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57" r:id="rId3"/>
    <p:sldId id="282" r:id="rId4"/>
    <p:sldId id="285" r:id="rId5"/>
    <p:sldId id="287" r:id="rId6"/>
    <p:sldId id="288" r:id="rId7"/>
    <p:sldId id="289" r:id="rId8"/>
    <p:sldId id="291" r:id="rId9"/>
    <p:sldId id="286" r:id="rId10"/>
    <p:sldId id="267" r:id="rId11"/>
    <p:sldId id="260" r:id="rId12"/>
    <p:sldId id="261" r:id="rId13"/>
    <p:sldId id="264" r:id="rId14"/>
    <p:sldId id="322" r:id="rId15"/>
    <p:sldId id="266" r:id="rId16"/>
    <p:sldId id="316" r:id="rId17"/>
    <p:sldId id="284" r:id="rId18"/>
    <p:sldId id="294" r:id="rId19"/>
    <p:sldId id="295" r:id="rId20"/>
    <p:sldId id="317" r:id="rId21"/>
    <p:sldId id="332" r:id="rId22"/>
    <p:sldId id="333" r:id="rId23"/>
    <p:sldId id="334" r:id="rId24"/>
    <p:sldId id="300" r:id="rId25"/>
    <p:sldId id="306" r:id="rId26"/>
    <p:sldId id="319" r:id="rId27"/>
    <p:sldId id="340" r:id="rId28"/>
    <p:sldId id="305" r:id="rId29"/>
    <p:sldId id="324" r:id="rId30"/>
    <p:sldId id="268" r:id="rId31"/>
    <p:sldId id="325" r:id="rId32"/>
    <p:sldId id="326" r:id="rId33"/>
    <p:sldId id="312" r:id="rId34"/>
    <p:sldId id="310" r:id="rId35"/>
    <p:sldId id="311" r:id="rId36"/>
    <p:sldId id="315" r:id="rId37"/>
    <p:sldId id="314" r:id="rId38"/>
    <p:sldId id="262" r:id="rId39"/>
    <p:sldId id="272" r:id="rId40"/>
    <p:sldId id="321" r:id="rId41"/>
    <p:sldId id="335" r:id="rId42"/>
    <p:sldId id="33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61781"/>
  </p:normalViewPr>
  <p:slideViewPr>
    <p:cSldViewPr snapToGrid="0">
      <p:cViewPr varScale="1">
        <p:scale>
          <a:sx n="62" d="100"/>
          <a:sy n="62" d="100"/>
        </p:scale>
        <p:origin x="315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54F59A-7843-674C-B90E-B8E95EC12822}"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AF2AB-B923-E24F-AE22-3B3552FAC337}" type="slidenum">
              <a:rPr lang="en-US" smtClean="0"/>
              <a:t>‹#›</a:t>
            </a:fld>
            <a:endParaRPr lang="en-US"/>
          </a:p>
        </p:txBody>
      </p:sp>
    </p:spTree>
    <p:extLst>
      <p:ext uri="{BB962C8B-B14F-4D97-AF65-F5344CB8AC3E}">
        <p14:creationId xmlns:p14="http://schemas.microsoft.com/office/powerpoint/2010/main" val="2780145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1</a:t>
            </a:fld>
            <a:endParaRPr lang="en-US"/>
          </a:p>
        </p:txBody>
      </p:sp>
    </p:spTree>
    <p:extLst>
      <p:ext uri="{BB962C8B-B14F-4D97-AF65-F5344CB8AC3E}">
        <p14:creationId xmlns:p14="http://schemas.microsoft.com/office/powerpoint/2010/main" val="1875044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it’s important to calculate the ASCVD risk score among people living with HIV, so it</a:t>
            </a:r>
            <a:r>
              <a:rPr lang="zh-CN" altLang="en-US" dirty="0"/>
              <a:t> </a:t>
            </a:r>
            <a:r>
              <a:rPr lang="en-US" altLang="zh-CN" dirty="0"/>
              <a:t>can</a:t>
            </a:r>
            <a:r>
              <a:rPr lang="zh-CN" altLang="en-US" dirty="0"/>
              <a:t> </a:t>
            </a:r>
            <a:r>
              <a:rPr lang="en-US" altLang="zh-CN" dirty="0"/>
              <a:t>guide</a:t>
            </a:r>
            <a:r>
              <a:rPr lang="zh-CN" altLang="en-US" dirty="0"/>
              <a:t> </a:t>
            </a:r>
            <a:r>
              <a:rPr lang="en-US" altLang="zh-CN" dirty="0"/>
              <a:t>prevention</a:t>
            </a:r>
            <a:r>
              <a:rPr lang="zh-CN" altLang="en-US" dirty="0"/>
              <a:t> </a:t>
            </a:r>
            <a:r>
              <a:rPr lang="en-US" altLang="zh-CN" dirty="0"/>
              <a:t>and</a:t>
            </a:r>
            <a:r>
              <a:rPr lang="zh-CN" altLang="en-US" dirty="0"/>
              <a:t> </a:t>
            </a:r>
            <a:r>
              <a:rPr lang="en-US" altLang="zh-CN" dirty="0"/>
              <a:t>treatment</a:t>
            </a:r>
            <a:r>
              <a:rPr lang="zh-CN" altLang="en-US" dirty="0"/>
              <a:t> </a:t>
            </a:r>
            <a:r>
              <a:rPr lang="en-US" altLang="zh-CN" dirty="0"/>
              <a:t>for</a:t>
            </a:r>
            <a:r>
              <a:rPr lang="zh-CN" altLang="en-US" dirty="0"/>
              <a:t> </a:t>
            </a:r>
            <a:r>
              <a:rPr lang="en-US" altLang="zh-CN" dirty="0"/>
              <a:t>cardiovascular</a:t>
            </a:r>
            <a:r>
              <a:rPr lang="zh-CN" altLang="en-US" dirty="0"/>
              <a:t> </a:t>
            </a:r>
            <a:r>
              <a:rPr lang="en-US" altLang="zh-CN" dirty="0"/>
              <a:t>disease</a:t>
            </a:r>
            <a:r>
              <a:rPr lang="en-US" dirty="0"/>
              <a:t>. Basically, we have two kinds of equations to calculate the ASCVD score. The traditional equations were derived from the general population. The most famous one is the probably the Framingham equation. As you can see it here, It doesn’t use HIV related factors. Because of that, the accuracy of using it among people with HIV was being questioned. So, this study, the D:A:D study, they came up with a HIV-specific equation, which also used HIV-specific factors, such as CD4 cell counts, and the anti-HIV medication use. CD4 basically is the target immune cells for HIV infections. </a:t>
            </a:r>
          </a:p>
        </p:txBody>
      </p:sp>
      <p:sp>
        <p:nvSpPr>
          <p:cNvPr id="4" name="Slide Number Placeholder 3"/>
          <p:cNvSpPr>
            <a:spLocks noGrp="1"/>
          </p:cNvSpPr>
          <p:nvPr>
            <p:ph type="sldNum" sz="quarter" idx="5"/>
          </p:nvPr>
        </p:nvSpPr>
        <p:spPr/>
        <p:txBody>
          <a:bodyPr/>
          <a:lstStyle/>
          <a:p>
            <a:fld id="{2BBAF2AB-B923-E24F-AE22-3B3552FAC337}" type="slidenum">
              <a:rPr lang="en-US" smtClean="0"/>
              <a:t>10</a:t>
            </a:fld>
            <a:endParaRPr lang="en-US"/>
          </a:p>
        </p:txBody>
      </p:sp>
    </p:spTree>
    <p:extLst>
      <p:ext uri="{BB962C8B-B14F-4D97-AF65-F5344CB8AC3E}">
        <p14:creationId xmlns:p14="http://schemas.microsoft.com/office/powerpoint/2010/main" val="230697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a:t>
            </a:r>
            <a:r>
              <a:rPr lang="en-US" dirty="0" err="1"/>
              <a:t>gonna</a:t>
            </a:r>
            <a:r>
              <a:rPr lang="en-US" dirty="0"/>
              <a:t> talk about the literature reviews and literature gap. Although many studies have investigated the prevalence of cardiovascular risk factors, there is currently a lack of understanding in how the ASCVD risk evolves over time. </a:t>
            </a:r>
          </a:p>
        </p:txBody>
      </p:sp>
      <p:sp>
        <p:nvSpPr>
          <p:cNvPr id="4" name="Slide Number Placeholder 3"/>
          <p:cNvSpPr>
            <a:spLocks noGrp="1"/>
          </p:cNvSpPr>
          <p:nvPr>
            <p:ph type="sldNum" sz="quarter" idx="5"/>
          </p:nvPr>
        </p:nvSpPr>
        <p:spPr/>
        <p:txBody>
          <a:bodyPr/>
          <a:lstStyle/>
          <a:p>
            <a:fld id="{2BBAF2AB-B923-E24F-AE22-3B3552FAC337}" type="slidenum">
              <a:rPr lang="en-US" smtClean="0"/>
              <a:t>11</a:t>
            </a:fld>
            <a:endParaRPr lang="en-US"/>
          </a:p>
        </p:txBody>
      </p:sp>
    </p:spTree>
    <p:extLst>
      <p:ext uri="{BB962C8B-B14F-4D97-AF65-F5344CB8AC3E}">
        <p14:creationId xmlns:p14="http://schemas.microsoft.com/office/powerpoint/2010/main" val="2259800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That’s</a:t>
            </a:r>
            <a:r>
              <a:rPr lang="zh-CN" altLang="en-US" dirty="0"/>
              <a:t> </a:t>
            </a:r>
            <a:r>
              <a:rPr lang="en-US" altLang="zh-CN" dirty="0"/>
              <a:t>the</a:t>
            </a:r>
            <a:r>
              <a:rPr lang="zh-CN" altLang="en-US" dirty="0"/>
              <a:t> </a:t>
            </a:r>
            <a:r>
              <a:rPr lang="en-US" altLang="zh-CN" dirty="0"/>
              <a:t>primary</a:t>
            </a:r>
            <a:r>
              <a:rPr lang="zh-CN" altLang="en-US" dirty="0"/>
              <a:t> </a:t>
            </a:r>
            <a:r>
              <a:rPr lang="en-US" altLang="zh-CN" dirty="0"/>
              <a:t>objective of our study, we </a:t>
            </a:r>
            <a:r>
              <a:rPr lang="en-US" altLang="zh-CN" dirty="0" err="1"/>
              <a:t>wanna</a:t>
            </a:r>
            <a:r>
              <a:rPr lang="en-US" altLang="zh-CN" dirty="0"/>
              <a:t> see how CVD risk changes over time. </a:t>
            </a:r>
            <a:r>
              <a:rPr lang="en-US" dirty="0"/>
              <a:t>The secondary objective is to model changes in cardiovascular risk over time among HIV sub-populations.</a:t>
            </a:r>
          </a:p>
        </p:txBody>
      </p:sp>
      <p:sp>
        <p:nvSpPr>
          <p:cNvPr id="4" name="Slide Number Placeholder 3"/>
          <p:cNvSpPr>
            <a:spLocks noGrp="1"/>
          </p:cNvSpPr>
          <p:nvPr>
            <p:ph type="sldNum" sz="quarter" idx="5"/>
          </p:nvPr>
        </p:nvSpPr>
        <p:spPr/>
        <p:txBody>
          <a:bodyPr/>
          <a:lstStyle/>
          <a:p>
            <a:fld id="{2BBAF2AB-B923-E24F-AE22-3B3552FAC337}" type="slidenum">
              <a:rPr lang="en-US" smtClean="0"/>
              <a:t>12</a:t>
            </a:fld>
            <a:endParaRPr lang="en-US"/>
          </a:p>
        </p:txBody>
      </p:sp>
    </p:spTree>
    <p:extLst>
      <p:ext uri="{BB962C8B-B14F-4D97-AF65-F5344CB8AC3E}">
        <p14:creationId xmlns:p14="http://schemas.microsoft.com/office/powerpoint/2010/main" val="1065796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a:t>
            </a:r>
            <a:r>
              <a:rPr lang="en-US" dirty="0" err="1"/>
              <a:t>gonna</a:t>
            </a:r>
            <a:r>
              <a:rPr lang="en-US" dirty="0"/>
              <a:t> talk about the study design. We used two databases, TAHOD and AHOD. TAHOD recruits HIV positive patients from Asian countries, and AHOD recruits HIV positive patients from Australia and New Zealand. The study population we included were HIV positive adults aged, who used at least one anti-HIV medication, and who had no history of cardiovascular events like coronary heart disease and heart attack. The outcome of interest is the cardiovascular risk scores, which were calculated from the D:A:D equation. The baseline is when they started on the anti-HIV medication. The follow-up time period is the first five years after they started on the anti-HIV medication. </a:t>
            </a:r>
          </a:p>
        </p:txBody>
      </p:sp>
      <p:sp>
        <p:nvSpPr>
          <p:cNvPr id="4" name="Slide Number Placeholder 3"/>
          <p:cNvSpPr>
            <a:spLocks noGrp="1"/>
          </p:cNvSpPr>
          <p:nvPr>
            <p:ph type="sldNum" sz="quarter" idx="5"/>
          </p:nvPr>
        </p:nvSpPr>
        <p:spPr/>
        <p:txBody>
          <a:bodyPr/>
          <a:lstStyle/>
          <a:p>
            <a:fld id="{2BBAF2AB-B923-E24F-AE22-3B3552FAC337}" type="slidenum">
              <a:rPr lang="en-US" smtClean="0"/>
              <a:t>13</a:t>
            </a:fld>
            <a:endParaRPr lang="en-US"/>
          </a:p>
        </p:txBody>
      </p:sp>
    </p:spTree>
    <p:extLst>
      <p:ext uri="{BB962C8B-B14F-4D97-AF65-F5344CB8AC3E}">
        <p14:creationId xmlns:p14="http://schemas.microsoft.com/office/powerpoint/2010/main" val="242785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zh-CN" altLang="en-US" dirty="0"/>
              <a:t> </a:t>
            </a:r>
            <a:r>
              <a:rPr lang="en-US" altLang="zh-CN" dirty="0"/>
              <a:t>I</a:t>
            </a:r>
            <a:r>
              <a:rPr lang="zh-CN" altLang="en-US" dirty="0"/>
              <a:t> </a:t>
            </a:r>
            <a:r>
              <a:rPr lang="en-US" altLang="zh-CN" dirty="0"/>
              <a:t>am</a:t>
            </a:r>
            <a:r>
              <a:rPr lang="zh-CN" altLang="en-US" dirty="0"/>
              <a:t> </a:t>
            </a:r>
            <a:r>
              <a:rPr lang="en-US" altLang="zh-CN" dirty="0" err="1"/>
              <a:t>gonna</a:t>
            </a:r>
            <a:r>
              <a:rPr lang="zh-CN" altLang="en-US" dirty="0"/>
              <a:t> </a:t>
            </a:r>
            <a:r>
              <a:rPr lang="en-US" altLang="zh-CN" dirty="0"/>
              <a:t>talk</a:t>
            </a:r>
            <a:r>
              <a:rPr lang="zh-CN" altLang="en-US" dirty="0"/>
              <a:t> </a:t>
            </a:r>
            <a:r>
              <a:rPr lang="en-US" altLang="zh-CN" dirty="0"/>
              <a:t>about</a:t>
            </a:r>
            <a:r>
              <a:rPr lang="zh-CN" altLang="en-US" dirty="0"/>
              <a:t> </a:t>
            </a:r>
            <a:r>
              <a:rPr lang="en-US" altLang="zh-CN" dirty="0"/>
              <a:t>the</a:t>
            </a:r>
            <a:r>
              <a:rPr lang="zh-CN" altLang="en-US" dirty="0"/>
              <a:t> </a:t>
            </a:r>
            <a:r>
              <a:rPr lang="en-US" altLang="zh-CN" dirty="0"/>
              <a:t>study</a:t>
            </a:r>
            <a:r>
              <a:rPr lang="zh-CN" altLang="en-US" dirty="0"/>
              <a:t> </a:t>
            </a:r>
            <a:r>
              <a:rPr lang="en-US" altLang="zh-CN" dirty="0"/>
              <a:t>population.</a:t>
            </a:r>
            <a:r>
              <a:rPr lang="zh-CN" altLang="en-US" dirty="0"/>
              <a:t> </a:t>
            </a:r>
            <a:r>
              <a:rPr lang="en-AU" altLang="zh-CN" dirty="0"/>
              <a:t>Because </a:t>
            </a:r>
            <a:r>
              <a:rPr lang="en-US" altLang="zh-CN" dirty="0"/>
              <a:t>we</a:t>
            </a:r>
            <a:r>
              <a:rPr lang="zh-CN" altLang="en-US" dirty="0"/>
              <a:t> </a:t>
            </a:r>
            <a:r>
              <a:rPr lang="en-US" altLang="zh-CN" dirty="0"/>
              <a:t>need</a:t>
            </a:r>
            <a:r>
              <a:rPr lang="zh-CN" altLang="en-US" dirty="0"/>
              <a:t> </a:t>
            </a:r>
            <a:r>
              <a:rPr lang="en-US" altLang="zh-CN" dirty="0"/>
              <a:t>data</a:t>
            </a:r>
            <a:r>
              <a:rPr lang="zh-CN" altLang="en-US" dirty="0"/>
              <a:t> </a:t>
            </a:r>
            <a:r>
              <a:rPr lang="en-US" altLang="zh-CN" dirty="0"/>
              <a:t>for</a:t>
            </a:r>
            <a:r>
              <a:rPr lang="zh-CN" altLang="en-US" dirty="0"/>
              <a:t> </a:t>
            </a:r>
            <a:r>
              <a:rPr lang="en-US" altLang="zh-CN" dirty="0"/>
              <a:t>all</a:t>
            </a:r>
            <a:r>
              <a:rPr lang="zh-CN" altLang="en-US" dirty="0"/>
              <a:t> </a:t>
            </a:r>
            <a:r>
              <a:rPr lang="en-US" altLang="zh-CN" dirty="0"/>
              <a:t>CVD</a:t>
            </a:r>
            <a:r>
              <a:rPr lang="zh-CN" altLang="en-US" dirty="0"/>
              <a:t> </a:t>
            </a:r>
            <a:r>
              <a:rPr lang="en-US" altLang="zh-CN" dirty="0"/>
              <a:t>risk</a:t>
            </a:r>
            <a:r>
              <a:rPr lang="zh-CN" altLang="en-US" dirty="0"/>
              <a:t> </a:t>
            </a:r>
            <a:r>
              <a:rPr lang="en-US" altLang="zh-CN" dirty="0"/>
              <a:t>factors</a:t>
            </a:r>
            <a:r>
              <a:rPr lang="zh-CN" altLang="en-US" dirty="0"/>
              <a:t> </a:t>
            </a:r>
            <a:r>
              <a:rPr lang="en-US" altLang="zh-CN" dirty="0"/>
              <a:t>defined</a:t>
            </a:r>
            <a:r>
              <a:rPr lang="zh-CN" altLang="en-US" dirty="0"/>
              <a:t> </a:t>
            </a:r>
            <a:r>
              <a:rPr lang="en-US" altLang="zh-CN" dirty="0"/>
              <a:t>in</a:t>
            </a:r>
            <a:r>
              <a:rPr lang="zh-CN" altLang="en-US" dirty="0"/>
              <a:t> </a:t>
            </a:r>
            <a:r>
              <a:rPr lang="en-US" altLang="zh-CN" dirty="0"/>
              <a:t>the</a:t>
            </a:r>
            <a:r>
              <a:rPr lang="zh-CN" altLang="en-US" dirty="0"/>
              <a:t> </a:t>
            </a:r>
            <a:r>
              <a:rPr lang="en-US" altLang="zh-CN" dirty="0"/>
              <a:t>D:A:D</a:t>
            </a:r>
            <a:r>
              <a:rPr lang="zh-CN" altLang="en-US" dirty="0"/>
              <a:t> </a:t>
            </a:r>
            <a:r>
              <a:rPr lang="en-AU" altLang="zh-CN" dirty="0"/>
              <a:t>equation within the first five years, in the end, we had </a:t>
            </a:r>
            <a:r>
              <a:rPr lang="en-AU" b="0" i="0" dirty="0">
                <a:solidFill>
                  <a:srgbClr val="252B2F"/>
                </a:solidFill>
                <a:effectLst/>
                <a:latin typeface="PingFang SC" panose="020B0400000000000000" pitchFamily="34" charset="-122"/>
                <a:ea typeface="PingFang SC" panose="020B0400000000000000" pitchFamily="34" charset="-122"/>
              </a:rPr>
              <a:t>3,3&amp;68 </a:t>
            </a:r>
            <a:r>
              <a:rPr lang="en-AU" altLang="zh-CN" dirty="0"/>
              <a:t>people who had all data needed to calculate their CVD risk scores.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14</a:t>
            </a:fld>
            <a:endParaRPr lang="en-US"/>
          </a:p>
        </p:txBody>
      </p:sp>
    </p:spTree>
    <p:extLst>
      <p:ext uri="{BB962C8B-B14F-4D97-AF65-F5344CB8AC3E}">
        <p14:creationId xmlns:p14="http://schemas.microsoft.com/office/powerpoint/2010/main" val="3850810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a:t>
            </a:r>
            <a:r>
              <a:rPr lang="en-US" dirty="0" err="1"/>
              <a:t>gonna</a:t>
            </a:r>
            <a:r>
              <a:rPr lang="en-US" dirty="0"/>
              <a:t> talk about the study methods and study results. The objective 1 is to model changes in cardiovascular risk over time. Here we have cardiovascular risk scores from the D:A:D equation, and we </a:t>
            </a:r>
            <a:r>
              <a:rPr lang="en-US" dirty="0" err="1"/>
              <a:t>wanna</a:t>
            </a:r>
            <a:r>
              <a:rPr lang="en-US" dirty="0"/>
              <a:t> model it against time. The method I used was called beta-distributed generalized linear mixed model or beta-distributed GLMM. Why did I </a:t>
            </a:r>
            <a:r>
              <a:rPr lang="en-US" dirty="0" err="1"/>
              <a:t>wanna</a:t>
            </a:r>
            <a:r>
              <a:rPr lang="en-US" dirty="0"/>
              <a:t> use it? </a:t>
            </a:r>
          </a:p>
        </p:txBody>
      </p:sp>
      <p:sp>
        <p:nvSpPr>
          <p:cNvPr id="4" name="Slide Number Placeholder 3"/>
          <p:cNvSpPr>
            <a:spLocks noGrp="1"/>
          </p:cNvSpPr>
          <p:nvPr>
            <p:ph type="sldNum" sz="quarter" idx="5"/>
          </p:nvPr>
        </p:nvSpPr>
        <p:spPr/>
        <p:txBody>
          <a:bodyPr/>
          <a:lstStyle/>
          <a:p>
            <a:fld id="{2BBAF2AB-B923-E24F-AE22-3B3552FAC337}" type="slidenum">
              <a:rPr lang="en-US" smtClean="0"/>
              <a:t>15</a:t>
            </a:fld>
            <a:endParaRPr lang="en-US"/>
          </a:p>
        </p:txBody>
      </p:sp>
    </p:spTree>
    <p:extLst>
      <p:ext uri="{BB962C8B-B14F-4D97-AF65-F5344CB8AC3E}">
        <p14:creationId xmlns:p14="http://schemas.microsoft.com/office/powerpoint/2010/main" val="259348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a:t>
            </a:r>
            <a:r>
              <a:rPr lang="zh-CN" altLang="en-US" dirty="0"/>
              <a:t> </a:t>
            </a:r>
            <a:r>
              <a:rPr lang="en-US" altLang="zh-CN" dirty="0"/>
              <a:t>will</a:t>
            </a:r>
            <a:r>
              <a:rPr lang="zh-CN" altLang="en-US" dirty="0"/>
              <a:t> </a:t>
            </a:r>
            <a:r>
              <a:rPr lang="en-US" altLang="zh-CN" dirty="0"/>
              <a:t>break</a:t>
            </a:r>
            <a:r>
              <a:rPr lang="zh-CN" altLang="en-US" dirty="0"/>
              <a:t> </a:t>
            </a:r>
            <a:r>
              <a:rPr lang="en-US" altLang="zh-CN" dirty="0"/>
              <a:t>it</a:t>
            </a:r>
            <a:r>
              <a:rPr lang="zh-CN" altLang="en-US" dirty="0"/>
              <a:t> </a:t>
            </a:r>
            <a:r>
              <a:rPr lang="en-US" altLang="zh-CN" dirty="0"/>
              <a:t>down,</a:t>
            </a:r>
            <a:r>
              <a:rPr lang="zh-CN" altLang="en-US" dirty="0"/>
              <a:t> </a:t>
            </a:r>
            <a:r>
              <a:rPr lang="en-US" altLang="zh-CN" dirty="0"/>
              <a:t>and</a:t>
            </a:r>
            <a:r>
              <a:rPr lang="zh-CN" altLang="en-US" dirty="0"/>
              <a:t> </a:t>
            </a:r>
            <a:r>
              <a:rPr lang="en-US" altLang="zh-CN" dirty="0"/>
              <a:t>explain</a:t>
            </a:r>
            <a:r>
              <a:rPr lang="zh-CN" altLang="en-US" dirty="0"/>
              <a:t> </a:t>
            </a:r>
            <a:r>
              <a:rPr lang="en-US" altLang="zh-CN" dirty="0"/>
              <a:t>why</a:t>
            </a:r>
            <a:r>
              <a:rPr lang="zh-CN" altLang="en-US" dirty="0"/>
              <a:t> </a:t>
            </a:r>
            <a:r>
              <a:rPr lang="en-US" altLang="zh-CN" dirty="0"/>
              <a:t>I</a:t>
            </a:r>
            <a:r>
              <a:rPr lang="zh-CN" altLang="en-US" dirty="0"/>
              <a:t> </a:t>
            </a:r>
            <a:r>
              <a:rPr lang="en-US" altLang="zh-CN" dirty="0" err="1"/>
              <a:t>wanna</a:t>
            </a:r>
            <a:r>
              <a:rPr lang="zh-CN" altLang="en-US" dirty="0"/>
              <a:t> </a:t>
            </a:r>
            <a:r>
              <a:rPr lang="en-US" altLang="zh-CN" dirty="0"/>
              <a:t>use</a:t>
            </a:r>
            <a:r>
              <a:rPr lang="zh-CN" altLang="en-US" dirty="0"/>
              <a:t> </a:t>
            </a:r>
            <a:r>
              <a:rPr lang="en-US" altLang="zh-CN" dirty="0"/>
              <a:t>beta</a:t>
            </a:r>
            <a:r>
              <a:rPr lang="zh-CN" altLang="en-US" dirty="0"/>
              <a:t> </a:t>
            </a:r>
            <a:r>
              <a:rPr lang="en-US" altLang="zh-CN" dirty="0"/>
              <a:t>regression</a:t>
            </a:r>
            <a:r>
              <a:rPr lang="zh-CN" altLang="en-US" dirty="0"/>
              <a:t> </a:t>
            </a:r>
            <a:r>
              <a:rPr lang="en-US" altLang="zh-CN" dirty="0"/>
              <a:t>over</a:t>
            </a:r>
            <a:r>
              <a:rPr lang="zh-CN" altLang="en-US" dirty="0"/>
              <a:t> </a:t>
            </a:r>
            <a:r>
              <a:rPr lang="en-US" altLang="zh-CN" dirty="0"/>
              <a:t>linear</a:t>
            </a:r>
            <a:r>
              <a:rPr lang="zh-CN" altLang="en-US" dirty="0"/>
              <a:t> </a:t>
            </a:r>
            <a:r>
              <a:rPr lang="en-US" altLang="zh-CN" dirty="0"/>
              <a:t>regression</a:t>
            </a:r>
            <a:r>
              <a:rPr lang="zh-CN" altLang="en-US" dirty="0"/>
              <a:t> </a:t>
            </a:r>
            <a:r>
              <a:rPr lang="en-US" altLang="zh-CN" dirty="0"/>
              <a:t>first.</a:t>
            </a:r>
            <a:r>
              <a:rPr lang="zh-CN" altLang="en-US" dirty="0"/>
              <a:t>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16</a:t>
            </a:fld>
            <a:endParaRPr lang="en-US"/>
          </a:p>
        </p:txBody>
      </p:sp>
    </p:spTree>
    <p:extLst>
      <p:ext uri="{BB962C8B-B14F-4D97-AF65-F5344CB8AC3E}">
        <p14:creationId xmlns:p14="http://schemas.microsoft.com/office/powerpoint/2010/main" val="4065954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scatterplot of the observed ASCVD risk scores against time. </a:t>
            </a:r>
          </a:p>
        </p:txBody>
      </p:sp>
      <p:sp>
        <p:nvSpPr>
          <p:cNvPr id="4" name="Slide Number Placeholder 3"/>
          <p:cNvSpPr>
            <a:spLocks noGrp="1"/>
          </p:cNvSpPr>
          <p:nvPr>
            <p:ph type="sldNum" sz="quarter" idx="5"/>
          </p:nvPr>
        </p:nvSpPr>
        <p:spPr/>
        <p:txBody>
          <a:bodyPr/>
          <a:lstStyle/>
          <a:p>
            <a:fld id="{2BBAF2AB-B923-E24F-AE22-3B3552FAC337}" type="slidenum">
              <a:rPr lang="en-US" smtClean="0"/>
              <a:t>17</a:t>
            </a:fld>
            <a:endParaRPr lang="en-US"/>
          </a:p>
        </p:txBody>
      </p:sp>
    </p:spTree>
    <p:extLst>
      <p:ext uri="{BB962C8B-B14F-4D97-AF65-F5344CB8AC3E}">
        <p14:creationId xmlns:p14="http://schemas.microsoft.com/office/powerpoint/2010/main" val="2134261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look at the y-axis, because it is the percentage data, therefore, it is bounded to 0 to 100%, or, 0 to 1. That’s one issue when dealing with percentage data. </a:t>
            </a:r>
          </a:p>
        </p:txBody>
      </p:sp>
      <p:sp>
        <p:nvSpPr>
          <p:cNvPr id="4" name="Slide Number Placeholder 3"/>
          <p:cNvSpPr>
            <a:spLocks noGrp="1"/>
          </p:cNvSpPr>
          <p:nvPr>
            <p:ph type="sldNum" sz="quarter" idx="5"/>
          </p:nvPr>
        </p:nvSpPr>
        <p:spPr/>
        <p:txBody>
          <a:bodyPr/>
          <a:lstStyle/>
          <a:p>
            <a:fld id="{2BBAF2AB-B923-E24F-AE22-3B3552FAC337}" type="slidenum">
              <a:rPr lang="en-US" smtClean="0"/>
              <a:t>18</a:t>
            </a:fld>
            <a:endParaRPr lang="en-US"/>
          </a:p>
        </p:txBody>
      </p:sp>
    </p:spTree>
    <p:extLst>
      <p:ext uri="{BB962C8B-B14F-4D97-AF65-F5344CB8AC3E}">
        <p14:creationId xmlns:p14="http://schemas.microsoft.com/office/powerpoint/2010/main" val="3298531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issue is more problematic, it is that the percentage data are often highly skewed because they are not natural additives. Here I included a histogram of the total cardiovascular risk scores in my data, as you can see, it’s highly skewed to the left. Most of the data are very small. That’s the main reason why I </a:t>
            </a:r>
            <a:r>
              <a:rPr lang="en-US" dirty="0" err="1"/>
              <a:t>wanna</a:t>
            </a:r>
            <a:r>
              <a:rPr lang="en-US" dirty="0"/>
              <a:t> use the beta regression over the linear regression, is that the beta regression is designed to model the percentage data, and look after these two issues quite well. </a:t>
            </a:r>
          </a:p>
        </p:txBody>
      </p:sp>
      <p:sp>
        <p:nvSpPr>
          <p:cNvPr id="4" name="Slide Number Placeholder 3"/>
          <p:cNvSpPr>
            <a:spLocks noGrp="1"/>
          </p:cNvSpPr>
          <p:nvPr>
            <p:ph type="sldNum" sz="quarter" idx="5"/>
          </p:nvPr>
        </p:nvSpPr>
        <p:spPr/>
        <p:txBody>
          <a:bodyPr/>
          <a:lstStyle/>
          <a:p>
            <a:fld id="{2BBAF2AB-B923-E24F-AE22-3B3552FAC337}" type="slidenum">
              <a:rPr lang="en-US" smtClean="0"/>
              <a:t>19</a:t>
            </a:fld>
            <a:endParaRPr lang="en-US"/>
          </a:p>
        </p:txBody>
      </p:sp>
    </p:spTree>
    <p:extLst>
      <p:ext uri="{BB962C8B-B14F-4D97-AF65-F5344CB8AC3E}">
        <p14:creationId xmlns:p14="http://schemas.microsoft.com/office/powerpoint/2010/main" val="255186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I will quickly go through the agenda for today’s talk. I will talk about the background of our study first followed by literature reviews and literature gaps. Then I will go through our study objectives, study methods and results in details. For each study objective, I will also discuss some of the study’s key findings. </a:t>
            </a:r>
          </a:p>
        </p:txBody>
      </p:sp>
      <p:sp>
        <p:nvSpPr>
          <p:cNvPr id="4" name="Slide Number Placeholder 3"/>
          <p:cNvSpPr>
            <a:spLocks noGrp="1"/>
          </p:cNvSpPr>
          <p:nvPr>
            <p:ph type="sldNum" sz="quarter" idx="5"/>
          </p:nvPr>
        </p:nvSpPr>
        <p:spPr/>
        <p:txBody>
          <a:bodyPr/>
          <a:lstStyle/>
          <a:p>
            <a:fld id="{2BBAF2AB-B923-E24F-AE22-3B3552FAC337}" type="slidenum">
              <a:rPr lang="en-US" smtClean="0"/>
              <a:t>2</a:t>
            </a:fld>
            <a:endParaRPr lang="en-US"/>
          </a:p>
        </p:txBody>
      </p:sp>
    </p:spTree>
    <p:extLst>
      <p:ext uri="{BB962C8B-B14F-4D97-AF65-F5344CB8AC3E}">
        <p14:creationId xmlns:p14="http://schemas.microsoft.com/office/powerpoint/2010/main" val="264042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Now,</a:t>
            </a:r>
            <a:r>
              <a:rPr lang="zh-CN" altLang="en-US" dirty="0"/>
              <a:t> </a:t>
            </a:r>
            <a:r>
              <a:rPr lang="en-US" altLang="zh-CN" dirty="0"/>
              <a:t>I</a:t>
            </a:r>
            <a:r>
              <a:rPr lang="zh-CN" altLang="en-US" dirty="0"/>
              <a:t> </a:t>
            </a:r>
            <a:r>
              <a:rPr lang="en-US" altLang="zh-CN" dirty="0"/>
              <a:t>am</a:t>
            </a:r>
            <a:r>
              <a:rPr lang="zh-CN" altLang="en-US" dirty="0"/>
              <a:t> </a:t>
            </a:r>
            <a:r>
              <a:rPr lang="en-US" altLang="zh-CN" dirty="0" err="1"/>
              <a:t>gonna</a:t>
            </a:r>
            <a:r>
              <a:rPr lang="zh-CN" altLang="en-US" dirty="0"/>
              <a:t> </a:t>
            </a:r>
            <a:r>
              <a:rPr lang="en-US" altLang="zh-CN" dirty="0"/>
              <a:t>explain</a:t>
            </a:r>
            <a:r>
              <a:rPr lang="zh-CN" altLang="en-US" dirty="0"/>
              <a:t> </a:t>
            </a:r>
            <a:r>
              <a:rPr lang="en-US" altLang="zh-CN" dirty="0"/>
              <a:t>why</a:t>
            </a:r>
            <a:r>
              <a:rPr lang="zh-CN" altLang="en-US" dirty="0"/>
              <a:t> </a:t>
            </a:r>
            <a:r>
              <a:rPr lang="en-US" altLang="zh-CN" dirty="0"/>
              <a:t>I</a:t>
            </a:r>
            <a:r>
              <a:rPr lang="zh-CN" altLang="en-US" dirty="0"/>
              <a:t> </a:t>
            </a:r>
            <a:r>
              <a:rPr lang="en-US" altLang="zh-CN" dirty="0" err="1"/>
              <a:t>wanna</a:t>
            </a:r>
            <a:r>
              <a:rPr lang="zh-CN" altLang="en-US" dirty="0"/>
              <a:t> </a:t>
            </a:r>
            <a:r>
              <a:rPr lang="en-US" altLang="zh-CN" dirty="0"/>
              <a:t>use</a:t>
            </a:r>
            <a:r>
              <a:rPr lang="zh-CN" altLang="en-US" dirty="0"/>
              <a:t> </a:t>
            </a:r>
            <a:r>
              <a:rPr lang="en-US" altLang="zh-CN" dirty="0"/>
              <a:t>mixed</a:t>
            </a:r>
            <a:r>
              <a:rPr lang="zh-CN" altLang="en-US" dirty="0"/>
              <a:t> </a:t>
            </a:r>
            <a:r>
              <a:rPr lang="en-US" altLang="zh-CN" dirty="0"/>
              <a:t>model,</a:t>
            </a:r>
            <a:r>
              <a:rPr lang="zh-CN" altLang="en-US" dirty="0"/>
              <a:t> </a:t>
            </a:r>
            <a:r>
              <a:rPr lang="en-US" altLang="zh-CN" dirty="0"/>
              <a:t>or</a:t>
            </a:r>
            <a:r>
              <a:rPr lang="zh-CN" altLang="en-US" dirty="0"/>
              <a:t> </a:t>
            </a:r>
            <a:r>
              <a:rPr lang="en-US" altLang="zh-CN" dirty="0"/>
              <a:t>mixed-effects</a:t>
            </a:r>
            <a:r>
              <a:rPr lang="zh-CN" altLang="en-US" dirty="0"/>
              <a:t> </a:t>
            </a:r>
            <a:r>
              <a:rPr lang="en-US" altLang="zh-CN" dirty="0"/>
              <a:t>model,</a:t>
            </a:r>
            <a:r>
              <a:rPr lang="zh-CN" altLang="en-US" dirty="0"/>
              <a:t> </a:t>
            </a:r>
            <a:r>
              <a:rPr lang="en-US" altLang="zh-CN" dirty="0"/>
              <a:t>or</a:t>
            </a:r>
            <a:r>
              <a:rPr lang="zh-CN" altLang="en-US" dirty="0"/>
              <a:t> </a:t>
            </a:r>
            <a:r>
              <a:rPr lang="en-US" altLang="zh-CN" dirty="0"/>
              <a:t>multi-levelling</a:t>
            </a:r>
            <a:r>
              <a:rPr lang="zh-CN" altLang="en-US" dirty="0"/>
              <a:t> </a:t>
            </a:r>
            <a:r>
              <a:rPr lang="en-US" altLang="zh-CN" dirty="0"/>
              <a:t>model</a:t>
            </a:r>
            <a:r>
              <a:rPr lang="zh-CN" altLang="en-US" dirty="0"/>
              <a:t> </a:t>
            </a:r>
            <a:r>
              <a:rPr lang="en-US" altLang="zh-CN" dirty="0"/>
              <a:t>as</a:t>
            </a:r>
            <a:r>
              <a:rPr lang="zh-CN" altLang="en-US" dirty="0"/>
              <a:t> </a:t>
            </a:r>
            <a:r>
              <a:rPr lang="en-US" altLang="zh-CN" dirty="0"/>
              <a:t>we</a:t>
            </a:r>
            <a:r>
              <a:rPr lang="zh-CN" altLang="en-US" dirty="0"/>
              <a:t> </a:t>
            </a:r>
            <a:r>
              <a:rPr lang="en-US" altLang="zh-CN" dirty="0"/>
              <a:t>learned</a:t>
            </a:r>
            <a:r>
              <a:rPr lang="zh-CN" altLang="en-US" dirty="0"/>
              <a:t> </a:t>
            </a:r>
            <a:r>
              <a:rPr lang="en-US" altLang="zh-CN" dirty="0"/>
              <a:t>from</a:t>
            </a:r>
            <a:r>
              <a:rPr lang="zh-CN" altLang="en-US" dirty="0"/>
              <a:t> </a:t>
            </a:r>
            <a:r>
              <a:rPr lang="en-US" altLang="zh-CN" dirty="0"/>
              <a:t>our</a:t>
            </a:r>
            <a:r>
              <a:rPr lang="zh-CN" altLang="en-US" dirty="0"/>
              <a:t> </a:t>
            </a:r>
            <a:r>
              <a:rPr lang="en-US" altLang="zh-CN" dirty="0"/>
              <a:t>course.</a:t>
            </a:r>
            <a:r>
              <a:rPr lang="zh-CN" altLang="en-US" dirty="0"/>
              <a:t>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20</a:t>
            </a:fld>
            <a:endParaRPr lang="en-US"/>
          </a:p>
        </p:txBody>
      </p:sp>
    </p:spTree>
    <p:extLst>
      <p:ext uri="{BB962C8B-B14F-4D97-AF65-F5344CB8AC3E}">
        <p14:creationId xmlns:p14="http://schemas.microsoft.com/office/powerpoint/2010/main" val="2068820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one patient, let’s call it patient number 1, the dot points are the observed cardiovascular risk scores, and the solid linear is the prediction from my model. As you can see here, the model fits the patient number 1’s data quite well. </a:t>
            </a:r>
          </a:p>
        </p:txBody>
      </p:sp>
      <p:sp>
        <p:nvSpPr>
          <p:cNvPr id="4" name="Slide Number Placeholder 3"/>
          <p:cNvSpPr>
            <a:spLocks noGrp="1"/>
          </p:cNvSpPr>
          <p:nvPr>
            <p:ph type="sldNum" sz="quarter" idx="5"/>
          </p:nvPr>
        </p:nvSpPr>
        <p:spPr/>
        <p:txBody>
          <a:bodyPr/>
          <a:lstStyle/>
          <a:p>
            <a:fld id="{2BBAF2AB-B923-E24F-AE22-3B3552FAC337}" type="slidenum">
              <a:rPr lang="en-US" smtClean="0"/>
              <a:t>21</a:t>
            </a:fld>
            <a:endParaRPr lang="en-US"/>
          </a:p>
        </p:txBody>
      </p:sp>
    </p:spTree>
    <p:extLst>
      <p:ext uri="{BB962C8B-B14F-4D97-AF65-F5344CB8AC3E}">
        <p14:creationId xmlns:p14="http://schemas.microsoft.com/office/powerpoint/2010/main" val="22109857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the patient number 2, again, as you can see, the model fits the patient number 2’s data quite well. </a:t>
            </a:r>
          </a:p>
        </p:txBody>
      </p:sp>
      <p:sp>
        <p:nvSpPr>
          <p:cNvPr id="4" name="Slide Number Placeholder 3"/>
          <p:cNvSpPr>
            <a:spLocks noGrp="1"/>
          </p:cNvSpPr>
          <p:nvPr>
            <p:ph type="sldNum" sz="quarter" idx="5"/>
          </p:nvPr>
        </p:nvSpPr>
        <p:spPr/>
        <p:txBody>
          <a:bodyPr/>
          <a:lstStyle/>
          <a:p>
            <a:fld id="{2BBAF2AB-B923-E24F-AE22-3B3552FAC337}" type="slidenum">
              <a:rPr lang="en-US" smtClean="0"/>
              <a:t>22</a:t>
            </a:fld>
            <a:endParaRPr lang="en-US"/>
          </a:p>
        </p:txBody>
      </p:sp>
    </p:spTree>
    <p:extLst>
      <p:ext uri="{BB962C8B-B14F-4D97-AF65-F5344CB8AC3E}">
        <p14:creationId xmlns:p14="http://schemas.microsoft.com/office/powerpoint/2010/main" val="28138807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one patient, let’s call it patient number 1, the dot points are the observed cardiovascular risk scores, and the solid linear is the prediction from my model. As you can see here, the model fits the patient number 1’s data quite well. </a:t>
            </a:r>
          </a:p>
        </p:txBody>
      </p:sp>
      <p:sp>
        <p:nvSpPr>
          <p:cNvPr id="4" name="Slide Number Placeholder 3"/>
          <p:cNvSpPr>
            <a:spLocks noGrp="1"/>
          </p:cNvSpPr>
          <p:nvPr>
            <p:ph type="sldNum" sz="quarter" idx="5"/>
          </p:nvPr>
        </p:nvSpPr>
        <p:spPr/>
        <p:txBody>
          <a:bodyPr/>
          <a:lstStyle/>
          <a:p>
            <a:fld id="{2BBAF2AB-B923-E24F-AE22-3B3552FAC337}" type="slidenum">
              <a:rPr lang="en-US" smtClean="0"/>
              <a:t>23</a:t>
            </a:fld>
            <a:endParaRPr lang="en-US"/>
          </a:p>
        </p:txBody>
      </p:sp>
    </p:spTree>
    <p:extLst>
      <p:ext uri="{BB962C8B-B14F-4D97-AF65-F5344CB8AC3E}">
        <p14:creationId xmlns:p14="http://schemas.microsoft.com/office/powerpoint/2010/main" val="57329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one of the main reasons why we want to use the mixed model. Because we wanted to consider the individual variation, but we also wanted to get the population level estimates. </a:t>
            </a:r>
          </a:p>
        </p:txBody>
      </p:sp>
      <p:sp>
        <p:nvSpPr>
          <p:cNvPr id="4" name="Slide Number Placeholder 3"/>
          <p:cNvSpPr>
            <a:spLocks noGrp="1"/>
          </p:cNvSpPr>
          <p:nvPr>
            <p:ph type="sldNum" sz="quarter" idx="5"/>
          </p:nvPr>
        </p:nvSpPr>
        <p:spPr/>
        <p:txBody>
          <a:bodyPr/>
          <a:lstStyle/>
          <a:p>
            <a:fld id="{2BBAF2AB-B923-E24F-AE22-3B3552FAC337}" type="slidenum">
              <a:rPr lang="en-US" smtClean="0"/>
              <a:t>24</a:t>
            </a:fld>
            <a:endParaRPr lang="en-US"/>
          </a:p>
        </p:txBody>
      </p:sp>
    </p:spTree>
    <p:extLst>
      <p:ext uri="{BB962C8B-B14F-4D97-AF65-F5344CB8AC3E}">
        <p14:creationId xmlns:p14="http://schemas.microsoft.com/office/powerpoint/2010/main" val="15654335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am </a:t>
            </a:r>
            <a:r>
              <a:rPr lang="en-US" dirty="0" err="1"/>
              <a:t>gonna</a:t>
            </a:r>
            <a:r>
              <a:rPr lang="en-US" dirty="0"/>
              <a:t> show you the results. For objective 1, we </a:t>
            </a:r>
            <a:r>
              <a:rPr lang="en-US" dirty="0" err="1"/>
              <a:t>wanna</a:t>
            </a:r>
            <a:r>
              <a:rPr lang="en-US" dirty="0"/>
              <a:t> see how CVD risk changes over time, and this is the model I built for the objective 1. </a:t>
            </a:r>
          </a:p>
          <a:p>
            <a:endParaRPr lang="en-US" dirty="0"/>
          </a:p>
          <a:p>
            <a:r>
              <a:rPr lang="en-US" dirty="0"/>
              <a:t>The solid linear is the predictions from the model </a:t>
            </a:r>
            <a:r>
              <a:rPr lang="en-US" altLang="zh-CN" dirty="0"/>
              <a:t>on</a:t>
            </a:r>
            <a:r>
              <a:rPr lang="en-US" dirty="0"/>
              <a:t> the population level.</a:t>
            </a:r>
            <a:r>
              <a:rPr lang="zh-CN" altLang="en-US" dirty="0"/>
              <a:t> </a:t>
            </a:r>
            <a:r>
              <a:rPr lang="en-US" altLang="zh-CN" dirty="0"/>
              <a:t>It’s</a:t>
            </a:r>
            <a:r>
              <a:rPr lang="zh-CN" altLang="en-US" dirty="0"/>
              <a:t> </a:t>
            </a:r>
            <a:r>
              <a:rPr lang="en-US" altLang="zh-CN" dirty="0"/>
              <a:t>actually</a:t>
            </a:r>
            <a:r>
              <a:rPr lang="zh-CN" altLang="en-US" dirty="0"/>
              <a:t> </a:t>
            </a:r>
            <a:r>
              <a:rPr lang="en-US" altLang="zh-CN" dirty="0"/>
              <a:t>not</a:t>
            </a:r>
            <a:r>
              <a:rPr lang="zh-CN" altLang="en-US" dirty="0"/>
              <a:t> </a:t>
            </a:r>
            <a:r>
              <a:rPr lang="en-US" altLang="zh-CN" dirty="0"/>
              <a:t>a</a:t>
            </a:r>
            <a:r>
              <a:rPr lang="zh-CN" altLang="en-US" dirty="0"/>
              <a:t> </a:t>
            </a:r>
            <a:r>
              <a:rPr lang="en-US" altLang="zh-CN" dirty="0"/>
              <a:t>linear</a:t>
            </a:r>
            <a:r>
              <a:rPr lang="zh-CN" altLang="en-US" dirty="0"/>
              <a:t> </a:t>
            </a:r>
            <a:r>
              <a:rPr lang="en-US" altLang="zh-CN" dirty="0"/>
              <a:t>line,</a:t>
            </a:r>
            <a:r>
              <a:rPr lang="zh-CN" altLang="en-US" dirty="0"/>
              <a:t> </a:t>
            </a:r>
            <a:r>
              <a:rPr lang="en-US" altLang="zh-CN" dirty="0"/>
              <a:t>the</a:t>
            </a:r>
            <a:r>
              <a:rPr lang="zh-CN" altLang="en-US" dirty="0"/>
              <a:t> </a:t>
            </a:r>
            <a:r>
              <a:rPr lang="en-US" altLang="zh-CN" dirty="0"/>
              <a:t>best</a:t>
            </a:r>
            <a:r>
              <a:rPr lang="zh-CN" altLang="en-US" dirty="0"/>
              <a:t> </a:t>
            </a:r>
            <a:r>
              <a:rPr lang="en-US" altLang="zh-CN" dirty="0"/>
              <a:t>model</a:t>
            </a:r>
            <a:r>
              <a:rPr lang="zh-CN" altLang="en-US" dirty="0"/>
              <a:t> </a:t>
            </a:r>
            <a:r>
              <a:rPr lang="en-US" altLang="zh-CN" dirty="0"/>
              <a:t>is</a:t>
            </a:r>
            <a:r>
              <a:rPr lang="zh-CN" altLang="en-US" dirty="0"/>
              <a:t> </a:t>
            </a:r>
            <a:r>
              <a:rPr lang="en-US" altLang="zh-CN" dirty="0"/>
              <a:t>a</a:t>
            </a:r>
            <a:r>
              <a:rPr lang="zh-CN" altLang="en-US" dirty="0"/>
              <a:t> </a:t>
            </a:r>
            <a:r>
              <a:rPr lang="en-US" altLang="zh-CN" dirty="0"/>
              <a:t>segmented</a:t>
            </a:r>
            <a:r>
              <a:rPr lang="zh-CN" altLang="en-US" dirty="0"/>
              <a:t> </a:t>
            </a:r>
            <a:r>
              <a:rPr lang="en-US" altLang="zh-CN" dirty="0"/>
              <a:t>model.</a:t>
            </a:r>
            <a:r>
              <a:rPr lang="zh-CN" altLang="en-US" dirty="0"/>
              <a:t> </a:t>
            </a:r>
            <a:r>
              <a:rPr lang="en-US" altLang="zh-CN" dirty="0"/>
              <a:t>By</a:t>
            </a:r>
            <a:r>
              <a:rPr lang="zh-CN" altLang="en-US" dirty="0"/>
              <a:t> </a:t>
            </a:r>
            <a:r>
              <a:rPr lang="en-US" altLang="zh-CN" dirty="0"/>
              <a:t>that</a:t>
            </a:r>
            <a:r>
              <a:rPr lang="zh-CN" altLang="en-US" dirty="0"/>
              <a:t> </a:t>
            </a:r>
            <a:r>
              <a:rPr lang="en-US" altLang="zh-CN" dirty="0"/>
              <a:t>I</a:t>
            </a:r>
            <a:r>
              <a:rPr lang="zh-CN" altLang="en-US" dirty="0"/>
              <a:t> </a:t>
            </a:r>
            <a:r>
              <a:rPr lang="en-US" altLang="zh-CN" dirty="0"/>
              <a:t>means</a:t>
            </a:r>
            <a:r>
              <a:rPr lang="zh-CN" altLang="en-US" dirty="0"/>
              <a:t> </a:t>
            </a:r>
            <a:r>
              <a:rPr lang="en-US" altLang="zh-CN" dirty="0"/>
              <a:t>two</a:t>
            </a:r>
            <a:r>
              <a:rPr lang="zh-CN" altLang="en-US" dirty="0"/>
              <a:t> </a:t>
            </a:r>
            <a:r>
              <a:rPr lang="en-US" altLang="zh-CN" dirty="0"/>
              <a:t>linear</a:t>
            </a:r>
            <a:r>
              <a:rPr lang="zh-CN" altLang="en-US" dirty="0"/>
              <a:t> </a:t>
            </a:r>
            <a:r>
              <a:rPr lang="en-US" altLang="zh-CN" dirty="0"/>
              <a:t>lines</a:t>
            </a:r>
            <a:r>
              <a:rPr lang="zh-CN" altLang="en-US" dirty="0"/>
              <a:t> </a:t>
            </a:r>
            <a:r>
              <a:rPr lang="en-US" altLang="zh-CN" dirty="0"/>
              <a:t>with</a:t>
            </a:r>
            <a:r>
              <a:rPr lang="zh-CN" altLang="en-US" dirty="0"/>
              <a:t> </a:t>
            </a:r>
            <a:r>
              <a:rPr lang="en-US" altLang="zh-CN" dirty="0"/>
              <a:t>a</a:t>
            </a:r>
            <a:r>
              <a:rPr lang="zh-CN" altLang="en-US" dirty="0"/>
              <a:t> </a:t>
            </a:r>
            <a:r>
              <a:rPr lang="en-US" altLang="zh-CN" dirty="0"/>
              <a:t>breakpoint</a:t>
            </a:r>
            <a:r>
              <a:rPr lang="zh-CN" altLang="en-US" dirty="0"/>
              <a:t> </a:t>
            </a:r>
            <a:r>
              <a:rPr lang="en-US" altLang="zh-CN" dirty="0"/>
              <a:t>at</a:t>
            </a:r>
            <a:r>
              <a:rPr lang="zh-CN" altLang="en-US" dirty="0"/>
              <a:t> </a:t>
            </a:r>
            <a:r>
              <a:rPr lang="en-US" altLang="zh-CN" dirty="0"/>
              <a:t>3</a:t>
            </a:r>
            <a:r>
              <a:rPr lang="zh-CN" altLang="en-US" dirty="0"/>
              <a:t> </a:t>
            </a:r>
            <a:r>
              <a:rPr lang="en-US" altLang="zh-CN" dirty="0"/>
              <a:t>years.</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25</a:t>
            </a:fld>
            <a:endParaRPr lang="en-US"/>
          </a:p>
        </p:txBody>
      </p:sp>
    </p:spTree>
    <p:extLst>
      <p:ext uri="{BB962C8B-B14F-4D97-AF65-F5344CB8AC3E}">
        <p14:creationId xmlns:p14="http://schemas.microsoft.com/office/powerpoint/2010/main" val="2667059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I draw up a linear line here, it will make the information more clear. it’s actually a linear line up to 36 months.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26</a:t>
            </a:fld>
            <a:endParaRPr lang="en-US"/>
          </a:p>
        </p:txBody>
      </p:sp>
    </p:spTree>
    <p:extLst>
      <p:ext uri="{BB962C8B-B14F-4D97-AF65-F5344CB8AC3E}">
        <p14:creationId xmlns:p14="http://schemas.microsoft.com/office/powerpoint/2010/main" val="116189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I draw up a linear line here, it will make the information more clear. it’s actually a linear line up to 36 months.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27</a:t>
            </a:fld>
            <a:endParaRPr lang="en-US"/>
          </a:p>
        </p:txBody>
      </p:sp>
    </p:spTree>
    <p:extLst>
      <p:ext uri="{BB962C8B-B14F-4D97-AF65-F5344CB8AC3E}">
        <p14:creationId xmlns:p14="http://schemas.microsoft.com/office/powerpoint/2010/main" val="2869850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easy way to do it is to stratify people INTO different age groups. The model shows the increases in cardiovascular risk in the general population was mainly due to people who are older, like people who are older than 55 years. </a:t>
            </a:r>
          </a:p>
        </p:txBody>
      </p:sp>
      <p:sp>
        <p:nvSpPr>
          <p:cNvPr id="4" name="Slide Number Placeholder 3"/>
          <p:cNvSpPr>
            <a:spLocks noGrp="1"/>
          </p:cNvSpPr>
          <p:nvPr>
            <p:ph type="sldNum" sz="quarter" idx="5"/>
          </p:nvPr>
        </p:nvSpPr>
        <p:spPr/>
        <p:txBody>
          <a:bodyPr/>
          <a:lstStyle/>
          <a:p>
            <a:fld id="{2BBAF2AB-B923-E24F-AE22-3B3552FAC337}" type="slidenum">
              <a:rPr lang="en-US" smtClean="0"/>
              <a:t>28</a:t>
            </a:fld>
            <a:endParaRPr lang="en-US"/>
          </a:p>
        </p:txBody>
      </p:sp>
    </p:spTree>
    <p:extLst>
      <p:ext uri="{BB962C8B-B14F-4D97-AF65-F5344CB8AC3E}">
        <p14:creationId xmlns:p14="http://schemas.microsoft.com/office/powerpoint/2010/main" val="1785973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moving onto the second objective, we </a:t>
            </a:r>
            <a:r>
              <a:rPr lang="en-US" dirty="0" err="1"/>
              <a:t>wanna</a:t>
            </a:r>
            <a:r>
              <a:rPr lang="en-US" dirty="0"/>
              <a:t> know how the CVD risk changes among HIV high-risk groups. The method I used was to make some new variables to stratify people into sub-groups of interest, then I added all these variables in the model. Then, I used backward selection of variables, by that, I meant, I excluded non-significant variables one by one from the model, until all variables in the model were significant. </a:t>
            </a:r>
            <a:endParaRPr lang="en-AU" altLang="zh-CN" dirty="0"/>
          </a:p>
        </p:txBody>
      </p:sp>
      <p:sp>
        <p:nvSpPr>
          <p:cNvPr id="4" name="Slide Number Placeholder 3"/>
          <p:cNvSpPr>
            <a:spLocks noGrp="1"/>
          </p:cNvSpPr>
          <p:nvPr>
            <p:ph type="sldNum" sz="quarter" idx="5"/>
          </p:nvPr>
        </p:nvSpPr>
        <p:spPr/>
        <p:txBody>
          <a:bodyPr/>
          <a:lstStyle/>
          <a:p>
            <a:fld id="{2BBAF2AB-B923-E24F-AE22-3B3552FAC337}" type="slidenum">
              <a:rPr lang="en-US" smtClean="0"/>
              <a:t>29</a:t>
            </a:fld>
            <a:endParaRPr lang="en-US"/>
          </a:p>
        </p:txBody>
      </p:sp>
    </p:spTree>
    <p:extLst>
      <p:ext uri="{BB962C8B-B14F-4D97-AF65-F5344CB8AC3E}">
        <p14:creationId xmlns:p14="http://schemas.microsoft.com/office/powerpoint/2010/main" val="166493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with HIV have a higher risk of cardiovascular disease. The reason why they have a higher risk is quite complicated and not fully understood. I made a graph here, this will display the information better. We can see from the graph that, there are multiple factors at play among people living with HIV.</a:t>
            </a:r>
          </a:p>
        </p:txBody>
      </p:sp>
      <p:sp>
        <p:nvSpPr>
          <p:cNvPr id="4" name="Slide Number Placeholder 3"/>
          <p:cNvSpPr>
            <a:spLocks noGrp="1"/>
          </p:cNvSpPr>
          <p:nvPr>
            <p:ph type="sldNum" sz="quarter" idx="5"/>
          </p:nvPr>
        </p:nvSpPr>
        <p:spPr/>
        <p:txBody>
          <a:bodyPr/>
          <a:lstStyle/>
          <a:p>
            <a:fld id="{2BBAF2AB-B923-E24F-AE22-3B3552FAC337}" type="slidenum">
              <a:rPr lang="en-US" smtClean="0"/>
              <a:t>3</a:t>
            </a:fld>
            <a:endParaRPr lang="en-US"/>
          </a:p>
        </p:txBody>
      </p:sp>
    </p:spTree>
    <p:extLst>
      <p:ext uri="{BB962C8B-B14F-4D97-AF65-F5344CB8AC3E}">
        <p14:creationId xmlns:p14="http://schemas.microsoft.com/office/powerpoint/2010/main" val="4018655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dirty="0"/>
              <a:t>So that’s all variables I made to stratify people into sub-groups of interest, ranging from the mode of HIV acquisition to baseline BMI categories.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30</a:t>
            </a:fld>
            <a:endParaRPr lang="en-US"/>
          </a:p>
        </p:txBody>
      </p:sp>
    </p:spTree>
    <p:extLst>
      <p:ext uri="{BB962C8B-B14F-4D97-AF65-F5344CB8AC3E}">
        <p14:creationId xmlns:p14="http://schemas.microsoft.com/office/powerpoint/2010/main" val="628565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dirty="0"/>
              <a:t>significant variables were HIV exposure, baseline lowest CD4 cell counts, family history of cardiovascular disease, gender, baseline age groups, baseline smoking status, and baseline BMI categories. My study shows heterosexual people, people with CD4 less than 200, people with a family history of CVD, males, people older than 55, current smokers, and overweight people have a higher risk than their counterparts. </a:t>
            </a:r>
          </a:p>
        </p:txBody>
      </p:sp>
      <p:sp>
        <p:nvSpPr>
          <p:cNvPr id="4" name="Slide Number Placeholder 3"/>
          <p:cNvSpPr>
            <a:spLocks noGrp="1"/>
          </p:cNvSpPr>
          <p:nvPr>
            <p:ph type="sldNum" sz="quarter" idx="5"/>
          </p:nvPr>
        </p:nvSpPr>
        <p:spPr/>
        <p:txBody>
          <a:bodyPr/>
          <a:lstStyle/>
          <a:p>
            <a:fld id="{2BBAF2AB-B923-E24F-AE22-3B3552FAC337}" type="slidenum">
              <a:rPr lang="en-US" smtClean="0"/>
              <a:t>31</a:t>
            </a:fld>
            <a:endParaRPr lang="en-US"/>
          </a:p>
        </p:txBody>
      </p:sp>
    </p:spTree>
    <p:extLst>
      <p:ext uri="{BB962C8B-B14F-4D97-AF65-F5344CB8AC3E}">
        <p14:creationId xmlns:p14="http://schemas.microsoft.com/office/powerpoint/2010/main" val="2749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In</a:t>
            </a:r>
            <a:r>
              <a:rPr lang="zh-CN" altLang="en-US" dirty="0"/>
              <a:t> </a:t>
            </a:r>
            <a:r>
              <a:rPr lang="en-US" altLang="zh-CN" dirty="0"/>
              <a:t>terms</a:t>
            </a:r>
            <a:r>
              <a:rPr lang="zh-CN" altLang="en-US" dirty="0"/>
              <a:t> </a:t>
            </a:r>
            <a:r>
              <a:rPr lang="en-US" altLang="zh-CN" dirty="0"/>
              <a:t>of</a:t>
            </a:r>
            <a:r>
              <a:rPr lang="zh-CN" altLang="en-US" dirty="0"/>
              <a:t> </a:t>
            </a:r>
            <a:r>
              <a:rPr lang="en-US" altLang="zh-CN" dirty="0"/>
              <a:t>interaction.</a:t>
            </a:r>
            <a:r>
              <a:rPr lang="zh-CN" altLang="en-US" dirty="0"/>
              <a:t> </a:t>
            </a:r>
            <a:r>
              <a:rPr lang="en-US" altLang="zh-CN" dirty="0"/>
              <a:t>The</a:t>
            </a:r>
            <a:r>
              <a:rPr lang="zh-CN" altLang="en-US" dirty="0"/>
              <a:t> </a:t>
            </a:r>
            <a:r>
              <a:rPr lang="en-US" altLang="zh-CN" dirty="0"/>
              <a:t>interaction</a:t>
            </a:r>
            <a:r>
              <a:rPr lang="zh-CN" altLang="en-US" dirty="0"/>
              <a:t> </a:t>
            </a:r>
            <a:r>
              <a:rPr lang="en-US" altLang="zh-CN" dirty="0"/>
              <a:t>between</a:t>
            </a:r>
            <a:r>
              <a:rPr lang="zh-CN" altLang="en-US" dirty="0"/>
              <a:t> </a:t>
            </a:r>
            <a:r>
              <a:rPr lang="en-US" altLang="zh-CN" dirty="0"/>
              <a:t>female</a:t>
            </a:r>
            <a:r>
              <a:rPr lang="zh-CN" altLang="en-US" dirty="0"/>
              <a:t> </a:t>
            </a:r>
            <a:r>
              <a:rPr lang="en-US" altLang="zh-CN" dirty="0"/>
              <a:t>and</a:t>
            </a:r>
            <a:r>
              <a:rPr lang="zh-CN" altLang="en-US" dirty="0"/>
              <a:t> </a:t>
            </a:r>
            <a:r>
              <a:rPr lang="en-US" altLang="zh-CN" dirty="0"/>
              <a:t>time</a:t>
            </a:r>
            <a:r>
              <a:rPr lang="zh-CN" altLang="en-US" dirty="0"/>
              <a:t> </a:t>
            </a:r>
            <a:r>
              <a:rPr lang="en-US" altLang="zh-CN" dirty="0"/>
              <a:t>&gt;=3</a:t>
            </a:r>
            <a:r>
              <a:rPr lang="zh-CN" altLang="en-US" dirty="0"/>
              <a:t> </a:t>
            </a:r>
            <a:r>
              <a:rPr lang="en-US" altLang="zh-CN" dirty="0"/>
              <a:t>years</a:t>
            </a:r>
            <a:r>
              <a:rPr lang="zh-CN" altLang="en-US" dirty="0"/>
              <a:t> </a:t>
            </a:r>
            <a:r>
              <a:rPr lang="en-US" altLang="zh-CN" dirty="0"/>
              <a:t>is</a:t>
            </a:r>
            <a:r>
              <a:rPr lang="zh-CN" altLang="en-US" dirty="0"/>
              <a:t> </a:t>
            </a:r>
            <a:r>
              <a:rPr lang="en-US" altLang="zh-CN" dirty="0"/>
              <a:t>significant,</a:t>
            </a:r>
            <a:r>
              <a:rPr lang="zh-CN" altLang="en-US" dirty="0"/>
              <a:t> </a:t>
            </a:r>
            <a:r>
              <a:rPr lang="en-US" altLang="zh-CN" dirty="0"/>
              <a:t>so</a:t>
            </a:r>
            <a:r>
              <a:rPr lang="zh-CN" altLang="en-US" dirty="0"/>
              <a:t> </a:t>
            </a:r>
            <a:r>
              <a:rPr lang="en-US" altLang="zh-CN" dirty="0"/>
              <a:t>we</a:t>
            </a:r>
            <a:r>
              <a:rPr lang="zh-CN" altLang="en-US" dirty="0"/>
              <a:t> </a:t>
            </a:r>
            <a:r>
              <a:rPr lang="en-US" altLang="zh-CN" dirty="0"/>
              <a:t>can</a:t>
            </a:r>
            <a:r>
              <a:rPr lang="zh-CN" altLang="en-US" dirty="0"/>
              <a:t> </a:t>
            </a:r>
            <a:r>
              <a:rPr lang="en-US" altLang="zh-CN" dirty="0"/>
              <a:t>say</a:t>
            </a:r>
            <a:r>
              <a:rPr lang="zh-CN" altLang="en-US" dirty="0"/>
              <a:t> </a:t>
            </a:r>
            <a:r>
              <a:rPr lang="en-US" altLang="zh-CN" dirty="0"/>
              <a:t>the</a:t>
            </a:r>
            <a:r>
              <a:rPr lang="zh-CN" altLang="en-US" dirty="0"/>
              <a:t> </a:t>
            </a:r>
            <a:r>
              <a:rPr lang="en-US" altLang="zh-CN" dirty="0"/>
              <a:t>CVD</a:t>
            </a:r>
            <a:r>
              <a:rPr lang="zh-CN" altLang="en-US" dirty="0"/>
              <a:t> </a:t>
            </a:r>
            <a:r>
              <a:rPr lang="en-US" altLang="zh-CN" dirty="0"/>
              <a:t>risk</a:t>
            </a:r>
            <a:r>
              <a:rPr lang="zh-CN" altLang="en-US" dirty="0"/>
              <a:t> </a:t>
            </a:r>
            <a:r>
              <a:rPr lang="en-US" altLang="zh-CN" dirty="0"/>
              <a:t>increased</a:t>
            </a:r>
            <a:r>
              <a:rPr lang="zh-CN" altLang="en-US" dirty="0"/>
              <a:t> </a:t>
            </a:r>
            <a:r>
              <a:rPr lang="en-US" altLang="zh-CN" dirty="0"/>
              <a:t>more</a:t>
            </a:r>
            <a:r>
              <a:rPr lang="zh-CN" altLang="en-US" dirty="0"/>
              <a:t> </a:t>
            </a:r>
            <a:r>
              <a:rPr lang="en-US" altLang="zh-CN" dirty="0"/>
              <a:t>rapidly</a:t>
            </a:r>
            <a:r>
              <a:rPr lang="zh-CN" altLang="en-US" dirty="0"/>
              <a:t> </a:t>
            </a:r>
            <a:r>
              <a:rPr lang="en-US" altLang="zh-CN" dirty="0"/>
              <a:t>after</a:t>
            </a:r>
            <a:r>
              <a:rPr lang="zh-CN" altLang="en-US" dirty="0"/>
              <a:t> </a:t>
            </a:r>
            <a:r>
              <a:rPr lang="en-US" altLang="zh-CN" dirty="0"/>
              <a:t>3</a:t>
            </a:r>
            <a:r>
              <a:rPr lang="zh-CN" altLang="en-US" dirty="0"/>
              <a:t> </a:t>
            </a:r>
            <a:r>
              <a:rPr lang="en-US" altLang="zh-CN" dirty="0"/>
              <a:t>years</a:t>
            </a:r>
            <a:r>
              <a:rPr lang="zh-CN" altLang="en-US" dirty="0"/>
              <a:t> </a:t>
            </a:r>
            <a:r>
              <a:rPr lang="en-US" altLang="zh-CN" dirty="0"/>
              <a:t>in</a:t>
            </a:r>
            <a:r>
              <a:rPr lang="zh-CN" altLang="en-US" dirty="0"/>
              <a:t> </a:t>
            </a:r>
            <a:r>
              <a:rPr lang="en-US" altLang="zh-CN" dirty="0"/>
              <a:t>males</a:t>
            </a:r>
            <a:r>
              <a:rPr lang="zh-CN" altLang="en-US" dirty="0"/>
              <a:t> </a:t>
            </a:r>
            <a:r>
              <a:rPr lang="en-US" altLang="zh-CN" dirty="0"/>
              <a:t>than</a:t>
            </a:r>
            <a:r>
              <a:rPr lang="zh-CN" altLang="en-US" dirty="0"/>
              <a:t> </a:t>
            </a:r>
            <a:r>
              <a:rPr lang="en-US" altLang="zh-CN" dirty="0"/>
              <a:t>females.</a:t>
            </a:r>
            <a:r>
              <a:rPr lang="zh-CN" altLang="en-US" dirty="0"/>
              <a:t> </a:t>
            </a:r>
            <a:r>
              <a:rPr lang="en-US" altLang="zh-CN" dirty="0"/>
              <a:t>The</a:t>
            </a:r>
            <a:r>
              <a:rPr lang="zh-CN" altLang="en-US" dirty="0"/>
              <a:t> </a:t>
            </a:r>
            <a:r>
              <a:rPr lang="en-US" altLang="zh-CN" dirty="0"/>
              <a:t>interaction</a:t>
            </a:r>
            <a:r>
              <a:rPr lang="zh-CN" altLang="en-US" dirty="0"/>
              <a:t> </a:t>
            </a:r>
            <a:r>
              <a:rPr lang="en-US" altLang="zh-CN" dirty="0"/>
              <a:t>between</a:t>
            </a:r>
            <a:r>
              <a:rPr lang="zh-CN" altLang="en-US" dirty="0"/>
              <a:t> </a:t>
            </a:r>
            <a:r>
              <a:rPr lang="en-US" altLang="zh-CN" dirty="0"/>
              <a:t>age</a:t>
            </a:r>
            <a:r>
              <a:rPr lang="zh-CN" altLang="en-US" dirty="0"/>
              <a:t> </a:t>
            </a:r>
            <a:r>
              <a:rPr lang="en-US" altLang="zh-CN" dirty="0"/>
              <a:t>groups</a:t>
            </a:r>
            <a:r>
              <a:rPr lang="zh-CN" altLang="en-US" dirty="0"/>
              <a:t> </a:t>
            </a:r>
            <a:r>
              <a:rPr lang="en-US" altLang="zh-CN" dirty="0"/>
              <a:t>and</a:t>
            </a:r>
            <a:r>
              <a:rPr lang="zh-CN" altLang="en-US" dirty="0"/>
              <a:t> </a:t>
            </a:r>
            <a:r>
              <a:rPr lang="en-US" altLang="zh-CN" dirty="0"/>
              <a:t>time</a:t>
            </a:r>
            <a:r>
              <a:rPr lang="zh-CN" altLang="en-US" dirty="0"/>
              <a:t> </a:t>
            </a:r>
            <a:r>
              <a:rPr lang="en-US" altLang="zh-CN" dirty="0"/>
              <a:t>&gt;=</a:t>
            </a:r>
            <a:r>
              <a:rPr lang="zh-CN" altLang="en-US" dirty="0"/>
              <a:t> </a:t>
            </a:r>
            <a:r>
              <a:rPr lang="en-US" altLang="zh-CN" dirty="0"/>
              <a:t>3</a:t>
            </a:r>
            <a:r>
              <a:rPr lang="zh-CN" altLang="en-US" dirty="0"/>
              <a:t> </a:t>
            </a:r>
            <a:r>
              <a:rPr lang="en-US" altLang="zh-CN" dirty="0"/>
              <a:t>years,</a:t>
            </a:r>
            <a:r>
              <a:rPr lang="zh-CN" altLang="en-US" dirty="0"/>
              <a:t> </a:t>
            </a:r>
            <a:r>
              <a:rPr lang="en-US" altLang="zh-CN" dirty="0"/>
              <a:t>and</a:t>
            </a:r>
            <a:r>
              <a:rPr lang="zh-CN" altLang="en-US" dirty="0"/>
              <a:t> </a:t>
            </a:r>
            <a:r>
              <a:rPr lang="en-US" altLang="zh-CN" dirty="0"/>
              <a:t>the</a:t>
            </a:r>
            <a:r>
              <a:rPr lang="zh-CN" altLang="en-US" dirty="0"/>
              <a:t> </a:t>
            </a:r>
            <a:r>
              <a:rPr lang="en-US" altLang="zh-CN" dirty="0"/>
              <a:t>interaction</a:t>
            </a:r>
            <a:r>
              <a:rPr lang="zh-CN" altLang="en-US" dirty="0"/>
              <a:t> </a:t>
            </a:r>
            <a:r>
              <a:rPr lang="en-US" altLang="zh-CN" dirty="0"/>
              <a:t>between</a:t>
            </a:r>
            <a:r>
              <a:rPr lang="zh-CN" altLang="en-US" dirty="0"/>
              <a:t> </a:t>
            </a:r>
            <a:r>
              <a:rPr lang="en-US" altLang="zh-CN" dirty="0"/>
              <a:t>BMI</a:t>
            </a:r>
            <a:r>
              <a:rPr lang="zh-CN" altLang="en-US" dirty="0"/>
              <a:t> </a:t>
            </a:r>
            <a:r>
              <a:rPr lang="en-US" altLang="zh-CN" dirty="0"/>
              <a:t>and</a:t>
            </a:r>
            <a:r>
              <a:rPr lang="zh-CN" altLang="en-US" dirty="0"/>
              <a:t> </a:t>
            </a:r>
            <a:r>
              <a:rPr lang="en-US" altLang="zh-CN" dirty="0"/>
              <a:t>time</a:t>
            </a:r>
            <a:r>
              <a:rPr lang="zh-CN" altLang="en-US" dirty="0"/>
              <a:t> </a:t>
            </a:r>
            <a:r>
              <a:rPr lang="en-US" altLang="zh-CN" dirty="0"/>
              <a:t>&gt;=</a:t>
            </a:r>
            <a:r>
              <a:rPr lang="zh-CN" altLang="en-US" dirty="0"/>
              <a:t> </a:t>
            </a:r>
            <a:r>
              <a:rPr lang="en-US" altLang="zh-CN" dirty="0"/>
              <a:t>3</a:t>
            </a:r>
            <a:r>
              <a:rPr lang="zh-CN" altLang="en-US" dirty="0"/>
              <a:t> </a:t>
            </a:r>
            <a:r>
              <a:rPr lang="en-US" altLang="zh-CN" dirty="0"/>
              <a:t>years</a:t>
            </a:r>
            <a:r>
              <a:rPr lang="zh-CN" altLang="en-US" dirty="0"/>
              <a:t> </a:t>
            </a:r>
            <a:r>
              <a:rPr lang="en-US" altLang="zh-CN" dirty="0"/>
              <a:t>are</a:t>
            </a:r>
            <a:r>
              <a:rPr lang="zh-CN" altLang="en-US" dirty="0"/>
              <a:t> </a:t>
            </a:r>
            <a:r>
              <a:rPr lang="en-US" altLang="zh-CN" dirty="0"/>
              <a:t>significant,</a:t>
            </a:r>
            <a:r>
              <a:rPr lang="zh-CN" altLang="en-US" dirty="0"/>
              <a:t> </a:t>
            </a:r>
            <a:r>
              <a:rPr lang="en-US" altLang="zh-CN" dirty="0"/>
              <a:t>so</a:t>
            </a:r>
            <a:r>
              <a:rPr lang="zh-CN" altLang="en-US" dirty="0"/>
              <a:t> </a:t>
            </a:r>
            <a:r>
              <a:rPr lang="en-US" altLang="zh-CN" dirty="0"/>
              <a:t>we</a:t>
            </a:r>
            <a:r>
              <a:rPr lang="zh-CN" altLang="en-US" dirty="0"/>
              <a:t> </a:t>
            </a:r>
            <a:r>
              <a:rPr lang="en-US" altLang="zh-CN" dirty="0"/>
              <a:t>can</a:t>
            </a:r>
            <a:r>
              <a:rPr lang="zh-CN" altLang="en-US" dirty="0"/>
              <a:t> </a:t>
            </a:r>
            <a:r>
              <a:rPr lang="en-US" altLang="zh-CN" dirty="0"/>
              <a:t>also</a:t>
            </a:r>
            <a:r>
              <a:rPr lang="zh-CN" altLang="en-US" dirty="0"/>
              <a:t> </a:t>
            </a:r>
            <a:r>
              <a:rPr lang="en-US" altLang="zh-CN" dirty="0"/>
              <a:t>say</a:t>
            </a:r>
            <a:r>
              <a:rPr lang="zh-CN" altLang="en-US" dirty="0"/>
              <a:t> </a:t>
            </a:r>
            <a:r>
              <a:rPr lang="en-US" altLang="zh-CN" dirty="0"/>
              <a:t>there</a:t>
            </a:r>
            <a:r>
              <a:rPr lang="zh-CN" altLang="en-US" dirty="0"/>
              <a:t> </a:t>
            </a:r>
            <a:r>
              <a:rPr lang="en-US" altLang="zh-CN" dirty="0"/>
              <a:t>are</a:t>
            </a:r>
            <a:r>
              <a:rPr lang="zh-CN" altLang="en-US" dirty="0"/>
              <a:t> </a:t>
            </a:r>
            <a:r>
              <a:rPr lang="en-US" altLang="zh-CN" dirty="0"/>
              <a:t>trends</a:t>
            </a:r>
            <a:r>
              <a:rPr lang="zh-CN" altLang="en-US" dirty="0"/>
              <a:t> </a:t>
            </a:r>
            <a:r>
              <a:rPr lang="en-US" altLang="zh-CN" dirty="0"/>
              <a:t>towards</a:t>
            </a:r>
            <a:r>
              <a:rPr lang="zh-CN" altLang="en-US" dirty="0"/>
              <a:t> </a:t>
            </a:r>
            <a:r>
              <a:rPr lang="en-US" altLang="zh-CN" dirty="0"/>
              <a:t>significance</a:t>
            </a:r>
            <a:r>
              <a:rPr lang="zh-CN" altLang="en-US" dirty="0"/>
              <a:t> </a:t>
            </a:r>
            <a:r>
              <a:rPr lang="en-US" altLang="zh-CN" dirty="0"/>
              <a:t>that</a:t>
            </a:r>
            <a:r>
              <a:rPr lang="zh-CN" altLang="en-US" dirty="0"/>
              <a:t> </a:t>
            </a:r>
            <a:r>
              <a:rPr lang="en-US" altLang="zh-CN" dirty="0"/>
              <a:t>CVD</a:t>
            </a:r>
            <a:r>
              <a:rPr lang="zh-CN" altLang="en-US" dirty="0"/>
              <a:t> </a:t>
            </a:r>
            <a:r>
              <a:rPr lang="en-US" altLang="zh-CN" dirty="0"/>
              <a:t>risk</a:t>
            </a:r>
            <a:r>
              <a:rPr lang="zh-CN" altLang="en-US" dirty="0"/>
              <a:t> </a:t>
            </a:r>
            <a:r>
              <a:rPr lang="en-US" altLang="zh-CN" dirty="0"/>
              <a:t>increased</a:t>
            </a:r>
            <a:r>
              <a:rPr lang="zh-CN" altLang="en-US" dirty="0"/>
              <a:t> </a:t>
            </a:r>
            <a:r>
              <a:rPr lang="en-US" altLang="zh-CN" dirty="0"/>
              <a:t>more</a:t>
            </a:r>
            <a:r>
              <a:rPr lang="zh-CN" altLang="en-US" dirty="0"/>
              <a:t> </a:t>
            </a:r>
            <a:r>
              <a:rPr lang="en-US" altLang="zh-CN" dirty="0"/>
              <a:t>rapidly</a:t>
            </a:r>
            <a:r>
              <a:rPr lang="zh-CN" altLang="en-US" dirty="0"/>
              <a:t> </a:t>
            </a:r>
            <a:r>
              <a:rPr lang="en-US" altLang="zh-CN" dirty="0"/>
              <a:t>among</a:t>
            </a:r>
            <a:r>
              <a:rPr lang="zh-CN" altLang="en-US" dirty="0"/>
              <a:t> </a:t>
            </a:r>
            <a:r>
              <a:rPr lang="en-US" altLang="zh-CN" dirty="0"/>
              <a:t>people</a:t>
            </a:r>
            <a:r>
              <a:rPr lang="zh-CN" altLang="en-US" dirty="0"/>
              <a:t> </a:t>
            </a:r>
            <a:r>
              <a:rPr lang="en-US" altLang="zh-CN" dirty="0"/>
              <a:t>older</a:t>
            </a:r>
            <a:r>
              <a:rPr lang="zh-CN" altLang="en-US" dirty="0"/>
              <a:t> </a:t>
            </a:r>
            <a:r>
              <a:rPr lang="en-US" altLang="zh-CN" dirty="0"/>
              <a:t>than</a:t>
            </a:r>
            <a:r>
              <a:rPr lang="zh-CN" altLang="en-US" dirty="0"/>
              <a:t> </a:t>
            </a:r>
            <a:r>
              <a:rPr lang="en-US" altLang="zh-CN" dirty="0"/>
              <a:t>55</a:t>
            </a:r>
            <a:r>
              <a:rPr lang="zh-CN" altLang="en-US" dirty="0"/>
              <a:t> </a:t>
            </a:r>
            <a:r>
              <a:rPr lang="en-US" altLang="zh-CN" dirty="0"/>
              <a:t>and</a:t>
            </a:r>
            <a:r>
              <a:rPr lang="zh-CN" altLang="en-US" dirty="0"/>
              <a:t> </a:t>
            </a:r>
            <a:r>
              <a:rPr lang="en-US" altLang="zh-CN" dirty="0"/>
              <a:t>higher</a:t>
            </a:r>
            <a:r>
              <a:rPr lang="zh-CN" altLang="en-US" dirty="0"/>
              <a:t> </a:t>
            </a:r>
            <a:r>
              <a:rPr lang="en-US" altLang="zh-CN" dirty="0"/>
              <a:t>BMI</a:t>
            </a:r>
            <a:r>
              <a:rPr lang="zh-CN" altLang="en-US" dirty="0"/>
              <a:t> </a:t>
            </a:r>
            <a:r>
              <a:rPr lang="en-US" altLang="zh-CN" dirty="0"/>
              <a:t>of</a:t>
            </a:r>
            <a:r>
              <a:rPr lang="zh-CN" altLang="en-US" dirty="0"/>
              <a:t> </a:t>
            </a:r>
            <a:r>
              <a:rPr lang="en-US" altLang="zh-CN" dirty="0"/>
              <a:t>more</a:t>
            </a:r>
            <a:r>
              <a:rPr lang="zh-CN" altLang="en-US" dirty="0"/>
              <a:t> </a:t>
            </a:r>
            <a:r>
              <a:rPr lang="en-US" altLang="zh-CN" dirty="0"/>
              <a:t>than</a:t>
            </a:r>
            <a:r>
              <a:rPr lang="zh-CN" altLang="en-US" dirty="0"/>
              <a:t> </a:t>
            </a:r>
            <a:r>
              <a:rPr lang="en-US" altLang="zh-CN" dirty="0"/>
              <a:t>25.</a:t>
            </a:r>
            <a:r>
              <a:rPr lang="zh-CN" altLang="en-US" dirty="0"/>
              <a:t>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32</a:t>
            </a:fld>
            <a:endParaRPr lang="en-US"/>
          </a:p>
        </p:txBody>
      </p:sp>
    </p:spTree>
    <p:extLst>
      <p:ext uri="{BB962C8B-B14F-4D97-AF65-F5344CB8AC3E}">
        <p14:creationId xmlns:p14="http://schemas.microsoft.com/office/powerpoint/2010/main" val="3356280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picked the group gender. It’s not surprising that males have a higher risk of CVD over females as being a male is one of the cardiovascular risk factors. But more interestingly, because the interaction between gender and time &gt; 3 years is significant, so we can also say the increase was more rapid after 3 years in males than females </a:t>
            </a:r>
          </a:p>
        </p:txBody>
      </p:sp>
      <p:sp>
        <p:nvSpPr>
          <p:cNvPr id="4" name="Slide Number Placeholder 3"/>
          <p:cNvSpPr>
            <a:spLocks noGrp="1"/>
          </p:cNvSpPr>
          <p:nvPr>
            <p:ph type="sldNum" sz="quarter" idx="5"/>
          </p:nvPr>
        </p:nvSpPr>
        <p:spPr/>
        <p:txBody>
          <a:bodyPr/>
          <a:lstStyle/>
          <a:p>
            <a:fld id="{2BBAF2AB-B923-E24F-AE22-3B3552FAC337}" type="slidenum">
              <a:rPr lang="en-US" smtClean="0"/>
              <a:t>33</a:t>
            </a:fld>
            <a:endParaRPr lang="en-US"/>
          </a:p>
        </p:txBody>
      </p:sp>
    </p:spTree>
    <p:extLst>
      <p:ext uri="{BB962C8B-B14F-4D97-AF65-F5344CB8AC3E}">
        <p14:creationId xmlns:p14="http://schemas.microsoft.com/office/powerpoint/2010/main" val="2686864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group I picked is the mode of HIV acquisition. Our model shows heterosexual people had a higher risk than gay  as well injecting drug users, although the difference between each group was not </a:t>
            </a:r>
            <a:r>
              <a:rPr lang="en-US" dirty="0" err="1"/>
              <a:t>signficaint</a:t>
            </a:r>
            <a:r>
              <a:rPr lang="en-US" dirty="0"/>
              <a:t>. But we actually hypothesized that gay and bisexual men and injecting drug users would have a higher risk than heterosexual people. </a:t>
            </a:r>
          </a:p>
        </p:txBody>
      </p:sp>
      <p:sp>
        <p:nvSpPr>
          <p:cNvPr id="4" name="Slide Number Placeholder 3"/>
          <p:cNvSpPr>
            <a:spLocks noGrp="1"/>
          </p:cNvSpPr>
          <p:nvPr>
            <p:ph type="sldNum" sz="quarter" idx="5"/>
          </p:nvPr>
        </p:nvSpPr>
        <p:spPr/>
        <p:txBody>
          <a:bodyPr/>
          <a:lstStyle/>
          <a:p>
            <a:fld id="{2BBAF2AB-B923-E24F-AE22-3B3552FAC337}" type="slidenum">
              <a:rPr lang="en-US" smtClean="0"/>
              <a:t>34</a:t>
            </a:fld>
            <a:endParaRPr lang="en-US"/>
          </a:p>
        </p:txBody>
      </p:sp>
    </p:spTree>
    <p:extLst>
      <p:ext uri="{BB962C8B-B14F-4D97-AF65-F5344CB8AC3E}">
        <p14:creationId xmlns:p14="http://schemas.microsoft.com/office/powerpoint/2010/main" val="962691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suspected that the reason could be due to under-reporting of sexual orientation and injection drug users due to shame and stigma. Here is the table of TAHOD and AHOD participants’ characteristics. We can see the percentage of gay and bisexual men reported in TAHOD is much lower than AHOD. And the percentage of injecting drug users reported in both TAHOD and AHOD are quite small. </a:t>
            </a:r>
          </a:p>
        </p:txBody>
      </p:sp>
      <p:sp>
        <p:nvSpPr>
          <p:cNvPr id="4" name="Slide Number Placeholder 3"/>
          <p:cNvSpPr>
            <a:spLocks noGrp="1"/>
          </p:cNvSpPr>
          <p:nvPr>
            <p:ph type="sldNum" sz="quarter" idx="5"/>
          </p:nvPr>
        </p:nvSpPr>
        <p:spPr/>
        <p:txBody>
          <a:bodyPr/>
          <a:lstStyle/>
          <a:p>
            <a:fld id="{2BBAF2AB-B923-E24F-AE22-3B3552FAC337}" type="slidenum">
              <a:rPr lang="en-US" smtClean="0"/>
              <a:t>35</a:t>
            </a:fld>
            <a:endParaRPr lang="en-US"/>
          </a:p>
        </p:txBody>
      </p:sp>
    </p:spTree>
    <p:extLst>
      <p:ext uri="{BB962C8B-B14F-4D97-AF65-F5344CB8AC3E}">
        <p14:creationId xmlns:p14="http://schemas.microsoft.com/office/powerpoint/2010/main" val="4406333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I will quickly summarize the study’s main finding. In my study, we found CVD risk increased consistently over time among PLHIV, and the increase was mainly due to people who are older than 55 years. Also, the CVD risk increased more rapidly among males. Lastly, there are trends towards significance that CVD risk increased more rapidly among people who are older than 55 and those with bigger BMI. </a:t>
            </a:r>
          </a:p>
        </p:txBody>
      </p:sp>
      <p:sp>
        <p:nvSpPr>
          <p:cNvPr id="4" name="Slide Number Placeholder 3"/>
          <p:cNvSpPr>
            <a:spLocks noGrp="1"/>
          </p:cNvSpPr>
          <p:nvPr>
            <p:ph type="sldNum" sz="quarter" idx="5"/>
          </p:nvPr>
        </p:nvSpPr>
        <p:spPr/>
        <p:txBody>
          <a:bodyPr/>
          <a:lstStyle/>
          <a:p>
            <a:fld id="{2BBAF2AB-B923-E24F-AE22-3B3552FAC337}" type="slidenum">
              <a:rPr lang="en-US" smtClean="0"/>
              <a:t>36</a:t>
            </a:fld>
            <a:endParaRPr lang="en-US"/>
          </a:p>
        </p:txBody>
      </p:sp>
    </p:spTree>
    <p:extLst>
      <p:ext uri="{BB962C8B-B14F-4D97-AF65-F5344CB8AC3E}">
        <p14:creationId xmlns:p14="http://schemas.microsoft.com/office/powerpoint/2010/main" val="38300548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37</a:t>
            </a:fld>
            <a:endParaRPr lang="en-US"/>
          </a:p>
        </p:txBody>
      </p:sp>
    </p:spTree>
    <p:extLst>
      <p:ext uri="{BB962C8B-B14F-4D97-AF65-F5344CB8AC3E}">
        <p14:creationId xmlns:p14="http://schemas.microsoft.com/office/powerpoint/2010/main" val="15696116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a:t>
            </a:r>
            <a:r>
              <a:rPr lang="en-AU" altLang="zh-CN" dirty="0"/>
              <a:t>he</a:t>
            </a:r>
            <a:r>
              <a:rPr lang="en-US" altLang="zh-CN" dirty="0"/>
              <a:t> </a:t>
            </a:r>
            <a:r>
              <a:rPr lang="en-AU" altLang="zh-CN" dirty="0"/>
              <a:t>best model was determined on the AIC. </a:t>
            </a:r>
          </a:p>
          <a:p>
            <a:r>
              <a:rPr lang="en-AU" dirty="0"/>
              <a:t>The exploratory data analysis suggested a potential association between ASCVD risk scores and time. </a:t>
            </a:r>
          </a:p>
          <a:p>
            <a:r>
              <a:rPr lang="en-AU" dirty="0"/>
              <a:t>Piecewise model has the best AIC than other models and also has better interpretation.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39</a:t>
            </a:fld>
            <a:endParaRPr lang="en-US"/>
          </a:p>
        </p:txBody>
      </p:sp>
    </p:spTree>
    <p:extLst>
      <p:ext uri="{BB962C8B-B14F-4D97-AF65-F5344CB8AC3E}">
        <p14:creationId xmlns:p14="http://schemas.microsoft.com/office/powerpoint/2010/main" val="14548584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quite difficult to interpret the residuals of beta-distributed GLMM and they are not expected to be normal. </a:t>
            </a:r>
          </a:p>
          <a:p>
            <a:endParaRPr lang="en-US" dirty="0"/>
          </a:p>
          <a:p>
            <a:r>
              <a:rPr lang="en-US" dirty="0"/>
              <a:t>This package called </a:t>
            </a:r>
            <a:r>
              <a:rPr lang="en-US" dirty="0" err="1"/>
              <a:t>DHARMa</a:t>
            </a:r>
            <a:r>
              <a:rPr lang="en-US" dirty="0"/>
              <a:t> in R helps to create readily interpretable residuals. Basically they used simulation approach to standardize residuals to values between 0 and 1 and plot against the expected distribution. Basically, the standardized residuals of our model fall in the diagonal line, which shows the residuals of the model are good. </a:t>
            </a:r>
            <a:r>
              <a:rPr lang="en-AU" sz="1800" dirty="0">
                <a:effectLst/>
                <a:latin typeface="Times New Roman" panose="02020603050405020304" pitchFamily="18" charset="0"/>
                <a:ea typeface="DengXian" panose="02010600030101010101" pitchFamily="2" charset="-122"/>
              </a:rPr>
              <a:t>There are no significant deviations from the expected distribution. The figure B shows homogeneity in variance. </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40</a:t>
            </a:fld>
            <a:endParaRPr lang="en-US"/>
          </a:p>
        </p:txBody>
      </p:sp>
    </p:spTree>
    <p:extLst>
      <p:ext uri="{BB962C8B-B14F-4D97-AF65-F5344CB8AC3E}">
        <p14:creationId xmlns:p14="http://schemas.microsoft.com/office/powerpoint/2010/main" val="2273475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due to traditional cardiovascular risk factor</a:t>
            </a:r>
            <a:r>
              <a:rPr lang="en-US" altLang="zh-CN" dirty="0"/>
              <a:t>s.</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4</a:t>
            </a:fld>
            <a:endParaRPr lang="en-US"/>
          </a:p>
        </p:txBody>
      </p:sp>
    </p:spTree>
    <p:extLst>
      <p:ext uri="{BB962C8B-B14F-4D97-AF65-F5344CB8AC3E}">
        <p14:creationId xmlns:p14="http://schemas.microsoft.com/office/powerpoint/2010/main" val="5739470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That’s</a:t>
            </a:r>
            <a:r>
              <a:rPr lang="zh-CN" altLang="en-US" dirty="0"/>
              <a:t> </a:t>
            </a:r>
            <a:r>
              <a:rPr lang="en-US" altLang="zh-CN" dirty="0"/>
              <a:t>the</a:t>
            </a:r>
            <a:r>
              <a:rPr lang="zh-CN" altLang="en-US" dirty="0"/>
              <a:t> </a:t>
            </a:r>
            <a:r>
              <a:rPr lang="en-US" altLang="zh-CN" dirty="0"/>
              <a:t>graph</a:t>
            </a:r>
            <a:r>
              <a:rPr lang="zh-CN" altLang="en-US" dirty="0"/>
              <a:t> </a:t>
            </a:r>
            <a:r>
              <a:rPr lang="en-US" altLang="zh-CN" dirty="0"/>
              <a:t>comparing</a:t>
            </a:r>
            <a:r>
              <a:rPr lang="zh-CN" altLang="en-US" dirty="0"/>
              <a:t> </a:t>
            </a:r>
            <a:r>
              <a:rPr lang="en-US" altLang="zh-CN" dirty="0"/>
              <a:t>the</a:t>
            </a:r>
            <a:r>
              <a:rPr lang="zh-CN" altLang="en-US" dirty="0"/>
              <a:t> </a:t>
            </a:r>
            <a:r>
              <a:rPr lang="en-US" altLang="zh-CN" dirty="0"/>
              <a:t>predictions</a:t>
            </a:r>
            <a:r>
              <a:rPr lang="zh-CN" altLang="en-US" dirty="0"/>
              <a:t> </a:t>
            </a:r>
            <a:r>
              <a:rPr lang="en-US" altLang="zh-CN" dirty="0"/>
              <a:t>from</a:t>
            </a:r>
            <a:r>
              <a:rPr lang="zh-CN" altLang="en-US" dirty="0"/>
              <a:t> </a:t>
            </a:r>
            <a:r>
              <a:rPr lang="en-US" altLang="zh-CN" dirty="0"/>
              <a:t>the</a:t>
            </a:r>
            <a:r>
              <a:rPr lang="zh-CN" altLang="en-US" dirty="0"/>
              <a:t> </a:t>
            </a:r>
            <a:r>
              <a:rPr lang="en-US" altLang="zh-CN" dirty="0"/>
              <a:t>beta-distributed</a:t>
            </a:r>
            <a:r>
              <a:rPr lang="zh-CN" altLang="en-US" dirty="0"/>
              <a:t> </a:t>
            </a:r>
            <a:r>
              <a:rPr lang="en-US" altLang="zh-CN" dirty="0"/>
              <a:t>GLMM</a:t>
            </a:r>
            <a:r>
              <a:rPr lang="zh-CN" altLang="en-US" dirty="0"/>
              <a:t> </a:t>
            </a:r>
            <a:r>
              <a:rPr lang="en-US" altLang="zh-CN" dirty="0"/>
              <a:t>with</a:t>
            </a:r>
            <a:r>
              <a:rPr lang="zh-CN" altLang="en-US" dirty="0"/>
              <a:t> </a:t>
            </a:r>
            <a:r>
              <a:rPr lang="en-US" altLang="zh-CN" dirty="0"/>
              <a:t>the</a:t>
            </a:r>
            <a:r>
              <a:rPr lang="zh-CN" altLang="en-US" dirty="0"/>
              <a:t> </a:t>
            </a:r>
            <a:r>
              <a:rPr lang="en-US" altLang="zh-CN" dirty="0"/>
              <a:t>linear</a:t>
            </a:r>
            <a:r>
              <a:rPr lang="zh-CN" altLang="en-US" dirty="0"/>
              <a:t> </a:t>
            </a:r>
            <a:r>
              <a:rPr lang="en-US" altLang="zh-CN" dirty="0"/>
              <a:t>mixed</a:t>
            </a:r>
            <a:r>
              <a:rPr lang="zh-CN" altLang="en-US" dirty="0"/>
              <a:t> </a:t>
            </a:r>
            <a:r>
              <a:rPr lang="en-US" altLang="zh-CN" dirty="0"/>
              <a:t>model.</a:t>
            </a:r>
            <a:r>
              <a:rPr lang="zh-CN" altLang="en-US" dirty="0"/>
              <a:t> </a:t>
            </a:r>
            <a:r>
              <a:rPr lang="en-US" altLang="zh-CN" dirty="0"/>
              <a:t>In</a:t>
            </a:r>
            <a:r>
              <a:rPr lang="zh-CN" altLang="en-US" dirty="0"/>
              <a:t> </a:t>
            </a:r>
            <a:r>
              <a:rPr lang="en-US" altLang="zh-CN" dirty="0"/>
              <a:t>linear</a:t>
            </a:r>
            <a:r>
              <a:rPr lang="zh-CN" altLang="en-US" dirty="0"/>
              <a:t> </a:t>
            </a:r>
            <a:r>
              <a:rPr lang="en-US" altLang="zh-CN" dirty="0"/>
              <a:t>mixed</a:t>
            </a:r>
            <a:r>
              <a:rPr lang="zh-CN" altLang="en-US" dirty="0"/>
              <a:t> </a:t>
            </a:r>
            <a:r>
              <a:rPr lang="en-US" altLang="zh-CN" dirty="0"/>
              <a:t>model,</a:t>
            </a:r>
            <a:r>
              <a:rPr lang="zh-CN" altLang="en-US" dirty="0"/>
              <a:t> </a:t>
            </a:r>
            <a:r>
              <a:rPr lang="en-US" altLang="zh-CN" dirty="0"/>
              <a:t>I</a:t>
            </a:r>
            <a:r>
              <a:rPr lang="zh-CN" altLang="en-US" dirty="0"/>
              <a:t> </a:t>
            </a:r>
            <a:r>
              <a:rPr lang="en-US" altLang="zh-CN" dirty="0"/>
              <a:t>log-transformed</a:t>
            </a:r>
            <a:r>
              <a:rPr lang="zh-CN" altLang="en-US" dirty="0"/>
              <a:t> </a:t>
            </a:r>
            <a:r>
              <a:rPr lang="en-US" altLang="zh-CN" dirty="0"/>
              <a:t>the</a:t>
            </a:r>
            <a:r>
              <a:rPr lang="zh-CN" altLang="en-US" dirty="0"/>
              <a:t> </a:t>
            </a:r>
            <a:r>
              <a:rPr lang="en-US" altLang="zh-CN" dirty="0"/>
              <a:t>outcome</a:t>
            </a:r>
            <a:r>
              <a:rPr lang="zh-CN" altLang="en-US" dirty="0"/>
              <a:t> </a:t>
            </a:r>
            <a:r>
              <a:rPr lang="en-US" altLang="zh-CN" dirty="0"/>
              <a:t>variable.</a:t>
            </a:r>
            <a:r>
              <a:rPr lang="zh-CN" altLang="en-US" dirty="0"/>
              <a:t> </a:t>
            </a:r>
            <a:r>
              <a:rPr lang="en-US" altLang="zh-CN" dirty="0"/>
              <a:t>The</a:t>
            </a:r>
            <a:r>
              <a:rPr lang="zh-CN" altLang="en-US" dirty="0"/>
              <a:t> </a:t>
            </a:r>
            <a:r>
              <a:rPr lang="en-US" altLang="zh-CN" dirty="0"/>
              <a:t>residuals</a:t>
            </a:r>
            <a:r>
              <a:rPr lang="zh-CN" altLang="en-US" dirty="0"/>
              <a:t> </a:t>
            </a:r>
            <a:r>
              <a:rPr lang="en-US" altLang="zh-CN" dirty="0"/>
              <a:t>are</a:t>
            </a:r>
            <a:r>
              <a:rPr lang="zh-CN" altLang="en-US" dirty="0"/>
              <a:t> </a:t>
            </a:r>
            <a:r>
              <a:rPr lang="en-US" altLang="zh-CN" dirty="0"/>
              <a:t>not</a:t>
            </a:r>
            <a:r>
              <a:rPr lang="zh-CN" altLang="en-US" dirty="0"/>
              <a:t> </a:t>
            </a:r>
            <a:r>
              <a:rPr lang="en-US" altLang="zh-CN" dirty="0"/>
              <a:t>normal.</a:t>
            </a:r>
            <a:r>
              <a:rPr lang="zh-CN" altLang="en-US" dirty="0"/>
              <a:t> </a:t>
            </a:r>
            <a:endParaRPr lang="en-US" dirty="0"/>
          </a:p>
          <a:p>
            <a:r>
              <a:rPr lang="en-US" altLang="zh-CN" dirty="0"/>
              <a:t>The</a:t>
            </a:r>
            <a:r>
              <a:rPr lang="zh-CN" altLang="en-US" dirty="0"/>
              <a:t> </a:t>
            </a:r>
            <a:r>
              <a:rPr lang="en-US" altLang="zh-CN" dirty="0"/>
              <a:t>predictions</a:t>
            </a:r>
            <a:r>
              <a:rPr lang="zh-CN" altLang="en-US" dirty="0"/>
              <a:t> </a:t>
            </a:r>
            <a:r>
              <a:rPr lang="en-US" altLang="zh-CN" dirty="0"/>
              <a:t>from</a:t>
            </a:r>
            <a:r>
              <a:rPr lang="zh-CN" altLang="en-US" dirty="0"/>
              <a:t> </a:t>
            </a:r>
            <a:r>
              <a:rPr lang="en-US" altLang="zh-CN" dirty="0"/>
              <a:t>two</a:t>
            </a:r>
            <a:r>
              <a:rPr lang="zh-CN" altLang="en-US" dirty="0"/>
              <a:t> </a:t>
            </a:r>
            <a:r>
              <a:rPr lang="en-US" altLang="zh-CN" dirty="0"/>
              <a:t>models</a:t>
            </a:r>
            <a:r>
              <a:rPr lang="zh-CN" altLang="en-US" dirty="0"/>
              <a:t> </a:t>
            </a:r>
            <a:r>
              <a:rPr lang="en-US" altLang="zh-CN" dirty="0"/>
              <a:t>are</a:t>
            </a:r>
            <a:r>
              <a:rPr lang="zh-CN" altLang="en-US" dirty="0"/>
              <a:t> </a:t>
            </a:r>
            <a:r>
              <a:rPr lang="en-US" altLang="zh-CN" dirty="0"/>
              <a:t>quite</a:t>
            </a:r>
            <a:r>
              <a:rPr lang="zh-CN" altLang="en-US" dirty="0"/>
              <a:t> </a:t>
            </a:r>
            <a:r>
              <a:rPr lang="en-US" altLang="zh-CN" dirty="0"/>
              <a:t>close,</a:t>
            </a:r>
            <a:r>
              <a:rPr lang="zh-CN" altLang="en-US" dirty="0"/>
              <a:t> </a:t>
            </a:r>
            <a:r>
              <a:rPr lang="en-US" altLang="zh-CN" dirty="0"/>
              <a:t>and</a:t>
            </a:r>
            <a:r>
              <a:rPr lang="zh-CN" altLang="en-US" dirty="0"/>
              <a:t> </a:t>
            </a:r>
            <a:r>
              <a:rPr lang="en-US" altLang="zh-CN" dirty="0"/>
              <a:t>the</a:t>
            </a:r>
            <a:r>
              <a:rPr lang="zh-CN" altLang="en-US" dirty="0"/>
              <a:t> </a:t>
            </a:r>
            <a:r>
              <a:rPr lang="en-US" altLang="zh-CN" dirty="0"/>
              <a:t>confident</a:t>
            </a:r>
            <a:r>
              <a:rPr lang="zh-CN" altLang="en-US" dirty="0"/>
              <a:t> </a:t>
            </a:r>
            <a:r>
              <a:rPr lang="en-US" altLang="zh-CN" dirty="0"/>
              <a:t>intervals</a:t>
            </a:r>
            <a:r>
              <a:rPr lang="zh-CN" altLang="en-US" dirty="0"/>
              <a:t> </a:t>
            </a:r>
            <a:r>
              <a:rPr lang="en-US" altLang="zh-CN" dirty="0"/>
              <a:t>are</a:t>
            </a:r>
            <a:r>
              <a:rPr lang="zh-CN" altLang="en-US" dirty="0"/>
              <a:t> </a:t>
            </a:r>
            <a:r>
              <a:rPr lang="en-US" altLang="zh-CN" dirty="0"/>
              <a:t>overlapping.</a:t>
            </a:r>
          </a:p>
          <a:p>
            <a:r>
              <a:rPr lang="en-US" altLang="zh-CN" dirty="0"/>
              <a:t>The</a:t>
            </a:r>
            <a:r>
              <a:rPr lang="zh-CN" altLang="en-US" dirty="0"/>
              <a:t> </a:t>
            </a:r>
            <a:r>
              <a:rPr lang="en-US" altLang="zh-CN" dirty="0"/>
              <a:t>main</a:t>
            </a:r>
            <a:r>
              <a:rPr lang="zh-CN" altLang="en-US" dirty="0"/>
              <a:t> </a:t>
            </a:r>
            <a:r>
              <a:rPr lang="en-US" altLang="zh-CN" dirty="0"/>
              <a:t>difference</a:t>
            </a:r>
            <a:r>
              <a:rPr lang="zh-CN" altLang="en-US" dirty="0"/>
              <a:t> </a:t>
            </a:r>
            <a:r>
              <a:rPr lang="en-US" altLang="zh-CN" dirty="0"/>
              <a:t>is</a:t>
            </a:r>
            <a:r>
              <a:rPr lang="zh-CN" altLang="en-US" dirty="0"/>
              <a:t> </a:t>
            </a:r>
            <a:r>
              <a:rPr lang="en-US" altLang="zh-CN" dirty="0"/>
              <a:t>toward</a:t>
            </a:r>
            <a:r>
              <a:rPr lang="zh-CN" altLang="en-US" dirty="0"/>
              <a:t> </a:t>
            </a:r>
            <a:r>
              <a:rPr lang="en-US" altLang="zh-CN" dirty="0"/>
              <a:t>the</a:t>
            </a:r>
            <a:r>
              <a:rPr lang="zh-CN" altLang="en-US" dirty="0"/>
              <a:t> </a:t>
            </a:r>
            <a:r>
              <a:rPr lang="en-US" altLang="zh-CN" dirty="0"/>
              <a:t>boundary,</a:t>
            </a:r>
            <a:r>
              <a:rPr lang="zh-CN" altLang="en-US" dirty="0"/>
              <a:t> </a:t>
            </a:r>
            <a:r>
              <a:rPr lang="en-US" altLang="zh-CN" dirty="0"/>
              <a:t>in</a:t>
            </a:r>
            <a:r>
              <a:rPr lang="zh-CN" altLang="en-US" dirty="0"/>
              <a:t> </a:t>
            </a:r>
            <a:r>
              <a:rPr lang="en-US" altLang="zh-CN" dirty="0"/>
              <a:t>this</a:t>
            </a:r>
            <a:r>
              <a:rPr lang="zh-CN" altLang="en-US" dirty="0"/>
              <a:t> </a:t>
            </a:r>
            <a:r>
              <a:rPr lang="en-US" altLang="zh-CN" dirty="0"/>
              <a:t>case,</a:t>
            </a:r>
            <a:r>
              <a:rPr lang="zh-CN" altLang="en-US" dirty="0"/>
              <a:t> </a:t>
            </a:r>
            <a:r>
              <a:rPr lang="en-US" altLang="zh-CN" dirty="0"/>
              <a:t>0,</a:t>
            </a:r>
            <a:r>
              <a:rPr lang="zh-CN" altLang="en-US" dirty="0"/>
              <a:t> </a:t>
            </a:r>
            <a:r>
              <a:rPr lang="en-US" altLang="zh-CN" dirty="0"/>
              <a:t>which</a:t>
            </a:r>
            <a:r>
              <a:rPr lang="zh-CN" altLang="en-US" dirty="0"/>
              <a:t> </a:t>
            </a:r>
            <a:r>
              <a:rPr lang="en-US" altLang="zh-CN" dirty="0"/>
              <a:t>also</a:t>
            </a:r>
            <a:r>
              <a:rPr lang="zh-CN" altLang="en-US" dirty="0"/>
              <a:t> </a:t>
            </a:r>
            <a:r>
              <a:rPr lang="en-US" altLang="zh-CN" dirty="0"/>
              <a:t>makes</a:t>
            </a:r>
            <a:r>
              <a:rPr lang="zh-CN" altLang="en-US" dirty="0"/>
              <a:t> </a:t>
            </a:r>
            <a:r>
              <a:rPr lang="en-US" altLang="zh-CN" dirty="0"/>
              <a:t>sense,</a:t>
            </a:r>
            <a:r>
              <a:rPr lang="zh-CN" altLang="en-US" dirty="0"/>
              <a:t> </a:t>
            </a:r>
            <a:r>
              <a:rPr lang="en-US" altLang="zh-CN" dirty="0"/>
              <a:t>because</a:t>
            </a:r>
            <a:r>
              <a:rPr lang="zh-CN" altLang="en-US" dirty="0"/>
              <a:t> </a:t>
            </a:r>
            <a:r>
              <a:rPr lang="en-US" altLang="zh-CN" dirty="0"/>
              <a:t>the</a:t>
            </a:r>
            <a:r>
              <a:rPr lang="zh-CN" altLang="en-US" dirty="0"/>
              <a:t> </a:t>
            </a:r>
            <a:r>
              <a:rPr lang="en-US" altLang="zh-CN" dirty="0"/>
              <a:t>data</a:t>
            </a:r>
            <a:r>
              <a:rPr lang="zh-CN" altLang="en-US" dirty="0"/>
              <a:t> </a:t>
            </a:r>
            <a:r>
              <a:rPr lang="en-US" altLang="zh-CN" dirty="0"/>
              <a:t>is</a:t>
            </a:r>
            <a:r>
              <a:rPr lang="zh-CN" altLang="en-US" dirty="0"/>
              <a:t> </a:t>
            </a:r>
            <a:r>
              <a:rPr lang="en-US" altLang="zh-CN" dirty="0"/>
              <a:t>highly</a:t>
            </a:r>
            <a:r>
              <a:rPr lang="zh-CN" altLang="en-US" dirty="0"/>
              <a:t> </a:t>
            </a:r>
            <a:r>
              <a:rPr lang="en-US" altLang="zh-CN" dirty="0"/>
              <a:t>skewed</a:t>
            </a:r>
            <a:r>
              <a:rPr lang="zh-CN" altLang="en-US" dirty="0"/>
              <a:t> </a:t>
            </a:r>
            <a:r>
              <a:rPr lang="en-US" altLang="zh-CN" dirty="0"/>
              <a:t>to</a:t>
            </a:r>
            <a:r>
              <a:rPr lang="zh-CN" altLang="en-US" dirty="0"/>
              <a:t> </a:t>
            </a:r>
            <a:r>
              <a:rPr lang="en-US" altLang="zh-CN" dirty="0"/>
              <a:t>the</a:t>
            </a:r>
            <a:r>
              <a:rPr lang="zh-CN" altLang="en-US" dirty="0"/>
              <a:t> </a:t>
            </a:r>
            <a:r>
              <a:rPr lang="en-US" altLang="zh-CN" dirty="0"/>
              <a:t>left.</a:t>
            </a:r>
            <a:r>
              <a:rPr lang="zh-CN" altLang="en-US" dirty="0"/>
              <a:t>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41</a:t>
            </a:fld>
            <a:endParaRPr lang="en-US"/>
          </a:p>
        </p:txBody>
      </p:sp>
    </p:spTree>
    <p:extLst>
      <p:ext uri="{BB962C8B-B14F-4D97-AF65-F5344CB8AC3E}">
        <p14:creationId xmlns:p14="http://schemas.microsoft.com/office/powerpoint/2010/main" val="39841517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Asian</a:t>
            </a:r>
            <a:r>
              <a:rPr lang="zh-CN" altLang="en-US" dirty="0"/>
              <a:t> </a:t>
            </a:r>
            <a:r>
              <a:rPr lang="en-US" altLang="zh-CN" dirty="0"/>
              <a:t>people</a:t>
            </a:r>
            <a:r>
              <a:rPr lang="zh-CN" altLang="en-US" dirty="0"/>
              <a:t> </a:t>
            </a:r>
            <a:r>
              <a:rPr lang="en-US" altLang="zh-CN" dirty="0"/>
              <a:t>in</a:t>
            </a:r>
            <a:r>
              <a:rPr lang="zh-CN" altLang="en-US" dirty="0"/>
              <a:t> </a:t>
            </a:r>
            <a:r>
              <a:rPr lang="en-US" altLang="zh-CN" dirty="0"/>
              <a:t>our</a:t>
            </a:r>
            <a:r>
              <a:rPr lang="zh-CN" altLang="en-US" dirty="0"/>
              <a:t> </a:t>
            </a:r>
            <a:r>
              <a:rPr lang="en-US" altLang="zh-CN" dirty="0"/>
              <a:t>cohort</a:t>
            </a:r>
            <a:r>
              <a:rPr lang="zh-CN" altLang="en-US" dirty="0"/>
              <a:t> </a:t>
            </a:r>
            <a:r>
              <a:rPr lang="en-US" altLang="zh-CN" dirty="0"/>
              <a:t>have</a:t>
            </a:r>
            <a:r>
              <a:rPr lang="zh-CN" altLang="en-US" dirty="0"/>
              <a:t> </a:t>
            </a:r>
            <a:r>
              <a:rPr lang="en-US" altLang="zh-CN" dirty="0"/>
              <a:t>a</a:t>
            </a:r>
            <a:r>
              <a:rPr lang="zh-CN" altLang="en-US" dirty="0"/>
              <a:t> </a:t>
            </a:r>
            <a:r>
              <a:rPr lang="en-US" altLang="zh-CN" dirty="0"/>
              <a:t>higher</a:t>
            </a:r>
            <a:r>
              <a:rPr lang="zh-CN" altLang="en-US" dirty="0"/>
              <a:t> </a:t>
            </a:r>
            <a:r>
              <a:rPr lang="en-US" altLang="zh-CN" dirty="0"/>
              <a:t>risk</a:t>
            </a:r>
            <a:r>
              <a:rPr lang="zh-CN" altLang="en-US" dirty="0"/>
              <a:t> </a:t>
            </a:r>
            <a:r>
              <a:rPr lang="en-US" altLang="zh-CN" dirty="0"/>
              <a:t>of</a:t>
            </a:r>
            <a:r>
              <a:rPr lang="zh-CN" altLang="en-US" dirty="0"/>
              <a:t> </a:t>
            </a:r>
            <a:r>
              <a:rPr lang="en-US" altLang="zh-CN" dirty="0"/>
              <a:t>CVD</a:t>
            </a:r>
            <a:r>
              <a:rPr lang="zh-CN" altLang="en-US" dirty="0"/>
              <a:t> </a:t>
            </a:r>
            <a:r>
              <a:rPr lang="en-US" altLang="zh-CN" dirty="0"/>
              <a:t>than</a:t>
            </a:r>
            <a:r>
              <a:rPr lang="zh-CN" altLang="en-US" dirty="0"/>
              <a:t> </a:t>
            </a:r>
            <a:r>
              <a:rPr lang="en-US" altLang="zh-CN" dirty="0"/>
              <a:t>Caucasian,</a:t>
            </a:r>
            <a:r>
              <a:rPr lang="zh-CN" altLang="en-US" dirty="0"/>
              <a:t> </a:t>
            </a:r>
            <a:r>
              <a:rPr lang="en-US" altLang="zh-CN" dirty="0"/>
              <a:t>although</a:t>
            </a:r>
            <a:r>
              <a:rPr lang="zh-CN" altLang="en-US" dirty="0"/>
              <a:t> </a:t>
            </a:r>
            <a:r>
              <a:rPr lang="en-US" altLang="zh-CN" dirty="0"/>
              <a:t>the</a:t>
            </a:r>
            <a:r>
              <a:rPr lang="zh-CN" altLang="en-US" dirty="0"/>
              <a:t> </a:t>
            </a:r>
            <a:r>
              <a:rPr lang="en-US" altLang="zh-CN" dirty="0"/>
              <a:t>difference</a:t>
            </a:r>
            <a:r>
              <a:rPr lang="zh-CN" altLang="en-US" dirty="0"/>
              <a:t> </a:t>
            </a:r>
            <a:r>
              <a:rPr lang="en-US" altLang="zh-CN" dirty="0"/>
              <a:t>at</a:t>
            </a:r>
            <a:r>
              <a:rPr lang="zh-CN" altLang="en-US" dirty="0"/>
              <a:t> </a:t>
            </a:r>
            <a:r>
              <a:rPr lang="en-US" altLang="zh-CN" dirty="0"/>
              <a:t>baseline</a:t>
            </a:r>
            <a:r>
              <a:rPr lang="zh-CN" altLang="en-US" dirty="0"/>
              <a:t> </a:t>
            </a:r>
            <a:r>
              <a:rPr lang="en-US" altLang="zh-CN" dirty="0"/>
              <a:t>and</a:t>
            </a:r>
            <a:r>
              <a:rPr lang="zh-CN" altLang="en-US" dirty="0"/>
              <a:t> </a:t>
            </a:r>
            <a:r>
              <a:rPr lang="en-US" altLang="zh-CN" dirty="0"/>
              <a:t>over</a:t>
            </a:r>
            <a:r>
              <a:rPr lang="zh-CN" altLang="en-US" dirty="0"/>
              <a:t> </a:t>
            </a:r>
            <a:r>
              <a:rPr lang="en-US" altLang="zh-CN" dirty="0"/>
              <a:t>time</a:t>
            </a:r>
            <a:r>
              <a:rPr lang="zh-CN" altLang="en-US" dirty="0"/>
              <a:t> </a:t>
            </a:r>
            <a:r>
              <a:rPr lang="en-US" altLang="zh-CN" dirty="0"/>
              <a:t>were</a:t>
            </a:r>
            <a:r>
              <a:rPr lang="zh-CN" altLang="en-US" dirty="0"/>
              <a:t> </a:t>
            </a:r>
            <a:r>
              <a:rPr lang="en-US" altLang="zh-CN" dirty="0"/>
              <a:t>not</a:t>
            </a:r>
            <a:r>
              <a:rPr lang="zh-CN" altLang="en-US" dirty="0"/>
              <a:t> </a:t>
            </a:r>
            <a:r>
              <a:rPr lang="en-US" altLang="zh-CN" dirty="0"/>
              <a:t>significant.</a:t>
            </a:r>
            <a:r>
              <a:rPr lang="zh-CN" altLang="en-US" dirty="0"/>
              <a:t> </a:t>
            </a:r>
            <a:r>
              <a:rPr lang="en-US" altLang="zh-CN" dirty="0"/>
              <a:t>Asians</a:t>
            </a:r>
            <a:r>
              <a:rPr lang="zh-CN" altLang="en-US" dirty="0"/>
              <a:t> </a:t>
            </a:r>
            <a:r>
              <a:rPr lang="en-US" altLang="zh-CN" dirty="0"/>
              <a:t>had</a:t>
            </a:r>
            <a:r>
              <a:rPr lang="zh-CN" altLang="en-US" dirty="0"/>
              <a:t> </a:t>
            </a:r>
            <a:r>
              <a:rPr lang="en-US" altLang="zh-CN" dirty="0"/>
              <a:t>a</a:t>
            </a:r>
            <a:r>
              <a:rPr lang="zh-CN" altLang="en-US" dirty="0"/>
              <a:t> </a:t>
            </a:r>
            <a:r>
              <a:rPr lang="en-US" altLang="zh-CN" dirty="0"/>
              <a:t>lower</a:t>
            </a:r>
            <a:r>
              <a:rPr lang="zh-CN" altLang="en-US" dirty="0"/>
              <a:t> </a:t>
            </a:r>
            <a:r>
              <a:rPr lang="en-US" altLang="zh-CN" dirty="0"/>
              <a:t>risk</a:t>
            </a:r>
            <a:r>
              <a:rPr lang="zh-CN" altLang="en-US" dirty="0"/>
              <a:t> </a:t>
            </a:r>
            <a:r>
              <a:rPr lang="en-US" altLang="zh-CN" dirty="0"/>
              <a:t>because</a:t>
            </a:r>
            <a:r>
              <a:rPr lang="zh-CN" altLang="en-US" dirty="0"/>
              <a:t> </a:t>
            </a:r>
            <a:r>
              <a:rPr lang="en-US" altLang="zh-CN" dirty="0"/>
              <a:t>they</a:t>
            </a:r>
            <a:r>
              <a:rPr lang="zh-CN" altLang="en-US" dirty="0"/>
              <a:t> </a:t>
            </a:r>
            <a:r>
              <a:rPr lang="en-US" altLang="zh-CN" dirty="0"/>
              <a:t>are</a:t>
            </a:r>
            <a:r>
              <a:rPr lang="zh-CN" altLang="en-US" dirty="0"/>
              <a:t> </a:t>
            </a:r>
            <a:r>
              <a:rPr lang="en-US" altLang="zh-CN" dirty="0"/>
              <a:t>overall</a:t>
            </a:r>
            <a:r>
              <a:rPr lang="zh-CN" altLang="en-US" dirty="0"/>
              <a:t> </a:t>
            </a:r>
            <a:r>
              <a:rPr lang="en-US" altLang="zh-CN" dirty="0"/>
              <a:t>lighter,</a:t>
            </a:r>
            <a:r>
              <a:rPr lang="zh-CN" altLang="en-US" dirty="0"/>
              <a:t> </a:t>
            </a:r>
            <a:r>
              <a:rPr lang="en-US" altLang="zh-CN" dirty="0"/>
              <a:t>younger,</a:t>
            </a:r>
            <a:r>
              <a:rPr lang="zh-CN" altLang="en-US" dirty="0"/>
              <a:t> </a:t>
            </a:r>
            <a:r>
              <a:rPr lang="en-US" altLang="zh-CN" dirty="0"/>
              <a:t>have</a:t>
            </a:r>
            <a:r>
              <a:rPr lang="zh-CN" altLang="en-US" dirty="0"/>
              <a:t> </a:t>
            </a:r>
            <a:r>
              <a:rPr lang="en-US" altLang="zh-CN" dirty="0"/>
              <a:t>a</a:t>
            </a:r>
            <a:r>
              <a:rPr lang="zh-CN" altLang="en-US" dirty="0"/>
              <a:t> </a:t>
            </a:r>
            <a:r>
              <a:rPr lang="en-US" altLang="zh-CN" dirty="0"/>
              <a:t>relative</a:t>
            </a:r>
            <a:r>
              <a:rPr lang="zh-CN" altLang="en-US" dirty="0"/>
              <a:t> </a:t>
            </a:r>
            <a:r>
              <a:rPr lang="en-US" altLang="zh-CN" dirty="0"/>
              <a:t>lower</a:t>
            </a:r>
            <a:r>
              <a:rPr lang="zh-CN" altLang="en-US" dirty="0"/>
              <a:t> </a:t>
            </a:r>
            <a:r>
              <a:rPr lang="en-US" altLang="zh-CN" dirty="0"/>
              <a:t>prevalence</a:t>
            </a:r>
            <a:r>
              <a:rPr lang="zh-CN" altLang="en-US" dirty="0"/>
              <a:t> </a:t>
            </a:r>
            <a:r>
              <a:rPr lang="en-US" altLang="zh-CN" dirty="0"/>
              <a:t>of</a:t>
            </a:r>
            <a:r>
              <a:rPr lang="zh-CN" altLang="en-US" dirty="0"/>
              <a:t> </a:t>
            </a:r>
            <a:r>
              <a:rPr lang="en-US" altLang="zh-CN" dirty="0"/>
              <a:t>CVD</a:t>
            </a:r>
            <a:r>
              <a:rPr lang="zh-CN" altLang="en-US" dirty="0"/>
              <a:t> </a:t>
            </a:r>
            <a:r>
              <a:rPr lang="en-US" altLang="zh-CN" dirty="0"/>
              <a:t>risk</a:t>
            </a:r>
            <a:r>
              <a:rPr lang="zh-CN" altLang="en-US" dirty="0"/>
              <a:t> </a:t>
            </a:r>
            <a:r>
              <a:rPr lang="en-US" altLang="zh-CN" dirty="0"/>
              <a:t>factors.</a:t>
            </a:r>
            <a:r>
              <a:rPr lang="zh-CN" altLang="en-US" dirty="0"/>
              <a:t> </a:t>
            </a:r>
            <a:endParaRPr lang="en-US" dirty="0"/>
          </a:p>
        </p:txBody>
      </p:sp>
      <p:sp>
        <p:nvSpPr>
          <p:cNvPr id="4" name="Slide Number Placeholder 3"/>
          <p:cNvSpPr>
            <a:spLocks noGrp="1"/>
          </p:cNvSpPr>
          <p:nvPr>
            <p:ph type="sldNum" sz="quarter" idx="5"/>
          </p:nvPr>
        </p:nvSpPr>
        <p:spPr/>
        <p:txBody>
          <a:bodyPr/>
          <a:lstStyle/>
          <a:p>
            <a:fld id="{2BBAF2AB-B923-E24F-AE22-3B3552FAC337}" type="slidenum">
              <a:rPr lang="en-US" smtClean="0"/>
              <a:t>42</a:t>
            </a:fld>
            <a:endParaRPr lang="en-US"/>
          </a:p>
        </p:txBody>
      </p:sp>
    </p:spTree>
    <p:extLst>
      <p:ext uri="{BB962C8B-B14F-4D97-AF65-F5344CB8AC3E}">
        <p14:creationId xmlns:p14="http://schemas.microsoft.com/office/powerpoint/2010/main" val="1669665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HIV-related factors like chronic immune activation and inflammation </a:t>
            </a:r>
          </a:p>
        </p:txBody>
      </p:sp>
      <p:sp>
        <p:nvSpPr>
          <p:cNvPr id="4" name="Slide Number Placeholder 3"/>
          <p:cNvSpPr>
            <a:spLocks noGrp="1"/>
          </p:cNvSpPr>
          <p:nvPr>
            <p:ph type="sldNum" sz="quarter" idx="5"/>
          </p:nvPr>
        </p:nvSpPr>
        <p:spPr/>
        <p:txBody>
          <a:bodyPr/>
          <a:lstStyle/>
          <a:p>
            <a:fld id="{2BBAF2AB-B923-E24F-AE22-3B3552FAC337}" type="slidenum">
              <a:rPr lang="en-US" smtClean="0"/>
              <a:t>5</a:t>
            </a:fld>
            <a:endParaRPr lang="en-US"/>
          </a:p>
        </p:txBody>
      </p:sp>
    </p:spTree>
    <p:extLst>
      <p:ext uri="{BB962C8B-B14F-4D97-AF65-F5344CB8AC3E}">
        <p14:creationId xmlns:p14="http://schemas.microsoft.com/office/powerpoint/2010/main" val="482256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co-infections such as hepatitis B and hepatitis C infections</a:t>
            </a:r>
          </a:p>
        </p:txBody>
      </p:sp>
      <p:sp>
        <p:nvSpPr>
          <p:cNvPr id="4" name="Slide Number Placeholder 3"/>
          <p:cNvSpPr>
            <a:spLocks noGrp="1"/>
          </p:cNvSpPr>
          <p:nvPr>
            <p:ph type="sldNum" sz="quarter" idx="5"/>
          </p:nvPr>
        </p:nvSpPr>
        <p:spPr/>
        <p:txBody>
          <a:bodyPr/>
          <a:lstStyle/>
          <a:p>
            <a:fld id="{2BBAF2AB-B923-E24F-AE22-3B3552FAC337}" type="slidenum">
              <a:rPr lang="en-US" smtClean="0"/>
              <a:t>6</a:t>
            </a:fld>
            <a:endParaRPr lang="en-US"/>
          </a:p>
        </p:txBody>
      </p:sp>
    </p:spTree>
    <p:extLst>
      <p:ext uri="{BB962C8B-B14F-4D97-AF65-F5344CB8AC3E}">
        <p14:creationId xmlns:p14="http://schemas.microsoft.com/office/powerpoint/2010/main" val="2657501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the anti-HIV medications, the antiretroviral therapy use. </a:t>
            </a:r>
          </a:p>
        </p:txBody>
      </p:sp>
      <p:sp>
        <p:nvSpPr>
          <p:cNvPr id="4" name="Slide Number Placeholder 3"/>
          <p:cNvSpPr>
            <a:spLocks noGrp="1"/>
          </p:cNvSpPr>
          <p:nvPr>
            <p:ph type="sldNum" sz="quarter" idx="5"/>
          </p:nvPr>
        </p:nvSpPr>
        <p:spPr/>
        <p:txBody>
          <a:bodyPr/>
          <a:lstStyle/>
          <a:p>
            <a:fld id="{2BBAF2AB-B923-E24F-AE22-3B3552FAC337}" type="slidenum">
              <a:rPr lang="en-US" smtClean="0"/>
              <a:t>7</a:t>
            </a:fld>
            <a:endParaRPr lang="en-US"/>
          </a:p>
        </p:txBody>
      </p:sp>
    </p:spTree>
    <p:extLst>
      <p:ext uri="{BB962C8B-B14F-4D97-AF65-F5344CB8AC3E}">
        <p14:creationId xmlns:p14="http://schemas.microsoft.com/office/powerpoint/2010/main" val="4239873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as genetic factors and lifestyle factors such as smoking, alcohol use and stress</a:t>
            </a:r>
          </a:p>
        </p:txBody>
      </p:sp>
      <p:sp>
        <p:nvSpPr>
          <p:cNvPr id="4" name="Slide Number Placeholder 3"/>
          <p:cNvSpPr>
            <a:spLocks noGrp="1"/>
          </p:cNvSpPr>
          <p:nvPr>
            <p:ph type="sldNum" sz="quarter" idx="5"/>
          </p:nvPr>
        </p:nvSpPr>
        <p:spPr/>
        <p:txBody>
          <a:bodyPr/>
          <a:lstStyle/>
          <a:p>
            <a:fld id="{2BBAF2AB-B923-E24F-AE22-3B3552FAC337}" type="slidenum">
              <a:rPr lang="en-US" smtClean="0"/>
              <a:t>8</a:t>
            </a:fld>
            <a:endParaRPr lang="en-US"/>
          </a:p>
        </p:txBody>
      </p:sp>
    </p:spTree>
    <p:extLst>
      <p:ext uri="{BB962C8B-B14F-4D97-AF65-F5344CB8AC3E}">
        <p14:creationId xmlns:p14="http://schemas.microsoft.com/office/powerpoint/2010/main" val="629939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HIV sub-populations such as injecting drug users, gay and bisexual men, and people with low socioeconomic status </a:t>
            </a:r>
            <a:r>
              <a:rPr lang="en-US" altLang="zh-CN" dirty="0"/>
              <a:t>may</a:t>
            </a:r>
            <a:r>
              <a:rPr lang="zh-CN" altLang="en-US" dirty="0"/>
              <a:t> </a:t>
            </a:r>
            <a:r>
              <a:rPr lang="en-US" altLang="zh-CN" dirty="0"/>
              <a:t>have</a:t>
            </a:r>
            <a:r>
              <a:rPr lang="zh-CN" altLang="en-US" dirty="0"/>
              <a:t> </a:t>
            </a:r>
            <a:r>
              <a:rPr lang="en-US" dirty="0"/>
              <a:t>a particularly higher risk for atherosclerotic cardiovascular disease. </a:t>
            </a:r>
          </a:p>
        </p:txBody>
      </p:sp>
      <p:sp>
        <p:nvSpPr>
          <p:cNvPr id="4" name="Slide Number Placeholder 3"/>
          <p:cNvSpPr>
            <a:spLocks noGrp="1"/>
          </p:cNvSpPr>
          <p:nvPr>
            <p:ph type="sldNum" sz="quarter" idx="5"/>
          </p:nvPr>
        </p:nvSpPr>
        <p:spPr/>
        <p:txBody>
          <a:bodyPr/>
          <a:lstStyle/>
          <a:p>
            <a:fld id="{2BBAF2AB-B923-E24F-AE22-3B3552FAC337}" type="slidenum">
              <a:rPr lang="en-US" smtClean="0"/>
              <a:t>9</a:t>
            </a:fld>
            <a:endParaRPr lang="en-US"/>
          </a:p>
        </p:txBody>
      </p:sp>
    </p:spTree>
    <p:extLst>
      <p:ext uri="{BB962C8B-B14F-4D97-AF65-F5344CB8AC3E}">
        <p14:creationId xmlns:p14="http://schemas.microsoft.com/office/powerpoint/2010/main" val="7491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99CC-9BB5-15C8-D86F-299F271184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8AECF4C-6C5B-50EF-1051-F4C0BE37CA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F31DA8B-204B-260F-DDFC-AFD975C41B78}"/>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77D484F6-7C0B-F883-16F7-A1BD3FE32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E896B-1358-9F1C-30A2-29B763C6AD83}"/>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343772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D26D-E928-299E-BBAD-6A1F969F3E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6D0249E-61A2-7FF3-F738-10F5D7DB76E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43ACA4-8FC3-0DD1-729F-E6FE2FA259AD}"/>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F0BD6D76-AC2A-DB1D-5021-F87A4F2F6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9892D-B4F3-B973-4E4B-D22D2BC4BDDA}"/>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63993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045E66-0071-313F-7C2C-E1102D982D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EC32D9-F812-EFD8-CB72-081A052A43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ECE549-3411-50F4-1127-780935B05F75}"/>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74BE6967-65A1-A753-EB31-E5DDACC12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D0616-0569-1312-B723-C48424C2A504}"/>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274630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F3F5-5CC5-2479-A6A2-9D917D0EFC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E537F4-1BAA-6B21-A3C8-F3E1DC4F8A8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9CDBFC-E038-B41C-4694-42A8D734F139}"/>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CF7D6727-E869-4A16-CD62-46B6F2306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30B68E-139A-C81F-C91B-5AF16077E490}"/>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748977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0DEC-E76D-C5F2-9E4A-A8543EC4629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1FAC2E-03A8-D6DF-6BEE-AA4840535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A9F980F-9C6A-9973-964E-A23A79F11D3A}"/>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87278F58-B541-963A-AC1E-BFD5D4851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BB293-CE1B-256D-389D-2C3914B5033D}"/>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34288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E3CE-CD2F-1C63-9942-C0BEA0BEA2B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4C51BD-F731-4680-35A6-279D66FEE9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2E012A-63F5-4FC7-901E-5323718F309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18CC8AA-A27B-68FD-9034-F45113AC4962}"/>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6" name="Footer Placeholder 5">
            <a:extLst>
              <a:ext uri="{FF2B5EF4-FFF2-40B4-BE49-F238E27FC236}">
                <a16:creationId xmlns:a16="http://schemas.microsoft.com/office/drawing/2014/main" id="{00CE3CC7-9C4C-877E-1094-92FE0C932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64957-32D4-7934-78D8-5170F9BD3E28}"/>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188049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4C652-75BC-E5EE-8E2B-B4DD55995EE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C8844-195C-42CA-FCCA-F70CC7D86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B1215A-0472-4322-8A40-B5BF9D22CE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CA18F12-8B53-D6D0-1129-3D2ABC9C1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C67BD7A-C992-5538-A352-04410D99E2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15F89B9-6F80-8CDF-8489-32014B7A6929}"/>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8" name="Footer Placeholder 7">
            <a:extLst>
              <a:ext uri="{FF2B5EF4-FFF2-40B4-BE49-F238E27FC236}">
                <a16:creationId xmlns:a16="http://schemas.microsoft.com/office/drawing/2014/main" id="{D8165667-F7FE-5860-62C7-E7BE3CE747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06B89-E1E8-8178-CD0C-A30F80178674}"/>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2068299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295B-B7A5-DCC9-AE8D-7F0BADD2252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E22383A-A36B-3BC7-32AD-B8CDE61857C0}"/>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4" name="Footer Placeholder 3">
            <a:extLst>
              <a:ext uri="{FF2B5EF4-FFF2-40B4-BE49-F238E27FC236}">
                <a16:creationId xmlns:a16="http://schemas.microsoft.com/office/drawing/2014/main" id="{A75C5CCF-06AB-6271-6F6C-3F78A4003A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B4A5A2-04F0-32C0-5B16-C533E54DB5D5}"/>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38014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A8604A-17AE-46BA-55B4-264F1720774E}"/>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3" name="Footer Placeholder 2">
            <a:extLst>
              <a:ext uri="{FF2B5EF4-FFF2-40B4-BE49-F238E27FC236}">
                <a16:creationId xmlns:a16="http://schemas.microsoft.com/office/drawing/2014/main" id="{91EE4614-0B6C-0102-FEFE-219D6DAF87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1D1A7-FEE6-8FA7-483A-BA10AB5C11A0}"/>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124855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4A66D-C75F-EE61-2C3B-420DBD15C7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07994E8-C543-AE33-D91A-2920B40C5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D36BD5-6B94-B33D-F66C-00B1F5C3A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D35BE6-B790-62DF-216E-D5590DBD46DB}"/>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6" name="Footer Placeholder 5">
            <a:extLst>
              <a:ext uri="{FF2B5EF4-FFF2-40B4-BE49-F238E27FC236}">
                <a16:creationId xmlns:a16="http://schemas.microsoft.com/office/drawing/2014/main" id="{BC1657B7-4260-A882-BC8F-DBB5D91E6E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61A29-CC60-4645-205E-73096DC4F567}"/>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1476747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A59B-08A7-FF6B-A7E0-9A1D600A36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FA3A494-AA40-F76B-EE7B-6F15431B9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CD35A0-CB12-45C3-F3AF-1180CAB42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5835F1-D55F-A703-ADDE-EC375DAC881D}"/>
              </a:ext>
            </a:extLst>
          </p:cNvPr>
          <p:cNvSpPr>
            <a:spLocks noGrp="1"/>
          </p:cNvSpPr>
          <p:nvPr>
            <p:ph type="dt" sz="half" idx="10"/>
          </p:nvPr>
        </p:nvSpPr>
        <p:spPr/>
        <p:txBody>
          <a:bodyPr/>
          <a:lstStyle/>
          <a:p>
            <a:fld id="{906F30EA-EDB7-C344-A325-DB3FACAAA610}" type="datetimeFigureOut">
              <a:rPr lang="en-US" smtClean="0"/>
              <a:t>2/7/25</a:t>
            </a:fld>
            <a:endParaRPr lang="en-US"/>
          </a:p>
        </p:txBody>
      </p:sp>
      <p:sp>
        <p:nvSpPr>
          <p:cNvPr id="6" name="Footer Placeholder 5">
            <a:extLst>
              <a:ext uri="{FF2B5EF4-FFF2-40B4-BE49-F238E27FC236}">
                <a16:creationId xmlns:a16="http://schemas.microsoft.com/office/drawing/2014/main" id="{DCA9C37F-E675-0739-9BFD-C4A6BCB1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746A-C049-4909-4AE4-3C204713E177}"/>
              </a:ext>
            </a:extLst>
          </p:cNvPr>
          <p:cNvSpPr>
            <a:spLocks noGrp="1"/>
          </p:cNvSpPr>
          <p:nvPr>
            <p:ph type="sldNum" sz="quarter" idx="12"/>
          </p:nvPr>
        </p:nvSpPr>
        <p:spPr/>
        <p:txBody>
          <a:bodyPr/>
          <a:lstStyle/>
          <a:p>
            <a:fld id="{2E174044-A064-2C47-A869-65D983F282A8}" type="slidenum">
              <a:rPr lang="en-US" smtClean="0"/>
              <a:t>‹#›</a:t>
            </a:fld>
            <a:endParaRPr lang="en-US"/>
          </a:p>
        </p:txBody>
      </p:sp>
    </p:spTree>
    <p:extLst>
      <p:ext uri="{BB962C8B-B14F-4D97-AF65-F5344CB8AC3E}">
        <p14:creationId xmlns:p14="http://schemas.microsoft.com/office/powerpoint/2010/main" val="304442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614EA9-7515-2AE1-E4D4-66E54444D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35486B-858E-A352-0550-CC127E11F4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FADAF0-5463-E67C-99E0-EE31D656B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F30EA-EDB7-C344-A325-DB3FACAAA610}" type="datetimeFigureOut">
              <a:rPr lang="en-US" smtClean="0"/>
              <a:t>2/7/25</a:t>
            </a:fld>
            <a:endParaRPr lang="en-US"/>
          </a:p>
        </p:txBody>
      </p:sp>
      <p:sp>
        <p:nvSpPr>
          <p:cNvPr id="5" name="Footer Placeholder 4">
            <a:extLst>
              <a:ext uri="{FF2B5EF4-FFF2-40B4-BE49-F238E27FC236}">
                <a16:creationId xmlns:a16="http://schemas.microsoft.com/office/drawing/2014/main" id="{75813B66-A401-CA65-669F-12ED1BAE87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F937CF-6DD5-73C5-9456-BF4E1DD55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74044-A064-2C47-A869-65D983F282A8}" type="slidenum">
              <a:rPr lang="en-US" smtClean="0"/>
              <a:t>‹#›</a:t>
            </a:fld>
            <a:endParaRPr lang="en-US"/>
          </a:p>
        </p:txBody>
      </p:sp>
    </p:spTree>
    <p:extLst>
      <p:ext uri="{BB962C8B-B14F-4D97-AF65-F5344CB8AC3E}">
        <p14:creationId xmlns:p14="http://schemas.microsoft.com/office/powerpoint/2010/main" val="28991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flag&#10;&#10;Description automatically generated with low confidence">
            <a:extLst>
              <a:ext uri="{FF2B5EF4-FFF2-40B4-BE49-F238E27FC236}">
                <a16:creationId xmlns:a16="http://schemas.microsoft.com/office/drawing/2014/main" id="{56678A96-CEDD-7C6A-1AE7-A66EA6FACB8E}"/>
              </a:ext>
            </a:extLst>
          </p:cNvPr>
          <p:cNvPicPr>
            <a:picLocks noChangeAspect="1"/>
          </p:cNvPicPr>
          <p:nvPr/>
        </p:nvPicPr>
        <p:blipFill rotWithShape="1">
          <a:blip r:embed="rId3">
            <a:alphaModFix amt="50000"/>
          </a:blip>
          <a:srcRect t="7341" b="8390"/>
          <a:stretch/>
        </p:blipFill>
        <p:spPr>
          <a:xfrm>
            <a:off x="20" y="-1"/>
            <a:ext cx="12191980" cy="6857999"/>
          </a:xfrm>
          <a:prstGeom prst="rect">
            <a:avLst/>
          </a:prstGeom>
        </p:spPr>
      </p:pic>
      <p:sp>
        <p:nvSpPr>
          <p:cNvPr id="2" name="Title 1">
            <a:extLst>
              <a:ext uri="{FF2B5EF4-FFF2-40B4-BE49-F238E27FC236}">
                <a16:creationId xmlns:a16="http://schemas.microsoft.com/office/drawing/2014/main" id="{C8B03332-40A2-5E3F-C3E3-76C2A4637580}"/>
              </a:ext>
            </a:extLst>
          </p:cNvPr>
          <p:cNvSpPr>
            <a:spLocks noGrp="1"/>
          </p:cNvSpPr>
          <p:nvPr>
            <p:ph type="ctrTitle"/>
          </p:nvPr>
        </p:nvSpPr>
        <p:spPr>
          <a:xfrm>
            <a:off x="1524000" y="1122362"/>
            <a:ext cx="9144000" cy="2900518"/>
          </a:xfrm>
        </p:spPr>
        <p:txBody>
          <a:bodyPr>
            <a:normAutofit fontScale="90000"/>
          </a:bodyPr>
          <a:lstStyle/>
          <a:p>
            <a:r>
              <a:rPr lang="en-US" b="1" dirty="0">
                <a:solidFill>
                  <a:srgbClr val="FFFFFF"/>
                </a:solidFill>
              </a:rPr>
              <a:t>Changes in cardiovascular disease risk over time among people living with HIV (PLHIV)</a:t>
            </a:r>
          </a:p>
        </p:txBody>
      </p:sp>
      <p:sp>
        <p:nvSpPr>
          <p:cNvPr id="3" name="Subtitle 2">
            <a:extLst>
              <a:ext uri="{FF2B5EF4-FFF2-40B4-BE49-F238E27FC236}">
                <a16:creationId xmlns:a16="http://schemas.microsoft.com/office/drawing/2014/main" id="{91B8FF5E-0D00-7A56-E131-40E92EBD4A2E}"/>
              </a:ext>
            </a:extLst>
          </p:cNvPr>
          <p:cNvSpPr>
            <a:spLocks noGrp="1"/>
          </p:cNvSpPr>
          <p:nvPr>
            <p:ph type="subTitle" idx="1"/>
          </p:nvPr>
        </p:nvSpPr>
        <p:spPr>
          <a:xfrm>
            <a:off x="1524000" y="4891242"/>
            <a:ext cx="9144000" cy="1098395"/>
          </a:xfrm>
        </p:spPr>
        <p:txBody>
          <a:bodyPr>
            <a:normAutofit fontScale="92500" lnSpcReduction="10000"/>
          </a:bodyPr>
          <a:lstStyle/>
          <a:p>
            <a:endParaRPr lang="en-US" sz="1100" dirty="0">
              <a:solidFill>
                <a:srgbClr val="FFFFFF"/>
              </a:solidFill>
            </a:endParaRPr>
          </a:p>
          <a:p>
            <a:endParaRPr lang="en-US" sz="1100" dirty="0">
              <a:solidFill>
                <a:srgbClr val="FFFFFF"/>
              </a:solidFill>
            </a:endParaRPr>
          </a:p>
          <a:p>
            <a:endParaRPr lang="en-US" sz="1100" dirty="0">
              <a:solidFill>
                <a:srgbClr val="FFFFFF"/>
              </a:solidFill>
            </a:endParaRPr>
          </a:p>
          <a:p>
            <a:r>
              <a:rPr lang="en-US" sz="1800" dirty="0" err="1">
                <a:solidFill>
                  <a:srgbClr val="FFFFFF"/>
                </a:solidFill>
              </a:rPr>
              <a:t>Weisi</a:t>
            </a:r>
            <a:r>
              <a:rPr lang="en-US" sz="1800" dirty="0">
                <a:solidFill>
                  <a:srgbClr val="FFFFFF"/>
                </a:solidFill>
              </a:rPr>
              <a:t> Chen | Supervisor: Dr David Boettiger | Master of health data science</a:t>
            </a:r>
          </a:p>
        </p:txBody>
      </p:sp>
    </p:spTree>
    <p:extLst>
      <p:ext uri="{BB962C8B-B14F-4D97-AF65-F5344CB8AC3E}">
        <p14:creationId xmlns:p14="http://schemas.microsoft.com/office/powerpoint/2010/main" val="28652494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697523" y="327560"/>
            <a:ext cx="11353800" cy="1325563"/>
          </a:xfrm>
        </p:spPr>
        <p:txBody>
          <a:bodyPr>
            <a:normAutofit/>
          </a:bodyPr>
          <a:lstStyle/>
          <a:p>
            <a:r>
              <a:rPr lang="en-US" sz="3600" b="1" dirty="0">
                <a:solidFill>
                  <a:srgbClr val="00B0F0"/>
                </a:solidFill>
              </a:rPr>
              <a:t>Traditional vs HIV-specific CVD risk assessment equation</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61646" y="1411899"/>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04215FB6-74BC-F0E0-43B4-79B5D0EE73A3}"/>
              </a:ext>
            </a:extLst>
          </p:cNvPr>
          <p:cNvGraphicFramePr>
            <a:graphicFrameLocks noGrp="1"/>
          </p:cNvGraphicFramePr>
          <p:nvPr>
            <p:extLst>
              <p:ext uri="{D42A27DB-BD31-4B8C-83A1-F6EECF244321}">
                <p14:modId xmlns:p14="http://schemas.microsoft.com/office/powerpoint/2010/main" val="657375706"/>
              </p:ext>
            </p:extLst>
          </p:nvPr>
        </p:nvGraphicFramePr>
        <p:xfrm>
          <a:off x="1645274" y="2328019"/>
          <a:ext cx="8664487" cy="2529840"/>
        </p:xfrm>
        <a:graphic>
          <a:graphicData uri="http://schemas.openxmlformats.org/drawingml/2006/table">
            <a:tbl>
              <a:tblPr firstRow="1" bandRow="1">
                <a:tableStyleId>{B301B821-A1FF-4177-AEE7-76D212191A09}</a:tableStyleId>
              </a:tblPr>
              <a:tblGrid>
                <a:gridCol w="4064000">
                  <a:extLst>
                    <a:ext uri="{9D8B030D-6E8A-4147-A177-3AD203B41FA5}">
                      <a16:colId xmlns:a16="http://schemas.microsoft.com/office/drawing/2014/main" val="1333477039"/>
                    </a:ext>
                  </a:extLst>
                </a:gridCol>
                <a:gridCol w="4600487">
                  <a:extLst>
                    <a:ext uri="{9D8B030D-6E8A-4147-A177-3AD203B41FA5}">
                      <a16:colId xmlns:a16="http://schemas.microsoft.com/office/drawing/2014/main" val="4262608393"/>
                    </a:ext>
                  </a:extLst>
                </a:gridCol>
              </a:tblGrid>
              <a:tr h="370840">
                <a:tc>
                  <a:txBody>
                    <a:bodyPr/>
                    <a:lstStyle/>
                    <a:p>
                      <a:r>
                        <a:rPr lang="en-US" sz="2200" dirty="0">
                          <a:solidFill>
                            <a:schemeClr val="tx1"/>
                          </a:solidFill>
                        </a:rPr>
                        <a:t>Traditional CVD equations</a:t>
                      </a:r>
                    </a:p>
                    <a:p>
                      <a:r>
                        <a:rPr lang="en-US" sz="2200" dirty="0">
                          <a:solidFill>
                            <a:schemeClr val="tx1"/>
                          </a:solidFill>
                        </a:rPr>
                        <a:t> - Framingham equation </a:t>
                      </a:r>
                    </a:p>
                  </a:txBody>
                  <a:tcPr>
                    <a:solidFill>
                      <a:schemeClr val="bg2"/>
                    </a:solidFill>
                  </a:tcPr>
                </a:tc>
                <a:tc>
                  <a:txBody>
                    <a:bodyPr/>
                    <a:lstStyle/>
                    <a:p>
                      <a:r>
                        <a:rPr lang="en-US" sz="2200" dirty="0">
                          <a:solidFill>
                            <a:schemeClr val="tx1"/>
                          </a:solidFill>
                        </a:rPr>
                        <a:t>Data Collection on Adverse Effects of Anti-HIV drugs (D:A:D) equation </a:t>
                      </a:r>
                    </a:p>
                  </a:txBody>
                  <a:tcPr>
                    <a:solidFill>
                      <a:schemeClr val="bg2"/>
                    </a:solidFill>
                  </a:tcPr>
                </a:tc>
                <a:extLst>
                  <a:ext uri="{0D108BD9-81ED-4DB2-BD59-A6C34878D82A}">
                    <a16:rowId xmlns:a16="http://schemas.microsoft.com/office/drawing/2014/main" val="1934205148"/>
                  </a:ext>
                </a:extLst>
              </a:tr>
              <a:tr h="0">
                <a:tc>
                  <a:txBody>
                    <a:bodyPr/>
                    <a:lstStyle/>
                    <a:p>
                      <a:r>
                        <a:rPr lang="en-US" sz="2200" dirty="0"/>
                        <a:t>Age, gender, diabetes, family history of CVD, smoking status, total &amp; HDL cholesterol, systolic blood pressure &amp; anti-hypertensive treatment </a:t>
                      </a:r>
                    </a:p>
                  </a:txBody>
                  <a:tcPr>
                    <a:solidFill>
                      <a:schemeClr val="bg1"/>
                    </a:solidFill>
                  </a:tcPr>
                </a:tc>
                <a:tc>
                  <a:txBody>
                    <a:bodyPr/>
                    <a:lstStyle/>
                    <a:p>
                      <a:r>
                        <a:rPr lang="en-US" sz="2200" dirty="0"/>
                        <a:t>Age, gender, diabetes, family history of CVD, smoking status, total &amp; HDL cholesterol, systolic blood pressure </a:t>
                      </a:r>
                      <a:r>
                        <a:rPr lang="en-US" sz="2200" b="1" dirty="0"/>
                        <a:t>&amp;</a:t>
                      </a:r>
                      <a:r>
                        <a:rPr lang="en-US" sz="2200" dirty="0"/>
                        <a:t> </a:t>
                      </a:r>
                      <a:r>
                        <a:rPr lang="en-US" sz="2200" b="1" dirty="0"/>
                        <a:t>HIV-specific factors</a:t>
                      </a:r>
                      <a:r>
                        <a:rPr lang="en-US" sz="2200" dirty="0"/>
                        <a:t> [</a:t>
                      </a:r>
                      <a:r>
                        <a:rPr lang="en-US" altLang="zh-CN" sz="2200" dirty="0"/>
                        <a:t>CD4</a:t>
                      </a:r>
                      <a:r>
                        <a:rPr lang="zh-CN" altLang="en-US" sz="2200" dirty="0"/>
                        <a:t> </a:t>
                      </a:r>
                      <a:r>
                        <a:rPr lang="en-US" altLang="zh-CN" sz="2200" dirty="0"/>
                        <a:t>counts,</a:t>
                      </a:r>
                      <a:r>
                        <a:rPr lang="zh-CN" altLang="en-US" sz="2200" dirty="0"/>
                        <a:t> </a:t>
                      </a:r>
                      <a:r>
                        <a:rPr lang="en-AU" altLang="zh-CN" sz="2200" dirty="0"/>
                        <a:t>anti-HIV medication use].</a:t>
                      </a:r>
                      <a:endParaRPr lang="en-US" sz="2200" dirty="0"/>
                    </a:p>
                  </a:txBody>
                  <a:tcPr>
                    <a:solidFill>
                      <a:schemeClr val="bg1"/>
                    </a:solidFill>
                  </a:tcPr>
                </a:tc>
                <a:extLst>
                  <a:ext uri="{0D108BD9-81ED-4DB2-BD59-A6C34878D82A}">
                    <a16:rowId xmlns:a16="http://schemas.microsoft.com/office/drawing/2014/main" val="1455361987"/>
                  </a:ext>
                </a:extLst>
              </a:tr>
            </a:tbl>
          </a:graphicData>
        </a:graphic>
      </p:graphicFrame>
    </p:spTree>
    <p:extLst>
      <p:ext uri="{BB962C8B-B14F-4D97-AF65-F5344CB8AC3E}">
        <p14:creationId xmlns:p14="http://schemas.microsoft.com/office/powerpoint/2010/main" val="325248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p:txBody>
          <a:bodyPr/>
          <a:lstStyle/>
          <a:p>
            <a:r>
              <a:rPr lang="en-US" b="1" dirty="0">
                <a:solidFill>
                  <a:srgbClr val="00B0F0"/>
                </a:solidFill>
              </a:rPr>
              <a:t>Literature gap</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838200" y="2265523"/>
            <a:ext cx="10515600" cy="4351338"/>
          </a:xfrm>
        </p:spPr>
        <p:txBody>
          <a:bodyPr>
            <a:normAutofit/>
          </a:bodyPr>
          <a:lstStyle/>
          <a:p>
            <a:r>
              <a:rPr lang="en-US" sz="3200" dirty="0"/>
              <a:t>Most studies: prevalence of CVD risk factors</a:t>
            </a:r>
            <a:r>
              <a:rPr lang="zh-CN" altLang="en-US" sz="3200" dirty="0"/>
              <a:t> </a:t>
            </a:r>
            <a:endParaRPr lang="en-US" sz="3200" dirty="0"/>
          </a:p>
          <a:p>
            <a:r>
              <a:rPr lang="en-US" sz="3200" dirty="0"/>
              <a:t>Gap: how the CVD risk </a:t>
            </a:r>
            <a:r>
              <a:rPr lang="en-US" sz="3600" b="1" dirty="0"/>
              <a:t>evolves</a:t>
            </a:r>
            <a:r>
              <a:rPr lang="en-US" sz="3200" b="1" dirty="0"/>
              <a:t> </a:t>
            </a:r>
            <a:r>
              <a:rPr lang="en-US" sz="3200" dirty="0"/>
              <a:t>over time among PLHIV (lack of longitudinal studies)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021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p:txBody>
          <a:bodyPr/>
          <a:lstStyle/>
          <a:p>
            <a:r>
              <a:rPr lang="en-US" b="1" dirty="0">
                <a:solidFill>
                  <a:srgbClr val="00B0F0"/>
                </a:solidFill>
              </a:rPr>
              <a:t>Study objectives </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718930" y="2631867"/>
            <a:ext cx="10515600" cy="4351338"/>
          </a:xfrm>
        </p:spPr>
        <p:txBody>
          <a:bodyPr>
            <a:normAutofit/>
          </a:bodyPr>
          <a:lstStyle/>
          <a:p>
            <a:r>
              <a:rPr lang="en-US" sz="3200" dirty="0"/>
              <a:t>Primary objective: Model changes in CVD risk </a:t>
            </a:r>
            <a:r>
              <a:rPr lang="en-US" sz="3200" b="1" dirty="0"/>
              <a:t>over time </a:t>
            </a:r>
            <a:r>
              <a:rPr lang="en-US" sz="3200" dirty="0"/>
              <a:t>among PLHIV</a:t>
            </a:r>
          </a:p>
          <a:p>
            <a:r>
              <a:rPr lang="en-US" sz="3200" dirty="0"/>
              <a:t>Secondary objective: Model changes in CVD risk over time among </a:t>
            </a:r>
            <a:r>
              <a:rPr lang="en-US" sz="3200" b="1" dirty="0"/>
              <a:t>HIV high-risk groups</a:t>
            </a:r>
          </a:p>
          <a:p>
            <a:pPr marL="0" indent="0">
              <a:buNone/>
            </a:pPr>
            <a:r>
              <a:rPr lang="en-US" sz="3200" b="1" dirty="0"/>
              <a:t>	</a:t>
            </a:r>
            <a:endParaRPr lang="en-US" sz="2800" dirty="0"/>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72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p:txBody>
          <a:bodyPr/>
          <a:lstStyle/>
          <a:p>
            <a:r>
              <a:rPr lang="en-US" b="1" dirty="0">
                <a:solidFill>
                  <a:srgbClr val="00B0F0"/>
                </a:solidFill>
              </a:rPr>
              <a:t>Study design – overview</a:t>
            </a:r>
          </a:p>
        </p:txBody>
      </p:sp>
      <p:graphicFrame>
        <p:nvGraphicFramePr>
          <p:cNvPr id="4" name="Table 5">
            <a:extLst>
              <a:ext uri="{FF2B5EF4-FFF2-40B4-BE49-F238E27FC236}">
                <a16:creationId xmlns:a16="http://schemas.microsoft.com/office/drawing/2014/main" id="{7E087570-18DD-4411-1BFB-D908CBB6B4C1}"/>
              </a:ext>
            </a:extLst>
          </p:cNvPr>
          <p:cNvGraphicFramePr>
            <a:graphicFrameLocks noGrp="1"/>
          </p:cNvGraphicFramePr>
          <p:nvPr>
            <p:ph idx="1"/>
            <p:extLst>
              <p:ext uri="{D42A27DB-BD31-4B8C-83A1-F6EECF244321}">
                <p14:modId xmlns:p14="http://schemas.microsoft.com/office/powerpoint/2010/main" val="174152794"/>
              </p:ext>
            </p:extLst>
          </p:nvPr>
        </p:nvGraphicFramePr>
        <p:xfrm>
          <a:off x="1318647" y="2370035"/>
          <a:ext cx="9158207" cy="3474720"/>
        </p:xfrm>
        <a:graphic>
          <a:graphicData uri="http://schemas.openxmlformats.org/drawingml/2006/table">
            <a:tbl>
              <a:tblPr firstRow="1" bandRow="1">
                <a:tableStyleId>{F2DE63D5-997A-4646-A377-4702673A728D}</a:tableStyleId>
              </a:tblPr>
              <a:tblGrid>
                <a:gridCol w="2563443">
                  <a:extLst>
                    <a:ext uri="{9D8B030D-6E8A-4147-A177-3AD203B41FA5}">
                      <a16:colId xmlns:a16="http://schemas.microsoft.com/office/drawing/2014/main" val="326929470"/>
                    </a:ext>
                  </a:extLst>
                </a:gridCol>
                <a:gridCol w="6594764">
                  <a:extLst>
                    <a:ext uri="{9D8B030D-6E8A-4147-A177-3AD203B41FA5}">
                      <a16:colId xmlns:a16="http://schemas.microsoft.com/office/drawing/2014/main" val="4011268570"/>
                    </a:ext>
                  </a:extLst>
                </a:gridCol>
              </a:tblGrid>
              <a:tr h="0">
                <a:tc>
                  <a:txBody>
                    <a:bodyPr/>
                    <a:lstStyle/>
                    <a:p>
                      <a:r>
                        <a:rPr lang="en-US" sz="2200" dirty="0">
                          <a:solidFill>
                            <a:sysClr val="windowText" lastClr="000000"/>
                          </a:solidFill>
                        </a:rPr>
                        <a:t>Data used </a:t>
                      </a:r>
                    </a:p>
                  </a:txBody>
                  <a:tcPr>
                    <a:solidFill>
                      <a:schemeClr val="bg2"/>
                    </a:solidFill>
                  </a:tcPr>
                </a:tc>
                <a:tc>
                  <a:txBody>
                    <a:bodyPr/>
                    <a:lstStyle/>
                    <a:p>
                      <a:pPr marL="285750" indent="-285750">
                        <a:buFont typeface="Arial" panose="020B0604020202020204" pitchFamily="34" charset="0"/>
                        <a:buChar char="•"/>
                      </a:pPr>
                      <a:r>
                        <a:rPr lang="en-US" sz="2200" b="0" dirty="0">
                          <a:solidFill>
                            <a:schemeClr val="tx1"/>
                          </a:solidFill>
                        </a:rPr>
                        <a:t>Therapeutic Research, Education, and AIDS training in </a:t>
                      </a:r>
                      <a:r>
                        <a:rPr lang="en-US" sz="2200" b="1" dirty="0">
                          <a:solidFill>
                            <a:schemeClr val="tx1"/>
                          </a:solidFill>
                        </a:rPr>
                        <a:t>Asia</a:t>
                      </a:r>
                      <a:r>
                        <a:rPr lang="en-US" sz="2200" b="0" dirty="0">
                          <a:solidFill>
                            <a:schemeClr val="tx1"/>
                          </a:solidFill>
                        </a:rPr>
                        <a:t> HIV Observational Database </a:t>
                      </a:r>
                      <a:r>
                        <a:rPr lang="en-US" sz="2200" b="1" dirty="0">
                          <a:solidFill>
                            <a:schemeClr val="tx1"/>
                          </a:solidFill>
                        </a:rPr>
                        <a:t>(TAHOD)</a:t>
                      </a:r>
                    </a:p>
                    <a:p>
                      <a:pPr marL="285750" indent="-285750">
                        <a:buFont typeface="Arial" panose="020B0604020202020204" pitchFamily="34" charset="0"/>
                        <a:buChar char="•"/>
                      </a:pPr>
                      <a:r>
                        <a:rPr lang="en-US" sz="2200" b="1" dirty="0">
                          <a:solidFill>
                            <a:schemeClr val="tx1"/>
                          </a:solidFill>
                        </a:rPr>
                        <a:t>Australian</a:t>
                      </a:r>
                      <a:r>
                        <a:rPr lang="en-US" sz="2200" b="0" dirty="0">
                          <a:solidFill>
                            <a:schemeClr val="tx1"/>
                          </a:solidFill>
                        </a:rPr>
                        <a:t> HIV Observational Database </a:t>
                      </a:r>
                      <a:r>
                        <a:rPr lang="en-US" sz="2200" b="1" dirty="0">
                          <a:solidFill>
                            <a:schemeClr val="tx1"/>
                          </a:solidFill>
                        </a:rPr>
                        <a:t>(AHOD)</a:t>
                      </a:r>
                    </a:p>
                  </a:txBody>
                  <a:tcPr>
                    <a:noFill/>
                  </a:tcPr>
                </a:tc>
                <a:extLst>
                  <a:ext uri="{0D108BD9-81ED-4DB2-BD59-A6C34878D82A}">
                    <a16:rowId xmlns:a16="http://schemas.microsoft.com/office/drawing/2014/main" val="4116374624"/>
                  </a:ext>
                </a:extLst>
              </a:tr>
              <a:tr h="370840">
                <a:tc>
                  <a:txBody>
                    <a:bodyPr/>
                    <a:lstStyle/>
                    <a:p>
                      <a:r>
                        <a:rPr lang="en-US" sz="2200" b="1" dirty="0"/>
                        <a:t>Inclusion criteria</a:t>
                      </a:r>
                    </a:p>
                  </a:txBody>
                  <a:tcPr>
                    <a:solidFill>
                      <a:schemeClr val="bg2"/>
                    </a:solidFill>
                  </a:tcPr>
                </a:tc>
                <a:tc>
                  <a:txBody>
                    <a:bodyPr/>
                    <a:lstStyle/>
                    <a:p>
                      <a:pPr marL="285750" indent="-285750">
                        <a:buFont typeface="Arial" panose="020B0604020202020204" pitchFamily="34" charset="0"/>
                        <a:buChar char="•"/>
                      </a:pPr>
                      <a:r>
                        <a:rPr lang="en-US" sz="2200" dirty="0"/>
                        <a:t>HIV infected adults (</a:t>
                      </a:r>
                      <a:r>
                        <a:rPr lang="en-AU" sz="2200" b="0" i="0" kern="1200" dirty="0">
                          <a:solidFill>
                            <a:schemeClr val="tx1"/>
                          </a:solidFill>
                          <a:effectLst/>
                          <a:latin typeface="+mn-lt"/>
                          <a:ea typeface="+mn-ea"/>
                          <a:cs typeface="+mn-cs"/>
                        </a:rPr>
                        <a:t>≥ 18 years)</a:t>
                      </a:r>
                    </a:p>
                    <a:p>
                      <a:pPr marL="285750" indent="-285750">
                        <a:buFont typeface="Arial" panose="020B0604020202020204" pitchFamily="34" charset="0"/>
                        <a:buChar char="•"/>
                      </a:pPr>
                      <a:r>
                        <a:rPr lang="en-AU" sz="2200" b="0" i="0" kern="1200" dirty="0">
                          <a:solidFill>
                            <a:schemeClr val="tx1"/>
                          </a:solidFill>
                          <a:effectLst/>
                          <a:latin typeface="+mn-lt"/>
                          <a:ea typeface="+mn-ea"/>
                          <a:cs typeface="+mn-cs"/>
                        </a:rPr>
                        <a:t>Used ≥ </a:t>
                      </a:r>
                      <a:r>
                        <a:rPr lang="en-US" altLang="zh-CN" sz="2200" b="0" i="0" kern="1200" dirty="0">
                          <a:solidFill>
                            <a:schemeClr val="tx1"/>
                          </a:solidFill>
                          <a:effectLst/>
                          <a:latin typeface="+mn-lt"/>
                          <a:ea typeface="+mn-ea"/>
                          <a:cs typeface="+mn-cs"/>
                        </a:rPr>
                        <a:t>1</a:t>
                      </a:r>
                      <a:r>
                        <a:rPr lang="zh-CN" altLang="en-US" sz="2200" b="0" i="0" kern="1200" dirty="0">
                          <a:solidFill>
                            <a:schemeClr val="tx1"/>
                          </a:solidFill>
                          <a:effectLst/>
                          <a:latin typeface="+mn-lt"/>
                          <a:ea typeface="+mn-ea"/>
                          <a:cs typeface="+mn-cs"/>
                        </a:rPr>
                        <a:t> </a:t>
                      </a:r>
                      <a:r>
                        <a:rPr lang="en-US" altLang="zh-CN" sz="2200" b="0" i="0" kern="1200" dirty="0">
                          <a:solidFill>
                            <a:schemeClr val="tx1"/>
                          </a:solidFill>
                          <a:effectLst/>
                          <a:latin typeface="+mn-lt"/>
                          <a:ea typeface="+mn-ea"/>
                          <a:cs typeface="+mn-cs"/>
                        </a:rPr>
                        <a:t>anti-HIV</a:t>
                      </a:r>
                      <a:r>
                        <a:rPr lang="zh-CN" altLang="en-US" sz="2200" b="0" i="0" kern="1200" dirty="0">
                          <a:solidFill>
                            <a:schemeClr val="tx1"/>
                          </a:solidFill>
                          <a:effectLst/>
                          <a:latin typeface="+mn-lt"/>
                          <a:ea typeface="+mn-ea"/>
                          <a:cs typeface="+mn-cs"/>
                        </a:rPr>
                        <a:t> </a:t>
                      </a:r>
                      <a:r>
                        <a:rPr lang="en-US" altLang="zh-CN" sz="2200" b="0" i="0" kern="1200" dirty="0">
                          <a:solidFill>
                            <a:schemeClr val="tx1"/>
                          </a:solidFill>
                          <a:effectLst/>
                          <a:latin typeface="+mn-lt"/>
                          <a:ea typeface="+mn-ea"/>
                          <a:cs typeface="+mn-cs"/>
                        </a:rPr>
                        <a:t>medication</a:t>
                      </a:r>
                      <a:endParaRPr lang="en-AU" sz="22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AU" sz="2200" b="0" i="0" kern="1200" dirty="0">
                          <a:solidFill>
                            <a:schemeClr val="tx1"/>
                          </a:solidFill>
                          <a:effectLst/>
                          <a:latin typeface="+mn-lt"/>
                          <a:ea typeface="+mn-ea"/>
                          <a:cs typeface="+mn-cs"/>
                        </a:rPr>
                        <a:t>Had no history of CVD events</a:t>
                      </a:r>
                      <a:endParaRPr lang="en-US" sz="2200" dirty="0"/>
                    </a:p>
                  </a:txBody>
                  <a:tcPr/>
                </a:tc>
                <a:extLst>
                  <a:ext uri="{0D108BD9-81ED-4DB2-BD59-A6C34878D82A}">
                    <a16:rowId xmlns:a16="http://schemas.microsoft.com/office/drawing/2014/main" val="3915830856"/>
                  </a:ext>
                </a:extLst>
              </a:tr>
              <a:tr h="370840">
                <a:tc>
                  <a:txBody>
                    <a:bodyPr/>
                    <a:lstStyle/>
                    <a:p>
                      <a:r>
                        <a:rPr lang="en-US" sz="2200" b="1" dirty="0"/>
                        <a:t>Primary endpoint</a:t>
                      </a:r>
                    </a:p>
                  </a:txBody>
                  <a:tcPr>
                    <a:solidFill>
                      <a:schemeClr val="bg2"/>
                    </a:solidFill>
                  </a:tcPr>
                </a:tc>
                <a:tc>
                  <a:txBody>
                    <a:bodyPr/>
                    <a:lstStyle/>
                    <a:p>
                      <a:pPr marL="285750" indent="-285750">
                        <a:buFont typeface="Arial" panose="020B0604020202020204" pitchFamily="34" charset="0"/>
                        <a:buChar char="•"/>
                      </a:pPr>
                      <a:r>
                        <a:rPr lang="en-US" sz="2200" dirty="0"/>
                        <a:t>CVD risk scores calculated by the D:A:D equation </a:t>
                      </a:r>
                    </a:p>
                  </a:txBody>
                  <a:tcPr/>
                </a:tc>
                <a:extLst>
                  <a:ext uri="{0D108BD9-81ED-4DB2-BD59-A6C34878D82A}">
                    <a16:rowId xmlns:a16="http://schemas.microsoft.com/office/drawing/2014/main" val="3109169111"/>
                  </a:ext>
                </a:extLst>
              </a:tr>
              <a:tr h="0">
                <a:tc>
                  <a:txBody>
                    <a:bodyPr/>
                    <a:lstStyle/>
                    <a:p>
                      <a:r>
                        <a:rPr lang="en-US" sz="2200" b="1" dirty="0"/>
                        <a:t>Baseline </a:t>
                      </a:r>
                    </a:p>
                  </a:txBody>
                  <a:tcPr>
                    <a:solidFill>
                      <a:schemeClr val="bg2"/>
                    </a:solidFill>
                  </a:tcPr>
                </a:tc>
                <a:tc>
                  <a:txBody>
                    <a:bodyPr/>
                    <a:lstStyle/>
                    <a:p>
                      <a:pPr marL="285750" indent="-285750">
                        <a:buFont typeface="Arial" panose="020B0604020202020204" pitchFamily="34" charset="0"/>
                        <a:buChar char="•"/>
                      </a:pPr>
                      <a:r>
                        <a:rPr lang="en-US" sz="2200" dirty="0"/>
                        <a:t>A</a:t>
                      </a:r>
                      <a:r>
                        <a:rPr lang="en-US" altLang="zh-CN" sz="2200" dirty="0"/>
                        <a:t>nti-HIV</a:t>
                      </a:r>
                      <a:r>
                        <a:rPr lang="zh-CN" altLang="en-US" sz="2200" dirty="0"/>
                        <a:t> </a:t>
                      </a:r>
                      <a:r>
                        <a:rPr lang="en-US" altLang="zh-CN" sz="2200" dirty="0"/>
                        <a:t>medication</a:t>
                      </a:r>
                      <a:r>
                        <a:rPr lang="en-US" sz="2200" dirty="0"/>
                        <a:t> initiation</a:t>
                      </a:r>
                    </a:p>
                  </a:txBody>
                  <a:tcPr/>
                </a:tc>
                <a:extLst>
                  <a:ext uri="{0D108BD9-81ED-4DB2-BD59-A6C34878D82A}">
                    <a16:rowId xmlns:a16="http://schemas.microsoft.com/office/drawing/2014/main" val="705622251"/>
                  </a:ext>
                </a:extLst>
              </a:tr>
              <a:tr h="0">
                <a:tc>
                  <a:txBody>
                    <a:bodyPr/>
                    <a:lstStyle/>
                    <a:p>
                      <a:r>
                        <a:rPr lang="en-US" sz="2200" b="1" dirty="0"/>
                        <a:t>Follow up </a:t>
                      </a:r>
                    </a:p>
                  </a:txBody>
                  <a:tcPr>
                    <a:solidFill>
                      <a:schemeClr val="bg2"/>
                    </a:solidFill>
                  </a:tcPr>
                </a:tc>
                <a:tc>
                  <a:txBody>
                    <a:bodyPr/>
                    <a:lstStyle/>
                    <a:p>
                      <a:pPr marL="285750" indent="-285750">
                        <a:buFont typeface="Arial" panose="020B0604020202020204" pitchFamily="34" charset="0"/>
                        <a:buChar char="•"/>
                      </a:pPr>
                      <a:r>
                        <a:rPr lang="en-US" sz="2200" dirty="0"/>
                        <a:t>First five years</a:t>
                      </a:r>
                      <a:r>
                        <a:rPr lang="zh-CN" altLang="en-US" sz="2200" dirty="0"/>
                        <a:t> </a:t>
                      </a:r>
                      <a:r>
                        <a:rPr lang="en-US" altLang="zh-CN" sz="2200" dirty="0"/>
                        <a:t>after</a:t>
                      </a:r>
                      <a:r>
                        <a:rPr lang="zh-CN" altLang="en-US" sz="2200" dirty="0"/>
                        <a:t> </a:t>
                      </a:r>
                      <a:r>
                        <a:rPr lang="en-US" altLang="zh-CN" sz="2200" dirty="0"/>
                        <a:t>baseline</a:t>
                      </a:r>
                      <a:endParaRPr lang="en-US" sz="2200" dirty="0"/>
                    </a:p>
                  </a:txBody>
                  <a:tcPr/>
                </a:tc>
                <a:extLst>
                  <a:ext uri="{0D108BD9-81ED-4DB2-BD59-A6C34878D82A}">
                    <a16:rowId xmlns:a16="http://schemas.microsoft.com/office/drawing/2014/main" val="3441609773"/>
                  </a:ext>
                </a:extLst>
              </a:tr>
            </a:tbl>
          </a:graphicData>
        </a:graphic>
      </p:graphicFrame>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62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145774"/>
            <a:ext cx="10515600" cy="1325563"/>
          </a:xfrm>
        </p:spPr>
        <p:txBody>
          <a:bodyPr/>
          <a:lstStyle/>
          <a:p>
            <a:r>
              <a:rPr lang="en-US" b="1" dirty="0">
                <a:solidFill>
                  <a:srgbClr val="00B0F0"/>
                </a:solidFill>
              </a:rPr>
              <a:t>Study </a:t>
            </a:r>
            <a:r>
              <a:rPr lang="en-US" altLang="zh-CN" b="1" dirty="0">
                <a:solidFill>
                  <a:srgbClr val="00B0F0"/>
                </a:solidFill>
              </a:rPr>
              <a:t>population</a:t>
            </a:r>
            <a:r>
              <a:rPr lang="zh-CN" altLang="en-US" b="1" dirty="0">
                <a:solidFill>
                  <a:srgbClr val="00B0F0"/>
                </a:solidFill>
              </a:rPr>
              <a:t> </a:t>
            </a:r>
            <a:endParaRPr lang="en-US"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325563"/>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CACF40F3-B1E6-27ED-DC5B-9D9CAE3705B8}"/>
              </a:ext>
            </a:extLst>
          </p:cNvPr>
          <p:cNvSpPr>
            <a:spLocks noGrp="1"/>
          </p:cNvSpPr>
          <p:nvPr>
            <p:ph idx="1"/>
          </p:nvPr>
        </p:nvSpPr>
        <p:spPr>
          <a:xfrm>
            <a:off x="838200" y="1971399"/>
            <a:ext cx="10515600" cy="4351338"/>
          </a:xfrm>
        </p:spPr>
        <p:txBody>
          <a:bodyPr/>
          <a:lstStyle/>
          <a:p>
            <a:r>
              <a:rPr lang="en-US" altLang="zh-CN" dirty="0"/>
              <a:t>Final</a:t>
            </a:r>
            <a:r>
              <a:rPr lang="zh-CN" altLang="en-US" dirty="0"/>
              <a:t> </a:t>
            </a:r>
            <a:r>
              <a:rPr lang="en-US" altLang="zh-CN" dirty="0"/>
              <a:t>study</a:t>
            </a:r>
            <a:r>
              <a:rPr lang="zh-CN" altLang="en-US" dirty="0"/>
              <a:t> </a:t>
            </a:r>
            <a:r>
              <a:rPr lang="en-US" altLang="zh-CN" dirty="0"/>
              <a:t>population:</a:t>
            </a:r>
            <a:r>
              <a:rPr lang="zh-CN" altLang="en-US" dirty="0"/>
              <a:t> </a:t>
            </a:r>
            <a:r>
              <a:rPr lang="en-US" altLang="zh-CN" b="1" dirty="0"/>
              <a:t>n</a:t>
            </a:r>
            <a:r>
              <a:rPr lang="zh-CN" altLang="en-US" b="1" dirty="0"/>
              <a:t> </a:t>
            </a:r>
            <a:r>
              <a:rPr lang="en-US" altLang="zh-CN" b="1" dirty="0"/>
              <a:t>=</a:t>
            </a:r>
            <a:r>
              <a:rPr lang="zh-CN" altLang="en-US" b="1" dirty="0"/>
              <a:t> </a:t>
            </a:r>
            <a:r>
              <a:rPr lang="en-US" altLang="zh-CN" b="1" dirty="0"/>
              <a:t>3368</a:t>
            </a:r>
            <a:r>
              <a:rPr lang="zh-CN" altLang="en-US" b="1" dirty="0"/>
              <a:t> </a:t>
            </a:r>
            <a:r>
              <a:rPr lang="en-US" altLang="zh-CN" dirty="0"/>
              <a:t>(TAHOD:</a:t>
            </a:r>
            <a:r>
              <a:rPr lang="zh-CN" altLang="en-US" dirty="0"/>
              <a:t> </a:t>
            </a:r>
            <a:r>
              <a:rPr lang="en-US" altLang="zh-CN" dirty="0"/>
              <a:t>3221,</a:t>
            </a:r>
            <a:r>
              <a:rPr lang="zh-CN" altLang="en-US" dirty="0"/>
              <a:t> </a:t>
            </a:r>
            <a:r>
              <a:rPr lang="en-US" altLang="zh-CN" dirty="0"/>
              <a:t>AHOD:</a:t>
            </a:r>
            <a:r>
              <a:rPr lang="zh-CN" altLang="en-US" dirty="0"/>
              <a:t> </a:t>
            </a:r>
            <a:r>
              <a:rPr lang="en-US" altLang="zh-CN" dirty="0"/>
              <a:t>147)</a:t>
            </a:r>
          </a:p>
          <a:p>
            <a:r>
              <a:rPr lang="en-US" altLang="zh-CN" dirty="0"/>
              <a:t>7912</a:t>
            </a:r>
            <a:r>
              <a:rPr lang="zh-CN" altLang="en-US" dirty="0"/>
              <a:t> </a:t>
            </a:r>
            <a:r>
              <a:rPr lang="en-US" altLang="zh-CN" dirty="0"/>
              <a:t>people</a:t>
            </a:r>
            <a:r>
              <a:rPr lang="zh-CN" altLang="en-US" dirty="0"/>
              <a:t> </a:t>
            </a:r>
            <a:r>
              <a:rPr lang="en-US" altLang="zh-CN" dirty="0"/>
              <a:t>were</a:t>
            </a:r>
            <a:r>
              <a:rPr lang="zh-CN" altLang="en-US" dirty="0"/>
              <a:t> </a:t>
            </a:r>
            <a:r>
              <a:rPr lang="en-US" altLang="zh-CN" dirty="0"/>
              <a:t>excluded</a:t>
            </a:r>
            <a:r>
              <a:rPr lang="zh-CN" altLang="en-US" dirty="0"/>
              <a:t> </a:t>
            </a:r>
            <a:r>
              <a:rPr lang="en-US" altLang="zh-CN" dirty="0"/>
              <a:t>because:</a:t>
            </a:r>
          </a:p>
          <a:p>
            <a:pPr lvl="1"/>
            <a:r>
              <a:rPr lang="en-US" altLang="zh-CN" dirty="0"/>
              <a:t>Transgender</a:t>
            </a:r>
            <a:r>
              <a:rPr lang="zh-CN" altLang="en-US" dirty="0"/>
              <a:t> </a:t>
            </a:r>
            <a:endParaRPr lang="en-AU" altLang="zh-CN" dirty="0"/>
          </a:p>
          <a:p>
            <a:pPr lvl="1"/>
            <a:r>
              <a:rPr lang="en-US" altLang="zh-CN" dirty="0"/>
              <a:t>Age</a:t>
            </a:r>
            <a:r>
              <a:rPr lang="zh-CN" altLang="en-US" dirty="0"/>
              <a:t> </a:t>
            </a:r>
            <a:r>
              <a:rPr lang="en-US" altLang="zh-CN" dirty="0"/>
              <a:t>&lt;</a:t>
            </a:r>
            <a:r>
              <a:rPr lang="zh-CN" altLang="en-US" dirty="0"/>
              <a:t> </a:t>
            </a:r>
            <a:r>
              <a:rPr lang="en-US" altLang="zh-CN" dirty="0"/>
              <a:t>18</a:t>
            </a:r>
          </a:p>
          <a:p>
            <a:pPr lvl="1"/>
            <a:r>
              <a:rPr lang="en-US" altLang="zh-CN" dirty="0"/>
              <a:t>Had</a:t>
            </a:r>
            <a:r>
              <a:rPr lang="zh-CN" altLang="en-US" dirty="0"/>
              <a:t> </a:t>
            </a:r>
            <a:r>
              <a:rPr lang="en-US" altLang="zh-CN" dirty="0"/>
              <a:t>prior</a:t>
            </a:r>
            <a:r>
              <a:rPr lang="zh-CN" altLang="en-US" dirty="0"/>
              <a:t> </a:t>
            </a:r>
            <a:r>
              <a:rPr lang="en-US" altLang="zh-CN" dirty="0"/>
              <a:t>CVD</a:t>
            </a:r>
            <a:r>
              <a:rPr lang="zh-CN" altLang="en-US" dirty="0"/>
              <a:t> </a:t>
            </a:r>
            <a:r>
              <a:rPr lang="en-US" altLang="zh-CN" dirty="0"/>
              <a:t>events</a:t>
            </a:r>
            <a:r>
              <a:rPr lang="zh-CN" altLang="en-US" dirty="0"/>
              <a:t> </a:t>
            </a:r>
            <a:endParaRPr lang="en-US" altLang="zh-CN" dirty="0"/>
          </a:p>
          <a:p>
            <a:pPr lvl="1"/>
            <a:r>
              <a:rPr lang="en-US" altLang="zh-CN" dirty="0"/>
              <a:t>Didn’t</a:t>
            </a:r>
            <a:r>
              <a:rPr lang="zh-CN" altLang="en-US" dirty="0"/>
              <a:t> </a:t>
            </a:r>
            <a:r>
              <a:rPr lang="en-US" altLang="zh-CN" dirty="0"/>
              <a:t>have</a:t>
            </a:r>
            <a:r>
              <a:rPr lang="zh-CN" altLang="en-US" dirty="0"/>
              <a:t> </a:t>
            </a:r>
            <a:r>
              <a:rPr lang="en-US" altLang="zh-CN" dirty="0"/>
              <a:t>all</a:t>
            </a:r>
            <a:r>
              <a:rPr lang="zh-CN" altLang="en-US" dirty="0"/>
              <a:t> </a:t>
            </a:r>
            <a:r>
              <a:rPr lang="en-US" altLang="zh-CN" dirty="0"/>
              <a:t>CVD</a:t>
            </a:r>
            <a:r>
              <a:rPr lang="zh-CN" altLang="en-US" dirty="0"/>
              <a:t> </a:t>
            </a:r>
            <a:r>
              <a:rPr lang="en-US" altLang="zh-CN" dirty="0"/>
              <a:t>risk</a:t>
            </a:r>
            <a:r>
              <a:rPr lang="zh-CN" altLang="en-US" dirty="0"/>
              <a:t> </a:t>
            </a:r>
            <a:r>
              <a:rPr lang="en-US" altLang="zh-CN" dirty="0"/>
              <a:t>factors</a:t>
            </a:r>
            <a:r>
              <a:rPr lang="zh-CN" altLang="en-US" dirty="0"/>
              <a:t> </a:t>
            </a:r>
            <a:r>
              <a:rPr lang="en-US" altLang="zh-CN" dirty="0"/>
              <a:t>defined</a:t>
            </a:r>
            <a:r>
              <a:rPr lang="zh-CN" altLang="en-US" dirty="0"/>
              <a:t> </a:t>
            </a:r>
            <a:r>
              <a:rPr lang="en-US" altLang="zh-CN" dirty="0"/>
              <a:t>in</a:t>
            </a:r>
            <a:r>
              <a:rPr lang="zh-CN" altLang="en-US" dirty="0"/>
              <a:t> </a:t>
            </a:r>
            <a:r>
              <a:rPr lang="en-US" altLang="zh-CN" dirty="0"/>
              <a:t>the</a:t>
            </a:r>
            <a:r>
              <a:rPr lang="zh-CN" altLang="en-US" dirty="0"/>
              <a:t> </a:t>
            </a:r>
            <a:r>
              <a:rPr lang="en-US" altLang="zh-CN" dirty="0"/>
              <a:t>D:A:D</a:t>
            </a:r>
            <a:r>
              <a:rPr lang="zh-CN" altLang="en-US" dirty="0"/>
              <a:t> </a:t>
            </a:r>
            <a:r>
              <a:rPr lang="en-US" altLang="zh-CN" dirty="0"/>
              <a:t>equation</a:t>
            </a:r>
            <a:r>
              <a:rPr lang="zh-CN" altLang="en-US" dirty="0"/>
              <a:t> </a:t>
            </a:r>
            <a:r>
              <a:rPr lang="en-US" altLang="zh-CN" dirty="0"/>
              <a:t>within</a:t>
            </a:r>
            <a:r>
              <a:rPr lang="zh-CN" altLang="en-US" dirty="0"/>
              <a:t> </a:t>
            </a:r>
            <a:r>
              <a:rPr lang="en-US" altLang="zh-CN" dirty="0"/>
              <a:t>the</a:t>
            </a:r>
            <a:r>
              <a:rPr lang="zh-CN" altLang="en-US" dirty="0"/>
              <a:t> </a:t>
            </a:r>
            <a:r>
              <a:rPr lang="en-US" altLang="zh-CN" dirty="0"/>
              <a:t>first</a:t>
            </a:r>
            <a:r>
              <a:rPr lang="zh-CN" altLang="en-US" dirty="0"/>
              <a:t> </a:t>
            </a:r>
            <a:r>
              <a:rPr lang="en-US" altLang="zh-CN" dirty="0"/>
              <a:t>five</a:t>
            </a:r>
            <a:r>
              <a:rPr lang="zh-CN" altLang="en-US" dirty="0"/>
              <a:t> </a:t>
            </a:r>
            <a:r>
              <a:rPr lang="en-US" altLang="zh-CN" dirty="0"/>
              <a:t>years</a:t>
            </a:r>
            <a:r>
              <a:rPr lang="zh-CN" altLang="en-US" dirty="0"/>
              <a:t> </a:t>
            </a:r>
            <a:r>
              <a:rPr lang="en-US" altLang="zh-CN" dirty="0"/>
              <a:t>after</a:t>
            </a:r>
            <a:r>
              <a:rPr lang="zh-CN" altLang="en-US" dirty="0"/>
              <a:t> </a:t>
            </a:r>
            <a:r>
              <a:rPr lang="en-US" altLang="zh-CN" dirty="0"/>
              <a:t>baseline</a:t>
            </a:r>
            <a:endParaRPr lang="en-AU" altLang="zh-CN" dirty="0"/>
          </a:p>
          <a:p>
            <a:endParaRPr lang="en-US" dirty="0"/>
          </a:p>
        </p:txBody>
      </p:sp>
      <p:sp>
        <p:nvSpPr>
          <p:cNvPr id="3" name="Rectangle 2">
            <a:extLst>
              <a:ext uri="{FF2B5EF4-FFF2-40B4-BE49-F238E27FC236}">
                <a16:creationId xmlns:a16="http://schemas.microsoft.com/office/drawing/2014/main" id="{C27A2C78-8A23-063F-CBB7-D3A457129375}"/>
              </a:ext>
            </a:extLst>
          </p:cNvPr>
          <p:cNvSpPr/>
          <p:nvPr/>
        </p:nvSpPr>
        <p:spPr>
          <a:xfrm>
            <a:off x="1577009" y="4121426"/>
            <a:ext cx="9647582" cy="78187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80F5475-AF52-D8C1-234E-0E6545EE2B41}"/>
              </a:ext>
            </a:extLst>
          </p:cNvPr>
          <p:cNvSpPr/>
          <p:nvPr/>
        </p:nvSpPr>
        <p:spPr>
          <a:xfrm>
            <a:off x="4472609" y="1825626"/>
            <a:ext cx="1360632" cy="67972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6880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1129146" y="379413"/>
            <a:ext cx="10515600" cy="1325563"/>
          </a:xfrm>
        </p:spPr>
        <p:txBody>
          <a:bodyPr>
            <a:normAutofit/>
          </a:bodyPr>
          <a:lstStyle/>
          <a:p>
            <a:r>
              <a:rPr lang="en-US" b="1" dirty="0">
                <a:solidFill>
                  <a:srgbClr val="00B0F0"/>
                </a:solidFill>
              </a:rPr>
              <a:t>Study methods &amp; results —</a:t>
            </a:r>
            <a:br>
              <a:rPr lang="en-US" b="1" dirty="0">
                <a:solidFill>
                  <a:srgbClr val="00B0F0"/>
                </a:solidFill>
              </a:rPr>
            </a:br>
            <a:r>
              <a:rPr lang="en-US" sz="3600" b="1" dirty="0">
                <a:solidFill>
                  <a:srgbClr val="00B0F0"/>
                </a:solidFill>
              </a:rPr>
              <a:t>Objective 1: Changes in CVD risk 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8BD374D-72EA-099E-5D7E-F7B66E8C027E}"/>
              </a:ext>
            </a:extLst>
          </p:cNvPr>
          <p:cNvSpPr>
            <a:spLocks noGrp="1"/>
          </p:cNvSpPr>
          <p:nvPr>
            <p:ph idx="1"/>
          </p:nvPr>
        </p:nvSpPr>
        <p:spPr>
          <a:xfrm>
            <a:off x="1129146" y="2376910"/>
            <a:ext cx="9449506" cy="4351338"/>
          </a:xfrm>
        </p:spPr>
        <p:txBody>
          <a:bodyPr/>
          <a:lstStyle/>
          <a:p>
            <a:r>
              <a:rPr lang="en-US" dirty="0"/>
              <a:t>Beta-distributed generalized linear mixed model (GLMM)</a:t>
            </a:r>
          </a:p>
          <a:p>
            <a:r>
              <a:rPr lang="en-US" dirty="0"/>
              <a:t>Why?</a:t>
            </a:r>
          </a:p>
        </p:txBody>
      </p:sp>
    </p:spTree>
    <p:extLst>
      <p:ext uri="{BB962C8B-B14F-4D97-AF65-F5344CB8AC3E}">
        <p14:creationId xmlns:p14="http://schemas.microsoft.com/office/powerpoint/2010/main" val="203881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1129146" y="379413"/>
            <a:ext cx="10515600" cy="1325563"/>
          </a:xfrm>
        </p:spPr>
        <p:txBody>
          <a:bodyPr>
            <a:normAutofit/>
          </a:bodyPr>
          <a:lstStyle/>
          <a:p>
            <a:r>
              <a:rPr lang="en-US" b="1" dirty="0">
                <a:solidFill>
                  <a:srgbClr val="00B0F0"/>
                </a:solidFill>
              </a:rPr>
              <a:t>Study methods &amp; results  —</a:t>
            </a:r>
            <a:br>
              <a:rPr lang="en-US" b="1" dirty="0">
                <a:solidFill>
                  <a:srgbClr val="00B0F0"/>
                </a:solidFill>
              </a:rPr>
            </a:br>
            <a:r>
              <a:rPr lang="en-US" sz="3600" b="1" dirty="0">
                <a:solidFill>
                  <a:srgbClr val="00B0F0"/>
                </a:solidFill>
              </a:rPr>
              <a:t>Objective 1: Changes in CVD risk 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8BD374D-72EA-099E-5D7E-F7B66E8C027E}"/>
              </a:ext>
            </a:extLst>
          </p:cNvPr>
          <p:cNvSpPr>
            <a:spLocks noGrp="1"/>
          </p:cNvSpPr>
          <p:nvPr>
            <p:ph idx="1"/>
          </p:nvPr>
        </p:nvSpPr>
        <p:spPr>
          <a:xfrm>
            <a:off x="1129146" y="2376910"/>
            <a:ext cx="9449506" cy="1469374"/>
          </a:xfrm>
        </p:spPr>
        <p:txBody>
          <a:bodyPr/>
          <a:lstStyle/>
          <a:p>
            <a:r>
              <a:rPr lang="en-US" b="1" dirty="0"/>
              <a:t>Beta-distributed</a:t>
            </a:r>
            <a:r>
              <a:rPr lang="zh-CN" altLang="en-US" dirty="0"/>
              <a:t> </a:t>
            </a:r>
            <a:r>
              <a:rPr lang="en-US" dirty="0"/>
              <a:t>generalized linear mixed model (GLMM)</a:t>
            </a:r>
          </a:p>
        </p:txBody>
      </p:sp>
      <p:cxnSp>
        <p:nvCxnSpPr>
          <p:cNvPr id="4" name="Straight Connector 3">
            <a:extLst>
              <a:ext uri="{FF2B5EF4-FFF2-40B4-BE49-F238E27FC236}">
                <a16:creationId xmlns:a16="http://schemas.microsoft.com/office/drawing/2014/main" id="{129B2720-D37D-1C36-CBB2-A67FDD525281}"/>
              </a:ext>
            </a:extLst>
          </p:cNvPr>
          <p:cNvCxnSpPr/>
          <p:nvPr/>
        </p:nvCxnSpPr>
        <p:spPr>
          <a:xfrm>
            <a:off x="1378857" y="2844800"/>
            <a:ext cx="2481943"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7C53095-2FAD-AE2A-1818-2ACBDE69B4B4}"/>
              </a:ext>
            </a:extLst>
          </p:cNvPr>
          <p:cNvSpPr txBox="1"/>
          <p:nvPr/>
        </p:nvSpPr>
        <p:spPr>
          <a:xfrm>
            <a:off x="1378857" y="3373733"/>
            <a:ext cx="4615543" cy="461665"/>
          </a:xfrm>
          <a:prstGeom prst="rect">
            <a:avLst/>
          </a:prstGeom>
          <a:noFill/>
        </p:spPr>
        <p:txBody>
          <a:bodyPr wrap="square" rtlCol="0">
            <a:spAutoFit/>
          </a:bodyPr>
          <a:lstStyle/>
          <a:p>
            <a:r>
              <a:rPr lang="en-US" altLang="zh-CN" sz="2400" dirty="0"/>
              <a:t>Beta</a:t>
            </a:r>
            <a:r>
              <a:rPr lang="zh-CN" altLang="en-US" sz="2400" dirty="0"/>
              <a:t> </a:t>
            </a:r>
            <a:r>
              <a:rPr lang="en-US" altLang="zh-CN" sz="2400" dirty="0"/>
              <a:t>regression</a:t>
            </a:r>
            <a:r>
              <a:rPr lang="zh-CN" altLang="en-US" sz="2400" dirty="0"/>
              <a:t> </a:t>
            </a:r>
            <a:r>
              <a:rPr lang="en-US" altLang="zh-CN" sz="2400" dirty="0"/>
              <a:t>vs</a:t>
            </a:r>
            <a:r>
              <a:rPr lang="zh-CN" altLang="en-US" sz="2400" dirty="0"/>
              <a:t> </a:t>
            </a:r>
            <a:r>
              <a:rPr lang="en-US" altLang="zh-CN" sz="2400" dirty="0"/>
              <a:t>linear</a:t>
            </a:r>
            <a:r>
              <a:rPr lang="zh-CN" altLang="en-US" sz="2400" dirty="0"/>
              <a:t> </a:t>
            </a:r>
            <a:r>
              <a:rPr lang="en-US" altLang="zh-CN" sz="2400" dirty="0"/>
              <a:t>regression?</a:t>
            </a:r>
            <a:r>
              <a:rPr lang="zh-CN" altLang="en-US" sz="2400" dirty="0"/>
              <a:t> </a:t>
            </a:r>
            <a:endParaRPr lang="en-US" sz="2400" dirty="0"/>
          </a:p>
        </p:txBody>
      </p:sp>
    </p:spTree>
    <p:extLst>
      <p:ext uri="{BB962C8B-B14F-4D97-AF65-F5344CB8AC3E}">
        <p14:creationId xmlns:p14="http://schemas.microsoft.com/office/powerpoint/2010/main" val="64660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1157577" y="-9486"/>
            <a:ext cx="10515600" cy="1325563"/>
          </a:xfrm>
        </p:spPr>
        <p:txBody>
          <a:bodyPr>
            <a:normAutofit/>
          </a:bodyPr>
          <a:lstStyle/>
          <a:p>
            <a:r>
              <a:rPr lang="en-US" sz="3600" dirty="0">
                <a:solidFill>
                  <a:srgbClr val="00B0F0"/>
                </a:solidFill>
              </a:rPr>
              <a:t>How the </a:t>
            </a:r>
            <a:r>
              <a:rPr lang="en-US" b="1" dirty="0">
                <a:solidFill>
                  <a:srgbClr val="00B0F0"/>
                </a:solidFill>
              </a:rPr>
              <a:t>beta distributed </a:t>
            </a:r>
            <a:r>
              <a:rPr lang="en-US" sz="3600" dirty="0">
                <a:solidFill>
                  <a:srgbClr val="00B0F0"/>
                </a:solidFill>
              </a:rPr>
              <a:t>GLMM works?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089750"/>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BFF8F7-CC34-A179-171B-D6A93F9FB81C}"/>
              </a:ext>
            </a:extLst>
          </p:cNvPr>
          <p:cNvSpPr txBox="1"/>
          <p:nvPr/>
        </p:nvSpPr>
        <p:spPr>
          <a:xfrm>
            <a:off x="1830707" y="2966789"/>
            <a:ext cx="1145955" cy="646331"/>
          </a:xfrm>
          <a:prstGeom prst="rect">
            <a:avLst/>
          </a:prstGeom>
          <a:noFill/>
        </p:spPr>
        <p:txBody>
          <a:bodyPr wrap="none" rtlCol="0">
            <a:spAutoFit/>
          </a:bodyPr>
          <a:lstStyle/>
          <a:p>
            <a:r>
              <a:rPr lang="en-US" b="1" dirty="0"/>
              <a:t>CVD score</a:t>
            </a:r>
          </a:p>
          <a:p>
            <a:r>
              <a:rPr lang="en-US" b="1" dirty="0"/>
              <a:t>(%)</a:t>
            </a:r>
          </a:p>
        </p:txBody>
      </p:sp>
      <p:pic>
        <p:nvPicPr>
          <p:cNvPr id="32" name="Picture 31">
            <a:extLst>
              <a:ext uri="{FF2B5EF4-FFF2-40B4-BE49-F238E27FC236}">
                <a16:creationId xmlns:a16="http://schemas.microsoft.com/office/drawing/2014/main" id="{FD51F48C-8CA8-6FD5-43D2-35CF39F7A9E3}"/>
              </a:ext>
            </a:extLst>
          </p:cNvPr>
          <p:cNvPicPr>
            <a:picLocks noChangeAspect="1"/>
          </p:cNvPicPr>
          <p:nvPr/>
        </p:nvPicPr>
        <p:blipFill rotWithShape="1">
          <a:blip r:embed="rId3"/>
          <a:srcRect l="13717" b="8739"/>
          <a:stretch/>
        </p:blipFill>
        <p:spPr>
          <a:xfrm>
            <a:off x="3422072" y="1536275"/>
            <a:ext cx="4979494" cy="4244248"/>
          </a:xfrm>
          <a:prstGeom prst="rect">
            <a:avLst/>
          </a:prstGeom>
        </p:spPr>
      </p:pic>
      <p:sp>
        <p:nvSpPr>
          <p:cNvPr id="33" name="TextBox 32">
            <a:extLst>
              <a:ext uri="{FF2B5EF4-FFF2-40B4-BE49-F238E27FC236}">
                <a16:creationId xmlns:a16="http://schemas.microsoft.com/office/drawing/2014/main" id="{847EC523-CC75-3818-22EF-98EBBCCBFD41}"/>
              </a:ext>
            </a:extLst>
          </p:cNvPr>
          <p:cNvSpPr txBox="1"/>
          <p:nvPr/>
        </p:nvSpPr>
        <p:spPr>
          <a:xfrm>
            <a:off x="3141791" y="5347854"/>
            <a:ext cx="301686" cy="369332"/>
          </a:xfrm>
          <a:prstGeom prst="rect">
            <a:avLst/>
          </a:prstGeom>
          <a:noFill/>
        </p:spPr>
        <p:txBody>
          <a:bodyPr wrap="none" rtlCol="0">
            <a:spAutoFit/>
          </a:bodyPr>
          <a:lstStyle/>
          <a:p>
            <a:r>
              <a:rPr lang="en-US" dirty="0"/>
              <a:t>0</a:t>
            </a:r>
          </a:p>
        </p:txBody>
      </p:sp>
      <p:cxnSp>
        <p:nvCxnSpPr>
          <p:cNvPr id="34" name="Straight Arrow Connector 33">
            <a:extLst>
              <a:ext uri="{FF2B5EF4-FFF2-40B4-BE49-F238E27FC236}">
                <a16:creationId xmlns:a16="http://schemas.microsoft.com/office/drawing/2014/main" id="{28CF6B9F-E6E6-CBB5-30BD-C52144721D94}"/>
              </a:ext>
            </a:extLst>
          </p:cNvPr>
          <p:cNvCxnSpPr>
            <a:cxnSpLocks/>
          </p:cNvCxnSpPr>
          <p:nvPr/>
        </p:nvCxnSpPr>
        <p:spPr>
          <a:xfrm flipV="1">
            <a:off x="3435860" y="1413164"/>
            <a:ext cx="0" cy="43673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5AEA1CC-CE92-30CB-3C5E-21272FD8935B}"/>
              </a:ext>
            </a:extLst>
          </p:cNvPr>
          <p:cNvCxnSpPr>
            <a:cxnSpLocks/>
          </p:cNvCxnSpPr>
          <p:nvPr/>
        </p:nvCxnSpPr>
        <p:spPr>
          <a:xfrm>
            <a:off x="3422039" y="5780523"/>
            <a:ext cx="4979527"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52A2672-0B76-F9A0-5F10-61C21FBC8CA4}"/>
              </a:ext>
            </a:extLst>
          </p:cNvPr>
          <p:cNvSpPr txBox="1"/>
          <p:nvPr/>
        </p:nvSpPr>
        <p:spPr>
          <a:xfrm>
            <a:off x="3052483" y="4445586"/>
            <a:ext cx="418704" cy="369332"/>
          </a:xfrm>
          <a:prstGeom prst="rect">
            <a:avLst/>
          </a:prstGeom>
          <a:noFill/>
        </p:spPr>
        <p:txBody>
          <a:bodyPr wrap="none" rtlCol="0">
            <a:spAutoFit/>
          </a:bodyPr>
          <a:lstStyle/>
          <a:p>
            <a:r>
              <a:rPr lang="en-US" dirty="0"/>
              <a:t>25</a:t>
            </a:r>
          </a:p>
        </p:txBody>
      </p:sp>
      <p:sp>
        <p:nvSpPr>
          <p:cNvPr id="41" name="TextBox 40">
            <a:extLst>
              <a:ext uri="{FF2B5EF4-FFF2-40B4-BE49-F238E27FC236}">
                <a16:creationId xmlns:a16="http://schemas.microsoft.com/office/drawing/2014/main" id="{77FC62DA-7D9C-7866-5E71-80F6F87788E1}"/>
              </a:ext>
            </a:extLst>
          </p:cNvPr>
          <p:cNvSpPr txBox="1"/>
          <p:nvPr/>
        </p:nvSpPr>
        <p:spPr>
          <a:xfrm>
            <a:off x="3024773" y="3506788"/>
            <a:ext cx="418704" cy="369332"/>
          </a:xfrm>
          <a:prstGeom prst="rect">
            <a:avLst/>
          </a:prstGeom>
          <a:noFill/>
        </p:spPr>
        <p:txBody>
          <a:bodyPr wrap="none" rtlCol="0">
            <a:spAutoFit/>
          </a:bodyPr>
          <a:lstStyle/>
          <a:p>
            <a:r>
              <a:rPr lang="en-US" dirty="0"/>
              <a:t>50</a:t>
            </a:r>
          </a:p>
        </p:txBody>
      </p:sp>
      <p:sp>
        <p:nvSpPr>
          <p:cNvPr id="43" name="TextBox 42">
            <a:extLst>
              <a:ext uri="{FF2B5EF4-FFF2-40B4-BE49-F238E27FC236}">
                <a16:creationId xmlns:a16="http://schemas.microsoft.com/office/drawing/2014/main" id="{B5348DED-9141-28AD-C566-EC5CBB654FEE}"/>
              </a:ext>
            </a:extLst>
          </p:cNvPr>
          <p:cNvSpPr txBox="1"/>
          <p:nvPr/>
        </p:nvSpPr>
        <p:spPr>
          <a:xfrm>
            <a:off x="3024101" y="2567128"/>
            <a:ext cx="418704" cy="369332"/>
          </a:xfrm>
          <a:prstGeom prst="rect">
            <a:avLst/>
          </a:prstGeom>
          <a:noFill/>
        </p:spPr>
        <p:txBody>
          <a:bodyPr wrap="none" rtlCol="0">
            <a:spAutoFit/>
          </a:bodyPr>
          <a:lstStyle/>
          <a:p>
            <a:r>
              <a:rPr lang="en-US" dirty="0"/>
              <a:t>75</a:t>
            </a:r>
          </a:p>
        </p:txBody>
      </p:sp>
      <p:sp>
        <p:nvSpPr>
          <p:cNvPr id="44" name="TextBox 43">
            <a:extLst>
              <a:ext uri="{FF2B5EF4-FFF2-40B4-BE49-F238E27FC236}">
                <a16:creationId xmlns:a16="http://schemas.microsoft.com/office/drawing/2014/main" id="{04F385D3-D514-B0BE-9CAE-ED1E140D3891}"/>
              </a:ext>
            </a:extLst>
          </p:cNvPr>
          <p:cNvSpPr txBox="1"/>
          <p:nvPr/>
        </p:nvSpPr>
        <p:spPr>
          <a:xfrm>
            <a:off x="2878520" y="1664411"/>
            <a:ext cx="535724" cy="369332"/>
          </a:xfrm>
          <a:prstGeom prst="rect">
            <a:avLst/>
          </a:prstGeom>
          <a:noFill/>
        </p:spPr>
        <p:txBody>
          <a:bodyPr wrap="none" rtlCol="0">
            <a:spAutoFit/>
          </a:bodyPr>
          <a:lstStyle/>
          <a:p>
            <a:r>
              <a:rPr lang="en-US" dirty="0"/>
              <a:t>100</a:t>
            </a:r>
          </a:p>
        </p:txBody>
      </p:sp>
      <p:sp>
        <p:nvSpPr>
          <p:cNvPr id="45" name="TextBox 44">
            <a:extLst>
              <a:ext uri="{FF2B5EF4-FFF2-40B4-BE49-F238E27FC236}">
                <a16:creationId xmlns:a16="http://schemas.microsoft.com/office/drawing/2014/main" id="{DE95A0AC-BB17-0D07-C86F-5541AE54BF8F}"/>
              </a:ext>
            </a:extLst>
          </p:cNvPr>
          <p:cNvSpPr txBox="1"/>
          <p:nvPr/>
        </p:nvSpPr>
        <p:spPr>
          <a:xfrm>
            <a:off x="3261835" y="6062380"/>
            <a:ext cx="5564152" cy="369332"/>
          </a:xfrm>
          <a:prstGeom prst="rect">
            <a:avLst/>
          </a:prstGeom>
          <a:noFill/>
        </p:spPr>
        <p:txBody>
          <a:bodyPr wrap="none" rtlCol="0">
            <a:spAutoFit/>
          </a:bodyPr>
          <a:lstStyle/>
          <a:p>
            <a:r>
              <a:rPr lang="en-US" b="1" dirty="0"/>
              <a:t>Time post ART</a:t>
            </a:r>
            <a:r>
              <a:rPr lang="zh-CN" altLang="en-US" b="1" dirty="0"/>
              <a:t> </a:t>
            </a:r>
            <a:r>
              <a:rPr lang="en-US" altLang="zh-CN" b="1" dirty="0"/>
              <a:t>(anti-HIV</a:t>
            </a:r>
            <a:r>
              <a:rPr lang="zh-CN" altLang="en-US" b="1" dirty="0"/>
              <a:t> </a:t>
            </a:r>
            <a:r>
              <a:rPr lang="en-US" altLang="zh-CN" b="1" dirty="0"/>
              <a:t>medication)</a:t>
            </a:r>
            <a:r>
              <a:rPr lang="en-US" b="1" dirty="0"/>
              <a:t> initiation (months) </a:t>
            </a:r>
          </a:p>
        </p:txBody>
      </p:sp>
      <p:sp>
        <p:nvSpPr>
          <p:cNvPr id="62" name="TextBox 61">
            <a:extLst>
              <a:ext uri="{FF2B5EF4-FFF2-40B4-BE49-F238E27FC236}">
                <a16:creationId xmlns:a16="http://schemas.microsoft.com/office/drawing/2014/main" id="{C39FBD52-C9B9-609A-4DA2-18F85B2DEAB3}"/>
              </a:ext>
            </a:extLst>
          </p:cNvPr>
          <p:cNvSpPr txBox="1"/>
          <p:nvPr/>
        </p:nvSpPr>
        <p:spPr>
          <a:xfrm>
            <a:off x="3427718" y="5786465"/>
            <a:ext cx="5021959" cy="383187"/>
          </a:xfrm>
          <a:prstGeom prst="rect">
            <a:avLst/>
          </a:prstGeom>
          <a:noFill/>
        </p:spPr>
        <p:txBody>
          <a:bodyPr wrap="square" rtlCol="0">
            <a:spAutoFit/>
          </a:bodyPr>
          <a:lstStyle/>
          <a:p>
            <a:r>
              <a:rPr lang="en-US" dirty="0"/>
              <a:t>  0       6     12    18   24    30    36    42    48    54    60 </a:t>
            </a:r>
          </a:p>
        </p:txBody>
      </p:sp>
      <p:sp>
        <p:nvSpPr>
          <p:cNvPr id="64" name="TextBox 63">
            <a:extLst>
              <a:ext uri="{FF2B5EF4-FFF2-40B4-BE49-F238E27FC236}">
                <a16:creationId xmlns:a16="http://schemas.microsoft.com/office/drawing/2014/main" id="{1899FA3E-C110-E07C-9D9F-D87E582C861C}"/>
              </a:ext>
            </a:extLst>
          </p:cNvPr>
          <p:cNvSpPr txBox="1"/>
          <p:nvPr/>
        </p:nvSpPr>
        <p:spPr>
          <a:xfrm>
            <a:off x="3872314" y="6377300"/>
            <a:ext cx="4208524" cy="369332"/>
          </a:xfrm>
          <a:prstGeom prst="rect">
            <a:avLst/>
          </a:prstGeom>
          <a:noFill/>
        </p:spPr>
        <p:txBody>
          <a:bodyPr wrap="none" rtlCol="0">
            <a:spAutoFit/>
          </a:bodyPr>
          <a:lstStyle/>
          <a:p>
            <a:r>
              <a:rPr lang="en-US" dirty="0"/>
              <a:t>Figure: Observed CVD risk scores over time</a:t>
            </a:r>
          </a:p>
        </p:txBody>
      </p:sp>
    </p:spTree>
    <p:extLst>
      <p:ext uri="{BB962C8B-B14F-4D97-AF65-F5344CB8AC3E}">
        <p14:creationId xmlns:p14="http://schemas.microsoft.com/office/powerpoint/2010/main" val="3772651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117459"/>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0F984298-3E33-C76D-4525-709CAAE95DCD}"/>
              </a:ext>
            </a:extLst>
          </p:cNvPr>
          <p:cNvPicPr>
            <a:picLocks noChangeAspect="1"/>
          </p:cNvPicPr>
          <p:nvPr/>
        </p:nvPicPr>
        <p:blipFill rotWithShape="1">
          <a:blip r:embed="rId3"/>
          <a:srcRect l="12034"/>
          <a:stretch/>
        </p:blipFill>
        <p:spPr>
          <a:xfrm>
            <a:off x="1311964" y="1329330"/>
            <a:ext cx="4437671" cy="3907522"/>
          </a:xfrm>
          <a:prstGeom prst="rect">
            <a:avLst/>
          </a:prstGeom>
        </p:spPr>
      </p:pic>
      <p:sp>
        <p:nvSpPr>
          <p:cNvPr id="6" name="Oval 5">
            <a:extLst>
              <a:ext uri="{FF2B5EF4-FFF2-40B4-BE49-F238E27FC236}">
                <a16:creationId xmlns:a16="http://schemas.microsoft.com/office/drawing/2014/main" id="{8F4D2510-3D7D-7202-03DD-FDF43FE9B601}"/>
              </a:ext>
            </a:extLst>
          </p:cNvPr>
          <p:cNvSpPr/>
          <p:nvPr/>
        </p:nvSpPr>
        <p:spPr>
          <a:xfrm>
            <a:off x="1565565" y="1316076"/>
            <a:ext cx="678872" cy="3486769"/>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9E1B5EC-CE17-3C8A-D315-2D616168C5A0}"/>
              </a:ext>
            </a:extLst>
          </p:cNvPr>
          <p:cNvSpPr txBox="1"/>
          <p:nvPr/>
        </p:nvSpPr>
        <p:spPr>
          <a:xfrm>
            <a:off x="1688890" y="5455018"/>
            <a:ext cx="2062744" cy="369332"/>
          </a:xfrm>
          <a:prstGeom prst="rect">
            <a:avLst/>
          </a:prstGeom>
          <a:noFill/>
        </p:spPr>
        <p:txBody>
          <a:bodyPr wrap="none" rtlCol="0">
            <a:spAutoFit/>
          </a:bodyPr>
          <a:lstStyle/>
          <a:p>
            <a:r>
              <a:rPr lang="en-US" dirty="0">
                <a:solidFill>
                  <a:srgbClr val="C00000"/>
                </a:solidFill>
              </a:rPr>
              <a:t>1) Bounded to (0, 1)</a:t>
            </a:r>
          </a:p>
        </p:txBody>
      </p:sp>
      <p:sp>
        <p:nvSpPr>
          <p:cNvPr id="8" name="TextBox 7">
            <a:extLst>
              <a:ext uri="{FF2B5EF4-FFF2-40B4-BE49-F238E27FC236}">
                <a16:creationId xmlns:a16="http://schemas.microsoft.com/office/drawing/2014/main" id="{BCE32B36-0F7C-3AC5-D327-AE149FC3FBF1}"/>
              </a:ext>
            </a:extLst>
          </p:cNvPr>
          <p:cNvSpPr txBox="1"/>
          <p:nvPr/>
        </p:nvSpPr>
        <p:spPr>
          <a:xfrm>
            <a:off x="2049918" y="5114441"/>
            <a:ext cx="3313664" cy="307777"/>
          </a:xfrm>
          <a:prstGeom prst="rect">
            <a:avLst/>
          </a:prstGeom>
          <a:noFill/>
        </p:spPr>
        <p:txBody>
          <a:bodyPr wrap="none" rtlCol="0">
            <a:spAutoFit/>
          </a:bodyPr>
          <a:lstStyle/>
          <a:p>
            <a:r>
              <a:rPr lang="en-US" sz="1400" dirty="0"/>
              <a:t>Figure: Observed CVD risk scores over time</a:t>
            </a:r>
          </a:p>
        </p:txBody>
      </p:sp>
      <p:sp>
        <p:nvSpPr>
          <p:cNvPr id="11" name="Title 1">
            <a:extLst>
              <a:ext uri="{FF2B5EF4-FFF2-40B4-BE49-F238E27FC236}">
                <a16:creationId xmlns:a16="http://schemas.microsoft.com/office/drawing/2014/main" id="{228D166A-C47F-5545-838F-67B58EE6C2B3}"/>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a:t>
            </a:r>
            <a:r>
              <a:rPr lang="en-US" b="1" dirty="0">
                <a:solidFill>
                  <a:srgbClr val="00B0F0"/>
                </a:solidFill>
              </a:rPr>
              <a:t>beta distributed </a:t>
            </a:r>
            <a:r>
              <a:rPr lang="en-US" sz="3600" dirty="0">
                <a:solidFill>
                  <a:srgbClr val="00B0F0"/>
                </a:solidFill>
              </a:rPr>
              <a:t>GLMM works?</a:t>
            </a:r>
          </a:p>
        </p:txBody>
      </p:sp>
      <p:sp>
        <p:nvSpPr>
          <p:cNvPr id="2" name="TextBox 1">
            <a:extLst>
              <a:ext uri="{FF2B5EF4-FFF2-40B4-BE49-F238E27FC236}">
                <a16:creationId xmlns:a16="http://schemas.microsoft.com/office/drawing/2014/main" id="{68B8AF7D-B314-1F5F-AA1C-022BC28920D5}"/>
              </a:ext>
            </a:extLst>
          </p:cNvPr>
          <p:cNvSpPr txBox="1"/>
          <p:nvPr/>
        </p:nvSpPr>
        <p:spPr>
          <a:xfrm>
            <a:off x="924414" y="2535788"/>
            <a:ext cx="1192695" cy="292388"/>
          </a:xfrm>
          <a:prstGeom prst="rect">
            <a:avLst/>
          </a:prstGeom>
          <a:noFill/>
        </p:spPr>
        <p:txBody>
          <a:bodyPr wrap="square" rtlCol="0">
            <a:spAutoFit/>
          </a:bodyPr>
          <a:lstStyle/>
          <a:p>
            <a:r>
              <a:rPr lang="en-US" altLang="zh-CN" sz="1300" b="1" dirty="0"/>
              <a:t>CVD</a:t>
            </a:r>
            <a:endParaRPr lang="en-US" sz="1300" b="1" dirty="0"/>
          </a:p>
        </p:txBody>
      </p:sp>
      <p:sp>
        <p:nvSpPr>
          <p:cNvPr id="3" name="TextBox 2">
            <a:extLst>
              <a:ext uri="{FF2B5EF4-FFF2-40B4-BE49-F238E27FC236}">
                <a16:creationId xmlns:a16="http://schemas.microsoft.com/office/drawing/2014/main" id="{CB4685F1-1EC1-568D-B568-36A542AEF072}"/>
              </a:ext>
            </a:extLst>
          </p:cNvPr>
          <p:cNvSpPr txBox="1"/>
          <p:nvPr/>
        </p:nvSpPr>
        <p:spPr>
          <a:xfrm>
            <a:off x="1092542" y="2758412"/>
            <a:ext cx="1192695" cy="292388"/>
          </a:xfrm>
          <a:prstGeom prst="rect">
            <a:avLst/>
          </a:prstGeom>
          <a:noFill/>
        </p:spPr>
        <p:txBody>
          <a:bodyPr wrap="square" rtlCol="0">
            <a:spAutoFit/>
          </a:bodyPr>
          <a:lstStyle/>
          <a:p>
            <a:r>
              <a:rPr lang="en-US" altLang="zh-CN" sz="1300" b="1" dirty="0"/>
              <a:t>(%)</a:t>
            </a:r>
            <a:endParaRPr lang="en-US" sz="1300" b="1" dirty="0"/>
          </a:p>
        </p:txBody>
      </p:sp>
    </p:spTree>
    <p:extLst>
      <p:ext uri="{BB962C8B-B14F-4D97-AF65-F5344CB8AC3E}">
        <p14:creationId xmlns:p14="http://schemas.microsoft.com/office/powerpoint/2010/main" val="2548004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02047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hart, scatter chart&#10;&#10;Description automatically generated">
            <a:extLst>
              <a:ext uri="{FF2B5EF4-FFF2-40B4-BE49-F238E27FC236}">
                <a16:creationId xmlns:a16="http://schemas.microsoft.com/office/drawing/2014/main" id="{0F984298-3E33-C76D-4525-709CAAE95DCD}"/>
              </a:ext>
            </a:extLst>
          </p:cNvPr>
          <p:cNvPicPr>
            <a:picLocks noChangeAspect="1"/>
          </p:cNvPicPr>
          <p:nvPr/>
        </p:nvPicPr>
        <p:blipFill rotWithShape="1">
          <a:blip r:embed="rId3"/>
          <a:srcRect l="12344"/>
          <a:stretch/>
        </p:blipFill>
        <p:spPr>
          <a:xfrm>
            <a:off x="1327576" y="1316078"/>
            <a:ext cx="4422060" cy="3907522"/>
          </a:xfrm>
          <a:prstGeom prst="rect">
            <a:avLst/>
          </a:prstGeom>
        </p:spPr>
      </p:pic>
      <p:sp>
        <p:nvSpPr>
          <p:cNvPr id="6" name="Oval 5">
            <a:extLst>
              <a:ext uri="{FF2B5EF4-FFF2-40B4-BE49-F238E27FC236}">
                <a16:creationId xmlns:a16="http://schemas.microsoft.com/office/drawing/2014/main" id="{8F4D2510-3D7D-7202-03DD-FDF43FE9B601}"/>
              </a:ext>
            </a:extLst>
          </p:cNvPr>
          <p:cNvSpPr/>
          <p:nvPr/>
        </p:nvSpPr>
        <p:spPr>
          <a:xfrm>
            <a:off x="1565565" y="1316076"/>
            <a:ext cx="678872" cy="3486769"/>
          </a:xfrm>
          <a:prstGeom prst="ellipse">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9E1B5EC-CE17-3C8A-D315-2D616168C5A0}"/>
              </a:ext>
            </a:extLst>
          </p:cNvPr>
          <p:cNvSpPr txBox="1"/>
          <p:nvPr/>
        </p:nvSpPr>
        <p:spPr>
          <a:xfrm>
            <a:off x="1688890" y="5454238"/>
            <a:ext cx="2062744" cy="369332"/>
          </a:xfrm>
          <a:prstGeom prst="rect">
            <a:avLst/>
          </a:prstGeom>
          <a:noFill/>
        </p:spPr>
        <p:txBody>
          <a:bodyPr wrap="none" rtlCol="0">
            <a:spAutoFit/>
          </a:bodyPr>
          <a:lstStyle/>
          <a:p>
            <a:r>
              <a:rPr lang="en-US" dirty="0">
                <a:solidFill>
                  <a:srgbClr val="C00000"/>
                </a:solidFill>
              </a:rPr>
              <a:t>1) Bounded to (0, 1)</a:t>
            </a:r>
          </a:p>
        </p:txBody>
      </p:sp>
      <p:sp>
        <p:nvSpPr>
          <p:cNvPr id="3" name="TextBox 2">
            <a:extLst>
              <a:ext uri="{FF2B5EF4-FFF2-40B4-BE49-F238E27FC236}">
                <a16:creationId xmlns:a16="http://schemas.microsoft.com/office/drawing/2014/main" id="{7E1BCBCB-8823-8C8B-ECEE-A2B5D88E551F}"/>
              </a:ext>
            </a:extLst>
          </p:cNvPr>
          <p:cNvSpPr txBox="1"/>
          <p:nvPr/>
        </p:nvSpPr>
        <p:spPr>
          <a:xfrm>
            <a:off x="1688890" y="5837522"/>
            <a:ext cx="2329164" cy="369332"/>
          </a:xfrm>
          <a:prstGeom prst="rect">
            <a:avLst/>
          </a:prstGeom>
          <a:noFill/>
        </p:spPr>
        <p:txBody>
          <a:bodyPr wrap="none" rtlCol="0">
            <a:spAutoFit/>
          </a:bodyPr>
          <a:lstStyle/>
          <a:p>
            <a:r>
              <a:rPr lang="en-US" dirty="0">
                <a:solidFill>
                  <a:srgbClr val="C00000"/>
                </a:solidFill>
              </a:rPr>
              <a:t>2) Often highly skewed</a:t>
            </a:r>
          </a:p>
        </p:txBody>
      </p:sp>
      <p:pic>
        <p:nvPicPr>
          <p:cNvPr id="8" name="Picture 7" descr="Chart, histogram&#10;&#10;Description automatically generated">
            <a:extLst>
              <a:ext uri="{FF2B5EF4-FFF2-40B4-BE49-F238E27FC236}">
                <a16:creationId xmlns:a16="http://schemas.microsoft.com/office/drawing/2014/main" id="{75465958-D0E0-39E2-3169-A65C53F4A677}"/>
              </a:ext>
            </a:extLst>
          </p:cNvPr>
          <p:cNvPicPr>
            <a:picLocks noChangeAspect="1"/>
          </p:cNvPicPr>
          <p:nvPr/>
        </p:nvPicPr>
        <p:blipFill rotWithShape="1">
          <a:blip r:embed="rId4"/>
          <a:srcRect l="5971" t="3765" r="9561" b="10945"/>
          <a:stretch/>
        </p:blipFill>
        <p:spPr>
          <a:xfrm>
            <a:off x="6442367" y="1547596"/>
            <a:ext cx="4738252" cy="3398478"/>
          </a:xfrm>
          <a:prstGeom prst="rect">
            <a:avLst/>
          </a:prstGeom>
        </p:spPr>
      </p:pic>
      <p:sp>
        <p:nvSpPr>
          <p:cNvPr id="9" name="TextBox 8">
            <a:extLst>
              <a:ext uri="{FF2B5EF4-FFF2-40B4-BE49-F238E27FC236}">
                <a16:creationId xmlns:a16="http://schemas.microsoft.com/office/drawing/2014/main" id="{C0F653E0-CFE6-ED75-E180-67D1918FBA6E}"/>
              </a:ext>
            </a:extLst>
          </p:cNvPr>
          <p:cNvSpPr txBox="1"/>
          <p:nvPr/>
        </p:nvSpPr>
        <p:spPr>
          <a:xfrm>
            <a:off x="1051581" y="6317788"/>
            <a:ext cx="4077142" cy="369332"/>
          </a:xfrm>
          <a:prstGeom prst="rect">
            <a:avLst/>
          </a:prstGeom>
          <a:noFill/>
        </p:spPr>
        <p:txBody>
          <a:bodyPr wrap="none" rtlCol="0">
            <a:spAutoFit/>
          </a:bodyPr>
          <a:lstStyle/>
          <a:p>
            <a:r>
              <a:rPr lang="en-US" dirty="0">
                <a:solidFill>
                  <a:srgbClr val="C00000"/>
                </a:solidFill>
              </a:rPr>
              <a:t>Beta regression – model percentage data </a:t>
            </a:r>
          </a:p>
        </p:txBody>
      </p:sp>
      <p:sp>
        <p:nvSpPr>
          <p:cNvPr id="10" name="TextBox 9">
            <a:extLst>
              <a:ext uri="{FF2B5EF4-FFF2-40B4-BE49-F238E27FC236}">
                <a16:creationId xmlns:a16="http://schemas.microsoft.com/office/drawing/2014/main" id="{61B70D6F-C813-F1B0-487D-37549E9BF703}"/>
              </a:ext>
            </a:extLst>
          </p:cNvPr>
          <p:cNvSpPr txBox="1"/>
          <p:nvPr/>
        </p:nvSpPr>
        <p:spPr>
          <a:xfrm>
            <a:off x="1812577" y="5169642"/>
            <a:ext cx="3761799" cy="338554"/>
          </a:xfrm>
          <a:prstGeom prst="rect">
            <a:avLst/>
          </a:prstGeom>
          <a:noFill/>
        </p:spPr>
        <p:txBody>
          <a:bodyPr wrap="none" rtlCol="0">
            <a:spAutoFit/>
          </a:bodyPr>
          <a:lstStyle/>
          <a:p>
            <a:r>
              <a:rPr lang="en-US" sz="1600" dirty="0"/>
              <a:t>Figure: Observed </a:t>
            </a:r>
            <a:r>
              <a:rPr lang="en-US" altLang="zh-CN" sz="1600" dirty="0"/>
              <a:t>C</a:t>
            </a:r>
            <a:r>
              <a:rPr lang="en-US" sz="1600" dirty="0"/>
              <a:t>VD risk scores over time</a:t>
            </a:r>
          </a:p>
        </p:txBody>
      </p:sp>
      <p:sp>
        <p:nvSpPr>
          <p:cNvPr id="11" name="TextBox 10">
            <a:extLst>
              <a:ext uri="{FF2B5EF4-FFF2-40B4-BE49-F238E27FC236}">
                <a16:creationId xmlns:a16="http://schemas.microsoft.com/office/drawing/2014/main" id="{38453EDA-E676-FDEC-495D-C23C8BFF5E02}"/>
              </a:ext>
            </a:extLst>
          </p:cNvPr>
          <p:cNvSpPr txBox="1"/>
          <p:nvPr/>
        </p:nvSpPr>
        <p:spPr>
          <a:xfrm>
            <a:off x="7355450" y="5181024"/>
            <a:ext cx="3714735" cy="323165"/>
          </a:xfrm>
          <a:prstGeom prst="rect">
            <a:avLst/>
          </a:prstGeom>
          <a:noFill/>
        </p:spPr>
        <p:txBody>
          <a:bodyPr wrap="none" rtlCol="0">
            <a:spAutoFit/>
          </a:bodyPr>
          <a:lstStyle/>
          <a:p>
            <a:r>
              <a:rPr lang="en-US" sz="1500" dirty="0"/>
              <a:t>Figure: The histogram of</a:t>
            </a:r>
            <a:r>
              <a:rPr lang="zh-CN" altLang="en-US" sz="1500" dirty="0"/>
              <a:t> </a:t>
            </a:r>
            <a:r>
              <a:rPr lang="en-AU" altLang="zh-CN" sz="1500" dirty="0"/>
              <a:t>total </a:t>
            </a:r>
            <a:r>
              <a:rPr lang="en-US" sz="1500" dirty="0"/>
              <a:t>CVD risk scores</a:t>
            </a:r>
          </a:p>
        </p:txBody>
      </p:sp>
      <p:sp>
        <p:nvSpPr>
          <p:cNvPr id="12" name="TextBox 11">
            <a:extLst>
              <a:ext uri="{FF2B5EF4-FFF2-40B4-BE49-F238E27FC236}">
                <a16:creationId xmlns:a16="http://schemas.microsoft.com/office/drawing/2014/main" id="{52090930-12BE-C0C0-082F-6583CE165E51}"/>
              </a:ext>
            </a:extLst>
          </p:cNvPr>
          <p:cNvSpPr txBox="1"/>
          <p:nvPr/>
        </p:nvSpPr>
        <p:spPr>
          <a:xfrm>
            <a:off x="8250407" y="4887683"/>
            <a:ext cx="1915974" cy="307777"/>
          </a:xfrm>
          <a:prstGeom prst="rect">
            <a:avLst/>
          </a:prstGeom>
          <a:noFill/>
        </p:spPr>
        <p:txBody>
          <a:bodyPr wrap="none" rtlCol="0">
            <a:spAutoFit/>
          </a:bodyPr>
          <a:lstStyle/>
          <a:p>
            <a:r>
              <a:rPr lang="en-US" sz="1400" b="1" dirty="0"/>
              <a:t>Total CVD risk score (%)</a:t>
            </a:r>
          </a:p>
        </p:txBody>
      </p:sp>
      <p:sp>
        <p:nvSpPr>
          <p:cNvPr id="15" name="Title 1">
            <a:extLst>
              <a:ext uri="{FF2B5EF4-FFF2-40B4-BE49-F238E27FC236}">
                <a16:creationId xmlns:a16="http://schemas.microsoft.com/office/drawing/2014/main" id="{D4022301-0341-B5B4-ABF2-692CA102D4D5}"/>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a:t>
            </a:r>
            <a:r>
              <a:rPr lang="en-US" b="1" dirty="0">
                <a:solidFill>
                  <a:srgbClr val="00B0F0"/>
                </a:solidFill>
              </a:rPr>
              <a:t>beta distributed </a:t>
            </a:r>
            <a:r>
              <a:rPr lang="en-US" sz="3600" dirty="0">
                <a:solidFill>
                  <a:srgbClr val="00B0F0"/>
                </a:solidFill>
              </a:rPr>
              <a:t>GLMM works?</a:t>
            </a:r>
          </a:p>
        </p:txBody>
      </p:sp>
      <p:sp>
        <p:nvSpPr>
          <p:cNvPr id="13" name="TextBox 12">
            <a:extLst>
              <a:ext uri="{FF2B5EF4-FFF2-40B4-BE49-F238E27FC236}">
                <a16:creationId xmlns:a16="http://schemas.microsoft.com/office/drawing/2014/main" id="{514F18A2-238F-1CE8-35B7-2EE1E391E333}"/>
              </a:ext>
            </a:extLst>
          </p:cNvPr>
          <p:cNvSpPr txBox="1"/>
          <p:nvPr/>
        </p:nvSpPr>
        <p:spPr>
          <a:xfrm>
            <a:off x="924414" y="2522536"/>
            <a:ext cx="1192695" cy="292388"/>
          </a:xfrm>
          <a:prstGeom prst="rect">
            <a:avLst/>
          </a:prstGeom>
          <a:noFill/>
        </p:spPr>
        <p:txBody>
          <a:bodyPr wrap="square" rtlCol="0">
            <a:spAutoFit/>
          </a:bodyPr>
          <a:lstStyle/>
          <a:p>
            <a:r>
              <a:rPr lang="en-US" altLang="zh-CN" sz="1300" b="1" dirty="0"/>
              <a:t>CVD</a:t>
            </a:r>
            <a:endParaRPr lang="en-US" sz="1300" b="1" dirty="0"/>
          </a:p>
        </p:txBody>
      </p:sp>
      <p:sp>
        <p:nvSpPr>
          <p:cNvPr id="14" name="TextBox 13">
            <a:extLst>
              <a:ext uri="{FF2B5EF4-FFF2-40B4-BE49-F238E27FC236}">
                <a16:creationId xmlns:a16="http://schemas.microsoft.com/office/drawing/2014/main" id="{32BB99C7-8EC8-41CB-1E7E-E24FF88340DF}"/>
              </a:ext>
            </a:extLst>
          </p:cNvPr>
          <p:cNvSpPr txBox="1"/>
          <p:nvPr/>
        </p:nvSpPr>
        <p:spPr>
          <a:xfrm>
            <a:off x="1092542" y="2758412"/>
            <a:ext cx="1192695" cy="292388"/>
          </a:xfrm>
          <a:prstGeom prst="rect">
            <a:avLst/>
          </a:prstGeom>
          <a:noFill/>
        </p:spPr>
        <p:txBody>
          <a:bodyPr wrap="square" rtlCol="0">
            <a:spAutoFit/>
          </a:bodyPr>
          <a:lstStyle/>
          <a:p>
            <a:r>
              <a:rPr lang="en-US" altLang="zh-CN" sz="1300" b="1" dirty="0"/>
              <a:t>(%)</a:t>
            </a:r>
            <a:endParaRPr lang="en-US" sz="1300" b="1" dirty="0"/>
          </a:p>
        </p:txBody>
      </p:sp>
    </p:spTree>
    <p:extLst>
      <p:ext uri="{BB962C8B-B14F-4D97-AF65-F5344CB8AC3E}">
        <p14:creationId xmlns:p14="http://schemas.microsoft.com/office/powerpoint/2010/main" val="3379793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p:txBody>
          <a:bodyPr/>
          <a:lstStyle/>
          <a:p>
            <a:r>
              <a:rPr lang="en-US" b="1" dirty="0">
                <a:solidFill>
                  <a:srgbClr val="00B0F0"/>
                </a:solidFill>
              </a:rPr>
              <a:t>Outline</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838200" y="2141537"/>
            <a:ext cx="10515600" cy="4351338"/>
          </a:xfrm>
        </p:spPr>
        <p:txBody>
          <a:bodyPr>
            <a:normAutofit/>
          </a:bodyPr>
          <a:lstStyle/>
          <a:p>
            <a:r>
              <a:rPr lang="en-US" sz="3200" dirty="0"/>
              <a:t>Background  </a:t>
            </a:r>
          </a:p>
          <a:p>
            <a:r>
              <a:rPr lang="en-US" sz="3200" dirty="0"/>
              <a:t>Literature gap </a:t>
            </a:r>
          </a:p>
          <a:p>
            <a:r>
              <a:rPr lang="en-US" sz="3200" dirty="0"/>
              <a:t>Study objectives </a:t>
            </a:r>
          </a:p>
          <a:p>
            <a:r>
              <a:rPr lang="en-US" sz="3200" dirty="0"/>
              <a:t>Study methods and results</a:t>
            </a:r>
          </a:p>
          <a:p>
            <a:r>
              <a:rPr lang="en-US" sz="3200" dirty="0"/>
              <a:t>Discussion of the main findings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13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1129146" y="379413"/>
            <a:ext cx="10515600" cy="1325563"/>
          </a:xfrm>
        </p:spPr>
        <p:txBody>
          <a:bodyPr>
            <a:normAutofit/>
          </a:bodyPr>
          <a:lstStyle/>
          <a:p>
            <a:r>
              <a:rPr lang="en-US" b="1" dirty="0">
                <a:solidFill>
                  <a:srgbClr val="00B0F0"/>
                </a:solidFill>
              </a:rPr>
              <a:t>Study methods &amp; results  —</a:t>
            </a:r>
            <a:br>
              <a:rPr lang="en-US" b="1" dirty="0">
                <a:solidFill>
                  <a:srgbClr val="00B0F0"/>
                </a:solidFill>
              </a:rPr>
            </a:br>
            <a:r>
              <a:rPr lang="en-US" sz="3600" b="1" dirty="0">
                <a:solidFill>
                  <a:srgbClr val="00B0F0"/>
                </a:solidFill>
              </a:rPr>
              <a:t>Objective 1: Changes in CVD risk 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8BD374D-72EA-099E-5D7E-F7B66E8C027E}"/>
              </a:ext>
            </a:extLst>
          </p:cNvPr>
          <p:cNvSpPr>
            <a:spLocks noGrp="1"/>
          </p:cNvSpPr>
          <p:nvPr>
            <p:ph idx="1"/>
          </p:nvPr>
        </p:nvSpPr>
        <p:spPr>
          <a:xfrm>
            <a:off x="1129146" y="2376910"/>
            <a:ext cx="9449506" cy="1469374"/>
          </a:xfrm>
        </p:spPr>
        <p:txBody>
          <a:bodyPr/>
          <a:lstStyle/>
          <a:p>
            <a:r>
              <a:rPr lang="en-US" b="1" dirty="0"/>
              <a:t>Beta-distributed</a:t>
            </a:r>
            <a:r>
              <a:rPr lang="zh-CN" altLang="en-US" dirty="0"/>
              <a:t> </a:t>
            </a:r>
            <a:r>
              <a:rPr lang="en-US" dirty="0"/>
              <a:t>generalized linear mixed model (GLMM)</a:t>
            </a:r>
          </a:p>
        </p:txBody>
      </p:sp>
      <p:cxnSp>
        <p:nvCxnSpPr>
          <p:cNvPr id="4" name="Straight Connector 3">
            <a:extLst>
              <a:ext uri="{FF2B5EF4-FFF2-40B4-BE49-F238E27FC236}">
                <a16:creationId xmlns:a16="http://schemas.microsoft.com/office/drawing/2014/main" id="{129B2720-D37D-1C36-CBB2-A67FDD525281}"/>
              </a:ext>
            </a:extLst>
          </p:cNvPr>
          <p:cNvCxnSpPr>
            <a:cxnSpLocks/>
          </p:cNvCxnSpPr>
          <p:nvPr/>
        </p:nvCxnSpPr>
        <p:spPr>
          <a:xfrm>
            <a:off x="6545943" y="2844800"/>
            <a:ext cx="1915886"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659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81" descr="Chart, line chart&#10;&#10;Description automatically generated">
            <a:extLst>
              <a:ext uri="{FF2B5EF4-FFF2-40B4-BE49-F238E27FC236}">
                <a16:creationId xmlns:a16="http://schemas.microsoft.com/office/drawing/2014/main" id="{A6AFAAB3-3E89-5E7F-D250-7972DDD120B8}"/>
              </a:ext>
            </a:extLst>
          </p:cNvPr>
          <p:cNvPicPr>
            <a:picLocks noChangeAspect="1"/>
          </p:cNvPicPr>
          <p:nvPr/>
        </p:nvPicPr>
        <p:blipFill>
          <a:blip r:embed="rId3"/>
          <a:stretch>
            <a:fillRect/>
          </a:stretch>
        </p:blipFill>
        <p:spPr>
          <a:xfrm>
            <a:off x="1483196" y="1229686"/>
            <a:ext cx="4689155" cy="2664318"/>
          </a:xfrm>
          <a:prstGeom prst="rect">
            <a:avLst/>
          </a:prstGeom>
        </p:spPr>
      </p:pic>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691598" y="102047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0999A6-AF4B-C7E3-BA02-A9546C779770}"/>
              </a:ext>
            </a:extLst>
          </p:cNvPr>
          <p:cNvCxnSpPr>
            <a:cxnSpLocks/>
          </p:cNvCxnSpPr>
          <p:nvPr/>
        </p:nvCxnSpPr>
        <p:spPr>
          <a:xfrm flipV="1">
            <a:off x="1456691" y="1259184"/>
            <a:ext cx="0" cy="5269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BA3925A-CC2C-47E5-5F96-F007315D90A2}"/>
              </a:ext>
            </a:extLst>
          </p:cNvPr>
          <p:cNvSpPr txBox="1"/>
          <p:nvPr/>
        </p:nvSpPr>
        <p:spPr>
          <a:xfrm>
            <a:off x="159486" y="3029071"/>
            <a:ext cx="1452972" cy="646331"/>
          </a:xfrm>
          <a:prstGeom prst="rect">
            <a:avLst/>
          </a:prstGeom>
          <a:noFill/>
        </p:spPr>
        <p:txBody>
          <a:bodyPr wrap="square" rtlCol="0">
            <a:spAutoFit/>
          </a:bodyPr>
          <a:lstStyle/>
          <a:p>
            <a:r>
              <a:rPr lang="en-US" b="1" dirty="0"/>
              <a:t>CVD score</a:t>
            </a:r>
          </a:p>
          <a:p>
            <a:r>
              <a:rPr lang="en-US" b="1" dirty="0"/>
              <a:t>       (%)</a:t>
            </a:r>
          </a:p>
        </p:txBody>
      </p:sp>
      <p:sp>
        <p:nvSpPr>
          <p:cNvPr id="22" name="TextBox 21">
            <a:extLst>
              <a:ext uri="{FF2B5EF4-FFF2-40B4-BE49-F238E27FC236}">
                <a16:creationId xmlns:a16="http://schemas.microsoft.com/office/drawing/2014/main" id="{53103DC4-6AA4-C2E4-4EF2-96197420EDD8}"/>
              </a:ext>
            </a:extLst>
          </p:cNvPr>
          <p:cNvSpPr txBox="1"/>
          <p:nvPr/>
        </p:nvSpPr>
        <p:spPr>
          <a:xfrm>
            <a:off x="3617327" y="6516977"/>
            <a:ext cx="5499637" cy="369332"/>
          </a:xfrm>
          <a:prstGeom prst="rect">
            <a:avLst/>
          </a:prstGeom>
          <a:noFill/>
        </p:spPr>
        <p:txBody>
          <a:bodyPr wrap="square" rtlCol="0">
            <a:spAutoFit/>
          </a:bodyPr>
          <a:lstStyle/>
          <a:p>
            <a:r>
              <a:rPr lang="en-US" b="1" dirty="0"/>
              <a:t>Time post ART</a:t>
            </a:r>
            <a:r>
              <a:rPr lang="zh-CN" altLang="en-US" b="1" dirty="0"/>
              <a:t> </a:t>
            </a:r>
            <a:r>
              <a:rPr lang="en-US" altLang="zh-CN" b="1" dirty="0"/>
              <a:t>(anti-HIV</a:t>
            </a:r>
            <a:r>
              <a:rPr lang="zh-CN" altLang="en-US" b="1" dirty="0"/>
              <a:t> </a:t>
            </a:r>
            <a:r>
              <a:rPr lang="en-US" altLang="zh-CN" b="1" dirty="0"/>
              <a:t>medication)</a:t>
            </a:r>
            <a:r>
              <a:rPr lang="en-US" b="1" dirty="0"/>
              <a:t> initiation (months)</a:t>
            </a:r>
          </a:p>
        </p:txBody>
      </p:sp>
      <p:sp>
        <p:nvSpPr>
          <p:cNvPr id="10" name="Title 1">
            <a:extLst>
              <a:ext uri="{FF2B5EF4-FFF2-40B4-BE49-F238E27FC236}">
                <a16:creationId xmlns:a16="http://schemas.microsoft.com/office/drawing/2014/main" id="{5C1C28AE-882F-48A1-73AF-F2635DDBAEDD}"/>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beta distributed </a:t>
            </a:r>
            <a:r>
              <a:rPr lang="en-US" b="1" dirty="0">
                <a:solidFill>
                  <a:srgbClr val="00B0F0"/>
                </a:solidFill>
              </a:rPr>
              <a:t>GLMM</a:t>
            </a:r>
            <a:r>
              <a:rPr lang="en-US" sz="3600" dirty="0">
                <a:solidFill>
                  <a:srgbClr val="00B0F0"/>
                </a:solidFill>
              </a:rPr>
              <a:t> works?</a:t>
            </a:r>
          </a:p>
        </p:txBody>
      </p:sp>
      <p:sp>
        <p:nvSpPr>
          <p:cNvPr id="26" name="Rectangle 25">
            <a:extLst>
              <a:ext uri="{FF2B5EF4-FFF2-40B4-BE49-F238E27FC236}">
                <a16:creationId xmlns:a16="http://schemas.microsoft.com/office/drawing/2014/main" id="{5E87DE83-0A44-94ED-6EB1-CD20CE88F9C8}"/>
              </a:ext>
            </a:extLst>
          </p:cNvPr>
          <p:cNvSpPr/>
          <p:nvPr/>
        </p:nvSpPr>
        <p:spPr>
          <a:xfrm>
            <a:off x="2126293" y="1147937"/>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1</a:t>
            </a:r>
            <a:endParaRPr lang="en-US" b="1" dirty="0">
              <a:solidFill>
                <a:schemeClr val="tx1"/>
              </a:solidFill>
            </a:endParaRPr>
          </a:p>
        </p:txBody>
      </p:sp>
      <p:cxnSp>
        <p:nvCxnSpPr>
          <p:cNvPr id="16" name="Straight Arrow Connector 15">
            <a:extLst>
              <a:ext uri="{FF2B5EF4-FFF2-40B4-BE49-F238E27FC236}">
                <a16:creationId xmlns:a16="http://schemas.microsoft.com/office/drawing/2014/main" id="{C3127BDA-1E45-62DD-6B66-3CD8742150AE}"/>
              </a:ext>
            </a:extLst>
          </p:cNvPr>
          <p:cNvCxnSpPr>
            <a:cxnSpLocks/>
          </p:cNvCxnSpPr>
          <p:nvPr/>
        </p:nvCxnSpPr>
        <p:spPr>
          <a:xfrm>
            <a:off x="1443439" y="6516977"/>
            <a:ext cx="9834161" cy="121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291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descr="Chart, line chart&#10;&#10;Description automatically generated">
            <a:extLst>
              <a:ext uri="{FF2B5EF4-FFF2-40B4-BE49-F238E27FC236}">
                <a16:creationId xmlns:a16="http://schemas.microsoft.com/office/drawing/2014/main" id="{E470EE67-0941-E077-5781-8C8695A49E54}"/>
              </a:ext>
            </a:extLst>
          </p:cNvPr>
          <p:cNvPicPr>
            <a:picLocks noChangeAspect="1"/>
          </p:cNvPicPr>
          <p:nvPr/>
        </p:nvPicPr>
        <p:blipFill>
          <a:blip r:embed="rId3"/>
          <a:stretch>
            <a:fillRect/>
          </a:stretch>
        </p:blipFill>
        <p:spPr>
          <a:xfrm>
            <a:off x="6458213" y="1236652"/>
            <a:ext cx="4576210" cy="2750570"/>
          </a:xfrm>
          <a:prstGeom prst="rect">
            <a:avLst/>
          </a:prstGeom>
        </p:spPr>
      </p:pic>
      <p:pic>
        <p:nvPicPr>
          <p:cNvPr id="82" name="Picture 81" descr="Chart, line chart&#10;&#10;Description automatically generated">
            <a:extLst>
              <a:ext uri="{FF2B5EF4-FFF2-40B4-BE49-F238E27FC236}">
                <a16:creationId xmlns:a16="http://schemas.microsoft.com/office/drawing/2014/main" id="{A6AFAAB3-3E89-5E7F-D250-7972DDD120B8}"/>
              </a:ext>
            </a:extLst>
          </p:cNvPr>
          <p:cNvPicPr>
            <a:picLocks noChangeAspect="1"/>
          </p:cNvPicPr>
          <p:nvPr/>
        </p:nvPicPr>
        <p:blipFill>
          <a:blip r:embed="rId4"/>
          <a:stretch>
            <a:fillRect/>
          </a:stretch>
        </p:blipFill>
        <p:spPr>
          <a:xfrm>
            <a:off x="1483196" y="1229686"/>
            <a:ext cx="4689155" cy="2664318"/>
          </a:xfrm>
          <a:prstGeom prst="rect">
            <a:avLst/>
          </a:prstGeom>
        </p:spPr>
      </p:pic>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691598" y="102047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0999A6-AF4B-C7E3-BA02-A9546C779770}"/>
              </a:ext>
            </a:extLst>
          </p:cNvPr>
          <p:cNvCxnSpPr>
            <a:cxnSpLocks/>
          </p:cNvCxnSpPr>
          <p:nvPr/>
        </p:nvCxnSpPr>
        <p:spPr>
          <a:xfrm flipV="1">
            <a:off x="1456691" y="1259184"/>
            <a:ext cx="0" cy="5269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BA3925A-CC2C-47E5-5F96-F007315D90A2}"/>
              </a:ext>
            </a:extLst>
          </p:cNvPr>
          <p:cNvSpPr txBox="1"/>
          <p:nvPr/>
        </p:nvSpPr>
        <p:spPr>
          <a:xfrm>
            <a:off x="159486" y="3029071"/>
            <a:ext cx="1452972" cy="646331"/>
          </a:xfrm>
          <a:prstGeom prst="rect">
            <a:avLst/>
          </a:prstGeom>
          <a:noFill/>
        </p:spPr>
        <p:txBody>
          <a:bodyPr wrap="square" rtlCol="0">
            <a:spAutoFit/>
          </a:bodyPr>
          <a:lstStyle/>
          <a:p>
            <a:r>
              <a:rPr lang="en-US" b="1" dirty="0"/>
              <a:t>CVD score</a:t>
            </a:r>
          </a:p>
          <a:p>
            <a:r>
              <a:rPr lang="en-US" b="1" dirty="0"/>
              <a:t>       (%)</a:t>
            </a:r>
          </a:p>
        </p:txBody>
      </p:sp>
      <p:sp>
        <p:nvSpPr>
          <p:cNvPr id="10" name="Title 1">
            <a:extLst>
              <a:ext uri="{FF2B5EF4-FFF2-40B4-BE49-F238E27FC236}">
                <a16:creationId xmlns:a16="http://schemas.microsoft.com/office/drawing/2014/main" id="{5C1C28AE-882F-48A1-73AF-F2635DDBAEDD}"/>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beta distributed </a:t>
            </a:r>
            <a:r>
              <a:rPr lang="en-US" b="1" dirty="0">
                <a:solidFill>
                  <a:srgbClr val="00B0F0"/>
                </a:solidFill>
              </a:rPr>
              <a:t>GLMM</a:t>
            </a:r>
            <a:r>
              <a:rPr lang="en-US" sz="3600" dirty="0">
                <a:solidFill>
                  <a:srgbClr val="00B0F0"/>
                </a:solidFill>
              </a:rPr>
              <a:t> works?</a:t>
            </a:r>
          </a:p>
        </p:txBody>
      </p:sp>
      <p:sp>
        <p:nvSpPr>
          <p:cNvPr id="26" name="Rectangle 25">
            <a:extLst>
              <a:ext uri="{FF2B5EF4-FFF2-40B4-BE49-F238E27FC236}">
                <a16:creationId xmlns:a16="http://schemas.microsoft.com/office/drawing/2014/main" id="{5E87DE83-0A44-94ED-6EB1-CD20CE88F9C8}"/>
              </a:ext>
            </a:extLst>
          </p:cNvPr>
          <p:cNvSpPr/>
          <p:nvPr/>
        </p:nvSpPr>
        <p:spPr>
          <a:xfrm>
            <a:off x="2126293" y="1147937"/>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1</a:t>
            </a:r>
            <a:endParaRPr lang="en-US" b="1" dirty="0">
              <a:solidFill>
                <a:schemeClr val="tx1"/>
              </a:solidFill>
            </a:endParaRPr>
          </a:p>
        </p:txBody>
      </p:sp>
      <p:sp>
        <p:nvSpPr>
          <p:cNvPr id="68" name="Rectangle 67">
            <a:extLst>
              <a:ext uri="{FF2B5EF4-FFF2-40B4-BE49-F238E27FC236}">
                <a16:creationId xmlns:a16="http://schemas.microsoft.com/office/drawing/2014/main" id="{1A3431AE-CDCB-C894-EF60-666C780D3937}"/>
              </a:ext>
            </a:extLst>
          </p:cNvPr>
          <p:cNvSpPr/>
          <p:nvPr/>
        </p:nvSpPr>
        <p:spPr>
          <a:xfrm>
            <a:off x="7026324" y="1101852"/>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2</a:t>
            </a:r>
            <a:endParaRPr lang="en-US" b="1" dirty="0">
              <a:solidFill>
                <a:schemeClr val="tx1"/>
              </a:solidFill>
            </a:endParaRPr>
          </a:p>
        </p:txBody>
      </p:sp>
      <p:cxnSp>
        <p:nvCxnSpPr>
          <p:cNvPr id="16" name="Straight Arrow Connector 15">
            <a:extLst>
              <a:ext uri="{FF2B5EF4-FFF2-40B4-BE49-F238E27FC236}">
                <a16:creationId xmlns:a16="http://schemas.microsoft.com/office/drawing/2014/main" id="{C3127BDA-1E45-62DD-6B66-3CD8742150AE}"/>
              </a:ext>
            </a:extLst>
          </p:cNvPr>
          <p:cNvCxnSpPr>
            <a:cxnSpLocks/>
          </p:cNvCxnSpPr>
          <p:nvPr/>
        </p:nvCxnSpPr>
        <p:spPr>
          <a:xfrm>
            <a:off x="1443439" y="6516977"/>
            <a:ext cx="9834161" cy="121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BD047A27-CCAD-9C1C-5743-895C03E91C56}"/>
              </a:ext>
            </a:extLst>
          </p:cNvPr>
          <p:cNvSpPr txBox="1"/>
          <p:nvPr/>
        </p:nvSpPr>
        <p:spPr>
          <a:xfrm>
            <a:off x="3617327" y="6516977"/>
            <a:ext cx="5499637" cy="369332"/>
          </a:xfrm>
          <a:prstGeom prst="rect">
            <a:avLst/>
          </a:prstGeom>
          <a:noFill/>
        </p:spPr>
        <p:txBody>
          <a:bodyPr wrap="square" rtlCol="0">
            <a:spAutoFit/>
          </a:bodyPr>
          <a:lstStyle/>
          <a:p>
            <a:r>
              <a:rPr lang="en-US" b="1" dirty="0"/>
              <a:t>Time post ART</a:t>
            </a:r>
            <a:r>
              <a:rPr lang="zh-CN" altLang="en-US" b="1" dirty="0"/>
              <a:t> </a:t>
            </a:r>
            <a:r>
              <a:rPr lang="en-US" altLang="zh-CN" b="1" dirty="0"/>
              <a:t>(anti-HIV</a:t>
            </a:r>
            <a:r>
              <a:rPr lang="zh-CN" altLang="en-US" b="1" dirty="0"/>
              <a:t> </a:t>
            </a:r>
            <a:r>
              <a:rPr lang="en-US" altLang="zh-CN" b="1" dirty="0"/>
              <a:t>medication)</a:t>
            </a:r>
            <a:r>
              <a:rPr lang="en-US" b="1" dirty="0"/>
              <a:t> initiation (months)</a:t>
            </a:r>
          </a:p>
        </p:txBody>
      </p:sp>
    </p:spTree>
    <p:extLst>
      <p:ext uri="{BB962C8B-B14F-4D97-AF65-F5344CB8AC3E}">
        <p14:creationId xmlns:p14="http://schemas.microsoft.com/office/powerpoint/2010/main" val="16817918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Picture 88" descr="Chart, scatter chart&#10;&#10;Description automatically generated">
            <a:extLst>
              <a:ext uri="{FF2B5EF4-FFF2-40B4-BE49-F238E27FC236}">
                <a16:creationId xmlns:a16="http://schemas.microsoft.com/office/drawing/2014/main" id="{2C15FFD1-9BE1-4D61-24BE-33BB99D2F563}"/>
              </a:ext>
            </a:extLst>
          </p:cNvPr>
          <p:cNvPicPr>
            <a:picLocks noChangeAspect="1"/>
          </p:cNvPicPr>
          <p:nvPr/>
        </p:nvPicPr>
        <p:blipFill>
          <a:blip r:embed="rId3"/>
          <a:stretch>
            <a:fillRect/>
          </a:stretch>
        </p:blipFill>
        <p:spPr>
          <a:xfrm>
            <a:off x="6431708" y="3894004"/>
            <a:ext cx="4687046" cy="2635086"/>
          </a:xfrm>
          <a:prstGeom prst="rect">
            <a:avLst/>
          </a:prstGeom>
        </p:spPr>
      </p:pic>
      <p:pic>
        <p:nvPicPr>
          <p:cNvPr id="86" name="Picture 85" descr="Chart, line chart, scatter chart&#10;&#10;Description automatically generated">
            <a:extLst>
              <a:ext uri="{FF2B5EF4-FFF2-40B4-BE49-F238E27FC236}">
                <a16:creationId xmlns:a16="http://schemas.microsoft.com/office/drawing/2014/main" id="{10360636-2180-5989-6ADE-0A6210C4987D}"/>
              </a:ext>
            </a:extLst>
          </p:cNvPr>
          <p:cNvPicPr>
            <a:picLocks noChangeAspect="1"/>
          </p:cNvPicPr>
          <p:nvPr/>
        </p:nvPicPr>
        <p:blipFill>
          <a:blip r:embed="rId4"/>
          <a:stretch>
            <a:fillRect/>
          </a:stretch>
        </p:blipFill>
        <p:spPr>
          <a:xfrm>
            <a:off x="1572702" y="3920508"/>
            <a:ext cx="4523298" cy="2622973"/>
          </a:xfrm>
          <a:prstGeom prst="rect">
            <a:avLst/>
          </a:prstGeom>
        </p:spPr>
      </p:pic>
      <p:pic>
        <p:nvPicPr>
          <p:cNvPr id="84" name="Picture 83" descr="Chart, line chart&#10;&#10;Description automatically generated">
            <a:extLst>
              <a:ext uri="{FF2B5EF4-FFF2-40B4-BE49-F238E27FC236}">
                <a16:creationId xmlns:a16="http://schemas.microsoft.com/office/drawing/2014/main" id="{E470EE67-0941-E077-5781-8C8695A49E54}"/>
              </a:ext>
            </a:extLst>
          </p:cNvPr>
          <p:cNvPicPr>
            <a:picLocks noChangeAspect="1"/>
          </p:cNvPicPr>
          <p:nvPr/>
        </p:nvPicPr>
        <p:blipFill>
          <a:blip r:embed="rId5"/>
          <a:stretch>
            <a:fillRect/>
          </a:stretch>
        </p:blipFill>
        <p:spPr>
          <a:xfrm>
            <a:off x="6458213" y="1236652"/>
            <a:ext cx="4576210" cy="2750570"/>
          </a:xfrm>
          <a:prstGeom prst="rect">
            <a:avLst/>
          </a:prstGeom>
        </p:spPr>
      </p:pic>
      <p:pic>
        <p:nvPicPr>
          <p:cNvPr id="82" name="Picture 81" descr="Chart, line chart&#10;&#10;Description automatically generated">
            <a:extLst>
              <a:ext uri="{FF2B5EF4-FFF2-40B4-BE49-F238E27FC236}">
                <a16:creationId xmlns:a16="http://schemas.microsoft.com/office/drawing/2014/main" id="{A6AFAAB3-3E89-5E7F-D250-7972DDD120B8}"/>
              </a:ext>
            </a:extLst>
          </p:cNvPr>
          <p:cNvPicPr>
            <a:picLocks noChangeAspect="1"/>
          </p:cNvPicPr>
          <p:nvPr/>
        </p:nvPicPr>
        <p:blipFill>
          <a:blip r:embed="rId6"/>
          <a:stretch>
            <a:fillRect/>
          </a:stretch>
        </p:blipFill>
        <p:spPr>
          <a:xfrm>
            <a:off x="1483196" y="1229686"/>
            <a:ext cx="4689155" cy="2664318"/>
          </a:xfrm>
          <a:prstGeom prst="rect">
            <a:avLst/>
          </a:prstGeom>
        </p:spPr>
      </p:pic>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691598" y="102047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0999A6-AF4B-C7E3-BA02-A9546C779770}"/>
              </a:ext>
            </a:extLst>
          </p:cNvPr>
          <p:cNvCxnSpPr>
            <a:cxnSpLocks/>
          </p:cNvCxnSpPr>
          <p:nvPr/>
        </p:nvCxnSpPr>
        <p:spPr>
          <a:xfrm flipV="1">
            <a:off x="1456691" y="1259184"/>
            <a:ext cx="0" cy="5269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BA3925A-CC2C-47E5-5F96-F007315D90A2}"/>
              </a:ext>
            </a:extLst>
          </p:cNvPr>
          <p:cNvSpPr txBox="1"/>
          <p:nvPr/>
        </p:nvSpPr>
        <p:spPr>
          <a:xfrm>
            <a:off x="159486" y="3029071"/>
            <a:ext cx="1452972" cy="646331"/>
          </a:xfrm>
          <a:prstGeom prst="rect">
            <a:avLst/>
          </a:prstGeom>
          <a:noFill/>
        </p:spPr>
        <p:txBody>
          <a:bodyPr wrap="square" rtlCol="0">
            <a:spAutoFit/>
          </a:bodyPr>
          <a:lstStyle/>
          <a:p>
            <a:r>
              <a:rPr lang="en-US" b="1" dirty="0"/>
              <a:t>CVD score</a:t>
            </a:r>
          </a:p>
          <a:p>
            <a:r>
              <a:rPr lang="en-US" b="1" dirty="0"/>
              <a:t>       (%)</a:t>
            </a:r>
          </a:p>
        </p:txBody>
      </p:sp>
      <p:sp>
        <p:nvSpPr>
          <p:cNvPr id="10" name="Title 1">
            <a:extLst>
              <a:ext uri="{FF2B5EF4-FFF2-40B4-BE49-F238E27FC236}">
                <a16:creationId xmlns:a16="http://schemas.microsoft.com/office/drawing/2014/main" id="{5C1C28AE-882F-48A1-73AF-F2635DDBAEDD}"/>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beta distributed </a:t>
            </a:r>
            <a:r>
              <a:rPr lang="en-US" b="1" dirty="0">
                <a:solidFill>
                  <a:srgbClr val="00B0F0"/>
                </a:solidFill>
              </a:rPr>
              <a:t>GLMM</a:t>
            </a:r>
            <a:r>
              <a:rPr lang="en-US" sz="3600" dirty="0">
                <a:solidFill>
                  <a:srgbClr val="00B0F0"/>
                </a:solidFill>
              </a:rPr>
              <a:t> works?</a:t>
            </a:r>
          </a:p>
        </p:txBody>
      </p:sp>
      <p:sp>
        <p:nvSpPr>
          <p:cNvPr id="26" name="Rectangle 25">
            <a:extLst>
              <a:ext uri="{FF2B5EF4-FFF2-40B4-BE49-F238E27FC236}">
                <a16:creationId xmlns:a16="http://schemas.microsoft.com/office/drawing/2014/main" id="{5E87DE83-0A44-94ED-6EB1-CD20CE88F9C8}"/>
              </a:ext>
            </a:extLst>
          </p:cNvPr>
          <p:cNvSpPr/>
          <p:nvPr/>
        </p:nvSpPr>
        <p:spPr>
          <a:xfrm>
            <a:off x="2126293" y="1147937"/>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1</a:t>
            </a:r>
            <a:endParaRPr lang="en-US" b="1" dirty="0">
              <a:solidFill>
                <a:schemeClr val="tx1"/>
              </a:solidFill>
            </a:endParaRPr>
          </a:p>
        </p:txBody>
      </p:sp>
      <p:sp>
        <p:nvSpPr>
          <p:cNvPr id="68" name="Rectangle 67">
            <a:extLst>
              <a:ext uri="{FF2B5EF4-FFF2-40B4-BE49-F238E27FC236}">
                <a16:creationId xmlns:a16="http://schemas.microsoft.com/office/drawing/2014/main" id="{1A3431AE-CDCB-C894-EF60-666C780D3937}"/>
              </a:ext>
            </a:extLst>
          </p:cNvPr>
          <p:cNvSpPr/>
          <p:nvPr/>
        </p:nvSpPr>
        <p:spPr>
          <a:xfrm>
            <a:off x="7026324" y="1101852"/>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2</a:t>
            </a:r>
            <a:endParaRPr lang="en-US" b="1" dirty="0">
              <a:solidFill>
                <a:schemeClr val="tx1"/>
              </a:solidFill>
            </a:endParaRPr>
          </a:p>
        </p:txBody>
      </p:sp>
      <p:sp>
        <p:nvSpPr>
          <p:cNvPr id="71" name="Rectangle 70">
            <a:extLst>
              <a:ext uri="{FF2B5EF4-FFF2-40B4-BE49-F238E27FC236}">
                <a16:creationId xmlns:a16="http://schemas.microsoft.com/office/drawing/2014/main" id="{845B3B8F-A75C-D03C-5CA9-716705A15972}"/>
              </a:ext>
            </a:extLst>
          </p:cNvPr>
          <p:cNvSpPr/>
          <p:nvPr/>
        </p:nvSpPr>
        <p:spPr>
          <a:xfrm>
            <a:off x="2126293" y="3857804"/>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3</a:t>
            </a:r>
            <a:endParaRPr lang="en-US" b="1" dirty="0">
              <a:solidFill>
                <a:schemeClr val="tx1"/>
              </a:solidFill>
            </a:endParaRPr>
          </a:p>
        </p:txBody>
      </p:sp>
      <p:cxnSp>
        <p:nvCxnSpPr>
          <p:cNvPr id="16" name="Straight Arrow Connector 15">
            <a:extLst>
              <a:ext uri="{FF2B5EF4-FFF2-40B4-BE49-F238E27FC236}">
                <a16:creationId xmlns:a16="http://schemas.microsoft.com/office/drawing/2014/main" id="{C3127BDA-1E45-62DD-6B66-3CD8742150AE}"/>
              </a:ext>
            </a:extLst>
          </p:cNvPr>
          <p:cNvCxnSpPr>
            <a:cxnSpLocks/>
          </p:cNvCxnSpPr>
          <p:nvPr/>
        </p:nvCxnSpPr>
        <p:spPr>
          <a:xfrm>
            <a:off x="1443439" y="6516977"/>
            <a:ext cx="9834161" cy="121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024D25C4-6673-3D8A-291A-72F388F99CE9}"/>
              </a:ext>
            </a:extLst>
          </p:cNvPr>
          <p:cNvSpPr/>
          <p:nvPr/>
        </p:nvSpPr>
        <p:spPr>
          <a:xfrm>
            <a:off x="7026324" y="3856021"/>
            <a:ext cx="3798796" cy="262402"/>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4</a:t>
            </a:r>
            <a:endParaRPr lang="en-US" b="1" dirty="0">
              <a:solidFill>
                <a:schemeClr val="tx1"/>
              </a:solidFill>
            </a:endParaRPr>
          </a:p>
        </p:txBody>
      </p:sp>
      <p:sp>
        <p:nvSpPr>
          <p:cNvPr id="2" name="TextBox 1">
            <a:extLst>
              <a:ext uri="{FF2B5EF4-FFF2-40B4-BE49-F238E27FC236}">
                <a16:creationId xmlns:a16="http://schemas.microsoft.com/office/drawing/2014/main" id="{F392FC0B-6017-FE65-1499-FC23ABA36FFB}"/>
              </a:ext>
            </a:extLst>
          </p:cNvPr>
          <p:cNvSpPr txBox="1"/>
          <p:nvPr/>
        </p:nvSpPr>
        <p:spPr>
          <a:xfrm>
            <a:off x="3617327" y="6516977"/>
            <a:ext cx="5499637" cy="369332"/>
          </a:xfrm>
          <a:prstGeom prst="rect">
            <a:avLst/>
          </a:prstGeom>
          <a:noFill/>
        </p:spPr>
        <p:txBody>
          <a:bodyPr wrap="square" rtlCol="0">
            <a:spAutoFit/>
          </a:bodyPr>
          <a:lstStyle/>
          <a:p>
            <a:r>
              <a:rPr lang="en-US" b="1" dirty="0"/>
              <a:t>Time post ART</a:t>
            </a:r>
            <a:r>
              <a:rPr lang="zh-CN" altLang="en-US" b="1" dirty="0"/>
              <a:t> </a:t>
            </a:r>
            <a:r>
              <a:rPr lang="en-US" altLang="zh-CN" b="1" dirty="0"/>
              <a:t>(anti-HIV</a:t>
            </a:r>
            <a:r>
              <a:rPr lang="zh-CN" altLang="en-US" b="1" dirty="0"/>
              <a:t> </a:t>
            </a:r>
            <a:r>
              <a:rPr lang="en-US" altLang="zh-CN" b="1" dirty="0"/>
              <a:t>medication)</a:t>
            </a:r>
            <a:r>
              <a:rPr lang="en-US" b="1" dirty="0"/>
              <a:t> initiation (months)</a:t>
            </a:r>
          </a:p>
        </p:txBody>
      </p:sp>
    </p:spTree>
    <p:extLst>
      <p:ext uri="{BB962C8B-B14F-4D97-AF65-F5344CB8AC3E}">
        <p14:creationId xmlns:p14="http://schemas.microsoft.com/office/powerpoint/2010/main" val="2648996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Chart, scatter chart&#10;&#10;Description automatically generated">
            <a:extLst>
              <a:ext uri="{FF2B5EF4-FFF2-40B4-BE49-F238E27FC236}">
                <a16:creationId xmlns:a16="http://schemas.microsoft.com/office/drawing/2014/main" id="{3D592F45-2E6B-7A21-8810-41DA2612ABB1}"/>
              </a:ext>
            </a:extLst>
          </p:cNvPr>
          <p:cNvPicPr>
            <a:picLocks noChangeAspect="1"/>
          </p:cNvPicPr>
          <p:nvPr/>
        </p:nvPicPr>
        <p:blipFill>
          <a:blip r:embed="rId3"/>
          <a:stretch>
            <a:fillRect/>
          </a:stretch>
        </p:blipFill>
        <p:spPr>
          <a:xfrm>
            <a:off x="5605933" y="3997234"/>
            <a:ext cx="4207099" cy="2496193"/>
          </a:xfrm>
          <a:prstGeom prst="rect">
            <a:avLst/>
          </a:prstGeom>
        </p:spPr>
      </p:pic>
      <p:pic>
        <p:nvPicPr>
          <p:cNvPr id="18" name="Picture 17" descr="Chart, line chart, scatter chart&#10;&#10;Description automatically generated">
            <a:extLst>
              <a:ext uri="{FF2B5EF4-FFF2-40B4-BE49-F238E27FC236}">
                <a16:creationId xmlns:a16="http://schemas.microsoft.com/office/drawing/2014/main" id="{663974FC-C55A-8F8F-A8D6-2B18822F7D9D}"/>
              </a:ext>
            </a:extLst>
          </p:cNvPr>
          <p:cNvPicPr>
            <a:picLocks noChangeAspect="1"/>
          </p:cNvPicPr>
          <p:nvPr/>
        </p:nvPicPr>
        <p:blipFill>
          <a:blip r:embed="rId4"/>
          <a:stretch>
            <a:fillRect/>
          </a:stretch>
        </p:blipFill>
        <p:spPr>
          <a:xfrm>
            <a:off x="1393806" y="3816309"/>
            <a:ext cx="4207099" cy="2663864"/>
          </a:xfrm>
          <a:prstGeom prst="rect">
            <a:avLst/>
          </a:prstGeom>
        </p:spPr>
      </p:pic>
      <p:pic>
        <p:nvPicPr>
          <p:cNvPr id="6" name="Picture 5" descr="Chart, line chart&#10;&#10;Description automatically generated">
            <a:extLst>
              <a:ext uri="{FF2B5EF4-FFF2-40B4-BE49-F238E27FC236}">
                <a16:creationId xmlns:a16="http://schemas.microsoft.com/office/drawing/2014/main" id="{8DBCE870-61B7-7AA2-36F1-E28EB065E3F3}"/>
              </a:ext>
            </a:extLst>
          </p:cNvPr>
          <p:cNvPicPr>
            <a:picLocks noChangeAspect="1"/>
          </p:cNvPicPr>
          <p:nvPr/>
        </p:nvPicPr>
        <p:blipFill>
          <a:blip r:embed="rId5"/>
          <a:stretch>
            <a:fillRect/>
          </a:stretch>
        </p:blipFill>
        <p:spPr>
          <a:xfrm>
            <a:off x="1583760" y="1226044"/>
            <a:ext cx="4077725" cy="2682136"/>
          </a:xfrm>
          <a:prstGeom prst="rect">
            <a:avLst/>
          </a:prstGeom>
        </p:spPr>
      </p:pic>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02047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C0999A6-AF4B-C7E3-BA02-A9546C779770}"/>
              </a:ext>
            </a:extLst>
          </p:cNvPr>
          <p:cNvCxnSpPr>
            <a:cxnSpLocks/>
          </p:cNvCxnSpPr>
          <p:nvPr/>
        </p:nvCxnSpPr>
        <p:spPr>
          <a:xfrm flipV="1">
            <a:off x="1456691" y="1259184"/>
            <a:ext cx="0" cy="514922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3127BDA-1E45-62DD-6B66-3CD8742150AE}"/>
              </a:ext>
            </a:extLst>
          </p:cNvPr>
          <p:cNvCxnSpPr>
            <a:cxnSpLocks/>
          </p:cNvCxnSpPr>
          <p:nvPr/>
        </p:nvCxnSpPr>
        <p:spPr>
          <a:xfrm>
            <a:off x="1456691" y="6408412"/>
            <a:ext cx="938945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BA3925A-CC2C-47E5-5F96-F007315D90A2}"/>
              </a:ext>
            </a:extLst>
          </p:cNvPr>
          <p:cNvSpPr txBox="1"/>
          <p:nvPr/>
        </p:nvSpPr>
        <p:spPr>
          <a:xfrm>
            <a:off x="239215" y="3001874"/>
            <a:ext cx="1452972" cy="646331"/>
          </a:xfrm>
          <a:prstGeom prst="rect">
            <a:avLst/>
          </a:prstGeom>
          <a:noFill/>
        </p:spPr>
        <p:txBody>
          <a:bodyPr wrap="square" rtlCol="0">
            <a:spAutoFit/>
          </a:bodyPr>
          <a:lstStyle/>
          <a:p>
            <a:r>
              <a:rPr lang="en-US" b="1" dirty="0"/>
              <a:t>CVD score</a:t>
            </a:r>
          </a:p>
          <a:p>
            <a:r>
              <a:rPr lang="en-US" b="1" dirty="0"/>
              <a:t>       (%)</a:t>
            </a:r>
          </a:p>
        </p:txBody>
      </p:sp>
      <p:sp>
        <p:nvSpPr>
          <p:cNvPr id="10" name="Title 1">
            <a:extLst>
              <a:ext uri="{FF2B5EF4-FFF2-40B4-BE49-F238E27FC236}">
                <a16:creationId xmlns:a16="http://schemas.microsoft.com/office/drawing/2014/main" id="{5C1C28AE-882F-48A1-73AF-F2635DDBAEDD}"/>
              </a:ext>
            </a:extLst>
          </p:cNvPr>
          <p:cNvSpPr txBox="1">
            <a:spLocks/>
          </p:cNvSpPr>
          <p:nvPr/>
        </p:nvSpPr>
        <p:spPr>
          <a:xfrm>
            <a:off x="1157577" y="-94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B0F0"/>
                </a:solidFill>
              </a:rPr>
              <a:t>How the beta distributed </a:t>
            </a:r>
            <a:r>
              <a:rPr lang="en-US" b="1" dirty="0">
                <a:solidFill>
                  <a:srgbClr val="00B0F0"/>
                </a:solidFill>
              </a:rPr>
              <a:t>GLMM</a:t>
            </a:r>
            <a:r>
              <a:rPr lang="en-US" sz="3600" dirty="0">
                <a:solidFill>
                  <a:srgbClr val="00B0F0"/>
                </a:solidFill>
              </a:rPr>
              <a:t> works?</a:t>
            </a:r>
          </a:p>
        </p:txBody>
      </p:sp>
      <p:cxnSp>
        <p:nvCxnSpPr>
          <p:cNvPr id="29" name="Straight Connector 28">
            <a:extLst>
              <a:ext uri="{FF2B5EF4-FFF2-40B4-BE49-F238E27FC236}">
                <a16:creationId xmlns:a16="http://schemas.microsoft.com/office/drawing/2014/main" id="{28F53C47-D063-F93D-F343-BDB68CAE326A}"/>
              </a:ext>
            </a:extLst>
          </p:cNvPr>
          <p:cNvCxnSpPr>
            <a:cxnSpLocks/>
          </p:cNvCxnSpPr>
          <p:nvPr/>
        </p:nvCxnSpPr>
        <p:spPr>
          <a:xfrm>
            <a:off x="10016836" y="4129403"/>
            <a:ext cx="482977"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1A4DAF8-68CC-FAF7-D848-0C9320284D7E}"/>
              </a:ext>
            </a:extLst>
          </p:cNvPr>
          <p:cNvSpPr txBox="1"/>
          <p:nvPr/>
        </p:nvSpPr>
        <p:spPr>
          <a:xfrm>
            <a:off x="10584672" y="3010310"/>
            <a:ext cx="1116524" cy="584775"/>
          </a:xfrm>
          <a:prstGeom prst="rect">
            <a:avLst/>
          </a:prstGeom>
          <a:noFill/>
        </p:spPr>
        <p:txBody>
          <a:bodyPr wrap="none" rtlCol="0">
            <a:spAutoFit/>
          </a:bodyPr>
          <a:lstStyle/>
          <a:p>
            <a:r>
              <a:rPr lang="en-US" sz="1600" dirty="0"/>
              <a:t>Individual</a:t>
            </a:r>
          </a:p>
          <a:p>
            <a:r>
              <a:rPr lang="en-US" sz="1600" dirty="0"/>
              <a:t>predictions</a:t>
            </a:r>
          </a:p>
        </p:txBody>
      </p:sp>
      <p:cxnSp>
        <p:nvCxnSpPr>
          <p:cNvPr id="34" name="Straight Connector 33">
            <a:extLst>
              <a:ext uri="{FF2B5EF4-FFF2-40B4-BE49-F238E27FC236}">
                <a16:creationId xmlns:a16="http://schemas.microsoft.com/office/drawing/2014/main" id="{58DB4041-C999-6575-9211-38941047EDBD}"/>
              </a:ext>
            </a:extLst>
          </p:cNvPr>
          <p:cNvCxnSpPr>
            <a:cxnSpLocks/>
          </p:cNvCxnSpPr>
          <p:nvPr/>
        </p:nvCxnSpPr>
        <p:spPr>
          <a:xfrm>
            <a:off x="10016836" y="3283262"/>
            <a:ext cx="482977" cy="0"/>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sp>
        <p:nvSpPr>
          <p:cNvPr id="36" name="TextBox 35">
            <a:extLst>
              <a:ext uri="{FF2B5EF4-FFF2-40B4-BE49-F238E27FC236}">
                <a16:creationId xmlns:a16="http://schemas.microsoft.com/office/drawing/2014/main" id="{87EC7641-0F32-B266-1CDC-EDD1962BC3F2}"/>
              </a:ext>
            </a:extLst>
          </p:cNvPr>
          <p:cNvSpPr txBox="1"/>
          <p:nvPr/>
        </p:nvSpPr>
        <p:spPr>
          <a:xfrm>
            <a:off x="10543108" y="3895813"/>
            <a:ext cx="1518942" cy="584775"/>
          </a:xfrm>
          <a:prstGeom prst="rect">
            <a:avLst/>
          </a:prstGeom>
          <a:noFill/>
        </p:spPr>
        <p:txBody>
          <a:bodyPr wrap="none" rtlCol="0">
            <a:spAutoFit/>
          </a:bodyPr>
          <a:lstStyle/>
          <a:p>
            <a:r>
              <a:rPr lang="en-US" sz="1600" dirty="0"/>
              <a:t>Population level</a:t>
            </a:r>
          </a:p>
          <a:p>
            <a:r>
              <a:rPr lang="en-US" sz="1600" dirty="0"/>
              <a:t>estimates</a:t>
            </a:r>
          </a:p>
        </p:txBody>
      </p:sp>
      <p:sp>
        <p:nvSpPr>
          <p:cNvPr id="3" name="Rectangle 2">
            <a:extLst>
              <a:ext uri="{FF2B5EF4-FFF2-40B4-BE49-F238E27FC236}">
                <a16:creationId xmlns:a16="http://schemas.microsoft.com/office/drawing/2014/main" id="{D63B5585-763B-D15A-A57C-06A154971E62}"/>
              </a:ext>
            </a:extLst>
          </p:cNvPr>
          <p:cNvSpPr/>
          <p:nvPr/>
        </p:nvSpPr>
        <p:spPr>
          <a:xfrm>
            <a:off x="2054579" y="1173060"/>
            <a:ext cx="3406006" cy="262360"/>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1</a:t>
            </a:r>
            <a:endParaRPr lang="en-US" b="1" dirty="0">
              <a:solidFill>
                <a:schemeClr val="tx1"/>
              </a:solidFill>
            </a:endParaRPr>
          </a:p>
        </p:txBody>
      </p:sp>
      <p:pic>
        <p:nvPicPr>
          <p:cNvPr id="8" name="Picture 7" descr="Chart, line chart&#10;&#10;Description automatically generated">
            <a:extLst>
              <a:ext uri="{FF2B5EF4-FFF2-40B4-BE49-F238E27FC236}">
                <a16:creationId xmlns:a16="http://schemas.microsoft.com/office/drawing/2014/main" id="{D86E4EF2-B6A0-857F-7E54-ABA82C2F4CD1}"/>
              </a:ext>
            </a:extLst>
          </p:cNvPr>
          <p:cNvPicPr>
            <a:picLocks noChangeAspect="1"/>
          </p:cNvPicPr>
          <p:nvPr/>
        </p:nvPicPr>
        <p:blipFill rotWithShape="1">
          <a:blip r:embed="rId6"/>
          <a:srcRect l="5342"/>
          <a:stretch/>
        </p:blipFill>
        <p:spPr>
          <a:xfrm>
            <a:off x="5614157" y="1222964"/>
            <a:ext cx="4292604" cy="2774269"/>
          </a:xfrm>
          <a:prstGeom prst="rect">
            <a:avLst/>
          </a:prstGeom>
        </p:spPr>
      </p:pic>
      <p:sp>
        <p:nvSpPr>
          <p:cNvPr id="11" name="Rectangle 10">
            <a:extLst>
              <a:ext uri="{FF2B5EF4-FFF2-40B4-BE49-F238E27FC236}">
                <a16:creationId xmlns:a16="http://schemas.microsoft.com/office/drawing/2014/main" id="{0138C1D3-EBD3-746B-98CE-373916AAD2E7}"/>
              </a:ext>
            </a:extLst>
          </p:cNvPr>
          <p:cNvSpPr/>
          <p:nvPr/>
        </p:nvSpPr>
        <p:spPr>
          <a:xfrm>
            <a:off x="6096000" y="1179330"/>
            <a:ext cx="3406006" cy="262360"/>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2</a:t>
            </a:r>
            <a:endParaRPr lang="en-US" b="1" dirty="0">
              <a:solidFill>
                <a:schemeClr val="tx1"/>
              </a:solidFill>
            </a:endParaRPr>
          </a:p>
        </p:txBody>
      </p:sp>
      <p:sp>
        <p:nvSpPr>
          <p:cNvPr id="24" name="Rectangle 23">
            <a:extLst>
              <a:ext uri="{FF2B5EF4-FFF2-40B4-BE49-F238E27FC236}">
                <a16:creationId xmlns:a16="http://schemas.microsoft.com/office/drawing/2014/main" id="{823E283F-0A36-AAB5-C005-EFA0923EC24A}"/>
              </a:ext>
            </a:extLst>
          </p:cNvPr>
          <p:cNvSpPr/>
          <p:nvPr/>
        </p:nvSpPr>
        <p:spPr>
          <a:xfrm>
            <a:off x="2054579" y="3867043"/>
            <a:ext cx="3406006" cy="262360"/>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3</a:t>
            </a:r>
            <a:endParaRPr lang="en-US" b="1" dirty="0">
              <a:solidFill>
                <a:schemeClr val="tx1"/>
              </a:solidFill>
            </a:endParaRPr>
          </a:p>
        </p:txBody>
      </p:sp>
      <p:sp>
        <p:nvSpPr>
          <p:cNvPr id="31" name="Rectangle 30">
            <a:extLst>
              <a:ext uri="{FF2B5EF4-FFF2-40B4-BE49-F238E27FC236}">
                <a16:creationId xmlns:a16="http://schemas.microsoft.com/office/drawing/2014/main" id="{9BF649A0-09AF-97FB-9BD4-B6114A518A7B}"/>
              </a:ext>
            </a:extLst>
          </p:cNvPr>
          <p:cNvSpPr/>
          <p:nvPr/>
        </p:nvSpPr>
        <p:spPr>
          <a:xfrm>
            <a:off x="6090365" y="3833315"/>
            <a:ext cx="3406006" cy="262360"/>
          </a:xfrm>
          <a:prstGeom prst="rect">
            <a:avLst/>
          </a:prstGeom>
          <a:solidFill>
            <a:schemeClr val="bg2">
              <a:lumMod val="9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Patient</a:t>
            </a:r>
            <a:r>
              <a:rPr lang="zh-CN" altLang="en-US" b="1" dirty="0">
                <a:solidFill>
                  <a:schemeClr val="tx1"/>
                </a:solidFill>
              </a:rPr>
              <a:t> </a:t>
            </a:r>
            <a:r>
              <a:rPr lang="en-US" altLang="zh-CN" b="1" dirty="0">
                <a:solidFill>
                  <a:schemeClr val="tx1"/>
                </a:solidFill>
              </a:rPr>
              <a:t>#</a:t>
            </a:r>
            <a:r>
              <a:rPr lang="zh-CN" altLang="en-US" b="1" dirty="0">
                <a:solidFill>
                  <a:schemeClr val="tx1"/>
                </a:solidFill>
              </a:rPr>
              <a:t> </a:t>
            </a:r>
            <a:r>
              <a:rPr lang="en-US" altLang="zh-CN" b="1" dirty="0">
                <a:solidFill>
                  <a:schemeClr val="tx1"/>
                </a:solidFill>
              </a:rPr>
              <a:t>4</a:t>
            </a:r>
            <a:endParaRPr lang="en-US" b="1" dirty="0">
              <a:solidFill>
                <a:schemeClr val="tx1"/>
              </a:solidFill>
            </a:endParaRPr>
          </a:p>
        </p:txBody>
      </p:sp>
      <p:sp>
        <p:nvSpPr>
          <p:cNvPr id="2" name="TextBox 1">
            <a:extLst>
              <a:ext uri="{FF2B5EF4-FFF2-40B4-BE49-F238E27FC236}">
                <a16:creationId xmlns:a16="http://schemas.microsoft.com/office/drawing/2014/main" id="{66915B85-4AC2-3B92-2F08-11C73A820DBB}"/>
              </a:ext>
            </a:extLst>
          </p:cNvPr>
          <p:cNvSpPr txBox="1"/>
          <p:nvPr/>
        </p:nvSpPr>
        <p:spPr>
          <a:xfrm>
            <a:off x="3617327" y="6516977"/>
            <a:ext cx="5499637" cy="369332"/>
          </a:xfrm>
          <a:prstGeom prst="rect">
            <a:avLst/>
          </a:prstGeom>
          <a:noFill/>
        </p:spPr>
        <p:txBody>
          <a:bodyPr wrap="square" rtlCol="0">
            <a:spAutoFit/>
          </a:bodyPr>
          <a:lstStyle/>
          <a:p>
            <a:r>
              <a:rPr lang="en-US" b="1" dirty="0"/>
              <a:t>Time post ART</a:t>
            </a:r>
            <a:r>
              <a:rPr lang="zh-CN" altLang="en-US" b="1" dirty="0"/>
              <a:t> </a:t>
            </a:r>
            <a:r>
              <a:rPr lang="en-US" altLang="zh-CN" b="1" dirty="0"/>
              <a:t>(anti-HIV</a:t>
            </a:r>
            <a:r>
              <a:rPr lang="zh-CN" altLang="en-US" b="1" dirty="0"/>
              <a:t> </a:t>
            </a:r>
            <a:r>
              <a:rPr lang="en-US" altLang="zh-CN" b="1" dirty="0"/>
              <a:t>medication)</a:t>
            </a:r>
            <a:r>
              <a:rPr lang="en-US" b="1" dirty="0"/>
              <a:t> initiation (months)</a:t>
            </a:r>
          </a:p>
        </p:txBody>
      </p:sp>
    </p:spTree>
    <p:extLst>
      <p:ext uri="{BB962C8B-B14F-4D97-AF65-F5344CB8AC3E}">
        <p14:creationId xmlns:p14="http://schemas.microsoft.com/office/powerpoint/2010/main" val="295977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0"/>
            <a:ext cx="10515600" cy="1325563"/>
          </a:xfrm>
        </p:spPr>
        <p:txBody>
          <a:bodyPr>
            <a:normAutofit/>
          </a:bodyPr>
          <a:lstStyle/>
          <a:p>
            <a:r>
              <a:rPr lang="en-US" sz="2800" b="1" dirty="0">
                <a:solidFill>
                  <a:srgbClr val="00B0F0"/>
                </a:solidFill>
              </a:rPr>
              <a:t>Study results  —</a:t>
            </a:r>
            <a:br>
              <a:rPr lang="en-US" sz="2800" b="1" dirty="0">
                <a:solidFill>
                  <a:srgbClr val="00B0F0"/>
                </a:solidFill>
              </a:rPr>
            </a:br>
            <a:r>
              <a:rPr lang="en-US" sz="2800" b="1" dirty="0">
                <a:solidFill>
                  <a:srgbClr val="00B0F0"/>
                </a:solidFill>
              </a:rPr>
              <a:t>Objective 1: Changes in CVD risk </a:t>
            </a:r>
            <a:r>
              <a:rPr lang="en-US" sz="3600" b="1" dirty="0">
                <a:solidFill>
                  <a:srgbClr val="00B0F0"/>
                </a:solidFill>
              </a:rPr>
              <a:t>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571500" y="1105644"/>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descr="Chart, scatter chart&#10;&#10;Description automatically generated">
            <a:extLst>
              <a:ext uri="{FF2B5EF4-FFF2-40B4-BE49-F238E27FC236}">
                <a16:creationId xmlns:a16="http://schemas.microsoft.com/office/drawing/2014/main" id="{7CBFCB60-CAB4-4A26-FC86-3F8E59688721}"/>
              </a:ext>
            </a:extLst>
          </p:cNvPr>
          <p:cNvPicPr>
            <a:picLocks noChangeAspect="1"/>
          </p:cNvPicPr>
          <p:nvPr/>
        </p:nvPicPr>
        <p:blipFill>
          <a:blip r:embed="rId3"/>
          <a:stretch>
            <a:fillRect/>
          </a:stretch>
        </p:blipFill>
        <p:spPr>
          <a:xfrm>
            <a:off x="1710145" y="1309270"/>
            <a:ext cx="7786551" cy="5325285"/>
          </a:xfrm>
          <a:prstGeom prst="rect">
            <a:avLst/>
          </a:prstGeom>
        </p:spPr>
      </p:pic>
    </p:spTree>
    <p:extLst>
      <p:ext uri="{BB962C8B-B14F-4D97-AF65-F5344CB8AC3E}">
        <p14:creationId xmlns:p14="http://schemas.microsoft.com/office/powerpoint/2010/main" val="124513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scatter chart&#10;&#10;Description automatically generated">
            <a:extLst>
              <a:ext uri="{FF2B5EF4-FFF2-40B4-BE49-F238E27FC236}">
                <a16:creationId xmlns:a16="http://schemas.microsoft.com/office/drawing/2014/main" id="{0FC75194-5897-BA4D-7A92-FA950A2B3FC9}"/>
              </a:ext>
            </a:extLst>
          </p:cNvPr>
          <p:cNvPicPr>
            <a:picLocks noChangeAspect="1"/>
          </p:cNvPicPr>
          <p:nvPr/>
        </p:nvPicPr>
        <p:blipFill>
          <a:blip r:embed="rId3"/>
          <a:stretch>
            <a:fillRect/>
          </a:stretch>
        </p:blipFill>
        <p:spPr>
          <a:xfrm>
            <a:off x="1710145" y="1309270"/>
            <a:ext cx="7786551" cy="5325285"/>
          </a:xfrm>
          <a:prstGeom prst="rect">
            <a:avLst/>
          </a:prstGeom>
        </p:spPr>
      </p:pic>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0"/>
            <a:ext cx="10515600" cy="1325563"/>
          </a:xfrm>
        </p:spPr>
        <p:txBody>
          <a:bodyPr>
            <a:normAutofit/>
          </a:bodyPr>
          <a:lstStyle/>
          <a:p>
            <a:r>
              <a:rPr lang="en-US" sz="2800" b="1" dirty="0">
                <a:solidFill>
                  <a:srgbClr val="00B0F0"/>
                </a:solidFill>
              </a:rPr>
              <a:t>Study results  —</a:t>
            </a:r>
            <a:br>
              <a:rPr lang="en-US" sz="2800" b="1" dirty="0">
                <a:solidFill>
                  <a:srgbClr val="00B0F0"/>
                </a:solidFill>
              </a:rPr>
            </a:br>
            <a:r>
              <a:rPr lang="en-US" sz="2800" b="1" dirty="0">
                <a:solidFill>
                  <a:srgbClr val="00B0F0"/>
                </a:solidFill>
              </a:rPr>
              <a:t>Objective 1: Changes in CVD risk </a:t>
            </a:r>
            <a:r>
              <a:rPr lang="en-US" sz="3600" b="1" dirty="0">
                <a:solidFill>
                  <a:srgbClr val="00B0F0"/>
                </a:solidFill>
              </a:rPr>
              <a:t>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571500" y="1105644"/>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7E328BC-BB18-1DCD-3692-CA42E012E189}"/>
              </a:ext>
            </a:extLst>
          </p:cNvPr>
          <p:cNvCxnSpPr>
            <a:cxnSpLocks/>
          </p:cNvCxnSpPr>
          <p:nvPr/>
        </p:nvCxnSpPr>
        <p:spPr>
          <a:xfrm flipV="1">
            <a:off x="3462653" y="3265714"/>
            <a:ext cx="3186341" cy="908247"/>
          </a:xfrm>
          <a:prstGeom prst="line">
            <a:avLst/>
          </a:prstGeom>
          <a:ln w="889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E804ED-8F17-8B44-6E66-5A1E3F4ABB0B}"/>
              </a:ext>
            </a:extLst>
          </p:cNvPr>
          <p:cNvCxnSpPr>
            <a:cxnSpLocks/>
          </p:cNvCxnSpPr>
          <p:nvPr/>
        </p:nvCxnSpPr>
        <p:spPr>
          <a:xfrm flipV="1">
            <a:off x="6609805" y="2651760"/>
            <a:ext cx="2246812" cy="627017"/>
          </a:xfrm>
          <a:prstGeom prst="line">
            <a:avLst/>
          </a:prstGeom>
          <a:ln w="889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87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Chart, scatter chart&#10;&#10;Description automatically generated">
            <a:extLst>
              <a:ext uri="{FF2B5EF4-FFF2-40B4-BE49-F238E27FC236}">
                <a16:creationId xmlns:a16="http://schemas.microsoft.com/office/drawing/2014/main" id="{0FC75194-5897-BA4D-7A92-FA950A2B3FC9}"/>
              </a:ext>
            </a:extLst>
          </p:cNvPr>
          <p:cNvPicPr>
            <a:picLocks noChangeAspect="1"/>
          </p:cNvPicPr>
          <p:nvPr/>
        </p:nvPicPr>
        <p:blipFill>
          <a:blip r:embed="rId3"/>
          <a:stretch>
            <a:fillRect/>
          </a:stretch>
        </p:blipFill>
        <p:spPr>
          <a:xfrm>
            <a:off x="1710145" y="1309270"/>
            <a:ext cx="7786551" cy="5325285"/>
          </a:xfrm>
          <a:prstGeom prst="rect">
            <a:avLst/>
          </a:prstGeom>
        </p:spPr>
      </p:pic>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0"/>
            <a:ext cx="10515600" cy="1325563"/>
          </a:xfrm>
        </p:spPr>
        <p:txBody>
          <a:bodyPr>
            <a:normAutofit/>
          </a:bodyPr>
          <a:lstStyle/>
          <a:p>
            <a:r>
              <a:rPr lang="en-US" sz="2800" b="1" dirty="0">
                <a:solidFill>
                  <a:srgbClr val="00B0F0"/>
                </a:solidFill>
              </a:rPr>
              <a:t>Study results  —</a:t>
            </a:r>
            <a:br>
              <a:rPr lang="en-US" sz="2800" b="1" dirty="0">
                <a:solidFill>
                  <a:srgbClr val="00B0F0"/>
                </a:solidFill>
              </a:rPr>
            </a:br>
            <a:r>
              <a:rPr lang="en-US" sz="2800" b="1" dirty="0">
                <a:solidFill>
                  <a:srgbClr val="00B0F0"/>
                </a:solidFill>
              </a:rPr>
              <a:t>Objective 1: Changes in CVD risk </a:t>
            </a:r>
            <a:r>
              <a:rPr lang="en-US" sz="3600" b="1" dirty="0">
                <a:solidFill>
                  <a:srgbClr val="00B0F0"/>
                </a:solidFill>
              </a:rPr>
              <a:t>over time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571500" y="1105644"/>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37E328BC-BB18-1DCD-3692-CA42E012E189}"/>
              </a:ext>
            </a:extLst>
          </p:cNvPr>
          <p:cNvCxnSpPr>
            <a:cxnSpLocks/>
          </p:cNvCxnSpPr>
          <p:nvPr/>
        </p:nvCxnSpPr>
        <p:spPr>
          <a:xfrm flipV="1">
            <a:off x="3462653" y="3265714"/>
            <a:ext cx="3186341" cy="908247"/>
          </a:xfrm>
          <a:prstGeom prst="line">
            <a:avLst/>
          </a:prstGeom>
          <a:ln w="889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E804ED-8F17-8B44-6E66-5A1E3F4ABB0B}"/>
              </a:ext>
            </a:extLst>
          </p:cNvPr>
          <p:cNvCxnSpPr>
            <a:cxnSpLocks/>
          </p:cNvCxnSpPr>
          <p:nvPr/>
        </p:nvCxnSpPr>
        <p:spPr>
          <a:xfrm flipV="1">
            <a:off x="6609805" y="2651760"/>
            <a:ext cx="2246812" cy="627017"/>
          </a:xfrm>
          <a:prstGeom prst="line">
            <a:avLst/>
          </a:prstGeom>
          <a:ln w="889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EC0727C-9BDA-47BC-BFF0-B92819E0B84F}"/>
              </a:ext>
            </a:extLst>
          </p:cNvPr>
          <p:cNvCxnSpPr>
            <a:cxnSpLocks/>
          </p:cNvCxnSpPr>
          <p:nvPr/>
        </p:nvCxnSpPr>
        <p:spPr>
          <a:xfrm flipV="1">
            <a:off x="6609805" y="2411044"/>
            <a:ext cx="2146621" cy="867733"/>
          </a:xfrm>
          <a:prstGeom prst="line">
            <a:avLst/>
          </a:prstGeom>
          <a:ln w="889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2289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27205BE3-64DF-48F8-BC26-C43165D4C2D9}"/>
              </a:ext>
            </a:extLst>
          </p:cNvPr>
          <p:cNvPicPr>
            <a:picLocks noChangeAspect="1"/>
          </p:cNvPicPr>
          <p:nvPr/>
        </p:nvPicPr>
        <p:blipFill rotWithShape="1">
          <a:blip r:embed="rId3"/>
          <a:srcRect l="6425" b="10788"/>
          <a:stretch/>
        </p:blipFill>
        <p:spPr>
          <a:xfrm>
            <a:off x="1288398" y="1578217"/>
            <a:ext cx="5777347" cy="4863993"/>
          </a:xfrm>
          <a:prstGeom prst="rect">
            <a:avLst/>
          </a:prstGeom>
        </p:spPr>
      </p:pic>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748505" y="135044"/>
            <a:ext cx="10515600" cy="1325563"/>
          </a:xfrm>
        </p:spPr>
        <p:txBody>
          <a:bodyPr>
            <a:normAutofit/>
          </a:bodyPr>
          <a:lstStyle/>
          <a:p>
            <a:r>
              <a:rPr lang="en-US" sz="2800" b="1" dirty="0">
                <a:solidFill>
                  <a:srgbClr val="00B0F0"/>
                </a:solidFill>
              </a:rPr>
              <a:t>Study results  —</a:t>
            </a:r>
            <a:br>
              <a:rPr lang="en-US" sz="2800" b="1" dirty="0">
                <a:solidFill>
                  <a:srgbClr val="00B0F0"/>
                </a:solidFill>
              </a:rPr>
            </a:br>
            <a:r>
              <a:rPr lang="en-US" sz="2800" b="1" dirty="0">
                <a:solidFill>
                  <a:srgbClr val="00B0F0"/>
                </a:solidFill>
              </a:rPr>
              <a:t>Objective 1: Changes in CVD risk </a:t>
            </a:r>
            <a:r>
              <a:rPr lang="en-US" sz="3500" b="1" dirty="0">
                <a:solidFill>
                  <a:srgbClr val="00B0F0"/>
                </a:solidFill>
              </a:rPr>
              <a:t>over time by </a:t>
            </a:r>
            <a:r>
              <a:rPr lang="en-US" sz="3500" b="1">
                <a:solidFill>
                  <a:srgbClr val="00B0F0"/>
                </a:solidFill>
              </a:rPr>
              <a:t>age groups</a:t>
            </a:r>
            <a:endParaRPr lang="en-US" sz="35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325563"/>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C66ABC-725E-8275-C52C-ABCEC3FF510B}"/>
              </a:ext>
            </a:extLst>
          </p:cNvPr>
          <p:cNvSpPr txBox="1"/>
          <p:nvPr/>
        </p:nvSpPr>
        <p:spPr>
          <a:xfrm>
            <a:off x="7015506" y="2048072"/>
            <a:ext cx="4003964" cy="338554"/>
          </a:xfrm>
          <a:prstGeom prst="rect">
            <a:avLst/>
          </a:prstGeom>
          <a:noFill/>
        </p:spPr>
        <p:txBody>
          <a:bodyPr wrap="square" rtlCol="0">
            <a:spAutoFit/>
          </a:bodyPr>
          <a:lstStyle/>
          <a:p>
            <a:r>
              <a:rPr lang="en-US" sz="1600" b="1" dirty="0"/>
              <a:t>Baseline age &gt; 55 years</a:t>
            </a:r>
          </a:p>
        </p:txBody>
      </p:sp>
      <p:sp>
        <p:nvSpPr>
          <p:cNvPr id="11" name="TextBox 10">
            <a:extLst>
              <a:ext uri="{FF2B5EF4-FFF2-40B4-BE49-F238E27FC236}">
                <a16:creationId xmlns:a16="http://schemas.microsoft.com/office/drawing/2014/main" id="{97411078-CBEA-EBB9-FFA6-FDBF06C797DD}"/>
              </a:ext>
            </a:extLst>
          </p:cNvPr>
          <p:cNvSpPr txBox="1"/>
          <p:nvPr/>
        </p:nvSpPr>
        <p:spPr>
          <a:xfrm>
            <a:off x="7015506" y="4836823"/>
            <a:ext cx="4779819" cy="338554"/>
          </a:xfrm>
          <a:prstGeom prst="rect">
            <a:avLst/>
          </a:prstGeom>
          <a:noFill/>
        </p:spPr>
        <p:txBody>
          <a:bodyPr wrap="square" rtlCol="0">
            <a:spAutoFit/>
          </a:bodyPr>
          <a:lstStyle/>
          <a:p>
            <a:r>
              <a:rPr lang="en-US" sz="1600" b="1" dirty="0"/>
              <a:t>Baseline age 30-55 years</a:t>
            </a:r>
          </a:p>
        </p:txBody>
      </p:sp>
      <p:sp>
        <p:nvSpPr>
          <p:cNvPr id="12" name="TextBox 11">
            <a:extLst>
              <a:ext uri="{FF2B5EF4-FFF2-40B4-BE49-F238E27FC236}">
                <a16:creationId xmlns:a16="http://schemas.microsoft.com/office/drawing/2014/main" id="{59385CD7-735F-B52F-FFE0-BD7E81B0E05C}"/>
              </a:ext>
            </a:extLst>
          </p:cNvPr>
          <p:cNvSpPr txBox="1"/>
          <p:nvPr/>
        </p:nvSpPr>
        <p:spPr>
          <a:xfrm>
            <a:off x="7047248" y="5532922"/>
            <a:ext cx="4239733" cy="338554"/>
          </a:xfrm>
          <a:prstGeom prst="rect">
            <a:avLst/>
          </a:prstGeom>
          <a:noFill/>
        </p:spPr>
        <p:txBody>
          <a:bodyPr wrap="square" rtlCol="0">
            <a:spAutoFit/>
          </a:bodyPr>
          <a:lstStyle/>
          <a:p>
            <a:r>
              <a:rPr lang="en-US" sz="1600" b="1" dirty="0"/>
              <a:t>Baseline age &lt; 30 years</a:t>
            </a:r>
          </a:p>
        </p:txBody>
      </p:sp>
      <p:cxnSp>
        <p:nvCxnSpPr>
          <p:cNvPr id="4" name="Straight Connector 3">
            <a:extLst>
              <a:ext uri="{FF2B5EF4-FFF2-40B4-BE49-F238E27FC236}">
                <a16:creationId xmlns:a16="http://schemas.microsoft.com/office/drawing/2014/main" id="{EB6E1B1C-C1CA-6789-88F7-C5278B019440}"/>
              </a:ext>
            </a:extLst>
          </p:cNvPr>
          <p:cNvCxnSpPr>
            <a:cxnSpLocks/>
          </p:cNvCxnSpPr>
          <p:nvPr/>
        </p:nvCxnSpPr>
        <p:spPr>
          <a:xfrm>
            <a:off x="1767319" y="1827041"/>
            <a:ext cx="331076" cy="0"/>
          </a:xfrm>
          <a:prstGeom prst="line">
            <a:avLst/>
          </a:prstGeom>
          <a:ln w="34925">
            <a:solidFill>
              <a:srgbClr val="C00000"/>
            </a:solidFill>
            <a:prstDash val="sysDot"/>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FD505F5-9EAE-6EA3-0C16-E32A631E8EFB}"/>
              </a:ext>
            </a:extLst>
          </p:cNvPr>
          <p:cNvSpPr txBox="1"/>
          <p:nvPr/>
        </p:nvSpPr>
        <p:spPr>
          <a:xfrm>
            <a:off x="2148705" y="1657161"/>
            <a:ext cx="4454175" cy="338554"/>
          </a:xfrm>
          <a:prstGeom prst="rect">
            <a:avLst/>
          </a:prstGeom>
          <a:noFill/>
        </p:spPr>
        <p:txBody>
          <a:bodyPr wrap="square" rtlCol="0">
            <a:spAutoFit/>
          </a:bodyPr>
          <a:lstStyle/>
          <a:p>
            <a:r>
              <a:rPr lang="en-US" altLang="zh-CN" sz="1600" b="1" dirty="0"/>
              <a:t>Geometric</a:t>
            </a:r>
            <a:r>
              <a:rPr lang="zh-CN" altLang="en-US" sz="1600" b="1" dirty="0"/>
              <a:t> </a:t>
            </a:r>
            <a:r>
              <a:rPr lang="en-US" altLang="zh-CN" sz="1600" b="1" dirty="0"/>
              <a:t>mean</a:t>
            </a:r>
            <a:r>
              <a:rPr lang="zh-CN" altLang="en-US" sz="1600" b="1" dirty="0"/>
              <a:t> </a:t>
            </a:r>
            <a:r>
              <a:rPr lang="en-US" altLang="zh-CN" sz="1600" b="1" dirty="0"/>
              <a:t>of</a:t>
            </a:r>
            <a:r>
              <a:rPr lang="zh-CN" altLang="en-US" sz="1600" b="1" dirty="0"/>
              <a:t> </a:t>
            </a:r>
            <a:r>
              <a:rPr lang="en-US" altLang="zh-CN" sz="1600" b="1" dirty="0"/>
              <a:t>the</a:t>
            </a:r>
            <a:r>
              <a:rPr lang="zh-CN" altLang="en-US" sz="1600" b="1" dirty="0"/>
              <a:t> </a:t>
            </a:r>
            <a:r>
              <a:rPr lang="en-US" altLang="zh-CN" sz="1600" b="1" dirty="0"/>
              <a:t>observed</a:t>
            </a:r>
            <a:r>
              <a:rPr lang="zh-CN" altLang="en-US" sz="1600" b="1" dirty="0"/>
              <a:t> </a:t>
            </a:r>
            <a:r>
              <a:rPr lang="en-US" altLang="zh-CN" sz="1600" b="1" dirty="0"/>
              <a:t>D:A:D</a:t>
            </a:r>
            <a:r>
              <a:rPr lang="zh-CN" altLang="en-US" sz="1600" b="1" dirty="0"/>
              <a:t> </a:t>
            </a:r>
            <a:r>
              <a:rPr lang="en-US" altLang="zh-CN" sz="1600" b="1" dirty="0"/>
              <a:t>scores</a:t>
            </a:r>
            <a:endParaRPr lang="en-US" sz="1600" b="1" dirty="0"/>
          </a:p>
        </p:txBody>
      </p:sp>
      <p:sp>
        <p:nvSpPr>
          <p:cNvPr id="3" name="TextBox 2">
            <a:extLst>
              <a:ext uri="{FF2B5EF4-FFF2-40B4-BE49-F238E27FC236}">
                <a16:creationId xmlns:a16="http://schemas.microsoft.com/office/drawing/2014/main" id="{53201DA9-2419-7956-0162-B112AAB2C26E}"/>
              </a:ext>
            </a:extLst>
          </p:cNvPr>
          <p:cNvSpPr txBox="1"/>
          <p:nvPr/>
        </p:nvSpPr>
        <p:spPr>
          <a:xfrm>
            <a:off x="1233858" y="6412206"/>
            <a:ext cx="7021422" cy="369332"/>
          </a:xfrm>
          <a:prstGeom prst="rect">
            <a:avLst/>
          </a:prstGeom>
          <a:noFill/>
        </p:spPr>
        <p:txBody>
          <a:bodyPr wrap="square" rtlCol="0">
            <a:spAutoFit/>
          </a:bodyPr>
          <a:lstStyle/>
          <a:p>
            <a:r>
              <a:rPr lang="en-US" altLang="zh-CN" dirty="0"/>
              <a:t>Follow</a:t>
            </a:r>
            <a:r>
              <a:rPr lang="zh-CN" altLang="en-US" dirty="0"/>
              <a:t> </a:t>
            </a:r>
            <a:r>
              <a:rPr lang="en-US" altLang="zh-CN" dirty="0"/>
              <a:t>up</a:t>
            </a:r>
            <a:r>
              <a:rPr lang="zh-CN" altLang="en-US" dirty="0"/>
              <a:t> </a:t>
            </a:r>
            <a:r>
              <a:rPr lang="en-US" altLang="zh-CN" dirty="0"/>
              <a:t>time</a:t>
            </a:r>
            <a:r>
              <a:rPr lang="zh-CN" altLang="en-US" dirty="0"/>
              <a:t> </a:t>
            </a:r>
            <a:r>
              <a:rPr lang="en-US" altLang="zh-CN" dirty="0"/>
              <a:t>post</a:t>
            </a:r>
            <a:r>
              <a:rPr lang="zh-CN" altLang="en-US" dirty="0"/>
              <a:t> </a:t>
            </a:r>
            <a:r>
              <a:rPr lang="en-US" altLang="zh-CN" dirty="0"/>
              <a:t>ART</a:t>
            </a:r>
            <a:r>
              <a:rPr lang="zh-CN" altLang="en-US" dirty="0"/>
              <a:t> </a:t>
            </a:r>
            <a:r>
              <a:rPr lang="en-US" altLang="zh-CN" dirty="0"/>
              <a:t>(anti-HIV</a:t>
            </a:r>
            <a:r>
              <a:rPr lang="zh-CN" altLang="en-US" dirty="0"/>
              <a:t> </a:t>
            </a:r>
            <a:r>
              <a:rPr lang="en-US" altLang="zh-CN" dirty="0"/>
              <a:t>medication)</a:t>
            </a:r>
            <a:r>
              <a:rPr lang="zh-CN" altLang="en-US" dirty="0"/>
              <a:t> </a:t>
            </a:r>
            <a:r>
              <a:rPr lang="en-US" altLang="zh-CN" dirty="0"/>
              <a:t>initiation</a:t>
            </a:r>
            <a:r>
              <a:rPr lang="zh-CN" altLang="en-US" dirty="0"/>
              <a:t> </a:t>
            </a:r>
            <a:r>
              <a:rPr lang="en-US" altLang="zh-CN" dirty="0"/>
              <a:t>(months)</a:t>
            </a:r>
            <a:r>
              <a:rPr lang="zh-CN" altLang="en-US" dirty="0"/>
              <a:t> </a:t>
            </a:r>
            <a:endParaRPr lang="en-US" dirty="0"/>
          </a:p>
        </p:txBody>
      </p:sp>
      <p:sp>
        <p:nvSpPr>
          <p:cNvPr id="13" name="TextBox 12">
            <a:extLst>
              <a:ext uri="{FF2B5EF4-FFF2-40B4-BE49-F238E27FC236}">
                <a16:creationId xmlns:a16="http://schemas.microsoft.com/office/drawing/2014/main" id="{537473DF-6F73-B4F7-5C5F-96FF8EA762CA}"/>
              </a:ext>
            </a:extLst>
          </p:cNvPr>
          <p:cNvSpPr txBox="1"/>
          <p:nvPr/>
        </p:nvSpPr>
        <p:spPr>
          <a:xfrm rot="16200000">
            <a:off x="-266230" y="3002135"/>
            <a:ext cx="3000176" cy="830997"/>
          </a:xfrm>
          <a:prstGeom prst="rect">
            <a:avLst/>
          </a:prstGeom>
          <a:noFill/>
        </p:spPr>
        <p:txBody>
          <a:bodyPr wrap="square" rtlCol="0">
            <a:spAutoFit/>
          </a:bodyPr>
          <a:lstStyle/>
          <a:p>
            <a:r>
              <a:rPr lang="en-US" altLang="zh-CN" sz="2200" dirty="0"/>
              <a:t>CVD</a:t>
            </a:r>
            <a:r>
              <a:rPr lang="zh-CN" altLang="en-US" sz="2200" dirty="0"/>
              <a:t> </a:t>
            </a:r>
            <a:r>
              <a:rPr lang="en-US" altLang="zh-CN" sz="2200" dirty="0"/>
              <a:t>risk</a:t>
            </a:r>
            <a:r>
              <a:rPr lang="zh-CN" altLang="en-US" sz="2200" dirty="0"/>
              <a:t> </a:t>
            </a:r>
            <a:r>
              <a:rPr lang="en-US" altLang="zh-CN" sz="2200" dirty="0"/>
              <a:t>score</a:t>
            </a:r>
            <a:r>
              <a:rPr lang="zh-CN" altLang="en-US" sz="2200" dirty="0"/>
              <a:t> </a:t>
            </a:r>
            <a:r>
              <a:rPr lang="en-US" altLang="zh-CN" sz="2200" dirty="0"/>
              <a:t>(%)</a:t>
            </a:r>
          </a:p>
          <a:p>
            <a:endParaRPr lang="en-US" sz="2400" dirty="0"/>
          </a:p>
        </p:txBody>
      </p:sp>
    </p:spTree>
    <p:extLst>
      <p:ext uri="{BB962C8B-B14F-4D97-AF65-F5344CB8AC3E}">
        <p14:creationId xmlns:p14="http://schemas.microsoft.com/office/powerpoint/2010/main" val="2284495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706435" y="379413"/>
            <a:ext cx="11485565" cy="1325563"/>
          </a:xfrm>
        </p:spPr>
        <p:txBody>
          <a:bodyPr>
            <a:normAutofit/>
          </a:bodyPr>
          <a:lstStyle/>
          <a:p>
            <a:r>
              <a:rPr lang="en-US" b="1" dirty="0">
                <a:solidFill>
                  <a:srgbClr val="00B0F0"/>
                </a:solidFill>
              </a:rPr>
              <a:t>Study methods  —</a:t>
            </a:r>
            <a:br>
              <a:rPr lang="en-US" b="1" dirty="0">
                <a:solidFill>
                  <a:srgbClr val="00B0F0"/>
                </a:solidFill>
              </a:rPr>
            </a:br>
            <a:r>
              <a:rPr lang="en-US" sz="3100" dirty="0">
                <a:solidFill>
                  <a:srgbClr val="00B0F0"/>
                </a:solidFill>
              </a:rPr>
              <a:t>Objective 2: Changes in CVD risk over time among HIV </a:t>
            </a:r>
            <a:r>
              <a:rPr lang="en-US" sz="3900" b="1" dirty="0">
                <a:solidFill>
                  <a:srgbClr val="00B0F0"/>
                </a:solidFill>
              </a:rPr>
              <a:t>sub-groups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199" y="1864002"/>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8BD374D-72EA-099E-5D7E-F7B66E8C027E}"/>
              </a:ext>
            </a:extLst>
          </p:cNvPr>
          <p:cNvSpPr>
            <a:spLocks noGrp="1"/>
          </p:cNvSpPr>
          <p:nvPr>
            <p:ph idx="1"/>
          </p:nvPr>
        </p:nvSpPr>
        <p:spPr>
          <a:xfrm>
            <a:off x="992716" y="2881587"/>
            <a:ext cx="10473267" cy="2697578"/>
          </a:xfrm>
        </p:spPr>
        <p:txBody>
          <a:bodyPr>
            <a:normAutofit/>
          </a:bodyPr>
          <a:lstStyle/>
          <a:p>
            <a:r>
              <a:rPr lang="en-US" altLang="zh-CN" sz="2400" dirty="0"/>
              <a:t>Added</a:t>
            </a:r>
            <a:r>
              <a:rPr lang="zh-CN" altLang="en-US" sz="2400" dirty="0"/>
              <a:t> </a:t>
            </a:r>
            <a:r>
              <a:rPr lang="en-US" altLang="zh-CN" sz="2400" dirty="0"/>
              <a:t>new</a:t>
            </a:r>
            <a:r>
              <a:rPr lang="zh-CN" altLang="en-US" sz="2400" dirty="0"/>
              <a:t> </a:t>
            </a:r>
            <a:r>
              <a:rPr lang="en-US" altLang="zh-CN" sz="2400" dirty="0"/>
              <a:t>variables</a:t>
            </a:r>
            <a:r>
              <a:rPr lang="zh-CN" altLang="en-US" sz="2400" dirty="0"/>
              <a:t> </a:t>
            </a:r>
            <a:r>
              <a:rPr lang="en-US" altLang="zh-CN" sz="2400" dirty="0"/>
              <a:t>[to</a:t>
            </a:r>
            <a:r>
              <a:rPr lang="zh-CN" altLang="en-US" sz="2400" dirty="0"/>
              <a:t> </a:t>
            </a:r>
            <a:r>
              <a:rPr lang="en-US" altLang="zh-CN" sz="2400" dirty="0"/>
              <a:t>stratify</a:t>
            </a:r>
            <a:r>
              <a:rPr lang="zh-CN" altLang="en-US" sz="2400" dirty="0"/>
              <a:t> </a:t>
            </a:r>
            <a:r>
              <a:rPr lang="en-US" altLang="zh-CN" sz="2400" dirty="0"/>
              <a:t>people</a:t>
            </a:r>
            <a:r>
              <a:rPr lang="zh-CN" altLang="en-US" sz="2400" dirty="0"/>
              <a:t> </a:t>
            </a:r>
            <a:r>
              <a:rPr lang="en-US" altLang="zh-CN" sz="2400" dirty="0"/>
              <a:t>into</a:t>
            </a:r>
            <a:r>
              <a:rPr lang="zh-CN" altLang="en-US" sz="2400" dirty="0"/>
              <a:t> </a:t>
            </a:r>
            <a:r>
              <a:rPr lang="en-US" altLang="zh-CN" sz="2400" dirty="0"/>
              <a:t>sub-groups</a:t>
            </a:r>
            <a:r>
              <a:rPr lang="zh-CN" altLang="en-US" sz="2400" dirty="0"/>
              <a:t> </a:t>
            </a:r>
            <a:r>
              <a:rPr lang="en-US" altLang="zh-CN" sz="2400" dirty="0"/>
              <a:t>of</a:t>
            </a:r>
            <a:r>
              <a:rPr lang="zh-CN" altLang="en-US" sz="2400" dirty="0"/>
              <a:t> </a:t>
            </a:r>
            <a:r>
              <a:rPr lang="en-US" altLang="zh-CN" sz="2400" dirty="0"/>
              <a:t>interest]</a:t>
            </a:r>
            <a:r>
              <a:rPr lang="zh-CN" altLang="en-US" sz="2400" dirty="0"/>
              <a:t> </a:t>
            </a:r>
            <a:r>
              <a:rPr lang="en-US" altLang="zh-CN" sz="2400" dirty="0"/>
              <a:t>in</a:t>
            </a:r>
            <a:r>
              <a:rPr lang="zh-CN" altLang="en-US" sz="2400" dirty="0"/>
              <a:t> </a:t>
            </a:r>
            <a:r>
              <a:rPr lang="en-US" altLang="zh-CN" sz="2400" dirty="0"/>
              <a:t>the</a:t>
            </a:r>
            <a:r>
              <a:rPr lang="zh-CN" altLang="en-US" sz="2400" dirty="0"/>
              <a:t> </a:t>
            </a:r>
            <a:r>
              <a:rPr lang="en-US" altLang="zh-CN" sz="2400" dirty="0"/>
              <a:t>model</a:t>
            </a:r>
          </a:p>
          <a:p>
            <a:r>
              <a:rPr lang="en-US" altLang="zh-CN" sz="2400" dirty="0"/>
              <a:t>Variable</a:t>
            </a:r>
            <a:r>
              <a:rPr lang="zh-CN" altLang="en-US" sz="2400" dirty="0"/>
              <a:t> </a:t>
            </a:r>
            <a:r>
              <a:rPr lang="en-US" altLang="zh-CN" sz="2400" dirty="0"/>
              <a:t>selection</a:t>
            </a:r>
            <a:r>
              <a:rPr lang="zh-CN" altLang="en-US" sz="2400" dirty="0"/>
              <a:t> </a:t>
            </a:r>
            <a:r>
              <a:rPr lang="en-US" altLang="zh-CN" sz="2400" dirty="0"/>
              <a:t>–</a:t>
            </a:r>
            <a:r>
              <a:rPr lang="zh-CN" altLang="en-US" sz="2400" dirty="0"/>
              <a:t> </a:t>
            </a:r>
            <a:r>
              <a:rPr lang="en-US" altLang="zh-CN" sz="2400" dirty="0"/>
              <a:t>backward</a:t>
            </a:r>
            <a:r>
              <a:rPr lang="zh-CN" altLang="en-US" sz="2400" dirty="0"/>
              <a:t> </a:t>
            </a:r>
            <a:r>
              <a:rPr lang="en-US" altLang="zh-CN" sz="2400" dirty="0"/>
              <a:t>selection</a:t>
            </a:r>
            <a:r>
              <a:rPr lang="zh-CN" altLang="en-US" sz="2400" dirty="0"/>
              <a:t> </a:t>
            </a:r>
            <a:r>
              <a:rPr lang="en-US" altLang="zh-CN" sz="2400" dirty="0"/>
              <a:t>(p</a:t>
            </a:r>
            <a:r>
              <a:rPr lang="zh-CN" altLang="en-US" sz="2400" dirty="0"/>
              <a:t> </a:t>
            </a:r>
            <a:r>
              <a:rPr lang="en-AU" sz="2400" dirty="0"/>
              <a:t>≤</a:t>
            </a:r>
            <a:r>
              <a:rPr lang="zh-CN" altLang="en-US" sz="2400" dirty="0"/>
              <a:t> </a:t>
            </a:r>
            <a:r>
              <a:rPr lang="en-US" altLang="zh-CN" sz="2400" dirty="0"/>
              <a:t>0.05)</a:t>
            </a:r>
            <a:endParaRPr lang="en-AU" sz="2400" dirty="0"/>
          </a:p>
        </p:txBody>
      </p:sp>
    </p:spTree>
    <p:extLst>
      <p:ext uri="{BB962C8B-B14F-4D97-AF65-F5344CB8AC3E}">
        <p14:creationId xmlns:p14="http://schemas.microsoft.com/office/powerpoint/2010/main" val="392101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339691"/>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949035" y="1925569"/>
            <a:ext cx="9899073" cy="4351338"/>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Diagram&#10;&#10;Description automatically generated">
            <a:extLst>
              <a:ext uri="{FF2B5EF4-FFF2-40B4-BE49-F238E27FC236}">
                <a16:creationId xmlns:a16="http://schemas.microsoft.com/office/drawing/2014/main" id="{613551F9-F13B-34CB-1DCD-18974A7AA118}"/>
              </a:ext>
            </a:extLst>
          </p:cNvPr>
          <p:cNvPicPr>
            <a:picLocks noChangeAspect="1"/>
          </p:cNvPicPr>
          <p:nvPr/>
        </p:nvPicPr>
        <p:blipFill>
          <a:blip r:embed="rId3"/>
          <a:stretch>
            <a:fillRect/>
          </a:stretch>
        </p:blipFill>
        <p:spPr>
          <a:xfrm>
            <a:off x="6400198" y="2372139"/>
            <a:ext cx="5685693" cy="4485861"/>
          </a:xfrm>
          <a:prstGeom prst="rect">
            <a:avLst/>
          </a:prstGeom>
        </p:spPr>
      </p:pic>
    </p:spTree>
    <p:extLst>
      <p:ext uri="{BB962C8B-B14F-4D97-AF65-F5344CB8AC3E}">
        <p14:creationId xmlns:p14="http://schemas.microsoft.com/office/powerpoint/2010/main" val="1856573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706435" y="379413"/>
            <a:ext cx="11485565" cy="1325563"/>
          </a:xfrm>
        </p:spPr>
        <p:txBody>
          <a:bodyPr>
            <a:normAutofit/>
          </a:bodyPr>
          <a:lstStyle/>
          <a:p>
            <a:r>
              <a:rPr lang="en-US" b="1" dirty="0">
                <a:solidFill>
                  <a:srgbClr val="00B0F0"/>
                </a:solidFill>
              </a:rPr>
              <a:t>Study </a:t>
            </a:r>
            <a:r>
              <a:rPr lang="en-US" altLang="zh-CN" b="1" dirty="0">
                <a:solidFill>
                  <a:srgbClr val="00B0F0"/>
                </a:solidFill>
              </a:rPr>
              <a:t>results</a:t>
            </a:r>
            <a:r>
              <a:rPr lang="en-US" b="1" dirty="0">
                <a:solidFill>
                  <a:srgbClr val="00B0F0"/>
                </a:solidFill>
              </a:rPr>
              <a:t>  —</a:t>
            </a:r>
            <a:br>
              <a:rPr lang="en-US" b="1" dirty="0">
                <a:solidFill>
                  <a:srgbClr val="00B0F0"/>
                </a:solidFill>
              </a:rPr>
            </a:br>
            <a:r>
              <a:rPr lang="en-US" sz="3100" dirty="0">
                <a:solidFill>
                  <a:srgbClr val="00B0F0"/>
                </a:solidFill>
              </a:rPr>
              <a:t>Objective 2: Changes in CVD risk over time among HIV </a:t>
            </a:r>
            <a:r>
              <a:rPr lang="en-US" sz="3900" b="1" dirty="0">
                <a:solidFill>
                  <a:srgbClr val="00B0F0"/>
                </a:solidFill>
              </a:rPr>
              <a:t>sub-groups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70497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A8BD374D-72EA-099E-5D7E-F7B66E8C027E}"/>
              </a:ext>
            </a:extLst>
          </p:cNvPr>
          <p:cNvSpPr>
            <a:spLocks noGrp="1"/>
          </p:cNvSpPr>
          <p:nvPr>
            <p:ph idx="1"/>
          </p:nvPr>
        </p:nvSpPr>
        <p:spPr>
          <a:xfrm>
            <a:off x="838200" y="2112959"/>
            <a:ext cx="10473267" cy="4477017"/>
          </a:xfrm>
        </p:spPr>
        <p:txBody>
          <a:bodyPr>
            <a:normAutofit fontScale="85000" lnSpcReduction="10000"/>
          </a:bodyPr>
          <a:lstStyle/>
          <a:p>
            <a:r>
              <a:rPr lang="en-US" sz="2400" b="1" dirty="0"/>
              <a:t>Mode of HIV acquisition</a:t>
            </a:r>
            <a:r>
              <a:rPr lang="en-US" sz="2400" dirty="0"/>
              <a:t>: Injecting Drug User, Gay and Bisexual Man, Heterosexual, Other</a:t>
            </a:r>
          </a:p>
          <a:p>
            <a:r>
              <a:rPr lang="en-US" sz="2400" b="1" dirty="0"/>
              <a:t>Ethnicity:</a:t>
            </a:r>
            <a:r>
              <a:rPr lang="en-US" sz="2400" dirty="0"/>
              <a:t> Caucasian, Asian, Other</a:t>
            </a:r>
          </a:p>
          <a:p>
            <a:r>
              <a:rPr lang="en-US" sz="2400" b="1" dirty="0"/>
              <a:t>Lowest CD4 counts at baseline : </a:t>
            </a:r>
            <a:r>
              <a:rPr lang="en-US" sz="2400" dirty="0"/>
              <a:t>&lt; 200 &amp; </a:t>
            </a:r>
            <a:r>
              <a:rPr lang="en-AU" sz="2400" dirty="0"/>
              <a:t>≥ 200 cells/mm</a:t>
            </a:r>
            <a:r>
              <a:rPr lang="en-AU" sz="2400" baseline="30000" dirty="0"/>
              <a:t>3</a:t>
            </a:r>
            <a:endParaRPr lang="en-US" sz="2400" b="1" baseline="30000" dirty="0"/>
          </a:p>
          <a:p>
            <a:r>
              <a:rPr lang="en-AU" sz="2400" b="1" dirty="0"/>
              <a:t>AIDS diagnosis prior to baseline: </a:t>
            </a:r>
            <a:r>
              <a:rPr lang="en-US" altLang="zh-CN" sz="2400" dirty="0"/>
              <a:t>Yes</a:t>
            </a:r>
            <a:r>
              <a:rPr lang="zh-CN" altLang="en-US" sz="2400" dirty="0"/>
              <a:t> </a:t>
            </a:r>
            <a:r>
              <a:rPr lang="en-US" altLang="zh-CN" sz="2400" dirty="0"/>
              <a:t>&amp;</a:t>
            </a:r>
            <a:r>
              <a:rPr lang="zh-CN" altLang="en-US" sz="2400" dirty="0"/>
              <a:t> </a:t>
            </a:r>
            <a:r>
              <a:rPr lang="en-US" altLang="zh-CN" sz="2400" dirty="0"/>
              <a:t>No</a:t>
            </a:r>
            <a:r>
              <a:rPr lang="zh-CN" altLang="en-US" sz="2400" dirty="0"/>
              <a:t> </a:t>
            </a:r>
            <a:endParaRPr lang="en-AU" sz="2400" dirty="0"/>
          </a:p>
          <a:p>
            <a:r>
              <a:rPr lang="en-AU" sz="2400" b="1" dirty="0"/>
              <a:t>Family history of CVD: </a:t>
            </a:r>
            <a:r>
              <a:rPr lang="en-US" altLang="zh-CN" sz="2400" dirty="0"/>
              <a:t>Yes</a:t>
            </a:r>
            <a:r>
              <a:rPr lang="zh-CN" altLang="en-US" sz="2400" dirty="0"/>
              <a:t> </a:t>
            </a:r>
            <a:r>
              <a:rPr lang="en-US" altLang="zh-CN" sz="2400" dirty="0"/>
              <a:t>&amp;</a:t>
            </a:r>
            <a:r>
              <a:rPr lang="zh-CN" altLang="en-US" sz="2400" dirty="0"/>
              <a:t> </a:t>
            </a:r>
            <a:r>
              <a:rPr lang="en-US" altLang="zh-CN" sz="2400" dirty="0"/>
              <a:t>No</a:t>
            </a:r>
            <a:r>
              <a:rPr lang="zh-CN" altLang="en-US" sz="2400" dirty="0"/>
              <a:t> </a:t>
            </a:r>
            <a:endParaRPr lang="en-AU" sz="2400" dirty="0"/>
          </a:p>
          <a:p>
            <a:r>
              <a:rPr lang="en-AU" sz="2400" b="1" dirty="0"/>
              <a:t>Gender: </a:t>
            </a:r>
            <a:r>
              <a:rPr lang="en-AU" sz="2400" dirty="0"/>
              <a:t>Male &amp; Female</a:t>
            </a:r>
          </a:p>
          <a:p>
            <a:r>
              <a:rPr lang="en-AU" sz="2400" b="1" dirty="0"/>
              <a:t>Hepatitis B diagnosis: </a:t>
            </a:r>
            <a:r>
              <a:rPr lang="en-US" altLang="zh-CN" sz="2400" dirty="0"/>
              <a:t>Yes</a:t>
            </a:r>
            <a:r>
              <a:rPr lang="zh-CN" altLang="en-US" sz="2400" dirty="0"/>
              <a:t> </a:t>
            </a:r>
            <a:r>
              <a:rPr lang="en-US" altLang="zh-CN" sz="2400" dirty="0"/>
              <a:t>&amp;</a:t>
            </a:r>
            <a:r>
              <a:rPr lang="zh-CN" altLang="en-US" sz="2400" dirty="0"/>
              <a:t> </a:t>
            </a:r>
            <a:r>
              <a:rPr lang="en-US" altLang="zh-CN" sz="2400" dirty="0"/>
              <a:t>No</a:t>
            </a:r>
            <a:r>
              <a:rPr lang="zh-CN" altLang="en-US" sz="2400" dirty="0"/>
              <a:t> </a:t>
            </a:r>
            <a:endParaRPr lang="en-AU" sz="2400" dirty="0"/>
          </a:p>
          <a:p>
            <a:r>
              <a:rPr lang="en-AU" sz="2400" b="1" dirty="0"/>
              <a:t>Hepatitis C diagnosis: </a:t>
            </a:r>
            <a:r>
              <a:rPr lang="en-US" altLang="zh-CN" sz="2400" dirty="0"/>
              <a:t>Yes</a:t>
            </a:r>
            <a:r>
              <a:rPr lang="zh-CN" altLang="en-US" sz="2400" dirty="0"/>
              <a:t> </a:t>
            </a:r>
            <a:r>
              <a:rPr lang="en-US" altLang="zh-CN" sz="2400" dirty="0"/>
              <a:t>&amp;</a:t>
            </a:r>
            <a:r>
              <a:rPr lang="zh-CN" altLang="en-US" sz="2400" dirty="0"/>
              <a:t> </a:t>
            </a:r>
            <a:r>
              <a:rPr lang="en-US" altLang="zh-CN" sz="2400" dirty="0"/>
              <a:t>No</a:t>
            </a:r>
            <a:r>
              <a:rPr lang="zh-CN" altLang="en-US" sz="2400" dirty="0"/>
              <a:t> </a:t>
            </a:r>
            <a:endParaRPr lang="en-AU" sz="2400" dirty="0"/>
          </a:p>
          <a:p>
            <a:r>
              <a:rPr lang="en-AU" sz="2400" b="1" dirty="0"/>
              <a:t>Data source: </a:t>
            </a:r>
            <a:r>
              <a:rPr lang="en-AU" sz="2400" dirty="0"/>
              <a:t>TAHOD vs AHOD</a:t>
            </a:r>
          </a:p>
          <a:p>
            <a:r>
              <a:rPr lang="en-AU" sz="2400" b="1" dirty="0"/>
              <a:t>Baseline age groups: </a:t>
            </a:r>
            <a:r>
              <a:rPr lang="en-AU" sz="2400" dirty="0"/>
              <a:t>&lt;30, 30-55</a:t>
            </a:r>
            <a:r>
              <a:rPr lang="zh-CN" altLang="en-US" sz="2400" dirty="0"/>
              <a:t> </a:t>
            </a:r>
            <a:r>
              <a:rPr lang="en-US" altLang="zh-CN" sz="2400" dirty="0"/>
              <a:t>&amp;</a:t>
            </a:r>
            <a:r>
              <a:rPr lang="en-AU" sz="2400" dirty="0"/>
              <a:t> &gt;55 years</a:t>
            </a:r>
          </a:p>
          <a:p>
            <a:r>
              <a:rPr lang="en-AU" sz="2400" b="1" dirty="0"/>
              <a:t>Baseline smoking status: </a:t>
            </a:r>
            <a:r>
              <a:rPr lang="en-AU" sz="2400" dirty="0"/>
              <a:t>Never,</a:t>
            </a:r>
            <a:r>
              <a:rPr lang="zh-CN" altLang="en-US" sz="2400" dirty="0"/>
              <a:t> </a:t>
            </a:r>
            <a:r>
              <a:rPr lang="en-US" altLang="zh-CN" sz="2400" dirty="0"/>
              <a:t>Former</a:t>
            </a:r>
            <a:r>
              <a:rPr lang="zh-CN" altLang="en-US" sz="2400" dirty="0"/>
              <a:t> </a:t>
            </a:r>
            <a:r>
              <a:rPr lang="en-AU" sz="2400" dirty="0"/>
              <a:t>&amp; </a:t>
            </a:r>
            <a:r>
              <a:rPr lang="en-US" altLang="zh-CN" sz="2400" dirty="0"/>
              <a:t>Current</a:t>
            </a:r>
            <a:r>
              <a:rPr lang="en-AU" sz="2400" dirty="0"/>
              <a:t> </a:t>
            </a:r>
          </a:p>
          <a:p>
            <a:r>
              <a:rPr lang="en-AU" sz="2400" b="1" dirty="0"/>
              <a:t>Baseline BMI: </a:t>
            </a:r>
            <a:r>
              <a:rPr lang="en-AU" sz="2400" dirty="0"/>
              <a:t>Underweight</a:t>
            </a:r>
            <a:r>
              <a:rPr lang="zh-CN" altLang="en-US" sz="2400" dirty="0"/>
              <a:t> </a:t>
            </a:r>
            <a:r>
              <a:rPr lang="en-US" altLang="zh-CN" sz="2400" dirty="0"/>
              <a:t>(&lt;</a:t>
            </a:r>
            <a:r>
              <a:rPr lang="zh-CN" altLang="en-US" sz="2400" dirty="0"/>
              <a:t> </a:t>
            </a:r>
            <a:r>
              <a:rPr lang="en-US" altLang="zh-CN" sz="2400" dirty="0"/>
              <a:t>18.5)</a:t>
            </a:r>
            <a:r>
              <a:rPr lang="en-AU" sz="2400" dirty="0"/>
              <a:t>, Normal healthy</a:t>
            </a:r>
            <a:r>
              <a:rPr lang="zh-CN" altLang="en-US" sz="2400" dirty="0"/>
              <a:t> </a:t>
            </a:r>
            <a:r>
              <a:rPr lang="en-US" altLang="zh-CN" sz="2400" dirty="0"/>
              <a:t>(18.5-24.9)</a:t>
            </a:r>
            <a:r>
              <a:rPr lang="en-AU" sz="2400" dirty="0"/>
              <a:t> &amp; Overweight</a:t>
            </a:r>
            <a:r>
              <a:rPr lang="zh-CN" altLang="en-US" sz="2400" dirty="0"/>
              <a:t> </a:t>
            </a:r>
            <a:r>
              <a:rPr lang="en-US" altLang="zh-CN" sz="2400" dirty="0"/>
              <a:t>(</a:t>
            </a:r>
            <a:r>
              <a:rPr lang="en-AU" sz="2400" dirty="0"/>
              <a:t>≥</a:t>
            </a:r>
            <a:r>
              <a:rPr lang="zh-CN" altLang="en-US" sz="2400" dirty="0"/>
              <a:t> </a:t>
            </a:r>
            <a:r>
              <a:rPr lang="en-US" altLang="zh-CN" sz="2400" dirty="0"/>
              <a:t>25)</a:t>
            </a:r>
            <a:endParaRPr lang="en-AU" sz="2400" b="1" dirty="0"/>
          </a:p>
        </p:txBody>
      </p:sp>
    </p:spTree>
    <p:extLst>
      <p:ext uri="{BB962C8B-B14F-4D97-AF65-F5344CB8AC3E}">
        <p14:creationId xmlns:p14="http://schemas.microsoft.com/office/powerpoint/2010/main" val="40028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5101"/>
            <a:ext cx="11353800" cy="1325563"/>
          </a:xfrm>
        </p:spPr>
        <p:txBody>
          <a:bodyPr>
            <a:normAutofit/>
          </a:bodyPr>
          <a:lstStyle/>
          <a:p>
            <a:r>
              <a:rPr lang="en-US" b="1" dirty="0">
                <a:solidFill>
                  <a:srgbClr val="00B0F0"/>
                </a:solidFill>
              </a:rPr>
              <a:t>Study </a:t>
            </a:r>
            <a:r>
              <a:rPr lang="en-US" altLang="zh-CN" b="1" dirty="0">
                <a:solidFill>
                  <a:srgbClr val="00B0F0"/>
                </a:solidFill>
              </a:rPr>
              <a:t>results</a:t>
            </a:r>
            <a:r>
              <a:rPr lang="en-US" b="1" dirty="0">
                <a:solidFill>
                  <a:srgbClr val="00B0F0"/>
                </a:solidFill>
              </a:rPr>
              <a:t>  —</a:t>
            </a:r>
            <a:br>
              <a:rPr lang="en-US" b="1" dirty="0">
                <a:solidFill>
                  <a:srgbClr val="00B0F0"/>
                </a:solidFill>
              </a:rPr>
            </a:br>
            <a:r>
              <a:rPr lang="en-US" sz="3100" dirty="0">
                <a:solidFill>
                  <a:srgbClr val="00B0F0"/>
                </a:solidFill>
              </a:rPr>
              <a:t>Objective 2: Changes in CVD over time among HIV </a:t>
            </a:r>
            <a:r>
              <a:rPr lang="en-US" altLang="zh-CN" sz="3900" b="1" dirty="0">
                <a:solidFill>
                  <a:srgbClr val="00B0F0"/>
                </a:solidFill>
              </a:rPr>
              <a:t>sub-</a:t>
            </a:r>
            <a:r>
              <a:rPr lang="en-US" sz="3900" b="1" dirty="0">
                <a:solidFill>
                  <a:srgbClr val="00B0F0"/>
                </a:solidFill>
              </a:rPr>
              <a:t>groups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88292"/>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633A5261-1282-329E-D077-54C8E7AA7F03}"/>
              </a:ext>
            </a:extLst>
          </p:cNvPr>
          <p:cNvGraphicFramePr>
            <a:graphicFrameLocks noGrp="1"/>
          </p:cNvGraphicFramePr>
          <p:nvPr>
            <p:extLst>
              <p:ext uri="{D42A27DB-BD31-4B8C-83A1-F6EECF244321}">
                <p14:modId xmlns:p14="http://schemas.microsoft.com/office/powerpoint/2010/main" val="490536229"/>
              </p:ext>
            </p:extLst>
          </p:nvPr>
        </p:nvGraphicFramePr>
        <p:xfrm>
          <a:off x="1327221" y="2242269"/>
          <a:ext cx="9075736" cy="3779520"/>
        </p:xfrm>
        <a:graphic>
          <a:graphicData uri="http://schemas.openxmlformats.org/drawingml/2006/table">
            <a:tbl>
              <a:tblPr firstRow="1" bandRow="1">
                <a:tableStyleId>{B301B821-A1FF-4177-AEE7-76D212191A09}</a:tableStyleId>
              </a:tblPr>
              <a:tblGrid>
                <a:gridCol w="2780539">
                  <a:extLst>
                    <a:ext uri="{9D8B030D-6E8A-4147-A177-3AD203B41FA5}">
                      <a16:colId xmlns:a16="http://schemas.microsoft.com/office/drawing/2014/main" val="1333477039"/>
                    </a:ext>
                  </a:extLst>
                </a:gridCol>
                <a:gridCol w="3422691">
                  <a:extLst>
                    <a:ext uri="{9D8B030D-6E8A-4147-A177-3AD203B41FA5}">
                      <a16:colId xmlns:a16="http://schemas.microsoft.com/office/drawing/2014/main" val="4262608393"/>
                    </a:ext>
                  </a:extLst>
                </a:gridCol>
                <a:gridCol w="2872506">
                  <a:extLst>
                    <a:ext uri="{9D8B030D-6E8A-4147-A177-3AD203B41FA5}">
                      <a16:colId xmlns:a16="http://schemas.microsoft.com/office/drawing/2014/main" val="1678181998"/>
                    </a:ext>
                  </a:extLst>
                </a:gridCol>
              </a:tblGrid>
              <a:tr h="370840">
                <a:tc>
                  <a:txBody>
                    <a:bodyPr/>
                    <a:lstStyle/>
                    <a:p>
                      <a:r>
                        <a:rPr lang="en-US" altLang="zh-CN" sz="2000" dirty="0">
                          <a:solidFill>
                            <a:schemeClr val="tx1"/>
                          </a:solidFill>
                        </a:rPr>
                        <a:t>Variables</a:t>
                      </a:r>
                      <a:endParaRPr lang="en-US" sz="2000" dirty="0">
                        <a:solidFill>
                          <a:schemeClr val="tx1"/>
                        </a:solidFill>
                      </a:endParaRPr>
                    </a:p>
                  </a:txBody>
                  <a:tcPr>
                    <a:solidFill>
                      <a:schemeClr val="bg2"/>
                    </a:solidFill>
                  </a:tcPr>
                </a:tc>
                <a:tc>
                  <a:txBody>
                    <a:bodyPr/>
                    <a:lstStyle/>
                    <a:p>
                      <a:r>
                        <a:rPr lang="en-US" altLang="zh-CN" sz="2000" dirty="0">
                          <a:solidFill>
                            <a:schemeClr val="tx1"/>
                          </a:solidFill>
                        </a:rPr>
                        <a:t>Who</a:t>
                      </a:r>
                      <a:r>
                        <a:rPr lang="zh-CN" altLang="en-US" sz="2000" dirty="0">
                          <a:solidFill>
                            <a:schemeClr val="tx1"/>
                          </a:solidFill>
                        </a:rPr>
                        <a:t> </a:t>
                      </a:r>
                      <a:r>
                        <a:rPr lang="en-US" altLang="zh-CN" sz="2000" dirty="0">
                          <a:solidFill>
                            <a:schemeClr val="tx1"/>
                          </a:solidFill>
                        </a:rPr>
                        <a:t>has</a:t>
                      </a:r>
                      <a:r>
                        <a:rPr lang="zh-CN" altLang="en-US" sz="2000" dirty="0">
                          <a:solidFill>
                            <a:schemeClr val="tx1"/>
                          </a:solidFill>
                        </a:rPr>
                        <a:t> </a:t>
                      </a:r>
                      <a:r>
                        <a:rPr lang="en-US" altLang="zh-CN" sz="2000" dirty="0">
                          <a:solidFill>
                            <a:schemeClr val="tx1"/>
                          </a:solidFill>
                        </a:rPr>
                        <a:t>a</a:t>
                      </a:r>
                      <a:r>
                        <a:rPr lang="zh-CN" altLang="en-US" sz="2000" dirty="0">
                          <a:solidFill>
                            <a:schemeClr val="tx1"/>
                          </a:solidFill>
                        </a:rPr>
                        <a:t> </a:t>
                      </a:r>
                      <a:r>
                        <a:rPr lang="en-US" altLang="zh-CN" sz="2000" dirty="0">
                          <a:solidFill>
                            <a:schemeClr val="tx1"/>
                          </a:solidFill>
                        </a:rPr>
                        <a:t>higher</a:t>
                      </a:r>
                      <a:r>
                        <a:rPr lang="zh-CN" altLang="en-US" sz="2000" dirty="0">
                          <a:solidFill>
                            <a:schemeClr val="tx1"/>
                          </a:solidFill>
                        </a:rPr>
                        <a:t> </a:t>
                      </a:r>
                      <a:r>
                        <a:rPr lang="en-US" altLang="zh-CN" sz="2000" dirty="0">
                          <a:solidFill>
                            <a:schemeClr val="tx1"/>
                          </a:solidFill>
                        </a:rPr>
                        <a:t>risk?</a:t>
                      </a:r>
                      <a:endParaRPr lang="en-US" sz="2000" dirty="0">
                        <a:solidFill>
                          <a:schemeClr val="tx1"/>
                        </a:solidFill>
                      </a:endParaRPr>
                    </a:p>
                  </a:txBody>
                  <a:tcPr>
                    <a:solidFill>
                      <a:schemeClr val="bg2"/>
                    </a:solidFill>
                  </a:tcPr>
                </a:tc>
                <a:tc>
                  <a:txBody>
                    <a:bodyPr/>
                    <a:lstStyle/>
                    <a:p>
                      <a:r>
                        <a:rPr lang="en-US" altLang="zh-CN" sz="2000" dirty="0">
                          <a:solidFill>
                            <a:schemeClr val="tx1"/>
                          </a:solidFill>
                        </a:rPr>
                        <a:t>Is</a:t>
                      </a:r>
                      <a:r>
                        <a:rPr lang="zh-CN" altLang="en-US" sz="2000" dirty="0">
                          <a:solidFill>
                            <a:schemeClr val="tx1"/>
                          </a:solidFill>
                        </a:rPr>
                        <a:t> </a:t>
                      </a:r>
                      <a:r>
                        <a:rPr lang="en-US" altLang="zh-CN" sz="2000" dirty="0">
                          <a:solidFill>
                            <a:schemeClr val="tx1"/>
                          </a:solidFill>
                        </a:rPr>
                        <a:t>p</a:t>
                      </a:r>
                      <a:r>
                        <a:rPr lang="zh-CN" altLang="en-US" sz="2000" dirty="0">
                          <a:solidFill>
                            <a:schemeClr val="tx1"/>
                          </a:solidFill>
                        </a:rPr>
                        <a:t> </a:t>
                      </a:r>
                      <a:r>
                        <a:rPr lang="en-AU" sz="2000" dirty="0">
                          <a:solidFill>
                            <a:schemeClr val="tx1"/>
                          </a:solidFill>
                        </a:rPr>
                        <a:t>≤</a:t>
                      </a:r>
                      <a:r>
                        <a:rPr lang="zh-CN" altLang="en-US" sz="2000" dirty="0">
                          <a:solidFill>
                            <a:schemeClr val="tx1"/>
                          </a:solidFill>
                        </a:rPr>
                        <a:t> </a:t>
                      </a:r>
                      <a:r>
                        <a:rPr lang="en-US" altLang="zh-CN" sz="2000" dirty="0">
                          <a:solidFill>
                            <a:schemeClr val="tx1"/>
                          </a:solidFill>
                        </a:rPr>
                        <a:t>0.05</a:t>
                      </a:r>
                      <a:r>
                        <a:rPr lang="zh-CN" altLang="en-US" sz="2000" dirty="0">
                          <a:solidFill>
                            <a:schemeClr val="tx1"/>
                          </a:solidFill>
                        </a:rPr>
                        <a:t> </a:t>
                      </a:r>
                      <a:r>
                        <a:rPr lang="en-US" altLang="zh-CN" sz="2000" dirty="0">
                          <a:solidFill>
                            <a:schemeClr val="tx1"/>
                          </a:solidFill>
                        </a:rPr>
                        <a:t>at</a:t>
                      </a:r>
                      <a:r>
                        <a:rPr lang="zh-CN" altLang="en-US" sz="2000" dirty="0">
                          <a:solidFill>
                            <a:schemeClr val="tx1"/>
                          </a:solidFill>
                        </a:rPr>
                        <a:t> </a:t>
                      </a:r>
                      <a:r>
                        <a:rPr lang="en-US" altLang="zh-CN" sz="2000" dirty="0">
                          <a:solidFill>
                            <a:schemeClr val="tx1"/>
                          </a:solidFill>
                        </a:rPr>
                        <a:t>baseline?</a:t>
                      </a:r>
                      <a:endParaRPr lang="en-US" sz="2000" dirty="0">
                        <a:solidFill>
                          <a:schemeClr val="tx1"/>
                        </a:solidFill>
                      </a:endParaRPr>
                    </a:p>
                  </a:txBody>
                  <a:tcPr>
                    <a:solidFill>
                      <a:schemeClr val="bg2"/>
                    </a:solidFill>
                  </a:tcPr>
                </a:tc>
                <a:extLst>
                  <a:ext uri="{0D108BD9-81ED-4DB2-BD59-A6C34878D82A}">
                    <a16:rowId xmlns:a16="http://schemas.microsoft.com/office/drawing/2014/main" val="1934205148"/>
                  </a:ext>
                </a:extLst>
              </a:tr>
              <a:tr h="0">
                <a:tc>
                  <a:txBody>
                    <a:bodyPr/>
                    <a:lstStyle/>
                    <a:p>
                      <a:r>
                        <a:rPr lang="en-US" altLang="zh-CN" sz="2000" b="1" dirty="0"/>
                        <a:t>The</a:t>
                      </a:r>
                      <a:r>
                        <a:rPr lang="zh-CN" altLang="en-US" sz="2000" b="1" dirty="0"/>
                        <a:t> </a:t>
                      </a:r>
                      <a:r>
                        <a:rPr lang="en-US" altLang="zh-CN" sz="2000" b="1" dirty="0"/>
                        <a:t>mode</a:t>
                      </a:r>
                      <a:r>
                        <a:rPr lang="zh-CN" altLang="en-US" sz="2000" b="1" dirty="0"/>
                        <a:t> </a:t>
                      </a:r>
                      <a:r>
                        <a:rPr lang="en-US" altLang="zh-CN" sz="2000" b="1" dirty="0"/>
                        <a:t>of</a:t>
                      </a:r>
                      <a:r>
                        <a:rPr lang="zh-CN" altLang="en-US" sz="2000" b="1" dirty="0"/>
                        <a:t> </a:t>
                      </a:r>
                      <a:r>
                        <a:rPr lang="en-US" altLang="zh-CN" sz="2000" b="1" dirty="0"/>
                        <a:t>HIV</a:t>
                      </a:r>
                      <a:r>
                        <a:rPr lang="zh-CN" altLang="en-US" sz="2000" b="1" dirty="0"/>
                        <a:t> </a:t>
                      </a:r>
                      <a:r>
                        <a:rPr lang="en-US" altLang="zh-CN" sz="2000" b="1" dirty="0"/>
                        <a:t>acquisition</a:t>
                      </a:r>
                      <a:r>
                        <a:rPr lang="zh-CN" altLang="en-US" sz="2000" b="1" dirty="0"/>
                        <a:t> </a:t>
                      </a:r>
                      <a:endParaRPr lang="en-US" sz="2000" b="1" dirty="0"/>
                    </a:p>
                  </a:txBody>
                  <a:tcPr>
                    <a:solidFill>
                      <a:schemeClr val="bg1"/>
                    </a:solidFill>
                  </a:tcPr>
                </a:tc>
                <a:tc>
                  <a:txBody>
                    <a:bodyPr/>
                    <a:lstStyle/>
                    <a:p>
                      <a:r>
                        <a:rPr lang="en-US" altLang="zh-CN" sz="2000" dirty="0"/>
                        <a:t>Heterosexual</a:t>
                      </a:r>
                      <a:endParaRPr lang="en-US" sz="2000" dirty="0"/>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1455361987"/>
                  </a:ext>
                </a:extLst>
              </a:tr>
              <a:tr h="0">
                <a:tc>
                  <a:txBody>
                    <a:bodyPr/>
                    <a:lstStyle/>
                    <a:p>
                      <a:r>
                        <a:rPr lang="en-US" altLang="zh-CN" sz="2000" b="1" dirty="0"/>
                        <a:t>Baseline</a:t>
                      </a:r>
                      <a:r>
                        <a:rPr lang="zh-CN" altLang="en-US" sz="2000" b="1" dirty="0"/>
                        <a:t> </a:t>
                      </a:r>
                      <a:r>
                        <a:rPr lang="en-US" altLang="zh-CN" sz="2000" b="1" dirty="0"/>
                        <a:t>lowest</a:t>
                      </a:r>
                      <a:r>
                        <a:rPr lang="zh-CN" altLang="en-US" sz="2000" b="1" dirty="0"/>
                        <a:t> </a:t>
                      </a:r>
                      <a:r>
                        <a:rPr lang="en-US" altLang="zh-CN" sz="2000" b="1" dirty="0"/>
                        <a:t>CD4</a:t>
                      </a:r>
                      <a:r>
                        <a:rPr lang="zh-CN" altLang="en-US" sz="2000" b="1" dirty="0"/>
                        <a:t> </a:t>
                      </a:r>
                      <a:r>
                        <a:rPr lang="en-US" altLang="zh-CN" sz="2000" b="1" dirty="0"/>
                        <a:t>counts</a:t>
                      </a:r>
                      <a:endParaRPr lang="en-US" sz="2000" b="1" dirty="0"/>
                    </a:p>
                  </a:txBody>
                  <a:tcPr>
                    <a:solidFill>
                      <a:schemeClr val="bg1"/>
                    </a:solidFill>
                  </a:tcPr>
                </a:tc>
                <a:tc>
                  <a:txBody>
                    <a:bodyPr/>
                    <a:lstStyle/>
                    <a:p>
                      <a:r>
                        <a:rPr lang="en-US" altLang="zh-CN" sz="2000" dirty="0"/>
                        <a:t>CD4</a:t>
                      </a:r>
                      <a:r>
                        <a:rPr lang="zh-CN" altLang="en-US" sz="2000" dirty="0"/>
                        <a:t> </a:t>
                      </a:r>
                      <a:r>
                        <a:rPr lang="en-US" altLang="zh-CN" sz="2000" dirty="0"/>
                        <a:t>&lt;</a:t>
                      </a:r>
                      <a:r>
                        <a:rPr lang="zh-CN" altLang="en-US" sz="2000" dirty="0"/>
                        <a:t> </a:t>
                      </a:r>
                      <a:r>
                        <a:rPr lang="en-US" altLang="zh-CN" sz="2000" dirty="0"/>
                        <a:t>200</a:t>
                      </a:r>
                      <a:r>
                        <a:rPr lang="zh-CN" altLang="en-US" sz="2000" dirty="0"/>
                        <a:t> </a:t>
                      </a:r>
                      <a:r>
                        <a:rPr lang="en-US" altLang="zh-CN" sz="2000" dirty="0"/>
                        <a:t>cells/mm</a:t>
                      </a:r>
                      <a:r>
                        <a:rPr lang="en-US" altLang="zh-CN" sz="2000" baseline="30000" dirty="0"/>
                        <a:t>3</a:t>
                      </a:r>
                      <a:endParaRPr lang="en-AU" altLang="zh-CN" sz="2000" baseline="0" dirty="0"/>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1009116276"/>
                  </a:ext>
                </a:extLst>
              </a:tr>
              <a:tr h="0">
                <a:tc>
                  <a:txBody>
                    <a:bodyPr/>
                    <a:lstStyle/>
                    <a:p>
                      <a:r>
                        <a:rPr lang="en-US" altLang="zh-CN" sz="2000" b="1" dirty="0"/>
                        <a:t>Family</a:t>
                      </a:r>
                      <a:r>
                        <a:rPr lang="zh-CN" altLang="en-US" sz="2000" b="1" dirty="0"/>
                        <a:t> </a:t>
                      </a:r>
                      <a:r>
                        <a:rPr lang="en-US" altLang="zh-CN" sz="2000" b="1" dirty="0"/>
                        <a:t>history</a:t>
                      </a:r>
                      <a:r>
                        <a:rPr lang="zh-CN" altLang="en-US" sz="2000" b="1" dirty="0"/>
                        <a:t> </a:t>
                      </a:r>
                      <a:r>
                        <a:rPr lang="en-US" altLang="zh-CN" sz="2000" b="1" dirty="0"/>
                        <a:t>of</a:t>
                      </a:r>
                      <a:r>
                        <a:rPr lang="zh-CN" altLang="en-US" sz="2000" b="1" dirty="0"/>
                        <a:t> </a:t>
                      </a:r>
                      <a:r>
                        <a:rPr lang="en-US" altLang="zh-CN" sz="2000" b="1" dirty="0"/>
                        <a:t>CVD</a:t>
                      </a:r>
                      <a:endParaRPr lang="en-US" sz="2000" b="1" dirty="0"/>
                    </a:p>
                  </a:txBody>
                  <a:tcPr>
                    <a:solidFill>
                      <a:schemeClr val="bg1"/>
                    </a:solidFill>
                  </a:tcPr>
                </a:tc>
                <a:tc>
                  <a:txBody>
                    <a:bodyPr/>
                    <a:lstStyle/>
                    <a:p>
                      <a:r>
                        <a:rPr lang="en-US" altLang="zh-CN" sz="2000" baseline="0" dirty="0"/>
                        <a:t>With</a:t>
                      </a:r>
                      <a:r>
                        <a:rPr lang="zh-CN" altLang="en-US" sz="2000" baseline="0" dirty="0"/>
                        <a:t> </a:t>
                      </a:r>
                      <a:r>
                        <a:rPr lang="en-US" altLang="zh-CN" sz="2000" baseline="0" dirty="0"/>
                        <a:t>family</a:t>
                      </a:r>
                      <a:r>
                        <a:rPr lang="zh-CN" altLang="en-US" sz="2000" baseline="0" dirty="0"/>
                        <a:t> </a:t>
                      </a:r>
                      <a:r>
                        <a:rPr lang="en-US" altLang="zh-CN" sz="2000" baseline="0" dirty="0"/>
                        <a:t>history</a:t>
                      </a:r>
                      <a:endParaRPr lang="en-AU" altLang="zh-CN" sz="2000" baseline="0" dirty="0"/>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254613167"/>
                  </a:ext>
                </a:extLst>
              </a:tr>
              <a:tr h="0">
                <a:tc>
                  <a:txBody>
                    <a:bodyPr/>
                    <a:lstStyle/>
                    <a:p>
                      <a:r>
                        <a:rPr lang="en-US" altLang="zh-CN" sz="2000" b="1" dirty="0"/>
                        <a:t>Gender</a:t>
                      </a:r>
                      <a:endParaRPr lang="en-US" sz="2000" b="1" dirty="0"/>
                    </a:p>
                  </a:txBody>
                  <a:tcPr>
                    <a:solidFill>
                      <a:schemeClr val="bg1"/>
                    </a:solidFill>
                  </a:tcPr>
                </a:tc>
                <a:tc>
                  <a:txBody>
                    <a:bodyPr/>
                    <a:lstStyle/>
                    <a:p>
                      <a:r>
                        <a:rPr lang="en-US" altLang="zh-CN" sz="2000" baseline="0" dirty="0"/>
                        <a:t>Male</a:t>
                      </a:r>
                      <a:endParaRPr lang="en-AU" altLang="zh-CN" sz="2000" baseline="0" dirty="0"/>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339682294"/>
                  </a:ext>
                </a:extLst>
              </a:tr>
              <a:tr h="0">
                <a:tc>
                  <a:txBody>
                    <a:bodyPr/>
                    <a:lstStyle/>
                    <a:p>
                      <a:r>
                        <a:rPr lang="en-US" altLang="zh-CN" sz="2000" b="1" dirty="0"/>
                        <a:t>Baseline</a:t>
                      </a:r>
                      <a:r>
                        <a:rPr lang="zh-CN" altLang="en-US" sz="2000" b="1" dirty="0"/>
                        <a:t> </a:t>
                      </a:r>
                      <a:r>
                        <a:rPr lang="en-US" altLang="zh-CN" sz="2000" b="1" dirty="0"/>
                        <a:t>age</a:t>
                      </a:r>
                      <a:r>
                        <a:rPr lang="zh-CN" altLang="en-US" sz="2000" b="1" dirty="0"/>
                        <a:t> </a:t>
                      </a:r>
                      <a:r>
                        <a:rPr lang="en-US" altLang="zh-CN" sz="2000" b="1" dirty="0"/>
                        <a:t>groups</a:t>
                      </a:r>
                      <a:endParaRPr lang="en-US" sz="2000" b="1" dirty="0"/>
                    </a:p>
                  </a:txBody>
                  <a:tcPr>
                    <a:solidFill>
                      <a:schemeClr val="bg1"/>
                    </a:solidFill>
                  </a:tcPr>
                </a:tc>
                <a:tc>
                  <a:txBody>
                    <a:bodyPr/>
                    <a:lstStyle/>
                    <a:p>
                      <a:pPr marL="0" indent="0">
                        <a:buFontTx/>
                        <a:buNone/>
                      </a:pPr>
                      <a:r>
                        <a:rPr lang="en-US" altLang="zh-CN" sz="2000" baseline="0" dirty="0"/>
                        <a:t>&gt;55</a:t>
                      </a:r>
                      <a:r>
                        <a:rPr lang="zh-CN" altLang="en-US" sz="2000" baseline="0" dirty="0"/>
                        <a:t> </a:t>
                      </a:r>
                      <a:r>
                        <a:rPr lang="en-US" altLang="zh-CN" sz="2000" baseline="0" dirty="0"/>
                        <a:t>years</a:t>
                      </a:r>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3765140081"/>
                  </a:ext>
                </a:extLst>
              </a:tr>
              <a:tr h="0">
                <a:tc>
                  <a:txBody>
                    <a:bodyPr/>
                    <a:lstStyle/>
                    <a:p>
                      <a:r>
                        <a:rPr lang="en-US" altLang="zh-CN" sz="2000" b="1" dirty="0"/>
                        <a:t>Baseline</a:t>
                      </a:r>
                      <a:r>
                        <a:rPr lang="zh-CN" altLang="en-US" sz="2000" b="1" dirty="0"/>
                        <a:t> </a:t>
                      </a:r>
                      <a:r>
                        <a:rPr lang="en-US" altLang="zh-CN" sz="2000" b="1" dirty="0"/>
                        <a:t>smoking</a:t>
                      </a:r>
                      <a:r>
                        <a:rPr lang="zh-CN" altLang="en-US" sz="2000" b="1" dirty="0"/>
                        <a:t> </a:t>
                      </a:r>
                      <a:r>
                        <a:rPr lang="en-US" altLang="zh-CN" sz="2000" b="1" dirty="0"/>
                        <a:t>status</a:t>
                      </a:r>
                      <a:endParaRPr lang="en-US" sz="2000" b="1" dirty="0"/>
                    </a:p>
                  </a:txBody>
                  <a:tcPr>
                    <a:solidFill>
                      <a:schemeClr val="bg1"/>
                    </a:solidFill>
                  </a:tcPr>
                </a:tc>
                <a:tc>
                  <a:txBody>
                    <a:bodyPr/>
                    <a:lstStyle/>
                    <a:p>
                      <a:pPr marL="0" indent="0">
                        <a:buFontTx/>
                        <a:buNone/>
                      </a:pPr>
                      <a:r>
                        <a:rPr lang="en-US" altLang="zh-CN" sz="2000" baseline="0" dirty="0"/>
                        <a:t>Current</a:t>
                      </a:r>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3336929973"/>
                  </a:ext>
                </a:extLst>
              </a:tr>
              <a:tr h="0">
                <a:tc>
                  <a:txBody>
                    <a:bodyPr/>
                    <a:lstStyle/>
                    <a:p>
                      <a:r>
                        <a:rPr lang="en-US" altLang="zh-CN" sz="2000" b="1" dirty="0"/>
                        <a:t>Baseline</a:t>
                      </a:r>
                      <a:r>
                        <a:rPr lang="zh-CN" altLang="en-US" sz="2000" b="1" dirty="0"/>
                        <a:t> </a:t>
                      </a:r>
                      <a:r>
                        <a:rPr lang="en-US" altLang="zh-CN" sz="2000" b="1" dirty="0"/>
                        <a:t>BMI</a:t>
                      </a:r>
                      <a:r>
                        <a:rPr lang="zh-CN" altLang="en-US" sz="2000" b="1" dirty="0"/>
                        <a:t> </a:t>
                      </a:r>
                      <a:r>
                        <a:rPr lang="en-US" altLang="zh-CN" sz="2000" b="1" dirty="0"/>
                        <a:t>categories</a:t>
                      </a:r>
                      <a:endParaRPr lang="en-US" sz="2000" b="1" dirty="0"/>
                    </a:p>
                  </a:txBody>
                  <a:tcPr>
                    <a:solidFill>
                      <a:schemeClr val="bg1"/>
                    </a:solidFill>
                  </a:tcPr>
                </a:tc>
                <a:tc>
                  <a:txBody>
                    <a:bodyPr/>
                    <a:lstStyle/>
                    <a:p>
                      <a:pPr marL="0" indent="0">
                        <a:buFontTx/>
                        <a:buNone/>
                      </a:pPr>
                      <a:r>
                        <a:rPr lang="en-US" altLang="zh-CN" sz="2000" baseline="0" dirty="0"/>
                        <a:t>Overweight</a:t>
                      </a:r>
                      <a:r>
                        <a:rPr lang="zh-CN" altLang="en-US" sz="2000" baseline="0" dirty="0"/>
                        <a:t> </a:t>
                      </a:r>
                      <a:r>
                        <a:rPr lang="en-US" altLang="zh-CN" sz="2000" baseline="0" dirty="0"/>
                        <a:t>(BMI</a:t>
                      </a:r>
                      <a:r>
                        <a:rPr lang="zh-CN" altLang="en-US" sz="2000" baseline="0" dirty="0"/>
                        <a:t> </a:t>
                      </a:r>
                      <a:r>
                        <a:rPr lang="en-AU" sz="2000" dirty="0"/>
                        <a:t>≥</a:t>
                      </a:r>
                      <a:r>
                        <a:rPr lang="zh-CN" altLang="en-US" sz="2000" dirty="0"/>
                        <a:t> </a:t>
                      </a:r>
                      <a:r>
                        <a:rPr lang="en-US" altLang="zh-CN" sz="2000" dirty="0"/>
                        <a:t>25)</a:t>
                      </a:r>
                      <a:endParaRPr lang="en-US" altLang="zh-CN" sz="2000" baseline="0" dirty="0"/>
                    </a:p>
                  </a:txBody>
                  <a:tcPr>
                    <a:solidFill>
                      <a:schemeClr val="bg1"/>
                    </a:solidFill>
                  </a:tcPr>
                </a:tc>
                <a:tc>
                  <a:txBody>
                    <a:bodyPr/>
                    <a:lstStyle/>
                    <a:p>
                      <a:r>
                        <a:rPr lang="en-US" altLang="zh-CN" sz="2000" dirty="0"/>
                        <a:t>Yes</a:t>
                      </a:r>
                      <a:endParaRPr lang="en-US" sz="2000" dirty="0"/>
                    </a:p>
                  </a:txBody>
                  <a:tcPr>
                    <a:solidFill>
                      <a:schemeClr val="bg1"/>
                    </a:solidFill>
                  </a:tcPr>
                </a:tc>
                <a:extLst>
                  <a:ext uri="{0D108BD9-81ED-4DB2-BD59-A6C34878D82A}">
                    <a16:rowId xmlns:a16="http://schemas.microsoft.com/office/drawing/2014/main" val="129622699"/>
                  </a:ext>
                </a:extLst>
              </a:tr>
            </a:tbl>
          </a:graphicData>
        </a:graphic>
      </p:graphicFrame>
    </p:spTree>
    <p:extLst>
      <p:ext uri="{BB962C8B-B14F-4D97-AF65-F5344CB8AC3E}">
        <p14:creationId xmlns:p14="http://schemas.microsoft.com/office/powerpoint/2010/main" val="2039550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652670" y="149477"/>
            <a:ext cx="11353800" cy="1325563"/>
          </a:xfrm>
        </p:spPr>
        <p:txBody>
          <a:bodyPr>
            <a:normAutofit/>
          </a:bodyPr>
          <a:lstStyle/>
          <a:p>
            <a:r>
              <a:rPr lang="en-US" b="1" dirty="0">
                <a:solidFill>
                  <a:srgbClr val="00B0F0"/>
                </a:solidFill>
              </a:rPr>
              <a:t>Study </a:t>
            </a:r>
            <a:r>
              <a:rPr lang="en-US" altLang="zh-CN" b="1" dirty="0">
                <a:solidFill>
                  <a:srgbClr val="00B0F0"/>
                </a:solidFill>
              </a:rPr>
              <a:t>results</a:t>
            </a:r>
            <a:r>
              <a:rPr lang="en-US" b="1" dirty="0">
                <a:solidFill>
                  <a:srgbClr val="00B0F0"/>
                </a:solidFill>
              </a:rPr>
              <a:t>  —</a:t>
            </a:r>
            <a:br>
              <a:rPr lang="en-US" b="1" dirty="0">
                <a:solidFill>
                  <a:srgbClr val="00B0F0"/>
                </a:solidFill>
              </a:rPr>
            </a:br>
            <a:r>
              <a:rPr lang="en-US" sz="3100" dirty="0">
                <a:solidFill>
                  <a:srgbClr val="00B0F0"/>
                </a:solidFill>
              </a:rPr>
              <a:t>Objective 2: Changes in CVD over time among HIV </a:t>
            </a:r>
            <a:r>
              <a:rPr lang="en-US" altLang="zh-CN" sz="3900" b="1" dirty="0">
                <a:solidFill>
                  <a:srgbClr val="00B0F0"/>
                </a:solidFill>
              </a:rPr>
              <a:t>sub-</a:t>
            </a:r>
            <a:r>
              <a:rPr lang="en-US" sz="3900" b="1" dirty="0">
                <a:solidFill>
                  <a:srgbClr val="00B0F0"/>
                </a:solidFill>
              </a:rPr>
              <a:t>groups</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88292"/>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Table 7">
            <a:extLst>
              <a:ext uri="{FF2B5EF4-FFF2-40B4-BE49-F238E27FC236}">
                <a16:creationId xmlns:a16="http://schemas.microsoft.com/office/drawing/2014/main" id="{633A5261-1282-329E-D077-54C8E7AA7F03}"/>
              </a:ext>
            </a:extLst>
          </p:cNvPr>
          <p:cNvGraphicFramePr>
            <a:graphicFrameLocks noGrp="1"/>
          </p:cNvGraphicFramePr>
          <p:nvPr>
            <p:extLst>
              <p:ext uri="{D42A27DB-BD31-4B8C-83A1-F6EECF244321}">
                <p14:modId xmlns:p14="http://schemas.microsoft.com/office/powerpoint/2010/main" val="1514358163"/>
              </p:ext>
            </p:extLst>
          </p:nvPr>
        </p:nvGraphicFramePr>
        <p:xfrm>
          <a:off x="1392480" y="2132495"/>
          <a:ext cx="8785190" cy="3413760"/>
        </p:xfrm>
        <a:graphic>
          <a:graphicData uri="http://schemas.openxmlformats.org/drawingml/2006/table">
            <a:tbl>
              <a:tblPr firstRow="1" bandRow="1">
                <a:tableStyleId>{B301B821-A1FF-4177-AEE7-76D212191A09}</a:tableStyleId>
              </a:tblPr>
              <a:tblGrid>
                <a:gridCol w="2963243">
                  <a:extLst>
                    <a:ext uri="{9D8B030D-6E8A-4147-A177-3AD203B41FA5}">
                      <a16:colId xmlns:a16="http://schemas.microsoft.com/office/drawing/2014/main" val="1333477039"/>
                    </a:ext>
                  </a:extLst>
                </a:gridCol>
                <a:gridCol w="4277030">
                  <a:extLst>
                    <a:ext uri="{9D8B030D-6E8A-4147-A177-3AD203B41FA5}">
                      <a16:colId xmlns:a16="http://schemas.microsoft.com/office/drawing/2014/main" val="4262608393"/>
                    </a:ext>
                  </a:extLst>
                </a:gridCol>
                <a:gridCol w="1544917">
                  <a:extLst>
                    <a:ext uri="{9D8B030D-6E8A-4147-A177-3AD203B41FA5}">
                      <a16:colId xmlns:a16="http://schemas.microsoft.com/office/drawing/2014/main" val="1678181998"/>
                    </a:ext>
                  </a:extLst>
                </a:gridCol>
              </a:tblGrid>
              <a:tr h="670266">
                <a:tc>
                  <a:txBody>
                    <a:bodyPr/>
                    <a:lstStyle/>
                    <a:p>
                      <a:r>
                        <a:rPr lang="en-US" altLang="zh-CN" sz="2000" dirty="0">
                          <a:solidFill>
                            <a:schemeClr val="tx1"/>
                          </a:solidFill>
                        </a:rPr>
                        <a:t>Interaction</a:t>
                      </a:r>
                      <a:r>
                        <a:rPr lang="zh-CN" altLang="en-US" sz="2000" dirty="0">
                          <a:solidFill>
                            <a:schemeClr val="tx1"/>
                          </a:solidFill>
                        </a:rPr>
                        <a:t> </a:t>
                      </a:r>
                      <a:r>
                        <a:rPr lang="en-US" altLang="zh-CN" sz="2000" dirty="0">
                          <a:solidFill>
                            <a:schemeClr val="tx1"/>
                          </a:solidFill>
                        </a:rPr>
                        <a:t>vs</a:t>
                      </a:r>
                      <a:r>
                        <a:rPr lang="zh-CN" altLang="en-US" sz="2000" dirty="0">
                          <a:solidFill>
                            <a:schemeClr val="tx1"/>
                          </a:solidFill>
                        </a:rPr>
                        <a:t> </a:t>
                      </a:r>
                      <a:r>
                        <a:rPr lang="en-US" altLang="zh-CN" sz="2000" dirty="0">
                          <a:solidFill>
                            <a:schemeClr val="tx1"/>
                          </a:solidFill>
                        </a:rPr>
                        <a:t>Time</a:t>
                      </a:r>
                      <a:r>
                        <a:rPr lang="zh-CN" altLang="en-US" sz="2000" dirty="0">
                          <a:solidFill>
                            <a:schemeClr val="tx1"/>
                          </a:solidFill>
                        </a:rPr>
                        <a:t> </a:t>
                      </a:r>
                      <a:r>
                        <a:rPr lang="en-AU" sz="2000" b="1" dirty="0">
                          <a:solidFill>
                            <a:schemeClr val="tx1"/>
                          </a:solidFill>
                        </a:rPr>
                        <a:t>≥ </a:t>
                      </a:r>
                      <a:r>
                        <a:rPr lang="en-US" altLang="zh-CN" sz="2000" b="1" dirty="0">
                          <a:solidFill>
                            <a:schemeClr val="tx1"/>
                          </a:solidFill>
                        </a:rPr>
                        <a:t>3</a:t>
                      </a:r>
                      <a:r>
                        <a:rPr lang="zh-CN" altLang="en-US" sz="2000" b="1" dirty="0">
                          <a:solidFill>
                            <a:schemeClr val="tx1"/>
                          </a:solidFill>
                        </a:rPr>
                        <a:t> </a:t>
                      </a:r>
                      <a:r>
                        <a:rPr lang="en-US" altLang="zh-CN" sz="2000" b="1" dirty="0">
                          <a:solidFill>
                            <a:schemeClr val="tx1"/>
                          </a:solidFill>
                        </a:rPr>
                        <a:t>years</a:t>
                      </a:r>
                      <a:endParaRPr lang="en-US" sz="2000" b="1" dirty="0">
                        <a:solidFill>
                          <a:schemeClr val="tx1"/>
                        </a:solidFill>
                      </a:endParaRPr>
                    </a:p>
                  </a:txBody>
                  <a:tcPr>
                    <a:solidFill>
                      <a:schemeClr val="bg2"/>
                    </a:solidFill>
                  </a:tcPr>
                </a:tc>
                <a:tc>
                  <a:txBody>
                    <a:bodyPr/>
                    <a:lstStyle/>
                    <a:p>
                      <a:r>
                        <a:rPr lang="en-US" altLang="zh-CN" sz="2000" dirty="0">
                          <a:solidFill>
                            <a:schemeClr val="tx1"/>
                          </a:solidFill>
                        </a:rPr>
                        <a:t>Explanation</a:t>
                      </a:r>
                      <a:r>
                        <a:rPr lang="zh-CN" altLang="en-US" sz="2000" dirty="0">
                          <a:solidFill>
                            <a:schemeClr val="tx1"/>
                          </a:solidFill>
                        </a:rPr>
                        <a:t> </a:t>
                      </a:r>
                      <a:endParaRPr lang="en-AU" altLang="zh-CN" sz="2000" dirty="0">
                        <a:solidFill>
                          <a:schemeClr val="tx1"/>
                        </a:solidFill>
                      </a:endParaRPr>
                    </a:p>
                    <a:p>
                      <a:r>
                        <a:rPr lang="en-US" altLang="zh-CN" sz="2000" dirty="0">
                          <a:solidFill>
                            <a:schemeClr val="tx1"/>
                          </a:solidFill>
                        </a:rPr>
                        <a:t>-</a:t>
                      </a:r>
                      <a:r>
                        <a:rPr lang="zh-CN" altLang="en-US" sz="2000" dirty="0">
                          <a:solidFill>
                            <a:schemeClr val="tx1"/>
                          </a:solidFill>
                        </a:rPr>
                        <a:t> </a:t>
                      </a:r>
                      <a:r>
                        <a:rPr lang="en-US" altLang="zh-CN" sz="2000" b="0" dirty="0">
                          <a:solidFill>
                            <a:schemeClr val="tx1"/>
                          </a:solidFill>
                        </a:rPr>
                        <a:t>CVD</a:t>
                      </a:r>
                      <a:r>
                        <a:rPr lang="zh-CN" altLang="en-US" sz="2000" b="0" dirty="0">
                          <a:solidFill>
                            <a:schemeClr val="tx1"/>
                          </a:solidFill>
                        </a:rPr>
                        <a:t> </a:t>
                      </a:r>
                      <a:r>
                        <a:rPr lang="en-US" altLang="zh-CN" sz="2000" b="0" dirty="0">
                          <a:solidFill>
                            <a:schemeClr val="tx1"/>
                          </a:solidFill>
                        </a:rPr>
                        <a:t>risk</a:t>
                      </a:r>
                      <a:r>
                        <a:rPr lang="zh-CN" altLang="en-US" sz="2000" b="0" dirty="0">
                          <a:solidFill>
                            <a:schemeClr val="tx1"/>
                          </a:solidFill>
                        </a:rPr>
                        <a:t> </a:t>
                      </a:r>
                      <a:r>
                        <a:rPr lang="en-US" altLang="zh-CN" sz="2000" b="0" dirty="0">
                          <a:solidFill>
                            <a:schemeClr val="tx1"/>
                          </a:solidFill>
                        </a:rPr>
                        <a:t>increased</a:t>
                      </a:r>
                      <a:r>
                        <a:rPr lang="zh-CN" altLang="en-US" sz="2000" b="0" dirty="0">
                          <a:solidFill>
                            <a:schemeClr val="tx1"/>
                          </a:solidFill>
                        </a:rPr>
                        <a:t> </a:t>
                      </a:r>
                      <a:r>
                        <a:rPr lang="en-US" altLang="zh-CN" sz="2000" b="1" dirty="0">
                          <a:solidFill>
                            <a:schemeClr val="tx1"/>
                          </a:solidFill>
                        </a:rPr>
                        <a:t>more</a:t>
                      </a:r>
                      <a:r>
                        <a:rPr lang="zh-CN" altLang="en-US" sz="2000" b="1" dirty="0">
                          <a:solidFill>
                            <a:schemeClr val="tx1"/>
                          </a:solidFill>
                        </a:rPr>
                        <a:t> </a:t>
                      </a:r>
                      <a:r>
                        <a:rPr lang="en-US" altLang="zh-CN" sz="2000" b="1" dirty="0">
                          <a:solidFill>
                            <a:schemeClr val="tx1"/>
                          </a:solidFill>
                        </a:rPr>
                        <a:t>rapidly</a:t>
                      </a:r>
                      <a:r>
                        <a:rPr lang="zh-CN" altLang="en-US" sz="2000" b="1" dirty="0">
                          <a:solidFill>
                            <a:schemeClr val="tx1"/>
                          </a:solidFill>
                        </a:rPr>
                        <a:t> </a:t>
                      </a:r>
                      <a:r>
                        <a:rPr lang="en-US" altLang="zh-CN" sz="2000" b="1" dirty="0">
                          <a:solidFill>
                            <a:schemeClr val="tx1"/>
                          </a:solidFill>
                        </a:rPr>
                        <a:t>after</a:t>
                      </a:r>
                      <a:r>
                        <a:rPr lang="zh-CN" altLang="en-US" sz="2000" b="1" dirty="0">
                          <a:solidFill>
                            <a:schemeClr val="tx1"/>
                          </a:solidFill>
                        </a:rPr>
                        <a:t> </a:t>
                      </a:r>
                      <a:r>
                        <a:rPr lang="en-US" altLang="zh-CN" sz="2000" b="1" dirty="0">
                          <a:solidFill>
                            <a:schemeClr val="tx1"/>
                          </a:solidFill>
                        </a:rPr>
                        <a:t>3</a:t>
                      </a:r>
                      <a:r>
                        <a:rPr lang="zh-CN" altLang="en-US" sz="2000" b="1" dirty="0">
                          <a:solidFill>
                            <a:schemeClr val="tx1"/>
                          </a:solidFill>
                        </a:rPr>
                        <a:t> </a:t>
                      </a:r>
                      <a:r>
                        <a:rPr lang="en-US" altLang="zh-CN" sz="2000" b="1" dirty="0">
                          <a:solidFill>
                            <a:schemeClr val="tx1"/>
                          </a:solidFill>
                        </a:rPr>
                        <a:t>years</a:t>
                      </a:r>
                      <a:r>
                        <a:rPr lang="zh-CN" altLang="en-US" sz="2000" b="1" dirty="0">
                          <a:solidFill>
                            <a:schemeClr val="tx1"/>
                          </a:solidFill>
                        </a:rPr>
                        <a:t> </a:t>
                      </a:r>
                      <a:r>
                        <a:rPr lang="en-US" altLang="zh-CN" sz="2000" b="0" dirty="0">
                          <a:solidFill>
                            <a:schemeClr val="tx1"/>
                          </a:solidFill>
                        </a:rPr>
                        <a:t>in…..</a:t>
                      </a:r>
                      <a:r>
                        <a:rPr lang="zh-CN" altLang="en-US" sz="2000" b="0" dirty="0">
                          <a:solidFill>
                            <a:schemeClr val="tx1"/>
                          </a:solidFill>
                        </a:rPr>
                        <a:t> </a:t>
                      </a:r>
                      <a:endParaRPr lang="en-US" sz="2000" b="0" dirty="0">
                        <a:solidFill>
                          <a:schemeClr val="tx1"/>
                        </a:solidFill>
                      </a:endParaRPr>
                    </a:p>
                  </a:txBody>
                  <a:tcPr>
                    <a:solidFill>
                      <a:schemeClr val="bg2"/>
                    </a:solidFill>
                  </a:tcPr>
                </a:tc>
                <a:tc>
                  <a:txBody>
                    <a:bodyPr/>
                    <a:lstStyle/>
                    <a:p>
                      <a:r>
                        <a:rPr lang="en-US" altLang="zh-CN" sz="2000" dirty="0">
                          <a:solidFill>
                            <a:schemeClr val="tx1"/>
                          </a:solidFill>
                        </a:rPr>
                        <a:t>P-value</a:t>
                      </a:r>
                      <a:endParaRPr lang="en-US" sz="2000" dirty="0">
                        <a:solidFill>
                          <a:schemeClr val="tx1"/>
                        </a:solidFill>
                      </a:endParaRPr>
                    </a:p>
                  </a:txBody>
                  <a:tcPr>
                    <a:solidFill>
                      <a:schemeClr val="bg2"/>
                    </a:solidFill>
                  </a:tcPr>
                </a:tc>
                <a:extLst>
                  <a:ext uri="{0D108BD9-81ED-4DB2-BD59-A6C34878D82A}">
                    <a16:rowId xmlns:a16="http://schemas.microsoft.com/office/drawing/2014/main" val="1934205148"/>
                  </a:ext>
                </a:extLst>
              </a:tr>
              <a:tr h="0">
                <a:tc>
                  <a:txBody>
                    <a:bodyPr/>
                    <a:lstStyle/>
                    <a:p>
                      <a:r>
                        <a:rPr lang="en-US" altLang="zh-CN" sz="2000" b="1" dirty="0"/>
                        <a:t>Gender</a:t>
                      </a:r>
                      <a:endParaRPr lang="en-US" sz="2000" b="1" dirty="0"/>
                    </a:p>
                  </a:txBody>
                  <a:tcPr>
                    <a:solidFill>
                      <a:schemeClr val="bg1"/>
                    </a:solidFill>
                  </a:tcPr>
                </a:tc>
                <a:tc>
                  <a:txBody>
                    <a:bodyPr/>
                    <a:lstStyle/>
                    <a:p>
                      <a:r>
                        <a:rPr lang="en-US" altLang="zh-CN" sz="2000" dirty="0"/>
                        <a:t>In</a:t>
                      </a:r>
                      <a:r>
                        <a:rPr lang="zh-CN" altLang="en-US" sz="2000" dirty="0"/>
                        <a:t> </a:t>
                      </a:r>
                      <a:r>
                        <a:rPr lang="en-US" altLang="zh-CN" sz="2000" dirty="0"/>
                        <a:t>males</a:t>
                      </a:r>
                      <a:r>
                        <a:rPr lang="zh-CN" altLang="en-US" sz="2000" dirty="0"/>
                        <a:t> </a:t>
                      </a:r>
                      <a:r>
                        <a:rPr lang="en-US" altLang="zh-CN" sz="2000" dirty="0"/>
                        <a:t>than</a:t>
                      </a:r>
                      <a:r>
                        <a:rPr lang="zh-CN" altLang="en-US" sz="2000" dirty="0"/>
                        <a:t> </a:t>
                      </a:r>
                      <a:r>
                        <a:rPr lang="en-US" altLang="zh-CN" sz="2000" dirty="0"/>
                        <a:t>females</a:t>
                      </a:r>
                      <a:endParaRPr lang="en-US" sz="2000" dirty="0"/>
                    </a:p>
                  </a:txBody>
                  <a:tcPr>
                    <a:solidFill>
                      <a:schemeClr val="bg1"/>
                    </a:solidFill>
                  </a:tcPr>
                </a:tc>
                <a:tc>
                  <a:txBody>
                    <a:bodyPr/>
                    <a:lstStyle/>
                    <a:p>
                      <a:r>
                        <a:rPr lang="en-US" altLang="zh-CN" sz="2000" dirty="0"/>
                        <a:t>0.001</a:t>
                      </a:r>
                      <a:endParaRPr lang="en-US" sz="2000" dirty="0"/>
                    </a:p>
                  </a:txBody>
                  <a:tcPr>
                    <a:solidFill>
                      <a:schemeClr val="bg1"/>
                    </a:solidFill>
                  </a:tcPr>
                </a:tc>
                <a:extLst>
                  <a:ext uri="{0D108BD9-81ED-4DB2-BD59-A6C34878D82A}">
                    <a16:rowId xmlns:a16="http://schemas.microsoft.com/office/drawing/2014/main" val="1455361987"/>
                  </a:ext>
                </a:extLst>
              </a:tr>
              <a:tr h="0">
                <a:tc>
                  <a:txBody>
                    <a:bodyPr/>
                    <a:lstStyle/>
                    <a:p>
                      <a:r>
                        <a:rPr lang="en-US" altLang="zh-CN" sz="2000" b="1" dirty="0"/>
                        <a:t>Age</a:t>
                      </a:r>
                      <a:r>
                        <a:rPr lang="zh-CN" altLang="en-US" sz="2000" b="1" dirty="0"/>
                        <a:t> </a:t>
                      </a:r>
                      <a:r>
                        <a:rPr lang="en-US" altLang="zh-CN" sz="2000" b="1" dirty="0"/>
                        <a:t>groups</a:t>
                      </a:r>
                      <a:endParaRPr lang="en-US" sz="2000" b="1" dirty="0"/>
                    </a:p>
                  </a:txBody>
                  <a:tcPr>
                    <a:solidFill>
                      <a:schemeClr val="bg1"/>
                    </a:solidFill>
                  </a:tcPr>
                </a:tc>
                <a:tc>
                  <a:txBody>
                    <a:bodyPr/>
                    <a:lstStyle/>
                    <a:p>
                      <a:r>
                        <a:rPr lang="en-US" altLang="zh-CN" sz="2000" dirty="0"/>
                        <a:t>In</a:t>
                      </a:r>
                      <a:r>
                        <a:rPr lang="zh-CN" altLang="en-US" sz="2000" dirty="0"/>
                        <a:t> </a:t>
                      </a:r>
                      <a:r>
                        <a:rPr lang="en-US" altLang="zh-CN" sz="2000" dirty="0"/>
                        <a:t>people</a:t>
                      </a:r>
                      <a:r>
                        <a:rPr lang="zh-CN" altLang="en-US" sz="2000" dirty="0"/>
                        <a:t> </a:t>
                      </a:r>
                      <a:r>
                        <a:rPr lang="en-US" altLang="zh-CN" sz="2000" dirty="0"/>
                        <a:t>age</a:t>
                      </a:r>
                      <a:r>
                        <a:rPr lang="zh-CN" altLang="en-US" sz="2000" dirty="0"/>
                        <a:t> </a:t>
                      </a:r>
                      <a:r>
                        <a:rPr lang="en-US" altLang="zh-CN" sz="2000" dirty="0"/>
                        <a:t>&gt;55</a:t>
                      </a:r>
                      <a:r>
                        <a:rPr lang="zh-CN" altLang="en-US" sz="2000" dirty="0"/>
                        <a:t> </a:t>
                      </a:r>
                      <a:r>
                        <a:rPr lang="en-US" altLang="zh-CN" sz="2000" dirty="0"/>
                        <a:t>years</a:t>
                      </a:r>
                      <a:r>
                        <a:rPr lang="zh-CN" altLang="en-US" sz="2000" dirty="0"/>
                        <a:t> </a:t>
                      </a:r>
                      <a:r>
                        <a:rPr lang="en-US" altLang="zh-CN" sz="2000" dirty="0"/>
                        <a:t>than</a:t>
                      </a:r>
                      <a:r>
                        <a:rPr lang="zh-CN" altLang="en-US" sz="2000" dirty="0"/>
                        <a:t> </a:t>
                      </a:r>
                      <a:r>
                        <a:rPr lang="en-US" altLang="zh-CN" sz="2000" dirty="0"/>
                        <a:t>those</a:t>
                      </a:r>
                      <a:r>
                        <a:rPr lang="zh-CN" altLang="en-US" sz="2000" dirty="0"/>
                        <a:t> </a:t>
                      </a:r>
                      <a:r>
                        <a:rPr lang="en-US" altLang="zh-CN" sz="2000" dirty="0"/>
                        <a:t>&lt;</a:t>
                      </a:r>
                      <a:r>
                        <a:rPr lang="zh-CN" altLang="en-US" sz="2000" dirty="0"/>
                        <a:t> </a:t>
                      </a:r>
                      <a:r>
                        <a:rPr lang="en-US" altLang="zh-CN" sz="2000" dirty="0"/>
                        <a:t>30</a:t>
                      </a:r>
                      <a:r>
                        <a:rPr lang="zh-CN" altLang="en-US" sz="2000" dirty="0"/>
                        <a:t> </a:t>
                      </a:r>
                      <a:r>
                        <a:rPr lang="en-US" altLang="zh-CN" sz="2000" dirty="0"/>
                        <a:t>years</a:t>
                      </a:r>
                      <a:r>
                        <a:rPr lang="zh-CN" altLang="en-US" sz="2000" dirty="0"/>
                        <a:t> </a:t>
                      </a:r>
                      <a:endParaRPr lang="en-AU" altLang="zh-CN" sz="2000" dirty="0"/>
                    </a:p>
                    <a:p>
                      <a:r>
                        <a:rPr lang="en-US" altLang="zh-CN" sz="2000" dirty="0"/>
                        <a:t>(a</a:t>
                      </a:r>
                      <a:r>
                        <a:rPr lang="zh-CN" altLang="en-US" sz="2000" dirty="0"/>
                        <a:t> </a:t>
                      </a:r>
                      <a:r>
                        <a:rPr lang="en-US" altLang="zh-CN" sz="2000" dirty="0"/>
                        <a:t>trend</a:t>
                      </a:r>
                      <a:r>
                        <a:rPr lang="zh-CN" altLang="en-US" sz="2000" dirty="0"/>
                        <a:t> </a:t>
                      </a:r>
                      <a:r>
                        <a:rPr lang="en-US" altLang="zh-CN" sz="2000" dirty="0"/>
                        <a:t>towards</a:t>
                      </a:r>
                      <a:r>
                        <a:rPr lang="zh-CN" altLang="en-US" sz="2000" dirty="0"/>
                        <a:t> </a:t>
                      </a:r>
                      <a:r>
                        <a:rPr lang="en-US" altLang="zh-CN" sz="2000" dirty="0"/>
                        <a:t>significance)</a:t>
                      </a:r>
                      <a:r>
                        <a:rPr lang="zh-CN" altLang="en-US" sz="2000" dirty="0"/>
                        <a:t> </a:t>
                      </a:r>
                      <a:endParaRPr lang="en-US" sz="2000" dirty="0"/>
                    </a:p>
                  </a:txBody>
                  <a:tcPr>
                    <a:solidFill>
                      <a:schemeClr val="bg1"/>
                    </a:solidFill>
                  </a:tcPr>
                </a:tc>
                <a:tc>
                  <a:txBody>
                    <a:bodyPr/>
                    <a:lstStyle/>
                    <a:p>
                      <a:r>
                        <a:rPr lang="en-US" altLang="zh-CN" sz="2000" dirty="0"/>
                        <a:t>0.08</a:t>
                      </a:r>
                      <a:endParaRPr lang="en-US" sz="2000" dirty="0"/>
                    </a:p>
                  </a:txBody>
                  <a:tcPr>
                    <a:solidFill>
                      <a:schemeClr val="bg1"/>
                    </a:solidFill>
                  </a:tcPr>
                </a:tc>
                <a:extLst>
                  <a:ext uri="{0D108BD9-81ED-4DB2-BD59-A6C34878D82A}">
                    <a16:rowId xmlns:a16="http://schemas.microsoft.com/office/drawing/2014/main" val="1009116276"/>
                  </a:ext>
                </a:extLst>
              </a:tr>
              <a:tr h="0">
                <a:tc>
                  <a:txBody>
                    <a:bodyPr/>
                    <a:lstStyle/>
                    <a:p>
                      <a:r>
                        <a:rPr lang="en-US" altLang="zh-CN" sz="2000" b="1" dirty="0"/>
                        <a:t>BMI</a:t>
                      </a:r>
                      <a:r>
                        <a:rPr lang="zh-CN" altLang="en-US" sz="2000" b="1" dirty="0"/>
                        <a:t> </a:t>
                      </a:r>
                      <a:r>
                        <a:rPr lang="en-US" altLang="zh-CN" sz="2000" b="1" dirty="0"/>
                        <a:t>categories</a:t>
                      </a:r>
                      <a:endParaRPr lang="en-US" sz="2000" b="1" dirty="0"/>
                    </a:p>
                  </a:txBody>
                  <a:tcPr>
                    <a:solidFill>
                      <a:schemeClr val="bg1"/>
                    </a:solidFill>
                  </a:tcPr>
                </a:tc>
                <a:tc>
                  <a:txBody>
                    <a:bodyPr/>
                    <a:lstStyle/>
                    <a:p>
                      <a:r>
                        <a:rPr lang="en-US" altLang="zh-CN" sz="2000" dirty="0"/>
                        <a:t>In</a:t>
                      </a:r>
                      <a:r>
                        <a:rPr lang="zh-CN" altLang="en-US" sz="2000" dirty="0"/>
                        <a:t> </a:t>
                      </a:r>
                      <a:r>
                        <a:rPr lang="en-US" altLang="zh-CN" sz="2000" dirty="0"/>
                        <a:t>people</a:t>
                      </a:r>
                      <a:r>
                        <a:rPr lang="zh-CN" altLang="en-US" sz="2000" dirty="0"/>
                        <a:t> </a:t>
                      </a:r>
                      <a:r>
                        <a:rPr lang="en-US" altLang="zh-CN" sz="2000" dirty="0"/>
                        <a:t>with</a:t>
                      </a:r>
                      <a:r>
                        <a:rPr lang="zh-CN" altLang="en-US" sz="2000" dirty="0"/>
                        <a:t> </a:t>
                      </a:r>
                      <a:r>
                        <a:rPr lang="en-US" altLang="zh-CN" sz="2000" dirty="0"/>
                        <a:t>BMI</a:t>
                      </a:r>
                      <a:r>
                        <a:rPr lang="zh-CN" altLang="en-US" sz="2000" dirty="0"/>
                        <a:t> </a:t>
                      </a:r>
                      <a:r>
                        <a:rPr lang="en-AU" sz="2000" dirty="0"/>
                        <a:t>≥</a:t>
                      </a:r>
                      <a:r>
                        <a:rPr lang="zh-CN" altLang="en-US" sz="2000" dirty="0"/>
                        <a:t> </a:t>
                      </a:r>
                      <a:r>
                        <a:rPr lang="en-US" altLang="zh-CN" sz="2000" dirty="0"/>
                        <a:t>25</a:t>
                      </a:r>
                      <a:r>
                        <a:rPr lang="zh-CN" altLang="en-US" sz="2000" dirty="0"/>
                        <a:t> </a:t>
                      </a:r>
                      <a:r>
                        <a:rPr lang="en-US" altLang="zh-CN" sz="2000" dirty="0"/>
                        <a:t>than</a:t>
                      </a:r>
                      <a:r>
                        <a:rPr lang="zh-CN" altLang="en-US" sz="2000" dirty="0"/>
                        <a:t> </a:t>
                      </a:r>
                      <a:r>
                        <a:rPr lang="en-US" altLang="zh-CN" sz="2000" dirty="0"/>
                        <a:t>those</a:t>
                      </a:r>
                      <a:r>
                        <a:rPr lang="zh-CN" altLang="en-US" sz="2000" dirty="0"/>
                        <a:t> </a:t>
                      </a:r>
                      <a:r>
                        <a:rPr lang="en-US" altLang="zh-CN" sz="2000" dirty="0"/>
                        <a:t>with</a:t>
                      </a:r>
                      <a:r>
                        <a:rPr lang="zh-CN" altLang="en-US" sz="2000" dirty="0"/>
                        <a:t> </a:t>
                      </a:r>
                      <a:r>
                        <a:rPr lang="en-US" altLang="zh-CN" sz="2000" dirty="0"/>
                        <a:t>BMI</a:t>
                      </a:r>
                      <a:r>
                        <a:rPr lang="zh-CN" altLang="en-US" sz="2000" dirty="0"/>
                        <a:t> </a:t>
                      </a:r>
                      <a:r>
                        <a:rPr lang="en-US" altLang="zh-CN" sz="2000" dirty="0"/>
                        <a:t>&lt;</a:t>
                      </a:r>
                      <a:r>
                        <a:rPr lang="zh-CN" altLang="en-US" sz="2000" dirty="0"/>
                        <a:t> </a:t>
                      </a:r>
                      <a:r>
                        <a:rPr lang="en-US" altLang="zh-CN" sz="2000" dirty="0"/>
                        <a:t>18.5</a:t>
                      </a:r>
                    </a:p>
                    <a:p>
                      <a:r>
                        <a:rPr lang="en-US" altLang="zh-CN" sz="2000" dirty="0"/>
                        <a:t>(a</a:t>
                      </a:r>
                      <a:r>
                        <a:rPr lang="zh-CN" altLang="en-US" sz="2000" dirty="0"/>
                        <a:t> </a:t>
                      </a:r>
                      <a:r>
                        <a:rPr lang="en-US" altLang="zh-CN" sz="2000" dirty="0"/>
                        <a:t>trend</a:t>
                      </a:r>
                      <a:r>
                        <a:rPr lang="zh-CN" altLang="en-US" sz="2000" dirty="0"/>
                        <a:t> </a:t>
                      </a:r>
                      <a:r>
                        <a:rPr lang="en-US" altLang="zh-CN" sz="2000" dirty="0"/>
                        <a:t>towards</a:t>
                      </a:r>
                      <a:r>
                        <a:rPr lang="zh-CN" altLang="en-US" sz="2000" dirty="0"/>
                        <a:t> </a:t>
                      </a:r>
                      <a:r>
                        <a:rPr lang="en-US" altLang="zh-CN" sz="2000" dirty="0"/>
                        <a:t>significance)</a:t>
                      </a:r>
                      <a:endParaRPr lang="en-US" sz="2000" dirty="0"/>
                    </a:p>
                  </a:txBody>
                  <a:tcPr>
                    <a:solidFill>
                      <a:schemeClr val="bg1"/>
                    </a:solidFill>
                  </a:tcPr>
                </a:tc>
                <a:tc>
                  <a:txBody>
                    <a:bodyPr/>
                    <a:lstStyle/>
                    <a:p>
                      <a:r>
                        <a:rPr lang="en-US" altLang="zh-CN" sz="2000" dirty="0"/>
                        <a:t>0.08</a:t>
                      </a:r>
                      <a:endParaRPr lang="en-US" sz="2000" dirty="0"/>
                    </a:p>
                  </a:txBody>
                  <a:tcPr>
                    <a:solidFill>
                      <a:schemeClr val="bg1"/>
                    </a:solidFill>
                  </a:tcPr>
                </a:tc>
                <a:extLst>
                  <a:ext uri="{0D108BD9-81ED-4DB2-BD59-A6C34878D82A}">
                    <a16:rowId xmlns:a16="http://schemas.microsoft.com/office/drawing/2014/main" val="254613167"/>
                  </a:ext>
                </a:extLst>
              </a:tr>
            </a:tbl>
          </a:graphicData>
        </a:graphic>
      </p:graphicFrame>
    </p:spTree>
    <p:extLst>
      <p:ext uri="{BB962C8B-B14F-4D97-AF65-F5344CB8AC3E}">
        <p14:creationId xmlns:p14="http://schemas.microsoft.com/office/powerpoint/2010/main" val="17277284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hart&#10;&#10;Description automatically generated">
            <a:extLst>
              <a:ext uri="{FF2B5EF4-FFF2-40B4-BE49-F238E27FC236}">
                <a16:creationId xmlns:a16="http://schemas.microsoft.com/office/drawing/2014/main" id="{925478BF-D90D-DA95-02F2-89F49FE14025}"/>
              </a:ext>
            </a:extLst>
          </p:cNvPr>
          <p:cNvPicPr>
            <a:picLocks noChangeAspect="1"/>
          </p:cNvPicPr>
          <p:nvPr/>
        </p:nvPicPr>
        <p:blipFill rotWithShape="1">
          <a:blip r:embed="rId3"/>
          <a:srcRect l="10031" b="8707"/>
          <a:stretch/>
        </p:blipFill>
        <p:spPr>
          <a:xfrm>
            <a:off x="2902226" y="1341527"/>
            <a:ext cx="5552661" cy="4208420"/>
          </a:xfrm>
          <a:prstGeom prst="rect">
            <a:avLst/>
          </a:prstGeom>
        </p:spPr>
      </p:pic>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435"/>
            <a:ext cx="10515600" cy="1325563"/>
          </a:xfrm>
        </p:spPr>
        <p:txBody>
          <a:bodyPr>
            <a:normAutofit/>
          </a:bodyPr>
          <a:lstStyle/>
          <a:p>
            <a:r>
              <a:rPr lang="en-US" sz="4000" b="1" dirty="0">
                <a:solidFill>
                  <a:srgbClr val="00B0F0"/>
                </a:solidFill>
              </a:rPr>
              <a:t>Study results  </a:t>
            </a:r>
            <a:r>
              <a:rPr lang="en-US" b="1" dirty="0">
                <a:solidFill>
                  <a:srgbClr val="00B0F0"/>
                </a:solidFill>
              </a:rPr>
              <a:t>—</a:t>
            </a:r>
            <a:br>
              <a:rPr lang="en-US" b="1" dirty="0">
                <a:solidFill>
                  <a:srgbClr val="00B0F0"/>
                </a:solidFill>
              </a:rPr>
            </a:br>
            <a:r>
              <a:rPr lang="en-US" sz="3100" dirty="0">
                <a:solidFill>
                  <a:srgbClr val="00B0F0"/>
                </a:solidFill>
              </a:rPr>
              <a:t>Objective 2: Changes in CVD over time by </a:t>
            </a:r>
            <a:r>
              <a:rPr lang="en-US" sz="3500" b="1" dirty="0">
                <a:solidFill>
                  <a:srgbClr val="00B0F0"/>
                </a:solidFill>
              </a:rPr>
              <a:t>gender</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32512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3F4ECF-97AC-7357-352D-57065913E19F}"/>
              </a:ext>
            </a:extLst>
          </p:cNvPr>
          <p:cNvSpPr txBox="1"/>
          <p:nvPr/>
        </p:nvSpPr>
        <p:spPr>
          <a:xfrm>
            <a:off x="1465370" y="5955486"/>
            <a:ext cx="8426372" cy="923330"/>
          </a:xfrm>
          <a:prstGeom prst="rect">
            <a:avLst/>
          </a:prstGeom>
          <a:noFill/>
        </p:spPr>
        <p:txBody>
          <a:bodyPr wrap="square" rtlCol="0">
            <a:spAutoFit/>
          </a:bodyPr>
          <a:lstStyle/>
          <a:p>
            <a:r>
              <a:rPr lang="en-US" b="1" u="sng" dirty="0"/>
              <a:t>Figure</a:t>
            </a:r>
            <a:r>
              <a:rPr lang="en-US" dirty="0"/>
              <a:t>: </a:t>
            </a:r>
            <a:r>
              <a:rPr lang="en-US" altLang="zh-CN" dirty="0"/>
              <a:t>Adjusted</a:t>
            </a:r>
            <a:r>
              <a:rPr lang="zh-CN" altLang="en-US" dirty="0"/>
              <a:t> </a:t>
            </a:r>
            <a:r>
              <a:rPr lang="en-US" altLang="zh-CN" dirty="0"/>
              <a:t>mean</a:t>
            </a:r>
            <a:r>
              <a:rPr lang="zh-CN" altLang="en-US" dirty="0"/>
              <a:t> </a:t>
            </a:r>
            <a:r>
              <a:rPr lang="en-US" altLang="zh-CN" dirty="0"/>
              <a:t>CVD</a:t>
            </a:r>
            <a:r>
              <a:rPr lang="zh-CN" altLang="en-US" dirty="0"/>
              <a:t> </a:t>
            </a:r>
            <a:r>
              <a:rPr lang="en-US" altLang="zh-CN" dirty="0"/>
              <a:t>risk</a:t>
            </a:r>
            <a:r>
              <a:rPr lang="zh-CN" altLang="en-US" dirty="0"/>
              <a:t> </a:t>
            </a:r>
            <a:r>
              <a:rPr lang="en-US" altLang="zh-CN" dirty="0"/>
              <a:t>scores</a:t>
            </a:r>
            <a:r>
              <a:rPr lang="zh-CN" altLang="en-US" dirty="0"/>
              <a:t> </a:t>
            </a:r>
            <a:r>
              <a:rPr lang="en-US" altLang="zh-CN" dirty="0"/>
              <a:t>(%)</a:t>
            </a:r>
            <a:r>
              <a:rPr lang="zh-CN" altLang="en-US" dirty="0"/>
              <a:t> </a:t>
            </a:r>
            <a:r>
              <a:rPr lang="en-US" altLang="zh-CN" dirty="0"/>
              <a:t>by</a:t>
            </a:r>
            <a:r>
              <a:rPr lang="zh-CN" altLang="en-US" dirty="0"/>
              <a:t> </a:t>
            </a:r>
            <a:r>
              <a:rPr lang="en-US" altLang="zh-CN" dirty="0"/>
              <a:t>gender</a:t>
            </a:r>
            <a:r>
              <a:rPr lang="zh-CN" altLang="en-US" dirty="0"/>
              <a:t> </a:t>
            </a:r>
            <a:r>
              <a:rPr lang="en-US" altLang="zh-CN" dirty="0"/>
              <a:t>among</a:t>
            </a:r>
            <a:r>
              <a:rPr lang="zh-CN" altLang="en-US" dirty="0"/>
              <a:t> </a:t>
            </a:r>
            <a:r>
              <a:rPr lang="en-AU" sz="1800" dirty="0">
                <a:effectLst/>
                <a:latin typeface="Times"/>
                <a:ea typeface="DengXian" panose="02010600030101010101" pitchFamily="2" charset="-122"/>
                <a:cs typeface="Times New Roman" panose="02020603050405020304" pitchFamily="18" charset="0"/>
              </a:rPr>
              <a:t>Asian</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heterosexual</a:t>
            </a:r>
            <a:r>
              <a:rPr lang="zh-CN" altLang="en-US" sz="1800" dirty="0">
                <a:effectLst/>
                <a:latin typeface="Times"/>
                <a:ea typeface="DengXian" panose="02010600030101010101" pitchFamily="2" charset="-122"/>
                <a:cs typeface="Times New Roman" panose="02020603050405020304" pitchFamily="18" charset="0"/>
              </a:rPr>
              <a:t> </a:t>
            </a:r>
            <a:r>
              <a:rPr lang="en-US" altLang="zh-CN" dirty="0">
                <a:latin typeface="Times"/>
                <a:ea typeface="DengXian" panose="02010600030101010101" pitchFamily="2" charset="-122"/>
                <a:cs typeface="Times New Roman" panose="02020603050405020304" pitchFamily="18" charset="0"/>
              </a:rPr>
              <a:t>PLHIV</a:t>
            </a:r>
            <a:r>
              <a:rPr lang="zh-CN" altLang="en-US" dirty="0">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aged &gt; 55 years, </a:t>
            </a:r>
            <a:r>
              <a:rPr lang="en-US" altLang="zh-CN" sz="1800" dirty="0">
                <a:effectLst/>
                <a:latin typeface="Times"/>
                <a:ea typeface="DengXian" panose="02010600030101010101" pitchFamily="2" charset="-122"/>
                <a:cs typeface="Times New Roman" panose="02020603050405020304" pitchFamily="18" charset="0"/>
              </a:rPr>
              <a:t>with</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baseline </a:t>
            </a:r>
            <a:r>
              <a:rPr lang="en-US" altLang="zh-CN" sz="1800" dirty="0">
                <a:effectLst/>
                <a:latin typeface="Times"/>
                <a:ea typeface="DengXian" panose="02010600030101010101" pitchFamily="2" charset="-122"/>
                <a:cs typeface="Times New Roman" panose="02020603050405020304" pitchFamily="18" charset="0"/>
              </a:rPr>
              <a:t>lowest</a:t>
            </a:r>
            <a:r>
              <a:rPr lang="en-AU" sz="1800" dirty="0">
                <a:effectLst/>
                <a:latin typeface="Times"/>
                <a:ea typeface="DengXian" panose="02010600030101010101" pitchFamily="2" charset="-122"/>
                <a:cs typeface="Times New Roman" panose="02020603050405020304" pitchFamily="18" charset="0"/>
              </a:rPr>
              <a:t> CD4 counts ≥</a:t>
            </a:r>
            <a:r>
              <a:rPr lang="en-AU" sz="1800" dirty="0">
                <a:effectLst/>
                <a:latin typeface="Times New Roman" panose="02020603050405020304" pitchFamily="18" charset="0"/>
                <a:ea typeface="DengXian" panose="02010600030101010101" pitchFamily="2" charset="-122"/>
              </a:rPr>
              <a:t> </a:t>
            </a:r>
            <a:r>
              <a:rPr lang="en-AU" sz="1800" dirty="0">
                <a:effectLst/>
                <a:latin typeface="Times"/>
                <a:ea typeface="DengXian" panose="02010600030101010101" pitchFamily="2" charset="-122"/>
                <a:cs typeface="Times New Roman" panose="02020603050405020304" pitchFamily="18" charset="0"/>
              </a:rPr>
              <a:t>200 cells/mm</a:t>
            </a:r>
            <a:r>
              <a:rPr lang="en-AU" sz="1800" baseline="30000" dirty="0">
                <a:effectLst/>
                <a:latin typeface="Times"/>
                <a:ea typeface="DengXian" panose="02010600030101010101" pitchFamily="2" charset="-122"/>
                <a:cs typeface="Times New Roman" panose="02020603050405020304" pitchFamily="18" charset="0"/>
              </a:rPr>
              <a:t>3</a:t>
            </a:r>
            <a:r>
              <a:rPr lang="en-AU" sz="1800" dirty="0">
                <a:effectLst/>
                <a:latin typeface="Times"/>
                <a:ea typeface="DengXian" panose="02010600030101010101" pitchFamily="2" charset="-122"/>
                <a:cs typeface="Times New Roman" panose="02020603050405020304" pitchFamily="18" charset="0"/>
              </a:rPr>
              <a:t>, normal BMI</a:t>
            </a:r>
            <a:r>
              <a:rPr lang="en-US" altLang="zh-CN" sz="1800" dirty="0">
                <a:effectLst/>
                <a:latin typeface="Times"/>
                <a:ea typeface="DengXian" panose="02010600030101010101" pitchFamily="2" charset="-122"/>
                <a:cs typeface="Times New Roman" panose="02020603050405020304" pitchFamily="18" charset="0"/>
              </a:rPr>
              <a:t>,</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never smoked, and </a:t>
            </a:r>
            <a:r>
              <a:rPr lang="en-US" altLang="zh-CN" dirty="0">
                <a:latin typeface="Times"/>
                <a:ea typeface="DengXian" panose="02010600030101010101" pitchFamily="2" charset="-122"/>
                <a:cs typeface="Times New Roman" panose="02020603050405020304" pitchFamily="18" charset="0"/>
              </a:rPr>
              <a:t>had</a:t>
            </a:r>
            <a:r>
              <a:rPr lang="zh-CN" altLang="en-US" dirty="0">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no family history of CVD. </a:t>
            </a:r>
            <a:r>
              <a:rPr lang="en-AU"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800" baseline="30000" dirty="0"/>
          </a:p>
        </p:txBody>
      </p:sp>
      <p:sp>
        <p:nvSpPr>
          <p:cNvPr id="18" name="TextBox 17">
            <a:extLst>
              <a:ext uri="{FF2B5EF4-FFF2-40B4-BE49-F238E27FC236}">
                <a16:creationId xmlns:a16="http://schemas.microsoft.com/office/drawing/2014/main" id="{597F31F6-CBA1-C76B-1CD8-54FF3CCD2495}"/>
              </a:ext>
            </a:extLst>
          </p:cNvPr>
          <p:cNvSpPr txBox="1"/>
          <p:nvPr/>
        </p:nvSpPr>
        <p:spPr>
          <a:xfrm>
            <a:off x="7686949" y="4050632"/>
            <a:ext cx="3574699" cy="369332"/>
          </a:xfrm>
          <a:prstGeom prst="rect">
            <a:avLst/>
          </a:prstGeom>
          <a:noFill/>
        </p:spPr>
        <p:txBody>
          <a:bodyPr wrap="square" rtlCol="0">
            <a:spAutoFit/>
          </a:bodyPr>
          <a:lstStyle/>
          <a:p>
            <a:r>
              <a:rPr lang="en-US" dirty="0"/>
              <a:t>(P</a:t>
            </a:r>
            <a:r>
              <a:rPr lang="en-US" altLang="zh-CN" dirty="0"/>
              <a:t>=</a:t>
            </a:r>
            <a:r>
              <a:rPr lang="en-US" dirty="0"/>
              <a:t> 0.001 after 3 years vs male)</a:t>
            </a:r>
            <a:endParaRPr lang="en-US" b="1" dirty="0"/>
          </a:p>
        </p:txBody>
      </p:sp>
      <p:sp>
        <p:nvSpPr>
          <p:cNvPr id="11" name="TextBox 10">
            <a:extLst>
              <a:ext uri="{FF2B5EF4-FFF2-40B4-BE49-F238E27FC236}">
                <a16:creationId xmlns:a16="http://schemas.microsoft.com/office/drawing/2014/main" id="{DA7D3081-06FB-3239-14FC-15A3077CE449}"/>
              </a:ext>
            </a:extLst>
          </p:cNvPr>
          <p:cNvSpPr txBox="1"/>
          <p:nvPr/>
        </p:nvSpPr>
        <p:spPr>
          <a:xfrm>
            <a:off x="2148871" y="5549948"/>
            <a:ext cx="6786123" cy="384721"/>
          </a:xfrm>
          <a:prstGeom prst="rect">
            <a:avLst/>
          </a:prstGeom>
          <a:noFill/>
        </p:spPr>
        <p:txBody>
          <a:bodyPr wrap="square" rtlCol="0">
            <a:spAutoFit/>
          </a:bodyPr>
          <a:lstStyle/>
          <a:p>
            <a:r>
              <a:rPr lang="en-US" sz="1900" dirty="0"/>
              <a:t>Follow-up time post ART </a:t>
            </a:r>
            <a:r>
              <a:rPr lang="en-US" altLang="zh-CN" sz="1900" dirty="0"/>
              <a:t>(anti-HIV</a:t>
            </a:r>
            <a:r>
              <a:rPr lang="zh-CN" altLang="en-US" sz="1900" dirty="0"/>
              <a:t> </a:t>
            </a:r>
            <a:r>
              <a:rPr lang="en-US" altLang="zh-CN" sz="1900" dirty="0"/>
              <a:t>medication)</a:t>
            </a:r>
            <a:r>
              <a:rPr lang="zh-CN" altLang="en-US" sz="1900" dirty="0"/>
              <a:t> </a:t>
            </a:r>
            <a:r>
              <a:rPr lang="en-US" sz="1900" dirty="0"/>
              <a:t>initiation (months)</a:t>
            </a:r>
          </a:p>
        </p:txBody>
      </p:sp>
      <p:pic>
        <p:nvPicPr>
          <p:cNvPr id="4" name="Picture 3" descr="Icon&#10;&#10;Description automatically generated">
            <a:extLst>
              <a:ext uri="{FF2B5EF4-FFF2-40B4-BE49-F238E27FC236}">
                <a16:creationId xmlns:a16="http://schemas.microsoft.com/office/drawing/2014/main" id="{A077C4A3-1F22-D21D-E773-B46A2C1B6522}"/>
              </a:ext>
            </a:extLst>
          </p:cNvPr>
          <p:cNvPicPr>
            <a:picLocks noChangeAspect="1"/>
          </p:cNvPicPr>
          <p:nvPr/>
        </p:nvPicPr>
        <p:blipFill>
          <a:blip r:embed="rId4"/>
          <a:stretch>
            <a:fillRect/>
          </a:stretch>
        </p:blipFill>
        <p:spPr>
          <a:xfrm>
            <a:off x="2348290" y="2246673"/>
            <a:ext cx="580440" cy="2783137"/>
          </a:xfrm>
          <a:prstGeom prst="rect">
            <a:avLst/>
          </a:prstGeom>
        </p:spPr>
      </p:pic>
    </p:spTree>
    <p:extLst>
      <p:ext uri="{BB962C8B-B14F-4D97-AF65-F5344CB8AC3E}">
        <p14:creationId xmlns:p14="http://schemas.microsoft.com/office/powerpoint/2010/main" val="2529003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435"/>
            <a:ext cx="10515600" cy="1325563"/>
          </a:xfrm>
        </p:spPr>
        <p:txBody>
          <a:bodyPr>
            <a:normAutofit fontScale="90000"/>
          </a:bodyPr>
          <a:lstStyle/>
          <a:p>
            <a:r>
              <a:rPr lang="en-US" sz="4000" b="1" dirty="0">
                <a:solidFill>
                  <a:srgbClr val="00B0F0"/>
                </a:solidFill>
              </a:rPr>
              <a:t>Study results  </a:t>
            </a:r>
            <a:r>
              <a:rPr lang="en-US" b="1" dirty="0">
                <a:solidFill>
                  <a:srgbClr val="00B0F0"/>
                </a:solidFill>
              </a:rPr>
              <a:t>—</a:t>
            </a:r>
            <a:br>
              <a:rPr lang="en-US" b="1" dirty="0">
                <a:solidFill>
                  <a:srgbClr val="00B0F0"/>
                </a:solidFill>
              </a:rPr>
            </a:br>
            <a:r>
              <a:rPr lang="en-US" sz="3100" dirty="0">
                <a:solidFill>
                  <a:srgbClr val="00B0F0"/>
                </a:solidFill>
              </a:rPr>
              <a:t>Objective 2: Changes in CVD over time by </a:t>
            </a:r>
            <a:r>
              <a:rPr lang="en-US" sz="3500" b="1" dirty="0">
                <a:solidFill>
                  <a:srgbClr val="00B0F0"/>
                </a:solidFill>
              </a:rPr>
              <a:t>mode of HIV </a:t>
            </a:r>
            <a:r>
              <a:rPr lang="en-US" sz="3600" b="1" dirty="0">
                <a:solidFill>
                  <a:srgbClr val="00B0F0"/>
                </a:solidFill>
              </a:rPr>
              <a:t>acquisition</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32512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3F4ECF-97AC-7357-352D-57065913E19F}"/>
              </a:ext>
            </a:extLst>
          </p:cNvPr>
          <p:cNvSpPr txBox="1"/>
          <p:nvPr/>
        </p:nvSpPr>
        <p:spPr>
          <a:xfrm>
            <a:off x="1952600" y="5909777"/>
            <a:ext cx="8553499" cy="923330"/>
          </a:xfrm>
          <a:prstGeom prst="rect">
            <a:avLst/>
          </a:prstGeom>
          <a:noFill/>
        </p:spPr>
        <p:txBody>
          <a:bodyPr wrap="square" rtlCol="0">
            <a:spAutoFit/>
          </a:bodyPr>
          <a:lstStyle/>
          <a:p>
            <a:r>
              <a:rPr lang="en-US" b="1" u="sng" dirty="0"/>
              <a:t>Figure</a:t>
            </a:r>
            <a:r>
              <a:rPr lang="en-US" altLang="zh-CN" b="1" u="sng" dirty="0"/>
              <a:t>:</a:t>
            </a:r>
            <a:r>
              <a:rPr lang="en-US" altLang="zh-CN" dirty="0"/>
              <a:t> Adjusted</a:t>
            </a:r>
            <a:r>
              <a:rPr lang="zh-CN" altLang="en-US" dirty="0"/>
              <a:t> </a:t>
            </a:r>
            <a:r>
              <a:rPr lang="en-US" altLang="zh-CN" dirty="0"/>
              <a:t>mean</a:t>
            </a:r>
            <a:r>
              <a:rPr lang="zh-CN" altLang="en-US" dirty="0"/>
              <a:t> </a:t>
            </a:r>
            <a:r>
              <a:rPr lang="en-US" altLang="zh-CN" dirty="0"/>
              <a:t>CVD</a:t>
            </a:r>
            <a:r>
              <a:rPr lang="zh-CN" altLang="en-US" dirty="0"/>
              <a:t> </a:t>
            </a:r>
            <a:r>
              <a:rPr lang="en-US" altLang="zh-CN" dirty="0"/>
              <a:t>risk</a:t>
            </a:r>
            <a:r>
              <a:rPr lang="zh-CN" altLang="en-US" dirty="0"/>
              <a:t> </a:t>
            </a:r>
            <a:r>
              <a:rPr lang="en-US" altLang="zh-CN" dirty="0"/>
              <a:t>scores</a:t>
            </a:r>
            <a:r>
              <a:rPr lang="zh-CN" altLang="en-US" dirty="0"/>
              <a:t> </a:t>
            </a:r>
            <a:r>
              <a:rPr lang="en-US" altLang="zh-CN" dirty="0"/>
              <a:t>(%) by the mode of HIV acquisition</a:t>
            </a:r>
            <a:r>
              <a:rPr lang="zh-CN" altLang="en-US" dirty="0"/>
              <a:t> </a:t>
            </a:r>
            <a:r>
              <a:rPr lang="en-US" dirty="0"/>
              <a:t>among </a:t>
            </a:r>
            <a:r>
              <a:rPr lang="en-AU" sz="1800" dirty="0">
                <a:effectLst/>
                <a:latin typeface="Times"/>
                <a:ea typeface="DengXian" panose="02010600030101010101" pitchFamily="2" charset="-122"/>
                <a:cs typeface="Times New Roman" panose="02020603050405020304" pitchFamily="18" charset="0"/>
              </a:rPr>
              <a:t>male</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Asian</a:t>
            </a:r>
            <a:r>
              <a:rPr lang="zh-CN" altLang="en-US" sz="1800" dirty="0">
                <a:effectLst/>
                <a:latin typeface="Times"/>
                <a:ea typeface="DengXian" panose="02010600030101010101" pitchFamily="2" charset="-122"/>
                <a:cs typeface="Times New Roman" panose="02020603050405020304" pitchFamily="18" charset="0"/>
              </a:rPr>
              <a:t> </a:t>
            </a:r>
            <a:r>
              <a:rPr lang="en-US" altLang="zh-CN" dirty="0">
                <a:latin typeface="Times"/>
                <a:ea typeface="DengXian" panose="02010600030101010101" pitchFamily="2" charset="-122"/>
                <a:cs typeface="Times New Roman" panose="02020603050405020304" pitchFamily="18" charset="0"/>
              </a:rPr>
              <a:t>PLHIV</a:t>
            </a:r>
            <a:r>
              <a:rPr lang="zh-CN" altLang="en-US" dirty="0">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aged &gt; 55 years, </a:t>
            </a:r>
            <a:r>
              <a:rPr lang="en-US" altLang="zh-CN" sz="1800" dirty="0">
                <a:effectLst/>
                <a:latin typeface="Times"/>
                <a:ea typeface="DengXian" panose="02010600030101010101" pitchFamily="2" charset="-122"/>
                <a:cs typeface="Times New Roman" panose="02020603050405020304" pitchFamily="18" charset="0"/>
              </a:rPr>
              <a:t>with</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baseline </a:t>
            </a:r>
            <a:r>
              <a:rPr lang="en-US" altLang="zh-CN" sz="1800" dirty="0">
                <a:effectLst/>
                <a:latin typeface="Times"/>
                <a:ea typeface="DengXian" panose="02010600030101010101" pitchFamily="2" charset="-122"/>
                <a:cs typeface="Times New Roman" panose="02020603050405020304" pitchFamily="18" charset="0"/>
              </a:rPr>
              <a:t>lowest</a:t>
            </a:r>
            <a:r>
              <a:rPr lang="en-AU" sz="1800" dirty="0">
                <a:effectLst/>
                <a:latin typeface="Times"/>
                <a:ea typeface="DengXian" panose="02010600030101010101" pitchFamily="2" charset="-122"/>
                <a:cs typeface="Times New Roman" panose="02020603050405020304" pitchFamily="18" charset="0"/>
              </a:rPr>
              <a:t> CD4 counts ≥</a:t>
            </a:r>
            <a:r>
              <a:rPr lang="en-AU" sz="1800" dirty="0">
                <a:effectLst/>
                <a:latin typeface="Times New Roman" panose="02020603050405020304" pitchFamily="18" charset="0"/>
                <a:ea typeface="DengXian" panose="02010600030101010101" pitchFamily="2" charset="-122"/>
              </a:rPr>
              <a:t> </a:t>
            </a:r>
            <a:r>
              <a:rPr lang="en-AU" sz="1800" dirty="0">
                <a:effectLst/>
                <a:latin typeface="Times"/>
                <a:ea typeface="DengXian" panose="02010600030101010101" pitchFamily="2" charset="-122"/>
                <a:cs typeface="Times New Roman" panose="02020603050405020304" pitchFamily="18" charset="0"/>
              </a:rPr>
              <a:t>200 cells/mm</a:t>
            </a:r>
            <a:r>
              <a:rPr lang="en-AU" sz="1800" baseline="30000" dirty="0">
                <a:effectLst/>
                <a:latin typeface="Times"/>
                <a:ea typeface="DengXian" panose="02010600030101010101" pitchFamily="2" charset="-122"/>
                <a:cs typeface="Times New Roman" panose="02020603050405020304" pitchFamily="18" charset="0"/>
              </a:rPr>
              <a:t>3</a:t>
            </a:r>
            <a:r>
              <a:rPr lang="en-AU" sz="1800" dirty="0">
                <a:effectLst/>
                <a:latin typeface="Times"/>
                <a:ea typeface="DengXian" panose="02010600030101010101" pitchFamily="2" charset="-122"/>
                <a:cs typeface="Times New Roman" panose="02020603050405020304" pitchFamily="18" charset="0"/>
              </a:rPr>
              <a:t>, normal BMI</a:t>
            </a:r>
            <a:r>
              <a:rPr lang="en-US" altLang="zh-CN" sz="1800" dirty="0">
                <a:effectLst/>
                <a:latin typeface="Times"/>
                <a:ea typeface="DengXian" panose="02010600030101010101" pitchFamily="2" charset="-122"/>
                <a:cs typeface="Times New Roman" panose="02020603050405020304" pitchFamily="18" charset="0"/>
              </a:rPr>
              <a:t>,</a:t>
            </a:r>
            <a:r>
              <a:rPr lang="zh-CN" altLang="en-US" sz="1800" dirty="0">
                <a:effectLst/>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never smoked, and </a:t>
            </a:r>
            <a:r>
              <a:rPr lang="en-US" altLang="zh-CN" dirty="0">
                <a:latin typeface="Times"/>
                <a:ea typeface="DengXian" panose="02010600030101010101" pitchFamily="2" charset="-122"/>
                <a:cs typeface="Times New Roman" panose="02020603050405020304" pitchFamily="18" charset="0"/>
              </a:rPr>
              <a:t>had</a:t>
            </a:r>
            <a:r>
              <a:rPr lang="zh-CN" altLang="en-US" dirty="0">
                <a:latin typeface="Times"/>
                <a:ea typeface="DengXian" panose="02010600030101010101" pitchFamily="2" charset="-122"/>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no family history of CVD. </a:t>
            </a:r>
            <a:r>
              <a:rPr lang="en-AU" sz="1800" dirty="0">
                <a:effectLst/>
                <a:latin typeface="Calibri" panose="020F0502020204030204" pitchFamily="34" charset="0"/>
                <a:ea typeface="DengXian" panose="02010600030101010101" pitchFamily="2" charset="-122"/>
                <a:cs typeface="Times New Roman" panose="02020603050405020304" pitchFamily="18" charset="0"/>
              </a:rPr>
              <a:t> </a:t>
            </a:r>
            <a:endParaRPr lang="en-US" sz="1800" b="1" baseline="30000" dirty="0"/>
          </a:p>
        </p:txBody>
      </p:sp>
      <p:pic>
        <p:nvPicPr>
          <p:cNvPr id="6" name="Picture 5" descr="Chart&#10;&#10;Description automatically generated">
            <a:extLst>
              <a:ext uri="{FF2B5EF4-FFF2-40B4-BE49-F238E27FC236}">
                <a16:creationId xmlns:a16="http://schemas.microsoft.com/office/drawing/2014/main" id="{17DF46E4-D93F-33DF-75E0-80AC6AD39F6D}"/>
              </a:ext>
            </a:extLst>
          </p:cNvPr>
          <p:cNvPicPr>
            <a:picLocks noChangeAspect="1"/>
          </p:cNvPicPr>
          <p:nvPr/>
        </p:nvPicPr>
        <p:blipFill rotWithShape="1">
          <a:blip r:embed="rId3"/>
          <a:srcRect b="9747"/>
          <a:stretch/>
        </p:blipFill>
        <p:spPr>
          <a:xfrm>
            <a:off x="2442756" y="1417558"/>
            <a:ext cx="6402948" cy="4161033"/>
          </a:xfrm>
          <a:prstGeom prst="rect">
            <a:avLst/>
          </a:prstGeom>
        </p:spPr>
      </p:pic>
      <p:sp>
        <p:nvSpPr>
          <p:cNvPr id="3" name="TextBox 2">
            <a:extLst>
              <a:ext uri="{FF2B5EF4-FFF2-40B4-BE49-F238E27FC236}">
                <a16:creationId xmlns:a16="http://schemas.microsoft.com/office/drawing/2014/main" id="{6EB327D4-75E1-D7AC-250E-2B20D3400AEE}"/>
              </a:ext>
            </a:extLst>
          </p:cNvPr>
          <p:cNvSpPr txBox="1"/>
          <p:nvPr/>
        </p:nvSpPr>
        <p:spPr>
          <a:xfrm>
            <a:off x="2702938" y="5517286"/>
            <a:ext cx="6786123" cy="384721"/>
          </a:xfrm>
          <a:prstGeom prst="rect">
            <a:avLst/>
          </a:prstGeom>
          <a:noFill/>
        </p:spPr>
        <p:txBody>
          <a:bodyPr wrap="square" rtlCol="0">
            <a:spAutoFit/>
          </a:bodyPr>
          <a:lstStyle/>
          <a:p>
            <a:r>
              <a:rPr lang="en-US" sz="1900" dirty="0"/>
              <a:t>Follow-up time post ART </a:t>
            </a:r>
            <a:r>
              <a:rPr lang="en-US" altLang="zh-CN" sz="1900" dirty="0"/>
              <a:t>(anti-HIV</a:t>
            </a:r>
            <a:r>
              <a:rPr lang="zh-CN" altLang="en-US" sz="1900" dirty="0"/>
              <a:t> </a:t>
            </a:r>
            <a:r>
              <a:rPr lang="en-US" altLang="zh-CN" sz="1900" dirty="0"/>
              <a:t>medication)</a:t>
            </a:r>
            <a:r>
              <a:rPr lang="zh-CN" altLang="en-US" sz="1900" dirty="0"/>
              <a:t> </a:t>
            </a:r>
            <a:r>
              <a:rPr lang="en-US" sz="1900" dirty="0"/>
              <a:t>initiation (months)</a:t>
            </a:r>
          </a:p>
        </p:txBody>
      </p:sp>
    </p:spTree>
    <p:extLst>
      <p:ext uri="{BB962C8B-B14F-4D97-AF65-F5344CB8AC3E}">
        <p14:creationId xmlns:p14="http://schemas.microsoft.com/office/powerpoint/2010/main" val="1452062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435"/>
            <a:ext cx="10515600" cy="1325563"/>
          </a:xfrm>
        </p:spPr>
        <p:txBody>
          <a:bodyPr>
            <a:normAutofit fontScale="90000"/>
          </a:bodyPr>
          <a:lstStyle/>
          <a:p>
            <a:r>
              <a:rPr lang="en-US" sz="4000" b="1" dirty="0">
                <a:solidFill>
                  <a:srgbClr val="00B0F0"/>
                </a:solidFill>
              </a:rPr>
              <a:t>Study results  </a:t>
            </a:r>
            <a:r>
              <a:rPr lang="en-US" b="1" dirty="0">
                <a:solidFill>
                  <a:srgbClr val="00B0F0"/>
                </a:solidFill>
              </a:rPr>
              <a:t>—</a:t>
            </a:r>
            <a:br>
              <a:rPr lang="en-US" b="1" dirty="0">
                <a:solidFill>
                  <a:srgbClr val="00B0F0"/>
                </a:solidFill>
              </a:rPr>
            </a:br>
            <a:r>
              <a:rPr lang="en-US" sz="3100" dirty="0">
                <a:solidFill>
                  <a:srgbClr val="00B0F0"/>
                </a:solidFill>
              </a:rPr>
              <a:t>Objective 2: Changes in CVD over time by </a:t>
            </a:r>
            <a:r>
              <a:rPr lang="en-US" sz="3500" b="1" dirty="0">
                <a:solidFill>
                  <a:srgbClr val="00B0F0"/>
                </a:solidFill>
              </a:rPr>
              <a:t>mode of HIV </a:t>
            </a:r>
            <a:r>
              <a:rPr lang="en-US" sz="3600" b="1" dirty="0">
                <a:solidFill>
                  <a:srgbClr val="00B0F0"/>
                </a:solidFill>
              </a:rPr>
              <a:t>acquisition</a:t>
            </a:r>
            <a:endParaRPr lang="en-US" sz="35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32512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D1871C-E044-B7A2-CB96-8BA4D4ED3DD7}"/>
              </a:ext>
            </a:extLst>
          </p:cNvPr>
          <p:cNvSpPr txBox="1"/>
          <p:nvPr/>
        </p:nvSpPr>
        <p:spPr>
          <a:xfrm>
            <a:off x="2894482" y="2113732"/>
            <a:ext cx="6403035" cy="430887"/>
          </a:xfrm>
          <a:prstGeom prst="rect">
            <a:avLst/>
          </a:prstGeom>
          <a:noFill/>
        </p:spPr>
        <p:txBody>
          <a:bodyPr wrap="none" rtlCol="0">
            <a:spAutoFit/>
          </a:bodyPr>
          <a:lstStyle/>
          <a:p>
            <a:r>
              <a:rPr lang="en-US" sz="2200" b="1" dirty="0"/>
              <a:t>Table: TAHOD and AHOD participants’ characteristics </a:t>
            </a:r>
          </a:p>
        </p:txBody>
      </p:sp>
      <p:graphicFrame>
        <p:nvGraphicFramePr>
          <p:cNvPr id="11" name="Table 9">
            <a:extLst>
              <a:ext uri="{FF2B5EF4-FFF2-40B4-BE49-F238E27FC236}">
                <a16:creationId xmlns:a16="http://schemas.microsoft.com/office/drawing/2014/main" id="{594E56E4-CF83-98AC-CA39-F29E47EA5742}"/>
              </a:ext>
            </a:extLst>
          </p:cNvPr>
          <p:cNvGraphicFramePr>
            <a:graphicFrameLocks noGrp="1"/>
          </p:cNvGraphicFramePr>
          <p:nvPr>
            <p:extLst>
              <p:ext uri="{D42A27DB-BD31-4B8C-83A1-F6EECF244321}">
                <p14:modId xmlns:p14="http://schemas.microsoft.com/office/powerpoint/2010/main" val="1105720950"/>
              </p:ext>
            </p:extLst>
          </p:nvPr>
        </p:nvGraphicFramePr>
        <p:xfrm>
          <a:off x="714876" y="2903800"/>
          <a:ext cx="10144626" cy="2743200"/>
        </p:xfrm>
        <a:graphic>
          <a:graphicData uri="http://schemas.openxmlformats.org/drawingml/2006/table">
            <a:tbl>
              <a:tblPr firstRow="1" bandRow="1">
                <a:tableStyleId>{5C22544A-7EE6-4342-B048-85BDC9FD1C3A}</a:tableStyleId>
              </a:tblPr>
              <a:tblGrid>
                <a:gridCol w="2235677">
                  <a:extLst>
                    <a:ext uri="{9D8B030D-6E8A-4147-A177-3AD203B41FA5}">
                      <a16:colId xmlns:a16="http://schemas.microsoft.com/office/drawing/2014/main" val="483365923"/>
                    </a:ext>
                  </a:extLst>
                </a:gridCol>
                <a:gridCol w="3586898">
                  <a:extLst>
                    <a:ext uri="{9D8B030D-6E8A-4147-A177-3AD203B41FA5}">
                      <a16:colId xmlns:a16="http://schemas.microsoft.com/office/drawing/2014/main" val="337391242"/>
                    </a:ext>
                  </a:extLst>
                </a:gridCol>
                <a:gridCol w="2655803">
                  <a:extLst>
                    <a:ext uri="{9D8B030D-6E8A-4147-A177-3AD203B41FA5}">
                      <a16:colId xmlns:a16="http://schemas.microsoft.com/office/drawing/2014/main" val="1561803552"/>
                    </a:ext>
                  </a:extLst>
                </a:gridCol>
                <a:gridCol w="1666248">
                  <a:extLst>
                    <a:ext uri="{9D8B030D-6E8A-4147-A177-3AD203B41FA5}">
                      <a16:colId xmlns:a16="http://schemas.microsoft.com/office/drawing/2014/main" val="3711841443"/>
                    </a:ext>
                  </a:extLst>
                </a:gridCol>
              </a:tblGrid>
              <a:tr h="810180">
                <a:tc>
                  <a:txBody>
                    <a:bodyPr/>
                    <a:lstStyle/>
                    <a:p>
                      <a:r>
                        <a:rPr lang="en-US" sz="2400" dirty="0">
                          <a:solidFill>
                            <a:sysClr val="windowText" lastClr="000000"/>
                          </a:solidFill>
                        </a:rPr>
                        <a:t>Characteristics</a:t>
                      </a: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sz="24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2400" b="1" dirty="0">
                          <a:solidFill>
                            <a:sysClr val="windowText" lastClr="000000"/>
                          </a:solidFill>
                        </a:rPr>
                        <a:t>TAHOD </a:t>
                      </a:r>
                    </a:p>
                    <a:p>
                      <a:r>
                        <a:rPr lang="en-US" sz="2400" b="0" dirty="0">
                          <a:solidFill>
                            <a:sysClr val="windowText" lastClr="000000"/>
                          </a:solidFill>
                        </a:rPr>
                        <a:t>(n = 3221)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ysClr val="windowText" lastClr="000000"/>
                          </a:solidFill>
                        </a:rPr>
                        <a:t>AHOD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ysClr val="windowText" lastClr="000000"/>
                          </a:solidFill>
                        </a:rPr>
                        <a:t>(n = 147)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6215855"/>
                  </a:ext>
                </a:extLst>
              </a:tr>
              <a:tr h="570127">
                <a:tc>
                  <a:txBody>
                    <a:bodyPr/>
                    <a:lstStyle/>
                    <a:p>
                      <a:r>
                        <a:rPr lang="en-US" sz="2400" b="1" dirty="0"/>
                        <a:t>Mode of exposure</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a:t>Heterosexual</a:t>
                      </a:r>
                    </a:p>
                    <a:p>
                      <a:r>
                        <a:rPr lang="en-US" sz="2400" dirty="0"/>
                        <a:t>Gay and Bisexual Man</a:t>
                      </a:r>
                    </a:p>
                    <a:p>
                      <a:r>
                        <a:rPr lang="en-US" sz="2400" dirty="0"/>
                        <a:t>Injecting Drug User</a:t>
                      </a:r>
                    </a:p>
                    <a:p>
                      <a:r>
                        <a:rPr lang="en-US" sz="2400" dirty="0"/>
                        <a:t>Other</a:t>
                      </a:r>
                    </a:p>
                    <a:p>
                      <a:r>
                        <a:rPr lang="en-US" sz="2400" dirty="0"/>
                        <a:t>Unknown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a:t>2039 (63.3%)</a:t>
                      </a:r>
                    </a:p>
                    <a:p>
                      <a:r>
                        <a:rPr lang="en-US" sz="2400" dirty="0"/>
                        <a:t>953 (29.6%)</a:t>
                      </a:r>
                    </a:p>
                    <a:p>
                      <a:r>
                        <a:rPr lang="en-US" sz="2400" dirty="0"/>
                        <a:t>100 (3.1%)</a:t>
                      </a:r>
                    </a:p>
                    <a:p>
                      <a:r>
                        <a:rPr lang="en-US" sz="2400" dirty="0"/>
                        <a:t>129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2400" kern="1200" dirty="0">
                          <a:solidFill>
                            <a:schemeClr val="dk1"/>
                          </a:solidFill>
                          <a:latin typeface="+mn-lt"/>
                          <a:ea typeface="+mn-ea"/>
                          <a:cs typeface="+mn-cs"/>
                        </a:rPr>
                        <a:t>19 (12.9%)</a:t>
                      </a:r>
                    </a:p>
                    <a:p>
                      <a:pPr marL="0" algn="l" defTabSz="914400" rtl="0" eaLnBrk="1" latinLnBrk="0" hangingPunct="1"/>
                      <a:r>
                        <a:rPr lang="en-US" sz="2400" kern="1200" dirty="0">
                          <a:solidFill>
                            <a:schemeClr val="dk1"/>
                          </a:solidFill>
                          <a:latin typeface="+mn-lt"/>
                          <a:ea typeface="+mn-ea"/>
                          <a:cs typeface="+mn-cs"/>
                        </a:rPr>
                        <a:t>114 (77.6%)</a:t>
                      </a:r>
                    </a:p>
                    <a:p>
                      <a:pPr marL="0" algn="l" defTabSz="914400" rtl="0" eaLnBrk="1" latinLnBrk="0" hangingPunct="1"/>
                      <a:r>
                        <a:rPr lang="en-US" sz="2400" kern="1200" dirty="0">
                          <a:solidFill>
                            <a:schemeClr val="dk1"/>
                          </a:solidFill>
                          <a:latin typeface="+mn-lt"/>
                          <a:ea typeface="+mn-ea"/>
                          <a:cs typeface="+mn-cs"/>
                        </a:rPr>
                        <a:t>8 (5.5%)</a:t>
                      </a:r>
                    </a:p>
                    <a:p>
                      <a:pPr marL="0" algn="l" defTabSz="914400" rtl="0" eaLnBrk="1" latinLnBrk="0" hangingPunct="1"/>
                      <a:r>
                        <a:rPr lang="en-US" sz="2400" kern="1200" dirty="0">
                          <a:solidFill>
                            <a:schemeClr val="dk1"/>
                          </a:solidFill>
                          <a:latin typeface="+mn-lt"/>
                          <a:ea typeface="+mn-ea"/>
                          <a:cs typeface="+mn-cs"/>
                        </a:rPr>
                        <a:t>3 (2%)</a:t>
                      </a:r>
                    </a:p>
                    <a:p>
                      <a:pPr marL="0" algn="l" defTabSz="914400" rtl="0" eaLnBrk="1" latinLnBrk="0" hangingPunct="1"/>
                      <a:r>
                        <a:rPr lang="en-US" sz="2400" kern="1200" dirty="0">
                          <a:solidFill>
                            <a:schemeClr val="dk1"/>
                          </a:solidFill>
                          <a:latin typeface="+mn-lt"/>
                          <a:ea typeface="+mn-ea"/>
                          <a:cs typeface="+mn-cs"/>
                        </a:rPr>
                        <a:t>3 (2%)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6789158"/>
                  </a:ext>
                </a:extLst>
              </a:tr>
            </a:tbl>
          </a:graphicData>
        </a:graphic>
      </p:graphicFrame>
      <p:sp>
        <p:nvSpPr>
          <p:cNvPr id="3" name="Rectangle 2">
            <a:extLst>
              <a:ext uri="{FF2B5EF4-FFF2-40B4-BE49-F238E27FC236}">
                <a16:creationId xmlns:a16="http://schemas.microsoft.com/office/drawing/2014/main" id="{FC5B2D87-3E8A-BC56-F8AE-BE1AED2E9C35}"/>
              </a:ext>
            </a:extLst>
          </p:cNvPr>
          <p:cNvSpPr/>
          <p:nvPr/>
        </p:nvSpPr>
        <p:spPr>
          <a:xfrm>
            <a:off x="2894482" y="4123290"/>
            <a:ext cx="8327700" cy="8089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119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168898"/>
            <a:ext cx="10515600" cy="1325563"/>
          </a:xfrm>
        </p:spPr>
        <p:txBody>
          <a:bodyPr>
            <a:normAutofit/>
          </a:bodyPr>
          <a:lstStyle/>
          <a:p>
            <a:r>
              <a:rPr lang="en-US" sz="4000" b="1" dirty="0">
                <a:solidFill>
                  <a:srgbClr val="00B0F0"/>
                </a:solidFill>
              </a:rPr>
              <a:t>Study’s main findings</a:t>
            </a:r>
            <a:endParaRPr lang="en-US" sz="35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704850" y="1380546"/>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CA8A2F0-0F39-ADB7-56D2-5C63F849EF47}"/>
              </a:ext>
            </a:extLst>
          </p:cNvPr>
          <p:cNvSpPr txBox="1"/>
          <p:nvPr/>
        </p:nvSpPr>
        <p:spPr>
          <a:xfrm>
            <a:off x="704850" y="2373600"/>
            <a:ext cx="10782300" cy="2677656"/>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CVD</a:t>
            </a:r>
            <a:r>
              <a:rPr lang="zh-CN" altLang="en-US" sz="2800" dirty="0"/>
              <a:t> </a:t>
            </a:r>
            <a:r>
              <a:rPr lang="en-US" altLang="zh-CN" sz="2800" dirty="0"/>
              <a:t>risk</a:t>
            </a:r>
            <a:r>
              <a:rPr lang="zh-CN" altLang="en-US" sz="2800" dirty="0"/>
              <a:t> </a:t>
            </a:r>
            <a:r>
              <a:rPr lang="en-US" altLang="zh-CN" sz="2800" dirty="0"/>
              <a:t>increased</a:t>
            </a:r>
            <a:r>
              <a:rPr lang="zh-CN" altLang="en-US" sz="2800" dirty="0"/>
              <a:t> </a:t>
            </a:r>
            <a:r>
              <a:rPr lang="en-US" altLang="zh-CN" sz="2800" dirty="0"/>
              <a:t>consistently</a:t>
            </a:r>
            <a:r>
              <a:rPr lang="zh-CN" altLang="en-US" sz="2800" dirty="0"/>
              <a:t> </a:t>
            </a:r>
            <a:r>
              <a:rPr lang="en-US" altLang="zh-CN" sz="2800" b="1" dirty="0"/>
              <a:t>over</a:t>
            </a:r>
            <a:r>
              <a:rPr lang="zh-CN" altLang="en-US" sz="2800" b="1" dirty="0"/>
              <a:t> </a:t>
            </a:r>
            <a:r>
              <a:rPr lang="en-US" altLang="zh-CN" sz="2800" b="1" dirty="0"/>
              <a:t>time</a:t>
            </a:r>
            <a:r>
              <a:rPr lang="zh-CN" altLang="en-US" sz="2800" b="1" dirty="0"/>
              <a:t> </a:t>
            </a:r>
            <a:r>
              <a:rPr lang="en-US" altLang="zh-CN" sz="2800" dirty="0"/>
              <a:t>among</a:t>
            </a:r>
            <a:r>
              <a:rPr lang="zh-CN" altLang="en-US" sz="2800" dirty="0"/>
              <a:t> </a:t>
            </a:r>
            <a:r>
              <a:rPr lang="en-US" altLang="zh-CN" sz="2800" dirty="0"/>
              <a:t>PLHIV</a:t>
            </a:r>
          </a:p>
          <a:p>
            <a:pPr marL="285750" indent="-285750">
              <a:buFont typeface="Arial" panose="020B0604020202020204" pitchFamily="34" charset="0"/>
              <a:buChar char="•"/>
            </a:pPr>
            <a:r>
              <a:rPr lang="en-US" altLang="zh-CN" sz="2800" dirty="0"/>
              <a:t>The</a:t>
            </a:r>
            <a:r>
              <a:rPr lang="zh-CN" altLang="en-US" sz="2800" dirty="0"/>
              <a:t> </a:t>
            </a:r>
            <a:r>
              <a:rPr lang="en-US" altLang="zh-CN" sz="2800" dirty="0"/>
              <a:t>increase</a:t>
            </a:r>
            <a:r>
              <a:rPr lang="zh-CN" altLang="en-US" sz="2800" dirty="0"/>
              <a:t> </a:t>
            </a:r>
            <a:r>
              <a:rPr lang="en-US" altLang="zh-CN" sz="2800" dirty="0"/>
              <a:t>was</a:t>
            </a:r>
            <a:r>
              <a:rPr lang="zh-CN" altLang="en-US" sz="2800" dirty="0"/>
              <a:t> </a:t>
            </a:r>
            <a:r>
              <a:rPr lang="en-US" altLang="zh-CN" sz="2800" dirty="0"/>
              <a:t>mainly</a:t>
            </a:r>
            <a:r>
              <a:rPr lang="zh-CN" altLang="en-US" sz="2800" dirty="0"/>
              <a:t> </a:t>
            </a:r>
            <a:r>
              <a:rPr lang="en-US" altLang="zh-CN" sz="2800" dirty="0"/>
              <a:t>due</a:t>
            </a:r>
            <a:r>
              <a:rPr lang="zh-CN" altLang="en-US" sz="2800" dirty="0"/>
              <a:t> </a:t>
            </a:r>
            <a:r>
              <a:rPr lang="en-US" altLang="zh-CN" sz="2800" dirty="0"/>
              <a:t>to</a:t>
            </a:r>
            <a:r>
              <a:rPr lang="zh-CN" altLang="en-US" sz="2800" dirty="0"/>
              <a:t> </a:t>
            </a:r>
            <a:r>
              <a:rPr lang="en-US" altLang="zh-CN" sz="2800" dirty="0"/>
              <a:t>people</a:t>
            </a:r>
            <a:r>
              <a:rPr lang="zh-CN" altLang="en-US" sz="2800" dirty="0"/>
              <a:t> </a:t>
            </a:r>
            <a:r>
              <a:rPr lang="en-US" altLang="zh-CN" sz="2800" dirty="0"/>
              <a:t>aged</a:t>
            </a:r>
            <a:r>
              <a:rPr lang="zh-CN" altLang="en-US" sz="2800" dirty="0"/>
              <a:t> </a:t>
            </a:r>
            <a:r>
              <a:rPr lang="en-US" altLang="zh-CN" sz="2800" dirty="0"/>
              <a:t>&gt;</a:t>
            </a:r>
            <a:r>
              <a:rPr lang="zh-CN" altLang="en-US" sz="2800" dirty="0"/>
              <a:t> </a:t>
            </a:r>
            <a:r>
              <a:rPr lang="en-US" altLang="zh-CN" sz="2800" dirty="0"/>
              <a:t>55</a:t>
            </a:r>
            <a:r>
              <a:rPr lang="zh-CN" altLang="en-US" sz="2800" dirty="0"/>
              <a:t> </a:t>
            </a:r>
            <a:r>
              <a:rPr lang="en-US" altLang="zh-CN" sz="2800" dirty="0"/>
              <a:t>years</a:t>
            </a:r>
          </a:p>
          <a:p>
            <a:pPr marL="285750" indent="-285750">
              <a:buFont typeface="Arial" panose="020B0604020202020204" pitchFamily="34" charset="0"/>
              <a:buChar char="•"/>
            </a:pPr>
            <a:r>
              <a:rPr lang="en-US" altLang="zh-CN" sz="2800" dirty="0"/>
              <a:t>After adjusting other confounders, CVD</a:t>
            </a:r>
            <a:r>
              <a:rPr lang="zh-CN" altLang="en-US" sz="2800" dirty="0"/>
              <a:t> </a:t>
            </a:r>
            <a:r>
              <a:rPr lang="en-US" altLang="zh-CN" sz="2800" dirty="0"/>
              <a:t>risk</a:t>
            </a:r>
            <a:r>
              <a:rPr lang="zh-CN" altLang="en-US" sz="2800" dirty="0"/>
              <a:t> </a:t>
            </a:r>
            <a:r>
              <a:rPr lang="en-US" altLang="zh-CN" sz="2800" dirty="0"/>
              <a:t>increased</a:t>
            </a:r>
            <a:r>
              <a:rPr lang="zh-CN" altLang="en-US" sz="2800" dirty="0"/>
              <a:t> </a:t>
            </a:r>
            <a:r>
              <a:rPr lang="en-US" altLang="zh-CN" sz="2800" b="1" dirty="0"/>
              <a:t>more</a:t>
            </a:r>
            <a:r>
              <a:rPr lang="zh-CN" altLang="en-US" sz="2800" dirty="0"/>
              <a:t> </a:t>
            </a:r>
            <a:r>
              <a:rPr lang="en-US" altLang="zh-CN" sz="2800" b="1" dirty="0"/>
              <a:t>rapidly</a:t>
            </a:r>
            <a:r>
              <a:rPr lang="zh-CN" altLang="en-US" sz="2800" dirty="0"/>
              <a:t> </a:t>
            </a:r>
            <a:r>
              <a:rPr lang="en-US" altLang="zh-CN" sz="2800" dirty="0"/>
              <a:t>among</a:t>
            </a:r>
            <a:r>
              <a:rPr lang="zh-CN" altLang="en-US" sz="2800" dirty="0"/>
              <a:t> </a:t>
            </a:r>
            <a:r>
              <a:rPr lang="en-US" altLang="zh-CN" sz="2800" b="1" dirty="0"/>
              <a:t>males</a:t>
            </a:r>
          </a:p>
          <a:p>
            <a:pPr marL="285750" indent="-285750">
              <a:buFont typeface="Arial" panose="020B0604020202020204" pitchFamily="34" charset="0"/>
              <a:buChar char="•"/>
            </a:pPr>
            <a:r>
              <a:rPr lang="en-US" altLang="zh-CN" sz="2800" dirty="0"/>
              <a:t>There</a:t>
            </a:r>
            <a:r>
              <a:rPr lang="zh-CN" altLang="en-US" sz="2800" dirty="0"/>
              <a:t> </a:t>
            </a:r>
            <a:r>
              <a:rPr lang="en-US" altLang="zh-CN" sz="2800" dirty="0"/>
              <a:t>are</a:t>
            </a:r>
            <a:r>
              <a:rPr lang="zh-CN" altLang="en-US" sz="2800" dirty="0"/>
              <a:t> </a:t>
            </a:r>
            <a:r>
              <a:rPr lang="en-US" altLang="zh-CN" sz="2800" dirty="0"/>
              <a:t>trends</a:t>
            </a:r>
            <a:r>
              <a:rPr lang="zh-CN" altLang="en-US" sz="2800" dirty="0"/>
              <a:t> </a:t>
            </a:r>
            <a:r>
              <a:rPr lang="en-US" altLang="zh-CN" sz="2800" dirty="0"/>
              <a:t>towards</a:t>
            </a:r>
            <a:r>
              <a:rPr lang="zh-CN" altLang="en-US" sz="2800" dirty="0"/>
              <a:t> </a:t>
            </a:r>
            <a:r>
              <a:rPr lang="en-US" altLang="zh-CN" sz="2800" dirty="0"/>
              <a:t>significance</a:t>
            </a:r>
            <a:r>
              <a:rPr lang="zh-CN" altLang="en-US" sz="2800" dirty="0"/>
              <a:t> </a:t>
            </a:r>
            <a:r>
              <a:rPr lang="en-US" altLang="zh-CN" sz="2800" dirty="0"/>
              <a:t>that</a:t>
            </a:r>
            <a:r>
              <a:rPr lang="zh-CN" altLang="en-US" sz="2800" dirty="0"/>
              <a:t> </a:t>
            </a:r>
            <a:r>
              <a:rPr lang="en-US" altLang="zh-CN" sz="2800" dirty="0"/>
              <a:t>CVD</a:t>
            </a:r>
            <a:r>
              <a:rPr lang="zh-CN" altLang="en-US" sz="2800" dirty="0"/>
              <a:t> </a:t>
            </a:r>
            <a:r>
              <a:rPr lang="en-US" altLang="zh-CN" sz="2800" dirty="0"/>
              <a:t>risk</a:t>
            </a:r>
            <a:r>
              <a:rPr lang="zh-CN" altLang="en-US" sz="2800" dirty="0"/>
              <a:t> </a:t>
            </a:r>
            <a:r>
              <a:rPr lang="en-US" altLang="zh-CN" sz="2800" dirty="0"/>
              <a:t>increased</a:t>
            </a:r>
            <a:r>
              <a:rPr lang="zh-CN" altLang="en-US" sz="2800" dirty="0"/>
              <a:t> </a:t>
            </a:r>
            <a:r>
              <a:rPr lang="en-US" altLang="zh-CN" sz="2800" dirty="0"/>
              <a:t>more</a:t>
            </a:r>
            <a:r>
              <a:rPr lang="zh-CN" altLang="en-US" sz="2800" dirty="0"/>
              <a:t> </a:t>
            </a:r>
            <a:r>
              <a:rPr lang="en-US" altLang="zh-CN" sz="2800" dirty="0"/>
              <a:t>rapidly</a:t>
            </a:r>
            <a:r>
              <a:rPr lang="zh-CN" altLang="en-US" sz="2800" dirty="0"/>
              <a:t> </a:t>
            </a:r>
            <a:r>
              <a:rPr lang="en-US" altLang="zh-CN" sz="2800" dirty="0"/>
              <a:t>among</a:t>
            </a:r>
            <a:r>
              <a:rPr lang="zh-CN" altLang="en-US" sz="2800" dirty="0"/>
              <a:t> </a:t>
            </a:r>
            <a:r>
              <a:rPr lang="en-US" altLang="zh-CN" sz="2800" b="1" dirty="0"/>
              <a:t>people</a:t>
            </a:r>
            <a:r>
              <a:rPr lang="zh-CN" altLang="en-US" sz="2800" b="1" dirty="0"/>
              <a:t> </a:t>
            </a:r>
            <a:r>
              <a:rPr lang="en-US" altLang="zh-CN" sz="2800" b="1" dirty="0"/>
              <a:t>aged</a:t>
            </a:r>
            <a:r>
              <a:rPr lang="zh-CN" altLang="en-US" sz="2800" b="1" dirty="0"/>
              <a:t> </a:t>
            </a:r>
            <a:r>
              <a:rPr lang="en-US" altLang="zh-CN" sz="2800" b="1" dirty="0"/>
              <a:t>&gt;55</a:t>
            </a:r>
            <a:r>
              <a:rPr lang="zh-CN" altLang="en-US" sz="2800" b="1" dirty="0"/>
              <a:t> </a:t>
            </a:r>
            <a:r>
              <a:rPr lang="en-US" altLang="zh-CN" sz="2800" b="1" dirty="0"/>
              <a:t>years</a:t>
            </a:r>
            <a:r>
              <a:rPr lang="zh-CN" altLang="en-US" sz="2800" b="1" dirty="0"/>
              <a:t> </a:t>
            </a:r>
            <a:r>
              <a:rPr lang="en-US" altLang="zh-CN" sz="2800" b="1" dirty="0"/>
              <a:t>and</a:t>
            </a:r>
            <a:r>
              <a:rPr lang="zh-CN" altLang="en-US" sz="2800" b="1" dirty="0"/>
              <a:t> </a:t>
            </a:r>
            <a:r>
              <a:rPr lang="en-US" altLang="zh-CN" sz="2800" b="1" dirty="0"/>
              <a:t>those</a:t>
            </a:r>
            <a:r>
              <a:rPr lang="zh-CN" altLang="en-US" sz="2800" b="1" dirty="0"/>
              <a:t> </a:t>
            </a:r>
            <a:r>
              <a:rPr lang="en-US" altLang="zh-CN" sz="2800" b="1" dirty="0"/>
              <a:t>with</a:t>
            </a:r>
            <a:r>
              <a:rPr lang="zh-CN" altLang="en-US" sz="2800" b="1" dirty="0"/>
              <a:t> </a:t>
            </a:r>
            <a:r>
              <a:rPr lang="en-US" altLang="zh-CN" sz="2800" b="1" dirty="0"/>
              <a:t>bigger</a:t>
            </a:r>
            <a:r>
              <a:rPr lang="zh-CN" altLang="en-US" sz="2800" b="1" dirty="0"/>
              <a:t> </a:t>
            </a:r>
            <a:r>
              <a:rPr lang="en-US" altLang="zh-CN" sz="2800" b="1" dirty="0"/>
              <a:t>BMI</a:t>
            </a:r>
          </a:p>
        </p:txBody>
      </p:sp>
    </p:spTree>
    <p:extLst>
      <p:ext uri="{BB962C8B-B14F-4D97-AF65-F5344CB8AC3E}">
        <p14:creationId xmlns:p14="http://schemas.microsoft.com/office/powerpoint/2010/main" val="2270425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971550" y="202765"/>
            <a:ext cx="10515600" cy="1325563"/>
          </a:xfrm>
        </p:spPr>
        <p:txBody>
          <a:bodyPr>
            <a:normAutofit/>
          </a:bodyPr>
          <a:lstStyle/>
          <a:p>
            <a:r>
              <a:rPr lang="en-US" sz="4000" b="1" dirty="0">
                <a:solidFill>
                  <a:srgbClr val="00B0F0"/>
                </a:solidFill>
              </a:rPr>
              <a:t>Acknowledgement</a:t>
            </a:r>
            <a:endParaRPr lang="en-US" sz="35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32512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BDBEBB9-3380-53B4-BEE4-50C7CC8B27E3}"/>
              </a:ext>
            </a:extLst>
          </p:cNvPr>
          <p:cNvSpPr txBox="1"/>
          <p:nvPr/>
        </p:nvSpPr>
        <p:spPr>
          <a:xfrm>
            <a:off x="1231623" y="3219850"/>
            <a:ext cx="9425516" cy="830997"/>
          </a:xfrm>
          <a:prstGeom prst="rect">
            <a:avLst/>
          </a:prstGeom>
          <a:noFill/>
        </p:spPr>
        <p:txBody>
          <a:bodyPr wrap="square" rtlCol="0">
            <a:spAutoFit/>
          </a:bodyPr>
          <a:lstStyle/>
          <a:p>
            <a:r>
              <a:rPr lang="en-US" sz="2400" dirty="0"/>
              <a:t>I would like to acknowledge my main supervisor, Dr. David Boettiger, for all his</a:t>
            </a:r>
            <a:r>
              <a:rPr lang="zh-CN" altLang="en-US" sz="2400" dirty="0"/>
              <a:t> </a:t>
            </a:r>
            <a:r>
              <a:rPr lang="en-US" altLang="zh-CN" sz="2400" dirty="0"/>
              <a:t>patience,</a:t>
            </a:r>
            <a:r>
              <a:rPr lang="zh-CN" altLang="en-US" sz="2400" dirty="0"/>
              <a:t> </a:t>
            </a:r>
            <a:r>
              <a:rPr lang="en-US" altLang="zh-CN" sz="2400" dirty="0"/>
              <a:t>guidance,</a:t>
            </a:r>
            <a:r>
              <a:rPr lang="en-US" sz="2400" dirty="0"/>
              <a:t> advice and support throughout this project.</a:t>
            </a:r>
          </a:p>
        </p:txBody>
      </p:sp>
    </p:spTree>
    <p:extLst>
      <p:ext uri="{BB962C8B-B14F-4D97-AF65-F5344CB8AC3E}">
        <p14:creationId xmlns:p14="http://schemas.microsoft.com/office/powerpoint/2010/main" val="1962139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2E3D-C1DD-89FE-1B27-15BC9CD937DD}"/>
              </a:ext>
            </a:extLst>
          </p:cNvPr>
          <p:cNvSpPr>
            <a:spLocks noGrp="1"/>
          </p:cNvSpPr>
          <p:nvPr>
            <p:ph type="title"/>
          </p:nvPr>
        </p:nvSpPr>
        <p:spPr/>
        <p:txBody>
          <a:bodyPr/>
          <a:lstStyle/>
          <a:p>
            <a:r>
              <a:rPr lang="en-US" u="sng" dirty="0">
                <a:solidFill>
                  <a:srgbClr val="00B0F0"/>
                </a:solidFill>
              </a:rPr>
              <a:t>Supplementary</a:t>
            </a:r>
            <a:r>
              <a:rPr lang="en-US" dirty="0">
                <a:solidFill>
                  <a:srgbClr val="00B0F0"/>
                </a:solidFill>
              </a:rPr>
              <a:t> </a:t>
            </a:r>
          </a:p>
        </p:txBody>
      </p:sp>
    </p:spTree>
    <p:extLst>
      <p:ext uri="{BB962C8B-B14F-4D97-AF65-F5344CB8AC3E}">
        <p14:creationId xmlns:p14="http://schemas.microsoft.com/office/powerpoint/2010/main" val="3136045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19919"/>
            <a:ext cx="10515600" cy="1325563"/>
          </a:xfrm>
        </p:spPr>
        <p:txBody>
          <a:bodyPr>
            <a:normAutofit/>
          </a:bodyPr>
          <a:lstStyle/>
          <a:p>
            <a:r>
              <a:rPr lang="en-US" altLang="zh-CN" sz="2800" b="1" dirty="0">
                <a:solidFill>
                  <a:srgbClr val="00B0F0"/>
                </a:solidFill>
              </a:rPr>
              <a:t>Model</a:t>
            </a:r>
            <a:r>
              <a:rPr lang="zh-CN" altLang="en-US" sz="2800" b="1" dirty="0">
                <a:solidFill>
                  <a:srgbClr val="00B0F0"/>
                </a:solidFill>
              </a:rPr>
              <a:t> </a:t>
            </a:r>
            <a:r>
              <a:rPr lang="en-US" altLang="zh-CN" sz="2800" b="1" dirty="0">
                <a:solidFill>
                  <a:srgbClr val="00B0F0"/>
                </a:solidFill>
              </a:rPr>
              <a:t>comparisons</a:t>
            </a:r>
            <a:endParaRPr lang="en-US" sz="28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436417" y="670824"/>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9" name="Table 9">
            <a:extLst>
              <a:ext uri="{FF2B5EF4-FFF2-40B4-BE49-F238E27FC236}">
                <a16:creationId xmlns:a16="http://schemas.microsoft.com/office/drawing/2014/main" id="{34405DA2-7342-343E-C795-036A201936A3}"/>
              </a:ext>
            </a:extLst>
          </p:cNvPr>
          <p:cNvGraphicFramePr>
            <a:graphicFrameLocks noGrp="1"/>
          </p:cNvGraphicFramePr>
          <p:nvPr>
            <p:extLst>
              <p:ext uri="{D42A27DB-BD31-4B8C-83A1-F6EECF244321}">
                <p14:modId xmlns:p14="http://schemas.microsoft.com/office/powerpoint/2010/main" val="1285917088"/>
              </p:ext>
            </p:extLst>
          </p:nvPr>
        </p:nvGraphicFramePr>
        <p:xfrm>
          <a:off x="301335" y="848451"/>
          <a:ext cx="11052463" cy="5325365"/>
        </p:xfrm>
        <a:graphic>
          <a:graphicData uri="http://schemas.openxmlformats.org/drawingml/2006/table">
            <a:tbl>
              <a:tblPr firstRow="1" bandRow="1">
                <a:tableStyleId>{5C22544A-7EE6-4342-B048-85BDC9FD1C3A}</a:tableStyleId>
              </a:tblPr>
              <a:tblGrid>
                <a:gridCol w="1680829">
                  <a:extLst>
                    <a:ext uri="{9D8B030D-6E8A-4147-A177-3AD203B41FA5}">
                      <a16:colId xmlns:a16="http://schemas.microsoft.com/office/drawing/2014/main" val="483365923"/>
                    </a:ext>
                  </a:extLst>
                </a:gridCol>
                <a:gridCol w="1837833">
                  <a:extLst>
                    <a:ext uri="{9D8B030D-6E8A-4147-A177-3AD203B41FA5}">
                      <a16:colId xmlns:a16="http://schemas.microsoft.com/office/drawing/2014/main" val="337391242"/>
                    </a:ext>
                  </a:extLst>
                </a:gridCol>
                <a:gridCol w="178865">
                  <a:extLst>
                    <a:ext uri="{9D8B030D-6E8A-4147-A177-3AD203B41FA5}">
                      <a16:colId xmlns:a16="http://schemas.microsoft.com/office/drawing/2014/main" val="1561803552"/>
                    </a:ext>
                  </a:extLst>
                </a:gridCol>
                <a:gridCol w="1658967">
                  <a:extLst>
                    <a:ext uri="{9D8B030D-6E8A-4147-A177-3AD203B41FA5}">
                      <a16:colId xmlns:a16="http://schemas.microsoft.com/office/drawing/2014/main" val="1546860067"/>
                    </a:ext>
                  </a:extLst>
                </a:gridCol>
                <a:gridCol w="266136">
                  <a:extLst>
                    <a:ext uri="{9D8B030D-6E8A-4147-A177-3AD203B41FA5}">
                      <a16:colId xmlns:a16="http://schemas.microsoft.com/office/drawing/2014/main" val="3711841443"/>
                    </a:ext>
                  </a:extLst>
                </a:gridCol>
                <a:gridCol w="1760663">
                  <a:extLst>
                    <a:ext uri="{9D8B030D-6E8A-4147-A177-3AD203B41FA5}">
                      <a16:colId xmlns:a16="http://schemas.microsoft.com/office/drawing/2014/main" val="2230625473"/>
                    </a:ext>
                  </a:extLst>
                </a:gridCol>
                <a:gridCol w="2057873">
                  <a:extLst>
                    <a:ext uri="{9D8B030D-6E8A-4147-A177-3AD203B41FA5}">
                      <a16:colId xmlns:a16="http://schemas.microsoft.com/office/drawing/2014/main" val="1106474731"/>
                    </a:ext>
                  </a:extLst>
                </a:gridCol>
                <a:gridCol w="1611297">
                  <a:extLst>
                    <a:ext uri="{9D8B030D-6E8A-4147-A177-3AD203B41FA5}">
                      <a16:colId xmlns:a16="http://schemas.microsoft.com/office/drawing/2014/main" val="1509674688"/>
                    </a:ext>
                  </a:extLst>
                </a:gridCol>
              </a:tblGrid>
              <a:tr h="776943">
                <a:tc>
                  <a:txBody>
                    <a:bodyPr/>
                    <a:lstStyle/>
                    <a:p>
                      <a:endParaRPr lang="en-US" sz="1600" dirty="0">
                        <a:solidFill>
                          <a:sysClr val="windowText" lastClr="000000"/>
                        </a:solidFill>
                      </a:endParaRPr>
                    </a:p>
                  </a:txBody>
                  <a:tcP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600" b="1" dirty="0">
                          <a:solidFill>
                            <a:sysClr val="windowText" lastClr="000000"/>
                          </a:solidFill>
                        </a:rPr>
                        <a:t>Model 1</a:t>
                      </a:r>
                    </a:p>
                    <a:p>
                      <a:r>
                        <a:rPr lang="en-US" sz="1600" b="0" dirty="0">
                          <a:solidFill>
                            <a:sysClr val="windowText" lastClr="000000"/>
                          </a:solidFill>
                        </a:rPr>
                        <a:t>(Null model)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r>
                        <a:rPr lang="en-US" sz="1600" dirty="0">
                          <a:solidFill>
                            <a:sysClr val="windowText" lastClr="000000"/>
                          </a:solidFill>
                        </a:rPr>
                        <a:t>Model 2 </a:t>
                      </a:r>
                    </a:p>
                    <a:p>
                      <a:r>
                        <a:rPr lang="en-US" sz="1600" b="0" dirty="0">
                          <a:solidFill>
                            <a:sysClr val="windowText" lastClr="000000"/>
                          </a:solidFill>
                        </a:rPr>
                        <a:t>(Random intercept)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sz="16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Model 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(Random intercept &amp; random slope)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Model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dirty="0">
                          <a:solidFill>
                            <a:sysClr val="windowText" lastClr="000000"/>
                          </a:solidFill>
                        </a:rPr>
                        <a:t>(Quadratic</a:t>
                      </a:r>
                      <a:r>
                        <a:rPr lang="zh-CN" altLang="en-US" sz="1600" b="0" dirty="0">
                          <a:solidFill>
                            <a:sysClr val="windowText" lastClr="000000"/>
                          </a:solidFill>
                        </a:rPr>
                        <a:t> </a:t>
                      </a:r>
                      <a:r>
                        <a:rPr lang="en-US" altLang="zh-CN" sz="1600" b="0" dirty="0">
                          <a:solidFill>
                            <a:sysClr val="windowText" lastClr="000000"/>
                          </a:solidFill>
                        </a:rPr>
                        <a:t>function</a:t>
                      </a:r>
                      <a:r>
                        <a:rPr lang="zh-CN" altLang="en-US" sz="1600" b="0" dirty="0">
                          <a:solidFill>
                            <a:sysClr val="windowText" lastClr="000000"/>
                          </a:solidFill>
                        </a:rPr>
                        <a:t> </a:t>
                      </a:r>
                      <a:r>
                        <a:rPr lang="en-US" altLang="zh-CN" sz="1600" b="0" dirty="0">
                          <a:solidFill>
                            <a:sysClr val="windowText" lastClr="000000"/>
                          </a:solidFill>
                        </a:rPr>
                        <a:t>of</a:t>
                      </a:r>
                      <a:r>
                        <a:rPr lang="zh-CN" altLang="en-US" sz="1600" b="0" dirty="0">
                          <a:solidFill>
                            <a:sysClr val="windowText" lastClr="000000"/>
                          </a:solidFill>
                        </a:rPr>
                        <a:t> </a:t>
                      </a:r>
                      <a:r>
                        <a:rPr lang="en-US" altLang="zh-CN" sz="1600" b="0" dirty="0">
                          <a:solidFill>
                            <a:sysClr val="windowText" lastClr="000000"/>
                          </a:solidFill>
                        </a:rPr>
                        <a:t>time)</a:t>
                      </a:r>
                      <a:endParaRPr lang="en-US" sz="1600" b="0"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rPr>
                        <a:t>Model </a:t>
                      </a:r>
                      <a:r>
                        <a:rPr lang="en-US" altLang="zh-CN" sz="1600" dirty="0">
                          <a:solidFill>
                            <a:sysClr val="windowText" lastClr="000000"/>
                          </a:solidFill>
                        </a:rPr>
                        <a:t>5</a:t>
                      </a:r>
                      <a:endParaRPr lang="en-US" sz="1600" dirty="0">
                        <a:solidFill>
                          <a:sysClr val="windowText" lastClr="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ysClr val="windowText" lastClr="000000"/>
                          </a:solidFill>
                        </a:rPr>
                        <a:t>(Piecewise model)</a:t>
                      </a:r>
                    </a:p>
                  </a:txBody>
                  <a:tcPr>
                    <a:lnL w="12700" cmpd="sng">
                      <a:noFill/>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6215855"/>
                  </a:ext>
                </a:extLst>
              </a:tr>
              <a:tr h="379062">
                <a:tc>
                  <a:txBody>
                    <a:bodyPr/>
                    <a:lstStyle/>
                    <a:p>
                      <a:r>
                        <a:rPr lang="en-US" sz="1600" b="1" dirty="0"/>
                        <a:t>Predictors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7">
                  <a:txBody>
                    <a:bodyPr/>
                    <a:lstStyle/>
                    <a:p>
                      <a:pPr algn="ctr"/>
                      <a:r>
                        <a:rPr lang="en-US" sz="1600" dirty="0"/>
                        <a:t>Estimates  [95% CI]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l"/>
                      <a:r>
                        <a:rPr lang="en-US" sz="1600" dirty="0"/>
                        <a:t>Estimates  [95% CI]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07414192"/>
                  </a:ext>
                </a:extLst>
              </a:tr>
              <a:tr h="776943">
                <a:tc>
                  <a:txBody>
                    <a:bodyPr/>
                    <a:lstStyle/>
                    <a:p>
                      <a:r>
                        <a:rPr lang="en-US" sz="1600" dirty="0"/>
                        <a:t>Intercept</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1.57 %</a:t>
                      </a:r>
                    </a:p>
                    <a:p>
                      <a:r>
                        <a:rPr lang="en-US" sz="1600" dirty="0"/>
                        <a:t>[1.54 – 1.59%]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0.86%</a:t>
                      </a:r>
                    </a:p>
                    <a:p>
                      <a:r>
                        <a:rPr lang="en-US" sz="1600"/>
                        <a:t>[0.83 – 0.89%]</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a:t>0.86%</a:t>
                      </a:r>
                    </a:p>
                    <a:p>
                      <a:r>
                        <a:rPr lang="en-US" sz="1600"/>
                        <a:t>[0.83 – 0.89%]</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dirty="0"/>
                        <a:t>0.85%</a:t>
                      </a:r>
                    </a:p>
                    <a:p>
                      <a:r>
                        <a:rPr lang="en-US" sz="1600" dirty="0"/>
                        <a:t>[0.82 – 0.88%]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0.85%</a:t>
                      </a:r>
                    </a:p>
                    <a:p>
                      <a:r>
                        <a:rPr lang="en-US" sz="1600" dirty="0"/>
                        <a:t>[0.82 – 0.88%]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600" kern="1200" dirty="0">
                          <a:solidFill>
                            <a:schemeClr val="dk1"/>
                          </a:solidFill>
                          <a:latin typeface="+mn-lt"/>
                          <a:ea typeface="+mn-ea"/>
                          <a:cs typeface="+mn-cs"/>
                        </a:rPr>
                        <a:t>0.84%</a:t>
                      </a:r>
                    </a:p>
                    <a:p>
                      <a:pPr marL="0" algn="l" defTabSz="914400" rtl="0" eaLnBrk="1" latinLnBrk="0" hangingPunct="1"/>
                      <a:r>
                        <a:rPr lang="en-US" sz="1600" kern="1200" dirty="0">
                          <a:solidFill>
                            <a:schemeClr val="dk1"/>
                          </a:solidFill>
                          <a:latin typeface="+mn-lt"/>
                          <a:ea typeface="+mn-ea"/>
                          <a:cs typeface="+mn-cs"/>
                        </a:rPr>
                        <a:t>[0.81 – 0.87%]</a:t>
                      </a:r>
                    </a:p>
                    <a:p>
                      <a:pPr marL="0" algn="l" defTabSz="914400" rtl="0" eaLnBrk="1" latinLnBrk="0" hangingPunct="1"/>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0.84%</a:t>
                      </a:r>
                    </a:p>
                    <a:p>
                      <a:r>
                        <a:rPr lang="en-US" sz="1600" dirty="0"/>
                        <a:t>[0.81 – 0.87%]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6789158"/>
                  </a:ext>
                </a:extLst>
              </a:tr>
              <a:tr h="648623">
                <a:tc>
                  <a:txBody>
                    <a:bodyPr/>
                    <a:lstStyle/>
                    <a:p>
                      <a:r>
                        <a:rPr lang="en-US" sz="1600" dirty="0"/>
                        <a:t>Time</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1.0056</a:t>
                      </a:r>
                    </a:p>
                    <a:p>
                      <a:r>
                        <a:rPr lang="en-US" sz="1600" dirty="0"/>
                        <a:t>[1.0052 – 1.0061]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1.0084</a:t>
                      </a:r>
                    </a:p>
                    <a:p>
                      <a:r>
                        <a:rPr lang="en-US" sz="1600"/>
                        <a:t>[1.0083 – 1.0086]</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a:t>1.0084</a:t>
                      </a:r>
                    </a:p>
                    <a:p>
                      <a:r>
                        <a:rPr lang="en-US" sz="1600"/>
                        <a:t>[1.0083 – 1.0086]</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dirty="0"/>
                        <a:t>1.0079</a:t>
                      </a:r>
                    </a:p>
                    <a:p>
                      <a:r>
                        <a:rPr lang="en-US" sz="1600" dirty="0"/>
                        <a:t>[1.0076 – 1.0081]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1.0079</a:t>
                      </a:r>
                    </a:p>
                    <a:p>
                      <a:r>
                        <a:rPr lang="en-US" sz="1600" dirty="0"/>
                        <a:t>[1.0076 – 1.0081]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1600" kern="1200" dirty="0">
                          <a:solidFill>
                            <a:schemeClr val="dk1"/>
                          </a:solidFill>
                          <a:latin typeface="+mn-lt"/>
                          <a:ea typeface="+mn-ea"/>
                          <a:cs typeface="+mn-cs"/>
                        </a:rPr>
                        <a:t>1.007</a:t>
                      </a:r>
                    </a:p>
                    <a:p>
                      <a:pPr marL="0" algn="l" defTabSz="914400" rtl="0" eaLnBrk="1" latinLnBrk="0" hangingPunct="1"/>
                      <a:r>
                        <a:rPr lang="en-US" altLang="zh-CN" sz="1600" kern="1200" dirty="0">
                          <a:solidFill>
                            <a:schemeClr val="dk1"/>
                          </a:solidFill>
                          <a:latin typeface="+mn-lt"/>
                          <a:ea typeface="+mn-ea"/>
                          <a:cs typeface="+mn-cs"/>
                        </a:rPr>
                        <a:t>[1.0064,</a:t>
                      </a:r>
                      <a:r>
                        <a:rPr lang="zh-CN" altLang="en-US" sz="1600" kern="1200" dirty="0">
                          <a:solidFill>
                            <a:schemeClr val="dk1"/>
                          </a:solidFill>
                          <a:latin typeface="+mn-lt"/>
                          <a:ea typeface="+mn-ea"/>
                          <a:cs typeface="+mn-cs"/>
                        </a:rPr>
                        <a:t> </a:t>
                      </a:r>
                      <a:r>
                        <a:rPr lang="en-US" altLang="zh-CN" sz="1600" kern="1200" dirty="0">
                          <a:solidFill>
                            <a:schemeClr val="dk1"/>
                          </a:solidFill>
                          <a:latin typeface="+mn-lt"/>
                          <a:ea typeface="+mn-ea"/>
                          <a:cs typeface="+mn-cs"/>
                        </a:rPr>
                        <a:t>1.0081]</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1894776"/>
                  </a:ext>
                </a:extLst>
              </a:tr>
              <a:tr h="648623">
                <a:tc>
                  <a:txBody>
                    <a:bodyPr/>
                    <a:lstStyle/>
                    <a:p>
                      <a:r>
                        <a:rPr lang="en-US" altLang="zh-CN" sz="1600" dirty="0"/>
                        <a:t>Time</a:t>
                      </a:r>
                      <a:r>
                        <a:rPr lang="zh-CN" altLang="en-US" sz="1600" dirty="0"/>
                        <a:t> </a:t>
                      </a:r>
                      <a:r>
                        <a:rPr lang="en-US" altLang="zh-CN" sz="1600" dirty="0"/>
                        <a:t>-</a:t>
                      </a:r>
                      <a:r>
                        <a:rPr lang="zh-CN" altLang="en-US" sz="1600" dirty="0"/>
                        <a:t> </a:t>
                      </a:r>
                      <a:r>
                        <a:rPr lang="en-US" altLang="zh-CN" sz="1600" dirty="0"/>
                        <a:t>squared</a:t>
                      </a:r>
                      <a:endParaRPr lang="en-US" sz="1600"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altLang="zh-CN" sz="1600" dirty="0"/>
                        <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gridSpan="2">
                  <a:txBody>
                    <a:bodyPr/>
                    <a:lstStyle/>
                    <a:p>
                      <a:r>
                        <a:rPr lang="en-US" altLang="zh-CN" dirty="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altLang="zh-CN" sz="1600" dirty="0"/>
                        <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1600" kern="1200" dirty="0">
                          <a:solidFill>
                            <a:schemeClr val="dk1"/>
                          </a:solidFill>
                          <a:latin typeface="+mn-lt"/>
                          <a:ea typeface="+mn-ea"/>
                          <a:cs typeface="+mn-cs"/>
                        </a:rPr>
                        <a:t>1.00002</a:t>
                      </a:r>
                    </a:p>
                    <a:p>
                      <a:pPr marL="0" algn="l" defTabSz="914400" rtl="0" eaLnBrk="1" latinLnBrk="0" hangingPunct="1"/>
                      <a:r>
                        <a:rPr lang="en-AU" sz="1600" kern="1200" dirty="0">
                          <a:solidFill>
                            <a:schemeClr val="dk1"/>
                          </a:solidFill>
                          <a:latin typeface="+mn-lt"/>
                          <a:ea typeface="+mn-ea"/>
                          <a:cs typeface="+mn-cs"/>
                        </a:rPr>
                        <a:t>[1.00001,</a:t>
                      </a:r>
                    </a:p>
                    <a:p>
                      <a:pPr marL="0" algn="l" defTabSz="914400" rtl="0" eaLnBrk="1" latinLnBrk="0" hangingPunct="1"/>
                      <a:r>
                        <a:rPr lang="en-AU" sz="1600" kern="1200" dirty="0">
                          <a:solidFill>
                            <a:schemeClr val="dk1"/>
                          </a:solidFill>
                          <a:latin typeface="+mn-lt"/>
                          <a:ea typeface="+mn-ea"/>
                          <a:cs typeface="+mn-cs"/>
                        </a:rPr>
                        <a:t>1.00003] </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600" dirty="0"/>
                    </a:p>
                  </a:txBody>
                  <a:tcPr>
                    <a:lnL w="12700" cmpd="sng">
                      <a:noFill/>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8199213"/>
                  </a:ext>
                </a:extLst>
              </a:tr>
              <a:tr h="546738">
                <a:tc>
                  <a:txBody>
                    <a:bodyPr/>
                    <a:lstStyle/>
                    <a:p>
                      <a:r>
                        <a:rPr lang="en-US" sz="1600" dirty="0"/>
                        <a:t>Time &lt; 3 years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1600" kern="1200" dirty="0">
                          <a:solidFill>
                            <a:schemeClr val="dk1"/>
                          </a:solidFill>
                          <a:latin typeface="+mn-lt"/>
                          <a:ea typeface="+mn-ea"/>
                          <a:cs typeface="+mn-cs"/>
                        </a:rPr>
                        <a:t>-</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1.0074</a:t>
                      </a:r>
                    </a:p>
                    <a:p>
                      <a:r>
                        <a:rPr lang="en-US" sz="1600" dirty="0"/>
                        <a:t>[1.0071, 1.0078]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1166476"/>
                  </a:ext>
                </a:extLst>
              </a:tr>
              <a:tr h="546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Time </a:t>
                      </a:r>
                      <a:r>
                        <a:rPr lang="en-AU" sz="1600" dirty="0"/>
                        <a:t>≥</a:t>
                      </a:r>
                      <a:r>
                        <a:rPr lang="en-US" sz="1600" dirty="0"/>
                        <a:t> 3 years</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a:t>-</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t>-</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1600" kern="1200" dirty="0">
                          <a:solidFill>
                            <a:schemeClr val="dk1"/>
                          </a:solidFill>
                          <a:latin typeface="+mn-lt"/>
                          <a:ea typeface="+mn-ea"/>
                          <a:cs typeface="+mn-cs"/>
                        </a:rPr>
                        <a:t>-</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1.0087</a:t>
                      </a:r>
                    </a:p>
                    <a:p>
                      <a:r>
                        <a:rPr lang="en-US" sz="1600" dirty="0"/>
                        <a:t>[1.0082, 1.0092]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42171897"/>
                  </a:ext>
                </a:extLst>
              </a:tr>
              <a:tr h="329230">
                <a:tc>
                  <a:txBody>
                    <a:bodyPr/>
                    <a:lstStyle/>
                    <a:p>
                      <a:r>
                        <a:rPr lang="en-US" sz="1600" b="1" dirty="0"/>
                        <a:t>ICC</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0.91</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a:t>0.91</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a:t>0.94</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a:t>0.94</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altLang="zh-CN" sz="1600" kern="1200" dirty="0">
                          <a:solidFill>
                            <a:schemeClr val="dk1"/>
                          </a:solidFill>
                          <a:latin typeface="+mn-lt"/>
                          <a:ea typeface="+mn-ea"/>
                          <a:cs typeface="+mn-cs"/>
                        </a:rPr>
                        <a:t>0.94</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a:t>0.95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4980323"/>
                  </a:ext>
                </a:extLst>
              </a:tr>
              <a:tr h="316532">
                <a:tc>
                  <a:txBody>
                    <a:bodyPr/>
                    <a:lstStyle/>
                    <a:p>
                      <a:r>
                        <a:rPr lang="en-US" sz="1600" b="1" dirty="0"/>
                        <a:t>AIC</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t>-215501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b="0" dirty="0"/>
                        <a:t>-292110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gridSpan="2">
                  <a:txBody>
                    <a:bodyPr/>
                    <a:lstStyle/>
                    <a:p>
                      <a:r>
                        <a:rPr lang="en-US" sz="1600" b="0" dirty="0"/>
                        <a:t>-292110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r>
                        <a:rPr lang="en-US" sz="1600" b="0" dirty="0"/>
                        <a:t>-303071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t>-303071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AU" sz="1600" kern="1200" dirty="0">
                          <a:solidFill>
                            <a:schemeClr val="dk1"/>
                          </a:solidFill>
                          <a:latin typeface="+mn-lt"/>
                          <a:ea typeface="+mn-ea"/>
                          <a:cs typeface="+mn-cs"/>
                        </a:rPr>
                        <a:t>-306577 </a:t>
                      </a:r>
                      <a:endParaRPr lang="en-US" sz="1600" kern="1200" dirty="0">
                        <a:solidFill>
                          <a:schemeClr val="dk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dirty="0"/>
                        <a:t>-306672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5593184"/>
                  </a:ext>
                </a:extLst>
              </a:tr>
            </a:tbl>
          </a:graphicData>
        </a:graphic>
      </p:graphicFrame>
      <p:cxnSp>
        <p:nvCxnSpPr>
          <p:cNvPr id="3" name="Straight Connector 2">
            <a:extLst>
              <a:ext uri="{FF2B5EF4-FFF2-40B4-BE49-F238E27FC236}">
                <a16:creationId xmlns:a16="http://schemas.microsoft.com/office/drawing/2014/main" id="{95DF2FF8-08BE-BEDA-3CEE-7FC5FFD15ACF}"/>
              </a:ext>
            </a:extLst>
          </p:cNvPr>
          <p:cNvCxnSpPr>
            <a:cxnSpLocks/>
          </p:cNvCxnSpPr>
          <p:nvPr/>
        </p:nvCxnSpPr>
        <p:spPr>
          <a:xfrm>
            <a:off x="9722426" y="2050473"/>
            <a:ext cx="1631372" cy="0"/>
          </a:xfrm>
          <a:prstGeom prst="line">
            <a:avLst/>
          </a:prstGeom>
          <a:ln w="222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22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ounded Rectangle 5">
            <a:extLst>
              <a:ext uri="{FF2B5EF4-FFF2-40B4-BE49-F238E27FC236}">
                <a16:creationId xmlns:a16="http://schemas.microsoft.com/office/drawing/2014/main" id="{357AE37A-85A1-7382-9F6F-3ABB9DE13689}"/>
              </a:ext>
            </a:extLst>
          </p:cNvPr>
          <p:cNvSpPr/>
          <p:nvPr/>
        </p:nvSpPr>
        <p:spPr>
          <a:xfrm>
            <a:off x="9565745" y="1977764"/>
            <a:ext cx="1725709" cy="11526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altLang="zh-CN" sz="1600" b="1" dirty="0">
                <a:solidFill>
                  <a:schemeClr val="tx1"/>
                </a:solidFill>
              </a:rPr>
              <a:t>Age</a:t>
            </a:r>
          </a:p>
          <a:p>
            <a:pPr marL="285750" indent="-285750" algn="ctr">
              <a:buFont typeface="Arial" panose="020B0604020202020204" pitchFamily="34" charset="0"/>
              <a:buChar char="•"/>
            </a:pPr>
            <a:r>
              <a:rPr lang="en-US" altLang="zh-CN" sz="1600" b="1" dirty="0">
                <a:solidFill>
                  <a:schemeClr val="tx1"/>
                </a:solidFill>
              </a:rPr>
              <a:t>Gender</a:t>
            </a:r>
          </a:p>
          <a:p>
            <a:pPr marL="285750" indent="-285750" algn="ctr">
              <a:buFont typeface="Arial" panose="020B0604020202020204" pitchFamily="34" charset="0"/>
              <a:buChar char="•"/>
            </a:pPr>
            <a:r>
              <a:rPr lang="en-US" altLang="zh-CN" sz="1600" b="1" dirty="0">
                <a:solidFill>
                  <a:schemeClr val="tx1"/>
                </a:solidFill>
              </a:rPr>
              <a:t>Family</a:t>
            </a:r>
            <a:r>
              <a:rPr lang="zh-CN" altLang="en-US" sz="1600" b="1" dirty="0">
                <a:solidFill>
                  <a:schemeClr val="tx1"/>
                </a:solidFill>
              </a:rPr>
              <a:t> </a:t>
            </a:r>
            <a:r>
              <a:rPr lang="en-US" altLang="zh-CN" sz="1600" b="1" dirty="0">
                <a:solidFill>
                  <a:schemeClr val="tx1"/>
                </a:solidFill>
              </a:rPr>
              <a:t>history</a:t>
            </a:r>
            <a:endParaRPr lang="en-US" sz="1600" b="1" dirty="0">
              <a:solidFill>
                <a:schemeClr val="tx1"/>
              </a:solidFill>
            </a:endParaRPr>
          </a:p>
        </p:txBody>
      </p:sp>
      <p:sp>
        <p:nvSpPr>
          <p:cNvPr id="10" name="Oval 9">
            <a:extLst>
              <a:ext uri="{FF2B5EF4-FFF2-40B4-BE49-F238E27FC236}">
                <a16:creationId xmlns:a16="http://schemas.microsoft.com/office/drawing/2014/main" id="{CA17231C-8378-70EE-BDAC-4CD5B8AFC696}"/>
              </a:ext>
            </a:extLst>
          </p:cNvPr>
          <p:cNvSpPr/>
          <p:nvPr/>
        </p:nvSpPr>
        <p:spPr>
          <a:xfrm>
            <a:off x="7301345" y="3036775"/>
            <a:ext cx="3990109" cy="3645857"/>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1146463" y="1928677"/>
            <a:ext cx="9899073" cy="4351338"/>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9CDDD05F-4737-C0DB-7B55-215347AEB826}"/>
              </a:ext>
            </a:extLst>
          </p:cNvPr>
          <p:cNvSpPr/>
          <p:nvPr/>
        </p:nvSpPr>
        <p:spPr>
          <a:xfrm>
            <a:off x="8482578" y="4339196"/>
            <a:ext cx="1655354" cy="620483"/>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CVD</a:t>
            </a:r>
          </a:p>
        </p:txBody>
      </p:sp>
      <p:sp>
        <p:nvSpPr>
          <p:cNvPr id="8" name="Rounded Rectangle 7">
            <a:extLst>
              <a:ext uri="{FF2B5EF4-FFF2-40B4-BE49-F238E27FC236}">
                <a16:creationId xmlns:a16="http://schemas.microsoft.com/office/drawing/2014/main" id="{81F2A3C7-25A3-2CD6-2E77-D9933666E224}"/>
              </a:ext>
            </a:extLst>
          </p:cNvPr>
          <p:cNvSpPr/>
          <p:nvPr/>
        </p:nvSpPr>
        <p:spPr>
          <a:xfrm>
            <a:off x="8559621" y="2783000"/>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Traditional CVD risk factors</a:t>
            </a:r>
          </a:p>
        </p:txBody>
      </p:sp>
      <p:sp>
        <p:nvSpPr>
          <p:cNvPr id="9" name="Down Arrow 8">
            <a:extLst>
              <a:ext uri="{FF2B5EF4-FFF2-40B4-BE49-F238E27FC236}">
                <a16:creationId xmlns:a16="http://schemas.microsoft.com/office/drawing/2014/main" id="{A7D68E68-BB5A-8C3E-764D-9BF065AED0F4}"/>
              </a:ext>
            </a:extLst>
          </p:cNvPr>
          <p:cNvSpPr/>
          <p:nvPr/>
        </p:nvSpPr>
        <p:spPr>
          <a:xfrm>
            <a:off x="9027055" y="3541900"/>
            <a:ext cx="538690" cy="820818"/>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3268031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0"/>
            <a:ext cx="10515600" cy="1325563"/>
          </a:xfrm>
        </p:spPr>
        <p:txBody>
          <a:bodyPr>
            <a:normAutofit/>
          </a:bodyPr>
          <a:lstStyle/>
          <a:p>
            <a:r>
              <a:rPr lang="en-US" altLang="zh-CN" sz="2800" b="1" dirty="0">
                <a:solidFill>
                  <a:srgbClr val="00B0F0"/>
                </a:solidFill>
              </a:rPr>
              <a:t>Model</a:t>
            </a:r>
            <a:r>
              <a:rPr lang="zh-CN" altLang="en-US" sz="2800" b="1" dirty="0">
                <a:solidFill>
                  <a:srgbClr val="00B0F0"/>
                </a:solidFill>
              </a:rPr>
              <a:t> </a:t>
            </a:r>
            <a:r>
              <a:rPr lang="en-US" altLang="zh-CN" sz="2800" b="1" dirty="0">
                <a:solidFill>
                  <a:srgbClr val="00B0F0"/>
                </a:solidFill>
              </a:rPr>
              <a:t>diagnostics – </a:t>
            </a:r>
            <a:r>
              <a:rPr lang="en-US" altLang="zh-CN" sz="2800" b="1" dirty="0" err="1">
                <a:solidFill>
                  <a:srgbClr val="00B0F0"/>
                </a:solidFill>
              </a:rPr>
              <a:t>DHARMa</a:t>
            </a:r>
            <a:r>
              <a:rPr lang="en-US" altLang="zh-CN" sz="2800" b="1" dirty="0">
                <a:solidFill>
                  <a:srgbClr val="00B0F0"/>
                </a:solidFill>
              </a:rPr>
              <a:t> package in R</a:t>
            </a:r>
            <a:endParaRPr lang="en-US" sz="28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246327" y="1069885"/>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EC7AD22-5748-339A-12E1-563D7639F720}"/>
              </a:ext>
            </a:extLst>
          </p:cNvPr>
          <p:cNvPicPr>
            <a:picLocks noChangeAspect="1"/>
          </p:cNvPicPr>
          <p:nvPr/>
        </p:nvPicPr>
        <p:blipFill rotWithShape="1">
          <a:blip r:embed="rId3"/>
          <a:srcRect l="37852"/>
          <a:stretch/>
        </p:blipFill>
        <p:spPr bwMode="auto">
          <a:xfrm>
            <a:off x="1528100" y="1650134"/>
            <a:ext cx="8218754" cy="48892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33627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descr="Chart&#10;&#10;Description automatically generated">
            <a:extLst>
              <a:ext uri="{FF2B5EF4-FFF2-40B4-BE49-F238E27FC236}">
                <a16:creationId xmlns:a16="http://schemas.microsoft.com/office/drawing/2014/main" id="{BC733D54-21F5-F731-A0D1-F5FB25EF018E}"/>
              </a:ext>
            </a:extLst>
          </p:cNvPr>
          <p:cNvPicPr>
            <a:picLocks noGrp="1" noChangeAspect="1"/>
          </p:cNvPicPr>
          <p:nvPr>
            <p:ph idx="1"/>
          </p:nvPr>
        </p:nvPicPr>
        <p:blipFill rotWithShape="1">
          <a:blip r:embed="rId3"/>
          <a:srcRect l="6063" t="5010" r="12221" b="3928"/>
          <a:stretch/>
        </p:blipFill>
        <p:spPr>
          <a:xfrm>
            <a:off x="2056658" y="1325563"/>
            <a:ext cx="5785016" cy="4572445"/>
          </a:xfrm>
        </p:spPr>
      </p:pic>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0"/>
            <a:ext cx="10515600" cy="1325563"/>
          </a:xfrm>
        </p:spPr>
        <p:txBody>
          <a:bodyPr>
            <a:normAutofit/>
          </a:bodyPr>
          <a:lstStyle/>
          <a:p>
            <a:r>
              <a:rPr lang="en-US" altLang="zh-CN" sz="2800" b="1" dirty="0">
                <a:solidFill>
                  <a:srgbClr val="00B0F0"/>
                </a:solidFill>
              </a:rPr>
              <a:t>Predictions</a:t>
            </a:r>
            <a:r>
              <a:rPr lang="zh-CN" altLang="en-US" sz="2800" b="1" dirty="0">
                <a:solidFill>
                  <a:srgbClr val="00B0F0"/>
                </a:solidFill>
              </a:rPr>
              <a:t> </a:t>
            </a:r>
            <a:r>
              <a:rPr lang="en-US" altLang="zh-CN" sz="2800" b="1" dirty="0">
                <a:solidFill>
                  <a:srgbClr val="00B0F0"/>
                </a:solidFill>
              </a:rPr>
              <a:t>from</a:t>
            </a:r>
            <a:r>
              <a:rPr lang="zh-CN" altLang="en-US" sz="2800" b="1" dirty="0">
                <a:solidFill>
                  <a:srgbClr val="00B0F0"/>
                </a:solidFill>
              </a:rPr>
              <a:t> </a:t>
            </a:r>
            <a:r>
              <a:rPr lang="en-US" altLang="zh-CN" sz="2800" b="1" dirty="0">
                <a:solidFill>
                  <a:srgbClr val="00B0F0"/>
                </a:solidFill>
              </a:rPr>
              <a:t>the</a:t>
            </a:r>
            <a:r>
              <a:rPr lang="zh-CN" altLang="en-US" sz="2800" b="1" dirty="0">
                <a:solidFill>
                  <a:srgbClr val="00B0F0"/>
                </a:solidFill>
              </a:rPr>
              <a:t> </a:t>
            </a:r>
            <a:r>
              <a:rPr lang="en-US" altLang="zh-CN" sz="2800" b="1" dirty="0">
                <a:solidFill>
                  <a:srgbClr val="00B0F0"/>
                </a:solidFill>
              </a:rPr>
              <a:t>beta-distribution</a:t>
            </a:r>
            <a:r>
              <a:rPr lang="zh-CN" altLang="en-US" sz="2800" b="1" dirty="0">
                <a:solidFill>
                  <a:srgbClr val="00B0F0"/>
                </a:solidFill>
              </a:rPr>
              <a:t> </a:t>
            </a:r>
            <a:r>
              <a:rPr lang="en-US" altLang="zh-CN" sz="2800" b="1" dirty="0">
                <a:solidFill>
                  <a:srgbClr val="00B0F0"/>
                </a:solidFill>
              </a:rPr>
              <a:t>GLMM</a:t>
            </a:r>
            <a:r>
              <a:rPr lang="zh-CN" altLang="en-US" sz="2800" b="1" dirty="0">
                <a:solidFill>
                  <a:srgbClr val="00B0F0"/>
                </a:solidFill>
              </a:rPr>
              <a:t> </a:t>
            </a:r>
            <a:r>
              <a:rPr lang="en-US" altLang="zh-CN" sz="2800" b="1" dirty="0">
                <a:solidFill>
                  <a:srgbClr val="00B0F0"/>
                </a:solidFill>
              </a:rPr>
              <a:t>vs</a:t>
            </a:r>
            <a:r>
              <a:rPr lang="zh-CN" altLang="en-US" sz="2800" b="1" dirty="0">
                <a:solidFill>
                  <a:srgbClr val="00B0F0"/>
                </a:solidFill>
              </a:rPr>
              <a:t> </a:t>
            </a:r>
            <a:r>
              <a:rPr lang="en-US" altLang="zh-CN" sz="2800" b="1" dirty="0">
                <a:solidFill>
                  <a:srgbClr val="00B0F0"/>
                </a:solidFill>
              </a:rPr>
              <a:t>Linear</a:t>
            </a:r>
            <a:r>
              <a:rPr lang="zh-CN" altLang="en-US" sz="2800" b="1" dirty="0">
                <a:solidFill>
                  <a:srgbClr val="00B0F0"/>
                </a:solidFill>
              </a:rPr>
              <a:t> </a:t>
            </a:r>
            <a:r>
              <a:rPr lang="en-US" altLang="zh-CN" sz="2800" b="1" dirty="0">
                <a:solidFill>
                  <a:srgbClr val="00B0F0"/>
                </a:solidFill>
              </a:rPr>
              <a:t>mixed</a:t>
            </a:r>
            <a:r>
              <a:rPr lang="zh-CN" altLang="en-US" sz="2800" b="1" dirty="0">
                <a:solidFill>
                  <a:srgbClr val="00B0F0"/>
                </a:solidFill>
              </a:rPr>
              <a:t> </a:t>
            </a:r>
            <a:r>
              <a:rPr lang="en-US" altLang="zh-CN" sz="2800" b="1" dirty="0">
                <a:solidFill>
                  <a:srgbClr val="00B0F0"/>
                </a:solidFill>
              </a:rPr>
              <a:t>model</a:t>
            </a:r>
            <a:endParaRPr lang="en-US" sz="2800" b="1" dirty="0">
              <a:solidFill>
                <a:srgbClr val="00B0F0"/>
              </a:solidFill>
            </a:endParaRP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246327" y="1069885"/>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Icon&#10;&#10;Description automatically generated">
            <a:extLst>
              <a:ext uri="{FF2B5EF4-FFF2-40B4-BE49-F238E27FC236}">
                <a16:creationId xmlns:a16="http://schemas.microsoft.com/office/drawing/2014/main" id="{661ECFF3-1D11-3BE0-84D7-CB967EDDB33B}"/>
              </a:ext>
            </a:extLst>
          </p:cNvPr>
          <p:cNvPicPr>
            <a:picLocks noChangeAspect="1"/>
          </p:cNvPicPr>
          <p:nvPr/>
        </p:nvPicPr>
        <p:blipFill>
          <a:blip r:embed="rId4"/>
          <a:stretch>
            <a:fillRect/>
          </a:stretch>
        </p:blipFill>
        <p:spPr>
          <a:xfrm>
            <a:off x="808861" y="2108199"/>
            <a:ext cx="655923" cy="3031823"/>
          </a:xfrm>
          <a:prstGeom prst="rect">
            <a:avLst/>
          </a:prstGeom>
        </p:spPr>
      </p:pic>
      <p:sp>
        <p:nvSpPr>
          <p:cNvPr id="9" name="TextBox 8">
            <a:extLst>
              <a:ext uri="{FF2B5EF4-FFF2-40B4-BE49-F238E27FC236}">
                <a16:creationId xmlns:a16="http://schemas.microsoft.com/office/drawing/2014/main" id="{B8F9BB8D-2D4F-3544-AC30-70735DF6DDA9}"/>
              </a:ext>
            </a:extLst>
          </p:cNvPr>
          <p:cNvSpPr txBox="1"/>
          <p:nvPr/>
        </p:nvSpPr>
        <p:spPr>
          <a:xfrm>
            <a:off x="1644365" y="1362908"/>
            <a:ext cx="412292" cy="307777"/>
          </a:xfrm>
          <a:prstGeom prst="rect">
            <a:avLst/>
          </a:prstGeom>
          <a:noFill/>
        </p:spPr>
        <p:txBody>
          <a:bodyPr wrap="none" rtlCol="0">
            <a:spAutoFit/>
          </a:bodyPr>
          <a:lstStyle/>
          <a:p>
            <a:r>
              <a:rPr lang="en-US" altLang="zh-CN" sz="1400" dirty="0"/>
              <a:t>2.5</a:t>
            </a:r>
            <a:endParaRPr lang="en-US" sz="1400" dirty="0"/>
          </a:p>
        </p:txBody>
      </p:sp>
      <p:sp>
        <p:nvSpPr>
          <p:cNvPr id="10" name="TextBox 9">
            <a:extLst>
              <a:ext uri="{FF2B5EF4-FFF2-40B4-BE49-F238E27FC236}">
                <a16:creationId xmlns:a16="http://schemas.microsoft.com/office/drawing/2014/main" id="{46F15EAE-D79D-E1D5-6BDA-5CE91FC1435A}"/>
              </a:ext>
            </a:extLst>
          </p:cNvPr>
          <p:cNvSpPr txBox="1"/>
          <p:nvPr/>
        </p:nvSpPr>
        <p:spPr>
          <a:xfrm>
            <a:off x="1644365" y="2186139"/>
            <a:ext cx="412292" cy="307777"/>
          </a:xfrm>
          <a:prstGeom prst="rect">
            <a:avLst/>
          </a:prstGeom>
          <a:noFill/>
        </p:spPr>
        <p:txBody>
          <a:bodyPr wrap="none" rtlCol="0">
            <a:spAutoFit/>
          </a:bodyPr>
          <a:lstStyle/>
          <a:p>
            <a:r>
              <a:rPr lang="en-US" altLang="zh-CN" sz="1400" dirty="0"/>
              <a:t>2.0</a:t>
            </a:r>
            <a:endParaRPr lang="en-US" sz="1400" dirty="0"/>
          </a:p>
        </p:txBody>
      </p:sp>
      <p:sp>
        <p:nvSpPr>
          <p:cNvPr id="11" name="TextBox 10">
            <a:extLst>
              <a:ext uri="{FF2B5EF4-FFF2-40B4-BE49-F238E27FC236}">
                <a16:creationId xmlns:a16="http://schemas.microsoft.com/office/drawing/2014/main" id="{F4E8A2F0-4C3C-D0D9-58D9-6FBFB9C5DA9C}"/>
              </a:ext>
            </a:extLst>
          </p:cNvPr>
          <p:cNvSpPr txBox="1"/>
          <p:nvPr/>
        </p:nvSpPr>
        <p:spPr>
          <a:xfrm>
            <a:off x="1644365" y="3024238"/>
            <a:ext cx="412292" cy="307777"/>
          </a:xfrm>
          <a:prstGeom prst="rect">
            <a:avLst/>
          </a:prstGeom>
          <a:noFill/>
        </p:spPr>
        <p:txBody>
          <a:bodyPr wrap="none" rtlCol="0">
            <a:spAutoFit/>
          </a:bodyPr>
          <a:lstStyle/>
          <a:p>
            <a:r>
              <a:rPr lang="en-US" altLang="zh-CN" sz="1400" dirty="0"/>
              <a:t>1.5</a:t>
            </a:r>
            <a:endParaRPr lang="en-US" sz="1400" dirty="0"/>
          </a:p>
        </p:txBody>
      </p:sp>
      <p:sp>
        <p:nvSpPr>
          <p:cNvPr id="12" name="TextBox 11">
            <a:extLst>
              <a:ext uri="{FF2B5EF4-FFF2-40B4-BE49-F238E27FC236}">
                <a16:creationId xmlns:a16="http://schemas.microsoft.com/office/drawing/2014/main" id="{0F5AA469-03DE-8391-FC90-F320FEE5DC6F}"/>
              </a:ext>
            </a:extLst>
          </p:cNvPr>
          <p:cNvSpPr txBox="1"/>
          <p:nvPr/>
        </p:nvSpPr>
        <p:spPr>
          <a:xfrm>
            <a:off x="1644365" y="3979828"/>
            <a:ext cx="412292" cy="307777"/>
          </a:xfrm>
          <a:prstGeom prst="rect">
            <a:avLst/>
          </a:prstGeom>
          <a:noFill/>
        </p:spPr>
        <p:txBody>
          <a:bodyPr wrap="none" rtlCol="0">
            <a:spAutoFit/>
          </a:bodyPr>
          <a:lstStyle/>
          <a:p>
            <a:r>
              <a:rPr lang="en-US" altLang="zh-CN" sz="1400" dirty="0"/>
              <a:t>1.0</a:t>
            </a:r>
            <a:endParaRPr lang="en-US" sz="1400" dirty="0"/>
          </a:p>
        </p:txBody>
      </p:sp>
      <p:sp>
        <p:nvSpPr>
          <p:cNvPr id="13" name="TextBox 12">
            <a:extLst>
              <a:ext uri="{FF2B5EF4-FFF2-40B4-BE49-F238E27FC236}">
                <a16:creationId xmlns:a16="http://schemas.microsoft.com/office/drawing/2014/main" id="{38E25D86-EFA4-E336-1B94-C5D71926C307}"/>
              </a:ext>
            </a:extLst>
          </p:cNvPr>
          <p:cNvSpPr txBox="1"/>
          <p:nvPr/>
        </p:nvSpPr>
        <p:spPr>
          <a:xfrm>
            <a:off x="1644365" y="4823868"/>
            <a:ext cx="412292" cy="307777"/>
          </a:xfrm>
          <a:prstGeom prst="rect">
            <a:avLst/>
          </a:prstGeom>
          <a:noFill/>
        </p:spPr>
        <p:txBody>
          <a:bodyPr wrap="none" rtlCol="0">
            <a:spAutoFit/>
          </a:bodyPr>
          <a:lstStyle/>
          <a:p>
            <a:r>
              <a:rPr lang="en-US" altLang="zh-CN" sz="1400" dirty="0"/>
              <a:t>0.5</a:t>
            </a:r>
            <a:endParaRPr lang="en-US" sz="1400" dirty="0"/>
          </a:p>
        </p:txBody>
      </p:sp>
      <p:sp>
        <p:nvSpPr>
          <p:cNvPr id="14" name="TextBox 13">
            <a:extLst>
              <a:ext uri="{FF2B5EF4-FFF2-40B4-BE49-F238E27FC236}">
                <a16:creationId xmlns:a16="http://schemas.microsoft.com/office/drawing/2014/main" id="{0821966F-ABEC-4E53-F1F3-482B33CB5EBA}"/>
              </a:ext>
            </a:extLst>
          </p:cNvPr>
          <p:cNvSpPr txBox="1"/>
          <p:nvPr/>
        </p:nvSpPr>
        <p:spPr>
          <a:xfrm>
            <a:off x="1712492" y="5677275"/>
            <a:ext cx="276038" cy="307777"/>
          </a:xfrm>
          <a:prstGeom prst="rect">
            <a:avLst/>
          </a:prstGeom>
          <a:noFill/>
        </p:spPr>
        <p:txBody>
          <a:bodyPr wrap="none" rtlCol="0">
            <a:spAutoFit/>
          </a:bodyPr>
          <a:lstStyle/>
          <a:p>
            <a:r>
              <a:rPr lang="en-US" altLang="zh-CN" sz="1400" dirty="0"/>
              <a:t>0</a:t>
            </a:r>
            <a:endParaRPr lang="en-US" sz="1400" dirty="0"/>
          </a:p>
        </p:txBody>
      </p:sp>
      <p:sp>
        <p:nvSpPr>
          <p:cNvPr id="17" name="TextBox 16">
            <a:extLst>
              <a:ext uri="{FF2B5EF4-FFF2-40B4-BE49-F238E27FC236}">
                <a16:creationId xmlns:a16="http://schemas.microsoft.com/office/drawing/2014/main" id="{1CED3112-D46B-C460-E1DE-A1C99A38BB78}"/>
              </a:ext>
            </a:extLst>
          </p:cNvPr>
          <p:cNvSpPr txBox="1"/>
          <p:nvPr/>
        </p:nvSpPr>
        <p:spPr>
          <a:xfrm>
            <a:off x="2250622" y="6052954"/>
            <a:ext cx="6450033" cy="369332"/>
          </a:xfrm>
          <a:prstGeom prst="rect">
            <a:avLst/>
          </a:prstGeom>
          <a:noFill/>
        </p:spPr>
        <p:txBody>
          <a:bodyPr wrap="square" rtlCol="0">
            <a:spAutoFit/>
          </a:bodyPr>
          <a:lstStyle/>
          <a:p>
            <a:r>
              <a:rPr lang="zh-CN" altLang="en-US" dirty="0"/>
              <a:t>   </a:t>
            </a:r>
            <a:r>
              <a:rPr lang="en-US" altLang="zh-CN" dirty="0"/>
              <a:t>0</a:t>
            </a:r>
            <a:r>
              <a:rPr lang="zh-CN" altLang="en-US" dirty="0"/>
              <a:t>       </a:t>
            </a:r>
            <a:r>
              <a:rPr lang="en-US" altLang="zh-CN" dirty="0"/>
              <a:t>6</a:t>
            </a:r>
            <a:r>
              <a:rPr lang="zh-CN" altLang="en-US" dirty="0"/>
              <a:t>      </a:t>
            </a:r>
            <a:r>
              <a:rPr lang="en-US" altLang="zh-CN" dirty="0"/>
              <a:t>12</a:t>
            </a:r>
            <a:r>
              <a:rPr lang="zh-CN" altLang="en-US" dirty="0"/>
              <a:t>    </a:t>
            </a:r>
            <a:r>
              <a:rPr lang="en-US" altLang="zh-CN" dirty="0"/>
              <a:t>18</a:t>
            </a:r>
            <a:r>
              <a:rPr lang="zh-CN" altLang="en-US" dirty="0"/>
              <a:t>     </a:t>
            </a:r>
            <a:r>
              <a:rPr lang="en-US" altLang="zh-CN" dirty="0"/>
              <a:t>24</a:t>
            </a:r>
            <a:r>
              <a:rPr lang="zh-CN" altLang="en-US" dirty="0"/>
              <a:t>     </a:t>
            </a:r>
            <a:r>
              <a:rPr lang="en-US" altLang="zh-CN" dirty="0"/>
              <a:t>30</a:t>
            </a:r>
            <a:r>
              <a:rPr lang="zh-CN" altLang="en-US" dirty="0"/>
              <a:t>     </a:t>
            </a:r>
            <a:r>
              <a:rPr lang="en-US" altLang="zh-CN" dirty="0"/>
              <a:t>36</a:t>
            </a:r>
            <a:r>
              <a:rPr lang="zh-CN" altLang="en-US" dirty="0"/>
              <a:t>    </a:t>
            </a:r>
            <a:r>
              <a:rPr lang="en-US" altLang="zh-CN" dirty="0"/>
              <a:t>42</a:t>
            </a:r>
            <a:r>
              <a:rPr lang="zh-CN" altLang="en-US" dirty="0"/>
              <a:t>    </a:t>
            </a:r>
            <a:r>
              <a:rPr lang="en-US" altLang="zh-CN" dirty="0"/>
              <a:t>48</a:t>
            </a:r>
            <a:r>
              <a:rPr lang="zh-CN" altLang="en-US" dirty="0"/>
              <a:t>     </a:t>
            </a:r>
            <a:r>
              <a:rPr lang="en-US" altLang="zh-CN" dirty="0"/>
              <a:t>54</a:t>
            </a:r>
            <a:r>
              <a:rPr lang="zh-CN" altLang="en-US" dirty="0"/>
              <a:t>    </a:t>
            </a:r>
            <a:r>
              <a:rPr lang="en-US" altLang="zh-CN" dirty="0"/>
              <a:t>60</a:t>
            </a:r>
            <a:r>
              <a:rPr lang="zh-CN" altLang="en-US" dirty="0"/>
              <a:t>                                 </a:t>
            </a:r>
            <a:endParaRPr lang="en-US" dirty="0"/>
          </a:p>
        </p:txBody>
      </p:sp>
      <p:pic>
        <p:nvPicPr>
          <p:cNvPr id="18" name="Content Placeholder 8" descr="Chart&#10;&#10;Description automatically generated">
            <a:extLst>
              <a:ext uri="{FF2B5EF4-FFF2-40B4-BE49-F238E27FC236}">
                <a16:creationId xmlns:a16="http://schemas.microsoft.com/office/drawing/2014/main" id="{91507340-1DE2-0998-547F-814F6F68DA27}"/>
              </a:ext>
            </a:extLst>
          </p:cNvPr>
          <p:cNvPicPr>
            <a:picLocks noChangeAspect="1"/>
          </p:cNvPicPr>
          <p:nvPr/>
        </p:nvPicPr>
        <p:blipFill rotWithShape="1">
          <a:blip r:embed="rId3"/>
          <a:srcRect l="6063" t="5010" r="12221" b="3928"/>
          <a:stretch/>
        </p:blipFill>
        <p:spPr>
          <a:xfrm>
            <a:off x="2056657" y="1480509"/>
            <a:ext cx="5785016" cy="4572445"/>
          </a:xfrm>
          <a:prstGeom prst="rect">
            <a:avLst/>
          </a:prstGeom>
        </p:spPr>
      </p:pic>
      <p:sp>
        <p:nvSpPr>
          <p:cNvPr id="21" name="TextBox 20">
            <a:extLst>
              <a:ext uri="{FF2B5EF4-FFF2-40B4-BE49-F238E27FC236}">
                <a16:creationId xmlns:a16="http://schemas.microsoft.com/office/drawing/2014/main" id="{23F02DA8-C277-230B-822A-95DB832DBE0E}"/>
              </a:ext>
            </a:extLst>
          </p:cNvPr>
          <p:cNvSpPr txBox="1"/>
          <p:nvPr/>
        </p:nvSpPr>
        <p:spPr>
          <a:xfrm>
            <a:off x="3089564" y="6392566"/>
            <a:ext cx="3366819" cy="369332"/>
          </a:xfrm>
          <a:prstGeom prst="rect">
            <a:avLst/>
          </a:prstGeom>
          <a:noFill/>
        </p:spPr>
        <p:txBody>
          <a:bodyPr wrap="none" rtlCol="0">
            <a:spAutoFit/>
          </a:bodyPr>
          <a:lstStyle/>
          <a:p>
            <a:r>
              <a:rPr lang="en-US" altLang="zh-CN" dirty="0"/>
              <a:t>Follow-up</a:t>
            </a:r>
            <a:r>
              <a:rPr lang="zh-CN" altLang="en-US" dirty="0"/>
              <a:t> </a:t>
            </a:r>
            <a:r>
              <a:rPr lang="en-US" altLang="zh-CN" dirty="0"/>
              <a:t>time</a:t>
            </a:r>
            <a:r>
              <a:rPr lang="zh-CN" altLang="en-US" dirty="0"/>
              <a:t> </a:t>
            </a:r>
            <a:r>
              <a:rPr lang="en-US" altLang="zh-CN" dirty="0"/>
              <a:t>post</a:t>
            </a:r>
            <a:r>
              <a:rPr lang="zh-CN" altLang="en-US" dirty="0"/>
              <a:t> </a:t>
            </a:r>
            <a:r>
              <a:rPr lang="en-US" altLang="zh-CN" dirty="0"/>
              <a:t>ART</a:t>
            </a:r>
            <a:r>
              <a:rPr lang="zh-CN" altLang="en-US" dirty="0"/>
              <a:t> </a:t>
            </a:r>
            <a:r>
              <a:rPr lang="en-US" altLang="zh-CN" dirty="0"/>
              <a:t>initiation</a:t>
            </a:r>
            <a:endParaRPr lang="en-US" dirty="0"/>
          </a:p>
        </p:txBody>
      </p:sp>
      <p:cxnSp>
        <p:nvCxnSpPr>
          <p:cNvPr id="23" name="Straight Connector 22">
            <a:extLst>
              <a:ext uri="{FF2B5EF4-FFF2-40B4-BE49-F238E27FC236}">
                <a16:creationId xmlns:a16="http://schemas.microsoft.com/office/drawing/2014/main" id="{3C364139-05CE-3478-6F06-4AD76E91132E}"/>
              </a:ext>
            </a:extLst>
          </p:cNvPr>
          <p:cNvCxnSpPr>
            <a:cxnSpLocks/>
          </p:cNvCxnSpPr>
          <p:nvPr/>
        </p:nvCxnSpPr>
        <p:spPr>
          <a:xfrm>
            <a:off x="8063346" y="3958669"/>
            <a:ext cx="6373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13265F3-9E85-CF22-9155-1601366A7F6E}"/>
              </a:ext>
            </a:extLst>
          </p:cNvPr>
          <p:cNvCxnSpPr>
            <a:cxnSpLocks/>
          </p:cNvCxnSpPr>
          <p:nvPr/>
        </p:nvCxnSpPr>
        <p:spPr>
          <a:xfrm>
            <a:off x="8063345" y="3554282"/>
            <a:ext cx="637309"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D06DE79-81F4-4D09-4E47-164E7F99F48C}"/>
              </a:ext>
            </a:extLst>
          </p:cNvPr>
          <p:cNvSpPr txBox="1"/>
          <p:nvPr/>
        </p:nvSpPr>
        <p:spPr>
          <a:xfrm>
            <a:off x="8763742" y="3369616"/>
            <a:ext cx="2743200" cy="369332"/>
          </a:xfrm>
          <a:prstGeom prst="rect">
            <a:avLst/>
          </a:prstGeom>
          <a:noFill/>
        </p:spPr>
        <p:txBody>
          <a:bodyPr wrap="square" rtlCol="0">
            <a:spAutoFit/>
          </a:bodyPr>
          <a:lstStyle/>
          <a:p>
            <a:r>
              <a:rPr lang="en-US" altLang="zh-CN" dirty="0"/>
              <a:t>Beta-distributed</a:t>
            </a:r>
            <a:r>
              <a:rPr lang="zh-CN" altLang="en-US" dirty="0"/>
              <a:t> </a:t>
            </a:r>
            <a:r>
              <a:rPr lang="en-US" altLang="zh-CN" dirty="0"/>
              <a:t>GLMM</a:t>
            </a:r>
            <a:endParaRPr lang="en-US" dirty="0"/>
          </a:p>
        </p:txBody>
      </p:sp>
      <p:sp>
        <p:nvSpPr>
          <p:cNvPr id="28" name="TextBox 27">
            <a:extLst>
              <a:ext uri="{FF2B5EF4-FFF2-40B4-BE49-F238E27FC236}">
                <a16:creationId xmlns:a16="http://schemas.microsoft.com/office/drawing/2014/main" id="{B579CA41-2D85-BD86-2D89-61A501483535}"/>
              </a:ext>
            </a:extLst>
          </p:cNvPr>
          <p:cNvSpPr txBox="1"/>
          <p:nvPr/>
        </p:nvSpPr>
        <p:spPr>
          <a:xfrm>
            <a:off x="8763742" y="3764384"/>
            <a:ext cx="2743200" cy="923330"/>
          </a:xfrm>
          <a:prstGeom prst="rect">
            <a:avLst/>
          </a:prstGeom>
          <a:noFill/>
        </p:spPr>
        <p:txBody>
          <a:bodyPr wrap="square" rtlCol="0">
            <a:spAutoFit/>
          </a:bodyPr>
          <a:lstStyle/>
          <a:p>
            <a:r>
              <a:rPr lang="en-US" altLang="zh-CN" dirty="0"/>
              <a:t>LMM</a:t>
            </a:r>
            <a:r>
              <a:rPr lang="zh-CN" altLang="en-US" dirty="0"/>
              <a:t> </a:t>
            </a:r>
            <a:r>
              <a:rPr lang="en-US" altLang="zh-CN" dirty="0"/>
              <a:t>(log-transformed</a:t>
            </a:r>
            <a:r>
              <a:rPr lang="zh-CN" altLang="en-US" dirty="0"/>
              <a:t> </a:t>
            </a:r>
            <a:r>
              <a:rPr lang="en-US" altLang="zh-CN" dirty="0"/>
              <a:t>CVD</a:t>
            </a:r>
            <a:r>
              <a:rPr lang="zh-CN" altLang="en-US" dirty="0"/>
              <a:t> </a:t>
            </a:r>
            <a:r>
              <a:rPr lang="en-US" altLang="zh-CN" dirty="0"/>
              <a:t>risk</a:t>
            </a:r>
            <a:r>
              <a:rPr lang="zh-CN" altLang="en-US" dirty="0"/>
              <a:t> </a:t>
            </a:r>
            <a:r>
              <a:rPr lang="en-US" altLang="zh-CN" dirty="0"/>
              <a:t>scores)</a:t>
            </a:r>
            <a:r>
              <a:rPr lang="zh-CN" altLang="en-US" dirty="0"/>
              <a:t> </a:t>
            </a:r>
            <a:r>
              <a:rPr lang="en-US" altLang="zh-CN" dirty="0"/>
              <a:t>–</a:t>
            </a:r>
            <a:r>
              <a:rPr lang="zh-CN" altLang="en-US" dirty="0"/>
              <a:t> </a:t>
            </a:r>
            <a:r>
              <a:rPr lang="en-US" altLang="zh-CN" dirty="0"/>
              <a:t>residuals</a:t>
            </a:r>
            <a:r>
              <a:rPr lang="zh-CN" altLang="en-US" dirty="0"/>
              <a:t> </a:t>
            </a:r>
            <a:r>
              <a:rPr lang="en-US" altLang="zh-CN" dirty="0"/>
              <a:t>are</a:t>
            </a:r>
            <a:r>
              <a:rPr lang="zh-CN" altLang="en-US" dirty="0"/>
              <a:t> </a:t>
            </a:r>
            <a:r>
              <a:rPr lang="en-US" altLang="zh-CN" dirty="0"/>
              <a:t>not</a:t>
            </a:r>
            <a:r>
              <a:rPr lang="zh-CN" altLang="en-US" dirty="0"/>
              <a:t> </a:t>
            </a:r>
            <a:r>
              <a:rPr lang="en-US" altLang="zh-CN" dirty="0"/>
              <a:t>normal</a:t>
            </a:r>
            <a:endParaRPr lang="en-US" dirty="0"/>
          </a:p>
        </p:txBody>
      </p:sp>
    </p:spTree>
    <p:extLst>
      <p:ext uri="{BB962C8B-B14F-4D97-AF65-F5344CB8AC3E}">
        <p14:creationId xmlns:p14="http://schemas.microsoft.com/office/powerpoint/2010/main" val="19991044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line chart&#10;&#10;Description automatically generated">
            <a:extLst>
              <a:ext uri="{FF2B5EF4-FFF2-40B4-BE49-F238E27FC236}">
                <a16:creationId xmlns:a16="http://schemas.microsoft.com/office/drawing/2014/main" id="{EDADC865-1706-2B15-D36A-E370F550F8FF}"/>
              </a:ext>
            </a:extLst>
          </p:cNvPr>
          <p:cNvPicPr>
            <a:picLocks noChangeAspect="1"/>
          </p:cNvPicPr>
          <p:nvPr/>
        </p:nvPicPr>
        <p:blipFill>
          <a:blip r:embed="rId3"/>
          <a:stretch>
            <a:fillRect/>
          </a:stretch>
        </p:blipFill>
        <p:spPr>
          <a:xfrm>
            <a:off x="998879" y="50053"/>
            <a:ext cx="4054009" cy="3303373"/>
          </a:xfrm>
          <a:prstGeom prst="rect">
            <a:avLst/>
          </a:prstGeom>
        </p:spPr>
      </p:pic>
      <p:pic>
        <p:nvPicPr>
          <p:cNvPr id="9" name="Picture 8" descr="Icon&#10;&#10;Description automatically generated">
            <a:extLst>
              <a:ext uri="{FF2B5EF4-FFF2-40B4-BE49-F238E27FC236}">
                <a16:creationId xmlns:a16="http://schemas.microsoft.com/office/drawing/2014/main" id="{9972BB97-E6D9-7724-7E37-8F0B1F2442F1}"/>
              </a:ext>
            </a:extLst>
          </p:cNvPr>
          <p:cNvPicPr>
            <a:picLocks noChangeAspect="1"/>
          </p:cNvPicPr>
          <p:nvPr/>
        </p:nvPicPr>
        <p:blipFill>
          <a:blip r:embed="rId4"/>
          <a:stretch>
            <a:fillRect/>
          </a:stretch>
        </p:blipFill>
        <p:spPr>
          <a:xfrm>
            <a:off x="520803" y="422616"/>
            <a:ext cx="478076" cy="2292314"/>
          </a:xfrm>
          <a:prstGeom prst="rect">
            <a:avLst/>
          </a:prstGeom>
        </p:spPr>
      </p:pic>
      <p:sp>
        <p:nvSpPr>
          <p:cNvPr id="10" name="TextBox 9">
            <a:extLst>
              <a:ext uri="{FF2B5EF4-FFF2-40B4-BE49-F238E27FC236}">
                <a16:creationId xmlns:a16="http://schemas.microsoft.com/office/drawing/2014/main" id="{AE41AC41-015E-FE96-1A25-1D273386A580}"/>
              </a:ext>
            </a:extLst>
          </p:cNvPr>
          <p:cNvSpPr txBox="1"/>
          <p:nvPr/>
        </p:nvSpPr>
        <p:spPr>
          <a:xfrm>
            <a:off x="1240226" y="3094690"/>
            <a:ext cx="3812662" cy="338554"/>
          </a:xfrm>
          <a:prstGeom prst="rect">
            <a:avLst/>
          </a:prstGeom>
          <a:noFill/>
        </p:spPr>
        <p:txBody>
          <a:bodyPr wrap="square" rtlCol="0">
            <a:spAutoFit/>
          </a:bodyPr>
          <a:lstStyle/>
          <a:p>
            <a:r>
              <a:rPr lang="en-US" sz="1600" dirty="0"/>
              <a:t>Follow-up time post ART initiation (months)</a:t>
            </a:r>
          </a:p>
        </p:txBody>
      </p:sp>
      <p:pic>
        <p:nvPicPr>
          <p:cNvPr id="4" name="Picture 3" descr="Chart, line chart&#10;&#10;Description automatically generated">
            <a:extLst>
              <a:ext uri="{FF2B5EF4-FFF2-40B4-BE49-F238E27FC236}">
                <a16:creationId xmlns:a16="http://schemas.microsoft.com/office/drawing/2014/main" id="{1F03A52B-9A63-CAE9-7C52-17477A37D3C9}"/>
              </a:ext>
            </a:extLst>
          </p:cNvPr>
          <p:cNvPicPr>
            <a:picLocks noChangeAspect="1"/>
          </p:cNvPicPr>
          <p:nvPr/>
        </p:nvPicPr>
        <p:blipFill rotWithShape="1">
          <a:blip r:embed="rId5"/>
          <a:srcRect l="2722" b="8444"/>
          <a:stretch/>
        </p:blipFill>
        <p:spPr>
          <a:xfrm>
            <a:off x="6660709" y="27045"/>
            <a:ext cx="4250143" cy="3063402"/>
          </a:xfrm>
          <a:prstGeom prst="rect">
            <a:avLst/>
          </a:prstGeom>
        </p:spPr>
      </p:pic>
      <p:sp>
        <p:nvSpPr>
          <p:cNvPr id="6" name="TextBox 5">
            <a:extLst>
              <a:ext uri="{FF2B5EF4-FFF2-40B4-BE49-F238E27FC236}">
                <a16:creationId xmlns:a16="http://schemas.microsoft.com/office/drawing/2014/main" id="{36828193-5F83-154F-8BBC-D08613D6F949}"/>
              </a:ext>
            </a:extLst>
          </p:cNvPr>
          <p:cNvSpPr txBox="1"/>
          <p:nvPr/>
        </p:nvSpPr>
        <p:spPr>
          <a:xfrm>
            <a:off x="6879449" y="3090446"/>
            <a:ext cx="3812662" cy="338554"/>
          </a:xfrm>
          <a:prstGeom prst="rect">
            <a:avLst/>
          </a:prstGeom>
          <a:noFill/>
        </p:spPr>
        <p:txBody>
          <a:bodyPr wrap="square" rtlCol="0">
            <a:spAutoFit/>
          </a:bodyPr>
          <a:lstStyle/>
          <a:p>
            <a:r>
              <a:rPr lang="en-US" sz="1600" dirty="0"/>
              <a:t>Follow-up time post ART initiation (months)</a:t>
            </a:r>
          </a:p>
        </p:txBody>
      </p:sp>
      <p:pic>
        <p:nvPicPr>
          <p:cNvPr id="7" name="Picture 6" descr="Icon&#10;&#10;Description automatically generated">
            <a:extLst>
              <a:ext uri="{FF2B5EF4-FFF2-40B4-BE49-F238E27FC236}">
                <a16:creationId xmlns:a16="http://schemas.microsoft.com/office/drawing/2014/main" id="{2B951F7B-FE01-D298-D66F-670BB9AC91A6}"/>
              </a:ext>
            </a:extLst>
          </p:cNvPr>
          <p:cNvPicPr>
            <a:picLocks noChangeAspect="1"/>
          </p:cNvPicPr>
          <p:nvPr/>
        </p:nvPicPr>
        <p:blipFill>
          <a:blip r:embed="rId4"/>
          <a:stretch>
            <a:fillRect/>
          </a:stretch>
        </p:blipFill>
        <p:spPr>
          <a:xfrm>
            <a:off x="6224489" y="418130"/>
            <a:ext cx="479012" cy="2296800"/>
          </a:xfrm>
          <a:prstGeom prst="rect">
            <a:avLst/>
          </a:prstGeom>
        </p:spPr>
      </p:pic>
      <p:pic>
        <p:nvPicPr>
          <p:cNvPr id="12" name="Picture 11" descr="Chart&#10;&#10;Description automatically generated">
            <a:extLst>
              <a:ext uri="{FF2B5EF4-FFF2-40B4-BE49-F238E27FC236}">
                <a16:creationId xmlns:a16="http://schemas.microsoft.com/office/drawing/2014/main" id="{18232025-561A-4D61-DB39-34139DAF3C98}"/>
              </a:ext>
            </a:extLst>
          </p:cNvPr>
          <p:cNvPicPr>
            <a:picLocks noChangeAspect="1"/>
          </p:cNvPicPr>
          <p:nvPr/>
        </p:nvPicPr>
        <p:blipFill rotWithShape="1">
          <a:blip r:embed="rId6"/>
          <a:srcRect t="3423" b="6225"/>
          <a:stretch/>
        </p:blipFill>
        <p:spPr>
          <a:xfrm>
            <a:off x="759841" y="3504573"/>
            <a:ext cx="4385236" cy="2871093"/>
          </a:xfrm>
          <a:prstGeom prst="rect">
            <a:avLst/>
          </a:prstGeom>
        </p:spPr>
      </p:pic>
      <p:sp>
        <p:nvSpPr>
          <p:cNvPr id="13" name="TextBox 12">
            <a:extLst>
              <a:ext uri="{FF2B5EF4-FFF2-40B4-BE49-F238E27FC236}">
                <a16:creationId xmlns:a16="http://schemas.microsoft.com/office/drawing/2014/main" id="{87E7344F-D5EF-041D-8333-EBB111EE5822}"/>
              </a:ext>
            </a:extLst>
          </p:cNvPr>
          <p:cNvSpPr txBox="1"/>
          <p:nvPr/>
        </p:nvSpPr>
        <p:spPr>
          <a:xfrm>
            <a:off x="1240226" y="6375666"/>
            <a:ext cx="3812662" cy="338554"/>
          </a:xfrm>
          <a:prstGeom prst="rect">
            <a:avLst/>
          </a:prstGeom>
          <a:noFill/>
        </p:spPr>
        <p:txBody>
          <a:bodyPr wrap="square" rtlCol="0">
            <a:spAutoFit/>
          </a:bodyPr>
          <a:lstStyle/>
          <a:p>
            <a:r>
              <a:rPr lang="en-US" sz="1600" dirty="0"/>
              <a:t>Follow-up time post ART initiation (months)</a:t>
            </a:r>
          </a:p>
        </p:txBody>
      </p:sp>
      <p:pic>
        <p:nvPicPr>
          <p:cNvPr id="14" name="Picture 13" descr="Icon&#10;&#10;Description automatically generated">
            <a:extLst>
              <a:ext uri="{FF2B5EF4-FFF2-40B4-BE49-F238E27FC236}">
                <a16:creationId xmlns:a16="http://schemas.microsoft.com/office/drawing/2014/main" id="{E26F91A1-48BD-F235-98E4-CDBC5F0EB24E}"/>
              </a:ext>
            </a:extLst>
          </p:cNvPr>
          <p:cNvPicPr>
            <a:picLocks noChangeAspect="1"/>
          </p:cNvPicPr>
          <p:nvPr/>
        </p:nvPicPr>
        <p:blipFill>
          <a:blip r:embed="rId4"/>
          <a:stretch>
            <a:fillRect/>
          </a:stretch>
        </p:blipFill>
        <p:spPr>
          <a:xfrm>
            <a:off x="520803" y="3791719"/>
            <a:ext cx="479012" cy="2296800"/>
          </a:xfrm>
          <a:prstGeom prst="rect">
            <a:avLst/>
          </a:prstGeom>
        </p:spPr>
      </p:pic>
      <p:sp>
        <p:nvSpPr>
          <p:cNvPr id="17" name="Title 1">
            <a:extLst>
              <a:ext uri="{FF2B5EF4-FFF2-40B4-BE49-F238E27FC236}">
                <a16:creationId xmlns:a16="http://schemas.microsoft.com/office/drawing/2014/main" id="{BDCF1EBE-AADE-0015-F74E-00E07637A304}"/>
              </a:ext>
            </a:extLst>
          </p:cNvPr>
          <p:cNvSpPr>
            <a:spLocks noGrp="1"/>
          </p:cNvSpPr>
          <p:nvPr>
            <p:ph type="title"/>
          </p:nvPr>
        </p:nvSpPr>
        <p:spPr>
          <a:xfrm>
            <a:off x="5798134" y="4359149"/>
            <a:ext cx="6393866" cy="1325563"/>
          </a:xfrm>
        </p:spPr>
        <p:txBody>
          <a:bodyPr>
            <a:normAutofit fontScale="90000"/>
          </a:bodyPr>
          <a:lstStyle/>
          <a:p>
            <a:r>
              <a:rPr lang="en-US" altLang="zh-CN" sz="2800" b="1" u="sng" dirty="0"/>
              <a:t>Predicted CVD scores in other sub-groups</a:t>
            </a:r>
            <a:br>
              <a:rPr lang="en-US" altLang="zh-CN" sz="2800" b="1" dirty="0">
                <a:solidFill>
                  <a:srgbClr val="00B0F0"/>
                </a:solidFill>
              </a:rPr>
            </a:br>
            <a:r>
              <a:rPr lang="en-AU" sz="1800" dirty="0">
                <a:effectLst/>
                <a:latin typeface="Times"/>
                <a:ea typeface="DengXian" panose="02010600030101010101" pitchFamily="2" charset="-122"/>
                <a:cs typeface="Times New Roman" panose="02020603050405020304" pitchFamily="18" charset="0"/>
              </a:rPr>
              <a:t>The core reference categories were male, Asian, heterosexual, aged &gt; 55 years, baseline nadir CD4 counts of </a:t>
            </a:r>
            <a:r>
              <a:rPr lang="zh-CN" sz="1800" dirty="0">
                <a:effectLst/>
                <a:latin typeface="Times"/>
                <a:ea typeface="DengXian" panose="02010600030101010101" pitchFamily="2" charset="-122"/>
                <a:cs typeface="Times New Roman" panose="02020603050405020304" pitchFamily="18" charset="0"/>
              </a:rPr>
              <a:t>≥</a:t>
            </a:r>
            <a:r>
              <a:rPr lang="zh-CN"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AU" sz="1800" dirty="0">
                <a:effectLst/>
                <a:latin typeface="Times"/>
                <a:ea typeface="DengXian" panose="02010600030101010101" pitchFamily="2" charset="-122"/>
                <a:cs typeface="Times New Roman" panose="02020603050405020304" pitchFamily="18" charset="0"/>
              </a:rPr>
              <a:t>200 cells/mm</a:t>
            </a:r>
            <a:r>
              <a:rPr lang="en-AU" sz="1800" baseline="30000" dirty="0">
                <a:effectLst/>
                <a:latin typeface="Times"/>
                <a:ea typeface="DengXian" panose="02010600030101010101" pitchFamily="2" charset="-122"/>
                <a:cs typeface="Times New Roman" panose="02020603050405020304" pitchFamily="18" charset="0"/>
              </a:rPr>
              <a:t>3</a:t>
            </a:r>
            <a:r>
              <a:rPr lang="en-AU" sz="1800" dirty="0">
                <a:effectLst/>
                <a:latin typeface="Times"/>
                <a:ea typeface="DengXian" panose="02010600030101010101" pitchFamily="2" charset="-122"/>
                <a:cs typeface="Times New Roman" panose="02020603050405020304" pitchFamily="18" charset="0"/>
              </a:rPr>
              <a:t>, normal BMI (18.5-24.9), never smoked, and no family history of ASCVD. </a:t>
            </a:r>
            <a:br>
              <a:rPr lang="en-AU" sz="1800" dirty="0">
                <a:effectLst/>
                <a:latin typeface="Calibri" panose="020F0502020204030204" pitchFamily="34" charset="0"/>
                <a:ea typeface="DengXian" panose="02010600030101010101" pitchFamily="2" charset="-122"/>
                <a:cs typeface="Times New Roman" panose="02020603050405020304" pitchFamily="18" charset="0"/>
              </a:rPr>
            </a:br>
            <a:br>
              <a:rPr lang="en-US" altLang="zh-CN" sz="2800" b="1" dirty="0">
                <a:solidFill>
                  <a:srgbClr val="00B0F0"/>
                </a:solidFill>
              </a:rPr>
            </a:br>
            <a:endParaRPr lang="en-US" sz="2800" b="1" dirty="0">
              <a:solidFill>
                <a:srgbClr val="00B0F0"/>
              </a:solidFill>
            </a:endParaRPr>
          </a:p>
        </p:txBody>
      </p:sp>
    </p:spTree>
    <p:extLst>
      <p:ext uri="{BB962C8B-B14F-4D97-AF65-F5344CB8AC3E}">
        <p14:creationId xmlns:p14="http://schemas.microsoft.com/office/powerpoint/2010/main" val="222969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A17231C-8378-70EE-BDAC-4CD5B8AFC696}"/>
              </a:ext>
            </a:extLst>
          </p:cNvPr>
          <p:cNvSpPr/>
          <p:nvPr/>
        </p:nvSpPr>
        <p:spPr>
          <a:xfrm>
            <a:off x="7301345" y="3036775"/>
            <a:ext cx="3990109" cy="3645857"/>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useBgFill="1">
        <p:nvSpPr>
          <p:cNvPr id="11" name="Rounded Rectangle 10">
            <a:extLst>
              <a:ext uri="{FF2B5EF4-FFF2-40B4-BE49-F238E27FC236}">
                <a16:creationId xmlns:a16="http://schemas.microsoft.com/office/drawing/2014/main" id="{997E0ECE-4CFE-66FA-ADAA-260990021C80}"/>
              </a:ext>
            </a:extLst>
          </p:cNvPr>
          <p:cNvSpPr/>
          <p:nvPr/>
        </p:nvSpPr>
        <p:spPr>
          <a:xfrm>
            <a:off x="5160473" y="3838966"/>
            <a:ext cx="1871051" cy="1476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Chronic immune activation/</a:t>
            </a:r>
          </a:p>
          <a:p>
            <a:pPr algn="ctr"/>
            <a:r>
              <a:rPr lang="en-US" sz="1600" b="1" dirty="0">
                <a:solidFill>
                  <a:schemeClr val="tx1"/>
                </a:solidFill>
              </a:rPr>
              <a:t>inflammation</a:t>
            </a:r>
          </a:p>
        </p:txBody>
      </p:sp>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1146463" y="1928677"/>
            <a:ext cx="9899073" cy="4351338"/>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9CDDD05F-4737-C0DB-7B55-215347AEB826}"/>
              </a:ext>
            </a:extLst>
          </p:cNvPr>
          <p:cNvSpPr/>
          <p:nvPr/>
        </p:nvSpPr>
        <p:spPr>
          <a:xfrm>
            <a:off x="8482578" y="4339196"/>
            <a:ext cx="1655354" cy="620483"/>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CVD</a:t>
            </a:r>
          </a:p>
        </p:txBody>
      </p:sp>
      <p:sp>
        <p:nvSpPr>
          <p:cNvPr id="8" name="Rounded Rectangle 7">
            <a:extLst>
              <a:ext uri="{FF2B5EF4-FFF2-40B4-BE49-F238E27FC236}">
                <a16:creationId xmlns:a16="http://schemas.microsoft.com/office/drawing/2014/main" id="{81F2A3C7-25A3-2CD6-2E77-D9933666E224}"/>
              </a:ext>
            </a:extLst>
          </p:cNvPr>
          <p:cNvSpPr/>
          <p:nvPr/>
        </p:nvSpPr>
        <p:spPr>
          <a:xfrm>
            <a:off x="6622858" y="3520351"/>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HIV related factors</a:t>
            </a:r>
          </a:p>
        </p:txBody>
      </p:sp>
      <p:sp>
        <p:nvSpPr>
          <p:cNvPr id="9" name="Down Arrow 8">
            <a:extLst>
              <a:ext uri="{FF2B5EF4-FFF2-40B4-BE49-F238E27FC236}">
                <a16:creationId xmlns:a16="http://schemas.microsoft.com/office/drawing/2014/main" id="{A7D68E68-BB5A-8C3E-764D-9BF065AED0F4}"/>
              </a:ext>
            </a:extLst>
          </p:cNvPr>
          <p:cNvSpPr/>
          <p:nvPr/>
        </p:nvSpPr>
        <p:spPr>
          <a:xfrm rot="17907188">
            <a:off x="8016396" y="3860903"/>
            <a:ext cx="538690" cy="820818"/>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2240435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A17231C-8378-70EE-BDAC-4CD5B8AFC696}"/>
              </a:ext>
            </a:extLst>
          </p:cNvPr>
          <p:cNvSpPr/>
          <p:nvPr/>
        </p:nvSpPr>
        <p:spPr>
          <a:xfrm>
            <a:off x="7301345" y="3036775"/>
            <a:ext cx="3990109" cy="3645857"/>
          </a:xfrm>
          <a:prstGeom prst="ellipse">
            <a:avLst/>
          </a:prstGeom>
          <a:noFill/>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 </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1146463" y="1928677"/>
            <a:ext cx="9899073" cy="4351338"/>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9CDDD05F-4737-C0DB-7B55-215347AEB826}"/>
              </a:ext>
            </a:extLst>
          </p:cNvPr>
          <p:cNvSpPr/>
          <p:nvPr/>
        </p:nvSpPr>
        <p:spPr>
          <a:xfrm>
            <a:off x="8482578" y="4339196"/>
            <a:ext cx="1655354" cy="620483"/>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CVD</a:t>
            </a:r>
          </a:p>
        </p:txBody>
      </p:sp>
      <p:sp>
        <p:nvSpPr>
          <p:cNvPr id="8" name="Rounded Rectangle 7">
            <a:extLst>
              <a:ext uri="{FF2B5EF4-FFF2-40B4-BE49-F238E27FC236}">
                <a16:creationId xmlns:a16="http://schemas.microsoft.com/office/drawing/2014/main" id="{81F2A3C7-25A3-2CD6-2E77-D9933666E224}"/>
              </a:ext>
            </a:extLst>
          </p:cNvPr>
          <p:cNvSpPr/>
          <p:nvPr/>
        </p:nvSpPr>
        <p:spPr>
          <a:xfrm>
            <a:off x="6812183" y="5354882"/>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Co-infections</a:t>
            </a:r>
          </a:p>
        </p:txBody>
      </p:sp>
      <p:sp>
        <p:nvSpPr>
          <p:cNvPr id="9" name="Down Arrow 8">
            <a:extLst>
              <a:ext uri="{FF2B5EF4-FFF2-40B4-BE49-F238E27FC236}">
                <a16:creationId xmlns:a16="http://schemas.microsoft.com/office/drawing/2014/main" id="{A7D68E68-BB5A-8C3E-764D-9BF065AED0F4}"/>
              </a:ext>
            </a:extLst>
          </p:cNvPr>
          <p:cNvSpPr/>
          <p:nvPr/>
        </p:nvSpPr>
        <p:spPr>
          <a:xfrm rot="13460054">
            <a:off x="8213233" y="4775653"/>
            <a:ext cx="538690" cy="820818"/>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356635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Oval 9">
            <a:extLst>
              <a:ext uri="{FF2B5EF4-FFF2-40B4-BE49-F238E27FC236}">
                <a16:creationId xmlns:a16="http://schemas.microsoft.com/office/drawing/2014/main" id="{CA17231C-8378-70EE-BDAC-4CD5B8AFC696}"/>
              </a:ext>
            </a:extLst>
          </p:cNvPr>
          <p:cNvSpPr/>
          <p:nvPr/>
        </p:nvSpPr>
        <p:spPr>
          <a:xfrm>
            <a:off x="7301344" y="2881347"/>
            <a:ext cx="3990109" cy="3645857"/>
          </a:xfrm>
          <a:prstGeom prst="ellipse">
            <a:avLst/>
          </a:prstGeom>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useBgFill="1">
        <p:nvSpPr>
          <p:cNvPr id="6" name="Rounded Rectangle 5">
            <a:extLst>
              <a:ext uri="{FF2B5EF4-FFF2-40B4-BE49-F238E27FC236}">
                <a16:creationId xmlns:a16="http://schemas.microsoft.com/office/drawing/2014/main" id="{2D16FA60-1700-1398-FFEA-05FB17F16E77}"/>
              </a:ext>
            </a:extLst>
          </p:cNvPr>
          <p:cNvSpPr/>
          <p:nvPr/>
        </p:nvSpPr>
        <p:spPr>
          <a:xfrm>
            <a:off x="9740501" y="5486441"/>
            <a:ext cx="1857485" cy="9614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Metabolic abnormalities</a:t>
            </a:r>
          </a:p>
        </p:txBody>
      </p:sp>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1146463" y="1928677"/>
            <a:ext cx="9899073" cy="4351338"/>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9CDDD05F-4737-C0DB-7B55-215347AEB826}"/>
              </a:ext>
            </a:extLst>
          </p:cNvPr>
          <p:cNvSpPr/>
          <p:nvPr/>
        </p:nvSpPr>
        <p:spPr>
          <a:xfrm>
            <a:off x="8482578" y="4394033"/>
            <a:ext cx="1655354" cy="620483"/>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CVD</a:t>
            </a:r>
          </a:p>
        </p:txBody>
      </p:sp>
      <p:sp>
        <p:nvSpPr>
          <p:cNvPr id="8" name="Rounded Rectangle 7">
            <a:extLst>
              <a:ext uri="{FF2B5EF4-FFF2-40B4-BE49-F238E27FC236}">
                <a16:creationId xmlns:a16="http://schemas.microsoft.com/office/drawing/2014/main" id="{81F2A3C7-25A3-2CD6-2E77-D9933666E224}"/>
              </a:ext>
            </a:extLst>
          </p:cNvPr>
          <p:cNvSpPr/>
          <p:nvPr/>
        </p:nvSpPr>
        <p:spPr>
          <a:xfrm>
            <a:off x="8573476" y="5978868"/>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Antiretroviral therapy (ART)-related factors</a:t>
            </a:r>
          </a:p>
        </p:txBody>
      </p:sp>
      <p:sp>
        <p:nvSpPr>
          <p:cNvPr id="9" name="Down Arrow 8">
            <a:extLst>
              <a:ext uri="{FF2B5EF4-FFF2-40B4-BE49-F238E27FC236}">
                <a16:creationId xmlns:a16="http://schemas.microsoft.com/office/drawing/2014/main" id="{A7D68E68-BB5A-8C3E-764D-9BF065AED0F4}"/>
              </a:ext>
            </a:extLst>
          </p:cNvPr>
          <p:cNvSpPr/>
          <p:nvPr/>
        </p:nvSpPr>
        <p:spPr>
          <a:xfrm rot="10800000">
            <a:off x="9040910" y="5017379"/>
            <a:ext cx="538690" cy="961489"/>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27344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Oval 9">
            <a:extLst>
              <a:ext uri="{FF2B5EF4-FFF2-40B4-BE49-F238E27FC236}">
                <a16:creationId xmlns:a16="http://schemas.microsoft.com/office/drawing/2014/main" id="{CA17231C-8378-70EE-BDAC-4CD5B8AFC696}"/>
              </a:ext>
            </a:extLst>
          </p:cNvPr>
          <p:cNvSpPr/>
          <p:nvPr/>
        </p:nvSpPr>
        <p:spPr>
          <a:xfrm>
            <a:off x="7301344" y="2881347"/>
            <a:ext cx="3990109" cy="3645857"/>
          </a:xfrm>
          <a:prstGeom prst="ellipse">
            <a:avLst/>
          </a:prstGeom>
          <a:ln w="285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useBgFill="1">
        <p:nvSpPr>
          <p:cNvPr id="12" name="Rounded Rectangle 11">
            <a:extLst>
              <a:ext uri="{FF2B5EF4-FFF2-40B4-BE49-F238E27FC236}">
                <a16:creationId xmlns:a16="http://schemas.microsoft.com/office/drawing/2014/main" id="{C53A7367-CCA4-1C26-415F-42488CEA52A5}"/>
              </a:ext>
            </a:extLst>
          </p:cNvPr>
          <p:cNvSpPr/>
          <p:nvPr/>
        </p:nvSpPr>
        <p:spPr>
          <a:xfrm>
            <a:off x="9053853" y="5643737"/>
            <a:ext cx="1655354" cy="1075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sz="1600" b="1" dirty="0">
              <a:solidFill>
                <a:schemeClr val="tx1"/>
              </a:solidFill>
            </a:endParaRPr>
          </a:p>
          <a:p>
            <a:pPr marL="285750" indent="-285750" algn="ctr">
              <a:buFont typeface="Arial" panose="020B0604020202020204" pitchFamily="34" charset="0"/>
              <a:buChar char="•"/>
            </a:pPr>
            <a:r>
              <a:rPr lang="en-US" sz="1600" b="1" dirty="0">
                <a:solidFill>
                  <a:schemeClr val="tx1"/>
                </a:solidFill>
              </a:rPr>
              <a:t>Smoking</a:t>
            </a:r>
          </a:p>
          <a:p>
            <a:pPr marL="285750" indent="-285750" algn="ctr">
              <a:buFont typeface="Arial" panose="020B0604020202020204" pitchFamily="34" charset="0"/>
              <a:buChar char="•"/>
            </a:pPr>
            <a:r>
              <a:rPr lang="en-US" sz="1600" b="1" dirty="0">
                <a:solidFill>
                  <a:schemeClr val="tx1"/>
                </a:solidFill>
              </a:rPr>
              <a:t>Alcohol use</a:t>
            </a:r>
          </a:p>
          <a:p>
            <a:pPr marL="285750" indent="-285750" algn="ctr">
              <a:buFont typeface="Arial" panose="020B0604020202020204" pitchFamily="34" charset="0"/>
              <a:buChar char="•"/>
            </a:pPr>
            <a:r>
              <a:rPr lang="en-US" sz="1600" b="1" dirty="0">
                <a:solidFill>
                  <a:schemeClr val="tx1"/>
                </a:solidFill>
              </a:rPr>
              <a:t>Stress</a:t>
            </a:r>
          </a:p>
          <a:p>
            <a:pPr marL="285750" indent="-285750" algn="ctr">
              <a:buFont typeface="Arial" panose="020B0604020202020204" pitchFamily="34" charset="0"/>
              <a:buChar char="•"/>
            </a:pPr>
            <a:endParaRPr lang="en-US" sz="1600" b="1" dirty="0">
              <a:solidFill>
                <a:schemeClr val="tx1"/>
              </a:solidFill>
            </a:endParaRPr>
          </a:p>
        </p:txBody>
      </p:sp>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1146463" y="1928677"/>
            <a:ext cx="6154881" cy="1996517"/>
          </a:xfrm>
        </p:spPr>
        <p:txBody>
          <a:bodyPr>
            <a:normAutofit/>
          </a:bodyPr>
          <a:lstStyle/>
          <a:p>
            <a:r>
              <a:rPr lang="en-US" sz="2400" dirty="0"/>
              <a:t>People with HIV have a </a:t>
            </a:r>
            <a:r>
              <a:rPr lang="en-US" sz="2400" b="1" dirty="0"/>
              <a:t>higher</a:t>
            </a:r>
            <a:r>
              <a:rPr lang="en-US" sz="2400" dirty="0"/>
              <a:t> risk of CVD</a:t>
            </a:r>
          </a:p>
          <a:p>
            <a:r>
              <a:rPr lang="en-US" sz="2400" dirty="0"/>
              <a:t>Why?</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9CDDD05F-4737-C0DB-7B55-215347AEB826}"/>
              </a:ext>
            </a:extLst>
          </p:cNvPr>
          <p:cNvSpPr/>
          <p:nvPr/>
        </p:nvSpPr>
        <p:spPr>
          <a:xfrm>
            <a:off x="8482578" y="4394033"/>
            <a:ext cx="1655354" cy="620483"/>
          </a:xfrm>
          <a:prstGeom prst="roundRect">
            <a:avLst/>
          </a:prstGeom>
          <a:solidFill>
            <a:schemeClr val="accent1">
              <a:alpha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CVD</a:t>
            </a:r>
            <a:endParaRPr lang="en-US" sz="2000" dirty="0"/>
          </a:p>
        </p:txBody>
      </p:sp>
      <p:sp>
        <p:nvSpPr>
          <p:cNvPr id="8" name="Rounded Rectangle 7">
            <a:extLst>
              <a:ext uri="{FF2B5EF4-FFF2-40B4-BE49-F238E27FC236}">
                <a16:creationId xmlns:a16="http://schemas.microsoft.com/office/drawing/2014/main" id="{81F2A3C7-25A3-2CD6-2E77-D9933666E224}"/>
              </a:ext>
            </a:extLst>
          </p:cNvPr>
          <p:cNvSpPr/>
          <p:nvPr/>
        </p:nvSpPr>
        <p:spPr>
          <a:xfrm>
            <a:off x="10407622" y="5142177"/>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Lifestyle factors</a:t>
            </a:r>
          </a:p>
        </p:txBody>
      </p:sp>
      <p:sp>
        <p:nvSpPr>
          <p:cNvPr id="7" name="Rounded Rectangle 6">
            <a:extLst>
              <a:ext uri="{FF2B5EF4-FFF2-40B4-BE49-F238E27FC236}">
                <a16:creationId xmlns:a16="http://schemas.microsoft.com/office/drawing/2014/main" id="{88394110-2079-E683-E577-C1A8540CDBEB}"/>
              </a:ext>
            </a:extLst>
          </p:cNvPr>
          <p:cNvSpPr/>
          <p:nvPr/>
        </p:nvSpPr>
        <p:spPr>
          <a:xfrm>
            <a:off x="10348700" y="3276944"/>
            <a:ext cx="1473558" cy="750961"/>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chemeClr val="tx1"/>
                </a:solidFill>
              </a:rPr>
              <a:t>Genetic factors</a:t>
            </a:r>
          </a:p>
        </p:txBody>
      </p:sp>
      <p:sp>
        <p:nvSpPr>
          <p:cNvPr id="9" name="Down Arrow 8">
            <a:extLst>
              <a:ext uri="{FF2B5EF4-FFF2-40B4-BE49-F238E27FC236}">
                <a16:creationId xmlns:a16="http://schemas.microsoft.com/office/drawing/2014/main" id="{A7D68E68-BB5A-8C3E-764D-9BF065AED0F4}"/>
              </a:ext>
            </a:extLst>
          </p:cNvPr>
          <p:cNvSpPr/>
          <p:nvPr/>
        </p:nvSpPr>
        <p:spPr>
          <a:xfrm rot="2662364">
            <a:off x="9911152" y="3744468"/>
            <a:ext cx="538690" cy="961489"/>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11" name="Down Arrow 10">
            <a:extLst>
              <a:ext uri="{FF2B5EF4-FFF2-40B4-BE49-F238E27FC236}">
                <a16:creationId xmlns:a16="http://schemas.microsoft.com/office/drawing/2014/main" id="{29AC79B3-0F20-A1DB-4A95-2FCE88481B63}"/>
              </a:ext>
            </a:extLst>
          </p:cNvPr>
          <p:cNvSpPr/>
          <p:nvPr/>
        </p:nvSpPr>
        <p:spPr>
          <a:xfrm rot="7305359">
            <a:off x="9887871" y="4685990"/>
            <a:ext cx="538690" cy="912374"/>
          </a:xfrm>
          <a:prstGeom prst="downArrow">
            <a:avLst/>
          </a:prstGeom>
          <a:solidFill>
            <a:schemeClr val="tx2">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Tree>
    <p:extLst>
      <p:ext uri="{BB962C8B-B14F-4D97-AF65-F5344CB8AC3E}">
        <p14:creationId xmlns:p14="http://schemas.microsoft.com/office/powerpoint/2010/main" val="983336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E60A-59A2-F3FD-FFA1-CFA71C0A492A}"/>
              </a:ext>
            </a:extLst>
          </p:cNvPr>
          <p:cNvSpPr>
            <a:spLocks noGrp="1"/>
          </p:cNvSpPr>
          <p:nvPr>
            <p:ph type="title"/>
          </p:nvPr>
        </p:nvSpPr>
        <p:spPr>
          <a:xfrm>
            <a:off x="838200" y="265472"/>
            <a:ext cx="12439650" cy="1325563"/>
          </a:xfrm>
        </p:spPr>
        <p:txBody>
          <a:bodyPr>
            <a:normAutofit/>
          </a:bodyPr>
          <a:lstStyle/>
          <a:p>
            <a:r>
              <a:rPr lang="en-US" sz="3600" b="1" dirty="0">
                <a:solidFill>
                  <a:srgbClr val="00B0F0"/>
                </a:solidFill>
              </a:rPr>
              <a:t>HIV &amp; cardiovascular disease  (CVD)</a:t>
            </a:r>
          </a:p>
        </p:txBody>
      </p:sp>
      <p:sp>
        <p:nvSpPr>
          <p:cNvPr id="3" name="Content Placeholder 2">
            <a:extLst>
              <a:ext uri="{FF2B5EF4-FFF2-40B4-BE49-F238E27FC236}">
                <a16:creationId xmlns:a16="http://schemas.microsoft.com/office/drawing/2014/main" id="{6AFFCB5A-67F1-87EC-7F0B-24E5270E6642}"/>
              </a:ext>
            </a:extLst>
          </p:cNvPr>
          <p:cNvSpPr>
            <a:spLocks noGrp="1"/>
          </p:cNvSpPr>
          <p:nvPr>
            <p:ph idx="1"/>
          </p:nvPr>
        </p:nvSpPr>
        <p:spPr>
          <a:xfrm>
            <a:off x="838201" y="1909803"/>
            <a:ext cx="9078310" cy="4351338"/>
          </a:xfrm>
        </p:spPr>
        <p:txBody>
          <a:bodyPr>
            <a:normAutofit/>
          </a:bodyPr>
          <a:lstStyle/>
          <a:p>
            <a:r>
              <a:rPr lang="en-US" sz="2400" b="1" dirty="0"/>
              <a:t>High-risk</a:t>
            </a:r>
            <a:r>
              <a:rPr lang="en-US" sz="2400" dirty="0"/>
              <a:t> sub-groups: injecting drug users, gay and bisexual men &amp; people with low socioeconomic status </a:t>
            </a:r>
          </a:p>
        </p:txBody>
      </p:sp>
      <p:cxnSp>
        <p:nvCxnSpPr>
          <p:cNvPr id="5" name="Straight Connector 4">
            <a:extLst>
              <a:ext uri="{FF2B5EF4-FFF2-40B4-BE49-F238E27FC236}">
                <a16:creationId xmlns:a16="http://schemas.microsoft.com/office/drawing/2014/main" id="{AD96A32D-3706-4924-6066-0952E1D14F5F}"/>
              </a:ext>
            </a:extLst>
          </p:cNvPr>
          <p:cNvCxnSpPr>
            <a:cxnSpLocks/>
          </p:cNvCxnSpPr>
          <p:nvPr/>
        </p:nvCxnSpPr>
        <p:spPr>
          <a:xfrm>
            <a:off x="838200" y="1404938"/>
            <a:ext cx="107823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Diagram&#10;&#10;Description automatically generated">
            <a:extLst>
              <a:ext uri="{FF2B5EF4-FFF2-40B4-BE49-F238E27FC236}">
                <a16:creationId xmlns:a16="http://schemas.microsoft.com/office/drawing/2014/main" id="{1E7DA67C-8473-4C74-4C96-91C214C086EA}"/>
              </a:ext>
            </a:extLst>
          </p:cNvPr>
          <p:cNvPicPr>
            <a:picLocks noChangeAspect="1"/>
          </p:cNvPicPr>
          <p:nvPr/>
        </p:nvPicPr>
        <p:blipFill>
          <a:blip r:embed="rId3"/>
          <a:stretch>
            <a:fillRect/>
          </a:stretch>
        </p:blipFill>
        <p:spPr>
          <a:xfrm>
            <a:off x="6109252" y="2372139"/>
            <a:ext cx="5685693" cy="4485861"/>
          </a:xfrm>
          <a:prstGeom prst="rect">
            <a:avLst/>
          </a:prstGeom>
        </p:spPr>
      </p:pic>
    </p:spTree>
    <p:extLst>
      <p:ext uri="{BB962C8B-B14F-4D97-AF65-F5344CB8AC3E}">
        <p14:creationId xmlns:p14="http://schemas.microsoft.com/office/powerpoint/2010/main" val="2774014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17157</TotalTime>
  <Words>3941</Words>
  <Application>Microsoft Macintosh PowerPoint</Application>
  <PresentationFormat>Widescreen</PresentationFormat>
  <Paragraphs>425</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PingFang SC</vt:lpstr>
      <vt:lpstr>Times</vt:lpstr>
      <vt:lpstr>Arial</vt:lpstr>
      <vt:lpstr>Calibri</vt:lpstr>
      <vt:lpstr>Calibri Light</vt:lpstr>
      <vt:lpstr>Times New Roman</vt:lpstr>
      <vt:lpstr>Office Theme</vt:lpstr>
      <vt:lpstr>Changes in cardiovascular disease risk over time among people living with HIV (PLHIV)</vt:lpstr>
      <vt:lpstr>Outline</vt:lpstr>
      <vt:lpstr>HIV &amp; cardiovascular disease  (CVD)</vt:lpstr>
      <vt:lpstr>HIV &amp; cardiovascular disease  (CVD)</vt:lpstr>
      <vt:lpstr>HIV &amp; cardiovascular disease  (CVD)</vt:lpstr>
      <vt:lpstr>HIV &amp; cardiovascular disease  (CVD) </vt:lpstr>
      <vt:lpstr>HIV &amp; cardiovascular disease  (CVD)</vt:lpstr>
      <vt:lpstr>HIV &amp; cardiovascular disease  (CVD)</vt:lpstr>
      <vt:lpstr>HIV &amp; cardiovascular disease  (CVD)</vt:lpstr>
      <vt:lpstr>Traditional vs HIV-specific CVD risk assessment equation</vt:lpstr>
      <vt:lpstr>Literature gap</vt:lpstr>
      <vt:lpstr>Study objectives </vt:lpstr>
      <vt:lpstr>Study design – overview</vt:lpstr>
      <vt:lpstr>Study population </vt:lpstr>
      <vt:lpstr>Study methods &amp; results — Objective 1: Changes in CVD risk over time </vt:lpstr>
      <vt:lpstr>Study methods &amp; results  — Objective 1: Changes in CVD risk over time </vt:lpstr>
      <vt:lpstr>How the beta distributed GLMM works?</vt:lpstr>
      <vt:lpstr>PowerPoint Presentation</vt:lpstr>
      <vt:lpstr>PowerPoint Presentation</vt:lpstr>
      <vt:lpstr>Study methods &amp; results  — Objective 1: Changes in CVD risk over time </vt:lpstr>
      <vt:lpstr>PowerPoint Presentation</vt:lpstr>
      <vt:lpstr>PowerPoint Presentation</vt:lpstr>
      <vt:lpstr>PowerPoint Presentation</vt:lpstr>
      <vt:lpstr>PowerPoint Presentation</vt:lpstr>
      <vt:lpstr>Study results  — Objective 1: Changes in CVD risk over time </vt:lpstr>
      <vt:lpstr>Study results  — Objective 1: Changes in CVD risk over time </vt:lpstr>
      <vt:lpstr>Study results  — Objective 1: Changes in CVD risk over time </vt:lpstr>
      <vt:lpstr>Study results  — Objective 1: Changes in CVD risk over time by age groups</vt:lpstr>
      <vt:lpstr>Study methods  — Objective 2: Changes in CVD risk over time among HIV sub-groups</vt:lpstr>
      <vt:lpstr>Study results  — Objective 2: Changes in CVD risk over time among HIV sub-groups</vt:lpstr>
      <vt:lpstr>Study results  — Objective 2: Changes in CVD over time among HIV sub-groups</vt:lpstr>
      <vt:lpstr>Study results  — Objective 2: Changes in CVD over time among HIV sub-groups</vt:lpstr>
      <vt:lpstr>Study results  — Objective 2: Changes in CVD over time by gender</vt:lpstr>
      <vt:lpstr>Study results  — Objective 2: Changes in CVD over time by mode of HIV acquisition</vt:lpstr>
      <vt:lpstr>Study results  — Objective 2: Changes in CVD over time by mode of HIV acquisition</vt:lpstr>
      <vt:lpstr>Study’s main findings</vt:lpstr>
      <vt:lpstr>Acknowledgement</vt:lpstr>
      <vt:lpstr>Supplementary </vt:lpstr>
      <vt:lpstr>Model comparisons</vt:lpstr>
      <vt:lpstr>Model diagnostics – DHARMa package in R</vt:lpstr>
      <vt:lpstr>Predictions from the beta-distribution GLMM vs Linear mixed model</vt:lpstr>
      <vt:lpstr>Predicted CVD scores in other sub-groups The core reference categories were male, Asian, heterosexual, aged &gt; 55 years, baseline nadir CD4 counts of ≥ 200 cells/mm3, normal BMI (18.5-24.9), never smoked, and no family history of ASCVD.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Changes in cardiovascular disease risk over time among people living with HIV (PLHIV)</dc:title>
  <dc:creator>Weisi Chen</dc:creator>
  <cp:lastModifiedBy>Weisi Chen</cp:lastModifiedBy>
  <cp:revision>51</cp:revision>
  <dcterms:created xsi:type="dcterms:W3CDTF">2023-02-27T09:28:32Z</dcterms:created>
  <dcterms:modified xsi:type="dcterms:W3CDTF">2025-02-07T09:00:21Z</dcterms:modified>
</cp:coreProperties>
</file>