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1"/>
  </p:handoutMasterIdLst>
  <p:sldIdLst>
    <p:sldId id="354" r:id="rId3"/>
    <p:sldId id="328" r:id="rId4"/>
    <p:sldId id="329" r:id="rId5"/>
    <p:sldId id="393" r:id="rId6"/>
    <p:sldId id="394" r:id="rId8"/>
    <p:sldId id="363" r:id="rId9"/>
    <p:sldId id="395" r:id="rId10"/>
    <p:sldId id="361" r:id="rId11"/>
    <p:sldId id="364" r:id="rId12"/>
    <p:sldId id="362" r:id="rId13"/>
    <p:sldId id="337" r:id="rId14"/>
    <p:sldId id="371" r:id="rId15"/>
    <p:sldId id="372" r:id="rId16"/>
    <p:sldId id="392" r:id="rId17"/>
    <p:sldId id="397" r:id="rId18"/>
    <p:sldId id="398" r:id="rId19"/>
    <p:sldId id="374" r:id="rId20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敏" initials="胡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8E0"/>
    <a:srgbClr val="6598CD"/>
    <a:srgbClr val="0590BB"/>
    <a:srgbClr val="42546D"/>
    <a:srgbClr val="264660"/>
    <a:srgbClr val="9F03B9"/>
    <a:srgbClr val="CC99FF"/>
    <a:srgbClr val="5B5653"/>
    <a:srgbClr val="FF7862"/>
    <a:srgbClr val="F5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52" autoAdjust="0"/>
    <p:restoredTop sz="94660" autoAdjust="0"/>
  </p:normalViewPr>
  <p:slideViewPr>
    <p:cSldViewPr snapToGrid="0" showGuides="1">
      <p:cViewPr varScale="1">
        <p:scale>
          <a:sx n="68" d="100"/>
          <a:sy n="68" d="100"/>
        </p:scale>
        <p:origin x="78" y="1134"/>
      </p:cViewPr>
      <p:guideLst>
        <p:guide orient="horz" pos="83"/>
        <p:guide pos="2880"/>
        <p:guide pos="160"/>
        <p:guide pos="5408"/>
        <p:guide orient="horz" pos="1597"/>
        <p:guide orient="horz" pos="3189"/>
        <p:guide orient="horz" pos="1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B9D10-E8FB-4D02-840A-71DC6B10B0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13031-F953-48DA-BD81-EFC398A6DE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9CF-F938-4371-ABF8-F3CEE121A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8D4C-E783-4344-B515-91A75BFF0B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8D4C-E783-4344-B515-91A75BFF0B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8D4C-E783-4344-B515-91A75BFF0B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6C61-99DF-4290-8EAD-7C4E0178FC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8EC1-3807-4D86-A836-151145123790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93606" y="273844"/>
            <a:ext cx="7321744" cy="663242"/>
          </a:xfrm>
        </p:spPr>
        <p:txBody>
          <a:bodyPr>
            <a:normAutofit/>
          </a:bodyPr>
          <a:lstStyle>
            <a:lvl1pPr>
              <a:defRPr sz="21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6C61-99DF-4290-8EAD-7C4E0178FC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8EC1-3807-4D86-A836-151145123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A57-45A1-4DFF-82F1-C3DDCF6DC4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8B48-584A-4692-AAD7-22BBBF2C6E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浅色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6050" y="2096164"/>
            <a:ext cx="5092700" cy="7067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  <a:cs typeface="+mn-ea"/>
                <a:sym typeface="+mn-lt"/>
              </a:rPr>
              <a:t>Githelper搜索聚合</a:t>
            </a:r>
            <a:endParaRPr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5740" y="3325176"/>
            <a:ext cx="2692400" cy="3067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MADE IN HEAVEN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7130" y="2879014"/>
            <a:ext cx="4010600" cy="30670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cap="all" dirty="0">
                <a:solidFill>
                  <a:schemeClr val="bg1"/>
                </a:solidFill>
                <a:cs typeface="+mn-ea"/>
                <a:sym typeface="+mn-lt"/>
              </a:rPr>
              <a:t>皮套人！把我逮住没你好果子吃小组</a:t>
            </a:r>
            <a:endParaRPr lang="zh-CN" altLang="en-US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0" name="文本框 709"/>
          <p:cNvSpPr txBox="1"/>
          <p:nvPr/>
        </p:nvSpPr>
        <p:spPr>
          <a:xfrm>
            <a:off x="2175887" y="774202"/>
            <a:ext cx="4531761" cy="1322070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80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</a:rPr>
              <a:t>EE308</a:t>
            </a:r>
            <a:endParaRPr lang="en-US" altLang="zh-CN" sz="8000" spc="-300" dirty="0" smtClean="0">
              <a:solidFill>
                <a:schemeClr val="bg1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等线 (正文)" charset="0"/>
              <a:cs typeface="等线 (正文)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858645"/>
            <a:ext cx="12573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" grpId="0" animBg="1"/>
      <p:bldP spid="6" grpId="0"/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736" y="2248033"/>
            <a:ext cx="3469583" cy="154178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Actual Structure Of The Project</a:t>
            </a:r>
            <a:endParaRPr lang="en-US" altLang="zh-CN" sz="3200" spc="-300" dirty="0" smtClean="0">
              <a:solidFill>
                <a:schemeClr val="bg1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等线 (正文)" charset="0"/>
              <a:cs typeface="等线 (正文)" charset="0"/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385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cs typeface="+mn-ea"/>
                <a:sym typeface="+mn-lt"/>
              </a:rPr>
              <a:t>Ⅳ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水, 户外, 骑, 男士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0" y="3663950"/>
            <a:ext cx="1175385" cy="1081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583079"/>
            <a:ext cx="1157288" cy="108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1512708"/>
            <a:ext cx="1157288" cy="1081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436383"/>
            <a:ext cx="1157288" cy="1081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117215" y="3357245"/>
            <a:ext cx="6026150" cy="778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01975" y="2574925"/>
            <a:ext cx="6028055" cy="779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17215" y="1805305"/>
            <a:ext cx="6027420" cy="7797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17215" y="1030605"/>
            <a:ext cx="6029325" cy="7785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28"/>
          <p:cNvSpPr/>
          <p:nvPr/>
        </p:nvSpPr>
        <p:spPr bwMode="auto">
          <a:xfrm>
            <a:off x="1157288" y="436384"/>
            <a:ext cx="1959769" cy="1372790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-1" fmla="*/ 0 w 1826712"/>
              <a:gd name="connsiteY0-2" fmla="*/ 0 h 1280593"/>
              <a:gd name="connsiteX1-3" fmla="*/ 1826712 w 1826712"/>
              <a:gd name="connsiteY1-4" fmla="*/ 0 h 1280593"/>
              <a:gd name="connsiteX2-5" fmla="*/ 1826712 w 1826712"/>
              <a:gd name="connsiteY2-6" fmla="*/ 1280593 h 1280593"/>
              <a:gd name="connsiteX3-7" fmla="*/ 0 w 1826712"/>
              <a:gd name="connsiteY3-8" fmla="*/ 1007543 h 1280593"/>
              <a:gd name="connsiteX4-9" fmla="*/ 0 w 1826712"/>
              <a:gd name="connsiteY4-10" fmla="*/ 0 h 1280593"/>
              <a:gd name="connsiteX0-11" fmla="*/ 0 w 1826712"/>
              <a:gd name="connsiteY0-12" fmla="*/ 0 h 1280593"/>
              <a:gd name="connsiteX1-13" fmla="*/ 1826712 w 1826712"/>
              <a:gd name="connsiteY1-14" fmla="*/ 555625 h 1280593"/>
              <a:gd name="connsiteX2-15" fmla="*/ 1826712 w 1826712"/>
              <a:gd name="connsiteY2-16" fmla="*/ 1280593 h 1280593"/>
              <a:gd name="connsiteX3-17" fmla="*/ 0 w 1826712"/>
              <a:gd name="connsiteY3-18" fmla="*/ 1007543 h 1280593"/>
              <a:gd name="connsiteX4-19" fmla="*/ 0 w 1826712"/>
              <a:gd name="connsiteY4-20" fmla="*/ 0 h 12805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28"/>
          <p:cNvSpPr/>
          <p:nvPr/>
        </p:nvSpPr>
        <p:spPr bwMode="auto">
          <a:xfrm>
            <a:off x="1155502" y="1517414"/>
            <a:ext cx="1963341" cy="1079897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-1" fmla="*/ 0 w 1826712"/>
              <a:gd name="connsiteY0-2" fmla="*/ 0 h 1280593"/>
              <a:gd name="connsiteX1-3" fmla="*/ 1826712 w 1826712"/>
              <a:gd name="connsiteY1-4" fmla="*/ 0 h 1280593"/>
              <a:gd name="connsiteX2-5" fmla="*/ 1826712 w 1826712"/>
              <a:gd name="connsiteY2-6" fmla="*/ 1280593 h 1280593"/>
              <a:gd name="connsiteX3-7" fmla="*/ 0 w 1826712"/>
              <a:gd name="connsiteY3-8" fmla="*/ 1007543 h 1280593"/>
              <a:gd name="connsiteX4-9" fmla="*/ 0 w 1826712"/>
              <a:gd name="connsiteY4-10" fmla="*/ 0 h 1280593"/>
              <a:gd name="connsiteX0-11" fmla="*/ 0 w 1826712"/>
              <a:gd name="connsiteY0-12" fmla="*/ 0 h 1280593"/>
              <a:gd name="connsiteX1-13" fmla="*/ 1826712 w 1826712"/>
              <a:gd name="connsiteY1-14" fmla="*/ 555625 h 1280593"/>
              <a:gd name="connsiteX2-15" fmla="*/ 1826712 w 1826712"/>
              <a:gd name="connsiteY2-16" fmla="*/ 1280593 h 1280593"/>
              <a:gd name="connsiteX3-17" fmla="*/ 0 w 1826712"/>
              <a:gd name="connsiteY3-18" fmla="*/ 1007543 h 1280593"/>
              <a:gd name="connsiteX4-19" fmla="*/ 0 w 1826712"/>
              <a:gd name="connsiteY4-20" fmla="*/ 0 h 1280593"/>
              <a:gd name="connsiteX0-21" fmla="*/ 0 w 1829887"/>
              <a:gd name="connsiteY0-22" fmla="*/ 0 h 1280593"/>
              <a:gd name="connsiteX1-23" fmla="*/ 1829887 w 1829887"/>
              <a:gd name="connsiteY1-24" fmla="*/ 273050 h 1280593"/>
              <a:gd name="connsiteX2-25" fmla="*/ 1826712 w 1829887"/>
              <a:gd name="connsiteY2-26" fmla="*/ 1280593 h 1280593"/>
              <a:gd name="connsiteX3-27" fmla="*/ 0 w 1829887"/>
              <a:gd name="connsiteY3-28" fmla="*/ 1007543 h 1280593"/>
              <a:gd name="connsiteX4-29" fmla="*/ 0 w 1829887"/>
              <a:gd name="connsiteY4-30" fmla="*/ 0 h 1280593"/>
              <a:gd name="connsiteX0-31" fmla="*/ 0 w 1830192"/>
              <a:gd name="connsiteY0-32" fmla="*/ 0 h 1007543"/>
              <a:gd name="connsiteX1-33" fmla="*/ 1829887 w 1830192"/>
              <a:gd name="connsiteY1-34" fmla="*/ 273050 h 1007543"/>
              <a:gd name="connsiteX2-35" fmla="*/ 1829887 w 1830192"/>
              <a:gd name="connsiteY2-36" fmla="*/ 998018 h 1007543"/>
              <a:gd name="connsiteX3-37" fmla="*/ 0 w 1830192"/>
              <a:gd name="connsiteY3-38" fmla="*/ 1007543 h 1007543"/>
              <a:gd name="connsiteX4-39" fmla="*/ 0 w 1830192"/>
              <a:gd name="connsiteY4-40" fmla="*/ 0 h 1007543"/>
              <a:gd name="connsiteX0-41" fmla="*/ 0 w 1829887"/>
              <a:gd name="connsiteY0-42" fmla="*/ 0 h 1007543"/>
              <a:gd name="connsiteX1-43" fmla="*/ 1829887 w 1829887"/>
              <a:gd name="connsiteY1-44" fmla="*/ 273050 h 1007543"/>
              <a:gd name="connsiteX2-45" fmla="*/ 1823537 w 1829887"/>
              <a:gd name="connsiteY2-46" fmla="*/ 1001193 h 1007543"/>
              <a:gd name="connsiteX3-47" fmla="*/ 0 w 1829887"/>
              <a:gd name="connsiteY3-48" fmla="*/ 1007543 h 1007543"/>
              <a:gd name="connsiteX4-49" fmla="*/ 0 w 1829887"/>
              <a:gd name="connsiteY4-50" fmla="*/ 0 h 1007543"/>
              <a:gd name="connsiteX0-51" fmla="*/ 0 w 1830192"/>
              <a:gd name="connsiteY0-52" fmla="*/ 0 h 1007543"/>
              <a:gd name="connsiteX1-53" fmla="*/ 1829887 w 1830192"/>
              <a:gd name="connsiteY1-54" fmla="*/ 273050 h 1007543"/>
              <a:gd name="connsiteX2-55" fmla="*/ 1829887 w 1830192"/>
              <a:gd name="connsiteY2-56" fmla="*/ 1001193 h 1007543"/>
              <a:gd name="connsiteX3-57" fmla="*/ 0 w 1830192"/>
              <a:gd name="connsiteY3-58" fmla="*/ 1007543 h 1007543"/>
              <a:gd name="connsiteX4-59" fmla="*/ 0 w 1830192"/>
              <a:gd name="connsiteY4-60" fmla="*/ 0 h 1007543"/>
              <a:gd name="connsiteX0-61" fmla="*/ 0 w 1829887"/>
              <a:gd name="connsiteY0-62" fmla="*/ 0 h 1007543"/>
              <a:gd name="connsiteX1-63" fmla="*/ 1829887 w 1829887"/>
              <a:gd name="connsiteY1-64" fmla="*/ 273050 h 1007543"/>
              <a:gd name="connsiteX2-65" fmla="*/ 1826712 w 1829887"/>
              <a:gd name="connsiteY2-66" fmla="*/ 1001193 h 1007543"/>
              <a:gd name="connsiteX3-67" fmla="*/ 0 w 1829887"/>
              <a:gd name="connsiteY3-68" fmla="*/ 1007543 h 1007543"/>
              <a:gd name="connsiteX4-69" fmla="*/ 0 w 1829887"/>
              <a:gd name="connsiteY4-70" fmla="*/ 0 h 1007543"/>
              <a:gd name="connsiteX0-71" fmla="*/ 0 w 1833980"/>
              <a:gd name="connsiteY0-72" fmla="*/ 0 h 1007543"/>
              <a:gd name="connsiteX1-73" fmla="*/ 1829887 w 1833980"/>
              <a:gd name="connsiteY1-74" fmla="*/ 273050 h 1007543"/>
              <a:gd name="connsiteX2-75" fmla="*/ 1833856 w 1833980"/>
              <a:gd name="connsiteY2-76" fmla="*/ 1001193 h 1007543"/>
              <a:gd name="connsiteX3-77" fmla="*/ 0 w 1833980"/>
              <a:gd name="connsiteY3-78" fmla="*/ 1007543 h 1007543"/>
              <a:gd name="connsiteX4-79" fmla="*/ 0 w 1833980"/>
              <a:gd name="connsiteY4-80" fmla="*/ 0 h 1007543"/>
              <a:gd name="connsiteX0-81" fmla="*/ 0 w 1829887"/>
              <a:gd name="connsiteY0-82" fmla="*/ 0 h 1007543"/>
              <a:gd name="connsiteX1-83" fmla="*/ 1829887 w 1829887"/>
              <a:gd name="connsiteY1-84" fmla="*/ 273050 h 1007543"/>
              <a:gd name="connsiteX2-85" fmla="*/ 1829093 w 1829887"/>
              <a:gd name="connsiteY2-86" fmla="*/ 1003575 h 1007543"/>
              <a:gd name="connsiteX3-87" fmla="*/ 0 w 1829887"/>
              <a:gd name="connsiteY3-88" fmla="*/ 1007543 h 1007543"/>
              <a:gd name="connsiteX4-89" fmla="*/ 0 w 1829887"/>
              <a:gd name="connsiteY4-90" fmla="*/ 0 h 1007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mpd="sng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28"/>
          <p:cNvSpPr/>
          <p:nvPr/>
        </p:nvSpPr>
        <p:spPr bwMode="auto">
          <a:xfrm>
            <a:off x="1157287" y="2587842"/>
            <a:ext cx="1966913" cy="1076325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-1" fmla="*/ 0 w 1826712"/>
              <a:gd name="connsiteY0-2" fmla="*/ 0 h 1280593"/>
              <a:gd name="connsiteX1-3" fmla="*/ 1826712 w 1826712"/>
              <a:gd name="connsiteY1-4" fmla="*/ 0 h 1280593"/>
              <a:gd name="connsiteX2-5" fmla="*/ 1826712 w 1826712"/>
              <a:gd name="connsiteY2-6" fmla="*/ 1280593 h 1280593"/>
              <a:gd name="connsiteX3-7" fmla="*/ 0 w 1826712"/>
              <a:gd name="connsiteY3-8" fmla="*/ 1007543 h 1280593"/>
              <a:gd name="connsiteX4-9" fmla="*/ 0 w 1826712"/>
              <a:gd name="connsiteY4-10" fmla="*/ 0 h 1280593"/>
              <a:gd name="connsiteX0-11" fmla="*/ 0 w 1826712"/>
              <a:gd name="connsiteY0-12" fmla="*/ 0 h 1280593"/>
              <a:gd name="connsiteX1-13" fmla="*/ 1826712 w 1826712"/>
              <a:gd name="connsiteY1-14" fmla="*/ 555625 h 1280593"/>
              <a:gd name="connsiteX2-15" fmla="*/ 1826712 w 1826712"/>
              <a:gd name="connsiteY2-16" fmla="*/ 1280593 h 1280593"/>
              <a:gd name="connsiteX3-17" fmla="*/ 0 w 1826712"/>
              <a:gd name="connsiteY3-18" fmla="*/ 1007543 h 1280593"/>
              <a:gd name="connsiteX4-19" fmla="*/ 0 w 1826712"/>
              <a:gd name="connsiteY4-20" fmla="*/ 0 h 1280593"/>
              <a:gd name="connsiteX0-21" fmla="*/ 0 w 1829887"/>
              <a:gd name="connsiteY0-22" fmla="*/ 0 h 1280593"/>
              <a:gd name="connsiteX1-23" fmla="*/ 1829887 w 1829887"/>
              <a:gd name="connsiteY1-24" fmla="*/ 273050 h 1280593"/>
              <a:gd name="connsiteX2-25" fmla="*/ 1826712 w 1829887"/>
              <a:gd name="connsiteY2-26" fmla="*/ 1280593 h 1280593"/>
              <a:gd name="connsiteX3-27" fmla="*/ 0 w 1829887"/>
              <a:gd name="connsiteY3-28" fmla="*/ 1007543 h 1280593"/>
              <a:gd name="connsiteX4-29" fmla="*/ 0 w 1829887"/>
              <a:gd name="connsiteY4-30" fmla="*/ 0 h 1280593"/>
              <a:gd name="connsiteX0-31" fmla="*/ 0 w 1830192"/>
              <a:gd name="connsiteY0-32" fmla="*/ 0 h 1007543"/>
              <a:gd name="connsiteX1-33" fmla="*/ 1829887 w 1830192"/>
              <a:gd name="connsiteY1-34" fmla="*/ 273050 h 1007543"/>
              <a:gd name="connsiteX2-35" fmla="*/ 1829887 w 1830192"/>
              <a:gd name="connsiteY2-36" fmla="*/ 998018 h 1007543"/>
              <a:gd name="connsiteX3-37" fmla="*/ 0 w 1830192"/>
              <a:gd name="connsiteY3-38" fmla="*/ 1007543 h 1007543"/>
              <a:gd name="connsiteX4-39" fmla="*/ 0 w 1830192"/>
              <a:gd name="connsiteY4-40" fmla="*/ 0 h 1007543"/>
              <a:gd name="connsiteX0-41" fmla="*/ 0 w 1829887"/>
              <a:gd name="connsiteY0-42" fmla="*/ 0 h 1007543"/>
              <a:gd name="connsiteX1-43" fmla="*/ 1829887 w 1829887"/>
              <a:gd name="connsiteY1-44" fmla="*/ 273050 h 1007543"/>
              <a:gd name="connsiteX2-45" fmla="*/ 1823537 w 1829887"/>
              <a:gd name="connsiteY2-46" fmla="*/ 1001193 h 1007543"/>
              <a:gd name="connsiteX3-47" fmla="*/ 0 w 1829887"/>
              <a:gd name="connsiteY3-48" fmla="*/ 1007543 h 1007543"/>
              <a:gd name="connsiteX4-49" fmla="*/ 0 w 1829887"/>
              <a:gd name="connsiteY4-50" fmla="*/ 0 h 1007543"/>
              <a:gd name="connsiteX0-51" fmla="*/ 0 w 1830192"/>
              <a:gd name="connsiteY0-52" fmla="*/ 0 h 1007543"/>
              <a:gd name="connsiteX1-53" fmla="*/ 1829887 w 1830192"/>
              <a:gd name="connsiteY1-54" fmla="*/ 273050 h 1007543"/>
              <a:gd name="connsiteX2-55" fmla="*/ 1829887 w 1830192"/>
              <a:gd name="connsiteY2-56" fmla="*/ 1001193 h 1007543"/>
              <a:gd name="connsiteX3-57" fmla="*/ 0 w 1830192"/>
              <a:gd name="connsiteY3-58" fmla="*/ 1007543 h 1007543"/>
              <a:gd name="connsiteX4-59" fmla="*/ 0 w 1830192"/>
              <a:gd name="connsiteY4-60" fmla="*/ 0 h 1007543"/>
              <a:gd name="connsiteX0-61" fmla="*/ 0 w 1829887"/>
              <a:gd name="connsiteY0-62" fmla="*/ 0 h 1007543"/>
              <a:gd name="connsiteX1-63" fmla="*/ 1829887 w 1829887"/>
              <a:gd name="connsiteY1-64" fmla="*/ 273050 h 1007543"/>
              <a:gd name="connsiteX2-65" fmla="*/ 1826712 w 1829887"/>
              <a:gd name="connsiteY2-66" fmla="*/ 1001193 h 1007543"/>
              <a:gd name="connsiteX3-67" fmla="*/ 0 w 1829887"/>
              <a:gd name="connsiteY3-68" fmla="*/ 1007543 h 1007543"/>
              <a:gd name="connsiteX4-69" fmla="*/ 0 w 1829887"/>
              <a:gd name="connsiteY4-70" fmla="*/ 0 h 1007543"/>
              <a:gd name="connsiteX0-71" fmla="*/ 0 w 1829887"/>
              <a:gd name="connsiteY0-72" fmla="*/ 0 h 1001193"/>
              <a:gd name="connsiteX1-73" fmla="*/ 1829887 w 1829887"/>
              <a:gd name="connsiteY1-74" fmla="*/ 273050 h 1001193"/>
              <a:gd name="connsiteX2-75" fmla="*/ 1826712 w 1829887"/>
              <a:gd name="connsiteY2-76" fmla="*/ 1001193 h 1001193"/>
              <a:gd name="connsiteX3-77" fmla="*/ 0 w 1829887"/>
              <a:gd name="connsiteY3-78" fmla="*/ 998018 h 1001193"/>
              <a:gd name="connsiteX4-79" fmla="*/ 0 w 1829887"/>
              <a:gd name="connsiteY4-80" fmla="*/ 0 h 1001193"/>
              <a:gd name="connsiteX0-81" fmla="*/ 0 w 1832268"/>
              <a:gd name="connsiteY0-82" fmla="*/ 5556 h 1006749"/>
              <a:gd name="connsiteX1-83" fmla="*/ 1832268 w 1832268"/>
              <a:gd name="connsiteY1-84" fmla="*/ 0 h 1006749"/>
              <a:gd name="connsiteX2-85" fmla="*/ 1826712 w 1832268"/>
              <a:gd name="connsiteY2-86" fmla="*/ 1006749 h 1006749"/>
              <a:gd name="connsiteX3-87" fmla="*/ 0 w 1832268"/>
              <a:gd name="connsiteY3-88" fmla="*/ 1003574 h 1006749"/>
              <a:gd name="connsiteX4-89" fmla="*/ 0 w 1832268"/>
              <a:gd name="connsiteY4-90" fmla="*/ 5556 h 1006749"/>
              <a:gd name="connsiteX0-91" fmla="*/ 0 w 1832268"/>
              <a:gd name="connsiteY0-92" fmla="*/ 5556 h 1003574"/>
              <a:gd name="connsiteX1-93" fmla="*/ 1832268 w 1832268"/>
              <a:gd name="connsiteY1-94" fmla="*/ 0 h 1003574"/>
              <a:gd name="connsiteX2-95" fmla="*/ 1829093 w 1832268"/>
              <a:gd name="connsiteY2-96" fmla="*/ 720999 h 1003574"/>
              <a:gd name="connsiteX3-97" fmla="*/ 0 w 1832268"/>
              <a:gd name="connsiteY3-98" fmla="*/ 1003574 h 1003574"/>
              <a:gd name="connsiteX4-99" fmla="*/ 0 w 1832268"/>
              <a:gd name="connsiteY4-100" fmla="*/ 5556 h 1003574"/>
              <a:gd name="connsiteX0-101" fmla="*/ 0 w 1834048"/>
              <a:gd name="connsiteY0-102" fmla="*/ 5556 h 1003574"/>
              <a:gd name="connsiteX1-103" fmla="*/ 1832268 w 1834048"/>
              <a:gd name="connsiteY1-104" fmla="*/ 0 h 1003574"/>
              <a:gd name="connsiteX2-105" fmla="*/ 1833856 w 1834048"/>
              <a:gd name="connsiteY2-106" fmla="*/ 720999 h 1003574"/>
              <a:gd name="connsiteX3-107" fmla="*/ 0 w 1834048"/>
              <a:gd name="connsiteY3-108" fmla="*/ 1003574 h 1003574"/>
              <a:gd name="connsiteX4-109" fmla="*/ 0 w 1834048"/>
              <a:gd name="connsiteY4-110" fmla="*/ 5556 h 100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28"/>
          <p:cNvSpPr/>
          <p:nvPr/>
        </p:nvSpPr>
        <p:spPr bwMode="auto">
          <a:xfrm>
            <a:off x="1152525" y="3354605"/>
            <a:ext cx="1970485" cy="1390650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-1" fmla="*/ 0 w 1826712"/>
              <a:gd name="connsiteY0-2" fmla="*/ 0 h 1280593"/>
              <a:gd name="connsiteX1-3" fmla="*/ 1826712 w 1826712"/>
              <a:gd name="connsiteY1-4" fmla="*/ 0 h 1280593"/>
              <a:gd name="connsiteX2-5" fmla="*/ 1826712 w 1826712"/>
              <a:gd name="connsiteY2-6" fmla="*/ 1280593 h 1280593"/>
              <a:gd name="connsiteX3-7" fmla="*/ 0 w 1826712"/>
              <a:gd name="connsiteY3-8" fmla="*/ 1007543 h 1280593"/>
              <a:gd name="connsiteX4-9" fmla="*/ 0 w 1826712"/>
              <a:gd name="connsiteY4-10" fmla="*/ 0 h 1280593"/>
              <a:gd name="connsiteX0-11" fmla="*/ 0 w 1826712"/>
              <a:gd name="connsiteY0-12" fmla="*/ 0 h 1280593"/>
              <a:gd name="connsiteX1-13" fmla="*/ 1826712 w 1826712"/>
              <a:gd name="connsiteY1-14" fmla="*/ 555625 h 1280593"/>
              <a:gd name="connsiteX2-15" fmla="*/ 1826712 w 1826712"/>
              <a:gd name="connsiteY2-16" fmla="*/ 1280593 h 1280593"/>
              <a:gd name="connsiteX3-17" fmla="*/ 0 w 1826712"/>
              <a:gd name="connsiteY3-18" fmla="*/ 1007543 h 1280593"/>
              <a:gd name="connsiteX4-19" fmla="*/ 0 w 1826712"/>
              <a:gd name="connsiteY4-20" fmla="*/ 0 h 1280593"/>
              <a:gd name="connsiteX0-21" fmla="*/ 0 w 1829887"/>
              <a:gd name="connsiteY0-22" fmla="*/ 0 h 1280593"/>
              <a:gd name="connsiteX1-23" fmla="*/ 1829887 w 1829887"/>
              <a:gd name="connsiteY1-24" fmla="*/ 273050 h 1280593"/>
              <a:gd name="connsiteX2-25" fmla="*/ 1826712 w 1829887"/>
              <a:gd name="connsiteY2-26" fmla="*/ 1280593 h 1280593"/>
              <a:gd name="connsiteX3-27" fmla="*/ 0 w 1829887"/>
              <a:gd name="connsiteY3-28" fmla="*/ 1007543 h 1280593"/>
              <a:gd name="connsiteX4-29" fmla="*/ 0 w 1829887"/>
              <a:gd name="connsiteY4-30" fmla="*/ 0 h 1280593"/>
              <a:gd name="connsiteX0-31" fmla="*/ 0 w 1830192"/>
              <a:gd name="connsiteY0-32" fmla="*/ 0 h 1007543"/>
              <a:gd name="connsiteX1-33" fmla="*/ 1829887 w 1830192"/>
              <a:gd name="connsiteY1-34" fmla="*/ 273050 h 1007543"/>
              <a:gd name="connsiteX2-35" fmla="*/ 1829887 w 1830192"/>
              <a:gd name="connsiteY2-36" fmla="*/ 998018 h 1007543"/>
              <a:gd name="connsiteX3-37" fmla="*/ 0 w 1830192"/>
              <a:gd name="connsiteY3-38" fmla="*/ 1007543 h 1007543"/>
              <a:gd name="connsiteX4-39" fmla="*/ 0 w 1830192"/>
              <a:gd name="connsiteY4-40" fmla="*/ 0 h 1007543"/>
              <a:gd name="connsiteX0-41" fmla="*/ 0 w 1829887"/>
              <a:gd name="connsiteY0-42" fmla="*/ 0 h 1007543"/>
              <a:gd name="connsiteX1-43" fmla="*/ 1829887 w 1829887"/>
              <a:gd name="connsiteY1-44" fmla="*/ 273050 h 1007543"/>
              <a:gd name="connsiteX2-45" fmla="*/ 1823537 w 1829887"/>
              <a:gd name="connsiteY2-46" fmla="*/ 1001193 h 1007543"/>
              <a:gd name="connsiteX3-47" fmla="*/ 0 w 1829887"/>
              <a:gd name="connsiteY3-48" fmla="*/ 1007543 h 1007543"/>
              <a:gd name="connsiteX4-49" fmla="*/ 0 w 1829887"/>
              <a:gd name="connsiteY4-50" fmla="*/ 0 h 1007543"/>
              <a:gd name="connsiteX0-51" fmla="*/ 0 w 1830192"/>
              <a:gd name="connsiteY0-52" fmla="*/ 0 h 1007543"/>
              <a:gd name="connsiteX1-53" fmla="*/ 1829887 w 1830192"/>
              <a:gd name="connsiteY1-54" fmla="*/ 273050 h 1007543"/>
              <a:gd name="connsiteX2-55" fmla="*/ 1829887 w 1830192"/>
              <a:gd name="connsiteY2-56" fmla="*/ 1001193 h 1007543"/>
              <a:gd name="connsiteX3-57" fmla="*/ 0 w 1830192"/>
              <a:gd name="connsiteY3-58" fmla="*/ 1007543 h 1007543"/>
              <a:gd name="connsiteX4-59" fmla="*/ 0 w 1830192"/>
              <a:gd name="connsiteY4-60" fmla="*/ 0 h 1007543"/>
              <a:gd name="connsiteX0-61" fmla="*/ 0 w 1829887"/>
              <a:gd name="connsiteY0-62" fmla="*/ 0 h 1007543"/>
              <a:gd name="connsiteX1-63" fmla="*/ 1829887 w 1829887"/>
              <a:gd name="connsiteY1-64" fmla="*/ 273050 h 1007543"/>
              <a:gd name="connsiteX2-65" fmla="*/ 1826712 w 1829887"/>
              <a:gd name="connsiteY2-66" fmla="*/ 1001193 h 1007543"/>
              <a:gd name="connsiteX3-67" fmla="*/ 0 w 1829887"/>
              <a:gd name="connsiteY3-68" fmla="*/ 1007543 h 1007543"/>
              <a:gd name="connsiteX4-69" fmla="*/ 0 w 1829887"/>
              <a:gd name="connsiteY4-70" fmla="*/ 0 h 1007543"/>
              <a:gd name="connsiteX0-71" fmla="*/ 0 w 1829887"/>
              <a:gd name="connsiteY0-72" fmla="*/ 0 h 1001193"/>
              <a:gd name="connsiteX1-73" fmla="*/ 1829887 w 1829887"/>
              <a:gd name="connsiteY1-74" fmla="*/ 273050 h 1001193"/>
              <a:gd name="connsiteX2-75" fmla="*/ 1826712 w 1829887"/>
              <a:gd name="connsiteY2-76" fmla="*/ 1001193 h 1001193"/>
              <a:gd name="connsiteX3-77" fmla="*/ 0 w 1829887"/>
              <a:gd name="connsiteY3-78" fmla="*/ 998018 h 1001193"/>
              <a:gd name="connsiteX4-79" fmla="*/ 0 w 1829887"/>
              <a:gd name="connsiteY4-80" fmla="*/ 0 h 1001193"/>
              <a:gd name="connsiteX0-81" fmla="*/ 0 w 1832268"/>
              <a:gd name="connsiteY0-82" fmla="*/ 5556 h 1006749"/>
              <a:gd name="connsiteX1-83" fmla="*/ 1832268 w 1832268"/>
              <a:gd name="connsiteY1-84" fmla="*/ 0 h 1006749"/>
              <a:gd name="connsiteX2-85" fmla="*/ 1826712 w 1832268"/>
              <a:gd name="connsiteY2-86" fmla="*/ 1006749 h 1006749"/>
              <a:gd name="connsiteX3-87" fmla="*/ 0 w 1832268"/>
              <a:gd name="connsiteY3-88" fmla="*/ 1003574 h 1006749"/>
              <a:gd name="connsiteX4-89" fmla="*/ 0 w 1832268"/>
              <a:gd name="connsiteY4-90" fmla="*/ 5556 h 1006749"/>
              <a:gd name="connsiteX0-91" fmla="*/ 0 w 1832268"/>
              <a:gd name="connsiteY0-92" fmla="*/ 5556 h 1003574"/>
              <a:gd name="connsiteX1-93" fmla="*/ 1832268 w 1832268"/>
              <a:gd name="connsiteY1-94" fmla="*/ 0 h 1003574"/>
              <a:gd name="connsiteX2-95" fmla="*/ 1829093 w 1832268"/>
              <a:gd name="connsiteY2-96" fmla="*/ 720999 h 1003574"/>
              <a:gd name="connsiteX3-97" fmla="*/ 0 w 1832268"/>
              <a:gd name="connsiteY3-98" fmla="*/ 1003574 h 1003574"/>
              <a:gd name="connsiteX4-99" fmla="*/ 0 w 1832268"/>
              <a:gd name="connsiteY4-100" fmla="*/ 5556 h 1003574"/>
              <a:gd name="connsiteX0-101" fmla="*/ 0 w 1834649"/>
              <a:gd name="connsiteY0-102" fmla="*/ 793 h 1003574"/>
              <a:gd name="connsiteX1-103" fmla="*/ 1834649 w 1834649"/>
              <a:gd name="connsiteY1-104" fmla="*/ 0 h 1003574"/>
              <a:gd name="connsiteX2-105" fmla="*/ 1831474 w 1834649"/>
              <a:gd name="connsiteY2-106" fmla="*/ 720999 h 1003574"/>
              <a:gd name="connsiteX3-107" fmla="*/ 2381 w 1834649"/>
              <a:gd name="connsiteY3-108" fmla="*/ 1003574 h 1003574"/>
              <a:gd name="connsiteX4-109" fmla="*/ 0 w 1834649"/>
              <a:gd name="connsiteY4-110" fmla="*/ 793 h 1003574"/>
              <a:gd name="connsiteX0-111" fmla="*/ 0 w 1834649"/>
              <a:gd name="connsiteY0-112" fmla="*/ 284162 h 1286943"/>
              <a:gd name="connsiteX1-113" fmla="*/ 1834649 w 1834649"/>
              <a:gd name="connsiteY1-114" fmla="*/ 0 h 1286943"/>
              <a:gd name="connsiteX2-115" fmla="*/ 1831474 w 1834649"/>
              <a:gd name="connsiteY2-116" fmla="*/ 1004368 h 1286943"/>
              <a:gd name="connsiteX3-117" fmla="*/ 2381 w 1834649"/>
              <a:gd name="connsiteY3-118" fmla="*/ 1286943 h 1286943"/>
              <a:gd name="connsiteX4-119" fmla="*/ 0 w 1834649"/>
              <a:gd name="connsiteY4-120" fmla="*/ 284162 h 1286943"/>
              <a:gd name="connsiteX0-121" fmla="*/ 0 w 1834649"/>
              <a:gd name="connsiteY0-122" fmla="*/ 284162 h 1286943"/>
              <a:gd name="connsiteX1-123" fmla="*/ 1834649 w 1834649"/>
              <a:gd name="connsiteY1-124" fmla="*/ 0 h 1286943"/>
              <a:gd name="connsiteX2-125" fmla="*/ 1829093 w 1834649"/>
              <a:gd name="connsiteY2-126" fmla="*/ 721000 h 1286943"/>
              <a:gd name="connsiteX3-127" fmla="*/ 2381 w 1834649"/>
              <a:gd name="connsiteY3-128" fmla="*/ 1286943 h 1286943"/>
              <a:gd name="connsiteX4-129" fmla="*/ 0 w 1834649"/>
              <a:gd name="connsiteY4-130" fmla="*/ 284162 h 1286943"/>
              <a:gd name="connsiteX0-131" fmla="*/ 229 w 1834878"/>
              <a:gd name="connsiteY0-132" fmla="*/ 284162 h 1289324"/>
              <a:gd name="connsiteX1-133" fmla="*/ 1834878 w 1834878"/>
              <a:gd name="connsiteY1-134" fmla="*/ 0 h 1289324"/>
              <a:gd name="connsiteX2-135" fmla="*/ 1829322 w 1834878"/>
              <a:gd name="connsiteY2-136" fmla="*/ 721000 h 1289324"/>
              <a:gd name="connsiteX3-137" fmla="*/ 229 w 1834878"/>
              <a:gd name="connsiteY3-138" fmla="*/ 1289324 h 1289324"/>
              <a:gd name="connsiteX4-139" fmla="*/ 229 w 1834878"/>
              <a:gd name="connsiteY4-140" fmla="*/ 284162 h 1289324"/>
              <a:gd name="connsiteX0-141" fmla="*/ 2486 w 1837135"/>
              <a:gd name="connsiteY0-142" fmla="*/ 284162 h 1296468"/>
              <a:gd name="connsiteX1-143" fmla="*/ 1837135 w 1837135"/>
              <a:gd name="connsiteY1-144" fmla="*/ 0 h 1296468"/>
              <a:gd name="connsiteX2-145" fmla="*/ 1831579 w 1837135"/>
              <a:gd name="connsiteY2-146" fmla="*/ 721000 h 1296468"/>
              <a:gd name="connsiteX3-147" fmla="*/ 105 w 1837135"/>
              <a:gd name="connsiteY3-148" fmla="*/ 1296468 h 1296468"/>
              <a:gd name="connsiteX4-149" fmla="*/ 2486 w 1837135"/>
              <a:gd name="connsiteY4-150" fmla="*/ 284162 h 1296468"/>
              <a:gd name="connsiteX0-151" fmla="*/ 2486 w 1837135"/>
              <a:gd name="connsiteY0-152" fmla="*/ 284162 h 1296468"/>
              <a:gd name="connsiteX1-153" fmla="*/ 1837135 w 1837135"/>
              <a:gd name="connsiteY1-154" fmla="*/ 0 h 1296468"/>
              <a:gd name="connsiteX2-155" fmla="*/ 1836342 w 1837135"/>
              <a:gd name="connsiteY2-156" fmla="*/ 728144 h 1296468"/>
              <a:gd name="connsiteX3-157" fmla="*/ 105 w 1837135"/>
              <a:gd name="connsiteY3-158" fmla="*/ 1296468 h 1296468"/>
              <a:gd name="connsiteX4-159" fmla="*/ 2486 w 1837135"/>
              <a:gd name="connsiteY4-160" fmla="*/ 284162 h 12964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 rot="10800000">
            <a:off x="596504" y="436383"/>
            <a:ext cx="560784" cy="4308872"/>
          </a:xfrm>
          <a:prstGeom prst="rect">
            <a:avLst/>
          </a:prstGeom>
          <a:gradFill>
            <a:gsLst>
              <a:gs pos="1500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44"/>
          <p:cNvSpPr>
            <a:spLocks noEditPoints="1"/>
          </p:cNvSpPr>
          <p:nvPr/>
        </p:nvSpPr>
        <p:spPr bwMode="black">
          <a:xfrm>
            <a:off x="1913368" y="1839424"/>
            <a:ext cx="367859" cy="649202"/>
          </a:xfrm>
          <a:custGeom>
            <a:avLst/>
            <a:gdLst>
              <a:gd name="T0" fmla="*/ 2147483646 w 46"/>
              <a:gd name="T1" fmla="*/ 2147483646 h 84"/>
              <a:gd name="T2" fmla="*/ 2147483646 w 46"/>
              <a:gd name="T3" fmla="*/ 2147483646 h 84"/>
              <a:gd name="T4" fmla="*/ 2147483646 w 46"/>
              <a:gd name="T5" fmla="*/ 2147483646 h 84"/>
              <a:gd name="T6" fmla="*/ 2147483646 w 46"/>
              <a:gd name="T7" fmla="*/ 0 h 84"/>
              <a:gd name="T8" fmla="*/ 2147483646 w 46"/>
              <a:gd name="T9" fmla="*/ 2147483646 h 84"/>
              <a:gd name="T10" fmla="*/ 2147483646 w 46"/>
              <a:gd name="T11" fmla="*/ 2147483646 h 84"/>
              <a:gd name="T12" fmla="*/ 2147483646 w 46"/>
              <a:gd name="T13" fmla="*/ 2147483646 h 84"/>
              <a:gd name="T14" fmla="*/ 0 w 46"/>
              <a:gd name="T15" fmla="*/ 2147483646 h 84"/>
              <a:gd name="T16" fmla="*/ 2147483646 w 46"/>
              <a:gd name="T17" fmla="*/ 2147483646 h 84"/>
              <a:gd name="T18" fmla="*/ 2147483646 w 46"/>
              <a:gd name="T19" fmla="*/ 2147483646 h 84"/>
              <a:gd name="T20" fmla="*/ 2147483646 w 46"/>
              <a:gd name="T21" fmla="*/ 2147483646 h 84"/>
              <a:gd name="T22" fmla="*/ 2147483646 w 46"/>
              <a:gd name="T23" fmla="*/ 2147483646 h 84"/>
              <a:gd name="T24" fmla="*/ 2147483646 w 46"/>
              <a:gd name="T25" fmla="*/ 2147483646 h 84"/>
              <a:gd name="T26" fmla="*/ 0 w 46"/>
              <a:gd name="T27" fmla="*/ 2147483646 h 84"/>
              <a:gd name="T28" fmla="*/ 2147483646 w 46"/>
              <a:gd name="T29" fmla="*/ 2147483646 h 84"/>
              <a:gd name="T30" fmla="*/ 2147483646 w 46"/>
              <a:gd name="T31" fmla="*/ 2147483646 h 84"/>
              <a:gd name="T32" fmla="*/ 2147483646 w 46"/>
              <a:gd name="T33" fmla="*/ 2147483646 h 84"/>
              <a:gd name="T34" fmla="*/ 2147483646 w 46"/>
              <a:gd name="T35" fmla="*/ 2147483646 h 84"/>
              <a:gd name="T36" fmla="*/ 2147483646 w 46"/>
              <a:gd name="T37" fmla="*/ 2147483646 h 84"/>
              <a:gd name="T38" fmla="*/ 2147483646 w 46"/>
              <a:gd name="T39" fmla="*/ 2147483646 h 84"/>
              <a:gd name="T40" fmla="*/ 2147483646 w 46"/>
              <a:gd name="T41" fmla="*/ 2147483646 h 84"/>
              <a:gd name="T42" fmla="*/ 2147483646 w 46"/>
              <a:gd name="T43" fmla="*/ 2147483646 h 84"/>
              <a:gd name="T44" fmla="*/ 2147483646 w 46"/>
              <a:gd name="T45" fmla="*/ 2147483646 h 84"/>
              <a:gd name="T46" fmla="*/ 2147483646 w 46"/>
              <a:gd name="T47" fmla="*/ 2147483646 h 84"/>
              <a:gd name="T48" fmla="*/ 2147483646 w 46"/>
              <a:gd name="T49" fmla="*/ 2147483646 h 84"/>
              <a:gd name="T50" fmla="*/ 2147483646 w 46"/>
              <a:gd name="T51" fmla="*/ 2147483646 h 84"/>
              <a:gd name="T52" fmla="*/ 2147483646 w 46"/>
              <a:gd name="T53" fmla="*/ 2147483646 h 84"/>
              <a:gd name="T54" fmla="*/ 2147483646 w 46"/>
              <a:gd name="T55" fmla="*/ 2147483646 h 8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1442" tIns="25721" rIns="51442" bIns="2572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Picture 34" descr="Efficiency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69864" y="3625114"/>
            <a:ext cx="818542" cy="75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73"/>
          <p:cNvGrpSpPr>
            <a:grpSpLocks noChangeAspect="1"/>
          </p:cNvGrpSpPr>
          <p:nvPr/>
        </p:nvGrpSpPr>
        <p:grpSpPr bwMode="auto">
          <a:xfrm>
            <a:off x="1793734" y="2642748"/>
            <a:ext cx="542507" cy="698198"/>
            <a:chOff x="-2773363" y="1651000"/>
            <a:chExt cx="2692401" cy="3448051"/>
          </a:xfrm>
          <a:solidFill>
            <a:schemeClr val="bg1"/>
          </a:solidFill>
        </p:grpSpPr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0" name="Freeform 89"/>
          <p:cNvSpPr>
            <a:spLocks noEditPoints="1"/>
          </p:cNvSpPr>
          <p:nvPr/>
        </p:nvSpPr>
        <p:spPr bwMode="black">
          <a:xfrm>
            <a:off x="1728216" y="1030162"/>
            <a:ext cx="673544" cy="433423"/>
          </a:xfrm>
          <a:custGeom>
            <a:avLst/>
            <a:gdLst>
              <a:gd name="T0" fmla="*/ 2147483646 w 3153"/>
              <a:gd name="T1" fmla="*/ 2147483646 h 2031"/>
              <a:gd name="T2" fmla="*/ 2147483646 w 3153"/>
              <a:gd name="T3" fmla="*/ 0 h 2031"/>
              <a:gd name="T4" fmla="*/ 2147483646 w 3153"/>
              <a:gd name="T5" fmla="*/ 2147483646 h 2031"/>
              <a:gd name="T6" fmla="*/ 2147483646 w 3153"/>
              <a:gd name="T7" fmla="*/ 2147483646 h 2031"/>
              <a:gd name="T8" fmla="*/ 2147483646 w 3153"/>
              <a:gd name="T9" fmla="*/ 2147483646 h 2031"/>
              <a:gd name="T10" fmla="*/ 2147483646 w 3153"/>
              <a:gd name="T11" fmla="*/ 2147483646 h 2031"/>
              <a:gd name="T12" fmla="*/ 2147483646 w 3153"/>
              <a:gd name="T13" fmla="*/ 2147483646 h 2031"/>
              <a:gd name="T14" fmla="*/ 2147483646 w 3153"/>
              <a:gd name="T15" fmla="*/ 2147483646 h 2031"/>
              <a:gd name="T16" fmla="*/ 2147483646 w 3153"/>
              <a:gd name="T17" fmla="*/ 2147483646 h 2031"/>
              <a:gd name="T18" fmla="*/ 2147483646 w 3153"/>
              <a:gd name="T19" fmla="*/ 2147483646 h 2031"/>
              <a:gd name="T20" fmla="*/ 2147483646 w 3153"/>
              <a:gd name="T21" fmla="*/ 2147483646 h 2031"/>
              <a:gd name="T22" fmla="*/ 2147483646 w 3153"/>
              <a:gd name="T23" fmla="*/ 2147483646 h 2031"/>
              <a:gd name="T24" fmla="*/ 2147483646 w 3153"/>
              <a:gd name="T25" fmla="*/ 2147483646 h 2031"/>
              <a:gd name="T26" fmla="*/ 2147483646 w 3153"/>
              <a:gd name="T27" fmla="*/ 2147483646 h 2031"/>
              <a:gd name="T28" fmla="*/ 2147483646 w 3153"/>
              <a:gd name="T29" fmla="*/ 2147483646 h 2031"/>
              <a:gd name="T30" fmla="*/ 2147483646 w 3153"/>
              <a:gd name="T31" fmla="*/ 2147483646 h 2031"/>
              <a:gd name="T32" fmla="*/ 2147483646 w 3153"/>
              <a:gd name="T33" fmla="*/ 2147483646 h 2031"/>
              <a:gd name="T34" fmla="*/ 2147483646 w 3153"/>
              <a:gd name="T35" fmla="*/ 2147483646 h 2031"/>
              <a:gd name="T36" fmla="*/ 2147483646 w 3153"/>
              <a:gd name="T37" fmla="*/ 2147483646 h 2031"/>
              <a:gd name="T38" fmla="*/ 2147483646 w 3153"/>
              <a:gd name="T39" fmla="*/ 2147483646 h 2031"/>
              <a:gd name="T40" fmla="*/ 2147483646 w 3153"/>
              <a:gd name="T41" fmla="*/ 2147483646 h 2031"/>
              <a:gd name="T42" fmla="*/ 2147483646 w 3153"/>
              <a:gd name="T43" fmla="*/ 2147483646 h 2031"/>
              <a:gd name="T44" fmla="*/ 2147483646 w 3153"/>
              <a:gd name="T45" fmla="*/ 2147483646 h 2031"/>
              <a:gd name="T46" fmla="*/ 2147483646 w 3153"/>
              <a:gd name="T47" fmla="*/ 2147483646 h 2031"/>
              <a:gd name="T48" fmla="*/ 2147483646 w 3153"/>
              <a:gd name="T49" fmla="*/ 2147483646 h 2031"/>
              <a:gd name="T50" fmla="*/ 2147483646 w 3153"/>
              <a:gd name="T51" fmla="*/ 2147483646 h 2031"/>
              <a:gd name="T52" fmla="*/ 2147483646 w 3153"/>
              <a:gd name="T53" fmla="*/ 2147483646 h 2031"/>
              <a:gd name="T54" fmla="*/ 2147483646 w 3153"/>
              <a:gd name="T55" fmla="*/ 2147483646 h 2031"/>
              <a:gd name="T56" fmla="*/ 2147483646 w 3153"/>
              <a:gd name="T57" fmla="*/ 2147483646 h 2031"/>
              <a:gd name="T58" fmla="*/ 2147483646 w 3153"/>
              <a:gd name="T59" fmla="*/ 2147483646 h 2031"/>
              <a:gd name="T60" fmla="*/ 2147483646 w 3153"/>
              <a:gd name="T61" fmla="*/ 2147483646 h 2031"/>
              <a:gd name="T62" fmla="*/ 2147483646 w 3153"/>
              <a:gd name="T63" fmla="*/ 2147483646 h 2031"/>
              <a:gd name="T64" fmla="*/ 2147483646 w 3153"/>
              <a:gd name="T65" fmla="*/ 2147483646 h 2031"/>
              <a:gd name="T66" fmla="*/ 2147483646 w 3153"/>
              <a:gd name="T67" fmla="*/ 2147483646 h 2031"/>
              <a:gd name="T68" fmla="*/ 2147483646 w 3153"/>
              <a:gd name="T69" fmla="*/ 2147483646 h 2031"/>
              <a:gd name="T70" fmla="*/ 2147483646 w 3153"/>
              <a:gd name="T71" fmla="*/ 2147483646 h 2031"/>
              <a:gd name="T72" fmla="*/ 2147483646 w 3153"/>
              <a:gd name="T73" fmla="*/ 2147483646 h 2031"/>
              <a:gd name="T74" fmla="*/ 2147483646 w 3153"/>
              <a:gd name="T75" fmla="*/ 2147483646 h 2031"/>
              <a:gd name="T76" fmla="*/ 2147483646 w 3153"/>
              <a:gd name="T77" fmla="*/ 2147483646 h 2031"/>
              <a:gd name="T78" fmla="*/ 2147483646 w 3153"/>
              <a:gd name="T79" fmla="*/ 2147483646 h 2031"/>
              <a:gd name="T80" fmla="*/ 2147483646 w 3153"/>
              <a:gd name="T81" fmla="*/ 2147483646 h 2031"/>
              <a:gd name="T82" fmla="*/ 2147483646 w 3153"/>
              <a:gd name="T83" fmla="*/ 2147483646 h 2031"/>
              <a:gd name="T84" fmla="*/ 2147483646 w 3153"/>
              <a:gd name="T85" fmla="*/ 2147483646 h 2031"/>
              <a:gd name="T86" fmla="*/ 2147483646 w 3153"/>
              <a:gd name="T87" fmla="*/ 2147483646 h 2031"/>
              <a:gd name="T88" fmla="*/ 2147483646 w 3153"/>
              <a:gd name="T89" fmla="*/ 2147483646 h 2031"/>
              <a:gd name="T90" fmla="*/ 2147483646 w 3153"/>
              <a:gd name="T91" fmla="*/ 2147483646 h 2031"/>
              <a:gd name="T92" fmla="*/ 2147483646 w 3153"/>
              <a:gd name="T93" fmla="*/ 2147483646 h 2031"/>
              <a:gd name="T94" fmla="*/ 2147483646 w 3153"/>
              <a:gd name="T95" fmla="*/ 2147483646 h 2031"/>
              <a:gd name="T96" fmla="*/ 2147483646 w 3153"/>
              <a:gd name="T97" fmla="*/ 2147483646 h 2031"/>
              <a:gd name="T98" fmla="*/ 2147483646 w 3153"/>
              <a:gd name="T99" fmla="*/ 2147483646 h 2031"/>
              <a:gd name="T100" fmla="*/ 2147483646 w 3153"/>
              <a:gd name="T101" fmla="*/ 2147483646 h 2031"/>
              <a:gd name="T102" fmla="*/ 2147483646 w 3153"/>
              <a:gd name="T103" fmla="*/ 2147483646 h 2031"/>
              <a:gd name="T104" fmla="*/ 2147483646 w 3153"/>
              <a:gd name="T105" fmla="*/ 2147483646 h 2031"/>
              <a:gd name="T106" fmla="*/ 2147483646 w 3153"/>
              <a:gd name="T107" fmla="*/ 2147483646 h 2031"/>
              <a:gd name="T108" fmla="*/ 2147483646 w 3153"/>
              <a:gd name="T109" fmla="*/ 2147483646 h 2031"/>
              <a:gd name="T110" fmla="*/ 2147483646 w 3153"/>
              <a:gd name="T111" fmla="*/ 2147483646 h 2031"/>
              <a:gd name="T112" fmla="*/ 2147483646 w 3153"/>
              <a:gd name="T113" fmla="*/ 2147483646 h 2031"/>
              <a:gd name="T114" fmla="*/ 2147483646 w 3153"/>
              <a:gd name="T115" fmla="*/ 2147483646 h 2031"/>
              <a:gd name="T116" fmla="*/ 2147483646 w 3153"/>
              <a:gd name="T117" fmla="*/ 2147483646 h 2031"/>
              <a:gd name="T118" fmla="*/ 2147483646 w 3153"/>
              <a:gd name="T119" fmla="*/ 2147483646 h 2031"/>
              <a:gd name="T120" fmla="*/ 2147483646 w 3153"/>
              <a:gd name="T121" fmla="*/ 2147483646 h 203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6301" tIns="23150" rIns="46301" bIns="23150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AutoShape 1"/>
          <p:cNvSpPr/>
          <p:nvPr/>
        </p:nvSpPr>
        <p:spPr bwMode="auto">
          <a:xfrm>
            <a:off x="3127772" y="1226958"/>
            <a:ext cx="2805113" cy="52149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800" dirty="0">
              <a:latin typeface="+mn-lt"/>
              <a:cs typeface="+mn-ea"/>
              <a:sym typeface="+mn-lt"/>
            </a:endParaRPr>
          </a:p>
        </p:txBody>
      </p:sp>
      <p:sp>
        <p:nvSpPr>
          <p:cNvPr id="40" name="矩形 15"/>
          <p:cNvSpPr>
            <a:spLocks noChangeArrowheads="1"/>
          </p:cNvSpPr>
          <p:nvPr/>
        </p:nvSpPr>
        <p:spPr bwMode="auto">
          <a:xfrm>
            <a:off x="4116705" y="1230630"/>
            <a:ext cx="4030345" cy="117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We don't use frameworks to develop applets. Although we were sad to know this, the development was coming to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lang="zh-CN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end when we realized it.</a:t>
            </a:r>
            <a:endParaRPr lang="zh-CN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83"/>
          <p:cNvSpPr>
            <a:spLocks noChangeArrowheads="1"/>
          </p:cNvSpPr>
          <p:nvPr/>
        </p:nvSpPr>
        <p:spPr bwMode="auto">
          <a:xfrm>
            <a:off x="4116705" y="2734945"/>
            <a:ext cx="4029710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The technologies we use: rich text analysis and markdown analysis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. Of course, it also includes various development languages of wechat applet.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20" grpId="0" animBg="1"/>
      <p:bldP spid="30" grpId="0" animBg="1"/>
      <p:bldP spid="39" grpId="0"/>
      <p:bldP spid="40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736" y="2248033"/>
            <a:ext cx="3469583" cy="556895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Project Testing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385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Ⅴ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水, 户外, 骑, 男士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647700" y="87782"/>
            <a:ext cx="157163" cy="307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4863" y="87782"/>
            <a:ext cx="96531" cy="1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00375" y="23813"/>
            <a:ext cx="169069" cy="217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95313" y="502444"/>
            <a:ext cx="161926" cy="29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0729" y="795338"/>
            <a:ext cx="705922" cy="124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90625" y="747713"/>
            <a:ext cx="123825" cy="17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116806" y="559594"/>
            <a:ext cx="219075" cy="27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252537" y="648891"/>
            <a:ext cx="2262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/>
          <p:cNvSpPr/>
          <p:nvPr/>
        </p:nvSpPr>
        <p:spPr>
          <a:xfrm>
            <a:off x="613012" y="2294314"/>
            <a:ext cx="857475" cy="766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565007" y="2294314"/>
            <a:ext cx="857475" cy="7663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箭头: V 形 32"/>
          <p:cNvSpPr/>
          <p:nvPr/>
        </p:nvSpPr>
        <p:spPr>
          <a:xfrm>
            <a:off x="4981886" y="2508568"/>
            <a:ext cx="305776" cy="37421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3565" y="2508885"/>
            <a:ext cx="886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Testing</a:t>
            </a:r>
            <a:endParaRPr lang="en-US" altLang="zh-CN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5565140" y="2508885"/>
            <a:ext cx="851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result</a:t>
            </a:r>
            <a:endParaRPr lang="en-US" altLang="zh-CN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6982460" y="2484755"/>
            <a:ext cx="1954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/>
              <a:t>After testing, there is no problem</a:t>
            </a:r>
            <a:endParaRPr lang="zh-CN" altLang="en-US" sz="1600" b="1" i="1" dirty="0"/>
          </a:p>
        </p:txBody>
      </p:sp>
      <p:sp>
        <p:nvSpPr>
          <p:cNvPr id="37" name="流程图: 接点 36"/>
          <p:cNvSpPr/>
          <p:nvPr/>
        </p:nvSpPr>
        <p:spPr>
          <a:xfrm>
            <a:off x="2390816" y="1183477"/>
            <a:ext cx="889233" cy="88923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2390816" y="3479513"/>
            <a:ext cx="889233" cy="88923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2390816" y="2331495"/>
            <a:ext cx="889233" cy="88923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14270" y="1459865"/>
            <a:ext cx="831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Search</a:t>
            </a:r>
            <a:endParaRPr lang="en-US" altLang="zh-CN" sz="16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360930" y="260794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Content</a:t>
            </a:r>
            <a:endParaRPr lang="en-US" altLang="zh-CN" sz="16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2509520" y="3769995"/>
            <a:ext cx="651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</a:t>
            </a:r>
            <a:r>
              <a:rPr lang="zh-CN" altLang="en-US" sz="1600" b="1" dirty="0"/>
              <a:t>elp</a:t>
            </a:r>
            <a:endParaRPr lang="zh-CN" altLang="en-US" sz="16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3355340" y="1120775"/>
            <a:ext cx="1939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 dirty="0"/>
              <a:t>Compare whether the search sorting results on the applet are consistent with those on GitHub and gitee</a:t>
            </a:r>
            <a:endParaRPr lang="zh-CN" altLang="en-US" sz="1200" b="1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355340" y="2540635"/>
            <a:ext cx="1570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 dirty="0"/>
              <a:t>Can the article be consulted normally</a:t>
            </a:r>
            <a:endParaRPr lang="zh-CN" altLang="en-US" sz="1200" b="1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355340" y="3694430"/>
            <a:ext cx="1786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Can help documents be viewed normally</a:t>
            </a:r>
            <a:endParaRPr lang="zh-CN" altLang="en-US" sz="1200" b="1" dirty="0"/>
          </a:p>
        </p:txBody>
      </p:sp>
      <p:sp>
        <p:nvSpPr>
          <p:cNvPr id="126" name="等腰三角形 125"/>
          <p:cNvSpPr/>
          <p:nvPr/>
        </p:nvSpPr>
        <p:spPr>
          <a:xfrm rot="9453933">
            <a:off x="508279" y="207083"/>
            <a:ext cx="786230" cy="811853"/>
          </a:xfrm>
          <a:prstGeom prst="triangle">
            <a:avLst>
              <a:gd name="adj" fmla="val 50704"/>
            </a:avLst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631863" y="383977"/>
            <a:ext cx="21794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 dirty="0">
                <a:solidFill>
                  <a:schemeClr val="tx1"/>
                </a:solidFill>
              </a:rPr>
              <a:t>Project Testing</a:t>
            </a:r>
            <a:endParaRPr lang="en-US" altLang="zh-CN" b="1" i="1" dirty="0">
              <a:solidFill>
                <a:schemeClr val="tx1"/>
              </a:solidFill>
            </a:endParaRPr>
          </a:p>
        </p:txBody>
      </p:sp>
      <p:sp>
        <p:nvSpPr>
          <p:cNvPr id="2" name="箭头: V 形 32"/>
          <p:cNvSpPr/>
          <p:nvPr/>
        </p:nvSpPr>
        <p:spPr>
          <a:xfrm>
            <a:off x="6677336" y="2508568"/>
            <a:ext cx="305776" cy="37421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箭头: V 形 32"/>
          <p:cNvSpPr/>
          <p:nvPr/>
        </p:nvSpPr>
        <p:spPr>
          <a:xfrm>
            <a:off x="1778311" y="2535238"/>
            <a:ext cx="305776" cy="374217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3" grpId="0" animBg="1"/>
      <p:bldP spid="37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33" grpId="0" animBg="1"/>
      <p:bldP spid="32" grpId="0" animBg="1"/>
      <p:bldP spid="35" grpId="0"/>
      <p:bldP spid="2" grpId="0" animBg="1"/>
      <p:bldP spid="36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695" y="2247900"/>
            <a:ext cx="3940810" cy="556895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Members Experience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512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Ⅵ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2292587" y="2769327"/>
            <a:ext cx="1542239" cy="1536637"/>
            <a:chOff x="2274297" y="577851"/>
            <a:chExt cx="2702660" cy="269284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3373662" y="878636"/>
            <a:ext cx="1542239" cy="1536637"/>
            <a:chOff x="2274297" y="577851"/>
            <a:chExt cx="2702660" cy="2692842"/>
          </a:xfrm>
          <a:solidFill>
            <a:schemeClr val="accent1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空心弧 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4457895" y="2769327"/>
            <a:ext cx="1542239" cy="1536637"/>
            <a:chOff x="2274297" y="577851"/>
            <a:chExt cx="2702660" cy="269284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5538970" y="878636"/>
            <a:ext cx="1542239" cy="1536637"/>
            <a:chOff x="2274297" y="577851"/>
            <a:chExt cx="2702660" cy="2692842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空心弧 14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927725" y="2855595"/>
            <a:ext cx="3044825" cy="1453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i="1" dirty="0">
                <a:cs typeface="+mn-ea"/>
                <a:sym typeface="+mn-lt"/>
              </a:rPr>
              <a:t>Through the 7-day team cooperation of this project, I realized that individuals are inseparable from the team, and the team is more efficient. I hope this project can contribute to the open source community.</a:t>
            </a:r>
            <a:endParaRPr lang="zh-CN" altLang="en-US" sz="1200" b="1" i="1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9238" y="2417782"/>
            <a:ext cx="1917649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王彦翔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3982760" y="1573415"/>
            <a:ext cx="342803" cy="329234"/>
          </a:xfrm>
          <a:custGeom>
            <a:avLst/>
            <a:gdLst>
              <a:gd name="T0" fmla="*/ 188 w 200"/>
              <a:gd name="T1" fmla="*/ 0 h 192"/>
              <a:gd name="T2" fmla="*/ 44 w 200"/>
              <a:gd name="T3" fmla="*/ 0 h 192"/>
              <a:gd name="T4" fmla="*/ 40 w 200"/>
              <a:gd name="T5" fmla="*/ 0 h 192"/>
              <a:gd name="T6" fmla="*/ 32 w 200"/>
              <a:gd name="T7" fmla="*/ 0 h 192"/>
              <a:gd name="T8" fmla="*/ 32 w 200"/>
              <a:gd name="T9" fmla="*/ 36 h 192"/>
              <a:gd name="T10" fmla="*/ 0 w 200"/>
              <a:gd name="T11" fmla="*/ 36 h 192"/>
              <a:gd name="T12" fmla="*/ 0 w 200"/>
              <a:gd name="T13" fmla="*/ 48 h 192"/>
              <a:gd name="T14" fmla="*/ 0 w 200"/>
              <a:gd name="T15" fmla="*/ 152 h 192"/>
              <a:gd name="T16" fmla="*/ 40 w 200"/>
              <a:gd name="T17" fmla="*/ 192 h 192"/>
              <a:gd name="T18" fmla="*/ 64 w 200"/>
              <a:gd name="T19" fmla="*/ 192 h 192"/>
              <a:gd name="T20" fmla="*/ 136 w 200"/>
              <a:gd name="T21" fmla="*/ 192 h 192"/>
              <a:gd name="T22" fmla="*/ 160 w 200"/>
              <a:gd name="T23" fmla="*/ 192 h 192"/>
              <a:gd name="T24" fmla="*/ 200 w 200"/>
              <a:gd name="T25" fmla="*/ 152 h 192"/>
              <a:gd name="T26" fmla="*/ 200 w 200"/>
              <a:gd name="T27" fmla="*/ 12 h 192"/>
              <a:gd name="T28" fmla="*/ 200 w 200"/>
              <a:gd name="T29" fmla="*/ 0 h 192"/>
              <a:gd name="T30" fmla="*/ 188 w 200"/>
              <a:gd name="T31" fmla="*/ 0 h 192"/>
              <a:gd name="T32" fmla="*/ 32 w 200"/>
              <a:gd name="T33" fmla="*/ 140 h 192"/>
              <a:gd name="T34" fmla="*/ 22 w 200"/>
              <a:gd name="T35" fmla="*/ 166 h 192"/>
              <a:gd name="T36" fmla="*/ 12 w 200"/>
              <a:gd name="T37" fmla="*/ 140 h 192"/>
              <a:gd name="T38" fmla="*/ 12 w 200"/>
              <a:gd name="T39" fmla="*/ 48 h 192"/>
              <a:gd name="T40" fmla="*/ 32 w 200"/>
              <a:gd name="T41" fmla="*/ 48 h 192"/>
              <a:gd name="T42" fmla="*/ 32 w 200"/>
              <a:gd name="T43" fmla="*/ 140 h 192"/>
              <a:gd name="T44" fmla="*/ 188 w 200"/>
              <a:gd name="T45" fmla="*/ 140 h 192"/>
              <a:gd name="T46" fmla="*/ 148 w 200"/>
              <a:gd name="T47" fmla="*/ 180 h 192"/>
              <a:gd name="T48" fmla="*/ 136 w 200"/>
              <a:gd name="T49" fmla="*/ 180 h 192"/>
              <a:gd name="T50" fmla="*/ 64 w 200"/>
              <a:gd name="T51" fmla="*/ 180 h 192"/>
              <a:gd name="T52" fmla="*/ 52 w 200"/>
              <a:gd name="T53" fmla="*/ 180 h 192"/>
              <a:gd name="T54" fmla="*/ 35 w 200"/>
              <a:gd name="T55" fmla="*/ 176 h 192"/>
              <a:gd name="T56" fmla="*/ 44 w 200"/>
              <a:gd name="T57" fmla="*/ 152 h 192"/>
              <a:gd name="T58" fmla="*/ 44 w 200"/>
              <a:gd name="T59" fmla="*/ 12 h 192"/>
              <a:gd name="T60" fmla="*/ 188 w 200"/>
              <a:gd name="T61" fmla="*/ 12 h 192"/>
              <a:gd name="T62" fmla="*/ 188 w 200"/>
              <a:gd name="T63" fmla="*/ 140 h 192"/>
              <a:gd name="T64" fmla="*/ 100 w 200"/>
              <a:gd name="T65" fmla="*/ 128 h 192"/>
              <a:gd name="T66" fmla="*/ 60 w 200"/>
              <a:gd name="T67" fmla="*/ 128 h 192"/>
              <a:gd name="T68" fmla="*/ 60 w 200"/>
              <a:gd name="T69" fmla="*/ 140 h 192"/>
              <a:gd name="T70" fmla="*/ 100 w 200"/>
              <a:gd name="T71" fmla="*/ 140 h 192"/>
              <a:gd name="T72" fmla="*/ 100 w 200"/>
              <a:gd name="T73" fmla="*/ 128 h 192"/>
              <a:gd name="T74" fmla="*/ 100 w 200"/>
              <a:gd name="T75" fmla="*/ 108 h 192"/>
              <a:gd name="T76" fmla="*/ 60 w 200"/>
              <a:gd name="T77" fmla="*/ 108 h 192"/>
              <a:gd name="T78" fmla="*/ 60 w 200"/>
              <a:gd name="T79" fmla="*/ 120 h 192"/>
              <a:gd name="T80" fmla="*/ 100 w 200"/>
              <a:gd name="T81" fmla="*/ 120 h 192"/>
              <a:gd name="T82" fmla="*/ 100 w 200"/>
              <a:gd name="T83" fmla="*/ 108 h 192"/>
              <a:gd name="T84" fmla="*/ 100 w 200"/>
              <a:gd name="T85" fmla="*/ 88 h 192"/>
              <a:gd name="T86" fmla="*/ 60 w 200"/>
              <a:gd name="T87" fmla="*/ 88 h 192"/>
              <a:gd name="T88" fmla="*/ 60 w 200"/>
              <a:gd name="T89" fmla="*/ 100 h 192"/>
              <a:gd name="T90" fmla="*/ 100 w 200"/>
              <a:gd name="T91" fmla="*/ 100 h 192"/>
              <a:gd name="T92" fmla="*/ 100 w 200"/>
              <a:gd name="T93" fmla="*/ 88 h 192"/>
              <a:gd name="T94" fmla="*/ 168 w 200"/>
              <a:gd name="T95" fmla="*/ 36 h 192"/>
              <a:gd name="T96" fmla="*/ 60 w 200"/>
              <a:gd name="T97" fmla="*/ 36 h 192"/>
              <a:gd name="T98" fmla="*/ 60 w 200"/>
              <a:gd name="T99" fmla="*/ 52 h 192"/>
              <a:gd name="T100" fmla="*/ 168 w 200"/>
              <a:gd name="T101" fmla="*/ 52 h 192"/>
              <a:gd name="T102" fmla="*/ 168 w 200"/>
              <a:gd name="T103" fmla="*/ 36 h 192"/>
              <a:gd name="T104" fmla="*/ 100 w 200"/>
              <a:gd name="T105" fmla="*/ 68 h 192"/>
              <a:gd name="T106" fmla="*/ 60 w 200"/>
              <a:gd name="T107" fmla="*/ 68 h 192"/>
              <a:gd name="T108" fmla="*/ 60 w 200"/>
              <a:gd name="T109" fmla="*/ 80 h 192"/>
              <a:gd name="T110" fmla="*/ 100 w 200"/>
              <a:gd name="T111" fmla="*/ 80 h 192"/>
              <a:gd name="T112" fmla="*/ 100 w 200"/>
              <a:gd name="T113" fmla="*/ 68 h 192"/>
              <a:gd name="T114" fmla="*/ 112 w 200"/>
              <a:gd name="T115" fmla="*/ 140 h 192"/>
              <a:gd name="T116" fmla="*/ 168 w 200"/>
              <a:gd name="T117" fmla="*/ 140 h 192"/>
              <a:gd name="T118" fmla="*/ 168 w 200"/>
              <a:gd name="T119" fmla="*/ 68 h 192"/>
              <a:gd name="T120" fmla="*/ 112 w 200"/>
              <a:gd name="T121" fmla="*/ 68 h 192"/>
              <a:gd name="T122" fmla="*/ 112 w 200"/>
              <a:gd name="T123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2914054" y="3277412"/>
            <a:ext cx="361384" cy="356780"/>
          </a:xfrm>
          <a:custGeom>
            <a:avLst/>
            <a:gdLst>
              <a:gd name="T0" fmla="*/ 190 w 196"/>
              <a:gd name="T1" fmla="*/ 166 h 194"/>
              <a:gd name="T2" fmla="*/ 143 w 196"/>
              <a:gd name="T3" fmla="*/ 120 h 194"/>
              <a:gd name="T4" fmla="*/ 142 w 196"/>
              <a:gd name="T5" fmla="*/ 118 h 194"/>
              <a:gd name="T6" fmla="*/ 154 w 196"/>
              <a:gd name="T7" fmla="*/ 76 h 194"/>
              <a:gd name="T8" fmla="*/ 77 w 196"/>
              <a:gd name="T9" fmla="*/ 0 h 194"/>
              <a:gd name="T10" fmla="*/ 0 w 196"/>
              <a:gd name="T11" fmla="*/ 76 h 194"/>
              <a:gd name="T12" fmla="*/ 77 w 196"/>
              <a:gd name="T13" fmla="*/ 153 h 194"/>
              <a:gd name="T14" fmla="*/ 119 w 196"/>
              <a:gd name="T15" fmla="*/ 141 h 194"/>
              <a:gd name="T16" fmla="*/ 120 w 196"/>
              <a:gd name="T17" fmla="*/ 143 h 194"/>
              <a:gd name="T18" fmla="*/ 167 w 196"/>
              <a:gd name="T19" fmla="*/ 189 h 194"/>
              <a:gd name="T20" fmla="*/ 178 w 196"/>
              <a:gd name="T21" fmla="*/ 194 h 194"/>
              <a:gd name="T22" fmla="*/ 190 w 196"/>
              <a:gd name="T23" fmla="*/ 189 h 194"/>
              <a:gd name="T24" fmla="*/ 190 w 196"/>
              <a:gd name="T25" fmla="*/ 166 h 194"/>
              <a:gd name="T26" fmla="*/ 77 w 196"/>
              <a:gd name="T27" fmla="*/ 129 h 194"/>
              <a:gd name="T28" fmla="*/ 25 w 196"/>
              <a:gd name="T29" fmla="*/ 76 h 194"/>
              <a:gd name="T30" fmla="*/ 77 w 196"/>
              <a:gd name="T31" fmla="*/ 24 h 194"/>
              <a:gd name="T32" fmla="*/ 130 w 196"/>
              <a:gd name="T33" fmla="*/ 76 h 194"/>
              <a:gd name="T34" fmla="*/ 77 w 196"/>
              <a:gd name="T35" fmla="*/ 12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5095485" y="3355821"/>
            <a:ext cx="301580" cy="301580"/>
          </a:xfrm>
          <a:custGeom>
            <a:avLst/>
            <a:gdLst>
              <a:gd name="T0" fmla="*/ 0 w 200"/>
              <a:gd name="T1" fmla="*/ 180 h 200"/>
              <a:gd name="T2" fmla="*/ 12 w 200"/>
              <a:gd name="T3" fmla="*/ 168 h 200"/>
              <a:gd name="T4" fmla="*/ 188 w 200"/>
              <a:gd name="T5" fmla="*/ 168 h 200"/>
              <a:gd name="T6" fmla="*/ 200 w 200"/>
              <a:gd name="T7" fmla="*/ 180 h 200"/>
              <a:gd name="T8" fmla="*/ 84 w 200"/>
              <a:gd name="T9" fmla="*/ 88 h 200"/>
              <a:gd name="T10" fmla="*/ 116 w 200"/>
              <a:gd name="T11" fmla="*/ 88 h 200"/>
              <a:gd name="T12" fmla="*/ 168 w 200"/>
              <a:gd name="T13" fmla="*/ 88 h 200"/>
              <a:gd name="T14" fmla="*/ 168 w 200"/>
              <a:gd name="T15" fmla="*/ 176 h 200"/>
              <a:gd name="T16" fmla="*/ 116 w 200"/>
              <a:gd name="T17" fmla="*/ 176 h 200"/>
              <a:gd name="T18" fmla="*/ 84 w 200"/>
              <a:gd name="T19" fmla="*/ 176 h 200"/>
              <a:gd name="T20" fmla="*/ 32 w 200"/>
              <a:gd name="T21" fmla="*/ 176 h 200"/>
              <a:gd name="T22" fmla="*/ 32 w 200"/>
              <a:gd name="T23" fmla="*/ 88 h 200"/>
              <a:gd name="T24" fmla="*/ 144 w 200"/>
              <a:gd name="T25" fmla="*/ 172 h 200"/>
              <a:gd name="T26" fmla="*/ 144 w 200"/>
              <a:gd name="T27" fmla="*/ 148 h 200"/>
              <a:gd name="T28" fmla="*/ 168 w 200"/>
              <a:gd name="T29" fmla="*/ 144 h 200"/>
              <a:gd name="T30" fmla="*/ 144 w 200"/>
              <a:gd name="T31" fmla="*/ 144 h 200"/>
              <a:gd name="T32" fmla="*/ 168 w 200"/>
              <a:gd name="T33" fmla="*/ 92 h 200"/>
              <a:gd name="T34" fmla="*/ 116 w 200"/>
              <a:gd name="T35" fmla="*/ 172 h 200"/>
              <a:gd name="T36" fmla="*/ 116 w 200"/>
              <a:gd name="T37" fmla="*/ 148 h 200"/>
              <a:gd name="T38" fmla="*/ 140 w 200"/>
              <a:gd name="T39" fmla="*/ 144 h 200"/>
              <a:gd name="T40" fmla="*/ 116 w 200"/>
              <a:gd name="T41" fmla="*/ 144 h 200"/>
              <a:gd name="T42" fmla="*/ 140 w 200"/>
              <a:gd name="T43" fmla="*/ 92 h 200"/>
              <a:gd name="T44" fmla="*/ 88 w 200"/>
              <a:gd name="T45" fmla="*/ 172 h 200"/>
              <a:gd name="T46" fmla="*/ 88 w 200"/>
              <a:gd name="T47" fmla="*/ 148 h 200"/>
              <a:gd name="T48" fmla="*/ 112 w 200"/>
              <a:gd name="T49" fmla="*/ 144 h 200"/>
              <a:gd name="T50" fmla="*/ 88 w 200"/>
              <a:gd name="T51" fmla="*/ 144 h 200"/>
              <a:gd name="T52" fmla="*/ 112 w 200"/>
              <a:gd name="T53" fmla="*/ 92 h 200"/>
              <a:gd name="T54" fmla="*/ 60 w 200"/>
              <a:gd name="T55" fmla="*/ 172 h 200"/>
              <a:gd name="T56" fmla="*/ 60 w 200"/>
              <a:gd name="T57" fmla="*/ 148 h 200"/>
              <a:gd name="T58" fmla="*/ 84 w 200"/>
              <a:gd name="T59" fmla="*/ 144 h 200"/>
              <a:gd name="T60" fmla="*/ 60 w 200"/>
              <a:gd name="T61" fmla="*/ 144 h 200"/>
              <a:gd name="T62" fmla="*/ 84 w 200"/>
              <a:gd name="T63" fmla="*/ 92 h 200"/>
              <a:gd name="T64" fmla="*/ 32 w 200"/>
              <a:gd name="T65" fmla="*/ 172 h 200"/>
              <a:gd name="T66" fmla="*/ 32 w 200"/>
              <a:gd name="T67" fmla="*/ 148 h 200"/>
              <a:gd name="T68" fmla="*/ 56 w 200"/>
              <a:gd name="T69" fmla="*/ 144 h 200"/>
              <a:gd name="T70" fmla="*/ 32 w 200"/>
              <a:gd name="T71" fmla="*/ 144 h 200"/>
              <a:gd name="T72" fmla="*/ 56 w 200"/>
              <a:gd name="T73" fmla="*/ 92 h 200"/>
              <a:gd name="T74" fmla="*/ 0 w 200"/>
              <a:gd name="T75" fmla="*/ 36 h 200"/>
              <a:gd name="T76" fmla="*/ 28 w 200"/>
              <a:gd name="T77" fmla="*/ 56 h 200"/>
              <a:gd name="T78" fmla="*/ 140 w 200"/>
              <a:gd name="T79" fmla="*/ 16 h 200"/>
              <a:gd name="T80" fmla="*/ 172 w 200"/>
              <a:gd name="T81" fmla="*/ 16 h 200"/>
              <a:gd name="T82" fmla="*/ 200 w 200"/>
              <a:gd name="T83" fmla="*/ 80 h 200"/>
              <a:gd name="T84" fmla="*/ 144 w 200"/>
              <a:gd name="T85" fmla="*/ 12 h 200"/>
              <a:gd name="T86" fmla="*/ 168 w 200"/>
              <a:gd name="T87" fmla="*/ 52 h 200"/>
              <a:gd name="T88" fmla="*/ 32 w 200"/>
              <a:gd name="T89" fmla="*/ 12 h 200"/>
              <a:gd name="T90" fmla="*/ 56 w 200"/>
              <a:gd name="T91" fmla="*/ 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reeform 17"/>
          <p:cNvSpPr>
            <a:spLocks noEditPoints="1"/>
          </p:cNvSpPr>
          <p:nvPr/>
        </p:nvSpPr>
        <p:spPr bwMode="auto">
          <a:xfrm>
            <a:off x="6163237" y="1632087"/>
            <a:ext cx="337722" cy="245484"/>
          </a:xfrm>
          <a:custGeom>
            <a:avLst/>
            <a:gdLst>
              <a:gd name="T0" fmla="*/ 199 w 200"/>
              <a:gd name="T1" fmla="*/ 115 h 184"/>
              <a:gd name="T2" fmla="*/ 164 w 200"/>
              <a:gd name="T3" fmla="*/ 0 h 184"/>
              <a:gd name="T4" fmla="*/ 35 w 200"/>
              <a:gd name="T5" fmla="*/ 0 h 184"/>
              <a:gd name="T6" fmla="*/ 0 w 200"/>
              <a:gd name="T7" fmla="*/ 115 h 184"/>
              <a:gd name="T8" fmla="*/ 0 w 200"/>
              <a:gd name="T9" fmla="*/ 115 h 184"/>
              <a:gd name="T10" fmla="*/ 0 w 200"/>
              <a:gd name="T11" fmla="*/ 172 h 184"/>
              <a:gd name="T12" fmla="*/ 12 w 200"/>
              <a:gd name="T13" fmla="*/ 184 h 184"/>
              <a:gd name="T14" fmla="*/ 188 w 200"/>
              <a:gd name="T15" fmla="*/ 184 h 184"/>
              <a:gd name="T16" fmla="*/ 200 w 200"/>
              <a:gd name="T17" fmla="*/ 172 h 184"/>
              <a:gd name="T18" fmla="*/ 200 w 200"/>
              <a:gd name="T19" fmla="*/ 115 h 184"/>
              <a:gd name="T20" fmla="*/ 199 w 200"/>
              <a:gd name="T21" fmla="*/ 115 h 184"/>
              <a:gd name="T22" fmla="*/ 143 w 200"/>
              <a:gd name="T23" fmla="*/ 112 h 184"/>
              <a:gd name="T24" fmla="*/ 125 w 200"/>
              <a:gd name="T25" fmla="*/ 148 h 184"/>
              <a:gd name="T26" fmla="*/ 73 w 200"/>
              <a:gd name="T27" fmla="*/ 148 h 184"/>
              <a:gd name="T28" fmla="*/ 54 w 200"/>
              <a:gd name="T29" fmla="*/ 112 h 184"/>
              <a:gd name="T30" fmla="*/ 20 w 200"/>
              <a:gd name="T31" fmla="*/ 112 h 184"/>
              <a:gd name="T32" fmla="*/ 50 w 200"/>
              <a:gd name="T33" fmla="*/ 12 h 184"/>
              <a:gd name="T34" fmla="*/ 149 w 200"/>
              <a:gd name="T35" fmla="*/ 12 h 184"/>
              <a:gd name="T36" fmla="*/ 180 w 200"/>
              <a:gd name="T37" fmla="*/ 112 h 184"/>
              <a:gd name="T38" fmla="*/ 143 w 200"/>
              <a:gd name="T39" fmla="*/ 112 h 184"/>
              <a:gd name="T40" fmla="*/ 138 w 200"/>
              <a:gd name="T41" fmla="*/ 48 h 184"/>
              <a:gd name="T42" fmla="*/ 61 w 200"/>
              <a:gd name="T43" fmla="*/ 48 h 184"/>
              <a:gd name="T44" fmla="*/ 59 w 200"/>
              <a:gd name="T45" fmla="*/ 56 h 184"/>
              <a:gd name="T46" fmla="*/ 140 w 200"/>
              <a:gd name="T47" fmla="*/ 56 h 184"/>
              <a:gd name="T48" fmla="*/ 138 w 200"/>
              <a:gd name="T49" fmla="*/ 48 h 184"/>
              <a:gd name="T50" fmla="*/ 132 w 200"/>
              <a:gd name="T51" fmla="*/ 28 h 184"/>
              <a:gd name="T52" fmla="*/ 67 w 200"/>
              <a:gd name="T53" fmla="*/ 28 h 184"/>
              <a:gd name="T54" fmla="*/ 65 w 200"/>
              <a:gd name="T55" fmla="*/ 36 h 184"/>
              <a:gd name="T56" fmla="*/ 134 w 200"/>
              <a:gd name="T57" fmla="*/ 36 h 184"/>
              <a:gd name="T58" fmla="*/ 132 w 200"/>
              <a:gd name="T59" fmla="*/ 28 h 184"/>
              <a:gd name="T60" fmla="*/ 47 w 200"/>
              <a:gd name="T61" fmla="*/ 96 h 184"/>
              <a:gd name="T62" fmla="*/ 152 w 200"/>
              <a:gd name="T63" fmla="*/ 96 h 184"/>
              <a:gd name="T64" fmla="*/ 149 w 200"/>
              <a:gd name="T65" fmla="*/ 88 h 184"/>
              <a:gd name="T66" fmla="*/ 50 w 200"/>
              <a:gd name="T67" fmla="*/ 88 h 184"/>
              <a:gd name="T68" fmla="*/ 47 w 200"/>
              <a:gd name="T69" fmla="*/ 96 h 184"/>
              <a:gd name="T70" fmla="*/ 144 w 200"/>
              <a:gd name="T71" fmla="*/ 68 h 184"/>
              <a:gd name="T72" fmla="*/ 55 w 200"/>
              <a:gd name="T73" fmla="*/ 68 h 184"/>
              <a:gd name="T74" fmla="*/ 53 w 200"/>
              <a:gd name="T75" fmla="*/ 76 h 184"/>
              <a:gd name="T76" fmla="*/ 146 w 200"/>
              <a:gd name="T77" fmla="*/ 76 h 184"/>
              <a:gd name="T78" fmla="*/ 144 w 200"/>
              <a:gd name="T79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0"/>
          <p:cNvSpPr txBox="1"/>
          <p:nvPr/>
        </p:nvSpPr>
        <p:spPr>
          <a:xfrm>
            <a:off x="151765" y="868680"/>
            <a:ext cx="3209290" cy="25615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i="1" dirty="0">
                <a:cs typeface="+mn-ea"/>
                <a:sym typeface="+mn-lt"/>
              </a:rPr>
              <a:t>As the group leader, through the cooperation these days, I learned how difficult the arrangement and division of labor are. Many times, the instructions issued can not be well communicated, and some do not come as required, but I can't bear to continue when I see everyone's tired appearance. However, the final content effect is still very satisfactory to me.</a:t>
            </a:r>
            <a:endParaRPr lang="zh-CN" altLang="en-US" sz="1200" b="1" i="1" dirty="0">
              <a:cs typeface="+mn-ea"/>
              <a:sym typeface="+mn-lt"/>
            </a:endParaRPr>
          </a:p>
        </p:txBody>
      </p:sp>
      <p:sp>
        <p:nvSpPr>
          <p:cNvPr id="38" name="文本框 31"/>
          <p:cNvSpPr txBox="1"/>
          <p:nvPr/>
        </p:nvSpPr>
        <p:spPr>
          <a:xfrm>
            <a:off x="993865" y="431183"/>
            <a:ext cx="1917649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韦知辰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 bwMode="gray">
          <a:xfrm>
            <a:off x="3033938" y="1927459"/>
            <a:ext cx="1085850" cy="146566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 bwMode="gray">
          <a:xfrm rot="7200000">
            <a:off x="4303143" y="1117834"/>
            <a:ext cx="1023938" cy="1553766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3095851" y="1107119"/>
            <a:ext cx="1762125" cy="1550194"/>
            <a:chOff x="1712" y="1389"/>
            <a:chExt cx="1480" cy="130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gray">
            <a:xfrm rot="-9000000">
              <a:off x="1712" y="2311"/>
              <a:ext cx="908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8"/>
            <p:cNvSpPr/>
            <p:nvPr/>
          </p:nvSpPr>
          <p:spPr bwMode="gray">
            <a:xfrm rot="7200000">
              <a:off x="1961" y="1810"/>
              <a:ext cx="948" cy="508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5020 h 378"/>
                <a:gd name="T6" fmla="*/ 368 w 750"/>
                <a:gd name="T7" fmla="*/ 9768 h 378"/>
                <a:gd name="T8" fmla="*/ 9866 w 750"/>
                <a:gd name="T9" fmla="*/ 9768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gray">
            <a:xfrm rot="7200000">
              <a:off x="2637" y="1226"/>
              <a:ext cx="392" cy="718"/>
            </a:xfrm>
            <a:custGeom>
              <a:avLst/>
              <a:gdLst>
                <a:gd name="T0" fmla="*/ 38 w 495"/>
                <a:gd name="T1" fmla="*/ 10 h 971"/>
                <a:gd name="T2" fmla="*/ 38 w 495"/>
                <a:gd name="T3" fmla="*/ 35 h 971"/>
                <a:gd name="T4" fmla="*/ 35 w 495"/>
                <a:gd name="T5" fmla="*/ 35 h 971"/>
                <a:gd name="T6" fmla="*/ 33 w 495"/>
                <a:gd name="T7" fmla="*/ 35 h 971"/>
                <a:gd name="T8" fmla="*/ 31 w 495"/>
                <a:gd name="T9" fmla="*/ 33 h 971"/>
                <a:gd name="T10" fmla="*/ 29 w 495"/>
                <a:gd name="T11" fmla="*/ 33 h 971"/>
                <a:gd name="T12" fmla="*/ 25 w 495"/>
                <a:gd name="T13" fmla="*/ 31 h 971"/>
                <a:gd name="T14" fmla="*/ 23 w 495"/>
                <a:gd name="T15" fmla="*/ 29 h 971"/>
                <a:gd name="T16" fmla="*/ 21 w 495"/>
                <a:gd name="T17" fmla="*/ 27 h 971"/>
                <a:gd name="T18" fmla="*/ 17 w 495"/>
                <a:gd name="T19" fmla="*/ 24 h 971"/>
                <a:gd name="T20" fmla="*/ 14 w 495"/>
                <a:gd name="T21" fmla="*/ 20 h 971"/>
                <a:gd name="T22" fmla="*/ 10 w 495"/>
                <a:gd name="T23" fmla="*/ 16 h 971"/>
                <a:gd name="T24" fmla="*/ 8 w 495"/>
                <a:gd name="T25" fmla="*/ 13 h 971"/>
                <a:gd name="T26" fmla="*/ 2 w 495"/>
                <a:gd name="T27" fmla="*/ 7 h 971"/>
                <a:gd name="T28" fmla="*/ 2 w 495"/>
                <a:gd name="T29" fmla="*/ 5 h 971"/>
                <a:gd name="T30" fmla="*/ 0 w 495"/>
                <a:gd name="T31" fmla="*/ 2 h 971"/>
                <a:gd name="T32" fmla="*/ 2 w 495"/>
                <a:gd name="T33" fmla="*/ 0 h 971"/>
                <a:gd name="T34" fmla="*/ 2 w 495"/>
                <a:gd name="T35" fmla="*/ 1 h 971"/>
                <a:gd name="T36" fmla="*/ 2 w 495"/>
                <a:gd name="T37" fmla="*/ 3 h 971"/>
                <a:gd name="T38" fmla="*/ 2 w 495"/>
                <a:gd name="T39" fmla="*/ 4 h 971"/>
                <a:gd name="T40" fmla="*/ 2 w 495"/>
                <a:gd name="T41" fmla="*/ 5 h 971"/>
                <a:gd name="T42" fmla="*/ 2 w 495"/>
                <a:gd name="T43" fmla="*/ 6 h 971"/>
                <a:gd name="T44" fmla="*/ 4 w 495"/>
                <a:gd name="T45" fmla="*/ 7 h 971"/>
                <a:gd name="T46" fmla="*/ 6 w 495"/>
                <a:gd name="T47" fmla="*/ 9 h 971"/>
                <a:gd name="T48" fmla="*/ 10 w 495"/>
                <a:gd name="T49" fmla="*/ 10 h 971"/>
                <a:gd name="T50" fmla="*/ 13 w 495"/>
                <a:gd name="T51" fmla="*/ 10 h 971"/>
                <a:gd name="T52" fmla="*/ 19 w 495"/>
                <a:gd name="T53" fmla="*/ 10 h 971"/>
                <a:gd name="T54" fmla="*/ 38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Freeform 10"/>
          <p:cNvSpPr/>
          <p:nvPr/>
        </p:nvSpPr>
        <p:spPr bwMode="gray">
          <a:xfrm rot="14400000">
            <a:off x="4388868" y="2507293"/>
            <a:ext cx="1023938" cy="1553766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9" name="Group 11"/>
          <p:cNvGrpSpPr/>
          <p:nvPr/>
        </p:nvGrpSpPr>
        <p:grpSpPr bwMode="auto">
          <a:xfrm>
            <a:off x="4449591" y="1823874"/>
            <a:ext cx="1543050" cy="1644254"/>
            <a:chOff x="2854" y="1996"/>
            <a:chExt cx="1296" cy="1381"/>
          </a:xfrm>
          <a:solidFill>
            <a:schemeClr val="accent1">
              <a:lumMod val="75000"/>
            </a:schemeClr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gray">
            <a:xfrm rot="-1800000">
              <a:off x="2854" y="1996"/>
              <a:ext cx="906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gray">
            <a:xfrm rot="-7200000">
              <a:off x="3102" y="2371"/>
              <a:ext cx="948" cy="507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4901 h 378"/>
                <a:gd name="T6" fmla="*/ 368 w 750"/>
                <a:gd name="T7" fmla="*/ 9551 h 378"/>
                <a:gd name="T8" fmla="*/ 9866 w 750"/>
                <a:gd name="T9" fmla="*/ 9551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gray">
            <a:xfrm rot="-7200000">
              <a:off x="3618" y="2845"/>
              <a:ext cx="346" cy="718"/>
            </a:xfrm>
            <a:custGeom>
              <a:avLst/>
              <a:gdLst>
                <a:gd name="T0" fmla="*/ 10 w 495"/>
                <a:gd name="T1" fmla="*/ 10 h 971"/>
                <a:gd name="T2" fmla="*/ 10 w 495"/>
                <a:gd name="T3" fmla="*/ 35 h 971"/>
                <a:gd name="T4" fmla="*/ 9 w 495"/>
                <a:gd name="T5" fmla="*/ 35 h 971"/>
                <a:gd name="T6" fmla="*/ 8 w 495"/>
                <a:gd name="T7" fmla="*/ 35 h 971"/>
                <a:gd name="T8" fmla="*/ 8 w 495"/>
                <a:gd name="T9" fmla="*/ 33 h 971"/>
                <a:gd name="T10" fmla="*/ 7 w 495"/>
                <a:gd name="T11" fmla="*/ 33 h 971"/>
                <a:gd name="T12" fmla="*/ 7 w 495"/>
                <a:gd name="T13" fmla="*/ 31 h 971"/>
                <a:gd name="T14" fmla="*/ 6 w 495"/>
                <a:gd name="T15" fmla="*/ 29 h 971"/>
                <a:gd name="T16" fmla="*/ 5 w 495"/>
                <a:gd name="T17" fmla="*/ 27 h 971"/>
                <a:gd name="T18" fmla="*/ 4 w 495"/>
                <a:gd name="T19" fmla="*/ 24 h 971"/>
                <a:gd name="T20" fmla="*/ 3 w 495"/>
                <a:gd name="T21" fmla="*/ 20 h 971"/>
                <a:gd name="T22" fmla="*/ 2 w 495"/>
                <a:gd name="T23" fmla="*/ 16 h 971"/>
                <a:gd name="T24" fmla="*/ 2 w 495"/>
                <a:gd name="T25" fmla="*/ 13 h 971"/>
                <a:gd name="T26" fmla="*/ 1 w 495"/>
                <a:gd name="T27" fmla="*/ 7 h 971"/>
                <a:gd name="T28" fmla="*/ 1 w 495"/>
                <a:gd name="T29" fmla="*/ 5 h 971"/>
                <a:gd name="T30" fmla="*/ 0 w 495"/>
                <a:gd name="T31" fmla="*/ 2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3 h 971"/>
                <a:gd name="T38" fmla="*/ 1 w 495"/>
                <a:gd name="T39" fmla="*/ 4 h 971"/>
                <a:gd name="T40" fmla="*/ 1 w 495"/>
                <a:gd name="T41" fmla="*/ 5 h 971"/>
                <a:gd name="T42" fmla="*/ 1 w 495"/>
                <a:gd name="T43" fmla="*/ 6 h 971"/>
                <a:gd name="T44" fmla="*/ 1 w 495"/>
                <a:gd name="T45" fmla="*/ 7 h 971"/>
                <a:gd name="T46" fmla="*/ 1 w 495"/>
                <a:gd name="T47" fmla="*/ 9 h 971"/>
                <a:gd name="T48" fmla="*/ 2 w 495"/>
                <a:gd name="T49" fmla="*/ 10 h 971"/>
                <a:gd name="T50" fmla="*/ 3 w 495"/>
                <a:gd name="T51" fmla="*/ 10 h 971"/>
                <a:gd name="T52" fmla="*/ 5 w 495"/>
                <a:gd name="T53" fmla="*/ 10 h 971"/>
                <a:gd name="T54" fmla="*/ 10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3036816" y="2829352"/>
            <a:ext cx="1870472" cy="1046560"/>
            <a:chOff x="1655" y="2837"/>
            <a:chExt cx="1571" cy="87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Freeform 16"/>
            <p:cNvSpPr/>
            <p:nvPr/>
          </p:nvSpPr>
          <p:spPr bwMode="gray">
            <a:xfrm>
              <a:off x="1655" y="2837"/>
              <a:ext cx="366" cy="692"/>
            </a:xfrm>
            <a:custGeom>
              <a:avLst/>
              <a:gdLst>
                <a:gd name="T0" fmla="*/ 18 w 495"/>
                <a:gd name="T1" fmla="*/ 7 h 971"/>
                <a:gd name="T2" fmla="*/ 18 w 495"/>
                <a:gd name="T3" fmla="*/ 24 h 971"/>
                <a:gd name="T4" fmla="*/ 16 w 495"/>
                <a:gd name="T5" fmla="*/ 24 h 971"/>
                <a:gd name="T6" fmla="*/ 16 w 495"/>
                <a:gd name="T7" fmla="*/ 23 h 971"/>
                <a:gd name="T8" fmla="*/ 15 w 495"/>
                <a:gd name="T9" fmla="*/ 22 h 971"/>
                <a:gd name="T10" fmla="*/ 13 w 495"/>
                <a:gd name="T11" fmla="*/ 22 h 971"/>
                <a:gd name="T12" fmla="*/ 12 w 495"/>
                <a:gd name="T13" fmla="*/ 21 h 971"/>
                <a:gd name="T14" fmla="*/ 11 w 495"/>
                <a:gd name="T15" fmla="*/ 19 h 971"/>
                <a:gd name="T16" fmla="*/ 10 w 495"/>
                <a:gd name="T17" fmla="*/ 17 h 971"/>
                <a:gd name="T18" fmla="*/ 8 w 495"/>
                <a:gd name="T19" fmla="*/ 16 h 971"/>
                <a:gd name="T20" fmla="*/ 7 w 495"/>
                <a:gd name="T21" fmla="*/ 14 h 971"/>
                <a:gd name="T22" fmla="*/ 5 w 495"/>
                <a:gd name="T23" fmla="*/ 11 h 971"/>
                <a:gd name="T24" fmla="*/ 4 w 495"/>
                <a:gd name="T25" fmla="*/ 9 h 971"/>
                <a:gd name="T26" fmla="*/ 1 w 495"/>
                <a:gd name="T27" fmla="*/ 5 h 971"/>
                <a:gd name="T28" fmla="*/ 1 w 495"/>
                <a:gd name="T29" fmla="*/ 3 h 971"/>
                <a:gd name="T30" fmla="*/ 0 w 495"/>
                <a:gd name="T31" fmla="*/ 1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2 h 971"/>
                <a:gd name="T38" fmla="*/ 1 w 495"/>
                <a:gd name="T39" fmla="*/ 3 h 971"/>
                <a:gd name="T40" fmla="*/ 1 w 495"/>
                <a:gd name="T41" fmla="*/ 3 h 971"/>
                <a:gd name="T42" fmla="*/ 1 w 495"/>
                <a:gd name="T43" fmla="*/ 4 h 971"/>
                <a:gd name="T44" fmla="*/ 2 w 495"/>
                <a:gd name="T45" fmla="*/ 5 h 971"/>
                <a:gd name="T46" fmla="*/ 3 w 495"/>
                <a:gd name="T47" fmla="*/ 6 h 971"/>
                <a:gd name="T48" fmla="*/ 4 w 495"/>
                <a:gd name="T49" fmla="*/ 6 h 971"/>
                <a:gd name="T50" fmla="*/ 7 w 495"/>
                <a:gd name="T51" fmla="*/ 7 h 971"/>
                <a:gd name="T52" fmla="*/ 9 w 495"/>
                <a:gd name="T53" fmla="*/ 7 h 971"/>
                <a:gd name="T54" fmla="*/ 18 w 495"/>
                <a:gd name="T55" fmla="*/ 7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gray">
            <a:xfrm rot="5400000">
              <a:off x="2589" y="3078"/>
              <a:ext cx="872" cy="403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8CBF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8"/>
            <p:cNvSpPr/>
            <p:nvPr/>
          </p:nvSpPr>
          <p:spPr bwMode="gray">
            <a:xfrm>
              <a:off x="1985" y="3040"/>
              <a:ext cx="1005" cy="489"/>
            </a:xfrm>
            <a:custGeom>
              <a:avLst/>
              <a:gdLst>
                <a:gd name="T0" fmla="*/ 18765 w 750"/>
                <a:gd name="T1" fmla="*/ 0 h 378"/>
                <a:gd name="T2" fmla="*/ 0 w 750"/>
                <a:gd name="T3" fmla="*/ 0 h 378"/>
                <a:gd name="T4" fmla="*/ 51 w 750"/>
                <a:gd name="T5" fmla="*/ 3290 h 378"/>
                <a:gd name="T6" fmla="*/ 702 w 750"/>
                <a:gd name="T7" fmla="*/ 6419 h 378"/>
                <a:gd name="T8" fmla="*/ 18765 w 750"/>
                <a:gd name="T9" fmla="*/ 6419 h 378"/>
                <a:gd name="T10" fmla="*/ 18765 w 750"/>
                <a:gd name="T11" fmla="*/ 0 h 378"/>
                <a:gd name="T12" fmla="*/ 18765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600" y="2054860"/>
            <a:ext cx="2890520" cy="2120900"/>
            <a:chOff x="160" y="3236"/>
            <a:chExt cx="4552" cy="3340"/>
          </a:xfrm>
        </p:grpSpPr>
        <p:sp>
          <p:nvSpPr>
            <p:cNvPr id="17" name="文本框 17"/>
            <p:cNvSpPr txBox="1"/>
            <p:nvPr/>
          </p:nvSpPr>
          <p:spPr>
            <a:xfrm>
              <a:off x="160" y="3852"/>
              <a:ext cx="4553" cy="27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zh-CN" altLang="en-US" sz="1200" b="1" i="1" dirty="0">
                  <a:solidFill>
                    <a:schemeClr val="tx1"/>
                  </a:solidFill>
                  <a:cs typeface="+mn-ea"/>
                  <a:sym typeface="+mn-lt"/>
                </a:rPr>
                <a:t>I learned a lot of useful things in this team programming project. Obviously, my applet programming ability has been further improved, but on top of this, I have experienced team development and learned how to efficiently complete my tasks and cooperate with other teammates in a team.</a:t>
              </a:r>
              <a:endParaRPr lang="zh-CN" altLang="en-US" sz="12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643" y="3236"/>
              <a:ext cx="3020" cy="68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3B3B3B"/>
                  </a:solidFill>
                  <a:cs typeface="+mn-ea"/>
                  <a:sym typeface="+mn-lt"/>
                </a:rPr>
                <a:t>罗天</a:t>
              </a:r>
              <a:endParaRPr lang="zh-CN" altLang="en-US" sz="2400" b="1" dirty="0">
                <a:solidFill>
                  <a:srgbClr val="3B3B3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9"/>
          <p:cNvSpPr txBox="1"/>
          <p:nvPr/>
        </p:nvSpPr>
        <p:spPr>
          <a:xfrm>
            <a:off x="5980430" y="2603500"/>
            <a:ext cx="3088640" cy="1915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b="1" i="1" dirty="0">
                <a:solidFill>
                  <a:schemeClr val="tx1"/>
                </a:solidFill>
                <a:cs typeface="+mn-ea"/>
                <a:sym typeface="+mn-lt"/>
              </a:rPr>
              <a:t>After the seven-day Alfa Sprint, I have a more tacit cooperation with my classmates and gained more experience in similar team work. Through this experiment, I have mastered more skills about wechat small program making, understood the importance of team division of labor, and had a deeper understanding of software engineering development.</a:t>
            </a:r>
            <a:endParaRPr lang="zh-CN" altLang="en-US" sz="12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6117326" y="2212154"/>
            <a:ext cx="1917649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潘弘泽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1"/>
          <p:cNvSpPr txBox="1"/>
          <p:nvPr/>
        </p:nvSpPr>
        <p:spPr>
          <a:xfrm>
            <a:off x="5271770" y="768985"/>
            <a:ext cx="2784475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b="1" i="1" dirty="0">
                <a:solidFill>
                  <a:schemeClr val="tx1"/>
                </a:solidFill>
                <a:cs typeface="+mn-ea"/>
                <a:sym typeface="+mn-lt"/>
              </a:rPr>
              <a:t>As a whole, there are still many details that are not in place. The integration takes a lot of time and the learning cycle is short.</a:t>
            </a:r>
            <a:endParaRPr lang="zh-CN" altLang="en-US" sz="12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文本框 22"/>
          <p:cNvSpPr txBox="1"/>
          <p:nvPr/>
        </p:nvSpPr>
        <p:spPr>
          <a:xfrm>
            <a:off x="5271872" y="377608"/>
            <a:ext cx="1917649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B3B3B"/>
                </a:solidFill>
                <a:cs typeface="+mn-ea"/>
                <a:sym typeface="+mn-lt"/>
              </a:rPr>
              <a:t>李宗潭</a:t>
            </a:r>
            <a:endParaRPr lang="zh-CN" altLang="en-US" sz="2400" b="1" dirty="0">
              <a:solidFill>
                <a:srgbClr val="3B3B3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8" grpId="0" bldLvl="0" animBg="1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1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289300" y="2264410"/>
            <a:ext cx="4869815" cy="2096135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THANKS FOR WATCHING</a:t>
            </a:r>
            <a:endParaRPr lang="en-US" altLang="zh-CN" sz="4400" spc="-300" dirty="0" smtClean="0">
              <a:solidFill>
                <a:schemeClr val="bg1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等线 (正文)" charset="0"/>
              <a:cs typeface="等线 (正文)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074217" y="2974187"/>
            <a:ext cx="32074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箭头: 右 42"/>
          <p:cNvSpPr/>
          <p:nvPr/>
        </p:nvSpPr>
        <p:spPr>
          <a:xfrm>
            <a:off x="790383" y="422640"/>
            <a:ext cx="3104589" cy="2599812"/>
          </a:xfrm>
          <a:prstGeom prst="rightArrow">
            <a:avLst/>
          </a:prstGeom>
          <a:solidFill>
            <a:schemeClr val="accent1">
              <a:lumMod val="50000"/>
              <a:alpha val="88000"/>
            </a:schemeClr>
          </a:solidFill>
          <a:ln w="127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67016" y="1256032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550066" y="2001149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589717" y="2862241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550066" y="416099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660782" y="2188047"/>
            <a:ext cx="441171" cy="289318"/>
            <a:chOff x="3943" y="1320"/>
            <a:chExt cx="1502" cy="985"/>
          </a:xfrm>
          <a:solidFill>
            <a:schemeClr val="bg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4566" y="1839"/>
              <a:ext cx="484" cy="284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211" y="1320"/>
              <a:ext cx="154" cy="189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003" y="1354"/>
              <a:ext cx="442" cy="364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943" y="1516"/>
              <a:ext cx="1415" cy="789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Group 31"/>
          <p:cNvGrpSpPr>
            <a:grpSpLocks noChangeAspect="1"/>
          </p:cNvGrpSpPr>
          <p:nvPr/>
        </p:nvGrpSpPr>
        <p:grpSpPr bwMode="auto">
          <a:xfrm>
            <a:off x="4696889" y="537851"/>
            <a:ext cx="332495" cy="336606"/>
            <a:chOff x="-807" y="1336"/>
            <a:chExt cx="1132" cy="1146"/>
          </a:xfrm>
          <a:solidFill>
            <a:schemeClr val="bg1"/>
          </a:solidFill>
        </p:grpSpPr>
        <p:sp>
          <p:nvSpPr>
            <p:cNvPr id="13" name="Freeform 32"/>
            <p:cNvSpPr/>
            <p:nvPr/>
          </p:nvSpPr>
          <p:spPr bwMode="auto">
            <a:xfrm>
              <a:off x="-490" y="1552"/>
              <a:ext cx="384" cy="775"/>
            </a:xfrm>
            <a:custGeom>
              <a:avLst/>
              <a:gdLst>
                <a:gd name="T0" fmla="*/ 101 w 384"/>
                <a:gd name="T1" fmla="*/ 775 h 775"/>
                <a:gd name="T2" fmla="*/ 283 w 384"/>
                <a:gd name="T3" fmla="*/ 775 h 775"/>
                <a:gd name="T4" fmla="*/ 283 w 384"/>
                <a:gd name="T5" fmla="*/ 195 h 775"/>
                <a:gd name="T6" fmla="*/ 384 w 384"/>
                <a:gd name="T7" fmla="*/ 195 h 775"/>
                <a:gd name="T8" fmla="*/ 188 w 384"/>
                <a:gd name="T9" fmla="*/ 0 h 775"/>
                <a:gd name="T10" fmla="*/ 0 w 384"/>
                <a:gd name="T11" fmla="*/ 195 h 775"/>
                <a:gd name="T12" fmla="*/ 101 w 384"/>
                <a:gd name="T13" fmla="*/ 195 h 775"/>
                <a:gd name="T14" fmla="*/ 101 w 384"/>
                <a:gd name="T15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775">
                  <a:moveTo>
                    <a:pt x="101" y="775"/>
                  </a:moveTo>
                  <a:lnTo>
                    <a:pt x="283" y="775"/>
                  </a:lnTo>
                  <a:lnTo>
                    <a:pt x="283" y="195"/>
                  </a:lnTo>
                  <a:lnTo>
                    <a:pt x="384" y="195"/>
                  </a:lnTo>
                  <a:lnTo>
                    <a:pt x="188" y="0"/>
                  </a:lnTo>
                  <a:lnTo>
                    <a:pt x="0" y="195"/>
                  </a:lnTo>
                  <a:lnTo>
                    <a:pt x="101" y="195"/>
                  </a:lnTo>
                  <a:lnTo>
                    <a:pt x="101" y="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33"/>
            <p:cNvSpPr/>
            <p:nvPr/>
          </p:nvSpPr>
          <p:spPr bwMode="auto">
            <a:xfrm>
              <a:off x="-800" y="1855"/>
              <a:ext cx="377" cy="472"/>
            </a:xfrm>
            <a:custGeom>
              <a:avLst/>
              <a:gdLst>
                <a:gd name="T0" fmla="*/ 101 w 377"/>
                <a:gd name="T1" fmla="*/ 472 h 472"/>
                <a:gd name="T2" fmla="*/ 276 w 377"/>
                <a:gd name="T3" fmla="*/ 472 h 472"/>
                <a:gd name="T4" fmla="*/ 276 w 377"/>
                <a:gd name="T5" fmla="*/ 196 h 472"/>
                <a:gd name="T6" fmla="*/ 377 w 377"/>
                <a:gd name="T7" fmla="*/ 196 h 472"/>
                <a:gd name="T8" fmla="*/ 188 w 377"/>
                <a:gd name="T9" fmla="*/ 0 h 472"/>
                <a:gd name="T10" fmla="*/ 0 w 377"/>
                <a:gd name="T11" fmla="*/ 196 h 472"/>
                <a:gd name="T12" fmla="*/ 101 w 377"/>
                <a:gd name="T13" fmla="*/ 196 h 472"/>
                <a:gd name="T14" fmla="*/ 101 w 377"/>
                <a:gd name="T1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472">
                  <a:moveTo>
                    <a:pt x="101" y="472"/>
                  </a:moveTo>
                  <a:lnTo>
                    <a:pt x="276" y="472"/>
                  </a:lnTo>
                  <a:lnTo>
                    <a:pt x="276" y="196"/>
                  </a:lnTo>
                  <a:lnTo>
                    <a:pt x="377" y="196"/>
                  </a:lnTo>
                  <a:lnTo>
                    <a:pt x="188" y="0"/>
                  </a:lnTo>
                  <a:lnTo>
                    <a:pt x="0" y="196"/>
                  </a:lnTo>
                  <a:lnTo>
                    <a:pt x="101" y="196"/>
                  </a:lnTo>
                  <a:lnTo>
                    <a:pt x="101" y="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-807" y="2374"/>
              <a:ext cx="1132" cy="1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22" y="1336"/>
              <a:ext cx="155" cy="1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36"/>
            <p:cNvSpPr/>
            <p:nvPr/>
          </p:nvSpPr>
          <p:spPr bwMode="auto">
            <a:xfrm>
              <a:off x="-86" y="1545"/>
              <a:ext cx="364" cy="782"/>
            </a:xfrm>
            <a:custGeom>
              <a:avLst/>
              <a:gdLst>
                <a:gd name="T0" fmla="*/ 7 w 54"/>
                <a:gd name="T1" fmla="*/ 61 h 116"/>
                <a:gd name="T2" fmla="*/ 8 w 54"/>
                <a:gd name="T3" fmla="*/ 61 h 116"/>
                <a:gd name="T4" fmla="*/ 9 w 54"/>
                <a:gd name="T5" fmla="*/ 61 h 116"/>
                <a:gd name="T6" fmla="*/ 11 w 54"/>
                <a:gd name="T7" fmla="*/ 116 h 116"/>
                <a:gd name="T8" fmla="*/ 26 w 54"/>
                <a:gd name="T9" fmla="*/ 116 h 116"/>
                <a:gd name="T10" fmla="*/ 26 w 54"/>
                <a:gd name="T11" fmla="*/ 61 h 116"/>
                <a:gd name="T12" fmla="*/ 28 w 54"/>
                <a:gd name="T13" fmla="*/ 61 h 116"/>
                <a:gd name="T14" fmla="*/ 30 w 54"/>
                <a:gd name="T15" fmla="*/ 116 h 116"/>
                <a:gd name="T16" fmla="*/ 45 w 54"/>
                <a:gd name="T17" fmla="*/ 116 h 116"/>
                <a:gd name="T18" fmla="*/ 45 w 54"/>
                <a:gd name="T19" fmla="*/ 61 h 116"/>
                <a:gd name="T20" fmla="*/ 46 w 54"/>
                <a:gd name="T21" fmla="*/ 61 h 116"/>
                <a:gd name="T22" fmla="*/ 47 w 54"/>
                <a:gd name="T23" fmla="*/ 61 h 116"/>
                <a:gd name="T24" fmla="*/ 47 w 54"/>
                <a:gd name="T25" fmla="*/ 61 h 116"/>
                <a:gd name="T26" fmla="*/ 54 w 54"/>
                <a:gd name="T27" fmla="*/ 61 h 116"/>
                <a:gd name="T28" fmla="*/ 50 w 54"/>
                <a:gd name="T29" fmla="*/ 8 h 116"/>
                <a:gd name="T30" fmla="*/ 43 w 54"/>
                <a:gd name="T31" fmla="*/ 1 h 116"/>
                <a:gd name="T32" fmla="*/ 37 w 54"/>
                <a:gd name="T33" fmla="*/ 0 h 116"/>
                <a:gd name="T34" fmla="*/ 37 w 54"/>
                <a:gd name="T35" fmla="*/ 1 h 116"/>
                <a:gd name="T36" fmla="*/ 41 w 54"/>
                <a:gd name="T37" fmla="*/ 5 h 116"/>
                <a:gd name="T38" fmla="*/ 36 w 54"/>
                <a:gd name="T39" fmla="*/ 8 h 116"/>
                <a:gd name="T40" fmla="*/ 38 w 54"/>
                <a:gd name="T41" fmla="*/ 12 h 116"/>
                <a:gd name="T42" fmla="*/ 31 w 54"/>
                <a:gd name="T43" fmla="*/ 28 h 116"/>
                <a:gd name="T44" fmla="*/ 30 w 54"/>
                <a:gd name="T45" fmla="*/ 6 h 116"/>
                <a:gd name="T46" fmla="*/ 31 w 54"/>
                <a:gd name="T47" fmla="*/ 5 h 116"/>
                <a:gd name="T48" fmla="*/ 30 w 54"/>
                <a:gd name="T49" fmla="*/ 0 h 116"/>
                <a:gd name="T50" fmla="*/ 25 w 54"/>
                <a:gd name="T51" fmla="*/ 0 h 116"/>
                <a:gd name="T52" fmla="*/ 23 w 54"/>
                <a:gd name="T53" fmla="*/ 5 h 116"/>
                <a:gd name="T54" fmla="*/ 24 w 54"/>
                <a:gd name="T55" fmla="*/ 6 h 116"/>
                <a:gd name="T56" fmla="*/ 23 w 54"/>
                <a:gd name="T57" fmla="*/ 29 h 116"/>
                <a:gd name="T58" fmla="*/ 16 w 54"/>
                <a:gd name="T59" fmla="*/ 12 h 116"/>
                <a:gd name="T60" fmla="*/ 18 w 54"/>
                <a:gd name="T61" fmla="*/ 8 h 116"/>
                <a:gd name="T62" fmla="*/ 13 w 54"/>
                <a:gd name="T63" fmla="*/ 5 h 116"/>
                <a:gd name="T64" fmla="*/ 17 w 54"/>
                <a:gd name="T65" fmla="*/ 1 h 116"/>
                <a:gd name="T66" fmla="*/ 17 w 54"/>
                <a:gd name="T67" fmla="*/ 0 h 116"/>
                <a:gd name="T68" fmla="*/ 11 w 54"/>
                <a:gd name="T69" fmla="*/ 1 h 116"/>
                <a:gd name="T70" fmla="*/ 4 w 54"/>
                <a:gd name="T71" fmla="*/ 8 h 116"/>
                <a:gd name="T72" fmla="*/ 0 w 54"/>
                <a:gd name="T73" fmla="*/ 61 h 116"/>
                <a:gd name="T74" fmla="*/ 7 w 54"/>
                <a:gd name="T75" fmla="*/ 61 h 116"/>
                <a:gd name="T76" fmla="*/ 7 w 54"/>
                <a:gd name="T7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116">
                  <a:moveTo>
                    <a:pt x="7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7" y="100"/>
                    <a:pt x="27" y="72"/>
                    <a:pt x="26" y="61"/>
                  </a:cubicBezTo>
                  <a:cubicBezTo>
                    <a:pt x="27" y="61"/>
                    <a:pt x="27" y="61"/>
                    <a:pt x="28" y="61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00"/>
                    <a:pt x="45" y="72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9" y="61"/>
                    <a:pt x="52" y="61"/>
                    <a:pt x="54" y="6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1"/>
                    <a:pt x="43" y="1"/>
                  </a:cubicBezTo>
                  <a:cubicBezTo>
                    <a:pt x="43" y="1"/>
                    <a:pt x="38" y="1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1" y="1"/>
                    <a:pt x="11" y="1"/>
                  </a:cubicBezTo>
                  <a:cubicBezTo>
                    <a:pt x="8" y="1"/>
                    <a:pt x="5" y="4"/>
                    <a:pt x="4" y="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61"/>
                    <a:pt x="5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39"/>
          <p:cNvGrpSpPr>
            <a:grpSpLocks noChangeAspect="1"/>
          </p:cNvGrpSpPr>
          <p:nvPr/>
        </p:nvGrpSpPr>
        <p:grpSpPr bwMode="auto">
          <a:xfrm>
            <a:off x="4679915" y="1345595"/>
            <a:ext cx="400344" cy="392707"/>
            <a:chOff x="3394" y="2854"/>
            <a:chExt cx="1363" cy="1337"/>
          </a:xfrm>
          <a:solidFill>
            <a:schemeClr val="bg1"/>
          </a:solidFill>
        </p:grpSpPr>
        <p:sp>
          <p:nvSpPr>
            <p:cNvPr id="19" name="Freeform 40"/>
            <p:cNvSpPr/>
            <p:nvPr/>
          </p:nvSpPr>
          <p:spPr bwMode="auto">
            <a:xfrm>
              <a:off x="3952" y="2854"/>
              <a:ext cx="188" cy="222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2 h 33"/>
                <a:gd name="T6" fmla="*/ 2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5" y="28"/>
                    <a:pt x="26" y="19"/>
                  </a:cubicBezTo>
                  <a:cubicBezTo>
                    <a:pt x="28" y="11"/>
                    <a:pt x="24" y="3"/>
                    <a:pt x="17" y="2"/>
                  </a:cubicBezTo>
                  <a:cubicBezTo>
                    <a:pt x="10" y="0"/>
                    <a:pt x="3" y="6"/>
                    <a:pt x="2" y="14"/>
                  </a:cubicBezTo>
                  <a:cubicBezTo>
                    <a:pt x="0" y="23"/>
                    <a:pt x="4" y="31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3549" y="3049"/>
              <a:ext cx="846" cy="880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3 h 131"/>
                <a:gd name="T4" fmla="*/ 26 w 126"/>
                <a:gd name="T5" fmla="*/ 63 h 131"/>
                <a:gd name="T6" fmla="*/ 26 w 126"/>
                <a:gd name="T7" fmla="*/ 63 h 131"/>
                <a:gd name="T8" fmla="*/ 37 w 126"/>
                <a:gd name="T9" fmla="*/ 66 h 131"/>
                <a:gd name="T10" fmla="*/ 32 w 126"/>
                <a:gd name="T11" fmla="*/ 91 h 131"/>
                <a:gd name="T12" fmla="*/ 17 w 126"/>
                <a:gd name="T13" fmla="*/ 124 h 131"/>
                <a:gd name="T14" fmla="*/ 33 w 126"/>
                <a:gd name="T15" fmla="*/ 131 h 131"/>
                <a:gd name="T16" fmla="*/ 51 w 126"/>
                <a:gd name="T17" fmla="*/ 89 h 131"/>
                <a:gd name="T18" fmla="*/ 54 w 126"/>
                <a:gd name="T19" fmla="*/ 74 h 131"/>
                <a:gd name="T20" fmla="*/ 75 w 126"/>
                <a:gd name="T21" fmla="*/ 75 h 131"/>
                <a:gd name="T22" fmla="*/ 74 w 126"/>
                <a:gd name="T23" fmla="*/ 80 h 131"/>
                <a:gd name="T24" fmla="*/ 70 w 126"/>
                <a:gd name="T25" fmla="*/ 96 h 131"/>
                <a:gd name="T26" fmla="*/ 86 w 126"/>
                <a:gd name="T27" fmla="*/ 101 h 131"/>
                <a:gd name="T28" fmla="*/ 92 w 126"/>
                <a:gd name="T29" fmla="*/ 81 h 131"/>
                <a:gd name="T30" fmla="*/ 95 w 126"/>
                <a:gd name="T31" fmla="*/ 70 h 131"/>
                <a:gd name="T32" fmla="*/ 86 w 126"/>
                <a:gd name="T33" fmla="*/ 57 h 131"/>
                <a:gd name="T34" fmla="*/ 86 w 126"/>
                <a:gd name="T35" fmla="*/ 57 h 131"/>
                <a:gd name="T36" fmla="*/ 86 w 126"/>
                <a:gd name="T37" fmla="*/ 57 h 131"/>
                <a:gd name="T38" fmla="*/ 84 w 126"/>
                <a:gd name="T39" fmla="*/ 57 h 131"/>
                <a:gd name="T40" fmla="*/ 81 w 126"/>
                <a:gd name="T41" fmla="*/ 57 h 131"/>
                <a:gd name="T42" fmla="*/ 76 w 126"/>
                <a:gd name="T43" fmla="*/ 57 h 131"/>
                <a:gd name="T44" fmla="*/ 66 w 126"/>
                <a:gd name="T45" fmla="*/ 56 h 131"/>
                <a:gd name="T46" fmla="*/ 75 w 126"/>
                <a:gd name="T47" fmla="*/ 27 h 131"/>
                <a:gd name="T48" fmla="*/ 79 w 126"/>
                <a:gd name="T49" fmla="*/ 33 h 131"/>
                <a:gd name="T50" fmla="*/ 83 w 126"/>
                <a:gd name="T51" fmla="*/ 39 h 131"/>
                <a:gd name="T52" fmla="*/ 84 w 126"/>
                <a:gd name="T53" fmla="*/ 41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6 w 126"/>
                <a:gd name="T63" fmla="*/ 45 h 131"/>
                <a:gd name="T64" fmla="*/ 126 w 126"/>
                <a:gd name="T65" fmla="*/ 46 h 131"/>
                <a:gd name="T66" fmla="*/ 126 w 126"/>
                <a:gd name="T67" fmla="*/ 28 h 131"/>
                <a:gd name="T68" fmla="*/ 95 w 126"/>
                <a:gd name="T69" fmla="*/ 29 h 131"/>
                <a:gd name="T70" fmla="*/ 95 w 126"/>
                <a:gd name="T71" fmla="*/ 29 h 131"/>
                <a:gd name="T72" fmla="*/ 91 w 126"/>
                <a:gd name="T73" fmla="*/ 24 h 131"/>
                <a:gd name="T74" fmla="*/ 82 w 126"/>
                <a:gd name="T75" fmla="*/ 12 h 131"/>
                <a:gd name="T76" fmla="*/ 76 w 126"/>
                <a:gd name="T77" fmla="*/ 9 h 131"/>
                <a:gd name="T78" fmla="*/ 75 w 126"/>
                <a:gd name="T79" fmla="*/ 9 h 131"/>
                <a:gd name="T80" fmla="*/ 76 w 126"/>
                <a:gd name="T81" fmla="*/ 14 h 131"/>
                <a:gd name="T82" fmla="*/ 72 w 126"/>
                <a:gd name="T83" fmla="*/ 16 h 131"/>
                <a:gd name="T84" fmla="*/ 72 w 126"/>
                <a:gd name="T85" fmla="*/ 22 h 131"/>
                <a:gd name="T86" fmla="*/ 62 w 126"/>
                <a:gd name="T87" fmla="*/ 37 h 131"/>
                <a:gd name="T88" fmla="*/ 69 w 126"/>
                <a:gd name="T89" fmla="*/ 13 h 131"/>
                <a:gd name="T90" fmla="*/ 70 w 126"/>
                <a:gd name="T91" fmla="*/ 12 h 131"/>
                <a:gd name="T92" fmla="*/ 71 w 126"/>
                <a:gd name="T93" fmla="*/ 6 h 131"/>
                <a:gd name="T94" fmla="*/ 68 w 126"/>
                <a:gd name="T95" fmla="*/ 5 h 131"/>
                <a:gd name="T96" fmla="*/ 65 w 126"/>
                <a:gd name="T97" fmla="*/ 11 h 131"/>
                <a:gd name="T98" fmla="*/ 66 w 126"/>
                <a:gd name="T99" fmla="*/ 12 h 131"/>
                <a:gd name="T100" fmla="*/ 57 w 126"/>
                <a:gd name="T101" fmla="*/ 36 h 131"/>
                <a:gd name="T102" fmla="*/ 58 w 126"/>
                <a:gd name="T103" fmla="*/ 17 h 131"/>
                <a:gd name="T104" fmla="*/ 61 w 126"/>
                <a:gd name="T105" fmla="*/ 13 h 131"/>
                <a:gd name="T106" fmla="*/ 59 w 126"/>
                <a:gd name="T107" fmla="*/ 9 h 131"/>
                <a:gd name="T108" fmla="*/ 63 w 126"/>
                <a:gd name="T109" fmla="*/ 4 h 131"/>
                <a:gd name="T110" fmla="*/ 53 w 126"/>
                <a:gd name="T111" fmla="*/ 2 h 131"/>
                <a:gd name="T112" fmla="*/ 44 w 126"/>
                <a:gd name="T113" fmla="*/ 2 h 131"/>
                <a:gd name="T114" fmla="*/ 18 w 126"/>
                <a:gd name="T115" fmla="*/ 19 h 131"/>
                <a:gd name="T116" fmla="*/ 0 w 126"/>
                <a:gd name="T117" fmla="*/ 50 h 131"/>
                <a:gd name="T118" fmla="*/ 16 w 126"/>
                <a:gd name="T119" fmla="*/ 58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35" y="36"/>
                    <a:pt x="31" y="49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0" y="64"/>
                    <a:pt x="33" y="65"/>
                    <a:pt x="37" y="66"/>
                  </a:cubicBezTo>
                  <a:cubicBezTo>
                    <a:pt x="35" y="75"/>
                    <a:pt x="33" y="85"/>
                    <a:pt x="32" y="91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8" y="119"/>
                    <a:pt x="47" y="107"/>
                    <a:pt x="51" y="89"/>
                  </a:cubicBezTo>
                  <a:cubicBezTo>
                    <a:pt x="52" y="83"/>
                    <a:pt x="54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8" y="95"/>
                    <a:pt x="90" y="88"/>
                    <a:pt x="92" y="8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2" y="56"/>
                    <a:pt x="69" y="56"/>
                    <a:pt x="66" y="56"/>
                  </a:cubicBezTo>
                  <a:cubicBezTo>
                    <a:pt x="69" y="46"/>
                    <a:pt x="72" y="37"/>
                    <a:pt x="75" y="27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0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0" y="10"/>
                    <a:pt x="78" y="10"/>
                    <a:pt x="76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7" y="2"/>
                    <a:pt x="53" y="2"/>
                  </a:cubicBezTo>
                  <a:cubicBezTo>
                    <a:pt x="49" y="1"/>
                    <a:pt x="47" y="0"/>
                    <a:pt x="44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50"/>
                  </a:cubicBezTo>
                  <a:cubicBezTo>
                    <a:pt x="5" y="53"/>
                    <a:pt x="10" y="56"/>
                    <a:pt x="16" y="58"/>
                  </a:cubicBezTo>
                  <a:cubicBezTo>
                    <a:pt x="19" y="50"/>
                    <a:pt x="27" y="36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2"/>
            <p:cNvSpPr>
              <a:spLocks noEditPoints="1"/>
            </p:cNvSpPr>
            <p:nvPr/>
          </p:nvSpPr>
          <p:spPr bwMode="auto">
            <a:xfrm>
              <a:off x="3394" y="3425"/>
              <a:ext cx="302" cy="276"/>
            </a:xfrm>
            <a:custGeom>
              <a:avLst/>
              <a:gdLst>
                <a:gd name="T0" fmla="*/ 6 w 45"/>
                <a:gd name="T1" fmla="*/ 32 h 41"/>
                <a:gd name="T2" fmla="*/ 7 w 45"/>
                <a:gd name="T3" fmla="*/ 32 h 41"/>
                <a:gd name="T4" fmla="*/ 7 w 45"/>
                <a:gd name="T5" fmla="*/ 31 h 41"/>
                <a:gd name="T6" fmla="*/ 30 w 45"/>
                <a:gd name="T7" fmla="*/ 38 h 41"/>
                <a:gd name="T8" fmla="*/ 29 w 45"/>
                <a:gd name="T9" fmla="*/ 39 h 41"/>
                <a:gd name="T10" fmla="*/ 30 w 45"/>
                <a:gd name="T11" fmla="*/ 40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0 h 41"/>
                <a:gd name="T28" fmla="*/ 32 w 45"/>
                <a:gd name="T29" fmla="*/ 3 h 41"/>
                <a:gd name="T30" fmla="*/ 25 w 45"/>
                <a:gd name="T31" fmla="*/ 1 h 41"/>
                <a:gd name="T32" fmla="*/ 18 w 45"/>
                <a:gd name="T33" fmla="*/ 4 h 41"/>
                <a:gd name="T34" fmla="*/ 17 w 45"/>
                <a:gd name="T35" fmla="*/ 5 h 41"/>
                <a:gd name="T36" fmla="*/ 12 w 45"/>
                <a:gd name="T37" fmla="*/ 3 h 41"/>
                <a:gd name="T38" fmla="*/ 7 w 45"/>
                <a:gd name="T39" fmla="*/ 6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0 h 41"/>
                <a:gd name="T46" fmla="*/ 4 w 45"/>
                <a:gd name="T47" fmla="*/ 32 h 41"/>
                <a:gd name="T48" fmla="*/ 6 w 45"/>
                <a:gd name="T49" fmla="*/ 32 h 41"/>
                <a:gd name="T50" fmla="*/ 21 w 45"/>
                <a:gd name="T51" fmla="*/ 5 h 41"/>
                <a:gd name="T52" fmla="*/ 24 w 45"/>
                <a:gd name="T53" fmla="*/ 4 h 41"/>
                <a:gd name="T54" fmla="*/ 32 w 45"/>
                <a:gd name="T55" fmla="*/ 6 h 41"/>
                <a:gd name="T56" fmla="*/ 33 w 45"/>
                <a:gd name="T57" fmla="*/ 9 h 41"/>
                <a:gd name="T58" fmla="*/ 33 w 45"/>
                <a:gd name="T59" fmla="*/ 10 h 41"/>
                <a:gd name="T60" fmla="*/ 20 w 45"/>
                <a:gd name="T61" fmla="*/ 6 h 41"/>
                <a:gd name="T62" fmla="*/ 21 w 45"/>
                <a:gd name="T6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41">
                  <a:moveTo>
                    <a:pt x="6" y="32"/>
                  </a:moveTo>
                  <a:cubicBezTo>
                    <a:pt x="6" y="33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29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6" y="40"/>
                    <a:pt x="38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4" y="13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7"/>
                    <a:pt x="36" y="4"/>
                    <a:pt x="32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9" y="1"/>
                    <a:pt x="18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7" y="4"/>
                    <a:pt x="7" y="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2"/>
                    <a:pt x="4" y="32"/>
                  </a:cubicBezTo>
                  <a:lnTo>
                    <a:pt x="6" y="32"/>
                  </a:lnTo>
                  <a:close/>
                  <a:moveTo>
                    <a:pt x="21" y="5"/>
                  </a:moveTo>
                  <a:cubicBezTo>
                    <a:pt x="21" y="4"/>
                    <a:pt x="23" y="3"/>
                    <a:pt x="24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6"/>
                    <a:pt x="34" y="8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lnTo>
                    <a:pt x="2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>
              <a:off x="3414" y="3365"/>
              <a:ext cx="1343" cy="826"/>
            </a:xfrm>
            <a:custGeom>
              <a:avLst/>
              <a:gdLst>
                <a:gd name="T0" fmla="*/ 1343 w 1343"/>
                <a:gd name="T1" fmla="*/ 0 h 826"/>
                <a:gd name="T2" fmla="*/ 1115 w 1343"/>
                <a:gd name="T3" fmla="*/ 101 h 826"/>
                <a:gd name="T4" fmla="*/ 1162 w 1343"/>
                <a:gd name="T5" fmla="*/ 134 h 826"/>
                <a:gd name="T6" fmla="*/ 860 w 1343"/>
                <a:gd name="T7" fmla="*/ 450 h 826"/>
                <a:gd name="T8" fmla="*/ 598 w 1343"/>
                <a:gd name="T9" fmla="*/ 416 h 826"/>
                <a:gd name="T10" fmla="*/ 397 w 1343"/>
                <a:gd name="T11" fmla="*/ 631 h 826"/>
                <a:gd name="T12" fmla="*/ 175 w 1343"/>
                <a:gd name="T13" fmla="*/ 531 h 826"/>
                <a:gd name="T14" fmla="*/ 0 w 1343"/>
                <a:gd name="T15" fmla="*/ 752 h 826"/>
                <a:gd name="T16" fmla="*/ 101 w 1343"/>
                <a:gd name="T17" fmla="*/ 826 h 826"/>
                <a:gd name="T18" fmla="*/ 208 w 1343"/>
                <a:gd name="T19" fmla="*/ 678 h 826"/>
                <a:gd name="T20" fmla="*/ 423 w 1343"/>
                <a:gd name="T21" fmla="*/ 779 h 826"/>
                <a:gd name="T22" fmla="*/ 645 w 1343"/>
                <a:gd name="T23" fmla="*/ 544 h 826"/>
                <a:gd name="T24" fmla="*/ 907 w 1343"/>
                <a:gd name="T25" fmla="*/ 578 h 826"/>
                <a:gd name="T26" fmla="*/ 1263 w 1343"/>
                <a:gd name="T27" fmla="*/ 208 h 826"/>
                <a:gd name="T28" fmla="*/ 1323 w 1343"/>
                <a:gd name="T29" fmla="*/ 248 h 826"/>
                <a:gd name="T30" fmla="*/ 1343 w 1343"/>
                <a:gd name="T3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3" h="826">
                  <a:moveTo>
                    <a:pt x="1343" y="0"/>
                  </a:moveTo>
                  <a:lnTo>
                    <a:pt x="1115" y="101"/>
                  </a:lnTo>
                  <a:lnTo>
                    <a:pt x="1162" y="134"/>
                  </a:lnTo>
                  <a:lnTo>
                    <a:pt x="860" y="450"/>
                  </a:lnTo>
                  <a:lnTo>
                    <a:pt x="598" y="416"/>
                  </a:lnTo>
                  <a:lnTo>
                    <a:pt x="397" y="631"/>
                  </a:lnTo>
                  <a:lnTo>
                    <a:pt x="175" y="531"/>
                  </a:lnTo>
                  <a:lnTo>
                    <a:pt x="0" y="752"/>
                  </a:lnTo>
                  <a:lnTo>
                    <a:pt x="101" y="826"/>
                  </a:lnTo>
                  <a:lnTo>
                    <a:pt x="208" y="678"/>
                  </a:lnTo>
                  <a:lnTo>
                    <a:pt x="423" y="779"/>
                  </a:lnTo>
                  <a:lnTo>
                    <a:pt x="645" y="544"/>
                  </a:lnTo>
                  <a:lnTo>
                    <a:pt x="907" y="578"/>
                  </a:lnTo>
                  <a:lnTo>
                    <a:pt x="1263" y="208"/>
                  </a:lnTo>
                  <a:lnTo>
                    <a:pt x="1323" y="248"/>
                  </a:lnTo>
                  <a:lnTo>
                    <a:pt x="1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4438015" y="125730"/>
            <a:ext cx="5715" cy="4822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48824" y="414236"/>
            <a:ext cx="2878844" cy="61849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Ⅰ. 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Division </a:t>
            </a: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O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f </a:t>
            </a: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L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abor </a:t>
            </a: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nd </a:t>
            </a: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E</a:t>
            </a:r>
            <a:r>
              <a:rPr sz="1800" dirty="0">
                <a:solidFill>
                  <a:schemeClr val="bg1"/>
                </a:solidFill>
                <a:cs typeface="+mn-ea"/>
                <a:sym typeface="+mn-lt"/>
              </a:rPr>
              <a:t>xpectation</a:t>
            </a:r>
            <a:endParaRPr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7084" y="1259212"/>
            <a:ext cx="2878844" cy="61849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Ⅱ. Actual Progress And Burnout Diagram</a:t>
            </a:r>
            <a:endParaRPr 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97084" y="2081507"/>
            <a:ext cx="2878844" cy="61849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Ⅲ. Difficulties Encountered In Production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97084" y="2861986"/>
            <a:ext cx="2878844" cy="61849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cs typeface="+mn-ea"/>
                <a:sym typeface="+mn-lt"/>
              </a:rPr>
              <a:t>Ⅳ. Actual Structure Of The Project</a:t>
            </a:r>
            <a:endParaRPr 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297084" y="1864167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297084" y="1055890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297084" y="2724016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97084" y="3517033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67456" y="1032724"/>
            <a:ext cx="165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computer_159347"/>
          <p:cNvSpPr>
            <a:spLocks noChangeAspect="1"/>
          </p:cNvSpPr>
          <p:nvPr/>
        </p:nvSpPr>
        <p:spPr bwMode="auto">
          <a:xfrm flipH="1">
            <a:off x="4703469" y="3030938"/>
            <a:ext cx="398483" cy="36324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23" h="5956">
                <a:moveTo>
                  <a:pt x="527" y="4748"/>
                </a:moveTo>
                <a:lnTo>
                  <a:pt x="2672" y="4748"/>
                </a:lnTo>
                <a:lnTo>
                  <a:pt x="2672" y="5336"/>
                </a:lnTo>
                <a:lnTo>
                  <a:pt x="2253" y="5336"/>
                </a:lnTo>
                <a:cubicBezTo>
                  <a:pt x="2184" y="5336"/>
                  <a:pt x="2127" y="5392"/>
                  <a:pt x="2127" y="5463"/>
                </a:cubicBezTo>
                <a:lnTo>
                  <a:pt x="2127" y="5830"/>
                </a:lnTo>
                <a:cubicBezTo>
                  <a:pt x="2127" y="5899"/>
                  <a:pt x="2183" y="5956"/>
                  <a:pt x="2253" y="5956"/>
                </a:cubicBezTo>
                <a:lnTo>
                  <a:pt x="4269" y="5956"/>
                </a:lnTo>
                <a:cubicBezTo>
                  <a:pt x="4339" y="5956"/>
                  <a:pt x="4396" y="5900"/>
                  <a:pt x="4396" y="5830"/>
                </a:cubicBezTo>
                <a:lnTo>
                  <a:pt x="4396" y="5463"/>
                </a:lnTo>
                <a:cubicBezTo>
                  <a:pt x="4396" y="5394"/>
                  <a:pt x="4340" y="5336"/>
                  <a:pt x="4269" y="5336"/>
                </a:cubicBezTo>
                <a:lnTo>
                  <a:pt x="3851" y="5336"/>
                </a:lnTo>
                <a:lnTo>
                  <a:pt x="3851" y="4748"/>
                </a:lnTo>
                <a:lnTo>
                  <a:pt x="5996" y="4748"/>
                </a:lnTo>
                <a:cubicBezTo>
                  <a:pt x="6287" y="4748"/>
                  <a:pt x="6523" y="4512"/>
                  <a:pt x="6523" y="4222"/>
                </a:cubicBezTo>
                <a:lnTo>
                  <a:pt x="6523" y="527"/>
                </a:lnTo>
                <a:cubicBezTo>
                  <a:pt x="6523" y="236"/>
                  <a:pt x="6287" y="0"/>
                  <a:pt x="5996" y="0"/>
                </a:cubicBezTo>
                <a:lnTo>
                  <a:pt x="527" y="0"/>
                </a:lnTo>
                <a:cubicBezTo>
                  <a:pt x="236" y="0"/>
                  <a:pt x="0" y="236"/>
                  <a:pt x="0" y="527"/>
                </a:cubicBezTo>
                <a:lnTo>
                  <a:pt x="0" y="4222"/>
                </a:lnTo>
                <a:cubicBezTo>
                  <a:pt x="0" y="4512"/>
                  <a:pt x="236" y="4748"/>
                  <a:pt x="527" y="4748"/>
                </a:cubicBezTo>
                <a:close/>
                <a:moveTo>
                  <a:pt x="719" y="719"/>
                </a:moveTo>
                <a:lnTo>
                  <a:pt x="5804" y="719"/>
                </a:lnTo>
                <a:lnTo>
                  <a:pt x="5804" y="4026"/>
                </a:lnTo>
                <a:lnTo>
                  <a:pt x="719" y="4026"/>
                </a:lnTo>
                <a:lnTo>
                  <a:pt x="719" y="719"/>
                </a:lnTo>
                <a:close/>
                <a:moveTo>
                  <a:pt x="4495" y="1119"/>
                </a:moveTo>
                <a:lnTo>
                  <a:pt x="2028" y="1119"/>
                </a:lnTo>
                <a:cubicBezTo>
                  <a:pt x="1803" y="1119"/>
                  <a:pt x="1619" y="1303"/>
                  <a:pt x="1619" y="1528"/>
                </a:cubicBezTo>
                <a:lnTo>
                  <a:pt x="1619" y="3215"/>
                </a:lnTo>
                <a:cubicBezTo>
                  <a:pt x="1619" y="3440"/>
                  <a:pt x="1803" y="3624"/>
                  <a:pt x="2028" y="3624"/>
                </a:cubicBezTo>
                <a:lnTo>
                  <a:pt x="4496" y="3624"/>
                </a:lnTo>
                <a:cubicBezTo>
                  <a:pt x="4721" y="3624"/>
                  <a:pt x="4905" y="3440"/>
                  <a:pt x="4905" y="3215"/>
                </a:cubicBezTo>
                <a:lnTo>
                  <a:pt x="4905" y="1528"/>
                </a:lnTo>
                <a:cubicBezTo>
                  <a:pt x="4904" y="1303"/>
                  <a:pt x="4721" y="1119"/>
                  <a:pt x="4495" y="1119"/>
                </a:cubicBezTo>
                <a:close/>
                <a:moveTo>
                  <a:pt x="4495" y="3232"/>
                </a:moveTo>
                <a:cubicBezTo>
                  <a:pt x="4475" y="3254"/>
                  <a:pt x="4448" y="3264"/>
                  <a:pt x="4421" y="3264"/>
                </a:cubicBezTo>
                <a:cubicBezTo>
                  <a:pt x="4396" y="3264"/>
                  <a:pt x="4372" y="3255"/>
                  <a:pt x="4352" y="3236"/>
                </a:cubicBezTo>
                <a:lnTo>
                  <a:pt x="3551" y="2482"/>
                </a:lnTo>
                <a:lnTo>
                  <a:pt x="3327" y="2671"/>
                </a:lnTo>
                <a:cubicBezTo>
                  <a:pt x="3308" y="2687"/>
                  <a:pt x="3285" y="2695"/>
                  <a:pt x="3261" y="2695"/>
                </a:cubicBezTo>
                <a:cubicBezTo>
                  <a:pt x="3239" y="2695"/>
                  <a:pt x="3215" y="2687"/>
                  <a:pt x="3196" y="2671"/>
                </a:cubicBezTo>
                <a:lnTo>
                  <a:pt x="2972" y="2482"/>
                </a:lnTo>
                <a:lnTo>
                  <a:pt x="2171" y="3236"/>
                </a:lnTo>
                <a:cubicBezTo>
                  <a:pt x="2151" y="3255"/>
                  <a:pt x="2127" y="3264"/>
                  <a:pt x="2101" y="3264"/>
                </a:cubicBezTo>
                <a:cubicBezTo>
                  <a:pt x="2075" y="3264"/>
                  <a:pt x="2048" y="3254"/>
                  <a:pt x="2028" y="3232"/>
                </a:cubicBezTo>
                <a:cubicBezTo>
                  <a:pt x="1989" y="3192"/>
                  <a:pt x="1992" y="3128"/>
                  <a:pt x="2032" y="3090"/>
                </a:cubicBezTo>
                <a:lnTo>
                  <a:pt x="2817" y="2351"/>
                </a:lnTo>
                <a:lnTo>
                  <a:pt x="2036" y="1688"/>
                </a:lnTo>
                <a:cubicBezTo>
                  <a:pt x="1993" y="1652"/>
                  <a:pt x="1988" y="1588"/>
                  <a:pt x="2024" y="1546"/>
                </a:cubicBezTo>
                <a:cubicBezTo>
                  <a:pt x="2060" y="1503"/>
                  <a:pt x="2124" y="1498"/>
                  <a:pt x="2167" y="1534"/>
                </a:cubicBezTo>
                <a:lnTo>
                  <a:pt x="3261" y="2463"/>
                </a:lnTo>
                <a:lnTo>
                  <a:pt x="4356" y="1534"/>
                </a:lnTo>
                <a:cubicBezTo>
                  <a:pt x="4399" y="1498"/>
                  <a:pt x="4461" y="1503"/>
                  <a:pt x="4499" y="1546"/>
                </a:cubicBezTo>
                <a:cubicBezTo>
                  <a:pt x="4535" y="1588"/>
                  <a:pt x="4529" y="1651"/>
                  <a:pt x="4487" y="1688"/>
                </a:cubicBezTo>
                <a:lnTo>
                  <a:pt x="3705" y="2351"/>
                </a:lnTo>
                <a:lnTo>
                  <a:pt x="4491" y="3090"/>
                </a:lnTo>
                <a:cubicBezTo>
                  <a:pt x="4531" y="3128"/>
                  <a:pt x="4532" y="3192"/>
                  <a:pt x="4495" y="3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7884" y="1681914"/>
            <a:ext cx="161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contents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0667" y="3649641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78034" y="3739556"/>
            <a:ext cx="2878844" cy="34163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Ⅴ. Project Testing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297084" y="4200293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589717" y="4437041"/>
            <a:ext cx="626143" cy="6261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7084" y="4526956"/>
            <a:ext cx="2878844" cy="34163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Ⅵ. Members Experience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297084" y="4902603"/>
            <a:ext cx="32882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9"/>
          <p:cNvGrpSpPr>
            <a:grpSpLocks noChangeAspect="1"/>
          </p:cNvGrpSpPr>
          <p:nvPr/>
        </p:nvGrpSpPr>
        <p:grpSpPr bwMode="auto">
          <a:xfrm>
            <a:off x="4700870" y="4510435"/>
            <a:ext cx="400344" cy="392707"/>
            <a:chOff x="3394" y="2854"/>
            <a:chExt cx="1363" cy="1337"/>
          </a:xfrm>
          <a:solidFill>
            <a:schemeClr val="bg1"/>
          </a:solidFill>
        </p:grpSpPr>
        <p:sp>
          <p:nvSpPr>
            <p:cNvPr id="30" name="Freeform 40"/>
            <p:cNvSpPr/>
            <p:nvPr/>
          </p:nvSpPr>
          <p:spPr bwMode="auto">
            <a:xfrm>
              <a:off x="3952" y="2854"/>
              <a:ext cx="188" cy="222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2 h 33"/>
                <a:gd name="T6" fmla="*/ 2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5" y="28"/>
                    <a:pt x="26" y="19"/>
                  </a:cubicBezTo>
                  <a:cubicBezTo>
                    <a:pt x="28" y="11"/>
                    <a:pt x="24" y="3"/>
                    <a:pt x="17" y="2"/>
                  </a:cubicBezTo>
                  <a:cubicBezTo>
                    <a:pt x="10" y="0"/>
                    <a:pt x="3" y="6"/>
                    <a:pt x="2" y="14"/>
                  </a:cubicBezTo>
                  <a:cubicBezTo>
                    <a:pt x="0" y="23"/>
                    <a:pt x="4" y="31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41"/>
            <p:cNvSpPr/>
            <p:nvPr/>
          </p:nvSpPr>
          <p:spPr bwMode="auto">
            <a:xfrm>
              <a:off x="3549" y="3049"/>
              <a:ext cx="846" cy="880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3 h 131"/>
                <a:gd name="T4" fmla="*/ 26 w 126"/>
                <a:gd name="T5" fmla="*/ 63 h 131"/>
                <a:gd name="T6" fmla="*/ 26 w 126"/>
                <a:gd name="T7" fmla="*/ 63 h 131"/>
                <a:gd name="T8" fmla="*/ 37 w 126"/>
                <a:gd name="T9" fmla="*/ 66 h 131"/>
                <a:gd name="T10" fmla="*/ 32 w 126"/>
                <a:gd name="T11" fmla="*/ 91 h 131"/>
                <a:gd name="T12" fmla="*/ 17 w 126"/>
                <a:gd name="T13" fmla="*/ 124 h 131"/>
                <a:gd name="T14" fmla="*/ 33 w 126"/>
                <a:gd name="T15" fmla="*/ 131 h 131"/>
                <a:gd name="T16" fmla="*/ 51 w 126"/>
                <a:gd name="T17" fmla="*/ 89 h 131"/>
                <a:gd name="T18" fmla="*/ 54 w 126"/>
                <a:gd name="T19" fmla="*/ 74 h 131"/>
                <a:gd name="T20" fmla="*/ 75 w 126"/>
                <a:gd name="T21" fmla="*/ 75 h 131"/>
                <a:gd name="T22" fmla="*/ 74 w 126"/>
                <a:gd name="T23" fmla="*/ 80 h 131"/>
                <a:gd name="T24" fmla="*/ 70 w 126"/>
                <a:gd name="T25" fmla="*/ 96 h 131"/>
                <a:gd name="T26" fmla="*/ 86 w 126"/>
                <a:gd name="T27" fmla="*/ 101 h 131"/>
                <a:gd name="T28" fmla="*/ 92 w 126"/>
                <a:gd name="T29" fmla="*/ 81 h 131"/>
                <a:gd name="T30" fmla="*/ 95 w 126"/>
                <a:gd name="T31" fmla="*/ 70 h 131"/>
                <a:gd name="T32" fmla="*/ 86 w 126"/>
                <a:gd name="T33" fmla="*/ 57 h 131"/>
                <a:gd name="T34" fmla="*/ 86 w 126"/>
                <a:gd name="T35" fmla="*/ 57 h 131"/>
                <a:gd name="T36" fmla="*/ 86 w 126"/>
                <a:gd name="T37" fmla="*/ 57 h 131"/>
                <a:gd name="T38" fmla="*/ 84 w 126"/>
                <a:gd name="T39" fmla="*/ 57 h 131"/>
                <a:gd name="T40" fmla="*/ 81 w 126"/>
                <a:gd name="T41" fmla="*/ 57 h 131"/>
                <a:gd name="T42" fmla="*/ 76 w 126"/>
                <a:gd name="T43" fmla="*/ 57 h 131"/>
                <a:gd name="T44" fmla="*/ 66 w 126"/>
                <a:gd name="T45" fmla="*/ 56 h 131"/>
                <a:gd name="T46" fmla="*/ 75 w 126"/>
                <a:gd name="T47" fmla="*/ 27 h 131"/>
                <a:gd name="T48" fmla="*/ 79 w 126"/>
                <a:gd name="T49" fmla="*/ 33 h 131"/>
                <a:gd name="T50" fmla="*/ 83 w 126"/>
                <a:gd name="T51" fmla="*/ 39 h 131"/>
                <a:gd name="T52" fmla="*/ 84 w 126"/>
                <a:gd name="T53" fmla="*/ 41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6 w 126"/>
                <a:gd name="T63" fmla="*/ 45 h 131"/>
                <a:gd name="T64" fmla="*/ 126 w 126"/>
                <a:gd name="T65" fmla="*/ 46 h 131"/>
                <a:gd name="T66" fmla="*/ 126 w 126"/>
                <a:gd name="T67" fmla="*/ 28 h 131"/>
                <a:gd name="T68" fmla="*/ 95 w 126"/>
                <a:gd name="T69" fmla="*/ 29 h 131"/>
                <a:gd name="T70" fmla="*/ 95 w 126"/>
                <a:gd name="T71" fmla="*/ 29 h 131"/>
                <a:gd name="T72" fmla="*/ 91 w 126"/>
                <a:gd name="T73" fmla="*/ 24 h 131"/>
                <a:gd name="T74" fmla="*/ 82 w 126"/>
                <a:gd name="T75" fmla="*/ 12 h 131"/>
                <a:gd name="T76" fmla="*/ 76 w 126"/>
                <a:gd name="T77" fmla="*/ 9 h 131"/>
                <a:gd name="T78" fmla="*/ 75 w 126"/>
                <a:gd name="T79" fmla="*/ 9 h 131"/>
                <a:gd name="T80" fmla="*/ 76 w 126"/>
                <a:gd name="T81" fmla="*/ 14 h 131"/>
                <a:gd name="T82" fmla="*/ 72 w 126"/>
                <a:gd name="T83" fmla="*/ 16 h 131"/>
                <a:gd name="T84" fmla="*/ 72 w 126"/>
                <a:gd name="T85" fmla="*/ 22 h 131"/>
                <a:gd name="T86" fmla="*/ 62 w 126"/>
                <a:gd name="T87" fmla="*/ 37 h 131"/>
                <a:gd name="T88" fmla="*/ 69 w 126"/>
                <a:gd name="T89" fmla="*/ 13 h 131"/>
                <a:gd name="T90" fmla="*/ 70 w 126"/>
                <a:gd name="T91" fmla="*/ 12 h 131"/>
                <a:gd name="T92" fmla="*/ 71 w 126"/>
                <a:gd name="T93" fmla="*/ 6 h 131"/>
                <a:gd name="T94" fmla="*/ 68 w 126"/>
                <a:gd name="T95" fmla="*/ 5 h 131"/>
                <a:gd name="T96" fmla="*/ 65 w 126"/>
                <a:gd name="T97" fmla="*/ 11 h 131"/>
                <a:gd name="T98" fmla="*/ 66 w 126"/>
                <a:gd name="T99" fmla="*/ 12 h 131"/>
                <a:gd name="T100" fmla="*/ 57 w 126"/>
                <a:gd name="T101" fmla="*/ 36 h 131"/>
                <a:gd name="T102" fmla="*/ 58 w 126"/>
                <a:gd name="T103" fmla="*/ 17 h 131"/>
                <a:gd name="T104" fmla="*/ 61 w 126"/>
                <a:gd name="T105" fmla="*/ 13 h 131"/>
                <a:gd name="T106" fmla="*/ 59 w 126"/>
                <a:gd name="T107" fmla="*/ 9 h 131"/>
                <a:gd name="T108" fmla="*/ 63 w 126"/>
                <a:gd name="T109" fmla="*/ 4 h 131"/>
                <a:gd name="T110" fmla="*/ 53 w 126"/>
                <a:gd name="T111" fmla="*/ 2 h 131"/>
                <a:gd name="T112" fmla="*/ 44 w 126"/>
                <a:gd name="T113" fmla="*/ 2 h 131"/>
                <a:gd name="T114" fmla="*/ 18 w 126"/>
                <a:gd name="T115" fmla="*/ 19 h 131"/>
                <a:gd name="T116" fmla="*/ 0 w 126"/>
                <a:gd name="T117" fmla="*/ 50 h 131"/>
                <a:gd name="T118" fmla="*/ 16 w 126"/>
                <a:gd name="T119" fmla="*/ 58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35" y="36"/>
                    <a:pt x="31" y="49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0" y="64"/>
                    <a:pt x="33" y="65"/>
                    <a:pt x="37" y="66"/>
                  </a:cubicBezTo>
                  <a:cubicBezTo>
                    <a:pt x="35" y="75"/>
                    <a:pt x="33" y="85"/>
                    <a:pt x="32" y="91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8" y="119"/>
                    <a:pt x="47" y="107"/>
                    <a:pt x="51" y="89"/>
                  </a:cubicBezTo>
                  <a:cubicBezTo>
                    <a:pt x="52" y="83"/>
                    <a:pt x="54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8" y="95"/>
                    <a:pt x="90" y="88"/>
                    <a:pt x="92" y="8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2" y="56"/>
                    <a:pt x="69" y="56"/>
                    <a:pt x="66" y="56"/>
                  </a:cubicBezTo>
                  <a:cubicBezTo>
                    <a:pt x="69" y="46"/>
                    <a:pt x="72" y="37"/>
                    <a:pt x="75" y="27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0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0" y="10"/>
                    <a:pt x="78" y="10"/>
                    <a:pt x="76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7" y="2"/>
                    <a:pt x="53" y="2"/>
                  </a:cubicBezTo>
                  <a:cubicBezTo>
                    <a:pt x="49" y="1"/>
                    <a:pt x="47" y="0"/>
                    <a:pt x="44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50"/>
                  </a:cubicBezTo>
                  <a:cubicBezTo>
                    <a:pt x="5" y="53"/>
                    <a:pt x="10" y="56"/>
                    <a:pt x="16" y="58"/>
                  </a:cubicBezTo>
                  <a:cubicBezTo>
                    <a:pt x="19" y="50"/>
                    <a:pt x="27" y="36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42"/>
            <p:cNvSpPr>
              <a:spLocks noEditPoints="1"/>
            </p:cNvSpPr>
            <p:nvPr/>
          </p:nvSpPr>
          <p:spPr bwMode="auto">
            <a:xfrm>
              <a:off x="3394" y="3425"/>
              <a:ext cx="302" cy="276"/>
            </a:xfrm>
            <a:custGeom>
              <a:avLst/>
              <a:gdLst>
                <a:gd name="T0" fmla="*/ 6 w 45"/>
                <a:gd name="T1" fmla="*/ 32 h 41"/>
                <a:gd name="T2" fmla="*/ 7 w 45"/>
                <a:gd name="T3" fmla="*/ 32 h 41"/>
                <a:gd name="T4" fmla="*/ 7 w 45"/>
                <a:gd name="T5" fmla="*/ 31 h 41"/>
                <a:gd name="T6" fmla="*/ 30 w 45"/>
                <a:gd name="T7" fmla="*/ 38 h 41"/>
                <a:gd name="T8" fmla="*/ 29 w 45"/>
                <a:gd name="T9" fmla="*/ 39 h 41"/>
                <a:gd name="T10" fmla="*/ 30 w 45"/>
                <a:gd name="T11" fmla="*/ 40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0 h 41"/>
                <a:gd name="T28" fmla="*/ 32 w 45"/>
                <a:gd name="T29" fmla="*/ 3 h 41"/>
                <a:gd name="T30" fmla="*/ 25 w 45"/>
                <a:gd name="T31" fmla="*/ 1 h 41"/>
                <a:gd name="T32" fmla="*/ 18 w 45"/>
                <a:gd name="T33" fmla="*/ 4 h 41"/>
                <a:gd name="T34" fmla="*/ 17 w 45"/>
                <a:gd name="T35" fmla="*/ 5 h 41"/>
                <a:gd name="T36" fmla="*/ 12 w 45"/>
                <a:gd name="T37" fmla="*/ 3 h 41"/>
                <a:gd name="T38" fmla="*/ 7 w 45"/>
                <a:gd name="T39" fmla="*/ 6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0 h 41"/>
                <a:gd name="T46" fmla="*/ 4 w 45"/>
                <a:gd name="T47" fmla="*/ 32 h 41"/>
                <a:gd name="T48" fmla="*/ 6 w 45"/>
                <a:gd name="T49" fmla="*/ 32 h 41"/>
                <a:gd name="T50" fmla="*/ 21 w 45"/>
                <a:gd name="T51" fmla="*/ 5 h 41"/>
                <a:gd name="T52" fmla="*/ 24 w 45"/>
                <a:gd name="T53" fmla="*/ 4 h 41"/>
                <a:gd name="T54" fmla="*/ 32 w 45"/>
                <a:gd name="T55" fmla="*/ 6 h 41"/>
                <a:gd name="T56" fmla="*/ 33 w 45"/>
                <a:gd name="T57" fmla="*/ 9 h 41"/>
                <a:gd name="T58" fmla="*/ 33 w 45"/>
                <a:gd name="T59" fmla="*/ 10 h 41"/>
                <a:gd name="T60" fmla="*/ 20 w 45"/>
                <a:gd name="T61" fmla="*/ 6 h 41"/>
                <a:gd name="T62" fmla="*/ 21 w 45"/>
                <a:gd name="T6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41">
                  <a:moveTo>
                    <a:pt x="6" y="32"/>
                  </a:moveTo>
                  <a:cubicBezTo>
                    <a:pt x="6" y="33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29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6" y="40"/>
                    <a:pt x="38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4" y="13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7"/>
                    <a:pt x="36" y="4"/>
                    <a:pt x="32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9" y="1"/>
                    <a:pt x="18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7" y="4"/>
                    <a:pt x="7" y="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2"/>
                    <a:pt x="4" y="32"/>
                  </a:cubicBezTo>
                  <a:lnTo>
                    <a:pt x="6" y="32"/>
                  </a:lnTo>
                  <a:close/>
                  <a:moveTo>
                    <a:pt x="21" y="5"/>
                  </a:moveTo>
                  <a:cubicBezTo>
                    <a:pt x="21" y="4"/>
                    <a:pt x="23" y="3"/>
                    <a:pt x="24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6"/>
                    <a:pt x="34" y="8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lnTo>
                    <a:pt x="2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3414" y="3365"/>
              <a:ext cx="1343" cy="826"/>
            </a:xfrm>
            <a:custGeom>
              <a:avLst/>
              <a:gdLst>
                <a:gd name="T0" fmla="*/ 1343 w 1343"/>
                <a:gd name="T1" fmla="*/ 0 h 826"/>
                <a:gd name="T2" fmla="*/ 1115 w 1343"/>
                <a:gd name="T3" fmla="*/ 101 h 826"/>
                <a:gd name="T4" fmla="*/ 1162 w 1343"/>
                <a:gd name="T5" fmla="*/ 134 h 826"/>
                <a:gd name="T6" fmla="*/ 860 w 1343"/>
                <a:gd name="T7" fmla="*/ 450 h 826"/>
                <a:gd name="T8" fmla="*/ 598 w 1343"/>
                <a:gd name="T9" fmla="*/ 416 h 826"/>
                <a:gd name="T10" fmla="*/ 397 w 1343"/>
                <a:gd name="T11" fmla="*/ 631 h 826"/>
                <a:gd name="T12" fmla="*/ 175 w 1343"/>
                <a:gd name="T13" fmla="*/ 531 h 826"/>
                <a:gd name="T14" fmla="*/ 0 w 1343"/>
                <a:gd name="T15" fmla="*/ 752 h 826"/>
                <a:gd name="T16" fmla="*/ 101 w 1343"/>
                <a:gd name="T17" fmla="*/ 826 h 826"/>
                <a:gd name="T18" fmla="*/ 208 w 1343"/>
                <a:gd name="T19" fmla="*/ 678 h 826"/>
                <a:gd name="T20" fmla="*/ 423 w 1343"/>
                <a:gd name="T21" fmla="*/ 779 h 826"/>
                <a:gd name="T22" fmla="*/ 645 w 1343"/>
                <a:gd name="T23" fmla="*/ 544 h 826"/>
                <a:gd name="T24" fmla="*/ 907 w 1343"/>
                <a:gd name="T25" fmla="*/ 578 h 826"/>
                <a:gd name="T26" fmla="*/ 1263 w 1343"/>
                <a:gd name="T27" fmla="*/ 208 h 826"/>
                <a:gd name="T28" fmla="*/ 1323 w 1343"/>
                <a:gd name="T29" fmla="*/ 248 h 826"/>
                <a:gd name="T30" fmla="*/ 1343 w 1343"/>
                <a:gd name="T3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3" h="826">
                  <a:moveTo>
                    <a:pt x="1343" y="0"/>
                  </a:moveTo>
                  <a:lnTo>
                    <a:pt x="1115" y="101"/>
                  </a:lnTo>
                  <a:lnTo>
                    <a:pt x="1162" y="134"/>
                  </a:lnTo>
                  <a:lnTo>
                    <a:pt x="860" y="450"/>
                  </a:lnTo>
                  <a:lnTo>
                    <a:pt x="598" y="416"/>
                  </a:lnTo>
                  <a:lnTo>
                    <a:pt x="397" y="631"/>
                  </a:lnTo>
                  <a:lnTo>
                    <a:pt x="175" y="531"/>
                  </a:lnTo>
                  <a:lnTo>
                    <a:pt x="0" y="752"/>
                  </a:lnTo>
                  <a:lnTo>
                    <a:pt x="101" y="826"/>
                  </a:lnTo>
                  <a:lnTo>
                    <a:pt x="208" y="678"/>
                  </a:lnTo>
                  <a:lnTo>
                    <a:pt x="423" y="779"/>
                  </a:lnTo>
                  <a:lnTo>
                    <a:pt x="645" y="544"/>
                  </a:lnTo>
                  <a:lnTo>
                    <a:pt x="907" y="578"/>
                  </a:lnTo>
                  <a:lnTo>
                    <a:pt x="1263" y="208"/>
                  </a:lnTo>
                  <a:lnTo>
                    <a:pt x="1323" y="248"/>
                  </a:lnTo>
                  <a:lnTo>
                    <a:pt x="1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Group 31"/>
          <p:cNvGrpSpPr>
            <a:grpSpLocks noChangeAspect="1"/>
          </p:cNvGrpSpPr>
          <p:nvPr/>
        </p:nvGrpSpPr>
        <p:grpSpPr bwMode="auto">
          <a:xfrm>
            <a:off x="4713399" y="3773176"/>
            <a:ext cx="332495" cy="336606"/>
            <a:chOff x="-807" y="1336"/>
            <a:chExt cx="1132" cy="1146"/>
          </a:xfrm>
          <a:solidFill>
            <a:schemeClr val="bg1"/>
          </a:solidFill>
        </p:grpSpPr>
        <p:sp>
          <p:nvSpPr>
            <p:cNvPr id="50" name="Freeform 32"/>
            <p:cNvSpPr/>
            <p:nvPr/>
          </p:nvSpPr>
          <p:spPr bwMode="auto">
            <a:xfrm>
              <a:off x="-490" y="1552"/>
              <a:ext cx="384" cy="775"/>
            </a:xfrm>
            <a:custGeom>
              <a:avLst/>
              <a:gdLst>
                <a:gd name="T0" fmla="*/ 101 w 384"/>
                <a:gd name="T1" fmla="*/ 775 h 775"/>
                <a:gd name="T2" fmla="*/ 283 w 384"/>
                <a:gd name="T3" fmla="*/ 775 h 775"/>
                <a:gd name="T4" fmla="*/ 283 w 384"/>
                <a:gd name="T5" fmla="*/ 195 h 775"/>
                <a:gd name="T6" fmla="*/ 384 w 384"/>
                <a:gd name="T7" fmla="*/ 195 h 775"/>
                <a:gd name="T8" fmla="*/ 188 w 384"/>
                <a:gd name="T9" fmla="*/ 0 h 775"/>
                <a:gd name="T10" fmla="*/ 0 w 384"/>
                <a:gd name="T11" fmla="*/ 195 h 775"/>
                <a:gd name="T12" fmla="*/ 101 w 384"/>
                <a:gd name="T13" fmla="*/ 195 h 775"/>
                <a:gd name="T14" fmla="*/ 101 w 384"/>
                <a:gd name="T15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775">
                  <a:moveTo>
                    <a:pt x="101" y="775"/>
                  </a:moveTo>
                  <a:lnTo>
                    <a:pt x="283" y="775"/>
                  </a:lnTo>
                  <a:lnTo>
                    <a:pt x="283" y="195"/>
                  </a:lnTo>
                  <a:lnTo>
                    <a:pt x="384" y="195"/>
                  </a:lnTo>
                  <a:lnTo>
                    <a:pt x="188" y="0"/>
                  </a:lnTo>
                  <a:lnTo>
                    <a:pt x="0" y="195"/>
                  </a:lnTo>
                  <a:lnTo>
                    <a:pt x="101" y="195"/>
                  </a:lnTo>
                  <a:lnTo>
                    <a:pt x="101" y="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-800" y="1855"/>
              <a:ext cx="377" cy="472"/>
            </a:xfrm>
            <a:custGeom>
              <a:avLst/>
              <a:gdLst>
                <a:gd name="T0" fmla="*/ 101 w 377"/>
                <a:gd name="T1" fmla="*/ 472 h 472"/>
                <a:gd name="T2" fmla="*/ 276 w 377"/>
                <a:gd name="T3" fmla="*/ 472 h 472"/>
                <a:gd name="T4" fmla="*/ 276 w 377"/>
                <a:gd name="T5" fmla="*/ 196 h 472"/>
                <a:gd name="T6" fmla="*/ 377 w 377"/>
                <a:gd name="T7" fmla="*/ 196 h 472"/>
                <a:gd name="T8" fmla="*/ 188 w 377"/>
                <a:gd name="T9" fmla="*/ 0 h 472"/>
                <a:gd name="T10" fmla="*/ 0 w 377"/>
                <a:gd name="T11" fmla="*/ 196 h 472"/>
                <a:gd name="T12" fmla="*/ 101 w 377"/>
                <a:gd name="T13" fmla="*/ 196 h 472"/>
                <a:gd name="T14" fmla="*/ 101 w 377"/>
                <a:gd name="T1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472">
                  <a:moveTo>
                    <a:pt x="101" y="472"/>
                  </a:moveTo>
                  <a:lnTo>
                    <a:pt x="276" y="472"/>
                  </a:lnTo>
                  <a:lnTo>
                    <a:pt x="276" y="196"/>
                  </a:lnTo>
                  <a:lnTo>
                    <a:pt x="377" y="196"/>
                  </a:lnTo>
                  <a:lnTo>
                    <a:pt x="188" y="0"/>
                  </a:lnTo>
                  <a:lnTo>
                    <a:pt x="0" y="196"/>
                  </a:lnTo>
                  <a:lnTo>
                    <a:pt x="101" y="196"/>
                  </a:lnTo>
                  <a:lnTo>
                    <a:pt x="101" y="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-807" y="2374"/>
              <a:ext cx="1132" cy="1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Oval 35"/>
            <p:cNvSpPr>
              <a:spLocks noChangeArrowheads="1"/>
            </p:cNvSpPr>
            <p:nvPr/>
          </p:nvSpPr>
          <p:spPr bwMode="auto">
            <a:xfrm>
              <a:off x="22" y="1336"/>
              <a:ext cx="155" cy="1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-86" y="1545"/>
              <a:ext cx="364" cy="782"/>
            </a:xfrm>
            <a:custGeom>
              <a:avLst/>
              <a:gdLst>
                <a:gd name="T0" fmla="*/ 7 w 54"/>
                <a:gd name="T1" fmla="*/ 61 h 116"/>
                <a:gd name="T2" fmla="*/ 8 w 54"/>
                <a:gd name="T3" fmla="*/ 61 h 116"/>
                <a:gd name="T4" fmla="*/ 9 w 54"/>
                <a:gd name="T5" fmla="*/ 61 h 116"/>
                <a:gd name="T6" fmla="*/ 11 w 54"/>
                <a:gd name="T7" fmla="*/ 116 h 116"/>
                <a:gd name="T8" fmla="*/ 26 w 54"/>
                <a:gd name="T9" fmla="*/ 116 h 116"/>
                <a:gd name="T10" fmla="*/ 26 w 54"/>
                <a:gd name="T11" fmla="*/ 61 h 116"/>
                <a:gd name="T12" fmla="*/ 28 w 54"/>
                <a:gd name="T13" fmla="*/ 61 h 116"/>
                <a:gd name="T14" fmla="*/ 30 w 54"/>
                <a:gd name="T15" fmla="*/ 116 h 116"/>
                <a:gd name="T16" fmla="*/ 45 w 54"/>
                <a:gd name="T17" fmla="*/ 116 h 116"/>
                <a:gd name="T18" fmla="*/ 45 w 54"/>
                <a:gd name="T19" fmla="*/ 61 h 116"/>
                <a:gd name="T20" fmla="*/ 46 w 54"/>
                <a:gd name="T21" fmla="*/ 61 h 116"/>
                <a:gd name="T22" fmla="*/ 47 w 54"/>
                <a:gd name="T23" fmla="*/ 61 h 116"/>
                <a:gd name="T24" fmla="*/ 47 w 54"/>
                <a:gd name="T25" fmla="*/ 61 h 116"/>
                <a:gd name="T26" fmla="*/ 54 w 54"/>
                <a:gd name="T27" fmla="*/ 61 h 116"/>
                <a:gd name="T28" fmla="*/ 50 w 54"/>
                <a:gd name="T29" fmla="*/ 8 h 116"/>
                <a:gd name="T30" fmla="*/ 43 w 54"/>
                <a:gd name="T31" fmla="*/ 1 h 116"/>
                <a:gd name="T32" fmla="*/ 37 w 54"/>
                <a:gd name="T33" fmla="*/ 0 h 116"/>
                <a:gd name="T34" fmla="*/ 37 w 54"/>
                <a:gd name="T35" fmla="*/ 1 h 116"/>
                <a:gd name="T36" fmla="*/ 41 w 54"/>
                <a:gd name="T37" fmla="*/ 5 h 116"/>
                <a:gd name="T38" fmla="*/ 36 w 54"/>
                <a:gd name="T39" fmla="*/ 8 h 116"/>
                <a:gd name="T40" fmla="*/ 38 w 54"/>
                <a:gd name="T41" fmla="*/ 12 h 116"/>
                <a:gd name="T42" fmla="*/ 31 w 54"/>
                <a:gd name="T43" fmla="*/ 28 h 116"/>
                <a:gd name="T44" fmla="*/ 30 w 54"/>
                <a:gd name="T45" fmla="*/ 6 h 116"/>
                <a:gd name="T46" fmla="*/ 31 w 54"/>
                <a:gd name="T47" fmla="*/ 5 h 116"/>
                <a:gd name="T48" fmla="*/ 30 w 54"/>
                <a:gd name="T49" fmla="*/ 0 h 116"/>
                <a:gd name="T50" fmla="*/ 25 w 54"/>
                <a:gd name="T51" fmla="*/ 0 h 116"/>
                <a:gd name="T52" fmla="*/ 23 w 54"/>
                <a:gd name="T53" fmla="*/ 5 h 116"/>
                <a:gd name="T54" fmla="*/ 24 w 54"/>
                <a:gd name="T55" fmla="*/ 6 h 116"/>
                <a:gd name="T56" fmla="*/ 23 w 54"/>
                <a:gd name="T57" fmla="*/ 29 h 116"/>
                <a:gd name="T58" fmla="*/ 16 w 54"/>
                <a:gd name="T59" fmla="*/ 12 h 116"/>
                <a:gd name="T60" fmla="*/ 18 w 54"/>
                <a:gd name="T61" fmla="*/ 8 h 116"/>
                <a:gd name="T62" fmla="*/ 13 w 54"/>
                <a:gd name="T63" fmla="*/ 5 h 116"/>
                <a:gd name="T64" fmla="*/ 17 w 54"/>
                <a:gd name="T65" fmla="*/ 1 h 116"/>
                <a:gd name="T66" fmla="*/ 17 w 54"/>
                <a:gd name="T67" fmla="*/ 0 h 116"/>
                <a:gd name="T68" fmla="*/ 11 w 54"/>
                <a:gd name="T69" fmla="*/ 1 h 116"/>
                <a:gd name="T70" fmla="*/ 4 w 54"/>
                <a:gd name="T71" fmla="*/ 8 h 116"/>
                <a:gd name="T72" fmla="*/ 0 w 54"/>
                <a:gd name="T73" fmla="*/ 61 h 116"/>
                <a:gd name="T74" fmla="*/ 7 w 54"/>
                <a:gd name="T75" fmla="*/ 61 h 116"/>
                <a:gd name="T76" fmla="*/ 7 w 54"/>
                <a:gd name="T7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116">
                  <a:moveTo>
                    <a:pt x="7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7" y="100"/>
                    <a:pt x="27" y="72"/>
                    <a:pt x="26" y="61"/>
                  </a:cubicBezTo>
                  <a:cubicBezTo>
                    <a:pt x="27" y="61"/>
                    <a:pt x="27" y="61"/>
                    <a:pt x="28" y="61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00"/>
                    <a:pt x="45" y="72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9" y="61"/>
                    <a:pt x="52" y="61"/>
                    <a:pt x="54" y="6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1"/>
                    <a:pt x="43" y="1"/>
                  </a:cubicBezTo>
                  <a:cubicBezTo>
                    <a:pt x="43" y="1"/>
                    <a:pt x="38" y="1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1" y="1"/>
                    <a:pt x="11" y="1"/>
                  </a:cubicBezTo>
                  <a:cubicBezTo>
                    <a:pt x="8" y="1"/>
                    <a:pt x="5" y="4"/>
                    <a:pt x="4" y="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61"/>
                    <a:pt x="5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1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48" grpId="0" animBg="1"/>
      <p:bldP spid="32" grpId="0"/>
      <p:bldP spid="5" grpId="0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736" y="2248033"/>
            <a:ext cx="3469583" cy="1049655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Division Of Labor And Expectation</a:t>
            </a:r>
            <a:endParaRPr lang="en-US" altLang="zh-CN" sz="3200" spc="-300" dirty="0" smtClean="0">
              <a:solidFill>
                <a:schemeClr val="bg1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等线 (正文)" charset="0"/>
              <a:cs typeface="等线 (正文)" charset="0"/>
              <a:sym typeface="+mn-ea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512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cs typeface="+mn-ea"/>
                <a:sym typeface="+mn-lt"/>
              </a:rPr>
              <a:t>Ⅰ 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417195"/>
            <a:ext cx="5040000" cy="86400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CC818"/>
              </a:solidFill>
              <a:cs typeface="+mn-ea"/>
              <a:sym typeface="+mn-lt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277620"/>
            <a:ext cx="5040000" cy="864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0" y="2128090"/>
            <a:ext cx="5040000" cy="864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715" y="2985488"/>
            <a:ext cx="5040000" cy="864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0" y="3838575"/>
            <a:ext cx="5040000" cy="8640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CC818"/>
              </a:solidFill>
              <a:cs typeface="+mn-ea"/>
              <a:sym typeface="+mn-lt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636895" y="630555"/>
            <a:ext cx="272796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200" b="1" i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Responsible for UI design and implementation </a:t>
            </a:r>
            <a:endParaRPr lang="zh-CN" altLang="en-US" sz="1200" b="1" i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636895" y="1306195"/>
            <a:ext cx="2727960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200" b="1" i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Responsible for the overall framework of the applet and the data analysis of the front and back ends</a:t>
            </a:r>
            <a:endParaRPr lang="zh-CN" altLang="en-US" sz="1200" b="1" i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5636895" y="2270125"/>
            <a:ext cx="272796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200" b="1" i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Responsible for the experience Optimization of applet and the improvement of architecture</a:t>
            </a:r>
            <a:endParaRPr lang="zh-CN" altLang="en-US" sz="1200" b="1" i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5636895" y="3106420"/>
            <a:ext cx="272796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200" b="1" i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Be responsible for helping the preparation of documents, and the content module is responsible for</a:t>
            </a:r>
            <a:endParaRPr lang="zh-CN" altLang="en-US" sz="1200" b="1" i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3"/>
          <p:cNvSpPr>
            <a:spLocks noChangeArrowheads="1"/>
          </p:cNvSpPr>
          <p:nvPr/>
        </p:nvSpPr>
        <p:spPr bwMode="auto">
          <a:xfrm>
            <a:off x="5636895" y="4053205"/>
            <a:ext cx="272796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200" b="1" i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Responsible for UI design and implementation</a:t>
            </a:r>
            <a:endParaRPr lang="zh-CN" altLang="en-US" sz="1200" b="1" i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1597713" y="3201825"/>
            <a:ext cx="1294622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潘弘泽</a:t>
            </a:r>
            <a:endParaRPr lang="zh-CN" altLang="en-US" sz="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1597713" y="2425784"/>
            <a:ext cx="1294622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李宗潭</a:t>
            </a:r>
            <a:endParaRPr lang="zh-CN" altLang="en-US" sz="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1597713" y="1619263"/>
            <a:ext cx="1294622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王彦翔</a:t>
            </a:r>
            <a:endParaRPr lang="zh-CN" altLang="en-US" sz="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7"/>
          <p:cNvSpPr txBox="1"/>
          <p:nvPr/>
        </p:nvSpPr>
        <p:spPr>
          <a:xfrm>
            <a:off x="1597713" y="890212"/>
            <a:ext cx="1294622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cs typeface="+mn-ea"/>
                <a:sym typeface="+mn-lt"/>
              </a:rPr>
              <a:t>韦知辰</a:t>
            </a:r>
            <a:endParaRPr lang="zh-CN" altLang="en-US" sz="15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1597713" y="3977867"/>
            <a:ext cx="1294622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cs typeface="+mn-ea"/>
                <a:sym typeface="+mn-lt"/>
              </a:rPr>
              <a:t>罗天</a:t>
            </a:r>
            <a:endParaRPr lang="zh-CN" altLang="en-US" sz="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0999"/>
            <a:ext cx="9144000" cy="23806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+mn-ea"/>
              <a:sym typeface="+mn-lt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17245" y="1167694"/>
            <a:ext cx="7509398" cy="38080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The expected plan of this project is that two people write the front-end display, and the remaining three people are responsible for obtaining data through API and analyzing JSON. After that, integrate the acquired data into the front-end interface. The disadvantages of </a:t>
            </a:r>
            <a:r>
              <a:rPr lang="zh-CN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this are also obvious.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The code of some components is difficult to integrate or cannot be integrated and needs to be rewritten. Therefore, we later adopted the module method. Each person is responsible for a module, popular content, search, help, etc. after that, we can simply add some methods of module direct switching.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4353" y="584458"/>
            <a:ext cx="2994660" cy="5835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Expected plan</a:t>
            </a:r>
            <a:endParaRPr lang="zh-CN" altLang="en-US" sz="32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695" y="2247900"/>
            <a:ext cx="3818890" cy="1541780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Actual Progress And Burnout Diagram</a:t>
            </a:r>
            <a:endParaRPr lang="en-US" altLang="zh-CN" sz="3200" spc="-300" dirty="0" smtClean="0">
              <a:solidFill>
                <a:schemeClr val="bg1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等线 (正文)" charset="0"/>
              <a:cs typeface="等线 (正文)" charset="0"/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385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cs typeface="+mn-ea"/>
                <a:sym typeface="+mn-lt"/>
              </a:rPr>
              <a:t>Ⅱ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 descr="图片包含 水, 户外, 骑, 男士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64" name="等腰三角形 63"/>
          <p:cNvSpPr/>
          <p:nvPr/>
        </p:nvSpPr>
        <p:spPr>
          <a:xfrm rot="9453933">
            <a:off x="508279" y="207083"/>
            <a:ext cx="786230" cy="811853"/>
          </a:xfrm>
          <a:prstGeom prst="triangle">
            <a:avLst>
              <a:gd name="adj" fmla="val 50704"/>
            </a:avLst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647700" y="87782"/>
            <a:ext cx="157163" cy="307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04863" y="87782"/>
            <a:ext cx="96531" cy="1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900375" y="23813"/>
            <a:ext cx="169069" cy="217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95313" y="502444"/>
            <a:ext cx="161926" cy="29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0729" y="795338"/>
            <a:ext cx="705922" cy="124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190625" y="747713"/>
            <a:ext cx="123825" cy="17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16806" y="559594"/>
            <a:ext cx="219075" cy="27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252537" y="648891"/>
            <a:ext cx="2262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631863" y="383977"/>
            <a:ext cx="21794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ym typeface="+mn-ea"/>
              </a:rPr>
              <a:t>Actual </a:t>
            </a:r>
            <a:r>
              <a:rPr lang="en-US" altLang="zh-CN" b="1" i="1" dirty="0">
                <a:sym typeface="+mn-ea"/>
              </a:rPr>
              <a:t>P</a:t>
            </a:r>
            <a:r>
              <a:rPr lang="zh-CN" altLang="en-US" b="1" i="1" dirty="0">
                <a:sym typeface="+mn-ea"/>
              </a:rPr>
              <a:t>rogress </a:t>
            </a:r>
            <a:r>
              <a:rPr lang="en-US" altLang="zh-CN" b="1" i="1" dirty="0">
                <a:sym typeface="+mn-ea"/>
              </a:rPr>
              <a:t>A</a:t>
            </a:r>
            <a:r>
              <a:rPr lang="zh-CN" altLang="en-US" b="1" i="1" dirty="0">
                <a:sym typeface="+mn-ea"/>
              </a:rPr>
              <a:t>nd </a:t>
            </a:r>
            <a:r>
              <a:rPr lang="en-US" altLang="zh-CN" b="1" i="1" dirty="0">
                <a:sym typeface="+mn-ea"/>
              </a:rPr>
              <a:t>B</a:t>
            </a:r>
            <a:r>
              <a:rPr lang="zh-CN" altLang="en-US" b="1" i="1" dirty="0">
                <a:sym typeface="+mn-ea"/>
              </a:rPr>
              <a:t>urnout </a:t>
            </a:r>
            <a:r>
              <a:rPr lang="en-US" altLang="zh-CN" b="1" i="1" dirty="0">
                <a:sym typeface="+mn-ea"/>
              </a:rPr>
              <a:t>D</a:t>
            </a:r>
            <a:r>
              <a:rPr lang="zh-CN" altLang="en-US" b="1" i="1" dirty="0">
                <a:sym typeface="+mn-ea"/>
              </a:rPr>
              <a:t>iagram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pic>
        <p:nvPicPr>
          <p:cNvPr id="4" name="图片 3" descr="7e4811eea8604248ace5e0869b12f0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137920"/>
            <a:ext cx="6261735" cy="376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水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82695" y="2247900"/>
            <a:ext cx="4305300" cy="1049655"/>
          </a:xfrm>
          <a:prstGeom prst="rect">
            <a:avLst/>
          </a:prstGeom>
          <a:effectLst/>
        </p:spPr>
        <p:txBody>
          <a:bodyPr wrap="square" lIns="65023" tIns="32511" rIns="65023" bIns="3251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spc="-300" dirty="0" smtClean="0">
                <a:solidFill>
                  <a:schemeClr val="bg1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等线 (正文)" charset="0"/>
                <a:cs typeface="等线 (正文)" charset="0"/>
                <a:sym typeface="+mn-ea"/>
              </a:rPr>
              <a:t>Difficulties Encountered In Production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7301049">
            <a:off x="555321" y="953199"/>
            <a:ext cx="3281980" cy="2589667"/>
          </a:xfrm>
          <a:prstGeom prst="triangle">
            <a:avLst>
              <a:gd name="adj" fmla="val 48263"/>
            </a:avLst>
          </a:prstGeom>
          <a:solidFill>
            <a:schemeClr val="tx2">
              <a:lumMod val="50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44700" y="1041400"/>
            <a:ext cx="685800" cy="10541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17800" y="1028700"/>
            <a:ext cx="228600" cy="6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946400" y="535719"/>
            <a:ext cx="1127817" cy="1127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26005" y="3694966"/>
            <a:ext cx="2024890" cy="4483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828800" y="2751138"/>
            <a:ext cx="558800" cy="931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8277" y="3527299"/>
            <a:ext cx="252618" cy="6159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89301" y="2974187"/>
            <a:ext cx="784916" cy="9306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87600" y="1773858"/>
            <a:ext cx="17312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Ⅲ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2540000" y="1149350"/>
            <a:ext cx="254000" cy="285750"/>
          </a:xfrm>
          <a:custGeom>
            <a:avLst/>
            <a:gdLst>
              <a:gd name="connsiteX0" fmla="*/ 171450 w 254000"/>
              <a:gd name="connsiteY0" fmla="*/ 0 h 285750"/>
              <a:gd name="connsiteX1" fmla="*/ 0 w 254000"/>
              <a:gd name="connsiteY1" fmla="*/ 285750 h 285750"/>
              <a:gd name="connsiteX2" fmla="*/ 254000 w 254000"/>
              <a:gd name="connsiteY2" fmla="*/ 203200 h 285750"/>
              <a:gd name="connsiteX3" fmla="*/ 171450 w 2540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85750">
                <a:moveTo>
                  <a:pt x="171450" y="0"/>
                </a:moveTo>
                <a:lnTo>
                  <a:pt x="0" y="285750"/>
                </a:lnTo>
                <a:lnTo>
                  <a:pt x="254000" y="203200"/>
                </a:lnTo>
                <a:lnTo>
                  <a:pt x="171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3289301" y="3625019"/>
            <a:ext cx="482600" cy="457200"/>
          </a:xfrm>
          <a:custGeom>
            <a:avLst/>
            <a:gdLst>
              <a:gd name="connsiteX0" fmla="*/ 298450 w 482600"/>
              <a:gd name="connsiteY0" fmla="*/ 0 h 457200"/>
              <a:gd name="connsiteX1" fmla="*/ 0 w 482600"/>
              <a:gd name="connsiteY1" fmla="*/ 349250 h 457200"/>
              <a:gd name="connsiteX2" fmla="*/ 482600 w 482600"/>
              <a:gd name="connsiteY2" fmla="*/ 457200 h 457200"/>
              <a:gd name="connsiteX3" fmla="*/ 298450 w 482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" h="457200">
                <a:moveTo>
                  <a:pt x="298450" y="0"/>
                </a:moveTo>
                <a:lnTo>
                  <a:pt x="0" y="349250"/>
                </a:lnTo>
                <a:lnTo>
                  <a:pt x="482600" y="457200"/>
                </a:lnTo>
                <a:lnTo>
                  <a:pt x="2984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905000" y="3314700"/>
            <a:ext cx="609600" cy="488950"/>
          </a:xfrm>
          <a:custGeom>
            <a:avLst/>
            <a:gdLst>
              <a:gd name="connsiteX0" fmla="*/ 196850 w 609600"/>
              <a:gd name="connsiteY0" fmla="*/ 0 h 488950"/>
              <a:gd name="connsiteX1" fmla="*/ 0 w 609600"/>
              <a:gd name="connsiteY1" fmla="*/ 342900 h 488950"/>
              <a:gd name="connsiteX2" fmla="*/ 609600 w 609600"/>
              <a:gd name="connsiteY2" fmla="*/ 488950 h 488950"/>
              <a:gd name="connsiteX3" fmla="*/ 196850 w 609600"/>
              <a:gd name="connsiteY3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8950">
                <a:moveTo>
                  <a:pt x="196850" y="0"/>
                </a:moveTo>
                <a:lnTo>
                  <a:pt x="0" y="342900"/>
                </a:lnTo>
                <a:lnTo>
                  <a:pt x="609600" y="488950"/>
                </a:lnTo>
                <a:lnTo>
                  <a:pt x="19685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水, 户外, 骑, 男士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grpSp>
        <p:nvGrpSpPr>
          <p:cNvPr id="4" name="Group 2"/>
          <p:cNvGrpSpPr/>
          <p:nvPr/>
        </p:nvGrpSpPr>
        <p:grpSpPr>
          <a:xfrm rot="0">
            <a:off x="3131185" y="1285240"/>
            <a:ext cx="2932430" cy="2989580"/>
            <a:chOff x="4151592" y="1563034"/>
            <a:chExt cx="3909733" cy="3986387"/>
          </a:xfrm>
        </p:grpSpPr>
        <p:grpSp>
          <p:nvGrpSpPr>
            <p:cNvPr id="17" name="Group 36"/>
            <p:cNvGrpSpPr/>
            <p:nvPr/>
          </p:nvGrpSpPr>
          <p:grpSpPr>
            <a:xfrm>
              <a:off x="5428630" y="2837585"/>
              <a:ext cx="1355656" cy="1360633"/>
              <a:chOff x="3406776" y="1066800"/>
              <a:chExt cx="3027363" cy="3038475"/>
            </a:xfrm>
          </p:grpSpPr>
          <p:sp>
            <p:nvSpPr>
              <p:cNvPr id="34" name="Oval 37"/>
              <p:cNvSpPr/>
              <p:nvPr/>
            </p:nvSpPr>
            <p:spPr bwMode="auto">
              <a:xfrm>
                <a:off x="3406776" y="1066800"/>
                <a:ext cx="3027363" cy="3038475"/>
              </a:xfrm>
              <a:prstGeom prst="ellipse">
                <a:avLst/>
              </a:prstGeom>
              <a:gradFill flip="none" rotWithShape="1">
                <a:gsLst>
                  <a:gs pos="3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5" name="Freeform: Shape 38"/>
              <p:cNvSpPr/>
              <p:nvPr/>
            </p:nvSpPr>
            <p:spPr bwMode="auto">
              <a:xfrm>
                <a:off x="3751263" y="1598613"/>
                <a:ext cx="26988" cy="3651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6" name="Freeform: Shape 39"/>
              <p:cNvSpPr/>
              <p:nvPr/>
            </p:nvSpPr>
            <p:spPr bwMode="auto">
              <a:xfrm>
                <a:off x="5440363" y="119697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7" name="Freeform: Shape 40"/>
              <p:cNvSpPr/>
              <p:nvPr/>
            </p:nvSpPr>
            <p:spPr bwMode="auto">
              <a:xfrm>
                <a:off x="5430838" y="1196975"/>
                <a:ext cx="28575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8" name="Freeform: Shape 41"/>
              <p:cNvSpPr/>
              <p:nvPr/>
            </p:nvSpPr>
            <p:spPr bwMode="auto">
              <a:xfrm>
                <a:off x="5402263" y="1206500"/>
                <a:ext cx="38100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9" name="Freeform: Shape 42"/>
              <p:cNvSpPr/>
              <p:nvPr/>
            </p:nvSpPr>
            <p:spPr bwMode="auto">
              <a:xfrm>
                <a:off x="5160963" y="1235075"/>
                <a:ext cx="47625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0" name="Freeform: Shape 43"/>
              <p:cNvSpPr/>
              <p:nvPr/>
            </p:nvSpPr>
            <p:spPr bwMode="auto">
              <a:xfrm>
                <a:off x="6330951" y="2735263"/>
                <a:ext cx="84138" cy="19526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1" name="Freeform: Shape 44"/>
              <p:cNvSpPr/>
              <p:nvPr/>
            </p:nvSpPr>
            <p:spPr bwMode="auto">
              <a:xfrm>
                <a:off x="6256338" y="2930525"/>
                <a:ext cx="74613" cy="381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2" name="Freeform: Shape 45"/>
              <p:cNvSpPr/>
              <p:nvPr/>
            </p:nvSpPr>
            <p:spPr bwMode="auto">
              <a:xfrm>
                <a:off x="6350001" y="2846388"/>
                <a:ext cx="15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3" name="Freeform: Shape 46"/>
              <p:cNvSpPr/>
              <p:nvPr/>
            </p:nvSpPr>
            <p:spPr bwMode="auto">
              <a:xfrm>
                <a:off x="6340476" y="2865438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4" name="Freeform: Shape 47"/>
              <p:cNvSpPr/>
              <p:nvPr/>
            </p:nvSpPr>
            <p:spPr bwMode="auto">
              <a:xfrm>
                <a:off x="6330951" y="2855913"/>
                <a:ext cx="9525" cy="285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5" name="Freeform: Shape 48"/>
              <p:cNvSpPr/>
              <p:nvPr/>
            </p:nvSpPr>
            <p:spPr bwMode="auto">
              <a:xfrm>
                <a:off x="6265863" y="2641600"/>
                <a:ext cx="74613" cy="2238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6" name="Freeform: Shape 49"/>
              <p:cNvSpPr/>
              <p:nvPr/>
            </p:nvSpPr>
            <p:spPr bwMode="auto">
              <a:xfrm>
                <a:off x="5291138" y="3359150"/>
                <a:ext cx="103188" cy="1301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7" name="Freeform: Shape 50"/>
              <p:cNvSpPr/>
              <p:nvPr/>
            </p:nvSpPr>
            <p:spPr bwMode="auto">
              <a:xfrm>
                <a:off x="5338763" y="3471863"/>
                <a:ext cx="73025" cy="1206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8" name="Freeform: Shape 51"/>
              <p:cNvSpPr/>
              <p:nvPr/>
            </p:nvSpPr>
            <p:spPr bwMode="auto">
              <a:xfrm>
                <a:off x="6238876" y="2949575"/>
                <a:ext cx="1746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9" name="Freeform: Shape 52"/>
              <p:cNvSpPr/>
              <p:nvPr/>
            </p:nvSpPr>
            <p:spPr bwMode="auto">
              <a:xfrm>
                <a:off x="6229351" y="2940050"/>
                <a:ext cx="9525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0" name="Freeform: Shape 53"/>
              <p:cNvSpPr/>
              <p:nvPr/>
            </p:nvSpPr>
            <p:spPr bwMode="auto">
              <a:xfrm>
                <a:off x="6210301" y="2959100"/>
                <a:ext cx="1905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1" name="Freeform: Shape 54"/>
              <p:cNvSpPr/>
              <p:nvPr/>
            </p:nvSpPr>
            <p:spPr bwMode="auto">
              <a:xfrm>
                <a:off x="6200776" y="293052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2" name="Freeform: Shape 55"/>
              <p:cNvSpPr/>
              <p:nvPr/>
            </p:nvSpPr>
            <p:spPr bwMode="auto">
              <a:xfrm>
                <a:off x="5541963" y="3089275"/>
                <a:ext cx="65088" cy="365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3" name="Rectangle 56"/>
              <p:cNvSpPr/>
              <p:nvPr/>
            </p:nvSpPr>
            <p:spPr bwMode="auto">
              <a:xfrm>
                <a:off x="6415088" y="2408238"/>
                <a:ext cx="1588" cy="15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4" name="Freeform: Shape 57"/>
              <p:cNvSpPr/>
              <p:nvPr/>
            </p:nvSpPr>
            <p:spPr bwMode="auto">
              <a:xfrm>
                <a:off x="6415088" y="240823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5" name="Freeform: Shape 58"/>
              <p:cNvSpPr/>
              <p:nvPr/>
            </p:nvSpPr>
            <p:spPr bwMode="auto">
              <a:xfrm>
                <a:off x="3556001" y="1327150"/>
                <a:ext cx="1243013" cy="2638425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6" name="Freeform: Shape 59"/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7" name="Freeform: Shape 60"/>
              <p:cNvSpPr/>
              <p:nvPr/>
            </p:nvSpPr>
            <p:spPr bwMode="auto">
              <a:xfrm>
                <a:off x="4178301" y="1560513"/>
                <a:ext cx="82550" cy="650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8" name="Freeform: Shape 61"/>
              <p:cNvSpPr/>
              <p:nvPr/>
            </p:nvSpPr>
            <p:spPr bwMode="auto">
              <a:xfrm>
                <a:off x="4186238" y="1625600"/>
                <a:ext cx="38100" cy="285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9" name="Freeform: Shape 62"/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0" name="Freeform: Shape 63"/>
              <p:cNvSpPr/>
              <p:nvPr/>
            </p:nvSpPr>
            <p:spPr bwMode="auto">
              <a:xfrm>
                <a:off x="4224338" y="1644650"/>
                <a:ext cx="1746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1" name="Freeform: Shape 64"/>
              <p:cNvSpPr/>
              <p:nvPr/>
            </p:nvSpPr>
            <p:spPr bwMode="auto">
              <a:xfrm>
                <a:off x="4381501" y="1933575"/>
                <a:ext cx="111125" cy="111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2" name="Freeform: Shape 65"/>
              <p:cNvSpPr/>
              <p:nvPr/>
            </p:nvSpPr>
            <p:spPr bwMode="auto">
              <a:xfrm>
                <a:off x="3879851" y="2520950"/>
                <a:ext cx="158750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3" name="Freeform: Shape 66"/>
              <p:cNvSpPr/>
              <p:nvPr/>
            </p:nvSpPr>
            <p:spPr bwMode="auto">
              <a:xfrm>
                <a:off x="4038601" y="2605088"/>
                <a:ext cx="101600" cy="555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4" name="Freeform: Shape 67"/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5" name="Freeform: Shape 68"/>
              <p:cNvSpPr/>
              <p:nvPr/>
            </p:nvSpPr>
            <p:spPr bwMode="auto">
              <a:xfrm>
                <a:off x="3963988" y="2622550"/>
                <a:ext cx="46038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6" name="Freeform: Shape 69"/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7" name="Freeform: Shape 70"/>
              <p:cNvSpPr/>
              <p:nvPr/>
            </p:nvSpPr>
            <p:spPr bwMode="auto">
              <a:xfrm>
                <a:off x="4159251" y="2641600"/>
                <a:ext cx="36513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8" name="Freeform: Shape 74"/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9" name="Freeform: Shape 75"/>
              <p:cNvSpPr/>
              <p:nvPr/>
            </p:nvSpPr>
            <p:spPr bwMode="auto">
              <a:xfrm>
                <a:off x="3983038" y="2482850"/>
                <a:ext cx="17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0" name="Freeform: Shape 79"/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1" name="Freeform: Shape 80"/>
              <p:cNvSpPr/>
              <p:nvPr/>
            </p:nvSpPr>
            <p:spPr bwMode="auto">
              <a:xfrm>
                <a:off x="4214813" y="2343150"/>
                <a:ext cx="26988" cy="285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2" name="Freeform: Shape 83"/>
              <p:cNvSpPr/>
              <p:nvPr/>
            </p:nvSpPr>
            <p:spPr bwMode="auto">
              <a:xfrm>
                <a:off x="4492626" y="3908425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3" name="Freeform: Shape 86"/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4" name="Freeform: Shape 87"/>
              <p:cNvSpPr/>
              <p:nvPr/>
            </p:nvSpPr>
            <p:spPr bwMode="auto">
              <a:xfrm>
                <a:off x="4530726" y="3917950"/>
                <a:ext cx="17463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5" name="Freeform: Shape 88"/>
              <p:cNvSpPr/>
              <p:nvPr/>
            </p:nvSpPr>
            <p:spPr bwMode="auto">
              <a:xfrm>
                <a:off x="3694113" y="1728788"/>
                <a:ext cx="28575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6" name="Freeform: Shape 89"/>
              <p:cNvSpPr/>
              <p:nvPr/>
            </p:nvSpPr>
            <p:spPr bwMode="auto">
              <a:xfrm>
                <a:off x="3741738" y="1644650"/>
                <a:ext cx="26988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7" name="Freeform: Shape 90"/>
              <p:cNvSpPr/>
              <p:nvPr/>
            </p:nvSpPr>
            <p:spPr bwMode="auto">
              <a:xfrm>
                <a:off x="3667126" y="1820863"/>
                <a:ext cx="19050" cy="476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8" name="Freeform: Shape 91"/>
              <p:cNvSpPr/>
              <p:nvPr/>
            </p:nvSpPr>
            <p:spPr bwMode="auto">
              <a:xfrm>
                <a:off x="4113213" y="1309688"/>
                <a:ext cx="111125" cy="746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79" name="Freeform: Shape 112"/>
              <p:cNvSpPr/>
              <p:nvPr/>
            </p:nvSpPr>
            <p:spPr bwMode="auto">
              <a:xfrm>
                <a:off x="4084638" y="1346200"/>
                <a:ext cx="149225" cy="1127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0" name="Freeform: Shape 113"/>
              <p:cNvSpPr/>
              <p:nvPr/>
            </p:nvSpPr>
            <p:spPr bwMode="auto">
              <a:xfrm>
                <a:off x="4241801" y="135572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1" name="Freeform: Shape 114"/>
              <p:cNvSpPr/>
              <p:nvPr/>
            </p:nvSpPr>
            <p:spPr bwMode="auto">
              <a:xfrm>
                <a:off x="4241801" y="1355725"/>
                <a:ext cx="65088" cy="555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2" name="Freeform: Shape 115"/>
              <p:cNvSpPr/>
              <p:nvPr/>
            </p:nvSpPr>
            <p:spPr bwMode="auto">
              <a:xfrm>
                <a:off x="4178301" y="1449388"/>
                <a:ext cx="36513" cy="269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3" name="Freeform: Shape 116"/>
              <p:cNvSpPr/>
              <p:nvPr/>
            </p:nvSpPr>
            <p:spPr bwMode="auto">
              <a:xfrm>
                <a:off x="4279901" y="1355725"/>
                <a:ext cx="84138" cy="460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4" name="Freeform: Shape 117"/>
              <p:cNvSpPr/>
              <p:nvPr/>
            </p:nvSpPr>
            <p:spPr bwMode="auto">
              <a:xfrm>
                <a:off x="4279901" y="1374775"/>
                <a:ext cx="231775" cy="298450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5" name="Freeform: Shape 118"/>
              <p:cNvSpPr/>
              <p:nvPr/>
            </p:nvSpPr>
            <p:spPr bwMode="auto">
              <a:xfrm>
                <a:off x="4335463" y="1504950"/>
                <a:ext cx="3651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6" name="Freeform: Shape 119"/>
              <p:cNvSpPr/>
              <p:nvPr/>
            </p:nvSpPr>
            <p:spPr bwMode="auto">
              <a:xfrm>
                <a:off x="4371976" y="1514475"/>
                <a:ext cx="19050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7" name="Freeform: Shape 120"/>
              <p:cNvSpPr/>
              <p:nvPr/>
            </p:nvSpPr>
            <p:spPr bwMode="auto">
              <a:xfrm>
                <a:off x="4260851" y="1262063"/>
                <a:ext cx="74613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8" name="Freeform: Shape 121"/>
              <p:cNvSpPr/>
              <p:nvPr/>
            </p:nvSpPr>
            <p:spPr bwMode="auto">
              <a:xfrm>
                <a:off x="4251326" y="1290638"/>
                <a:ext cx="2857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89" name="Freeform: Shape 122"/>
              <p:cNvSpPr/>
              <p:nvPr/>
            </p:nvSpPr>
            <p:spPr bwMode="auto">
              <a:xfrm>
                <a:off x="4241801" y="1281113"/>
                <a:ext cx="93663" cy="460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0" name="Freeform: Shape 123"/>
              <p:cNvSpPr/>
              <p:nvPr/>
            </p:nvSpPr>
            <p:spPr bwMode="auto">
              <a:xfrm>
                <a:off x="4344988" y="1252538"/>
                <a:ext cx="190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1" name="Freeform: Shape 124"/>
              <p:cNvSpPr/>
              <p:nvPr/>
            </p:nvSpPr>
            <p:spPr bwMode="auto">
              <a:xfrm>
                <a:off x="4335463" y="1252538"/>
                <a:ext cx="36513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2" name="Freeform: Shape 125"/>
              <p:cNvSpPr/>
              <p:nvPr/>
            </p:nvSpPr>
            <p:spPr bwMode="auto">
              <a:xfrm>
                <a:off x="4371976" y="1244600"/>
                <a:ext cx="28575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3" name="Freeform: Shape 126"/>
              <p:cNvSpPr/>
              <p:nvPr/>
            </p:nvSpPr>
            <p:spPr bwMode="auto">
              <a:xfrm>
                <a:off x="4325938" y="1290638"/>
                <a:ext cx="55563" cy="460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4" name="Freeform: Shape 127"/>
              <p:cNvSpPr/>
              <p:nvPr/>
            </p:nvSpPr>
            <p:spPr bwMode="auto">
              <a:xfrm>
                <a:off x="4354513" y="1319213"/>
                <a:ext cx="17463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5" name="Freeform: Shape 128"/>
              <p:cNvSpPr/>
              <p:nvPr/>
            </p:nvSpPr>
            <p:spPr bwMode="auto">
              <a:xfrm>
                <a:off x="4371976" y="1290638"/>
                <a:ext cx="103188" cy="746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6" name="Freeform: Shape 129"/>
              <p:cNvSpPr/>
              <p:nvPr/>
            </p:nvSpPr>
            <p:spPr bwMode="auto">
              <a:xfrm>
                <a:off x="4400551" y="1235075"/>
                <a:ext cx="46038" cy="365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7" name="Freeform: Shape 130"/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8" name="Freeform: Shape 131"/>
              <p:cNvSpPr/>
              <p:nvPr/>
            </p:nvSpPr>
            <p:spPr bwMode="auto">
              <a:xfrm>
                <a:off x="4427538" y="1252538"/>
                <a:ext cx="285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99" name="Freeform: Shape 132"/>
              <p:cNvSpPr/>
              <p:nvPr/>
            </p:nvSpPr>
            <p:spPr bwMode="auto">
              <a:xfrm>
                <a:off x="4475163" y="1225550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0" name="Freeform: Shape 133"/>
              <p:cNvSpPr/>
              <p:nvPr/>
            </p:nvSpPr>
            <p:spPr bwMode="auto">
              <a:xfrm>
                <a:off x="4419601" y="1384300"/>
                <a:ext cx="36513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1" name="Freeform: Shape 134"/>
              <p:cNvSpPr/>
              <p:nvPr/>
            </p:nvSpPr>
            <p:spPr bwMode="auto">
              <a:xfrm>
                <a:off x="4427538" y="1187450"/>
                <a:ext cx="315913" cy="139700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2" name="Freeform: Shape 135"/>
              <p:cNvSpPr/>
              <p:nvPr/>
            </p:nvSpPr>
            <p:spPr bwMode="auto">
              <a:xfrm>
                <a:off x="4465638" y="1206500"/>
                <a:ext cx="92075" cy="746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3" name="Freeform: Shape 136"/>
              <p:cNvSpPr/>
              <p:nvPr/>
            </p:nvSpPr>
            <p:spPr bwMode="auto">
              <a:xfrm>
                <a:off x="4567238" y="1187450"/>
                <a:ext cx="473075" cy="550863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4" name="Freeform: Shape 137"/>
              <p:cNvSpPr/>
              <p:nvPr/>
            </p:nvSpPr>
            <p:spPr bwMode="auto">
              <a:xfrm>
                <a:off x="4316413" y="1962150"/>
                <a:ext cx="38100" cy="174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5" name="Freeform: Shape 138"/>
              <p:cNvSpPr/>
              <p:nvPr/>
            </p:nvSpPr>
            <p:spPr bwMode="auto">
              <a:xfrm>
                <a:off x="4994276" y="1589088"/>
                <a:ext cx="149225" cy="746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6" name="Freeform: Shape 139"/>
              <p:cNvSpPr/>
              <p:nvPr/>
            </p:nvSpPr>
            <p:spPr bwMode="auto">
              <a:xfrm>
                <a:off x="5235576" y="1858963"/>
                <a:ext cx="84138" cy="841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7" name="Freeform: Shape 140"/>
              <p:cNvSpPr/>
              <p:nvPr/>
            </p:nvSpPr>
            <p:spPr bwMode="auto">
              <a:xfrm>
                <a:off x="5291138" y="1765300"/>
                <a:ext cx="149225" cy="2143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8" name="Freeform: Shape 141"/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09" name="Freeform: Shape 142"/>
              <p:cNvSpPr/>
              <p:nvPr/>
            </p:nvSpPr>
            <p:spPr bwMode="auto">
              <a:xfrm>
                <a:off x="5254626" y="1244600"/>
                <a:ext cx="55563" cy="269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0" name="Freeform: Shape 143"/>
              <p:cNvSpPr/>
              <p:nvPr/>
            </p:nvSpPr>
            <p:spPr bwMode="auto">
              <a:xfrm>
                <a:off x="5532438" y="1830388"/>
                <a:ext cx="952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1" name="Freeform: Shape 144"/>
              <p:cNvSpPr/>
              <p:nvPr/>
            </p:nvSpPr>
            <p:spPr bwMode="auto">
              <a:xfrm>
                <a:off x="5541963" y="1820863"/>
                <a:ext cx="28575" cy="190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2" name="Freeform: Shape 145"/>
              <p:cNvSpPr/>
              <p:nvPr/>
            </p:nvSpPr>
            <p:spPr bwMode="auto">
              <a:xfrm>
                <a:off x="5561013" y="1820863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3" name="Freeform: Shape 146"/>
              <p:cNvSpPr/>
              <p:nvPr/>
            </p:nvSpPr>
            <p:spPr bwMode="auto">
              <a:xfrm>
                <a:off x="5411788" y="1169988"/>
                <a:ext cx="55563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4" name="Freeform: Shape 147"/>
              <p:cNvSpPr/>
              <p:nvPr/>
            </p:nvSpPr>
            <p:spPr bwMode="auto">
              <a:xfrm>
                <a:off x="5467351" y="1177925"/>
                <a:ext cx="55563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5" name="Freeform: Shape 148"/>
              <p:cNvSpPr/>
              <p:nvPr/>
            </p:nvSpPr>
            <p:spPr bwMode="auto">
              <a:xfrm>
                <a:off x="5486401" y="1187450"/>
                <a:ext cx="65088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AD7D7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6" name="Freeform: Shape 149"/>
              <p:cNvSpPr/>
              <p:nvPr/>
            </p:nvSpPr>
            <p:spPr bwMode="auto">
              <a:xfrm>
                <a:off x="6415088" y="2687638"/>
                <a:ext cx="952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7" name="Freeform: Shape 150"/>
              <p:cNvSpPr/>
              <p:nvPr/>
            </p:nvSpPr>
            <p:spPr bwMode="auto">
              <a:xfrm>
                <a:off x="5597526" y="2166938"/>
                <a:ext cx="28575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8" name="Freeform: Shape 151"/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19" name="Freeform: Shape 152"/>
              <p:cNvSpPr/>
              <p:nvPr/>
            </p:nvSpPr>
            <p:spPr bwMode="auto">
              <a:xfrm>
                <a:off x="5597526" y="2128838"/>
                <a:ext cx="190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0" name="Freeform: Shape 153"/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1" name="Freeform: Shape 154"/>
              <p:cNvSpPr/>
              <p:nvPr/>
            </p:nvSpPr>
            <p:spPr bwMode="auto">
              <a:xfrm>
                <a:off x="5672138" y="2222500"/>
                <a:ext cx="46038" cy="3651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2" name="Freeform: Shape 155"/>
              <p:cNvSpPr/>
              <p:nvPr/>
            </p:nvSpPr>
            <p:spPr bwMode="auto">
              <a:xfrm>
                <a:off x="5857876" y="2268538"/>
                <a:ext cx="190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3" name="Freeform: Shape 156"/>
              <p:cNvSpPr/>
              <p:nvPr/>
            </p:nvSpPr>
            <p:spPr bwMode="auto">
              <a:xfrm>
                <a:off x="5876926" y="2268538"/>
                <a:ext cx="17463" cy="95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4" name="Freeform: Shape 157"/>
              <p:cNvSpPr/>
              <p:nvPr/>
            </p:nvSpPr>
            <p:spPr bwMode="auto">
              <a:xfrm>
                <a:off x="5978526" y="2251075"/>
                <a:ext cx="19050" cy="269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25" name="Freeform: Shape 158"/>
              <p:cNvSpPr/>
              <p:nvPr/>
            </p:nvSpPr>
            <p:spPr bwMode="auto">
              <a:xfrm>
                <a:off x="5095876" y="1216025"/>
                <a:ext cx="1328738" cy="2432050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grpSp>
          <p:nvGrpSpPr>
            <p:cNvPr id="18" name="Group 171"/>
            <p:cNvGrpSpPr/>
            <p:nvPr/>
          </p:nvGrpSpPr>
          <p:grpSpPr>
            <a:xfrm>
              <a:off x="5037656" y="1563034"/>
              <a:ext cx="2137604" cy="1160171"/>
              <a:chOff x="3771900" y="1541463"/>
              <a:chExt cx="1597025" cy="866775"/>
            </a:xfrm>
          </p:grpSpPr>
          <p:sp>
            <p:nvSpPr>
              <p:cNvPr id="32" name="Freeform: Shape 172"/>
              <p:cNvSpPr/>
              <p:nvPr/>
            </p:nvSpPr>
            <p:spPr bwMode="auto">
              <a:xfrm>
                <a:off x="3771900" y="1541463"/>
                <a:ext cx="1597025" cy="866775"/>
              </a:xfrm>
              <a:custGeom>
                <a:avLst/>
                <a:gdLst/>
                <a:ahLst/>
                <a:cxnLst>
                  <a:cxn ang="0">
                    <a:pos x="334" y="6"/>
                  </a:cxn>
                  <a:cxn ang="0">
                    <a:pos x="0" y="170"/>
                  </a:cxn>
                  <a:cxn ang="0">
                    <a:pos x="262" y="223"/>
                  </a:cxn>
                  <a:cxn ang="0">
                    <a:pos x="266" y="226"/>
                  </a:cxn>
                  <a:cxn ang="0">
                    <a:pos x="334" y="247"/>
                  </a:cxn>
                  <a:cxn ang="0">
                    <a:pos x="455" y="126"/>
                  </a:cxn>
                  <a:cxn ang="0">
                    <a:pos x="334" y="6"/>
                  </a:cxn>
                </a:cxnLst>
                <a:rect l="0" t="0" r="r" b="b"/>
                <a:pathLst>
                  <a:path w="455" h="247">
                    <a:moveTo>
                      <a:pt x="334" y="6"/>
                    </a:moveTo>
                    <a:cubicBezTo>
                      <a:pt x="200" y="0"/>
                      <a:pt x="73" y="63"/>
                      <a:pt x="0" y="170"/>
                    </a:cubicBezTo>
                    <a:cubicBezTo>
                      <a:pt x="70" y="155"/>
                      <a:pt x="175" y="162"/>
                      <a:pt x="262" y="223"/>
                    </a:cubicBezTo>
                    <a:cubicBezTo>
                      <a:pt x="264" y="224"/>
                      <a:pt x="265" y="225"/>
                      <a:pt x="266" y="226"/>
                    </a:cubicBezTo>
                    <a:cubicBezTo>
                      <a:pt x="285" y="239"/>
                      <a:pt x="309" y="247"/>
                      <a:pt x="334" y="247"/>
                    </a:cubicBezTo>
                    <a:cubicBezTo>
                      <a:pt x="401" y="247"/>
                      <a:pt x="455" y="193"/>
                      <a:pt x="455" y="126"/>
                    </a:cubicBezTo>
                    <a:cubicBezTo>
                      <a:pt x="455" y="60"/>
                      <a:pt x="401" y="9"/>
                      <a:pt x="334" y="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3" name="Freeform: Shape 173"/>
              <p:cNvSpPr/>
              <p:nvPr/>
            </p:nvSpPr>
            <p:spPr bwMode="auto">
              <a:xfrm>
                <a:off x="3971925" y="1639888"/>
                <a:ext cx="1312863" cy="684213"/>
              </a:xfrm>
              <a:custGeom>
                <a:avLst/>
                <a:gdLst/>
                <a:ahLst/>
                <a:cxnLst>
                  <a:cxn ang="0">
                    <a:pos x="151" y="18"/>
                  </a:cxn>
                  <a:cxn ang="0">
                    <a:pos x="41" y="75"/>
                  </a:cxn>
                  <a:cxn ang="0">
                    <a:pos x="0" y="111"/>
                  </a:cxn>
                  <a:cxn ang="0">
                    <a:pos x="72" y="116"/>
                  </a:cxn>
                  <a:cxn ang="0">
                    <a:pos x="219" y="175"/>
                  </a:cxn>
                  <a:cxn ang="0">
                    <a:pos x="223" y="178"/>
                  </a:cxn>
                  <a:cxn ang="0">
                    <a:pos x="277" y="195"/>
                  </a:cxn>
                  <a:cxn ang="0">
                    <a:pos x="374" y="98"/>
                  </a:cxn>
                  <a:cxn ang="0">
                    <a:pos x="276" y="2"/>
                  </a:cxn>
                  <a:cxn ang="0">
                    <a:pos x="151" y="18"/>
                  </a:cxn>
                </a:cxnLst>
                <a:rect l="0" t="0" r="r" b="b"/>
                <a:pathLst>
                  <a:path w="374" h="195">
                    <a:moveTo>
                      <a:pt x="151" y="18"/>
                    </a:moveTo>
                    <a:cubicBezTo>
                      <a:pt x="111" y="31"/>
                      <a:pt x="74" y="50"/>
                      <a:pt x="41" y="75"/>
                    </a:cubicBezTo>
                    <a:cubicBezTo>
                      <a:pt x="26" y="86"/>
                      <a:pt x="13" y="98"/>
                      <a:pt x="0" y="111"/>
                    </a:cubicBezTo>
                    <a:cubicBezTo>
                      <a:pt x="24" y="110"/>
                      <a:pt x="48" y="112"/>
                      <a:pt x="72" y="116"/>
                    </a:cubicBezTo>
                    <a:cubicBezTo>
                      <a:pt x="125" y="125"/>
                      <a:pt x="175" y="144"/>
                      <a:pt x="219" y="175"/>
                    </a:cubicBezTo>
                    <a:cubicBezTo>
                      <a:pt x="221" y="176"/>
                      <a:pt x="222" y="177"/>
                      <a:pt x="223" y="178"/>
                    </a:cubicBezTo>
                    <a:cubicBezTo>
                      <a:pt x="239" y="189"/>
                      <a:pt x="258" y="195"/>
                      <a:pt x="277" y="195"/>
                    </a:cubicBezTo>
                    <a:cubicBezTo>
                      <a:pt x="330" y="195"/>
                      <a:pt x="374" y="152"/>
                      <a:pt x="374" y="98"/>
                    </a:cubicBezTo>
                    <a:cubicBezTo>
                      <a:pt x="374" y="44"/>
                      <a:pt x="329" y="4"/>
                      <a:pt x="276" y="2"/>
                    </a:cubicBezTo>
                    <a:cubicBezTo>
                      <a:pt x="234" y="0"/>
                      <a:pt x="191" y="6"/>
                      <a:pt x="151" y="1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grpSp>
          <p:nvGrpSpPr>
            <p:cNvPr id="19" name="Group 174"/>
            <p:cNvGrpSpPr/>
            <p:nvPr/>
          </p:nvGrpSpPr>
          <p:grpSpPr>
            <a:xfrm>
              <a:off x="5037656" y="4314721"/>
              <a:ext cx="2137604" cy="1158047"/>
              <a:chOff x="3771900" y="3597275"/>
              <a:chExt cx="1597025" cy="865188"/>
            </a:xfrm>
          </p:grpSpPr>
          <p:sp>
            <p:nvSpPr>
              <p:cNvPr id="30" name="Freeform: Shape 175"/>
              <p:cNvSpPr/>
              <p:nvPr/>
            </p:nvSpPr>
            <p:spPr bwMode="auto">
              <a:xfrm>
                <a:off x="3771900" y="3597275"/>
                <a:ext cx="1597025" cy="865188"/>
              </a:xfrm>
              <a:custGeom>
                <a:avLst/>
                <a:gdLst/>
                <a:ahLst/>
                <a:cxnLst>
                  <a:cxn ang="0">
                    <a:pos x="121" y="241"/>
                  </a:cxn>
                  <a:cxn ang="0">
                    <a:pos x="455" y="76"/>
                  </a:cxn>
                  <a:cxn ang="0">
                    <a:pos x="193" y="23"/>
                  </a:cxn>
                  <a:cxn ang="0">
                    <a:pos x="189" y="21"/>
                  </a:cxn>
                  <a:cxn ang="0">
                    <a:pos x="121" y="0"/>
                  </a:cxn>
                  <a:cxn ang="0">
                    <a:pos x="0" y="120"/>
                  </a:cxn>
                  <a:cxn ang="0">
                    <a:pos x="121" y="241"/>
                  </a:cxn>
                </a:cxnLst>
                <a:rect l="0" t="0" r="r" b="b"/>
                <a:pathLst>
                  <a:path w="455" h="247">
                    <a:moveTo>
                      <a:pt x="121" y="241"/>
                    </a:moveTo>
                    <a:cubicBezTo>
                      <a:pt x="255" y="247"/>
                      <a:pt x="382" y="183"/>
                      <a:pt x="455" y="76"/>
                    </a:cubicBezTo>
                    <a:cubicBezTo>
                      <a:pt x="385" y="92"/>
                      <a:pt x="280" y="85"/>
                      <a:pt x="193" y="23"/>
                    </a:cubicBezTo>
                    <a:cubicBezTo>
                      <a:pt x="192" y="22"/>
                      <a:pt x="190" y="22"/>
                      <a:pt x="189" y="21"/>
                    </a:cubicBezTo>
                    <a:cubicBezTo>
                      <a:pt x="170" y="7"/>
                      <a:pt x="146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87"/>
                      <a:pt x="54" y="238"/>
                      <a:pt x="121" y="24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1" name="Freeform: Shape 176"/>
              <p:cNvSpPr/>
              <p:nvPr/>
            </p:nvSpPr>
            <p:spPr bwMode="auto">
              <a:xfrm>
                <a:off x="3860800" y="3681413"/>
                <a:ext cx="1308100" cy="679450"/>
              </a:xfrm>
              <a:custGeom>
                <a:avLst/>
                <a:gdLst/>
                <a:ahLst/>
                <a:cxnLst>
                  <a:cxn ang="0">
                    <a:pos x="223" y="176"/>
                  </a:cxn>
                  <a:cxn ang="0">
                    <a:pos x="333" y="120"/>
                  </a:cxn>
                  <a:cxn ang="0">
                    <a:pos x="373" y="84"/>
                  </a:cxn>
                  <a:cxn ang="0">
                    <a:pos x="302" y="79"/>
                  </a:cxn>
                  <a:cxn ang="0">
                    <a:pos x="154" y="19"/>
                  </a:cxn>
                  <a:cxn ang="0">
                    <a:pos x="150" y="17"/>
                  </a:cxn>
                  <a:cxn ang="0">
                    <a:pos x="96" y="0"/>
                  </a:cxn>
                  <a:cxn ang="0">
                    <a:pos x="0" y="96"/>
                  </a:cxn>
                  <a:cxn ang="0">
                    <a:pos x="97" y="193"/>
                  </a:cxn>
                  <a:cxn ang="0">
                    <a:pos x="223" y="176"/>
                  </a:cxn>
                </a:cxnLst>
                <a:rect l="0" t="0" r="r" b="b"/>
                <a:pathLst>
                  <a:path w="373" h="194">
                    <a:moveTo>
                      <a:pt x="223" y="176"/>
                    </a:moveTo>
                    <a:cubicBezTo>
                      <a:pt x="262" y="164"/>
                      <a:pt x="300" y="145"/>
                      <a:pt x="333" y="120"/>
                    </a:cubicBezTo>
                    <a:cubicBezTo>
                      <a:pt x="347" y="109"/>
                      <a:pt x="361" y="97"/>
                      <a:pt x="373" y="84"/>
                    </a:cubicBezTo>
                    <a:cubicBezTo>
                      <a:pt x="349" y="84"/>
                      <a:pt x="325" y="83"/>
                      <a:pt x="302" y="79"/>
                    </a:cubicBezTo>
                    <a:cubicBezTo>
                      <a:pt x="249" y="70"/>
                      <a:pt x="198" y="50"/>
                      <a:pt x="154" y="19"/>
                    </a:cubicBezTo>
                    <a:cubicBezTo>
                      <a:pt x="153" y="18"/>
                      <a:pt x="151" y="18"/>
                      <a:pt x="150" y="17"/>
                    </a:cubicBezTo>
                    <a:cubicBezTo>
                      <a:pt x="134" y="6"/>
                      <a:pt x="115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150"/>
                      <a:pt x="44" y="190"/>
                      <a:pt x="97" y="193"/>
                    </a:cubicBezTo>
                    <a:cubicBezTo>
                      <a:pt x="140" y="194"/>
                      <a:pt x="182" y="189"/>
                      <a:pt x="223" y="1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grpSp>
          <p:nvGrpSpPr>
            <p:cNvPr id="20" name="Group 177"/>
            <p:cNvGrpSpPr/>
            <p:nvPr/>
          </p:nvGrpSpPr>
          <p:grpSpPr>
            <a:xfrm>
              <a:off x="4151592" y="2451224"/>
              <a:ext cx="1158047" cy="2135480"/>
              <a:chOff x="3109913" y="2205038"/>
              <a:chExt cx="865188" cy="1595438"/>
            </a:xfrm>
          </p:grpSpPr>
          <p:sp>
            <p:nvSpPr>
              <p:cNvPr id="28" name="Freeform: Shape 178"/>
              <p:cNvSpPr/>
              <p:nvPr/>
            </p:nvSpPr>
            <p:spPr bwMode="auto">
              <a:xfrm>
                <a:off x="3109913" y="2205038"/>
                <a:ext cx="865188" cy="1595438"/>
              </a:xfrm>
              <a:custGeom>
                <a:avLst/>
                <a:gdLst/>
                <a:ahLst/>
                <a:cxnLst>
                  <a:cxn ang="0">
                    <a:pos x="6" y="121"/>
                  </a:cxn>
                  <a:cxn ang="0">
                    <a:pos x="171" y="455"/>
                  </a:cxn>
                  <a:cxn ang="0">
                    <a:pos x="224" y="193"/>
                  </a:cxn>
                  <a:cxn ang="0">
                    <a:pos x="226" y="189"/>
                  </a:cxn>
                  <a:cxn ang="0">
                    <a:pos x="247" y="121"/>
                  </a:cxn>
                  <a:cxn ang="0">
                    <a:pos x="127" y="0"/>
                  </a:cxn>
                  <a:cxn ang="0">
                    <a:pos x="6" y="121"/>
                  </a:cxn>
                </a:cxnLst>
                <a:rect l="0" t="0" r="r" b="b"/>
                <a:pathLst>
                  <a:path w="247" h="455">
                    <a:moveTo>
                      <a:pt x="6" y="121"/>
                    </a:moveTo>
                    <a:cubicBezTo>
                      <a:pt x="0" y="255"/>
                      <a:pt x="64" y="381"/>
                      <a:pt x="171" y="455"/>
                    </a:cubicBezTo>
                    <a:cubicBezTo>
                      <a:pt x="155" y="385"/>
                      <a:pt x="162" y="280"/>
                      <a:pt x="224" y="193"/>
                    </a:cubicBezTo>
                    <a:cubicBezTo>
                      <a:pt x="225" y="191"/>
                      <a:pt x="225" y="190"/>
                      <a:pt x="226" y="189"/>
                    </a:cubicBezTo>
                    <a:cubicBezTo>
                      <a:pt x="240" y="170"/>
                      <a:pt x="247" y="146"/>
                      <a:pt x="247" y="121"/>
                    </a:cubicBezTo>
                    <a:cubicBezTo>
                      <a:pt x="247" y="54"/>
                      <a:pt x="193" y="0"/>
                      <a:pt x="127" y="0"/>
                    </a:cubicBezTo>
                    <a:cubicBezTo>
                      <a:pt x="60" y="0"/>
                      <a:pt x="9" y="54"/>
                      <a:pt x="6" y="12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9" name="Freeform: Shape 179"/>
              <p:cNvSpPr/>
              <p:nvPr/>
            </p:nvSpPr>
            <p:spPr bwMode="auto">
              <a:xfrm>
                <a:off x="3211513" y="2289175"/>
                <a:ext cx="679450" cy="1311275"/>
              </a:xfrm>
              <a:custGeom>
                <a:avLst/>
                <a:gdLst/>
                <a:ahLst/>
                <a:cxnLst>
                  <a:cxn ang="0">
                    <a:pos x="18" y="223"/>
                  </a:cxn>
                  <a:cxn ang="0">
                    <a:pos x="74" y="333"/>
                  </a:cxn>
                  <a:cxn ang="0">
                    <a:pos x="110" y="374"/>
                  </a:cxn>
                  <a:cxn ang="0">
                    <a:pos x="115" y="302"/>
                  </a:cxn>
                  <a:cxn ang="0">
                    <a:pos x="175" y="154"/>
                  </a:cxn>
                  <a:cxn ang="0">
                    <a:pos x="177" y="151"/>
                  </a:cxn>
                  <a:cxn ang="0">
                    <a:pos x="194" y="97"/>
                  </a:cxn>
                  <a:cxn ang="0">
                    <a:pos x="98" y="0"/>
                  </a:cxn>
                  <a:cxn ang="0">
                    <a:pos x="1" y="98"/>
                  </a:cxn>
                  <a:cxn ang="0">
                    <a:pos x="18" y="223"/>
                  </a:cxn>
                </a:cxnLst>
                <a:rect l="0" t="0" r="r" b="b"/>
                <a:pathLst>
                  <a:path w="194" h="374">
                    <a:moveTo>
                      <a:pt x="18" y="223"/>
                    </a:moveTo>
                    <a:cubicBezTo>
                      <a:pt x="30" y="263"/>
                      <a:pt x="49" y="300"/>
                      <a:pt x="74" y="333"/>
                    </a:cubicBezTo>
                    <a:cubicBezTo>
                      <a:pt x="85" y="348"/>
                      <a:pt x="97" y="361"/>
                      <a:pt x="110" y="374"/>
                    </a:cubicBezTo>
                    <a:cubicBezTo>
                      <a:pt x="110" y="350"/>
                      <a:pt x="111" y="326"/>
                      <a:pt x="115" y="302"/>
                    </a:cubicBezTo>
                    <a:cubicBezTo>
                      <a:pt x="124" y="249"/>
                      <a:pt x="144" y="199"/>
                      <a:pt x="175" y="154"/>
                    </a:cubicBezTo>
                    <a:cubicBezTo>
                      <a:pt x="176" y="153"/>
                      <a:pt x="176" y="152"/>
                      <a:pt x="177" y="151"/>
                    </a:cubicBezTo>
                    <a:cubicBezTo>
                      <a:pt x="188" y="135"/>
                      <a:pt x="194" y="116"/>
                      <a:pt x="194" y="97"/>
                    </a:cubicBezTo>
                    <a:cubicBezTo>
                      <a:pt x="194" y="44"/>
                      <a:pt x="151" y="0"/>
                      <a:pt x="98" y="0"/>
                    </a:cubicBezTo>
                    <a:cubicBezTo>
                      <a:pt x="43" y="0"/>
                      <a:pt x="4" y="45"/>
                      <a:pt x="1" y="98"/>
                    </a:cubicBezTo>
                    <a:cubicBezTo>
                      <a:pt x="0" y="140"/>
                      <a:pt x="5" y="183"/>
                      <a:pt x="18" y="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grpSp>
          <p:nvGrpSpPr>
            <p:cNvPr id="21" name="Group 180"/>
            <p:cNvGrpSpPr/>
            <p:nvPr/>
          </p:nvGrpSpPr>
          <p:grpSpPr>
            <a:xfrm>
              <a:off x="6901154" y="2451224"/>
              <a:ext cx="1160171" cy="2135480"/>
              <a:chOff x="5164138" y="2205038"/>
              <a:chExt cx="866775" cy="1595438"/>
            </a:xfrm>
          </p:grpSpPr>
          <p:sp>
            <p:nvSpPr>
              <p:cNvPr id="26" name="Freeform: Shape 181"/>
              <p:cNvSpPr/>
              <p:nvPr/>
            </p:nvSpPr>
            <p:spPr bwMode="auto">
              <a:xfrm>
                <a:off x="5164138" y="2205038"/>
                <a:ext cx="866775" cy="1595438"/>
              </a:xfrm>
              <a:custGeom>
                <a:avLst/>
                <a:gdLst/>
                <a:ahLst/>
                <a:cxnLst>
                  <a:cxn ang="0">
                    <a:pos x="241" y="334"/>
                  </a:cxn>
                  <a:cxn ang="0">
                    <a:pos x="77" y="0"/>
                  </a:cxn>
                  <a:cxn ang="0">
                    <a:pos x="24" y="262"/>
                  </a:cxn>
                  <a:cxn ang="0">
                    <a:pos x="21" y="266"/>
                  </a:cxn>
                  <a:cxn ang="0">
                    <a:pos x="0" y="334"/>
                  </a:cxn>
                  <a:cxn ang="0">
                    <a:pos x="121" y="455"/>
                  </a:cxn>
                  <a:cxn ang="0">
                    <a:pos x="241" y="334"/>
                  </a:cxn>
                </a:cxnLst>
                <a:rect l="0" t="0" r="r" b="b"/>
                <a:pathLst>
                  <a:path w="247" h="455">
                    <a:moveTo>
                      <a:pt x="241" y="334"/>
                    </a:moveTo>
                    <a:cubicBezTo>
                      <a:pt x="247" y="200"/>
                      <a:pt x="184" y="73"/>
                      <a:pt x="77" y="0"/>
                    </a:cubicBezTo>
                    <a:cubicBezTo>
                      <a:pt x="92" y="70"/>
                      <a:pt x="85" y="175"/>
                      <a:pt x="24" y="262"/>
                    </a:cubicBezTo>
                    <a:cubicBezTo>
                      <a:pt x="23" y="263"/>
                      <a:pt x="22" y="265"/>
                      <a:pt x="21" y="266"/>
                    </a:cubicBezTo>
                    <a:cubicBezTo>
                      <a:pt x="8" y="285"/>
                      <a:pt x="0" y="309"/>
                      <a:pt x="0" y="334"/>
                    </a:cubicBezTo>
                    <a:cubicBezTo>
                      <a:pt x="0" y="401"/>
                      <a:pt x="54" y="455"/>
                      <a:pt x="121" y="455"/>
                    </a:cubicBezTo>
                    <a:cubicBezTo>
                      <a:pt x="187" y="455"/>
                      <a:pt x="238" y="400"/>
                      <a:pt x="241" y="33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7" name="Freeform: Shape 182"/>
              <p:cNvSpPr/>
              <p:nvPr/>
            </p:nvSpPr>
            <p:spPr bwMode="auto">
              <a:xfrm>
                <a:off x="5248276" y="2405063"/>
                <a:ext cx="684213" cy="1308100"/>
              </a:xfrm>
              <a:custGeom>
                <a:avLst/>
                <a:gdLst/>
                <a:ahLst/>
                <a:cxnLst>
                  <a:cxn ang="0">
                    <a:pos x="176" y="150"/>
                  </a:cxn>
                  <a:cxn ang="0">
                    <a:pos x="120" y="40"/>
                  </a:cxn>
                  <a:cxn ang="0">
                    <a:pos x="84" y="0"/>
                  </a:cxn>
                  <a:cxn ang="0">
                    <a:pos x="79" y="71"/>
                  </a:cxn>
                  <a:cxn ang="0">
                    <a:pos x="20" y="219"/>
                  </a:cxn>
                  <a:cxn ang="0">
                    <a:pos x="17" y="223"/>
                  </a:cxn>
                  <a:cxn ang="0">
                    <a:pos x="0" y="277"/>
                  </a:cxn>
                  <a:cxn ang="0">
                    <a:pos x="97" y="373"/>
                  </a:cxn>
                  <a:cxn ang="0">
                    <a:pos x="193" y="276"/>
                  </a:cxn>
                  <a:cxn ang="0">
                    <a:pos x="176" y="150"/>
                  </a:cxn>
                </a:cxnLst>
                <a:rect l="0" t="0" r="r" b="b"/>
                <a:pathLst>
                  <a:path w="195" h="373">
                    <a:moveTo>
                      <a:pt x="176" y="150"/>
                    </a:moveTo>
                    <a:cubicBezTo>
                      <a:pt x="164" y="111"/>
                      <a:pt x="145" y="73"/>
                      <a:pt x="120" y="40"/>
                    </a:cubicBezTo>
                    <a:cubicBezTo>
                      <a:pt x="109" y="26"/>
                      <a:pt x="97" y="12"/>
                      <a:pt x="84" y="0"/>
                    </a:cubicBezTo>
                    <a:cubicBezTo>
                      <a:pt x="85" y="24"/>
                      <a:pt x="83" y="48"/>
                      <a:pt x="79" y="71"/>
                    </a:cubicBezTo>
                    <a:cubicBezTo>
                      <a:pt x="70" y="124"/>
                      <a:pt x="51" y="175"/>
                      <a:pt x="20" y="219"/>
                    </a:cubicBezTo>
                    <a:cubicBezTo>
                      <a:pt x="19" y="220"/>
                      <a:pt x="18" y="222"/>
                      <a:pt x="17" y="223"/>
                    </a:cubicBezTo>
                    <a:cubicBezTo>
                      <a:pt x="6" y="239"/>
                      <a:pt x="0" y="258"/>
                      <a:pt x="0" y="277"/>
                    </a:cubicBezTo>
                    <a:cubicBezTo>
                      <a:pt x="0" y="330"/>
                      <a:pt x="43" y="373"/>
                      <a:pt x="97" y="373"/>
                    </a:cubicBezTo>
                    <a:cubicBezTo>
                      <a:pt x="151" y="373"/>
                      <a:pt x="191" y="329"/>
                      <a:pt x="193" y="276"/>
                    </a:cubicBezTo>
                    <a:cubicBezTo>
                      <a:pt x="195" y="233"/>
                      <a:pt x="189" y="191"/>
                      <a:pt x="176" y="15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sp>
          <p:nvSpPr>
            <p:cNvPr id="22" name="TextBox 183"/>
            <p:cNvSpPr txBox="1"/>
            <p:nvPr/>
          </p:nvSpPr>
          <p:spPr>
            <a:xfrm>
              <a:off x="7030321" y="3703843"/>
              <a:ext cx="902811" cy="83099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  <a:sym typeface="+mn-ea"/>
                </a:rPr>
                <a:t>D</a:t>
              </a:r>
              <a:r>
                <a:rPr sz="1500" b="1">
                  <a:solidFill>
                    <a:schemeClr val="bg1"/>
                  </a:solidFill>
                  <a:sym typeface="+mn-ea"/>
                </a:rPr>
                <a:t>ifficulty</a:t>
              </a:r>
              <a:r>
                <a:rPr lang="en-US" sz="1500" b="1">
                  <a:solidFill>
                    <a:schemeClr val="bg1"/>
                  </a:solidFill>
                  <a:sym typeface="+mn-ea"/>
                </a:rPr>
                <a:t>2</a:t>
              </a:r>
              <a:endParaRPr lang="en-US" sz="15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" name="TextBox 184"/>
            <p:cNvSpPr txBox="1"/>
            <p:nvPr/>
          </p:nvSpPr>
          <p:spPr>
            <a:xfrm>
              <a:off x="4279304" y="2783670"/>
              <a:ext cx="902811" cy="83099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  <a:sym typeface="+mn-ea"/>
                </a:rPr>
                <a:t>D</a:t>
              </a:r>
              <a:r>
                <a:rPr sz="1500" b="1">
                  <a:solidFill>
                    <a:schemeClr val="bg1"/>
                  </a:solidFill>
                  <a:sym typeface="+mn-ea"/>
                </a:rPr>
                <a:t>ifficulty</a:t>
              </a:r>
              <a:r>
                <a:rPr lang="en-US" sz="1500" b="1">
                  <a:solidFill>
                    <a:schemeClr val="bg1"/>
                  </a:solidFill>
                  <a:sym typeface="+mn-ea"/>
                </a:rPr>
                <a:t>4</a:t>
              </a:r>
              <a:endParaRPr lang="en-US" sz="15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4" name="TextBox 185"/>
            <p:cNvSpPr txBox="1"/>
            <p:nvPr/>
          </p:nvSpPr>
          <p:spPr>
            <a:xfrm>
              <a:off x="5794972" y="1892387"/>
              <a:ext cx="1265767" cy="83058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D</a:t>
              </a:r>
              <a:r>
                <a:rPr sz="1500" b="1">
                  <a:solidFill>
                    <a:schemeClr val="bg1"/>
                  </a:solidFill>
                </a:rPr>
                <a:t>ifficulty</a:t>
              </a:r>
              <a:r>
                <a:rPr lang="en-US" sz="1500" b="1">
                  <a:solidFill>
                    <a:schemeClr val="bg1"/>
                  </a:solidFill>
                </a:rPr>
                <a:t>1</a:t>
              </a:r>
              <a:endParaRPr lang="en-US" sz="1500" b="1">
                <a:solidFill>
                  <a:schemeClr val="bg1"/>
                </a:solidFill>
              </a:endParaRPr>
            </a:p>
          </p:txBody>
        </p:sp>
        <p:sp>
          <p:nvSpPr>
            <p:cNvPr id="25" name="TextBox 186"/>
            <p:cNvSpPr txBox="1"/>
            <p:nvPr/>
          </p:nvSpPr>
          <p:spPr>
            <a:xfrm>
              <a:off x="5322985" y="4718424"/>
              <a:ext cx="902811" cy="83099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  <a:sym typeface="+mn-ea"/>
                </a:rPr>
                <a:t>D</a:t>
              </a:r>
              <a:r>
                <a:rPr sz="1500" b="1">
                  <a:solidFill>
                    <a:schemeClr val="bg1"/>
                  </a:solidFill>
                  <a:sym typeface="+mn-ea"/>
                </a:rPr>
                <a:t>ifficulty</a:t>
              </a:r>
              <a:r>
                <a:rPr lang="en-US" sz="1500" b="1">
                  <a:solidFill>
                    <a:schemeClr val="bg1"/>
                  </a:solidFill>
                  <a:sym typeface="+mn-ea"/>
                </a:rPr>
                <a:t>3</a:t>
              </a:r>
              <a:endParaRPr lang="en-US" sz="15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26" name="等腰三角形 125"/>
          <p:cNvSpPr/>
          <p:nvPr/>
        </p:nvSpPr>
        <p:spPr>
          <a:xfrm rot="9453933">
            <a:off x="508279" y="207083"/>
            <a:ext cx="786230" cy="811853"/>
          </a:xfrm>
          <a:prstGeom prst="triangle">
            <a:avLst>
              <a:gd name="adj" fmla="val 50704"/>
            </a:avLst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1252537" y="648891"/>
            <a:ext cx="2262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419773" y="395407"/>
            <a:ext cx="21794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 i="1" dirty="0">
                <a:solidFill>
                  <a:schemeClr val="tx1"/>
                </a:solidFill>
              </a:rPr>
              <a:t>Difficulties Encountered In Production</a:t>
            </a:r>
            <a:endParaRPr b="1" i="1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>
            <a:off x="647700" y="87782"/>
            <a:ext cx="157163" cy="307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804863" y="87782"/>
            <a:ext cx="96531" cy="1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900375" y="23813"/>
            <a:ext cx="169069" cy="217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95313" y="502444"/>
            <a:ext cx="161926" cy="29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00729" y="795338"/>
            <a:ext cx="705922" cy="124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1116806" y="559594"/>
            <a:ext cx="219075" cy="275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190625" y="747713"/>
            <a:ext cx="123825" cy="173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246495" y="2347595"/>
            <a:ext cx="251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i="1">
                <a:latin typeface="Arial Narrow" panose="020B0606020202030204" charset="0"/>
                <a:cs typeface="Arial Narrow" panose="020B0606020202030204" charset="0"/>
              </a:rPr>
              <a:t>The team members do not have a system classification when updating, and sometimes upload the old version to the; Some team members do not write comments when writing code, so the code readability is low; Duplicate variable name; These problems have caused </a:t>
            </a:r>
            <a:r>
              <a:rPr lang="en-US" altLang="zh-CN" sz="1200" b="1" i="1">
                <a:latin typeface="Arial Narrow" panose="020B0606020202030204" charset="0"/>
                <a:cs typeface="Arial Narrow" panose="020B0606020202030204" charset="0"/>
              </a:rPr>
              <a:t>many difficulty</a:t>
            </a:r>
            <a:r>
              <a:rPr lang="zh-CN" altLang="en-US" sz="1200" b="1" i="1">
                <a:latin typeface="Arial Narrow" panose="020B0606020202030204" charset="0"/>
                <a:cs typeface="Arial Narrow" panose="020B0606020202030204" charset="0"/>
              </a:rPr>
              <a:t> for integration</a:t>
            </a:r>
            <a:r>
              <a:rPr lang="en-US" altLang="zh-CN" sz="1200" b="1" i="1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altLang="zh-CN" sz="1200" b="1" i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657215" y="1071880"/>
            <a:ext cx="2514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200" b="1" i="1">
                <a:latin typeface="Arial Narrow" panose="020B0606020202030204" charset="0"/>
                <a:cs typeface="Arial Narrow" panose="020B0606020202030204" charset="0"/>
              </a:rPr>
              <a:t>Gitee's API is hard to find, and even some are not open source</a:t>
            </a:r>
            <a:r>
              <a:rPr lang="en-US" sz="1200" b="1" i="1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sz="1200" b="1" i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492760" y="1583055"/>
            <a:ext cx="2514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sz="1200" b="1" i="1">
                <a:latin typeface="Arial Narrow" panose="020B0606020202030204" charset="0"/>
                <a:cs typeface="Arial Narrow" panose="020B0606020202030204" charset="0"/>
              </a:rPr>
              <a:t>The decoding of Web text and pictures does not adapt to the mobile phone layout, and it is cumbersome to change the text size and color in the later stage</a:t>
            </a:r>
            <a:r>
              <a:rPr lang="en-US" sz="1200" b="1" i="1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sz="1200" b="1" i="1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7555" y="3195320"/>
            <a:ext cx="2514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sz="1200" b="1" i="1">
                <a:latin typeface="Arial Narrow" panose="020B0606020202030204" charset="0"/>
                <a:cs typeface="Arial Narrow" panose="020B0606020202030204" charset="0"/>
              </a:rPr>
              <a:t>The framework was not used in the production, and the software development encountered great resistance</a:t>
            </a:r>
            <a:r>
              <a:rPr lang="en-US" sz="1200" b="1" i="1">
                <a:latin typeface="Arial Narrow" panose="020B0606020202030204" charset="0"/>
                <a:cs typeface="Arial Narrow" panose="020B0606020202030204" charset="0"/>
              </a:rPr>
              <a:t>.</a:t>
            </a:r>
            <a:endParaRPr lang="en-US" sz="1200" b="1" i="1"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0" grpId="0"/>
      <p:bldP spid="145" grpId="0"/>
      <p:bldP spid="14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>
            <a:cs typeface="+mn-ea"/>
            <a:sym typeface="+mn-lt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4038</Words>
  <Application>WPS 演示</Application>
  <PresentationFormat>全屏显示(16:9)</PresentationFormat>
  <Paragraphs>141</Paragraphs>
  <Slides>17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等线 (正文)</vt:lpstr>
      <vt:lpstr>等线</vt:lpstr>
      <vt:lpstr>Calibri</vt:lpstr>
      <vt:lpstr>Arial Unicode MS</vt:lpstr>
      <vt:lpstr>等线 Light</vt:lpstr>
      <vt:lpstr>Impact</vt:lpstr>
      <vt:lpstr>思源黑体 CN Medium</vt:lpstr>
      <vt:lpstr>黑体</vt:lpstr>
      <vt:lpstr>方正兰亭纤黑_GBK</vt:lpstr>
      <vt:lpstr>华文琥珀</vt:lpstr>
      <vt:lpstr>方正姚体</vt:lpstr>
      <vt:lpstr>方正舒体</vt:lpstr>
      <vt:lpstr>华文细黑</vt:lpstr>
      <vt:lpstr>Agency FB</vt:lpstr>
      <vt:lpstr>Arial Narrow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</dc:title>
  <dc:creator/>
  <cp:lastModifiedBy>音は无弦の音</cp:lastModifiedBy>
  <cp:revision>5</cp:revision>
  <dcterms:created xsi:type="dcterms:W3CDTF">2016-04-21T16:41:00Z</dcterms:created>
  <dcterms:modified xsi:type="dcterms:W3CDTF">2021-11-22T09:19:49Z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72F55287A12D4CC58E8C082EEF69E92E</vt:lpwstr>
  </property>
</Properties>
</file>