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584-8E35-4592-9174-575EA073EBE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921-6350-4558-A0EA-03C970BB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584-8E35-4592-9174-575EA073EBE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921-6350-4558-A0EA-03C970BB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7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584-8E35-4592-9174-575EA073EBE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921-6350-4558-A0EA-03C970BB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584-8E35-4592-9174-575EA073EBE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921-6350-4558-A0EA-03C970BB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584-8E35-4592-9174-575EA073EBE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921-6350-4558-A0EA-03C970BB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584-8E35-4592-9174-575EA073EBE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921-6350-4558-A0EA-03C970BB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584-8E35-4592-9174-575EA073EBE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921-6350-4558-A0EA-03C970BB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584-8E35-4592-9174-575EA073EBE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921-6350-4558-A0EA-03C970BB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584-8E35-4592-9174-575EA073EBE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921-6350-4558-A0EA-03C970BB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7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584-8E35-4592-9174-575EA073EBE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921-6350-4558-A0EA-03C970BB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584-8E35-4592-9174-575EA073EBE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A9921-6350-4558-A0EA-03C970BB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D584-8E35-4592-9174-575EA073EBE3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9921-6350-4558-A0EA-03C970BB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spot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2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64" y="382066"/>
            <a:ext cx="8697889" cy="6234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92" y="116343"/>
            <a:ext cx="27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 in Figure 2A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t="3418" r="6989" b="9288"/>
          <a:stretch/>
        </p:blipFill>
        <p:spPr>
          <a:xfrm>
            <a:off x="1975925" y="234461"/>
            <a:ext cx="8238784" cy="6205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092" y="116343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is </a:t>
            </a:r>
            <a:r>
              <a:rPr lang="en-US" dirty="0" err="1" smtClean="0"/>
              <a:t>psedo</a:t>
            </a:r>
            <a:r>
              <a:rPr lang="en-US" dirty="0" smtClean="0"/>
              <a:t>-colored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9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56" y="311728"/>
            <a:ext cx="8697889" cy="62345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092" y="116343"/>
            <a:ext cx="357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converted to black-and-white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5" t="5128" r="7633" b="8832"/>
          <a:stretch/>
        </p:blipFill>
        <p:spPr>
          <a:xfrm>
            <a:off x="2000739" y="351692"/>
            <a:ext cx="8135816" cy="6161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092" y="116343"/>
            <a:ext cx="767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is processed by filtering out tiny spots (assumed to be random variations)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430" y="275854"/>
            <a:ext cx="66804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Statistics of the processed image (Fig 2A)</a:t>
            </a:r>
            <a:endParaRPr lang="en-US" sz="3000" b="1" dirty="0"/>
          </a:p>
        </p:txBody>
      </p:sp>
      <p:sp>
        <p:nvSpPr>
          <p:cNvPr id="3" name="Rectangle 2"/>
          <p:cNvSpPr/>
          <p:nvPr/>
        </p:nvSpPr>
        <p:spPr>
          <a:xfrm>
            <a:off x="4830690" y="97285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Spot number = 75</a:t>
            </a:r>
          </a:p>
          <a:p>
            <a:endParaRPr lang="en-US" sz="2400" dirty="0" smtClean="0"/>
          </a:p>
          <a:p>
            <a:r>
              <a:rPr lang="en-US" sz="2400" dirty="0" smtClean="0"/>
              <a:t>Mean spot area = 1804.9 pixels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Maximal spot area = 6009 pixels</a:t>
            </a:r>
          </a:p>
          <a:p>
            <a:endParaRPr lang="en-US" sz="2400" dirty="0"/>
          </a:p>
          <a:p>
            <a:r>
              <a:rPr lang="en-US" sz="2400" dirty="0" smtClean="0"/>
              <a:t>Minimal spot area = 112 pixels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2934" y="1638273"/>
            <a:ext cx="3040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Statistics of spots in the unit of pixels: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065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430" y="275854"/>
            <a:ext cx="66804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Statistics of the processed image (Fig 2A)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4682197" y="1900983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Spot number = 75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Mean spot area = 690.6 um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endParaRPr lang="en-US" sz="2400" baseline="30000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Maximal spot area = 2299.2 </a:t>
            </a:r>
            <a:r>
              <a:rPr lang="en-US" sz="2400" dirty="0">
                <a:solidFill>
                  <a:srgbClr val="FF0000"/>
                </a:solidFill>
              </a:rPr>
              <a:t>um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Minimal spot area = 42.9 </a:t>
            </a:r>
            <a:r>
              <a:rPr lang="en-US" sz="2400" dirty="0" smtClean="0">
                <a:solidFill>
                  <a:srgbClr val="FF0000"/>
                </a:solidFill>
              </a:rPr>
              <a:t>um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Median </a:t>
            </a:r>
            <a:r>
              <a:rPr lang="en-US" sz="2400" dirty="0">
                <a:solidFill>
                  <a:srgbClr val="FF0000"/>
                </a:solidFill>
              </a:rPr>
              <a:t>spot area = </a:t>
            </a:r>
            <a:r>
              <a:rPr lang="en-US" sz="2400" dirty="0" smtClean="0">
                <a:solidFill>
                  <a:srgbClr val="FF0000"/>
                </a:solidFill>
              </a:rPr>
              <a:t>618.8 </a:t>
            </a:r>
            <a:r>
              <a:rPr lang="en-US" sz="2400" dirty="0">
                <a:solidFill>
                  <a:srgbClr val="FF0000"/>
                </a:solidFill>
              </a:rPr>
              <a:t>um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Standard deviation of spot </a:t>
            </a:r>
            <a:r>
              <a:rPr lang="en-US" sz="2400" dirty="0">
                <a:solidFill>
                  <a:srgbClr val="FF0000"/>
                </a:solidFill>
              </a:rPr>
              <a:t>area = </a:t>
            </a:r>
            <a:r>
              <a:rPr lang="en-US" sz="2400" dirty="0" smtClean="0">
                <a:solidFill>
                  <a:srgbClr val="FF0000"/>
                </a:solidFill>
              </a:rPr>
              <a:t>544.8 um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4441" y="2494057"/>
            <a:ext cx="26025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Statistics of spots in the unit of um: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8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0134" y="751227"/>
            <a:ext cx="937826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Few arguments for the statement that “</a:t>
            </a:r>
            <a:r>
              <a:rPr lang="en-US" sz="2400" dirty="0" smtClean="0"/>
              <a:t>Spots </a:t>
            </a:r>
            <a:r>
              <a:rPr lang="en-US" sz="2400" dirty="0"/>
              <a:t>emerge with sizes much </a:t>
            </a:r>
            <a:r>
              <a:rPr lang="en-US" sz="2400" dirty="0" smtClean="0"/>
              <a:t>larger than that of a single cell</a:t>
            </a:r>
            <a:r>
              <a:rPr lang="en-US" sz="2400" b="1" dirty="0" smtClean="0"/>
              <a:t>”: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dirty="0" smtClean="0"/>
              <a:t>The averaged spot size in Fig 2A is ~690 um</a:t>
            </a:r>
            <a:r>
              <a:rPr lang="en-US" baseline="30000" dirty="0" smtClean="0"/>
              <a:t>2</a:t>
            </a:r>
            <a:r>
              <a:rPr lang="en-US" dirty="0" smtClean="0"/>
              <a:t>, which is much larger than that of a single cell growing in a rich nutrient environment and displayed in a perfect 2D plane (~ 3um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in a 2D plane) (about 230 cells)</a:t>
            </a:r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/>
              <a:t>In the </a:t>
            </a:r>
            <a:r>
              <a:rPr lang="en-US" dirty="0" smtClean="0"/>
              <a:t>real experimental </a:t>
            </a:r>
            <a:r>
              <a:rPr lang="en-US" dirty="0"/>
              <a:t>setting where cells are highly packed on an agar plate, the </a:t>
            </a:r>
            <a:r>
              <a:rPr lang="en-US" dirty="0" smtClean="0"/>
              <a:t>average </a:t>
            </a:r>
            <a:r>
              <a:rPr lang="en-US" dirty="0"/>
              <a:t>size of a cell </a:t>
            </a:r>
            <a:r>
              <a:rPr lang="en-US" dirty="0" smtClean="0"/>
              <a:t>shall be smaller </a:t>
            </a:r>
            <a:r>
              <a:rPr lang="en-US" dirty="0"/>
              <a:t>than 3um</a:t>
            </a:r>
            <a:r>
              <a:rPr lang="en-US" baseline="30000" dirty="0"/>
              <a:t>2</a:t>
            </a:r>
            <a:r>
              <a:rPr lang="en-US" dirty="0"/>
              <a:t>,due to the following reasons 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because of the limited nutrient access in the highly compacted </a:t>
            </a:r>
            <a:r>
              <a:rPr lang="en-US" dirty="0" smtClean="0"/>
              <a:t>environment, the actual </a:t>
            </a:r>
            <a:r>
              <a:rPr lang="en-US" dirty="0"/>
              <a:t>size of the cells </a:t>
            </a:r>
            <a:r>
              <a:rPr lang="en-US" dirty="0" smtClean="0"/>
              <a:t>is </a:t>
            </a:r>
            <a:r>
              <a:rPr lang="en-US" dirty="0"/>
              <a:t>smaller than </a:t>
            </a:r>
            <a:r>
              <a:rPr lang="en-US" dirty="0" smtClean="0"/>
              <a:t>the cells </a:t>
            </a:r>
            <a:r>
              <a:rPr lang="en-US" dirty="0"/>
              <a:t>growing in a rich </a:t>
            </a:r>
            <a:r>
              <a:rPr lang="en-US" dirty="0" smtClean="0"/>
              <a:t>environment 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Cells actually grew </a:t>
            </a:r>
            <a:r>
              <a:rPr lang="en-US" dirty="0"/>
              <a:t>into a 3D structure, with different rotations and displacements. Thus, cells size were only partially projected to the 2D image.  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Another very important fact is that cells on the agar were grown into a multi-layer, 3D structure. There are, for each spot, there are multiple layers of cells. The spot size estimation above (690 um</a:t>
            </a:r>
            <a:r>
              <a:rPr lang="en-US" baseline="30000" dirty="0" smtClean="0"/>
              <a:t>2</a:t>
            </a:r>
            <a:r>
              <a:rPr lang="en-US" dirty="0" smtClean="0"/>
              <a:t>) only reflect the possible numbers of cells that are packed horizontally. </a:t>
            </a:r>
            <a:endParaRPr lang="en-US" dirty="0"/>
          </a:p>
          <a:p>
            <a:pPr marL="800100" lvl="1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976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Analysis of spot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Ting</dc:creator>
  <cp:lastModifiedBy>Lu, Ting</cp:lastModifiedBy>
  <cp:revision>17</cp:revision>
  <dcterms:created xsi:type="dcterms:W3CDTF">2016-01-26T19:51:45Z</dcterms:created>
  <dcterms:modified xsi:type="dcterms:W3CDTF">2016-02-10T06:27:15Z</dcterms:modified>
</cp:coreProperties>
</file>