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sldIdLst>
    <p:sldId id="256" r:id="rId2"/>
    <p:sldId id="257" r:id="rId3"/>
    <p:sldId id="260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92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2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38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3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12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22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45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2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04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1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9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7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95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18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9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B28D1-C9D0-4E72-BCFD-8337909065B1}" type="datetimeFigureOut">
              <a:rPr lang="fr-FR" smtClean="0"/>
              <a:t>28/11/2016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15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2163" y="2953934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Groupe 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REBATTU Benjamin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ROBERT Antoine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WEISS Martin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69" y="2074866"/>
            <a:ext cx="3903084" cy="2855034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841248" y="320040"/>
            <a:ext cx="8587845" cy="1052575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Impact" panose="020B0806030902050204" pitchFamily="34" charset="0"/>
              </a:rPr>
              <a:t>Projet : </a:t>
            </a:r>
            <a:r>
              <a:rPr lang="fr-FR" dirty="0">
                <a:latin typeface="Impact" panose="020B0806030902050204" pitchFamily="34" charset="0"/>
              </a:rPr>
              <a:t>S</a:t>
            </a:r>
            <a:r>
              <a:rPr lang="fr-FR" sz="5400" dirty="0">
                <a:latin typeface="Impact" panose="020B0806030902050204" pitchFamily="34" charset="0"/>
              </a:rPr>
              <a:t>mart Patate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225" y="6110959"/>
            <a:ext cx="1253775" cy="7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36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2600" y="239859"/>
            <a:ext cx="3160841" cy="841248"/>
          </a:xfrm>
        </p:spPr>
        <p:txBody>
          <a:bodyPr/>
          <a:lstStyle/>
          <a:p>
            <a:r>
              <a:rPr lang="fr-FR" dirty="0">
                <a:latin typeface="Impact" panose="020B0806030902050204" pitchFamily="34" charset="0"/>
              </a:rPr>
              <a:t>Expérience 1 :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6228" y="1371965"/>
            <a:ext cx="4607188" cy="576262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  <a:latin typeface="Berlin Sans FB" panose="020E0602020502020306" pitchFamily="34" charset="0"/>
              </a:rPr>
              <a:t>Montage</a:t>
            </a:r>
            <a:r>
              <a:rPr lang="fr-FR" dirty="0">
                <a:solidFill>
                  <a:schemeClr val="tx1"/>
                </a:solidFill>
                <a:latin typeface="Berlin Sans FB" panose="020E0602020502020306" pitchFamily="34" charset="0"/>
              </a:rPr>
              <a:t> :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7790520"/>
              </p:ext>
            </p:extLst>
          </p:nvPr>
        </p:nvGraphicFramePr>
        <p:xfrm>
          <a:off x="4335323" y="2103119"/>
          <a:ext cx="7469580" cy="2130553"/>
        </p:xfrm>
        <a:graphic>
          <a:graphicData uri="http://schemas.openxmlformats.org/drawingml/2006/table">
            <a:tbl>
              <a:tblPr firstRow="1" firstCol="1" bandRow="1"/>
              <a:tblGrid>
                <a:gridCol w="965639">
                  <a:extLst>
                    <a:ext uri="{9D8B030D-6E8A-4147-A177-3AD203B41FA5}">
                      <a16:colId xmlns:a16="http://schemas.microsoft.com/office/drawing/2014/main" val="2047004660"/>
                    </a:ext>
                  </a:extLst>
                </a:gridCol>
                <a:gridCol w="599995">
                  <a:extLst>
                    <a:ext uri="{9D8B030D-6E8A-4147-A177-3AD203B41FA5}">
                      <a16:colId xmlns:a16="http://schemas.microsoft.com/office/drawing/2014/main" val="1420469402"/>
                    </a:ext>
                  </a:extLst>
                </a:gridCol>
                <a:gridCol w="500467">
                  <a:extLst>
                    <a:ext uri="{9D8B030D-6E8A-4147-A177-3AD203B41FA5}">
                      <a16:colId xmlns:a16="http://schemas.microsoft.com/office/drawing/2014/main" val="4180594471"/>
                    </a:ext>
                  </a:extLst>
                </a:gridCol>
                <a:gridCol w="600701">
                  <a:extLst>
                    <a:ext uri="{9D8B030D-6E8A-4147-A177-3AD203B41FA5}">
                      <a16:colId xmlns:a16="http://schemas.microsoft.com/office/drawing/2014/main" val="3888558720"/>
                    </a:ext>
                  </a:extLst>
                </a:gridCol>
                <a:gridCol w="599995">
                  <a:extLst>
                    <a:ext uri="{9D8B030D-6E8A-4147-A177-3AD203B41FA5}">
                      <a16:colId xmlns:a16="http://schemas.microsoft.com/office/drawing/2014/main" val="3132908627"/>
                    </a:ext>
                  </a:extLst>
                </a:gridCol>
                <a:gridCol w="700229">
                  <a:extLst>
                    <a:ext uri="{9D8B030D-6E8A-4147-A177-3AD203B41FA5}">
                      <a16:colId xmlns:a16="http://schemas.microsoft.com/office/drawing/2014/main" val="3666904690"/>
                    </a:ext>
                  </a:extLst>
                </a:gridCol>
                <a:gridCol w="700934">
                  <a:extLst>
                    <a:ext uri="{9D8B030D-6E8A-4147-A177-3AD203B41FA5}">
                      <a16:colId xmlns:a16="http://schemas.microsoft.com/office/drawing/2014/main" val="2866191421"/>
                    </a:ext>
                  </a:extLst>
                </a:gridCol>
                <a:gridCol w="695993">
                  <a:extLst>
                    <a:ext uri="{9D8B030D-6E8A-4147-A177-3AD203B41FA5}">
                      <a16:colId xmlns:a16="http://schemas.microsoft.com/office/drawing/2014/main" val="2983822812"/>
                    </a:ext>
                  </a:extLst>
                </a:gridCol>
                <a:gridCol w="704464">
                  <a:extLst>
                    <a:ext uri="{9D8B030D-6E8A-4147-A177-3AD203B41FA5}">
                      <a16:colId xmlns:a16="http://schemas.microsoft.com/office/drawing/2014/main" val="2271305341"/>
                    </a:ext>
                  </a:extLst>
                </a:gridCol>
                <a:gridCol w="700229">
                  <a:extLst>
                    <a:ext uri="{9D8B030D-6E8A-4147-A177-3AD203B41FA5}">
                      <a16:colId xmlns:a16="http://schemas.microsoft.com/office/drawing/2014/main" val="2026577814"/>
                    </a:ext>
                  </a:extLst>
                </a:gridCol>
                <a:gridCol w="700934">
                  <a:extLst>
                    <a:ext uri="{9D8B030D-6E8A-4147-A177-3AD203B41FA5}">
                      <a16:colId xmlns:a16="http://schemas.microsoft.com/office/drawing/2014/main" val="607741804"/>
                    </a:ext>
                  </a:extLst>
                </a:gridCol>
              </a:tblGrid>
              <a:tr h="7861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Fréquence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500Hz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1KHz</a:t>
                      </a:r>
                      <a:endParaRPr lang="fr-FR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10KHz</a:t>
                      </a:r>
                      <a:endParaRPr lang="fr-FR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50KHz</a:t>
                      </a:r>
                      <a:endParaRPr lang="fr-FR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100KHz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200KHz</a:t>
                      </a:r>
                      <a:endParaRPr lang="fr-FR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300KHz</a:t>
                      </a:r>
                      <a:endParaRPr lang="fr-FR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400KHz</a:t>
                      </a:r>
                      <a:endParaRPr lang="fr-FR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500KHz</a:t>
                      </a:r>
                      <a:endParaRPr lang="fr-FR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600KHz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04412"/>
                  </a:ext>
                </a:extLst>
              </a:tr>
              <a:tr h="715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Tension crête à crête pas touché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4V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1,25V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0,8V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1V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91376"/>
                  </a:ext>
                </a:extLst>
              </a:tr>
              <a:tr h="628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Tension crête à crête touché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3,75V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0,35V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0,3V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00" marR="62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92443"/>
                  </a:ext>
                </a:extLst>
              </a:tr>
            </a:tbl>
          </a:graphicData>
        </a:graphic>
      </p:graphicFrame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263416" y="1371965"/>
            <a:ext cx="4622537" cy="576262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  <a:latin typeface="Berlin Sans FB" panose="020E0602020502020306" pitchFamily="34" charset="0"/>
              </a:rPr>
              <a:t>Résultats</a:t>
            </a:r>
            <a:r>
              <a:rPr lang="fr-FR" dirty="0">
                <a:solidFill>
                  <a:schemeClr val="tx1"/>
                </a:solidFill>
                <a:latin typeface="Berlin Sans FB" panose="020E0602020502020306" pitchFamily="34" charset="0"/>
              </a:rPr>
              <a:t> :</a:t>
            </a:r>
            <a:endParaRPr lang="fr-FR" u="sng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2319568" y="513918"/>
            <a:ext cx="138225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2253" t="43528" r="3122" b="2904"/>
          <a:stretch/>
        </p:blipFill>
        <p:spPr>
          <a:xfrm>
            <a:off x="582620" y="2239085"/>
            <a:ext cx="3500800" cy="29791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115" y="6108127"/>
            <a:ext cx="1255885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44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t="11485" r="6795" b="3540"/>
          <a:stretch/>
        </p:blipFill>
        <p:spPr>
          <a:xfrm>
            <a:off x="438912" y="603505"/>
            <a:ext cx="5321808" cy="408736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760720" y="1294305"/>
            <a:ext cx="45445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Pourquoi parle-t-on de capteur capacitif 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Quelle composant du montage notre corps humain remplace-t-il 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Calcul de la capacité du corps humain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4898" y="5449288"/>
            <a:ext cx="623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0070C0"/>
                </a:solidFill>
              </a:rPr>
              <a:t>En bleu: </a:t>
            </a:r>
            <a:r>
              <a:rPr lang="fr-FR" dirty="0"/>
              <a:t>on ne touche pas la patate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00B050"/>
                </a:solidFill>
              </a:rPr>
              <a:t>En vert: </a:t>
            </a:r>
            <a:r>
              <a:rPr lang="fr-FR" dirty="0"/>
              <a:t>on touche la patate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210" y="6108127"/>
            <a:ext cx="1255885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919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4720" y="109453"/>
            <a:ext cx="3114067" cy="796155"/>
          </a:xfrm>
        </p:spPr>
        <p:txBody>
          <a:bodyPr/>
          <a:lstStyle/>
          <a:p>
            <a:r>
              <a:rPr lang="fr-FR" dirty="0">
                <a:latin typeface="Impact" panose="020B0806030902050204" pitchFamily="34" charset="0"/>
              </a:rPr>
              <a:t>Expérience 2 :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5379" r="756" b="4490"/>
          <a:stretch/>
        </p:blipFill>
        <p:spPr>
          <a:xfrm>
            <a:off x="584720" y="1067748"/>
            <a:ext cx="3389403" cy="1648207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10151" t="29560" r="4528" b="19695"/>
          <a:stretch/>
        </p:blipFill>
        <p:spPr>
          <a:xfrm>
            <a:off x="4857573" y="1167218"/>
            <a:ext cx="4539646" cy="407677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4062"/>
          <a:stretch/>
        </p:blipFill>
        <p:spPr>
          <a:xfrm>
            <a:off x="584719" y="2789381"/>
            <a:ext cx="3438829" cy="173438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3"/>
          <a:stretch/>
        </p:blipFill>
        <p:spPr>
          <a:xfrm>
            <a:off x="518744" y="4523763"/>
            <a:ext cx="3455379" cy="177389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333765" y="5377959"/>
            <a:ext cx="366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Restitution des résultats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Explication des changements sur les graphiques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115" y="6108127"/>
            <a:ext cx="1255885" cy="74987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5333765" y="643998"/>
            <a:ext cx="35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Montage :</a:t>
            </a:r>
          </a:p>
        </p:txBody>
      </p:sp>
    </p:spTree>
    <p:extLst>
      <p:ext uri="{BB962C8B-B14F-4D97-AF65-F5344CB8AC3E}">
        <p14:creationId xmlns:p14="http://schemas.microsoft.com/office/powerpoint/2010/main" val="11284923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 panose="020B0806030902050204" pitchFamily="34" charset="0"/>
              </a:rPr>
              <a:t>Prototype et démonstration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602" t="4602" r="11011"/>
          <a:stretch/>
        </p:blipFill>
        <p:spPr>
          <a:xfrm>
            <a:off x="374407" y="2127738"/>
            <a:ext cx="5155956" cy="28556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758962" y="2189285"/>
            <a:ext cx="41702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/>
              <a:t>Aucun contact:</a:t>
            </a:r>
            <a:r>
              <a:rPr lang="fr-FR" dirty="0"/>
              <a:t> aucune LED ne s’allume.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/>
              <a:t>Un doigt:  </a:t>
            </a:r>
            <a:r>
              <a:rPr lang="fr-FR" dirty="0"/>
              <a:t>une LED s’allume.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/>
              <a:t>Deux doigts: </a:t>
            </a:r>
            <a:r>
              <a:rPr lang="fr-FR" dirty="0"/>
              <a:t>deux LED s’allume.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/>
              <a:t>Trois doigts: </a:t>
            </a:r>
            <a:r>
              <a:rPr lang="fr-FR" dirty="0"/>
              <a:t>les trois LED s’allument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115" y="6108127"/>
            <a:ext cx="1255885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Impact" panose="020B0806030902050204" pitchFamily="34" charset="0"/>
              </a:rPr>
              <a:t>BILAN :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20139"/>
              </p:ext>
            </p:extLst>
          </p:nvPr>
        </p:nvGraphicFramePr>
        <p:xfrm>
          <a:off x="677690" y="1685804"/>
          <a:ext cx="8596312" cy="265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01347438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81062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 Black" panose="020B0A04020102020204" pitchFamily="34" charset="0"/>
                        </a:rPr>
                        <a:t>Avantages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 Black" panose="020B0A04020102020204" pitchFamily="34" charset="0"/>
                        </a:rPr>
                        <a:t>Inconvénients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Notions en électronique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Début difficile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676682"/>
                  </a:ext>
                </a:extLst>
              </a:tr>
              <a:tr h="430016">
                <a:tc>
                  <a:txBody>
                    <a:bodyPr/>
                    <a:lstStyle/>
                    <a:p>
                      <a:r>
                        <a:rPr lang="fr-FR" dirty="0"/>
                        <a:t>Notions de capteur capacitif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Difficulté de</a:t>
                      </a:r>
                      <a:r>
                        <a:rPr lang="fr-FR" baseline="0" dirty="0"/>
                        <a:t> réglage des paramètres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3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Familiarisation avec l’</a:t>
                      </a:r>
                      <a:r>
                        <a:rPr lang="fr-FR" dirty="0" err="1"/>
                        <a:t>Arduino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6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Travail en groupe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3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Échéance</a:t>
                      </a:r>
                      <a:r>
                        <a:rPr lang="fr-FR" baseline="0" dirty="0"/>
                        <a:t> à respecter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Découverte</a:t>
                      </a:r>
                      <a:r>
                        <a:rPr lang="fr-FR" baseline="0" dirty="0"/>
                        <a:t> </a:t>
                      </a:r>
                      <a:r>
                        <a:rPr lang="fr-FR" dirty="0"/>
                        <a:t>de nouveaux langages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78669"/>
                  </a:ext>
                </a:extLst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115" y="6108127"/>
            <a:ext cx="1255885" cy="74987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7334" y="4677508"/>
            <a:ext cx="6681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accent1"/>
                </a:solidFill>
                <a:latin typeface="Stencil" panose="040409050D0802020404" pitchFamily="82" charset="0"/>
              </a:rPr>
              <a:t>Conclusion :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</a:rPr>
              <a:t>Première approche du travail en groupe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</a:rPr>
              <a:t>Première approche des conditions de travail futures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</a:rPr>
              <a:t>Approche plutôt positive</a:t>
            </a:r>
            <a:endParaRPr lang="fr-FR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4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Personnalisé 4">
      <a:dk1>
        <a:srgbClr val="1B1811"/>
      </a:dk1>
      <a:lt1>
        <a:srgbClr val="1B1811"/>
      </a:lt1>
      <a:dk2>
        <a:srgbClr val="FFFFFF"/>
      </a:dk2>
      <a:lt2>
        <a:srgbClr val="E9E5DC"/>
      </a:lt2>
      <a:accent1>
        <a:srgbClr val="FF0000"/>
      </a:accent1>
      <a:accent2>
        <a:srgbClr val="C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7365</TotalTime>
  <Words>195</Words>
  <Application>Microsoft Office PowerPoint</Application>
  <PresentationFormat>Grand écran</PresentationFormat>
  <Paragraphs>84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8" baseType="lpstr">
      <vt:lpstr>Arial</vt:lpstr>
      <vt:lpstr>Arial Black</vt:lpstr>
      <vt:lpstr>Arial Narrow</vt:lpstr>
      <vt:lpstr>Berlin Sans FB</vt:lpstr>
      <vt:lpstr>Calibri</vt:lpstr>
      <vt:lpstr>Impact</vt:lpstr>
      <vt:lpstr>Stencil</vt:lpstr>
      <vt:lpstr>Times New Roman</vt:lpstr>
      <vt:lpstr>Trebuchet MS</vt:lpstr>
      <vt:lpstr>Wingdings</vt:lpstr>
      <vt:lpstr>Wingdings 3</vt:lpstr>
      <vt:lpstr>Facette</vt:lpstr>
      <vt:lpstr>Projet : Smart Patate</vt:lpstr>
      <vt:lpstr>Expérience 1 :</vt:lpstr>
      <vt:lpstr>Présentation PowerPoint</vt:lpstr>
      <vt:lpstr>Expérience 2 :</vt:lpstr>
      <vt:lpstr>Prototype et démonstration :</vt:lpstr>
      <vt:lpstr>BILAN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WEISS MARTIN</dc:creator>
  <cp:lastModifiedBy>Martin Weiss</cp:lastModifiedBy>
  <cp:revision>24</cp:revision>
  <dcterms:created xsi:type="dcterms:W3CDTF">2016-11-21T08:30:41Z</dcterms:created>
  <dcterms:modified xsi:type="dcterms:W3CDTF">2016-11-29T12:25:58Z</dcterms:modified>
</cp:coreProperties>
</file>