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1728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910"/>
    </p:cViewPr>
  </p:notesTextViewPr>
  <p:notesViewPr>
    <p:cSldViewPr showGuides="1">
      <p:cViewPr varScale="1">
        <p:scale>
          <a:sx n="94" d="100"/>
          <a:sy n="94" d="100"/>
        </p:scale>
        <p:origin x="-3624" y="-114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2BAE1-9D80-4311-8FD6-E6EB864C956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7407A-A3CB-4CA0-A593-48E031FA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8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7407A-A3CB-4CA0-A593-48E031FA80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7407A-A3CB-4CA0-A593-48E031FA80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16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Can combine ready and start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On save, creates folders in Output path: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path\animal\day\</a:t>
            </a:r>
            <a:r>
              <a:rPr lang="en-US" b="0" dirty="0" err="1" smtClean="0"/>
              <a:t>HH_MM_SS_cheetah</a:t>
            </a: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path\animal\day\</a:t>
            </a:r>
            <a:r>
              <a:rPr lang="en-US" b="0" dirty="0" err="1" smtClean="0"/>
              <a:t>HH_MM_SS_videos</a:t>
            </a: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path\animal\day\</a:t>
            </a:r>
            <a:r>
              <a:rPr lang="en-US" b="0" dirty="0" err="1" smtClean="0"/>
              <a:t>HH_MM_SS_behavior</a:t>
            </a:r>
            <a:r>
              <a:rPr lang="en-US" b="0" dirty="0" smtClean="0"/>
              <a:t>&lt;- save .mat file here</a:t>
            </a:r>
          </a:p>
          <a:p>
            <a:r>
              <a:rPr lang="en-US" b="0" dirty="0" smtClean="0"/>
              <a:t>On START </a:t>
            </a:r>
            <a:r>
              <a:rPr lang="en-US" sz="1200" dirty="0" smtClean="0"/>
              <a:t>Apply current line parameters to the maze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After END, set all arms as starting arm- do not give reward/error signals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Place task- starting arm should</a:t>
            </a:r>
            <a:r>
              <a:rPr lang="en-US" b="0" baseline="0" dirty="0" smtClean="0"/>
              <a:t> pseudorandomized to contain similar ratios of arms (1:3) on every 3 trials. For 10/20 trials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Goal arm is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Response task- </a:t>
            </a:r>
            <a:r>
              <a:rPr lang="en-US" b="0" dirty="0" smtClean="0"/>
              <a:t>starting arm should</a:t>
            </a:r>
            <a:r>
              <a:rPr lang="en-US" b="0" baseline="0" dirty="0" smtClean="0"/>
              <a:t> pseudorandomized to contain similar ratios of arms (1:4) on every 4 trials. For 10/20 trials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Goal arm is start arm-1 except for arm 1-&gt;goal is 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Cue task-</a:t>
            </a:r>
            <a:r>
              <a:rPr lang="en-US" b="0" baseline="0" dirty="0" smtClean="0"/>
              <a:t> start and goal are randomized, cannot be equal, reward light is ON for the goal arm, and flashes when animal enters arm (requires connection to UNOs)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Start after start / end after end should have no effect! And no TTLs sent!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Start/stop cheetah should be ignored if already pressed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Highlight current trial line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Plot</a:t>
            </a:r>
            <a:r>
              <a:rPr lang="en-US" b="0" baseline="0" dirty="0" smtClean="0"/>
              <a:t> should update for changes in: </a:t>
            </a:r>
            <a:r>
              <a:rPr lang="en-US" sz="1200" b="0" dirty="0" smtClean="0"/>
              <a:t>Door status, Start/goal/error ,Reward given/ error detected, IR  activated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 smtClean="0"/>
              <a:t>Autosave</a:t>
            </a:r>
            <a:r>
              <a:rPr lang="en-US" sz="1200" b="0" dirty="0" smtClean="0"/>
              <a:t> table</a:t>
            </a:r>
            <a:r>
              <a:rPr lang="en-US" sz="1200" b="0" baseline="0" dirty="0" smtClean="0"/>
              <a:t> info to temp file on “E:\</a:t>
            </a:r>
            <a:r>
              <a:rPr lang="en-US" sz="1200" b="0" baseline="0" dirty="0" err="1" smtClean="0"/>
              <a:t>temp_maze_files</a:t>
            </a:r>
            <a:r>
              <a:rPr lang="en-US" sz="1200" b="0" baseline="0" dirty="0" smtClean="0"/>
              <a:t>” drive every 5 minutes ? Will slow down the PC too much?</a:t>
            </a:r>
            <a:endParaRPr lang="en-US" sz="1200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7407A-A3CB-4CA0-A593-48E031FA80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2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3C89-6AC3-43A7-AB18-DE478F78980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7732-01D1-4811-A4BD-294E1820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4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3C89-6AC3-43A7-AB18-DE478F78980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7732-01D1-4811-A4BD-294E1820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1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3C89-6AC3-43A7-AB18-DE478F78980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7732-01D1-4811-A4BD-294E1820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0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3C89-6AC3-43A7-AB18-DE478F78980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7732-01D1-4811-A4BD-294E1820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5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3C89-6AC3-43A7-AB18-DE478F78980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7732-01D1-4811-A4BD-294E1820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1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3C89-6AC3-43A7-AB18-DE478F78980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7732-01D1-4811-A4BD-294E1820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1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3C89-6AC3-43A7-AB18-DE478F78980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7732-01D1-4811-A4BD-294E1820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1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3C89-6AC3-43A7-AB18-DE478F78980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7732-01D1-4811-A4BD-294E1820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3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3C89-6AC3-43A7-AB18-DE478F78980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7732-01D1-4811-A4BD-294E1820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3C89-6AC3-43A7-AB18-DE478F78980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7732-01D1-4811-A4BD-294E1820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0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3C89-6AC3-43A7-AB18-DE478F78980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7732-01D1-4811-A4BD-294E1820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7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C3C89-6AC3-43A7-AB18-DE478F78980D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7732-01D1-4811-A4BD-294E18202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3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5148064" y="2902229"/>
            <a:ext cx="1440160" cy="1338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5687" y="-891480"/>
            <a:ext cx="116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 layout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74618" y="827163"/>
            <a:ext cx="1440160" cy="1888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86186" y="827162"/>
            <a:ext cx="3717862" cy="341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23983" y="66110"/>
            <a:ext cx="2190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Programmed sequences</a:t>
            </a:r>
            <a:endParaRPr lang="en-US" sz="1600" dirty="0"/>
          </a:p>
        </p:txBody>
      </p:sp>
      <p:sp>
        <p:nvSpPr>
          <p:cNvPr id="9" name="Isosceles Triangle 8"/>
          <p:cNvSpPr/>
          <p:nvPr/>
        </p:nvSpPr>
        <p:spPr>
          <a:xfrm rot="5400000">
            <a:off x="6260697" y="2996023"/>
            <a:ext cx="183124" cy="216024"/>
          </a:xfrm>
          <a:prstGeom prst="triangl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64078" y="172463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06092" y="57782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Manual control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206267" y="3311744"/>
            <a:ext cx="236044" cy="1831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239572" y="915565"/>
            <a:ext cx="828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 #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246626" y="2101066"/>
            <a:ext cx="1051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Load program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245740" y="2415797"/>
            <a:ext cx="1037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Save program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180926" y="2965535"/>
            <a:ext cx="994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Run program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162966" y="3264806"/>
            <a:ext cx="1033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Stop program</a:t>
            </a:r>
            <a:endParaRPr lang="en-US" sz="1200" dirty="0"/>
          </a:p>
        </p:txBody>
      </p:sp>
      <p:sp>
        <p:nvSpPr>
          <p:cNvPr id="34" name="Flowchart: Merge 33"/>
          <p:cNvSpPr/>
          <p:nvPr/>
        </p:nvSpPr>
        <p:spPr>
          <a:xfrm>
            <a:off x="6313536" y="990823"/>
            <a:ext cx="156623" cy="19569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22890" y="915564"/>
            <a:ext cx="13986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Name1</a:t>
            </a:r>
          </a:p>
          <a:p>
            <a:r>
              <a:rPr lang="en-US" sz="1200" dirty="0" smtClean="0"/>
              <a:t>Name2</a:t>
            </a:r>
          </a:p>
          <a:p>
            <a:r>
              <a:rPr lang="en-US" sz="1200" dirty="0" smtClean="0"/>
              <a:t>Name3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dirty="0" smtClean="0"/>
              <a:t>.</a:t>
            </a:r>
          </a:p>
          <a:p>
            <a:r>
              <a:rPr lang="en-US" sz="1200" b="1" dirty="0" smtClean="0"/>
              <a:t>Start New program</a:t>
            </a:r>
            <a:endParaRPr lang="en-US" sz="1200" b="1" dirty="0"/>
          </a:p>
        </p:txBody>
      </p:sp>
      <p:pic>
        <p:nvPicPr>
          <p:cNvPr id="1026" name="Picture 2" descr="C:\Users\superuser\AppData\Local\Microsoft\Windows\Temporary Internet Files\Content.IE5\THY5WMKD\Edge-gtk-sav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2" y="2456619"/>
            <a:ext cx="195354" cy="19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uperuser\AppData\Local\Microsoft\Windows\Temporary Internet Files\Content.IE5\ARV6QE35\load-cedric-bosdonnat-01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601" y="2086753"/>
            <a:ext cx="202117" cy="24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533477" y="1069680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Arm #1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533477" y="1494750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Arm #2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533477" y="1909672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Arm #3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533477" y="2403080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Arm #4</a:t>
            </a:r>
            <a:endParaRPr lang="en-US" sz="1200" dirty="0"/>
          </a:p>
        </p:txBody>
      </p:sp>
      <p:pic>
        <p:nvPicPr>
          <p:cNvPr id="1028" name="Picture 4" descr="C:\Users\superuser\AppData\Local\Microsoft\Windows\Temporary Internet Files\Content.IE5\ARV6QE35\500px-Speaker_Icon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164" y="1040817"/>
            <a:ext cx="362533" cy="36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uperuser\AppData\Local\Microsoft\Windows\Temporary Internet Files\Content.IE5\ARV6QE35\605px-Light_Bulb-Silhouette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530" y="1069680"/>
            <a:ext cx="180087" cy="30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uperuser\AppData\Local\Microsoft\Windows\Temporary Internet Files\Content.IE5\P2FSP3XU\worm_tea[1]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938" y="968514"/>
            <a:ext cx="497979" cy="42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superuser\AppData\Local\Microsoft\Windows\Temporary Internet Files\Content.IE5\ARV6QE35\500px-Speaker_Icon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164" y="1481837"/>
            <a:ext cx="362533" cy="36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superuser\AppData\Local\Microsoft\Windows\Temporary Internet Files\Content.IE5\ARV6QE35\605px-Light_Bulb-Silhouette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530" y="1510700"/>
            <a:ext cx="180087" cy="30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7" descr="C:\Users\superuser\AppData\Local\Microsoft\Windows\Temporary Internet Files\Content.IE5\P2FSP3XU\worm_tea[1]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938" y="1409534"/>
            <a:ext cx="497979" cy="42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C:\Users\superuser\AppData\Local\Microsoft\Windows\Temporary Internet Files\Content.IE5\ARV6QE35\500px-Speaker_Icon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36" y="1947502"/>
            <a:ext cx="362533" cy="36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C:\Users\superuser\AppData\Local\Microsoft\Windows\Temporary Internet Files\Content.IE5\ARV6QE35\605px-Light_Bulb-Silhouette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802" y="1976365"/>
            <a:ext cx="180087" cy="30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7" descr="C:\Users\superuser\AppData\Local\Microsoft\Windows\Temporary Internet Files\Content.IE5\P2FSP3XU\worm_tea[1]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210" y="1875199"/>
            <a:ext cx="497979" cy="42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superuser\AppData\Local\Microsoft\Windows\Temporary Internet Files\Content.IE5\ARV6QE35\500px-Speaker_Icon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36" y="2382338"/>
            <a:ext cx="362533" cy="36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C:\Users\superuser\AppData\Local\Microsoft\Windows\Temporary Internet Files\Content.IE5\ARV6QE35\605px-Light_Bulb-Silhouette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802" y="2411201"/>
            <a:ext cx="180087" cy="30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" descr="C:\Users\superuser\AppData\Local\Microsoft\Windows\Temporary Internet Files\Content.IE5\P2FSP3XU\worm_tea[1]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210" y="2310035"/>
            <a:ext cx="497979" cy="42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1259632" y="4437112"/>
            <a:ext cx="3501839" cy="2304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TTL.IN.PLEXON.START	timestamp</a:t>
            </a:r>
            <a:endParaRPr lang="en-US" sz="1400" dirty="0"/>
          </a:p>
          <a:p>
            <a:r>
              <a:rPr lang="en-US" sz="1400" dirty="0" err="1" smtClean="0"/>
              <a:t>TTL.OUT.Doors.OPEN</a:t>
            </a:r>
            <a:r>
              <a:rPr lang="en-US" sz="1400" dirty="0" smtClean="0"/>
              <a:t>	timestamp</a:t>
            </a:r>
          </a:p>
          <a:p>
            <a:r>
              <a:rPr lang="en-US" sz="1400" dirty="0" smtClean="0"/>
              <a:t>TTL.OUT.Arm.1	timestamp</a:t>
            </a:r>
          </a:p>
          <a:p>
            <a:r>
              <a:rPr lang="en-US" sz="1400" dirty="0" err="1" smtClean="0"/>
              <a:t>TTL.OUT.Correct</a:t>
            </a:r>
            <a:r>
              <a:rPr lang="en-US" sz="1400" dirty="0" smtClean="0"/>
              <a:t>	timestamp</a:t>
            </a:r>
          </a:p>
          <a:p>
            <a:r>
              <a:rPr lang="en-US" sz="1400" dirty="0" err="1" smtClean="0"/>
              <a:t>TTL.OUT.Reward</a:t>
            </a:r>
            <a:r>
              <a:rPr lang="en-US" sz="1400" dirty="0" smtClean="0"/>
              <a:t>	timestamp</a:t>
            </a:r>
          </a:p>
          <a:p>
            <a:r>
              <a:rPr lang="en-US" sz="1400" dirty="0" err="1" smtClean="0"/>
              <a:t>TTL.OUT.Doors.CLOSE</a:t>
            </a:r>
            <a:r>
              <a:rPr lang="en-US" sz="1400" dirty="0" smtClean="0"/>
              <a:t>	timestamp</a:t>
            </a:r>
          </a:p>
          <a:p>
            <a:r>
              <a:rPr lang="en-US" sz="1400" dirty="0" smtClean="0"/>
              <a:t>TTL.IN.PLEXON.STOP	timestamp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110021" y="3264806"/>
            <a:ext cx="127233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Close doors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461572" y="3264806"/>
            <a:ext cx="1280351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Open doors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312573" y="1715034"/>
            <a:ext cx="424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Edit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631642" y="546233"/>
            <a:ext cx="1442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Dropdown menu</a:t>
            </a:r>
            <a:endParaRPr lang="en-US" sz="1400" b="1" u="sng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480102" y="915564"/>
            <a:ext cx="1044226" cy="1541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666195" y="2219048"/>
            <a:ext cx="1" cy="4610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948264" y="2637528"/>
            <a:ext cx="21689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Edit menu</a:t>
            </a:r>
          </a:p>
          <a:p>
            <a:r>
              <a:rPr lang="en-US" sz="1200" b="1" dirty="0" smtClean="0"/>
              <a:t>Correct sound:   </a:t>
            </a:r>
            <a:r>
              <a:rPr lang="en-US" sz="1200" b="1" u="sng" dirty="0" smtClean="0"/>
              <a:t>700 </a:t>
            </a:r>
            <a:r>
              <a:rPr lang="en-US" sz="1200" b="1" dirty="0" smtClean="0"/>
              <a:t>Hz, </a:t>
            </a:r>
            <a:r>
              <a:rPr lang="en-US" sz="1200" b="1" u="sng" dirty="0" smtClean="0"/>
              <a:t>50 </a:t>
            </a:r>
            <a:r>
              <a:rPr lang="en-US" sz="1200" b="1" dirty="0" smtClean="0"/>
              <a:t>dB</a:t>
            </a:r>
          </a:p>
          <a:p>
            <a:r>
              <a:rPr lang="en-US" sz="1200" b="1" dirty="0" smtClean="0"/>
              <a:t>Error sound:       </a:t>
            </a:r>
            <a:r>
              <a:rPr lang="en-US" sz="1200" b="1" u="sng" dirty="0" smtClean="0"/>
              <a:t>1400 </a:t>
            </a:r>
            <a:r>
              <a:rPr lang="en-US" sz="1200" b="1" dirty="0" smtClean="0"/>
              <a:t>Hz, </a:t>
            </a:r>
            <a:r>
              <a:rPr lang="en-US" sz="1200" b="1" u="sng" dirty="0" smtClean="0"/>
              <a:t>50 </a:t>
            </a:r>
            <a:r>
              <a:rPr lang="en-US" sz="1200" b="1" dirty="0" smtClean="0"/>
              <a:t>dB</a:t>
            </a:r>
          </a:p>
          <a:p>
            <a:r>
              <a:rPr lang="en-US" sz="1200" b="1" dirty="0" smtClean="0"/>
              <a:t>Proximity setting:    </a:t>
            </a:r>
            <a:r>
              <a:rPr lang="en-US" sz="1200" b="1" u="sng" dirty="0" smtClean="0"/>
              <a:t>10 </a:t>
            </a:r>
            <a:r>
              <a:rPr lang="en-US" sz="1200" b="1" dirty="0" smtClean="0"/>
              <a:t>cm</a:t>
            </a:r>
          </a:p>
          <a:p>
            <a:r>
              <a:rPr lang="en-US" sz="1200" b="1" dirty="0" smtClean="0"/>
              <a:t>Correct arm #__ 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Correct light: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Error light:</a:t>
            </a:r>
            <a:endParaRPr lang="en-US" sz="1200" b="1" dirty="0"/>
          </a:p>
        </p:txBody>
      </p:sp>
      <p:pic>
        <p:nvPicPr>
          <p:cNvPr id="75" name="Picture 6" descr="C:\Users\superuser\AppData\Local\Microsoft\Windows\Temporary Internet Files\Content.IE5\ARV6QE35\605px-Light_Bulb-Silhouette.svg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364" y="3804565"/>
            <a:ext cx="90044" cy="152404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9" name="Picture 6" descr="C:\Users\superuser\AppData\Local\Microsoft\Windows\Temporary Internet Files\Content.IE5\ARV6QE35\605px-Light_Bulb-Silhouette.svg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524" y="3804561"/>
            <a:ext cx="90044" cy="1524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</p:pic>
      <p:pic>
        <p:nvPicPr>
          <p:cNvPr id="80" name="Picture 6" descr="C:\Users\superuser\AppData\Local\Microsoft\Windows\Temporary Internet Files\Content.IE5\ARV6QE35\605px-Light_Bulb-Silhouette.svg[1]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924" y="3804565"/>
            <a:ext cx="90044" cy="152404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81" name="Picture 6" descr="C:\Users\superuser\AppData\Local\Microsoft\Windows\Temporary Internet Files\Content.IE5\ARV6QE35\605px-Light_Bulb-Silhouette.svg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420" y="3805427"/>
            <a:ext cx="90044" cy="152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82" name="Picture 6" descr="C:\Users\superuser\AppData\Local\Microsoft\Windows\Temporary Internet Files\Content.IE5\ARV6QE35\605px-Light_Bulb-Silhouette.svg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364" y="4164605"/>
            <a:ext cx="90044" cy="152404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83" name="Picture 6" descr="C:\Users\superuser\AppData\Local\Microsoft\Windows\Temporary Internet Files\Content.IE5\ARV6QE35\605px-Light_Bulb-Silhouette.svg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524" y="4164601"/>
            <a:ext cx="90044" cy="1524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</p:pic>
      <p:pic>
        <p:nvPicPr>
          <p:cNvPr id="85" name="Picture 6" descr="C:\Users\superuser\AppData\Local\Microsoft\Windows\Temporary Internet Files\Content.IE5\ARV6QE35\605px-Light_Bulb-Silhouette.svg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420" y="4165467"/>
            <a:ext cx="90044" cy="152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cxnSp>
        <p:nvCxnSpPr>
          <p:cNvPr id="87" name="Straight Arrow Connector 86"/>
          <p:cNvCxnSpPr/>
          <p:nvPr/>
        </p:nvCxnSpPr>
        <p:spPr>
          <a:xfrm>
            <a:off x="6505886" y="1940654"/>
            <a:ext cx="658402" cy="6968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702366" y="3772299"/>
            <a:ext cx="65543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459371" y="3777675"/>
            <a:ext cx="87735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Correct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091660" y="2814327"/>
            <a:ext cx="63228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124727" y="2814327"/>
            <a:ext cx="608821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61088" y="5178784"/>
            <a:ext cx="355161" cy="34895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34053" y="4460275"/>
            <a:ext cx="1739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Indicators layout</a:t>
            </a:r>
            <a:endParaRPr lang="en-US" u="sng" dirty="0"/>
          </a:p>
        </p:txBody>
      </p:sp>
      <p:sp>
        <p:nvSpPr>
          <p:cNvPr id="109" name="Rectangle 108"/>
          <p:cNvSpPr/>
          <p:nvPr/>
        </p:nvSpPr>
        <p:spPr>
          <a:xfrm>
            <a:off x="7410037" y="5529317"/>
            <a:ext cx="355161" cy="34895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6712138" y="5533945"/>
            <a:ext cx="355161" cy="34895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7077844" y="5884478"/>
            <a:ext cx="355161" cy="348950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6985221" y="6214017"/>
            <a:ext cx="621962" cy="649984"/>
            <a:chOff x="8081302" y="5339835"/>
            <a:chExt cx="763830" cy="782103"/>
          </a:xfrm>
        </p:grpSpPr>
        <p:pic>
          <p:nvPicPr>
            <p:cNvPr id="118" name="Picture 7" descr="C:\Users\superuser\AppData\Local\Microsoft\Windows\Temporary Internet Files\Content.IE5\P2FSP3XU\worm_tea[1].gif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7153" y="5339835"/>
              <a:ext cx="497979" cy="423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6" descr="C:\Users\superuser\AppData\Local\Microsoft\Windows\Temporary Internet Files\Content.IE5\ARV6QE35\605px-Light_Bulb-Silhouette.svg[1]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7066" y="5398985"/>
              <a:ext cx="180087" cy="30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4" descr="C:\Users\superuser\AppData\Local\Microsoft\Windows\Temporary Internet Files\Content.IE5\ARV6QE35\500px-Speaker_Icon.svg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6597" y="5759405"/>
              <a:ext cx="362533" cy="362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2" descr="C:\Users\weisss\AppData\Local\Microsoft\Windows\Temporary Internet Files\Content.IE5\TBU2O2C0\cerrar-la-puerta-t13555[1].jpg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1302" y="5723462"/>
              <a:ext cx="365295" cy="365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" name="Group 121"/>
          <p:cNvGrpSpPr/>
          <p:nvPr/>
        </p:nvGrpSpPr>
        <p:grpSpPr>
          <a:xfrm>
            <a:off x="6902366" y="4426938"/>
            <a:ext cx="621962" cy="649984"/>
            <a:chOff x="8081302" y="5339835"/>
            <a:chExt cx="763830" cy="782103"/>
          </a:xfrm>
        </p:grpSpPr>
        <p:pic>
          <p:nvPicPr>
            <p:cNvPr id="123" name="Picture 7" descr="C:\Users\superuser\AppData\Local\Microsoft\Windows\Temporary Internet Files\Content.IE5\P2FSP3XU\worm_tea[1].gif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7153" y="5339835"/>
              <a:ext cx="497979" cy="423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6" descr="C:\Users\superuser\AppData\Local\Microsoft\Windows\Temporary Internet Files\Content.IE5\ARV6QE35\605px-Light_Bulb-Silhouette.svg[1]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7066" y="5398985"/>
              <a:ext cx="180087" cy="30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4" descr="C:\Users\superuser\AppData\Local\Microsoft\Windows\Temporary Internet Files\Content.IE5\ARV6QE35\500px-Speaker_Icon.svg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6597" y="5759405"/>
              <a:ext cx="362533" cy="362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C:\Users\weisss\AppData\Local\Microsoft\Windows\Temporary Internet Files\Content.IE5\TBU2O2C0\cerrar-la-puerta-t13555[1].jpg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1302" y="5723462"/>
              <a:ext cx="365295" cy="365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7" name="Group 126"/>
          <p:cNvGrpSpPr/>
          <p:nvPr/>
        </p:nvGrpSpPr>
        <p:grpSpPr>
          <a:xfrm>
            <a:off x="6031794" y="5290889"/>
            <a:ext cx="621962" cy="649984"/>
            <a:chOff x="8081302" y="5339835"/>
            <a:chExt cx="763830" cy="782103"/>
          </a:xfrm>
        </p:grpSpPr>
        <p:pic>
          <p:nvPicPr>
            <p:cNvPr id="128" name="Picture 7" descr="C:\Users\superuser\AppData\Local\Microsoft\Windows\Temporary Internet Files\Content.IE5\P2FSP3XU\worm_tea[1].gif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7153" y="5339835"/>
              <a:ext cx="497979" cy="423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6" descr="C:\Users\superuser\AppData\Local\Microsoft\Windows\Temporary Internet Files\Content.IE5\ARV6QE35\605px-Light_Bulb-Silhouette.svg[1]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7066" y="5398985"/>
              <a:ext cx="180087" cy="30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4" descr="C:\Users\superuser\AppData\Local\Microsoft\Windows\Temporary Internet Files\Content.IE5\ARV6QE35\500px-Speaker_Icon.svg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6597" y="5759405"/>
              <a:ext cx="362533" cy="362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2" descr="C:\Users\weisss\AppData\Local\Microsoft\Windows\Temporary Internet Files\Content.IE5\TBU2O2C0\cerrar-la-puerta-t13555[1].jpg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1302" y="5723462"/>
              <a:ext cx="365295" cy="365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2" name="Group 131"/>
          <p:cNvGrpSpPr/>
          <p:nvPr/>
        </p:nvGrpSpPr>
        <p:grpSpPr>
          <a:xfrm>
            <a:off x="7896335" y="5340047"/>
            <a:ext cx="621962" cy="649984"/>
            <a:chOff x="8081302" y="5339835"/>
            <a:chExt cx="763830" cy="782103"/>
          </a:xfrm>
        </p:grpSpPr>
        <p:pic>
          <p:nvPicPr>
            <p:cNvPr id="133" name="Picture 7" descr="C:\Users\superuser\AppData\Local\Microsoft\Windows\Temporary Internet Files\Content.IE5\P2FSP3XU\worm_tea[1].gif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7153" y="5339835"/>
              <a:ext cx="497979" cy="423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6" descr="C:\Users\superuser\AppData\Local\Microsoft\Windows\Temporary Internet Files\Content.IE5\ARV6QE35\605px-Light_Bulb-Silhouette.svg[1]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7066" y="5398985"/>
              <a:ext cx="180087" cy="30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4" descr="C:\Users\superuser\AppData\Local\Microsoft\Windows\Temporary Internet Files\Content.IE5\ARV6QE35\500px-Speaker_Icon.svg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6597" y="5759405"/>
              <a:ext cx="362533" cy="362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C:\Users\weisss\AppData\Local\Microsoft\Windows\Temporary Internet Files\Content.IE5\TBU2O2C0\cerrar-la-puerta-t13555[1].jpg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1302" y="5723462"/>
              <a:ext cx="365295" cy="365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7" name="Picture 6" descr="C:\Users\superuser\AppData\Local\Microsoft\Windows\Temporary Internet Files\Content.IE5\ARV6QE35\605px-Light_Bulb-Silhouette.svg[1]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924" y="4146999"/>
            <a:ext cx="90044" cy="152404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40" name="Picture 2" descr="C:\Users\weisss\AppData\Local\Microsoft\Windows\Temporary Internet Files\Content.IE5\TBU2O2C0\cerrar-la-puerta-t13555[1].jp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73" y="1088036"/>
            <a:ext cx="297448" cy="3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C:\Users\weisss\AppData\Local\Microsoft\Windows\Temporary Internet Files\Content.IE5\TBU2O2C0\cerrar-la-puerta-t13555[1].jp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94" y="1529056"/>
            <a:ext cx="297448" cy="3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C:\Users\weisss\AppData\Local\Microsoft\Windows\Temporary Internet Files\Content.IE5\TBU2O2C0\cerrar-la-puerta-t13555[1].jp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279" y="1994721"/>
            <a:ext cx="297448" cy="3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 descr="C:\Users\weisss\AppData\Local\Microsoft\Windows\Temporary Internet Files\Content.IE5\TBU2O2C0\cerrar-la-puerta-t13555[1].jp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279" y="2389210"/>
            <a:ext cx="297448" cy="3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43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weisss\AppData\Local\Microsoft\Windows\Temporary Internet Files\Content.IE5\GYZWR98K\I4D2r[1]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002" r="43541"/>
          <a:stretch/>
        </p:blipFill>
        <p:spPr bwMode="auto">
          <a:xfrm>
            <a:off x="59551" y="755412"/>
            <a:ext cx="242047" cy="41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65146" y="75541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Task:  Place/ response </a:t>
            </a:r>
            <a:r>
              <a:rPr lang="en-US" sz="1100" dirty="0" smtClean="0"/>
              <a:t>drop down menu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96336" y="1124744"/>
            <a:ext cx="1368152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Start Trial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46297" y="2031248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End Trial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69339" y="2695622"/>
            <a:ext cx="191626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Stop recording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22496" y="287068"/>
            <a:ext cx="1879911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Start recording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41466" y="241826"/>
            <a:ext cx="93610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Save as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0575" y="755412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Animal#:</a:t>
            </a:r>
            <a:r>
              <a:rPr lang="en-US" sz="1050" dirty="0" smtClean="0"/>
              <a:t>free text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5229652" y="755412"/>
            <a:ext cx="180963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Connect to Arduinos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210636" y="317846"/>
            <a:ext cx="180963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Connect to Cheetah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656814" y="1979387"/>
            <a:ext cx="355161" cy="3489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62621" y="1196752"/>
            <a:ext cx="1739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Indicators layout</a:t>
            </a:r>
            <a:endParaRPr lang="en-US" u="sng" dirty="0"/>
          </a:p>
        </p:txBody>
      </p:sp>
      <p:sp>
        <p:nvSpPr>
          <p:cNvPr id="20" name="Rectangle 19"/>
          <p:cNvSpPr/>
          <p:nvPr/>
        </p:nvSpPr>
        <p:spPr>
          <a:xfrm>
            <a:off x="6005763" y="2329920"/>
            <a:ext cx="355161" cy="348950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07864" y="2334548"/>
            <a:ext cx="355161" cy="3489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673570" y="2685081"/>
            <a:ext cx="355161" cy="3489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4932204" y="2115199"/>
            <a:ext cx="297448" cy="573250"/>
            <a:chOff x="8081302" y="5398985"/>
            <a:chExt cx="365295" cy="689772"/>
          </a:xfrm>
        </p:grpSpPr>
        <p:pic>
          <p:nvPicPr>
            <p:cNvPr id="30" name="Picture 6" descr="C:\Users\superuser\AppData\Local\Microsoft\Windows\Temporary Internet Files\Content.IE5\ARV6QE35\605px-Light_Bulb-Silhouette.svg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7066" y="5398985"/>
              <a:ext cx="180087" cy="30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C:\Users\weisss\AppData\Local\Microsoft\Windows\Temporary Internet Files\Content.IE5\TBU2O2C0\cerrar-la-puerta-t13555[1].jp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1302" y="5723462"/>
              <a:ext cx="365295" cy="365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6492064" y="2100286"/>
            <a:ext cx="297448" cy="573250"/>
            <a:chOff x="8081302" y="5398985"/>
            <a:chExt cx="365295" cy="689772"/>
          </a:xfrm>
        </p:grpSpPr>
        <p:pic>
          <p:nvPicPr>
            <p:cNvPr id="35" name="Picture 6" descr="C:\Users\superuser\AppData\Local\Microsoft\Windows\Temporary Internet Files\Content.IE5\ARV6QE35\605px-Light_Bulb-Silhouette.svg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7066" y="5398985"/>
              <a:ext cx="180087" cy="30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C:\Users\weisss\AppData\Local\Microsoft\Windows\Temporary Internet Files\Content.IE5\TBU2O2C0\cerrar-la-puerta-t13555[1].jp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1302" y="5723462"/>
              <a:ext cx="365295" cy="365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/>
          <p:cNvGrpSpPr/>
          <p:nvPr/>
        </p:nvGrpSpPr>
        <p:grpSpPr>
          <a:xfrm>
            <a:off x="5568632" y="1580788"/>
            <a:ext cx="464071" cy="303586"/>
            <a:chOff x="7962151" y="5723462"/>
            <a:chExt cx="569924" cy="365295"/>
          </a:xfrm>
        </p:grpSpPr>
        <p:pic>
          <p:nvPicPr>
            <p:cNvPr id="39" name="Picture 6" descr="C:\Users\superuser\AppData\Local\Microsoft\Windows\Temporary Internet Files\Content.IE5\ARV6QE35\605px-Light_Bulb-Silhouette.svg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2151" y="5753705"/>
              <a:ext cx="180087" cy="30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weisss\AppData\Local\Microsoft\Windows\Temporary Internet Files\Content.IE5\TBU2O2C0\cerrar-la-puerta-t13555[1].jp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780" y="5723462"/>
              <a:ext cx="365295" cy="365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5608251" y="3132370"/>
            <a:ext cx="485798" cy="303586"/>
            <a:chOff x="8167066" y="5398985"/>
            <a:chExt cx="596607" cy="365295"/>
          </a:xfrm>
        </p:grpSpPr>
        <p:pic>
          <p:nvPicPr>
            <p:cNvPr id="42" name="Picture 6" descr="C:\Users\superuser\AppData\Local\Microsoft\Windows\Temporary Internet Files\Content.IE5\ARV6QE35\605px-Light_Bulb-Silhouette.svg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7066" y="5398985"/>
              <a:ext cx="180087" cy="30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C:\Users\weisss\AppData\Local\Microsoft\Windows\Temporary Internet Files\Content.IE5\TBU2O2C0\cerrar-la-puerta-t13555[1].jp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8378" y="5398985"/>
              <a:ext cx="365295" cy="365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Rectangle 44"/>
          <p:cNvSpPr/>
          <p:nvPr/>
        </p:nvSpPr>
        <p:spPr>
          <a:xfrm>
            <a:off x="4673666" y="4806234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Arm1</a:t>
            </a:r>
            <a:endParaRPr lang="en-US" sz="1050" dirty="0"/>
          </a:p>
        </p:txBody>
      </p:sp>
      <p:sp>
        <p:nvSpPr>
          <p:cNvPr id="46" name="Rectangle 45"/>
          <p:cNvSpPr/>
          <p:nvPr/>
        </p:nvSpPr>
        <p:spPr>
          <a:xfrm>
            <a:off x="5372897" y="4357205"/>
            <a:ext cx="747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Doors</a:t>
            </a:r>
            <a:endParaRPr lang="en-US" sz="1050" b="1" u="sng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27483"/>
              </p:ext>
            </p:extLst>
          </p:nvPr>
        </p:nvGraphicFramePr>
        <p:xfrm>
          <a:off x="443543" y="1250358"/>
          <a:ext cx="4272471" cy="3474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1043"/>
                <a:gridCol w="651043"/>
                <a:gridCol w="651043"/>
                <a:gridCol w="651043"/>
                <a:gridCol w="651043"/>
                <a:gridCol w="1017256"/>
              </a:tblGrid>
              <a:tr h="3988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Trial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r>
                        <a:rPr lang="en-US" sz="1200" baseline="0" dirty="0" smtClean="0"/>
                        <a:t> arm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Goal arm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Choice arm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Choice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Comment</a:t>
                      </a:r>
                      <a:endParaRPr lang="en-US" sz="1050" dirty="0"/>
                    </a:p>
                  </a:txBody>
                  <a:tcPr/>
                </a:tc>
              </a:tr>
              <a:tr h="239317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MM:SS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93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9317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93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93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93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93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93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93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93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931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4901904" y="4023075"/>
            <a:ext cx="25523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IR </a:t>
            </a:r>
            <a:r>
              <a:rPr lang="en-US" sz="1600" dirty="0" smtClean="0"/>
              <a:t>sensor : 1/2/3</a:t>
            </a:r>
            <a:r>
              <a:rPr lang="en-US" sz="1600" dirty="0"/>
              <a:t> </a:t>
            </a:r>
            <a:r>
              <a:rPr lang="en-US" sz="1050" dirty="0"/>
              <a:t>drop down menu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673666" y="5354633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Arm2</a:t>
            </a:r>
            <a:endParaRPr lang="en-US" sz="1050" dirty="0"/>
          </a:p>
        </p:txBody>
      </p:sp>
      <p:sp>
        <p:nvSpPr>
          <p:cNvPr id="50" name="Rectangle 49"/>
          <p:cNvSpPr/>
          <p:nvPr/>
        </p:nvSpPr>
        <p:spPr>
          <a:xfrm>
            <a:off x="4646783" y="5963375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Arm3</a:t>
            </a:r>
            <a:endParaRPr lang="en-US" sz="1050" dirty="0"/>
          </a:p>
        </p:txBody>
      </p:sp>
      <p:sp>
        <p:nvSpPr>
          <p:cNvPr id="51" name="Rectangle 50"/>
          <p:cNvSpPr/>
          <p:nvPr/>
        </p:nvSpPr>
        <p:spPr>
          <a:xfrm>
            <a:off x="4646783" y="6477905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Arm4</a:t>
            </a:r>
            <a:endParaRPr lang="en-US" sz="1050" dirty="0"/>
          </a:p>
        </p:txBody>
      </p:sp>
      <p:sp>
        <p:nvSpPr>
          <p:cNvPr id="52" name="Right Arrow 51"/>
          <p:cNvSpPr/>
          <p:nvPr/>
        </p:nvSpPr>
        <p:spPr>
          <a:xfrm>
            <a:off x="92208" y="1751860"/>
            <a:ext cx="288032" cy="1830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weisss\AppData\Local\Microsoft\Windows\Temporary Internet Files\Content.IE5\GYZWR98K\Open-Close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666" y="4801126"/>
            <a:ext cx="438696" cy="43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C:\Users\weisss\AppData\Local\Microsoft\Windows\Temporary Internet Files\Content.IE5\GYZWR98K\Open-Close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666" y="5355292"/>
            <a:ext cx="438696" cy="43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weisss\AppData\Local\Microsoft\Windows\Temporary Internet Files\Content.IE5\GYZWR98K\Open-Close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666" y="5894011"/>
            <a:ext cx="438696" cy="43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C:\Users\weisss\AppData\Local\Microsoft\Windows\Temporary Internet Files\Content.IE5\GYZWR98K\Open-Close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666" y="6408541"/>
            <a:ext cx="438696" cy="43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4860032" y="1196752"/>
            <a:ext cx="1988123" cy="235823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895680" y="3570353"/>
            <a:ext cx="43568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Live plot indicating current:</a:t>
            </a:r>
          </a:p>
          <a:p>
            <a:r>
              <a:rPr lang="en-US" sz="1050" dirty="0" smtClean="0"/>
              <a:t>Door status, Start/goal/error ,Reward given/ error detected, IR  activated</a:t>
            </a:r>
          </a:p>
          <a:p>
            <a:endParaRPr lang="en-US" sz="1050" dirty="0"/>
          </a:p>
        </p:txBody>
      </p:sp>
      <p:sp>
        <p:nvSpPr>
          <p:cNvPr id="55" name="TextBox 54"/>
          <p:cNvSpPr txBox="1"/>
          <p:nvPr/>
        </p:nvSpPr>
        <p:spPr>
          <a:xfrm>
            <a:off x="6239679" y="4360962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390082" y="4835808"/>
            <a:ext cx="26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Start/Error/</a:t>
            </a:r>
            <a:r>
              <a:rPr lang="en-US" dirty="0" err="1" smtClean="0"/>
              <a:t>Goal</a:t>
            </a:r>
            <a:r>
              <a:rPr lang="en-US" sz="1000" dirty="0" err="1" smtClean="0"/>
              <a:t>drop</a:t>
            </a:r>
            <a:r>
              <a:rPr lang="en-US" sz="1000" dirty="0" smtClean="0"/>
              <a:t> down menu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390082" y="5327359"/>
            <a:ext cx="26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Start/Error/</a:t>
            </a:r>
            <a:r>
              <a:rPr lang="en-US" dirty="0" err="1" smtClean="0"/>
              <a:t>Goal</a:t>
            </a:r>
            <a:r>
              <a:rPr lang="en-US" sz="1000" dirty="0" err="1" smtClean="0"/>
              <a:t>drop</a:t>
            </a:r>
            <a:r>
              <a:rPr lang="en-US" sz="1000" dirty="0" smtClean="0"/>
              <a:t> down menu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6436533" y="5928693"/>
            <a:ext cx="26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Start/Error/</a:t>
            </a:r>
            <a:r>
              <a:rPr lang="en-US" dirty="0" err="1" smtClean="0"/>
              <a:t>Goal</a:t>
            </a:r>
            <a:r>
              <a:rPr lang="en-US" sz="1000" dirty="0" err="1" smtClean="0"/>
              <a:t>drop</a:t>
            </a:r>
            <a:r>
              <a:rPr lang="en-US" sz="1000" dirty="0" smtClean="0"/>
              <a:t> down menu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6443853" y="6443223"/>
            <a:ext cx="26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Start/Error/</a:t>
            </a:r>
            <a:r>
              <a:rPr lang="en-US" dirty="0" err="1" smtClean="0"/>
              <a:t>Goal</a:t>
            </a:r>
            <a:r>
              <a:rPr lang="en-US" sz="1000" dirty="0" err="1" smtClean="0"/>
              <a:t>drop</a:t>
            </a:r>
            <a:r>
              <a:rPr lang="en-US" sz="1000" dirty="0" smtClean="0"/>
              <a:t> down menu</a:t>
            </a:r>
            <a:endParaRPr lang="en-US" sz="1000" dirty="0"/>
          </a:p>
        </p:txBody>
      </p:sp>
      <p:sp>
        <p:nvSpPr>
          <p:cNvPr id="69" name="Rectangle 68"/>
          <p:cNvSpPr/>
          <p:nvPr/>
        </p:nvSpPr>
        <p:spPr>
          <a:xfrm>
            <a:off x="438676" y="4801126"/>
            <a:ext cx="3501839" cy="20568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TTL.IN.PLEXON.START	timestamp</a:t>
            </a:r>
            <a:endParaRPr lang="en-US" sz="1400" dirty="0"/>
          </a:p>
          <a:p>
            <a:r>
              <a:rPr lang="en-US" sz="1400" dirty="0" err="1" smtClean="0"/>
              <a:t>TTL.OUT.Doors.OPEN</a:t>
            </a:r>
            <a:r>
              <a:rPr lang="en-US" sz="1400" dirty="0" smtClean="0"/>
              <a:t>	timestamp</a:t>
            </a:r>
          </a:p>
          <a:p>
            <a:r>
              <a:rPr lang="en-US" sz="1400" dirty="0" smtClean="0"/>
              <a:t>TTL.OUT.Arm.1	timestamp</a:t>
            </a:r>
          </a:p>
          <a:p>
            <a:r>
              <a:rPr lang="en-US" sz="1400" dirty="0" err="1" smtClean="0"/>
              <a:t>TTL.OUT.Correct</a:t>
            </a:r>
            <a:r>
              <a:rPr lang="en-US" sz="1400" dirty="0" smtClean="0"/>
              <a:t>	timestamp</a:t>
            </a:r>
          </a:p>
          <a:p>
            <a:r>
              <a:rPr lang="en-US" sz="1400" dirty="0" err="1" smtClean="0"/>
              <a:t>TTL.OUT.Reward</a:t>
            </a:r>
            <a:r>
              <a:rPr lang="en-US" sz="1400" dirty="0" smtClean="0"/>
              <a:t>	timestamp</a:t>
            </a:r>
          </a:p>
          <a:p>
            <a:r>
              <a:rPr lang="en-US" sz="1400" dirty="0" err="1" smtClean="0"/>
              <a:t>TTL.OUT.Doors.CLOSE</a:t>
            </a:r>
            <a:r>
              <a:rPr lang="en-US" sz="1400" dirty="0" smtClean="0"/>
              <a:t>	timestamp</a:t>
            </a:r>
          </a:p>
          <a:p>
            <a:r>
              <a:rPr lang="en-US" sz="1400" dirty="0" smtClean="0"/>
              <a:t>TTL.IN.PLEXON.STOP	timestamp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8533528" y="1622999"/>
            <a:ext cx="552074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Error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6958053" y="1627112"/>
            <a:ext cx="724109" cy="307777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Correct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7718665" y="1639960"/>
            <a:ext cx="806631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choice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173159" y="303381"/>
            <a:ext cx="371457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 path:</a:t>
            </a:r>
            <a:endParaRPr lang="en-US" sz="1400" dirty="0"/>
          </a:p>
        </p:txBody>
      </p:sp>
      <p:sp>
        <p:nvSpPr>
          <p:cNvPr id="62" name="Right Brace 61"/>
          <p:cNvSpPr/>
          <p:nvPr/>
        </p:nvSpPr>
        <p:spPr>
          <a:xfrm>
            <a:off x="8964488" y="373306"/>
            <a:ext cx="185616" cy="24759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628285" y="40847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Cheetah TTL events</a:t>
            </a:r>
            <a:endParaRPr lang="en-US" sz="1000" dirty="0"/>
          </a:p>
        </p:txBody>
      </p:sp>
      <p:pic>
        <p:nvPicPr>
          <p:cNvPr id="1033" name="Picture 9" descr="C:\Users\weisss\AppData\Local\Microsoft\Windows\Temporary Internet Files\Content.IE5\GYZWR98K\round_green_play_button_on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77" y="1124744"/>
            <a:ext cx="408495" cy="40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weisss\AppData\Local\Microsoft\Windows\Temporary Internet Files\Content.IE5\TBU2O2C0\istockphoto_381033_stop_button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77" y="2051357"/>
            <a:ext cx="382618" cy="3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88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59169" y="2641670"/>
            <a:ext cx="1085039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Start Trial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59170" y="3132004"/>
            <a:ext cx="1085038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End Trial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38843" y="3645023"/>
            <a:ext cx="616225" cy="3385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Save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71335"/>
              </p:ext>
            </p:extLst>
          </p:nvPr>
        </p:nvGraphicFramePr>
        <p:xfrm>
          <a:off x="234548" y="2319104"/>
          <a:ext cx="4730804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9020"/>
                <a:gridCol w="504056"/>
                <a:gridCol w="504056"/>
                <a:gridCol w="504056"/>
                <a:gridCol w="576064"/>
                <a:gridCol w="576064"/>
                <a:gridCol w="1617488"/>
              </a:tblGrid>
              <a:tr h="39886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Trial</a:t>
                      </a:r>
                      <a:br>
                        <a:rPr lang="en-US" sz="1000" dirty="0" smtClean="0"/>
                      </a:br>
                      <a:r>
                        <a:rPr lang="en-US" sz="800" b="0" baseline="0" dirty="0" smtClean="0"/>
                        <a:t>integer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IR </a:t>
                      </a:r>
                      <a:r>
                        <a:rPr lang="en-US" sz="1000" dirty="0" smtClean="0"/>
                        <a:t>position</a:t>
                      </a:r>
                    </a:p>
                    <a:p>
                      <a:r>
                        <a:rPr lang="en-US" sz="800" b="0" baseline="0" dirty="0" smtClean="0"/>
                        <a:t>Drop down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Start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arm</a:t>
                      </a:r>
                    </a:p>
                    <a:p>
                      <a:r>
                        <a:rPr lang="en-US" sz="800" b="0" baseline="0" dirty="0" smtClean="0"/>
                        <a:t>integer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Goal </a:t>
                      </a:r>
                      <a:r>
                        <a:rPr lang="en-US" sz="1000" dirty="0" smtClean="0"/>
                        <a:t>arm</a:t>
                      </a:r>
                    </a:p>
                    <a:p>
                      <a:r>
                        <a:rPr lang="en-US" sz="800" b="0" baseline="0" dirty="0" smtClean="0"/>
                        <a:t>integer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Choice </a:t>
                      </a:r>
                      <a:r>
                        <a:rPr lang="en-US" sz="1000" dirty="0" smtClean="0"/>
                        <a:t>arm</a:t>
                      </a:r>
                    </a:p>
                    <a:p>
                      <a:r>
                        <a:rPr lang="en-US" sz="800" b="0" baseline="0" dirty="0" smtClean="0"/>
                        <a:t>integer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latency to choice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Comment </a:t>
                      </a:r>
                      <a:br>
                        <a:rPr lang="en-US" sz="1000" dirty="0" smtClean="0"/>
                      </a:br>
                      <a:r>
                        <a:rPr lang="en-US" sz="800" b="0" dirty="0" smtClean="0"/>
                        <a:t>text</a:t>
                      </a:r>
                      <a:endParaRPr lang="en-US" sz="800" b="0" dirty="0"/>
                    </a:p>
                  </a:txBody>
                  <a:tcPr/>
                </a:tc>
              </a:tr>
              <a:tr h="239317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1/2/3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</a:p>
                    <a:p>
                      <a:r>
                        <a:rPr lang="en-US" sz="1000" dirty="0" smtClean="0"/>
                        <a:t>If max time- autofill</a:t>
                      </a:r>
                      <a:r>
                        <a:rPr lang="en-US" sz="1000" baseline="0" dirty="0" smtClean="0"/>
                        <a:t> “5”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MM:SS </a:t>
                      </a:r>
                      <a:r>
                        <a:rPr lang="en-US" sz="800" dirty="0" smtClean="0"/>
                        <a:t>autofill from 1</a:t>
                      </a:r>
                      <a:r>
                        <a:rPr lang="en-US" sz="800" baseline="30000" dirty="0" smtClean="0"/>
                        <a:t>st</a:t>
                      </a:r>
                      <a:r>
                        <a:rPr lang="en-US" sz="800" dirty="0" smtClean="0"/>
                        <a:t> IR . Or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NaN</a:t>
                      </a:r>
                      <a:r>
                        <a:rPr lang="en-US" sz="800" baseline="0" dirty="0" smtClean="0"/>
                        <a:t> if no choice made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931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9317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3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931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931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931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931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931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931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931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931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3931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7248800" y="4367357"/>
            <a:ext cx="571185" cy="5369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010520" y="5092700"/>
            <a:ext cx="551656" cy="498793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53860" y="5128138"/>
            <a:ext cx="498410" cy="46335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280097" y="5787687"/>
            <a:ext cx="539888" cy="5468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30" name="Picture 6" descr="C:\Users\superuser\AppData\Local\Microsoft\Windows\Temporary Internet Files\Content.IE5\ARV6QE35\605px-Light_Bulb-Silhouette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400" y="5233531"/>
            <a:ext cx="146639" cy="25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weisss\AppData\Local\Microsoft\Windows\Temporary Internet Files\Content.IE5\TBU2O2C0\cerrar-la-puerta-t13555[1]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270" y="5195428"/>
            <a:ext cx="297448" cy="3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C:\Users\superuser\AppData\Local\Microsoft\Windows\Temporary Internet Files\Content.IE5\ARV6QE35\605px-Light_Bulb-Silhouette.svg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812" y="5220562"/>
            <a:ext cx="146639" cy="25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weisss\AppData\Local\Microsoft\Windows\Temporary Internet Files\Content.IE5\TBU2O2C0\cerrar-la-puerta-t13555[1]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72" y="5199132"/>
            <a:ext cx="297448" cy="3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:\Users\superuser\AppData\Local\Microsoft\Windows\Temporary Internet Files\Content.IE5\ARV6QE35\605px-Light_Bulb-Silhouette.svg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636" y="4077072"/>
            <a:ext cx="146639" cy="25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weisss\AppData\Local\Microsoft\Windows\Temporary Internet Files\Content.IE5\TBU2O2C0\cerrar-la-puerta-t13555[1]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669" y="4904337"/>
            <a:ext cx="297448" cy="3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weisss\AppData\Local\Microsoft\Windows\Temporary Internet Files\Content.IE5\TBU2O2C0\cerrar-la-puerta-t13555[1]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35" y="5484101"/>
            <a:ext cx="297448" cy="3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6284022" y="4077072"/>
            <a:ext cx="2761569" cy="266429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73159" y="303381"/>
            <a:ext cx="371457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 path:</a:t>
            </a:r>
            <a:r>
              <a:rPr lang="en-US" sz="1000" dirty="0" smtClean="0"/>
              <a:t> </a:t>
            </a:r>
            <a:r>
              <a:rPr lang="en-US" sz="1000" dirty="0" smtClean="0"/>
              <a:t>default: </a:t>
            </a:r>
            <a:r>
              <a:rPr lang="en-US" sz="1000" dirty="0" smtClean="0"/>
              <a:t>storage3\</a:t>
            </a:r>
            <a:r>
              <a:rPr lang="en-US" sz="1000" dirty="0" err="1" smtClean="0"/>
              <a:t>weissShahaf</a:t>
            </a:r>
            <a:r>
              <a:rPr lang="en-US" sz="1000" dirty="0" smtClean="0"/>
              <a:t>\</a:t>
            </a:r>
            <a:r>
              <a:rPr lang="en-US" sz="1000" dirty="0" err="1" smtClean="0"/>
              <a:t>plus_maze</a:t>
            </a:r>
            <a:r>
              <a:rPr lang="en-US" sz="1000" dirty="0" smtClean="0"/>
              <a:t>\</a:t>
            </a:r>
            <a:endParaRPr lang="en-US" sz="1400" dirty="0"/>
          </a:p>
        </p:txBody>
      </p:sp>
      <p:pic>
        <p:nvPicPr>
          <p:cNvPr id="1033" name="Picture 9" descr="C:\Users\weisss\AppData\Local\Microsoft\Windows\Temporary Internet Files\Content.IE5\GYZWR98K\round_green_play_button_on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429" y="2706305"/>
            <a:ext cx="336004" cy="33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weisss\AppData\Local\Microsoft\Windows\Temporary Internet Files\Content.IE5\TBU2O2C0\istockphoto_381033_stop_button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852" y="3182207"/>
            <a:ext cx="319129" cy="31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6" descr="C:\Users\superuser\AppData\Local\Microsoft\Windows\Temporary Internet Files\Content.IE5\ARV6QE35\605px-Light_Bulb-Silhouette.svg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721" y="6438883"/>
            <a:ext cx="146639" cy="25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/>
          <p:cNvSpPr/>
          <p:nvPr/>
        </p:nvSpPr>
        <p:spPr>
          <a:xfrm>
            <a:off x="7338287" y="5170535"/>
            <a:ext cx="355161" cy="348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endCxn id="30" idx="2"/>
          </p:cNvCxnSpPr>
          <p:nvPr/>
        </p:nvCxnSpPr>
        <p:spPr>
          <a:xfrm flipV="1">
            <a:off x="6081924" y="5486848"/>
            <a:ext cx="307796" cy="4325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1" idx="0"/>
          </p:cNvCxnSpPr>
          <p:nvPr/>
        </p:nvCxnSpPr>
        <p:spPr>
          <a:xfrm>
            <a:off x="6086889" y="4775875"/>
            <a:ext cx="716176" cy="352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0" idx="1"/>
          </p:cNvCxnSpPr>
          <p:nvPr/>
        </p:nvCxnSpPr>
        <p:spPr>
          <a:xfrm>
            <a:off x="6052482" y="4509120"/>
            <a:ext cx="1333187" cy="5470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12228" y="4262899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Door open / closed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4965351" y="4589408"/>
            <a:ext cx="13933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Arm is </a:t>
            </a:r>
            <a:r>
              <a:rPr lang="en-US" sz="1000" b="1" dirty="0" smtClean="0"/>
              <a:t>start</a:t>
            </a:r>
            <a:r>
              <a:rPr lang="en-US" sz="1000" dirty="0" smtClean="0"/>
              <a:t>/</a:t>
            </a:r>
            <a:r>
              <a:rPr lang="en-US" sz="1000" dirty="0" smtClean="0">
                <a:solidFill>
                  <a:srgbClr val="FF0000"/>
                </a:solidFill>
              </a:rPr>
              <a:t>error</a:t>
            </a:r>
            <a:r>
              <a:rPr lang="en-US" sz="1000" dirty="0" smtClean="0"/>
              <a:t>/</a:t>
            </a:r>
            <a:r>
              <a:rPr lang="en-US" sz="1000" dirty="0" smtClean="0">
                <a:solidFill>
                  <a:srgbClr val="FFC000"/>
                </a:solidFill>
              </a:rPr>
              <a:t>goal</a:t>
            </a:r>
            <a:br>
              <a:rPr lang="en-US" sz="1000" dirty="0" smtClean="0">
                <a:solidFill>
                  <a:srgbClr val="FFC000"/>
                </a:solidFill>
              </a:rPr>
            </a:br>
            <a:endParaRPr lang="en-US" sz="1000" dirty="0" smtClean="0">
              <a:solidFill>
                <a:srgbClr val="FFC000"/>
              </a:solidFill>
            </a:endParaRPr>
          </a:p>
          <a:p>
            <a:r>
              <a:rPr lang="en-US" sz="1000" dirty="0" smtClean="0"/>
              <a:t>Sensors </a:t>
            </a:r>
            <a:r>
              <a:rPr lang="en-US" sz="1000" dirty="0" smtClean="0">
                <a:solidFill>
                  <a:srgbClr val="00B050"/>
                </a:solidFill>
              </a:rPr>
              <a:t>active/</a:t>
            </a:r>
            <a:r>
              <a:rPr lang="en-US" sz="1000" b="1" dirty="0" smtClean="0">
                <a:solidFill>
                  <a:schemeClr val="bg1">
                    <a:lumMod val="50000"/>
                  </a:schemeClr>
                </a:solidFill>
              </a:rPr>
              <a:t>inactive</a:t>
            </a:r>
            <a:endParaRPr 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11269" y="5814873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Reward </a:t>
            </a:r>
            <a:r>
              <a:rPr lang="en-US" sz="1000" b="1" dirty="0" smtClean="0">
                <a:solidFill>
                  <a:srgbClr val="00B050"/>
                </a:solidFill>
              </a:rPr>
              <a:t>ON</a:t>
            </a:r>
            <a:r>
              <a:rPr lang="en-US" sz="1000" b="1" dirty="0" smtClean="0"/>
              <a:t>/</a:t>
            </a:r>
            <a:r>
              <a:rPr lang="en-US" sz="1000" b="1" dirty="0" smtClean="0">
                <a:solidFill>
                  <a:srgbClr val="FF0000"/>
                </a:solidFill>
              </a:rPr>
              <a:t>OFF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38856" y="857359"/>
            <a:ext cx="1653595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Stop </a:t>
            </a:r>
            <a:r>
              <a:rPr lang="en-US" sz="1200" dirty="0" smtClean="0"/>
              <a:t>cheetah recording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218639" y="857360"/>
            <a:ext cx="1809636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 </a:t>
            </a:r>
            <a:r>
              <a:rPr lang="en-US" sz="1200" dirty="0" smtClean="0"/>
              <a:t>cheetah recording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138856" y="241824"/>
            <a:ext cx="1809636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Connect to </a:t>
            </a:r>
            <a:r>
              <a:rPr lang="en-US" sz="1400" dirty="0" smtClean="0"/>
              <a:t>Arduinos</a:t>
            </a:r>
          </a:p>
          <a:p>
            <a:r>
              <a:rPr lang="en-US" sz="800" dirty="0" smtClean="0"/>
              <a:t>Check Serial ports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5242634" y="241825"/>
            <a:ext cx="1809636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Connect to </a:t>
            </a:r>
            <a:r>
              <a:rPr lang="en-US" sz="1400" dirty="0" smtClean="0"/>
              <a:t>Cheetah-</a:t>
            </a:r>
            <a:r>
              <a:rPr lang="en-US" sz="800" dirty="0" smtClean="0"/>
              <a:t>check Netcom connection</a:t>
            </a:r>
            <a:endParaRPr 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5662016" y="2185986"/>
            <a:ext cx="718466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 trial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181682" y="611139"/>
            <a:ext cx="1374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Generates table values</a:t>
            </a:r>
            <a:endParaRPr lang="en-US" sz="10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15453"/>
              </p:ext>
            </p:extLst>
          </p:nvPr>
        </p:nvGraphicFramePr>
        <p:xfrm>
          <a:off x="195648" y="841648"/>
          <a:ext cx="4781996" cy="1402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5329"/>
                <a:gridCol w="630814"/>
                <a:gridCol w="630814"/>
                <a:gridCol w="567187"/>
                <a:gridCol w="792088"/>
                <a:gridCol w="576064"/>
                <a:gridCol w="909700"/>
              </a:tblGrid>
              <a:tr h="60259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Day</a:t>
                      </a:r>
                      <a:br>
                        <a:rPr lang="en-US" sz="1000" dirty="0" smtClean="0"/>
                      </a:br>
                      <a:r>
                        <a:rPr lang="en-US" sz="800" b="0" dirty="0" smtClean="0"/>
                        <a:t>integer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Experimenter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Animal ID</a:t>
                      </a:r>
                      <a:br>
                        <a:rPr lang="en-US" sz="1000" dirty="0" smtClean="0"/>
                      </a:br>
                      <a:r>
                        <a:rPr lang="en-US" sz="800" b="0" dirty="0" smtClean="0"/>
                        <a:t>text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Task type</a:t>
                      </a:r>
                      <a:br>
                        <a:rPr lang="en-US" sz="1200" b="0" dirty="0" smtClean="0"/>
                      </a:br>
                      <a:r>
                        <a:rPr lang="en-US" sz="800" b="0" dirty="0" smtClean="0"/>
                        <a:t>drop down</a:t>
                      </a:r>
                      <a:endParaRPr lang="en-US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Max</a:t>
                      </a:r>
                      <a:r>
                        <a:rPr lang="en-US" sz="1200" b="0" baseline="0" dirty="0" smtClean="0"/>
                        <a:t> trial time</a:t>
                      </a:r>
                      <a:br>
                        <a:rPr lang="en-US" sz="1200" b="0" baseline="0" dirty="0" smtClean="0"/>
                      </a:br>
                      <a:r>
                        <a:rPr lang="en-US" sz="800" b="0" dirty="0" smtClean="0"/>
                        <a:t>number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Temp</a:t>
                      </a:r>
                      <a:br>
                        <a:rPr lang="en-US" sz="1000" dirty="0" smtClean="0"/>
                      </a:br>
                      <a:r>
                        <a:rPr lang="en-US" sz="800" dirty="0" smtClean="0"/>
                        <a:t>number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Comment</a:t>
                      </a:r>
                      <a:br>
                        <a:rPr lang="en-US" sz="1000" dirty="0" smtClean="0"/>
                      </a:br>
                      <a:r>
                        <a:rPr lang="en-US" sz="1000" b="0" dirty="0" smtClean="0"/>
                        <a:t>text</a:t>
                      </a:r>
                    </a:p>
                  </a:txBody>
                  <a:tcPr/>
                </a:tc>
              </a:tr>
              <a:tr h="602597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20180620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SW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GLL00392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Place / response</a:t>
                      </a:r>
                      <a:r>
                        <a:rPr lang="en-US" sz="800" baseline="0" dirty="0" smtClean="0"/>
                        <a:t> /</a:t>
                      </a:r>
                    </a:p>
                    <a:p>
                      <a:r>
                        <a:rPr lang="en-US" sz="800" baseline="0" dirty="0" smtClean="0"/>
                        <a:t>Visual Cue</a:t>
                      </a: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Default </a:t>
                      </a:r>
                      <a:r>
                        <a:rPr lang="en-US" sz="800" dirty="0" smtClean="0"/>
                        <a:t>10 (minutes)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27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4" name="Straight Arrow Connector 73"/>
          <p:cNvCxnSpPr/>
          <p:nvPr/>
        </p:nvCxnSpPr>
        <p:spPr>
          <a:xfrm>
            <a:off x="6316400" y="5056130"/>
            <a:ext cx="402675" cy="24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212405" y="316297"/>
            <a:ext cx="761024" cy="3385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Reset</a:t>
            </a:r>
            <a:endParaRPr 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0" y="611138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Static parameters</a:t>
            </a:r>
            <a:endParaRPr 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-66920" y="2185986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Trial parameters</a:t>
            </a:r>
            <a:endParaRPr lang="en-US" sz="1000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755576" y="3035010"/>
            <a:ext cx="0" cy="503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23528" y="3540727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Changes apply to</a:t>
            </a:r>
          </a:p>
          <a:p>
            <a:r>
              <a:rPr lang="en-US" sz="1000" dirty="0" smtClean="0"/>
              <a:t>upcoming trials</a:t>
            </a:r>
            <a:endParaRPr lang="en-US" sz="1000" dirty="0"/>
          </a:p>
        </p:txBody>
      </p:sp>
      <p:pic>
        <p:nvPicPr>
          <p:cNvPr id="1027" name="Picture 3" descr="C:\Users\weisss\AppData\Local\Microsoft\Windows\Temporary Internet Files\Content.IE5\I2RBMEO8\Gtk-save-as.svg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852" y="3645023"/>
            <a:ext cx="395765" cy="39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Arrow Connector 60"/>
          <p:cNvCxnSpPr/>
          <p:nvPr/>
        </p:nvCxnSpPr>
        <p:spPr>
          <a:xfrm>
            <a:off x="2030447" y="804262"/>
            <a:ext cx="165290" cy="8058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7266279" y="2602290"/>
            <a:ext cx="1779312" cy="1309745"/>
            <a:chOff x="5147416" y="851987"/>
            <a:chExt cx="1779312" cy="1309745"/>
          </a:xfrm>
        </p:grpSpPr>
        <p:sp>
          <p:nvSpPr>
            <p:cNvPr id="41" name="Rectangle 40"/>
            <p:cNvSpPr/>
            <p:nvPr/>
          </p:nvSpPr>
          <p:spPr>
            <a:xfrm>
              <a:off x="6258444" y="1566298"/>
              <a:ext cx="571185" cy="53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rgbClr val="FF0000"/>
                  </a:solidFill>
                </a:rPr>
                <a:t>Waiting</a:t>
              </a:r>
              <a:r>
                <a:rPr lang="en-US" sz="900" b="1" dirty="0" smtClean="0">
                  <a:solidFill>
                    <a:schemeClr val="tx1"/>
                  </a:solidFill>
                </a:rPr>
                <a:t>/ </a:t>
              </a:r>
              <a:br>
                <a:rPr lang="en-US" sz="900" b="1" dirty="0" smtClean="0">
                  <a:solidFill>
                    <a:schemeClr val="tx1"/>
                  </a:solidFill>
                </a:rPr>
              </a:br>
              <a:r>
                <a:rPr lang="en-US" sz="900" b="1" dirty="0" smtClean="0">
                  <a:solidFill>
                    <a:schemeClr val="tx2"/>
                  </a:solidFill>
                </a:rPr>
                <a:t>Trial</a:t>
              </a:r>
              <a:endParaRPr lang="en-US" sz="900" b="1" dirty="0">
                <a:solidFill>
                  <a:schemeClr val="tx2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224051" y="1519480"/>
              <a:ext cx="602130" cy="53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Cheetah recording </a:t>
              </a:r>
              <a:r>
                <a:rPr lang="en-US" sz="800" b="1" dirty="0" smtClean="0">
                  <a:solidFill>
                    <a:schemeClr val="tx2"/>
                  </a:solidFill>
                </a:rPr>
                <a:t>ON</a:t>
              </a:r>
              <a:r>
                <a:rPr lang="en-US" sz="800" b="1" dirty="0" smtClean="0">
                  <a:solidFill>
                    <a:schemeClr val="tx1"/>
                  </a:solidFill>
                </a:rPr>
                <a:t>/</a:t>
              </a:r>
              <a:r>
                <a:rPr lang="en-US" sz="800" b="1" dirty="0" smtClean="0">
                  <a:solidFill>
                    <a:srgbClr val="FF0000"/>
                  </a:solidFill>
                </a:rPr>
                <a:t>OFF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 flipV="1">
              <a:off x="5147416" y="851987"/>
              <a:ext cx="1779312" cy="130974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258444" y="913306"/>
              <a:ext cx="602130" cy="53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Arduino connection</a:t>
              </a:r>
              <a:br>
                <a:rPr lang="en-US" sz="800" b="1" dirty="0" smtClean="0">
                  <a:solidFill>
                    <a:schemeClr val="tx1"/>
                  </a:solidFill>
                </a:rPr>
              </a:br>
              <a:r>
                <a:rPr lang="en-US" sz="800" b="1" dirty="0" smtClean="0">
                  <a:solidFill>
                    <a:schemeClr val="tx2"/>
                  </a:solidFill>
                </a:rPr>
                <a:t>ON</a:t>
              </a:r>
              <a:r>
                <a:rPr lang="en-US" sz="800" b="1" dirty="0" smtClean="0">
                  <a:solidFill>
                    <a:schemeClr val="tx1"/>
                  </a:solidFill>
                </a:rPr>
                <a:t>/</a:t>
              </a:r>
              <a:r>
                <a:rPr lang="en-US" sz="800" b="1" dirty="0" smtClean="0">
                  <a:solidFill>
                    <a:srgbClr val="FF0000"/>
                  </a:solidFill>
                </a:rPr>
                <a:t>OFF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224051" y="899730"/>
              <a:ext cx="602130" cy="53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Cheetah Connected </a:t>
              </a:r>
              <a:r>
                <a:rPr lang="en-US" sz="800" b="1" dirty="0" smtClean="0">
                  <a:solidFill>
                    <a:schemeClr val="tx2"/>
                  </a:solidFill>
                </a:rPr>
                <a:t>ON</a:t>
              </a:r>
              <a:r>
                <a:rPr lang="en-US" sz="800" b="1" dirty="0" smtClean="0">
                  <a:solidFill>
                    <a:schemeClr val="tx1"/>
                  </a:solidFill>
                </a:rPr>
                <a:t>/</a:t>
              </a:r>
              <a:r>
                <a:rPr lang="en-US" sz="800" b="1" dirty="0" smtClean="0">
                  <a:solidFill>
                    <a:srgbClr val="FF0000"/>
                  </a:solidFill>
                </a:rPr>
                <a:t>OFF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42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On-screen Show (4:3)</PresentationFormat>
  <Paragraphs>243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Max Planck Institute for Brain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superuser</dc:creator>
  <cp:lastModifiedBy>Shahaf Weiss</cp:lastModifiedBy>
  <cp:revision>173</cp:revision>
  <cp:lastPrinted>2018-06-15T10:54:00Z</cp:lastPrinted>
  <dcterms:created xsi:type="dcterms:W3CDTF">2018-02-13T13:02:53Z</dcterms:created>
  <dcterms:modified xsi:type="dcterms:W3CDTF">2018-06-15T10:55:38Z</dcterms:modified>
</cp:coreProperties>
</file>