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17051"/>
            <a:ext cx="9143999" cy="2040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9601" y="1604177"/>
            <a:ext cx="6884797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55568" y="3774947"/>
            <a:ext cx="2832862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18079" y="1098500"/>
            <a:ext cx="3804920" cy="475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98415"/>
            <a:ext cx="9143999" cy="45958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2900" y="787400"/>
            <a:ext cx="8801100" cy="0"/>
          </a:xfrm>
          <a:custGeom>
            <a:avLst/>
            <a:gdLst/>
            <a:ahLst/>
            <a:cxnLst/>
            <a:rect l="l" t="t" r="r" b="b"/>
            <a:pathLst>
              <a:path w="8801100" h="0">
                <a:moveTo>
                  <a:pt x="0" y="0"/>
                </a:moveTo>
                <a:lnTo>
                  <a:pt x="8801100" y="0"/>
                </a:lnTo>
              </a:path>
            </a:pathLst>
          </a:custGeom>
          <a:ln w="12700">
            <a:solidFill>
              <a:srgbClr val="9A8B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197" y="122864"/>
            <a:ext cx="85236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227" y="1921164"/>
            <a:ext cx="3738245" cy="293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6338" y="6662261"/>
            <a:ext cx="2171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5747" y="66514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601" y="1604177"/>
            <a:ext cx="68834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0"/>
              </a:spcBef>
              <a:tabLst>
                <a:tab pos="3592829" algn="l"/>
                <a:tab pos="6222365" algn="l"/>
              </a:tabLst>
            </a:pPr>
            <a:r>
              <a:rPr dirty="0" sz="5400" b="1">
                <a:latin typeface="Arial"/>
                <a:cs typeface="Arial"/>
              </a:rPr>
              <a:t>ARM</a:t>
            </a:r>
            <a:r>
              <a:rPr dirty="0" sz="5400" spc="-85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CoreLink</a:t>
            </a:r>
            <a:r>
              <a:rPr dirty="0" sz="5400" spc="-80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400</a:t>
            </a:r>
            <a:r>
              <a:rPr dirty="0" sz="5400" spc="-75" b="1">
                <a:latin typeface="Arial"/>
                <a:cs typeface="Arial"/>
              </a:rPr>
              <a:t> </a:t>
            </a:r>
            <a:r>
              <a:rPr dirty="0" sz="5400" spc="-50" b="1">
                <a:latin typeface="Arial"/>
                <a:cs typeface="Arial"/>
              </a:rPr>
              <a:t>&amp; </a:t>
            </a:r>
            <a:r>
              <a:rPr dirty="0" sz="5400" b="1">
                <a:latin typeface="Arial"/>
                <a:cs typeface="Arial"/>
              </a:rPr>
              <a:t>500</a:t>
            </a:r>
            <a:r>
              <a:rPr dirty="0" sz="5400" spc="-125" b="1">
                <a:latin typeface="Arial"/>
                <a:cs typeface="Arial"/>
              </a:rPr>
              <a:t> </a:t>
            </a:r>
            <a:r>
              <a:rPr dirty="0" sz="5400" spc="-10" b="1">
                <a:latin typeface="Arial"/>
                <a:cs typeface="Arial"/>
              </a:rPr>
              <a:t>Series</a:t>
            </a:r>
            <a:r>
              <a:rPr dirty="0" sz="5400" b="1">
                <a:latin typeface="Arial"/>
                <a:cs typeface="Arial"/>
              </a:rPr>
              <a:t>	</a:t>
            </a:r>
            <a:r>
              <a:rPr dirty="0" sz="5400" spc="-10" b="1">
                <a:latin typeface="Arial"/>
                <a:cs typeface="Arial"/>
              </a:rPr>
              <a:t>System</a:t>
            </a:r>
            <a:r>
              <a:rPr dirty="0" sz="5400" b="1">
                <a:latin typeface="Arial"/>
                <a:cs typeface="Arial"/>
              </a:rPr>
              <a:t>	</a:t>
            </a:r>
            <a:r>
              <a:rPr dirty="0" sz="5400" spc="-25" b="1">
                <a:latin typeface="Arial"/>
                <a:cs typeface="Arial"/>
              </a:rPr>
              <a:t>IP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3070" marR="5080" indent="-384175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PD</a:t>
            </a:r>
            <a:r>
              <a:rPr dirty="0" spc="-80"/>
              <a:t> </a:t>
            </a:r>
            <a:r>
              <a:rPr dirty="0" spc="-90"/>
              <a:t>Product</a:t>
            </a:r>
            <a:r>
              <a:rPr dirty="0" spc="-60"/>
              <a:t> </a:t>
            </a:r>
            <a:r>
              <a:rPr dirty="0" spc="-100"/>
              <a:t>Marketing </a:t>
            </a:r>
            <a:r>
              <a:rPr dirty="0" spc="-80"/>
              <a:t>December</a:t>
            </a:r>
            <a:r>
              <a:rPr dirty="0" spc="-60"/>
              <a:t> </a:t>
            </a:r>
            <a:r>
              <a:rPr dirty="0" spc="-20"/>
              <a:t>2012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841" y="328611"/>
            <a:ext cx="2216408" cy="8643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641" y="407633"/>
            <a:ext cx="2034573" cy="741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4049" y="6643767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1738" y="665143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90" y="158305"/>
            <a:ext cx="88176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TZC-</a:t>
            </a:r>
            <a:r>
              <a:rPr dirty="0" sz="3200"/>
              <a:t>400</a:t>
            </a:r>
            <a:r>
              <a:rPr dirty="0" sz="3200" spc="-75"/>
              <a:t> </a:t>
            </a:r>
            <a:r>
              <a:rPr dirty="0" sz="3200"/>
              <a:t>TrustZone</a:t>
            </a:r>
            <a:r>
              <a:rPr dirty="0" sz="3200" spc="-50"/>
              <a:t> </a:t>
            </a:r>
            <a:r>
              <a:rPr dirty="0" sz="3200"/>
              <a:t>Address</a:t>
            </a:r>
            <a:r>
              <a:rPr dirty="0" sz="3200" spc="-45"/>
              <a:t> </a:t>
            </a:r>
            <a:r>
              <a:rPr dirty="0" sz="3200"/>
              <a:t>Space</a:t>
            </a:r>
            <a:r>
              <a:rPr dirty="0" sz="3200" spc="-45"/>
              <a:t> </a:t>
            </a:r>
            <a:r>
              <a:rPr dirty="0" sz="3200" spc="-10"/>
              <a:t>Controller</a:t>
            </a:r>
            <a:endParaRPr sz="3200"/>
          </a:p>
        </p:txBody>
      </p:sp>
      <p:sp>
        <p:nvSpPr>
          <p:cNvPr id="5" name="object 5" descr=""/>
          <p:cNvSpPr txBox="1"/>
          <p:nvPr/>
        </p:nvSpPr>
        <p:spPr>
          <a:xfrm>
            <a:off x="345440" y="881570"/>
            <a:ext cx="753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Extends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secure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memory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low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cost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external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0040" y="1229043"/>
            <a:ext cx="4797425" cy="29317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03530" marR="876935" indent="-303530">
              <a:lnSpc>
                <a:spcPts val="2740"/>
              </a:lnSpc>
              <a:spcBef>
                <a:spcPts val="30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400">
                <a:latin typeface="Arial"/>
                <a:cs typeface="Arial"/>
              </a:rPr>
              <a:t>Prevents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illegal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access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protected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memory</a:t>
            </a:r>
            <a:r>
              <a:rPr dirty="0" sz="2400" spc="-10">
                <a:latin typeface="Arial"/>
                <a:cs typeface="Arial"/>
              </a:rPr>
              <a:t> regions</a:t>
            </a:r>
            <a:endParaRPr sz="2400">
              <a:latin typeface="Arial"/>
              <a:cs typeface="Arial"/>
            </a:endParaRPr>
          </a:p>
          <a:p>
            <a:pPr marL="302895" indent="-265430">
              <a:lnSpc>
                <a:spcPts val="259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400">
                <a:latin typeface="Arial"/>
                <a:cs typeface="Arial"/>
              </a:rPr>
              <a:t>Protection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from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attacks</a:t>
            </a:r>
            <a:endParaRPr sz="2400">
              <a:latin typeface="Arial"/>
              <a:cs typeface="Arial"/>
            </a:endParaRPr>
          </a:p>
          <a:p>
            <a:pPr marL="302895" indent="-265430">
              <a:lnSpc>
                <a:spcPts val="281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TrustZone</a:t>
            </a:r>
            <a:r>
              <a:rPr dirty="0" baseline="34722" sz="2400">
                <a:latin typeface="Arial"/>
                <a:cs typeface="Arial"/>
              </a:rPr>
              <a:t>®</a:t>
            </a:r>
            <a:r>
              <a:rPr dirty="0" baseline="34722" sz="2400" spc="292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02895" indent="-265430">
              <a:lnSpc>
                <a:spcPct val="100000"/>
              </a:lnSpc>
              <a:spcBef>
                <a:spcPts val="214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400">
                <a:latin typeface="Arial"/>
                <a:cs typeface="Arial"/>
              </a:rPr>
              <a:t>Between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CCI/NIC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DMC</a:t>
            </a:r>
            <a:endParaRPr sz="2400">
              <a:latin typeface="Arial"/>
              <a:cs typeface="Arial"/>
            </a:endParaRPr>
          </a:p>
          <a:p>
            <a:pPr marL="302895" marR="30480" indent="-265430">
              <a:lnSpc>
                <a:spcPts val="2450"/>
              </a:lnSpc>
              <a:spcBef>
                <a:spcPts val="1889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400">
                <a:latin typeface="Arial"/>
                <a:cs typeface="Arial"/>
              </a:rPr>
              <a:t>Applications: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secure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transactions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sensitive data,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DRM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777312" y="4534344"/>
          <a:ext cx="1480185" cy="1835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</a:tblGrid>
              <a:tr h="238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Region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C9DE"/>
                    </a:solidFill>
                  </a:tcPr>
                </a:tc>
              </a:tr>
              <a:tr h="9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Region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C9DE"/>
                    </a:solidFill>
                  </a:tcPr>
                </a:tc>
              </a:tr>
              <a:tr h="9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Region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C9DE"/>
                    </a:solidFill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827582" y="4543869"/>
            <a:ext cx="896619" cy="3822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745"/>
              </a:spcBef>
            </a:pPr>
            <a:r>
              <a:rPr dirty="0" sz="1200" spc="-10">
                <a:latin typeface="Arial"/>
                <a:cs typeface="Arial"/>
              </a:rPr>
              <a:t>Master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56082" y="4357531"/>
            <a:ext cx="9220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Address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Map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7582" y="5021135"/>
            <a:ext cx="896619" cy="3822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latin typeface="Arial"/>
                <a:cs typeface="Arial"/>
              </a:rPr>
              <a:t>Master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7582" y="5498388"/>
            <a:ext cx="896619" cy="3822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latin typeface="Arial"/>
                <a:cs typeface="Arial"/>
              </a:rPr>
              <a:t>Master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7582" y="5975654"/>
            <a:ext cx="896619" cy="3822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latin typeface="Arial"/>
                <a:cs typeface="Arial"/>
              </a:rPr>
              <a:t>Master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768867" y="5229206"/>
            <a:ext cx="948055" cy="216535"/>
          </a:xfrm>
          <a:custGeom>
            <a:avLst/>
            <a:gdLst/>
            <a:ahLst/>
            <a:cxnLst/>
            <a:rect l="l" t="t" r="r" b="b"/>
            <a:pathLst>
              <a:path w="948055" h="216535">
                <a:moveTo>
                  <a:pt x="0" y="54000"/>
                </a:moveTo>
                <a:lnTo>
                  <a:pt x="812228" y="54000"/>
                </a:lnTo>
                <a:lnTo>
                  <a:pt x="812228" y="0"/>
                </a:lnTo>
                <a:lnTo>
                  <a:pt x="947953" y="108000"/>
                </a:lnTo>
                <a:lnTo>
                  <a:pt x="812228" y="216014"/>
                </a:lnTo>
                <a:lnTo>
                  <a:pt x="812228" y="162013"/>
                </a:lnTo>
                <a:lnTo>
                  <a:pt x="0" y="162013"/>
                </a:lnTo>
                <a:lnTo>
                  <a:pt x="0" y="54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091470" y="5269647"/>
            <a:ext cx="2362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Write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768868" y="5483250"/>
            <a:ext cx="948055" cy="214629"/>
          </a:xfrm>
          <a:custGeom>
            <a:avLst/>
            <a:gdLst/>
            <a:ahLst/>
            <a:cxnLst/>
            <a:rect l="l" t="t" r="r" b="b"/>
            <a:pathLst>
              <a:path w="948055" h="214629">
                <a:moveTo>
                  <a:pt x="947953" y="53505"/>
                </a:moveTo>
                <a:lnTo>
                  <a:pt x="134442" y="53505"/>
                </a:lnTo>
                <a:lnTo>
                  <a:pt x="134442" y="0"/>
                </a:lnTo>
                <a:lnTo>
                  <a:pt x="0" y="107010"/>
                </a:lnTo>
                <a:lnTo>
                  <a:pt x="134442" y="214007"/>
                </a:lnTo>
                <a:lnTo>
                  <a:pt x="134442" y="160502"/>
                </a:lnTo>
                <a:lnTo>
                  <a:pt x="947953" y="160502"/>
                </a:lnTo>
                <a:lnTo>
                  <a:pt x="947953" y="5350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159013" y="5522690"/>
            <a:ext cx="2362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Read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768868" y="5949285"/>
            <a:ext cx="948055" cy="216535"/>
          </a:xfrm>
          <a:custGeom>
            <a:avLst/>
            <a:gdLst/>
            <a:ahLst/>
            <a:cxnLst/>
            <a:rect l="l" t="t" r="r" b="b"/>
            <a:pathLst>
              <a:path w="948055" h="216535">
                <a:moveTo>
                  <a:pt x="947953" y="54000"/>
                </a:moveTo>
                <a:lnTo>
                  <a:pt x="135724" y="54000"/>
                </a:lnTo>
                <a:lnTo>
                  <a:pt x="135724" y="0"/>
                </a:lnTo>
                <a:lnTo>
                  <a:pt x="0" y="108000"/>
                </a:lnTo>
                <a:lnTo>
                  <a:pt x="135724" y="216014"/>
                </a:lnTo>
                <a:lnTo>
                  <a:pt x="135724" y="162013"/>
                </a:lnTo>
                <a:lnTo>
                  <a:pt x="947953" y="162013"/>
                </a:lnTo>
                <a:lnTo>
                  <a:pt x="947953" y="54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159331" y="5989727"/>
            <a:ext cx="2362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Read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768868" y="4977178"/>
            <a:ext cx="948055" cy="216535"/>
          </a:xfrm>
          <a:custGeom>
            <a:avLst/>
            <a:gdLst/>
            <a:ahLst/>
            <a:cxnLst/>
            <a:rect l="l" t="t" r="r" b="b"/>
            <a:pathLst>
              <a:path w="948055" h="216535">
                <a:moveTo>
                  <a:pt x="947953" y="54000"/>
                </a:moveTo>
                <a:lnTo>
                  <a:pt x="135724" y="54000"/>
                </a:lnTo>
                <a:lnTo>
                  <a:pt x="135724" y="0"/>
                </a:lnTo>
                <a:lnTo>
                  <a:pt x="0" y="108000"/>
                </a:lnTo>
                <a:lnTo>
                  <a:pt x="135724" y="216014"/>
                </a:lnTo>
                <a:lnTo>
                  <a:pt x="135724" y="162013"/>
                </a:lnTo>
                <a:lnTo>
                  <a:pt x="947953" y="162013"/>
                </a:lnTo>
                <a:lnTo>
                  <a:pt x="947953" y="540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159331" y="5017618"/>
            <a:ext cx="2362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Read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768867" y="4689143"/>
            <a:ext cx="948055" cy="236854"/>
          </a:xfrm>
          <a:custGeom>
            <a:avLst/>
            <a:gdLst/>
            <a:ahLst/>
            <a:cxnLst/>
            <a:rect l="l" t="t" r="r" b="b"/>
            <a:pathLst>
              <a:path w="948055" h="236854">
                <a:moveTo>
                  <a:pt x="0" y="59131"/>
                </a:moveTo>
                <a:lnTo>
                  <a:pt x="799350" y="59131"/>
                </a:lnTo>
                <a:lnTo>
                  <a:pt x="799350" y="0"/>
                </a:lnTo>
                <a:lnTo>
                  <a:pt x="947953" y="118262"/>
                </a:lnTo>
                <a:lnTo>
                  <a:pt x="799350" y="236537"/>
                </a:lnTo>
                <a:lnTo>
                  <a:pt x="799350" y="177406"/>
                </a:lnTo>
                <a:lnTo>
                  <a:pt x="0" y="177406"/>
                </a:lnTo>
                <a:lnTo>
                  <a:pt x="0" y="5913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086851" y="4739844"/>
            <a:ext cx="2362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Write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768867" y="5697250"/>
            <a:ext cx="948055" cy="231140"/>
          </a:xfrm>
          <a:custGeom>
            <a:avLst/>
            <a:gdLst/>
            <a:ahLst/>
            <a:cxnLst/>
            <a:rect l="l" t="t" r="r" b="b"/>
            <a:pathLst>
              <a:path w="948055" h="231139">
                <a:moveTo>
                  <a:pt x="0" y="57670"/>
                </a:moveTo>
                <a:lnTo>
                  <a:pt x="803021" y="57670"/>
                </a:lnTo>
                <a:lnTo>
                  <a:pt x="803021" y="0"/>
                </a:lnTo>
                <a:lnTo>
                  <a:pt x="947953" y="115341"/>
                </a:lnTo>
                <a:lnTo>
                  <a:pt x="803021" y="230682"/>
                </a:lnTo>
                <a:lnTo>
                  <a:pt x="803021" y="173012"/>
                </a:lnTo>
                <a:lnTo>
                  <a:pt x="0" y="173012"/>
                </a:lnTo>
                <a:lnTo>
                  <a:pt x="0" y="5767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088661" y="5745025"/>
            <a:ext cx="2362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Write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722747" y="4715492"/>
            <a:ext cx="415925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ts val="2105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Supports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(1,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4)</a:t>
            </a:r>
            <a:endParaRPr sz="1800">
              <a:latin typeface="Arial"/>
              <a:cs typeface="Arial"/>
            </a:endParaRPr>
          </a:p>
          <a:p>
            <a:pPr marL="277495" indent="-265430">
              <a:lnSpc>
                <a:spcPts val="205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Secures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8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regions</a:t>
            </a:r>
            <a:endParaRPr sz="1800">
              <a:latin typeface="Arial"/>
              <a:cs typeface="Arial"/>
            </a:endParaRPr>
          </a:p>
          <a:p>
            <a:pPr marL="277495" indent="-265430">
              <a:lnSpc>
                <a:spcPts val="2105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Enables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secure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pipe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67755" y="5498828"/>
            <a:ext cx="32702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400">
                <a:latin typeface="Arial"/>
                <a:cs typeface="Arial"/>
              </a:rPr>
              <a:t>Setup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write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specific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722747" y="5699996"/>
            <a:ext cx="3665220" cy="57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ts val="2105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Fast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Path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latency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masters</a:t>
            </a:r>
            <a:endParaRPr sz="1800">
              <a:latin typeface="Arial"/>
              <a:cs typeface="Arial"/>
            </a:endParaRPr>
          </a:p>
          <a:p>
            <a:pPr marL="277495" indent="-265430">
              <a:lnSpc>
                <a:spcPts val="2105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256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outstanding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transactions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018308" y="1246950"/>
            <a:ext cx="4063365" cy="3423285"/>
            <a:chOff x="5018308" y="1246950"/>
            <a:chExt cx="4063365" cy="342328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8748" y="3971543"/>
              <a:ext cx="1572767" cy="65684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0335" y="4005059"/>
              <a:ext cx="1469682" cy="551916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7555572" y="4000296"/>
              <a:ext cx="1479550" cy="561975"/>
            </a:xfrm>
            <a:custGeom>
              <a:avLst/>
              <a:gdLst/>
              <a:ahLst/>
              <a:cxnLst/>
              <a:rect l="l" t="t" r="r" b="b"/>
              <a:pathLst>
                <a:path w="1479550" h="561975">
                  <a:moveTo>
                    <a:pt x="0" y="0"/>
                  </a:moveTo>
                  <a:lnTo>
                    <a:pt x="1479207" y="0"/>
                  </a:lnTo>
                  <a:lnTo>
                    <a:pt x="1479207" y="561441"/>
                  </a:lnTo>
                  <a:lnTo>
                    <a:pt x="0" y="56144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E8B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290981" y="2239448"/>
              <a:ext cx="537210" cy="539115"/>
            </a:xfrm>
            <a:custGeom>
              <a:avLst/>
              <a:gdLst/>
              <a:ahLst/>
              <a:cxnLst/>
              <a:rect l="l" t="t" r="r" b="b"/>
              <a:pathLst>
                <a:path w="537210" h="539114">
                  <a:moveTo>
                    <a:pt x="536941" y="538550"/>
                  </a:moveTo>
                  <a:lnTo>
                    <a:pt x="0" y="0"/>
                  </a:lnTo>
                </a:path>
              </a:pathLst>
            </a:custGeom>
            <a:ln w="15201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289186" y="2235857"/>
              <a:ext cx="2514600" cy="542290"/>
            </a:xfrm>
            <a:custGeom>
              <a:avLst/>
              <a:gdLst/>
              <a:ahLst/>
              <a:cxnLst/>
              <a:rect l="l" t="t" r="r" b="b"/>
              <a:pathLst>
                <a:path w="2514600" h="542289">
                  <a:moveTo>
                    <a:pt x="2514104" y="542141"/>
                  </a:moveTo>
                  <a:lnTo>
                    <a:pt x="0" y="0"/>
                  </a:lnTo>
                </a:path>
              </a:pathLst>
            </a:custGeom>
            <a:ln w="15199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827923" y="2239447"/>
              <a:ext cx="1609090" cy="539115"/>
            </a:xfrm>
            <a:custGeom>
              <a:avLst/>
              <a:gdLst/>
              <a:ahLst/>
              <a:cxnLst/>
              <a:rect l="l" t="t" r="r" b="b"/>
              <a:pathLst>
                <a:path w="1609090" h="539114">
                  <a:moveTo>
                    <a:pt x="0" y="538550"/>
                  </a:moveTo>
                  <a:lnTo>
                    <a:pt x="1609028" y="0"/>
                  </a:lnTo>
                </a:path>
              </a:pathLst>
            </a:custGeom>
            <a:ln w="15199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900907" y="2239446"/>
              <a:ext cx="543560" cy="539115"/>
            </a:xfrm>
            <a:custGeom>
              <a:avLst/>
              <a:gdLst/>
              <a:ahLst/>
              <a:cxnLst/>
              <a:rect l="l" t="t" r="r" b="b"/>
              <a:pathLst>
                <a:path w="543559" h="539114">
                  <a:moveTo>
                    <a:pt x="0" y="538550"/>
                  </a:moveTo>
                  <a:lnTo>
                    <a:pt x="543222" y="0"/>
                  </a:lnTo>
                </a:path>
              </a:pathLst>
            </a:custGeom>
            <a:ln w="15201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725817" y="2239445"/>
              <a:ext cx="1077595" cy="539115"/>
            </a:xfrm>
            <a:custGeom>
              <a:avLst/>
              <a:gdLst/>
              <a:ahLst/>
              <a:cxnLst/>
              <a:rect l="l" t="t" r="r" b="b"/>
              <a:pathLst>
                <a:path w="1077595" h="539114">
                  <a:moveTo>
                    <a:pt x="1077474" y="538550"/>
                  </a:moveTo>
                  <a:lnTo>
                    <a:pt x="720115" y="0"/>
                  </a:lnTo>
                </a:path>
                <a:path w="1077595" h="539114">
                  <a:moveTo>
                    <a:pt x="1077474" y="538550"/>
                  </a:moveTo>
                  <a:lnTo>
                    <a:pt x="0" y="0"/>
                  </a:lnTo>
                </a:path>
              </a:pathLst>
            </a:custGeom>
            <a:ln w="15201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827925" y="2239444"/>
              <a:ext cx="179705" cy="539115"/>
            </a:xfrm>
            <a:custGeom>
              <a:avLst/>
              <a:gdLst/>
              <a:ahLst/>
              <a:cxnLst/>
              <a:rect l="l" t="t" r="r" b="b"/>
              <a:pathLst>
                <a:path w="179704" h="539114">
                  <a:moveTo>
                    <a:pt x="0" y="538550"/>
                  </a:moveTo>
                  <a:lnTo>
                    <a:pt x="179582" y="0"/>
                  </a:lnTo>
                </a:path>
              </a:pathLst>
            </a:custGeom>
            <a:ln w="15203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009915" y="2244212"/>
              <a:ext cx="891540" cy="534035"/>
            </a:xfrm>
            <a:custGeom>
              <a:avLst/>
              <a:gdLst/>
              <a:ahLst/>
              <a:cxnLst/>
              <a:rect l="l" t="t" r="r" b="b"/>
              <a:pathLst>
                <a:path w="891540" h="534035">
                  <a:moveTo>
                    <a:pt x="890993" y="533781"/>
                  </a:moveTo>
                  <a:lnTo>
                    <a:pt x="0" y="0"/>
                  </a:lnTo>
                </a:path>
              </a:pathLst>
            </a:custGeom>
            <a:ln w="1520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013191" y="2245987"/>
              <a:ext cx="1790700" cy="532130"/>
            </a:xfrm>
            <a:custGeom>
              <a:avLst/>
              <a:gdLst/>
              <a:ahLst/>
              <a:cxnLst/>
              <a:rect l="l" t="t" r="r" b="b"/>
              <a:pathLst>
                <a:path w="1790700" h="532130">
                  <a:moveTo>
                    <a:pt x="1790102" y="532005"/>
                  </a:moveTo>
                  <a:lnTo>
                    <a:pt x="0" y="0"/>
                  </a:lnTo>
                </a:path>
              </a:pathLst>
            </a:custGeom>
            <a:ln w="15199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731210" y="2239442"/>
              <a:ext cx="170180" cy="539115"/>
            </a:xfrm>
            <a:custGeom>
              <a:avLst/>
              <a:gdLst/>
              <a:ahLst/>
              <a:cxnLst/>
              <a:rect l="l" t="t" r="r" b="b"/>
              <a:pathLst>
                <a:path w="170179" h="539114">
                  <a:moveTo>
                    <a:pt x="169699" y="538550"/>
                  </a:moveTo>
                  <a:lnTo>
                    <a:pt x="0" y="0"/>
                  </a:lnTo>
                </a:path>
              </a:pathLst>
            </a:custGeom>
            <a:ln w="15203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827927" y="2239441"/>
              <a:ext cx="897890" cy="539115"/>
            </a:xfrm>
            <a:custGeom>
              <a:avLst/>
              <a:gdLst/>
              <a:ahLst/>
              <a:cxnLst/>
              <a:rect l="l" t="t" r="r" b="b"/>
              <a:pathLst>
                <a:path w="897890" h="539114">
                  <a:moveTo>
                    <a:pt x="0" y="538550"/>
                  </a:moveTo>
                  <a:lnTo>
                    <a:pt x="897892" y="0"/>
                  </a:lnTo>
                </a:path>
              </a:pathLst>
            </a:custGeom>
            <a:ln w="1520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803294" y="2235849"/>
              <a:ext cx="359410" cy="542290"/>
            </a:xfrm>
            <a:custGeom>
              <a:avLst/>
              <a:gdLst/>
              <a:ahLst/>
              <a:cxnLst/>
              <a:rect l="l" t="t" r="r" b="b"/>
              <a:pathLst>
                <a:path w="359409" h="542289">
                  <a:moveTo>
                    <a:pt x="0" y="542141"/>
                  </a:moveTo>
                  <a:lnTo>
                    <a:pt x="359155" y="0"/>
                  </a:lnTo>
                </a:path>
              </a:pathLst>
            </a:custGeom>
            <a:ln w="15202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900910" y="2235848"/>
              <a:ext cx="1261745" cy="542290"/>
            </a:xfrm>
            <a:custGeom>
              <a:avLst/>
              <a:gdLst/>
              <a:ahLst/>
              <a:cxnLst/>
              <a:rect l="l" t="t" r="r" b="b"/>
              <a:pathLst>
                <a:path w="1261745" h="542289">
                  <a:moveTo>
                    <a:pt x="0" y="542141"/>
                  </a:moveTo>
                  <a:lnTo>
                    <a:pt x="1261542" y="0"/>
                  </a:lnTo>
                </a:path>
              </a:pathLst>
            </a:custGeom>
            <a:ln w="15199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827928" y="2235848"/>
              <a:ext cx="2334895" cy="542290"/>
            </a:xfrm>
            <a:custGeom>
              <a:avLst/>
              <a:gdLst/>
              <a:ahLst/>
              <a:cxnLst/>
              <a:rect l="l" t="t" r="r" b="b"/>
              <a:pathLst>
                <a:path w="2334895" h="542289">
                  <a:moveTo>
                    <a:pt x="0" y="542141"/>
                  </a:moveTo>
                  <a:lnTo>
                    <a:pt x="2334522" y="0"/>
                  </a:lnTo>
                </a:path>
              </a:pathLst>
            </a:custGeom>
            <a:ln w="15199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308" y="1246950"/>
              <a:ext cx="4043565" cy="3422820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5715360" y="2423293"/>
            <a:ext cx="22904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Arial"/>
                <a:cs typeface="Arial"/>
              </a:rPr>
              <a:t>CoreLink™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CCI-</a:t>
            </a:r>
            <a:r>
              <a:rPr dirty="0" sz="800">
                <a:latin typeface="Arial"/>
                <a:cs typeface="Arial"/>
              </a:rPr>
              <a:t>400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Cache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Coherent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Interconnect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795195" y="1712299"/>
            <a:ext cx="4248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Cortex-</a:t>
            </a:r>
            <a:r>
              <a:rPr dirty="0" sz="700" spc="-25">
                <a:latin typeface="Arial"/>
                <a:cs typeface="Arial"/>
              </a:rPr>
              <a:t>A7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222958" y="1581838"/>
            <a:ext cx="44259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Coherent </a:t>
            </a:r>
            <a:r>
              <a:rPr dirty="0" sz="800" spc="-25">
                <a:latin typeface="Arial"/>
                <a:cs typeface="Arial"/>
              </a:rPr>
              <a:t>I/O</a:t>
            </a:r>
            <a:r>
              <a:rPr dirty="0" sz="800" spc="20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device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065211" y="2075709"/>
            <a:ext cx="194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137121" y="3618260"/>
            <a:ext cx="4591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DMC-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586378" y="2047916"/>
            <a:ext cx="279400" cy="290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765912" y="2667068"/>
            <a:ext cx="1177290" cy="252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9955" algn="l"/>
              </a:tabLst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r>
              <a:rPr dirty="0" sz="50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501895" y="1647064"/>
            <a:ext cx="448309" cy="400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894"/>
              </a:lnSpc>
              <a:spcBef>
                <a:spcPts val="95"/>
              </a:spcBef>
            </a:pPr>
            <a:r>
              <a:rPr dirty="0" sz="750" spc="-10">
                <a:latin typeface="Arial"/>
                <a:cs typeface="Arial"/>
              </a:rPr>
              <a:t>Mali-</a:t>
            </a:r>
            <a:r>
              <a:rPr dirty="0" sz="750" spc="-20">
                <a:latin typeface="Arial"/>
                <a:cs typeface="Arial"/>
              </a:rPr>
              <a:t>T604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dirty="0" sz="800" spc="-10">
                <a:latin typeface="Arial"/>
                <a:cs typeface="Arial"/>
              </a:rPr>
              <a:t>Graphics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759961" y="3515598"/>
            <a:ext cx="2667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Secure</a:t>
            </a:r>
            <a:r>
              <a:rPr dirty="0" sz="600" spc="20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ROM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293461" y="3561194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Secure</a:t>
            </a:r>
            <a:r>
              <a:rPr dirty="0" sz="600" spc="-25">
                <a:latin typeface="Arial"/>
                <a:cs typeface="Arial"/>
              </a:rPr>
              <a:t> RAM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688453" y="2667068"/>
            <a:ext cx="279400" cy="250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7935709" y="1389254"/>
            <a:ext cx="96964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3745" algn="l"/>
              </a:tabLst>
            </a:pPr>
            <a:r>
              <a:rPr dirty="0" sz="800" spc="-10">
                <a:latin typeface="Arial"/>
                <a:cs typeface="Arial"/>
              </a:rPr>
              <a:t>DMA-</a:t>
            </a:r>
            <a:r>
              <a:rPr dirty="0" sz="800" spc="-25">
                <a:latin typeface="Arial"/>
                <a:cs typeface="Arial"/>
              </a:rPr>
              <a:t>330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25">
                <a:latin typeface="Arial"/>
                <a:cs typeface="Arial"/>
              </a:rPr>
              <a:t>LCD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191947" y="2086908"/>
            <a:ext cx="194945" cy="250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459"/>
              </a:spcBef>
            </a:pPr>
            <a:r>
              <a:rPr dirty="0" sz="500" spc="-25">
                <a:latin typeface="Arial"/>
                <a:cs typeface="Arial"/>
              </a:rPr>
              <a:t>ACE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081073" y="1963347"/>
            <a:ext cx="16319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latin typeface="Arial"/>
                <a:cs typeface="Arial"/>
              </a:rPr>
              <a:t>AXI3</a:t>
            </a:r>
            <a:endParaRPr sz="5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721941" y="2807404"/>
            <a:ext cx="196850" cy="245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500" spc="-20">
                <a:latin typeface="Arial"/>
                <a:cs typeface="Arial"/>
              </a:rPr>
              <a:t>AXI3</a:t>
            </a:r>
            <a:endParaRPr sz="5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721054" y="2969598"/>
            <a:ext cx="972819" cy="3340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800" spc="-10">
                <a:latin typeface="Arial"/>
                <a:cs typeface="Arial"/>
              </a:rPr>
              <a:t>NIC-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dirty="0" sz="500" spc="-10">
                <a:latin typeface="Arial"/>
                <a:cs typeface="Arial"/>
              </a:rPr>
              <a:t>Configurable:</a:t>
            </a:r>
            <a:r>
              <a:rPr dirty="0" sz="500" spc="160">
                <a:latin typeface="Arial"/>
                <a:cs typeface="Arial"/>
              </a:rPr>
              <a:t> </a:t>
            </a:r>
            <a:r>
              <a:rPr dirty="0" sz="500" spc="-10">
                <a:latin typeface="Arial"/>
                <a:cs typeface="Arial"/>
              </a:rPr>
              <a:t>AXI3/AHB-Lite/APB</a:t>
            </a:r>
            <a:endParaRPr sz="500">
              <a:latin typeface="Arial"/>
              <a:cs typeface="Aria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275312" y="1687117"/>
            <a:ext cx="671195" cy="2413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150"/>
              </a:spcBef>
            </a:pPr>
            <a:r>
              <a:rPr dirty="0" sz="500" spc="-10">
                <a:latin typeface="Arial"/>
                <a:cs typeface="Arial"/>
              </a:rPr>
              <a:t>AXI3/AHB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 spc="-10">
                <a:latin typeface="Arial"/>
                <a:cs typeface="Arial"/>
              </a:rPr>
              <a:t>NIC-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816383" y="3830353"/>
            <a:ext cx="15621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latin typeface="Arial"/>
                <a:cs typeface="Arial"/>
              </a:rPr>
              <a:t>PHY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5750137" y="3830353"/>
            <a:ext cx="15621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latin typeface="Arial"/>
                <a:cs typeface="Arial"/>
              </a:rPr>
              <a:t>PHY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5444120" y="1254611"/>
            <a:ext cx="4089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GIC-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304704" y="2056625"/>
            <a:ext cx="279400" cy="2813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75"/>
              </a:spcBef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023031" y="2236238"/>
            <a:ext cx="2794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910263" y="1945439"/>
            <a:ext cx="194945" cy="392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latin typeface="Arial"/>
                <a:cs typeface="Arial"/>
              </a:rPr>
              <a:t>ACE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505"/>
              </a:spcBef>
            </a:pPr>
            <a:r>
              <a:rPr dirty="0" sz="500" spc="-25">
                <a:latin typeface="Arial"/>
                <a:cs typeface="Arial"/>
              </a:rPr>
              <a:t>ACE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081096" y="1694096"/>
            <a:ext cx="16319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latin typeface="Arial"/>
                <a:cs typeface="Arial"/>
              </a:rPr>
              <a:t>AXI3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6204014" y="3055536"/>
            <a:ext cx="3257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TZC-</a:t>
            </a:r>
            <a:r>
              <a:rPr dirty="0" sz="600" spc="-25"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754744" y="3202030"/>
            <a:ext cx="290195" cy="389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688497" y="3202030"/>
            <a:ext cx="279400" cy="389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dirty="0" sz="600" spc="-20">
                <a:latin typeface="Arial"/>
                <a:cs typeface="Arial"/>
              </a:rPr>
              <a:t>128b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500" spc="-10">
                <a:latin typeface="Arial"/>
                <a:cs typeface="Arial"/>
              </a:rPr>
              <a:t>ACE-</a:t>
            </a:r>
            <a:r>
              <a:rPr dirty="0" sz="500" spc="-20">
                <a:latin typeface="Arial"/>
                <a:cs typeface="Arial"/>
              </a:rPr>
              <a:t>Lite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5615223" y="4222845"/>
            <a:ext cx="42545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DDR3/2 LPDDR2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692698" y="4231816"/>
            <a:ext cx="42545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DDR3/2 LPDDR2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103291" y="1519080"/>
            <a:ext cx="372110" cy="5283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600" spc="-10">
                <a:latin typeface="Arial"/>
                <a:cs typeface="Arial"/>
              </a:rPr>
              <a:t>TrustZone</a:t>
            </a:r>
            <a:endParaRPr sz="600">
              <a:latin typeface="Arial"/>
              <a:cs typeface="Arial"/>
            </a:endParaRPr>
          </a:p>
          <a:p>
            <a:pPr algn="ctr" marL="40005" marR="32384">
              <a:lnSpc>
                <a:spcPct val="100000"/>
              </a:lnSpc>
              <a:spcBef>
                <a:spcPts val="204"/>
              </a:spcBef>
            </a:pPr>
            <a:r>
              <a:rPr dirty="0" sz="700" spc="-10">
                <a:latin typeface="Arial"/>
                <a:cs typeface="Arial"/>
              </a:rPr>
              <a:t>Cortex-</a:t>
            </a:r>
            <a:r>
              <a:rPr dirty="0" sz="700" spc="20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A15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500" spc="-25">
                <a:latin typeface="Arial"/>
                <a:cs typeface="Arial"/>
              </a:rPr>
              <a:t>ACE</a:t>
            </a:r>
            <a:endParaRPr sz="5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5821608" y="1541603"/>
            <a:ext cx="3721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TrustZone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4166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CoreSight</a:t>
            </a:r>
            <a:r>
              <a:rPr dirty="0" spc="-20"/>
              <a:t> </a:t>
            </a:r>
            <a:r>
              <a:rPr dirty="0" spc="-25"/>
              <a:t>SoC-400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6227" y="925766"/>
            <a:ext cx="7359650" cy="4394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debug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framework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-20">
                <a:latin typeface="Arial"/>
                <a:cs typeface="Arial"/>
              </a:rPr>
              <a:t> SoCs</a:t>
            </a:r>
            <a:endParaRPr sz="20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Build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most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effective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on-chip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visibility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28CAB"/>
                </a:solidFill>
                <a:latin typeface="Arial"/>
                <a:cs typeface="Arial"/>
              </a:rPr>
              <a:t>CoreSight</a:t>
            </a:r>
            <a:r>
              <a:rPr dirty="0" sz="2000" spc="-45">
                <a:solidFill>
                  <a:srgbClr val="128CA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28CAB"/>
                </a:solidFill>
                <a:latin typeface="Arial"/>
                <a:cs typeface="Arial"/>
              </a:rPr>
              <a:t>SoC</a:t>
            </a:r>
            <a:r>
              <a:rPr dirty="0" sz="2000" spc="-15">
                <a:solidFill>
                  <a:srgbClr val="128CAB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128CAB"/>
                </a:solidFill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lvl="1" marL="734695" marR="1897380" indent="-278130">
              <a:lnSpc>
                <a:spcPct val="100000"/>
              </a:lnSpc>
              <a:spcBef>
                <a:spcPts val="49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 spc="-10">
                <a:latin typeface="Arial"/>
                <a:cs typeface="Arial"/>
              </a:rPr>
              <a:t>Configurable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debug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&amp;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trace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infrastructure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address </a:t>
            </a:r>
            <a:r>
              <a:rPr dirty="0" sz="1600">
                <a:latin typeface="Arial"/>
                <a:cs typeface="Arial"/>
              </a:rPr>
              <a:t>all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latest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processors</a:t>
            </a:r>
            <a:endParaRPr sz="16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48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SoC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level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time-</a:t>
            </a:r>
            <a:r>
              <a:rPr dirty="0" sz="1600">
                <a:latin typeface="Arial"/>
                <a:cs typeface="Arial"/>
              </a:rPr>
              <a:t>stamping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infrastructure</a:t>
            </a:r>
            <a:endParaRPr sz="16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1939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Improve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productivity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28CAB"/>
                </a:solidFill>
                <a:latin typeface="Arial"/>
                <a:cs typeface="Arial"/>
              </a:rPr>
              <a:t>CoreSight</a:t>
            </a:r>
            <a:r>
              <a:rPr dirty="0" sz="2000" spc="-40">
                <a:solidFill>
                  <a:srgbClr val="128CA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28CAB"/>
                </a:solidFill>
                <a:latin typeface="Arial"/>
                <a:cs typeface="Arial"/>
              </a:rPr>
              <a:t>SoC</a:t>
            </a:r>
            <a:r>
              <a:rPr dirty="0" sz="2000" spc="-30">
                <a:solidFill>
                  <a:srgbClr val="128CAB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128CAB"/>
                </a:solidFill>
                <a:latin typeface="Arial"/>
                <a:cs typeface="Arial"/>
              </a:rPr>
              <a:t>flow</a:t>
            </a:r>
            <a:endParaRPr sz="2000">
              <a:latin typeface="Arial"/>
              <a:cs typeface="Arial"/>
            </a:endParaRPr>
          </a:p>
          <a:p>
            <a:pPr lvl="1" marL="734695" marR="2385060" indent="-278130">
              <a:lnSpc>
                <a:spcPct val="100000"/>
              </a:lnSpc>
              <a:spcBef>
                <a:spcPts val="49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Describe,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check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compliance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CoreSight </a:t>
            </a:r>
            <a:r>
              <a:rPr dirty="0" sz="1600">
                <a:latin typeface="Arial"/>
                <a:cs typeface="Arial"/>
              </a:rPr>
              <a:t>systems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minutes.</a:t>
            </a:r>
            <a:endParaRPr sz="16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48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 spc="-10">
                <a:latin typeface="Arial"/>
                <a:cs typeface="Arial"/>
              </a:rPr>
              <a:t>Automated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validation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CoreSight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193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Unified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OEMs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silicon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providers</a:t>
            </a:r>
            <a:endParaRPr sz="20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49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IP-</a:t>
            </a:r>
            <a:r>
              <a:rPr dirty="0" sz="1600">
                <a:latin typeface="Arial"/>
                <a:cs typeface="Arial"/>
              </a:rPr>
              <a:t>XACT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1.4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&amp;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AMBA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Designer</a:t>
            </a:r>
            <a:endParaRPr sz="16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194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solution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 markets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&amp;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1235" y="5310218"/>
            <a:ext cx="14224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8603" y="5283796"/>
            <a:ext cx="45720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Integrate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homogeneous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&amp;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heterogeneous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systems </a:t>
            </a:r>
            <a:r>
              <a:rPr dirty="0" sz="1600">
                <a:latin typeface="Arial"/>
                <a:cs typeface="Arial"/>
              </a:rPr>
              <a:t>Trace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Macrocells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become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add-</a:t>
            </a:r>
            <a:r>
              <a:rPr dirty="0" sz="1600" spc="-25">
                <a:latin typeface="Arial"/>
                <a:cs typeface="Arial"/>
              </a:rPr>
              <a:t>ons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3079" y="4578413"/>
            <a:ext cx="1645144" cy="18354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397" y="4141436"/>
            <a:ext cx="2497155" cy="36425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593995" y="1698990"/>
            <a:ext cx="2033905" cy="2370455"/>
            <a:chOff x="6593995" y="1698990"/>
            <a:chExt cx="2033905" cy="23704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3995" y="1698990"/>
              <a:ext cx="2033511" cy="221457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0361" y="3829424"/>
              <a:ext cx="239712" cy="23972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7009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CoreLink</a:t>
            </a:r>
            <a:r>
              <a:rPr dirty="0" spc="-65"/>
              <a:t> </a:t>
            </a:r>
            <a:r>
              <a:rPr dirty="0"/>
              <a:t>400</a:t>
            </a:r>
            <a:r>
              <a:rPr dirty="0" spc="-45"/>
              <a:t> </a:t>
            </a:r>
            <a:r>
              <a:rPr dirty="0"/>
              <a:t>Series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AMBA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6227" y="968665"/>
            <a:ext cx="3750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spc="-10">
                <a:latin typeface="Arial"/>
                <a:cs typeface="Arial"/>
              </a:rPr>
              <a:t>NIC-</a:t>
            </a:r>
            <a:r>
              <a:rPr dirty="0" sz="1800">
                <a:latin typeface="Arial"/>
                <a:cs typeface="Arial"/>
              </a:rPr>
              <a:t>400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configurable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interconnect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3427" y="1270416"/>
            <a:ext cx="1422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8603" y="1243899"/>
            <a:ext cx="42932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High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performance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and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SoC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interconnect </a:t>
            </a:r>
            <a:r>
              <a:rPr dirty="0" sz="1600">
                <a:latin typeface="Arial"/>
                <a:cs typeface="Arial"/>
              </a:rPr>
              <a:t>AXI4,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AXI3,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AHB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APB4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/>
              <a:t>Thin</a:t>
            </a:r>
            <a:r>
              <a:rPr dirty="0" sz="1800" spc="-50"/>
              <a:t> </a:t>
            </a:r>
            <a:r>
              <a:rPr dirty="0" sz="1800"/>
              <a:t>Links</a:t>
            </a:r>
            <a:r>
              <a:rPr dirty="0" sz="1800" spc="-5"/>
              <a:t> </a:t>
            </a:r>
            <a:r>
              <a:rPr dirty="0" sz="1800"/>
              <a:t>to</a:t>
            </a:r>
            <a:r>
              <a:rPr dirty="0" sz="1800" spc="-25"/>
              <a:t> </a:t>
            </a:r>
            <a:r>
              <a:rPr dirty="0" sz="1800"/>
              <a:t>reduce</a:t>
            </a:r>
            <a:r>
              <a:rPr dirty="0" sz="1800" spc="-10"/>
              <a:t> routing</a:t>
            </a:r>
            <a:endParaRPr sz="1800"/>
          </a:p>
          <a:p>
            <a:pPr lvl="1" marL="734695" indent="-265430">
              <a:lnSpc>
                <a:spcPct val="100000"/>
              </a:lnSpc>
              <a:spcBef>
                <a:spcPts val="484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Between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switches</a:t>
            </a:r>
            <a:endParaRPr sz="1600">
              <a:latin typeface="Arial"/>
              <a:cs typeface="Arial"/>
            </a:endParaRPr>
          </a:p>
          <a:p>
            <a:pPr marL="277495" marR="5080" indent="-265430">
              <a:lnSpc>
                <a:spcPct val="100000"/>
              </a:lnSpc>
              <a:spcBef>
                <a:spcPts val="53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spc="-10"/>
              <a:t>End-to-</a:t>
            </a:r>
            <a:r>
              <a:rPr dirty="0" sz="1800"/>
              <a:t>end</a:t>
            </a:r>
            <a:r>
              <a:rPr dirty="0" sz="1800" spc="-25"/>
              <a:t> </a:t>
            </a:r>
            <a:r>
              <a:rPr dirty="0" sz="1800"/>
              <a:t>Quality</a:t>
            </a:r>
            <a:r>
              <a:rPr dirty="0" sz="1800" spc="5"/>
              <a:t> </a:t>
            </a:r>
            <a:r>
              <a:rPr dirty="0" sz="1800"/>
              <a:t>of</a:t>
            </a:r>
            <a:r>
              <a:rPr dirty="0" sz="1800" spc="-20"/>
              <a:t> </a:t>
            </a:r>
            <a:r>
              <a:rPr dirty="0" sz="1800"/>
              <a:t>Service</a:t>
            </a:r>
            <a:r>
              <a:rPr dirty="0" sz="1800" spc="5"/>
              <a:t> </a:t>
            </a:r>
            <a:r>
              <a:rPr dirty="0" sz="1800" spc="-20"/>
              <a:t>with </a:t>
            </a:r>
            <a:r>
              <a:rPr dirty="0" sz="1800"/>
              <a:t>virtual</a:t>
            </a:r>
            <a:r>
              <a:rPr dirty="0" sz="1800" spc="-40"/>
              <a:t> </a:t>
            </a:r>
            <a:r>
              <a:rPr dirty="0" sz="1800"/>
              <a:t>networks</a:t>
            </a:r>
            <a:r>
              <a:rPr dirty="0" sz="1800" spc="-10"/>
              <a:t> </a:t>
            </a:r>
            <a:r>
              <a:rPr dirty="0" sz="1800"/>
              <a:t>and</a:t>
            </a:r>
            <a:r>
              <a:rPr dirty="0" sz="1800" spc="-25"/>
              <a:t> </a:t>
            </a:r>
            <a:r>
              <a:rPr dirty="0" sz="1800" spc="-10"/>
              <a:t>regulation</a:t>
            </a:r>
            <a:endParaRPr sz="1800"/>
          </a:p>
          <a:p>
            <a:pPr lvl="1" marL="734695" marR="106680" indent="-265430">
              <a:lnSpc>
                <a:spcPct val="100000"/>
              </a:lnSpc>
              <a:spcBef>
                <a:spcPts val="484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Separates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low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latency,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real-</a:t>
            </a:r>
            <a:r>
              <a:rPr dirty="0" sz="1600" spc="-20">
                <a:latin typeface="Arial"/>
                <a:cs typeface="Arial"/>
              </a:rPr>
              <a:t>time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high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bandwidth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masters</a:t>
            </a:r>
            <a:endParaRPr sz="1600">
              <a:latin typeface="Arial"/>
              <a:cs typeface="Arial"/>
            </a:endParaRPr>
          </a:p>
          <a:p>
            <a:pPr lvl="1" marL="734695" marR="671195" indent="-265430">
              <a:lnSpc>
                <a:spcPct val="100000"/>
              </a:lnSpc>
              <a:spcBef>
                <a:spcPts val="48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Prevents</a:t>
            </a:r>
            <a:r>
              <a:rPr dirty="0" sz="1600" spc="-20">
                <a:latin typeface="Arial"/>
                <a:cs typeface="Arial"/>
              </a:rPr>
              <a:t> head-of-</a:t>
            </a:r>
            <a:r>
              <a:rPr dirty="0" sz="1600">
                <a:latin typeface="Arial"/>
                <a:cs typeface="Arial"/>
              </a:rPr>
              <a:t>line</a:t>
            </a:r>
            <a:r>
              <a:rPr dirty="0" sz="1600" spc="-25">
                <a:latin typeface="Arial"/>
                <a:cs typeface="Arial"/>
              </a:rPr>
              <a:t> and </a:t>
            </a:r>
            <a:r>
              <a:rPr dirty="0" sz="1600" spc="-10">
                <a:latin typeface="Arial"/>
                <a:cs typeface="Arial"/>
              </a:rPr>
              <a:t>cross-</a:t>
            </a:r>
            <a:r>
              <a:rPr dirty="0" sz="1600">
                <a:latin typeface="Arial"/>
                <a:cs typeface="Arial"/>
              </a:rPr>
              <a:t>stream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blocking</a:t>
            </a:r>
            <a:endParaRPr sz="1600">
              <a:latin typeface="Arial"/>
              <a:cs typeface="Arial"/>
            </a:endParaRPr>
          </a:p>
          <a:p>
            <a:pPr marL="277495" marR="278765" indent="-265430">
              <a:lnSpc>
                <a:spcPct val="100000"/>
              </a:lnSpc>
              <a:spcBef>
                <a:spcPts val="53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spc="-20"/>
              <a:t>DMC-</a:t>
            </a:r>
            <a:r>
              <a:rPr dirty="0" sz="1800"/>
              <a:t>400</a:t>
            </a:r>
            <a:r>
              <a:rPr dirty="0" sz="1800" spc="-45"/>
              <a:t> </a:t>
            </a:r>
            <a:r>
              <a:rPr dirty="0" sz="1800"/>
              <a:t>high</a:t>
            </a:r>
            <a:r>
              <a:rPr dirty="0" sz="1800" spc="-30"/>
              <a:t> </a:t>
            </a:r>
            <a:r>
              <a:rPr dirty="0" sz="1800"/>
              <a:t>efficiency,</a:t>
            </a:r>
            <a:r>
              <a:rPr dirty="0" sz="1800" spc="-5"/>
              <a:t> </a:t>
            </a:r>
            <a:r>
              <a:rPr dirty="0" sz="1800" spc="-10"/>
              <a:t>multi- </a:t>
            </a:r>
            <a:r>
              <a:rPr dirty="0" sz="1800"/>
              <a:t>channel</a:t>
            </a:r>
            <a:r>
              <a:rPr dirty="0" sz="1800" spc="-35"/>
              <a:t> </a:t>
            </a:r>
            <a:r>
              <a:rPr dirty="0" sz="1800"/>
              <a:t>memory</a:t>
            </a:r>
            <a:r>
              <a:rPr dirty="0" sz="1800" spc="-35"/>
              <a:t> </a:t>
            </a:r>
            <a:r>
              <a:rPr dirty="0" sz="1800" spc="-10"/>
              <a:t>controller</a:t>
            </a:r>
            <a:endParaRPr sz="1800"/>
          </a:p>
        </p:txBody>
      </p:sp>
      <p:sp>
        <p:nvSpPr>
          <p:cNvPr id="7" name="object 7" descr=""/>
          <p:cNvSpPr txBox="1"/>
          <p:nvPr/>
        </p:nvSpPr>
        <p:spPr>
          <a:xfrm>
            <a:off x="753427" y="4859436"/>
            <a:ext cx="1422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8603" y="4832918"/>
            <a:ext cx="23152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AXI3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AXI4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supported </a:t>
            </a:r>
            <a:r>
              <a:rPr dirty="0" sz="1600">
                <a:latin typeface="Arial"/>
                <a:cs typeface="Arial"/>
              </a:rPr>
              <a:t>Unified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QoS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mechanisms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6227" y="5510184"/>
            <a:ext cx="3870960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spc="-10">
                <a:latin typeface="Arial"/>
                <a:cs typeface="Arial"/>
              </a:rPr>
              <a:t>MMU-</a:t>
            </a:r>
            <a:r>
              <a:rPr dirty="0" sz="1800">
                <a:latin typeface="Arial"/>
                <a:cs typeface="Arial"/>
              </a:rPr>
              <a:t>400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assists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hypervisor for</a:t>
            </a:r>
            <a:r>
              <a:rPr dirty="0" sz="1800" spc="-25">
                <a:latin typeface="Arial"/>
                <a:cs typeface="Arial"/>
              </a:rPr>
              <a:t> I/O</a:t>
            </a:r>
            <a:endParaRPr sz="18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484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Stage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translation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3325" y="1082172"/>
            <a:ext cx="4823230" cy="469804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911912" y="4123758"/>
            <a:ext cx="118618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latin typeface="Arial"/>
                <a:cs typeface="Arial"/>
              </a:rPr>
              <a:t>CoreLink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NIC-</a:t>
            </a:r>
            <a:r>
              <a:rPr dirty="0" sz="1100" spc="-25" b="1">
                <a:latin typeface="Arial"/>
                <a:cs typeface="Arial"/>
              </a:rPr>
              <a:t>400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5834350" y="4291092"/>
            <a:ext cx="13417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Arial"/>
                <a:cs typeface="Arial"/>
              </a:rPr>
              <a:t>Network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Interconnect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16465" y="2777201"/>
            <a:ext cx="56070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MMU-</a:t>
            </a:r>
            <a:r>
              <a:rPr dirty="0" sz="9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05752" y="4597271"/>
            <a:ext cx="62166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089545" y="3308057"/>
            <a:ext cx="214629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323098" y="3900947"/>
            <a:ext cx="214629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09351" y="3900947"/>
            <a:ext cx="214629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13735" y="1878430"/>
            <a:ext cx="365760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MALI 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320105" y="5398854"/>
            <a:ext cx="46735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183564" y="5398856"/>
            <a:ext cx="46735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137758" y="1159192"/>
            <a:ext cx="31178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156720" y="1171390"/>
            <a:ext cx="54673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DMA-</a:t>
            </a:r>
            <a:r>
              <a:rPr dirty="0" sz="950" spc="-25" b="1">
                <a:solidFill>
                  <a:srgbClr val="FFFFFF"/>
                </a:solidFill>
                <a:latin typeface="Arial"/>
                <a:cs typeface="Arial"/>
              </a:rPr>
              <a:t>330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409636" y="1878428"/>
            <a:ext cx="613410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Dual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609322" y="3308031"/>
            <a:ext cx="214629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323070" y="4666719"/>
            <a:ext cx="214629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300094" y="4692882"/>
            <a:ext cx="1370330" cy="45021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X-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switch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65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AXI4/AXI3/AHB/APB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275900" y="2097414"/>
            <a:ext cx="1172210" cy="476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65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AXI4/AXI3/AHB</a:t>
            </a:r>
            <a:endParaRPr sz="6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30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 switch</a:t>
            </a:r>
            <a:endParaRPr sz="11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59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425115" y="5139449"/>
            <a:ext cx="5829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DDR3/2 LPDDR2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529538" y="4419763"/>
            <a:ext cx="37401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614218" y="4889160"/>
            <a:ext cx="20447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323049" y="3308050"/>
            <a:ext cx="214629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438181" y="2826308"/>
            <a:ext cx="37909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>
                <a:latin typeface="Arial"/>
                <a:cs typeface="Arial"/>
              </a:rPr>
              <a:t>Thin</a:t>
            </a:r>
            <a:r>
              <a:rPr dirty="0" sz="650" spc="65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Link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149961" y="1665483"/>
            <a:ext cx="56070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MMU-</a:t>
            </a:r>
            <a:r>
              <a:rPr dirty="0" sz="9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46004" y="3341312"/>
            <a:ext cx="588645" cy="653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2899"/>
              </a:lnSpc>
              <a:spcBef>
                <a:spcPts val="95"/>
              </a:spcBef>
            </a:pPr>
            <a:r>
              <a:rPr dirty="0" sz="800">
                <a:solidFill>
                  <a:srgbClr val="1F477D"/>
                </a:solidFill>
                <a:latin typeface="Arial"/>
                <a:cs typeface="Arial"/>
              </a:rPr>
              <a:t>NIC-400</a:t>
            </a:r>
            <a:r>
              <a:rPr dirty="0" sz="800" spc="60">
                <a:solidFill>
                  <a:srgbClr val="1F477D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1F477D"/>
                </a:solidFill>
                <a:latin typeface="Arial"/>
                <a:cs typeface="Arial"/>
              </a:rPr>
              <a:t>top</a:t>
            </a:r>
            <a:r>
              <a:rPr dirty="0" sz="800" spc="-20">
                <a:solidFill>
                  <a:srgbClr val="1F477D"/>
                </a:solidFill>
                <a:latin typeface="Arial"/>
                <a:cs typeface="Arial"/>
              </a:rPr>
              <a:t> level</a:t>
            </a:r>
            <a:r>
              <a:rPr dirty="0" sz="800" spc="200">
                <a:solidFill>
                  <a:srgbClr val="1F477D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1F477D"/>
                </a:solidFill>
                <a:latin typeface="Arial"/>
                <a:cs typeface="Arial"/>
              </a:rPr>
              <a:t>includes </a:t>
            </a:r>
            <a:r>
              <a:rPr dirty="0" sz="800">
                <a:solidFill>
                  <a:srgbClr val="1F477D"/>
                </a:solidFill>
                <a:latin typeface="Arial"/>
                <a:cs typeface="Arial"/>
              </a:rPr>
              <a:t>hierarchy</a:t>
            </a:r>
            <a:r>
              <a:rPr dirty="0" sz="800" spc="30">
                <a:solidFill>
                  <a:srgbClr val="1F477D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1F477D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1F477D"/>
                </a:solidFill>
                <a:latin typeface="Arial"/>
                <a:cs typeface="Arial"/>
              </a:rPr>
              <a:t> switches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543062" y="3543504"/>
            <a:ext cx="1060450" cy="4876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X-bar</a:t>
            </a:r>
            <a:r>
              <a:rPr dirty="0" sz="135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switch</a:t>
            </a:r>
            <a:endParaRPr sz="135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2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593171" y="5398852"/>
            <a:ext cx="46735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456630" y="5398852"/>
            <a:ext cx="46735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596119" y="4666815"/>
            <a:ext cx="214629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573143" y="4692718"/>
            <a:ext cx="1370330" cy="45021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X-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switch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65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AXI4/AXI3/AHB/APB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326301" y="1696067"/>
            <a:ext cx="37909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>
                <a:latin typeface="Arial"/>
                <a:cs typeface="Arial"/>
              </a:rPr>
              <a:t>Thin</a:t>
            </a:r>
            <a:r>
              <a:rPr dirty="0" sz="650" spc="65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Link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432759" y="2764999"/>
            <a:ext cx="56769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L2C-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310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7089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CoreLink</a:t>
            </a:r>
            <a:r>
              <a:rPr dirty="0" spc="-45"/>
              <a:t> </a:t>
            </a:r>
            <a:r>
              <a:rPr dirty="0"/>
              <a:t>500</a:t>
            </a:r>
            <a:r>
              <a:rPr dirty="0" spc="-30"/>
              <a:t> </a:t>
            </a:r>
            <a:r>
              <a:rPr dirty="0"/>
              <a:t>System</a:t>
            </a:r>
            <a:r>
              <a:rPr dirty="0" spc="-45"/>
              <a:t> </a:t>
            </a:r>
            <a:r>
              <a:rPr dirty="0"/>
              <a:t>IP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20"/>
              <a:t> 2013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96227" y="799333"/>
            <a:ext cx="7555865" cy="521716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900" b="1">
                <a:latin typeface="Arial"/>
                <a:cs typeface="Arial"/>
              </a:rPr>
              <a:t>Support</a:t>
            </a:r>
            <a:r>
              <a:rPr dirty="0" sz="1900" spc="-1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for</a:t>
            </a:r>
            <a:r>
              <a:rPr dirty="0" sz="1900" spc="-15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ARMv8-</a:t>
            </a:r>
            <a:r>
              <a:rPr dirty="0" sz="1900" b="1">
                <a:latin typeface="Arial"/>
                <a:cs typeface="Arial"/>
              </a:rPr>
              <a:t>A</a:t>
            </a:r>
            <a:r>
              <a:rPr dirty="0" sz="1900" spc="25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Cortex-</a:t>
            </a:r>
            <a:r>
              <a:rPr dirty="0" sz="1900" b="1">
                <a:latin typeface="Arial"/>
                <a:cs typeface="Arial"/>
              </a:rPr>
              <a:t>A57</a:t>
            </a:r>
            <a:r>
              <a:rPr dirty="0" sz="1900" spc="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and </a:t>
            </a:r>
            <a:r>
              <a:rPr dirty="0" sz="1900" spc="-20" b="1">
                <a:latin typeface="Arial"/>
                <a:cs typeface="Arial"/>
              </a:rPr>
              <a:t>Cortex-</a:t>
            </a:r>
            <a:r>
              <a:rPr dirty="0" sz="1900" b="1">
                <a:latin typeface="Arial"/>
                <a:cs typeface="Arial"/>
              </a:rPr>
              <a:t>A53</a:t>
            </a:r>
            <a:r>
              <a:rPr dirty="0" sz="1900" spc="45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SoCs</a:t>
            </a:r>
            <a:endParaRPr sz="1900">
              <a:latin typeface="Arial"/>
              <a:cs typeface="Arial"/>
            </a:endParaRPr>
          </a:p>
          <a:p>
            <a:pPr marL="734695" indent="-278130">
              <a:lnSpc>
                <a:spcPct val="100000"/>
              </a:lnSpc>
              <a:spcBef>
                <a:spcPts val="176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5330" algn="l"/>
              </a:tabLst>
            </a:pPr>
            <a:r>
              <a:rPr dirty="0" sz="2200">
                <a:latin typeface="Arial"/>
                <a:cs typeface="Arial"/>
              </a:rPr>
              <a:t>CoreLink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CCN-</a:t>
            </a:r>
            <a:r>
              <a:rPr dirty="0" sz="2200">
                <a:latin typeface="Arial"/>
                <a:cs typeface="Arial"/>
              </a:rPr>
              <a:t>504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Cache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Coherent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Network</a:t>
            </a:r>
            <a:endParaRPr sz="22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4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>
                <a:latin typeface="Arial"/>
                <a:cs typeface="Arial"/>
              </a:rPr>
              <a:t>Up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4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clusters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of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Cortex-</a:t>
            </a:r>
            <a:r>
              <a:rPr dirty="0" sz="1900">
                <a:latin typeface="Arial"/>
                <a:cs typeface="Arial"/>
              </a:rPr>
              <a:t>A57,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>
                <a:latin typeface="Arial"/>
                <a:cs typeface="Arial"/>
              </a:rPr>
              <a:t>A53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 spc="-25">
                <a:latin typeface="Arial"/>
                <a:cs typeface="Arial"/>
              </a:rPr>
              <a:t>A15</a:t>
            </a:r>
            <a:endParaRPr sz="19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5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>
                <a:latin typeface="Arial"/>
                <a:cs typeface="Arial"/>
              </a:rPr>
              <a:t>~1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terabit/sec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useable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system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bandwidth</a:t>
            </a:r>
            <a:endParaRPr sz="1900">
              <a:latin typeface="Arial"/>
              <a:cs typeface="Arial"/>
            </a:endParaRPr>
          </a:p>
          <a:p>
            <a:pPr marL="734695" indent="-278130">
              <a:lnSpc>
                <a:spcPct val="100000"/>
              </a:lnSpc>
              <a:spcBef>
                <a:spcPts val="134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5330" algn="l"/>
              </a:tabLst>
            </a:pPr>
            <a:r>
              <a:rPr dirty="0" sz="2200">
                <a:latin typeface="Arial"/>
                <a:cs typeface="Arial"/>
              </a:rPr>
              <a:t>CoreLink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DMC-</a:t>
            </a:r>
            <a:r>
              <a:rPr dirty="0" sz="2200">
                <a:latin typeface="Arial"/>
                <a:cs typeface="Arial"/>
              </a:rPr>
              <a:t>520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Dynamic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Memory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Controller</a:t>
            </a:r>
            <a:endParaRPr sz="22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59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 spc="-10">
                <a:latin typeface="Arial"/>
                <a:cs typeface="Arial"/>
              </a:rPr>
              <a:t>72-</a:t>
            </a:r>
            <a:r>
              <a:rPr dirty="0" sz="1900">
                <a:latin typeface="Arial"/>
                <a:cs typeface="Arial"/>
              </a:rPr>
              <a:t>bit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DDR4-</a:t>
            </a:r>
            <a:r>
              <a:rPr dirty="0" sz="1900">
                <a:latin typeface="Arial"/>
                <a:cs typeface="Arial"/>
              </a:rPr>
              <a:t>3200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interfaces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directly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with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CCN-</a:t>
            </a:r>
            <a:r>
              <a:rPr dirty="0" sz="1900" spc="-25">
                <a:latin typeface="Arial"/>
                <a:cs typeface="Arial"/>
              </a:rPr>
              <a:t>504</a:t>
            </a:r>
            <a:endParaRPr sz="1900">
              <a:latin typeface="Arial"/>
              <a:cs typeface="Arial"/>
            </a:endParaRPr>
          </a:p>
          <a:p>
            <a:pPr marL="734695" indent="-278130">
              <a:lnSpc>
                <a:spcPct val="100000"/>
              </a:lnSpc>
              <a:spcBef>
                <a:spcPts val="148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5330" algn="l"/>
              </a:tabLst>
            </a:pPr>
            <a:r>
              <a:rPr dirty="0" sz="2200">
                <a:latin typeface="Arial"/>
                <a:cs typeface="Arial"/>
              </a:rPr>
              <a:t>CoreLink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GIC-</a:t>
            </a:r>
            <a:r>
              <a:rPr dirty="0" sz="2200">
                <a:latin typeface="Arial"/>
                <a:cs typeface="Arial"/>
              </a:rPr>
              <a:t>500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Generic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Interrupt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Controller</a:t>
            </a:r>
            <a:endParaRPr sz="22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5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>
                <a:latin typeface="Arial"/>
                <a:cs typeface="Arial"/>
              </a:rPr>
              <a:t>GICv3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Architecture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interrupt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scaling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with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affinity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routing</a:t>
            </a:r>
            <a:endParaRPr sz="19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4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>
                <a:latin typeface="Arial"/>
                <a:cs typeface="Arial"/>
              </a:rPr>
              <a:t>Message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based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interrupts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direct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GIC</a:t>
            </a:r>
            <a:r>
              <a:rPr dirty="0" sz="1900">
                <a:latin typeface="Wingdings"/>
                <a:cs typeface="Wingdings"/>
              </a:rPr>
              <a:t></a:t>
            </a:r>
            <a:r>
              <a:rPr dirty="0" sz="1900">
                <a:latin typeface="Arial"/>
                <a:cs typeface="Arial"/>
              </a:rPr>
              <a:t>CPU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interface</a:t>
            </a:r>
            <a:endParaRPr sz="1900">
              <a:latin typeface="Arial"/>
              <a:cs typeface="Arial"/>
            </a:endParaRPr>
          </a:p>
          <a:p>
            <a:pPr marL="734695" indent="-278130">
              <a:lnSpc>
                <a:spcPct val="100000"/>
              </a:lnSpc>
              <a:spcBef>
                <a:spcPts val="149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5330" algn="l"/>
              </a:tabLst>
            </a:pPr>
            <a:r>
              <a:rPr dirty="0" sz="2200">
                <a:latin typeface="Arial"/>
                <a:cs typeface="Arial"/>
              </a:rPr>
              <a:t>CoreLink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MMU-</a:t>
            </a:r>
            <a:r>
              <a:rPr dirty="0" sz="2200">
                <a:latin typeface="Arial"/>
                <a:cs typeface="Arial"/>
              </a:rPr>
              <a:t>500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System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Memory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Management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Unit</a:t>
            </a:r>
            <a:endParaRPr sz="22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5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>
                <a:latin typeface="Arial"/>
                <a:cs typeface="Arial"/>
              </a:rPr>
              <a:t>2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stages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of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address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translation</a:t>
            </a:r>
            <a:endParaRPr sz="19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4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>
                <a:latin typeface="Arial"/>
                <a:cs typeface="Arial"/>
              </a:rPr>
              <a:t>System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MMU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Architecture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v2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with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new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64k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page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tables</a:t>
            </a:r>
            <a:endParaRPr sz="1900">
              <a:latin typeface="Arial"/>
              <a:cs typeface="Arial"/>
            </a:endParaRPr>
          </a:p>
          <a:p>
            <a:pPr lvl="1" marL="1178560" indent="-251460">
              <a:lnSpc>
                <a:spcPct val="100000"/>
              </a:lnSpc>
              <a:spcBef>
                <a:spcPts val="33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1178560" algn="l"/>
              </a:tabLst>
            </a:pPr>
            <a:r>
              <a:rPr dirty="0" sz="1900">
                <a:latin typeface="Arial"/>
                <a:cs typeface="Arial"/>
              </a:rPr>
              <a:t>Up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48-</a:t>
            </a:r>
            <a:r>
              <a:rPr dirty="0" sz="1900">
                <a:latin typeface="Arial"/>
                <a:cs typeface="Arial"/>
              </a:rPr>
              <a:t>bit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addressing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IO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device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virtualization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75672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35"/>
              <a:t> </a:t>
            </a:r>
            <a:r>
              <a:rPr dirty="0"/>
              <a:t>High</a:t>
            </a:r>
            <a:r>
              <a:rPr dirty="0" spc="-15"/>
              <a:t> </a:t>
            </a:r>
            <a:r>
              <a:rPr dirty="0"/>
              <a:t>End</a:t>
            </a:r>
            <a:r>
              <a:rPr dirty="0" spc="-10"/>
              <a:t> </a:t>
            </a:r>
            <a:r>
              <a:rPr dirty="0"/>
              <a:t>Mobile</a:t>
            </a:r>
            <a:r>
              <a:rPr dirty="0" spc="-10"/>
              <a:t> Solution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45256" y="1218117"/>
            <a:ext cx="4630420" cy="3214370"/>
            <a:chOff x="2945256" y="1218117"/>
            <a:chExt cx="4630420" cy="3214370"/>
          </a:xfrm>
        </p:grpSpPr>
        <p:sp>
          <p:nvSpPr>
            <p:cNvPr id="4" name="object 4" descr=""/>
            <p:cNvSpPr/>
            <p:nvPr/>
          </p:nvSpPr>
          <p:spPr>
            <a:xfrm>
              <a:off x="6264512" y="1220340"/>
              <a:ext cx="1186180" cy="594995"/>
            </a:xfrm>
            <a:custGeom>
              <a:avLst/>
              <a:gdLst/>
              <a:ahLst/>
              <a:cxnLst/>
              <a:rect l="l" t="t" r="r" b="b"/>
              <a:pathLst>
                <a:path w="1186179" h="594994">
                  <a:moveTo>
                    <a:pt x="1067454" y="594368"/>
                  </a:moveTo>
                  <a:lnTo>
                    <a:pt x="118596" y="594368"/>
                  </a:lnTo>
                  <a:lnTo>
                    <a:pt x="72433" y="585027"/>
                  </a:lnTo>
                  <a:lnTo>
                    <a:pt x="34735" y="559552"/>
                  </a:lnTo>
                  <a:lnTo>
                    <a:pt x="9319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19" y="72601"/>
                  </a:lnTo>
                  <a:lnTo>
                    <a:pt x="34735" y="34815"/>
                  </a:lnTo>
                  <a:lnTo>
                    <a:pt x="72433" y="9341"/>
                  </a:lnTo>
                  <a:lnTo>
                    <a:pt x="118596" y="0"/>
                  </a:lnTo>
                  <a:lnTo>
                    <a:pt x="1067454" y="0"/>
                  </a:lnTo>
                  <a:lnTo>
                    <a:pt x="1113619" y="9341"/>
                  </a:lnTo>
                  <a:lnTo>
                    <a:pt x="1151321" y="34815"/>
                  </a:lnTo>
                  <a:lnTo>
                    <a:pt x="1176741" y="72601"/>
                  </a:lnTo>
                  <a:lnTo>
                    <a:pt x="1186063" y="118876"/>
                  </a:lnTo>
                  <a:lnTo>
                    <a:pt x="1186063" y="475492"/>
                  </a:lnTo>
                  <a:lnTo>
                    <a:pt x="1176741" y="521766"/>
                  </a:lnTo>
                  <a:lnTo>
                    <a:pt x="1151321" y="559552"/>
                  </a:lnTo>
                  <a:lnTo>
                    <a:pt x="1113619" y="585027"/>
                  </a:lnTo>
                  <a:lnTo>
                    <a:pt x="1067454" y="594368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64512" y="1220340"/>
              <a:ext cx="1186180" cy="594995"/>
            </a:xfrm>
            <a:custGeom>
              <a:avLst/>
              <a:gdLst/>
              <a:ahLst/>
              <a:cxnLst/>
              <a:rect l="l" t="t" r="r" b="b"/>
              <a:pathLst>
                <a:path w="1186179" h="594994">
                  <a:moveTo>
                    <a:pt x="1067454" y="594368"/>
                  </a:moveTo>
                  <a:lnTo>
                    <a:pt x="1113619" y="585027"/>
                  </a:lnTo>
                  <a:lnTo>
                    <a:pt x="1151321" y="559552"/>
                  </a:lnTo>
                  <a:lnTo>
                    <a:pt x="1176741" y="521766"/>
                  </a:lnTo>
                  <a:lnTo>
                    <a:pt x="1186063" y="475492"/>
                  </a:lnTo>
                  <a:lnTo>
                    <a:pt x="1186063" y="118876"/>
                  </a:lnTo>
                  <a:lnTo>
                    <a:pt x="1176741" y="72601"/>
                  </a:lnTo>
                  <a:lnTo>
                    <a:pt x="1151321" y="34815"/>
                  </a:lnTo>
                  <a:lnTo>
                    <a:pt x="1113619" y="9341"/>
                  </a:lnTo>
                  <a:lnTo>
                    <a:pt x="1067454" y="0"/>
                  </a:lnTo>
                  <a:lnTo>
                    <a:pt x="118596" y="0"/>
                  </a:lnTo>
                  <a:lnTo>
                    <a:pt x="72433" y="9341"/>
                  </a:lnTo>
                  <a:lnTo>
                    <a:pt x="34735" y="34815"/>
                  </a:lnTo>
                  <a:lnTo>
                    <a:pt x="9319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19" y="521766"/>
                  </a:lnTo>
                  <a:lnTo>
                    <a:pt x="34735" y="559552"/>
                  </a:lnTo>
                  <a:lnTo>
                    <a:pt x="72433" y="585027"/>
                  </a:lnTo>
                  <a:lnTo>
                    <a:pt x="118596" y="594368"/>
                  </a:lnTo>
                  <a:lnTo>
                    <a:pt x="1067454" y="594368"/>
                  </a:lnTo>
                  <a:close/>
                </a:path>
              </a:pathLst>
            </a:custGeom>
            <a:ln w="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47479" y="3716689"/>
              <a:ext cx="4625975" cy="713740"/>
            </a:xfrm>
            <a:custGeom>
              <a:avLst/>
              <a:gdLst/>
              <a:ahLst/>
              <a:cxnLst/>
              <a:rect l="l" t="t" r="r" b="b"/>
              <a:pathLst>
                <a:path w="4625975" h="713739">
                  <a:moveTo>
                    <a:pt x="4507048" y="713244"/>
                  </a:moveTo>
                  <a:lnTo>
                    <a:pt x="118608" y="713244"/>
                  </a:lnTo>
                  <a:lnTo>
                    <a:pt x="72438" y="703903"/>
                  </a:lnTo>
                  <a:lnTo>
                    <a:pt x="34737" y="678428"/>
                  </a:lnTo>
                  <a:lnTo>
                    <a:pt x="9320" y="640642"/>
                  </a:lnTo>
                  <a:lnTo>
                    <a:pt x="0" y="594368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4507048" y="0"/>
                  </a:lnTo>
                  <a:lnTo>
                    <a:pt x="4553213" y="9341"/>
                  </a:lnTo>
                  <a:lnTo>
                    <a:pt x="4590915" y="34815"/>
                  </a:lnTo>
                  <a:lnTo>
                    <a:pt x="4616335" y="72601"/>
                  </a:lnTo>
                  <a:lnTo>
                    <a:pt x="4625657" y="118876"/>
                  </a:lnTo>
                  <a:lnTo>
                    <a:pt x="4625657" y="594368"/>
                  </a:lnTo>
                  <a:lnTo>
                    <a:pt x="4616335" y="640642"/>
                  </a:lnTo>
                  <a:lnTo>
                    <a:pt x="4590915" y="678428"/>
                  </a:lnTo>
                  <a:lnTo>
                    <a:pt x="4553213" y="703903"/>
                  </a:lnTo>
                  <a:lnTo>
                    <a:pt x="4507048" y="713244"/>
                  </a:lnTo>
                  <a:close/>
                </a:path>
              </a:pathLst>
            </a:custGeom>
            <a:solidFill>
              <a:srgbClr val="9FB43B">
                <a:alpha val="898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47479" y="3716689"/>
              <a:ext cx="4625975" cy="713740"/>
            </a:xfrm>
            <a:custGeom>
              <a:avLst/>
              <a:gdLst/>
              <a:ahLst/>
              <a:cxnLst/>
              <a:rect l="l" t="t" r="r" b="b"/>
              <a:pathLst>
                <a:path w="4625975" h="713739">
                  <a:moveTo>
                    <a:pt x="4507048" y="713244"/>
                  </a:moveTo>
                  <a:lnTo>
                    <a:pt x="4553213" y="703903"/>
                  </a:lnTo>
                  <a:lnTo>
                    <a:pt x="4590914" y="678428"/>
                  </a:lnTo>
                  <a:lnTo>
                    <a:pt x="4616335" y="640642"/>
                  </a:lnTo>
                  <a:lnTo>
                    <a:pt x="4625657" y="594368"/>
                  </a:lnTo>
                  <a:lnTo>
                    <a:pt x="4625657" y="118876"/>
                  </a:lnTo>
                  <a:lnTo>
                    <a:pt x="4616335" y="72601"/>
                  </a:lnTo>
                  <a:lnTo>
                    <a:pt x="4590914" y="34815"/>
                  </a:lnTo>
                  <a:lnTo>
                    <a:pt x="4553213" y="9341"/>
                  </a:lnTo>
                  <a:lnTo>
                    <a:pt x="4507048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594368"/>
                  </a:lnTo>
                  <a:lnTo>
                    <a:pt x="9320" y="640642"/>
                  </a:lnTo>
                  <a:lnTo>
                    <a:pt x="34737" y="678428"/>
                  </a:lnTo>
                  <a:lnTo>
                    <a:pt x="72438" y="703903"/>
                  </a:lnTo>
                  <a:lnTo>
                    <a:pt x="118608" y="713244"/>
                  </a:lnTo>
                  <a:lnTo>
                    <a:pt x="4507048" y="713244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998351" y="3966663"/>
            <a:ext cx="5245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CCI-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577326" y="2169107"/>
            <a:ext cx="4464050" cy="1550035"/>
            <a:chOff x="1577326" y="2169107"/>
            <a:chExt cx="4464050" cy="1550035"/>
          </a:xfrm>
        </p:grpSpPr>
        <p:sp>
          <p:nvSpPr>
            <p:cNvPr id="10" name="object 10" descr=""/>
            <p:cNvSpPr/>
            <p:nvPr/>
          </p:nvSpPr>
          <p:spPr>
            <a:xfrm>
              <a:off x="6027294" y="3478943"/>
              <a:ext cx="12065" cy="238125"/>
            </a:xfrm>
            <a:custGeom>
              <a:avLst/>
              <a:gdLst/>
              <a:ahLst/>
              <a:cxnLst/>
              <a:rect l="l" t="t" r="r" b="b"/>
              <a:pathLst>
                <a:path w="12064" h="238125">
                  <a:moveTo>
                    <a:pt x="0" y="0"/>
                  </a:moveTo>
                  <a:lnTo>
                    <a:pt x="0" y="237752"/>
                  </a:lnTo>
                  <a:lnTo>
                    <a:pt x="11862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69508" y="2290206"/>
              <a:ext cx="878205" cy="594995"/>
            </a:xfrm>
            <a:custGeom>
              <a:avLst/>
              <a:gdLst/>
              <a:ahLst/>
              <a:cxnLst/>
              <a:rect l="l" t="t" r="r" b="b"/>
              <a:pathLst>
                <a:path w="878204" h="594994">
                  <a:moveTo>
                    <a:pt x="759076" y="594368"/>
                  </a:moveTo>
                  <a:lnTo>
                    <a:pt x="118596" y="594368"/>
                  </a:lnTo>
                  <a:lnTo>
                    <a:pt x="72433" y="585027"/>
                  </a:lnTo>
                  <a:lnTo>
                    <a:pt x="34735" y="559552"/>
                  </a:lnTo>
                  <a:lnTo>
                    <a:pt x="9319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19" y="72601"/>
                  </a:lnTo>
                  <a:lnTo>
                    <a:pt x="34735" y="34815"/>
                  </a:lnTo>
                  <a:lnTo>
                    <a:pt x="72433" y="9341"/>
                  </a:lnTo>
                  <a:lnTo>
                    <a:pt x="118596" y="0"/>
                  </a:lnTo>
                  <a:lnTo>
                    <a:pt x="759076" y="0"/>
                  </a:lnTo>
                  <a:lnTo>
                    <a:pt x="805241" y="9341"/>
                  </a:lnTo>
                  <a:lnTo>
                    <a:pt x="842943" y="34815"/>
                  </a:lnTo>
                  <a:lnTo>
                    <a:pt x="868363" y="72601"/>
                  </a:lnTo>
                  <a:lnTo>
                    <a:pt x="877685" y="118876"/>
                  </a:lnTo>
                  <a:lnTo>
                    <a:pt x="877685" y="475492"/>
                  </a:lnTo>
                  <a:lnTo>
                    <a:pt x="868363" y="521766"/>
                  </a:lnTo>
                  <a:lnTo>
                    <a:pt x="842943" y="559552"/>
                  </a:lnTo>
                  <a:lnTo>
                    <a:pt x="805241" y="585027"/>
                  </a:lnTo>
                  <a:lnTo>
                    <a:pt x="759076" y="59436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69508" y="2290206"/>
              <a:ext cx="878205" cy="594995"/>
            </a:xfrm>
            <a:custGeom>
              <a:avLst/>
              <a:gdLst/>
              <a:ahLst/>
              <a:cxnLst/>
              <a:rect l="l" t="t" r="r" b="b"/>
              <a:pathLst>
                <a:path w="878204" h="594994">
                  <a:moveTo>
                    <a:pt x="759076" y="594368"/>
                  </a:moveTo>
                  <a:lnTo>
                    <a:pt x="805241" y="585027"/>
                  </a:lnTo>
                  <a:lnTo>
                    <a:pt x="842943" y="559552"/>
                  </a:lnTo>
                  <a:lnTo>
                    <a:pt x="868363" y="521766"/>
                  </a:lnTo>
                  <a:lnTo>
                    <a:pt x="877685" y="475492"/>
                  </a:lnTo>
                  <a:lnTo>
                    <a:pt x="877685" y="118876"/>
                  </a:lnTo>
                  <a:lnTo>
                    <a:pt x="868363" y="72601"/>
                  </a:lnTo>
                  <a:lnTo>
                    <a:pt x="842943" y="34815"/>
                  </a:lnTo>
                  <a:lnTo>
                    <a:pt x="805241" y="9341"/>
                  </a:lnTo>
                  <a:lnTo>
                    <a:pt x="759076" y="0"/>
                  </a:lnTo>
                  <a:lnTo>
                    <a:pt x="118596" y="0"/>
                  </a:lnTo>
                  <a:lnTo>
                    <a:pt x="72433" y="9341"/>
                  </a:lnTo>
                  <a:lnTo>
                    <a:pt x="34735" y="34815"/>
                  </a:lnTo>
                  <a:lnTo>
                    <a:pt x="9319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19" y="521766"/>
                  </a:lnTo>
                  <a:lnTo>
                    <a:pt x="34735" y="559552"/>
                  </a:lnTo>
                  <a:lnTo>
                    <a:pt x="72433" y="585027"/>
                  </a:lnTo>
                  <a:lnTo>
                    <a:pt x="118596" y="594368"/>
                  </a:lnTo>
                  <a:lnTo>
                    <a:pt x="759076" y="594368"/>
                  </a:lnTo>
                  <a:close/>
                </a:path>
              </a:pathLst>
            </a:custGeom>
            <a:ln w="4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485414" y="2171329"/>
              <a:ext cx="1091565" cy="713740"/>
            </a:xfrm>
            <a:custGeom>
              <a:avLst/>
              <a:gdLst/>
              <a:ahLst/>
              <a:cxnLst/>
              <a:rect l="l" t="t" r="r" b="b"/>
              <a:pathLst>
                <a:path w="1091564" h="713739">
                  <a:moveTo>
                    <a:pt x="972569" y="713244"/>
                  </a:moveTo>
                  <a:lnTo>
                    <a:pt x="118608" y="713244"/>
                  </a:lnTo>
                  <a:lnTo>
                    <a:pt x="72438" y="703903"/>
                  </a:lnTo>
                  <a:lnTo>
                    <a:pt x="34737" y="678428"/>
                  </a:lnTo>
                  <a:lnTo>
                    <a:pt x="9320" y="640642"/>
                  </a:lnTo>
                  <a:lnTo>
                    <a:pt x="0" y="594368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972569" y="0"/>
                  </a:lnTo>
                  <a:lnTo>
                    <a:pt x="1018735" y="9342"/>
                  </a:lnTo>
                  <a:lnTo>
                    <a:pt x="1056436" y="34820"/>
                  </a:lnTo>
                  <a:lnTo>
                    <a:pt x="1081856" y="72607"/>
                  </a:lnTo>
                  <a:lnTo>
                    <a:pt x="1091178" y="118876"/>
                  </a:lnTo>
                  <a:lnTo>
                    <a:pt x="1091178" y="594368"/>
                  </a:lnTo>
                  <a:lnTo>
                    <a:pt x="1081856" y="640642"/>
                  </a:lnTo>
                  <a:lnTo>
                    <a:pt x="1056436" y="678428"/>
                  </a:lnTo>
                  <a:lnTo>
                    <a:pt x="1018735" y="703903"/>
                  </a:lnTo>
                  <a:lnTo>
                    <a:pt x="972569" y="713244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485414" y="2171329"/>
              <a:ext cx="1091565" cy="713740"/>
            </a:xfrm>
            <a:custGeom>
              <a:avLst/>
              <a:gdLst/>
              <a:ahLst/>
              <a:cxnLst/>
              <a:rect l="l" t="t" r="r" b="b"/>
              <a:pathLst>
                <a:path w="1091564" h="713739">
                  <a:moveTo>
                    <a:pt x="972569" y="713244"/>
                  </a:moveTo>
                  <a:lnTo>
                    <a:pt x="1018735" y="703903"/>
                  </a:lnTo>
                  <a:lnTo>
                    <a:pt x="1056436" y="678428"/>
                  </a:lnTo>
                  <a:lnTo>
                    <a:pt x="1081856" y="640642"/>
                  </a:lnTo>
                  <a:lnTo>
                    <a:pt x="1091178" y="594368"/>
                  </a:lnTo>
                  <a:lnTo>
                    <a:pt x="1091178" y="118876"/>
                  </a:lnTo>
                  <a:lnTo>
                    <a:pt x="1081856" y="72607"/>
                  </a:lnTo>
                  <a:lnTo>
                    <a:pt x="1056436" y="34820"/>
                  </a:lnTo>
                  <a:lnTo>
                    <a:pt x="1018735" y="9342"/>
                  </a:lnTo>
                  <a:lnTo>
                    <a:pt x="972569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594368"/>
                  </a:lnTo>
                  <a:lnTo>
                    <a:pt x="9320" y="640642"/>
                  </a:lnTo>
                  <a:lnTo>
                    <a:pt x="34737" y="678428"/>
                  </a:lnTo>
                  <a:lnTo>
                    <a:pt x="72438" y="703903"/>
                  </a:lnTo>
                  <a:lnTo>
                    <a:pt x="118608" y="713244"/>
                  </a:lnTo>
                  <a:lnTo>
                    <a:pt x="972569" y="713244"/>
                  </a:lnTo>
                  <a:close/>
                </a:path>
              </a:pathLst>
            </a:custGeom>
            <a:ln w="4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79548" y="2171331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w="0" h="238125">
                  <a:moveTo>
                    <a:pt x="0" y="0"/>
                  </a:moveTo>
                  <a:lnTo>
                    <a:pt x="0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291187" y="2171331"/>
              <a:ext cx="12065" cy="238125"/>
            </a:xfrm>
            <a:custGeom>
              <a:avLst/>
              <a:gdLst/>
              <a:ahLst/>
              <a:cxnLst/>
              <a:rect l="l" t="t" r="r" b="b"/>
              <a:pathLst>
                <a:path w="12064" h="238125">
                  <a:moveTo>
                    <a:pt x="0" y="0"/>
                  </a:moveTo>
                  <a:lnTo>
                    <a:pt x="0" y="237752"/>
                  </a:lnTo>
                  <a:lnTo>
                    <a:pt x="11862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873272" y="2340780"/>
            <a:ext cx="315595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4604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Mali 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382372" y="2882352"/>
            <a:ext cx="1012825" cy="836930"/>
            <a:chOff x="4382372" y="2882352"/>
            <a:chExt cx="1012825" cy="836930"/>
          </a:xfrm>
        </p:grpSpPr>
        <p:sp>
          <p:nvSpPr>
            <p:cNvPr id="19" name="object 19" descr=""/>
            <p:cNvSpPr/>
            <p:nvPr/>
          </p:nvSpPr>
          <p:spPr>
            <a:xfrm>
              <a:off x="4675180" y="3435419"/>
              <a:ext cx="6350" cy="281305"/>
            </a:xfrm>
            <a:custGeom>
              <a:avLst/>
              <a:gdLst/>
              <a:ahLst/>
              <a:cxnLst/>
              <a:rect l="l" t="t" r="r" b="b"/>
              <a:pathLst>
                <a:path w="6350" h="281304">
                  <a:moveTo>
                    <a:pt x="0" y="0"/>
                  </a:moveTo>
                  <a:lnTo>
                    <a:pt x="0" y="281269"/>
                  </a:lnTo>
                  <a:lnTo>
                    <a:pt x="5924" y="281269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372980" y="3435419"/>
              <a:ext cx="8255" cy="281305"/>
            </a:xfrm>
            <a:custGeom>
              <a:avLst/>
              <a:gdLst/>
              <a:ahLst/>
              <a:cxnLst/>
              <a:rect l="l" t="t" r="r" b="b"/>
              <a:pathLst>
                <a:path w="8254" h="281304">
                  <a:moveTo>
                    <a:pt x="7908" y="0"/>
                  </a:moveTo>
                  <a:lnTo>
                    <a:pt x="7908" y="281269"/>
                  </a:lnTo>
                  <a:lnTo>
                    <a:pt x="0" y="281269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80887" y="2884574"/>
              <a:ext cx="12065" cy="384810"/>
            </a:xfrm>
            <a:custGeom>
              <a:avLst/>
              <a:gdLst/>
              <a:ahLst/>
              <a:cxnLst/>
              <a:rect l="l" t="t" r="r" b="b"/>
              <a:pathLst>
                <a:path w="12064" h="384810">
                  <a:moveTo>
                    <a:pt x="11862" y="0"/>
                  </a:moveTo>
                  <a:lnTo>
                    <a:pt x="0" y="0"/>
                  </a:lnTo>
                  <a:lnTo>
                    <a:pt x="0" y="384419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84594" y="3269000"/>
              <a:ext cx="581660" cy="167005"/>
            </a:xfrm>
            <a:custGeom>
              <a:avLst/>
              <a:gdLst/>
              <a:ahLst/>
              <a:cxnLst/>
              <a:rect l="l" t="t" r="r" b="b"/>
              <a:pathLst>
                <a:path w="581660" h="167004">
                  <a:moveTo>
                    <a:pt x="498147" y="166419"/>
                  </a:moveTo>
                  <a:lnTo>
                    <a:pt x="83022" y="166419"/>
                  </a:lnTo>
                  <a:lnTo>
                    <a:pt x="50705" y="159880"/>
                  </a:lnTo>
                  <a:lnTo>
                    <a:pt x="24315" y="142048"/>
                  </a:lnTo>
                  <a:lnTo>
                    <a:pt x="6523" y="115599"/>
                  </a:lnTo>
                  <a:lnTo>
                    <a:pt x="0" y="83209"/>
                  </a:lnTo>
                  <a:lnTo>
                    <a:pt x="6523" y="50819"/>
                  </a:lnTo>
                  <a:lnTo>
                    <a:pt x="24315" y="24370"/>
                  </a:lnTo>
                  <a:lnTo>
                    <a:pt x="50705" y="6538"/>
                  </a:lnTo>
                  <a:lnTo>
                    <a:pt x="83022" y="0"/>
                  </a:lnTo>
                  <a:lnTo>
                    <a:pt x="498147" y="0"/>
                  </a:lnTo>
                  <a:lnTo>
                    <a:pt x="530464" y="6538"/>
                  </a:lnTo>
                  <a:lnTo>
                    <a:pt x="556853" y="24370"/>
                  </a:lnTo>
                  <a:lnTo>
                    <a:pt x="574645" y="50819"/>
                  </a:lnTo>
                  <a:lnTo>
                    <a:pt x="581169" y="83209"/>
                  </a:lnTo>
                  <a:lnTo>
                    <a:pt x="574645" y="115599"/>
                  </a:lnTo>
                  <a:lnTo>
                    <a:pt x="556853" y="142048"/>
                  </a:lnTo>
                  <a:lnTo>
                    <a:pt x="530464" y="159880"/>
                  </a:lnTo>
                  <a:lnTo>
                    <a:pt x="498147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384594" y="3269000"/>
              <a:ext cx="581660" cy="167005"/>
            </a:xfrm>
            <a:custGeom>
              <a:avLst/>
              <a:gdLst/>
              <a:ahLst/>
              <a:cxnLst/>
              <a:rect l="l" t="t" r="r" b="b"/>
              <a:pathLst>
                <a:path w="581660" h="167004">
                  <a:moveTo>
                    <a:pt x="498147" y="166419"/>
                  </a:moveTo>
                  <a:lnTo>
                    <a:pt x="530464" y="159880"/>
                  </a:lnTo>
                  <a:lnTo>
                    <a:pt x="556853" y="142048"/>
                  </a:lnTo>
                  <a:lnTo>
                    <a:pt x="574645" y="115599"/>
                  </a:lnTo>
                  <a:lnTo>
                    <a:pt x="581169" y="83209"/>
                  </a:lnTo>
                  <a:lnTo>
                    <a:pt x="574645" y="50819"/>
                  </a:lnTo>
                  <a:lnTo>
                    <a:pt x="556853" y="24370"/>
                  </a:lnTo>
                  <a:lnTo>
                    <a:pt x="530464" y="6538"/>
                  </a:lnTo>
                  <a:lnTo>
                    <a:pt x="498147" y="0"/>
                  </a:lnTo>
                  <a:lnTo>
                    <a:pt x="83022" y="0"/>
                  </a:lnTo>
                  <a:lnTo>
                    <a:pt x="50705" y="6538"/>
                  </a:lnTo>
                  <a:lnTo>
                    <a:pt x="24315" y="24370"/>
                  </a:lnTo>
                  <a:lnTo>
                    <a:pt x="6523" y="50819"/>
                  </a:lnTo>
                  <a:lnTo>
                    <a:pt x="0" y="83209"/>
                  </a:lnTo>
                  <a:lnTo>
                    <a:pt x="6523" y="115599"/>
                  </a:lnTo>
                  <a:lnTo>
                    <a:pt x="24315" y="142048"/>
                  </a:lnTo>
                  <a:lnTo>
                    <a:pt x="50705" y="159880"/>
                  </a:lnTo>
                  <a:lnTo>
                    <a:pt x="83022" y="166419"/>
                  </a:lnTo>
                  <a:lnTo>
                    <a:pt x="498147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453238" y="3269047"/>
            <a:ext cx="44386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ADB-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672962" y="2882352"/>
            <a:ext cx="1007110" cy="555625"/>
            <a:chOff x="4672962" y="2882352"/>
            <a:chExt cx="1007110" cy="555625"/>
          </a:xfrm>
        </p:grpSpPr>
        <p:sp>
          <p:nvSpPr>
            <p:cNvPr id="26" name="object 26" descr=""/>
            <p:cNvSpPr/>
            <p:nvPr/>
          </p:nvSpPr>
          <p:spPr>
            <a:xfrm>
              <a:off x="4675184" y="2884574"/>
              <a:ext cx="6350" cy="384810"/>
            </a:xfrm>
            <a:custGeom>
              <a:avLst/>
              <a:gdLst/>
              <a:ahLst/>
              <a:cxnLst/>
              <a:rect l="l" t="t" r="r" b="b"/>
              <a:pathLst>
                <a:path w="6350" h="384810">
                  <a:moveTo>
                    <a:pt x="5924" y="0"/>
                  </a:moveTo>
                  <a:lnTo>
                    <a:pt x="0" y="0"/>
                  </a:lnTo>
                  <a:lnTo>
                    <a:pt x="0" y="384419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084371" y="3269000"/>
              <a:ext cx="593090" cy="167005"/>
            </a:xfrm>
            <a:custGeom>
              <a:avLst/>
              <a:gdLst/>
              <a:ahLst/>
              <a:cxnLst/>
              <a:rect l="l" t="t" r="r" b="b"/>
              <a:pathLst>
                <a:path w="593089" h="167004">
                  <a:moveTo>
                    <a:pt x="510009" y="166419"/>
                  </a:moveTo>
                  <a:lnTo>
                    <a:pt x="83022" y="166419"/>
                  </a:lnTo>
                  <a:lnTo>
                    <a:pt x="50705" y="159880"/>
                  </a:lnTo>
                  <a:lnTo>
                    <a:pt x="24315" y="142048"/>
                  </a:lnTo>
                  <a:lnTo>
                    <a:pt x="6523" y="115599"/>
                  </a:lnTo>
                  <a:lnTo>
                    <a:pt x="0" y="83209"/>
                  </a:lnTo>
                  <a:lnTo>
                    <a:pt x="6523" y="50819"/>
                  </a:lnTo>
                  <a:lnTo>
                    <a:pt x="24315" y="24370"/>
                  </a:lnTo>
                  <a:lnTo>
                    <a:pt x="50705" y="6538"/>
                  </a:lnTo>
                  <a:lnTo>
                    <a:pt x="83022" y="0"/>
                  </a:lnTo>
                  <a:lnTo>
                    <a:pt x="510009" y="0"/>
                  </a:lnTo>
                  <a:lnTo>
                    <a:pt x="542326" y="6538"/>
                  </a:lnTo>
                  <a:lnTo>
                    <a:pt x="568715" y="24370"/>
                  </a:lnTo>
                  <a:lnTo>
                    <a:pt x="586507" y="50819"/>
                  </a:lnTo>
                  <a:lnTo>
                    <a:pt x="593031" y="83209"/>
                  </a:lnTo>
                  <a:lnTo>
                    <a:pt x="586507" y="115599"/>
                  </a:lnTo>
                  <a:lnTo>
                    <a:pt x="568715" y="142048"/>
                  </a:lnTo>
                  <a:lnTo>
                    <a:pt x="542326" y="159880"/>
                  </a:lnTo>
                  <a:lnTo>
                    <a:pt x="510009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084371" y="3269000"/>
              <a:ext cx="593090" cy="167005"/>
            </a:xfrm>
            <a:custGeom>
              <a:avLst/>
              <a:gdLst/>
              <a:ahLst/>
              <a:cxnLst/>
              <a:rect l="l" t="t" r="r" b="b"/>
              <a:pathLst>
                <a:path w="593089" h="167004">
                  <a:moveTo>
                    <a:pt x="510009" y="166419"/>
                  </a:moveTo>
                  <a:lnTo>
                    <a:pt x="542326" y="159880"/>
                  </a:lnTo>
                  <a:lnTo>
                    <a:pt x="568715" y="142048"/>
                  </a:lnTo>
                  <a:lnTo>
                    <a:pt x="586507" y="115599"/>
                  </a:lnTo>
                  <a:lnTo>
                    <a:pt x="593031" y="83209"/>
                  </a:lnTo>
                  <a:lnTo>
                    <a:pt x="586507" y="50819"/>
                  </a:lnTo>
                  <a:lnTo>
                    <a:pt x="568715" y="24370"/>
                  </a:lnTo>
                  <a:lnTo>
                    <a:pt x="542326" y="6538"/>
                  </a:lnTo>
                  <a:lnTo>
                    <a:pt x="510009" y="0"/>
                  </a:lnTo>
                  <a:lnTo>
                    <a:pt x="83022" y="0"/>
                  </a:lnTo>
                  <a:lnTo>
                    <a:pt x="50705" y="6538"/>
                  </a:lnTo>
                  <a:lnTo>
                    <a:pt x="24315" y="24370"/>
                  </a:lnTo>
                  <a:lnTo>
                    <a:pt x="6523" y="50819"/>
                  </a:lnTo>
                  <a:lnTo>
                    <a:pt x="0" y="83209"/>
                  </a:lnTo>
                  <a:lnTo>
                    <a:pt x="6523" y="115599"/>
                  </a:lnTo>
                  <a:lnTo>
                    <a:pt x="24315" y="142048"/>
                  </a:lnTo>
                  <a:lnTo>
                    <a:pt x="50705" y="159880"/>
                  </a:lnTo>
                  <a:lnTo>
                    <a:pt x="83022" y="166419"/>
                  </a:lnTo>
                  <a:lnTo>
                    <a:pt x="510009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158950" y="3269047"/>
            <a:ext cx="44386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ADB-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311455" y="4427712"/>
            <a:ext cx="1202690" cy="504190"/>
            <a:chOff x="5311455" y="4427712"/>
            <a:chExt cx="1202690" cy="504190"/>
          </a:xfrm>
        </p:grpSpPr>
        <p:sp>
          <p:nvSpPr>
            <p:cNvPr id="31" name="object 31" descr=""/>
            <p:cNvSpPr/>
            <p:nvPr/>
          </p:nvSpPr>
          <p:spPr>
            <a:xfrm>
              <a:off x="5313678" y="4429934"/>
              <a:ext cx="6350" cy="499745"/>
            </a:xfrm>
            <a:custGeom>
              <a:avLst/>
              <a:gdLst/>
              <a:ahLst/>
              <a:cxnLst/>
              <a:rect l="l" t="t" r="r" b="b"/>
              <a:pathLst>
                <a:path w="6350" h="499745">
                  <a:moveTo>
                    <a:pt x="0" y="0"/>
                  </a:moveTo>
                  <a:lnTo>
                    <a:pt x="5924" y="499269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505675" y="4429934"/>
              <a:ext cx="6350" cy="356870"/>
            </a:xfrm>
            <a:custGeom>
              <a:avLst/>
              <a:gdLst/>
              <a:ahLst/>
              <a:cxnLst/>
              <a:rect l="l" t="t" r="r" b="b"/>
              <a:pathLst>
                <a:path w="6350" h="356870">
                  <a:moveTo>
                    <a:pt x="0" y="0"/>
                  </a:moveTo>
                  <a:lnTo>
                    <a:pt x="0" y="356615"/>
                  </a:lnTo>
                  <a:lnTo>
                    <a:pt x="5924" y="356615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660837" y="2405246"/>
            <a:ext cx="695325" cy="462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60"/>
              </a:lnSpc>
              <a:spcBef>
                <a:spcPts val="105"/>
              </a:spcBef>
            </a:pP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Quad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A53</a:t>
            </a:r>
            <a:endParaRPr sz="1000">
              <a:latin typeface="Arial"/>
              <a:cs typeface="Arial"/>
            </a:endParaRPr>
          </a:p>
          <a:p>
            <a:pPr marL="386080">
              <a:lnSpc>
                <a:spcPct val="100000"/>
              </a:lnSpc>
              <a:spcBef>
                <a:spcPts val="195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034840" y="3716572"/>
            <a:ext cx="19748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495089" y="3716572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325623" y="4287145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139521" y="4287145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716265" y="4287145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501030" y="2741741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266236" y="4784338"/>
            <a:ext cx="1546860" cy="1074420"/>
            <a:chOff x="6266236" y="4784338"/>
            <a:chExt cx="1546860" cy="1074420"/>
          </a:xfrm>
        </p:grpSpPr>
        <p:sp>
          <p:nvSpPr>
            <p:cNvPr id="41" name="object 41" descr=""/>
            <p:cNvSpPr/>
            <p:nvPr/>
          </p:nvSpPr>
          <p:spPr>
            <a:xfrm>
              <a:off x="6268458" y="4786561"/>
              <a:ext cx="1542415" cy="475615"/>
            </a:xfrm>
            <a:custGeom>
              <a:avLst/>
              <a:gdLst/>
              <a:ahLst/>
              <a:cxnLst/>
              <a:rect l="l" t="t" r="r" b="b"/>
              <a:pathLst>
                <a:path w="1542415" h="475614">
                  <a:moveTo>
                    <a:pt x="1423281" y="475492"/>
                  </a:moveTo>
                  <a:lnTo>
                    <a:pt x="118608" y="475492"/>
                  </a:lnTo>
                  <a:lnTo>
                    <a:pt x="72443" y="466151"/>
                  </a:lnTo>
                  <a:lnTo>
                    <a:pt x="34742" y="440676"/>
                  </a:lnTo>
                  <a:lnTo>
                    <a:pt x="9321" y="402890"/>
                  </a:lnTo>
                  <a:lnTo>
                    <a:pt x="0" y="356615"/>
                  </a:lnTo>
                  <a:lnTo>
                    <a:pt x="0" y="118876"/>
                  </a:lnTo>
                  <a:lnTo>
                    <a:pt x="9321" y="72601"/>
                  </a:lnTo>
                  <a:lnTo>
                    <a:pt x="34742" y="34815"/>
                  </a:lnTo>
                  <a:lnTo>
                    <a:pt x="72443" y="9341"/>
                  </a:lnTo>
                  <a:lnTo>
                    <a:pt x="118608" y="0"/>
                  </a:lnTo>
                  <a:lnTo>
                    <a:pt x="1423281" y="0"/>
                  </a:lnTo>
                  <a:lnTo>
                    <a:pt x="1469446" y="9341"/>
                  </a:lnTo>
                  <a:lnTo>
                    <a:pt x="1507147" y="34815"/>
                  </a:lnTo>
                  <a:lnTo>
                    <a:pt x="1532568" y="72601"/>
                  </a:lnTo>
                  <a:lnTo>
                    <a:pt x="1541889" y="118876"/>
                  </a:lnTo>
                  <a:lnTo>
                    <a:pt x="1541889" y="356615"/>
                  </a:lnTo>
                  <a:lnTo>
                    <a:pt x="1532568" y="402890"/>
                  </a:lnTo>
                  <a:lnTo>
                    <a:pt x="1507147" y="440676"/>
                  </a:lnTo>
                  <a:lnTo>
                    <a:pt x="1469446" y="466151"/>
                  </a:lnTo>
                  <a:lnTo>
                    <a:pt x="1423281" y="47549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268458" y="4786561"/>
              <a:ext cx="1542415" cy="475615"/>
            </a:xfrm>
            <a:custGeom>
              <a:avLst/>
              <a:gdLst/>
              <a:ahLst/>
              <a:cxnLst/>
              <a:rect l="l" t="t" r="r" b="b"/>
              <a:pathLst>
                <a:path w="1542415" h="475614">
                  <a:moveTo>
                    <a:pt x="1423281" y="475492"/>
                  </a:moveTo>
                  <a:lnTo>
                    <a:pt x="1469446" y="466151"/>
                  </a:lnTo>
                  <a:lnTo>
                    <a:pt x="1507147" y="440676"/>
                  </a:lnTo>
                  <a:lnTo>
                    <a:pt x="1532568" y="402890"/>
                  </a:lnTo>
                  <a:lnTo>
                    <a:pt x="1541889" y="356615"/>
                  </a:lnTo>
                  <a:lnTo>
                    <a:pt x="1541889" y="118876"/>
                  </a:lnTo>
                  <a:lnTo>
                    <a:pt x="1532568" y="72601"/>
                  </a:lnTo>
                  <a:lnTo>
                    <a:pt x="1507147" y="34815"/>
                  </a:lnTo>
                  <a:lnTo>
                    <a:pt x="1469446" y="9341"/>
                  </a:lnTo>
                  <a:lnTo>
                    <a:pt x="1423281" y="0"/>
                  </a:lnTo>
                  <a:lnTo>
                    <a:pt x="118608" y="0"/>
                  </a:lnTo>
                  <a:lnTo>
                    <a:pt x="72443" y="9341"/>
                  </a:lnTo>
                  <a:lnTo>
                    <a:pt x="34742" y="34815"/>
                  </a:lnTo>
                  <a:lnTo>
                    <a:pt x="9321" y="72601"/>
                  </a:lnTo>
                  <a:lnTo>
                    <a:pt x="0" y="118876"/>
                  </a:lnTo>
                  <a:lnTo>
                    <a:pt x="0" y="356615"/>
                  </a:lnTo>
                  <a:lnTo>
                    <a:pt x="9321" y="402890"/>
                  </a:lnTo>
                  <a:lnTo>
                    <a:pt x="34742" y="440676"/>
                  </a:lnTo>
                  <a:lnTo>
                    <a:pt x="72443" y="466151"/>
                  </a:lnTo>
                  <a:lnTo>
                    <a:pt x="118608" y="475492"/>
                  </a:lnTo>
                  <a:lnTo>
                    <a:pt x="1423281" y="475492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268462" y="5499807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4" h="356870">
                  <a:moveTo>
                    <a:pt x="593031" y="356615"/>
                  </a:moveTo>
                  <a:lnTo>
                    <a:pt x="118608" y="356615"/>
                  </a:lnTo>
                  <a:lnTo>
                    <a:pt x="72438" y="347274"/>
                  </a:lnTo>
                  <a:lnTo>
                    <a:pt x="34737" y="321800"/>
                  </a:lnTo>
                  <a:lnTo>
                    <a:pt x="9320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20" y="72596"/>
                  </a:lnTo>
                  <a:lnTo>
                    <a:pt x="34737" y="34814"/>
                  </a:lnTo>
                  <a:lnTo>
                    <a:pt x="72438" y="9340"/>
                  </a:lnTo>
                  <a:lnTo>
                    <a:pt x="118608" y="0"/>
                  </a:lnTo>
                  <a:lnTo>
                    <a:pt x="593031" y="0"/>
                  </a:lnTo>
                  <a:lnTo>
                    <a:pt x="639196" y="9340"/>
                  </a:lnTo>
                  <a:lnTo>
                    <a:pt x="676898" y="34814"/>
                  </a:lnTo>
                  <a:lnTo>
                    <a:pt x="702318" y="72596"/>
                  </a:lnTo>
                  <a:lnTo>
                    <a:pt x="711640" y="118863"/>
                  </a:lnTo>
                  <a:lnTo>
                    <a:pt x="711640" y="237739"/>
                  </a:lnTo>
                  <a:lnTo>
                    <a:pt x="702318" y="284014"/>
                  </a:lnTo>
                  <a:lnTo>
                    <a:pt x="676898" y="321800"/>
                  </a:lnTo>
                  <a:lnTo>
                    <a:pt x="639196" y="347274"/>
                  </a:lnTo>
                  <a:lnTo>
                    <a:pt x="593031" y="356615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268462" y="5499807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4" h="356870">
                  <a:moveTo>
                    <a:pt x="593031" y="356615"/>
                  </a:moveTo>
                  <a:lnTo>
                    <a:pt x="639196" y="347274"/>
                  </a:lnTo>
                  <a:lnTo>
                    <a:pt x="676898" y="321800"/>
                  </a:lnTo>
                  <a:lnTo>
                    <a:pt x="702318" y="284014"/>
                  </a:lnTo>
                  <a:lnTo>
                    <a:pt x="711640" y="237739"/>
                  </a:lnTo>
                  <a:lnTo>
                    <a:pt x="711640" y="118863"/>
                  </a:lnTo>
                  <a:lnTo>
                    <a:pt x="702318" y="72596"/>
                  </a:lnTo>
                  <a:lnTo>
                    <a:pt x="676898" y="34814"/>
                  </a:lnTo>
                  <a:lnTo>
                    <a:pt x="639196" y="9340"/>
                  </a:lnTo>
                  <a:lnTo>
                    <a:pt x="593031" y="0"/>
                  </a:lnTo>
                  <a:lnTo>
                    <a:pt x="118608" y="0"/>
                  </a:lnTo>
                  <a:lnTo>
                    <a:pt x="72438" y="9340"/>
                  </a:lnTo>
                  <a:lnTo>
                    <a:pt x="34737" y="34814"/>
                  </a:lnTo>
                  <a:lnTo>
                    <a:pt x="9320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20" y="284014"/>
                  </a:lnTo>
                  <a:lnTo>
                    <a:pt x="34737" y="321800"/>
                  </a:lnTo>
                  <a:lnTo>
                    <a:pt x="72438" y="347274"/>
                  </a:lnTo>
                  <a:lnTo>
                    <a:pt x="118608" y="356615"/>
                  </a:lnTo>
                  <a:lnTo>
                    <a:pt x="593031" y="356615"/>
                  </a:lnTo>
                  <a:close/>
                </a:path>
              </a:pathLst>
            </a:custGeom>
            <a:ln w="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399469" y="5490951"/>
            <a:ext cx="450215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096485" y="5497584"/>
            <a:ext cx="716280" cy="361315"/>
            <a:chOff x="7096485" y="5497584"/>
            <a:chExt cx="716280" cy="361315"/>
          </a:xfrm>
        </p:grpSpPr>
        <p:sp>
          <p:nvSpPr>
            <p:cNvPr id="47" name="object 47" descr=""/>
            <p:cNvSpPr/>
            <p:nvPr/>
          </p:nvSpPr>
          <p:spPr>
            <a:xfrm>
              <a:off x="7098707" y="5499807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4" h="356870">
                  <a:moveTo>
                    <a:pt x="593031" y="356615"/>
                  </a:moveTo>
                  <a:lnTo>
                    <a:pt x="118608" y="356615"/>
                  </a:lnTo>
                  <a:lnTo>
                    <a:pt x="72438" y="347274"/>
                  </a:lnTo>
                  <a:lnTo>
                    <a:pt x="34737" y="321800"/>
                  </a:lnTo>
                  <a:lnTo>
                    <a:pt x="9320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20" y="72596"/>
                  </a:lnTo>
                  <a:lnTo>
                    <a:pt x="34737" y="34814"/>
                  </a:lnTo>
                  <a:lnTo>
                    <a:pt x="72438" y="9340"/>
                  </a:lnTo>
                  <a:lnTo>
                    <a:pt x="118608" y="0"/>
                  </a:lnTo>
                  <a:lnTo>
                    <a:pt x="593031" y="0"/>
                  </a:lnTo>
                  <a:lnTo>
                    <a:pt x="639196" y="9340"/>
                  </a:lnTo>
                  <a:lnTo>
                    <a:pt x="676898" y="34814"/>
                  </a:lnTo>
                  <a:lnTo>
                    <a:pt x="702318" y="72596"/>
                  </a:lnTo>
                  <a:lnTo>
                    <a:pt x="711640" y="118863"/>
                  </a:lnTo>
                  <a:lnTo>
                    <a:pt x="711640" y="237739"/>
                  </a:lnTo>
                  <a:lnTo>
                    <a:pt x="702318" y="284014"/>
                  </a:lnTo>
                  <a:lnTo>
                    <a:pt x="676898" y="321800"/>
                  </a:lnTo>
                  <a:lnTo>
                    <a:pt x="639196" y="347274"/>
                  </a:lnTo>
                  <a:lnTo>
                    <a:pt x="593031" y="356615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098707" y="5499807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4" h="356870">
                  <a:moveTo>
                    <a:pt x="593031" y="356615"/>
                  </a:moveTo>
                  <a:lnTo>
                    <a:pt x="639196" y="347274"/>
                  </a:lnTo>
                  <a:lnTo>
                    <a:pt x="676898" y="321800"/>
                  </a:lnTo>
                  <a:lnTo>
                    <a:pt x="702318" y="284014"/>
                  </a:lnTo>
                  <a:lnTo>
                    <a:pt x="711640" y="237739"/>
                  </a:lnTo>
                  <a:lnTo>
                    <a:pt x="711640" y="118863"/>
                  </a:lnTo>
                  <a:lnTo>
                    <a:pt x="702318" y="72596"/>
                  </a:lnTo>
                  <a:lnTo>
                    <a:pt x="676898" y="34814"/>
                  </a:lnTo>
                  <a:lnTo>
                    <a:pt x="639196" y="9340"/>
                  </a:lnTo>
                  <a:lnTo>
                    <a:pt x="593031" y="0"/>
                  </a:lnTo>
                  <a:lnTo>
                    <a:pt x="118608" y="0"/>
                  </a:lnTo>
                  <a:lnTo>
                    <a:pt x="72438" y="9340"/>
                  </a:lnTo>
                  <a:lnTo>
                    <a:pt x="34737" y="34814"/>
                  </a:lnTo>
                  <a:lnTo>
                    <a:pt x="9320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20" y="284014"/>
                  </a:lnTo>
                  <a:lnTo>
                    <a:pt x="34737" y="321800"/>
                  </a:lnTo>
                  <a:lnTo>
                    <a:pt x="72438" y="347274"/>
                  </a:lnTo>
                  <a:lnTo>
                    <a:pt x="118608" y="356615"/>
                  </a:lnTo>
                  <a:lnTo>
                    <a:pt x="593031" y="356615"/>
                  </a:lnTo>
                  <a:close/>
                </a:path>
              </a:pathLst>
            </a:custGeom>
            <a:ln w="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7229722" y="5490951"/>
            <a:ext cx="450215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3890152" y="1455872"/>
            <a:ext cx="3566795" cy="4046220"/>
            <a:chOff x="3890152" y="1455872"/>
            <a:chExt cx="3566795" cy="4046220"/>
          </a:xfrm>
        </p:grpSpPr>
        <p:sp>
          <p:nvSpPr>
            <p:cNvPr id="51" name="object 51" descr=""/>
            <p:cNvSpPr/>
            <p:nvPr/>
          </p:nvSpPr>
          <p:spPr>
            <a:xfrm>
              <a:off x="6624281" y="526205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w="0" h="238125">
                  <a:moveTo>
                    <a:pt x="0" y="0"/>
                  </a:moveTo>
                  <a:lnTo>
                    <a:pt x="0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454527" y="526205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w="0" h="238125">
                  <a:moveTo>
                    <a:pt x="0" y="0"/>
                  </a:moveTo>
                  <a:lnTo>
                    <a:pt x="0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892375" y="4429936"/>
              <a:ext cx="4445" cy="499745"/>
            </a:xfrm>
            <a:custGeom>
              <a:avLst/>
              <a:gdLst/>
              <a:ahLst/>
              <a:cxnLst/>
              <a:rect l="l" t="t" r="r" b="b"/>
              <a:pathLst>
                <a:path w="4445" h="499745">
                  <a:moveTo>
                    <a:pt x="3954" y="0"/>
                  </a:moveTo>
                  <a:lnTo>
                    <a:pt x="0" y="499269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671476" y="2409084"/>
              <a:ext cx="1613535" cy="475615"/>
            </a:xfrm>
            <a:custGeom>
              <a:avLst/>
              <a:gdLst/>
              <a:ahLst/>
              <a:cxnLst/>
              <a:rect l="l" t="t" r="r" b="b"/>
              <a:pathLst>
                <a:path w="1613534" h="475614">
                  <a:moveTo>
                    <a:pt x="1494441" y="475492"/>
                  </a:moveTo>
                  <a:lnTo>
                    <a:pt x="118608" y="475492"/>
                  </a:lnTo>
                  <a:lnTo>
                    <a:pt x="72438" y="466151"/>
                  </a:lnTo>
                  <a:lnTo>
                    <a:pt x="34737" y="440676"/>
                  </a:lnTo>
                  <a:lnTo>
                    <a:pt x="9320" y="402890"/>
                  </a:lnTo>
                  <a:lnTo>
                    <a:pt x="0" y="356615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1494441" y="0"/>
                  </a:lnTo>
                  <a:lnTo>
                    <a:pt x="1540606" y="9341"/>
                  </a:lnTo>
                  <a:lnTo>
                    <a:pt x="1578307" y="34815"/>
                  </a:lnTo>
                  <a:lnTo>
                    <a:pt x="1603728" y="72601"/>
                  </a:lnTo>
                  <a:lnTo>
                    <a:pt x="1613050" y="118876"/>
                  </a:lnTo>
                  <a:lnTo>
                    <a:pt x="1613050" y="356615"/>
                  </a:lnTo>
                  <a:lnTo>
                    <a:pt x="1603728" y="402890"/>
                  </a:lnTo>
                  <a:lnTo>
                    <a:pt x="1578307" y="440676"/>
                  </a:lnTo>
                  <a:lnTo>
                    <a:pt x="1540606" y="466151"/>
                  </a:lnTo>
                  <a:lnTo>
                    <a:pt x="1494441" y="47549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671476" y="2409084"/>
              <a:ext cx="1613535" cy="475615"/>
            </a:xfrm>
            <a:custGeom>
              <a:avLst/>
              <a:gdLst/>
              <a:ahLst/>
              <a:cxnLst/>
              <a:rect l="l" t="t" r="r" b="b"/>
              <a:pathLst>
                <a:path w="1613534" h="475614">
                  <a:moveTo>
                    <a:pt x="1494441" y="475492"/>
                  </a:moveTo>
                  <a:lnTo>
                    <a:pt x="1540606" y="466151"/>
                  </a:lnTo>
                  <a:lnTo>
                    <a:pt x="1578307" y="440676"/>
                  </a:lnTo>
                  <a:lnTo>
                    <a:pt x="1603728" y="402890"/>
                  </a:lnTo>
                  <a:lnTo>
                    <a:pt x="1613050" y="356615"/>
                  </a:lnTo>
                  <a:lnTo>
                    <a:pt x="1613050" y="118876"/>
                  </a:lnTo>
                  <a:lnTo>
                    <a:pt x="1603728" y="72601"/>
                  </a:lnTo>
                  <a:lnTo>
                    <a:pt x="1578307" y="34815"/>
                  </a:lnTo>
                  <a:lnTo>
                    <a:pt x="1540606" y="9341"/>
                  </a:lnTo>
                  <a:lnTo>
                    <a:pt x="1494441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356615"/>
                  </a:lnTo>
                  <a:lnTo>
                    <a:pt x="9320" y="402890"/>
                  </a:lnTo>
                  <a:lnTo>
                    <a:pt x="34737" y="440676"/>
                  </a:lnTo>
                  <a:lnTo>
                    <a:pt x="72438" y="466151"/>
                  </a:lnTo>
                  <a:lnTo>
                    <a:pt x="118608" y="475492"/>
                  </a:lnTo>
                  <a:lnTo>
                    <a:pt x="1494441" y="475492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671479" y="1458095"/>
              <a:ext cx="474980" cy="356870"/>
            </a:xfrm>
            <a:custGeom>
              <a:avLst/>
              <a:gdLst/>
              <a:ahLst/>
              <a:cxnLst/>
              <a:rect l="l" t="t" r="r" b="b"/>
              <a:pathLst>
                <a:path w="474979" h="356869">
                  <a:moveTo>
                    <a:pt x="355813" y="356615"/>
                  </a:moveTo>
                  <a:lnTo>
                    <a:pt x="118596" y="356615"/>
                  </a:lnTo>
                  <a:lnTo>
                    <a:pt x="72433" y="347274"/>
                  </a:lnTo>
                  <a:lnTo>
                    <a:pt x="34735" y="321800"/>
                  </a:lnTo>
                  <a:lnTo>
                    <a:pt x="9319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19" y="72596"/>
                  </a:lnTo>
                  <a:lnTo>
                    <a:pt x="34735" y="34814"/>
                  </a:lnTo>
                  <a:lnTo>
                    <a:pt x="72433" y="9340"/>
                  </a:lnTo>
                  <a:lnTo>
                    <a:pt x="118596" y="0"/>
                  </a:lnTo>
                  <a:lnTo>
                    <a:pt x="355813" y="0"/>
                  </a:lnTo>
                  <a:lnTo>
                    <a:pt x="401979" y="9340"/>
                  </a:lnTo>
                  <a:lnTo>
                    <a:pt x="439680" y="34814"/>
                  </a:lnTo>
                  <a:lnTo>
                    <a:pt x="465101" y="72596"/>
                  </a:lnTo>
                  <a:lnTo>
                    <a:pt x="474422" y="118863"/>
                  </a:lnTo>
                  <a:lnTo>
                    <a:pt x="474422" y="237739"/>
                  </a:lnTo>
                  <a:lnTo>
                    <a:pt x="465101" y="284014"/>
                  </a:lnTo>
                  <a:lnTo>
                    <a:pt x="439680" y="321800"/>
                  </a:lnTo>
                  <a:lnTo>
                    <a:pt x="401979" y="347274"/>
                  </a:lnTo>
                  <a:lnTo>
                    <a:pt x="355813" y="356615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671479" y="1458095"/>
              <a:ext cx="474980" cy="356870"/>
            </a:xfrm>
            <a:custGeom>
              <a:avLst/>
              <a:gdLst/>
              <a:ahLst/>
              <a:cxnLst/>
              <a:rect l="l" t="t" r="r" b="b"/>
              <a:pathLst>
                <a:path w="474979" h="356869">
                  <a:moveTo>
                    <a:pt x="355813" y="356615"/>
                  </a:moveTo>
                  <a:lnTo>
                    <a:pt x="401979" y="347274"/>
                  </a:lnTo>
                  <a:lnTo>
                    <a:pt x="439680" y="321800"/>
                  </a:lnTo>
                  <a:lnTo>
                    <a:pt x="465101" y="284014"/>
                  </a:lnTo>
                  <a:lnTo>
                    <a:pt x="474422" y="237739"/>
                  </a:lnTo>
                  <a:lnTo>
                    <a:pt x="474422" y="118863"/>
                  </a:lnTo>
                  <a:lnTo>
                    <a:pt x="465101" y="72596"/>
                  </a:lnTo>
                  <a:lnTo>
                    <a:pt x="439680" y="34814"/>
                  </a:lnTo>
                  <a:lnTo>
                    <a:pt x="401979" y="9340"/>
                  </a:lnTo>
                  <a:lnTo>
                    <a:pt x="355813" y="0"/>
                  </a:lnTo>
                  <a:lnTo>
                    <a:pt x="118596" y="0"/>
                  </a:lnTo>
                  <a:lnTo>
                    <a:pt x="72433" y="9340"/>
                  </a:lnTo>
                  <a:lnTo>
                    <a:pt x="34735" y="34814"/>
                  </a:lnTo>
                  <a:lnTo>
                    <a:pt x="9319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19" y="284014"/>
                  </a:lnTo>
                  <a:lnTo>
                    <a:pt x="34735" y="321800"/>
                  </a:lnTo>
                  <a:lnTo>
                    <a:pt x="72433" y="347274"/>
                  </a:lnTo>
                  <a:lnTo>
                    <a:pt x="118596" y="356615"/>
                  </a:lnTo>
                  <a:lnTo>
                    <a:pt x="355813" y="356615"/>
                  </a:lnTo>
                  <a:close/>
                </a:path>
              </a:pathLst>
            </a:custGeom>
            <a:ln w="4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5784425" y="1529742"/>
            <a:ext cx="2489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IPU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6143678" y="1931368"/>
            <a:ext cx="716280" cy="361315"/>
            <a:chOff x="6143678" y="1931368"/>
            <a:chExt cx="716280" cy="361315"/>
          </a:xfrm>
        </p:grpSpPr>
        <p:sp>
          <p:nvSpPr>
            <p:cNvPr id="60" name="object 60" descr=""/>
            <p:cNvSpPr/>
            <p:nvPr/>
          </p:nvSpPr>
          <p:spPr>
            <a:xfrm>
              <a:off x="6145900" y="1933591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4" h="356869">
                  <a:moveTo>
                    <a:pt x="593031" y="356615"/>
                  </a:moveTo>
                  <a:lnTo>
                    <a:pt x="118608" y="356615"/>
                  </a:lnTo>
                  <a:lnTo>
                    <a:pt x="72438" y="347274"/>
                  </a:lnTo>
                  <a:lnTo>
                    <a:pt x="34737" y="321800"/>
                  </a:lnTo>
                  <a:lnTo>
                    <a:pt x="9320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20" y="72596"/>
                  </a:lnTo>
                  <a:lnTo>
                    <a:pt x="34737" y="34814"/>
                  </a:lnTo>
                  <a:lnTo>
                    <a:pt x="72438" y="9340"/>
                  </a:lnTo>
                  <a:lnTo>
                    <a:pt x="118608" y="0"/>
                  </a:lnTo>
                  <a:lnTo>
                    <a:pt x="593031" y="0"/>
                  </a:lnTo>
                  <a:lnTo>
                    <a:pt x="639196" y="9340"/>
                  </a:lnTo>
                  <a:lnTo>
                    <a:pt x="676898" y="34814"/>
                  </a:lnTo>
                  <a:lnTo>
                    <a:pt x="702318" y="72596"/>
                  </a:lnTo>
                  <a:lnTo>
                    <a:pt x="711640" y="118863"/>
                  </a:lnTo>
                  <a:lnTo>
                    <a:pt x="711640" y="237739"/>
                  </a:lnTo>
                  <a:lnTo>
                    <a:pt x="702318" y="284014"/>
                  </a:lnTo>
                  <a:lnTo>
                    <a:pt x="676898" y="321800"/>
                  </a:lnTo>
                  <a:lnTo>
                    <a:pt x="639196" y="347274"/>
                  </a:lnTo>
                  <a:lnTo>
                    <a:pt x="593031" y="356615"/>
                  </a:lnTo>
                  <a:close/>
                </a:path>
              </a:pathLst>
            </a:custGeom>
            <a:solidFill>
              <a:srgbClr val="9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145900" y="1933591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4" h="356869">
                  <a:moveTo>
                    <a:pt x="593031" y="356615"/>
                  </a:moveTo>
                  <a:lnTo>
                    <a:pt x="639196" y="347274"/>
                  </a:lnTo>
                  <a:lnTo>
                    <a:pt x="676898" y="321800"/>
                  </a:lnTo>
                  <a:lnTo>
                    <a:pt x="702318" y="284014"/>
                  </a:lnTo>
                  <a:lnTo>
                    <a:pt x="711640" y="237739"/>
                  </a:lnTo>
                  <a:lnTo>
                    <a:pt x="711640" y="118863"/>
                  </a:lnTo>
                  <a:lnTo>
                    <a:pt x="702318" y="72596"/>
                  </a:lnTo>
                  <a:lnTo>
                    <a:pt x="676898" y="34814"/>
                  </a:lnTo>
                  <a:lnTo>
                    <a:pt x="639196" y="9340"/>
                  </a:lnTo>
                  <a:lnTo>
                    <a:pt x="593031" y="0"/>
                  </a:lnTo>
                  <a:lnTo>
                    <a:pt x="118608" y="0"/>
                  </a:lnTo>
                  <a:lnTo>
                    <a:pt x="72438" y="9340"/>
                  </a:lnTo>
                  <a:lnTo>
                    <a:pt x="34737" y="34814"/>
                  </a:lnTo>
                  <a:lnTo>
                    <a:pt x="9320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20" y="284014"/>
                  </a:lnTo>
                  <a:lnTo>
                    <a:pt x="34737" y="321800"/>
                  </a:lnTo>
                  <a:lnTo>
                    <a:pt x="72438" y="347274"/>
                  </a:lnTo>
                  <a:lnTo>
                    <a:pt x="118608" y="356615"/>
                  </a:lnTo>
                  <a:lnTo>
                    <a:pt x="593031" y="356615"/>
                  </a:lnTo>
                  <a:close/>
                </a:path>
              </a:pathLst>
            </a:custGeom>
            <a:ln w="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6202607" y="2005239"/>
            <a:ext cx="5988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DMA-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330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2704091" y="2046271"/>
            <a:ext cx="796925" cy="1673225"/>
            <a:chOff x="2704091" y="2046271"/>
            <a:chExt cx="796925" cy="1673225"/>
          </a:xfrm>
        </p:grpSpPr>
        <p:sp>
          <p:nvSpPr>
            <p:cNvPr id="64" name="object 64" descr=""/>
            <p:cNvSpPr/>
            <p:nvPr/>
          </p:nvSpPr>
          <p:spPr>
            <a:xfrm>
              <a:off x="2706313" y="2048493"/>
              <a:ext cx="792480" cy="836294"/>
            </a:xfrm>
            <a:custGeom>
              <a:avLst/>
              <a:gdLst/>
              <a:ahLst/>
              <a:cxnLst/>
              <a:rect l="l" t="t" r="r" b="b"/>
              <a:pathLst>
                <a:path w="792479" h="836294">
                  <a:moveTo>
                    <a:pt x="673418" y="836083"/>
                  </a:moveTo>
                  <a:lnTo>
                    <a:pt x="118608" y="836083"/>
                  </a:lnTo>
                  <a:lnTo>
                    <a:pt x="72438" y="826742"/>
                  </a:lnTo>
                  <a:lnTo>
                    <a:pt x="34737" y="801267"/>
                  </a:lnTo>
                  <a:lnTo>
                    <a:pt x="9320" y="763481"/>
                  </a:lnTo>
                  <a:lnTo>
                    <a:pt x="0" y="717207"/>
                  </a:lnTo>
                  <a:lnTo>
                    <a:pt x="0" y="118876"/>
                  </a:lnTo>
                  <a:lnTo>
                    <a:pt x="9320" y="72607"/>
                  </a:lnTo>
                  <a:lnTo>
                    <a:pt x="34737" y="34820"/>
                  </a:lnTo>
                  <a:lnTo>
                    <a:pt x="72438" y="9342"/>
                  </a:lnTo>
                  <a:lnTo>
                    <a:pt x="118608" y="0"/>
                  </a:lnTo>
                  <a:lnTo>
                    <a:pt x="673418" y="0"/>
                  </a:lnTo>
                  <a:lnTo>
                    <a:pt x="719583" y="9342"/>
                  </a:lnTo>
                  <a:lnTo>
                    <a:pt x="757284" y="34820"/>
                  </a:lnTo>
                  <a:lnTo>
                    <a:pt x="782705" y="72607"/>
                  </a:lnTo>
                  <a:lnTo>
                    <a:pt x="792026" y="118876"/>
                  </a:lnTo>
                  <a:lnTo>
                    <a:pt x="792026" y="717207"/>
                  </a:lnTo>
                  <a:lnTo>
                    <a:pt x="782705" y="763481"/>
                  </a:lnTo>
                  <a:lnTo>
                    <a:pt x="757284" y="801267"/>
                  </a:lnTo>
                  <a:lnTo>
                    <a:pt x="719583" y="826742"/>
                  </a:lnTo>
                  <a:lnTo>
                    <a:pt x="673418" y="836083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706313" y="2048493"/>
              <a:ext cx="792480" cy="836294"/>
            </a:xfrm>
            <a:custGeom>
              <a:avLst/>
              <a:gdLst/>
              <a:ahLst/>
              <a:cxnLst/>
              <a:rect l="l" t="t" r="r" b="b"/>
              <a:pathLst>
                <a:path w="792479" h="836294">
                  <a:moveTo>
                    <a:pt x="673418" y="836083"/>
                  </a:moveTo>
                  <a:lnTo>
                    <a:pt x="719583" y="826742"/>
                  </a:lnTo>
                  <a:lnTo>
                    <a:pt x="757284" y="801267"/>
                  </a:lnTo>
                  <a:lnTo>
                    <a:pt x="782705" y="763481"/>
                  </a:lnTo>
                  <a:lnTo>
                    <a:pt x="792026" y="717207"/>
                  </a:lnTo>
                  <a:lnTo>
                    <a:pt x="792026" y="118876"/>
                  </a:lnTo>
                  <a:lnTo>
                    <a:pt x="782705" y="72607"/>
                  </a:lnTo>
                  <a:lnTo>
                    <a:pt x="757284" y="34820"/>
                  </a:lnTo>
                  <a:lnTo>
                    <a:pt x="719583" y="9342"/>
                  </a:lnTo>
                  <a:lnTo>
                    <a:pt x="673418" y="0"/>
                  </a:lnTo>
                  <a:lnTo>
                    <a:pt x="118608" y="0"/>
                  </a:lnTo>
                  <a:lnTo>
                    <a:pt x="72438" y="9342"/>
                  </a:lnTo>
                  <a:lnTo>
                    <a:pt x="34737" y="34820"/>
                  </a:lnTo>
                  <a:lnTo>
                    <a:pt x="9320" y="72607"/>
                  </a:lnTo>
                  <a:lnTo>
                    <a:pt x="0" y="118876"/>
                  </a:lnTo>
                  <a:lnTo>
                    <a:pt x="0" y="717207"/>
                  </a:lnTo>
                  <a:lnTo>
                    <a:pt x="9320" y="763481"/>
                  </a:lnTo>
                  <a:lnTo>
                    <a:pt x="34737" y="801267"/>
                  </a:lnTo>
                  <a:lnTo>
                    <a:pt x="72438" y="826742"/>
                  </a:lnTo>
                  <a:lnTo>
                    <a:pt x="118608" y="836083"/>
                  </a:lnTo>
                  <a:lnTo>
                    <a:pt x="673418" y="836083"/>
                  </a:lnTo>
                  <a:close/>
                </a:path>
              </a:pathLst>
            </a:custGeom>
            <a:ln w="4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098040" y="3447309"/>
              <a:ext cx="86995" cy="269875"/>
            </a:xfrm>
            <a:custGeom>
              <a:avLst/>
              <a:gdLst/>
              <a:ahLst/>
              <a:cxnLst/>
              <a:rect l="l" t="t" r="r" b="b"/>
              <a:pathLst>
                <a:path w="86994" h="269875">
                  <a:moveTo>
                    <a:pt x="0" y="0"/>
                  </a:moveTo>
                  <a:lnTo>
                    <a:pt x="0" y="269380"/>
                  </a:lnTo>
                  <a:lnTo>
                    <a:pt x="86650" y="269380"/>
                  </a:lnTo>
                </a:path>
              </a:pathLst>
            </a:custGeom>
            <a:ln w="4017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2855265" y="2198845"/>
            <a:ext cx="494665" cy="669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Dual </a:t>
            </a: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Cortex- 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A57</a:t>
            </a:r>
            <a:endParaRPr sz="105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500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085980" y="3716574"/>
            <a:ext cx="19748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959521" y="2741828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6402281" y="4786514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380189" y="4811324"/>
            <a:ext cx="1318895" cy="4343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65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AXI4/AXI3/AHB/APB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3203519" y="1566809"/>
            <a:ext cx="732155" cy="377190"/>
            <a:chOff x="3203519" y="1566809"/>
            <a:chExt cx="732155" cy="377190"/>
          </a:xfrm>
        </p:grpSpPr>
        <p:sp>
          <p:nvSpPr>
            <p:cNvPr id="73" name="object 73" descr=""/>
            <p:cNvSpPr/>
            <p:nvPr/>
          </p:nvSpPr>
          <p:spPr>
            <a:xfrm>
              <a:off x="3213679" y="1576969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5" h="356869">
                  <a:moveTo>
                    <a:pt x="593031" y="356615"/>
                  </a:moveTo>
                  <a:lnTo>
                    <a:pt x="118608" y="356615"/>
                  </a:lnTo>
                  <a:lnTo>
                    <a:pt x="72438" y="347274"/>
                  </a:lnTo>
                  <a:lnTo>
                    <a:pt x="34737" y="321800"/>
                  </a:lnTo>
                  <a:lnTo>
                    <a:pt x="9320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20" y="72596"/>
                  </a:lnTo>
                  <a:lnTo>
                    <a:pt x="34737" y="34814"/>
                  </a:lnTo>
                  <a:lnTo>
                    <a:pt x="72438" y="9340"/>
                  </a:lnTo>
                  <a:lnTo>
                    <a:pt x="118608" y="0"/>
                  </a:lnTo>
                  <a:lnTo>
                    <a:pt x="593031" y="0"/>
                  </a:lnTo>
                  <a:lnTo>
                    <a:pt x="639196" y="9340"/>
                  </a:lnTo>
                  <a:lnTo>
                    <a:pt x="676898" y="34814"/>
                  </a:lnTo>
                  <a:lnTo>
                    <a:pt x="702318" y="72596"/>
                  </a:lnTo>
                  <a:lnTo>
                    <a:pt x="711640" y="118863"/>
                  </a:lnTo>
                  <a:lnTo>
                    <a:pt x="711640" y="237739"/>
                  </a:lnTo>
                  <a:lnTo>
                    <a:pt x="702318" y="284014"/>
                  </a:lnTo>
                  <a:lnTo>
                    <a:pt x="676898" y="321800"/>
                  </a:lnTo>
                  <a:lnTo>
                    <a:pt x="639196" y="347274"/>
                  </a:lnTo>
                  <a:lnTo>
                    <a:pt x="593031" y="356615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213679" y="1576969"/>
              <a:ext cx="711835" cy="356870"/>
            </a:xfrm>
            <a:custGeom>
              <a:avLst/>
              <a:gdLst/>
              <a:ahLst/>
              <a:cxnLst/>
              <a:rect l="l" t="t" r="r" b="b"/>
              <a:pathLst>
                <a:path w="711835" h="356869">
                  <a:moveTo>
                    <a:pt x="593031" y="356615"/>
                  </a:moveTo>
                  <a:lnTo>
                    <a:pt x="639196" y="347274"/>
                  </a:lnTo>
                  <a:lnTo>
                    <a:pt x="676898" y="321800"/>
                  </a:lnTo>
                  <a:lnTo>
                    <a:pt x="702318" y="284014"/>
                  </a:lnTo>
                  <a:lnTo>
                    <a:pt x="711640" y="237739"/>
                  </a:lnTo>
                  <a:lnTo>
                    <a:pt x="711640" y="118863"/>
                  </a:lnTo>
                  <a:lnTo>
                    <a:pt x="702318" y="72596"/>
                  </a:lnTo>
                  <a:lnTo>
                    <a:pt x="676898" y="34814"/>
                  </a:lnTo>
                  <a:lnTo>
                    <a:pt x="639196" y="9340"/>
                  </a:lnTo>
                  <a:lnTo>
                    <a:pt x="593031" y="0"/>
                  </a:lnTo>
                  <a:lnTo>
                    <a:pt x="118608" y="0"/>
                  </a:lnTo>
                  <a:lnTo>
                    <a:pt x="72438" y="9340"/>
                  </a:lnTo>
                  <a:lnTo>
                    <a:pt x="34737" y="34814"/>
                  </a:lnTo>
                  <a:lnTo>
                    <a:pt x="9320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20" y="284014"/>
                  </a:lnTo>
                  <a:lnTo>
                    <a:pt x="34737" y="321800"/>
                  </a:lnTo>
                  <a:lnTo>
                    <a:pt x="72438" y="347274"/>
                  </a:lnTo>
                  <a:lnTo>
                    <a:pt x="118608" y="356615"/>
                  </a:lnTo>
                  <a:lnTo>
                    <a:pt x="593031" y="356615"/>
                  </a:lnTo>
                  <a:close/>
                </a:path>
              </a:pathLst>
            </a:custGeom>
            <a:ln w="20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3272182" y="1636872"/>
            <a:ext cx="59499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GIC-</a:t>
            </a:r>
            <a:r>
              <a:rPr dirty="0" sz="1150" spc="-25" b="1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3923095" y="1753052"/>
            <a:ext cx="2889885" cy="1961514"/>
            <a:chOff x="3923095" y="1753052"/>
            <a:chExt cx="2889885" cy="1961514"/>
          </a:xfrm>
        </p:grpSpPr>
        <p:sp>
          <p:nvSpPr>
            <p:cNvPr id="77" name="object 77" descr=""/>
            <p:cNvSpPr/>
            <p:nvPr/>
          </p:nvSpPr>
          <p:spPr>
            <a:xfrm>
              <a:off x="3925317" y="1755274"/>
              <a:ext cx="83185" cy="535305"/>
            </a:xfrm>
            <a:custGeom>
              <a:avLst/>
              <a:gdLst/>
              <a:ahLst/>
              <a:cxnLst/>
              <a:rect l="l" t="t" r="r" b="b"/>
              <a:pathLst>
                <a:path w="83185" h="535305">
                  <a:moveTo>
                    <a:pt x="0" y="0"/>
                  </a:moveTo>
                  <a:lnTo>
                    <a:pt x="83022" y="0"/>
                  </a:lnTo>
                  <a:lnTo>
                    <a:pt x="83022" y="534936"/>
                  </a:lnTo>
                </a:path>
              </a:pathLst>
            </a:custGeom>
            <a:ln w="4017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004388" y="3435422"/>
              <a:ext cx="66040" cy="276860"/>
            </a:xfrm>
            <a:custGeom>
              <a:avLst/>
              <a:gdLst/>
              <a:ahLst/>
              <a:cxnLst/>
              <a:rect l="l" t="t" r="r" b="b"/>
              <a:pathLst>
                <a:path w="66039" h="276860">
                  <a:moveTo>
                    <a:pt x="0" y="0"/>
                  </a:moveTo>
                  <a:lnTo>
                    <a:pt x="0" y="276513"/>
                  </a:lnTo>
                  <a:lnTo>
                    <a:pt x="65888" y="276513"/>
                  </a:lnTo>
                </a:path>
              </a:pathLst>
            </a:custGeom>
            <a:ln w="4017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790079" y="3245220"/>
              <a:ext cx="1012825" cy="238125"/>
            </a:xfrm>
            <a:custGeom>
              <a:avLst/>
              <a:gdLst/>
              <a:ahLst/>
              <a:cxnLst/>
              <a:rect l="l" t="t" r="r" b="b"/>
              <a:pathLst>
                <a:path w="1012825" h="238125">
                  <a:moveTo>
                    <a:pt x="893727" y="237752"/>
                  </a:moveTo>
                  <a:lnTo>
                    <a:pt x="118608" y="237752"/>
                  </a:lnTo>
                  <a:lnTo>
                    <a:pt x="72438" y="228411"/>
                  </a:lnTo>
                  <a:lnTo>
                    <a:pt x="34737" y="202936"/>
                  </a:lnTo>
                  <a:lnTo>
                    <a:pt x="9320" y="165150"/>
                  </a:lnTo>
                  <a:lnTo>
                    <a:pt x="0" y="118876"/>
                  </a:lnTo>
                  <a:lnTo>
                    <a:pt x="9320" y="72607"/>
                  </a:lnTo>
                  <a:lnTo>
                    <a:pt x="34737" y="34820"/>
                  </a:lnTo>
                  <a:lnTo>
                    <a:pt x="72438" y="9342"/>
                  </a:lnTo>
                  <a:lnTo>
                    <a:pt x="118608" y="0"/>
                  </a:lnTo>
                  <a:lnTo>
                    <a:pt x="893727" y="0"/>
                  </a:lnTo>
                  <a:lnTo>
                    <a:pt x="939892" y="9342"/>
                  </a:lnTo>
                  <a:lnTo>
                    <a:pt x="977594" y="34820"/>
                  </a:lnTo>
                  <a:lnTo>
                    <a:pt x="1003014" y="72607"/>
                  </a:lnTo>
                  <a:lnTo>
                    <a:pt x="1012336" y="118876"/>
                  </a:lnTo>
                  <a:lnTo>
                    <a:pt x="1003014" y="165150"/>
                  </a:lnTo>
                  <a:lnTo>
                    <a:pt x="977594" y="202936"/>
                  </a:lnTo>
                  <a:lnTo>
                    <a:pt x="939892" y="228411"/>
                  </a:lnTo>
                  <a:lnTo>
                    <a:pt x="893727" y="23775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790079" y="3245220"/>
              <a:ext cx="1012825" cy="238125"/>
            </a:xfrm>
            <a:custGeom>
              <a:avLst/>
              <a:gdLst/>
              <a:ahLst/>
              <a:cxnLst/>
              <a:rect l="l" t="t" r="r" b="b"/>
              <a:pathLst>
                <a:path w="1012825" h="238125">
                  <a:moveTo>
                    <a:pt x="893727" y="237752"/>
                  </a:moveTo>
                  <a:lnTo>
                    <a:pt x="939892" y="228411"/>
                  </a:lnTo>
                  <a:lnTo>
                    <a:pt x="977594" y="202936"/>
                  </a:lnTo>
                  <a:lnTo>
                    <a:pt x="1003014" y="165150"/>
                  </a:lnTo>
                  <a:lnTo>
                    <a:pt x="1012336" y="118876"/>
                  </a:lnTo>
                  <a:lnTo>
                    <a:pt x="1003014" y="72607"/>
                  </a:lnTo>
                  <a:lnTo>
                    <a:pt x="977594" y="34820"/>
                  </a:lnTo>
                  <a:lnTo>
                    <a:pt x="939892" y="9342"/>
                  </a:lnTo>
                  <a:lnTo>
                    <a:pt x="893727" y="0"/>
                  </a:lnTo>
                  <a:lnTo>
                    <a:pt x="118608" y="0"/>
                  </a:lnTo>
                  <a:lnTo>
                    <a:pt x="72438" y="9342"/>
                  </a:lnTo>
                  <a:lnTo>
                    <a:pt x="34737" y="34820"/>
                  </a:lnTo>
                  <a:lnTo>
                    <a:pt x="9320" y="72607"/>
                  </a:lnTo>
                  <a:lnTo>
                    <a:pt x="0" y="118876"/>
                  </a:lnTo>
                  <a:lnTo>
                    <a:pt x="9320" y="165150"/>
                  </a:lnTo>
                  <a:lnTo>
                    <a:pt x="34737" y="202936"/>
                  </a:lnTo>
                  <a:lnTo>
                    <a:pt x="72438" y="228411"/>
                  </a:lnTo>
                  <a:lnTo>
                    <a:pt x="118608" y="237752"/>
                  </a:lnTo>
                  <a:lnTo>
                    <a:pt x="893727" y="237752"/>
                  </a:lnTo>
                  <a:close/>
                </a:path>
              </a:pathLst>
            </a:custGeom>
            <a:ln w="20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5200798" y="3716599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5712511" y="3716599"/>
            <a:ext cx="64198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ACE-Lite</a:t>
            </a:r>
            <a:r>
              <a:rPr dirty="0" sz="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6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DVM</a:t>
            </a:r>
            <a:endParaRPr sz="650">
              <a:latin typeface="Arial"/>
              <a:cs typeface="Arial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5952978" y="3245703"/>
            <a:ext cx="68707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MMU-</a:t>
            </a:r>
            <a:r>
              <a:rPr dirty="0" sz="1150" spc="-25" b="1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2808187" y="1753052"/>
            <a:ext cx="3696335" cy="1696720"/>
            <a:chOff x="2808187" y="1753052"/>
            <a:chExt cx="3696335" cy="1696720"/>
          </a:xfrm>
        </p:grpSpPr>
        <p:sp>
          <p:nvSpPr>
            <p:cNvPr id="85" name="object 85" descr=""/>
            <p:cNvSpPr/>
            <p:nvPr/>
          </p:nvSpPr>
          <p:spPr>
            <a:xfrm>
              <a:off x="6501715" y="2290208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w="0" h="119380">
                  <a:moveTo>
                    <a:pt x="0" y="0"/>
                  </a:moveTo>
                  <a:lnTo>
                    <a:pt x="0" y="118876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102323" y="1755275"/>
              <a:ext cx="111760" cy="293370"/>
            </a:xfrm>
            <a:custGeom>
              <a:avLst/>
              <a:gdLst/>
              <a:ahLst/>
              <a:cxnLst/>
              <a:rect l="l" t="t" r="r" b="b"/>
              <a:pathLst>
                <a:path w="111760" h="293369">
                  <a:moveTo>
                    <a:pt x="111353" y="0"/>
                  </a:moveTo>
                  <a:lnTo>
                    <a:pt x="0" y="0"/>
                  </a:lnTo>
                  <a:lnTo>
                    <a:pt x="0" y="293221"/>
                  </a:lnTo>
                </a:path>
              </a:pathLst>
            </a:custGeom>
            <a:ln w="4017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027288" y="2884577"/>
              <a:ext cx="0" cy="356870"/>
            </a:xfrm>
            <a:custGeom>
              <a:avLst/>
              <a:gdLst/>
              <a:ahLst/>
              <a:cxnLst/>
              <a:rect l="l" t="t" r="r" b="b"/>
              <a:pathLst>
                <a:path w="0" h="356869">
                  <a:moveTo>
                    <a:pt x="0" y="0"/>
                  </a:moveTo>
                  <a:lnTo>
                    <a:pt x="0" y="356615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810409" y="3280891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83034" y="166419"/>
                  </a:lnTo>
                  <a:lnTo>
                    <a:pt x="50715" y="159880"/>
                  </a:lnTo>
                  <a:lnTo>
                    <a:pt x="24322" y="142048"/>
                  </a:lnTo>
                  <a:lnTo>
                    <a:pt x="6525" y="115599"/>
                  </a:lnTo>
                  <a:lnTo>
                    <a:pt x="0" y="83209"/>
                  </a:lnTo>
                  <a:lnTo>
                    <a:pt x="6525" y="50819"/>
                  </a:lnTo>
                  <a:lnTo>
                    <a:pt x="24322" y="24370"/>
                  </a:lnTo>
                  <a:lnTo>
                    <a:pt x="50715" y="6538"/>
                  </a:lnTo>
                  <a:lnTo>
                    <a:pt x="83034" y="0"/>
                  </a:lnTo>
                  <a:lnTo>
                    <a:pt x="492222" y="0"/>
                  </a:lnTo>
                  <a:lnTo>
                    <a:pt x="524539" y="6538"/>
                  </a:lnTo>
                  <a:lnTo>
                    <a:pt x="550928" y="24370"/>
                  </a:lnTo>
                  <a:lnTo>
                    <a:pt x="568720" y="50819"/>
                  </a:lnTo>
                  <a:lnTo>
                    <a:pt x="575244" y="83209"/>
                  </a:lnTo>
                  <a:lnTo>
                    <a:pt x="568720" y="115599"/>
                  </a:lnTo>
                  <a:lnTo>
                    <a:pt x="550928" y="142048"/>
                  </a:lnTo>
                  <a:lnTo>
                    <a:pt x="524539" y="159880"/>
                  </a:lnTo>
                  <a:lnTo>
                    <a:pt x="492222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810409" y="3280891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524539" y="159880"/>
                  </a:lnTo>
                  <a:lnTo>
                    <a:pt x="550928" y="142048"/>
                  </a:lnTo>
                  <a:lnTo>
                    <a:pt x="568720" y="115599"/>
                  </a:lnTo>
                  <a:lnTo>
                    <a:pt x="575244" y="83209"/>
                  </a:lnTo>
                  <a:lnTo>
                    <a:pt x="568720" y="50819"/>
                  </a:lnTo>
                  <a:lnTo>
                    <a:pt x="550928" y="24370"/>
                  </a:lnTo>
                  <a:lnTo>
                    <a:pt x="524539" y="6538"/>
                  </a:lnTo>
                  <a:lnTo>
                    <a:pt x="492222" y="0"/>
                  </a:lnTo>
                  <a:lnTo>
                    <a:pt x="83034" y="0"/>
                  </a:lnTo>
                  <a:lnTo>
                    <a:pt x="50715" y="6538"/>
                  </a:lnTo>
                  <a:lnTo>
                    <a:pt x="24322" y="24370"/>
                  </a:lnTo>
                  <a:lnTo>
                    <a:pt x="6525" y="50819"/>
                  </a:lnTo>
                  <a:lnTo>
                    <a:pt x="0" y="83209"/>
                  </a:lnTo>
                  <a:lnTo>
                    <a:pt x="6525" y="115599"/>
                  </a:lnTo>
                  <a:lnTo>
                    <a:pt x="24322" y="142048"/>
                  </a:lnTo>
                  <a:lnTo>
                    <a:pt x="50715" y="159880"/>
                  </a:lnTo>
                  <a:lnTo>
                    <a:pt x="83034" y="166419"/>
                  </a:lnTo>
                  <a:lnTo>
                    <a:pt x="492222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2876083" y="3280938"/>
            <a:ext cx="44386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ADB-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3717511" y="3266781"/>
            <a:ext cx="574040" cy="171450"/>
            <a:chOff x="3717511" y="3266781"/>
            <a:chExt cx="574040" cy="171450"/>
          </a:xfrm>
        </p:grpSpPr>
        <p:sp>
          <p:nvSpPr>
            <p:cNvPr id="92" name="object 92" descr=""/>
            <p:cNvSpPr/>
            <p:nvPr/>
          </p:nvSpPr>
          <p:spPr>
            <a:xfrm>
              <a:off x="3719733" y="3269003"/>
              <a:ext cx="569595" cy="167005"/>
            </a:xfrm>
            <a:custGeom>
              <a:avLst/>
              <a:gdLst/>
              <a:ahLst/>
              <a:cxnLst/>
              <a:rect l="l" t="t" r="r" b="b"/>
              <a:pathLst>
                <a:path w="569595" h="167004">
                  <a:moveTo>
                    <a:pt x="486284" y="166419"/>
                  </a:moveTo>
                  <a:lnTo>
                    <a:pt x="83022" y="166419"/>
                  </a:lnTo>
                  <a:lnTo>
                    <a:pt x="50705" y="159880"/>
                  </a:lnTo>
                  <a:lnTo>
                    <a:pt x="24315" y="142048"/>
                  </a:lnTo>
                  <a:lnTo>
                    <a:pt x="6523" y="115599"/>
                  </a:lnTo>
                  <a:lnTo>
                    <a:pt x="0" y="83209"/>
                  </a:lnTo>
                  <a:lnTo>
                    <a:pt x="6523" y="50819"/>
                  </a:lnTo>
                  <a:lnTo>
                    <a:pt x="24315" y="24370"/>
                  </a:lnTo>
                  <a:lnTo>
                    <a:pt x="50705" y="6538"/>
                  </a:lnTo>
                  <a:lnTo>
                    <a:pt x="83022" y="0"/>
                  </a:lnTo>
                  <a:lnTo>
                    <a:pt x="486284" y="0"/>
                  </a:lnTo>
                  <a:lnTo>
                    <a:pt x="518602" y="6538"/>
                  </a:lnTo>
                  <a:lnTo>
                    <a:pt x="544991" y="24370"/>
                  </a:lnTo>
                  <a:lnTo>
                    <a:pt x="562783" y="50819"/>
                  </a:lnTo>
                  <a:lnTo>
                    <a:pt x="569307" y="83209"/>
                  </a:lnTo>
                  <a:lnTo>
                    <a:pt x="562783" y="115599"/>
                  </a:lnTo>
                  <a:lnTo>
                    <a:pt x="544991" y="142048"/>
                  </a:lnTo>
                  <a:lnTo>
                    <a:pt x="518602" y="159880"/>
                  </a:lnTo>
                  <a:lnTo>
                    <a:pt x="486284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719733" y="3269003"/>
              <a:ext cx="569595" cy="167005"/>
            </a:xfrm>
            <a:custGeom>
              <a:avLst/>
              <a:gdLst/>
              <a:ahLst/>
              <a:cxnLst/>
              <a:rect l="l" t="t" r="r" b="b"/>
              <a:pathLst>
                <a:path w="569595" h="167004">
                  <a:moveTo>
                    <a:pt x="486284" y="166419"/>
                  </a:moveTo>
                  <a:lnTo>
                    <a:pt x="518602" y="159880"/>
                  </a:lnTo>
                  <a:lnTo>
                    <a:pt x="544991" y="142048"/>
                  </a:lnTo>
                  <a:lnTo>
                    <a:pt x="562783" y="115599"/>
                  </a:lnTo>
                  <a:lnTo>
                    <a:pt x="569307" y="83209"/>
                  </a:lnTo>
                  <a:lnTo>
                    <a:pt x="562783" y="50819"/>
                  </a:lnTo>
                  <a:lnTo>
                    <a:pt x="544991" y="24370"/>
                  </a:lnTo>
                  <a:lnTo>
                    <a:pt x="518602" y="6538"/>
                  </a:lnTo>
                  <a:lnTo>
                    <a:pt x="486284" y="0"/>
                  </a:lnTo>
                  <a:lnTo>
                    <a:pt x="83022" y="0"/>
                  </a:lnTo>
                  <a:lnTo>
                    <a:pt x="50705" y="6538"/>
                  </a:lnTo>
                  <a:lnTo>
                    <a:pt x="24315" y="24370"/>
                  </a:lnTo>
                  <a:lnTo>
                    <a:pt x="6523" y="50819"/>
                  </a:lnTo>
                  <a:lnTo>
                    <a:pt x="0" y="83209"/>
                  </a:lnTo>
                  <a:lnTo>
                    <a:pt x="6523" y="115599"/>
                  </a:lnTo>
                  <a:lnTo>
                    <a:pt x="24315" y="142048"/>
                  </a:lnTo>
                  <a:lnTo>
                    <a:pt x="50705" y="159880"/>
                  </a:lnTo>
                  <a:lnTo>
                    <a:pt x="83022" y="166419"/>
                  </a:lnTo>
                  <a:lnTo>
                    <a:pt x="486284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3782440" y="3269051"/>
            <a:ext cx="44386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ADB-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1280806" y="2870530"/>
            <a:ext cx="4515485" cy="2632075"/>
            <a:chOff x="1280806" y="2870530"/>
            <a:chExt cx="4515485" cy="2632075"/>
          </a:xfrm>
        </p:grpSpPr>
        <p:sp>
          <p:nvSpPr>
            <p:cNvPr id="96" name="object 96" descr=""/>
            <p:cNvSpPr/>
            <p:nvPr/>
          </p:nvSpPr>
          <p:spPr>
            <a:xfrm>
              <a:off x="4004388" y="2880679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w="0" h="388620">
                  <a:moveTo>
                    <a:pt x="0" y="0"/>
                  </a:moveTo>
                  <a:lnTo>
                    <a:pt x="0" y="388319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098035" y="2872753"/>
              <a:ext cx="0" cy="408305"/>
            </a:xfrm>
            <a:custGeom>
              <a:avLst/>
              <a:gdLst/>
              <a:ahLst/>
              <a:cxnLst/>
              <a:rect l="l" t="t" r="r" b="b"/>
              <a:pathLst>
                <a:path w="0" h="408304">
                  <a:moveTo>
                    <a:pt x="0" y="0"/>
                  </a:moveTo>
                  <a:lnTo>
                    <a:pt x="0" y="408134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283029" y="4905435"/>
              <a:ext cx="4511040" cy="594995"/>
            </a:xfrm>
            <a:custGeom>
              <a:avLst/>
              <a:gdLst/>
              <a:ahLst/>
              <a:cxnLst/>
              <a:rect l="l" t="t" r="r" b="b"/>
              <a:pathLst>
                <a:path w="4511040" h="594995">
                  <a:moveTo>
                    <a:pt x="4392393" y="594368"/>
                  </a:moveTo>
                  <a:lnTo>
                    <a:pt x="118608" y="594368"/>
                  </a:lnTo>
                  <a:lnTo>
                    <a:pt x="72438" y="585027"/>
                  </a:lnTo>
                  <a:lnTo>
                    <a:pt x="34737" y="559552"/>
                  </a:lnTo>
                  <a:lnTo>
                    <a:pt x="9320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4392393" y="0"/>
                  </a:lnTo>
                  <a:lnTo>
                    <a:pt x="4438558" y="9341"/>
                  </a:lnTo>
                  <a:lnTo>
                    <a:pt x="4476260" y="34815"/>
                  </a:lnTo>
                  <a:lnTo>
                    <a:pt x="4501680" y="72601"/>
                  </a:lnTo>
                  <a:lnTo>
                    <a:pt x="4511002" y="118876"/>
                  </a:lnTo>
                  <a:lnTo>
                    <a:pt x="4511002" y="475492"/>
                  </a:lnTo>
                  <a:lnTo>
                    <a:pt x="4501680" y="521766"/>
                  </a:lnTo>
                  <a:lnTo>
                    <a:pt x="4476260" y="559552"/>
                  </a:lnTo>
                  <a:lnTo>
                    <a:pt x="4438558" y="585027"/>
                  </a:lnTo>
                  <a:lnTo>
                    <a:pt x="4392393" y="594368"/>
                  </a:lnTo>
                  <a:close/>
                </a:path>
              </a:pathLst>
            </a:custGeom>
            <a:solidFill>
              <a:srgbClr val="9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283029" y="4905435"/>
              <a:ext cx="4511040" cy="594995"/>
            </a:xfrm>
            <a:custGeom>
              <a:avLst/>
              <a:gdLst/>
              <a:ahLst/>
              <a:cxnLst/>
              <a:rect l="l" t="t" r="r" b="b"/>
              <a:pathLst>
                <a:path w="4511040" h="594995">
                  <a:moveTo>
                    <a:pt x="4392393" y="594368"/>
                  </a:moveTo>
                  <a:lnTo>
                    <a:pt x="4438558" y="585027"/>
                  </a:lnTo>
                  <a:lnTo>
                    <a:pt x="4476260" y="559552"/>
                  </a:lnTo>
                  <a:lnTo>
                    <a:pt x="4501680" y="521766"/>
                  </a:lnTo>
                  <a:lnTo>
                    <a:pt x="4511002" y="475492"/>
                  </a:lnTo>
                  <a:lnTo>
                    <a:pt x="4511002" y="118876"/>
                  </a:lnTo>
                  <a:lnTo>
                    <a:pt x="4501680" y="72601"/>
                  </a:lnTo>
                  <a:lnTo>
                    <a:pt x="4476260" y="34815"/>
                  </a:lnTo>
                  <a:lnTo>
                    <a:pt x="4438558" y="9341"/>
                  </a:lnTo>
                  <a:lnTo>
                    <a:pt x="4392393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20" y="521766"/>
                  </a:lnTo>
                  <a:lnTo>
                    <a:pt x="34737" y="559552"/>
                  </a:lnTo>
                  <a:lnTo>
                    <a:pt x="72438" y="585027"/>
                  </a:lnTo>
                  <a:lnTo>
                    <a:pt x="118608" y="594368"/>
                  </a:lnTo>
                  <a:lnTo>
                    <a:pt x="4392393" y="594368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3239395" y="5076162"/>
            <a:ext cx="5988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2348259" y="5616459"/>
            <a:ext cx="953769" cy="361315"/>
            <a:chOff x="2348259" y="5616459"/>
            <a:chExt cx="953769" cy="361315"/>
          </a:xfrm>
        </p:grpSpPr>
        <p:sp>
          <p:nvSpPr>
            <p:cNvPr id="102" name="object 102" descr=""/>
            <p:cNvSpPr/>
            <p:nvPr/>
          </p:nvSpPr>
          <p:spPr>
            <a:xfrm>
              <a:off x="2350482" y="5618682"/>
              <a:ext cx="949325" cy="356870"/>
            </a:xfrm>
            <a:custGeom>
              <a:avLst/>
              <a:gdLst/>
              <a:ahLst/>
              <a:cxnLst/>
              <a:rect l="l" t="t" r="r" b="b"/>
              <a:pathLst>
                <a:path w="949325" h="356870">
                  <a:moveTo>
                    <a:pt x="830249" y="356615"/>
                  </a:moveTo>
                  <a:lnTo>
                    <a:pt x="118608" y="356615"/>
                  </a:lnTo>
                  <a:lnTo>
                    <a:pt x="72443" y="347274"/>
                  </a:lnTo>
                  <a:lnTo>
                    <a:pt x="34742" y="321800"/>
                  </a:lnTo>
                  <a:lnTo>
                    <a:pt x="9321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21" y="72596"/>
                  </a:lnTo>
                  <a:lnTo>
                    <a:pt x="34742" y="34814"/>
                  </a:lnTo>
                  <a:lnTo>
                    <a:pt x="72443" y="9340"/>
                  </a:lnTo>
                  <a:lnTo>
                    <a:pt x="118608" y="0"/>
                  </a:lnTo>
                  <a:lnTo>
                    <a:pt x="830249" y="0"/>
                  </a:lnTo>
                  <a:lnTo>
                    <a:pt x="876414" y="9340"/>
                  </a:lnTo>
                  <a:lnTo>
                    <a:pt x="914115" y="34814"/>
                  </a:lnTo>
                  <a:lnTo>
                    <a:pt x="939536" y="72596"/>
                  </a:lnTo>
                  <a:lnTo>
                    <a:pt x="948858" y="118863"/>
                  </a:lnTo>
                  <a:lnTo>
                    <a:pt x="948858" y="237739"/>
                  </a:lnTo>
                  <a:lnTo>
                    <a:pt x="939536" y="284014"/>
                  </a:lnTo>
                  <a:lnTo>
                    <a:pt x="914115" y="321800"/>
                  </a:lnTo>
                  <a:lnTo>
                    <a:pt x="876414" y="347274"/>
                  </a:lnTo>
                  <a:lnTo>
                    <a:pt x="830249" y="356615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350482" y="5618682"/>
              <a:ext cx="949325" cy="356870"/>
            </a:xfrm>
            <a:custGeom>
              <a:avLst/>
              <a:gdLst/>
              <a:ahLst/>
              <a:cxnLst/>
              <a:rect l="l" t="t" r="r" b="b"/>
              <a:pathLst>
                <a:path w="949325" h="356870">
                  <a:moveTo>
                    <a:pt x="830249" y="356615"/>
                  </a:moveTo>
                  <a:lnTo>
                    <a:pt x="876414" y="347274"/>
                  </a:lnTo>
                  <a:lnTo>
                    <a:pt x="914115" y="321800"/>
                  </a:lnTo>
                  <a:lnTo>
                    <a:pt x="939536" y="284014"/>
                  </a:lnTo>
                  <a:lnTo>
                    <a:pt x="948858" y="237739"/>
                  </a:lnTo>
                  <a:lnTo>
                    <a:pt x="948858" y="118863"/>
                  </a:lnTo>
                  <a:lnTo>
                    <a:pt x="939536" y="72596"/>
                  </a:lnTo>
                  <a:lnTo>
                    <a:pt x="914115" y="34814"/>
                  </a:lnTo>
                  <a:lnTo>
                    <a:pt x="876414" y="9340"/>
                  </a:lnTo>
                  <a:lnTo>
                    <a:pt x="830249" y="0"/>
                  </a:lnTo>
                  <a:lnTo>
                    <a:pt x="118608" y="0"/>
                  </a:lnTo>
                  <a:lnTo>
                    <a:pt x="72443" y="9340"/>
                  </a:lnTo>
                  <a:lnTo>
                    <a:pt x="34742" y="34814"/>
                  </a:lnTo>
                  <a:lnTo>
                    <a:pt x="9321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21" y="284014"/>
                  </a:lnTo>
                  <a:lnTo>
                    <a:pt x="34742" y="321800"/>
                  </a:lnTo>
                  <a:lnTo>
                    <a:pt x="72443" y="347274"/>
                  </a:lnTo>
                  <a:lnTo>
                    <a:pt x="118608" y="356615"/>
                  </a:lnTo>
                  <a:lnTo>
                    <a:pt x="830249" y="356615"/>
                  </a:lnTo>
                  <a:close/>
                </a:path>
              </a:pathLst>
            </a:custGeom>
            <a:ln w="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2544397" y="5597940"/>
            <a:ext cx="561340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DDR3/2 LPDDR2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1281392" y="5378648"/>
            <a:ext cx="4515485" cy="266065"/>
            <a:chOff x="1281392" y="5378648"/>
            <a:chExt cx="4515485" cy="266065"/>
          </a:xfrm>
        </p:grpSpPr>
        <p:sp>
          <p:nvSpPr>
            <p:cNvPr id="106" name="object 106" descr=""/>
            <p:cNvSpPr/>
            <p:nvPr/>
          </p:nvSpPr>
          <p:spPr>
            <a:xfrm>
              <a:off x="2824911" y="549980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w="0" h="119379">
                  <a:moveTo>
                    <a:pt x="0" y="0"/>
                  </a:moveTo>
                  <a:lnTo>
                    <a:pt x="0" y="118876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4224465" y="5499803"/>
              <a:ext cx="24130" cy="142875"/>
            </a:xfrm>
            <a:custGeom>
              <a:avLst/>
              <a:gdLst/>
              <a:ahLst/>
              <a:cxnLst/>
              <a:rect l="l" t="t" r="r" b="b"/>
              <a:pathLst>
                <a:path w="24129" h="142875">
                  <a:moveTo>
                    <a:pt x="23724" y="0"/>
                  </a:moveTo>
                  <a:lnTo>
                    <a:pt x="23724" y="142653"/>
                  </a:lnTo>
                  <a:lnTo>
                    <a:pt x="0" y="142653"/>
                  </a:lnTo>
                </a:path>
              </a:pathLst>
            </a:custGeom>
            <a:ln w="4017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283615" y="5380870"/>
              <a:ext cx="4511040" cy="635"/>
            </a:xfrm>
            <a:custGeom>
              <a:avLst/>
              <a:gdLst/>
              <a:ahLst/>
              <a:cxnLst/>
              <a:rect l="l" t="t" r="r" b="b"/>
              <a:pathLst>
                <a:path w="4511040" h="635">
                  <a:moveTo>
                    <a:pt x="0" y="0"/>
                  </a:moveTo>
                  <a:lnTo>
                    <a:pt x="4510412" y="62"/>
                  </a:lnTo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5135562" y="4905344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3716239" y="4905344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4117455" y="5369099"/>
            <a:ext cx="23241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2708979" y="5369099"/>
            <a:ext cx="23241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3771537" y="5616460"/>
            <a:ext cx="953769" cy="361315"/>
            <a:chOff x="3771537" y="5616460"/>
            <a:chExt cx="953769" cy="361315"/>
          </a:xfrm>
        </p:grpSpPr>
        <p:sp>
          <p:nvSpPr>
            <p:cNvPr id="114" name="object 114" descr=""/>
            <p:cNvSpPr/>
            <p:nvPr/>
          </p:nvSpPr>
          <p:spPr>
            <a:xfrm>
              <a:off x="3773760" y="5618682"/>
              <a:ext cx="949325" cy="356870"/>
            </a:xfrm>
            <a:custGeom>
              <a:avLst/>
              <a:gdLst/>
              <a:ahLst/>
              <a:cxnLst/>
              <a:rect l="l" t="t" r="r" b="b"/>
              <a:pathLst>
                <a:path w="949325" h="356870">
                  <a:moveTo>
                    <a:pt x="830249" y="356615"/>
                  </a:moveTo>
                  <a:lnTo>
                    <a:pt x="118608" y="356615"/>
                  </a:lnTo>
                  <a:lnTo>
                    <a:pt x="72443" y="347274"/>
                  </a:lnTo>
                  <a:lnTo>
                    <a:pt x="34742" y="321800"/>
                  </a:lnTo>
                  <a:lnTo>
                    <a:pt x="9321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21" y="72596"/>
                  </a:lnTo>
                  <a:lnTo>
                    <a:pt x="34742" y="34814"/>
                  </a:lnTo>
                  <a:lnTo>
                    <a:pt x="72443" y="9340"/>
                  </a:lnTo>
                  <a:lnTo>
                    <a:pt x="118608" y="0"/>
                  </a:lnTo>
                  <a:lnTo>
                    <a:pt x="830249" y="0"/>
                  </a:lnTo>
                  <a:lnTo>
                    <a:pt x="876414" y="9340"/>
                  </a:lnTo>
                  <a:lnTo>
                    <a:pt x="914115" y="34814"/>
                  </a:lnTo>
                  <a:lnTo>
                    <a:pt x="939536" y="72596"/>
                  </a:lnTo>
                  <a:lnTo>
                    <a:pt x="948858" y="118863"/>
                  </a:lnTo>
                  <a:lnTo>
                    <a:pt x="948858" y="237739"/>
                  </a:lnTo>
                  <a:lnTo>
                    <a:pt x="939536" y="284014"/>
                  </a:lnTo>
                  <a:lnTo>
                    <a:pt x="914115" y="321800"/>
                  </a:lnTo>
                  <a:lnTo>
                    <a:pt x="876414" y="347274"/>
                  </a:lnTo>
                  <a:lnTo>
                    <a:pt x="830249" y="356615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773760" y="5618682"/>
              <a:ext cx="949325" cy="356870"/>
            </a:xfrm>
            <a:custGeom>
              <a:avLst/>
              <a:gdLst/>
              <a:ahLst/>
              <a:cxnLst/>
              <a:rect l="l" t="t" r="r" b="b"/>
              <a:pathLst>
                <a:path w="949325" h="356870">
                  <a:moveTo>
                    <a:pt x="830249" y="356615"/>
                  </a:moveTo>
                  <a:lnTo>
                    <a:pt x="876414" y="347274"/>
                  </a:lnTo>
                  <a:lnTo>
                    <a:pt x="914115" y="321800"/>
                  </a:lnTo>
                  <a:lnTo>
                    <a:pt x="939536" y="284014"/>
                  </a:lnTo>
                  <a:lnTo>
                    <a:pt x="948858" y="237739"/>
                  </a:lnTo>
                  <a:lnTo>
                    <a:pt x="948858" y="118863"/>
                  </a:lnTo>
                  <a:lnTo>
                    <a:pt x="939536" y="72596"/>
                  </a:lnTo>
                  <a:lnTo>
                    <a:pt x="914115" y="34814"/>
                  </a:lnTo>
                  <a:lnTo>
                    <a:pt x="876414" y="9340"/>
                  </a:lnTo>
                  <a:lnTo>
                    <a:pt x="830249" y="0"/>
                  </a:lnTo>
                  <a:lnTo>
                    <a:pt x="118608" y="0"/>
                  </a:lnTo>
                  <a:lnTo>
                    <a:pt x="72443" y="9340"/>
                  </a:lnTo>
                  <a:lnTo>
                    <a:pt x="34742" y="34814"/>
                  </a:lnTo>
                  <a:lnTo>
                    <a:pt x="9321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21" y="284014"/>
                  </a:lnTo>
                  <a:lnTo>
                    <a:pt x="34742" y="321800"/>
                  </a:lnTo>
                  <a:lnTo>
                    <a:pt x="72443" y="347274"/>
                  </a:lnTo>
                  <a:lnTo>
                    <a:pt x="118608" y="356615"/>
                  </a:lnTo>
                  <a:lnTo>
                    <a:pt x="830249" y="356615"/>
                  </a:lnTo>
                  <a:close/>
                </a:path>
              </a:pathLst>
            </a:custGeom>
            <a:ln w="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3967685" y="5597941"/>
            <a:ext cx="561340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DDR3/2 LPDDR2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5188934" y="2741829"/>
            <a:ext cx="360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8" name="object 118" descr=""/>
          <p:cNvGrpSpPr/>
          <p:nvPr/>
        </p:nvGrpSpPr>
        <p:grpSpPr>
          <a:xfrm>
            <a:off x="6774922" y="1277564"/>
            <a:ext cx="630555" cy="361315"/>
            <a:chOff x="6774922" y="1277564"/>
            <a:chExt cx="630555" cy="361315"/>
          </a:xfrm>
        </p:grpSpPr>
        <p:sp>
          <p:nvSpPr>
            <p:cNvPr id="119" name="object 119" descr=""/>
            <p:cNvSpPr/>
            <p:nvPr/>
          </p:nvSpPr>
          <p:spPr>
            <a:xfrm>
              <a:off x="6777144" y="1279786"/>
              <a:ext cx="626110" cy="356870"/>
            </a:xfrm>
            <a:custGeom>
              <a:avLst/>
              <a:gdLst/>
              <a:ahLst/>
              <a:cxnLst/>
              <a:rect l="l" t="t" r="r" b="b"/>
              <a:pathLst>
                <a:path w="626109" h="356869">
                  <a:moveTo>
                    <a:pt x="507373" y="356615"/>
                  </a:moveTo>
                  <a:lnTo>
                    <a:pt x="118608" y="356615"/>
                  </a:lnTo>
                  <a:lnTo>
                    <a:pt x="72438" y="347274"/>
                  </a:lnTo>
                  <a:lnTo>
                    <a:pt x="34737" y="321800"/>
                  </a:lnTo>
                  <a:lnTo>
                    <a:pt x="9320" y="284014"/>
                  </a:lnTo>
                  <a:lnTo>
                    <a:pt x="0" y="237739"/>
                  </a:lnTo>
                  <a:lnTo>
                    <a:pt x="0" y="118863"/>
                  </a:lnTo>
                  <a:lnTo>
                    <a:pt x="9320" y="72596"/>
                  </a:lnTo>
                  <a:lnTo>
                    <a:pt x="34737" y="34814"/>
                  </a:lnTo>
                  <a:lnTo>
                    <a:pt x="72438" y="9340"/>
                  </a:lnTo>
                  <a:lnTo>
                    <a:pt x="118608" y="0"/>
                  </a:lnTo>
                  <a:lnTo>
                    <a:pt x="507373" y="0"/>
                  </a:lnTo>
                  <a:lnTo>
                    <a:pt x="553538" y="9340"/>
                  </a:lnTo>
                  <a:lnTo>
                    <a:pt x="591239" y="34814"/>
                  </a:lnTo>
                  <a:lnTo>
                    <a:pt x="616660" y="72596"/>
                  </a:lnTo>
                  <a:lnTo>
                    <a:pt x="625982" y="118863"/>
                  </a:lnTo>
                  <a:lnTo>
                    <a:pt x="625982" y="237739"/>
                  </a:lnTo>
                  <a:lnTo>
                    <a:pt x="616660" y="284014"/>
                  </a:lnTo>
                  <a:lnTo>
                    <a:pt x="591239" y="321800"/>
                  </a:lnTo>
                  <a:lnTo>
                    <a:pt x="553538" y="347274"/>
                  </a:lnTo>
                  <a:lnTo>
                    <a:pt x="507373" y="356615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777144" y="1279786"/>
              <a:ext cx="626110" cy="356870"/>
            </a:xfrm>
            <a:custGeom>
              <a:avLst/>
              <a:gdLst/>
              <a:ahLst/>
              <a:cxnLst/>
              <a:rect l="l" t="t" r="r" b="b"/>
              <a:pathLst>
                <a:path w="626109" h="356869">
                  <a:moveTo>
                    <a:pt x="507373" y="356615"/>
                  </a:moveTo>
                  <a:lnTo>
                    <a:pt x="553538" y="347274"/>
                  </a:lnTo>
                  <a:lnTo>
                    <a:pt x="591239" y="321800"/>
                  </a:lnTo>
                  <a:lnTo>
                    <a:pt x="616660" y="284014"/>
                  </a:lnTo>
                  <a:lnTo>
                    <a:pt x="625982" y="237739"/>
                  </a:lnTo>
                  <a:lnTo>
                    <a:pt x="625982" y="118863"/>
                  </a:lnTo>
                  <a:lnTo>
                    <a:pt x="616660" y="72596"/>
                  </a:lnTo>
                  <a:lnTo>
                    <a:pt x="591239" y="34814"/>
                  </a:lnTo>
                  <a:lnTo>
                    <a:pt x="553538" y="9340"/>
                  </a:lnTo>
                  <a:lnTo>
                    <a:pt x="507373" y="0"/>
                  </a:lnTo>
                  <a:lnTo>
                    <a:pt x="118608" y="0"/>
                  </a:lnTo>
                  <a:lnTo>
                    <a:pt x="72438" y="9340"/>
                  </a:lnTo>
                  <a:lnTo>
                    <a:pt x="34737" y="34814"/>
                  </a:lnTo>
                  <a:lnTo>
                    <a:pt x="9320" y="72596"/>
                  </a:lnTo>
                  <a:lnTo>
                    <a:pt x="0" y="118863"/>
                  </a:lnTo>
                  <a:lnTo>
                    <a:pt x="0" y="237739"/>
                  </a:lnTo>
                  <a:lnTo>
                    <a:pt x="9320" y="284014"/>
                  </a:lnTo>
                  <a:lnTo>
                    <a:pt x="34737" y="321800"/>
                  </a:lnTo>
                  <a:lnTo>
                    <a:pt x="72438" y="347274"/>
                  </a:lnTo>
                  <a:lnTo>
                    <a:pt x="118608" y="356615"/>
                  </a:lnTo>
                  <a:lnTo>
                    <a:pt x="507373" y="356615"/>
                  </a:lnTo>
                  <a:close/>
                </a:path>
              </a:pathLst>
            </a:custGeom>
            <a:ln w="4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 descr=""/>
          <p:cNvSpPr txBox="1"/>
          <p:nvPr/>
        </p:nvSpPr>
        <p:spPr>
          <a:xfrm>
            <a:off x="6843135" y="1270911"/>
            <a:ext cx="494665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3670" marR="5080" indent="-141605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Cortex- 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M3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7001993" y="2408981"/>
            <a:ext cx="19748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AHB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3" name="object 123" descr=""/>
          <p:cNvGrpSpPr/>
          <p:nvPr/>
        </p:nvGrpSpPr>
        <p:grpSpPr>
          <a:xfrm>
            <a:off x="3602521" y="1634180"/>
            <a:ext cx="3489960" cy="3119120"/>
            <a:chOff x="3602521" y="1634180"/>
            <a:chExt cx="3489960" cy="3119120"/>
          </a:xfrm>
        </p:grpSpPr>
        <p:sp>
          <p:nvSpPr>
            <p:cNvPr id="124" name="object 124" descr=""/>
            <p:cNvSpPr/>
            <p:nvPr/>
          </p:nvSpPr>
          <p:spPr>
            <a:xfrm>
              <a:off x="7088816" y="1636402"/>
              <a:ext cx="1905" cy="772795"/>
            </a:xfrm>
            <a:custGeom>
              <a:avLst/>
              <a:gdLst/>
              <a:ahLst/>
              <a:cxnLst/>
              <a:rect l="l" t="t" r="r" b="b"/>
              <a:pathLst>
                <a:path w="1904" h="772794">
                  <a:moveTo>
                    <a:pt x="1318" y="0"/>
                  </a:moveTo>
                  <a:lnTo>
                    <a:pt x="1318" y="178307"/>
                  </a:lnTo>
                  <a:lnTo>
                    <a:pt x="0" y="178307"/>
                  </a:lnTo>
                  <a:lnTo>
                    <a:pt x="0" y="772676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3604744" y="4584478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83034" y="166419"/>
                  </a:lnTo>
                  <a:lnTo>
                    <a:pt x="50715" y="159880"/>
                  </a:lnTo>
                  <a:lnTo>
                    <a:pt x="24322" y="142048"/>
                  </a:lnTo>
                  <a:lnTo>
                    <a:pt x="6525" y="115599"/>
                  </a:lnTo>
                  <a:lnTo>
                    <a:pt x="0" y="83209"/>
                  </a:lnTo>
                  <a:lnTo>
                    <a:pt x="6525" y="50819"/>
                  </a:lnTo>
                  <a:lnTo>
                    <a:pt x="24322" y="24370"/>
                  </a:lnTo>
                  <a:lnTo>
                    <a:pt x="50715" y="6538"/>
                  </a:lnTo>
                  <a:lnTo>
                    <a:pt x="83034" y="0"/>
                  </a:lnTo>
                  <a:lnTo>
                    <a:pt x="492222" y="0"/>
                  </a:lnTo>
                  <a:lnTo>
                    <a:pt x="524539" y="6538"/>
                  </a:lnTo>
                  <a:lnTo>
                    <a:pt x="550928" y="24370"/>
                  </a:lnTo>
                  <a:lnTo>
                    <a:pt x="568720" y="50819"/>
                  </a:lnTo>
                  <a:lnTo>
                    <a:pt x="575244" y="83209"/>
                  </a:lnTo>
                  <a:lnTo>
                    <a:pt x="568720" y="115599"/>
                  </a:lnTo>
                  <a:lnTo>
                    <a:pt x="550928" y="142048"/>
                  </a:lnTo>
                  <a:lnTo>
                    <a:pt x="524539" y="159880"/>
                  </a:lnTo>
                  <a:lnTo>
                    <a:pt x="492222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3604744" y="4584478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524539" y="159880"/>
                  </a:lnTo>
                  <a:lnTo>
                    <a:pt x="550928" y="142048"/>
                  </a:lnTo>
                  <a:lnTo>
                    <a:pt x="568720" y="115599"/>
                  </a:lnTo>
                  <a:lnTo>
                    <a:pt x="575244" y="83209"/>
                  </a:lnTo>
                  <a:lnTo>
                    <a:pt x="568720" y="50819"/>
                  </a:lnTo>
                  <a:lnTo>
                    <a:pt x="550928" y="24370"/>
                  </a:lnTo>
                  <a:lnTo>
                    <a:pt x="524539" y="6538"/>
                  </a:lnTo>
                  <a:lnTo>
                    <a:pt x="492222" y="0"/>
                  </a:lnTo>
                  <a:lnTo>
                    <a:pt x="83034" y="0"/>
                  </a:lnTo>
                  <a:lnTo>
                    <a:pt x="50715" y="6538"/>
                  </a:lnTo>
                  <a:lnTo>
                    <a:pt x="24322" y="24370"/>
                  </a:lnTo>
                  <a:lnTo>
                    <a:pt x="6525" y="50819"/>
                  </a:lnTo>
                  <a:lnTo>
                    <a:pt x="0" y="83209"/>
                  </a:lnTo>
                  <a:lnTo>
                    <a:pt x="6525" y="115599"/>
                  </a:lnTo>
                  <a:lnTo>
                    <a:pt x="24322" y="142048"/>
                  </a:lnTo>
                  <a:lnTo>
                    <a:pt x="50715" y="159880"/>
                  </a:lnTo>
                  <a:lnTo>
                    <a:pt x="83034" y="166419"/>
                  </a:lnTo>
                  <a:lnTo>
                    <a:pt x="492222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 descr=""/>
          <p:cNvSpPr txBox="1"/>
          <p:nvPr/>
        </p:nvSpPr>
        <p:spPr>
          <a:xfrm>
            <a:off x="6216053" y="2399797"/>
            <a:ext cx="524510" cy="3111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46990">
              <a:lnSpc>
                <a:spcPct val="100000"/>
              </a:lnSpc>
              <a:spcBef>
                <a:spcPts val="18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3681603" y="4584532"/>
            <a:ext cx="42164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9" name="object 129" descr=""/>
          <p:cNvGrpSpPr/>
          <p:nvPr/>
        </p:nvGrpSpPr>
        <p:grpSpPr>
          <a:xfrm>
            <a:off x="5022835" y="4582256"/>
            <a:ext cx="579755" cy="171450"/>
            <a:chOff x="5022835" y="4582256"/>
            <a:chExt cx="579755" cy="171450"/>
          </a:xfrm>
        </p:grpSpPr>
        <p:sp>
          <p:nvSpPr>
            <p:cNvPr id="130" name="object 130" descr=""/>
            <p:cNvSpPr/>
            <p:nvPr/>
          </p:nvSpPr>
          <p:spPr>
            <a:xfrm>
              <a:off x="5025057" y="4584479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83034" y="166419"/>
                  </a:lnTo>
                  <a:lnTo>
                    <a:pt x="50715" y="159880"/>
                  </a:lnTo>
                  <a:lnTo>
                    <a:pt x="24322" y="142048"/>
                  </a:lnTo>
                  <a:lnTo>
                    <a:pt x="6525" y="115599"/>
                  </a:lnTo>
                  <a:lnTo>
                    <a:pt x="0" y="83209"/>
                  </a:lnTo>
                  <a:lnTo>
                    <a:pt x="6525" y="50819"/>
                  </a:lnTo>
                  <a:lnTo>
                    <a:pt x="24322" y="24370"/>
                  </a:lnTo>
                  <a:lnTo>
                    <a:pt x="50715" y="6538"/>
                  </a:lnTo>
                  <a:lnTo>
                    <a:pt x="83034" y="0"/>
                  </a:lnTo>
                  <a:lnTo>
                    <a:pt x="492222" y="0"/>
                  </a:lnTo>
                  <a:lnTo>
                    <a:pt x="524539" y="6538"/>
                  </a:lnTo>
                  <a:lnTo>
                    <a:pt x="550928" y="24370"/>
                  </a:lnTo>
                  <a:lnTo>
                    <a:pt x="568720" y="50819"/>
                  </a:lnTo>
                  <a:lnTo>
                    <a:pt x="575244" y="83209"/>
                  </a:lnTo>
                  <a:lnTo>
                    <a:pt x="568720" y="115599"/>
                  </a:lnTo>
                  <a:lnTo>
                    <a:pt x="550928" y="142048"/>
                  </a:lnTo>
                  <a:lnTo>
                    <a:pt x="524539" y="159880"/>
                  </a:lnTo>
                  <a:lnTo>
                    <a:pt x="492222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5025057" y="4584479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524539" y="159880"/>
                  </a:lnTo>
                  <a:lnTo>
                    <a:pt x="550928" y="142048"/>
                  </a:lnTo>
                  <a:lnTo>
                    <a:pt x="568720" y="115599"/>
                  </a:lnTo>
                  <a:lnTo>
                    <a:pt x="575244" y="83209"/>
                  </a:lnTo>
                  <a:lnTo>
                    <a:pt x="568720" y="50819"/>
                  </a:lnTo>
                  <a:lnTo>
                    <a:pt x="550928" y="24370"/>
                  </a:lnTo>
                  <a:lnTo>
                    <a:pt x="524539" y="6538"/>
                  </a:lnTo>
                  <a:lnTo>
                    <a:pt x="492222" y="0"/>
                  </a:lnTo>
                  <a:lnTo>
                    <a:pt x="83034" y="0"/>
                  </a:lnTo>
                  <a:lnTo>
                    <a:pt x="50715" y="6538"/>
                  </a:lnTo>
                  <a:lnTo>
                    <a:pt x="24322" y="24370"/>
                  </a:lnTo>
                  <a:lnTo>
                    <a:pt x="6525" y="50819"/>
                  </a:lnTo>
                  <a:lnTo>
                    <a:pt x="0" y="83209"/>
                  </a:lnTo>
                  <a:lnTo>
                    <a:pt x="6525" y="115599"/>
                  </a:lnTo>
                  <a:lnTo>
                    <a:pt x="24322" y="142048"/>
                  </a:lnTo>
                  <a:lnTo>
                    <a:pt x="50715" y="159880"/>
                  </a:lnTo>
                  <a:lnTo>
                    <a:pt x="83034" y="166419"/>
                  </a:lnTo>
                  <a:lnTo>
                    <a:pt x="492222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5101925" y="4584532"/>
            <a:ext cx="42164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3" name="object 133" descr=""/>
          <p:cNvGrpSpPr/>
          <p:nvPr/>
        </p:nvGrpSpPr>
        <p:grpSpPr>
          <a:xfrm>
            <a:off x="569164" y="1574744"/>
            <a:ext cx="2021205" cy="1312545"/>
            <a:chOff x="569164" y="1574744"/>
            <a:chExt cx="2021205" cy="1312545"/>
          </a:xfrm>
        </p:grpSpPr>
        <p:sp>
          <p:nvSpPr>
            <p:cNvPr id="134" name="object 134" descr=""/>
            <p:cNvSpPr/>
            <p:nvPr/>
          </p:nvSpPr>
          <p:spPr>
            <a:xfrm>
              <a:off x="571386" y="2409086"/>
              <a:ext cx="2016760" cy="475615"/>
            </a:xfrm>
            <a:custGeom>
              <a:avLst/>
              <a:gdLst/>
              <a:ahLst/>
              <a:cxnLst/>
              <a:rect l="l" t="t" r="r" b="b"/>
              <a:pathLst>
                <a:path w="2016760" h="475614">
                  <a:moveTo>
                    <a:pt x="1897703" y="475492"/>
                  </a:moveTo>
                  <a:lnTo>
                    <a:pt x="118608" y="475492"/>
                  </a:lnTo>
                  <a:lnTo>
                    <a:pt x="72438" y="466151"/>
                  </a:lnTo>
                  <a:lnTo>
                    <a:pt x="34737" y="440676"/>
                  </a:lnTo>
                  <a:lnTo>
                    <a:pt x="9320" y="402890"/>
                  </a:lnTo>
                  <a:lnTo>
                    <a:pt x="0" y="356615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1897703" y="0"/>
                  </a:lnTo>
                  <a:lnTo>
                    <a:pt x="1943868" y="9341"/>
                  </a:lnTo>
                  <a:lnTo>
                    <a:pt x="1981570" y="34815"/>
                  </a:lnTo>
                  <a:lnTo>
                    <a:pt x="2006990" y="72601"/>
                  </a:lnTo>
                  <a:lnTo>
                    <a:pt x="2016312" y="118876"/>
                  </a:lnTo>
                  <a:lnTo>
                    <a:pt x="2016312" y="356615"/>
                  </a:lnTo>
                  <a:lnTo>
                    <a:pt x="2006990" y="402890"/>
                  </a:lnTo>
                  <a:lnTo>
                    <a:pt x="1981570" y="440676"/>
                  </a:lnTo>
                  <a:lnTo>
                    <a:pt x="1943868" y="466151"/>
                  </a:lnTo>
                  <a:lnTo>
                    <a:pt x="1897703" y="47549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571386" y="2409086"/>
              <a:ext cx="2016760" cy="475615"/>
            </a:xfrm>
            <a:custGeom>
              <a:avLst/>
              <a:gdLst/>
              <a:ahLst/>
              <a:cxnLst/>
              <a:rect l="l" t="t" r="r" b="b"/>
              <a:pathLst>
                <a:path w="2016760" h="475614">
                  <a:moveTo>
                    <a:pt x="1897703" y="475492"/>
                  </a:moveTo>
                  <a:lnTo>
                    <a:pt x="1943868" y="466151"/>
                  </a:lnTo>
                  <a:lnTo>
                    <a:pt x="1981570" y="440676"/>
                  </a:lnTo>
                  <a:lnTo>
                    <a:pt x="2006990" y="402890"/>
                  </a:lnTo>
                  <a:lnTo>
                    <a:pt x="2016312" y="356615"/>
                  </a:lnTo>
                  <a:lnTo>
                    <a:pt x="2016312" y="118876"/>
                  </a:lnTo>
                  <a:lnTo>
                    <a:pt x="2006990" y="72601"/>
                  </a:lnTo>
                  <a:lnTo>
                    <a:pt x="1981570" y="34815"/>
                  </a:lnTo>
                  <a:lnTo>
                    <a:pt x="1943868" y="9341"/>
                  </a:lnTo>
                  <a:lnTo>
                    <a:pt x="1897703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356615"/>
                  </a:lnTo>
                  <a:lnTo>
                    <a:pt x="9320" y="402890"/>
                  </a:lnTo>
                  <a:lnTo>
                    <a:pt x="34737" y="440676"/>
                  </a:lnTo>
                  <a:lnTo>
                    <a:pt x="72438" y="466151"/>
                  </a:lnTo>
                  <a:lnTo>
                    <a:pt x="118608" y="475492"/>
                  </a:lnTo>
                  <a:lnTo>
                    <a:pt x="1897703" y="475492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994667" y="1576967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89" h="594994">
                  <a:moveTo>
                    <a:pt x="474422" y="594368"/>
                  </a:moveTo>
                  <a:lnTo>
                    <a:pt x="118608" y="594368"/>
                  </a:lnTo>
                  <a:lnTo>
                    <a:pt x="72438" y="585027"/>
                  </a:lnTo>
                  <a:lnTo>
                    <a:pt x="34737" y="559552"/>
                  </a:lnTo>
                  <a:lnTo>
                    <a:pt x="9320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474422" y="0"/>
                  </a:lnTo>
                  <a:lnTo>
                    <a:pt x="520587" y="9341"/>
                  </a:lnTo>
                  <a:lnTo>
                    <a:pt x="558289" y="34815"/>
                  </a:lnTo>
                  <a:lnTo>
                    <a:pt x="583709" y="72601"/>
                  </a:lnTo>
                  <a:lnTo>
                    <a:pt x="593031" y="118876"/>
                  </a:lnTo>
                  <a:lnTo>
                    <a:pt x="593031" y="475492"/>
                  </a:lnTo>
                  <a:lnTo>
                    <a:pt x="583709" y="521766"/>
                  </a:lnTo>
                  <a:lnTo>
                    <a:pt x="558289" y="559552"/>
                  </a:lnTo>
                  <a:lnTo>
                    <a:pt x="520587" y="585027"/>
                  </a:lnTo>
                  <a:lnTo>
                    <a:pt x="474422" y="59436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994667" y="1576967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89" h="594994">
                  <a:moveTo>
                    <a:pt x="474422" y="594368"/>
                  </a:moveTo>
                  <a:lnTo>
                    <a:pt x="520587" y="585027"/>
                  </a:lnTo>
                  <a:lnTo>
                    <a:pt x="558289" y="559552"/>
                  </a:lnTo>
                  <a:lnTo>
                    <a:pt x="583709" y="521766"/>
                  </a:lnTo>
                  <a:lnTo>
                    <a:pt x="593031" y="475492"/>
                  </a:lnTo>
                  <a:lnTo>
                    <a:pt x="593031" y="118876"/>
                  </a:lnTo>
                  <a:lnTo>
                    <a:pt x="583709" y="72601"/>
                  </a:lnTo>
                  <a:lnTo>
                    <a:pt x="558289" y="34815"/>
                  </a:lnTo>
                  <a:lnTo>
                    <a:pt x="520587" y="9341"/>
                  </a:lnTo>
                  <a:lnTo>
                    <a:pt x="474422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20" y="521766"/>
                  </a:lnTo>
                  <a:lnTo>
                    <a:pt x="34737" y="559552"/>
                  </a:lnTo>
                  <a:lnTo>
                    <a:pt x="72438" y="585027"/>
                  </a:lnTo>
                  <a:lnTo>
                    <a:pt x="118608" y="594368"/>
                  </a:lnTo>
                  <a:lnTo>
                    <a:pt x="474422" y="594368"/>
                  </a:lnTo>
                  <a:close/>
                </a:path>
              </a:pathLst>
            </a:custGeom>
            <a:ln w="4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 descr=""/>
          <p:cNvSpPr txBox="1"/>
          <p:nvPr/>
        </p:nvSpPr>
        <p:spPr>
          <a:xfrm>
            <a:off x="2066441" y="1686975"/>
            <a:ext cx="449580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Cortex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R7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9" name="object 139" descr=""/>
          <p:cNvGrpSpPr/>
          <p:nvPr/>
        </p:nvGrpSpPr>
        <p:grpSpPr>
          <a:xfrm>
            <a:off x="1280805" y="1574747"/>
            <a:ext cx="597535" cy="599440"/>
            <a:chOff x="1280805" y="1574747"/>
            <a:chExt cx="597535" cy="599440"/>
          </a:xfrm>
        </p:grpSpPr>
        <p:sp>
          <p:nvSpPr>
            <p:cNvPr id="140" name="object 140" descr=""/>
            <p:cNvSpPr/>
            <p:nvPr/>
          </p:nvSpPr>
          <p:spPr>
            <a:xfrm>
              <a:off x="1283028" y="1576970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89" h="594994">
                  <a:moveTo>
                    <a:pt x="474422" y="594368"/>
                  </a:moveTo>
                  <a:lnTo>
                    <a:pt x="118608" y="594368"/>
                  </a:lnTo>
                  <a:lnTo>
                    <a:pt x="72438" y="585027"/>
                  </a:lnTo>
                  <a:lnTo>
                    <a:pt x="34737" y="559552"/>
                  </a:lnTo>
                  <a:lnTo>
                    <a:pt x="9320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474422" y="0"/>
                  </a:lnTo>
                  <a:lnTo>
                    <a:pt x="520587" y="9341"/>
                  </a:lnTo>
                  <a:lnTo>
                    <a:pt x="558289" y="34815"/>
                  </a:lnTo>
                  <a:lnTo>
                    <a:pt x="583709" y="72601"/>
                  </a:lnTo>
                  <a:lnTo>
                    <a:pt x="593031" y="118876"/>
                  </a:lnTo>
                  <a:lnTo>
                    <a:pt x="593031" y="475492"/>
                  </a:lnTo>
                  <a:lnTo>
                    <a:pt x="583709" y="521766"/>
                  </a:lnTo>
                  <a:lnTo>
                    <a:pt x="558289" y="559552"/>
                  </a:lnTo>
                  <a:lnTo>
                    <a:pt x="520587" y="585027"/>
                  </a:lnTo>
                  <a:lnTo>
                    <a:pt x="474422" y="59436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1283028" y="1576970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89" h="594994">
                  <a:moveTo>
                    <a:pt x="474422" y="594368"/>
                  </a:moveTo>
                  <a:lnTo>
                    <a:pt x="520587" y="585027"/>
                  </a:lnTo>
                  <a:lnTo>
                    <a:pt x="558289" y="559552"/>
                  </a:lnTo>
                  <a:lnTo>
                    <a:pt x="583709" y="521766"/>
                  </a:lnTo>
                  <a:lnTo>
                    <a:pt x="593031" y="475492"/>
                  </a:lnTo>
                  <a:lnTo>
                    <a:pt x="593031" y="118876"/>
                  </a:lnTo>
                  <a:lnTo>
                    <a:pt x="583709" y="72601"/>
                  </a:lnTo>
                  <a:lnTo>
                    <a:pt x="558289" y="34815"/>
                  </a:lnTo>
                  <a:lnTo>
                    <a:pt x="520587" y="9341"/>
                  </a:lnTo>
                  <a:lnTo>
                    <a:pt x="474422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20" y="521766"/>
                  </a:lnTo>
                  <a:lnTo>
                    <a:pt x="34737" y="559552"/>
                  </a:lnTo>
                  <a:lnTo>
                    <a:pt x="72438" y="585027"/>
                  </a:lnTo>
                  <a:lnTo>
                    <a:pt x="118608" y="594368"/>
                  </a:lnTo>
                  <a:lnTo>
                    <a:pt x="474422" y="594368"/>
                  </a:lnTo>
                  <a:close/>
                </a:path>
              </a:pathLst>
            </a:custGeom>
            <a:ln w="4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 descr=""/>
          <p:cNvSpPr txBox="1"/>
          <p:nvPr/>
        </p:nvSpPr>
        <p:spPr>
          <a:xfrm>
            <a:off x="1354797" y="1686977"/>
            <a:ext cx="449580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Cortex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R7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3" name="object 143" descr=""/>
          <p:cNvGrpSpPr/>
          <p:nvPr/>
        </p:nvGrpSpPr>
        <p:grpSpPr>
          <a:xfrm>
            <a:off x="2010228" y="4582259"/>
            <a:ext cx="579755" cy="171450"/>
            <a:chOff x="2010228" y="4582259"/>
            <a:chExt cx="579755" cy="171450"/>
          </a:xfrm>
        </p:grpSpPr>
        <p:sp>
          <p:nvSpPr>
            <p:cNvPr id="144" name="object 144" descr=""/>
            <p:cNvSpPr/>
            <p:nvPr/>
          </p:nvSpPr>
          <p:spPr>
            <a:xfrm>
              <a:off x="2012450" y="4584482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83034" y="166419"/>
                  </a:lnTo>
                  <a:lnTo>
                    <a:pt x="50715" y="159880"/>
                  </a:lnTo>
                  <a:lnTo>
                    <a:pt x="24322" y="142048"/>
                  </a:lnTo>
                  <a:lnTo>
                    <a:pt x="6525" y="115599"/>
                  </a:lnTo>
                  <a:lnTo>
                    <a:pt x="0" y="83209"/>
                  </a:lnTo>
                  <a:lnTo>
                    <a:pt x="6525" y="50819"/>
                  </a:lnTo>
                  <a:lnTo>
                    <a:pt x="24322" y="24370"/>
                  </a:lnTo>
                  <a:lnTo>
                    <a:pt x="50715" y="6538"/>
                  </a:lnTo>
                  <a:lnTo>
                    <a:pt x="83034" y="0"/>
                  </a:lnTo>
                  <a:lnTo>
                    <a:pt x="492222" y="0"/>
                  </a:lnTo>
                  <a:lnTo>
                    <a:pt x="524539" y="6538"/>
                  </a:lnTo>
                  <a:lnTo>
                    <a:pt x="550928" y="24370"/>
                  </a:lnTo>
                  <a:lnTo>
                    <a:pt x="568720" y="50819"/>
                  </a:lnTo>
                  <a:lnTo>
                    <a:pt x="575244" y="83209"/>
                  </a:lnTo>
                  <a:lnTo>
                    <a:pt x="568720" y="115599"/>
                  </a:lnTo>
                  <a:lnTo>
                    <a:pt x="550928" y="142048"/>
                  </a:lnTo>
                  <a:lnTo>
                    <a:pt x="524539" y="159880"/>
                  </a:lnTo>
                  <a:lnTo>
                    <a:pt x="492222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2012450" y="4584482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524539" y="159880"/>
                  </a:lnTo>
                  <a:lnTo>
                    <a:pt x="550928" y="142048"/>
                  </a:lnTo>
                  <a:lnTo>
                    <a:pt x="568720" y="115599"/>
                  </a:lnTo>
                  <a:lnTo>
                    <a:pt x="575244" y="83209"/>
                  </a:lnTo>
                  <a:lnTo>
                    <a:pt x="568720" y="50819"/>
                  </a:lnTo>
                  <a:lnTo>
                    <a:pt x="550928" y="24370"/>
                  </a:lnTo>
                  <a:lnTo>
                    <a:pt x="524539" y="6538"/>
                  </a:lnTo>
                  <a:lnTo>
                    <a:pt x="492222" y="0"/>
                  </a:lnTo>
                  <a:lnTo>
                    <a:pt x="83034" y="0"/>
                  </a:lnTo>
                  <a:lnTo>
                    <a:pt x="50715" y="6538"/>
                  </a:lnTo>
                  <a:lnTo>
                    <a:pt x="24322" y="24370"/>
                  </a:lnTo>
                  <a:lnTo>
                    <a:pt x="6525" y="50819"/>
                  </a:lnTo>
                  <a:lnTo>
                    <a:pt x="0" y="83209"/>
                  </a:lnTo>
                  <a:lnTo>
                    <a:pt x="6525" y="115599"/>
                  </a:lnTo>
                  <a:lnTo>
                    <a:pt x="24322" y="142048"/>
                  </a:lnTo>
                  <a:lnTo>
                    <a:pt x="50715" y="159880"/>
                  </a:lnTo>
                  <a:lnTo>
                    <a:pt x="83034" y="166419"/>
                  </a:lnTo>
                  <a:lnTo>
                    <a:pt x="492222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 descr=""/>
          <p:cNvSpPr txBox="1"/>
          <p:nvPr/>
        </p:nvSpPr>
        <p:spPr>
          <a:xfrm>
            <a:off x="2089298" y="4584536"/>
            <a:ext cx="42164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7" name="object 147" descr=""/>
          <p:cNvGrpSpPr/>
          <p:nvPr/>
        </p:nvGrpSpPr>
        <p:grpSpPr>
          <a:xfrm>
            <a:off x="1304518" y="4582260"/>
            <a:ext cx="579755" cy="171450"/>
            <a:chOff x="1304518" y="4582260"/>
            <a:chExt cx="579755" cy="171450"/>
          </a:xfrm>
        </p:grpSpPr>
        <p:sp>
          <p:nvSpPr>
            <p:cNvPr id="148" name="object 148" descr=""/>
            <p:cNvSpPr/>
            <p:nvPr/>
          </p:nvSpPr>
          <p:spPr>
            <a:xfrm>
              <a:off x="1306741" y="4584482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83034" y="166419"/>
                  </a:lnTo>
                  <a:lnTo>
                    <a:pt x="50715" y="159880"/>
                  </a:lnTo>
                  <a:lnTo>
                    <a:pt x="24322" y="142048"/>
                  </a:lnTo>
                  <a:lnTo>
                    <a:pt x="6525" y="115599"/>
                  </a:lnTo>
                  <a:lnTo>
                    <a:pt x="0" y="83209"/>
                  </a:lnTo>
                  <a:lnTo>
                    <a:pt x="6525" y="50819"/>
                  </a:lnTo>
                  <a:lnTo>
                    <a:pt x="24322" y="24370"/>
                  </a:lnTo>
                  <a:lnTo>
                    <a:pt x="50715" y="6538"/>
                  </a:lnTo>
                  <a:lnTo>
                    <a:pt x="83034" y="0"/>
                  </a:lnTo>
                  <a:lnTo>
                    <a:pt x="492222" y="0"/>
                  </a:lnTo>
                  <a:lnTo>
                    <a:pt x="524539" y="6538"/>
                  </a:lnTo>
                  <a:lnTo>
                    <a:pt x="550928" y="24370"/>
                  </a:lnTo>
                  <a:lnTo>
                    <a:pt x="568720" y="50819"/>
                  </a:lnTo>
                  <a:lnTo>
                    <a:pt x="575244" y="83209"/>
                  </a:lnTo>
                  <a:lnTo>
                    <a:pt x="568720" y="115599"/>
                  </a:lnTo>
                  <a:lnTo>
                    <a:pt x="550928" y="142048"/>
                  </a:lnTo>
                  <a:lnTo>
                    <a:pt x="524539" y="159880"/>
                  </a:lnTo>
                  <a:lnTo>
                    <a:pt x="492222" y="166419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306741" y="4584482"/>
              <a:ext cx="575310" cy="167005"/>
            </a:xfrm>
            <a:custGeom>
              <a:avLst/>
              <a:gdLst/>
              <a:ahLst/>
              <a:cxnLst/>
              <a:rect l="l" t="t" r="r" b="b"/>
              <a:pathLst>
                <a:path w="575310" h="167004">
                  <a:moveTo>
                    <a:pt x="492222" y="166419"/>
                  </a:moveTo>
                  <a:lnTo>
                    <a:pt x="524539" y="159880"/>
                  </a:lnTo>
                  <a:lnTo>
                    <a:pt x="550928" y="142048"/>
                  </a:lnTo>
                  <a:lnTo>
                    <a:pt x="568720" y="115599"/>
                  </a:lnTo>
                  <a:lnTo>
                    <a:pt x="575244" y="83209"/>
                  </a:lnTo>
                  <a:lnTo>
                    <a:pt x="568720" y="50819"/>
                  </a:lnTo>
                  <a:lnTo>
                    <a:pt x="550928" y="24370"/>
                  </a:lnTo>
                  <a:lnTo>
                    <a:pt x="524539" y="6538"/>
                  </a:lnTo>
                  <a:lnTo>
                    <a:pt x="492222" y="0"/>
                  </a:lnTo>
                  <a:lnTo>
                    <a:pt x="83034" y="0"/>
                  </a:lnTo>
                  <a:lnTo>
                    <a:pt x="50715" y="6538"/>
                  </a:lnTo>
                  <a:lnTo>
                    <a:pt x="24322" y="24370"/>
                  </a:lnTo>
                  <a:lnTo>
                    <a:pt x="6525" y="50819"/>
                  </a:lnTo>
                  <a:lnTo>
                    <a:pt x="0" y="83209"/>
                  </a:lnTo>
                  <a:lnTo>
                    <a:pt x="6525" y="115599"/>
                  </a:lnTo>
                  <a:lnTo>
                    <a:pt x="24322" y="142048"/>
                  </a:lnTo>
                  <a:lnTo>
                    <a:pt x="50715" y="159880"/>
                  </a:lnTo>
                  <a:lnTo>
                    <a:pt x="83034" y="166419"/>
                  </a:lnTo>
                  <a:lnTo>
                    <a:pt x="492222" y="166419"/>
                  </a:lnTo>
                  <a:close/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 descr=""/>
          <p:cNvSpPr txBox="1"/>
          <p:nvPr/>
        </p:nvSpPr>
        <p:spPr>
          <a:xfrm>
            <a:off x="1383585" y="4584536"/>
            <a:ext cx="42164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1" name="object 151" descr=""/>
          <p:cNvGrpSpPr/>
          <p:nvPr/>
        </p:nvGrpSpPr>
        <p:grpSpPr>
          <a:xfrm>
            <a:off x="569166" y="1574748"/>
            <a:ext cx="597535" cy="599440"/>
            <a:chOff x="569166" y="1574748"/>
            <a:chExt cx="597535" cy="599440"/>
          </a:xfrm>
        </p:grpSpPr>
        <p:sp>
          <p:nvSpPr>
            <p:cNvPr id="152" name="object 152" descr=""/>
            <p:cNvSpPr/>
            <p:nvPr/>
          </p:nvSpPr>
          <p:spPr>
            <a:xfrm>
              <a:off x="571388" y="1576970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90" h="594994">
                  <a:moveTo>
                    <a:pt x="474422" y="594368"/>
                  </a:moveTo>
                  <a:lnTo>
                    <a:pt x="118608" y="594368"/>
                  </a:lnTo>
                  <a:lnTo>
                    <a:pt x="72438" y="585027"/>
                  </a:lnTo>
                  <a:lnTo>
                    <a:pt x="34737" y="559552"/>
                  </a:lnTo>
                  <a:lnTo>
                    <a:pt x="9320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474422" y="0"/>
                  </a:lnTo>
                  <a:lnTo>
                    <a:pt x="520587" y="9341"/>
                  </a:lnTo>
                  <a:lnTo>
                    <a:pt x="558289" y="34815"/>
                  </a:lnTo>
                  <a:lnTo>
                    <a:pt x="583709" y="72601"/>
                  </a:lnTo>
                  <a:lnTo>
                    <a:pt x="593031" y="118876"/>
                  </a:lnTo>
                  <a:lnTo>
                    <a:pt x="593031" y="475492"/>
                  </a:lnTo>
                  <a:lnTo>
                    <a:pt x="583709" y="521766"/>
                  </a:lnTo>
                  <a:lnTo>
                    <a:pt x="558289" y="559552"/>
                  </a:lnTo>
                  <a:lnTo>
                    <a:pt x="520587" y="585027"/>
                  </a:lnTo>
                  <a:lnTo>
                    <a:pt x="474422" y="594368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571388" y="1576970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90" h="594994">
                  <a:moveTo>
                    <a:pt x="474422" y="594368"/>
                  </a:moveTo>
                  <a:lnTo>
                    <a:pt x="520587" y="585027"/>
                  </a:lnTo>
                  <a:lnTo>
                    <a:pt x="558289" y="559552"/>
                  </a:lnTo>
                  <a:lnTo>
                    <a:pt x="583709" y="521766"/>
                  </a:lnTo>
                  <a:lnTo>
                    <a:pt x="593031" y="475492"/>
                  </a:lnTo>
                  <a:lnTo>
                    <a:pt x="593031" y="118876"/>
                  </a:lnTo>
                  <a:lnTo>
                    <a:pt x="583709" y="72601"/>
                  </a:lnTo>
                  <a:lnTo>
                    <a:pt x="558289" y="34815"/>
                  </a:lnTo>
                  <a:lnTo>
                    <a:pt x="520587" y="9341"/>
                  </a:lnTo>
                  <a:lnTo>
                    <a:pt x="474422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20" y="521766"/>
                  </a:lnTo>
                  <a:lnTo>
                    <a:pt x="34737" y="559552"/>
                  </a:lnTo>
                  <a:lnTo>
                    <a:pt x="72438" y="585027"/>
                  </a:lnTo>
                  <a:lnTo>
                    <a:pt x="118608" y="594368"/>
                  </a:lnTo>
                  <a:lnTo>
                    <a:pt x="474422" y="594368"/>
                  </a:lnTo>
                  <a:close/>
                </a:path>
              </a:pathLst>
            </a:custGeom>
            <a:ln w="4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 descr=""/>
          <p:cNvSpPr txBox="1"/>
          <p:nvPr/>
        </p:nvSpPr>
        <p:spPr>
          <a:xfrm>
            <a:off x="717557" y="1767494"/>
            <a:ext cx="3009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DSP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5" name="object 155" descr=""/>
          <p:cNvGrpSpPr/>
          <p:nvPr/>
        </p:nvGrpSpPr>
        <p:grpSpPr>
          <a:xfrm>
            <a:off x="865679" y="2169116"/>
            <a:ext cx="1440180" cy="2738755"/>
            <a:chOff x="865679" y="2169116"/>
            <a:chExt cx="1440180" cy="2738755"/>
          </a:xfrm>
        </p:grpSpPr>
        <p:sp>
          <p:nvSpPr>
            <p:cNvPr id="156" name="object 156" descr=""/>
            <p:cNvSpPr/>
            <p:nvPr/>
          </p:nvSpPr>
          <p:spPr>
            <a:xfrm>
              <a:off x="2300076" y="4750901"/>
              <a:ext cx="3175" cy="154940"/>
            </a:xfrm>
            <a:custGeom>
              <a:avLst/>
              <a:gdLst/>
              <a:ahLst/>
              <a:cxnLst/>
              <a:rect l="l" t="t" r="r" b="b"/>
              <a:pathLst>
                <a:path w="3175" h="154939">
                  <a:moveTo>
                    <a:pt x="0" y="0"/>
                  </a:moveTo>
                  <a:lnTo>
                    <a:pt x="0" y="154530"/>
                  </a:lnTo>
                  <a:lnTo>
                    <a:pt x="2962" y="154530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867901" y="2171339"/>
              <a:ext cx="24130" cy="238125"/>
            </a:xfrm>
            <a:custGeom>
              <a:avLst/>
              <a:gdLst/>
              <a:ahLst/>
              <a:cxnLst/>
              <a:rect l="l" t="t" r="r" b="b"/>
              <a:pathLst>
                <a:path w="24130" h="238125">
                  <a:moveTo>
                    <a:pt x="0" y="0"/>
                  </a:moveTo>
                  <a:lnTo>
                    <a:pt x="0" y="237752"/>
                  </a:lnTo>
                  <a:lnTo>
                    <a:pt x="23724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8" name="object 158" descr=""/>
          <p:cNvSpPr txBox="1"/>
          <p:nvPr/>
        </p:nvSpPr>
        <p:spPr>
          <a:xfrm>
            <a:off x="1317565" y="2399801"/>
            <a:ext cx="524510" cy="3111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18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2175907" y="2408985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776333" y="2408985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2175907" y="2741868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2199589" y="4905399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1493902" y="4905399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4" name="object 164" descr=""/>
          <p:cNvGrpSpPr/>
          <p:nvPr/>
        </p:nvGrpSpPr>
        <p:grpSpPr>
          <a:xfrm>
            <a:off x="2258121" y="2882361"/>
            <a:ext cx="99695" cy="1692910"/>
            <a:chOff x="2258121" y="2882361"/>
            <a:chExt cx="99695" cy="1692910"/>
          </a:xfrm>
        </p:grpSpPr>
        <p:sp>
          <p:nvSpPr>
            <p:cNvPr id="165" name="object 165" descr=""/>
            <p:cNvSpPr/>
            <p:nvPr/>
          </p:nvSpPr>
          <p:spPr>
            <a:xfrm>
              <a:off x="2307785" y="4418056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w="0" h="154939">
                  <a:moveTo>
                    <a:pt x="0" y="0"/>
                  </a:moveTo>
                  <a:lnTo>
                    <a:pt x="0" y="154530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2303041" y="2884583"/>
              <a:ext cx="5080" cy="113030"/>
            </a:xfrm>
            <a:custGeom>
              <a:avLst/>
              <a:gdLst/>
              <a:ahLst/>
              <a:cxnLst/>
              <a:rect l="l" t="t" r="r" b="b"/>
              <a:pathLst>
                <a:path w="5080" h="113030">
                  <a:moveTo>
                    <a:pt x="0" y="0"/>
                  </a:moveTo>
                  <a:lnTo>
                    <a:pt x="0" y="112925"/>
                  </a:lnTo>
                  <a:lnTo>
                    <a:pt x="4744" y="112925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2260343" y="4346735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4">
                  <a:moveTo>
                    <a:pt x="94884" y="71320"/>
                  </a:moveTo>
                  <a:lnTo>
                    <a:pt x="0" y="71320"/>
                  </a:lnTo>
                  <a:lnTo>
                    <a:pt x="47436" y="0"/>
                  </a:lnTo>
                  <a:lnTo>
                    <a:pt x="60832" y="16771"/>
                  </a:lnTo>
                  <a:lnTo>
                    <a:pt x="73226" y="34278"/>
                  </a:lnTo>
                  <a:lnTo>
                    <a:pt x="84588" y="52475"/>
                  </a:lnTo>
                  <a:lnTo>
                    <a:pt x="94884" y="7132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2260343" y="4346735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4">
                  <a:moveTo>
                    <a:pt x="94884" y="71320"/>
                  </a:moveTo>
                  <a:lnTo>
                    <a:pt x="0" y="71320"/>
                  </a:lnTo>
                  <a:lnTo>
                    <a:pt x="47436" y="0"/>
                  </a:lnTo>
                  <a:lnTo>
                    <a:pt x="60832" y="16771"/>
                  </a:lnTo>
                  <a:lnTo>
                    <a:pt x="73226" y="34278"/>
                  </a:lnTo>
                  <a:lnTo>
                    <a:pt x="84588" y="52475"/>
                  </a:lnTo>
                  <a:lnTo>
                    <a:pt x="94884" y="71320"/>
                  </a:lnTo>
                  <a:close/>
                </a:path>
              </a:pathLst>
            </a:custGeom>
            <a:ln w="4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2260343" y="3003457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5">
                  <a:moveTo>
                    <a:pt x="47436" y="71320"/>
                  </a:moveTo>
                  <a:lnTo>
                    <a:pt x="0" y="0"/>
                  </a:lnTo>
                  <a:lnTo>
                    <a:pt x="94884" y="0"/>
                  </a:lnTo>
                  <a:lnTo>
                    <a:pt x="84588" y="18845"/>
                  </a:lnTo>
                  <a:lnTo>
                    <a:pt x="73226" y="37042"/>
                  </a:lnTo>
                  <a:lnTo>
                    <a:pt x="60832" y="54549"/>
                  </a:lnTo>
                  <a:lnTo>
                    <a:pt x="47436" y="7132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2260343" y="3003457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5">
                  <a:moveTo>
                    <a:pt x="94884" y="0"/>
                  </a:moveTo>
                  <a:lnTo>
                    <a:pt x="0" y="0"/>
                  </a:lnTo>
                  <a:lnTo>
                    <a:pt x="47436" y="71320"/>
                  </a:lnTo>
                  <a:lnTo>
                    <a:pt x="60832" y="54549"/>
                  </a:lnTo>
                  <a:lnTo>
                    <a:pt x="73226" y="37042"/>
                  </a:lnTo>
                  <a:lnTo>
                    <a:pt x="84588" y="18845"/>
                  </a:lnTo>
                  <a:lnTo>
                    <a:pt x="94884" y="0"/>
                  </a:lnTo>
                  <a:close/>
                </a:path>
              </a:pathLst>
            </a:custGeom>
            <a:ln w="4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2310218" y="3071879"/>
              <a:ext cx="635" cy="1278890"/>
            </a:xfrm>
            <a:custGeom>
              <a:avLst/>
              <a:gdLst/>
              <a:ahLst/>
              <a:cxnLst/>
              <a:rect l="l" t="t" r="r" b="b"/>
              <a:pathLst>
                <a:path w="635" h="1278889">
                  <a:moveTo>
                    <a:pt x="0" y="0"/>
                  </a:moveTo>
                  <a:lnTo>
                    <a:pt x="476" y="1278337"/>
                  </a:lnTo>
                </a:path>
              </a:pathLst>
            </a:custGeom>
            <a:ln w="4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2" name="object 172" descr=""/>
          <p:cNvSpPr txBox="1"/>
          <p:nvPr/>
        </p:nvSpPr>
        <p:spPr>
          <a:xfrm>
            <a:off x="2327569" y="3951583"/>
            <a:ext cx="188595" cy="22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" marR="5080" indent="-5080">
              <a:lnSpc>
                <a:spcPct val="101600"/>
              </a:lnSpc>
              <a:spcBef>
                <a:spcPts val="95"/>
              </a:spcBef>
            </a:pPr>
            <a:r>
              <a:rPr dirty="0" sz="650" spc="-20">
                <a:latin typeface="Arial"/>
                <a:cs typeface="Arial"/>
              </a:rPr>
              <a:t>Thin</a:t>
            </a:r>
            <a:r>
              <a:rPr dirty="0" sz="650" spc="200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Link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3" name="object 173" descr=""/>
          <p:cNvGrpSpPr/>
          <p:nvPr/>
        </p:nvGrpSpPr>
        <p:grpSpPr>
          <a:xfrm>
            <a:off x="1592144" y="1831812"/>
            <a:ext cx="4371340" cy="3075940"/>
            <a:chOff x="1592144" y="1831812"/>
            <a:chExt cx="4371340" cy="3075940"/>
          </a:xfrm>
        </p:grpSpPr>
        <p:sp>
          <p:nvSpPr>
            <p:cNvPr id="174" name="object 174" descr=""/>
            <p:cNvSpPr/>
            <p:nvPr/>
          </p:nvSpPr>
          <p:spPr>
            <a:xfrm>
              <a:off x="1596145" y="4416570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w="0" h="154939">
                  <a:moveTo>
                    <a:pt x="0" y="0"/>
                  </a:moveTo>
                  <a:lnTo>
                    <a:pt x="0" y="154530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594366" y="4750903"/>
              <a:ext cx="3175" cy="154940"/>
            </a:xfrm>
            <a:custGeom>
              <a:avLst/>
              <a:gdLst/>
              <a:ahLst/>
              <a:cxnLst/>
              <a:rect l="l" t="t" r="r" b="b"/>
              <a:pathLst>
                <a:path w="3175" h="154939">
                  <a:moveTo>
                    <a:pt x="0" y="0"/>
                  </a:moveTo>
                  <a:lnTo>
                    <a:pt x="0" y="154530"/>
                  </a:lnTo>
                  <a:lnTo>
                    <a:pt x="2962" y="154530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5908680" y="2303587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w="0" h="106044">
                  <a:moveTo>
                    <a:pt x="0" y="0"/>
                  </a:moveTo>
                  <a:lnTo>
                    <a:pt x="0" y="10550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5908680" y="1834034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w="0" h="113030">
                  <a:moveTo>
                    <a:pt x="0" y="0"/>
                  </a:moveTo>
                  <a:lnTo>
                    <a:pt x="0" y="112925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5865983" y="2232266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5">
                  <a:moveTo>
                    <a:pt x="94884" y="71320"/>
                  </a:moveTo>
                  <a:lnTo>
                    <a:pt x="0" y="71320"/>
                  </a:lnTo>
                  <a:lnTo>
                    <a:pt x="47436" y="0"/>
                  </a:lnTo>
                  <a:lnTo>
                    <a:pt x="60832" y="16771"/>
                  </a:lnTo>
                  <a:lnTo>
                    <a:pt x="73226" y="34278"/>
                  </a:lnTo>
                  <a:lnTo>
                    <a:pt x="84588" y="52475"/>
                  </a:lnTo>
                  <a:lnTo>
                    <a:pt x="94884" y="7132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5865983" y="2232266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5">
                  <a:moveTo>
                    <a:pt x="94884" y="71320"/>
                  </a:moveTo>
                  <a:lnTo>
                    <a:pt x="0" y="71320"/>
                  </a:lnTo>
                  <a:lnTo>
                    <a:pt x="47436" y="0"/>
                  </a:lnTo>
                  <a:lnTo>
                    <a:pt x="60832" y="16771"/>
                  </a:lnTo>
                  <a:lnTo>
                    <a:pt x="73226" y="34278"/>
                  </a:lnTo>
                  <a:lnTo>
                    <a:pt x="84588" y="52475"/>
                  </a:lnTo>
                  <a:lnTo>
                    <a:pt x="94884" y="71320"/>
                  </a:lnTo>
                  <a:close/>
                </a:path>
              </a:pathLst>
            </a:custGeom>
            <a:ln w="4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5865983" y="1946965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5">
                  <a:moveTo>
                    <a:pt x="47436" y="71320"/>
                  </a:moveTo>
                  <a:lnTo>
                    <a:pt x="0" y="0"/>
                  </a:lnTo>
                  <a:lnTo>
                    <a:pt x="94884" y="0"/>
                  </a:lnTo>
                  <a:lnTo>
                    <a:pt x="84588" y="18845"/>
                  </a:lnTo>
                  <a:lnTo>
                    <a:pt x="73226" y="37042"/>
                  </a:lnTo>
                  <a:lnTo>
                    <a:pt x="60832" y="54549"/>
                  </a:lnTo>
                  <a:lnTo>
                    <a:pt x="47436" y="7132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5865983" y="1946965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5">
                  <a:moveTo>
                    <a:pt x="94884" y="0"/>
                  </a:moveTo>
                  <a:lnTo>
                    <a:pt x="0" y="0"/>
                  </a:lnTo>
                  <a:lnTo>
                    <a:pt x="47436" y="71320"/>
                  </a:lnTo>
                  <a:lnTo>
                    <a:pt x="60832" y="54549"/>
                  </a:lnTo>
                  <a:lnTo>
                    <a:pt x="73226" y="37042"/>
                  </a:lnTo>
                  <a:lnTo>
                    <a:pt x="84588" y="18845"/>
                  </a:lnTo>
                  <a:lnTo>
                    <a:pt x="94884" y="0"/>
                  </a:lnTo>
                  <a:close/>
                </a:path>
              </a:pathLst>
            </a:custGeom>
            <a:ln w="4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5914861" y="2016583"/>
              <a:ext cx="0" cy="213995"/>
            </a:xfrm>
            <a:custGeom>
              <a:avLst/>
              <a:gdLst/>
              <a:ahLst/>
              <a:cxnLst/>
              <a:rect l="l" t="t" r="r" b="b"/>
              <a:pathLst>
                <a:path w="0" h="213994">
                  <a:moveTo>
                    <a:pt x="0" y="0"/>
                  </a:moveTo>
                  <a:lnTo>
                    <a:pt x="0" y="213974"/>
                  </a:lnTo>
                </a:path>
              </a:pathLst>
            </a:custGeom>
            <a:ln w="4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3" name="object 183" descr=""/>
          <p:cNvSpPr txBox="1"/>
          <p:nvPr/>
        </p:nvSpPr>
        <p:spPr>
          <a:xfrm>
            <a:off x="5726246" y="2052363"/>
            <a:ext cx="36512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latin typeface="Arial"/>
                <a:cs typeface="Arial"/>
              </a:rPr>
              <a:t>Thin</a:t>
            </a:r>
            <a:r>
              <a:rPr dirty="0" sz="650" spc="10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Link</a:t>
            </a:r>
            <a:endParaRPr sz="650">
              <a:latin typeface="Arial"/>
              <a:cs typeface="Arial"/>
            </a:endParaRPr>
          </a:p>
        </p:txBody>
      </p:sp>
      <p:sp>
        <p:nvSpPr>
          <p:cNvPr id="184" name="object 184" descr=""/>
          <p:cNvSpPr txBox="1"/>
          <p:nvPr/>
        </p:nvSpPr>
        <p:spPr>
          <a:xfrm>
            <a:off x="5805326" y="2404536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185" name="object 185" descr=""/>
          <p:cNvSpPr txBox="1"/>
          <p:nvPr/>
        </p:nvSpPr>
        <p:spPr>
          <a:xfrm>
            <a:off x="6318791" y="1396799"/>
            <a:ext cx="516890" cy="387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System Control Processor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86" name="object 186" descr=""/>
          <p:cNvGrpSpPr/>
          <p:nvPr/>
        </p:nvGrpSpPr>
        <p:grpSpPr>
          <a:xfrm>
            <a:off x="687767" y="3714477"/>
            <a:ext cx="1428115" cy="718185"/>
            <a:chOff x="687767" y="3714477"/>
            <a:chExt cx="1428115" cy="718185"/>
          </a:xfrm>
        </p:grpSpPr>
        <p:sp>
          <p:nvSpPr>
            <p:cNvPr id="187" name="object 187" descr=""/>
            <p:cNvSpPr/>
            <p:nvPr/>
          </p:nvSpPr>
          <p:spPr>
            <a:xfrm>
              <a:off x="980575" y="3716700"/>
              <a:ext cx="6350" cy="238125"/>
            </a:xfrm>
            <a:custGeom>
              <a:avLst/>
              <a:gdLst/>
              <a:ahLst/>
              <a:cxnLst/>
              <a:rect l="l" t="t" r="r" b="b"/>
              <a:pathLst>
                <a:path w="6350" h="238125">
                  <a:moveTo>
                    <a:pt x="0" y="0"/>
                  </a:moveTo>
                  <a:lnTo>
                    <a:pt x="0" y="237752"/>
                  </a:lnTo>
                  <a:lnTo>
                    <a:pt x="5924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1710005" y="3716700"/>
              <a:ext cx="12065" cy="238125"/>
            </a:xfrm>
            <a:custGeom>
              <a:avLst/>
              <a:gdLst/>
              <a:ahLst/>
              <a:cxnLst/>
              <a:rect l="l" t="t" r="r" b="b"/>
              <a:pathLst>
                <a:path w="12064" h="238125">
                  <a:moveTo>
                    <a:pt x="0" y="0"/>
                  </a:moveTo>
                  <a:lnTo>
                    <a:pt x="0" y="237752"/>
                  </a:lnTo>
                  <a:lnTo>
                    <a:pt x="11862" y="237752"/>
                  </a:lnTo>
                </a:path>
              </a:pathLst>
            </a:custGeom>
            <a:ln w="4016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689989" y="3954451"/>
              <a:ext cx="1423670" cy="475615"/>
            </a:xfrm>
            <a:custGeom>
              <a:avLst/>
              <a:gdLst/>
              <a:ahLst/>
              <a:cxnLst/>
              <a:rect l="l" t="t" r="r" b="b"/>
              <a:pathLst>
                <a:path w="1423670" h="475614">
                  <a:moveTo>
                    <a:pt x="1304672" y="475492"/>
                  </a:moveTo>
                  <a:lnTo>
                    <a:pt x="118608" y="475492"/>
                  </a:lnTo>
                  <a:lnTo>
                    <a:pt x="72438" y="466151"/>
                  </a:lnTo>
                  <a:lnTo>
                    <a:pt x="34737" y="440676"/>
                  </a:lnTo>
                  <a:lnTo>
                    <a:pt x="9320" y="402890"/>
                  </a:lnTo>
                  <a:lnTo>
                    <a:pt x="0" y="356615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1304672" y="0"/>
                  </a:lnTo>
                  <a:lnTo>
                    <a:pt x="1350837" y="9341"/>
                  </a:lnTo>
                  <a:lnTo>
                    <a:pt x="1388538" y="34815"/>
                  </a:lnTo>
                  <a:lnTo>
                    <a:pt x="1413959" y="72601"/>
                  </a:lnTo>
                  <a:lnTo>
                    <a:pt x="1423281" y="118876"/>
                  </a:lnTo>
                  <a:lnTo>
                    <a:pt x="1423281" y="356615"/>
                  </a:lnTo>
                  <a:lnTo>
                    <a:pt x="1413959" y="402890"/>
                  </a:lnTo>
                  <a:lnTo>
                    <a:pt x="1388538" y="440676"/>
                  </a:lnTo>
                  <a:lnTo>
                    <a:pt x="1350837" y="466151"/>
                  </a:lnTo>
                  <a:lnTo>
                    <a:pt x="1304672" y="47549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689989" y="3954451"/>
              <a:ext cx="1423670" cy="475615"/>
            </a:xfrm>
            <a:custGeom>
              <a:avLst/>
              <a:gdLst/>
              <a:ahLst/>
              <a:cxnLst/>
              <a:rect l="l" t="t" r="r" b="b"/>
              <a:pathLst>
                <a:path w="1423670" h="475614">
                  <a:moveTo>
                    <a:pt x="1304672" y="475492"/>
                  </a:moveTo>
                  <a:lnTo>
                    <a:pt x="1350837" y="466151"/>
                  </a:lnTo>
                  <a:lnTo>
                    <a:pt x="1388538" y="440676"/>
                  </a:lnTo>
                  <a:lnTo>
                    <a:pt x="1413959" y="402890"/>
                  </a:lnTo>
                  <a:lnTo>
                    <a:pt x="1423281" y="356615"/>
                  </a:lnTo>
                  <a:lnTo>
                    <a:pt x="1423281" y="118876"/>
                  </a:lnTo>
                  <a:lnTo>
                    <a:pt x="1413959" y="72601"/>
                  </a:lnTo>
                  <a:lnTo>
                    <a:pt x="1388538" y="34815"/>
                  </a:lnTo>
                  <a:lnTo>
                    <a:pt x="1350837" y="9341"/>
                  </a:lnTo>
                  <a:lnTo>
                    <a:pt x="1304672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356615"/>
                  </a:lnTo>
                  <a:lnTo>
                    <a:pt x="9320" y="402890"/>
                  </a:lnTo>
                  <a:lnTo>
                    <a:pt x="34737" y="440676"/>
                  </a:lnTo>
                  <a:lnTo>
                    <a:pt x="72438" y="466151"/>
                  </a:lnTo>
                  <a:lnTo>
                    <a:pt x="118608" y="475492"/>
                  </a:lnTo>
                  <a:lnTo>
                    <a:pt x="1304672" y="475492"/>
                  </a:lnTo>
                  <a:close/>
                </a:path>
              </a:pathLst>
            </a:custGeom>
            <a:ln w="4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1" name="object 191" descr=""/>
          <p:cNvSpPr txBox="1"/>
          <p:nvPr/>
        </p:nvSpPr>
        <p:spPr>
          <a:xfrm>
            <a:off x="871240" y="3954354"/>
            <a:ext cx="20701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92" name="object 192" descr=""/>
          <p:cNvSpPr txBox="1"/>
          <p:nvPr/>
        </p:nvSpPr>
        <p:spPr>
          <a:xfrm>
            <a:off x="1139650" y="3945168"/>
            <a:ext cx="674370" cy="46863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  <a:p>
            <a:pPr marL="360680">
              <a:lnSpc>
                <a:spcPct val="100000"/>
              </a:lnSpc>
              <a:spcBef>
                <a:spcPts val="45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3" name="object 193" descr=""/>
          <p:cNvGrpSpPr/>
          <p:nvPr/>
        </p:nvGrpSpPr>
        <p:grpSpPr>
          <a:xfrm>
            <a:off x="1399410" y="3120109"/>
            <a:ext cx="597535" cy="599440"/>
            <a:chOff x="1399410" y="3120109"/>
            <a:chExt cx="597535" cy="599440"/>
          </a:xfrm>
        </p:grpSpPr>
        <p:sp>
          <p:nvSpPr>
            <p:cNvPr id="194" name="object 194" descr=""/>
            <p:cNvSpPr/>
            <p:nvPr/>
          </p:nvSpPr>
          <p:spPr>
            <a:xfrm>
              <a:off x="1401632" y="3122332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89" h="594995">
                  <a:moveTo>
                    <a:pt x="474422" y="594368"/>
                  </a:moveTo>
                  <a:lnTo>
                    <a:pt x="118608" y="594368"/>
                  </a:lnTo>
                  <a:lnTo>
                    <a:pt x="72438" y="585027"/>
                  </a:lnTo>
                  <a:lnTo>
                    <a:pt x="34737" y="559552"/>
                  </a:lnTo>
                  <a:lnTo>
                    <a:pt x="9320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474422" y="0"/>
                  </a:lnTo>
                  <a:lnTo>
                    <a:pt x="520587" y="9341"/>
                  </a:lnTo>
                  <a:lnTo>
                    <a:pt x="558289" y="34815"/>
                  </a:lnTo>
                  <a:lnTo>
                    <a:pt x="583709" y="72601"/>
                  </a:lnTo>
                  <a:lnTo>
                    <a:pt x="593031" y="118876"/>
                  </a:lnTo>
                  <a:lnTo>
                    <a:pt x="593031" y="475492"/>
                  </a:lnTo>
                  <a:lnTo>
                    <a:pt x="583709" y="521766"/>
                  </a:lnTo>
                  <a:lnTo>
                    <a:pt x="558289" y="559552"/>
                  </a:lnTo>
                  <a:lnTo>
                    <a:pt x="520587" y="585027"/>
                  </a:lnTo>
                  <a:lnTo>
                    <a:pt x="474422" y="594368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1401632" y="3122332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89" h="594995">
                  <a:moveTo>
                    <a:pt x="474422" y="594368"/>
                  </a:moveTo>
                  <a:lnTo>
                    <a:pt x="520587" y="585027"/>
                  </a:lnTo>
                  <a:lnTo>
                    <a:pt x="558289" y="559552"/>
                  </a:lnTo>
                  <a:lnTo>
                    <a:pt x="583709" y="521766"/>
                  </a:lnTo>
                  <a:lnTo>
                    <a:pt x="593031" y="475492"/>
                  </a:lnTo>
                  <a:lnTo>
                    <a:pt x="593031" y="118876"/>
                  </a:lnTo>
                  <a:lnTo>
                    <a:pt x="583709" y="72601"/>
                  </a:lnTo>
                  <a:lnTo>
                    <a:pt x="558289" y="34815"/>
                  </a:lnTo>
                  <a:lnTo>
                    <a:pt x="520587" y="9341"/>
                  </a:lnTo>
                  <a:lnTo>
                    <a:pt x="474422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20" y="521766"/>
                  </a:lnTo>
                  <a:lnTo>
                    <a:pt x="34737" y="559552"/>
                  </a:lnTo>
                  <a:lnTo>
                    <a:pt x="72438" y="585027"/>
                  </a:lnTo>
                  <a:lnTo>
                    <a:pt x="118608" y="594368"/>
                  </a:lnTo>
                  <a:lnTo>
                    <a:pt x="474422" y="594368"/>
                  </a:lnTo>
                  <a:close/>
                </a:path>
              </a:pathLst>
            </a:custGeom>
            <a:ln w="4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6" name="object 196" descr=""/>
          <p:cNvSpPr txBox="1"/>
          <p:nvPr/>
        </p:nvSpPr>
        <p:spPr>
          <a:xfrm>
            <a:off x="1547867" y="3232346"/>
            <a:ext cx="300990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endParaRPr sz="10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10"/>
              </a:spcBef>
            </a:pP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Ctrl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7" name="object 197" descr=""/>
          <p:cNvGrpSpPr/>
          <p:nvPr/>
        </p:nvGrpSpPr>
        <p:grpSpPr>
          <a:xfrm>
            <a:off x="687981" y="3120321"/>
            <a:ext cx="597535" cy="598805"/>
            <a:chOff x="687981" y="3120321"/>
            <a:chExt cx="597535" cy="598805"/>
          </a:xfrm>
        </p:grpSpPr>
        <p:sp>
          <p:nvSpPr>
            <p:cNvPr id="198" name="object 198" descr=""/>
            <p:cNvSpPr/>
            <p:nvPr/>
          </p:nvSpPr>
          <p:spPr>
            <a:xfrm>
              <a:off x="689991" y="3122332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90" h="594995">
                  <a:moveTo>
                    <a:pt x="474422" y="594368"/>
                  </a:moveTo>
                  <a:lnTo>
                    <a:pt x="118608" y="594368"/>
                  </a:lnTo>
                  <a:lnTo>
                    <a:pt x="72438" y="585027"/>
                  </a:lnTo>
                  <a:lnTo>
                    <a:pt x="34737" y="559552"/>
                  </a:lnTo>
                  <a:lnTo>
                    <a:pt x="9320" y="521766"/>
                  </a:lnTo>
                  <a:lnTo>
                    <a:pt x="0" y="475492"/>
                  </a:lnTo>
                  <a:lnTo>
                    <a:pt x="0" y="118876"/>
                  </a:lnTo>
                  <a:lnTo>
                    <a:pt x="9320" y="72601"/>
                  </a:lnTo>
                  <a:lnTo>
                    <a:pt x="34737" y="34815"/>
                  </a:lnTo>
                  <a:lnTo>
                    <a:pt x="72438" y="9341"/>
                  </a:lnTo>
                  <a:lnTo>
                    <a:pt x="118608" y="0"/>
                  </a:lnTo>
                  <a:lnTo>
                    <a:pt x="474422" y="0"/>
                  </a:lnTo>
                  <a:lnTo>
                    <a:pt x="520587" y="9341"/>
                  </a:lnTo>
                  <a:lnTo>
                    <a:pt x="558289" y="34815"/>
                  </a:lnTo>
                  <a:lnTo>
                    <a:pt x="583709" y="72601"/>
                  </a:lnTo>
                  <a:lnTo>
                    <a:pt x="593031" y="118876"/>
                  </a:lnTo>
                  <a:lnTo>
                    <a:pt x="593031" y="475492"/>
                  </a:lnTo>
                  <a:lnTo>
                    <a:pt x="583709" y="521766"/>
                  </a:lnTo>
                  <a:lnTo>
                    <a:pt x="558289" y="559552"/>
                  </a:lnTo>
                  <a:lnTo>
                    <a:pt x="520587" y="585027"/>
                  </a:lnTo>
                  <a:lnTo>
                    <a:pt x="474422" y="594368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689991" y="3122332"/>
              <a:ext cx="593090" cy="594995"/>
            </a:xfrm>
            <a:custGeom>
              <a:avLst/>
              <a:gdLst/>
              <a:ahLst/>
              <a:cxnLst/>
              <a:rect l="l" t="t" r="r" b="b"/>
              <a:pathLst>
                <a:path w="593090" h="594995">
                  <a:moveTo>
                    <a:pt x="474422" y="594368"/>
                  </a:moveTo>
                  <a:lnTo>
                    <a:pt x="520587" y="585027"/>
                  </a:lnTo>
                  <a:lnTo>
                    <a:pt x="558289" y="559552"/>
                  </a:lnTo>
                  <a:lnTo>
                    <a:pt x="583709" y="521766"/>
                  </a:lnTo>
                  <a:lnTo>
                    <a:pt x="593031" y="475492"/>
                  </a:lnTo>
                  <a:lnTo>
                    <a:pt x="593031" y="118876"/>
                  </a:lnTo>
                  <a:lnTo>
                    <a:pt x="583709" y="72601"/>
                  </a:lnTo>
                  <a:lnTo>
                    <a:pt x="558289" y="34815"/>
                  </a:lnTo>
                  <a:lnTo>
                    <a:pt x="520587" y="9341"/>
                  </a:lnTo>
                  <a:lnTo>
                    <a:pt x="474422" y="0"/>
                  </a:lnTo>
                  <a:lnTo>
                    <a:pt x="118608" y="0"/>
                  </a:lnTo>
                  <a:lnTo>
                    <a:pt x="72438" y="9341"/>
                  </a:lnTo>
                  <a:lnTo>
                    <a:pt x="34737" y="34815"/>
                  </a:lnTo>
                  <a:lnTo>
                    <a:pt x="9320" y="72601"/>
                  </a:lnTo>
                  <a:lnTo>
                    <a:pt x="0" y="118876"/>
                  </a:lnTo>
                  <a:lnTo>
                    <a:pt x="0" y="475492"/>
                  </a:lnTo>
                  <a:lnTo>
                    <a:pt x="9320" y="521766"/>
                  </a:lnTo>
                  <a:lnTo>
                    <a:pt x="34737" y="559552"/>
                  </a:lnTo>
                  <a:lnTo>
                    <a:pt x="72438" y="585027"/>
                  </a:lnTo>
                  <a:lnTo>
                    <a:pt x="118608" y="594368"/>
                  </a:lnTo>
                  <a:lnTo>
                    <a:pt x="474422" y="594368"/>
                  </a:lnTo>
                  <a:close/>
                </a:path>
              </a:pathLst>
            </a:custGeom>
            <a:ln w="4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0" name="object 200" descr=""/>
          <p:cNvSpPr txBox="1"/>
          <p:nvPr/>
        </p:nvSpPr>
        <p:spPr>
          <a:xfrm>
            <a:off x="791540" y="3232346"/>
            <a:ext cx="390525" cy="34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Ctrl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1" name="object 20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8026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Growing</a:t>
            </a:r>
            <a:r>
              <a:rPr dirty="0" spc="-2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0"/>
              <a:t> Virtualization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2924" y="4472838"/>
            <a:ext cx="1643380" cy="428625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2924" y="5115775"/>
            <a:ext cx="3500754" cy="428625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dirty="0" sz="11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2924" y="5758726"/>
            <a:ext cx="3500754" cy="428625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algn="ctr" marR="123825">
              <a:lnSpc>
                <a:spcPct val="100000"/>
              </a:lnSpc>
              <a:spcBef>
                <a:spcPts val="890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07710" y="3158352"/>
            <a:ext cx="3810" cy="3437890"/>
          </a:xfrm>
          <a:custGeom>
            <a:avLst/>
            <a:gdLst/>
            <a:ahLst/>
            <a:cxnLst/>
            <a:rect l="l" t="t" r="r" b="b"/>
            <a:pathLst>
              <a:path w="3810" h="3437890">
                <a:moveTo>
                  <a:pt x="3606" y="0"/>
                </a:moveTo>
                <a:lnTo>
                  <a:pt x="0" y="3437445"/>
                </a:lnTo>
              </a:path>
            </a:pathLst>
          </a:custGeom>
          <a:ln w="507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27705" y="826183"/>
            <a:ext cx="8629015" cy="2503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3655" indent="-457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Virtualization hardware supported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ARMv7-</a:t>
            </a:r>
            <a:r>
              <a:rPr dirty="0" sz="2400">
                <a:latin typeface="Arial"/>
                <a:cs typeface="Arial"/>
              </a:rPr>
              <a:t>A,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ARMv8-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000">
                <a:latin typeface="Arial"/>
                <a:cs typeface="Arial"/>
              </a:rPr>
              <a:t>“Virtualization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execution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software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environment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separated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underlying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hardware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resources”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400">
                <a:latin typeface="Arial"/>
                <a:cs typeface="Arial"/>
              </a:rPr>
              <a:t>Virtualization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IP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obfuscation;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protection;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environment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duplication;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multiple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guest-</a:t>
            </a:r>
            <a:r>
              <a:rPr dirty="0" sz="2000" spc="-25">
                <a:latin typeface="Arial"/>
                <a:cs typeface="Arial"/>
              </a:rPr>
              <a:t>OS </a:t>
            </a: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under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hypervisor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880110">
              <a:lnSpc>
                <a:spcPct val="100000"/>
              </a:lnSpc>
              <a:spcBef>
                <a:spcPts val="1510"/>
              </a:spcBef>
              <a:tabLst>
                <a:tab pos="5202555" algn="l"/>
              </a:tabLst>
            </a:pPr>
            <a:r>
              <a:rPr dirty="0" sz="1400" b="1">
                <a:latin typeface="Arial"/>
                <a:cs typeface="Arial"/>
              </a:rPr>
              <a:t>System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without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virtualization</a:t>
            </a:r>
            <a:r>
              <a:rPr dirty="0" sz="1400" b="1">
                <a:latin typeface="Arial"/>
                <a:cs typeface="Arial"/>
              </a:rPr>
              <a:t>	System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with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virtualization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550312" y="4472838"/>
            <a:ext cx="1643380" cy="428625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12157" y="3901338"/>
            <a:ext cx="867410" cy="400050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92406" y="3901338"/>
            <a:ext cx="867410" cy="400050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12157" y="4501413"/>
            <a:ext cx="1847850" cy="400050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575945">
              <a:lnSpc>
                <a:spcPct val="100000"/>
              </a:lnSpc>
              <a:spcBef>
                <a:spcPts val="665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Guest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644296" y="3901338"/>
            <a:ext cx="867410" cy="400050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24546" y="3901338"/>
            <a:ext cx="867410" cy="400050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44296" y="4501413"/>
            <a:ext cx="1847850" cy="400050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575945">
              <a:lnSpc>
                <a:spcPct val="100000"/>
              </a:lnSpc>
              <a:spcBef>
                <a:spcPts val="665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Guest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12157" y="5115775"/>
            <a:ext cx="3879850" cy="428625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890"/>
              </a:spcBef>
            </a:pP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dirty="0" sz="11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(VMM,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 Hypervisor)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12157" y="5758726"/>
            <a:ext cx="3879850" cy="428625"/>
          </a:xfrm>
          <a:prstGeom prst="rect">
            <a:avLst/>
          </a:prstGeom>
          <a:solidFill>
            <a:srgbClr val="128CAB"/>
          </a:solidFill>
          <a:ln w="25400">
            <a:solidFill>
              <a:srgbClr val="0A657D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algn="ctr" marR="104139">
              <a:lnSpc>
                <a:spcPct val="100000"/>
              </a:lnSpc>
              <a:spcBef>
                <a:spcPts val="890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50574" y="3472700"/>
            <a:ext cx="1971039" cy="150050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885"/>
              </a:spcBef>
            </a:pPr>
            <a:r>
              <a:rPr dirty="0" sz="1200" b="1">
                <a:latin typeface="Arial"/>
                <a:cs typeface="Arial"/>
              </a:rPr>
              <a:t>Virtual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Machine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82714" y="3472700"/>
            <a:ext cx="1971039" cy="150050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885"/>
              </a:spcBef>
            </a:pPr>
            <a:r>
              <a:rPr dirty="0" sz="1200" b="1">
                <a:latin typeface="Arial"/>
                <a:cs typeface="Arial"/>
              </a:rPr>
              <a:t>Virtual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Machine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48" y="1620108"/>
            <a:ext cx="4248764" cy="340261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076527" y="3307913"/>
            <a:ext cx="5003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CCI-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29133" y="3613749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51709" y="4099361"/>
            <a:ext cx="5003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35035" y="4748340"/>
            <a:ext cx="35877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Flash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17311" y="4748340"/>
            <a:ext cx="3448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GPIO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75389" y="1676575"/>
            <a:ext cx="2882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DSP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7365" y="2422949"/>
            <a:ext cx="53594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A15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0606" y="2706358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02202" y="4003185"/>
            <a:ext cx="19875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05445" y="4316950"/>
            <a:ext cx="125793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AXI4/AXI3/AHB/APB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6838" y="1676562"/>
            <a:ext cx="50800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GIC-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66206" y="3069290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08793" y="2048533"/>
            <a:ext cx="19875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24969" y="2422926"/>
            <a:ext cx="48260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A7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71605" y="2706335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0581" y="3069313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71605" y="3069313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91841" y="4736958"/>
            <a:ext cx="53594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LPDDR2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509776" y="1678459"/>
            <a:ext cx="38671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Audio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70378" y="1672788"/>
            <a:ext cx="30226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61123" y="1676539"/>
            <a:ext cx="6496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M3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36676" y="3069267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20838" y="2048514"/>
            <a:ext cx="695960" cy="307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5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AHB</a:t>
            </a:r>
            <a:endParaRPr sz="600">
              <a:latin typeface="Arial"/>
              <a:cs typeface="Arial"/>
            </a:endParaRPr>
          </a:p>
          <a:p>
            <a:pPr algn="ctr" marR="187325">
              <a:lnSpc>
                <a:spcPts val="969"/>
              </a:lnSpc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  <a:p>
            <a:pPr algn="ctr" marR="141605">
              <a:lnSpc>
                <a:spcPts val="710"/>
              </a:lnSpc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028736" y="2687478"/>
            <a:ext cx="189230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</a:rPr>
              <a:t>TBU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678504" y="2449701"/>
            <a:ext cx="711835" cy="359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9DBB61"/>
                </a:solidFill>
                <a:latin typeface="Arial"/>
                <a:cs typeface="Arial"/>
              </a:rPr>
              <a:t>MMU-</a:t>
            </a:r>
            <a:r>
              <a:rPr dirty="0" sz="1000" spc="-25" b="1">
                <a:solidFill>
                  <a:srgbClr val="9DBB61"/>
                </a:solidFill>
                <a:latin typeface="Arial"/>
                <a:cs typeface="Arial"/>
              </a:rPr>
              <a:t>500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</a:rPr>
              <a:t>TBU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253763" y="3073097"/>
            <a:ext cx="638810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DVM</a:t>
            </a:r>
            <a:r>
              <a:rPr dirty="0" sz="600" spc="34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baseline="4629" sz="9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baseline="4629" sz="900" spc="-3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89567" y="3594827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74085" y="3963611"/>
            <a:ext cx="571500" cy="3778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4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667139" y="4447696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6071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Virtualization with </a:t>
            </a:r>
            <a:r>
              <a:rPr dirty="0" spc="-20"/>
              <a:t>MMU-</a:t>
            </a:r>
            <a:r>
              <a:rPr dirty="0" spc="-25"/>
              <a:t>500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4908345" y="863902"/>
            <a:ext cx="397129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Nested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translation</a:t>
            </a:r>
            <a:endParaRPr sz="24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60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Stage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1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Stage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5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  <a:p>
            <a:pPr lvl="1" marL="734695" marR="73025" indent="-277495">
              <a:lnSpc>
                <a:spcPct val="100000"/>
              </a:lnSpc>
              <a:spcBef>
                <a:spcPts val="56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Supports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virtual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address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(VA) </a:t>
            </a:r>
            <a:r>
              <a:rPr dirty="0" sz="1900">
                <a:latin typeface="Arial"/>
                <a:cs typeface="Arial"/>
              </a:rPr>
              <a:t>programming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of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devices</a:t>
            </a:r>
            <a:endParaRPr sz="19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57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Scatter/gather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function</a:t>
            </a:r>
            <a:endParaRPr sz="19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1889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Adds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ARMv8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lvl="1" marL="734695" marR="17145" indent="-277495">
              <a:lnSpc>
                <a:spcPct val="100000"/>
              </a:lnSpc>
              <a:spcBef>
                <a:spcPts val="59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enable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interoperability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with Cortex-</a:t>
            </a:r>
            <a:r>
              <a:rPr dirty="0" sz="1900">
                <a:latin typeface="Arial"/>
                <a:cs typeface="Arial"/>
              </a:rPr>
              <a:t>A57</a:t>
            </a:r>
            <a:r>
              <a:rPr dirty="0" sz="1900" spc="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&amp;</a:t>
            </a:r>
            <a:r>
              <a:rPr dirty="0" sz="1900" spc="3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 spc="-25">
                <a:latin typeface="Arial"/>
                <a:cs typeface="Arial"/>
              </a:rPr>
              <a:t>A53</a:t>
            </a:r>
            <a:endParaRPr sz="1900">
              <a:latin typeface="Arial"/>
              <a:cs typeface="Arial"/>
            </a:endParaRPr>
          </a:p>
          <a:p>
            <a:pPr lvl="1" marL="734695" marR="5080" indent="-277495">
              <a:lnSpc>
                <a:spcPct val="100000"/>
              </a:lnSpc>
              <a:spcBef>
                <a:spcPts val="57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Also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supports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>
                <a:latin typeface="Arial"/>
                <a:cs typeface="Arial"/>
              </a:rPr>
              <a:t>A15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and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>
                <a:latin typeface="Arial"/>
                <a:cs typeface="Arial"/>
              </a:rPr>
              <a:t>A7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page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table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formats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798319" y="2407919"/>
            <a:ext cx="2697480" cy="681355"/>
            <a:chOff x="1798319" y="2407919"/>
            <a:chExt cx="2697480" cy="681355"/>
          </a:xfrm>
        </p:grpSpPr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2407919"/>
              <a:ext cx="2697479" cy="68122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9088" y="2545079"/>
              <a:ext cx="1130807" cy="35204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846855" y="2433458"/>
              <a:ext cx="2604770" cy="587375"/>
            </a:xfrm>
            <a:custGeom>
              <a:avLst/>
              <a:gdLst/>
              <a:ahLst/>
              <a:cxnLst/>
              <a:rect l="l" t="t" r="r" b="b"/>
              <a:pathLst>
                <a:path w="2604770" h="587375">
                  <a:moveTo>
                    <a:pt x="2506903" y="0"/>
                  </a:moveTo>
                  <a:lnTo>
                    <a:pt x="97866" y="0"/>
                  </a:lnTo>
                  <a:lnTo>
                    <a:pt x="59771" y="7690"/>
                  </a:lnTo>
                  <a:lnTo>
                    <a:pt x="28663" y="28663"/>
                  </a:lnTo>
                  <a:lnTo>
                    <a:pt x="7690" y="59771"/>
                  </a:lnTo>
                  <a:lnTo>
                    <a:pt x="0" y="97866"/>
                  </a:lnTo>
                  <a:lnTo>
                    <a:pt x="0" y="489318"/>
                  </a:lnTo>
                  <a:lnTo>
                    <a:pt x="7690" y="527412"/>
                  </a:lnTo>
                  <a:lnTo>
                    <a:pt x="28663" y="558520"/>
                  </a:lnTo>
                  <a:lnTo>
                    <a:pt x="59771" y="579493"/>
                  </a:lnTo>
                  <a:lnTo>
                    <a:pt x="97866" y="587184"/>
                  </a:lnTo>
                  <a:lnTo>
                    <a:pt x="2506903" y="587184"/>
                  </a:lnTo>
                  <a:lnTo>
                    <a:pt x="2544998" y="579493"/>
                  </a:lnTo>
                  <a:lnTo>
                    <a:pt x="2576106" y="558520"/>
                  </a:lnTo>
                  <a:lnTo>
                    <a:pt x="2597079" y="527412"/>
                  </a:lnTo>
                  <a:lnTo>
                    <a:pt x="2604770" y="489318"/>
                  </a:lnTo>
                  <a:lnTo>
                    <a:pt x="2604770" y="97866"/>
                  </a:lnTo>
                  <a:lnTo>
                    <a:pt x="2597079" y="59771"/>
                  </a:lnTo>
                  <a:lnTo>
                    <a:pt x="2576106" y="28663"/>
                  </a:lnTo>
                  <a:lnTo>
                    <a:pt x="2544998" y="7690"/>
                  </a:lnTo>
                  <a:lnTo>
                    <a:pt x="2506903" y="0"/>
                  </a:lnTo>
                  <a:close/>
                </a:path>
              </a:pathLst>
            </a:custGeom>
            <a:solidFill>
              <a:srgbClr val="ABC9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846855" y="2433458"/>
              <a:ext cx="2604770" cy="587375"/>
            </a:xfrm>
            <a:custGeom>
              <a:avLst/>
              <a:gdLst/>
              <a:ahLst/>
              <a:cxnLst/>
              <a:rect l="l" t="t" r="r" b="b"/>
              <a:pathLst>
                <a:path w="2604770" h="587375">
                  <a:moveTo>
                    <a:pt x="0" y="97866"/>
                  </a:moveTo>
                  <a:lnTo>
                    <a:pt x="7690" y="59771"/>
                  </a:lnTo>
                  <a:lnTo>
                    <a:pt x="28663" y="28663"/>
                  </a:lnTo>
                  <a:lnTo>
                    <a:pt x="59771" y="7690"/>
                  </a:lnTo>
                  <a:lnTo>
                    <a:pt x="97866" y="0"/>
                  </a:lnTo>
                  <a:lnTo>
                    <a:pt x="2506903" y="0"/>
                  </a:lnTo>
                  <a:lnTo>
                    <a:pt x="2544998" y="7690"/>
                  </a:lnTo>
                  <a:lnTo>
                    <a:pt x="2576106" y="28663"/>
                  </a:lnTo>
                  <a:lnTo>
                    <a:pt x="2597079" y="59771"/>
                  </a:lnTo>
                  <a:lnTo>
                    <a:pt x="2604770" y="97866"/>
                  </a:lnTo>
                  <a:lnTo>
                    <a:pt x="2604770" y="489318"/>
                  </a:lnTo>
                  <a:lnTo>
                    <a:pt x="2597079" y="527412"/>
                  </a:lnTo>
                  <a:lnTo>
                    <a:pt x="2576106" y="558520"/>
                  </a:lnTo>
                  <a:lnTo>
                    <a:pt x="2544998" y="579493"/>
                  </a:lnTo>
                  <a:lnTo>
                    <a:pt x="2506903" y="587184"/>
                  </a:lnTo>
                  <a:lnTo>
                    <a:pt x="97866" y="587184"/>
                  </a:lnTo>
                  <a:lnTo>
                    <a:pt x="59771" y="579493"/>
                  </a:lnTo>
                  <a:lnTo>
                    <a:pt x="28663" y="558520"/>
                  </a:lnTo>
                  <a:lnTo>
                    <a:pt x="7690" y="527412"/>
                  </a:lnTo>
                  <a:lnTo>
                    <a:pt x="0" y="489318"/>
                  </a:lnTo>
                  <a:lnTo>
                    <a:pt x="0" y="978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588861" y="2601575"/>
            <a:ext cx="9912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259" sz="900" spc="-157" b="1">
                <a:solidFill>
                  <a:srgbClr val="FFFFFF"/>
                </a:solidFill>
                <a:latin typeface="Arial"/>
                <a:cs typeface="Arial"/>
              </a:rPr>
              <a:t>TBU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MMU</a:t>
            </a:r>
            <a:r>
              <a:rPr dirty="0" baseline="9259" sz="900" spc="-157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baseline="9259" sz="900" spc="-367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54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9259" sz="900" spc="1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9259" sz="900" spc="-3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321" y="1193838"/>
            <a:ext cx="4248766" cy="340260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216800" y="2881631"/>
            <a:ext cx="5003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CCI-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69407" y="3187467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91982" y="3673078"/>
            <a:ext cx="5003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75309" y="4322060"/>
            <a:ext cx="35877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Flash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57586" y="4322060"/>
            <a:ext cx="3448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GPIO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15663" y="1250297"/>
            <a:ext cx="2882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DSP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7640" y="1996670"/>
            <a:ext cx="53594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A15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0880" y="2280081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42476" y="3576909"/>
            <a:ext cx="19875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45719" y="3890672"/>
            <a:ext cx="125793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AXI4/AXI3/AHB/APB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7114" y="1250285"/>
            <a:ext cx="50800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GIC-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06481" y="2643012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688453" y="2643010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49067" y="1622257"/>
            <a:ext cx="19875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65245" y="1996650"/>
            <a:ext cx="48260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A7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411880" y="2280060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0856" y="2643037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11880" y="2643037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32116" y="4310683"/>
            <a:ext cx="53594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LPDDR2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650051" y="1252185"/>
            <a:ext cx="38671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Audio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10653" y="1246515"/>
            <a:ext cx="30226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01397" y="1250268"/>
            <a:ext cx="6496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M3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676950" y="2642994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61114" y="1622240"/>
            <a:ext cx="695960" cy="307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5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AHB</a:t>
            </a:r>
            <a:endParaRPr sz="600">
              <a:latin typeface="Arial"/>
              <a:cs typeface="Arial"/>
            </a:endParaRPr>
          </a:p>
          <a:p>
            <a:pPr algn="ctr" marR="187325">
              <a:lnSpc>
                <a:spcPts val="969"/>
              </a:lnSpc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  <a:p>
            <a:pPr algn="ctr" marR="141605">
              <a:lnSpc>
                <a:spcPts val="710"/>
              </a:lnSpc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44599" y="2250002"/>
            <a:ext cx="2222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TBU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30889" y="2249999"/>
            <a:ext cx="2222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TBU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282603" y="2249999"/>
            <a:ext cx="2222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TCU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13270" y="2023431"/>
            <a:ext cx="717550" cy="367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9DBB61"/>
                </a:solidFill>
                <a:latin typeface="Arial"/>
                <a:cs typeface="Arial"/>
              </a:rPr>
              <a:t>MMU-</a:t>
            </a:r>
            <a:r>
              <a:rPr dirty="0" sz="1000" spc="-25" b="1">
                <a:solidFill>
                  <a:srgbClr val="9DBB61"/>
                </a:solidFill>
                <a:latin typeface="Arial"/>
                <a:cs typeface="Arial"/>
              </a:rPr>
              <a:t>500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TBU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292218" y="2646828"/>
            <a:ext cx="2025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DVM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729842" y="3168559"/>
            <a:ext cx="344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614360" y="3537348"/>
            <a:ext cx="571500" cy="3778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4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807414" y="4021428"/>
            <a:ext cx="18986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6071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Virtualization with </a:t>
            </a:r>
            <a:r>
              <a:rPr dirty="0" spc="-20"/>
              <a:t>MMU-</a:t>
            </a:r>
            <a:r>
              <a:rPr dirty="0" spc="-25"/>
              <a:t>500</a:t>
            </a:r>
          </a:p>
        </p:txBody>
      </p:sp>
      <p:sp>
        <p:nvSpPr>
          <p:cNvPr id="36" name="object 36" descr=""/>
          <p:cNvSpPr/>
          <p:nvPr/>
        </p:nvSpPr>
        <p:spPr>
          <a:xfrm>
            <a:off x="557212" y="4940706"/>
            <a:ext cx="4050665" cy="1108075"/>
          </a:xfrm>
          <a:custGeom>
            <a:avLst/>
            <a:gdLst/>
            <a:ahLst/>
            <a:cxnLst/>
            <a:rect l="l" t="t" r="r" b="b"/>
            <a:pathLst>
              <a:path w="4050665" h="1108075">
                <a:moveTo>
                  <a:pt x="0" y="0"/>
                </a:moveTo>
                <a:lnTo>
                  <a:pt x="4050512" y="0"/>
                </a:lnTo>
                <a:lnTo>
                  <a:pt x="4050512" y="1107998"/>
                </a:lnTo>
                <a:lnTo>
                  <a:pt x="0" y="1107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648652" y="4969156"/>
            <a:ext cx="21583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ARM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System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MMU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Terminology: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8" name="object 38" descr=""/>
          <p:cNvSpPr txBox="1"/>
          <p:nvPr/>
        </p:nvSpPr>
        <p:spPr>
          <a:xfrm>
            <a:off x="648652" y="5304534"/>
            <a:ext cx="421005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TBU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b="1">
                <a:latin typeface="Arial"/>
                <a:cs typeface="Arial"/>
              </a:rPr>
              <a:t>TCU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563089" y="5304534"/>
            <a:ext cx="226504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659765" indent="-635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Translation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Buffer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Unit </a:t>
            </a:r>
            <a:r>
              <a:rPr dirty="0" sz="1100" b="1">
                <a:latin typeface="Arial"/>
                <a:cs typeface="Arial"/>
              </a:rPr>
              <a:t>(containing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TLB)</a:t>
            </a:r>
            <a:endParaRPr sz="11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Arial"/>
                <a:cs typeface="Arial"/>
              </a:rPr>
              <a:t>Translation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Control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Unit </a:t>
            </a:r>
            <a:r>
              <a:rPr dirty="0" sz="1100" b="1">
                <a:latin typeface="Arial"/>
                <a:cs typeface="Arial"/>
              </a:rPr>
              <a:t>(containing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page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table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walker)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908345" y="836470"/>
            <a:ext cx="3971290" cy="526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Nested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translation</a:t>
            </a:r>
            <a:endParaRPr sz="24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35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Stage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1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Stage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5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  <a:p>
            <a:pPr lvl="1" marL="734695" marR="73025" indent="-277495">
              <a:lnSpc>
                <a:spcPts val="2050"/>
              </a:lnSpc>
              <a:spcBef>
                <a:spcPts val="61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Supports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virtual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address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(VA) </a:t>
            </a:r>
            <a:r>
              <a:rPr dirty="0" sz="1900">
                <a:latin typeface="Arial"/>
                <a:cs typeface="Arial"/>
              </a:rPr>
              <a:t>programming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of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devices</a:t>
            </a:r>
            <a:endParaRPr sz="19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30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Scatter/gather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function</a:t>
            </a:r>
            <a:endParaRPr sz="19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166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Adds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ARMv8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lvl="1" marL="734695" marR="17145" indent="-277495">
              <a:lnSpc>
                <a:spcPts val="2050"/>
              </a:lnSpc>
              <a:spcBef>
                <a:spcPts val="61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enable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interoperability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with Cortex-</a:t>
            </a:r>
            <a:r>
              <a:rPr dirty="0" sz="1900">
                <a:latin typeface="Arial"/>
                <a:cs typeface="Arial"/>
              </a:rPr>
              <a:t>A57</a:t>
            </a:r>
            <a:r>
              <a:rPr dirty="0" sz="1900" spc="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&amp;</a:t>
            </a:r>
            <a:r>
              <a:rPr dirty="0" sz="1900" spc="3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 spc="-25">
                <a:latin typeface="Arial"/>
                <a:cs typeface="Arial"/>
              </a:rPr>
              <a:t>A53</a:t>
            </a:r>
            <a:endParaRPr sz="1900">
              <a:latin typeface="Arial"/>
              <a:cs typeface="Arial"/>
            </a:endParaRPr>
          </a:p>
          <a:p>
            <a:pPr lvl="1" marL="734695" marR="5080" indent="-277495">
              <a:lnSpc>
                <a:spcPts val="2050"/>
              </a:lnSpc>
              <a:spcBef>
                <a:spcPts val="58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Also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supports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>
                <a:latin typeface="Arial"/>
                <a:cs typeface="Arial"/>
              </a:rPr>
              <a:t>A15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and </a:t>
            </a:r>
            <a:r>
              <a:rPr dirty="0" sz="1900" spc="-20">
                <a:latin typeface="Arial"/>
                <a:cs typeface="Arial"/>
              </a:rPr>
              <a:t>Cortex-</a:t>
            </a:r>
            <a:r>
              <a:rPr dirty="0" sz="1900">
                <a:latin typeface="Arial"/>
                <a:cs typeface="Arial"/>
              </a:rPr>
              <a:t>A7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page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table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formats</a:t>
            </a:r>
            <a:endParaRPr sz="19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163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Distributed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TLBs</a:t>
            </a:r>
            <a:endParaRPr sz="2400">
              <a:latin typeface="Arial"/>
              <a:cs typeface="Arial"/>
            </a:endParaRPr>
          </a:p>
          <a:p>
            <a:pPr lvl="1" marL="734695" marR="31750" indent="-277495">
              <a:lnSpc>
                <a:spcPts val="2050"/>
              </a:lnSpc>
              <a:spcBef>
                <a:spcPts val="61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  <a:tab pos="1404620" algn="l"/>
              </a:tabLst>
            </a:pP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increase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TLB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efficiency </a:t>
            </a:r>
            <a:r>
              <a:rPr dirty="0" sz="1900" spc="-25">
                <a:latin typeface="Arial"/>
                <a:cs typeface="Arial"/>
              </a:rPr>
              <a:t>and</a:t>
            </a:r>
            <a:r>
              <a:rPr dirty="0" sz="1900">
                <a:latin typeface="Arial"/>
                <a:cs typeface="Arial"/>
              </a:rPr>
              <a:t>	to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save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power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area</a:t>
            </a:r>
            <a:endParaRPr sz="19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30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 spc="-10">
                <a:latin typeface="Arial"/>
                <a:cs typeface="Arial"/>
              </a:rPr>
              <a:t>Point-to-</a:t>
            </a:r>
            <a:r>
              <a:rPr dirty="0" sz="1900">
                <a:latin typeface="Arial"/>
                <a:cs typeface="Arial"/>
              </a:rPr>
              <a:t>point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connection</a:t>
            </a:r>
            <a:endParaRPr sz="19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35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900">
                <a:latin typeface="Arial"/>
                <a:cs typeface="Arial"/>
              </a:rPr>
              <a:t>n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x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1:1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TLB</a:t>
            </a:r>
            <a:r>
              <a:rPr dirty="0" sz="1900">
                <a:latin typeface="Wingdings"/>
                <a:cs typeface="Wingdings"/>
              </a:rPr>
              <a:t></a:t>
            </a:r>
            <a:r>
              <a:rPr dirty="0" sz="1900">
                <a:latin typeface="Arial"/>
                <a:cs typeface="Arial"/>
              </a:rPr>
              <a:t>TCU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interfaces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8458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Generic</a:t>
            </a:r>
            <a:r>
              <a:rPr dirty="0" spc="-45"/>
              <a:t> </a:t>
            </a:r>
            <a:r>
              <a:rPr dirty="0"/>
              <a:t>Interrupt</a:t>
            </a:r>
            <a:r>
              <a:rPr dirty="0" spc="-25"/>
              <a:t> </a:t>
            </a:r>
            <a:r>
              <a:rPr dirty="0"/>
              <a:t>Controller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10"/>
              <a:t>ARMv8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17995" y="909419"/>
            <a:ext cx="33921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Font typeface="Wingdings"/>
              <a:buChar char=""/>
              <a:tabLst>
                <a:tab pos="291465" algn="l"/>
                <a:tab pos="292100" algn="l"/>
              </a:tabLst>
            </a:pPr>
            <a:r>
              <a:rPr dirty="0" sz="2000" spc="-10">
                <a:latin typeface="Arial"/>
                <a:cs typeface="Arial"/>
              </a:rPr>
              <a:t>GIC-</a:t>
            </a:r>
            <a:r>
              <a:rPr dirty="0" sz="2000">
                <a:latin typeface="Arial"/>
                <a:cs typeface="Arial"/>
              </a:rPr>
              <a:t>500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48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CPUs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62774" y="1214291"/>
            <a:ext cx="3117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830" algn="l"/>
              </a:tabLst>
            </a:pPr>
            <a:r>
              <a:rPr dirty="0" sz="1800" spc="-10">
                <a:latin typeface="Arial"/>
                <a:cs typeface="Arial"/>
              </a:rPr>
              <a:t>Cortex-</a:t>
            </a:r>
            <a:r>
              <a:rPr dirty="0" sz="1800">
                <a:latin typeface="Arial"/>
                <a:cs typeface="Arial"/>
              </a:rPr>
              <a:t>A57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spc="-10">
                <a:latin typeface="Arial"/>
                <a:cs typeface="Arial"/>
              </a:rPr>
              <a:t>Cortex-</a:t>
            </a:r>
            <a:r>
              <a:rPr dirty="0" sz="1800" spc="-25">
                <a:latin typeface="Arial"/>
                <a:cs typeface="Arial"/>
              </a:rPr>
              <a:t>A53</a:t>
            </a:r>
            <a:endParaRPr sz="1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buClr>
                <a:srgbClr val="128CAB"/>
              </a:buClr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1800">
                <a:latin typeface="Arial"/>
                <a:cs typeface="Arial"/>
              </a:rPr>
              <a:t>GICv3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17995" y="1884779"/>
            <a:ext cx="34956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Font typeface="Wingdings"/>
              <a:buChar char=""/>
              <a:tabLst>
                <a:tab pos="291465" algn="l"/>
                <a:tab pos="292100" algn="l"/>
              </a:tabLst>
            </a:pPr>
            <a:r>
              <a:rPr dirty="0" sz="2000">
                <a:latin typeface="Arial"/>
                <a:cs typeface="Arial"/>
              </a:rPr>
              <a:t>Shared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Peripheral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Interrupts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63003" y="2189652"/>
            <a:ext cx="21786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800">
                <a:latin typeface="Arial"/>
                <a:cs typeface="Arial"/>
              </a:rPr>
              <a:t>Up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960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SPIs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AL0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17995" y="2860139"/>
            <a:ext cx="32258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Font typeface="Wingdings"/>
              <a:buChar char=""/>
              <a:tabLst>
                <a:tab pos="291465" algn="l"/>
                <a:tab pos="292100" algn="l"/>
              </a:tabLst>
            </a:pPr>
            <a:r>
              <a:rPr dirty="0" sz="2000">
                <a:latin typeface="Arial"/>
                <a:cs typeface="Arial"/>
              </a:rPr>
              <a:t>Message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interrupts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63003" y="3165012"/>
            <a:ext cx="2889885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800">
                <a:latin typeface="Arial"/>
                <a:cs typeface="Arial"/>
              </a:rPr>
              <a:t>Lower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AL0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800">
                <a:latin typeface="Arial"/>
                <a:cs typeface="Arial"/>
              </a:rPr>
              <a:t>MSI(-X)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marL="289560" marR="5080" indent="-277495">
              <a:lnSpc>
                <a:spcPct val="80000"/>
              </a:lnSpc>
              <a:spcBef>
                <a:spcPts val="430"/>
              </a:spcBef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800">
                <a:latin typeface="Arial"/>
                <a:cs typeface="Arial"/>
              </a:rPr>
              <a:t>VMs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directly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>
                <a:latin typeface="Arial"/>
                <a:cs typeface="Arial"/>
              </a:rPr>
              <a:t>peripherals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reduce </a:t>
            </a:r>
            <a:r>
              <a:rPr dirty="0" sz="1800">
                <a:latin typeface="Arial"/>
                <a:cs typeface="Arial"/>
              </a:rPr>
              <a:t>hypervisor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17995" y="4823050"/>
            <a:ext cx="25063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Font typeface="Wingdings"/>
              <a:buChar char=""/>
              <a:tabLst>
                <a:tab pos="291465" algn="l"/>
                <a:tab pos="292100" algn="l"/>
              </a:tabLst>
            </a:pPr>
            <a:r>
              <a:rPr dirty="0" sz="2000">
                <a:latin typeface="Arial"/>
                <a:cs typeface="Arial"/>
              </a:rPr>
              <a:t>Affinity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level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62774" y="5127923"/>
            <a:ext cx="3183255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830" algn="l"/>
              </a:tabLst>
            </a:pPr>
            <a:r>
              <a:rPr dirty="0" sz="1800">
                <a:latin typeface="Arial"/>
                <a:cs typeface="Arial"/>
              </a:rPr>
              <a:t>Allows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scalability</a:t>
            </a:r>
            <a:endParaRPr sz="1800">
              <a:latin typeface="Arial"/>
              <a:cs typeface="Arial"/>
            </a:endParaRPr>
          </a:p>
          <a:p>
            <a:pPr marL="289560" marR="5080" indent="-277495">
              <a:lnSpc>
                <a:spcPts val="1730"/>
              </a:lnSpc>
              <a:spcBef>
                <a:spcPts val="415"/>
              </a:spcBef>
              <a:buClr>
                <a:srgbClr val="128CAB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dirty="0" sz="1800">
                <a:latin typeface="Arial"/>
                <a:cs typeface="Arial"/>
              </a:rPr>
              <a:t>Consolidated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one </a:t>
            </a:r>
            <a:r>
              <a:rPr dirty="0" sz="1800">
                <a:latin typeface="Arial"/>
                <a:cs typeface="Arial"/>
              </a:rPr>
              <a:t>monolithic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GIC-</a:t>
            </a:r>
            <a:r>
              <a:rPr dirty="0" sz="1800" spc="-25">
                <a:latin typeface="Arial"/>
                <a:cs typeface="Arial"/>
              </a:rPr>
              <a:t>500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9386" y="5852553"/>
            <a:ext cx="3998595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dirty="0" sz="900" b="1">
                <a:latin typeface="Arial"/>
                <a:cs typeface="Arial"/>
              </a:rPr>
              <a:t>SPI</a:t>
            </a:r>
            <a:r>
              <a:rPr dirty="0" sz="900" spc="-1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=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Shared</a:t>
            </a:r>
            <a:r>
              <a:rPr dirty="0" sz="900" spc="-1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Peripheral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Interrupt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(wired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interrupt)</a:t>
            </a:r>
            <a:endParaRPr sz="9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900" b="1">
                <a:latin typeface="Arial"/>
                <a:cs typeface="Arial"/>
              </a:rPr>
              <a:t>LPI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=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Local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Peripheral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Interrupt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(message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based</a:t>
            </a:r>
            <a:r>
              <a:rPr dirty="0" sz="900" spc="-10" b="1">
                <a:latin typeface="Arial"/>
                <a:cs typeface="Arial"/>
              </a:rPr>
              <a:t> interrupt)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51015" y="1759451"/>
            <a:ext cx="412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latin typeface="Arial"/>
                <a:cs typeface="Arial"/>
              </a:rPr>
              <a:t>SPIs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11670" y="2113495"/>
            <a:ext cx="4902200" cy="3037205"/>
            <a:chOff x="411670" y="2113495"/>
            <a:chExt cx="4902200" cy="3037205"/>
          </a:xfrm>
        </p:grpSpPr>
        <p:sp>
          <p:nvSpPr>
            <p:cNvPr id="14" name="object 14" descr=""/>
            <p:cNvSpPr/>
            <p:nvPr/>
          </p:nvSpPr>
          <p:spPr>
            <a:xfrm>
              <a:off x="416433" y="2118258"/>
              <a:ext cx="4892675" cy="3027680"/>
            </a:xfrm>
            <a:custGeom>
              <a:avLst/>
              <a:gdLst/>
              <a:ahLst/>
              <a:cxnLst/>
              <a:rect l="l" t="t" r="r" b="b"/>
              <a:pathLst>
                <a:path w="4892675" h="3027679">
                  <a:moveTo>
                    <a:pt x="4892167" y="0"/>
                  </a:moveTo>
                  <a:lnTo>
                    <a:pt x="0" y="0"/>
                  </a:lnTo>
                  <a:lnTo>
                    <a:pt x="0" y="3027476"/>
                  </a:lnTo>
                  <a:lnTo>
                    <a:pt x="4892167" y="3027476"/>
                  </a:lnTo>
                  <a:lnTo>
                    <a:pt x="4892167" y="0"/>
                  </a:lnTo>
                  <a:close/>
                </a:path>
              </a:pathLst>
            </a:custGeom>
            <a:solidFill>
              <a:srgbClr val="ABC9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6433" y="2118258"/>
              <a:ext cx="4892675" cy="3027680"/>
            </a:xfrm>
            <a:custGeom>
              <a:avLst/>
              <a:gdLst/>
              <a:ahLst/>
              <a:cxnLst/>
              <a:rect l="l" t="t" r="r" b="b"/>
              <a:pathLst>
                <a:path w="4892675" h="3027679">
                  <a:moveTo>
                    <a:pt x="0" y="0"/>
                  </a:moveTo>
                  <a:lnTo>
                    <a:pt x="4892167" y="0"/>
                  </a:lnTo>
                  <a:lnTo>
                    <a:pt x="4892167" y="3027476"/>
                  </a:lnTo>
                  <a:lnTo>
                    <a:pt x="0" y="30274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28637" y="2485339"/>
              <a:ext cx="4636770" cy="2329180"/>
            </a:xfrm>
            <a:custGeom>
              <a:avLst/>
              <a:gdLst/>
              <a:ahLst/>
              <a:cxnLst/>
              <a:rect l="l" t="t" r="r" b="b"/>
              <a:pathLst>
                <a:path w="4636770" h="2329179">
                  <a:moveTo>
                    <a:pt x="4636287" y="0"/>
                  </a:moveTo>
                  <a:lnTo>
                    <a:pt x="0" y="0"/>
                  </a:lnTo>
                  <a:lnTo>
                    <a:pt x="0" y="2329027"/>
                  </a:lnTo>
                  <a:lnTo>
                    <a:pt x="4636287" y="2329027"/>
                  </a:lnTo>
                  <a:lnTo>
                    <a:pt x="4636287" y="0"/>
                  </a:lnTo>
                  <a:close/>
                </a:path>
              </a:pathLst>
            </a:custGeom>
            <a:solidFill>
              <a:srgbClr val="ED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8637" y="2485339"/>
              <a:ext cx="4636770" cy="2329180"/>
            </a:xfrm>
            <a:custGeom>
              <a:avLst/>
              <a:gdLst/>
              <a:ahLst/>
              <a:cxnLst/>
              <a:rect l="l" t="t" r="r" b="b"/>
              <a:pathLst>
                <a:path w="4636770" h="2329179">
                  <a:moveTo>
                    <a:pt x="0" y="0"/>
                  </a:moveTo>
                  <a:lnTo>
                    <a:pt x="4636287" y="0"/>
                  </a:lnTo>
                  <a:lnTo>
                    <a:pt x="4636287" y="2329027"/>
                  </a:lnTo>
                  <a:lnTo>
                    <a:pt x="0" y="232902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3435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90" h="182245">
                  <a:moveTo>
                    <a:pt x="249682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2" y="181686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13435" y="4967338"/>
            <a:ext cx="249554" cy="17843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13435" y="5145735"/>
            <a:ext cx="249554" cy="371475"/>
          </a:xfrm>
          <a:prstGeom prst="rect">
            <a:avLst/>
          </a:prstGeom>
          <a:solidFill>
            <a:srgbClr val="51CDED"/>
          </a:solidFill>
          <a:ln w="19812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62355" y="4967338"/>
            <a:ext cx="250190" cy="182245"/>
          </a:xfrm>
          <a:custGeom>
            <a:avLst/>
            <a:gdLst/>
            <a:ahLst/>
            <a:cxnLst/>
            <a:rect l="l" t="t" r="r" b="b"/>
            <a:pathLst>
              <a:path w="250190" h="182245">
                <a:moveTo>
                  <a:pt x="249681" y="0"/>
                </a:moveTo>
                <a:lnTo>
                  <a:pt x="0" y="0"/>
                </a:lnTo>
                <a:lnTo>
                  <a:pt x="0" y="181686"/>
                </a:lnTo>
                <a:lnTo>
                  <a:pt x="249681" y="181686"/>
                </a:lnTo>
                <a:lnTo>
                  <a:pt x="249681" y="0"/>
                </a:lnTo>
                <a:close/>
              </a:path>
            </a:pathLst>
          </a:custGeom>
          <a:solidFill>
            <a:srgbClr val="F7D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62736" y="4967338"/>
            <a:ext cx="248920" cy="178435"/>
          </a:xfrm>
          <a:prstGeom prst="rect">
            <a:avLst/>
          </a:prstGeom>
          <a:ln w="19824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62736" y="5145735"/>
            <a:ext cx="248920" cy="371475"/>
          </a:xfrm>
          <a:prstGeom prst="rect">
            <a:avLst/>
          </a:prstGeom>
          <a:solidFill>
            <a:srgbClr val="51CDED"/>
          </a:solidFill>
          <a:ln w="19824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101737" y="4957813"/>
            <a:ext cx="269240" cy="568960"/>
            <a:chOff x="1101737" y="4957813"/>
            <a:chExt cx="269240" cy="568960"/>
          </a:xfrm>
        </p:grpSpPr>
        <p:sp>
          <p:nvSpPr>
            <p:cNvPr id="25" name="object 25" descr=""/>
            <p:cNvSpPr/>
            <p:nvPr/>
          </p:nvSpPr>
          <p:spPr>
            <a:xfrm>
              <a:off x="1111262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90" h="182245">
                  <a:moveTo>
                    <a:pt x="249681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1" y="181686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11262" y="4967338"/>
              <a:ext cx="250190" cy="549910"/>
            </a:xfrm>
            <a:custGeom>
              <a:avLst/>
              <a:gdLst/>
              <a:ahLst/>
              <a:cxnLst/>
              <a:rect l="l" t="t" r="r" b="b"/>
              <a:pathLst>
                <a:path w="250190" h="549910">
                  <a:moveTo>
                    <a:pt x="0" y="0"/>
                  </a:moveTo>
                  <a:lnTo>
                    <a:pt x="249681" y="0"/>
                  </a:lnTo>
                  <a:lnTo>
                    <a:pt x="249681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  <a:path w="250190" h="549910">
                  <a:moveTo>
                    <a:pt x="0" y="180835"/>
                  </a:moveTo>
                  <a:lnTo>
                    <a:pt x="249681" y="180835"/>
                  </a:lnTo>
                  <a:lnTo>
                    <a:pt x="249681" y="549414"/>
                  </a:lnTo>
                  <a:lnTo>
                    <a:pt x="0" y="549414"/>
                  </a:lnTo>
                  <a:lnTo>
                    <a:pt x="0" y="18083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121562" y="5155685"/>
            <a:ext cx="229870" cy="351790"/>
          </a:xfrm>
          <a:prstGeom prst="rect">
            <a:avLst/>
          </a:prstGeom>
          <a:solidFill>
            <a:srgbClr val="51CDED"/>
          </a:solidFill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900" spc="-5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355191" y="4957813"/>
            <a:ext cx="269240" cy="201295"/>
            <a:chOff x="1355191" y="4957813"/>
            <a:chExt cx="269240" cy="201295"/>
          </a:xfrm>
        </p:grpSpPr>
        <p:sp>
          <p:nvSpPr>
            <p:cNvPr id="29" name="object 29" descr=""/>
            <p:cNvSpPr/>
            <p:nvPr/>
          </p:nvSpPr>
          <p:spPr>
            <a:xfrm>
              <a:off x="1364716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90" h="182245">
                  <a:moveTo>
                    <a:pt x="249681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1" y="181686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64716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90" h="182245">
                  <a:moveTo>
                    <a:pt x="0" y="0"/>
                  </a:moveTo>
                  <a:lnTo>
                    <a:pt x="249681" y="0"/>
                  </a:lnTo>
                  <a:lnTo>
                    <a:pt x="249681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21562" y="5005864"/>
            <a:ext cx="48260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I/F</a:t>
            </a:r>
            <a:r>
              <a:rPr dirty="0" sz="500" spc="6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1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364716" y="5148173"/>
            <a:ext cx="250190" cy="368935"/>
          </a:xfrm>
          <a:custGeom>
            <a:avLst/>
            <a:gdLst/>
            <a:ahLst/>
            <a:cxnLst/>
            <a:rect l="l" t="t" r="r" b="b"/>
            <a:pathLst>
              <a:path w="250190" h="368935">
                <a:moveTo>
                  <a:pt x="0" y="0"/>
                </a:moveTo>
                <a:lnTo>
                  <a:pt x="249681" y="0"/>
                </a:lnTo>
                <a:lnTo>
                  <a:pt x="249681" y="368579"/>
                </a:lnTo>
                <a:lnTo>
                  <a:pt x="0" y="36857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374241" y="5155685"/>
            <a:ext cx="229235" cy="351790"/>
          </a:xfrm>
          <a:prstGeom prst="rect">
            <a:avLst/>
          </a:prstGeom>
          <a:solidFill>
            <a:srgbClr val="51CDED"/>
          </a:solidFill>
        </p:spPr>
        <p:txBody>
          <a:bodyPr wrap="square" lIns="0" tIns="1047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825"/>
              </a:spcBef>
            </a:pPr>
            <a:r>
              <a:rPr dirty="0" sz="900" spc="-5" b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03910" y="4414875"/>
            <a:ext cx="1426845" cy="734695"/>
            <a:chOff x="603910" y="4414875"/>
            <a:chExt cx="1426845" cy="734695"/>
          </a:xfrm>
        </p:grpSpPr>
        <p:sp>
          <p:nvSpPr>
            <p:cNvPr id="35" name="object 35" descr=""/>
            <p:cNvSpPr/>
            <p:nvPr/>
          </p:nvSpPr>
          <p:spPr>
            <a:xfrm>
              <a:off x="613435" y="4424400"/>
              <a:ext cx="997585" cy="310515"/>
            </a:xfrm>
            <a:custGeom>
              <a:avLst/>
              <a:gdLst/>
              <a:ahLst/>
              <a:cxnLst/>
              <a:rect l="l" t="t" r="r" b="b"/>
              <a:pathLst>
                <a:path w="997585" h="310514">
                  <a:moveTo>
                    <a:pt x="0" y="0"/>
                  </a:moveTo>
                  <a:lnTo>
                    <a:pt x="997559" y="0"/>
                  </a:lnTo>
                  <a:lnTo>
                    <a:pt x="997559" y="310248"/>
                  </a:lnTo>
                  <a:lnTo>
                    <a:pt x="0" y="31024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43253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94920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46590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498259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80679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1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1" y="181686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780679" y="4967338"/>
            <a:ext cx="259079" cy="17843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780679" y="5145735"/>
            <a:ext cx="259079" cy="371475"/>
          </a:xfrm>
          <a:prstGeom prst="rect">
            <a:avLst/>
          </a:prstGeom>
          <a:solidFill>
            <a:srgbClr val="51CDED"/>
          </a:solidFill>
          <a:ln w="19812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 marR="635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029599" y="4967338"/>
            <a:ext cx="250190" cy="182245"/>
          </a:xfrm>
          <a:custGeom>
            <a:avLst/>
            <a:gdLst/>
            <a:ahLst/>
            <a:cxnLst/>
            <a:rect l="l" t="t" r="r" b="b"/>
            <a:pathLst>
              <a:path w="250189" h="182245">
                <a:moveTo>
                  <a:pt x="249681" y="0"/>
                </a:moveTo>
                <a:lnTo>
                  <a:pt x="0" y="0"/>
                </a:lnTo>
                <a:lnTo>
                  <a:pt x="0" y="181686"/>
                </a:lnTo>
                <a:lnTo>
                  <a:pt x="249681" y="181686"/>
                </a:lnTo>
                <a:lnTo>
                  <a:pt x="249681" y="0"/>
                </a:lnTo>
                <a:close/>
              </a:path>
            </a:pathLst>
          </a:custGeom>
          <a:solidFill>
            <a:srgbClr val="F7D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039137" y="4967338"/>
            <a:ext cx="240029" cy="178435"/>
          </a:xfrm>
          <a:prstGeom prst="rect">
            <a:avLst/>
          </a:prstGeom>
          <a:ln w="19824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039137" y="5145735"/>
            <a:ext cx="240029" cy="371475"/>
          </a:xfrm>
          <a:prstGeom prst="rect">
            <a:avLst/>
          </a:prstGeom>
          <a:solidFill>
            <a:srgbClr val="51CDED"/>
          </a:solidFill>
          <a:ln w="19824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2268982" y="4957813"/>
            <a:ext cx="522605" cy="568960"/>
            <a:chOff x="2268982" y="4957813"/>
            <a:chExt cx="522605" cy="568960"/>
          </a:xfrm>
        </p:grpSpPr>
        <p:sp>
          <p:nvSpPr>
            <p:cNvPr id="47" name="object 47" descr=""/>
            <p:cNvSpPr/>
            <p:nvPr/>
          </p:nvSpPr>
          <p:spPr>
            <a:xfrm>
              <a:off x="2278507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1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1" y="181686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278507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0" y="0"/>
                  </a:moveTo>
                  <a:lnTo>
                    <a:pt x="249681" y="0"/>
                  </a:lnTo>
                  <a:lnTo>
                    <a:pt x="249681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278507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249681" y="0"/>
                  </a:moveTo>
                  <a:lnTo>
                    <a:pt x="0" y="0"/>
                  </a:lnTo>
                  <a:lnTo>
                    <a:pt x="0" y="368579"/>
                  </a:lnTo>
                  <a:lnTo>
                    <a:pt x="249681" y="368579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51C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278507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0" y="0"/>
                  </a:moveTo>
                  <a:lnTo>
                    <a:pt x="249681" y="0"/>
                  </a:lnTo>
                  <a:lnTo>
                    <a:pt x="249681" y="368579"/>
                  </a:lnTo>
                  <a:lnTo>
                    <a:pt x="0" y="36857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531960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1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1" y="181686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531960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0" y="0"/>
                  </a:moveTo>
                  <a:lnTo>
                    <a:pt x="249681" y="0"/>
                  </a:lnTo>
                  <a:lnTo>
                    <a:pt x="249681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288806" y="5005864"/>
            <a:ext cx="48260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I/F</a:t>
            </a:r>
            <a:r>
              <a:rPr dirty="0" sz="500" spc="6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1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2522435" y="5138648"/>
            <a:ext cx="269240" cy="387985"/>
            <a:chOff x="2522435" y="5138648"/>
            <a:chExt cx="269240" cy="387985"/>
          </a:xfrm>
        </p:grpSpPr>
        <p:sp>
          <p:nvSpPr>
            <p:cNvPr id="55" name="object 55" descr=""/>
            <p:cNvSpPr/>
            <p:nvPr/>
          </p:nvSpPr>
          <p:spPr>
            <a:xfrm>
              <a:off x="2531960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249681" y="0"/>
                  </a:moveTo>
                  <a:lnTo>
                    <a:pt x="0" y="0"/>
                  </a:lnTo>
                  <a:lnTo>
                    <a:pt x="0" y="368579"/>
                  </a:lnTo>
                  <a:lnTo>
                    <a:pt x="249681" y="368579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51C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531960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0" y="0"/>
                  </a:moveTo>
                  <a:lnTo>
                    <a:pt x="249681" y="0"/>
                  </a:lnTo>
                  <a:lnTo>
                    <a:pt x="249681" y="368579"/>
                  </a:lnTo>
                  <a:lnTo>
                    <a:pt x="0" y="36857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2288806" y="5248130"/>
            <a:ext cx="481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sz="900" spc="-50" b="1">
                <a:latin typeface="Arial"/>
                <a:cs typeface="Arial"/>
              </a:rPr>
              <a:t>2</a:t>
            </a:r>
            <a:r>
              <a:rPr dirty="0" sz="900" b="1">
                <a:latin typeface="Arial"/>
                <a:cs typeface="Arial"/>
              </a:rPr>
              <a:t>	</a:t>
            </a:r>
            <a:r>
              <a:rPr dirty="0" sz="900" spc="-50" b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771154" y="4414875"/>
            <a:ext cx="1426845" cy="734695"/>
            <a:chOff x="1771154" y="4414875"/>
            <a:chExt cx="1426845" cy="734695"/>
          </a:xfrm>
        </p:grpSpPr>
        <p:sp>
          <p:nvSpPr>
            <p:cNvPr id="59" name="object 59" descr=""/>
            <p:cNvSpPr/>
            <p:nvPr/>
          </p:nvSpPr>
          <p:spPr>
            <a:xfrm>
              <a:off x="1780679" y="4424400"/>
              <a:ext cx="997585" cy="310515"/>
            </a:xfrm>
            <a:custGeom>
              <a:avLst/>
              <a:gdLst/>
              <a:ahLst/>
              <a:cxnLst/>
              <a:rect l="l" t="t" r="r" b="b"/>
              <a:pathLst>
                <a:path w="997585" h="310514">
                  <a:moveTo>
                    <a:pt x="0" y="0"/>
                  </a:moveTo>
                  <a:lnTo>
                    <a:pt x="997559" y="0"/>
                  </a:lnTo>
                  <a:lnTo>
                    <a:pt x="997559" y="310248"/>
                  </a:lnTo>
                  <a:lnTo>
                    <a:pt x="0" y="31024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910496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162164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413834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665502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947923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1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1" y="181686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2947923" y="4967338"/>
            <a:ext cx="249554" cy="17843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2947923" y="5148173"/>
            <a:ext cx="250190" cy="368935"/>
          </a:xfrm>
          <a:custGeom>
            <a:avLst/>
            <a:gdLst/>
            <a:ahLst/>
            <a:cxnLst/>
            <a:rect l="l" t="t" r="r" b="b"/>
            <a:pathLst>
              <a:path w="250189" h="368935">
                <a:moveTo>
                  <a:pt x="249681" y="0"/>
                </a:moveTo>
                <a:lnTo>
                  <a:pt x="0" y="0"/>
                </a:lnTo>
                <a:lnTo>
                  <a:pt x="0" y="368579"/>
                </a:lnTo>
                <a:lnTo>
                  <a:pt x="249681" y="368579"/>
                </a:lnTo>
                <a:lnTo>
                  <a:pt x="249681" y="0"/>
                </a:lnTo>
                <a:close/>
              </a:path>
            </a:pathLst>
          </a:custGeom>
          <a:solidFill>
            <a:srgbClr val="51C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2947923" y="5145735"/>
            <a:ext cx="249554" cy="37147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 descr=""/>
          <p:cNvSpPr/>
          <p:nvPr/>
        </p:nvSpPr>
        <p:spPr>
          <a:xfrm>
            <a:off x="3196844" y="4967338"/>
            <a:ext cx="250190" cy="182245"/>
          </a:xfrm>
          <a:custGeom>
            <a:avLst/>
            <a:gdLst/>
            <a:ahLst/>
            <a:cxnLst/>
            <a:rect l="l" t="t" r="r" b="b"/>
            <a:pathLst>
              <a:path w="250189" h="182245">
                <a:moveTo>
                  <a:pt x="249681" y="0"/>
                </a:moveTo>
                <a:lnTo>
                  <a:pt x="0" y="0"/>
                </a:lnTo>
                <a:lnTo>
                  <a:pt x="0" y="181686"/>
                </a:lnTo>
                <a:lnTo>
                  <a:pt x="249681" y="181686"/>
                </a:lnTo>
                <a:lnTo>
                  <a:pt x="249681" y="0"/>
                </a:lnTo>
                <a:close/>
              </a:path>
            </a:pathLst>
          </a:custGeom>
          <a:solidFill>
            <a:srgbClr val="F7D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 txBox="1"/>
          <p:nvPr/>
        </p:nvSpPr>
        <p:spPr>
          <a:xfrm>
            <a:off x="3197225" y="4967338"/>
            <a:ext cx="248920" cy="178435"/>
          </a:xfrm>
          <a:prstGeom prst="rect">
            <a:avLst/>
          </a:prstGeom>
          <a:ln w="19824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3196844" y="5148173"/>
            <a:ext cx="250190" cy="368935"/>
          </a:xfrm>
          <a:custGeom>
            <a:avLst/>
            <a:gdLst/>
            <a:ahLst/>
            <a:cxnLst/>
            <a:rect l="l" t="t" r="r" b="b"/>
            <a:pathLst>
              <a:path w="250189" h="368935">
                <a:moveTo>
                  <a:pt x="249681" y="0"/>
                </a:moveTo>
                <a:lnTo>
                  <a:pt x="0" y="0"/>
                </a:lnTo>
                <a:lnTo>
                  <a:pt x="0" y="368579"/>
                </a:lnTo>
                <a:lnTo>
                  <a:pt x="249681" y="368579"/>
                </a:lnTo>
                <a:lnTo>
                  <a:pt x="249681" y="0"/>
                </a:lnTo>
                <a:close/>
              </a:path>
            </a:pathLst>
          </a:custGeom>
          <a:solidFill>
            <a:srgbClr val="51C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3197225" y="5145735"/>
            <a:ext cx="248920" cy="371475"/>
          </a:xfrm>
          <a:prstGeom prst="rect">
            <a:avLst/>
          </a:prstGeom>
          <a:ln w="19824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3436226" y="4957813"/>
            <a:ext cx="522605" cy="568960"/>
            <a:chOff x="3436226" y="4957813"/>
            <a:chExt cx="522605" cy="568960"/>
          </a:xfrm>
        </p:grpSpPr>
        <p:sp>
          <p:nvSpPr>
            <p:cNvPr id="73" name="object 73" descr=""/>
            <p:cNvSpPr/>
            <p:nvPr/>
          </p:nvSpPr>
          <p:spPr>
            <a:xfrm>
              <a:off x="3445751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2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2" y="181686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445751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0" y="0"/>
                  </a:moveTo>
                  <a:lnTo>
                    <a:pt x="249682" y="0"/>
                  </a:lnTo>
                  <a:lnTo>
                    <a:pt x="249682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445751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249682" y="0"/>
                  </a:moveTo>
                  <a:lnTo>
                    <a:pt x="0" y="0"/>
                  </a:lnTo>
                  <a:lnTo>
                    <a:pt x="0" y="368579"/>
                  </a:lnTo>
                  <a:lnTo>
                    <a:pt x="249682" y="368579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51C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445751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0" y="0"/>
                  </a:moveTo>
                  <a:lnTo>
                    <a:pt x="249682" y="0"/>
                  </a:lnTo>
                  <a:lnTo>
                    <a:pt x="249682" y="368579"/>
                  </a:lnTo>
                  <a:lnTo>
                    <a:pt x="0" y="36857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699205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2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2" y="181686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699205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0" y="0"/>
                  </a:moveTo>
                  <a:lnTo>
                    <a:pt x="249682" y="0"/>
                  </a:lnTo>
                  <a:lnTo>
                    <a:pt x="249682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3456051" y="5005864"/>
            <a:ext cx="48260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I/F</a:t>
            </a:r>
            <a:r>
              <a:rPr dirty="0" sz="500" spc="6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1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3689680" y="5138648"/>
            <a:ext cx="269240" cy="387985"/>
            <a:chOff x="3689680" y="5138648"/>
            <a:chExt cx="269240" cy="387985"/>
          </a:xfrm>
        </p:grpSpPr>
        <p:sp>
          <p:nvSpPr>
            <p:cNvPr id="81" name="object 81" descr=""/>
            <p:cNvSpPr/>
            <p:nvPr/>
          </p:nvSpPr>
          <p:spPr>
            <a:xfrm>
              <a:off x="3699205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249682" y="0"/>
                  </a:moveTo>
                  <a:lnTo>
                    <a:pt x="0" y="0"/>
                  </a:lnTo>
                  <a:lnTo>
                    <a:pt x="0" y="368579"/>
                  </a:lnTo>
                  <a:lnTo>
                    <a:pt x="249682" y="368579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51C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699205" y="5148173"/>
              <a:ext cx="250190" cy="368935"/>
            </a:xfrm>
            <a:custGeom>
              <a:avLst/>
              <a:gdLst/>
              <a:ahLst/>
              <a:cxnLst/>
              <a:rect l="l" t="t" r="r" b="b"/>
              <a:pathLst>
                <a:path w="250189" h="368935">
                  <a:moveTo>
                    <a:pt x="0" y="0"/>
                  </a:moveTo>
                  <a:lnTo>
                    <a:pt x="249682" y="0"/>
                  </a:lnTo>
                  <a:lnTo>
                    <a:pt x="249682" y="368579"/>
                  </a:lnTo>
                  <a:lnTo>
                    <a:pt x="0" y="36857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3456051" y="5248130"/>
            <a:ext cx="481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sz="900" spc="-50" b="1">
                <a:latin typeface="Arial"/>
                <a:cs typeface="Arial"/>
              </a:rPr>
              <a:t>2</a:t>
            </a:r>
            <a:r>
              <a:rPr dirty="0" sz="900" b="1">
                <a:latin typeface="Arial"/>
                <a:cs typeface="Arial"/>
              </a:rPr>
              <a:t>	</a:t>
            </a:r>
            <a:r>
              <a:rPr dirty="0" sz="900" spc="-50" b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2938398" y="4414875"/>
            <a:ext cx="1436370" cy="744220"/>
            <a:chOff x="2938398" y="4414875"/>
            <a:chExt cx="1436370" cy="744220"/>
          </a:xfrm>
        </p:grpSpPr>
        <p:sp>
          <p:nvSpPr>
            <p:cNvPr id="85" name="object 85" descr=""/>
            <p:cNvSpPr/>
            <p:nvPr/>
          </p:nvSpPr>
          <p:spPr>
            <a:xfrm>
              <a:off x="2947923" y="4424400"/>
              <a:ext cx="997585" cy="310515"/>
            </a:xfrm>
            <a:custGeom>
              <a:avLst/>
              <a:gdLst/>
              <a:ahLst/>
              <a:cxnLst/>
              <a:rect l="l" t="t" r="r" b="b"/>
              <a:pathLst>
                <a:path w="997585" h="310514">
                  <a:moveTo>
                    <a:pt x="0" y="0"/>
                  </a:moveTo>
                  <a:lnTo>
                    <a:pt x="997559" y="0"/>
                  </a:lnTo>
                  <a:lnTo>
                    <a:pt x="997559" y="310248"/>
                  </a:lnTo>
                  <a:lnTo>
                    <a:pt x="0" y="31024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077740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329409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581077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832746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115168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2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2" y="181686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115168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0" y="0"/>
                  </a:moveTo>
                  <a:lnTo>
                    <a:pt x="249682" y="0"/>
                  </a:lnTo>
                  <a:lnTo>
                    <a:pt x="249682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 txBox="1"/>
          <p:nvPr/>
        </p:nvSpPr>
        <p:spPr>
          <a:xfrm>
            <a:off x="4115168" y="4967338"/>
            <a:ext cx="245745" cy="17843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115168" y="5145735"/>
            <a:ext cx="245745" cy="371475"/>
          </a:xfrm>
          <a:prstGeom prst="rect">
            <a:avLst/>
          </a:prstGeom>
          <a:solidFill>
            <a:srgbClr val="51CDED"/>
          </a:solidFill>
          <a:ln w="19812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4354563" y="4957813"/>
            <a:ext cx="269240" cy="201295"/>
            <a:chOff x="4354563" y="4957813"/>
            <a:chExt cx="269240" cy="201295"/>
          </a:xfrm>
        </p:grpSpPr>
        <p:sp>
          <p:nvSpPr>
            <p:cNvPr id="95" name="object 95" descr=""/>
            <p:cNvSpPr/>
            <p:nvPr/>
          </p:nvSpPr>
          <p:spPr>
            <a:xfrm>
              <a:off x="4364088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2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2" y="181686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364088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0" y="0"/>
                  </a:moveTo>
                  <a:lnTo>
                    <a:pt x="249682" y="0"/>
                  </a:lnTo>
                  <a:lnTo>
                    <a:pt x="249682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 descr=""/>
          <p:cNvSpPr txBox="1"/>
          <p:nvPr/>
        </p:nvSpPr>
        <p:spPr>
          <a:xfrm>
            <a:off x="4360528" y="4967338"/>
            <a:ext cx="253365" cy="178435"/>
          </a:xfrm>
          <a:prstGeom prst="rect">
            <a:avLst/>
          </a:prstGeom>
          <a:ln w="19824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05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3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4360528" y="5145735"/>
            <a:ext cx="253365" cy="371475"/>
          </a:xfrm>
          <a:prstGeom prst="rect">
            <a:avLst/>
          </a:prstGeom>
          <a:solidFill>
            <a:srgbClr val="51CDED"/>
          </a:solidFill>
          <a:ln w="19824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4603470" y="4957813"/>
            <a:ext cx="269240" cy="568960"/>
            <a:chOff x="4603470" y="4957813"/>
            <a:chExt cx="269240" cy="568960"/>
          </a:xfrm>
        </p:grpSpPr>
        <p:sp>
          <p:nvSpPr>
            <p:cNvPr id="100" name="object 100" descr=""/>
            <p:cNvSpPr/>
            <p:nvPr/>
          </p:nvSpPr>
          <p:spPr>
            <a:xfrm>
              <a:off x="4612995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2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2" y="181686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612995" y="4967338"/>
              <a:ext cx="250190" cy="549910"/>
            </a:xfrm>
            <a:custGeom>
              <a:avLst/>
              <a:gdLst/>
              <a:ahLst/>
              <a:cxnLst/>
              <a:rect l="l" t="t" r="r" b="b"/>
              <a:pathLst>
                <a:path w="250189" h="549910">
                  <a:moveTo>
                    <a:pt x="0" y="0"/>
                  </a:moveTo>
                  <a:lnTo>
                    <a:pt x="249682" y="0"/>
                  </a:lnTo>
                  <a:lnTo>
                    <a:pt x="249682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  <a:path w="250189" h="549910">
                  <a:moveTo>
                    <a:pt x="0" y="180835"/>
                  </a:moveTo>
                  <a:lnTo>
                    <a:pt x="249682" y="180835"/>
                  </a:lnTo>
                  <a:lnTo>
                    <a:pt x="249682" y="549414"/>
                  </a:lnTo>
                  <a:lnTo>
                    <a:pt x="0" y="549414"/>
                  </a:lnTo>
                  <a:lnTo>
                    <a:pt x="0" y="18083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4623295" y="5155685"/>
            <a:ext cx="229870" cy="351790"/>
          </a:xfrm>
          <a:prstGeom prst="rect">
            <a:avLst/>
          </a:prstGeom>
          <a:solidFill>
            <a:srgbClr val="51CDED"/>
          </a:solidFill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900" spc="-5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4856924" y="4957813"/>
            <a:ext cx="269240" cy="201295"/>
            <a:chOff x="4856924" y="4957813"/>
            <a:chExt cx="269240" cy="201295"/>
          </a:xfrm>
        </p:grpSpPr>
        <p:sp>
          <p:nvSpPr>
            <p:cNvPr id="104" name="object 104" descr=""/>
            <p:cNvSpPr/>
            <p:nvPr/>
          </p:nvSpPr>
          <p:spPr>
            <a:xfrm>
              <a:off x="4866449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249682" y="0"/>
                  </a:moveTo>
                  <a:lnTo>
                    <a:pt x="0" y="0"/>
                  </a:lnTo>
                  <a:lnTo>
                    <a:pt x="0" y="181686"/>
                  </a:lnTo>
                  <a:lnTo>
                    <a:pt x="249682" y="181686"/>
                  </a:lnTo>
                  <a:lnTo>
                    <a:pt x="249682" y="0"/>
                  </a:lnTo>
                  <a:close/>
                </a:path>
              </a:pathLst>
            </a:custGeom>
            <a:solidFill>
              <a:srgbClr val="F7D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4866449" y="4967338"/>
              <a:ext cx="250190" cy="182245"/>
            </a:xfrm>
            <a:custGeom>
              <a:avLst/>
              <a:gdLst/>
              <a:ahLst/>
              <a:cxnLst/>
              <a:rect l="l" t="t" r="r" b="b"/>
              <a:pathLst>
                <a:path w="250189" h="182245">
                  <a:moveTo>
                    <a:pt x="0" y="0"/>
                  </a:moveTo>
                  <a:lnTo>
                    <a:pt x="249682" y="0"/>
                  </a:lnTo>
                  <a:lnTo>
                    <a:pt x="249682" y="181686"/>
                  </a:lnTo>
                  <a:lnTo>
                    <a:pt x="0" y="18168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4623295" y="5005864"/>
            <a:ext cx="49530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I/F</a:t>
            </a:r>
            <a:r>
              <a:rPr dirty="0" sz="500" spc="6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CPU</a:t>
            </a:r>
            <a:r>
              <a:rPr dirty="0" sz="500" spc="-1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I/F</a:t>
            </a:r>
            <a:endParaRPr sz="500">
              <a:latin typeface="Arial"/>
              <a:cs typeface="Arial"/>
            </a:endParaRPr>
          </a:p>
        </p:txBody>
      </p:sp>
      <p:sp>
        <p:nvSpPr>
          <p:cNvPr id="107" name="object 107" descr=""/>
          <p:cNvSpPr/>
          <p:nvPr/>
        </p:nvSpPr>
        <p:spPr>
          <a:xfrm>
            <a:off x="4866449" y="5148173"/>
            <a:ext cx="250190" cy="368935"/>
          </a:xfrm>
          <a:custGeom>
            <a:avLst/>
            <a:gdLst/>
            <a:ahLst/>
            <a:cxnLst/>
            <a:rect l="l" t="t" r="r" b="b"/>
            <a:pathLst>
              <a:path w="250189" h="368935">
                <a:moveTo>
                  <a:pt x="0" y="0"/>
                </a:moveTo>
                <a:lnTo>
                  <a:pt x="249682" y="0"/>
                </a:lnTo>
                <a:lnTo>
                  <a:pt x="249682" y="368579"/>
                </a:lnTo>
                <a:lnTo>
                  <a:pt x="0" y="36857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 txBox="1"/>
          <p:nvPr/>
        </p:nvSpPr>
        <p:spPr>
          <a:xfrm>
            <a:off x="4875974" y="5155685"/>
            <a:ext cx="206375" cy="351790"/>
          </a:xfrm>
          <a:prstGeom prst="rect">
            <a:avLst/>
          </a:prstGeom>
          <a:solidFill>
            <a:srgbClr val="51CDED"/>
          </a:solidFill>
        </p:spPr>
        <p:txBody>
          <a:bodyPr wrap="square" lIns="0" tIns="104775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825"/>
              </a:spcBef>
            </a:pPr>
            <a:r>
              <a:rPr dirty="0" sz="900" spc="-5" b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9" name="object 109" descr=""/>
          <p:cNvGrpSpPr/>
          <p:nvPr/>
        </p:nvGrpSpPr>
        <p:grpSpPr>
          <a:xfrm>
            <a:off x="1267815" y="3264369"/>
            <a:ext cx="3854450" cy="1704975"/>
            <a:chOff x="1267815" y="3264369"/>
            <a:chExt cx="3854450" cy="1704975"/>
          </a:xfrm>
        </p:grpSpPr>
        <p:sp>
          <p:nvSpPr>
            <p:cNvPr id="110" name="object 110" descr=""/>
            <p:cNvSpPr/>
            <p:nvPr/>
          </p:nvSpPr>
          <p:spPr>
            <a:xfrm>
              <a:off x="4115168" y="4424400"/>
              <a:ext cx="997585" cy="310515"/>
            </a:xfrm>
            <a:custGeom>
              <a:avLst/>
              <a:gdLst/>
              <a:ahLst/>
              <a:cxnLst/>
              <a:rect l="l" t="t" r="r" b="b"/>
              <a:pathLst>
                <a:path w="997585" h="310514">
                  <a:moveTo>
                    <a:pt x="0" y="0"/>
                  </a:moveTo>
                  <a:lnTo>
                    <a:pt x="997559" y="0"/>
                  </a:lnTo>
                  <a:lnTo>
                    <a:pt x="997559" y="310248"/>
                  </a:lnTo>
                  <a:lnTo>
                    <a:pt x="0" y="31024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4244985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4496653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4748321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4999991" y="472690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w="0" h="233045">
                  <a:moveTo>
                    <a:pt x="0" y="0"/>
                  </a:moveTo>
                  <a:lnTo>
                    <a:pt x="0" y="2326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277340" y="3856913"/>
              <a:ext cx="3799204" cy="310515"/>
            </a:xfrm>
            <a:custGeom>
              <a:avLst/>
              <a:gdLst/>
              <a:ahLst/>
              <a:cxnLst/>
              <a:rect l="l" t="t" r="r" b="b"/>
              <a:pathLst>
                <a:path w="3799204" h="310514">
                  <a:moveTo>
                    <a:pt x="0" y="0"/>
                  </a:moveTo>
                  <a:lnTo>
                    <a:pt x="3799154" y="0"/>
                  </a:lnTo>
                  <a:lnTo>
                    <a:pt x="3799154" y="310248"/>
                  </a:lnTo>
                  <a:lnTo>
                    <a:pt x="0" y="31024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413997" y="4160693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w="0" h="264160">
                  <a:moveTo>
                    <a:pt x="0" y="0"/>
                  </a:moveTo>
                  <a:lnTo>
                    <a:pt x="0" y="26371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048294" y="4159402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w="0" h="264160">
                  <a:moveTo>
                    <a:pt x="0" y="0"/>
                  </a:moveTo>
                  <a:lnTo>
                    <a:pt x="0" y="26371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3722290" y="4159400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w="0" h="264160">
                  <a:moveTo>
                    <a:pt x="0" y="0"/>
                  </a:moveTo>
                  <a:lnTo>
                    <a:pt x="0" y="26371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4356586" y="4158109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w="0" h="264160">
                  <a:moveTo>
                    <a:pt x="0" y="0"/>
                  </a:moveTo>
                  <a:lnTo>
                    <a:pt x="0" y="26371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2879839" y="3273894"/>
              <a:ext cx="2176145" cy="310515"/>
            </a:xfrm>
            <a:custGeom>
              <a:avLst/>
              <a:gdLst/>
              <a:ahLst/>
              <a:cxnLst/>
              <a:rect l="l" t="t" r="r" b="b"/>
              <a:pathLst>
                <a:path w="2176145" h="310514">
                  <a:moveTo>
                    <a:pt x="0" y="0"/>
                  </a:moveTo>
                  <a:lnTo>
                    <a:pt x="2175636" y="0"/>
                  </a:lnTo>
                  <a:lnTo>
                    <a:pt x="2175636" y="310248"/>
                  </a:lnTo>
                  <a:lnTo>
                    <a:pt x="0" y="31024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3728755" y="3584149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w="0" h="264160">
                  <a:moveTo>
                    <a:pt x="0" y="0"/>
                  </a:moveTo>
                  <a:lnTo>
                    <a:pt x="0" y="26371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3558044" y="359447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1918324" y="416951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3591388" y="417593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4209582" y="417593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552306" y="2148214"/>
            <a:ext cx="15151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CoreLink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GIC-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4399857" y="1429727"/>
            <a:ext cx="1162685" cy="307975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CPU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0.0.1.2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722096" y="2528030"/>
            <a:ext cx="19075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Interrupt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Re-</a:t>
            </a:r>
            <a:r>
              <a:rPr dirty="0" sz="1200" b="1">
                <a:latin typeface="Arial"/>
                <a:cs typeface="Arial"/>
              </a:rPr>
              <a:t>distribution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1200632" y="2710910"/>
            <a:ext cx="9474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Logical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399857" y="1077722"/>
            <a:ext cx="683895" cy="352425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CPU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1" name="object 131" descr=""/>
          <p:cNvGrpSpPr/>
          <p:nvPr/>
        </p:nvGrpSpPr>
        <p:grpSpPr>
          <a:xfrm>
            <a:off x="-9525" y="3007118"/>
            <a:ext cx="5537200" cy="2607945"/>
            <a:chOff x="-9525" y="3007118"/>
            <a:chExt cx="5537200" cy="2607945"/>
          </a:xfrm>
        </p:grpSpPr>
        <p:sp>
          <p:nvSpPr>
            <p:cNvPr id="132" name="object 132" descr=""/>
            <p:cNvSpPr/>
            <p:nvPr/>
          </p:nvSpPr>
          <p:spPr>
            <a:xfrm>
              <a:off x="0" y="5065242"/>
              <a:ext cx="5518150" cy="540385"/>
            </a:xfrm>
            <a:custGeom>
              <a:avLst/>
              <a:gdLst/>
              <a:ahLst/>
              <a:cxnLst/>
              <a:rect l="l" t="t" r="r" b="b"/>
              <a:pathLst>
                <a:path w="5518150" h="540385">
                  <a:moveTo>
                    <a:pt x="0" y="270090"/>
                  </a:moveTo>
                  <a:lnTo>
                    <a:pt x="27878" y="231552"/>
                  </a:lnTo>
                  <a:lnTo>
                    <a:pt x="70383" y="209210"/>
                  </a:lnTo>
                  <a:lnTo>
                    <a:pt x="108949" y="194692"/>
                  </a:lnTo>
                  <a:lnTo>
                    <a:pt x="155413" y="180502"/>
                  </a:lnTo>
                  <a:lnTo>
                    <a:pt x="209529" y="166665"/>
                  </a:lnTo>
                  <a:lnTo>
                    <a:pt x="271052" y="153204"/>
                  </a:lnTo>
                  <a:lnTo>
                    <a:pt x="339736" y="140145"/>
                  </a:lnTo>
                  <a:lnTo>
                    <a:pt x="415336" y="127510"/>
                  </a:lnTo>
                  <a:lnTo>
                    <a:pt x="455653" y="121359"/>
                  </a:lnTo>
                  <a:lnTo>
                    <a:pt x="497607" y="115324"/>
                  </a:lnTo>
                  <a:lnTo>
                    <a:pt x="541167" y="109407"/>
                  </a:lnTo>
                  <a:lnTo>
                    <a:pt x="586302" y="103611"/>
                  </a:lnTo>
                  <a:lnTo>
                    <a:pt x="632983" y="97939"/>
                  </a:lnTo>
                  <a:lnTo>
                    <a:pt x="681178" y="92394"/>
                  </a:lnTo>
                  <a:lnTo>
                    <a:pt x="730857" y="86980"/>
                  </a:lnTo>
                  <a:lnTo>
                    <a:pt x="781988" y="81699"/>
                  </a:lnTo>
                  <a:lnTo>
                    <a:pt x="834542" y="76554"/>
                  </a:lnTo>
                  <a:lnTo>
                    <a:pt x="888488" y="71549"/>
                  </a:lnTo>
                  <a:lnTo>
                    <a:pt x="943794" y="66685"/>
                  </a:lnTo>
                  <a:lnTo>
                    <a:pt x="1000431" y="61967"/>
                  </a:lnTo>
                  <a:lnTo>
                    <a:pt x="1058367" y="57397"/>
                  </a:lnTo>
                  <a:lnTo>
                    <a:pt x="1117572" y="52978"/>
                  </a:lnTo>
                  <a:lnTo>
                    <a:pt x="1178015" y="48714"/>
                  </a:lnTo>
                  <a:lnTo>
                    <a:pt x="1239666" y="44607"/>
                  </a:lnTo>
                  <a:lnTo>
                    <a:pt x="1302494" y="40660"/>
                  </a:lnTo>
                  <a:lnTo>
                    <a:pt x="1366468" y="36876"/>
                  </a:lnTo>
                  <a:lnTo>
                    <a:pt x="1431557" y="33259"/>
                  </a:lnTo>
                  <a:lnTo>
                    <a:pt x="1497732" y="29810"/>
                  </a:lnTo>
                  <a:lnTo>
                    <a:pt x="1564960" y="26535"/>
                  </a:lnTo>
                  <a:lnTo>
                    <a:pt x="1633212" y="23434"/>
                  </a:lnTo>
                  <a:lnTo>
                    <a:pt x="1702457" y="20512"/>
                  </a:lnTo>
                  <a:lnTo>
                    <a:pt x="1772665" y="17771"/>
                  </a:lnTo>
                  <a:lnTo>
                    <a:pt x="1843803" y="15214"/>
                  </a:lnTo>
                  <a:lnTo>
                    <a:pt x="1915843" y="12844"/>
                  </a:lnTo>
                  <a:lnTo>
                    <a:pt x="1988752" y="10665"/>
                  </a:lnTo>
                  <a:lnTo>
                    <a:pt x="2062502" y="8679"/>
                  </a:lnTo>
                  <a:lnTo>
                    <a:pt x="2137060" y="6890"/>
                  </a:lnTo>
                  <a:lnTo>
                    <a:pt x="2212396" y="5299"/>
                  </a:lnTo>
                  <a:lnTo>
                    <a:pt x="2288479" y="3911"/>
                  </a:lnTo>
                  <a:lnTo>
                    <a:pt x="2365280" y="2728"/>
                  </a:lnTo>
                  <a:lnTo>
                    <a:pt x="2442766" y="1754"/>
                  </a:lnTo>
                  <a:lnTo>
                    <a:pt x="2520908" y="991"/>
                  </a:lnTo>
                  <a:lnTo>
                    <a:pt x="2599675" y="442"/>
                  </a:lnTo>
                  <a:lnTo>
                    <a:pt x="2679036" y="111"/>
                  </a:lnTo>
                  <a:lnTo>
                    <a:pt x="2758960" y="0"/>
                  </a:lnTo>
                  <a:lnTo>
                    <a:pt x="2838885" y="111"/>
                  </a:lnTo>
                  <a:lnTo>
                    <a:pt x="2918247" y="442"/>
                  </a:lnTo>
                  <a:lnTo>
                    <a:pt x="2997014" y="991"/>
                  </a:lnTo>
                  <a:lnTo>
                    <a:pt x="3075157" y="1754"/>
                  </a:lnTo>
                  <a:lnTo>
                    <a:pt x="3152644" y="2728"/>
                  </a:lnTo>
                  <a:lnTo>
                    <a:pt x="3229445" y="3911"/>
                  </a:lnTo>
                  <a:lnTo>
                    <a:pt x="3305529" y="5299"/>
                  </a:lnTo>
                  <a:lnTo>
                    <a:pt x="3380866" y="6890"/>
                  </a:lnTo>
                  <a:lnTo>
                    <a:pt x="3455425" y="8679"/>
                  </a:lnTo>
                  <a:lnTo>
                    <a:pt x="3529175" y="10665"/>
                  </a:lnTo>
                  <a:lnTo>
                    <a:pt x="3602085" y="12844"/>
                  </a:lnTo>
                  <a:lnTo>
                    <a:pt x="3674125" y="15214"/>
                  </a:lnTo>
                  <a:lnTo>
                    <a:pt x="3745264" y="17771"/>
                  </a:lnTo>
                  <a:lnTo>
                    <a:pt x="3815472" y="20512"/>
                  </a:lnTo>
                  <a:lnTo>
                    <a:pt x="3884718" y="23434"/>
                  </a:lnTo>
                  <a:lnTo>
                    <a:pt x="3952970" y="26535"/>
                  </a:lnTo>
                  <a:lnTo>
                    <a:pt x="4020199" y="29810"/>
                  </a:lnTo>
                  <a:lnTo>
                    <a:pt x="4086374" y="33259"/>
                  </a:lnTo>
                  <a:lnTo>
                    <a:pt x="4151464" y="36876"/>
                  </a:lnTo>
                  <a:lnTo>
                    <a:pt x="4215439" y="40660"/>
                  </a:lnTo>
                  <a:lnTo>
                    <a:pt x="4278267" y="44607"/>
                  </a:lnTo>
                  <a:lnTo>
                    <a:pt x="4339919" y="48714"/>
                  </a:lnTo>
                  <a:lnTo>
                    <a:pt x="4400362" y="52978"/>
                  </a:lnTo>
                  <a:lnTo>
                    <a:pt x="4459568" y="57397"/>
                  </a:lnTo>
                  <a:lnTo>
                    <a:pt x="4517504" y="61967"/>
                  </a:lnTo>
                  <a:lnTo>
                    <a:pt x="4574141" y="66685"/>
                  </a:lnTo>
                  <a:lnTo>
                    <a:pt x="4629448" y="71549"/>
                  </a:lnTo>
                  <a:lnTo>
                    <a:pt x="4683394" y="76554"/>
                  </a:lnTo>
                  <a:lnTo>
                    <a:pt x="4735948" y="81699"/>
                  </a:lnTo>
                  <a:lnTo>
                    <a:pt x="4787080" y="86980"/>
                  </a:lnTo>
                  <a:lnTo>
                    <a:pt x="4836759" y="92394"/>
                  </a:lnTo>
                  <a:lnTo>
                    <a:pt x="4884954" y="97939"/>
                  </a:lnTo>
                  <a:lnTo>
                    <a:pt x="4931635" y="103611"/>
                  </a:lnTo>
                  <a:lnTo>
                    <a:pt x="4976771" y="109407"/>
                  </a:lnTo>
                  <a:lnTo>
                    <a:pt x="5020331" y="115324"/>
                  </a:lnTo>
                  <a:lnTo>
                    <a:pt x="5062285" y="121359"/>
                  </a:lnTo>
                  <a:lnTo>
                    <a:pt x="5102602" y="127510"/>
                  </a:lnTo>
                  <a:lnTo>
                    <a:pt x="5141252" y="133773"/>
                  </a:lnTo>
                  <a:lnTo>
                    <a:pt x="5213424" y="146623"/>
                  </a:lnTo>
                  <a:lnTo>
                    <a:pt x="5278559" y="159886"/>
                  </a:lnTo>
                  <a:lnTo>
                    <a:pt x="5336408" y="173538"/>
                  </a:lnTo>
                  <a:lnTo>
                    <a:pt x="5386729" y="187554"/>
                  </a:lnTo>
                  <a:lnTo>
                    <a:pt x="5429274" y="201911"/>
                  </a:lnTo>
                  <a:lnTo>
                    <a:pt x="5477977" y="224033"/>
                  </a:lnTo>
                  <a:lnTo>
                    <a:pt x="5513412" y="254497"/>
                  </a:lnTo>
                  <a:lnTo>
                    <a:pt x="5517934" y="270090"/>
                  </a:lnTo>
                  <a:lnTo>
                    <a:pt x="5516798" y="277927"/>
                  </a:lnTo>
                  <a:lnTo>
                    <a:pt x="5490059" y="308642"/>
                  </a:lnTo>
                  <a:lnTo>
                    <a:pt x="5447555" y="330983"/>
                  </a:lnTo>
                  <a:lnTo>
                    <a:pt x="5408990" y="345502"/>
                  </a:lnTo>
                  <a:lnTo>
                    <a:pt x="5362526" y="359692"/>
                  </a:lnTo>
                  <a:lnTo>
                    <a:pt x="5308411" y="373529"/>
                  </a:lnTo>
                  <a:lnTo>
                    <a:pt x="5246889" y="386989"/>
                  </a:lnTo>
                  <a:lnTo>
                    <a:pt x="5178205" y="400049"/>
                  </a:lnTo>
                  <a:lnTo>
                    <a:pt x="5102605" y="412683"/>
                  </a:lnTo>
                  <a:lnTo>
                    <a:pt x="5062289" y="418834"/>
                  </a:lnTo>
                  <a:lnTo>
                    <a:pt x="5020335" y="424870"/>
                  </a:lnTo>
                  <a:lnTo>
                    <a:pt x="4976775" y="430787"/>
                  </a:lnTo>
                  <a:lnTo>
                    <a:pt x="4931639" y="436583"/>
                  </a:lnTo>
                  <a:lnTo>
                    <a:pt x="4884958" y="442254"/>
                  </a:lnTo>
                  <a:lnTo>
                    <a:pt x="4836763" y="447799"/>
                  </a:lnTo>
                  <a:lnTo>
                    <a:pt x="4787084" y="453213"/>
                  </a:lnTo>
                  <a:lnTo>
                    <a:pt x="4735953" y="458494"/>
                  </a:lnTo>
                  <a:lnTo>
                    <a:pt x="4683399" y="463639"/>
                  </a:lnTo>
                  <a:lnTo>
                    <a:pt x="4629453" y="468645"/>
                  </a:lnTo>
                  <a:lnTo>
                    <a:pt x="4574147" y="473508"/>
                  </a:lnTo>
                  <a:lnTo>
                    <a:pt x="4517510" y="478227"/>
                  </a:lnTo>
                  <a:lnTo>
                    <a:pt x="4459573" y="482797"/>
                  </a:lnTo>
                  <a:lnTo>
                    <a:pt x="4400368" y="487215"/>
                  </a:lnTo>
                  <a:lnTo>
                    <a:pt x="4339924" y="491480"/>
                  </a:lnTo>
                  <a:lnTo>
                    <a:pt x="4278273" y="495587"/>
                  </a:lnTo>
                  <a:lnTo>
                    <a:pt x="4215445" y="499534"/>
                  </a:lnTo>
                  <a:lnTo>
                    <a:pt x="4151470" y="503317"/>
                  </a:lnTo>
                  <a:lnTo>
                    <a:pt x="4086380" y="506935"/>
                  </a:lnTo>
                  <a:lnTo>
                    <a:pt x="4020205" y="510383"/>
                  </a:lnTo>
                  <a:lnTo>
                    <a:pt x="3952976" y="513659"/>
                  </a:lnTo>
                  <a:lnTo>
                    <a:pt x="3884723" y="516760"/>
                  </a:lnTo>
                  <a:lnTo>
                    <a:pt x="3815477" y="519682"/>
                  </a:lnTo>
                  <a:lnTo>
                    <a:pt x="3745269" y="522423"/>
                  </a:lnTo>
                  <a:lnTo>
                    <a:pt x="3674130" y="524980"/>
                  </a:lnTo>
                  <a:lnTo>
                    <a:pt x="3602090" y="527349"/>
                  </a:lnTo>
                  <a:lnTo>
                    <a:pt x="3529179" y="529528"/>
                  </a:lnTo>
                  <a:lnTo>
                    <a:pt x="3455429" y="531514"/>
                  </a:lnTo>
                  <a:lnTo>
                    <a:pt x="3380870" y="533304"/>
                  </a:lnTo>
                  <a:lnTo>
                    <a:pt x="3305533" y="534894"/>
                  </a:lnTo>
                  <a:lnTo>
                    <a:pt x="3229448" y="536282"/>
                  </a:lnTo>
                  <a:lnTo>
                    <a:pt x="3152647" y="537465"/>
                  </a:lnTo>
                  <a:lnTo>
                    <a:pt x="3075159" y="538439"/>
                  </a:lnTo>
                  <a:lnTo>
                    <a:pt x="2997016" y="539203"/>
                  </a:lnTo>
                  <a:lnTo>
                    <a:pt x="2918248" y="539751"/>
                  </a:lnTo>
                  <a:lnTo>
                    <a:pt x="2838886" y="540083"/>
                  </a:lnTo>
                  <a:lnTo>
                    <a:pt x="2758960" y="540194"/>
                  </a:lnTo>
                  <a:lnTo>
                    <a:pt x="2679035" y="540083"/>
                  </a:lnTo>
                  <a:lnTo>
                    <a:pt x="2599674" y="539751"/>
                  </a:lnTo>
                  <a:lnTo>
                    <a:pt x="2520906" y="539203"/>
                  </a:lnTo>
                  <a:lnTo>
                    <a:pt x="2442764" y="538439"/>
                  </a:lnTo>
                  <a:lnTo>
                    <a:pt x="2365277" y="537465"/>
                  </a:lnTo>
                  <a:lnTo>
                    <a:pt x="2288476" y="536282"/>
                  </a:lnTo>
                  <a:lnTo>
                    <a:pt x="2212392" y="534894"/>
                  </a:lnTo>
                  <a:lnTo>
                    <a:pt x="2137055" y="533304"/>
                  </a:lnTo>
                  <a:lnTo>
                    <a:pt x="2062497" y="531514"/>
                  </a:lnTo>
                  <a:lnTo>
                    <a:pt x="1988747" y="529528"/>
                  </a:lnTo>
                  <a:lnTo>
                    <a:pt x="1915837" y="527349"/>
                  </a:lnTo>
                  <a:lnTo>
                    <a:pt x="1843797" y="524980"/>
                  </a:lnTo>
                  <a:lnTo>
                    <a:pt x="1772658" y="522423"/>
                  </a:lnTo>
                  <a:lnTo>
                    <a:pt x="1702450" y="519682"/>
                  </a:lnTo>
                  <a:lnTo>
                    <a:pt x="1633205" y="516760"/>
                  </a:lnTo>
                  <a:lnTo>
                    <a:pt x="1564953" y="513659"/>
                  </a:lnTo>
                  <a:lnTo>
                    <a:pt x="1497724" y="510383"/>
                  </a:lnTo>
                  <a:lnTo>
                    <a:pt x="1431549" y="506935"/>
                  </a:lnTo>
                  <a:lnTo>
                    <a:pt x="1366459" y="503317"/>
                  </a:lnTo>
                  <a:lnTo>
                    <a:pt x="1302485" y="499534"/>
                  </a:lnTo>
                  <a:lnTo>
                    <a:pt x="1239657" y="495587"/>
                  </a:lnTo>
                  <a:lnTo>
                    <a:pt x="1178006" y="491480"/>
                  </a:lnTo>
                  <a:lnTo>
                    <a:pt x="1117563" y="487215"/>
                  </a:lnTo>
                  <a:lnTo>
                    <a:pt x="1058357" y="482797"/>
                  </a:lnTo>
                  <a:lnTo>
                    <a:pt x="1000421" y="478227"/>
                  </a:lnTo>
                  <a:lnTo>
                    <a:pt x="943784" y="473508"/>
                  </a:lnTo>
                  <a:lnTo>
                    <a:pt x="888478" y="468645"/>
                  </a:lnTo>
                  <a:lnTo>
                    <a:pt x="834533" y="463639"/>
                  </a:lnTo>
                  <a:lnTo>
                    <a:pt x="781979" y="458494"/>
                  </a:lnTo>
                  <a:lnTo>
                    <a:pt x="730847" y="453213"/>
                  </a:lnTo>
                  <a:lnTo>
                    <a:pt x="681169" y="447799"/>
                  </a:lnTo>
                  <a:lnTo>
                    <a:pt x="632974" y="442254"/>
                  </a:lnTo>
                  <a:lnTo>
                    <a:pt x="586293" y="436583"/>
                  </a:lnTo>
                  <a:lnTo>
                    <a:pt x="541158" y="430787"/>
                  </a:lnTo>
                  <a:lnTo>
                    <a:pt x="497598" y="424870"/>
                  </a:lnTo>
                  <a:lnTo>
                    <a:pt x="455644" y="418834"/>
                  </a:lnTo>
                  <a:lnTo>
                    <a:pt x="415327" y="412683"/>
                  </a:lnTo>
                  <a:lnTo>
                    <a:pt x="376678" y="406421"/>
                  </a:lnTo>
                  <a:lnTo>
                    <a:pt x="304506" y="393570"/>
                  </a:lnTo>
                  <a:lnTo>
                    <a:pt x="239372" y="380307"/>
                  </a:lnTo>
                  <a:lnTo>
                    <a:pt x="181523" y="366656"/>
                  </a:lnTo>
                  <a:lnTo>
                    <a:pt x="131203" y="352639"/>
                  </a:lnTo>
                  <a:lnTo>
                    <a:pt x="88658" y="338282"/>
                  </a:lnTo>
                  <a:lnTo>
                    <a:pt x="39955" y="316160"/>
                  </a:lnTo>
                  <a:lnTo>
                    <a:pt x="4521" y="285696"/>
                  </a:lnTo>
                  <a:lnTo>
                    <a:pt x="0" y="270103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3726844" y="301664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w="0" h="248285">
                  <a:moveTo>
                    <a:pt x="0" y="0"/>
                  </a:moveTo>
                  <a:lnTo>
                    <a:pt x="0" y="24820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 descr=""/>
          <p:cNvSpPr txBox="1"/>
          <p:nvPr/>
        </p:nvSpPr>
        <p:spPr>
          <a:xfrm>
            <a:off x="3578768" y="3013461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5" name="object 135" descr=""/>
          <p:cNvGrpSpPr/>
          <p:nvPr/>
        </p:nvGrpSpPr>
        <p:grpSpPr>
          <a:xfrm>
            <a:off x="2416056" y="2696870"/>
            <a:ext cx="2638425" cy="2581275"/>
            <a:chOff x="2416056" y="2696870"/>
            <a:chExt cx="2638425" cy="2581275"/>
          </a:xfrm>
        </p:grpSpPr>
        <p:sp>
          <p:nvSpPr>
            <p:cNvPr id="136" name="object 136" descr=""/>
            <p:cNvSpPr/>
            <p:nvPr/>
          </p:nvSpPr>
          <p:spPr>
            <a:xfrm>
              <a:off x="2453043" y="3016443"/>
              <a:ext cx="1583055" cy="2209800"/>
            </a:xfrm>
            <a:custGeom>
              <a:avLst/>
              <a:gdLst/>
              <a:ahLst/>
              <a:cxnLst/>
              <a:rect l="l" t="t" r="r" b="b"/>
              <a:pathLst>
                <a:path w="1583054" h="2209800">
                  <a:moveTo>
                    <a:pt x="1582927" y="0"/>
                  </a:moveTo>
                  <a:lnTo>
                    <a:pt x="0" y="2209533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2416056" y="5193460"/>
              <a:ext cx="75565" cy="84455"/>
            </a:xfrm>
            <a:custGeom>
              <a:avLst/>
              <a:gdLst/>
              <a:ahLst/>
              <a:cxnLst/>
              <a:rect l="l" t="t" r="r" b="b"/>
              <a:pathLst>
                <a:path w="75564" h="84454">
                  <a:moveTo>
                    <a:pt x="13398" y="0"/>
                  </a:moveTo>
                  <a:lnTo>
                    <a:pt x="0" y="84137"/>
                  </a:lnTo>
                  <a:lnTo>
                    <a:pt x="75349" y="44373"/>
                  </a:lnTo>
                  <a:lnTo>
                    <a:pt x="133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4039630" y="3005935"/>
              <a:ext cx="406400" cy="2052320"/>
            </a:xfrm>
            <a:custGeom>
              <a:avLst/>
              <a:gdLst/>
              <a:ahLst/>
              <a:cxnLst/>
              <a:rect l="l" t="t" r="r" b="b"/>
              <a:pathLst>
                <a:path w="406400" h="2052320">
                  <a:moveTo>
                    <a:pt x="406247" y="0"/>
                  </a:moveTo>
                  <a:lnTo>
                    <a:pt x="0" y="2052066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4010821" y="4974618"/>
              <a:ext cx="87630" cy="83820"/>
            </a:xfrm>
            <a:custGeom>
              <a:avLst/>
              <a:gdLst/>
              <a:ahLst/>
              <a:cxnLst/>
              <a:rect l="l" t="t" r="r" b="b"/>
              <a:pathLst>
                <a:path w="87629" h="83820">
                  <a:moveTo>
                    <a:pt x="87210" y="17259"/>
                  </a:moveTo>
                  <a:lnTo>
                    <a:pt x="28816" y="83375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3606126" y="2706395"/>
              <a:ext cx="1438910" cy="310515"/>
            </a:xfrm>
            <a:custGeom>
              <a:avLst/>
              <a:gdLst/>
              <a:ahLst/>
              <a:cxnLst/>
              <a:rect l="l" t="t" r="r" b="b"/>
              <a:pathLst>
                <a:path w="1438910" h="310514">
                  <a:moveTo>
                    <a:pt x="1438833" y="0"/>
                  </a:moveTo>
                  <a:lnTo>
                    <a:pt x="0" y="0"/>
                  </a:lnTo>
                  <a:lnTo>
                    <a:pt x="0" y="310248"/>
                  </a:lnTo>
                  <a:lnTo>
                    <a:pt x="1438833" y="310248"/>
                  </a:lnTo>
                  <a:lnTo>
                    <a:pt x="1438833" y="0"/>
                  </a:lnTo>
                  <a:close/>
                </a:path>
              </a:pathLst>
            </a:custGeom>
            <a:solidFill>
              <a:srgbClr val="ED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3606126" y="2706395"/>
              <a:ext cx="1438910" cy="310515"/>
            </a:xfrm>
            <a:custGeom>
              <a:avLst/>
              <a:gdLst/>
              <a:ahLst/>
              <a:cxnLst/>
              <a:rect l="l" t="t" r="r" b="b"/>
              <a:pathLst>
                <a:path w="1438910" h="310514">
                  <a:moveTo>
                    <a:pt x="0" y="0"/>
                  </a:moveTo>
                  <a:lnTo>
                    <a:pt x="1438833" y="0"/>
                  </a:lnTo>
                  <a:lnTo>
                    <a:pt x="1438833" y="310248"/>
                  </a:lnTo>
                  <a:lnTo>
                    <a:pt x="0" y="31024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 descr=""/>
          <p:cNvSpPr txBox="1"/>
          <p:nvPr/>
        </p:nvSpPr>
        <p:spPr>
          <a:xfrm>
            <a:off x="12575" y="5245513"/>
            <a:ext cx="509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latin typeface="Arial"/>
                <a:cs typeface="Arial"/>
              </a:rPr>
              <a:t>Affinity</a:t>
            </a:r>
            <a:r>
              <a:rPr dirty="0" sz="1000" i="1">
                <a:latin typeface="Arial"/>
                <a:cs typeface="Arial"/>
              </a:rPr>
              <a:t> </a:t>
            </a:r>
            <a:r>
              <a:rPr dirty="0" sz="1000" spc="-50" i="1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687870" y="4169514"/>
            <a:ext cx="7029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latin typeface="Arial"/>
                <a:cs typeface="Arial"/>
              </a:rPr>
              <a:t>Affinity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1</a:t>
            </a:r>
            <a:r>
              <a:rPr dirty="0" sz="1050" spc="235" i="1"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687870" y="3620828"/>
            <a:ext cx="5346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Arial"/>
                <a:cs typeface="Arial"/>
              </a:rPr>
              <a:t>Affinity</a:t>
            </a:r>
            <a:r>
              <a:rPr dirty="0" sz="1050" spc="-60" i="1">
                <a:latin typeface="Arial"/>
                <a:cs typeface="Arial"/>
              </a:rPr>
              <a:t> </a:t>
            </a:r>
            <a:r>
              <a:rPr dirty="0" sz="1050" spc="-50" i="1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687870" y="3052864"/>
            <a:ext cx="5346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Arial"/>
                <a:cs typeface="Arial"/>
              </a:rPr>
              <a:t>Affinity</a:t>
            </a:r>
            <a:r>
              <a:rPr dirty="0" sz="1050" spc="-60" i="1">
                <a:latin typeface="Arial"/>
                <a:cs typeface="Arial"/>
              </a:rPr>
              <a:t> </a:t>
            </a:r>
            <a:r>
              <a:rPr dirty="0" sz="1050" spc="-50" i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6" name="object 146" descr=""/>
          <p:cNvGrpSpPr/>
          <p:nvPr/>
        </p:nvGrpSpPr>
        <p:grpSpPr>
          <a:xfrm>
            <a:off x="1250012" y="2029691"/>
            <a:ext cx="3564890" cy="1720850"/>
            <a:chOff x="1250012" y="2029691"/>
            <a:chExt cx="3564890" cy="1720850"/>
          </a:xfrm>
        </p:grpSpPr>
        <p:sp>
          <p:nvSpPr>
            <p:cNvPr id="147" name="object 147" descr=""/>
            <p:cNvSpPr/>
            <p:nvPr/>
          </p:nvSpPr>
          <p:spPr>
            <a:xfrm>
              <a:off x="1250012" y="3129109"/>
              <a:ext cx="2272665" cy="0"/>
            </a:xfrm>
            <a:custGeom>
              <a:avLst/>
              <a:gdLst/>
              <a:ahLst/>
              <a:cxnLst/>
              <a:rect l="l" t="t" r="r" b="b"/>
              <a:pathLst>
                <a:path w="2272665" h="0">
                  <a:moveTo>
                    <a:pt x="0" y="0"/>
                  </a:moveTo>
                  <a:lnTo>
                    <a:pt x="2272118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3509435" y="309100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374742" y="2043244"/>
              <a:ext cx="430530" cy="643890"/>
            </a:xfrm>
            <a:custGeom>
              <a:avLst/>
              <a:gdLst/>
              <a:ahLst/>
              <a:cxnLst/>
              <a:rect l="l" t="t" r="r" b="b"/>
              <a:pathLst>
                <a:path w="430529" h="643889">
                  <a:moveTo>
                    <a:pt x="322846" y="0"/>
                  </a:moveTo>
                  <a:lnTo>
                    <a:pt x="107619" y="0"/>
                  </a:lnTo>
                  <a:lnTo>
                    <a:pt x="107619" y="428536"/>
                  </a:lnTo>
                  <a:lnTo>
                    <a:pt x="0" y="428536"/>
                  </a:lnTo>
                  <a:lnTo>
                    <a:pt x="215226" y="643763"/>
                  </a:lnTo>
                  <a:lnTo>
                    <a:pt x="430453" y="428536"/>
                  </a:lnTo>
                  <a:lnTo>
                    <a:pt x="322846" y="428536"/>
                  </a:lnTo>
                  <a:lnTo>
                    <a:pt x="3228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374742" y="2043244"/>
              <a:ext cx="430530" cy="643890"/>
            </a:xfrm>
            <a:custGeom>
              <a:avLst/>
              <a:gdLst/>
              <a:ahLst/>
              <a:cxnLst/>
              <a:rect l="l" t="t" r="r" b="b"/>
              <a:pathLst>
                <a:path w="430529" h="643889">
                  <a:moveTo>
                    <a:pt x="0" y="428536"/>
                  </a:moveTo>
                  <a:lnTo>
                    <a:pt x="107619" y="428536"/>
                  </a:lnTo>
                  <a:lnTo>
                    <a:pt x="107619" y="0"/>
                  </a:lnTo>
                  <a:lnTo>
                    <a:pt x="322846" y="0"/>
                  </a:lnTo>
                  <a:lnTo>
                    <a:pt x="322846" y="428536"/>
                  </a:lnTo>
                  <a:lnTo>
                    <a:pt x="430453" y="428536"/>
                  </a:lnTo>
                  <a:lnTo>
                    <a:pt x="215226" y="643763"/>
                  </a:lnTo>
                  <a:lnTo>
                    <a:pt x="0" y="4285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3797288" y="2039216"/>
              <a:ext cx="430530" cy="643890"/>
            </a:xfrm>
            <a:custGeom>
              <a:avLst/>
              <a:gdLst/>
              <a:ahLst/>
              <a:cxnLst/>
              <a:rect l="l" t="t" r="r" b="b"/>
              <a:pathLst>
                <a:path w="430529" h="643889">
                  <a:moveTo>
                    <a:pt x="322846" y="0"/>
                  </a:moveTo>
                  <a:lnTo>
                    <a:pt x="107619" y="0"/>
                  </a:lnTo>
                  <a:lnTo>
                    <a:pt x="107619" y="428536"/>
                  </a:lnTo>
                  <a:lnTo>
                    <a:pt x="0" y="428536"/>
                  </a:lnTo>
                  <a:lnTo>
                    <a:pt x="215226" y="643763"/>
                  </a:lnTo>
                  <a:lnTo>
                    <a:pt x="430453" y="428536"/>
                  </a:lnTo>
                  <a:lnTo>
                    <a:pt x="322846" y="428536"/>
                  </a:lnTo>
                  <a:lnTo>
                    <a:pt x="3228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3797288" y="2039216"/>
              <a:ext cx="430530" cy="643890"/>
            </a:xfrm>
            <a:custGeom>
              <a:avLst/>
              <a:gdLst/>
              <a:ahLst/>
              <a:cxnLst/>
              <a:rect l="l" t="t" r="r" b="b"/>
              <a:pathLst>
                <a:path w="430529" h="643889">
                  <a:moveTo>
                    <a:pt x="0" y="428536"/>
                  </a:moveTo>
                  <a:lnTo>
                    <a:pt x="107619" y="428536"/>
                  </a:lnTo>
                  <a:lnTo>
                    <a:pt x="107619" y="0"/>
                  </a:lnTo>
                  <a:lnTo>
                    <a:pt x="322846" y="0"/>
                  </a:lnTo>
                  <a:lnTo>
                    <a:pt x="322846" y="428536"/>
                  </a:lnTo>
                  <a:lnTo>
                    <a:pt x="430453" y="428536"/>
                  </a:lnTo>
                  <a:lnTo>
                    <a:pt x="215226" y="643763"/>
                  </a:lnTo>
                  <a:lnTo>
                    <a:pt x="0" y="4285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1265783" y="3712422"/>
              <a:ext cx="2272665" cy="0"/>
            </a:xfrm>
            <a:custGeom>
              <a:avLst/>
              <a:gdLst/>
              <a:ahLst/>
              <a:cxnLst/>
              <a:rect l="l" t="t" r="r" b="b"/>
              <a:pathLst>
                <a:path w="2272665" h="0">
                  <a:moveTo>
                    <a:pt x="0" y="0"/>
                  </a:moveTo>
                  <a:lnTo>
                    <a:pt x="2272118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3525206" y="36743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5" name="object 155" descr=""/>
          <p:cNvSpPr txBox="1"/>
          <p:nvPr/>
        </p:nvSpPr>
        <p:spPr>
          <a:xfrm>
            <a:off x="3855336" y="1755424"/>
            <a:ext cx="402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latin typeface="Arial"/>
                <a:cs typeface="Arial"/>
              </a:rPr>
              <a:t>LPIs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7" name="object 1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156" name="object 156" descr=""/>
          <p:cNvSpPr txBox="1"/>
          <p:nvPr/>
        </p:nvSpPr>
        <p:spPr>
          <a:xfrm>
            <a:off x="3050527" y="1424470"/>
            <a:ext cx="1161415" cy="3079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latin typeface="Arial"/>
                <a:cs typeface="Arial"/>
              </a:rPr>
              <a:t>CPU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0.0.1.2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58305"/>
            <a:ext cx="86842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High</a:t>
            </a:r>
            <a:r>
              <a:rPr dirty="0" sz="3200" spc="-75"/>
              <a:t> </a:t>
            </a:r>
            <a:r>
              <a:rPr dirty="0" sz="3200"/>
              <a:t>Performance,</a:t>
            </a:r>
            <a:r>
              <a:rPr dirty="0" sz="3200" spc="-55"/>
              <a:t> </a:t>
            </a:r>
            <a:r>
              <a:rPr dirty="0" sz="3200"/>
              <a:t>Efficient,</a:t>
            </a:r>
            <a:r>
              <a:rPr dirty="0" sz="3200" spc="-65"/>
              <a:t> </a:t>
            </a:r>
            <a:r>
              <a:rPr dirty="0" sz="3200"/>
              <a:t>Cache</a:t>
            </a:r>
            <a:r>
              <a:rPr dirty="0" sz="3200" spc="-55"/>
              <a:t> </a:t>
            </a:r>
            <a:r>
              <a:rPr dirty="0" sz="3200" spc="-10"/>
              <a:t>Coherent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861" y="1278356"/>
            <a:ext cx="8614664" cy="4481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241507" y="4814120"/>
            <a:ext cx="19323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NIC-400 Network </a:t>
            </a: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Interconnect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51286" y="5295479"/>
            <a:ext cx="25050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56460" algn="l"/>
              </a:tabLst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Flash</a:t>
            </a: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GPIO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73027" y="2910598"/>
            <a:ext cx="5245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65559" y="2560167"/>
            <a:ext cx="3086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USB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36766" y="2761915"/>
            <a:ext cx="561975" cy="267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90"/>
              </a:spcBef>
            </a:pP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Quad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A57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89736" y="3244706"/>
            <a:ext cx="45593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L2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36166" y="2089058"/>
            <a:ext cx="5321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GIC-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79052" y="4779416"/>
            <a:ext cx="740410" cy="34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3185" marR="5080" indent="-7112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CoreLink™ </a:t>
            </a: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520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2640" y="5381331"/>
            <a:ext cx="733425" cy="34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41935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x72 </a:t>
            </a: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DDR4-</a:t>
            </a: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3200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50421" y="4086415"/>
            <a:ext cx="442595" cy="34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150" marR="5080" indent="-45085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Snoop Filter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67778" y="2761915"/>
            <a:ext cx="561975" cy="267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90"/>
              </a:spcBef>
            </a:pP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Quad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A57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20748" y="3244706"/>
            <a:ext cx="45593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L2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474743" y="2761915"/>
            <a:ext cx="561975" cy="267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90"/>
              </a:spcBef>
            </a:pP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Quad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A57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27712" y="3244706"/>
            <a:ext cx="45593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L2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05755" y="2761915"/>
            <a:ext cx="561975" cy="267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90"/>
              </a:spcBef>
            </a:pP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Quad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A57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58724" y="3244706"/>
            <a:ext cx="45593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L2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166211" y="4779416"/>
            <a:ext cx="740410" cy="34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3185" marR="5080" indent="-7112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CoreLink™ </a:t>
            </a: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520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169797" y="5381331"/>
            <a:ext cx="733425" cy="34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41935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x72 </a:t>
            </a: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DDR4-</a:t>
            </a: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3200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11548" y="2235987"/>
            <a:ext cx="3238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PCIe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58124" y="2082025"/>
            <a:ext cx="368300" cy="34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10-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0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GbE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133309" y="2559119"/>
            <a:ext cx="2489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DPI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60111" y="2559119"/>
            <a:ext cx="457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Crypto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267165" y="3765824"/>
            <a:ext cx="4438015" cy="586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CoreLink™</a:t>
            </a:r>
            <a:r>
              <a:rPr dirty="0" sz="155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CCN-504</a:t>
            </a:r>
            <a:r>
              <a:rPr dirty="0" sz="155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r>
              <a:rPr dirty="0" sz="155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Coherent</a:t>
            </a:r>
            <a:r>
              <a:rPr dirty="0" sz="155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550">
              <a:latin typeface="Arial"/>
              <a:cs typeface="Arial"/>
            </a:endParaRPr>
          </a:p>
          <a:p>
            <a:pPr marL="1322070">
              <a:lnSpc>
                <a:spcPct val="100000"/>
              </a:lnSpc>
              <a:spcBef>
                <a:spcPts val="1260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8/16MB L3 </a:t>
            </a: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78804" y="3333174"/>
            <a:ext cx="6140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MMU-</a:t>
            </a: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72463" y="2039266"/>
            <a:ext cx="3009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DSP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401234" y="2136517"/>
            <a:ext cx="3009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DSP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53747" y="2235987"/>
            <a:ext cx="3009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FFFFFF"/>
                </a:solidFill>
                <a:latin typeface="Arial"/>
                <a:cs typeface="Arial"/>
              </a:rPr>
              <a:t>DSP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496276" y="2564195"/>
            <a:ext cx="3905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SATA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68076" y="5223154"/>
            <a:ext cx="974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Dual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channel </a:t>
            </a:r>
            <a:r>
              <a:rPr dirty="0" sz="1200" b="1">
                <a:latin typeface="Arial"/>
                <a:cs typeface="Arial"/>
              </a:rPr>
              <a:t>DDR3/4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x72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91705" y="1321734"/>
            <a:ext cx="993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Up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to 4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cores </a:t>
            </a:r>
            <a:r>
              <a:rPr dirty="0" sz="1200" b="1">
                <a:latin typeface="Arial"/>
                <a:cs typeface="Arial"/>
              </a:rPr>
              <a:t>per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cluster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41666" y="2185516"/>
            <a:ext cx="6705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4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fully coherent clusters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29711" y="4387091"/>
            <a:ext cx="763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Integrated </a:t>
            </a:r>
            <a:r>
              <a:rPr dirty="0" sz="1200" b="1">
                <a:latin typeface="Arial"/>
                <a:cs typeface="Arial"/>
              </a:rPr>
              <a:t>L3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370535" y="1604433"/>
            <a:ext cx="1353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18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AMBA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ACE-</a:t>
            </a:r>
            <a:r>
              <a:rPr dirty="0" sz="1200" spc="-20" b="1">
                <a:latin typeface="Arial"/>
                <a:cs typeface="Arial"/>
              </a:rPr>
              <a:t>Lite</a:t>
            </a:r>
            <a:endParaRPr sz="1200">
              <a:latin typeface="Arial"/>
              <a:cs typeface="Arial"/>
            </a:endParaRPr>
          </a:p>
          <a:p>
            <a:pPr algn="ctr" marL="173990" marR="160655" indent="-635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interfaces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for </a:t>
            </a:r>
            <a:r>
              <a:rPr dirty="0" sz="1200" b="1">
                <a:latin typeface="Arial"/>
                <a:cs typeface="Arial"/>
              </a:rPr>
              <a:t>I/O</a:t>
            </a:r>
            <a:r>
              <a:rPr dirty="0" sz="1200" spc="-10" b="1">
                <a:latin typeface="Arial"/>
                <a:cs typeface="Arial"/>
              </a:rPr>
              <a:t> coherency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738690" y="2206490"/>
            <a:ext cx="3321685" cy="3780154"/>
            <a:chOff x="4738690" y="2206490"/>
            <a:chExt cx="3321685" cy="3780154"/>
          </a:xfrm>
        </p:grpSpPr>
        <p:sp>
          <p:nvSpPr>
            <p:cNvPr id="38" name="object 38" descr=""/>
            <p:cNvSpPr/>
            <p:nvPr/>
          </p:nvSpPr>
          <p:spPr>
            <a:xfrm>
              <a:off x="4776795" y="2219190"/>
              <a:ext cx="3270885" cy="1604010"/>
            </a:xfrm>
            <a:custGeom>
              <a:avLst/>
              <a:gdLst/>
              <a:ahLst/>
              <a:cxnLst/>
              <a:rect l="l" t="t" r="r" b="b"/>
              <a:pathLst>
                <a:path w="3270884" h="1604010">
                  <a:moveTo>
                    <a:pt x="3270745" y="0"/>
                  </a:moveTo>
                  <a:lnTo>
                    <a:pt x="0" y="1603540"/>
                  </a:lnTo>
                </a:path>
              </a:pathLst>
            </a:custGeom>
            <a:ln w="25399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690" y="3784638"/>
              <a:ext cx="76200" cy="7620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4876800" y="5709056"/>
              <a:ext cx="2887345" cy="277495"/>
            </a:xfrm>
            <a:custGeom>
              <a:avLst/>
              <a:gdLst/>
              <a:ahLst/>
              <a:cxnLst/>
              <a:rect l="l" t="t" r="r" b="b"/>
              <a:pathLst>
                <a:path w="2887345" h="277495">
                  <a:moveTo>
                    <a:pt x="2887129" y="0"/>
                  </a:moveTo>
                  <a:lnTo>
                    <a:pt x="0" y="0"/>
                  </a:lnTo>
                  <a:lnTo>
                    <a:pt x="0" y="276999"/>
                  </a:lnTo>
                  <a:lnTo>
                    <a:pt x="2887129" y="276999"/>
                  </a:lnTo>
                  <a:lnTo>
                    <a:pt x="2887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876800" y="5709056"/>
            <a:ext cx="2887345" cy="277495"/>
          </a:xfrm>
          <a:prstGeom prst="rect">
            <a:avLst/>
          </a:prstGeom>
          <a:ln w="25400">
            <a:solidFill>
              <a:srgbClr val="AAC5D2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519430">
              <a:lnSpc>
                <a:spcPct val="100000"/>
              </a:lnSpc>
              <a:spcBef>
                <a:spcPts val="334"/>
              </a:spcBef>
            </a:pPr>
            <a:r>
              <a:rPr dirty="0" sz="1200" b="1">
                <a:latin typeface="Arial"/>
                <a:cs typeface="Arial"/>
              </a:rPr>
              <a:t>Peripheral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address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863169" y="4672215"/>
            <a:ext cx="289560" cy="1043940"/>
            <a:chOff x="5863169" y="4672215"/>
            <a:chExt cx="289560" cy="1043940"/>
          </a:xfrm>
        </p:grpSpPr>
        <p:sp>
          <p:nvSpPr>
            <p:cNvPr id="43" name="object 43" descr=""/>
            <p:cNvSpPr/>
            <p:nvPr/>
          </p:nvSpPr>
          <p:spPr>
            <a:xfrm>
              <a:off x="5875869" y="4710316"/>
              <a:ext cx="238760" cy="993140"/>
            </a:xfrm>
            <a:custGeom>
              <a:avLst/>
              <a:gdLst/>
              <a:ahLst/>
              <a:cxnLst/>
              <a:rect l="l" t="t" r="r" b="b"/>
              <a:pathLst>
                <a:path w="238760" h="993139">
                  <a:moveTo>
                    <a:pt x="0" y="992593"/>
                  </a:moveTo>
                  <a:lnTo>
                    <a:pt x="238607" y="0"/>
                  </a:lnTo>
                </a:path>
              </a:pathLst>
            </a:custGeom>
            <a:ln w="25400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6373" y="4672215"/>
              <a:ext cx="76200" cy="76200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3158070" y="1226400"/>
            <a:ext cx="3590290" cy="462280"/>
          </a:xfrm>
          <a:prstGeom prst="rect">
            <a:avLst/>
          </a:prstGeom>
          <a:ln w="25400">
            <a:solidFill>
              <a:srgbClr val="AAC5D2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1186815" marR="148590" indent="-1028700">
              <a:lnSpc>
                <a:spcPct val="100000"/>
              </a:lnSpc>
              <a:spcBef>
                <a:spcPts val="340"/>
              </a:spcBef>
            </a:pPr>
            <a:r>
              <a:rPr dirty="0" sz="1200" b="1">
                <a:latin typeface="Arial"/>
                <a:cs typeface="Arial"/>
              </a:rPr>
              <a:t>Heterogeneous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processors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–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CPU,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GPU,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DSP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accelerators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3949701" y="1698585"/>
            <a:ext cx="2574290" cy="817244"/>
            <a:chOff x="3949701" y="1698585"/>
            <a:chExt cx="2574290" cy="817244"/>
          </a:xfrm>
        </p:grpSpPr>
        <p:sp>
          <p:nvSpPr>
            <p:cNvPr id="47" name="object 47" descr=""/>
            <p:cNvSpPr/>
            <p:nvPr/>
          </p:nvSpPr>
          <p:spPr>
            <a:xfrm>
              <a:off x="3987806" y="1714755"/>
              <a:ext cx="347345" cy="694690"/>
            </a:xfrm>
            <a:custGeom>
              <a:avLst/>
              <a:gdLst/>
              <a:ahLst/>
              <a:cxnLst/>
              <a:rect l="l" t="t" r="r" b="b"/>
              <a:pathLst>
                <a:path w="347345" h="694689">
                  <a:moveTo>
                    <a:pt x="347129" y="0"/>
                  </a:moveTo>
                  <a:lnTo>
                    <a:pt x="0" y="694626"/>
                  </a:lnTo>
                </a:path>
              </a:pathLst>
            </a:custGeom>
            <a:ln w="25400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9701" y="2371279"/>
              <a:ext cx="76200" cy="76200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6273802" y="1711285"/>
              <a:ext cx="212090" cy="249554"/>
            </a:xfrm>
            <a:custGeom>
              <a:avLst/>
              <a:gdLst/>
              <a:ahLst/>
              <a:cxnLst/>
              <a:rect l="l" t="t" r="r" b="b"/>
              <a:pathLst>
                <a:path w="212089" h="249555">
                  <a:moveTo>
                    <a:pt x="0" y="0"/>
                  </a:moveTo>
                  <a:lnTo>
                    <a:pt x="211658" y="249351"/>
                  </a:lnTo>
                </a:path>
              </a:pathLst>
            </a:custGeom>
            <a:ln w="25399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7366" y="1922542"/>
              <a:ext cx="76200" cy="7620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5206998" y="1714755"/>
              <a:ext cx="288290" cy="762635"/>
            </a:xfrm>
            <a:custGeom>
              <a:avLst/>
              <a:gdLst/>
              <a:ahLst/>
              <a:cxnLst/>
              <a:rect l="l" t="t" r="r" b="b"/>
              <a:pathLst>
                <a:path w="288289" h="762635">
                  <a:moveTo>
                    <a:pt x="287870" y="0"/>
                  </a:moveTo>
                  <a:lnTo>
                    <a:pt x="0" y="762355"/>
                  </a:lnTo>
                </a:path>
              </a:pathLst>
            </a:custGeom>
            <a:ln w="25400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8901" y="2439012"/>
              <a:ext cx="76200" cy="76200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187452" y="3288245"/>
            <a:ext cx="1106805" cy="646430"/>
          </a:xfrm>
          <a:prstGeom prst="rect">
            <a:avLst/>
          </a:prstGeom>
          <a:ln w="25400">
            <a:solidFill>
              <a:srgbClr val="AAC5D2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 marL="151130" marR="144780">
              <a:lnSpc>
                <a:spcPct val="100000"/>
              </a:lnSpc>
              <a:spcBef>
                <a:spcPts val="345"/>
              </a:spcBef>
            </a:pPr>
            <a:r>
              <a:rPr dirty="0" sz="1200" spc="-10" b="1">
                <a:latin typeface="Arial"/>
                <a:cs typeface="Arial"/>
              </a:rPr>
              <a:t>128-</a:t>
            </a:r>
            <a:r>
              <a:rPr dirty="0" sz="1200" b="1">
                <a:latin typeface="Arial"/>
                <a:cs typeface="Arial"/>
              </a:rPr>
              <a:t>bit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bus </a:t>
            </a:r>
            <a:r>
              <a:rPr dirty="0" sz="1200" b="1">
                <a:latin typeface="Arial"/>
                <a:cs typeface="Arial"/>
              </a:rPr>
              <a:t>@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CPU</a:t>
            </a:r>
            <a:endParaRPr sz="12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</a:pPr>
            <a:r>
              <a:rPr dirty="0" sz="1200" spc="-10" b="1">
                <a:latin typeface="Arial"/>
                <a:cs typeface="Arial"/>
              </a:rPr>
              <a:t>frequency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281390" y="3598717"/>
            <a:ext cx="7651750" cy="659765"/>
            <a:chOff x="1281390" y="3598717"/>
            <a:chExt cx="7651750" cy="659765"/>
          </a:xfrm>
        </p:grpSpPr>
        <p:sp>
          <p:nvSpPr>
            <p:cNvPr id="55" name="object 55" descr=""/>
            <p:cNvSpPr/>
            <p:nvPr/>
          </p:nvSpPr>
          <p:spPr>
            <a:xfrm>
              <a:off x="1294090" y="3611417"/>
              <a:ext cx="402590" cy="231775"/>
            </a:xfrm>
            <a:custGeom>
              <a:avLst/>
              <a:gdLst/>
              <a:ahLst/>
              <a:cxnLst/>
              <a:rect l="l" t="t" r="r" b="b"/>
              <a:pathLst>
                <a:path w="402589" h="231775">
                  <a:moveTo>
                    <a:pt x="0" y="0"/>
                  </a:moveTo>
                  <a:lnTo>
                    <a:pt x="402361" y="231254"/>
                  </a:lnTo>
                </a:path>
              </a:pathLst>
            </a:custGeom>
            <a:ln w="25399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8353" y="3804568"/>
              <a:ext cx="76200" cy="7620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7763929" y="3796360"/>
              <a:ext cx="1169035" cy="462280"/>
            </a:xfrm>
            <a:custGeom>
              <a:avLst/>
              <a:gdLst/>
              <a:ahLst/>
              <a:cxnLst/>
              <a:rect l="l" t="t" r="r" b="b"/>
              <a:pathLst>
                <a:path w="1169034" h="462279">
                  <a:moveTo>
                    <a:pt x="1168895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1168895" y="461670"/>
                  </a:lnTo>
                  <a:lnTo>
                    <a:pt x="1168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7763929" y="3796360"/>
            <a:ext cx="1169035" cy="462280"/>
          </a:xfrm>
          <a:prstGeom prst="rect">
            <a:avLst/>
          </a:prstGeom>
          <a:ln w="25400">
            <a:solidFill>
              <a:srgbClr val="AAC5D2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121285" marR="116205" indent="25400">
              <a:lnSpc>
                <a:spcPct val="100000"/>
              </a:lnSpc>
              <a:spcBef>
                <a:spcPts val="340"/>
              </a:spcBef>
            </a:pPr>
            <a:r>
              <a:rPr dirty="0" sz="1200" spc="-10" b="1">
                <a:latin typeface="Arial"/>
                <a:cs typeface="Arial"/>
              </a:rPr>
              <a:t>To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minimize </a:t>
            </a:r>
            <a:r>
              <a:rPr dirty="0" sz="1200" b="1">
                <a:latin typeface="Arial"/>
                <a:cs typeface="Arial"/>
              </a:rPr>
              <a:t>snoop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traffic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1061491" y="4014495"/>
            <a:ext cx="6715759" cy="2191385"/>
            <a:chOff x="1061491" y="4014495"/>
            <a:chExt cx="6715759" cy="2191385"/>
          </a:xfrm>
        </p:grpSpPr>
        <p:sp>
          <p:nvSpPr>
            <p:cNvPr id="60" name="object 60" descr=""/>
            <p:cNvSpPr/>
            <p:nvPr/>
          </p:nvSpPr>
          <p:spPr>
            <a:xfrm>
              <a:off x="7451411" y="4027195"/>
              <a:ext cx="313055" cy="261620"/>
            </a:xfrm>
            <a:custGeom>
              <a:avLst/>
              <a:gdLst/>
              <a:ahLst/>
              <a:cxnLst/>
              <a:rect l="l" t="t" r="r" b="b"/>
              <a:pathLst>
                <a:path w="313054" h="261620">
                  <a:moveTo>
                    <a:pt x="312521" y="0"/>
                  </a:moveTo>
                  <a:lnTo>
                    <a:pt x="0" y="261607"/>
                  </a:lnTo>
                </a:path>
              </a:pathLst>
            </a:custGeom>
            <a:ln w="25400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3307" y="4250707"/>
              <a:ext cx="76200" cy="76200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1061491" y="5928512"/>
              <a:ext cx="3590290" cy="277495"/>
            </a:xfrm>
            <a:custGeom>
              <a:avLst/>
              <a:gdLst/>
              <a:ahLst/>
              <a:cxnLst/>
              <a:rect l="l" t="t" r="r" b="b"/>
              <a:pathLst>
                <a:path w="3590290" h="277495">
                  <a:moveTo>
                    <a:pt x="3589870" y="0"/>
                  </a:moveTo>
                  <a:lnTo>
                    <a:pt x="0" y="0"/>
                  </a:lnTo>
                  <a:lnTo>
                    <a:pt x="0" y="276999"/>
                  </a:lnTo>
                  <a:lnTo>
                    <a:pt x="3589870" y="276999"/>
                  </a:lnTo>
                  <a:lnTo>
                    <a:pt x="3589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1061491" y="5928512"/>
            <a:ext cx="3590290" cy="277495"/>
          </a:xfrm>
          <a:prstGeom prst="rect">
            <a:avLst/>
          </a:prstGeom>
          <a:ln w="25400">
            <a:solidFill>
              <a:srgbClr val="AAC5D2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334"/>
              </a:spcBef>
            </a:pPr>
            <a:r>
              <a:rPr dirty="0" sz="1200" b="1">
                <a:latin typeface="Arial"/>
                <a:cs typeface="Arial"/>
              </a:rPr>
              <a:t>Usable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system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bandwidth: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~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1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Terabit/second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4083630" y="4549145"/>
            <a:ext cx="415925" cy="1383665"/>
            <a:chOff x="4083630" y="4549145"/>
            <a:chExt cx="415925" cy="1383665"/>
          </a:xfrm>
        </p:grpSpPr>
        <p:sp>
          <p:nvSpPr>
            <p:cNvPr id="65" name="object 65" descr=""/>
            <p:cNvSpPr/>
            <p:nvPr/>
          </p:nvSpPr>
          <p:spPr>
            <a:xfrm>
              <a:off x="4096330" y="4587247"/>
              <a:ext cx="365125" cy="1332865"/>
            </a:xfrm>
            <a:custGeom>
              <a:avLst/>
              <a:gdLst/>
              <a:ahLst/>
              <a:cxnLst/>
              <a:rect l="l" t="t" r="r" b="b"/>
              <a:pathLst>
                <a:path w="365125" h="1332864">
                  <a:moveTo>
                    <a:pt x="0" y="1332357"/>
                  </a:moveTo>
                  <a:lnTo>
                    <a:pt x="364832" y="0"/>
                  </a:lnTo>
                </a:path>
              </a:pathLst>
            </a:custGeom>
            <a:ln w="25400">
              <a:solidFill>
                <a:srgbClr val="AAC5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3064" y="4549145"/>
              <a:ext cx="76200" cy="76200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27" y="127825"/>
            <a:ext cx="7085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ARM</a:t>
            </a:r>
            <a:r>
              <a:rPr dirty="0" spc="-70"/>
              <a:t> </a:t>
            </a:r>
            <a:r>
              <a:rPr dirty="0"/>
              <a:t>CoreLink</a:t>
            </a:r>
            <a:r>
              <a:rPr dirty="0" baseline="25462" sz="3600"/>
              <a:t>™</a:t>
            </a:r>
            <a:r>
              <a:rPr dirty="0" baseline="25462" sz="3600" spc="419"/>
              <a:t> </a:t>
            </a:r>
            <a:r>
              <a:rPr dirty="0" sz="3600"/>
              <a:t>and</a:t>
            </a:r>
            <a:r>
              <a:rPr dirty="0" sz="3600" spc="-45"/>
              <a:t> </a:t>
            </a:r>
            <a:r>
              <a:rPr dirty="0" sz="3600" spc="-10"/>
              <a:t>CoreSight</a:t>
            </a:r>
            <a:r>
              <a:rPr dirty="0" baseline="25462" sz="3600" spc="-15"/>
              <a:t>™</a:t>
            </a:r>
            <a:endParaRPr baseline="25462"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20027" y="761458"/>
            <a:ext cx="8483600" cy="543369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215"/>
              </a:spcBef>
            </a:pP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IP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best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ARM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Cortex</a:t>
            </a:r>
            <a:r>
              <a:rPr dirty="0" baseline="36324" sz="1950">
                <a:latin typeface="Arial"/>
                <a:cs typeface="Arial"/>
              </a:rPr>
              <a:t>™</a:t>
            </a:r>
            <a:r>
              <a:rPr dirty="0" baseline="36324" sz="1950" spc="262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Mali</a:t>
            </a:r>
            <a:r>
              <a:rPr dirty="0" baseline="36324" sz="1950">
                <a:latin typeface="Arial"/>
                <a:cs typeface="Arial"/>
              </a:rPr>
              <a:t>™</a:t>
            </a:r>
            <a:r>
              <a:rPr dirty="0" baseline="36324" sz="1950" spc="27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353695" indent="-265430">
              <a:lnSpc>
                <a:spcPct val="100000"/>
              </a:lnSpc>
              <a:spcBef>
                <a:spcPts val="188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54330" algn="l"/>
              </a:tabLst>
            </a:pPr>
            <a:r>
              <a:rPr dirty="0" sz="2000">
                <a:latin typeface="Arial"/>
                <a:cs typeface="Arial"/>
              </a:rPr>
              <a:t>Power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efficient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lvl="1" marL="810895" indent="-278130">
              <a:lnSpc>
                <a:spcPct val="100000"/>
              </a:lnSpc>
              <a:spcBef>
                <a:spcPts val="36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dirty="0" sz="2000">
                <a:latin typeface="Arial"/>
                <a:cs typeface="Arial"/>
              </a:rPr>
              <a:t>Maximum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cache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&amp;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DDR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utilization</a:t>
            </a:r>
            <a:endParaRPr sz="2000">
              <a:latin typeface="Arial"/>
              <a:cs typeface="Arial"/>
            </a:endParaRPr>
          </a:p>
          <a:p>
            <a:pPr lvl="1" marL="810895" indent="-278130">
              <a:lnSpc>
                <a:spcPct val="100000"/>
              </a:lnSpc>
              <a:spcBef>
                <a:spcPts val="36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dirty="0" sz="2000">
                <a:latin typeface="Arial"/>
                <a:cs typeface="Arial"/>
              </a:rPr>
              <a:t>Shortest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path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128CAB"/>
              </a:buClr>
              <a:buFont typeface="Wingdings"/>
              <a:buChar char=""/>
            </a:pPr>
            <a:endParaRPr sz="2700">
              <a:latin typeface="Arial"/>
              <a:cs typeface="Arial"/>
            </a:endParaRPr>
          </a:p>
          <a:p>
            <a:pPr marL="353695" indent="-265430">
              <a:lnSpc>
                <a:spcPct val="10000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354330" algn="l"/>
              </a:tabLst>
            </a:pP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lvl="1" marL="810895" marR="4799965" indent="-277495">
              <a:lnSpc>
                <a:spcPts val="2160"/>
              </a:lnSpc>
              <a:spcBef>
                <a:spcPts val="63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dirty="0" sz="2000" spc="-10">
                <a:latin typeface="Arial"/>
                <a:cs typeface="Arial"/>
              </a:rPr>
              <a:t>End-to-</a:t>
            </a:r>
            <a:r>
              <a:rPr dirty="0" sz="2000">
                <a:latin typeface="Arial"/>
                <a:cs typeface="Arial"/>
              </a:rPr>
              <a:t>end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QoS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provides </a:t>
            </a:r>
            <a:r>
              <a:rPr dirty="0" sz="2000">
                <a:latin typeface="Arial"/>
                <a:cs typeface="Arial"/>
              </a:rPr>
              <a:t>b/w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&amp;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latency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master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28CAB"/>
              </a:buClr>
              <a:buFont typeface="Wingdings"/>
              <a:buChar char=""/>
            </a:pPr>
            <a:endParaRPr sz="2650">
              <a:latin typeface="Arial"/>
              <a:cs typeface="Arial"/>
            </a:endParaRPr>
          </a:p>
          <a:p>
            <a:pPr marL="353695" indent="-265430">
              <a:lnSpc>
                <a:spcPct val="100000"/>
              </a:lnSpc>
              <a:spcBef>
                <a:spcPts val="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54330" algn="l"/>
              </a:tabLst>
            </a:pPr>
            <a:r>
              <a:rPr dirty="0" sz="2000">
                <a:latin typeface="Arial"/>
                <a:cs typeface="Arial"/>
              </a:rPr>
              <a:t>Optimized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lvl="1" marL="810895" marR="5264785" indent="-277495">
              <a:lnSpc>
                <a:spcPts val="2160"/>
              </a:lnSpc>
              <a:spcBef>
                <a:spcPts val="63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dirty="0" sz="2000">
                <a:latin typeface="Arial"/>
                <a:cs typeface="Arial"/>
              </a:rPr>
              <a:t>CoreSight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debug</a:t>
            </a:r>
            <a:r>
              <a:rPr dirty="0" sz="2000" spc="-25">
                <a:latin typeface="Arial"/>
                <a:cs typeface="Arial"/>
              </a:rPr>
              <a:t> and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profiling</a:t>
            </a:r>
            <a:endParaRPr sz="2000">
              <a:latin typeface="Arial"/>
              <a:cs typeface="Arial"/>
            </a:endParaRPr>
          </a:p>
          <a:p>
            <a:pPr algn="r" marR="30480">
              <a:lnSpc>
                <a:spcPct val="100000"/>
              </a:lnSpc>
              <a:spcBef>
                <a:spcPts val="745"/>
              </a:spcBef>
            </a:pPr>
            <a:r>
              <a:rPr dirty="0" sz="1400">
                <a:latin typeface="Arial"/>
                <a:cs typeface="Arial"/>
              </a:rPr>
              <a:t>big.LITTLE™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test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chip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353695" indent="-265430">
              <a:lnSpc>
                <a:spcPct val="100000"/>
              </a:lnSpc>
              <a:spcBef>
                <a:spcPts val="66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54330" algn="l"/>
              </a:tabLst>
            </a:pP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assured</a:t>
            </a:r>
            <a:endParaRPr sz="2000">
              <a:latin typeface="Arial"/>
              <a:cs typeface="Arial"/>
            </a:endParaRPr>
          </a:p>
          <a:p>
            <a:pPr lvl="1" marL="810895" indent="-278130">
              <a:lnSpc>
                <a:spcPct val="100000"/>
              </a:lnSpc>
              <a:spcBef>
                <a:spcPts val="359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dirty="0" sz="2000">
                <a:latin typeface="Arial"/>
                <a:cs typeface="Arial"/>
              </a:rPr>
              <a:t>Designed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together,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verified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together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9866" y="2021870"/>
            <a:ext cx="3809800" cy="312625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809079" y="6655749"/>
            <a:ext cx="9556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2900" y="781050"/>
            <a:ext cx="8801100" cy="5549900"/>
            <a:chOff x="342900" y="781050"/>
            <a:chExt cx="8801100" cy="5549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" y="1395983"/>
              <a:ext cx="7854695" cy="493471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704" y="853440"/>
              <a:ext cx="7833359" cy="6187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251" y="797052"/>
              <a:ext cx="3730751" cy="6187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5665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Scalable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5"/>
              <a:t> </a:t>
            </a:r>
            <a:r>
              <a:rPr dirty="0" spc="-10"/>
              <a:t>Features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726871" y="880948"/>
            <a:ext cx="7741284" cy="523240"/>
          </a:xfrm>
          <a:custGeom>
            <a:avLst/>
            <a:gdLst/>
            <a:ahLst/>
            <a:cxnLst/>
            <a:rect l="l" t="t" r="r" b="b"/>
            <a:pathLst>
              <a:path w="7741284" h="523240">
                <a:moveTo>
                  <a:pt x="7740713" y="0"/>
                </a:moveTo>
                <a:lnTo>
                  <a:pt x="0" y="0"/>
                </a:lnTo>
                <a:lnTo>
                  <a:pt x="0" y="523214"/>
                </a:lnTo>
                <a:lnTo>
                  <a:pt x="7740713" y="523214"/>
                </a:lnTo>
                <a:lnTo>
                  <a:pt x="7740713" y="0"/>
                </a:lnTo>
                <a:close/>
              </a:path>
            </a:pathLst>
          </a:custGeom>
          <a:solidFill>
            <a:srgbClr val="F7D8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20519" y="874598"/>
          <a:ext cx="7753984" cy="536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290"/>
                <a:gridCol w="6182360"/>
              </a:tblGrid>
              <a:tr h="535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800" b="1">
                          <a:latin typeface="Arial"/>
                          <a:cs typeface="Arial"/>
                        </a:rPr>
                        <a:t>CoreLink</a:t>
                      </a:r>
                      <a:r>
                        <a:rPr dirty="0" sz="2800" spc="-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0" b="1">
                          <a:latin typeface="Arial"/>
                          <a:cs typeface="Arial"/>
                        </a:rPr>
                        <a:t>CCN-</a:t>
                      </a:r>
                      <a:r>
                        <a:rPr dirty="0" sz="2800" spc="-25" b="1">
                          <a:latin typeface="Arial"/>
                          <a:cs typeface="Arial"/>
                        </a:rPr>
                        <a:t>504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9DB336"/>
                      </a:solidFill>
                      <a:prstDash val="solid"/>
                    </a:lnL>
                    <a:lnR w="9525">
                      <a:solidFill>
                        <a:srgbClr val="9DB336"/>
                      </a:solidFill>
                      <a:prstDash val="solid"/>
                    </a:lnR>
                    <a:lnT w="9525">
                      <a:solidFill>
                        <a:srgbClr val="9DB33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33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CPU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ports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up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cores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Cortex-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A57,</a:t>
                      </a:r>
                      <a:r>
                        <a:rPr dirty="0" sz="24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Cortex-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A53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Cortex-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A15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EF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IO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585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ports:</a:t>
                      </a:r>
                      <a:r>
                        <a:rPr dirty="0" sz="24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AMBA®</a:t>
                      </a:r>
                      <a:r>
                        <a:rPr dirty="0" sz="24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2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AXI4/ACE-Lite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interfaces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BE2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244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channels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supported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CoreLink</a:t>
                      </a:r>
                      <a:r>
                        <a:rPr dirty="0" sz="2400" spc="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DMC- 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520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E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RAS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ECC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RAMs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parity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transport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BE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QoS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QoS</a:t>
                      </a:r>
                      <a:r>
                        <a:rPr dirty="0" sz="24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regulation</a:t>
                      </a:r>
                      <a:r>
                        <a:rPr dirty="0" sz="24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priority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management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E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Security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TrustZone</a:t>
                      </a:r>
                      <a:r>
                        <a:rPr dirty="0" sz="24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aware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BE2"/>
                    </a:solidFill>
                  </a:tcPr>
                </a:tc>
              </a:tr>
              <a:tr h="977265">
                <a:tc>
                  <a:txBody>
                    <a:bodyPr/>
                    <a:lstStyle/>
                    <a:p>
                      <a:pPr marL="91440" marR="248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Low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Power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Support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32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Extensive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clock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gating,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leakage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mitigation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hooks,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Granular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DVFS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CPU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shutdown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support,</a:t>
                      </a:r>
                      <a:r>
                        <a:rPr dirty="0" sz="18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Partial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L3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cache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shutdown, Retention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modes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EF1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8361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Security,</a:t>
            </a:r>
            <a:r>
              <a:rPr dirty="0" spc="-50"/>
              <a:t> </a:t>
            </a:r>
            <a:r>
              <a:rPr dirty="0"/>
              <a:t>Reliability,</a:t>
            </a:r>
            <a:r>
              <a:rPr dirty="0" spc="-20"/>
              <a:t> </a:t>
            </a:r>
            <a:r>
              <a:rPr dirty="0"/>
              <a:t>Quality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"/>
              <a:t>Service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5894" y="3935012"/>
            <a:ext cx="8498205" cy="2446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2895" indent="-265430">
              <a:lnSpc>
                <a:spcPct val="100000"/>
              </a:lnSpc>
              <a:spcBef>
                <a:spcPts val="9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200">
                <a:latin typeface="Arial"/>
                <a:cs typeface="Arial"/>
              </a:rPr>
              <a:t>5</a:t>
            </a:r>
            <a:r>
              <a:rPr dirty="0" baseline="34482" sz="2175">
                <a:latin typeface="Arial"/>
                <a:cs typeface="Arial"/>
              </a:rPr>
              <a:t>th</a:t>
            </a:r>
            <a:r>
              <a:rPr dirty="0" baseline="34482" sz="2175" spc="1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Generation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ARM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DMC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targeting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&gt;95%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DRAM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efficiency</a:t>
            </a:r>
            <a:endParaRPr sz="2200">
              <a:latin typeface="Arial"/>
              <a:cs typeface="Arial"/>
            </a:endParaRPr>
          </a:p>
          <a:p>
            <a:pPr lvl="1" marL="760095" indent="-278130">
              <a:lnSpc>
                <a:spcPct val="100000"/>
              </a:lnSpc>
              <a:spcBef>
                <a:spcPts val="42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60095" algn="l"/>
                <a:tab pos="760730" algn="l"/>
              </a:tabLst>
            </a:pPr>
            <a:r>
              <a:rPr dirty="0" sz="1900">
                <a:latin typeface="Arial"/>
                <a:cs typeface="Arial"/>
              </a:rPr>
              <a:t>ECC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RAS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features</a:t>
            </a:r>
            <a:endParaRPr sz="1900">
              <a:latin typeface="Arial"/>
              <a:cs typeface="Arial"/>
            </a:endParaRPr>
          </a:p>
          <a:p>
            <a:pPr lvl="1" marL="760095" indent="-278130">
              <a:lnSpc>
                <a:spcPct val="100000"/>
              </a:lnSpc>
              <a:spcBef>
                <a:spcPts val="395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60095" algn="l"/>
                <a:tab pos="760730" algn="l"/>
              </a:tabLst>
            </a:pPr>
            <a:r>
              <a:rPr dirty="0" sz="1900">
                <a:latin typeface="Arial"/>
                <a:cs typeface="Arial"/>
              </a:rPr>
              <a:t>Performance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Profiling</a:t>
            </a:r>
            <a:endParaRPr sz="1900">
              <a:latin typeface="Arial"/>
              <a:cs typeface="Arial"/>
            </a:endParaRPr>
          </a:p>
          <a:p>
            <a:pPr lvl="1" marL="760095" indent="-278130">
              <a:lnSpc>
                <a:spcPct val="100000"/>
              </a:lnSpc>
              <a:spcBef>
                <a:spcPts val="409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60095" algn="l"/>
                <a:tab pos="760730" algn="l"/>
              </a:tabLst>
            </a:pPr>
            <a:r>
              <a:rPr dirty="0" sz="1900" spc="-10">
                <a:latin typeface="Arial"/>
                <a:cs typeface="Arial"/>
              </a:rPr>
              <a:t>TrustZone</a:t>
            </a:r>
            <a:r>
              <a:rPr dirty="0" sz="1900" spc="-1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Address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Space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Control</a:t>
            </a:r>
            <a:endParaRPr sz="1900">
              <a:latin typeface="Arial"/>
              <a:cs typeface="Arial"/>
            </a:endParaRPr>
          </a:p>
          <a:p>
            <a:pPr marL="302895" indent="-265430">
              <a:lnSpc>
                <a:spcPct val="100000"/>
              </a:lnSpc>
              <a:spcBef>
                <a:spcPts val="63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200">
                <a:latin typeface="Arial"/>
                <a:cs typeface="Arial"/>
              </a:rPr>
              <a:t>High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efficiency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through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close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integration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with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CCN-</a:t>
            </a:r>
            <a:r>
              <a:rPr dirty="0" sz="2200" spc="-25">
                <a:latin typeface="Arial"/>
                <a:cs typeface="Arial"/>
              </a:rPr>
              <a:t>504</a:t>
            </a:r>
            <a:endParaRPr sz="2200">
              <a:latin typeface="Arial"/>
              <a:cs typeface="Arial"/>
            </a:endParaRPr>
          </a:p>
          <a:p>
            <a:pPr lvl="1" marL="760095" indent="-278130">
              <a:lnSpc>
                <a:spcPct val="100000"/>
              </a:lnSpc>
              <a:spcBef>
                <a:spcPts val="590"/>
              </a:spcBef>
              <a:buClr>
                <a:srgbClr val="128CAB"/>
              </a:buClr>
              <a:buSzPct val="123684"/>
              <a:buFont typeface="Wingdings"/>
              <a:buChar char=""/>
              <a:tabLst>
                <a:tab pos="760095" algn="l"/>
                <a:tab pos="760730" algn="l"/>
              </a:tabLst>
            </a:pPr>
            <a:r>
              <a:rPr dirty="0" sz="1900">
                <a:latin typeface="Arial"/>
                <a:cs typeface="Arial"/>
              </a:rPr>
              <a:t>System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wide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QoS,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designed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verified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with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ARM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CPUs</a:t>
            </a:r>
            <a:endParaRPr sz="1900">
              <a:latin typeface="Arial"/>
              <a:cs typeface="Arial"/>
            </a:endParaRPr>
          </a:p>
          <a:p>
            <a:pPr marL="5574665">
              <a:lnSpc>
                <a:spcPct val="100000"/>
              </a:lnSpc>
              <a:spcBef>
                <a:spcPts val="775"/>
              </a:spcBef>
            </a:pPr>
            <a:r>
              <a:rPr dirty="0" sz="1200">
                <a:latin typeface="Arial"/>
                <a:cs typeface="Arial"/>
              </a:rPr>
              <a:t>RAS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Reliability,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Availability,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Serviceability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685" y="1717268"/>
            <a:ext cx="1429462" cy="433628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167127" y="1545454"/>
            <a:ext cx="4486910" cy="2354580"/>
            <a:chOff x="2167127" y="1545454"/>
            <a:chExt cx="4486910" cy="23545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8205" y="1545454"/>
              <a:ext cx="4409412" cy="195777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227847" y="1610704"/>
              <a:ext cx="547370" cy="225425"/>
            </a:xfrm>
            <a:custGeom>
              <a:avLst/>
              <a:gdLst/>
              <a:ahLst/>
              <a:cxnLst/>
              <a:rect l="l" t="t" r="r" b="b"/>
              <a:pathLst>
                <a:path w="547369" h="225425">
                  <a:moveTo>
                    <a:pt x="509282" y="0"/>
                  </a:moveTo>
                  <a:lnTo>
                    <a:pt x="37515" y="0"/>
                  </a:lnTo>
                  <a:lnTo>
                    <a:pt x="22915" y="2947"/>
                  </a:lnTo>
                  <a:lnTo>
                    <a:pt x="10990" y="10985"/>
                  </a:lnTo>
                  <a:lnTo>
                    <a:pt x="2948" y="22910"/>
                  </a:lnTo>
                  <a:lnTo>
                    <a:pt x="0" y="37515"/>
                  </a:lnTo>
                  <a:lnTo>
                    <a:pt x="0" y="187579"/>
                  </a:lnTo>
                  <a:lnTo>
                    <a:pt x="2948" y="202179"/>
                  </a:lnTo>
                  <a:lnTo>
                    <a:pt x="10990" y="214104"/>
                  </a:lnTo>
                  <a:lnTo>
                    <a:pt x="22915" y="222145"/>
                  </a:lnTo>
                  <a:lnTo>
                    <a:pt x="37515" y="225094"/>
                  </a:lnTo>
                  <a:lnTo>
                    <a:pt x="509282" y="225094"/>
                  </a:lnTo>
                  <a:lnTo>
                    <a:pt x="523890" y="222145"/>
                  </a:lnTo>
                  <a:lnTo>
                    <a:pt x="535819" y="214104"/>
                  </a:lnTo>
                  <a:lnTo>
                    <a:pt x="543862" y="202179"/>
                  </a:lnTo>
                  <a:lnTo>
                    <a:pt x="546811" y="187579"/>
                  </a:lnTo>
                  <a:lnTo>
                    <a:pt x="546811" y="37515"/>
                  </a:lnTo>
                  <a:lnTo>
                    <a:pt x="543862" y="22910"/>
                  </a:lnTo>
                  <a:lnTo>
                    <a:pt x="535819" y="10985"/>
                  </a:lnTo>
                  <a:lnTo>
                    <a:pt x="523890" y="2947"/>
                  </a:lnTo>
                  <a:lnTo>
                    <a:pt x="509282" y="0"/>
                  </a:lnTo>
                  <a:close/>
                </a:path>
              </a:pathLst>
            </a:custGeom>
            <a:solidFill>
              <a:srgbClr val="EEF3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27847" y="1610704"/>
              <a:ext cx="547370" cy="225425"/>
            </a:xfrm>
            <a:custGeom>
              <a:avLst/>
              <a:gdLst/>
              <a:ahLst/>
              <a:cxnLst/>
              <a:rect l="l" t="t" r="r" b="b"/>
              <a:pathLst>
                <a:path w="547369" h="225425">
                  <a:moveTo>
                    <a:pt x="0" y="37515"/>
                  </a:moveTo>
                  <a:lnTo>
                    <a:pt x="2948" y="22910"/>
                  </a:lnTo>
                  <a:lnTo>
                    <a:pt x="10990" y="10985"/>
                  </a:lnTo>
                  <a:lnTo>
                    <a:pt x="22915" y="2947"/>
                  </a:lnTo>
                  <a:lnTo>
                    <a:pt x="37515" y="0"/>
                  </a:lnTo>
                  <a:lnTo>
                    <a:pt x="509282" y="0"/>
                  </a:lnTo>
                  <a:lnTo>
                    <a:pt x="523890" y="2947"/>
                  </a:lnTo>
                  <a:lnTo>
                    <a:pt x="535819" y="10985"/>
                  </a:lnTo>
                  <a:lnTo>
                    <a:pt x="543862" y="22910"/>
                  </a:lnTo>
                  <a:lnTo>
                    <a:pt x="546811" y="37515"/>
                  </a:lnTo>
                  <a:lnTo>
                    <a:pt x="546811" y="187579"/>
                  </a:lnTo>
                  <a:lnTo>
                    <a:pt x="543862" y="202179"/>
                  </a:lnTo>
                  <a:lnTo>
                    <a:pt x="535819" y="214104"/>
                  </a:lnTo>
                  <a:lnTo>
                    <a:pt x="523890" y="222145"/>
                  </a:lnTo>
                  <a:lnTo>
                    <a:pt x="509282" y="225094"/>
                  </a:lnTo>
                  <a:lnTo>
                    <a:pt x="37515" y="225094"/>
                  </a:lnTo>
                  <a:lnTo>
                    <a:pt x="22915" y="222145"/>
                  </a:lnTo>
                  <a:lnTo>
                    <a:pt x="10990" y="214104"/>
                  </a:lnTo>
                  <a:lnTo>
                    <a:pt x="2948" y="202179"/>
                  </a:lnTo>
                  <a:lnTo>
                    <a:pt x="0" y="187579"/>
                  </a:lnTo>
                  <a:lnTo>
                    <a:pt x="0" y="37515"/>
                  </a:lnTo>
                  <a:close/>
                </a:path>
              </a:pathLst>
            </a:custGeom>
            <a:ln w="1905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7127" y="3457955"/>
              <a:ext cx="4486655" cy="44195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1636" y="3447288"/>
              <a:ext cx="4038599" cy="41147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716" y="3488982"/>
              <a:ext cx="4372381" cy="32564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199716" y="3488981"/>
            <a:ext cx="4372610" cy="325755"/>
          </a:xfrm>
          <a:prstGeom prst="rect">
            <a:avLst/>
          </a:prstGeom>
          <a:ln w="9525">
            <a:solidFill>
              <a:srgbClr val="0E8BAB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70205">
              <a:lnSpc>
                <a:spcPct val="100000"/>
              </a:lnSpc>
              <a:spcBef>
                <a:spcPts val="320"/>
              </a:spcBef>
            </a:pPr>
            <a:r>
              <a:rPr dirty="0" sz="1600" b="1">
                <a:latin typeface="Arial"/>
                <a:cs typeface="Arial"/>
              </a:rPr>
              <a:t>Artisan</a:t>
            </a:r>
            <a:r>
              <a:rPr dirty="0" baseline="26455" sz="1575" b="1">
                <a:latin typeface="Arial"/>
                <a:cs typeface="Arial"/>
              </a:rPr>
              <a:t>®</a:t>
            </a:r>
            <a:r>
              <a:rPr dirty="0" baseline="26455" sz="1575" spc="232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DDR4,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3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&amp;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3L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PHY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3200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Mbps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130551" y="958596"/>
            <a:ext cx="4505325" cy="675640"/>
            <a:chOff x="2130551" y="958596"/>
            <a:chExt cx="4505325" cy="67564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0551" y="1014984"/>
              <a:ext cx="4504943" cy="61874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3555" y="958596"/>
              <a:ext cx="3770375" cy="61874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2178202" y="1042390"/>
            <a:ext cx="4409440" cy="523240"/>
          </a:xfrm>
          <a:prstGeom prst="rect">
            <a:avLst/>
          </a:prstGeom>
          <a:solidFill>
            <a:srgbClr val="F7D8E7"/>
          </a:solidFill>
          <a:ln w="9525">
            <a:solidFill>
              <a:srgbClr val="9DB336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2800" b="1">
                <a:latin typeface="Arial"/>
                <a:cs typeface="Arial"/>
              </a:rPr>
              <a:t>CoreLink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DMC-520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7571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dirty="0" spc="-35"/>
              <a:t> </a:t>
            </a:r>
            <a:r>
              <a:rPr dirty="0"/>
              <a:t>Performance</a:t>
            </a:r>
            <a:r>
              <a:rPr dirty="0" spc="-35"/>
              <a:t> </a:t>
            </a:r>
            <a:r>
              <a:rPr dirty="0"/>
              <a:t>Memory</a:t>
            </a:r>
            <a:r>
              <a:rPr dirty="0" spc="-40"/>
              <a:t> </a:t>
            </a:r>
            <a:r>
              <a:rPr dirty="0" spc="-10"/>
              <a:t>Access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13816" y="947927"/>
            <a:ext cx="7672070" cy="670560"/>
            <a:chOff x="813816" y="947927"/>
            <a:chExt cx="7672070" cy="6705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1002792"/>
              <a:ext cx="7671815" cy="61569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255" y="947927"/>
              <a:ext cx="3770375" cy="61874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60907" y="1031506"/>
            <a:ext cx="7577455" cy="523240"/>
          </a:xfrm>
          <a:custGeom>
            <a:avLst/>
            <a:gdLst/>
            <a:ahLst/>
            <a:cxnLst/>
            <a:rect l="l" t="t" r="r" b="b"/>
            <a:pathLst>
              <a:path w="7577455" h="523240">
                <a:moveTo>
                  <a:pt x="7576858" y="0"/>
                </a:moveTo>
                <a:lnTo>
                  <a:pt x="0" y="0"/>
                </a:lnTo>
                <a:lnTo>
                  <a:pt x="0" y="523214"/>
                </a:lnTo>
                <a:lnTo>
                  <a:pt x="7576858" y="523214"/>
                </a:lnTo>
                <a:lnTo>
                  <a:pt x="7576858" y="0"/>
                </a:lnTo>
                <a:close/>
              </a:path>
            </a:pathLst>
          </a:custGeom>
          <a:solidFill>
            <a:srgbClr val="F7D8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54560" y="1025156"/>
          <a:ext cx="7590155" cy="432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975"/>
                <a:gridCol w="5744845"/>
              </a:tblGrid>
              <a:tr h="537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800" b="1">
                          <a:latin typeface="Arial"/>
                          <a:cs typeface="Arial"/>
                        </a:rPr>
                        <a:t>CoreLink</a:t>
                      </a:r>
                      <a:r>
                        <a:rPr dirty="0" sz="2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5" b="1">
                          <a:latin typeface="Arial"/>
                          <a:cs typeface="Arial"/>
                        </a:rPr>
                        <a:t>DMC-520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DB336"/>
                      </a:solidFill>
                      <a:prstDash val="solid"/>
                    </a:lnL>
                    <a:lnR w="9525">
                      <a:solidFill>
                        <a:srgbClr val="9DB336"/>
                      </a:solidFill>
                      <a:prstDash val="solid"/>
                    </a:lnR>
                    <a:lnT w="9525">
                      <a:solidFill>
                        <a:srgbClr val="9DB336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832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Performance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53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Max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bandwidth: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25.6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GB/s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channel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Buffering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optimize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read/write</a:t>
                      </a:r>
                      <a:r>
                        <a:rPr dirty="0" sz="2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turnaround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BE2"/>
                    </a:solidFill>
                  </a:tcPr>
                </a:tc>
              </a:tr>
              <a:tr h="7435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Interfaces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597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Optimal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direct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connection</a:t>
                      </a:r>
                      <a:r>
                        <a:rPr dirty="0" sz="2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CCN-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504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Industry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2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DFI-3.0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connect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PHY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EF1"/>
                    </a:solidFill>
                  </a:tcPr>
                </a:tc>
              </a:tr>
              <a:tr h="6750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5" b="1">
                          <a:latin typeface="Arial"/>
                          <a:cs typeface="Arial"/>
                        </a:rPr>
                        <a:t>PHY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Low-latency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PHY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20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ARM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BE2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Memory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2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x72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DRAM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DDR3,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DDR3L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DDR4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up to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DDR4-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3200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90805" marR="3873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Low</a:t>
                      </a:r>
                      <a:r>
                        <a:rPr dirty="0" sz="20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 b="1">
                          <a:latin typeface="Arial"/>
                          <a:cs typeface="Arial"/>
                        </a:rPr>
                        <a:t>Power </a:t>
                      </a:r>
                      <a:r>
                        <a:rPr dirty="0" sz="2000" spc="-10" b="1">
                          <a:latin typeface="Arial"/>
                          <a:cs typeface="Arial"/>
                        </a:rPr>
                        <a:t>Support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D78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Programmable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DRAM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power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modes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BE2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dirty="0"/>
              <a:t>CoreLink</a:t>
            </a:r>
            <a:r>
              <a:rPr dirty="0" spc="-25"/>
              <a:t> </a:t>
            </a:r>
            <a:r>
              <a:rPr dirty="0" spc="-10"/>
              <a:t>End-to-</a:t>
            </a:r>
            <a:r>
              <a:rPr dirty="0"/>
              <a:t>End</a:t>
            </a:r>
            <a:r>
              <a:rPr dirty="0" spc="15"/>
              <a:t> </a:t>
            </a:r>
            <a:r>
              <a:rPr dirty="0"/>
              <a:t>QoS </a:t>
            </a:r>
            <a:r>
              <a:rPr dirty="0" spc="-10"/>
              <a:t>Architecture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35635" y="1064971"/>
            <a:ext cx="4064000" cy="4989830"/>
            <a:chOff x="335635" y="1064971"/>
            <a:chExt cx="4064000" cy="4989830"/>
          </a:xfrm>
        </p:grpSpPr>
        <p:sp>
          <p:nvSpPr>
            <p:cNvPr id="4" name="object 4" descr=""/>
            <p:cNvSpPr/>
            <p:nvPr/>
          </p:nvSpPr>
          <p:spPr>
            <a:xfrm>
              <a:off x="348335" y="1077671"/>
              <a:ext cx="4038600" cy="4964430"/>
            </a:xfrm>
            <a:custGeom>
              <a:avLst/>
              <a:gdLst/>
              <a:ahLst/>
              <a:cxnLst/>
              <a:rect l="l" t="t" r="r" b="b"/>
              <a:pathLst>
                <a:path w="4038600" h="4964430">
                  <a:moveTo>
                    <a:pt x="4038600" y="0"/>
                  </a:moveTo>
                  <a:lnTo>
                    <a:pt x="0" y="0"/>
                  </a:lnTo>
                  <a:lnTo>
                    <a:pt x="0" y="4963896"/>
                  </a:lnTo>
                  <a:lnTo>
                    <a:pt x="4038600" y="4963896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8335" y="1077671"/>
              <a:ext cx="4038600" cy="4964430"/>
            </a:xfrm>
            <a:custGeom>
              <a:avLst/>
              <a:gdLst/>
              <a:ahLst/>
              <a:cxnLst/>
              <a:rect l="l" t="t" r="r" b="b"/>
              <a:pathLst>
                <a:path w="4038600" h="4964430">
                  <a:moveTo>
                    <a:pt x="0" y="0"/>
                  </a:moveTo>
                  <a:lnTo>
                    <a:pt x="4038600" y="0"/>
                  </a:lnTo>
                  <a:lnTo>
                    <a:pt x="4038600" y="4963896"/>
                  </a:lnTo>
                  <a:lnTo>
                    <a:pt x="0" y="496389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FB4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27079" y="1098500"/>
            <a:ext cx="2739390" cy="65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Enterprise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54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“Bursty”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datapath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2088" y="1743152"/>
            <a:ext cx="1422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49455" y="1716634"/>
            <a:ext cx="191579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High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peak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bandwidth </a:t>
            </a:r>
            <a:r>
              <a:rPr dirty="0" sz="1600">
                <a:latin typeface="Arial"/>
                <a:cs typeface="Arial"/>
              </a:rPr>
              <a:t>Multiple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39335" y="1077671"/>
            <a:ext cx="4038600" cy="4964430"/>
          </a:xfrm>
          <a:custGeom>
            <a:avLst/>
            <a:gdLst/>
            <a:ahLst/>
            <a:cxnLst/>
            <a:rect l="l" t="t" r="r" b="b"/>
            <a:pathLst>
              <a:path w="4038600" h="4964430">
                <a:moveTo>
                  <a:pt x="0" y="0"/>
                </a:moveTo>
                <a:lnTo>
                  <a:pt x="4038600" y="0"/>
                </a:lnTo>
                <a:lnTo>
                  <a:pt x="4038600" y="4963896"/>
                </a:lnTo>
                <a:lnTo>
                  <a:pt x="0" y="49638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28C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63087" y="1743152"/>
            <a:ext cx="1422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63087" y="3038552"/>
            <a:ext cx="14224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63087" y="4638751"/>
            <a:ext cx="14224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CoreLink</a:t>
            </a:r>
            <a:r>
              <a:rPr dirty="0" spc="-30"/>
              <a:t> </a:t>
            </a:r>
            <a:r>
              <a:rPr dirty="0"/>
              <a:t>End-to-End</a:t>
            </a:r>
            <a:r>
              <a:rPr dirty="0" spc="-30"/>
              <a:t> </a:t>
            </a:r>
            <a:r>
              <a:rPr dirty="0" spc="-25"/>
              <a:t>QoS</a:t>
            </a:r>
          </a:p>
          <a:p>
            <a:pPr marL="277495" marR="5080" indent="-277495">
              <a:lnSpc>
                <a:spcPct val="123800"/>
              </a:lnSpc>
              <a:spcBef>
                <a:spcPts val="2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b="0">
                <a:latin typeface="Arial"/>
                <a:cs typeface="Arial"/>
              </a:rPr>
              <a:t>QoS</a:t>
            </a:r>
            <a:r>
              <a:rPr dirty="0" sz="1800" spc="-30" b="0">
                <a:latin typeface="Arial"/>
                <a:cs typeface="Arial"/>
              </a:rPr>
              <a:t> </a:t>
            </a:r>
            <a:r>
              <a:rPr dirty="0" sz="1800" b="0">
                <a:latin typeface="Arial"/>
                <a:cs typeface="Arial"/>
              </a:rPr>
              <a:t>field</a:t>
            </a:r>
            <a:r>
              <a:rPr dirty="0" sz="1800" spc="-20" b="0">
                <a:latin typeface="Arial"/>
                <a:cs typeface="Arial"/>
              </a:rPr>
              <a:t> </a:t>
            </a:r>
            <a:r>
              <a:rPr dirty="0" sz="1800" b="0">
                <a:latin typeface="Arial"/>
                <a:cs typeface="Arial"/>
              </a:rPr>
              <a:t>for</a:t>
            </a:r>
            <a:r>
              <a:rPr dirty="0" sz="1800" spc="-20" b="0">
                <a:latin typeface="Arial"/>
                <a:cs typeface="Arial"/>
              </a:rPr>
              <a:t> </a:t>
            </a:r>
            <a:r>
              <a:rPr dirty="0" sz="1800" b="0">
                <a:latin typeface="Arial"/>
                <a:cs typeface="Arial"/>
              </a:rPr>
              <a:t>every</a:t>
            </a:r>
            <a:r>
              <a:rPr dirty="0" sz="1800" spc="-15" b="0">
                <a:latin typeface="Arial"/>
                <a:cs typeface="Arial"/>
              </a:rPr>
              <a:t> </a:t>
            </a:r>
            <a:r>
              <a:rPr dirty="0" sz="1800" spc="-10" b="0">
                <a:latin typeface="Arial"/>
                <a:cs typeface="Arial"/>
              </a:rPr>
              <a:t>transaction </a:t>
            </a:r>
            <a:r>
              <a:rPr dirty="0" sz="1600" b="0">
                <a:latin typeface="Arial"/>
                <a:cs typeface="Arial"/>
              </a:rPr>
              <a:t>Fixed,</a:t>
            </a:r>
            <a:r>
              <a:rPr dirty="0" sz="1600" spc="-40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programmable</a:t>
            </a:r>
            <a:r>
              <a:rPr dirty="0" sz="1600" spc="-20" b="0">
                <a:latin typeface="Arial"/>
                <a:cs typeface="Arial"/>
              </a:rPr>
              <a:t> </a:t>
            </a:r>
            <a:r>
              <a:rPr dirty="0" sz="1600" b="0">
                <a:latin typeface="Arial"/>
                <a:cs typeface="Arial"/>
              </a:rPr>
              <a:t>or</a:t>
            </a:r>
            <a:r>
              <a:rPr dirty="0" sz="1600" spc="-30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regulated </a:t>
            </a:r>
            <a:r>
              <a:rPr dirty="0" sz="1600" spc="-20" b="0">
                <a:latin typeface="Arial"/>
                <a:cs typeface="Arial"/>
              </a:rPr>
              <a:t>End-</a:t>
            </a:r>
            <a:r>
              <a:rPr dirty="0" sz="1600" spc="-10" b="0">
                <a:latin typeface="Arial"/>
                <a:cs typeface="Arial"/>
              </a:rPr>
              <a:t>to-</a:t>
            </a:r>
            <a:r>
              <a:rPr dirty="0" sz="1600" b="0">
                <a:latin typeface="Arial"/>
                <a:cs typeface="Arial"/>
              </a:rPr>
              <a:t>End</a:t>
            </a:r>
            <a:r>
              <a:rPr dirty="0" sz="1600" spc="-5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propagation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8CAB"/>
              </a:buClr>
              <a:buFont typeface="Wingdings"/>
              <a:buChar char=""/>
            </a:pPr>
            <a:endParaRPr sz="2350">
              <a:latin typeface="Arial"/>
              <a:cs typeface="Arial"/>
            </a:endParaRPr>
          </a:p>
          <a:p>
            <a:pPr marL="277495" marR="59690" indent="-277495">
              <a:lnSpc>
                <a:spcPct val="12380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b="0">
                <a:latin typeface="Arial"/>
                <a:cs typeface="Arial"/>
              </a:rPr>
              <a:t>Programmable</a:t>
            </a:r>
            <a:r>
              <a:rPr dirty="0" sz="1800" spc="-30" b="0">
                <a:latin typeface="Arial"/>
                <a:cs typeface="Arial"/>
              </a:rPr>
              <a:t> </a:t>
            </a:r>
            <a:r>
              <a:rPr dirty="0" sz="1800" b="0">
                <a:latin typeface="Arial"/>
                <a:cs typeface="Arial"/>
              </a:rPr>
              <a:t>QoS</a:t>
            </a:r>
            <a:r>
              <a:rPr dirty="0" sz="1800" spc="-35" b="0">
                <a:latin typeface="Arial"/>
                <a:cs typeface="Arial"/>
              </a:rPr>
              <a:t> </a:t>
            </a:r>
            <a:r>
              <a:rPr dirty="0" sz="1800" spc="-10" b="0">
                <a:latin typeface="Arial"/>
                <a:cs typeface="Arial"/>
              </a:rPr>
              <a:t>mechanisms </a:t>
            </a:r>
            <a:r>
              <a:rPr dirty="0" sz="1600" spc="-10" b="0">
                <a:latin typeface="Arial"/>
                <a:cs typeface="Arial"/>
              </a:rPr>
              <a:t>Regulation</a:t>
            </a:r>
            <a:r>
              <a:rPr dirty="0" sz="1600" spc="-50" b="0">
                <a:latin typeface="Arial"/>
                <a:cs typeface="Arial"/>
              </a:rPr>
              <a:t> </a:t>
            </a:r>
            <a:r>
              <a:rPr dirty="0" sz="1600" b="0">
                <a:latin typeface="Arial"/>
                <a:cs typeface="Arial"/>
              </a:rPr>
              <a:t>of</a:t>
            </a:r>
            <a:r>
              <a:rPr dirty="0" sz="1600" spc="-10" b="0">
                <a:latin typeface="Arial"/>
                <a:cs typeface="Arial"/>
              </a:rPr>
              <a:t> </a:t>
            </a:r>
            <a:r>
              <a:rPr dirty="0" sz="1600" b="0">
                <a:latin typeface="Arial"/>
                <a:cs typeface="Arial"/>
              </a:rPr>
              <a:t>all</a:t>
            </a:r>
            <a:r>
              <a:rPr dirty="0" sz="1600" spc="-30" b="0">
                <a:latin typeface="Arial"/>
                <a:cs typeface="Arial"/>
              </a:rPr>
              <a:t> </a:t>
            </a:r>
            <a:r>
              <a:rPr dirty="0" sz="1600" b="0">
                <a:latin typeface="Arial"/>
                <a:cs typeface="Arial"/>
              </a:rPr>
              <a:t>traffic</a:t>
            </a:r>
            <a:r>
              <a:rPr dirty="0" sz="1600" spc="-5" b="0">
                <a:latin typeface="Arial"/>
                <a:cs typeface="Arial"/>
              </a:rPr>
              <a:t> </a:t>
            </a:r>
            <a:r>
              <a:rPr dirty="0" sz="1600" b="0">
                <a:latin typeface="Arial"/>
                <a:cs typeface="Arial"/>
              </a:rPr>
              <a:t>on</a:t>
            </a:r>
            <a:r>
              <a:rPr dirty="0" sz="1600" spc="-10" b="0">
                <a:latin typeface="Arial"/>
                <a:cs typeface="Arial"/>
              </a:rPr>
              <a:t> ingress Bandwidth</a:t>
            </a:r>
            <a:r>
              <a:rPr dirty="0" sz="1600" spc="-35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  <a:spcBef>
                <a:spcPts val="480"/>
              </a:spcBef>
            </a:pPr>
            <a:r>
              <a:rPr dirty="0" sz="1600" b="0">
                <a:latin typeface="Arial"/>
                <a:cs typeface="Arial"/>
              </a:rPr>
              <a:t>Latency</a:t>
            </a:r>
            <a:r>
              <a:rPr dirty="0" sz="1600" spc="-65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</a:p>
          <a:p>
            <a:pPr marL="277495" indent="-265430">
              <a:lnSpc>
                <a:spcPct val="100000"/>
              </a:lnSpc>
              <a:spcBef>
                <a:spcPts val="116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 b="0">
                <a:latin typeface="Arial"/>
                <a:cs typeface="Arial"/>
              </a:rPr>
              <a:t>QoS</a:t>
            </a:r>
            <a:r>
              <a:rPr dirty="0" sz="1800" spc="-30" b="0">
                <a:latin typeface="Arial"/>
                <a:cs typeface="Arial"/>
              </a:rPr>
              <a:t> </a:t>
            </a:r>
            <a:r>
              <a:rPr dirty="0" sz="1800" spc="-10" b="0">
                <a:latin typeface="Arial"/>
                <a:cs typeface="Arial"/>
              </a:rPr>
              <a:t>re-</a:t>
            </a:r>
            <a:r>
              <a:rPr dirty="0" sz="1800" b="0">
                <a:latin typeface="Arial"/>
                <a:cs typeface="Arial"/>
              </a:rPr>
              <a:t>ordering</a:t>
            </a:r>
            <a:r>
              <a:rPr dirty="0" sz="1800" spc="-5" b="0">
                <a:latin typeface="Arial"/>
                <a:cs typeface="Arial"/>
              </a:rPr>
              <a:t> </a:t>
            </a:r>
            <a:r>
              <a:rPr dirty="0" sz="1800" b="0">
                <a:latin typeface="Arial"/>
                <a:cs typeface="Arial"/>
              </a:rPr>
              <a:t>and</a:t>
            </a:r>
            <a:r>
              <a:rPr dirty="0" sz="1800" spc="-20" b="0">
                <a:latin typeface="Arial"/>
                <a:cs typeface="Arial"/>
              </a:rPr>
              <a:t> </a:t>
            </a:r>
            <a:r>
              <a:rPr dirty="0" sz="1800" spc="-10" b="0">
                <a:latin typeface="Arial"/>
                <a:cs typeface="Arial"/>
              </a:rPr>
              <a:t>arbitration</a:t>
            </a:r>
            <a:endParaRPr sz="1800">
              <a:latin typeface="Arial"/>
              <a:cs typeface="Arial"/>
            </a:endParaRPr>
          </a:p>
          <a:p>
            <a:pPr marL="734695" marR="1023619">
              <a:lnSpc>
                <a:spcPct val="125000"/>
              </a:lnSpc>
              <a:spcBef>
                <a:spcPts val="10"/>
              </a:spcBef>
            </a:pPr>
            <a:r>
              <a:rPr dirty="0" sz="1600" b="0">
                <a:latin typeface="Arial"/>
                <a:cs typeface="Arial"/>
              </a:rPr>
              <a:t>Interconnect</a:t>
            </a:r>
            <a:r>
              <a:rPr dirty="0" sz="1600" spc="-95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ingress Non-</a:t>
            </a:r>
            <a:r>
              <a:rPr dirty="0" sz="1600" b="0">
                <a:latin typeface="Arial"/>
                <a:cs typeface="Arial"/>
              </a:rPr>
              <a:t>blocking</a:t>
            </a:r>
            <a:r>
              <a:rPr dirty="0" sz="1600" spc="-90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transport </a:t>
            </a:r>
            <a:r>
              <a:rPr dirty="0" sz="1600" b="0">
                <a:latin typeface="Arial"/>
                <a:cs typeface="Arial"/>
              </a:rPr>
              <a:t>L3</a:t>
            </a:r>
            <a:r>
              <a:rPr dirty="0" sz="1600" spc="-35" b="0">
                <a:latin typeface="Arial"/>
                <a:cs typeface="Arial"/>
              </a:rPr>
              <a:t> </a:t>
            </a:r>
            <a:r>
              <a:rPr dirty="0" sz="1600" spc="-10" b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  <a:spcBef>
                <a:spcPts val="480"/>
              </a:spcBef>
            </a:pPr>
            <a:r>
              <a:rPr dirty="0" sz="1600" spc="-25" b="0">
                <a:latin typeface="Arial"/>
                <a:cs typeface="Arial"/>
              </a:rPr>
              <a:t>DMC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456052" y="2707767"/>
            <a:ext cx="1953895" cy="3385185"/>
            <a:chOff x="1456052" y="2707767"/>
            <a:chExt cx="1953895" cy="338518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09" y="5067490"/>
              <a:ext cx="1279871" cy="102508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475102" y="2755773"/>
              <a:ext cx="647700" cy="332740"/>
            </a:xfrm>
            <a:custGeom>
              <a:avLst/>
              <a:gdLst/>
              <a:ahLst/>
              <a:cxnLst/>
              <a:rect l="l" t="t" r="r" b="b"/>
              <a:pathLst>
                <a:path w="647700" h="332739">
                  <a:moveTo>
                    <a:pt x="647268" y="33227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410216" y="2829967"/>
              <a:ext cx="1270" cy="495934"/>
            </a:xfrm>
            <a:custGeom>
              <a:avLst/>
              <a:gdLst/>
              <a:ahLst/>
              <a:cxnLst/>
              <a:rect l="l" t="t" r="r" b="b"/>
              <a:pathLst>
                <a:path w="1269" h="495935">
                  <a:moveTo>
                    <a:pt x="0" y="495376"/>
                  </a:moveTo>
                  <a:lnTo>
                    <a:pt x="800" y="0"/>
                  </a:lnTo>
                </a:path>
              </a:pathLst>
            </a:custGeom>
            <a:ln w="3809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98061" y="2726817"/>
              <a:ext cx="692785" cy="361315"/>
            </a:xfrm>
            <a:custGeom>
              <a:avLst/>
              <a:gdLst/>
              <a:ahLst/>
              <a:cxnLst/>
              <a:rect l="l" t="t" r="r" b="b"/>
              <a:pathLst>
                <a:path w="692785" h="361314">
                  <a:moveTo>
                    <a:pt x="0" y="361226"/>
                  </a:moveTo>
                  <a:lnTo>
                    <a:pt x="692734" y="0"/>
                  </a:lnTo>
                </a:path>
              </a:pathLst>
            </a:custGeom>
            <a:ln w="38100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122373" y="2933458"/>
              <a:ext cx="575945" cy="309245"/>
            </a:xfrm>
            <a:custGeom>
              <a:avLst/>
              <a:gdLst/>
              <a:ahLst/>
              <a:cxnLst/>
              <a:rect l="l" t="t" r="r" b="b"/>
              <a:pathLst>
                <a:path w="575944" h="309244">
                  <a:moveTo>
                    <a:pt x="575691" y="0"/>
                  </a:moveTo>
                  <a:lnTo>
                    <a:pt x="0" y="0"/>
                  </a:lnTo>
                  <a:lnTo>
                    <a:pt x="0" y="309168"/>
                  </a:lnTo>
                  <a:lnTo>
                    <a:pt x="575691" y="309168"/>
                  </a:lnTo>
                  <a:lnTo>
                    <a:pt x="575691" y="0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122373" y="2933458"/>
              <a:ext cx="575945" cy="309245"/>
            </a:xfrm>
            <a:custGeom>
              <a:avLst/>
              <a:gdLst/>
              <a:ahLst/>
              <a:cxnLst/>
              <a:rect l="l" t="t" r="r" b="b"/>
              <a:pathLst>
                <a:path w="575944" h="309244">
                  <a:moveTo>
                    <a:pt x="0" y="0"/>
                  </a:moveTo>
                  <a:lnTo>
                    <a:pt x="575691" y="0"/>
                  </a:lnTo>
                  <a:lnTo>
                    <a:pt x="575691" y="309168"/>
                  </a:lnTo>
                  <a:lnTo>
                    <a:pt x="0" y="3091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317167" y="2420239"/>
            <a:ext cx="575945" cy="410209"/>
          </a:xfrm>
          <a:prstGeom prst="rect">
            <a:avLst/>
          </a:prstGeom>
          <a:solidFill>
            <a:srgbClr val="128CAB"/>
          </a:solidFill>
          <a:ln w="9525">
            <a:solidFill>
              <a:srgbClr val="4A7EBB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73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043112" y="2420239"/>
            <a:ext cx="735965" cy="410209"/>
          </a:xfrm>
          <a:custGeom>
            <a:avLst/>
            <a:gdLst/>
            <a:ahLst/>
            <a:cxnLst/>
            <a:rect l="l" t="t" r="r" b="b"/>
            <a:pathLst>
              <a:path w="735964" h="410210">
                <a:moveTo>
                  <a:pt x="0" y="0"/>
                </a:moveTo>
                <a:lnTo>
                  <a:pt x="735799" y="0"/>
                </a:lnTo>
                <a:lnTo>
                  <a:pt x="735799" y="409727"/>
                </a:lnTo>
                <a:lnTo>
                  <a:pt x="0" y="4097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085124" y="2420239"/>
            <a:ext cx="648970" cy="405130"/>
          </a:xfrm>
          <a:prstGeom prst="rect">
            <a:avLst/>
          </a:prstGeom>
          <a:solidFill>
            <a:srgbClr val="128CAB"/>
          </a:solidFill>
        </p:spPr>
        <p:txBody>
          <a:bodyPr wrap="square" lIns="0" tIns="927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Accel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927578" y="2420239"/>
            <a:ext cx="575945" cy="410209"/>
          </a:xfrm>
          <a:prstGeom prst="rect">
            <a:avLst/>
          </a:prstGeom>
          <a:solidFill>
            <a:srgbClr val="128CAB"/>
          </a:solidFill>
          <a:ln w="9525">
            <a:solidFill>
              <a:srgbClr val="4A7EBB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73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117610" y="3320580"/>
            <a:ext cx="585470" cy="318770"/>
            <a:chOff x="2117610" y="3320580"/>
            <a:chExt cx="585470" cy="318770"/>
          </a:xfrm>
        </p:grpSpPr>
        <p:sp>
          <p:nvSpPr>
            <p:cNvPr id="26" name="object 26" descr=""/>
            <p:cNvSpPr/>
            <p:nvPr/>
          </p:nvSpPr>
          <p:spPr>
            <a:xfrm>
              <a:off x="2122373" y="3325342"/>
              <a:ext cx="575945" cy="309245"/>
            </a:xfrm>
            <a:custGeom>
              <a:avLst/>
              <a:gdLst/>
              <a:ahLst/>
              <a:cxnLst/>
              <a:rect l="l" t="t" r="r" b="b"/>
              <a:pathLst>
                <a:path w="575944" h="309245">
                  <a:moveTo>
                    <a:pt x="575691" y="0"/>
                  </a:moveTo>
                  <a:lnTo>
                    <a:pt x="0" y="0"/>
                  </a:lnTo>
                  <a:lnTo>
                    <a:pt x="0" y="309168"/>
                  </a:lnTo>
                  <a:lnTo>
                    <a:pt x="575691" y="309168"/>
                  </a:lnTo>
                  <a:lnTo>
                    <a:pt x="575691" y="0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122373" y="3325342"/>
              <a:ext cx="575945" cy="309245"/>
            </a:xfrm>
            <a:custGeom>
              <a:avLst/>
              <a:gdLst/>
              <a:ahLst/>
              <a:cxnLst/>
              <a:rect l="l" t="t" r="r" b="b"/>
              <a:pathLst>
                <a:path w="575944" h="309245">
                  <a:moveTo>
                    <a:pt x="0" y="0"/>
                  </a:moveTo>
                  <a:lnTo>
                    <a:pt x="575691" y="0"/>
                  </a:lnTo>
                  <a:lnTo>
                    <a:pt x="575691" y="309168"/>
                  </a:lnTo>
                  <a:lnTo>
                    <a:pt x="0" y="3091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27079" y="2962567"/>
            <a:ext cx="3665854" cy="2219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00355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L3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algn="ctr" marL="301625">
              <a:lnSpc>
                <a:spcPct val="100000"/>
              </a:lnSpc>
              <a:spcBef>
                <a:spcPts val="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DDR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“Compute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intensive”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Control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Path</a:t>
            </a:r>
            <a:endParaRPr sz="18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484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>
                <a:latin typeface="Arial"/>
                <a:cs typeface="Arial"/>
              </a:rPr>
              <a:t>Lowest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latency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173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800">
                <a:latin typeface="Arial"/>
                <a:cs typeface="Arial"/>
              </a:rPr>
              <a:t>“Latency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Sensitive”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Air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484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1600" spc="-10">
                <a:latin typeface="Arial"/>
                <a:cs typeface="Arial"/>
              </a:rPr>
              <a:t>Predictable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Latency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6550" y="781050"/>
            <a:ext cx="8813800" cy="2173605"/>
            <a:chOff x="336550" y="781050"/>
            <a:chExt cx="8813800" cy="2173605"/>
          </a:xfrm>
        </p:grpSpPr>
        <p:sp>
          <p:nvSpPr>
            <p:cNvPr id="3" name="object 3" descr=""/>
            <p:cNvSpPr/>
            <p:nvPr/>
          </p:nvSpPr>
          <p:spPr>
            <a:xfrm>
              <a:off x="4157536" y="1404335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w="0" h="1296670">
                  <a:moveTo>
                    <a:pt x="0" y="1296521"/>
                  </a:moveTo>
                  <a:lnTo>
                    <a:pt x="0" y="0"/>
                  </a:lnTo>
                </a:path>
              </a:pathLst>
            </a:custGeom>
            <a:ln w="19458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989411" y="2280211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0" y="391838"/>
                  </a:lnTo>
                  <a:lnTo>
                    <a:pt x="225578" y="0"/>
                  </a:lnTo>
                  <a:lnTo>
                    <a:pt x="451156" y="39183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89415" y="2280206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225578" y="0"/>
                  </a:lnTo>
                  <a:lnTo>
                    <a:pt x="0" y="391838"/>
                  </a:lnTo>
                  <a:lnTo>
                    <a:pt x="451156" y="391838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03391" y="2885190"/>
              <a:ext cx="956944" cy="59690"/>
            </a:xfrm>
            <a:custGeom>
              <a:avLst/>
              <a:gdLst/>
              <a:ahLst/>
              <a:cxnLst/>
              <a:rect l="l" t="t" r="r" b="b"/>
              <a:pathLst>
                <a:path w="956945" h="59689">
                  <a:moveTo>
                    <a:pt x="0" y="0"/>
                  </a:moveTo>
                  <a:lnTo>
                    <a:pt x="140457" y="0"/>
                  </a:lnTo>
                  <a:lnTo>
                    <a:pt x="140457" y="59545"/>
                  </a:lnTo>
                  <a:lnTo>
                    <a:pt x="956347" y="59545"/>
                  </a:lnTo>
                </a:path>
              </a:pathLst>
            </a:custGeom>
            <a:ln w="19514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34792" y="1404332"/>
              <a:ext cx="0" cy="1071880"/>
            </a:xfrm>
            <a:custGeom>
              <a:avLst/>
              <a:gdLst/>
              <a:ahLst/>
              <a:cxnLst/>
              <a:rect l="l" t="t" r="r" b="b"/>
              <a:pathLst>
                <a:path w="0" h="1071880">
                  <a:moveTo>
                    <a:pt x="0" y="1071793"/>
                  </a:moveTo>
                  <a:lnTo>
                    <a:pt x="0" y="0"/>
                  </a:lnTo>
                </a:path>
              </a:pathLst>
            </a:custGeom>
            <a:ln w="19458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966670" y="2061249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26"/>
                  </a:moveTo>
                  <a:lnTo>
                    <a:pt x="0" y="391826"/>
                  </a:lnTo>
                  <a:lnTo>
                    <a:pt x="225578" y="0"/>
                  </a:lnTo>
                  <a:lnTo>
                    <a:pt x="451156" y="391826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66670" y="2061238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225578" y="0"/>
                  </a:lnTo>
                  <a:lnTo>
                    <a:pt x="0" y="391838"/>
                  </a:lnTo>
                  <a:lnTo>
                    <a:pt x="451156" y="391838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09216" y="2015144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43" y="391838"/>
                  </a:moveTo>
                  <a:lnTo>
                    <a:pt x="0" y="391838"/>
                  </a:lnTo>
                  <a:lnTo>
                    <a:pt x="225578" y="0"/>
                  </a:lnTo>
                  <a:lnTo>
                    <a:pt x="451143" y="39183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909213" y="2015139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225578" y="0"/>
                  </a:lnTo>
                  <a:lnTo>
                    <a:pt x="0" y="391838"/>
                  </a:lnTo>
                  <a:lnTo>
                    <a:pt x="451156" y="391838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42115" y="2310878"/>
              <a:ext cx="810260" cy="0"/>
            </a:xfrm>
            <a:custGeom>
              <a:avLst/>
              <a:gdLst/>
              <a:ahLst/>
              <a:cxnLst/>
              <a:rect l="l" t="t" r="r" b="b"/>
              <a:pathLst>
                <a:path w="810260" h="0">
                  <a:moveTo>
                    <a:pt x="0" y="0"/>
                  </a:moveTo>
                  <a:lnTo>
                    <a:pt x="810149" y="0"/>
                  </a:lnTo>
                </a:path>
              </a:pathLst>
            </a:custGeom>
            <a:ln w="19515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56792" y="1404331"/>
              <a:ext cx="0" cy="599440"/>
            </a:xfrm>
            <a:custGeom>
              <a:avLst/>
              <a:gdLst/>
              <a:ahLst/>
              <a:cxnLst/>
              <a:rect l="l" t="t" r="r" b="b"/>
              <a:pathLst>
                <a:path w="0" h="599439">
                  <a:moveTo>
                    <a:pt x="0" y="599283"/>
                  </a:moveTo>
                  <a:lnTo>
                    <a:pt x="0" y="0"/>
                  </a:lnTo>
                </a:path>
              </a:pathLst>
            </a:custGeom>
            <a:ln w="19458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67301" y="1404332"/>
              <a:ext cx="0" cy="610870"/>
            </a:xfrm>
            <a:custGeom>
              <a:avLst/>
              <a:gdLst/>
              <a:ahLst/>
              <a:cxnLst/>
              <a:rect l="l" t="t" r="r" b="b"/>
              <a:pathLst>
                <a:path w="0" h="610869">
                  <a:moveTo>
                    <a:pt x="0" y="0"/>
                  </a:moveTo>
                  <a:lnTo>
                    <a:pt x="0" y="610810"/>
                  </a:lnTo>
                </a:path>
              </a:pathLst>
            </a:custGeom>
            <a:ln w="19458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20621" y="1288291"/>
              <a:ext cx="700405" cy="0"/>
            </a:xfrm>
            <a:custGeom>
              <a:avLst/>
              <a:gdLst/>
              <a:ahLst/>
              <a:cxnLst/>
              <a:rect l="l" t="t" r="r" b="b"/>
              <a:pathLst>
                <a:path w="700404" h="0">
                  <a:moveTo>
                    <a:pt x="0" y="0"/>
                  </a:moveTo>
                  <a:lnTo>
                    <a:pt x="700364" y="0"/>
                  </a:lnTo>
                </a:path>
              </a:pathLst>
            </a:custGeom>
            <a:ln w="19515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11265" y="1239498"/>
              <a:ext cx="48895" cy="97790"/>
            </a:xfrm>
            <a:custGeom>
              <a:avLst/>
              <a:gdLst/>
              <a:ahLst/>
              <a:cxnLst/>
              <a:rect l="l" t="t" r="r" b="b"/>
              <a:pathLst>
                <a:path w="48895" h="97790">
                  <a:moveTo>
                    <a:pt x="0" y="97575"/>
                  </a:moveTo>
                  <a:lnTo>
                    <a:pt x="0" y="0"/>
                  </a:lnTo>
                  <a:lnTo>
                    <a:pt x="48647" y="48799"/>
                  </a:lnTo>
                  <a:lnTo>
                    <a:pt x="0" y="97575"/>
                  </a:lnTo>
                  <a:close/>
                </a:path>
              </a:pathLst>
            </a:custGeom>
            <a:solidFill>
              <a:srgbClr val="9D3D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65792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CoreSight</a:t>
            </a:r>
            <a:r>
              <a:rPr dirty="0" spc="-35"/>
              <a:t> </a:t>
            </a:r>
            <a:r>
              <a:rPr dirty="0" spc="-25"/>
              <a:t>SoC-</a:t>
            </a:r>
            <a:r>
              <a:rPr dirty="0"/>
              <a:t>400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10"/>
              <a:t>ARMv8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2994026" y="2195370"/>
            <a:ext cx="33909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-1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25925" sz="1125" spc="-2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50" spc="-15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-25925" sz="1125" spc="-2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750" spc="-15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-25925" sz="1125" spc="-22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baseline="-25925" sz="1125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734479" y="1674800"/>
            <a:ext cx="5819140" cy="3116580"/>
            <a:chOff x="1734479" y="1674800"/>
            <a:chExt cx="5819140" cy="3116580"/>
          </a:xfrm>
        </p:grpSpPr>
        <p:sp>
          <p:nvSpPr>
            <p:cNvPr id="20" name="object 20" descr=""/>
            <p:cNvSpPr/>
            <p:nvPr/>
          </p:nvSpPr>
          <p:spPr>
            <a:xfrm>
              <a:off x="3672347" y="2714242"/>
              <a:ext cx="850900" cy="576580"/>
            </a:xfrm>
            <a:custGeom>
              <a:avLst/>
              <a:gdLst/>
              <a:ahLst/>
              <a:cxnLst/>
              <a:rect l="l" t="t" r="r" b="b"/>
              <a:pathLst>
                <a:path w="850900" h="576579">
                  <a:moveTo>
                    <a:pt x="735451" y="576231"/>
                  </a:moveTo>
                  <a:lnTo>
                    <a:pt x="114905" y="576231"/>
                  </a:lnTo>
                  <a:lnTo>
                    <a:pt x="70178" y="567175"/>
                  </a:lnTo>
                  <a:lnTo>
                    <a:pt x="33654" y="542478"/>
                  </a:lnTo>
                  <a:lnTo>
                    <a:pt x="9029" y="505845"/>
                  </a:lnTo>
                  <a:lnTo>
                    <a:pt x="0" y="460982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4" y="33753"/>
                  </a:lnTo>
                  <a:lnTo>
                    <a:pt x="70178" y="9056"/>
                  </a:lnTo>
                  <a:lnTo>
                    <a:pt x="114905" y="0"/>
                  </a:lnTo>
                  <a:lnTo>
                    <a:pt x="735451" y="0"/>
                  </a:lnTo>
                  <a:lnTo>
                    <a:pt x="780179" y="9056"/>
                  </a:lnTo>
                  <a:lnTo>
                    <a:pt x="816708" y="33753"/>
                  </a:lnTo>
                  <a:lnTo>
                    <a:pt x="841337" y="70386"/>
                  </a:lnTo>
                  <a:lnTo>
                    <a:pt x="850368" y="115248"/>
                  </a:lnTo>
                  <a:lnTo>
                    <a:pt x="850368" y="460982"/>
                  </a:lnTo>
                  <a:lnTo>
                    <a:pt x="841337" y="505845"/>
                  </a:lnTo>
                  <a:lnTo>
                    <a:pt x="816708" y="542478"/>
                  </a:lnTo>
                  <a:lnTo>
                    <a:pt x="780179" y="567175"/>
                  </a:lnTo>
                  <a:lnTo>
                    <a:pt x="735451" y="576231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72347" y="2714242"/>
              <a:ext cx="850900" cy="576580"/>
            </a:xfrm>
            <a:custGeom>
              <a:avLst/>
              <a:gdLst/>
              <a:ahLst/>
              <a:cxnLst/>
              <a:rect l="l" t="t" r="r" b="b"/>
              <a:pathLst>
                <a:path w="850900" h="576579">
                  <a:moveTo>
                    <a:pt x="735451" y="576231"/>
                  </a:moveTo>
                  <a:lnTo>
                    <a:pt x="780179" y="567175"/>
                  </a:lnTo>
                  <a:lnTo>
                    <a:pt x="816708" y="542478"/>
                  </a:lnTo>
                  <a:lnTo>
                    <a:pt x="841337" y="505845"/>
                  </a:lnTo>
                  <a:lnTo>
                    <a:pt x="850368" y="460982"/>
                  </a:lnTo>
                  <a:lnTo>
                    <a:pt x="850368" y="115248"/>
                  </a:lnTo>
                  <a:lnTo>
                    <a:pt x="841337" y="70386"/>
                  </a:lnTo>
                  <a:lnTo>
                    <a:pt x="816708" y="33753"/>
                  </a:lnTo>
                  <a:lnTo>
                    <a:pt x="780179" y="9056"/>
                  </a:lnTo>
                  <a:lnTo>
                    <a:pt x="735451" y="0"/>
                  </a:lnTo>
                  <a:lnTo>
                    <a:pt x="114905" y="0"/>
                  </a:lnTo>
                  <a:lnTo>
                    <a:pt x="70178" y="9056"/>
                  </a:lnTo>
                  <a:lnTo>
                    <a:pt x="33654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60982"/>
                  </a:lnTo>
                  <a:lnTo>
                    <a:pt x="9029" y="505845"/>
                  </a:lnTo>
                  <a:lnTo>
                    <a:pt x="33654" y="542478"/>
                  </a:lnTo>
                  <a:lnTo>
                    <a:pt x="70178" y="567175"/>
                  </a:lnTo>
                  <a:lnTo>
                    <a:pt x="114905" y="576231"/>
                  </a:lnTo>
                  <a:lnTo>
                    <a:pt x="735451" y="576231"/>
                  </a:lnTo>
                  <a:close/>
                </a:path>
              </a:pathLst>
            </a:custGeom>
            <a:ln w="3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69674" y="4097199"/>
              <a:ext cx="4481830" cy="691515"/>
            </a:xfrm>
            <a:custGeom>
              <a:avLst/>
              <a:gdLst/>
              <a:ahLst/>
              <a:cxnLst/>
              <a:rect l="l" t="t" r="r" b="b"/>
              <a:pathLst>
                <a:path w="4481830" h="691514">
                  <a:moveTo>
                    <a:pt x="4366774" y="691480"/>
                  </a:moveTo>
                  <a:lnTo>
                    <a:pt x="114917" y="691480"/>
                  </a:lnTo>
                  <a:lnTo>
                    <a:pt x="70183" y="682424"/>
                  </a:lnTo>
                  <a:lnTo>
                    <a:pt x="33656" y="657727"/>
                  </a:lnTo>
                  <a:lnTo>
                    <a:pt x="9029" y="621094"/>
                  </a:lnTo>
                  <a:lnTo>
                    <a:pt x="0" y="576231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4366774" y="0"/>
                  </a:lnTo>
                  <a:lnTo>
                    <a:pt x="4411502" y="9056"/>
                  </a:lnTo>
                  <a:lnTo>
                    <a:pt x="4448030" y="33753"/>
                  </a:lnTo>
                  <a:lnTo>
                    <a:pt x="4472660" y="70386"/>
                  </a:lnTo>
                  <a:lnTo>
                    <a:pt x="4481691" y="115248"/>
                  </a:lnTo>
                  <a:lnTo>
                    <a:pt x="4481691" y="576231"/>
                  </a:lnTo>
                  <a:lnTo>
                    <a:pt x="4472660" y="621094"/>
                  </a:lnTo>
                  <a:lnTo>
                    <a:pt x="4448030" y="657727"/>
                  </a:lnTo>
                  <a:lnTo>
                    <a:pt x="4411502" y="682424"/>
                  </a:lnTo>
                  <a:lnTo>
                    <a:pt x="4366774" y="691480"/>
                  </a:lnTo>
                  <a:close/>
                </a:path>
              </a:pathLst>
            </a:custGeom>
            <a:solidFill>
              <a:srgbClr val="9FB43B">
                <a:alpha val="898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69674" y="4097199"/>
              <a:ext cx="4481830" cy="691515"/>
            </a:xfrm>
            <a:custGeom>
              <a:avLst/>
              <a:gdLst/>
              <a:ahLst/>
              <a:cxnLst/>
              <a:rect l="l" t="t" r="r" b="b"/>
              <a:pathLst>
                <a:path w="4481830" h="691514">
                  <a:moveTo>
                    <a:pt x="4366774" y="691480"/>
                  </a:moveTo>
                  <a:lnTo>
                    <a:pt x="4411502" y="682424"/>
                  </a:lnTo>
                  <a:lnTo>
                    <a:pt x="4448030" y="657727"/>
                  </a:lnTo>
                  <a:lnTo>
                    <a:pt x="4472660" y="621094"/>
                  </a:lnTo>
                  <a:lnTo>
                    <a:pt x="4481691" y="576231"/>
                  </a:lnTo>
                  <a:lnTo>
                    <a:pt x="4481691" y="115248"/>
                  </a:lnTo>
                  <a:lnTo>
                    <a:pt x="4472660" y="70386"/>
                  </a:lnTo>
                  <a:lnTo>
                    <a:pt x="4448030" y="33753"/>
                  </a:lnTo>
                  <a:lnTo>
                    <a:pt x="4411502" y="9056"/>
                  </a:lnTo>
                  <a:lnTo>
                    <a:pt x="4366774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576231"/>
                  </a:lnTo>
                  <a:lnTo>
                    <a:pt x="9029" y="621094"/>
                  </a:lnTo>
                  <a:lnTo>
                    <a:pt x="33656" y="657727"/>
                  </a:lnTo>
                  <a:lnTo>
                    <a:pt x="70183" y="682424"/>
                  </a:lnTo>
                  <a:lnTo>
                    <a:pt x="114917" y="691480"/>
                  </a:lnTo>
                  <a:lnTo>
                    <a:pt x="4366774" y="69148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83472" y="1677023"/>
              <a:ext cx="1149350" cy="576580"/>
            </a:xfrm>
            <a:custGeom>
              <a:avLst/>
              <a:gdLst/>
              <a:ahLst/>
              <a:cxnLst/>
              <a:rect l="l" t="t" r="r" b="b"/>
              <a:pathLst>
                <a:path w="1149350" h="576580">
                  <a:moveTo>
                    <a:pt x="1034231" y="576231"/>
                  </a:moveTo>
                  <a:lnTo>
                    <a:pt x="114905" y="576231"/>
                  </a:lnTo>
                  <a:lnTo>
                    <a:pt x="70178" y="567175"/>
                  </a:lnTo>
                  <a:lnTo>
                    <a:pt x="33654" y="542478"/>
                  </a:lnTo>
                  <a:lnTo>
                    <a:pt x="9029" y="505845"/>
                  </a:lnTo>
                  <a:lnTo>
                    <a:pt x="0" y="460982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4" y="33753"/>
                  </a:lnTo>
                  <a:lnTo>
                    <a:pt x="70178" y="9056"/>
                  </a:lnTo>
                  <a:lnTo>
                    <a:pt x="114905" y="0"/>
                  </a:lnTo>
                  <a:lnTo>
                    <a:pt x="1034231" y="0"/>
                  </a:lnTo>
                  <a:lnTo>
                    <a:pt x="1078960" y="9056"/>
                  </a:lnTo>
                  <a:lnTo>
                    <a:pt x="1115488" y="33753"/>
                  </a:lnTo>
                  <a:lnTo>
                    <a:pt x="1140117" y="70386"/>
                  </a:lnTo>
                  <a:lnTo>
                    <a:pt x="1149149" y="115248"/>
                  </a:lnTo>
                  <a:lnTo>
                    <a:pt x="1149149" y="460982"/>
                  </a:lnTo>
                  <a:lnTo>
                    <a:pt x="1140117" y="505845"/>
                  </a:lnTo>
                  <a:lnTo>
                    <a:pt x="1115488" y="542478"/>
                  </a:lnTo>
                  <a:lnTo>
                    <a:pt x="1078960" y="567175"/>
                  </a:lnTo>
                  <a:lnTo>
                    <a:pt x="1034231" y="576231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283472" y="1677023"/>
              <a:ext cx="1149350" cy="576580"/>
            </a:xfrm>
            <a:custGeom>
              <a:avLst/>
              <a:gdLst/>
              <a:ahLst/>
              <a:cxnLst/>
              <a:rect l="l" t="t" r="r" b="b"/>
              <a:pathLst>
                <a:path w="1149350" h="576580">
                  <a:moveTo>
                    <a:pt x="1034231" y="576231"/>
                  </a:moveTo>
                  <a:lnTo>
                    <a:pt x="1078960" y="567175"/>
                  </a:lnTo>
                  <a:lnTo>
                    <a:pt x="1115488" y="542478"/>
                  </a:lnTo>
                  <a:lnTo>
                    <a:pt x="1140117" y="505845"/>
                  </a:lnTo>
                  <a:lnTo>
                    <a:pt x="1149149" y="460982"/>
                  </a:lnTo>
                  <a:lnTo>
                    <a:pt x="1149149" y="115248"/>
                  </a:lnTo>
                  <a:lnTo>
                    <a:pt x="1140117" y="70386"/>
                  </a:lnTo>
                  <a:lnTo>
                    <a:pt x="1115488" y="33753"/>
                  </a:lnTo>
                  <a:lnTo>
                    <a:pt x="1078960" y="9056"/>
                  </a:lnTo>
                  <a:lnTo>
                    <a:pt x="1034231" y="0"/>
                  </a:lnTo>
                  <a:lnTo>
                    <a:pt x="114905" y="0"/>
                  </a:lnTo>
                  <a:lnTo>
                    <a:pt x="70178" y="9056"/>
                  </a:lnTo>
                  <a:lnTo>
                    <a:pt x="33654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60982"/>
                  </a:lnTo>
                  <a:lnTo>
                    <a:pt x="9029" y="505845"/>
                  </a:lnTo>
                  <a:lnTo>
                    <a:pt x="33654" y="542478"/>
                  </a:lnTo>
                  <a:lnTo>
                    <a:pt x="70178" y="567175"/>
                  </a:lnTo>
                  <a:lnTo>
                    <a:pt x="114905" y="576231"/>
                  </a:lnTo>
                  <a:lnTo>
                    <a:pt x="1034231" y="576231"/>
                  </a:lnTo>
                  <a:close/>
                </a:path>
              </a:pathLst>
            </a:custGeom>
            <a:ln w="3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44321" y="2598995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w="0" h="230505">
                  <a:moveTo>
                    <a:pt x="0" y="0"/>
                  </a:moveTo>
                  <a:lnTo>
                    <a:pt x="0" y="230497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433812" y="2598995"/>
              <a:ext cx="12065" cy="230504"/>
            </a:xfrm>
            <a:custGeom>
              <a:avLst/>
              <a:gdLst/>
              <a:ahLst/>
              <a:cxnLst/>
              <a:rect l="l" t="t" r="r" b="b"/>
              <a:pathLst>
                <a:path w="12064" h="230505">
                  <a:moveTo>
                    <a:pt x="0" y="0"/>
                  </a:moveTo>
                  <a:lnTo>
                    <a:pt x="0" y="230497"/>
                  </a:lnTo>
                  <a:lnTo>
                    <a:pt x="11492" y="230497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919087" y="2825408"/>
            <a:ext cx="35750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Quad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557523" y="2596771"/>
            <a:ext cx="1517650" cy="1510665"/>
            <a:chOff x="4557523" y="2596771"/>
            <a:chExt cx="1517650" cy="1510665"/>
          </a:xfrm>
        </p:grpSpPr>
        <p:sp>
          <p:nvSpPr>
            <p:cNvPr id="30" name="object 30" descr=""/>
            <p:cNvSpPr/>
            <p:nvPr/>
          </p:nvSpPr>
          <p:spPr>
            <a:xfrm>
              <a:off x="4559746" y="2598993"/>
              <a:ext cx="1057275" cy="691515"/>
            </a:xfrm>
            <a:custGeom>
              <a:avLst/>
              <a:gdLst/>
              <a:ahLst/>
              <a:cxnLst/>
              <a:rect l="l" t="t" r="r" b="b"/>
              <a:pathLst>
                <a:path w="1057275" h="691514">
                  <a:moveTo>
                    <a:pt x="942300" y="691480"/>
                  </a:moveTo>
                  <a:lnTo>
                    <a:pt x="114917" y="691480"/>
                  </a:lnTo>
                  <a:lnTo>
                    <a:pt x="70183" y="682424"/>
                  </a:lnTo>
                  <a:lnTo>
                    <a:pt x="33656" y="657727"/>
                  </a:lnTo>
                  <a:lnTo>
                    <a:pt x="9029" y="621094"/>
                  </a:lnTo>
                  <a:lnTo>
                    <a:pt x="0" y="576231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942300" y="0"/>
                  </a:lnTo>
                  <a:lnTo>
                    <a:pt x="987028" y="9056"/>
                  </a:lnTo>
                  <a:lnTo>
                    <a:pt x="1023556" y="33753"/>
                  </a:lnTo>
                  <a:lnTo>
                    <a:pt x="1048186" y="70386"/>
                  </a:lnTo>
                  <a:lnTo>
                    <a:pt x="1057217" y="115248"/>
                  </a:lnTo>
                  <a:lnTo>
                    <a:pt x="1057217" y="576231"/>
                  </a:lnTo>
                  <a:lnTo>
                    <a:pt x="1048186" y="621094"/>
                  </a:lnTo>
                  <a:lnTo>
                    <a:pt x="1023556" y="657727"/>
                  </a:lnTo>
                  <a:lnTo>
                    <a:pt x="987028" y="682424"/>
                  </a:lnTo>
                  <a:lnTo>
                    <a:pt x="942300" y="691480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559746" y="2598993"/>
              <a:ext cx="1057275" cy="691515"/>
            </a:xfrm>
            <a:custGeom>
              <a:avLst/>
              <a:gdLst/>
              <a:ahLst/>
              <a:cxnLst/>
              <a:rect l="l" t="t" r="r" b="b"/>
              <a:pathLst>
                <a:path w="1057275" h="691514">
                  <a:moveTo>
                    <a:pt x="942300" y="691480"/>
                  </a:moveTo>
                  <a:lnTo>
                    <a:pt x="987028" y="682424"/>
                  </a:lnTo>
                  <a:lnTo>
                    <a:pt x="1023556" y="657727"/>
                  </a:lnTo>
                  <a:lnTo>
                    <a:pt x="1048186" y="621094"/>
                  </a:lnTo>
                  <a:lnTo>
                    <a:pt x="1057217" y="576231"/>
                  </a:lnTo>
                  <a:lnTo>
                    <a:pt x="1057217" y="115248"/>
                  </a:lnTo>
                  <a:lnTo>
                    <a:pt x="1048186" y="70386"/>
                  </a:lnTo>
                  <a:lnTo>
                    <a:pt x="1023556" y="33753"/>
                  </a:lnTo>
                  <a:lnTo>
                    <a:pt x="987028" y="9056"/>
                  </a:lnTo>
                  <a:lnTo>
                    <a:pt x="942300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576231"/>
                  </a:lnTo>
                  <a:lnTo>
                    <a:pt x="9029" y="621094"/>
                  </a:lnTo>
                  <a:lnTo>
                    <a:pt x="33656" y="657727"/>
                  </a:lnTo>
                  <a:lnTo>
                    <a:pt x="70183" y="682424"/>
                  </a:lnTo>
                  <a:lnTo>
                    <a:pt x="114917" y="691480"/>
                  </a:lnTo>
                  <a:lnTo>
                    <a:pt x="942300" y="691480"/>
                  </a:lnTo>
                  <a:close/>
                </a:path>
              </a:pathLst>
            </a:custGeom>
            <a:ln w="3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053640" y="3866706"/>
              <a:ext cx="12065" cy="230504"/>
            </a:xfrm>
            <a:custGeom>
              <a:avLst/>
              <a:gdLst/>
              <a:ahLst/>
              <a:cxnLst/>
              <a:rect l="l" t="t" r="r" b="b"/>
              <a:pathLst>
                <a:path w="12064" h="230504">
                  <a:moveTo>
                    <a:pt x="0" y="0"/>
                  </a:moveTo>
                  <a:lnTo>
                    <a:pt x="0" y="230497"/>
                  </a:lnTo>
                  <a:lnTo>
                    <a:pt x="11492" y="230497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949537" y="2762909"/>
            <a:ext cx="278130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Mali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935138" y="2919029"/>
            <a:ext cx="30670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459844" y="3280630"/>
            <a:ext cx="2073275" cy="1979295"/>
            <a:chOff x="4459844" y="3280630"/>
            <a:chExt cx="2073275" cy="1979295"/>
          </a:xfrm>
        </p:grpSpPr>
        <p:sp>
          <p:nvSpPr>
            <p:cNvPr id="36" name="object 36" descr=""/>
            <p:cNvSpPr/>
            <p:nvPr/>
          </p:nvSpPr>
          <p:spPr>
            <a:xfrm>
              <a:off x="5427351" y="3290473"/>
              <a:ext cx="12065" cy="372745"/>
            </a:xfrm>
            <a:custGeom>
              <a:avLst/>
              <a:gdLst/>
              <a:ahLst/>
              <a:cxnLst/>
              <a:rect l="l" t="t" r="r" b="b"/>
              <a:pathLst>
                <a:path w="12064" h="372745">
                  <a:moveTo>
                    <a:pt x="11492" y="0"/>
                  </a:moveTo>
                  <a:lnTo>
                    <a:pt x="0" y="0"/>
                  </a:lnTo>
                  <a:lnTo>
                    <a:pt x="0" y="372689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743608" y="3824510"/>
              <a:ext cx="6350" cy="273050"/>
            </a:xfrm>
            <a:custGeom>
              <a:avLst/>
              <a:gdLst/>
              <a:ahLst/>
              <a:cxnLst/>
              <a:rect l="l" t="t" r="r" b="b"/>
              <a:pathLst>
                <a:path w="6350" h="273050">
                  <a:moveTo>
                    <a:pt x="0" y="0"/>
                  </a:moveTo>
                  <a:lnTo>
                    <a:pt x="0" y="272686"/>
                  </a:lnTo>
                  <a:lnTo>
                    <a:pt x="5740" y="272686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419690" y="3824510"/>
              <a:ext cx="8255" cy="273050"/>
            </a:xfrm>
            <a:custGeom>
              <a:avLst/>
              <a:gdLst/>
              <a:ahLst/>
              <a:cxnLst/>
              <a:rect l="l" t="t" r="r" b="b"/>
              <a:pathLst>
                <a:path w="8254" h="273050">
                  <a:moveTo>
                    <a:pt x="7661" y="0"/>
                  </a:moveTo>
                  <a:lnTo>
                    <a:pt x="7661" y="272686"/>
                  </a:lnTo>
                  <a:lnTo>
                    <a:pt x="0" y="272686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462066" y="3663169"/>
              <a:ext cx="563245" cy="161925"/>
            </a:xfrm>
            <a:custGeom>
              <a:avLst/>
              <a:gdLst/>
              <a:ahLst/>
              <a:cxnLst/>
              <a:rect l="l" t="t" r="r" b="b"/>
              <a:pathLst>
                <a:path w="563245" h="161925">
                  <a:moveTo>
                    <a:pt x="482643" y="161340"/>
                  </a:moveTo>
                  <a:lnTo>
                    <a:pt x="80438" y="161340"/>
                  </a:lnTo>
                  <a:lnTo>
                    <a:pt x="49127" y="155001"/>
                  </a:lnTo>
                  <a:lnTo>
                    <a:pt x="23559" y="137714"/>
                  </a:lnTo>
                  <a:lnTo>
                    <a:pt x="6320" y="112072"/>
                  </a:lnTo>
                  <a:lnTo>
                    <a:pt x="0" y="80670"/>
                  </a:lnTo>
                  <a:lnTo>
                    <a:pt x="6320" y="49268"/>
                  </a:lnTo>
                  <a:lnTo>
                    <a:pt x="23559" y="23626"/>
                  </a:lnTo>
                  <a:lnTo>
                    <a:pt x="49127" y="6339"/>
                  </a:lnTo>
                  <a:lnTo>
                    <a:pt x="80438" y="0"/>
                  </a:lnTo>
                  <a:lnTo>
                    <a:pt x="482643" y="0"/>
                  </a:lnTo>
                  <a:lnTo>
                    <a:pt x="513954" y="6339"/>
                  </a:lnTo>
                  <a:lnTo>
                    <a:pt x="539522" y="23626"/>
                  </a:lnTo>
                  <a:lnTo>
                    <a:pt x="556760" y="49268"/>
                  </a:lnTo>
                  <a:lnTo>
                    <a:pt x="563081" y="80670"/>
                  </a:lnTo>
                  <a:lnTo>
                    <a:pt x="556760" y="112072"/>
                  </a:lnTo>
                  <a:lnTo>
                    <a:pt x="539522" y="137714"/>
                  </a:lnTo>
                  <a:lnTo>
                    <a:pt x="513954" y="155001"/>
                  </a:lnTo>
                  <a:lnTo>
                    <a:pt x="482643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462066" y="3663169"/>
              <a:ext cx="563245" cy="161925"/>
            </a:xfrm>
            <a:custGeom>
              <a:avLst/>
              <a:gdLst/>
              <a:ahLst/>
              <a:cxnLst/>
              <a:rect l="l" t="t" r="r" b="b"/>
              <a:pathLst>
                <a:path w="563245" h="161925">
                  <a:moveTo>
                    <a:pt x="482643" y="161340"/>
                  </a:moveTo>
                  <a:lnTo>
                    <a:pt x="513954" y="155001"/>
                  </a:lnTo>
                  <a:lnTo>
                    <a:pt x="539522" y="137714"/>
                  </a:lnTo>
                  <a:lnTo>
                    <a:pt x="556760" y="112072"/>
                  </a:lnTo>
                  <a:lnTo>
                    <a:pt x="563081" y="80670"/>
                  </a:lnTo>
                  <a:lnTo>
                    <a:pt x="556760" y="49268"/>
                  </a:lnTo>
                  <a:lnTo>
                    <a:pt x="539522" y="23626"/>
                  </a:lnTo>
                  <a:lnTo>
                    <a:pt x="513954" y="6339"/>
                  </a:lnTo>
                  <a:lnTo>
                    <a:pt x="482643" y="0"/>
                  </a:lnTo>
                  <a:lnTo>
                    <a:pt x="80438" y="0"/>
                  </a:lnTo>
                  <a:lnTo>
                    <a:pt x="49127" y="6339"/>
                  </a:lnTo>
                  <a:lnTo>
                    <a:pt x="23559" y="23626"/>
                  </a:lnTo>
                  <a:lnTo>
                    <a:pt x="6320" y="49268"/>
                  </a:lnTo>
                  <a:lnTo>
                    <a:pt x="0" y="80670"/>
                  </a:lnTo>
                  <a:lnTo>
                    <a:pt x="6320" y="112072"/>
                  </a:lnTo>
                  <a:lnTo>
                    <a:pt x="23559" y="137714"/>
                  </a:lnTo>
                  <a:lnTo>
                    <a:pt x="49127" y="155001"/>
                  </a:lnTo>
                  <a:lnTo>
                    <a:pt x="80438" y="161340"/>
                  </a:lnTo>
                  <a:lnTo>
                    <a:pt x="482643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743614" y="3290472"/>
              <a:ext cx="6350" cy="372745"/>
            </a:xfrm>
            <a:custGeom>
              <a:avLst/>
              <a:gdLst/>
              <a:ahLst/>
              <a:cxnLst/>
              <a:rect l="l" t="t" r="r" b="b"/>
              <a:pathLst>
                <a:path w="6350" h="372745">
                  <a:moveTo>
                    <a:pt x="5740" y="0"/>
                  </a:moveTo>
                  <a:lnTo>
                    <a:pt x="0" y="0"/>
                  </a:lnTo>
                  <a:lnTo>
                    <a:pt x="0" y="372689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140065" y="3663169"/>
              <a:ext cx="574675" cy="161925"/>
            </a:xfrm>
            <a:custGeom>
              <a:avLst/>
              <a:gdLst/>
              <a:ahLst/>
              <a:cxnLst/>
              <a:rect l="l" t="t" r="r" b="b"/>
              <a:pathLst>
                <a:path w="574675" h="161925">
                  <a:moveTo>
                    <a:pt x="494136" y="161340"/>
                  </a:moveTo>
                  <a:lnTo>
                    <a:pt x="80438" y="161340"/>
                  </a:lnTo>
                  <a:lnTo>
                    <a:pt x="49127" y="155001"/>
                  </a:lnTo>
                  <a:lnTo>
                    <a:pt x="23559" y="137714"/>
                  </a:lnTo>
                  <a:lnTo>
                    <a:pt x="6320" y="112072"/>
                  </a:lnTo>
                  <a:lnTo>
                    <a:pt x="0" y="80670"/>
                  </a:lnTo>
                  <a:lnTo>
                    <a:pt x="6320" y="49268"/>
                  </a:lnTo>
                  <a:lnTo>
                    <a:pt x="23559" y="23626"/>
                  </a:lnTo>
                  <a:lnTo>
                    <a:pt x="49127" y="6339"/>
                  </a:lnTo>
                  <a:lnTo>
                    <a:pt x="80438" y="0"/>
                  </a:lnTo>
                  <a:lnTo>
                    <a:pt x="494136" y="0"/>
                  </a:lnTo>
                  <a:lnTo>
                    <a:pt x="525447" y="6339"/>
                  </a:lnTo>
                  <a:lnTo>
                    <a:pt x="551015" y="23626"/>
                  </a:lnTo>
                  <a:lnTo>
                    <a:pt x="568253" y="49268"/>
                  </a:lnTo>
                  <a:lnTo>
                    <a:pt x="574574" y="80670"/>
                  </a:lnTo>
                  <a:lnTo>
                    <a:pt x="568253" y="112072"/>
                  </a:lnTo>
                  <a:lnTo>
                    <a:pt x="551015" y="137714"/>
                  </a:lnTo>
                  <a:lnTo>
                    <a:pt x="525447" y="155001"/>
                  </a:lnTo>
                  <a:lnTo>
                    <a:pt x="494136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140065" y="3663169"/>
              <a:ext cx="574675" cy="161925"/>
            </a:xfrm>
            <a:custGeom>
              <a:avLst/>
              <a:gdLst/>
              <a:ahLst/>
              <a:cxnLst/>
              <a:rect l="l" t="t" r="r" b="b"/>
              <a:pathLst>
                <a:path w="574675" h="161925">
                  <a:moveTo>
                    <a:pt x="494136" y="161340"/>
                  </a:moveTo>
                  <a:lnTo>
                    <a:pt x="525447" y="155001"/>
                  </a:lnTo>
                  <a:lnTo>
                    <a:pt x="551015" y="137714"/>
                  </a:lnTo>
                  <a:lnTo>
                    <a:pt x="568253" y="112072"/>
                  </a:lnTo>
                  <a:lnTo>
                    <a:pt x="574574" y="80670"/>
                  </a:lnTo>
                  <a:lnTo>
                    <a:pt x="568253" y="49268"/>
                  </a:lnTo>
                  <a:lnTo>
                    <a:pt x="551015" y="23626"/>
                  </a:lnTo>
                  <a:lnTo>
                    <a:pt x="525447" y="6339"/>
                  </a:lnTo>
                  <a:lnTo>
                    <a:pt x="494136" y="0"/>
                  </a:lnTo>
                  <a:lnTo>
                    <a:pt x="80438" y="0"/>
                  </a:lnTo>
                  <a:lnTo>
                    <a:pt x="49127" y="6339"/>
                  </a:lnTo>
                  <a:lnTo>
                    <a:pt x="23559" y="23626"/>
                  </a:lnTo>
                  <a:lnTo>
                    <a:pt x="6320" y="49268"/>
                  </a:lnTo>
                  <a:lnTo>
                    <a:pt x="0" y="80670"/>
                  </a:lnTo>
                  <a:lnTo>
                    <a:pt x="6320" y="112072"/>
                  </a:lnTo>
                  <a:lnTo>
                    <a:pt x="23559" y="137714"/>
                  </a:lnTo>
                  <a:lnTo>
                    <a:pt x="49127" y="155001"/>
                  </a:lnTo>
                  <a:lnTo>
                    <a:pt x="80438" y="161340"/>
                  </a:lnTo>
                  <a:lnTo>
                    <a:pt x="494136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352664" y="4788679"/>
              <a:ext cx="10160" cy="461009"/>
            </a:xfrm>
            <a:custGeom>
              <a:avLst/>
              <a:gdLst/>
              <a:ahLst/>
              <a:cxnLst/>
              <a:rect l="l" t="t" r="r" b="b"/>
              <a:pathLst>
                <a:path w="10160" h="461010">
                  <a:moveTo>
                    <a:pt x="9571" y="0"/>
                  </a:moveTo>
                  <a:lnTo>
                    <a:pt x="0" y="460982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517132" y="4788679"/>
              <a:ext cx="6350" cy="346075"/>
            </a:xfrm>
            <a:custGeom>
              <a:avLst/>
              <a:gdLst/>
              <a:ahLst/>
              <a:cxnLst/>
              <a:rect l="l" t="t" r="r" b="b"/>
              <a:pathLst>
                <a:path w="6350" h="346075">
                  <a:moveTo>
                    <a:pt x="0" y="0"/>
                  </a:moveTo>
                  <a:lnTo>
                    <a:pt x="0" y="345734"/>
                  </a:lnTo>
                  <a:lnTo>
                    <a:pt x="5740" y="345734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760438" y="2947821"/>
            <a:ext cx="674370" cy="32702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950" spc="-25" b="1">
                <a:solidFill>
                  <a:srgbClr val="FFFFFF"/>
                </a:solidFill>
                <a:latin typeface="Arial"/>
                <a:cs typeface="Arial"/>
              </a:rPr>
              <a:t>A53</a:t>
            </a:r>
            <a:endParaRPr sz="95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75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574489" y="3151634"/>
            <a:ext cx="34988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285082" y="5132199"/>
            <a:ext cx="1498600" cy="465455"/>
            <a:chOff x="6285082" y="5132199"/>
            <a:chExt cx="1498600" cy="465455"/>
          </a:xfrm>
        </p:grpSpPr>
        <p:sp>
          <p:nvSpPr>
            <p:cNvPr id="49" name="object 49" descr=""/>
            <p:cNvSpPr/>
            <p:nvPr/>
          </p:nvSpPr>
          <p:spPr>
            <a:xfrm>
              <a:off x="6287305" y="5134421"/>
              <a:ext cx="1494155" cy="461009"/>
            </a:xfrm>
            <a:custGeom>
              <a:avLst/>
              <a:gdLst/>
              <a:ahLst/>
              <a:cxnLst/>
              <a:rect l="l" t="t" r="r" b="b"/>
              <a:pathLst>
                <a:path w="1494154" h="461010">
                  <a:moveTo>
                    <a:pt x="1378983" y="460982"/>
                  </a:moveTo>
                  <a:lnTo>
                    <a:pt x="114917" y="460982"/>
                  </a:lnTo>
                  <a:lnTo>
                    <a:pt x="70189" y="451926"/>
                  </a:lnTo>
                  <a:lnTo>
                    <a:pt x="33660" y="427229"/>
                  </a:lnTo>
                  <a:lnTo>
                    <a:pt x="9031" y="390596"/>
                  </a:lnTo>
                  <a:lnTo>
                    <a:pt x="0" y="345734"/>
                  </a:lnTo>
                  <a:lnTo>
                    <a:pt x="0" y="115248"/>
                  </a:lnTo>
                  <a:lnTo>
                    <a:pt x="9031" y="70386"/>
                  </a:lnTo>
                  <a:lnTo>
                    <a:pt x="33660" y="33753"/>
                  </a:lnTo>
                  <a:lnTo>
                    <a:pt x="70189" y="9056"/>
                  </a:lnTo>
                  <a:lnTo>
                    <a:pt x="114917" y="0"/>
                  </a:lnTo>
                  <a:lnTo>
                    <a:pt x="1378983" y="0"/>
                  </a:lnTo>
                  <a:lnTo>
                    <a:pt x="1423712" y="9056"/>
                  </a:lnTo>
                  <a:lnTo>
                    <a:pt x="1460240" y="33753"/>
                  </a:lnTo>
                  <a:lnTo>
                    <a:pt x="1484869" y="70386"/>
                  </a:lnTo>
                  <a:lnTo>
                    <a:pt x="1493901" y="115248"/>
                  </a:lnTo>
                  <a:lnTo>
                    <a:pt x="1493901" y="345734"/>
                  </a:lnTo>
                  <a:lnTo>
                    <a:pt x="1484869" y="390596"/>
                  </a:lnTo>
                  <a:lnTo>
                    <a:pt x="1460240" y="427229"/>
                  </a:lnTo>
                  <a:lnTo>
                    <a:pt x="1423712" y="451926"/>
                  </a:lnTo>
                  <a:lnTo>
                    <a:pt x="1378983" y="46098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287305" y="5134421"/>
              <a:ext cx="1494155" cy="461009"/>
            </a:xfrm>
            <a:custGeom>
              <a:avLst/>
              <a:gdLst/>
              <a:ahLst/>
              <a:cxnLst/>
              <a:rect l="l" t="t" r="r" b="b"/>
              <a:pathLst>
                <a:path w="1494154" h="461010">
                  <a:moveTo>
                    <a:pt x="1378983" y="460982"/>
                  </a:moveTo>
                  <a:lnTo>
                    <a:pt x="1423712" y="451926"/>
                  </a:lnTo>
                  <a:lnTo>
                    <a:pt x="1460240" y="427229"/>
                  </a:lnTo>
                  <a:lnTo>
                    <a:pt x="1484869" y="390596"/>
                  </a:lnTo>
                  <a:lnTo>
                    <a:pt x="1493901" y="345734"/>
                  </a:lnTo>
                  <a:lnTo>
                    <a:pt x="1493901" y="115248"/>
                  </a:lnTo>
                  <a:lnTo>
                    <a:pt x="1484869" y="70386"/>
                  </a:lnTo>
                  <a:lnTo>
                    <a:pt x="1460240" y="33753"/>
                  </a:lnTo>
                  <a:lnTo>
                    <a:pt x="1423712" y="9056"/>
                  </a:lnTo>
                  <a:lnTo>
                    <a:pt x="1378983" y="0"/>
                  </a:lnTo>
                  <a:lnTo>
                    <a:pt x="114917" y="0"/>
                  </a:lnTo>
                  <a:lnTo>
                    <a:pt x="70189" y="9056"/>
                  </a:lnTo>
                  <a:lnTo>
                    <a:pt x="33660" y="33753"/>
                  </a:lnTo>
                  <a:lnTo>
                    <a:pt x="9031" y="70386"/>
                  </a:lnTo>
                  <a:lnTo>
                    <a:pt x="0" y="115248"/>
                  </a:lnTo>
                  <a:lnTo>
                    <a:pt x="0" y="345734"/>
                  </a:lnTo>
                  <a:lnTo>
                    <a:pt x="9031" y="390596"/>
                  </a:lnTo>
                  <a:lnTo>
                    <a:pt x="33660" y="427229"/>
                  </a:lnTo>
                  <a:lnTo>
                    <a:pt x="70189" y="451926"/>
                  </a:lnTo>
                  <a:lnTo>
                    <a:pt x="114917" y="460982"/>
                  </a:lnTo>
                  <a:lnTo>
                    <a:pt x="1378983" y="460982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780072" y="5245777"/>
            <a:ext cx="508634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6285086" y="5823680"/>
            <a:ext cx="694055" cy="350520"/>
            <a:chOff x="6285086" y="5823680"/>
            <a:chExt cx="694055" cy="350520"/>
          </a:xfrm>
        </p:grpSpPr>
        <p:sp>
          <p:nvSpPr>
            <p:cNvPr id="53" name="object 53" descr=""/>
            <p:cNvSpPr/>
            <p:nvPr/>
          </p:nvSpPr>
          <p:spPr>
            <a:xfrm>
              <a:off x="6287309" y="5825903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09" h="346075">
                  <a:moveTo>
                    <a:pt x="574574" y="345734"/>
                  </a:moveTo>
                  <a:lnTo>
                    <a:pt x="114917" y="345734"/>
                  </a:lnTo>
                  <a:lnTo>
                    <a:pt x="70183" y="336678"/>
                  </a:lnTo>
                  <a:lnTo>
                    <a:pt x="33656" y="311980"/>
                  </a:lnTo>
                  <a:lnTo>
                    <a:pt x="9029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29" y="70381"/>
                  </a:lnTo>
                  <a:lnTo>
                    <a:pt x="33656" y="33751"/>
                  </a:lnTo>
                  <a:lnTo>
                    <a:pt x="70183" y="9055"/>
                  </a:lnTo>
                  <a:lnTo>
                    <a:pt x="114917" y="0"/>
                  </a:lnTo>
                  <a:lnTo>
                    <a:pt x="574574" y="0"/>
                  </a:lnTo>
                  <a:lnTo>
                    <a:pt x="619302" y="9055"/>
                  </a:lnTo>
                  <a:lnTo>
                    <a:pt x="655831" y="33751"/>
                  </a:lnTo>
                  <a:lnTo>
                    <a:pt x="680460" y="70381"/>
                  </a:lnTo>
                  <a:lnTo>
                    <a:pt x="689491" y="115236"/>
                  </a:lnTo>
                  <a:lnTo>
                    <a:pt x="689491" y="230485"/>
                  </a:lnTo>
                  <a:lnTo>
                    <a:pt x="680460" y="275347"/>
                  </a:lnTo>
                  <a:lnTo>
                    <a:pt x="655831" y="311980"/>
                  </a:lnTo>
                  <a:lnTo>
                    <a:pt x="619302" y="336678"/>
                  </a:lnTo>
                  <a:lnTo>
                    <a:pt x="574574" y="345734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287309" y="5825903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09" h="346075">
                  <a:moveTo>
                    <a:pt x="574574" y="345734"/>
                  </a:moveTo>
                  <a:lnTo>
                    <a:pt x="619302" y="336678"/>
                  </a:lnTo>
                  <a:lnTo>
                    <a:pt x="655831" y="311980"/>
                  </a:lnTo>
                  <a:lnTo>
                    <a:pt x="680460" y="275347"/>
                  </a:lnTo>
                  <a:lnTo>
                    <a:pt x="689491" y="230485"/>
                  </a:lnTo>
                  <a:lnTo>
                    <a:pt x="689491" y="115236"/>
                  </a:lnTo>
                  <a:lnTo>
                    <a:pt x="680460" y="70381"/>
                  </a:lnTo>
                  <a:lnTo>
                    <a:pt x="655831" y="33751"/>
                  </a:lnTo>
                  <a:lnTo>
                    <a:pt x="619302" y="9055"/>
                  </a:lnTo>
                  <a:lnTo>
                    <a:pt x="574574" y="0"/>
                  </a:lnTo>
                  <a:lnTo>
                    <a:pt x="114917" y="0"/>
                  </a:lnTo>
                  <a:lnTo>
                    <a:pt x="70183" y="9055"/>
                  </a:lnTo>
                  <a:lnTo>
                    <a:pt x="33656" y="33751"/>
                  </a:lnTo>
                  <a:lnTo>
                    <a:pt x="9029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29" y="275347"/>
                  </a:lnTo>
                  <a:lnTo>
                    <a:pt x="33656" y="311980"/>
                  </a:lnTo>
                  <a:lnTo>
                    <a:pt x="70183" y="336678"/>
                  </a:lnTo>
                  <a:lnTo>
                    <a:pt x="114917" y="345734"/>
                  </a:lnTo>
                  <a:lnTo>
                    <a:pt x="574574" y="345734"/>
                  </a:lnTo>
                  <a:close/>
                </a:path>
              </a:pathLst>
            </a:custGeom>
            <a:ln w="3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6413844" y="5816937"/>
            <a:ext cx="43688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384">
              <a:lnSpc>
                <a:spcPct val="1024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7089493" y="5823680"/>
            <a:ext cx="694055" cy="350520"/>
            <a:chOff x="7089493" y="5823680"/>
            <a:chExt cx="694055" cy="350520"/>
          </a:xfrm>
        </p:grpSpPr>
        <p:sp>
          <p:nvSpPr>
            <p:cNvPr id="57" name="object 57" descr=""/>
            <p:cNvSpPr/>
            <p:nvPr/>
          </p:nvSpPr>
          <p:spPr>
            <a:xfrm>
              <a:off x="7091716" y="5825903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09" h="346075">
                  <a:moveTo>
                    <a:pt x="574574" y="345734"/>
                  </a:moveTo>
                  <a:lnTo>
                    <a:pt x="114917" y="345734"/>
                  </a:lnTo>
                  <a:lnTo>
                    <a:pt x="70183" y="336678"/>
                  </a:lnTo>
                  <a:lnTo>
                    <a:pt x="33656" y="311980"/>
                  </a:lnTo>
                  <a:lnTo>
                    <a:pt x="9029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29" y="70381"/>
                  </a:lnTo>
                  <a:lnTo>
                    <a:pt x="33656" y="33751"/>
                  </a:lnTo>
                  <a:lnTo>
                    <a:pt x="70183" y="9055"/>
                  </a:lnTo>
                  <a:lnTo>
                    <a:pt x="114917" y="0"/>
                  </a:lnTo>
                  <a:lnTo>
                    <a:pt x="574574" y="0"/>
                  </a:lnTo>
                  <a:lnTo>
                    <a:pt x="619302" y="9055"/>
                  </a:lnTo>
                  <a:lnTo>
                    <a:pt x="655831" y="33751"/>
                  </a:lnTo>
                  <a:lnTo>
                    <a:pt x="680460" y="70381"/>
                  </a:lnTo>
                  <a:lnTo>
                    <a:pt x="689491" y="115236"/>
                  </a:lnTo>
                  <a:lnTo>
                    <a:pt x="689491" y="230485"/>
                  </a:lnTo>
                  <a:lnTo>
                    <a:pt x="680460" y="275347"/>
                  </a:lnTo>
                  <a:lnTo>
                    <a:pt x="655831" y="311980"/>
                  </a:lnTo>
                  <a:lnTo>
                    <a:pt x="619302" y="336678"/>
                  </a:lnTo>
                  <a:lnTo>
                    <a:pt x="574574" y="345734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091716" y="5825903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09" h="346075">
                  <a:moveTo>
                    <a:pt x="574574" y="345734"/>
                  </a:moveTo>
                  <a:lnTo>
                    <a:pt x="619302" y="336678"/>
                  </a:lnTo>
                  <a:lnTo>
                    <a:pt x="655831" y="311980"/>
                  </a:lnTo>
                  <a:lnTo>
                    <a:pt x="680460" y="275347"/>
                  </a:lnTo>
                  <a:lnTo>
                    <a:pt x="689491" y="230485"/>
                  </a:lnTo>
                  <a:lnTo>
                    <a:pt x="689491" y="115236"/>
                  </a:lnTo>
                  <a:lnTo>
                    <a:pt x="680460" y="70381"/>
                  </a:lnTo>
                  <a:lnTo>
                    <a:pt x="655831" y="33751"/>
                  </a:lnTo>
                  <a:lnTo>
                    <a:pt x="619302" y="9055"/>
                  </a:lnTo>
                  <a:lnTo>
                    <a:pt x="574574" y="0"/>
                  </a:lnTo>
                  <a:lnTo>
                    <a:pt x="114917" y="0"/>
                  </a:lnTo>
                  <a:lnTo>
                    <a:pt x="70183" y="9055"/>
                  </a:lnTo>
                  <a:lnTo>
                    <a:pt x="33656" y="33751"/>
                  </a:lnTo>
                  <a:lnTo>
                    <a:pt x="9029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29" y="275347"/>
                  </a:lnTo>
                  <a:lnTo>
                    <a:pt x="33656" y="311980"/>
                  </a:lnTo>
                  <a:lnTo>
                    <a:pt x="70183" y="336678"/>
                  </a:lnTo>
                  <a:lnTo>
                    <a:pt x="114917" y="345734"/>
                  </a:lnTo>
                  <a:lnTo>
                    <a:pt x="574574" y="345734"/>
                  </a:lnTo>
                  <a:close/>
                </a:path>
              </a:pathLst>
            </a:custGeom>
            <a:ln w="3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7218256" y="5816937"/>
            <a:ext cx="43688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384">
              <a:lnSpc>
                <a:spcPct val="1024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Other Slaves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3963842" y="1905297"/>
            <a:ext cx="3482975" cy="3930650"/>
            <a:chOff x="3963842" y="1905297"/>
            <a:chExt cx="3482975" cy="3930650"/>
          </a:xfrm>
        </p:grpSpPr>
        <p:sp>
          <p:nvSpPr>
            <p:cNvPr id="61" name="object 61" descr=""/>
            <p:cNvSpPr/>
            <p:nvPr/>
          </p:nvSpPr>
          <p:spPr>
            <a:xfrm>
              <a:off x="6632054" y="5595404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w="0" h="230504">
                  <a:moveTo>
                    <a:pt x="0" y="0"/>
                  </a:moveTo>
                  <a:lnTo>
                    <a:pt x="0" y="230497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436460" y="5595404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w="0" h="230504">
                  <a:moveTo>
                    <a:pt x="0" y="0"/>
                  </a:moveTo>
                  <a:lnTo>
                    <a:pt x="0" y="230497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973684" y="4788679"/>
              <a:ext cx="0" cy="461009"/>
            </a:xfrm>
            <a:custGeom>
              <a:avLst/>
              <a:gdLst/>
              <a:ahLst/>
              <a:cxnLst/>
              <a:rect l="l" t="t" r="r" b="b"/>
              <a:pathLst>
                <a:path w="0" h="461010">
                  <a:moveTo>
                    <a:pt x="0" y="0"/>
                  </a:moveTo>
                  <a:lnTo>
                    <a:pt x="0" y="460982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708904" y="2829490"/>
              <a:ext cx="1563370" cy="461009"/>
            </a:xfrm>
            <a:custGeom>
              <a:avLst/>
              <a:gdLst/>
              <a:ahLst/>
              <a:cxnLst/>
              <a:rect l="l" t="t" r="r" b="b"/>
              <a:pathLst>
                <a:path w="1563370" h="461010">
                  <a:moveTo>
                    <a:pt x="1447929" y="460982"/>
                  </a:moveTo>
                  <a:lnTo>
                    <a:pt x="114917" y="460982"/>
                  </a:lnTo>
                  <a:lnTo>
                    <a:pt x="70183" y="451926"/>
                  </a:lnTo>
                  <a:lnTo>
                    <a:pt x="33656" y="427229"/>
                  </a:lnTo>
                  <a:lnTo>
                    <a:pt x="9029" y="390596"/>
                  </a:lnTo>
                  <a:lnTo>
                    <a:pt x="0" y="345734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1447929" y="0"/>
                  </a:lnTo>
                  <a:lnTo>
                    <a:pt x="1492657" y="9056"/>
                  </a:lnTo>
                  <a:lnTo>
                    <a:pt x="1529185" y="33753"/>
                  </a:lnTo>
                  <a:lnTo>
                    <a:pt x="1553815" y="70386"/>
                  </a:lnTo>
                  <a:lnTo>
                    <a:pt x="1562846" y="115248"/>
                  </a:lnTo>
                  <a:lnTo>
                    <a:pt x="1562846" y="345734"/>
                  </a:lnTo>
                  <a:lnTo>
                    <a:pt x="1553815" y="390596"/>
                  </a:lnTo>
                  <a:lnTo>
                    <a:pt x="1529185" y="427229"/>
                  </a:lnTo>
                  <a:lnTo>
                    <a:pt x="1492657" y="451926"/>
                  </a:lnTo>
                  <a:lnTo>
                    <a:pt x="1447929" y="46098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708904" y="2829490"/>
              <a:ext cx="1563370" cy="461009"/>
            </a:xfrm>
            <a:custGeom>
              <a:avLst/>
              <a:gdLst/>
              <a:ahLst/>
              <a:cxnLst/>
              <a:rect l="l" t="t" r="r" b="b"/>
              <a:pathLst>
                <a:path w="1563370" h="461010">
                  <a:moveTo>
                    <a:pt x="1447929" y="460982"/>
                  </a:moveTo>
                  <a:lnTo>
                    <a:pt x="1492657" y="451926"/>
                  </a:lnTo>
                  <a:lnTo>
                    <a:pt x="1529185" y="427229"/>
                  </a:lnTo>
                  <a:lnTo>
                    <a:pt x="1553815" y="390596"/>
                  </a:lnTo>
                  <a:lnTo>
                    <a:pt x="1562846" y="345734"/>
                  </a:lnTo>
                  <a:lnTo>
                    <a:pt x="1562846" y="115248"/>
                  </a:lnTo>
                  <a:lnTo>
                    <a:pt x="1553815" y="70386"/>
                  </a:lnTo>
                  <a:lnTo>
                    <a:pt x="1529185" y="33753"/>
                  </a:lnTo>
                  <a:lnTo>
                    <a:pt x="1492657" y="9056"/>
                  </a:lnTo>
                  <a:lnTo>
                    <a:pt x="1447929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345734"/>
                  </a:lnTo>
                  <a:lnTo>
                    <a:pt x="9029" y="390596"/>
                  </a:lnTo>
                  <a:lnTo>
                    <a:pt x="33656" y="427229"/>
                  </a:lnTo>
                  <a:lnTo>
                    <a:pt x="70183" y="451926"/>
                  </a:lnTo>
                  <a:lnTo>
                    <a:pt x="114917" y="460982"/>
                  </a:lnTo>
                  <a:lnTo>
                    <a:pt x="1447929" y="460982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708908" y="1907520"/>
              <a:ext cx="459740" cy="346075"/>
            </a:xfrm>
            <a:custGeom>
              <a:avLst/>
              <a:gdLst/>
              <a:ahLst/>
              <a:cxnLst/>
              <a:rect l="l" t="t" r="r" b="b"/>
              <a:pathLst>
                <a:path w="459739" h="346075">
                  <a:moveTo>
                    <a:pt x="344739" y="345734"/>
                  </a:moveTo>
                  <a:lnTo>
                    <a:pt x="114905" y="345734"/>
                  </a:lnTo>
                  <a:lnTo>
                    <a:pt x="70178" y="336678"/>
                  </a:lnTo>
                  <a:lnTo>
                    <a:pt x="33654" y="311980"/>
                  </a:lnTo>
                  <a:lnTo>
                    <a:pt x="9029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29" y="70381"/>
                  </a:lnTo>
                  <a:lnTo>
                    <a:pt x="33654" y="33751"/>
                  </a:lnTo>
                  <a:lnTo>
                    <a:pt x="70178" y="9055"/>
                  </a:lnTo>
                  <a:lnTo>
                    <a:pt x="114905" y="0"/>
                  </a:lnTo>
                  <a:lnTo>
                    <a:pt x="344739" y="0"/>
                  </a:lnTo>
                  <a:lnTo>
                    <a:pt x="389468" y="9055"/>
                  </a:lnTo>
                  <a:lnTo>
                    <a:pt x="425996" y="33751"/>
                  </a:lnTo>
                  <a:lnTo>
                    <a:pt x="450625" y="70381"/>
                  </a:lnTo>
                  <a:lnTo>
                    <a:pt x="459657" y="115236"/>
                  </a:lnTo>
                  <a:lnTo>
                    <a:pt x="459657" y="230485"/>
                  </a:lnTo>
                  <a:lnTo>
                    <a:pt x="450625" y="275347"/>
                  </a:lnTo>
                  <a:lnTo>
                    <a:pt x="425996" y="311980"/>
                  </a:lnTo>
                  <a:lnTo>
                    <a:pt x="389468" y="336678"/>
                  </a:lnTo>
                  <a:lnTo>
                    <a:pt x="344739" y="345734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708908" y="1907520"/>
              <a:ext cx="459740" cy="346075"/>
            </a:xfrm>
            <a:custGeom>
              <a:avLst/>
              <a:gdLst/>
              <a:ahLst/>
              <a:cxnLst/>
              <a:rect l="l" t="t" r="r" b="b"/>
              <a:pathLst>
                <a:path w="459739" h="346075">
                  <a:moveTo>
                    <a:pt x="344739" y="345734"/>
                  </a:moveTo>
                  <a:lnTo>
                    <a:pt x="389468" y="336678"/>
                  </a:lnTo>
                  <a:lnTo>
                    <a:pt x="425996" y="311980"/>
                  </a:lnTo>
                  <a:lnTo>
                    <a:pt x="450625" y="275347"/>
                  </a:lnTo>
                  <a:lnTo>
                    <a:pt x="459657" y="230485"/>
                  </a:lnTo>
                  <a:lnTo>
                    <a:pt x="459657" y="115236"/>
                  </a:lnTo>
                  <a:lnTo>
                    <a:pt x="450625" y="70381"/>
                  </a:lnTo>
                  <a:lnTo>
                    <a:pt x="425996" y="33751"/>
                  </a:lnTo>
                  <a:lnTo>
                    <a:pt x="389468" y="9055"/>
                  </a:lnTo>
                  <a:lnTo>
                    <a:pt x="344739" y="0"/>
                  </a:lnTo>
                  <a:lnTo>
                    <a:pt x="114905" y="0"/>
                  </a:lnTo>
                  <a:lnTo>
                    <a:pt x="70178" y="9055"/>
                  </a:lnTo>
                  <a:lnTo>
                    <a:pt x="33654" y="33751"/>
                  </a:lnTo>
                  <a:lnTo>
                    <a:pt x="9029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29" y="275347"/>
                  </a:lnTo>
                  <a:lnTo>
                    <a:pt x="33654" y="311980"/>
                  </a:lnTo>
                  <a:lnTo>
                    <a:pt x="70178" y="336678"/>
                  </a:lnTo>
                  <a:lnTo>
                    <a:pt x="114905" y="345734"/>
                  </a:lnTo>
                  <a:lnTo>
                    <a:pt x="344739" y="345734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5817944" y="1976620"/>
            <a:ext cx="24193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IPU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6166342" y="2366283"/>
            <a:ext cx="694055" cy="350520"/>
            <a:chOff x="6166342" y="2366283"/>
            <a:chExt cx="694055" cy="350520"/>
          </a:xfrm>
        </p:grpSpPr>
        <p:sp>
          <p:nvSpPr>
            <p:cNvPr id="70" name="object 70" descr=""/>
            <p:cNvSpPr/>
            <p:nvPr/>
          </p:nvSpPr>
          <p:spPr>
            <a:xfrm>
              <a:off x="6168565" y="2368505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09" h="346075">
                  <a:moveTo>
                    <a:pt x="574574" y="345734"/>
                  </a:moveTo>
                  <a:lnTo>
                    <a:pt x="114917" y="345734"/>
                  </a:lnTo>
                  <a:lnTo>
                    <a:pt x="70183" y="336678"/>
                  </a:lnTo>
                  <a:lnTo>
                    <a:pt x="33656" y="311980"/>
                  </a:lnTo>
                  <a:lnTo>
                    <a:pt x="9029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29" y="70381"/>
                  </a:lnTo>
                  <a:lnTo>
                    <a:pt x="33656" y="33751"/>
                  </a:lnTo>
                  <a:lnTo>
                    <a:pt x="70183" y="9055"/>
                  </a:lnTo>
                  <a:lnTo>
                    <a:pt x="114917" y="0"/>
                  </a:lnTo>
                  <a:lnTo>
                    <a:pt x="574574" y="0"/>
                  </a:lnTo>
                  <a:lnTo>
                    <a:pt x="619302" y="9055"/>
                  </a:lnTo>
                  <a:lnTo>
                    <a:pt x="655831" y="33751"/>
                  </a:lnTo>
                  <a:lnTo>
                    <a:pt x="680460" y="70381"/>
                  </a:lnTo>
                  <a:lnTo>
                    <a:pt x="689491" y="115236"/>
                  </a:lnTo>
                  <a:lnTo>
                    <a:pt x="689491" y="230485"/>
                  </a:lnTo>
                  <a:lnTo>
                    <a:pt x="680460" y="275347"/>
                  </a:lnTo>
                  <a:lnTo>
                    <a:pt x="655831" y="311980"/>
                  </a:lnTo>
                  <a:lnTo>
                    <a:pt x="619302" y="336678"/>
                  </a:lnTo>
                  <a:lnTo>
                    <a:pt x="574574" y="345734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168565" y="2368505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09" h="346075">
                  <a:moveTo>
                    <a:pt x="574574" y="345734"/>
                  </a:moveTo>
                  <a:lnTo>
                    <a:pt x="619302" y="336678"/>
                  </a:lnTo>
                  <a:lnTo>
                    <a:pt x="655831" y="311980"/>
                  </a:lnTo>
                  <a:lnTo>
                    <a:pt x="680460" y="275347"/>
                  </a:lnTo>
                  <a:lnTo>
                    <a:pt x="689491" y="230485"/>
                  </a:lnTo>
                  <a:lnTo>
                    <a:pt x="689491" y="115236"/>
                  </a:lnTo>
                  <a:lnTo>
                    <a:pt x="680460" y="70381"/>
                  </a:lnTo>
                  <a:lnTo>
                    <a:pt x="655831" y="33751"/>
                  </a:lnTo>
                  <a:lnTo>
                    <a:pt x="619302" y="9055"/>
                  </a:lnTo>
                  <a:lnTo>
                    <a:pt x="574574" y="0"/>
                  </a:lnTo>
                  <a:lnTo>
                    <a:pt x="114917" y="0"/>
                  </a:lnTo>
                  <a:lnTo>
                    <a:pt x="70183" y="9055"/>
                  </a:lnTo>
                  <a:lnTo>
                    <a:pt x="33656" y="33751"/>
                  </a:lnTo>
                  <a:lnTo>
                    <a:pt x="9029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29" y="275347"/>
                  </a:lnTo>
                  <a:lnTo>
                    <a:pt x="33656" y="311980"/>
                  </a:lnTo>
                  <a:lnTo>
                    <a:pt x="70183" y="336678"/>
                  </a:lnTo>
                  <a:lnTo>
                    <a:pt x="114917" y="345734"/>
                  </a:lnTo>
                  <a:lnTo>
                    <a:pt x="574574" y="345734"/>
                  </a:lnTo>
                  <a:close/>
                </a:path>
              </a:pathLst>
            </a:custGeom>
            <a:ln w="3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6223111" y="2437606"/>
            <a:ext cx="580390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DMA-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330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2833805" y="2477680"/>
            <a:ext cx="772160" cy="815340"/>
            <a:chOff x="2833805" y="2477680"/>
            <a:chExt cx="772160" cy="815340"/>
          </a:xfrm>
        </p:grpSpPr>
        <p:sp>
          <p:nvSpPr>
            <p:cNvPr id="74" name="object 74" descr=""/>
            <p:cNvSpPr/>
            <p:nvPr/>
          </p:nvSpPr>
          <p:spPr>
            <a:xfrm>
              <a:off x="2836027" y="2479902"/>
              <a:ext cx="767715" cy="810895"/>
            </a:xfrm>
            <a:custGeom>
              <a:avLst/>
              <a:gdLst/>
              <a:ahLst/>
              <a:cxnLst/>
              <a:rect l="l" t="t" r="r" b="b"/>
              <a:pathLst>
                <a:path w="767714" h="810895">
                  <a:moveTo>
                    <a:pt x="652459" y="810571"/>
                  </a:moveTo>
                  <a:lnTo>
                    <a:pt x="114917" y="810571"/>
                  </a:lnTo>
                  <a:lnTo>
                    <a:pt x="70183" y="801515"/>
                  </a:lnTo>
                  <a:lnTo>
                    <a:pt x="33656" y="776817"/>
                  </a:lnTo>
                  <a:lnTo>
                    <a:pt x="9029" y="740184"/>
                  </a:lnTo>
                  <a:lnTo>
                    <a:pt x="0" y="695322"/>
                  </a:lnTo>
                  <a:lnTo>
                    <a:pt x="0" y="115248"/>
                  </a:lnTo>
                  <a:lnTo>
                    <a:pt x="9029" y="70391"/>
                  </a:lnTo>
                  <a:lnTo>
                    <a:pt x="33656" y="33758"/>
                  </a:lnTo>
                  <a:lnTo>
                    <a:pt x="70183" y="9057"/>
                  </a:lnTo>
                  <a:lnTo>
                    <a:pt x="114917" y="0"/>
                  </a:lnTo>
                  <a:lnTo>
                    <a:pt x="652459" y="0"/>
                  </a:lnTo>
                  <a:lnTo>
                    <a:pt x="697187" y="9057"/>
                  </a:lnTo>
                  <a:lnTo>
                    <a:pt x="733715" y="33758"/>
                  </a:lnTo>
                  <a:lnTo>
                    <a:pt x="758344" y="70391"/>
                  </a:lnTo>
                  <a:lnTo>
                    <a:pt x="767376" y="115248"/>
                  </a:lnTo>
                  <a:lnTo>
                    <a:pt x="767376" y="695322"/>
                  </a:lnTo>
                  <a:lnTo>
                    <a:pt x="758344" y="740184"/>
                  </a:lnTo>
                  <a:lnTo>
                    <a:pt x="733715" y="776817"/>
                  </a:lnTo>
                  <a:lnTo>
                    <a:pt x="697187" y="801515"/>
                  </a:lnTo>
                  <a:lnTo>
                    <a:pt x="652459" y="810571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836027" y="2479902"/>
              <a:ext cx="767715" cy="810895"/>
            </a:xfrm>
            <a:custGeom>
              <a:avLst/>
              <a:gdLst/>
              <a:ahLst/>
              <a:cxnLst/>
              <a:rect l="l" t="t" r="r" b="b"/>
              <a:pathLst>
                <a:path w="767714" h="810895">
                  <a:moveTo>
                    <a:pt x="652459" y="810571"/>
                  </a:moveTo>
                  <a:lnTo>
                    <a:pt x="697187" y="801515"/>
                  </a:lnTo>
                  <a:lnTo>
                    <a:pt x="733715" y="776817"/>
                  </a:lnTo>
                  <a:lnTo>
                    <a:pt x="758344" y="740184"/>
                  </a:lnTo>
                  <a:lnTo>
                    <a:pt x="767376" y="695322"/>
                  </a:lnTo>
                  <a:lnTo>
                    <a:pt x="767376" y="115248"/>
                  </a:lnTo>
                  <a:lnTo>
                    <a:pt x="758344" y="70391"/>
                  </a:lnTo>
                  <a:lnTo>
                    <a:pt x="733715" y="33758"/>
                  </a:lnTo>
                  <a:lnTo>
                    <a:pt x="697187" y="9057"/>
                  </a:lnTo>
                  <a:lnTo>
                    <a:pt x="652459" y="0"/>
                  </a:lnTo>
                  <a:lnTo>
                    <a:pt x="114917" y="0"/>
                  </a:lnTo>
                  <a:lnTo>
                    <a:pt x="70183" y="9057"/>
                  </a:lnTo>
                  <a:lnTo>
                    <a:pt x="33656" y="33758"/>
                  </a:lnTo>
                  <a:lnTo>
                    <a:pt x="9029" y="70391"/>
                  </a:lnTo>
                  <a:lnTo>
                    <a:pt x="0" y="115248"/>
                  </a:lnTo>
                  <a:lnTo>
                    <a:pt x="0" y="695322"/>
                  </a:lnTo>
                  <a:lnTo>
                    <a:pt x="9029" y="740184"/>
                  </a:lnTo>
                  <a:lnTo>
                    <a:pt x="33656" y="776817"/>
                  </a:lnTo>
                  <a:lnTo>
                    <a:pt x="70183" y="801515"/>
                  </a:lnTo>
                  <a:lnTo>
                    <a:pt x="114917" y="810571"/>
                  </a:lnTo>
                  <a:lnTo>
                    <a:pt x="652459" y="810571"/>
                  </a:lnTo>
                  <a:close/>
                </a:path>
              </a:pathLst>
            </a:custGeom>
            <a:ln w="3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3066477" y="2625301"/>
            <a:ext cx="30670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Dual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2979949" y="2781422"/>
            <a:ext cx="480059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3215564" y="3836035"/>
            <a:ext cx="84455" cy="261620"/>
          </a:xfrm>
          <a:custGeom>
            <a:avLst/>
            <a:gdLst/>
            <a:ahLst/>
            <a:cxnLst/>
            <a:rect l="l" t="t" r="r" b="b"/>
            <a:pathLst>
              <a:path w="84454" h="261620">
                <a:moveTo>
                  <a:pt x="0" y="0"/>
                </a:moveTo>
                <a:lnTo>
                  <a:pt x="0" y="261160"/>
                </a:lnTo>
                <a:lnTo>
                  <a:pt x="83953" y="261160"/>
                </a:lnTo>
              </a:path>
            </a:pathLst>
          </a:custGeom>
          <a:ln w="19464">
            <a:solidFill>
              <a:srgbClr val="128C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3088011" y="2937542"/>
            <a:ext cx="307975" cy="337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A57</a:t>
            </a:r>
            <a:endParaRPr sz="10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450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3203484" y="4096706"/>
            <a:ext cx="19240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5987624" y="3151715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6416608" y="5133983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3325386" y="2020544"/>
            <a:ext cx="694055" cy="350520"/>
            <a:chOff x="3325386" y="2020544"/>
            <a:chExt cx="694055" cy="350520"/>
          </a:xfrm>
        </p:grpSpPr>
        <p:sp>
          <p:nvSpPr>
            <p:cNvPr id="84" name="object 84" descr=""/>
            <p:cNvSpPr/>
            <p:nvPr/>
          </p:nvSpPr>
          <p:spPr>
            <a:xfrm>
              <a:off x="3327609" y="2022766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10" h="346075">
                  <a:moveTo>
                    <a:pt x="574574" y="345734"/>
                  </a:moveTo>
                  <a:lnTo>
                    <a:pt x="114917" y="345734"/>
                  </a:lnTo>
                  <a:lnTo>
                    <a:pt x="70183" y="336678"/>
                  </a:lnTo>
                  <a:lnTo>
                    <a:pt x="33656" y="311980"/>
                  </a:lnTo>
                  <a:lnTo>
                    <a:pt x="9029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29" y="70381"/>
                  </a:lnTo>
                  <a:lnTo>
                    <a:pt x="33656" y="33751"/>
                  </a:lnTo>
                  <a:lnTo>
                    <a:pt x="70183" y="9055"/>
                  </a:lnTo>
                  <a:lnTo>
                    <a:pt x="114917" y="0"/>
                  </a:lnTo>
                  <a:lnTo>
                    <a:pt x="574574" y="0"/>
                  </a:lnTo>
                  <a:lnTo>
                    <a:pt x="619302" y="9055"/>
                  </a:lnTo>
                  <a:lnTo>
                    <a:pt x="655831" y="33751"/>
                  </a:lnTo>
                  <a:lnTo>
                    <a:pt x="680460" y="70381"/>
                  </a:lnTo>
                  <a:lnTo>
                    <a:pt x="689491" y="115236"/>
                  </a:lnTo>
                  <a:lnTo>
                    <a:pt x="689491" y="230485"/>
                  </a:lnTo>
                  <a:lnTo>
                    <a:pt x="680460" y="275347"/>
                  </a:lnTo>
                  <a:lnTo>
                    <a:pt x="655831" y="311980"/>
                  </a:lnTo>
                  <a:lnTo>
                    <a:pt x="619302" y="336678"/>
                  </a:lnTo>
                  <a:lnTo>
                    <a:pt x="574574" y="345734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327609" y="2022766"/>
              <a:ext cx="689610" cy="346075"/>
            </a:xfrm>
            <a:custGeom>
              <a:avLst/>
              <a:gdLst/>
              <a:ahLst/>
              <a:cxnLst/>
              <a:rect l="l" t="t" r="r" b="b"/>
              <a:pathLst>
                <a:path w="689610" h="346075">
                  <a:moveTo>
                    <a:pt x="574574" y="345734"/>
                  </a:moveTo>
                  <a:lnTo>
                    <a:pt x="619302" y="336678"/>
                  </a:lnTo>
                  <a:lnTo>
                    <a:pt x="655831" y="311980"/>
                  </a:lnTo>
                  <a:lnTo>
                    <a:pt x="680460" y="275347"/>
                  </a:lnTo>
                  <a:lnTo>
                    <a:pt x="689491" y="230485"/>
                  </a:lnTo>
                  <a:lnTo>
                    <a:pt x="689491" y="115236"/>
                  </a:lnTo>
                  <a:lnTo>
                    <a:pt x="680460" y="70381"/>
                  </a:lnTo>
                  <a:lnTo>
                    <a:pt x="655831" y="33751"/>
                  </a:lnTo>
                  <a:lnTo>
                    <a:pt x="619302" y="9055"/>
                  </a:lnTo>
                  <a:lnTo>
                    <a:pt x="574574" y="0"/>
                  </a:lnTo>
                  <a:lnTo>
                    <a:pt x="114917" y="0"/>
                  </a:lnTo>
                  <a:lnTo>
                    <a:pt x="70183" y="9055"/>
                  </a:lnTo>
                  <a:lnTo>
                    <a:pt x="33656" y="33751"/>
                  </a:lnTo>
                  <a:lnTo>
                    <a:pt x="9029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29" y="275347"/>
                  </a:lnTo>
                  <a:lnTo>
                    <a:pt x="33656" y="311980"/>
                  </a:lnTo>
                  <a:lnTo>
                    <a:pt x="70183" y="336678"/>
                  </a:lnTo>
                  <a:lnTo>
                    <a:pt x="114917" y="345734"/>
                  </a:lnTo>
                  <a:lnTo>
                    <a:pt x="574574" y="345734"/>
                  </a:lnTo>
                  <a:close/>
                </a:path>
              </a:pathLst>
            </a:custGeom>
            <a:ln w="3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3414538" y="2091867"/>
            <a:ext cx="51625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GIC-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2934671" y="2358657"/>
            <a:ext cx="3872229" cy="1744345"/>
            <a:chOff x="2934671" y="2358657"/>
            <a:chExt cx="3872229" cy="1744345"/>
          </a:xfrm>
        </p:grpSpPr>
        <p:sp>
          <p:nvSpPr>
            <p:cNvPr id="88" name="object 88" descr=""/>
            <p:cNvSpPr/>
            <p:nvPr/>
          </p:nvSpPr>
          <p:spPr>
            <a:xfrm>
              <a:off x="3858770" y="2368500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w="0" h="346075">
                  <a:moveTo>
                    <a:pt x="0" y="0"/>
                  </a:moveTo>
                  <a:lnTo>
                    <a:pt x="0" y="345734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093710" y="3824509"/>
              <a:ext cx="64135" cy="268605"/>
            </a:xfrm>
            <a:custGeom>
              <a:avLst/>
              <a:gdLst/>
              <a:ahLst/>
              <a:cxnLst/>
              <a:rect l="l" t="t" r="r" b="b"/>
              <a:pathLst>
                <a:path w="64135" h="268604">
                  <a:moveTo>
                    <a:pt x="0" y="0"/>
                  </a:moveTo>
                  <a:lnTo>
                    <a:pt x="0" y="268076"/>
                  </a:lnTo>
                  <a:lnTo>
                    <a:pt x="63837" y="268076"/>
                  </a:lnTo>
                </a:path>
              </a:pathLst>
            </a:custGeom>
            <a:ln w="19461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823825" y="3640110"/>
              <a:ext cx="981075" cy="230504"/>
            </a:xfrm>
            <a:custGeom>
              <a:avLst/>
              <a:gdLst/>
              <a:ahLst/>
              <a:cxnLst/>
              <a:rect l="l" t="t" r="r" b="b"/>
              <a:pathLst>
                <a:path w="981075" h="230504">
                  <a:moveTo>
                    <a:pt x="865911" y="230497"/>
                  </a:moveTo>
                  <a:lnTo>
                    <a:pt x="114917" y="230497"/>
                  </a:lnTo>
                  <a:lnTo>
                    <a:pt x="70183" y="221441"/>
                  </a:lnTo>
                  <a:lnTo>
                    <a:pt x="33656" y="196744"/>
                  </a:lnTo>
                  <a:lnTo>
                    <a:pt x="9029" y="160111"/>
                  </a:lnTo>
                  <a:lnTo>
                    <a:pt x="0" y="115248"/>
                  </a:lnTo>
                  <a:lnTo>
                    <a:pt x="9029" y="70391"/>
                  </a:lnTo>
                  <a:lnTo>
                    <a:pt x="33656" y="33758"/>
                  </a:lnTo>
                  <a:lnTo>
                    <a:pt x="70183" y="9057"/>
                  </a:lnTo>
                  <a:lnTo>
                    <a:pt x="114917" y="0"/>
                  </a:lnTo>
                  <a:lnTo>
                    <a:pt x="865911" y="0"/>
                  </a:lnTo>
                  <a:lnTo>
                    <a:pt x="910640" y="9057"/>
                  </a:lnTo>
                  <a:lnTo>
                    <a:pt x="947168" y="33758"/>
                  </a:lnTo>
                  <a:lnTo>
                    <a:pt x="971797" y="70391"/>
                  </a:lnTo>
                  <a:lnTo>
                    <a:pt x="980829" y="115248"/>
                  </a:lnTo>
                  <a:lnTo>
                    <a:pt x="971797" y="160111"/>
                  </a:lnTo>
                  <a:lnTo>
                    <a:pt x="947168" y="196744"/>
                  </a:lnTo>
                  <a:lnTo>
                    <a:pt x="910640" y="221441"/>
                  </a:lnTo>
                  <a:lnTo>
                    <a:pt x="865911" y="230497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823825" y="3640110"/>
              <a:ext cx="981075" cy="230504"/>
            </a:xfrm>
            <a:custGeom>
              <a:avLst/>
              <a:gdLst/>
              <a:ahLst/>
              <a:cxnLst/>
              <a:rect l="l" t="t" r="r" b="b"/>
              <a:pathLst>
                <a:path w="981075" h="230504">
                  <a:moveTo>
                    <a:pt x="865911" y="230497"/>
                  </a:moveTo>
                  <a:lnTo>
                    <a:pt x="910640" y="221441"/>
                  </a:lnTo>
                  <a:lnTo>
                    <a:pt x="947168" y="196744"/>
                  </a:lnTo>
                  <a:lnTo>
                    <a:pt x="971797" y="160111"/>
                  </a:lnTo>
                  <a:lnTo>
                    <a:pt x="980829" y="115248"/>
                  </a:lnTo>
                  <a:lnTo>
                    <a:pt x="971797" y="70391"/>
                  </a:lnTo>
                  <a:lnTo>
                    <a:pt x="947168" y="33758"/>
                  </a:lnTo>
                  <a:lnTo>
                    <a:pt x="910640" y="9057"/>
                  </a:lnTo>
                  <a:lnTo>
                    <a:pt x="865911" y="0"/>
                  </a:lnTo>
                  <a:lnTo>
                    <a:pt x="114917" y="0"/>
                  </a:lnTo>
                  <a:lnTo>
                    <a:pt x="70183" y="9057"/>
                  </a:lnTo>
                  <a:lnTo>
                    <a:pt x="33656" y="33758"/>
                  </a:lnTo>
                  <a:lnTo>
                    <a:pt x="9029" y="70391"/>
                  </a:lnTo>
                  <a:lnTo>
                    <a:pt x="0" y="115248"/>
                  </a:lnTo>
                  <a:lnTo>
                    <a:pt x="9029" y="160111"/>
                  </a:lnTo>
                  <a:lnTo>
                    <a:pt x="33656" y="196744"/>
                  </a:lnTo>
                  <a:lnTo>
                    <a:pt x="70183" y="221441"/>
                  </a:lnTo>
                  <a:lnTo>
                    <a:pt x="114917" y="230497"/>
                  </a:lnTo>
                  <a:lnTo>
                    <a:pt x="865911" y="230497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513313" y="2714238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w="0" h="115569">
                  <a:moveTo>
                    <a:pt x="0" y="0"/>
                  </a:moveTo>
                  <a:lnTo>
                    <a:pt x="0" y="115248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488490" y="2368499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w="0" h="111760">
                  <a:moveTo>
                    <a:pt x="0" y="0"/>
                  </a:moveTo>
                  <a:lnTo>
                    <a:pt x="0" y="111406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053653" y="3290471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w="0" h="346075">
                  <a:moveTo>
                    <a:pt x="0" y="0"/>
                  </a:moveTo>
                  <a:lnTo>
                    <a:pt x="0" y="345734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2936893" y="3674693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29" h="161925">
                  <a:moveTo>
                    <a:pt x="476902" y="161340"/>
                  </a:moveTo>
                  <a:lnTo>
                    <a:pt x="80450" y="161340"/>
                  </a:lnTo>
                  <a:lnTo>
                    <a:pt x="49137" y="155001"/>
                  </a:lnTo>
                  <a:lnTo>
                    <a:pt x="23565" y="137714"/>
                  </a:lnTo>
                  <a:lnTo>
                    <a:pt x="6322" y="112072"/>
                  </a:lnTo>
                  <a:lnTo>
                    <a:pt x="0" y="80670"/>
                  </a:lnTo>
                  <a:lnTo>
                    <a:pt x="6322" y="49268"/>
                  </a:lnTo>
                  <a:lnTo>
                    <a:pt x="23565" y="23626"/>
                  </a:lnTo>
                  <a:lnTo>
                    <a:pt x="49137" y="6339"/>
                  </a:lnTo>
                  <a:lnTo>
                    <a:pt x="80450" y="0"/>
                  </a:lnTo>
                  <a:lnTo>
                    <a:pt x="476902" y="0"/>
                  </a:lnTo>
                  <a:lnTo>
                    <a:pt x="508214" y="6339"/>
                  </a:lnTo>
                  <a:lnTo>
                    <a:pt x="533782" y="23626"/>
                  </a:lnTo>
                  <a:lnTo>
                    <a:pt x="551020" y="49268"/>
                  </a:lnTo>
                  <a:lnTo>
                    <a:pt x="557341" y="80670"/>
                  </a:lnTo>
                  <a:lnTo>
                    <a:pt x="551020" y="112072"/>
                  </a:lnTo>
                  <a:lnTo>
                    <a:pt x="533782" y="137714"/>
                  </a:lnTo>
                  <a:lnTo>
                    <a:pt x="508214" y="155001"/>
                  </a:lnTo>
                  <a:lnTo>
                    <a:pt x="476902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936893" y="3674693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29" h="161925">
                  <a:moveTo>
                    <a:pt x="476902" y="161340"/>
                  </a:moveTo>
                  <a:lnTo>
                    <a:pt x="508214" y="155001"/>
                  </a:lnTo>
                  <a:lnTo>
                    <a:pt x="533782" y="137714"/>
                  </a:lnTo>
                  <a:lnTo>
                    <a:pt x="551020" y="112072"/>
                  </a:lnTo>
                  <a:lnTo>
                    <a:pt x="557341" y="80670"/>
                  </a:lnTo>
                  <a:lnTo>
                    <a:pt x="551020" y="49268"/>
                  </a:lnTo>
                  <a:lnTo>
                    <a:pt x="533782" y="23626"/>
                  </a:lnTo>
                  <a:lnTo>
                    <a:pt x="508214" y="6339"/>
                  </a:lnTo>
                  <a:lnTo>
                    <a:pt x="476902" y="0"/>
                  </a:lnTo>
                  <a:lnTo>
                    <a:pt x="80450" y="0"/>
                  </a:lnTo>
                  <a:lnTo>
                    <a:pt x="49137" y="6339"/>
                  </a:lnTo>
                  <a:lnTo>
                    <a:pt x="23565" y="23626"/>
                  </a:lnTo>
                  <a:lnTo>
                    <a:pt x="6322" y="49268"/>
                  </a:lnTo>
                  <a:lnTo>
                    <a:pt x="0" y="80670"/>
                  </a:lnTo>
                  <a:lnTo>
                    <a:pt x="6322" y="112072"/>
                  </a:lnTo>
                  <a:lnTo>
                    <a:pt x="23565" y="137714"/>
                  </a:lnTo>
                  <a:lnTo>
                    <a:pt x="49137" y="155001"/>
                  </a:lnTo>
                  <a:lnTo>
                    <a:pt x="80450" y="161340"/>
                  </a:lnTo>
                  <a:lnTo>
                    <a:pt x="476902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 descr=""/>
          <p:cNvSpPr txBox="1"/>
          <p:nvPr/>
        </p:nvSpPr>
        <p:spPr>
          <a:xfrm>
            <a:off x="3000128" y="3674369"/>
            <a:ext cx="43116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ADB-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98" name="object 98" descr=""/>
          <p:cNvGrpSpPr/>
          <p:nvPr/>
        </p:nvGrpSpPr>
        <p:grpSpPr>
          <a:xfrm>
            <a:off x="1454828" y="3269166"/>
            <a:ext cx="4375150" cy="2559050"/>
            <a:chOff x="1454828" y="3269166"/>
            <a:chExt cx="4375150" cy="2559050"/>
          </a:xfrm>
        </p:grpSpPr>
        <p:sp>
          <p:nvSpPr>
            <p:cNvPr id="99" name="object 99" descr=""/>
            <p:cNvSpPr/>
            <p:nvPr/>
          </p:nvSpPr>
          <p:spPr>
            <a:xfrm>
              <a:off x="3817917" y="3663168"/>
              <a:ext cx="551815" cy="161925"/>
            </a:xfrm>
            <a:custGeom>
              <a:avLst/>
              <a:gdLst/>
              <a:ahLst/>
              <a:cxnLst/>
              <a:rect l="l" t="t" r="r" b="b"/>
              <a:pathLst>
                <a:path w="551814" h="161925">
                  <a:moveTo>
                    <a:pt x="471150" y="161340"/>
                  </a:moveTo>
                  <a:lnTo>
                    <a:pt x="80438" y="161340"/>
                  </a:lnTo>
                  <a:lnTo>
                    <a:pt x="49127" y="155001"/>
                  </a:lnTo>
                  <a:lnTo>
                    <a:pt x="23559" y="137714"/>
                  </a:lnTo>
                  <a:lnTo>
                    <a:pt x="6320" y="112072"/>
                  </a:lnTo>
                  <a:lnTo>
                    <a:pt x="0" y="80670"/>
                  </a:lnTo>
                  <a:lnTo>
                    <a:pt x="6320" y="49268"/>
                  </a:lnTo>
                  <a:lnTo>
                    <a:pt x="23559" y="23626"/>
                  </a:lnTo>
                  <a:lnTo>
                    <a:pt x="49127" y="6339"/>
                  </a:lnTo>
                  <a:lnTo>
                    <a:pt x="80438" y="0"/>
                  </a:lnTo>
                  <a:lnTo>
                    <a:pt x="471150" y="0"/>
                  </a:lnTo>
                  <a:lnTo>
                    <a:pt x="502461" y="6339"/>
                  </a:lnTo>
                  <a:lnTo>
                    <a:pt x="528029" y="23626"/>
                  </a:lnTo>
                  <a:lnTo>
                    <a:pt x="545267" y="49268"/>
                  </a:lnTo>
                  <a:lnTo>
                    <a:pt x="551588" y="80670"/>
                  </a:lnTo>
                  <a:lnTo>
                    <a:pt x="545267" y="112072"/>
                  </a:lnTo>
                  <a:lnTo>
                    <a:pt x="528029" y="137714"/>
                  </a:lnTo>
                  <a:lnTo>
                    <a:pt x="502461" y="155001"/>
                  </a:lnTo>
                  <a:lnTo>
                    <a:pt x="471150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817917" y="3663168"/>
              <a:ext cx="551815" cy="161925"/>
            </a:xfrm>
            <a:custGeom>
              <a:avLst/>
              <a:gdLst/>
              <a:ahLst/>
              <a:cxnLst/>
              <a:rect l="l" t="t" r="r" b="b"/>
              <a:pathLst>
                <a:path w="551814" h="161925">
                  <a:moveTo>
                    <a:pt x="471150" y="161340"/>
                  </a:moveTo>
                  <a:lnTo>
                    <a:pt x="502461" y="155001"/>
                  </a:lnTo>
                  <a:lnTo>
                    <a:pt x="528029" y="137714"/>
                  </a:lnTo>
                  <a:lnTo>
                    <a:pt x="545267" y="112072"/>
                  </a:lnTo>
                  <a:lnTo>
                    <a:pt x="551588" y="80670"/>
                  </a:lnTo>
                  <a:lnTo>
                    <a:pt x="545267" y="49268"/>
                  </a:lnTo>
                  <a:lnTo>
                    <a:pt x="528029" y="23626"/>
                  </a:lnTo>
                  <a:lnTo>
                    <a:pt x="502461" y="6339"/>
                  </a:lnTo>
                  <a:lnTo>
                    <a:pt x="471150" y="0"/>
                  </a:lnTo>
                  <a:lnTo>
                    <a:pt x="80438" y="0"/>
                  </a:lnTo>
                  <a:lnTo>
                    <a:pt x="49127" y="6339"/>
                  </a:lnTo>
                  <a:lnTo>
                    <a:pt x="23559" y="23626"/>
                  </a:lnTo>
                  <a:lnTo>
                    <a:pt x="6320" y="49268"/>
                  </a:lnTo>
                  <a:lnTo>
                    <a:pt x="0" y="80670"/>
                  </a:lnTo>
                  <a:lnTo>
                    <a:pt x="6320" y="112072"/>
                  </a:lnTo>
                  <a:lnTo>
                    <a:pt x="23559" y="137714"/>
                  </a:lnTo>
                  <a:lnTo>
                    <a:pt x="49127" y="155001"/>
                  </a:lnTo>
                  <a:lnTo>
                    <a:pt x="80438" y="161340"/>
                  </a:lnTo>
                  <a:lnTo>
                    <a:pt x="471150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093711" y="3286692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w="0" h="376554">
                  <a:moveTo>
                    <a:pt x="0" y="0"/>
                  </a:moveTo>
                  <a:lnTo>
                    <a:pt x="0" y="376470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215568" y="3279009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w="0" h="396239">
                  <a:moveTo>
                    <a:pt x="0" y="0"/>
                  </a:moveTo>
                  <a:lnTo>
                    <a:pt x="0" y="395680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457050" y="5253567"/>
              <a:ext cx="4370705" cy="572770"/>
            </a:xfrm>
            <a:custGeom>
              <a:avLst/>
              <a:gdLst/>
              <a:ahLst/>
              <a:cxnLst/>
              <a:rect l="l" t="t" r="r" b="b"/>
              <a:pathLst>
                <a:path w="4370705" h="572770">
                  <a:moveTo>
                    <a:pt x="4255688" y="572328"/>
                  </a:moveTo>
                  <a:lnTo>
                    <a:pt x="114917" y="572328"/>
                  </a:lnTo>
                  <a:lnTo>
                    <a:pt x="70183" y="563272"/>
                  </a:lnTo>
                  <a:lnTo>
                    <a:pt x="33656" y="538575"/>
                  </a:lnTo>
                  <a:lnTo>
                    <a:pt x="9029" y="501942"/>
                  </a:lnTo>
                  <a:lnTo>
                    <a:pt x="0" y="457079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4255688" y="0"/>
                  </a:lnTo>
                  <a:lnTo>
                    <a:pt x="4300416" y="9056"/>
                  </a:lnTo>
                  <a:lnTo>
                    <a:pt x="4336944" y="33753"/>
                  </a:lnTo>
                  <a:lnTo>
                    <a:pt x="4361573" y="70386"/>
                  </a:lnTo>
                  <a:lnTo>
                    <a:pt x="4370605" y="115248"/>
                  </a:lnTo>
                  <a:lnTo>
                    <a:pt x="4370605" y="457079"/>
                  </a:lnTo>
                  <a:lnTo>
                    <a:pt x="4361573" y="501942"/>
                  </a:lnTo>
                  <a:lnTo>
                    <a:pt x="4336944" y="538575"/>
                  </a:lnTo>
                  <a:lnTo>
                    <a:pt x="4300416" y="563272"/>
                  </a:lnTo>
                  <a:lnTo>
                    <a:pt x="4255688" y="572328"/>
                  </a:lnTo>
                  <a:close/>
                </a:path>
              </a:pathLst>
            </a:custGeom>
            <a:solidFill>
              <a:srgbClr val="9FB43B">
                <a:alpha val="898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457050" y="5253567"/>
              <a:ext cx="4370705" cy="572770"/>
            </a:xfrm>
            <a:custGeom>
              <a:avLst/>
              <a:gdLst/>
              <a:ahLst/>
              <a:cxnLst/>
              <a:rect l="l" t="t" r="r" b="b"/>
              <a:pathLst>
                <a:path w="4370705" h="572770">
                  <a:moveTo>
                    <a:pt x="4255688" y="572328"/>
                  </a:moveTo>
                  <a:lnTo>
                    <a:pt x="4300416" y="563272"/>
                  </a:lnTo>
                  <a:lnTo>
                    <a:pt x="4336944" y="538575"/>
                  </a:lnTo>
                  <a:lnTo>
                    <a:pt x="4361573" y="501942"/>
                  </a:lnTo>
                  <a:lnTo>
                    <a:pt x="4370605" y="457079"/>
                  </a:lnTo>
                  <a:lnTo>
                    <a:pt x="4370605" y="115248"/>
                  </a:lnTo>
                  <a:lnTo>
                    <a:pt x="4361573" y="70386"/>
                  </a:lnTo>
                  <a:lnTo>
                    <a:pt x="4336944" y="33753"/>
                  </a:lnTo>
                  <a:lnTo>
                    <a:pt x="4300416" y="9056"/>
                  </a:lnTo>
                  <a:lnTo>
                    <a:pt x="4255688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57079"/>
                  </a:lnTo>
                  <a:lnTo>
                    <a:pt x="9029" y="501942"/>
                  </a:lnTo>
                  <a:lnTo>
                    <a:pt x="33656" y="538575"/>
                  </a:lnTo>
                  <a:lnTo>
                    <a:pt x="70183" y="563272"/>
                  </a:lnTo>
                  <a:lnTo>
                    <a:pt x="114917" y="572328"/>
                  </a:lnTo>
                  <a:lnTo>
                    <a:pt x="4255688" y="572328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3352133" y="5416886"/>
            <a:ext cx="580390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2489057" y="5938926"/>
            <a:ext cx="923925" cy="350520"/>
            <a:chOff x="2489057" y="5938926"/>
            <a:chExt cx="923925" cy="350520"/>
          </a:xfrm>
        </p:grpSpPr>
        <p:sp>
          <p:nvSpPr>
            <p:cNvPr id="107" name="object 107" descr=""/>
            <p:cNvSpPr/>
            <p:nvPr/>
          </p:nvSpPr>
          <p:spPr>
            <a:xfrm>
              <a:off x="2491280" y="5941148"/>
              <a:ext cx="919480" cy="346075"/>
            </a:xfrm>
            <a:custGeom>
              <a:avLst/>
              <a:gdLst/>
              <a:ahLst/>
              <a:cxnLst/>
              <a:rect l="l" t="t" r="r" b="b"/>
              <a:pathLst>
                <a:path w="919479" h="346075">
                  <a:moveTo>
                    <a:pt x="804409" y="345734"/>
                  </a:moveTo>
                  <a:lnTo>
                    <a:pt x="114917" y="345734"/>
                  </a:lnTo>
                  <a:lnTo>
                    <a:pt x="70189" y="336678"/>
                  </a:lnTo>
                  <a:lnTo>
                    <a:pt x="33660" y="311980"/>
                  </a:lnTo>
                  <a:lnTo>
                    <a:pt x="9031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31" y="70381"/>
                  </a:lnTo>
                  <a:lnTo>
                    <a:pt x="33660" y="33751"/>
                  </a:lnTo>
                  <a:lnTo>
                    <a:pt x="70189" y="9055"/>
                  </a:lnTo>
                  <a:lnTo>
                    <a:pt x="114917" y="0"/>
                  </a:lnTo>
                  <a:lnTo>
                    <a:pt x="804409" y="0"/>
                  </a:lnTo>
                  <a:lnTo>
                    <a:pt x="849137" y="9055"/>
                  </a:lnTo>
                  <a:lnTo>
                    <a:pt x="885665" y="33751"/>
                  </a:lnTo>
                  <a:lnTo>
                    <a:pt x="910294" y="70381"/>
                  </a:lnTo>
                  <a:lnTo>
                    <a:pt x="919326" y="115236"/>
                  </a:lnTo>
                  <a:lnTo>
                    <a:pt x="919326" y="230485"/>
                  </a:lnTo>
                  <a:lnTo>
                    <a:pt x="910294" y="275347"/>
                  </a:lnTo>
                  <a:lnTo>
                    <a:pt x="885665" y="311980"/>
                  </a:lnTo>
                  <a:lnTo>
                    <a:pt x="849137" y="336678"/>
                  </a:lnTo>
                  <a:lnTo>
                    <a:pt x="804409" y="345734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2491280" y="5941149"/>
              <a:ext cx="919480" cy="346075"/>
            </a:xfrm>
            <a:custGeom>
              <a:avLst/>
              <a:gdLst/>
              <a:ahLst/>
              <a:cxnLst/>
              <a:rect l="l" t="t" r="r" b="b"/>
              <a:pathLst>
                <a:path w="919479" h="346075">
                  <a:moveTo>
                    <a:pt x="804409" y="345734"/>
                  </a:moveTo>
                  <a:lnTo>
                    <a:pt x="849137" y="336678"/>
                  </a:lnTo>
                  <a:lnTo>
                    <a:pt x="885665" y="311980"/>
                  </a:lnTo>
                  <a:lnTo>
                    <a:pt x="910294" y="275347"/>
                  </a:lnTo>
                  <a:lnTo>
                    <a:pt x="919326" y="230485"/>
                  </a:lnTo>
                  <a:lnTo>
                    <a:pt x="919326" y="115236"/>
                  </a:lnTo>
                  <a:lnTo>
                    <a:pt x="910294" y="70381"/>
                  </a:lnTo>
                  <a:lnTo>
                    <a:pt x="885665" y="33751"/>
                  </a:lnTo>
                  <a:lnTo>
                    <a:pt x="849137" y="9055"/>
                  </a:lnTo>
                  <a:lnTo>
                    <a:pt x="804409" y="0"/>
                  </a:lnTo>
                  <a:lnTo>
                    <a:pt x="114917" y="0"/>
                  </a:lnTo>
                  <a:lnTo>
                    <a:pt x="70189" y="9055"/>
                  </a:lnTo>
                  <a:lnTo>
                    <a:pt x="33660" y="33751"/>
                  </a:lnTo>
                  <a:lnTo>
                    <a:pt x="9031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31" y="275347"/>
                  </a:lnTo>
                  <a:lnTo>
                    <a:pt x="33660" y="311980"/>
                  </a:lnTo>
                  <a:lnTo>
                    <a:pt x="70189" y="336678"/>
                  </a:lnTo>
                  <a:lnTo>
                    <a:pt x="114917" y="345734"/>
                  </a:lnTo>
                  <a:lnTo>
                    <a:pt x="804409" y="345734"/>
                  </a:lnTo>
                  <a:close/>
                </a:path>
              </a:pathLst>
            </a:custGeom>
            <a:ln w="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2678767" y="5920658"/>
            <a:ext cx="54483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8575">
              <a:lnSpc>
                <a:spcPct val="1024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DDR3/2 LPDDR2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0" name="object 110" descr=""/>
          <p:cNvGrpSpPr/>
          <p:nvPr/>
        </p:nvGrpSpPr>
        <p:grpSpPr>
          <a:xfrm>
            <a:off x="1455395" y="5708371"/>
            <a:ext cx="4374515" cy="266065"/>
            <a:chOff x="1455395" y="5708371"/>
            <a:chExt cx="4374515" cy="266065"/>
          </a:xfrm>
        </p:grpSpPr>
        <p:sp>
          <p:nvSpPr>
            <p:cNvPr id="111" name="object 111" descr=""/>
            <p:cNvSpPr/>
            <p:nvPr/>
          </p:nvSpPr>
          <p:spPr>
            <a:xfrm>
              <a:off x="2950945" y="5825896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w="0" h="115570">
                  <a:moveTo>
                    <a:pt x="0" y="0"/>
                  </a:moveTo>
                  <a:lnTo>
                    <a:pt x="0" y="115248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4306940" y="5825896"/>
              <a:ext cx="23495" cy="138430"/>
            </a:xfrm>
            <a:custGeom>
              <a:avLst/>
              <a:gdLst/>
              <a:ahLst/>
              <a:cxnLst/>
              <a:rect l="l" t="t" r="r" b="b"/>
              <a:pathLst>
                <a:path w="23495" h="138429">
                  <a:moveTo>
                    <a:pt x="22985" y="0"/>
                  </a:moveTo>
                  <a:lnTo>
                    <a:pt x="22985" y="138300"/>
                  </a:lnTo>
                  <a:lnTo>
                    <a:pt x="0" y="138300"/>
                  </a:lnTo>
                </a:path>
              </a:pathLst>
            </a:custGeom>
            <a:ln w="19460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457617" y="5710594"/>
              <a:ext cx="4370070" cy="635"/>
            </a:xfrm>
            <a:custGeom>
              <a:avLst/>
              <a:gdLst/>
              <a:ahLst/>
              <a:cxnLst/>
              <a:rect l="l" t="t" r="r" b="b"/>
              <a:pathLst>
                <a:path w="4370070" h="635">
                  <a:moveTo>
                    <a:pt x="0" y="0"/>
                  </a:moveTo>
                  <a:lnTo>
                    <a:pt x="4370033" y="6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 descr=""/>
          <p:cNvSpPr txBox="1"/>
          <p:nvPr/>
        </p:nvSpPr>
        <p:spPr>
          <a:xfrm>
            <a:off x="5189284" y="5249200"/>
            <a:ext cx="34988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3814119" y="5249200"/>
            <a:ext cx="34988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4202866" y="5698799"/>
            <a:ext cx="22606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750">
              <a:latin typeface="Arial"/>
              <a:cs typeface="Arial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2838229" y="5698799"/>
            <a:ext cx="22606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18" name="object 118" descr=""/>
          <p:cNvGrpSpPr/>
          <p:nvPr/>
        </p:nvGrpSpPr>
        <p:grpSpPr>
          <a:xfrm>
            <a:off x="3868039" y="5938926"/>
            <a:ext cx="923925" cy="350520"/>
            <a:chOff x="3868039" y="5938926"/>
            <a:chExt cx="923925" cy="350520"/>
          </a:xfrm>
        </p:grpSpPr>
        <p:sp>
          <p:nvSpPr>
            <p:cNvPr id="119" name="object 119" descr=""/>
            <p:cNvSpPr/>
            <p:nvPr/>
          </p:nvSpPr>
          <p:spPr>
            <a:xfrm>
              <a:off x="3870262" y="5941149"/>
              <a:ext cx="919480" cy="346075"/>
            </a:xfrm>
            <a:custGeom>
              <a:avLst/>
              <a:gdLst/>
              <a:ahLst/>
              <a:cxnLst/>
              <a:rect l="l" t="t" r="r" b="b"/>
              <a:pathLst>
                <a:path w="919479" h="346075">
                  <a:moveTo>
                    <a:pt x="804409" y="345734"/>
                  </a:moveTo>
                  <a:lnTo>
                    <a:pt x="114917" y="345734"/>
                  </a:lnTo>
                  <a:lnTo>
                    <a:pt x="70189" y="336678"/>
                  </a:lnTo>
                  <a:lnTo>
                    <a:pt x="33660" y="311980"/>
                  </a:lnTo>
                  <a:lnTo>
                    <a:pt x="9031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31" y="70381"/>
                  </a:lnTo>
                  <a:lnTo>
                    <a:pt x="33660" y="33751"/>
                  </a:lnTo>
                  <a:lnTo>
                    <a:pt x="70189" y="9055"/>
                  </a:lnTo>
                  <a:lnTo>
                    <a:pt x="114917" y="0"/>
                  </a:lnTo>
                  <a:lnTo>
                    <a:pt x="804409" y="0"/>
                  </a:lnTo>
                  <a:lnTo>
                    <a:pt x="849137" y="9055"/>
                  </a:lnTo>
                  <a:lnTo>
                    <a:pt x="885665" y="33751"/>
                  </a:lnTo>
                  <a:lnTo>
                    <a:pt x="910294" y="70381"/>
                  </a:lnTo>
                  <a:lnTo>
                    <a:pt x="919326" y="115236"/>
                  </a:lnTo>
                  <a:lnTo>
                    <a:pt x="919326" y="230485"/>
                  </a:lnTo>
                  <a:lnTo>
                    <a:pt x="910294" y="275347"/>
                  </a:lnTo>
                  <a:lnTo>
                    <a:pt x="885665" y="311980"/>
                  </a:lnTo>
                  <a:lnTo>
                    <a:pt x="849137" y="336678"/>
                  </a:lnTo>
                  <a:lnTo>
                    <a:pt x="804409" y="345734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3870262" y="5941149"/>
              <a:ext cx="919480" cy="346075"/>
            </a:xfrm>
            <a:custGeom>
              <a:avLst/>
              <a:gdLst/>
              <a:ahLst/>
              <a:cxnLst/>
              <a:rect l="l" t="t" r="r" b="b"/>
              <a:pathLst>
                <a:path w="919479" h="346075">
                  <a:moveTo>
                    <a:pt x="804409" y="345734"/>
                  </a:moveTo>
                  <a:lnTo>
                    <a:pt x="849137" y="336678"/>
                  </a:lnTo>
                  <a:lnTo>
                    <a:pt x="885665" y="311980"/>
                  </a:lnTo>
                  <a:lnTo>
                    <a:pt x="910294" y="275347"/>
                  </a:lnTo>
                  <a:lnTo>
                    <a:pt x="919326" y="230485"/>
                  </a:lnTo>
                  <a:lnTo>
                    <a:pt x="919326" y="115236"/>
                  </a:lnTo>
                  <a:lnTo>
                    <a:pt x="910294" y="70381"/>
                  </a:lnTo>
                  <a:lnTo>
                    <a:pt x="885665" y="33751"/>
                  </a:lnTo>
                  <a:lnTo>
                    <a:pt x="849137" y="9055"/>
                  </a:lnTo>
                  <a:lnTo>
                    <a:pt x="804409" y="0"/>
                  </a:lnTo>
                  <a:lnTo>
                    <a:pt x="114917" y="0"/>
                  </a:lnTo>
                  <a:lnTo>
                    <a:pt x="70189" y="9055"/>
                  </a:lnTo>
                  <a:lnTo>
                    <a:pt x="33660" y="33751"/>
                  </a:lnTo>
                  <a:lnTo>
                    <a:pt x="9031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31" y="275347"/>
                  </a:lnTo>
                  <a:lnTo>
                    <a:pt x="33660" y="311980"/>
                  </a:lnTo>
                  <a:lnTo>
                    <a:pt x="70189" y="336678"/>
                  </a:lnTo>
                  <a:lnTo>
                    <a:pt x="114917" y="345734"/>
                  </a:lnTo>
                  <a:lnTo>
                    <a:pt x="804409" y="345734"/>
                  </a:lnTo>
                  <a:close/>
                </a:path>
              </a:pathLst>
            </a:custGeom>
            <a:ln w="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 descr=""/>
          <p:cNvSpPr txBox="1"/>
          <p:nvPr/>
        </p:nvSpPr>
        <p:spPr>
          <a:xfrm>
            <a:off x="4057758" y="5920658"/>
            <a:ext cx="54483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8575">
              <a:lnSpc>
                <a:spcPct val="1024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DDR3/2 LPDDR2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5240999" y="3151714"/>
            <a:ext cx="34988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3" name="object 123" descr=""/>
          <p:cNvGrpSpPr/>
          <p:nvPr/>
        </p:nvGrpSpPr>
        <p:grpSpPr>
          <a:xfrm>
            <a:off x="6777954" y="1732426"/>
            <a:ext cx="611505" cy="350520"/>
            <a:chOff x="6777954" y="1732426"/>
            <a:chExt cx="611505" cy="350520"/>
          </a:xfrm>
        </p:grpSpPr>
        <p:sp>
          <p:nvSpPr>
            <p:cNvPr id="124" name="object 124" descr=""/>
            <p:cNvSpPr/>
            <p:nvPr/>
          </p:nvSpPr>
          <p:spPr>
            <a:xfrm>
              <a:off x="6780176" y="1734648"/>
              <a:ext cx="607060" cy="346075"/>
            </a:xfrm>
            <a:custGeom>
              <a:avLst/>
              <a:gdLst/>
              <a:ahLst/>
              <a:cxnLst/>
              <a:rect l="l" t="t" r="r" b="b"/>
              <a:pathLst>
                <a:path w="607059" h="346075">
                  <a:moveTo>
                    <a:pt x="491582" y="345734"/>
                  </a:moveTo>
                  <a:lnTo>
                    <a:pt x="114917" y="345734"/>
                  </a:lnTo>
                  <a:lnTo>
                    <a:pt x="70183" y="336678"/>
                  </a:lnTo>
                  <a:lnTo>
                    <a:pt x="33656" y="311980"/>
                  </a:lnTo>
                  <a:lnTo>
                    <a:pt x="9029" y="275347"/>
                  </a:lnTo>
                  <a:lnTo>
                    <a:pt x="0" y="230485"/>
                  </a:lnTo>
                  <a:lnTo>
                    <a:pt x="0" y="115236"/>
                  </a:lnTo>
                  <a:lnTo>
                    <a:pt x="9029" y="70381"/>
                  </a:lnTo>
                  <a:lnTo>
                    <a:pt x="33656" y="33751"/>
                  </a:lnTo>
                  <a:lnTo>
                    <a:pt x="70183" y="9055"/>
                  </a:lnTo>
                  <a:lnTo>
                    <a:pt x="114917" y="0"/>
                  </a:lnTo>
                  <a:lnTo>
                    <a:pt x="491582" y="0"/>
                  </a:lnTo>
                  <a:lnTo>
                    <a:pt x="536310" y="9055"/>
                  </a:lnTo>
                  <a:lnTo>
                    <a:pt x="572838" y="33751"/>
                  </a:lnTo>
                  <a:lnTo>
                    <a:pt x="597467" y="70381"/>
                  </a:lnTo>
                  <a:lnTo>
                    <a:pt x="606499" y="115236"/>
                  </a:lnTo>
                  <a:lnTo>
                    <a:pt x="606499" y="230485"/>
                  </a:lnTo>
                  <a:lnTo>
                    <a:pt x="597467" y="275347"/>
                  </a:lnTo>
                  <a:lnTo>
                    <a:pt x="572838" y="311980"/>
                  </a:lnTo>
                  <a:lnTo>
                    <a:pt x="536310" y="336678"/>
                  </a:lnTo>
                  <a:lnTo>
                    <a:pt x="491582" y="345734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780176" y="1734648"/>
              <a:ext cx="607060" cy="346075"/>
            </a:xfrm>
            <a:custGeom>
              <a:avLst/>
              <a:gdLst/>
              <a:ahLst/>
              <a:cxnLst/>
              <a:rect l="l" t="t" r="r" b="b"/>
              <a:pathLst>
                <a:path w="607059" h="346075">
                  <a:moveTo>
                    <a:pt x="491582" y="345734"/>
                  </a:moveTo>
                  <a:lnTo>
                    <a:pt x="536310" y="336678"/>
                  </a:lnTo>
                  <a:lnTo>
                    <a:pt x="572838" y="311980"/>
                  </a:lnTo>
                  <a:lnTo>
                    <a:pt x="597467" y="275347"/>
                  </a:lnTo>
                  <a:lnTo>
                    <a:pt x="606499" y="230485"/>
                  </a:lnTo>
                  <a:lnTo>
                    <a:pt x="606499" y="115236"/>
                  </a:lnTo>
                  <a:lnTo>
                    <a:pt x="597467" y="70381"/>
                  </a:lnTo>
                  <a:lnTo>
                    <a:pt x="572838" y="33751"/>
                  </a:lnTo>
                  <a:lnTo>
                    <a:pt x="536310" y="9055"/>
                  </a:lnTo>
                  <a:lnTo>
                    <a:pt x="491582" y="0"/>
                  </a:lnTo>
                  <a:lnTo>
                    <a:pt x="114917" y="0"/>
                  </a:lnTo>
                  <a:lnTo>
                    <a:pt x="70183" y="9055"/>
                  </a:lnTo>
                  <a:lnTo>
                    <a:pt x="33656" y="33751"/>
                  </a:lnTo>
                  <a:lnTo>
                    <a:pt x="9029" y="70381"/>
                  </a:lnTo>
                  <a:lnTo>
                    <a:pt x="0" y="115236"/>
                  </a:lnTo>
                  <a:lnTo>
                    <a:pt x="0" y="230485"/>
                  </a:lnTo>
                  <a:lnTo>
                    <a:pt x="9029" y="275347"/>
                  </a:lnTo>
                  <a:lnTo>
                    <a:pt x="33656" y="311980"/>
                  </a:lnTo>
                  <a:lnTo>
                    <a:pt x="70183" y="336678"/>
                  </a:lnTo>
                  <a:lnTo>
                    <a:pt x="114917" y="345734"/>
                  </a:lnTo>
                  <a:lnTo>
                    <a:pt x="491582" y="345734"/>
                  </a:lnTo>
                  <a:close/>
                </a:path>
              </a:pathLst>
            </a:custGeom>
            <a:ln w="3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 descr=""/>
          <p:cNvSpPr txBox="1"/>
          <p:nvPr/>
        </p:nvSpPr>
        <p:spPr>
          <a:xfrm>
            <a:off x="6843714" y="1725687"/>
            <a:ext cx="119380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1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6950077" y="1750711"/>
            <a:ext cx="360680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5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ortex-</a:t>
            </a:r>
            <a:endParaRPr sz="10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30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M3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6997631" y="2829023"/>
            <a:ext cx="19240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AHB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9" name="object 129" descr=""/>
          <p:cNvGrpSpPr/>
          <p:nvPr/>
        </p:nvGrpSpPr>
        <p:grpSpPr>
          <a:xfrm>
            <a:off x="3692797" y="2070540"/>
            <a:ext cx="3401060" cy="3032125"/>
            <a:chOff x="3692797" y="2070540"/>
            <a:chExt cx="3401060" cy="3032125"/>
          </a:xfrm>
        </p:grpSpPr>
        <p:sp>
          <p:nvSpPr>
            <p:cNvPr id="130" name="object 130" descr=""/>
            <p:cNvSpPr/>
            <p:nvPr/>
          </p:nvSpPr>
          <p:spPr>
            <a:xfrm>
              <a:off x="7082149" y="2080382"/>
              <a:ext cx="1905" cy="749300"/>
            </a:xfrm>
            <a:custGeom>
              <a:avLst/>
              <a:gdLst/>
              <a:ahLst/>
              <a:cxnLst/>
              <a:rect l="l" t="t" r="r" b="b"/>
              <a:pathLst>
                <a:path w="1904" h="749300">
                  <a:moveTo>
                    <a:pt x="1276" y="0"/>
                  </a:moveTo>
                  <a:lnTo>
                    <a:pt x="1276" y="172867"/>
                  </a:lnTo>
                  <a:lnTo>
                    <a:pt x="0" y="172867"/>
                  </a:lnTo>
                  <a:lnTo>
                    <a:pt x="0" y="749098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3695019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29" h="161925">
                  <a:moveTo>
                    <a:pt x="476902" y="161340"/>
                  </a:moveTo>
                  <a:lnTo>
                    <a:pt x="80450" y="161340"/>
                  </a:lnTo>
                  <a:lnTo>
                    <a:pt x="49137" y="155001"/>
                  </a:lnTo>
                  <a:lnTo>
                    <a:pt x="23565" y="137714"/>
                  </a:lnTo>
                  <a:lnTo>
                    <a:pt x="6322" y="112072"/>
                  </a:lnTo>
                  <a:lnTo>
                    <a:pt x="0" y="80670"/>
                  </a:lnTo>
                  <a:lnTo>
                    <a:pt x="6322" y="49268"/>
                  </a:lnTo>
                  <a:lnTo>
                    <a:pt x="23565" y="23626"/>
                  </a:lnTo>
                  <a:lnTo>
                    <a:pt x="49137" y="6339"/>
                  </a:lnTo>
                  <a:lnTo>
                    <a:pt x="80450" y="0"/>
                  </a:lnTo>
                  <a:lnTo>
                    <a:pt x="476902" y="0"/>
                  </a:lnTo>
                  <a:lnTo>
                    <a:pt x="508214" y="6339"/>
                  </a:lnTo>
                  <a:lnTo>
                    <a:pt x="533782" y="23626"/>
                  </a:lnTo>
                  <a:lnTo>
                    <a:pt x="551020" y="49268"/>
                  </a:lnTo>
                  <a:lnTo>
                    <a:pt x="557341" y="80670"/>
                  </a:lnTo>
                  <a:lnTo>
                    <a:pt x="551020" y="112072"/>
                  </a:lnTo>
                  <a:lnTo>
                    <a:pt x="533782" y="137714"/>
                  </a:lnTo>
                  <a:lnTo>
                    <a:pt x="508214" y="155001"/>
                  </a:lnTo>
                  <a:lnTo>
                    <a:pt x="476902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3695019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29" h="161925">
                  <a:moveTo>
                    <a:pt x="476902" y="161340"/>
                  </a:moveTo>
                  <a:lnTo>
                    <a:pt x="508214" y="155001"/>
                  </a:lnTo>
                  <a:lnTo>
                    <a:pt x="533782" y="137714"/>
                  </a:lnTo>
                  <a:lnTo>
                    <a:pt x="551020" y="112072"/>
                  </a:lnTo>
                  <a:lnTo>
                    <a:pt x="557341" y="80670"/>
                  </a:lnTo>
                  <a:lnTo>
                    <a:pt x="551020" y="49268"/>
                  </a:lnTo>
                  <a:lnTo>
                    <a:pt x="533782" y="23626"/>
                  </a:lnTo>
                  <a:lnTo>
                    <a:pt x="508214" y="6339"/>
                  </a:lnTo>
                  <a:lnTo>
                    <a:pt x="476902" y="0"/>
                  </a:lnTo>
                  <a:lnTo>
                    <a:pt x="80450" y="0"/>
                  </a:lnTo>
                  <a:lnTo>
                    <a:pt x="49137" y="6339"/>
                  </a:lnTo>
                  <a:lnTo>
                    <a:pt x="23565" y="23626"/>
                  </a:lnTo>
                  <a:lnTo>
                    <a:pt x="6322" y="49268"/>
                  </a:lnTo>
                  <a:lnTo>
                    <a:pt x="0" y="80670"/>
                  </a:lnTo>
                  <a:lnTo>
                    <a:pt x="6322" y="112072"/>
                  </a:lnTo>
                  <a:lnTo>
                    <a:pt x="23565" y="137714"/>
                  </a:lnTo>
                  <a:lnTo>
                    <a:pt x="49137" y="155001"/>
                  </a:lnTo>
                  <a:lnTo>
                    <a:pt x="80450" y="161340"/>
                  </a:lnTo>
                  <a:lnTo>
                    <a:pt x="476902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5082620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29" h="161925">
                  <a:moveTo>
                    <a:pt x="476902" y="161340"/>
                  </a:moveTo>
                  <a:lnTo>
                    <a:pt x="80450" y="161340"/>
                  </a:lnTo>
                  <a:lnTo>
                    <a:pt x="49137" y="155001"/>
                  </a:lnTo>
                  <a:lnTo>
                    <a:pt x="23565" y="137714"/>
                  </a:lnTo>
                  <a:lnTo>
                    <a:pt x="6322" y="112072"/>
                  </a:lnTo>
                  <a:lnTo>
                    <a:pt x="0" y="80670"/>
                  </a:lnTo>
                  <a:lnTo>
                    <a:pt x="6322" y="49268"/>
                  </a:lnTo>
                  <a:lnTo>
                    <a:pt x="23565" y="23626"/>
                  </a:lnTo>
                  <a:lnTo>
                    <a:pt x="49137" y="6339"/>
                  </a:lnTo>
                  <a:lnTo>
                    <a:pt x="80450" y="0"/>
                  </a:lnTo>
                  <a:lnTo>
                    <a:pt x="476902" y="0"/>
                  </a:lnTo>
                  <a:lnTo>
                    <a:pt x="508214" y="6339"/>
                  </a:lnTo>
                  <a:lnTo>
                    <a:pt x="533782" y="23626"/>
                  </a:lnTo>
                  <a:lnTo>
                    <a:pt x="551020" y="49268"/>
                  </a:lnTo>
                  <a:lnTo>
                    <a:pt x="557341" y="80670"/>
                  </a:lnTo>
                  <a:lnTo>
                    <a:pt x="551020" y="112072"/>
                  </a:lnTo>
                  <a:lnTo>
                    <a:pt x="533782" y="137714"/>
                  </a:lnTo>
                  <a:lnTo>
                    <a:pt x="508214" y="155001"/>
                  </a:lnTo>
                  <a:lnTo>
                    <a:pt x="476902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5082620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29" h="161925">
                  <a:moveTo>
                    <a:pt x="476902" y="161340"/>
                  </a:moveTo>
                  <a:lnTo>
                    <a:pt x="508214" y="155001"/>
                  </a:lnTo>
                  <a:lnTo>
                    <a:pt x="533782" y="137714"/>
                  </a:lnTo>
                  <a:lnTo>
                    <a:pt x="551020" y="112072"/>
                  </a:lnTo>
                  <a:lnTo>
                    <a:pt x="557341" y="80670"/>
                  </a:lnTo>
                  <a:lnTo>
                    <a:pt x="551020" y="49268"/>
                  </a:lnTo>
                  <a:lnTo>
                    <a:pt x="533782" y="23626"/>
                  </a:lnTo>
                  <a:lnTo>
                    <a:pt x="508214" y="6339"/>
                  </a:lnTo>
                  <a:lnTo>
                    <a:pt x="476902" y="0"/>
                  </a:lnTo>
                  <a:lnTo>
                    <a:pt x="80450" y="0"/>
                  </a:lnTo>
                  <a:lnTo>
                    <a:pt x="49137" y="6339"/>
                  </a:lnTo>
                  <a:lnTo>
                    <a:pt x="23565" y="23626"/>
                  </a:lnTo>
                  <a:lnTo>
                    <a:pt x="6322" y="49268"/>
                  </a:lnTo>
                  <a:lnTo>
                    <a:pt x="0" y="80670"/>
                  </a:lnTo>
                  <a:lnTo>
                    <a:pt x="6322" y="112072"/>
                  </a:lnTo>
                  <a:lnTo>
                    <a:pt x="23565" y="137714"/>
                  </a:lnTo>
                  <a:lnTo>
                    <a:pt x="49137" y="155001"/>
                  </a:lnTo>
                  <a:lnTo>
                    <a:pt x="80450" y="161340"/>
                  </a:lnTo>
                  <a:lnTo>
                    <a:pt x="476902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5" name="object 135" descr=""/>
          <p:cNvSpPr txBox="1"/>
          <p:nvPr/>
        </p:nvSpPr>
        <p:spPr>
          <a:xfrm>
            <a:off x="6236136" y="2820117"/>
            <a:ext cx="508634" cy="3022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16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5156701" y="4938177"/>
            <a:ext cx="40957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37" name="object 137" descr=""/>
          <p:cNvGrpSpPr/>
          <p:nvPr/>
        </p:nvGrpSpPr>
        <p:grpSpPr>
          <a:xfrm>
            <a:off x="765342" y="2827267"/>
            <a:ext cx="1958339" cy="465455"/>
            <a:chOff x="765342" y="2827267"/>
            <a:chExt cx="1958339" cy="465455"/>
          </a:xfrm>
        </p:grpSpPr>
        <p:sp>
          <p:nvSpPr>
            <p:cNvPr id="138" name="object 138" descr=""/>
            <p:cNvSpPr/>
            <p:nvPr/>
          </p:nvSpPr>
          <p:spPr>
            <a:xfrm>
              <a:off x="767564" y="2829490"/>
              <a:ext cx="1953895" cy="461009"/>
            </a:xfrm>
            <a:custGeom>
              <a:avLst/>
              <a:gdLst/>
              <a:ahLst/>
              <a:cxnLst/>
              <a:rect l="l" t="t" r="r" b="b"/>
              <a:pathLst>
                <a:path w="1953895" h="461010">
                  <a:moveTo>
                    <a:pt x="1838641" y="460982"/>
                  </a:moveTo>
                  <a:lnTo>
                    <a:pt x="114917" y="460982"/>
                  </a:lnTo>
                  <a:lnTo>
                    <a:pt x="70183" y="451926"/>
                  </a:lnTo>
                  <a:lnTo>
                    <a:pt x="33656" y="427229"/>
                  </a:lnTo>
                  <a:lnTo>
                    <a:pt x="9029" y="390596"/>
                  </a:lnTo>
                  <a:lnTo>
                    <a:pt x="0" y="345734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1838641" y="0"/>
                  </a:lnTo>
                  <a:lnTo>
                    <a:pt x="1883369" y="9056"/>
                  </a:lnTo>
                  <a:lnTo>
                    <a:pt x="1919897" y="33753"/>
                  </a:lnTo>
                  <a:lnTo>
                    <a:pt x="1944526" y="70386"/>
                  </a:lnTo>
                  <a:lnTo>
                    <a:pt x="1953558" y="115248"/>
                  </a:lnTo>
                  <a:lnTo>
                    <a:pt x="1953558" y="345734"/>
                  </a:lnTo>
                  <a:lnTo>
                    <a:pt x="1944526" y="390596"/>
                  </a:lnTo>
                  <a:lnTo>
                    <a:pt x="1919897" y="427229"/>
                  </a:lnTo>
                  <a:lnTo>
                    <a:pt x="1883369" y="451926"/>
                  </a:lnTo>
                  <a:lnTo>
                    <a:pt x="1838641" y="46098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67564" y="2829490"/>
              <a:ext cx="1953895" cy="461009"/>
            </a:xfrm>
            <a:custGeom>
              <a:avLst/>
              <a:gdLst/>
              <a:ahLst/>
              <a:cxnLst/>
              <a:rect l="l" t="t" r="r" b="b"/>
              <a:pathLst>
                <a:path w="1953895" h="461010">
                  <a:moveTo>
                    <a:pt x="1838641" y="460982"/>
                  </a:moveTo>
                  <a:lnTo>
                    <a:pt x="1883369" y="451926"/>
                  </a:lnTo>
                  <a:lnTo>
                    <a:pt x="1919897" y="427229"/>
                  </a:lnTo>
                  <a:lnTo>
                    <a:pt x="1944526" y="390596"/>
                  </a:lnTo>
                  <a:lnTo>
                    <a:pt x="1953558" y="345734"/>
                  </a:lnTo>
                  <a:lnTo>
                    <a:pt x="1953558" y="115248"/>
                  </a:lnTo>
                  <a:lnTo>
                    <a:pt x="1944526" y="70386"/>
                  </a:lnTo>
                  <a:lnTo>
                    <a:pt x="1919897" y="33753"/>
                  </a:lnTo>
                  <a:lnTo>
                    <a:pt x="1883369" y="9056"/>
                  </a:lnTo>
                  <a:lnTo>
                    <a:pt x="1838641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345734"/>
                  </a:lnTo>
                  <a:lnTo>
                    <a:pt x="9029" y="390596"/>
                  </a:lnTo>
                  <a:lnTo>
                    <a:pt x="33656" y="427229"/>
                  </a:lnTo>
                  <a:lnTo>
                    <a:pt x="70183" y="451926"/>
                  </a:lnTo>
                  <a:lnTo>
                    <a:pt x="114917" y="460982"/>
                  </a:lnTo>
                  <a:lnTo>
                    <a:pt x="1838641" y="460982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0" name="object 140" descr=""/>
          <p:cNvSpPr txBox="1"/>
          <p:nvPr/>
        </p:nvSpPr>
        <p:spPr>
          <a:xfrm>
            <a:off x="1490125" y="2940846"/>
            <a:ext cx="508634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1" name="object 141" descr=""/>
          <p:cNvGrpSpPr/>
          <p:nvPr/>
        </p:nvGrpSpPr>
        <p:grpSpPr>
          <a:xfrm>
            <a:off x="2144326" y="2020539"/>
            <a:ext cx="579120" cy="581025"/>
            <a:chOff x="2144326" y="2020539"/>
            <a:chExt cx="579120" cy="581025"/>
          </a:xfrm>
        </p:grpSpPr>
        <p:sp>
          <p:nvSpPr>
            <p:cNvPr id="142" name="object 142" descr=""/>
            <p:cNvSpPr/>
            <p:nvPr/>
          </p:nvSpPr>
          <p:spPr>
            <a:xfrm>
              <a:off x="2146548" y="2022762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459657" y="576231"/>
                  </a:moveTo>
                  <a:lnTo>
                    <a:pt x="114917" y="576231"/>
                  </a:lnTo>
                  <a:lnTo>
                    <a:pt x="70183" y="567175"/>
                  </a:lnTo>
                  <a:lnTo>
                    <a:pt x="33656" y="542478"/>
                  </a:lnTo>
                  <a:lnTo>
                    <a:pt x="9029" y="505845"/>
                  </a:lnTo>
                  <a:lnTo>
                    <a:pt x="0" y="460982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459657" y="0"/>
                  </a:lnTo>
                  <a:lnTo>
                    <a:pt x="504385" y="9056"/>
                  </a:lnTo>
                  <a:lnTo>
                    <a:pt x="540913" y="33753"/>
                  </a:lnTo>
                  <a:lnTo>
                    <a:pt x="565542" y="70386"/>
                  </a:lnTo>
                  <a:lnTo>
                    <a:pt x="574574" y="115248"/>
                  </a:lnTo>
                  <a:lnTo>
                    <a:pt x="574574" y="460982"/>
                  </a:lnTo>
                  <a:lnTo>
                    <a:pt x="565542" y="505845"/>
                  </a:lnTo>
                  <a:lnTo>
                    <a:pt x="540913" y="542478"/>
                  </a:lnTo>
                  <a:lnTo>
                    <a:pt x="504385" y="567175"/>
                  </a:lnTo>
                  <a:lnTo>
                    <a:pt x="459657" y="576231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2146548" y="2022762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459657" y="576231"/>
                  </a:moveTo>
                  <a:lnTo>
                    <a:pt x="504385" y="567175"/>
                  </a:lnTo>
                  <a:lnTo>
                    <a:pt x="540913" y="542478"/>
                  </a:lnTo>
                  <a:lnTo>
                    <a:pt x="565542" y="505845"/>
                  </a:lnTo>
                  <a:lnTo>
                    <a:pt x="574574" y="460982"/>
                  </a:lnTo>
                  <a:lnTo>
                    <a:pt x="574574" y="115248"/>
                  </a:lnTo>
                  <a:lnTo>
                    <a:pt x="565542" y="70386"/>
                  </a:lnTo>
                  <a:lnTo>
                    <a:pt x="540913" y="33753"/>
                  </a:lnTo>
                  <a:lnTo>
                    <a:pt x="504385" y="9056"/>
                  </a:lnTo>
                  <a:lnTo>
                    <a:pt x="459657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60982"/>
                  </a:lnTo>
                  <a:lnTo>
                    <a:pt x="9029" y="505845"/>
                  </a:lnTo>
                  <a:lnTo>
                    <a:pt x="33656" y="542478"/>
                  </a:lnTo>
                  <a:lnTo>
                    <a:pt x="70183" y="567175"/>
                  </a:lnTo>
                  <a:lnTo>
                    <a:pt x="114917" y="576231"/>
                  </a:lnTo>
                  <a:lnTo>
                    <a:pt x="459657" y="576231"/>
                  </a:lnTo>
                  <a:close/>
                </a:path>
              </a:pathLst>
            </a:custGeom>
            <a:ln w="3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4" name="object 144" descr=""/>
          <p:cNvSpPr txBox="1"/>
          <p:nvPr/>
        </p:nvSpPr>
        <p:spPr>
          <a:xfrm>
            <a:off x="2215694" y="2129052"/>
            <a:ext cx="436880" cy="337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Cortex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R7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5" name="object 145" descr=""/>
          <p:cNvGrpSpPr/>
          <p:nvPr/>
        </p:nvGrpSpPr>
        <p:grpSpPr>
          <a:xfrm>
            <a:off x="1454835" y="2020539"/>
            <a:ext cx="579120" cy="581025"/>
            <a:chOff x="1454835" y="2020539"/>
            <a:chExt cx="579120" cy="581025"/>
          </a:xfrm>
        </p:grpSpPr>
        <p:sp>
          <p:nvSpPr>
            <p:cNvPr id="146" name="object 146" descr=""/>
            <p:cNvSpPr/>
            <p:nvPr/>
          </p:nvSpPr>
          <p:spPr>
            <a:xfrm>
              <a:off x="1457058" y="2022762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459657" y="576231"/>
                  </a:moveTo>
                  <a:lnTo>
                    <a:pt x="114917" y="576231"/>
                  </a:lnTo>
                  <a:lnTo>
                    <a:pt x="70183" y="567175"/>
                  </a:lnTo>
                  <a:lnTo>
                    <a:pt x="33656" y="542478"/>
                  </a:lnTo>
                  <a:lnTo>
                    <a:pt x="9029" y="505845"/>
                  </a:lnTo>
                  <a:lnTo>
                    <a:pt x="0" y="460982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459657" y="0"/>
                  </a:lnTo>
                  <a:lnTo>
                    <a:pt x="504385" y="9056"/>
                  </a:lnTo>
                  <a:lnTo>
                    <a:pt x="540913" y="33753"/>
                  </a:lnTo>
                  <a:lnTo>
                    <a:pt x="565542" y="70386"/>
                  </a:lnTo>
                  <a:lnTo>
                    <a:pt x="574574" y="115248"/>
                  </a:lnTo>
                  <a:lnTo>
                    <a:pt x="574574" y="460982"/>
                  </a:lnTo>
                  <a:lnTo>
                    <a:pt x="565542" y="505845"/>
                  </a:lnTo>
                  <a:lnTo>
                    <a:pt x="540913" y="542478"/>
                  </a:lnTo>
                  <a:lnTo>
                    <a:pt x="504385" y="567175"/>
                  </a:lnTo>
                  <a:lnTo>
                    <a:pt x="459657" y="576231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457058" y="2022762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459657" y="576231"/>
                  </a:moveTo>
                  <a:lnTo>
                    <a:pt x="504385" y="567175"/>
                  </a:lnTo>
                  <a:lnTo>
                    <a:pt x="540913" y="542478"/>
                  </a:lnTo>
                  <a:lnTo>
                    <a:pt x="565542" y="505845"/>
                  </a:lnTo>
                  <a:lnTo>
                    <a:pt x="574574" y="460982"/>
                  </a:lnTo>
                  <a:lnTo>
                    <a:pt x="574574" y="115248"/>
                  </a:lnTo>
                  <a:lnTo>
                    <a:pt x="565542" y="70386"/>
                  </a:lnTo>
                  <a:lnTo>
                    <a:pt x="540913" y="33753"/>
                  </a:lnTo>
                  <a:lnTo>
                    <a:pt x="504385" y="9056"/>
                  </a:lnTo>
                  <a:lnTo>
                    <a:pt x="459657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60982"/>
                  </a:lnTo>
                  <a:lnTo>
                    <a:pt x="9029" y="505845"/>
                  </a:lnTo>
                  <a:lnTo>
                    <a:pt x="33656" y="542478"/>
                  </a:lnTo>
                  <a:lnTo>
                    <a:pt x="70183" y="567175"/>
                  </a:lnTo>
                  <a:lnTo>
                    <a:pt x="114917" y="576231"/>
                  </a:lnTo>
                  <a:lnTo>
                    <a:pt x="459657" y="576231"/>
                  </a:lnTo>
                  <a:close/>
                </a:path>
              </a:pathLst>
            </a:custGeom>
            <a:ln w="3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8" name="object 148" descr=""/>
          <p:cNvSpPr txBox="1"/>
          <p:nvPr/>
        </p:nvSpPr>
        <p:spPr>
          <a:xfrm>
            <a:off x="1526198" y="2129052"/>
            <a:ext cx="436880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Cortex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1627125" y="2285172"/>
            <a:ext cx="234950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R7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0" name="object 150" descr=""/>
          <p:cNvGrpSpPr/>
          <p:nvPr/>
        </p:nvGrpSpPr>
        <p:grpSpPr>
          <a:xfrm>
            <a:off x="2161555" y="4936280"/>
            <a:ext cx="561975" cy="166370"/>
            <a:chOff x="2161555" y="4936280"/>
            <a:chExt cx="561975" cy="166370"/>
          </a:xfrm>
        </p:grpSpPr>
        <p:sp>
          <p:nvSpPr>
            <p:cNvPr id="151" name="object 151" descr=""/>
            <p:cNvSpPr/>
            <p:nvPr/>
          </p:nvSpPr>
          <p:spPr>
            <a:xfrm>
              <a:off x="2163777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30" h="161925">
                  <a:moveTo>
                    <a:pt x="476902" y="161340"/>
                  </a:moveTo>
                  <a:lnTo>
                    <a:pt x="80450" y="161340"/>
                  </a:lnTo>
                  <a:lnTo>
                    <a:pt x="49137" y="155001"/>
                  </a:lnTo>
                  <a:lnTo>
                    <a:pt x="23565" y="137714"/>
                  </a:lnTo>
                  <a:lnTo>
                    <a:pt x="6322" y="112072"/>
                  </a:lnTo>
                  <a:lnTo>
                    <a:pt x="0" y="80670"/>
                  </a:lnTo>
                  <a:lnTo>
                    <a:pt x="6322" y="49268"/>
                  </a:lnTo>
                  <a:lnTo>
                    <a:pt x="23565" y="23626"/>
                  </a:lnTo>
                  <a:lnTo>
                    <a:pt x="49137" y="6339"/>
                  </a:lnTo>
                  <a:lnTo>
                    <a:pt x="80450" y="0"/>
                  </a:lnTo>
                  <a:lnTo>
                    <a:pt x="476902" y="0"/>
                  </a:lnTo>
                  <a:lnTo>
                    <a:pt x="508214" y="6339"/>
                  </a:lnTo>
                  <a:lnTo>
                    <a:pt x="533782" y="23626"/>
                  </a:lnTo>
                  <a:lnTo>
                    <a:pt x="551020" y="49268"/>
                  </a:lnTo>
                  <a:lnTo>
                    <a:pt x="557341" y="80670"/>
                  </a:lnTo>
                  <a:lnTo>
                    <a:pt x="551020" y="112072"/>
                  </a:lnTo>
                  <a:lnTo>
                    <a:pt x="533782" y="137714"/>
                  </a:lnTo>
                  <a:lnTo>
                    <a:pt x="508214" y="155001"/>
                  </a:lnTo>
                  <a:lnTo>
                    <a:pt x="476902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2163777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30" h="161925">
                  <a:moveTo>
                    <a:pt x="476902" y="161340"/>
                  </a:moveTo>
                  <a:lnTo>
                    <a:pt x="508214" y="155001"/>
                  </a:lnTo>
                  <a:lnTo>
                    <a:pt x="533782" y="137714"/>
                  </a:lnTo>
                  <a:lnTo>
                    <a:pt x="551020" y="112072"/>
                  </a:lnTo>
                  <a:lnTo>
                    <a:pt x="557341" y="80670"/>
                  </a:lnTo>
                  <a:lnTo>
                    <a:pt x="551020" y="49268"/>
                  </a:lnTo>
                  <a:lnTo>
                    <a:pt x="533782" y="23626"/>
                  </a:lnTo>
                  <a:lnTo>
                    <a:pt x="508214" y="6339"/>
                  </a:lnTo>
                  <a:lnTo>
                    <a:pt x="476902" y="0"/>
                  </a:lnTo>
                  <a:lnTo>
                    <a:pt x="80450" y="0"/>
                  </a:lnTo>
                  <a:lnTo>
                    <a:pt x="49137" y="6339"/>
                  </a:lnTo>
                  <a:lnTo>
                    <a:pt x="23565" y="23626"/>
                  </a:lnTo>
                  <a:lnTo>
                    <a:pt x="6322" y="49268"/>
                  </a:lnTo>
                  <a:lnTo>
                    <a:pt x="0" y="80670"/>
                  </a:lnTo>
                  <a:lnTo>
                    <a:pt x="6322" y="112072"/>
                  </a:lnTo>
                  <a:lnTo>
                    <a:pt x="23565" y="137714"/>
                  </a:lnTo>
                  <a:lnTo>
                    <a:pt x="49137" y="155001"/>
                  </a:lnTo>
                  <a:lnTo>
                    <a:pt x="80450" y="161340"/>
                  </a:lnTo>
                  <a:lnTo>
                    <a:pt x="476902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 descr=""/>
          <p:cNvSpPr txBox="1"/>
          <p:nvPr/>
        </p:nvSpPr>
        <p:spPr>
          <a:xfrm>
            <a:off x="2237838" y="4938177"/>
            <a:ext cx="40957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54" name="object 154" descr=""/>
          <p:cNvGrpSpPr/>
          <p:nvPr/>
        </p:nvGrpSpPr>
        <p:grpSpPr>
          <a:xfrm>
            <a:off x="1477810" y="4936280"/>
            <a:ext cx="561975" cy="166370"/>
            <a:chOff x="1477810" y="4936280"/>
            <a:chExt cx="561975" cy="166370"/>
          </a:xfrm>
        </p:grpSpPr>
        <p:sp>
          <p:nvSpPr>
            <p:cNvPr id="155" name="object 155" descr=""/>
            <p:cNvSpPr/>
            <p:nvPr/>
          </p:nvSpPr>
          <p:spPr>
            <a:xfrm>
              <a:off x="1480033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30" h="161925">
                  <a:moveTo>
                    <a:pt x="476902" y="161340"/>
                  </a:moveTo>
                  <a:lnTo>
                    <a:pt x="80450" y="161340"/>
                  </a:lnTo>
                  <a:lnTo>
                    <a:pt x="49137" y="155001"/>
                  </a:lnTo>
                  <a:lnTo>
                    <a:pt x="23565" y="137714"/>
                  </a:lnTo>
                  <a:lnTo>
                    <a:pt x="6322" y="112072"/>
                  </a:lnTo>
                  <a:lnTo>
                    <a:pt x="0" y="80670"/>
                  </a:lnTo>
                  <a:lnTo>
                    <a:pt x="6322" y="49268"/>
                  </a:lnTo>
                  <a:lnTo>
                    <a:pt x="23565" y="23626"/>
                  </a:lnTo>
                  <a:lnTo>
                    <a:pt x="49137" y="6339"/>
                  </a:lnTo>
                  <a:lnTo>
                    <a:pt x="80450" y="0"/>
                  </a:lnTo>
                  <a:lnTo>
                    <a:pt x="476902" y="0"/>
                  </a:lnTo>
                  <a:lnTo>
                    <a:pt x="508214" y="6339"/>
                  </a:lnTo>
                  <a:lnTo>
                    <a:pt x="533782" y="23626"/>
                  </a:lnTo>
                  <a:lnTo>
                    <a:pt x="551020" y="49268"/>
                  </a:lnTo>
                  <a:lnTo>
                    <a:pt x="557341" y="80670"/>
                  </a:lnTo>
                  <a:lnTo>
                    <a:pt x="551020" y="112072"/>
                  </a:lnTo>
                  <a:lnTo>
                    <a:pt x="533782" y="137714"/>
                  </a:lnTo>
                  <a:lnTo>
                    <a:pt x="508214" y="155001"/>
                  </a:lnTo>
                  <a:lnTo>
                    <a:pt x="476902" y="161340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1480033" y="4938502"/>
              <a:ext cx="557530" cy="161925"/>
            </a:xfrm>
            <a:custGeom>
              <a:avLst/>
              <a:gdLst/>
              <a:ahLst/>
              <a:cxnLst/>
              <a:rect l="l" t="t" r="r" b="b"/>
              <a:pathLst>
                <a:path w="557530" h="161925">
                  <a:moveTo>
                    <a:pt x="476902" y="161340"/>
                  </a:moveTo>
                  <a:lnTo>
                    <a:pt x="508214" y="155001"/>
                  </a:lnTo>
                  <a:lnTo>
                    <a:pt x="533782" y="137714"/>
                  </a:lnTo>
                  <a:lnTo>
                    <a:pt x="551020" y="112072"/>
                  </a:lnTo>
                  <a:lnTo>
                    <a:pt x="557341" y="80670"/>
                  </a:lnTo>
                  <a:lnTo>
                    <a:pt x="551020" y="49268"/>
                  </a:lnTo>
                  <a:lnTo>
                    <a:pt x="533782" y="23626"/>
                  </a:lnTo>
                  <a:lnTo>
                    <a:pt x="508214" y="6339"/>
                  </a:lnTo>
                  <a:lnTo>
                    <a:pt x="476902" y="0"/>
                  </a:lnTo>
                  <a:lnTo>
                    <a:pt x="80450" y="0"/>
                  </a:lnTo>
                  <a:lnTo>
                    <a:pt x="49137" y="6339"/>
                  </a:lnTo>
                  <a:lnTo>
                    <a:pt x="23565" y="23626"/>
                  </a:lnTo>
                  <a:lnTo>
                    <a:pt x="6322" y="49268"/>
                  </a:lnTo>
                  <a:lnTo>
                    <a:pt x="0" y="80670"/>
                  </a:lnTo>
                  <a:lnTo>
                    <a:pt x="6322" y="112072"/>
                  </a:lnTo>
                  <a:lnTo>
                    <a:pt x="23565" y="137714"/>
                  </a:lnTo>
                  <a:lnTo>
                    <a:pt x="49137" y="155001"/>
                  </a:lnTo>
                  <a:lnTo>
                    <a:pt x="80450" y="161340"/>
                  </a:lnTo>
                  <a:lnTo>
                    <a:pt x="476902" y="161340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 descr=""/>
          <p:cNvSpPr txBox="1"/>
          <p:nvPr/>
        </p:nvSpPr>
        <p:spPr>
          <a:xfrm>
            <a:off x="1554090" y="4938177"/>
            <a:ext cx="40957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58" name="object 158" descr=""/>
          <p:cNvGrpSpPr/>
          <p:nvPr/>
        </p:nvGrpSpPr>
        <p:grpSpPr>
          <a:xfrm>
            <a:off x="765345" y="2020539"/>
            <a:ext cx="579120" cy="581025"/>
            <a:chOff x="765345" y="2020539"/>
            <a:chExt cx="579120" cy="581025"/>
          </a:xfrm>
        </p:grpSpPr>
        <p:sp>
          <p:nvSpPr>
            <p:cNvPr id="159" name="object 159" descr=""/>
            <p:cNvSpPr/>
            <p:nvPr/>
          </p:nvSpPr>
          <p:spPr>
            <a:xfrm>
              <a:off x="767567" y="2022762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459657" y="576231"/>
                  </a:moveTo>
                  <a:lnTo>
                    <a:pt x="114917" y="576231"/>
                  </a:lnTo>
                  <a:lnTo>
                    <a:pt x="70183" y="567175"/>
                  </a:lnTo>
                  <a:lnTo>
                    <a:pt x="33656" y="542478"/>
                  </a:lnTo>
                  <a:lnTo>
                    <a:pt x="9029" y="505845"/>
                  </a:lnTo>
                  <a:lnTo>
                    <a:pt x="0" y="460982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459657" y="0"/>
                  </a:lnTo>
                  <a:lnTo>
                    <a:pt x="504385" y="9056"/>
                  </a:lnTo>
                  <a:lnTo>
                    <a:pt x="540913" y="33753"/>
                  </a:lnTo>
                  <a:lnTo>
                    <a:pt x="565542" y="70386"/>
                  </a:lnTo>
                  <a:lnTo>
                    <a:pt x="574574" y="115248"/>
                  </a:lnTo>
                  <a:lnTo>
                    <a:pt x="574574" y="460982"/>
                  </a:lnTo>
                  <a:lnTo>
                    <a:pt x="565542" y="505845"/>
                  </a:lnTo>
                  <a:lnTo>
                    <a:pt x="540913" y="542478"/>
                  </a:lnTo>
                  <a:lnTo>
                    <a:pt x="504385" y="567175"/>
                  </a:lnTo>
                  <a:lnTo>
                    <a:pt x="459657" y="576231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767567" y="2022762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459657" y="576231"/>
                  </a:moveTo>
                  <a:lnTo>
                    <a:pt x="504385" y="567175"/>
                  </a:lnTo>
                  <a:lnTo>
                    <a:pt x="540913" y="542478"/>
                  </a:lnTo>
                  <a:lnTo>
                    <a:pt x="565542" y="505845"/>
                  </a:lnTo>
                  <a:lnTo>
                    <a:pt x="574574" y="460982"/>
                  </a:lnTo>
                  <a:lnTo>
                    <a:pt x="574574" y="115248"/>
                  </a:lnTo>
                  <a:lnTo>
                    <a:pt x="565542" y="70386"/>
                  </a:lnTo>
                  <a:lnTo>
                    <a:pt x="540913" y="33753"/>
                  </a:lnTo>
                  <a:lnTo>
                    <a:pt x="504385" y="9056"/>
                  </a:lnTo>
                  <a:lnTo>
                    <a:pt x="459657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60982"/>
                  </a:lnTo>
                  <a:lnTo>
                    <a:pt x="9029" y="505845"/>
                  </a:lnTo>
                  <a:lnTo>
                    <a:pt x="33656" y="542478"/>
                  </a:lnTo>
                  <a:lnTo>
                    <a:pt x="70183" y="567175"/>
                  </a:lnTo>
                  <a:lnTo>
                    <a:pt x="114917" y="576231"/>
                  </a:lnTo>
                  <a:lnTo>
                    <a:pt x="459657" y="576231"/>
                  </a:lnTo>
                  <a:close/>
                </a:path>
              </a:pathLst>
            </a:custGeom>
            <a:ln w="3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1" name="object 161" descr=""/>
          <p:cNvSpPr txBox="1"/>
          <p:nvPr/>
        </p:nvSpPr>
        <p:spPr>
          <a:xfrm>
            <a:off x="908792" y="2207110"/>
            <a:ext cx="29273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DSP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2" name="object 162" descr=""/>
          <p:cNvGrpSpPr/>
          <p:nvPr/>
        </p:nvGrpSpPr>
        <p:grpSpPr>
          <a:xfrm>
            <a:off x="1045010" y="2589151"/>
            <a:ext cx="1410335" cy="2670810"/>
            <a:chOff x="1045010" y="2589151"/>
            <a:chExt cx="1410335" cy="2670810"/>
          </a:xfrm>
        </p:grpSpPr>
        <p:sp>
          <p:nvSpPr>
            <p:cNvPr id="163" name="object 163" descr=""/>
            <p:cNvSpPr/>
            <p:nvPr/>
          </p:nvSpPr>
          <p:spPr>
            <a:xfrm>
              <a:off x="2442452" y="5099843"/>
              <a:ext cx="3175" cy="149860"/>
            </a:xfrm>
            <a:custGeom>
              <a:avLst/>
              <a:gdLst/>
              <a:ahLst/>
              <a:cxnLst/>
              <a:rect l="l" t="t" r="r" b="b"/>
              <a:pathLst>
                <a:path w="3175" h="149860">
                  <a:moveTo>
                    <a:pt x="0" y="0"/>
                  </a:moveTo>
                  <a:lnTo>
                    <a:pt x="0" y="149814"/>
                  </a:lnTo>
                  <a:lnTo>
                    <a:pt x="2870" y="149814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054852" y="2598993"/>
              <a:ext cx="23495" cy="230504"/>
            </a:xfrm>
            <a:custGeom>
              <a:avLst/>
              <a:gdLst/>
              <a:ahLst/>
              <a:cxnLst/>
              <a:rect l="l" t="t" r="r" b="b"/>
              <a:pathLst>
                <a:path w="23494" h="230505">
                  <a:moveTo>
                    <a:pt x="0" y="0"/>
                  </a:moveTo>
                  <a:lnTo>
                    <a:pt x="0" y="230497"/>
                  </a:lnTo>
                  <a:lnTo>
                    <a:pt x="22985" y="230497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5" name="object 165" descr=""/>
          <p:cNvSpPr txBox="1"/>
          <p:nvPr/>
        </p:nvSpPr>
        <p:spPr>
          <a:xfrm>
            <a:off x="1632273" y="2829023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2321761" y="2829023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965731" y="2829023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2321761" y="3151745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2344706" y="5249230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1660975" y="5249230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1" name="object 171" descr=""/>
          <p:cNvGrpSpPr/>
          <p:nvPr/>
        </p:nvGrpSpPr>
        <p:grpSpPr>
          <a:xfrm>
            <a:off x="2401734" y="3280629"/>
            <a:ext cx="96520" cy="1656714"/>
            <a:chOff x="2401734" y="3280629"/>
            <a:chExt cx="96520" cy="1656714"/>
          </a:xfrm>
        </p:grpSpPr>
        <p:sp>
          <p:nvSpPr>
            <p:cNvPr id="172" name="object 172" descr=""/>
            <p:cNvSpPr/>
            <p:nvPr/>
          </p:nvSpPr>
          <p:spPr>
            <a:xfrm>
              <a:off x="2449922" y="4777153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w="0" h="149860">
                  <a:moveTo>
                    <a:pt x="0" y="0"/>
                  </a:moveTo>
                  <a:lnTo>
                    <a:pt x="0" y="149814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2445326" y="3290472"/>
              <a:ext cx="5080" cy="109855"/>
            </a:xfrm>
            <a:custGeom>
              <a:avLst/>
              <a:gdLst/>
              <a:ahLst/>
              <a:cxnLst/>
              <a:rect l="l" t="t" r="r" b="b"/>
              <a:pathLst>
                <a:path w="5080" h="109854">
                  <a:moveTo>
                    <a:pt x="0" y="0"/>
                  </a:moveTo>
                  <a:lnTo>
                    <a:pt x="0" y="109479"/>
                  </a:lnTo>
                  <a:lnTo>
                    <a:pt x="4597" y="109479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2403956" y="4708009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91931" y="69144"/>
                  </a:moveTo>
                  <a:lnTo>
                    <a:pt x="0" y="69144"/>
                  </a:lnTo>
                  <a:lnTo>
                    <a:pt x="45959" y="0"/>
                  </a:lnTo>
                  <a:lnTo>
                    <a:pt x="58938" y="16259"/>
                  </a:lnTo>
                  <a:lnTo>
                    <a:pt x="70947" y="33232"/>
                  </a:lnTo>
                  <a:lnTo>
                    <a:pt x="81955" y="50874"/>
                  </a:lnTo>
                  <a:lnTo>
                    <a:pt x="91931" y="69144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2403956" y="4708009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91931" y="69144"/>
                  </a:moveTo>
                  <a:lnTo>
                    <a:pt x="0" y="69144"/>
                  </a:lnTo>
                  <a:lnTo>
                    <a:pt x="45959" y="0"/>
                  </a:lnTo>
                  <a:lnTo>
                    <a:pt x="58938" y="16259"/>
                  </a:lnTo>
                  <a:lnTo>
                    <a:pt x="70947" y="33232"/>
                  </a:lnTo>
                  <a:lnTo>
                    <a:pt x="81955" y="50874"/>
                  </a:lnTo>
                  <a:lnTo>
                    <a:pt x="91931" y="69144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2403956" y="3405719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45959" y="69144"/>
                  </a:moveTo>
                  <a:lnTo>
                    <a:pt x="0" y="0"/>
                  </a:lnTo>
                  <a:lnTo>
                    <a:pt x="91931" y="0"/>
                  </a:lnTo>
                  <a:lnTo>
                    <a:pt x="81955" y="18270"/>
                  </a:lnTo>
                  <a:lnTo>
                    <a:pt x="70947" y="35912"/>
                  </a:lnTo>
                  <a:lnTo>
                    <a:pt x="58938" y="52884"/>
                  </a:lnTo>
                  <a:lnTo>
                    <a:pt x="45959" y="69144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2403956" y="3405719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91931" y="0"/>
                  </a:moveTo>
                  <a:lnTo>
                    <a:pt x="0" y="0"/>
                  </a:lnTo>
                  <a:lnTo>
                    <a:pt x="45959" y="69144"/>
                  </a:lnTo>
                  <a:lnTo>
                    <a:pt x="58938" y="52884"/>
                  </a:lnTo>
                  <a:lnTo>
                    <a:pt x="70947" y="35912"/>
                  </a:lnTo>
                  <a:lnTo>
                    <a:pt x="81955" y="18270"/>
                  </a:lnTo>
                  <a:lnTo>
                    <a:pt x="91931" y="0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2452280" y="3472053"/>
              <a:ext cx="635" cy="1239520"/>
            </a:xfrm>
            <a:custGeom>
              <a:avLst/>
              <a:gdLst/>
              <a:ahLst/>
              <a:cxnLst/>
              <a:rect l="l" t="t" r="r" b="b"/>
              <a:pathLst>
                <a:path w="635" h="1239520">
                  <a:moveTo>
                    <a:pt x="0" y="0"/>
                  </a:moveTo>
                  <a:lnTo>
                    <a:pt x="462" y="1239330"/>
                  </a:lnTo>
                </a:path>
              </a:pathLst>
            </a:custGeom>
            <a:ln w="3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9" name="object 179" descr=""/>
          <p:cNvSpPr txBox="1"/>
          <p:nvPr/>
        </p:nvSpPr>
        <p:spPr>
          <a:xfrm>
            <a:off x="2468697" y="4324541"/>
            <a:ext cx="183515" cy="2209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" marR="5080" indent="-5080">
              <a:lnSpc>
                <a:spcPts val="770"/>
              </a:lnSpc>
              <a:spcBef>
                <a:spcPts val="125"/>
              </a:spcBef>
            </a:pPr>
            <a:r>
              <a:rPr dirty="0" sz="650" spc="-20">
                <a:latin typeface="Arial"/>
                <a:cs typeface="Arial"/>
              </a:rPr>
              <a:t>Thin</a:t>
            </a:r>
            <a:r>
              <a:rPr dirty="0" sz="650" spc="200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Link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0" name="object 180" descr=""/>
          <p:cNvGrpSpPr/>
          <p:nvPr/>
        </p:nvGrpSpPr>
        <p:grpSpPr>
          <a:xfrm>
            <a:off x="1748865" y="2262138"/>
            <a:ext cx="4243070" cy="2997835"/>
            <a:chOff x="1748865" y="2262138"/>
            <a:chExt cx="4243070" cy="2997835"/>
          </a:xfrm>
        </p:grpSpPr>
        <p:sp>
          <p:nvSpPr>
            <p:cNvPr id="181" name="object 181" descr=""/>
            <p:cNvSpPr/>
            <p:nvPr/>
          </p:nvSpPr>
          <p:spPr>
            <a:xfrm>
              <a:off x="1760431" y="4775712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w="0" h="149860">
                  <a:moveTo>
                    <a:pt x="0" y="0"/>
                  </a:moveTo>
                  <a:lnTo>
                    <a:pt x="0" y="149814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1758708" y="5099843"/>
              <a:ext cx="3175" cy="149860"/>
            </a:xfrm>
            <a:custGeom>
              <a:avLst/>
              <a:gdLst/>
              <a:ahLst/>
              <a:cxnLst/>
              <a:rect l="l" t="t" r="r" b="b"/>
              <a:pathLst>
                <a:path w="3175" h="149860">
                  <a:moveTo>
                    <a:pt x="0" y="0"/>
                  </a:moveTo>
                  <a:lnTo>
                    <a:pt x="0" y="149814"/>
                  </a:lnTo>
                  <a:lnTo>
                    <a:pt x="2870" y="149814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5938747" y="2727204"/>
              <a:ext cx="0" cy="102870"/>
            </a:xfrm>
            <a:custGeom>
              <a:avLst/>
              <a:gdLst/>
              <a:ahLst/>
              <a:cxnLst/>
              <a:rect l="l" t="t" r="r" b="b"/>
              <a:pathLst>
                <a:path w="0" h="102869">
                  <a:moveTo>
                    <a:pt x="0" y="0"/>
                  </a:moveTo>
                  <a:lnTo>
                    <a:pt x="0" y="102283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5938747" y="2271980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w="0" h="109855">
                  <a:moveTo>
                    <a:pt x="0" y="0"/>
                  </a:moveTo>
                  <a:lnTo>
                    <a:pt x="0" y="109479"/>
                  </a:lnTo>
                </a:path>
              </a:pathLst>
            </a:custGeom>
            <a:ln w="19458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5897378" y="2658059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91931" y="69144"/>
                  </a:moveTo>
                  <a:lnTo>
                    <a:pt x="0" y="69144"/>
                  </a:lnTo>
                  <a:lnTo>
                    <a:pt x="45959" y="0"/>
                  </a:lnTo>
                  <a:lnTo>
                    <a:pt x="58938" y="16259"/>
                  </a:lnTo>
                  <a:lnTo>
                    <a:pt x="70947" y="33232"/>
                  </a:lnTo>
                  <a:lnTo>
                    <a:pt x="81955" y="50874"/>
                  </a:lnTo>
                  <a:lnTo>
                    <a:pt x="91931" y="69144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5897378" y="2658059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91931" y="69144"/>
                  </a:moveTo>
                  <a:lnTo>
                    <a:pt x="0" y="69144"/>
                  </a:lnTo>
                  <a:lnTo>
                    <a:pt x="45959" y="0"/>
                  </a:lnTo>
                  <a:lnTo>
                    <a:pt x="58938" y="16259"/>
                  </a:lnTo>
                  <a:lnTo>
                    <a:pt x="70947" y="33232"/>
                  </a:lnTo>
                  <a:lnTo>
                    <a:pt x="81955" y="50874"/>
                  </a:lnTo>
                  <a:lnTo>
                    <a:pt x="91931" y="69144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5897378" y="2381465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45959" y="69144"/>
                  </a:moveTo>
                  <a:lnTo>
                    <a:pt x="0" y="0"/>
                  </a:lnTo>
                  <a:lnTo>
                    <a:pt x="91931" y="0"/>
                  </a:lnTo>
                  <a:lnTo>
                    <a:pt x="81955" y="18270"/>
                  </a:lnTo>
                  <a:lnTo>
                    <a:pt x="70947" y="35912"/>
                  </a:lnTo>
                  <a:lnTo>
                    <a:pt x="58938" y="52884"/>
                  </a:lnTo>
                  <a:lnTo>
                    <a:pt x="45959" y="69144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5897378" y="2381465"/>
              <a:ext cx="92075" cy="69215"/>
            </a:xfrm>
            <a:custGeom>
              <a:avLst/>
              <a:gdLst/>
              <a:ahLst/>
              <a:cxnLst/>
              <a:rect l="l" t="t" r="r" b="b"/>
              <a:pathLst>
                <a:path w="92075" h="69214">
                  <a:moveTo>
                    <a:pt x="91931" y="0"/>
                  </a:moveTo>
                  <a:lnTo>
                    <a:pt x="0" y="0"/>
                  </a:lnTo>
                  <a:lnTo>
                    <a:pt x="45959" y="69144"/>
                  </a:lnTo>
                  <a:lnTo>
                    <a:pt x="58938" y="52884"/>
                  </a:lnTo>
                  <a:lnTo>
                    <a:pt x="70947" y="35912"/>
                  </a:lnTo>
                  <a:lnTo>
                    <a:pt x="81955" y="18270"/>
                  </a:lnTo>
                  <a:lnTo>
                    <a:pt x="91931" y="0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5944735" y="2448958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w="0" h="207644">
                  <a:moveTo>
                    <a:pt x="0" y="0"/>
                  </a:moveTo>
                  <a:lnTo>
                    <a:pt x="0" y="207445"/>
                  </a:lnTo>
                </a:path>
              </a:pathLst>
            </a:custGeom>
            <a:ln w="3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0" name="object 190" descr=""/>
          <p:cNvSpPr txBox="1"/>
          <p:nvPr/>
        </p:nvSpPr>
        <p:spPr>
          <a:xfrm>
            <a:off x="5761595" y="2483284"/>
            <a:ext cx="35496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>
                <a:latin typeface="Arial"/>
                <a:cs typeface="Arial"/>
              </a:rPr>
              <a:t>Thin</a:t>
            </a:r>
            <a:r>
              <a:rPr dirty="0" sz="650" spc="-35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Link</a:t>
            </a:r>
            <a:endParaRPr sz="650">
              <a:latin typeface="Arial"/>
              <a:cs typeface="Arial"/>
            </a:endParaRPr>
          </a:p>
        </p:txBody>
      </p:sp>
      <p:sp>
        <p:nvSpPr>
          <p:cNvPr id="191" name="object 191" descr=""/>
          <p:cNvSpPr txBox="1"/>
          <p:nvPr/>
        </p:nvSpPr>
        <p:spPr>
          <a:xfrm>
            <a:off x="5838213" y="2824707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650">
              <a:latin typeface="Arial"/>
              <a:cs typeface="Arial"/>
            </a:endParaRPr>
          </a:p>
        </p:txBody>
      </p:sp>
      <p:sp>
        <p:nvSpPr>
          <p:cNvPr id="192" name="object 192" descr=""/>
          <p:cNvSpPr txBox="1"/>
          <p:nvPr/>
        </p:nvSpPr>
        <p:spPr>
          <a:xfrm>
            <a:off x="6335698" y="1847726"/>
            <a:ext cx="501650" cy="377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Processor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3" name="object 193" descr=""/>
          <p:cNvGrpSpPr/>
          <p:nvPr/>
        </p:nvGrpSpPr>
        <p:grpSpPr>
          <a:xfrm>
            <a:off x="880258" y="4087355"/>
            <a:ext cx="1383665" cy="703580"/>
            <a:chOff x="880258" y="4087355"/>
            <a:chExt cx="1383665" cy="703580"/>
          </a:xfrm>
        </p:grpSpPr>
        <p:sp>
          <p:nvSpPr>
            <p:cNvPr id="194" name="object 194" descr=""/>
            <p:cNvSpPr/>
            <p:nvPr/>
          </p:nvSpPr>
          <p:spPr>
            <a:xfrm>
              <a:off x="1164022" y="4097198"/>
              <a:ext cx="6350" cy="230504"/>
            </a:xfrm>
            <a:custGeom>
              <a:avLst/>
              <a:gdLst/>
              <a:ahLst/>
              <a:cxnLst/>
              <a:rect l="l" t="t" r="r" b="b"/>
              <a:pathLst>
                <a:path w="6350" h="230504">
                  <a:moveTo>
                    <a:pt x="0" y="0"/>
                  </a:moveTo>
                  <a:lnTo>
                    <a:pt x="0" y="230497"/>
                  </a:lnTo>
                  <a:lnTo>
                    <a:pt x="5740" y="230497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1870751" y="4097198"/>
              <a:ext cx="12065" cy="230504"/>
            </a:xfrm>
            <a:custGeom>
              <a:avLst/>
              <a:gdLst/>
              <a:ahLst/>
              <a:cxnLst/>
              <a:rect l="l" t="t" r="r" b="b"/>
              <a:pathLst>
                <a:path w="12064" h="230504">
                  <a:moveTo>
                    <a:pt x="0" y="0"/>
                  </a:moveTo>
                  <a:lnTo>
                    <a:pt x="0" y="230497"/>
                  </a:lnTo>
                  <a:lnTo>
                    <a:pt x="11492" y="230497"/>
                  </a:lnTo>
                </a:path>
              </a:pathLst>
            </a:custGeom>
            <a:ln w="19459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882480" y="4327694"/>
              <a:ext cx="1379220" cy="461009"/>
            </a:xfrm>
            <a:custGeom>
              <a:avLst/>
              <a:gdLst/>
              <a:ahLst/>
              <a:cxnLst/>
              <a:rect l="l" t="t" r="r" b="b"/>
              <a:pathLst>
                <a:path w="1379220" h="461010">
                  <a:moveTo>
                    <a:pt x="1264066" y="460982"/>
                  </a:moveTo>
                  <a:lnTo>
                    <a:pt x="114917" y="460982"/>
                  </a:lnTo>
                  <a:lnTo>
                    <a:pt x="70183" y="451926"/>
                  </a:lnTo>
                  <a:lnTo>
                    <a:pt x="33656" y="427229"/>
                  </a:lnTo>
                  <a:lnTo>
                    <a:pt x="9029" y="390596"/>
                  </a:lnTo>
                  <a:lnTo>
                    <a:pt x="0" y="345734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1264066" y="0"/>
                  </a:lnTo>
                  <a:lnTo>
                    <a:pt x="1308794" y="9056"/>
                  </a:lnTo>
                  <a:lnTo>
                    <a:pt x="1345322" y="33753"/>
                  </a:lnTo>
                  <a:lnTo>
                    <a:pt x="1369952" y="70386"/>
                  </a:lnTo>
                  <a:lnTo>
                    <a:pt x="1378983" y="115248"/>
                  </a:lnTo>
                  <a:lnTo>
                    <a:pt x="1378983" y="345734"/>
                  </a:lnTo>
                  <a:lnTo>
                    <a:pt x="1369952" y="390596"/>
                  </a:lnTo>
                  <a:lnTo>
                    <a:pt x="1345322" y="427229"/>
                  </a:lnTo>
                  <a:lnTo>
                    <a:pt x="1308794" y="451926"/>
                  </a:lnTo>
                  <a:lnTo>
                    <a:pt x="1264066" y="46098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882480" y="4327694"/>
              <a:ext cx="1379220" cy="461009"/>
            </a:xfrm>
            <a:custGeom>
              <a:avLst/>
              <a:gdLst/>
              <a:ahLst/>
              <a:cxnLst/>
              <a:rect l="l" t="t" r="r" b="b"/>
              <a:pathLst>
                <a:path w="1379220" h="461010">
                  <a:moveTo>
                    <a:pt x="1264066" y="460982"/>
                  </a:moveTo>
                  <a:lnTo>
                    <a:pt x="1308794" y="451926"/>
                  </a:lnTo>
                  <a:lnTo>
                    <a:pt x="1345322" y="427229"/>
                  </a:lnTo>
                  <a:lnTo>
                    <a:pt x="1369952" y="390596"/>
                  </a:lnTo>
                  <a:lnTo>
                    <a:pt x="1378983" y="345734"/>
                  </a:lnTo>
                  <a:lnTo>
                    <a:pt x="1378983" y="115248"/>
                  </a:lnTo>
                  <a:lnTo>
                    <a:pt x="1369952" y="70386"/>
                  </a:lnTo>
                  <a:lnTo>
                    <a:pt x="1345322" y="33753"/>
                  </a:lnTo>
                  <a:lnTo>
                    <a:pt x="1308794" y="9056"/>
                  </a:lnTo>
                  <a:lnTo>
                    <a:pt x="1264066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345734"/>
                  </a:lnTo>
                  <a:lnTo>
                    <a:pt x="9029" y="390596"/>
                  </a:lnTo>
                  <a:lnTo>
                    <a:pt x="33656" y="427229"/>
                  </a:lnTo>
                  <a:lnTo>
                    <a:pt x="70183" y="451926"/>
                  </a:lnTo>
                  <a:lnTo>
                    <a:pt x="114917" y="460982"/>
                  </a:lnTo>
                  <a:lnTo>
                    <a:pt x="1264066" y="460982"/>
                  </a:lnTo>
                  <a:close/>
                </a:path>
              </a:pathLst>
            </a:custGeom>
            <a:ln w="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8" name="object 198" descr=""/>
          <p:cNvSpPr txBox="1"/>
          <p:nvPr/>
        </p:nvSpPr>
        <p:spPr>
          <a:xfrm>
            <a:off x="1057696" y="4327227"/>
            <a:ext cx="2012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99" name="object 199" descr=""/>
          <p:cNvSpPr txBox="1"/>
          <p:nvPr/>
        </p:nvSpPr>
        <p:spPr>
          <a:xfrm>
            <a:off x="1317753" y="4318322"/>
            <a:ext cx="654050" cy="4546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60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  <a:spcBef>
                <a:spcPts val="425"/>
              </a:spcBef>
            </a:pP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AXI3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00" name="object 200" descr=""/>
          <p:cNvGrpSpPr/>
          <p:nvPr/>
        </p:nvGrpSpPr>
        <p:grpSpPr>
          <a:xfrm>
            <a:off x="1569753" y="3518743"/>
            <a:ext cx="579120" cy="581025"/>
            <a:chOff x="1569753" y="3518743"/>
            <a:chExt cx="579120" cy="581025"/>
          </a:xfrm>
        </p:grpSpPr>
        <p:sp>
          <p:nvSpPr>
            <p:cNvPr id="201" name="object 201" descr=""/>
            <p:cNvSpPr/>
            <p:nvPr/>
          </p:nvSpPr>
          <p:spPr>
            <a:xfrm>
              <a:off x="1571975" y="3520966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79">
                  <a:moveTo>
                    <a:pt x="459657" y="576231"/>
                  </a:moveTo>
                  <a:lnTo>
                    <a:pt x="114917" y="576231"/>
                  </a:lnTo>
                  <a:lnTo>
                    <a:pt x="70183" y="567175"/>
                  </a:lnTo>
                  <a:lnTo>
                    <a:pt x="33656" y="542478"/>
                  </a:lnTo>
                  <a:lnTo>
                    <a:pt x="9029" y="505845"/>
                  </a:lnTo>
                  <a:lnTo>
                    <a:pt x="0" y="460982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459657" y="0"/>
                  </a:lnTo>
                  <a:lnTo>
                    <a:pt x="504385" y="9056"/>
                  </a:lnTo>
                  <a:lnTo>
                    <a:pt x="540913" y="33753"/>
                  </a:lnTo>
                  <a:lnTo>
                    <a:pt x="565542" y="70386"/>
                  </a:lnTo>
                  <a:lnTo>
                    <a:pt x="574574" y="115248"/>
                  </a:lnTo>
                  <a:lnTo>
                    <a:pt x="574574" y="460982"/>
                  </a:lnTo>
                  <a:lnTo>
                    <a:pt x="565542" y="505845"/>
                  </a:lnTo>
                  <a:lnTo>
                    <a:pt x="540913" y="542478"/>
                  </a:lnTo>
                  <a:lnTo>
                    <a:pt x="504385" y="567175"/>
                  </a:lnTo>
                  <a:lnTo>
                    <a:pt x="459657" y="576231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1571975" y="3520966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79">
                  <a:moveTo>
                    <a:pt x="459657" y="576231"/>
                  </a:moveTo>
                  <a:lnTo>
                    <a:pt x="504385" y="567175"/>
                  </a:lnTo>
                  <a:lnTo>
                    <a:pt x="540913" y="542478"/>
                  </a:lnTo>
                  <a:lnTo>
                    <a:pt x="565542" y="505845"/>
                  </a:lnTo>
                  <a:lnTo>
                    <a:pt x="574574" y="460982"/>
                  </a:lnTo>
                  <a:lnTo>
                    <a:pt x="574574" y="115248"/>
                  </a:lnTo>
                  <a:lnTo>
                    <a:pt x="565542" y="70386"/>
                  </a:lnTo>
                  <a:lnTo>
                    <a:pt x="540913" y="33753"/>
                  </a:lnTo>
                  <a:lnTo>
                    <a:pt x="504385" y="9056"/>
                  </a:lnTo>
                  <a:lnTo>
                    <a:pt x="459657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60982"/>
                  </a:lnTo>
                  <a:lnTo>
                    <a:pt x="9029" y="505845"/>
                  </a:lnTo>
                  <a:lnTo>
                    <a:pt x="33656" y="542478"/>
                  </a:lnTo>
                  <a:lnTo>
                    <a:pt x="70183" y="567175"/>
                  </a:lnTo>
                  <a:lnTo>
                    <a:pt x="114917" y="576231"/>
                  </a:lnTo>
                  <a:lnTo>
                    <a:pt x="459657" y="576231"/>
                  </a:lnTo>
                  <a:close/>
                </a:path>
              </a:pathLst>
            </a:custGeom>
            <a:ln w="3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3" name="object 203" descr=""/>
          <p:cNvSpPr txBox="1"/>
          <p:nvPr/>
        </p:nvSpPr>
        <p:spPr>
          <a:xfrm>
            <a:off x="1713264" y="3627254"/>
            <a:ext cx="292100" cy="337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endParaRPr sz="10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2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Ctrl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4" name="object 204" descr=""/>
          <p:cNvGrpSpPr/>
          <p:nvPr/>
        </p:nvGrpSpPr>
        <p:grpSpPr>
          <a:xfrm>
            <a:off x="880262" y="3518743"/>
            <a:ext cx="579120" cy="581025"/>
            <a:chOff x="880262" y="3518743"/>
            <a:chExt cx="579120" cy="581025"/>
          </a:xfrm>
        </p:grpSpPr>
        <p:sp>
          <p:nvSpPr>
            <p:cNvPr id="205" name="object 205" descr=""/>
            <p:cNvSpPr/>
            <p:nvPr/>
          </p:nvSpPr>
          <p:spPr>
            <a:xfrm>
              <a:off x="882485" y="3520966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79">
                  <a:moveTo>
                    <a:pt x="459657" y="576231"/>
                  </a:moveTo>
                  <a:lnTo>
                    <a:pt x="114917" y="576231"/>
                  </a:lnTo>
                  <a:lnTo>
                    <a:pt x="70183" y="567175"/>
                  </a:lnTo>
                  <a:lnTo>
                    <a:pt x="33656" y="542478"/>
                  </a:lnTo>
                  <a:lnTo>
                    <a:pt x="9029" y="505845"/>
                  </a:lnTo>
                  <a:lnTo>
                    <a:pt x="0" y="460982"/>
                  </a:lnTo>
                  <a:lnTo>
                    <a:pt x="0" y="115248"/>
                  </a:lnTo>
                  <a:lnTo>
                    <a:pt x="9029" y="70386"/>
                  </a:lnTo>
                  <a:lnTo>
                    <a:pt x="33656" y="33753"/>
                  </a:lnTo>
                  <a:lnTo>
                    <a:pt x="70183" y="9056"/>
                  </a:lnTo>
                  <a:lnTo>
                    <a:pt x="114917" y="0"/>
                  </a:lnTo>
                  <a:lnTo>
                    <a:pt x="459657" y="0"/>
                  </a:lnTo>
                  <a:lnTo>
                    <a:pt x="504385" y="9056"/>
                  </a:lnTo>
                  <a:lnTo>
                    <a:pt x="540913" y="33753"/>
                  </a:lnTo>
                  <a:lnTo>
                    <a:pt x="565542" y="70386"/>
                  </a:lnTo>
                  <a:lnTo>
                    <a:pt x="574574" y="115248"/>
                  </a:lnTo>
                  <a:lnTo>
                    <a:pt x="574574" y="460982"/>
                  </a:lnTo>
                  <a:lnTo>
                    <a:pt x="565542" y="505845"/>
                  </a:lnTo>
                  <a:lnTo>
                    <a:pt x="540913" y="542478"/>
                  </a:lnTo>
                  <a:lnTo>
                    <a:pt x="504385" y="567175"/>
                  </a:lnTo>
                  <a:lnTo>
                    <a:pt x="459657" y="576231"/>
                  </a:lnTo>
                  <a:close/>
                </a:path>
              </a:pathLst>
            </a:custGeom>
            <a:solidFill>
              <a:srgbClr val="9A8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882485" y="3520966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79">
                  <a:moveTo>
                    <a:pt x="459657" y="576231"/>
                  </a:moveTo>
                  <a:lnTo>
                    <a:pt x="504385" y="567175"/>
                  </a:lnTo>
                  <a:lnTo>
                    <a:pt x="540913" y="542478"/>
                  </a:lnTo>
                  <a:lnTo>
                    <a:pt x="565542" y="505845"/>
                  </a:lnTo>
                  <a:lnTo>
                    <a:pt x="574574" y="460982"/>
                  </a:lnTo>
                  <a:lnTo>
                    <a:pt x="574574" y="115248"/>
                  </a:lnTo>
                  <a:lnTo>
                    <a:pt x="565542" y="70386"/>
                  </a:lnTo>
                  <a:lnTo>
                    <a:pt x="540913" y="33753"/>
                  </a:lnTo>
                  <a:lnTo>
                    <a:pt x="504385" y="9056"/>
                  </a:lnTo>
                  <a:lnTo>
                    <a:pt x="459657" y="0"/>
                  </a:lnTo>
                  <a:lnTo>
                    <a:pt x="114917" y="0"/>
                  </a:lnTo>
                  <a:lnTo>
                    <a:pt x="70183" y="9056"/>
                  </a:lnTo>
                  <a:lnTo>
                    <a:pt x="33656" y="33753"/>
                  </a:lnTo>
                  <a:lnTo>
                    <a:pt x="9029" y="70386"/>
                  </a:lnTo>
                  <a:lnTo>
                    <a:pt x="0" y="115248"/>
                  </a:lnTo>
                  <a:lnTo>
                    <a:pt x="0" y="460982"/>
                  </a:lnTo>
                  <a:lnTo>
                    <a:pt x="9029" y="505845"/>
                  </a:lnTo>
                  <a:lnTo>
                    <a:pt x="33656" y="542478"/>
                  </a:lnTo>
                  <a:lnTo>
                    <a:pt x="70183" y="567175"/>
                  </a:lnTo>
                  <a:lnTo>
                    <a:pt x="114917" y="576231"/>
                  </a:lnTo>
                  <a:lnTo>
                    <a:pt x="459657" y="576231"/>
                  </a:lnTo>
                  <a:close/>
                </a:path>
              </a:pathLst>
            </a:custGeom>
            <a:ln w="3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7" name="object 207" descr=""/>
          <p:cNvSpPr txBox="1"/>
          <p:nvPr/>
        </p:nvSpPr>
        <p:spPr>
          <a:xfrm>
            <a:off x="980478" y="3627254"/>
            <a:ext cx="37909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70" marR="5080" indent="-65405">
              <a:lnSpc>
                <a:spcPct val="1024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Ctrl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8" name="object 208" descr=""/>
          <p:cNvGrpSpPr/>
          <p:nvPr/>
        </p:nvGrpSpPr>
        <p:grpSpPr>
          <a:xfrm>
            <a:off x="1539527" y="1551929"/>
            <a:ext cx="455930" cy="396875"/>
            <a:chOff x="1539527" y="1551929"/>
            <a:chExt cx="455930" cy="396875"/>
          </a:xfrm>
        </p:grpSpPr>
        <p:sp>
          <p:nvSpPr>
            <p:cNvPr id="209" name="object 209" descr=""/>
            <p:cNvSpPr/>
            <p:nvPr/>
          </p:nvSpPr>
          <p:spPr>
            <a:xfrm>
              <a:off x="1541750" y="1554151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0" y="391838"/>
                  </a:lnTo>
                  <a:lnTo>
                    <a:pt x="225578" y="0"/>
                  </a:lnTo>
                  <a:lnTo>
                    <a:pt x="451156" y="39183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541750" y="1554151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225578" y="0"/>
                  </a:lnTo>
                  <a:lnTo>
                    <a:pt x="0" y="391838"/>
                  </a:lnTo>
                  <a:lnTo>
                    <a:pt x="451156" y="391838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1" name="object 211" descr=""/>
          <p:cNvSpPr txBox="1"/>
          <p:nvPr/>
        </p:nvSpPr>
        <p:spPr>
          <a:xfrm>
            <a:off x="1651953" y="1734383"/>
            <a:ext cx="23114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ETM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12" name="object 212" descr=""/>
          <p:cNvGrpSpPr/>
          <p:nvPr/>
        </p:nvGrpSpPr>
        <p:grpSpPr>
          <a:xfrm>
            <a:off x="2229018" y="1551929"/>
            <a:ext cx="455930" cy="396875"/>
            <a:chOff x="2229018" y="1551929"/>
            <a:chExt cx="455930" cy="396875"/>
          </a:xfrm>
        </p:grpSpPr>
        <p:sp>
          <p:nvSpPr>
            <p:cNvPr id="213" name="object 213" descr=""/>
            <p:cNvSpPr/>
            <p:nvPr/>
          </p:nvSpPr>
          <p:spPr>
            <a:xfrm>
              <a:off x="2231241" y="1554151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0" y="391838"/>
                  </a:lnTo>
                  <a:lnTo>
                    <a:pt x="225578" y="0"/>
                  </a:lnTo>
                  <a:lnTo>
                    <a:pt x="451156" y="39183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2231241" y="1554151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225578" y="0"/>
                  </a:lnTo>
                  <a:lnTo>
                    <a:pt x="0" y="391838"/>
                  </a:lnTo>
                  <a:lnTo>
                    <a:pt x="451156" y="391838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5" name="object 215" descr=""/>
          <p:cNvSpPr txBox="1"/>
          <p:nvPr/>
        </p:nvSpPr>
        <p:spPr>
          <a:xfrm>
            <a:off x="2341449" y="1734381"/>
            <a:ext cx="23114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ETM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16" name="object 216" descr=""/>
          <p:cNvGrpSpPr/>
          <p:nvPr/>
        </p:nvGrpSpPr>
        <p:grpSpPr>
          <a:xfrm>
            <a:off x="3929762" y="2243407"/>
            <a:ext cx="455930" cy="396875"/>
            <a:chOff x="3929762" y="2243407"/>
            <a:chExt cx="455930" cy="396875"/>
          </a:xfrm>
        </p:grpSpPr>
        <p:sp>
          <p:nvSpPr>
            <p:cNvPr id="217" name="object 217" descr=""/>
            <p:cNvSpPr/>
            <p:nvPr/>
          </p:nvSpPr>
          <p:spPr>
            <a:xfrm>
              <a:off x="3931984" y="2245630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0" y="391838"/>
                  </a:lnTo>
                  <a:lnTo>
                    <a:pt x="225578" y="0"/>
                  </a:lnTo>
                  <a:lnTo>
                    <a:pt x="451156" y="391838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3931984" y="2245630"/>
              <a:ext cx="451484" cy="392430"/>
            </a:xfrm>
            <a:custGeom>
              <a:avLst/>
              <a:gdLst/>
              <a:ahLst/>
              <a:cxnLst/>
              <a:rect l="l" t="t" r="r" b="b"/>
              <a:pathLst>
                <a:path w="451485" h="392430">
                  <a:moveTo>
                    <a:pt x="451156" y="391838"/>
                  </a:moveTo>
                  <a:lnTo>
                    <a:pt x="225578" y="0"/>
                  </a:lnTo>
                  <a:lnTo>
                    <a:pt x="0" y="391838"/>
                  </a:lnTo>
                  <a:lnTo>
                    <a:pt x="451156" y="391838"/>
                  </a:lnTo>
                  <a:close/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9" name="object 219" descr=""/>
          <p:cNvSpPr txBox="1"/>
          <p:nvPr/>
        </p:nvSpPr>
        <p:spPr>
          <a:xfrm>
            <a:off x="4016804" y="2425859"/>
            <a:ext cx="33909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-1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18518" sz="1125" spc="-2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50" spc="-15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-18518" sz="1125" spc="-2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750" spc="-15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-18518" sz="1125" spc="-22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baseline="-18518" sz="1125">
              <a:latin typeface="Arial"/>
              <a:cs typeface="Arial"/>
            </a:endParaRPr>
          </a:p>
        </p:txBody>
      </p:sp>
      <p:grpSp>
        <p:nvGrpSpPr>
          <p:cNvPr id="220" name="object 220" descr=""/>
          <p:cNvGrpSpPr/>
          <p:nvPr/>
        </p:nvGrpSpPr>
        <p:grpSpPr>
          <a:xfrm>
            <a:off x="1064123" y="1060632"/>
            <a:ext cx="395605" cy="457200"/>
            <a:chOff x="1064123" y="1060632"/>
            <a:chExt cx="395605" cy="457200"/>
          </a:xfrm>
        </p:grpSpPr>
        <p:sp>
          <p:nvSpPr>
            <p:cNvPr id="221" name="object 221" descr=""/>
            <p:cNvSpPr/>
            <p:nvPr/>
          </p:nvSpPr>
          <p:spPr>
            <a:xfrm>
              <a:off x="1066346" y="1062854"/>
              <a:ext cx="391160" cy="452755"/>
            </a:xfrm>
            <a:custGeom>
              <a:avLst/>
              <a:gdLst/>
              <a:ahLst/>
              <a:cxnLst/>
              <a:rect l="l" t="t" r="r" b="b"/>
              <a:pathLst>
                <a:path w="391159" h="452755">
                  <a:moveTo>
                    <a:pt x="0" y="452457"/>
                  </a:moveTo>
                  <a:lnTo>
                    <a:pt x="0" y="0"/>
                  </a:lnTo>
                  <a:lnTo>
                    <a:pt x="390711" y="226228"/>
                  </a:lnTo>
                  <a:lnTo>
                    <a:pt x="0" y="452457"/>
                  </a:lnTo>
                  <a:close/>
                </a:path>
              </a:pathLst>
            </a:custGeom>
            <a:solidFill>
              <a:srgbClr val="9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1066346" y="1062854"/>
              <a:ext cx="391160" cy="452755"/>
            </a:xfrm>
            <a:custGeom>
              <a:avLst/>
              <a:gdLst/>
              <a:ahLst/>
              <a:cxnLst/>
              <a:rect l="l" t="t" r="r" b="b"/>
              <a:pathLst>
                <a:path w="391159" h="452755">
                  <a:moveTo>
                    <a:pt x="0" y="452457"/>
                  </a:moveTo>
                  <a:lnTo>
                    <a:pt x="390711" y="226228"/>
                  </a:lnTo>
                  <a:lnTo>
                    <a:pt x="0" y="0"/>
                  </a:lnTo>
                  <a:lnTo>
                    <a:pt x="0" y="452457"/>
                  </a:lnTo>
                  <a:close/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3" name="object 223" descr=""/>
          <p:cNvSpPr txBox="1"/>
          <p:nvPr/>
        </p:nvSpPr>
        <p:spPr>
          <a:xfrm>
            <a:off x="1081205" y="1208088"/>
            <a:ext cx="23114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STM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24" name="object 224" descr=""/>
          <p:cNvGrpSpPr/>
          <p:nvPr/>
        </p:nvGrpSpPr>
        <p:grpSpPr>
          <a:xfrm>
            <a:off x="1627212" y="1171609"/>
            <a:ext cx="2808605" cy="234950"/>
            <a:chOff x="1627212" y="1171609"/>
            <a:chExt cx="2808605" cy="234950"/>
          </a:xfrm>
        </p:grpSpPr>
        <p:sp>
          <p:nvSpPr>
            <p:cNvPr id="225" name="object 225" descr=""/>
            <p:cNvSpPr/>
            <p:nvPr/>
          </p:nvSpPr>
          <p:spPr>
            <a:xfrm>
              <a:off x="1629434" y="1173832"/>
              <a:ext cx="2804160" cy="230504"/>
            </a:xfrm>
            <a:custGeom>
              <a:avLst/>
              <a:gdLst/>
              <a:ahLst/>
              <a:cxnLst/>
              <a:rect l="l" t="t" r="r" b="b"/>
              <a:pathLst>
                <a:path w="2804160" h="230505">
                  <a:moveTo>
                    <a:pt x="2689010" y="230497"/>
                  </a:moveTo>
                  <a:lnTo>
                    <a:pt x="114905" y="230497"/>
                  </a:lnTo>
                  <a:lnTo>
                    <a:pt x="70178" y="221441"/>
                  </a:lnTo>
                  <a:lnTo>
                    <a:pt x="33654" y="196744"/>
                  </a:lnTo>
                  <a:lnTo>
                    <a:pt x="9029" y="160111"/>
                  </a:lnTo>
                  <a:lnTo>
                    <a:pt x="0" y="115248"/>
                  </a:lnTo>
                  <a:lnTo>
                    <a:pt x="9029" y="70391"/>
                  </a:lnTo>
                  <a:lnTo>
                    <a:pt x="33654" y="33758"/>
                  </a:lnTo>
                  <a:lnTo>
                    <a:pt x="70178" y="9057"/>
                  </a:lnTo>
                  <a:lnTo>
                    <a:pt x="114905" y="0"/>
                  </a:lnTo>
                  <a:lnTo>
                    <a:pt x="2689010" y="0"/>
                  </a:lnTo>
                  <a:lnTo>
                    <a:pt x="2733738" y="9057"/>
                  </a:lnTo>
                  <a:lnTo>
                    <a:pt x="2770266" y="33758"/>
                  </a:lnTo>
                  <a:lnTo>
                    <a:pt x="2794895" y="70391"/>
                  </a:lnTo>
                  <a:lnTo>
                    <a:pt x="2803927" y="115248"/>
                  </a:lnTo>
                  <a:lnTo>
                    <a:pt x="2794895" y="160111"/>
                  </a:lnTo>
                  <a:lnTo>
                    <a:pt x="2770266" y="196744"/>
                  </a:lnTo>
                  <a:lnTo>
                    <a:pt x="2733738" y="221441"/>
                  </a:lnTo>
                  <a:lnTo>
                    <a:pt x="2689010" y="230497"/>
                  </a:lnTo>
                  <a:close/>
                </a:path>
              </a:pathLst>
            </a:custGeom>
            <a:solidFill>
              <a:srgbClr val="9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1629434" y="1173832"/>
              <a:ext cx="2804160" cy="230504"/>
            </a:xfrm>
            <a:custGeom>
              <a:avLst/>
              <a:gdLst/>
              <a:ahLst/>
              <a:cxnLst/>
              <a:rect l="l" t="t" r="r" b="b"/>
              <a:pathLst>
                <a:path w="2804160" h="230505">
                  <a:moveTo>
                    <a:pt x="2689010" y="230497"/>
                  </a:moveTo>
                  <a:lnTo>
                    <a:pt x="2733738" y="221441"/>
                  </a:lnTo>
                  <a:lnTo>
                    <a:pt x="2770266" y="196744"/>
                  </a:lnTo>
                  <a:lnTo>
                    <a:pt x="2794895" y="160111"/>
                  </a:lnTo>
                  <a:lnTo>
                    <a:pt x="2803927" y="115248"/>
                  </a:lnTo>
                  <a:lnTo>
                    <a:pt x="2794895" y="70391"/>
                  </a:lnTo>
                  <a:lnTo>
                    <a:pt x="2770266" y="33758"/>
                  </a:lnTo>
                  <a:lnTo>
                    <a:pt x="2733738" y="9057"/>
                  </a:lnTo>
                  <a:lnTo>
                    <a:pt x="2689010" y="0"/>
                  </a:lnTo>
                  <a:lnTo>
                    <a:pt x="114905" y="0"/>
                  </a:lnTo>
                  <a:lnTo>
                    <a:pt x="70178" y="9057"/>
                  </a:lnTo>
                  <a:lnTo>
                    <a:pt x="33654" y="33758"/>
                  </a:lnTo>
                  <a:lnTo>
                    <a:pt x="9029" y="70391"/>
                  </a:lnTo>
                  <a:lnTo>
                    <a:pt x="0" y="115248"/>
                  </a:lnTo>
                  <a:lnTo>
                    <a:pt x="9029" y="160111"/>
                  </a:lnTo>
                  <a:lnTo>
                    <a:pt x="33654" y="196744"/>
                  </a:lnTo>
                  <a:lnTo>
                    <a:pt x="70178" y="221441"/>
                  </a:lnTo>
                  <a:lnTo>
                    <a:pt x="114905" y="230497"/>
                  </a:lnTo>
                  <a:lnTo>
                    <a:pt x="2689010" y="230497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7" name="object 227" descr=""/>
          <p:cNvSpPr txBox="1"/>
          <p:nvPr/>
        </p:nvSpPr>
        <p:spPr>
          <a:xfrm>
            <a:off x="2788899" y="1208091"/>
            <a:ext cx="48514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Trace</a:t>
            </a:r>
            <a:r>
              <a:rPr dirty="0" sz="75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bus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28" name="object 228" descr=""/>
          <p:cNvGrpSpPr/>
          <p:nvPr/>
        </p:nvGrpSpPr>
        <p:grpSpPr>
          <a:xfrm>
            <a:off x="1447215" y="1032523"/>
            <a:ext cx="3655060" cy="1863089"/>
            <a:chOff x="1447215" y="1032523"/>
            <a:chExt cx="3655060" cy="1863089"/>
          </a:xfrm>
        </p:grpSpPr>
        <p:sp>
          <p:nvSpPr>
            <p:cNvPr id="229" name="object 229" descr=""/>
            <p:cNvSpPr/>
            <p:nvPr/>
          </p:nvSpPr>
          <p:spPr>
            <a:xfrm>
              <a:off x="1457057" y="1289083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 h="0">
                  <a:moveTo>
                    <a:pt x="0" y="0"/>
                  </a:moveTo>
                  <a:lnTo>
                    <a:pt x="172369" y="0"/>
                  </a:lnTo>
                </a:path>
              </a:pathLst>
            </a:custGeom>
            <a:ln w="19515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2721124" y="2310875"/>
              <a:ext cx="114935" cy="574675"/>
            </a:xfrm>
            <a:custGeom>
              <a:avLst/>
              <a:gdLst/>
              <a:ahLst/>
              <a:cxnLst/>
              <a:rect l="l" t="t" r="r" b="b"/>
              <a:pathLst>
                <a:path w="114935" h="574675">
                  <a:moveTo>
                    <a:pt x="0" y="0"/>
                  </a:moveTo>
                  <a:lnTo>
                    <a:pt x="56479" y="0"/>
                  </a:lnTo>
                  <a:lnTo>
                    <a:pt x="56479" y="574316"/>
                  </a:lnTo>
                  <a:lnTo>
                    <a:pt x="114917" y="574316"/>
                  </a:lnTo>
                </a:path>
              </a:pathLst>
            </a:custGeom>
            <a:ln w="19461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732140" y="1034745"/>
              <a:ext cx="368300" cy="508000"/>
            </a:xfrm>
            <a:custGeom>
              <a:avLst/>
              <a:gdLst/>
              <a:ahLst/>
              <a:cxnLst/>
              <a:rect l="l" t="t" r="r" b="b"/>
              <a:pathLst>
                <a:path w="368300" h="508000">
                  <a:moveTo>
                    <a:pt x="0" y="507880"/>
                  </a:moveTo>
                  <a:lnTo>
                    <a:pt x="0" y="0"/>
                  </a:lnTo>
                  <a:lnTo>
                    <a:pt x="367725" y="125238"/>
                  </a:lnTo>
                  <a:lnTo>
                    <a:pt x="367725" y="375726"/>
                  </a:lnTo>
                  <a:lnTo>
                    <a:pt x="0" y="507880"/>
                  </a:lnTo>
                  <a:close/>
                </a:path>
              </a:pathLst>
            </a:custGeom>
            <a:solidFill>
              <a:srgbClr val="9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732140" y="1034745"/>
              <a:ext cx="368300" cy="508000"/>
            </a:xfrm>
            <a:custGeom>
              <a:avLst/>
              <a:gdLst/>
              <a:ahLst/>
              <a:cxnLst/>
              <a:rect l="l" t="t" r="r" b="b"/>
              <a:pathLst>
                <a:path w="368300" h="508000">
                  <a:moveTo>
                    <a:pt x="0" y="507880"/>
                  </a:moveTo>
                  <a:lnTo>
                    <a:pt x="367725" y="375726"/>
                  </a:lnTo>
                  <a:lnTo>
                    <a:pt x="367725" y="125238"/>
                  </a:lnTo>
                  <a:lnTo>
                    <a:pt x="0" y="0"/>
                  </a:lnTo>
                  <a:lnTo>
                    <a:pt x="0" y="507880"/>
                  </a:lnTo>
                  <a:close/>
                </a:path>
              </a:pathLst>
            </a:custGeom>
            <a:ln w="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3" name="object 233" descr=""/>
          <p:cNvSpPr txBox="1"/>
          <p:nvPr/>
        </p:nvSpPr>
        <p:spPr>
          <a:xfrm>
            <a:off x="4792526" y="1207693"/>
            <a:ext cx="24765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0" b="1">
                <a:solidFill>
                  <a:srgbClr val="FFFFFF"/>
                </a:solidFill>
                <a:latin typeface="Arial"/>
                <a:cs typeface="Arial"/>
              </a:rPr>
              <a:t>TPIU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34" name="object 234" descr=""/>
          <p:cNvGrpSpPr/>
          <p:nvPr/>
        </p:nvGrpSpPr>
        <p:grpSpPr>
          <a:xfrm>
            <a:off x="3213040" y="1678694"/>
            <a:ext cx="878205" cy="234950"/>
            <a:chOff x="3213040" y="1678694"/>
            <a:chExt cx="878205" cy="234950"/>
          </a:xfrm>
        </p:grpSpPr>
        <p:sp>
          <p:nvSpPr>
            <p:cNvPr id="235" name="object 235" descr=""/>
            <p:cNvSpPr/>
            <p:nvPr/>
          </p:nvSpPr>
          <p:spPr>
            <a:xfrm>
              <a:off x="3215263" y="1680917"/>
              <a:ext cx="873760" cy="230504"/>
            </a:xfrm>
            <a:custGeom>
              <a:avLst/>
              <a:gdLst/>
              <a:ahLst/>
              <a:cxnLst/>
              <a:rect l="l" t="t" r="r" b="b"/>
              <a:pathLst>
                <a:path w="873760" h="230505">
                  <a:moveTo>
                    <a:pt x="758437" y="230497"/>
                  </a:moveTo>
                  <a:lnTo>
                    <a:pt x="114917" y="230497"/>
                  </a:lnTo>
                  <a:lnTo>
                    <a:pt x="70183" y="221441"/>
                  </a:lnTo>
                  <a:lnTo>
                    <a:pt x="33656" y="196744"/>
                  </a:lnTo>
                  <a:lnTo>
                    <a:pt x="9029" y="160111"/>
                  </a:lnTo>
                  <a:lnTo>
                    <a:pt x="0" y="115248"/>
                  </a:lnTo>
                  <a:lnTo>
                    <a:pt x="9029" y="70391"/>
                  </a:lnTo>
                  <a:lnTo>
                    <a:pt x="33656" y="33758"/>
                  </a:lnTo>
                  <a:lnTo>
                    <a:pt x="70183" y="9057"/>
                  </a:lnTo>
                  <a:lnTo>
                    <a:pt x="114917" y="0"/>
                  </a:lnTo>
                  <a:lnTo>
                    <a:pt x="758437" y="0"/>
                  </a:lnTo>
                  <a:lnTo>
                    <a:pt x="803165" y="9057"/>
                  </a:lnTo>
                  <a:lnTo>
                    <a:pt x="839693" y="33758"/>
                  </a:lnTo>
                  <a:lnTo>
                    <a:pt x="864323" y="70391"/>
                  </a:lnTo>
                  <a:lnTo>
                    <a:pt x="873354" y="115248"/>
                  </a:lnTo>
                  <a:lnTo>
                    <a:pt x="864323" y="160111"/>
                  </a:lnTo>
                  <a:lnTo>
                    <a:pt x="839693" y="196744"/>
                  </a:lnTo>
                  <a:lnTo>
                    <a:pt x="803165" y="221441"/>
                  </a:lnTo>
                  <a:lnTo>
                    <a:pt x="758437" y="230497"/>
                  </a:lnTo>
                  <a:close/>
                </a:path>
              </a:pathLst>
            </a:custGeom>
            <a:solidFill>
              <a:srgbClr val="9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3215263" y="1680917"/>
              <a:ext cx="873760" cy="230504"/>
            </a:xfrm>
            <a:custGeom>
              <a:avLst/>
              <a:gdLst/>
              <a:ahLst/>
              <a:cxnLst/>
              <a:rect l="l" t="t" r="r" b="b"/>
              <a:pathLst>
                <a:path w="873760" h="230505">
                  <a:moveTo>
                    <a:pt x="758437" y="230497"/>
                  </a:moveTo>
                  <a:lnTo>
                    <a:pt x="803165" y="221441"/>
                  </a:lnTo>
                  <a:lnTo>
                    <a:pt x="839693" y="196744"/>
                  </a:lnTo>
                  <a:lnTo>
                    <a:pt x="864323" y="160111"/>
                  </a:lnTo>
                  <a:lnTo>
                    <a:pt x="873354" y="115248"/>
                  </a:lnTo>
                  <a:lnTo>
                    <a:pt x="864323" y="70391"/>
                  </a:lnTo>
                  <a:lnTo>
                    <a:pt x="839693" y="33758"/>
                  </a:lnTo>
                  <a:lnTo>
                    <a:pt x="803165" y="9057"/>
                  </a:lnTo>
                  <a:lnTo>
                    <a:pt x="758437" y="0"/>
                  </a:lnTo>
                  <a:lnTo>
                    <a:pt x="114917" y="0"/>
                  </a:lnTo>
                  <a:lnTo>
                    <a:pt x="70183" y="9057"/>
                  </a:lnTo>
                  <a:lnTo>
                    <a:pt x="33656" y="33758"/>
                  </a:lnTo>
                  <a:lnTo>
                    <a:pt x="9029" y="70391"/>
                  </a:lnTo>
                  <a:lnTo>
                    <a:pt x="0" y="115248"/>
                  </a:lnTo>
                  <a:lnTo>
                    <a:pt x="9029" y="160111"/>
                  </a:lnTo>
                  <a:lnTo>
                    <a:pt x="33656" y="196744"/>
                  </a:lnTo>
                  <a:lnTo>
                    <a:pt x="70183" y="221441"/>
                  </a:lnTo>
                  <a:lnTo>
                    <a:pt x="114917" y="230497"/>
                  </a:lnTo>
                  <a:lnTo>
                    <a:pt x="758437" y="230497"/>
                  </a:lnTo>
                  <a:close/>
                </a:path>
              </a:pathLst>
            </a:custGeom>
            <a:ln w="3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7" name="object 237" descr=""/>
          <p:cNvSpPr txBox="1"/>
          <p:nvPr/>
        </p:nvSpPr>
        <p:spPr>
          <a:xfrm>
            <a:off x="3387926" y="1715175"/>
            <a:ext cx="52832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Debug</a:t>
            </a:r>
            <a:r>
              <a:rPr dirty="0" sz="75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bus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38" name="object 238" descr=""/>
          <p:cNvGrpSpPr/>
          <p:nvPr/>
        </p:nvGrpSpPr>
        <p:grpSpPr>
          <a:xfrm>
            <a:off x="2767765" y="1278838"/>
            <a:ext cx="2058670" cy="1042035"/>
            <a:chOff x="2767765" y="1278838"/>
            <a:chExt cx="2058670" cy="1042035"/>
          </a:xfrm>
        </p:grpSpPr>
        <p:sp>
          <p:nvSpPr>
            <p:cNvPr id="239" name="object 239" descr=""/>
            <p:cNvSpPr/>
            <p:nvPr/>
          </p:nvSpPr>
          <p:spPr>
            <a:xfrm>
              <a:off x="4433360" y="1288681"/>
              <a:ext cx="299085" cy="635"/>
            </a:xfrm>
            <a:custGeom>
              <a:avLst/>
              <a:gdLst/>
              <a:ahLst/>
              <a:cxnLst/>
              <a:rect l="l" t="t" r="r" b="b"/>
              <a:pathLst>
                <a:path w="299085" h="634">
                  <a:moveTo>
                    <a:pt x="0" y="402"/>
                  </a:moveTo>
                  <a:lnTo>
                    <a:pt x="298780" y="0"/>
                  </a:lnTo>
                </a:path>
              </a:pathLst>
            </a:custGeom>
            <a:ln w="19515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2777608" y="1757756"/>
              <a:ext cx="438150" cy="553720"/>
            </a:xfrm>
            <a:custGeom>
              <a:avLst/>
              <a:gdLst/>
              <a:ahLst/>
              <a:cxnLst/>
              <a:rect l="l" t="t" r="r" b="b"/>
              <a:pathLst>
                <a:path w="438150" h="553719">
                  <a:moveTo>
                    <a:pt x="0" y="553118"/>
                  </a:moveTo>
                  <a:lnTo>
                    <a:pt x="0" y="38408"/>
                  </a:lnTo>
                  <a:lnTo>
                    <a:pt x="318908" y="38408"/>
                  </a:lnTo>
                  <a:lnTo>
                    <a:pt x="321917" y="23458"/>
                  </a:lnTo>
                  <a:lnTo>
                    <a:pt x="330125" y="11250"/>
                  </a:lnTo>
                  <a:lnTo>
                    <a:pt x="342299" y="3018"/>
                  </a:lnTo>
                  <a:lnTo>
                    <a:pt x="357205" y="0"/>
                  </a:lnTo>
                  <a:lnTo>
                    <a:pt x="372119" y="3018"/>
                  </a:lnTo>
                  <a:lnTo>
                    <a:pt x="384296" y="11250"/>
                  </a:lnTo>
                  <a:lnTo>
                    <a:pt x="392505" y="23458"/>
                  </a:lnTo>
                  <a:lnTo>
                    <a:pt x="395515" y="38408"/>
                  </a:lnTo>
                  <a:lnTo>
                    <a:pt x="437656" y="38408"/>
                  </a:lnTo>
                </a:path>
              </a:pathLst>
            </a:custGeom>
            <a:ln w="19480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4364417" y="1675165"/>
              <a:ext cx="459740" cy="242570"/>
            </a:xfrm>
            <a:custGeom>
              <a:avLst/>
              <a:gdLst/>
              <a:ahLst/>
              <a:cxnLst/>
              <a:rect l="l" t="t" r="r" b="b"/>
              <a:pathLst>
                <a:path w="459739" h="242569">
                  <a:moveTo>
                    <a:pt x="344739" y="242011"/>
                  </a:moveTo>
                  <a:lnTo>
                    <a:pt x="114905" y="242011"/>
                  </a:lnTo>
                  <a:lnTo>
                    <a:pt x="70178" y="232955"/>
                  </a:lnTo>
                  <a:lnTo>
                    <a:pt x="33654" y="208257"/>
                  </a:lnTo>
                  <a:lnTo>
                    <a:pt x="9029" y="171625"/>
                  </a:lnTo>
                  <a:lnTo>
                    <a:pt x="0" y="126762"/>
                  </a:lnTo>
                  <a:lnTo>
                    <a:pt x="0" y="115236"/>
                  </a:lnTo>
                  <a:lnTo>
                    <a:pt x="9029" y="70381"/>
                  </a:lnTo>
                  <a:lnTo>
                    <a:pt x="33654" y="33751"/>
                  </a:lnTo>
                  <a:lnTo>
                    <a:pt x="70178" y="9055"/>
                  </a:lnTo>
                  <a:lnTo>
                    <a:pt x="114905" y="0"/>
                  </a:lnTo>
                  <a:lnTo>
                    <a:pt x="344739" y="0"/>
                  </a:lnTo>
                  <a:lnTo>
                    <a:pt x="389468" y="9055"/>
                  </a:lnTo>
                  <a:lnTo>
                    <a:pt x="425996" y="33751"/>
                  </a:lnTo>
                  <a:lnTo>
                    <a:pt x="450625" y="70381"/>
                  </a:lnTo>
                  <a:lnTo>
                    <a:pt x="459657" y="115236"/>
                  </a:lnTo>
                  <a:lnTo>
                    <a:pt x="459657" y="126762"/>
                  </a:lnTo>
                  <a:lnTo>
                    <a:pt x="450625" y="171625"/>
                  </a:lnTo>
                  <a:lnTo>
                    <a:pt x="425996" y="208257"/>
                  </a:lnTo>
                  <a:lnTo>
                    <a:pt x="389468" y="232955"/>
                  </a:lnTo>
                  <a:lnTo>
                    <a:pt x="344739" y="242011"/>
                  </a:lnTo>
                  <a:close/>
                </a:path>
              </a:pathLst>
            </a:custGeom>
            <a:solidFill>
              <a:srgbClr val="9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4364417" y="1675165"/>
              <a:ext cx="459740" cy="242570"/>
            </a:xfrm>
            <a:custGeom>
              <a:avLst/>
              <a:gdLst/>
              <a:ahLst/>
              <a:cxnLst/>
              <a:rect l="l" t="t" r="r" b="b"/>
              <a:pathLst>
                <a:path w="459739" h="242569">
                  <a:moveTo>
                    <a:pt x="344739" y="242011"/>
                  </a:moveTo>
                  <a:lnTo>
                    <a:pt x="389468" y="232955"/>
                  </a:lnTo>
                  <a:lnTo>
                    <a:pt x="425996" y="208258"/>
                  </a:lnTo>
                  <a:lnTo>
                    <a:pt x="450625" y="171625"/>
                  </a:lnTo>
                  <a:lnTo>
                    <a:pt x="459657" y="126762"/>
                  </a:lnTo>
                  <a:lnTo>
                    <a:pt x="459657" y="115236"/>
                  </a:lnTo>
                  <a:lnTo>
                    <a:pt x="450625" y="70381"/>
                  </a:lnTo>
                  <a:lnTo>
                    <a:pt x="425996" y="33751"/>
                  </a:lnTo>
                  <a:lnTo>
                    <a:pt x="389468" y="9055"/>
                  </a:lnTo>
                  <a:lnTo>
                    <a:pt x="344739" y="0"/>
                  </a:lnTo>
                  <a:lnTo>
                    <a:pt x="114905" y="0"/>
                  </a:lnTo>
                  <a:lnTo>
                    <a:pt x="70178" y="9055"/>
                  </a:lnTo>
                  <a:lnTo>
                    <a:pt x="33654" y="33751"/>
                  </a:lnTo>
                  <a:lnTo>
                    <a:pt x="9029" y="70381"/>
                  </a:lnTo>
                  <a:lnTo>
                    <a:pt x="0" y="115236"/>
                  </a:lnTo>
                  <a:lnTo>
                    <a:pt x="0" y="126762"/>
                  </a:lnTo>
                  <a:lnTo>
                    <a:pt x="9029" y="171625"/>
                  </a:lnTo>
                  <a:lnTo>
                    <a:pt x="33654" y="208258"/>
                  </a:lnTo>
                  <a:lnTo>
                    <a:pt x="70178" y="232955"/>
                  </a:lnTo>
                  <a:lnTo>
                    <a:pt x="114905" y="242011"/>
                  </a:lnTo>
                  <a:lnTo>
                    <a:pt x="344739" y="242011"/>
                  </a:lnTo>
                  <a:close/>
                </a:path>
              </a:pathLst>
            </a:custGeom>
            <a:ln w="3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3" name="object 243" descr=""/>
          <p:cNvSpPr txBox="1"/>
          <p:nvPr/>
        </p:nvSpPr>
        <p:spPr>
          <a:xfrm>
            <a:off x="4478860" y="1715174"/>
            <a:ext cx="23114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DAP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44" name="object 244" descr=""/>
          <p:cNvGrpSpPr/>
          <p:nvPr/>
        </p:nvGrpSpPr>
        <p:grpSpPr>
          <a:xfrm>
            <a:off x="4078773" y="1747904"/>
            <a:ext cx="870585" cy="58419"/>
            <a:chOff x="4078773" y="1747904"/>
            <a:chExt cx="870585" cy="58419"/>
          </a:xfrm>
        </p:grpSpPr>
        <p:sp>
          <p:nvSpPr>
            <p:cNvPr id="245" name="object 245" descr=""/>
            <p:cNvSpPr/>
            <p:nvPr/>
          </p:nvSpPr>
          <p:spPr>
            <a:xfrm>
              <a:off x="4088616" y="1757747"/>
              <a:ext cx="276225" cy="38735"/>
            </a:xfrm>
            <a:custGeom>
              <a:avLst/>
              <a:gdLst/>
              <a:ahLst/>
              <a:cxnLst/>
              <a:rect l="l" t="t" r="r" b="b"/>
              <a:pathLst>
                <a:path w="276225" h="38735">
                  <a:moveTo>
                    <a:pt x="0" y="38420"/>
                  </a:moveTo>
                  <a:lnTo>
                    <a:pt x="30647" y="38420"/>
                  </a:lnTo>
                  <a:lnTo>
                    <a:pt x="33657" y="23468"/>
                  </a:lnTo>
                  <a:lnTo>
                    <a:pt x="41865" y="11256"/>
                  </a:lnTo>
                  <a:lnTo>
                    <a:pt x="54039" y="3020"/>
                  </a:lnTo>
                  <a:lnTo>
                    <a:pt x="68945" y="0"/>
                  </a:lnTo>
                  <a:lnTo>
                    <a:pt x="83859" y="3018"/>
                  </a:lnTo>
                  <a:lnTo>
                    <a:pt x="96036" y="11251"/>
                  </a:lnTo>
                  <a:lnTo>
                    <a:pt x="104245" y="23463"/>
                  </a:lnTo>
                  <a:lnTo>
                    <a:pt x="107255" y="38420"/>
                  </a:lnTo>
                  <a:lnTo>
                    <a:pt x="275794" y="38420"/>
                  </a:lnTo>
                </a:path>
              </a:pathLst>
            </a:custGeom>
            <a:ln w="19514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4824072" y="1796167"/>
              <a:ext cx="114935" cy="0"/>
            </a:xfrm>
            <a:custGeom>
              <a:avLst/>
              <a:gdLst/>
              <a:ahLst/>
              <a:cxnLst/>
              <a:rect l="l" t="t" r="r" b="b"/>
              <a:pathLst>
                <a:path w="114935" h="0">
                  <a:moveTo>
                    <a:pt x="0" y="0"/>
                  </a:moveTo>
                  <a:lnTo>
                    <a:pt x="114917" y="0"/>
                  </a:lnTo>
                </a:path>
              </a:pathLst>
            </a:custGeom>
            <a:ln w="19515">
              <a:solidFill>
                <a:srgbClr val="9D3D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7" name="object 247" descr=""/>
          <p:cNvSpPr txBox="1"/>
          <p:nvPr/>
        </p:nvSpPr>
        <p:spPr>
          <a:xfrm>
            <a:off x="4957469" y="1656631"/>
            <a:ext cx="285115" cy="259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40">
              <a:lnSpc>
                <a:spcPct val="102400"/>
              </a:lnSpc>
              <a:spcBef>
                <a:spcPts val="95"/>
              </a:spcBef>
            </a:pPr>
            <a:r>
              <a:rPr dirty="0" sz="750" spc="-20" b="1">
                <a:latin typeface="Arial"/>
                <a:cs typeface="Arial"/>
              </a:rPr>
              <a:t>SWD/</a:t>
            </a:r>
            <a:r>
              <a:rPr dirty="0" sz="750" b="1">
                <a:latin typeface="Arial"/>
                <a:cs typeface="Arial"/>
              </a:rPr>
              <a:t> </a:t>
            </a:r>
            <a:r>
              <a:rPr dirty="0" sz="750" spc="-20" b="1">
                <a:latin typeface="Arial"/>
                <a:cs typeface="Arial"/>
              </a:rPr>
              <a:t>JTAG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48" name="object 248" descr=""/>
          <p:cNvGrpSpPr/>
          <p:nvPr/>
        </p:nvGrpSpPr>
        <p:grpSpPr>
          <a:xfrm>
            <a:off x="838200" y="814155"/>
            <a:ext cx="8145145" cy="4961255"/>
            <a:chOff x="838200" y="814155"/>
            <a:chExt cx="8145145" cy="4961255"/>
          </a:xfrm>
        </p:grpSpPr>
        <p:sp>
          <p:nvSpPr>
            <p:cNvPr id="249" name="object 249" descr=""/>
            <p:cNvSpPr/>
            <p:nvPr/>
          </p:nvSpPr>
          <p:spPr>
            <a:xfrm>
              <a:off x="5276686" y="179616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 h="0">
                  <a:moveTo>
                    <a:pt x="0" y="0"/>
                  </a:moveTo>
                  <a:lnTo>
                    <a:pt x="197958" y="0"/>
                  </a:lnTo>
                </a:path>
              </a:pathLst>
            </a:custGeom>
            <a:ln w="1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0" name="object 2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4329" y="814155"/>
              <a:ext cx="2068804" cy="1852843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691" y="1004316"/>
              <a:ext cx="1816607" cy="646175"/>
            </a:xfrm>
            <a:prstGeom prst="rect">
              <a:avLst/>
            </a:prstGeom>
          </p:spPr>
        </p:pic>
        <p:sp>
          <p:nvSpPr>
            <p:cNvPr id="252" name="object 252" descr=""/>
            <p:cNvSpPr/>
            <p:nvPr/>
          </p:nvSpPr>
          <p:spPr>
            <a:xfrm>
              <a:off x="5335578" y="1041400"/>
              <a:ext cx="1590675" cy="430530"/>
            </a:xfrm>
            <a:custGeom>
              <a:avLst/>
              <a:gdLst/>
              <a:ahLst/>
              <a:cxnLst/>
              <a:rect l="l" t="t" r="r" b="b"/>
              <a:pathLst>
                <a:path w="1590675" h="430530">
                  <a:moveTo>
                    <a:pt x="1590154" y="0"/>
                  </a:moveTo>
                  <a:lnTo>
                    <a:pt x="0" y="430479"/>
                  </a:lnTo>
                </a:path>
              </a:pathLst>
            </a:custGeom>
            <a:ln w="25400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5335576" y="1409053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59">
                  <a:moveTo>
                    <a:pt x="85166" y="85813"/>
                  </a:moveTo>
                  <a:lnTo>
                    <a:pt x="0" y="62826"/>
                  </a:lnTo>
                  <a:lnTo>
                    <a:pt x="61937" y="0"/>
                  </a:lnTo>
                </a:path>
              </a:pathLst>
            </a:custGeom>
            <a:ln w="25400">
              <a:solidFill>
                <a:srgbClr val="128CA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4" name="object 2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976884"/>
              <a:ext cx="4529327" cy="1815083"/>
            </a:xfrm>
            <a:prstGeom prst="rect">
              <a:avLst/>
            </a:prstGeom>
          </p:spPr>
        </p:pic>
        <p:sp>
          <p:nvSpPr>
            <p:cNvPr id="255" name="object 255" descr=""/>
            <p:cNvSpPr/>
            <p:nvPr/>
          </p:nvSpPr>
          <p:spPr>
            <a:xfrm>
              <a:off x="894943" y="1012558"/>
              <a:ext cx="4416425" cy="1701800"/>
            </a:xfrm>
            <a:custGeom>
              <a:avLst/>
              <a:gdLst/>
              <a:ahLst/>
              <a:cxnLst/>
              <a:rect l="l" t="t" r="r" b="b"/>
              <a:pathLst>
                <a:path w="4416425" h="1701800">
                  <a:moveTo>
                    <a:pt x="0" y="0"/>
                  </a:moveTo>
                  <a:lnTo>
                    <a:pt x="4416361" y="0"/>
                  </a:lnTo>
                  <a:lnTo>
                    <a:pt x="4416361" y="1701304"/>
                  </a:lnTo>
                  <a:lnTo>
                    <a:pt x="0" y="170130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E8BAB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3564468" y="3479794"/>
              <a:ext cx="4885690" cy="2286000"/>
            </a:xfrm>
            <a:custGeom>
              <a:avLst/>
              <a:gdLst/>
              <a:ahLst/>
              <a:cxnLst/>
              <a:rect l="l" t="t" r="r" b="b"/>
              <a:pathLst>
                <a:path w="4885690" h="2286000">
                  <a:moveTo>
                    <a:pt x="4504258" y="0"/>
                  </a:moveTo>
                  <a:lnTo>
                    <a:pt x="381012" y="0"/>
                  </a:lnTo>
                  <a:lnTo>
                    <a:pt x="333219" y="2968"/>
                  </a:lnTo>
                  <a:lnTo>
                    <a:pt x="287197" y="11636"/>
                  </a:lnTo>
                  <a:lnTo>
                    <a:pt x="243304" y="25646"/>
                  </a:lnTo>
                  <a:lnTo>
                    <a:pt x="201897" y="44641"/>
                  </a:lnTo>
                  <a:lnTo>
                    <a:pt x="163332" y="68265"/>
                  </a:lnTo>
                  <a:lnTo>
                    <a:pt x="127967" y="96159"/>
                  </a:lnTo>
                  <a:lnTo>
                    <a:pt x="96159" y="127967"/>
                  </a:lnTo>
                  <a:lnTo>
                    <a:pt x="68265" y="163332"/>
                  </a:lnTo>
                  <a:lnTo>
                    <a:pt x="44641" y="201897"/>
                  </a:lnTo>
                  <a:lnTo>
                    <a:pt x="25646" y="243304"/>
                  </a:lnTo>
                  <a:lnTo>
                    <a:pt x="11636" y="287197"/>
                  </a:lnTo>
                  <a:lnTo>
                    <a:pt x="2968" y="333219"/>
                  </a:lnTo>
                  <a:lnTo>
                    <a:pt x="0" y="381012"/>
                  </a:lnTo>
                  <a:lnTo>
                    <a:pt x="0" y="1905000"/>
                  </a:lnTo>
                  <a:lnTo>
                    <a:pt x="2968" y="1952792"/>
                  </a:lnTo>
                  <a:lnTo>
                    <a:pt x="11636" y="1998814"/>
                  </a:lnTo>
                  <a:lnTo>
                    <a:pt x="25646" y="2042706"/>
                  </a:lnTo>
                  <a:lnTo>
                    <a:pt x="44641" y="2084112"/>
                  </a:lnTo>
                  <a:lnTo>
                    <a:pt x="68265" y="2122676"/>
                  </a:lnTo>
                  <a:lnTo>
                    <a:pt x="96159" y="2158039"/>
                  </a:lnTo>
                  <a:lnTo>
                    <a:pt x="127967" y="2189846"/>
                  </a:lnTo>
                  <a:lnTo>
                    <a:pt x="163332" y="2217739"/>
                  </a:lnTo>
                  <a:lnTo>
                    <a:pt x="201897" y="2241361"/>
                  </a:lnTo>
                  <a:lnTo>
                    <a:pt x="243304" y="2260355"/>
                  </a:lnTo>
                  <a:lnTo>
                    <a:pt x="287197" y="2274364"/>
                  </a:lnTo>
                  <a:lnTo>
                    <a:pt x="333219" y="2283031"/>
                  </a:lnTo>
                  <a:lnTo>
                    <a:pt x="381012" y="2286000"/>
                  </a:lnTo>
                  <a:lnTo>
                    <a:pt x="4504258" y="2286000"/>
                  </a:lnTo>
                  <a:lnTo>
                    <a:pt x="4552051" y="2283031"/>
                  </a:lnTo>
                  <a:lnTo>
                    <a:pt x="4598072" y="2274364"/>
                  </a:lnTo>
                  <a:lnTo>
                    <a:pt x="4641964" y="2260355"/>
                  </a:lnTo>
                  <a:lnTo>
                    <a:pt x="4683370" y="2241361"/>
                  </a:lnTo>
                  <a:lnTo>
                    <a:pt x="4721934" y="2217739"/>
                  </a:lnTo>
                  <a:lnTo>
                    <a:pt x="4757297" y="2189846"/>
                  </a:lnTo>
                  <a:lnTo>
                    <a:pt x="4789104" y="2158039"/>
                  </a:lnTo>
                  <a:lnTo>
                    <a:pt x="4816997" y="2122676"/>
                  </a:lnTo>
                  <a:lnTo>
                    <a:pt x="4840619" y="2084112"/>
                  </a:lnTo>
                  <a:lnTo>
                    <a:pt x="4859613" y="2042706"/>
                  </a:lnTo>
                  <a:lnTo>
                    <a:pt x="4873622" y="1998814"/>
                  </a:lnTo>
                  <a:lnTo>
                    <a:pt x="4882289" y="1952792"/>
                  </a:lnTo>
                  <a:lnTo>
                    <a:pt x="4885258" y="1905000"/>
                  </a:lnTo>
                  <a:lnTo>
                    <a:pt x="4885258" y="381012"/>
                  </a:lnTo>
                  <a:lnTo>
                    <a:pt x="4882289" y="333219"/>
                  </a:lnTo>
                  <a:lnTo>
                    <a:pt x="4873622" y="287197"/>
                  </a:lnTo>
                  <a:lnTo>
                    <a:pt x="4859613" y="243304"/>
                  </a:lnTo>
                  <a:lnTo>
                    <a:pt x="4840619" y="201897"/>
                  </a:lnTo>
                  <a:lnTo>
                    <a:pt x="4816997" y="163332"/>
                  </a:lnTo>
                  <a:lnTo>
                    <a:pt x="4789104" y="127967"/>
                  </a:lnTo>
                  <a:lnTo>
                    <a:pt x="4757297" y="96159"/>
                  </a:lnTo>
                  <a:lnTo>
                    <a:pt x="4721934" y="68265"/>
                  </a:lnTo>
                  <a:lnTo>
                    <a:pt x="4683370" y="44641"/>
                  </a:lnTo>
                  <a:lnTo>
                    <a:pt x="4641964" y="25646"/>
                  </a:lnTo>
                  <a:lnTo>
                    <a:pt x="4598072" y="11636"/>
                  </a:lnTo>
                  <a:lnTo>
                    <a:pt x="4552051" y="2968"/>
                  </a:lnTo>
                  <a:lnTo>
                    <a:pt x="4504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3564468" y="3479794"/>
              <a:ext cx="4885690" cy="2286000"/>
            </a:xfrm>
            <a:custGeom>
              <a:avLst/>
              <a:gdLst/>
              <a:ahLst/>
              <a:cxnLst/>
              <a:rect l="l" t="t" r="r" b="b"/>
              <a:pathLst>
                <a:path w="4885690" h="2286000">
                  <a:moveTo>
                    <a:pt x="0" y="381012"/>
                  </a:moveTo>
                  <a:lnTo>
                    <a:pt x="2968" y="333219"/>
                  </a:lnTo>
                  <a:lnTo>
                    <a:pt x="11636" y="287197"/>
                  </a:lnTo>
                  <a:lnTo>
                    <a:pt x="25646" y="243304"/>
                  </a:lnTo>
                  <a:lnTo>
                    <a:pt x="44641" y="201897"/>
                  </a:lnTo>
                  <a:lnTo>
                    <a:pt x="68265" y="163332"/>
                  </a:lnTo>
                  <a:lnTo>
                    <a:pt x="96159" y="127967"/>
                  </a:lnTo>
                  <a:lnTo>
                    <a:pt x="127967" y="96159"/>
                  </a:lnTo>
                  <a:lnTo>
                    <a:pt x="163332" y="68265"/>
                  </a:lnTo>
                  <a:lnTo>
                    <a:pt x="201897" y="44641"/>
                  </a:lnTo>
                  <a:lnTo>
                    <a:pt x="243304" y="25646"/>
                  </a:lnTo>
                  <a:lnTo>
                    <a:pt x="287197" y="11636"/>
                  </a:lnTo>
                  <a:lnTo>
                    <a:pt x="333219" y="2968"/>
                  </a:lnTo>
                  <a:lnTo>
                    <a:pt x="381012" y="0"/>
                  </a:lnTo>
                  <a:lnTo>
                    <a:pt x="4504258" y="0"/>
                  </a:lnTo>
                  <a:lnTo>
                    <a:pt x="4552051" y="2968"/>
                  </a:lnTo>
                  <a:lnTo>
                    <a:pt x="4598072" y="11636"/>
                  </a:lnTo>
                  <a:lnTo>
                    <a:pt x="4641964" y="25646"/>
                  </a:lnTo>
                  <a:lnTo>
                    <a:pt x="4683370" y="44641"/>
                  </a:lnTo>
                  <a:lnTo>
                    <a:pt x="4721934" y="68265"/>
                  </a:lnTo>
                  <a:lnTo>
                    <a:pt x="4757297" y="96159"/>
                  </a:lnTo>
                  <a:lnTo>
                    <a:pt x="4789104" y="127967"/>
                  </a:lnTo>
                  <a:lnTo>
                    <a:pt x="4816997" y="163332"/>
                  </a:lnTo>
                  <a:lnTo>
                    <a:pt x="4840619" y="201897"/>
                  </a:lnTo>
                  <a:lnTo>
                    <a:pt x="4859613" y="243304"/>
                  </a:lnTo>
                  <a:lnTo>
                    <a:pt x="4873622" y="287197"/>
                  </a:lnTo>
                  <a:lnTo>
                    <a:pt x="4882289" y="333219"/>
                  </a:lnTo>
                  <a:lnTo>
                    <a:pt x="4885258" y="381012"/>
                  </a:lnTo>
                  <a:lnTo>
                    <a:pt x="4885258" y="1905000"/>
                  </a:lnTo>
                  <a:lnTo>
                    <a:pt x="4882289" y="1952792"/>
                  </a:lnTo>
                  <a:lnTo>
                    <a:pt x="4873622" y="1998814"/>
                  </a:lnTo>
                  <a:lnTo>
                    <a:pt x="4859613" y="2042706"/>
                  </a:lnTo>
                  <a:lnTo>
                    <a:pt x="4840619" y="2084112"/>
                  </a:lnTo>
                  <a:lnTo>
                    <a:pt x="4816997" y="2122676"/>
                  </a:lnTo>
                  <a:lnTo>
                    <a:pt x="4789104" y="2158039"/>
                  </a:lnTo>
                  <a:lnTo>
                    <a:pt x="4757297" y="2189846"/>
                  </a:lnTo>
                  <a:lnTo>
                    <a:pt x="4721934" y="2217739"/>
                  </a:lnTo>
                  <a:lnTo>
                    <a:pt x="4683370" y="2241361"/>
                  </a:lnTo>
                  <a:lnTo>
                    <a:pt x="4641964" y="2260355"/>
                  </a:lnTo>
                  <a:lnTo>
                    <a:pt x="4598072" y="2274364"/>
                  </a:lnTo>
                  <a:lnTo>
                    <a:pt x="4552051" y="2283031"/>
                  </a:lnTo>
                  <a:lnTo>
                    <a:pt x="4504258" y="2286000"/>
                  </a:lnTo>
                  <a:lnTo>
                    <a:pt x="381012" y="2286000"/>
                  </a:lnTo>
                  <a:lnTo>
                    <a:pt x="333219" y="2283031"/>
                  </a:lnTo>
                  <a:lnTo>
                    <a:pt x="287197" y="2274364"/>
                  </a:lnTo>
                  <a:lnTo>
                    <a:pt x="243304" y="2260355"/>
                  </a:lnTo>
                  <a:lnTo>
                    <a:pt x="201897" y="2241361"/>
                  </a:lnTo>
                  <a:lnTo>
                    <a:pt x="163332" y="2217739"/>
                  </a:lnTo>
                  <a:lnTo>
                    <a:pt x="127967" y="2189846"/>
                  </a:lnTo>
                  <a:lnTo>
                    <a:pt x="96159" y="2158039"/>
                  </a:lnTo>
                  <a:lnTo>
                    <a:pt x="68265" y="2122676"/>
                  </a:lnTo>
                  <a:lnTo>
                    <a:pt x="44641" y="2084112"/>
                  </a:lnTo>
                  <a:lnTo>
                    <a:pt x="25646" y="2042706"/>
                  </a:lnTo>
                  <a:lnTo>
                    <a:pt x="11636" y="1998814"/>
                  </a:lnTo>
                  <a:lnTo>
                    <a:pt x="2968" y="1952792"/>
                  </a:lnTo>
                  <a:lnTo>
                    <a:pt x="0" y="1905000"/>
                  </a:lnTo>
                  <a:lnTo>
                    <a:pt x="0" y="3810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8" name="object 258" descr=""/>
          <p:cNvSpPr txBox="1"/>
          <p:nvPr/>
        </p:nvSpPr>
        <p:spPr>
          <a:xfrm>
            <a:off x="3716701" y="3517432"/>
            <a:ext cx="286194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2605"/>
              </a:lnSpc>
            </a:pPr>
            <a:r>
              <a:rPr dirty="0" baseline="-18888" sz="3750" spc="-382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r>
              <a:rPr dirty="0" baseline="7407" sz="1125" spc="-382" b="1">
                <a:solidFill>
                  <a:srgbClr val="FFFFFF"/>
                </a:solidFill>
                <a:latin typeface="Arial"/>
                <a:cs typeface="Arial"/>
              </a:rPr>
              <a:t>ADB</a:t>
            </a:r>
            <a:r>
              <a:rPr dirty="0" baseline="-19444" sz="3000" spc="-382">
                <a:latin typeface="Arial"/>
                <a:cs typeface="Arial"/>
              </a:rPr>
              <a:t>B</a:t>
            </a:r>
            <a:r>
              <a:rPr dirty="0" baseline="7407" sz="1125" spc="-382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baseline="7407" sz="1125" spc="1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baseline="7407" sz="1125" spc="-46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-19444" sz="3000" spc="-1222">
                <a:latin typeface="Arial"/>
                <a:cs typeface="Arial"/>
              </a:rPr>
              <a:t>o</a:t>
            </a:r>
            <a:r>
              <a:rPr dirty="0" baseline="7407" sz="1125" spc="1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7407" sz="1125" spc="33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9444" sz="3000" spc="-30">
                <a:latin typeface="Arial"/>
                <a:cs typeface="Arial"/>
              </a:rPr>
              <a:t>t</a:t>
            </a:r>
            <a:r>
              <a:rPr dirty="0" baseline="-19444" sz="3000" spc="-202">
                <a:latin typeface="Arial"/>
                <a:cs typeface="Arial"/>
              </a:rPr>
              <a:t>h</a:t>
            </a:r>
            <a:r>
              <a:rPr dirty="0" baseline="7407" sz="1125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-19444" sz="3000" spc="-2017">
                <a:latin typeface="Arial"/>
                <a:cs typeface="Arial"/>
              </a:rPr>
              <a:t>A</a:t>
            </a:r>
            <a:r>
              <a:rPr dirty="0" baseline="7407" sz="1125" spc="7" b="1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dirty="0" baseline="7407" sz="1125" spc="-67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baseline="-19444" sz="3000" spc="-2129">
                <a:latin typeface="Arial"/>
                <a:cs typeface="Arial"/>
              </a:rPr>
              <a:t>R</a:t>
            </a:r>
            <a:r>
              <a:rPr dirty="0" baseline="7407" sz="1125" spc="1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dirty="0" baseline="7407" sz="1125" spc="-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9444" sz="3000" spc="-44">
                <a:latin typeface="Arial"/>
                <a:cs typeface="Arial"/>
              </a:rPr>
              <a:t>M</a:t>
            </a:r>
            <a:r>
              <a:rPr dirty="0" baseline="-19444" sz="3000" spc="-922">
                <a:latin typeface="Arial"/>
                <a:cs typeface="Arial"/>
              </a:rPr>
              <a:t>v</a:t>
            </a:r>
            <a:r>
              <a:rPr dirty="0" baseline="7407" sz="1125" spc="1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7407" sz="1125" spc="-75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-19444" sz="3000" spc="-937">
                <a:latin typeface="Arial"/>
                <a:cs typeface="Arial"/>
              </a:rPr>
              <a:t>7</a:t>
            </a:r>
            <a:r>
              <a:rPr dirty="0" baseline="7407" sz="1125" spc="15" b="1">
                <a:solidFill>
                  <a:srgbClr val="FFFFFF"/>
                </a:solidFill>
                <a:latin typeface="Arial"/>
                <a:cs typeface="Arial"/>
              </a:rPr>
              <a:t>B-</a:t>
            </a:r>
            <a:r>
              <a:rPr dirty="0" baseline="7407" sz="1125" spc="-104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baseline="-19444" sz="3000" spc="-1927">
                <a:latin typeface="Arial"/>
                <a:cs typeface="Arial"/>
              </a:rPr>
              <a:t>&amp;</a:t>
            </a:r>
            <a:r>
              <a:rPr dirty="0" baseline="7407" sz="1125" spc="15" b="1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baseline="7407" sz="1125" spc="434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baseline="-19444" sz="3000" spc="-30">
                <a:latin typeface="Arial"/>
                <a:cs typeface="Arial"/>
              </a:rPr>
              <a:t>A</a:t>
            </a:r>
            <a:r>
              <a:rPr dirty="0" baseline="-19444" sz="3000" spc="-22">
                <a:latin typeface="Arial"/>
                <a:cs typeface="Arial"/>
              </a:rPr>
              <a:t>R</a:t>
            </a:r>
            <a:r>
              <a:rPr dirty="0" baseline="-19444" sz="3000" spc="-2422">
                <a:latin typeface="Arial"/>
                <a:cs typeface="Arial"/>
              </a:rPr>
              <a:t>M</a:t>
            </a:r>
            <a:r>
              <a:rPr dirty="0" sz="750" spc="5" b="1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dirty="0" sz="750" spc="-23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19444" sz="3000" spc="-1170">
                <a:latin typeface="Arial"/>
                <a:cs typeface="Arial"/>
              </a:rPr>
              <a:t>v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750" spc="-36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-19444" sz="3000" spc="-1207">
                <a:latin typeface="Arial"/>
                <a:cs typeface="Arial"/>
              </a:rPr>
              <a:t>8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" name="object 2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259" name="object 259" descr=""/>
          <p:cNvSpPr txBox="1"/>
          <p:nvPr/>
        </p:nvSpPr>
        <p:spPr>
          <a:xfrm>
            <a:off x="6628565" y="3605784"/>
            <a:ext cx="12731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0" name="object 260" descr=""/>
          <p:cNvSpPr txBox="1"/>
          <p:nvPr/>
        </p:nvSpPr>
        <p:spPr>
          <a:xfrm>
            <a:off x="4019977" y="3923508"/>
            <a:ext cx="42030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-465">
                <a:latin typeface="Arial"/>
                <a:cs typeface="Arial"/>
              </a:rPr>
              <a:t>a</a:t>
            </a:r>
            <a:r>
              <a:rPr dirty="0" sz="650" spc="-1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2777" sz="3000" spc="-839">
                <a:latin typeface="Arial"/>
                <a:cs typeface="Arial"/>
              </a:rPr>
              <a:t>r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50" spc="-35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2777" sz="3000" spc="-7">
                <a:latin typeface="Arial"/>
                <a:cs typeface="Arial"/>
              </a:rPr>
              <a:t>e</a:t>
            </a:r>
            <a:r>
              <a:rPr dirty="0" baseline="2777" sz="3000" spc="-22">
                <a:latin typeface="Arial"/>
                <a:cs typeface="Arial"/>
              </a:rPr>
              <a:t> </a:t>
            </a:r>
            <a:r>
              <a:rPr dirty="0" baseline="2777" sz="3000" spc="-157">
                <a:latin typeface="Arial"/>
                <a:cs typeface="Arial"/>
              </a:rPr>
              <a:t>s</a:t>
            </a:r>
            <a:r>
              <a:rPr dirty="0" sz="650" spc="-3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2777" sz="3000" spc="-1200">
                <a:latin typeface="Arial"/>
                <a:cs typeface="Arial"/>
              </a:rPr>
              <a:t>u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50" spc="-11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2777" sz="3000" spc="-1545">
                <a:latin typeface="Arial"/>
                <a:cs typeface="Arial"/>
              </a:rPr>
              <a:t>p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-Lit</a:t>
            </a:r>
            <a:r>
              <a:rPr dirty="0" sz="650" spc="-2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2777" sz="3000" spc="-15">
                <a:latin typeface="Arial"/>
                <a:cs typeface="Arial"/>
              </a:rPr>
              <a:t>por</a:t>
            </a:r>
            <a:r>
              <a:rPr dirty="0" baseline="2777" sz="3000" spc="-637">
                <a:latin typeface="Arial"/>
                <a:cs typeface="Arial"/>
              </a:rPr>
              <a:t>t</a:t>
            </a:r>
            <a:r>
              <a:rPr dirty="0" sz="650" spc="-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2777" sz="3000" spc="-1657">
                <a:latin typeface="Arial"/>
                <a:cs typeface="Arial"/>
              </a:rPr>
              <a:t>e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z="650" spc="-2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baseline="2777" sz="3000" spc="-1612">
                <a:latin typeface="Arial"/>
                <a:cs typeface="Arial"/>
              </a:rPr>
              <a:t>d</a:t>
            </a:r>
            <a:r>
              <a:rPr dirty="0" sz="650" spc="25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r>
              <a:rPr dirty="0" sz="650" spc="4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777" sz="3000" spc="-562">
                <a:latin typeface="Arial"/>
                <a:cs typeface="Arial"/>
              </a:rPr>
              <a:t>b</a:t>
            </a:r>
            <a:r>
              <a:rPr dirty="0" sz="65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2777" sz="3000" spc="-1425">
                <a:latin typeface="Arial"/>
                <a:cs typeface="Arial"/>
              </a:rPr>
              <a:t>y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CE-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50" spc="-11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777" sz="3000" spc="-2017">
                <a:latin typeface="Arial"/>
                <a:cs typeface="Arial"/>
              </a:rPr>
              <a:t>C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z="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38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2777" sz="3000" spc="-1117">
                <a:latin typeface="Arial"/>
                <a:cs typeface="Arial"/>
              </a:rPr>
              <a:t>o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650" spc="-22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2777" sz="3000">
                <a:latin typeface="Arial"/>
                <a:cs typeface="Arial"/>
              </a:rPr>
              <a:t>re</a:t>
            </a:r>
            <a:r>
              <a:rPr dirty="0" baseline="2777" sz="3000" spc="-7">
                <a:latin typeface="Arial"/>
                <a:cs typeface="Arial"/>
              </a:rPr>
              <a:t>Si</a:t>
            </a:r>
            <a:r>
              <a:rPr dirty="0" baseline="2777" sz="3000">
                <a:latin typeface="Arial"/>
                <a:cs typeface="Arial"/>
              </a:rPr>
              <a:t>ght</a:t>
            </a:r>
            <a:r>
              <a:rPr dirty="0" baseline="2777" sz="3000" spc="7">
                <a:latin typeface="Arial"/>
                <a:cs typeface="Arial"/>
              </a:rPr>
              <a:t> </a:t>
            </a:r>
            <a:r>
              <a:rPr dirty="0" baseline="2777" sz="3000" spc="-15">
                <a:latin typeface="Arial"/>
                <a:cs typeface="Arial"/>
              </a:rPr>
              <a:t>SoC-</a:t>
            </a:r>
            <a:r>
              <a:rPr dirty="0" baseline="2777" sz="3000" spc="-37">
                <a:latin typeface="Arial"/>
                <a:cs typeface="Arial"/>
              </a:rPr>
              <a:t>400</a:t>
            </a:r>
            <a:endParaRPr baseline="2777" sz="3000">
              <a:latin typeface="Arial"/>
              <a:cs typeface="Arial"/>
            </a:endParaRPr>
          </a:p>
        </p:txBody>
      </p:sp>
      <p:sp>
        <p:nvSpPr>
          <p:cNvPr id="261" name="object 261" descr=""/>
          <p:cNvSpPr txBox="1"/>
          <p:nvPr/>
        </p:nvSpPr>
        <p:spPr>
          <a:xfrm>
            <a:off x="3729401" y="4291584"/>
            <a:ext cx="45459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03530" algn="l"/>
              </a:tabLst>
            </a:pP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f</a:t>
            </a:r>
            <a:r>
              <a:rPr dirty="0" sz="2000" spc="-1065">
                <a:latin typeface="Arial"/>
                <a:cs typeface="Arial"/>
              </a:rPr>
              <a:t>o</a:t>
            </a:r>
            <a:r>
              <a:rPr dirty="0" baseline="33333" sz="1500" spc="7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33333" sz="1500" spc="-64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245">
                <a:latin typeface="Arial"/>
                <a:cs typeface="Arial"/>
              </a:rPr>
              <a:t>r</a:t>
            </a:r>
            <a:r>
              <a:rPr dirty="0" baseline="33333" sz="1500" spc="7" b="1">
                <a:solidFill>
                  <a:srgbClr val="FFFFFF"/>
                </a:solidFill>
                <a:latin typeface="Arial"/>
                <a:cs typeface="Arial"/>
              </a:rPr>
              <a:t>I-</a:t>
            </a:r>
            <a:r>
              <a:rPr dirty="0" baseline="33333" sz="1500" spc="-622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2000" spc="-1050">
                <a:latin typeface="Arial"/>
                <a:cs typeface="Arial"/>
              </a:rPr>
              <a:t>C</a:t>
            </a:r>
            <a:r>
              <a:rPr dirty="0" baseline="33333" sz="1500" spc="7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33333" sz="1500" spc="-142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000" spc="-10">
                <a:latin typeface="Arial"/>
                <a:cs typeface="Arial"/>
              </a:rPr>
              <a:t>or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A53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&amp;</a:t>
            </a:r>
            <a:r>
              <a:rPr dirty="0" sz="2000" spc="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Cortex-</a:t>
            </a:r>
            <a:r>
              <a:rPr dirty="0" sz="2000" spc="-25">
                <a:latin typeface="Arial"/>
                <a:cs typeface="Arial"/>
              </a:rPr>
              <a:t>A57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2" name="object 262" descr=""/>
          <p:cNvSpPr txBox="1"/>
          <p:nvPr/>
        </p:nvSpPr>
        <p:spPr>
          <a:xfrm>
            <a:off x="3788739" y="4476663"/>
            <a:ext cx="1779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650" spc="-27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baseline="-26388" sz="3000" spc="-1275">
                <a:latin typeface="Arial"/>
                <a:cs typeface="Arial"/>
              </a:rPr>
              <a:t>a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ite</a:t>
            </a:r>
            <a:r>
              <a:rPr dirty="0" sz="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6388" sz="3000">
                <a:latin typeface="Arial"/>
                <a:cs typeface="Arial"/>
              </a:rPr>
              <a:t>vailable</a:t>
            </a:r>
            <a:r>
              <a:rPr dirty="0" baseline="-26388" sz="3000" spc="15">
                <a:latin typeface="Arial"/>
                <a:cs typeface="Arial"/>
              </a:rPr>
              <a:t> </a:t>
            </a:r>
            <a:r>
              <a:rPr dirty="0" baseline="-26388" sz="3000" spc="-30">
                <a:latin typeface="Arial"/>
                <a:cs typeface="Arial"/>
              </a:rPr>
              <a:t>f</a:t>
            </a:r>
            <a:r>
              <a:rPr dirty="0" baseline="-26388" sz="3000" spc="-660">
                <a:latin typeface="Arial"/>
                <a:cs typeface="Arial"/>
              </a:rPr>
              <a:t>r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50" spc="-48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-26388" sz="3000" spc="-997">
                <a:latin typeface="Arial"/>
                <a:cs typeface="Arial"/>
              </a:rPr>
              <a:t>o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E-</a:t>
            </a:r>
            <a:r>
              <a:rPr dirty="0" sz="650" spc="-35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baseline="-26388" sz="3000" spc="-2002">
                <a:latin typeface="Arial"/>
                <a:cs typeface="Arial"/>
              </a:rPr>
              <a:t>m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263" name="object 263" descr=""/>
          <p:cNvSpPr txBox="1"/>
          <p:nvPr/>
        </p:nvSpPr>
        <p:spPr>
          <a:xfrm>
            <a:off x="5642665" y="4596484"/>
            <a:ext cx="2221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ore</a:t>
            </a:r>
            <a:r>
              <a:rPr dirty="0" sz="2000" spc="-40">
                <a:latin typeface="Arial"/>
                <a:cs typeface="Arial"/>
              </a:rPr>
              <a:t>’</a:t>
            </a:r>
            <a:r>
              <a:rPr dirty="0" sz="2000" spc="-15">
                <a:latin typeface="Arial"/>
                <a:cs typeface="Arial"/>
              </a:rPr>
              <a:t>s</a:t>
            </a:r>
            <a:r>
              <a:rPr dirty="0" baseline="81196" sz="975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81196" sz="975" spc="-532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775">
                <a:latin typeface="Arial"/>
                <a:cs typeface="Arial"/>
              </a:rPr>
              <a:t>L</a:t>
            </a:r>
            <a:r>
              <a:rPr dirty="0" baseline="81196" sz="975" spc="-15">
                <a:solidFill>
                  <a:srgbClr val="FFFFFF"/>
                </a:solidFill>
                <a:latin typeface="Arial"/>
                <a:cs typeface="Arial"/>
              </a:rPr>
              <a:t>E-</a:t>
            </a:r>
            <a:r>
              <a:rPr dirty="0" baseline="81196" sz="975" spc="-34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1115">
                <a:latin typeface="Arial"/>
                <a:cs typeface="Arial"/>
              </a:rPr>
              <a:t>A</a:t>
            </a:r>
            <a:r>
              <a:rPr dirty="0" baseline="81196" sz="975" spc="-15">
                <a:solidFill>
                  <a:srgbClr val="FFFFFF"/>
                </a:solidFill>
                <a:latin typeface="Arial"/>
                <a:cs typeface="Arial"/>
              </a:rPr>
              <a:t>ite</a:t>
            </a:r>
            <a:r>
              <a:rPr dirty="0" baseline="81196" sz="975" spc="38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release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4" name="object 264" descr=""/>
          <p:cNvSpPr txBox="1"/>
          <p:nvPr/>
        </p:nvSpPr>
        <p:spPr>
          <a:xfrm>
            <a:off x="3754801" y="4934711"/>
            <a:ext cx="423545" cy="40640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6670">
              <a:lnSpc>
                <a:spcPts val="425"/>
              </a:lnSpc>
              <a:spcBef>
                <a:spcPts val="145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TZC-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2525"/>
              </a:lnSpc>
            </a:pPr>
            <a:r>
              <a:rPr dirty="0" sz="2500" spc="-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265" name="object 265" descr=""/>
          <p:cNvSpPr txBox="1"/>
          <p:nvPr/>
        </p:nvSpPr>
        <p:spPr>
          <a:xfrm>
            <a:off x="4019977" y="4977384"/>
            <a:ext cx="4018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Embedded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Macrocells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(ETM)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6" name="object 266" descr=""/>
          <p:cNvSpPr txBox="1"/>
          <p:nvPr/>
        </p:nvSpPr>
        <p:spPr>
          <a:xfrm>
            <a:off x="4019468" y="5283507"/>
            <a:ext cx="3654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provided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650">
                <a:latin typeface="Arial"/>
                <a:cs typeface="Arial"/>
              </a:rPr>
              <a:t>s</a:t>
            </a:r>
            <a:r>
              <a:rPr dirty="0" sz="650" spc="-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50" spc="-18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955">
                <a:latin typeface="Arial"/>
                <a:cs typeface="Arial"/>
              </a:rPr>
              <a:t>o</a:t>
            </a:r>
            <a:r>
              <a:rPr dirty="0" sz="650" spc="-15">
                <a:solidFill>
                  <a:srgbClr val="FFFFFF"/>
                </a:solidFill>
                <a:latin typeface="Arial"/>
                <a:cs typeface="Arial"/>
              </a:rPr>
              <a:t>nfi</a:t>
            </a:r>
            <a:r>
              <a:rPr dirty="0" sz="650" spc="-9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-600">
                <a:latin typeface="Arial"/>
                <a:cs typeface="Arial"/>
              </a:rPr>
              <a:t>r</a:t>
            </a:r>
            <a:r>
              <a:rPr dirty="0" sz="650" spc="-15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dirty="0" sz="650" spc="-35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665">
                <a:latin typeface="Arial"/>
                <a:cs typeface="Arial"/>
              </a:rPr>
              <a:t>s</a:t>
            </a:r>
            <a:r>
              <a:rPr dirty="0" sz="650" spc="-15">
                <a:solidFill>
                  <a:srgbClr val="FFFFFF"/>
                </a:solidFill>
                <a:latin typeface="Arial"/>
                <a:cs typeface="Arial"/>
              </a:rPr>
              <a:t>ble: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AXI4/AXI3/AHB/APB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2110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31595" y="873475"/>
            <a:ext cx="7926705" cy="535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9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200">
                <a:latin typeface="Arial"/>
                <a:cs typeface="Arial"/>
              </a:rPr>
              <a:t>CoreLink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400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series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available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now</a:t>
            </a:r>
            <a:endParaRPr sz="2200">
              <a:latin typeface="Arial"/>
              <a:cs typeface="Arial"/>
            </a:endParaRPr>
          </a:p>
          <a:p>
            <a:pPr lvl="1" marL="734695" marR="444500" indent="-277495">
              <a:lnSpc>
                <a:spcPct val="100000"/>
              </a:lnSpc>
              <a:spcBef>
                <a:spcPts val="6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Coherency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10">
                <a:latin typeface="Arial"/>
                <a:cs typeface="Arial"/>
              </a:rPr>
              <a:t>Cortex-</a:t>
            </a:r>
            <a:r>
              <a:rPr dirty="0" sz="2000">
                <a:latin typeface="Arial"/>
                <a:cs typeface="Arial"/>
              </a:rPr>
              <a:t>A15,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Cortex-</a:t>
            </a:r>
            <a:r>
              <a:rPr dirty="0" sz="2000">
                <a:latin typeface="Arial"/>
                <a:cs typeface="Arial"/>
              </a:rPr>
              <a:t>A7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latest Cortex-</a:t>
            </a:r>
            <a:r>
              <a:rPr dirty="0" sz="2000">
                <a:latin typeface="Arial"/>
                <a:cs typeface="Arial"/>
              </a:rPr>
              <a:t>A50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  <a:p>
            <a:pPr lvl="1" marL="734695" marR="5080" indent="-277495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NIC-400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Interconnect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10">
                <a:latin typeface="Arial"/>
                <a:cs typeface="Arial"/>
              </a:rPr>
              <a:t>Cortex-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10">
                <a:latin typeface="Arial"/>
                <a:cs typeface="Arial"/>
              </a:rPr>
              <a:t>Cortex-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10">
                <a:latin typeface="Arial"/>
                <a:cs typeface="Arial"/>
              </a:rPr>
              <a:t> series processors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28CAB"/>
              </a:buClr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200">
                <a:latin typeface="Arial"/>
                <a:cs typeface="Arial"/>
              </a:rPr>
              <a:t>CoreLink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500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series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offers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new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system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scaling</a:t>
            </a:r>
            <a:endParaRPr sz="2200">
              <a:latin typeface="Arial"/>
              <a:cs typeface="Arial"/>
            </a:endParaRPr>
          </a:p>
          <a:p>
            <a:pPr lvl="1" marL="734695" marR="737870" indent="-277495">
              <a:lnSpc>
                <a:spcPct val="100000"/>
              </a:lnSpc>
              <a:spcBef>
                <a:spcPts val="6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16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 CCN-504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Cache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Coherent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enterprise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Enterprise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DDR3/4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DMC-</a:t>
            </a:r>
            <a:r>
              <a:rPr dirty="0" sz="2000" spc="-25">
                <a:latin typeface="Arial"/>
                <a:cs typeface="Arial"/>
              </a:rPr>
              <a:t>520</a:t>
            </a:r>
            <a:endParaRPr sz="20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ARMv8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stable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MMU-</a:t>
            </a:r>
            <a:r>
              <a:rPr dirty="0" sz="2000" spc="-25">
                <a:latin typeface="Arial"/>
                <a:cs typeface="Arial"/>
              </a:rPr>
              <a:t>500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28CAB"/>
              </a:buClr>
              <a:buFont typeface="Wingdings"/>
              <a:buChar char=""/>
            </a:pPr>
            <a:endParaRPr sz="2350">
              <a:latin typeface="Arial"/>
              <a:cs typeface="Arial"/>
            </a:endParaRPr>
          </a:p>
          <a:p>
            <a:pPr marL="277495" marR="478155" indent="-265430">
              <a:lnSpc>
                <a:spcPct val="100000"/>
              </a:lnSpc>
              <a:spcBef>
                <a:spcPts val="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200">
                <a:latin typeface="Arial"/>
                <a:cs typeface="Arial"/>
              </a:rPr>
              <a:t>ARM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CoreLink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System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IP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offers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best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ARM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Cortex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and </a:t>
            </a:r>
            <a:r>
              <a:rPr dirty="0" sz="2200">
                <a:latin typeface="Arial"/>
                <a:cs typeface="Arial"/>
              </a:rPr>
              <a:t>Mali™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processor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performance</a:t>
            </a:r>
            <a:endParaRPr sz="22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6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Designed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together,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validated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together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6550" y="778764"/>
            <a:ext cx="8813800" cy="736600"/>
            <a:chOff x="336550" y="778764"/>
            <a:chExt cx="8813800" cy="736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39" y="835152"/>
              <a:ext cx="3916679" cy="67970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6272" y="778764"/>
              <a:ext cx="2679191" cy="67970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058" y="863142"/>
              <a:ext cx="3822941" cy="58477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029" y="1616847"/>
            <a:ext cx="4909820" cy="4521200"/>
            <a:chOff x="202029" y="1616847"/>
            <a:chExt cx="4909820" cy="45212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029" y="1616847"/>
              <a:ext cx="4909797" cy="45209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09600" y="3204362"/>
              <a:ext cx="4083685" cy="1840230"/>
            </a:xfrm>
            <a:custGeom>
              <a:avLst/>
              <a:gdLst/>
              <a:ahLst/>
              <a:cxnLst/>
              <a:rect l="l" t="t" r="r" b="b"/>
              <a:pathLst>
                <a:path w="4083685" h="1840229">
                  <a:moveTo>
                    <a:pt x="0" y="1266761"/>
                  </a:moveTo>
                  <a:lnTo>
                    <a:pt x="2453093" y="1266761"/>
                  </a:lnTo>
                  <a:lnTo>
                    <a:pt x="2453093" y="1839633"/>
                  </a:lnTo>
                  <a:lnTo>
                    <a:pt x="0" y="1839633"/>
                  </a:lnTo>
                  <a:lnTo>
                    <a:pt x="0" y="1266761"/>
                  </a:lnTo>
                  <a:close/>
                </a:path>
                <a:path w="4083685" h="1840229">
                  <a:moveTo>
                    <a:pt x="2757487" y="1396199"/>
                  </a:moveTo>
                  <a:lnTo>
                    <a:pt x="4078998" y="1396199"/>
                  </a:lnTo>
                  <a:lnTo>
                    <a:pt x="4078998" y="1801012"/>
                  </a:lnTo>
                  <a:lnTo>
                    <a:pt x="2757487" y="1801012"/>
                  </a:lnTo>
                  <a:lnTo>
                    <a:pt x="2757487" y="1396199"/>
                  </a:lnTo>
                  <a:close/>
                </a:path>
                <a:path w="4083685" h="1840229">
                  <a:moveTo>
                    <a:pt x="2762072" y="0"/>
                  </a:moveTo>
                  <a:lnTo>
                    <a:pt x="4083583" y="0"/>
                  </a:lnTo>
                  <a:lnTo>
                    <a:pt x="4083583" y="404812"/>
                  </a:lnTo>
                  <a:lnTo>
                    <a:pt x="2762072" y="404812"/>
                  </a:lnTo>
                  <a:lnTo>
                    <a:pt x="2762072" y="0"/>
                  </a:lnTo>
                  <a:close/>
                </a:path>
              </a:pathLst>
            </a:custGeom>
            <a:ln w="285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5800" y="3000362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457200" y="0"/>
                  </a:lnTo>
                  <a:lnTo>
                    <a:pt x="4572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8432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CoreLink</a:t>
            </a:r>
            <a:r>
              <a:rPr dirty="0" spc="-50"/>
              <a:t> </a:t>
            </a:r>
            <a:r>
              <a:rPr dirty="0"/>
              <a:t>400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45"/>
              <a:t> </a:t>
            </a:r>
            <a:r>
              <a:rPr dirty="0"/>
              <a:t>IP</a:t>
            </a:r>
            <a:r>
              <a:rPr dirty="0" spc="-30"/>
              <a:t> </a:t>
            </a:r>
            <a:r>
              <a:rPr dirty="0"/>
              <a:t>Available</a:t>
            </a:r>
            <a:r>
              <a:rPr dirty="0" spc="-35"/>
              <a:t> </a:t>
            </a:r>
            <a:r>
              <a:rPr dirty="0" spc="-25"/>
              <a:t>Now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5488940" y="913583"/>
            <a:ext cx="101091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Coherency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46140" y="1152851"/>
            <a:ext cx="18040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3333"/>
              <a:buFont typeface="Wingdings"/>
              <a:buChar char=""/>
              <a:tabLst>
                <a:tab pos="263525" algn="l"/>
                <a:tab pos="264160" algn="l"/>
              </a:tabLst>
            </a:pPr>
            <a:r>
              <a:rPr dirty="0" sz="1500">
                <a:latin typeface="Arial"/>
                <a:cs typeface="Arial"/>
              </a:rPr>
              <a:t>CoreLink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CCI-</a:t>
            </a:r>
            <a:r>
              <a:rPr dirty="0" sz="1500" spc="-25">
                <a:latin typeface="Arial"/>
                <a:cs typeface="Arial"/>
              </a:rPr>
              <a:t>400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03340" y="1364688"/>
            <a:ext cx="120014" cy="4800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775"/>
              </a:lnSpc>
              <a:spcBef>
                <a:spcPts val="120"/>
              </a:spcBef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ts val="1775"/>
              </a:lnSpc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31940" y="1392119"/>
            <a:ext cx="1583690" cy="43053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25"/>
              </a:spcBef>
            </a:pPr>
            <a:r>
              <a:rPr dirty="0" sz="1300">
                <a:latin typeface="Arial"/>
                <a:cs typeface="Arial"/>
              </a:rPr>
              <a:t>Full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cache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coherency </a:t>
            </a:r>
            <a:r>
              <a:rPr dirty="0" sz="1300">
                <a:latin typeface="Arial"/>
                <a:cs typeface="Arial"/>
              </a:rPr>
              <a:t>I/O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coherency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46140" y="1777691"/>
            <a:ext cx="13462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97600" y="1809695"/>
            <a:ext cx="16154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CoreLink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ADB-</a:t>
            </a:r>
            <a:r>
              <a:rPr dirty="0" sz="1500" spc="-25">
                <a:latin typeface="Arial"/>
                <a:cs typeface="Arial"/>
              </a:rPr>
              <a:t>400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03340" y="2047439"/>
            <a:ext cx="9874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28CAB"/>
              </a:buClr>
              <a:buSzPct val="123076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300">
                <a:latin typeface="Arial"/>
                <a:cs typeface="Arial"/>
              </a:rPr>
              <a:t>For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DVFS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88940" y="2321759"/>
            <a:ext cx="12236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Virtualization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97600" y="2561027"/>
            <a:ext cx="2041525" cy="4705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CoreLink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MMU-</a:t>
            </a:r>
            <a:r>
              <a:rPr dirty="0" sz="1500" spc="-25">
                <a:latin typeface="Arial"/>
                <a:cs typeface="Arial"/>
              </a:rPr>
              <a:t>400</a:t>
            </a:r>
            <a:endParaRPr sz="1500">
              <a:latin typeface="Arial"/>
              <a:cs typeface="Arial"/>
            </a:endParaRPr>
          </a:p>
          <a:p>
            <a:pPr marL="447040" indent="-265430">
              <a:lnSpc>
                <a:spcPct val="100000"/>
              </a:lnSpc>
              <a:spcBef>
                <a:spcPts val="80"/>
              </a:spcBef>
              <a:buClr>
                <a:srgbClr val="128CAB"/>
              </a:buClr>
              <a:buSzPct val="123076"/>
              <a:buFont typeface="Wingdings"/>
              <a:buChar char=""/>
              <a:tabLst>
                <a:tab pos="446405" algn="l"/>
                <a:tab pos="447040" algn="l"/>
              </a:tabLst>
            </a:pPr>
            <a:r>
              <a:rPr dirty="0" sz="1300">
                <a:latin typeface="Arial"/>
                <a:cs typeface="Arial"/>
              </a:rPr>
              <a:t>OS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level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virtualization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30900" y="2366260"/>
            <a:ext cx="134620" cy="922019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850" spc="1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850" spc="1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97600" y="3009083"/>
            <a:ext cx="15633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CoreLink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GIC-</a:t>
            </a:r>
            <a:r>
              <a:rPr dirty="0" sz="1500" spc="-25">
                <a:latin typeface="Arial"/>
                <a:cs typeface="Arial"/>
              </a:rPr>
              <a:t>400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66764" y="3220919"/>
            <a:ext cx="120014" cy="4800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775"/>
              </a:lnSpc>
              <a:spcBef>
                <a:spcPts val="120"/>
              </a:spcBef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ts val="1775"/>
              </a:lnSpc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631940" y="3248351"/>
            <a:ext cx="1750695" cy="43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Arial"/>
                <a:cs typeface="Arial"/>
              </a:rPr>
              <a:t>Virtual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interrupts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300" spc="-20">
                <a:latin typeface="Arial"/>
                <a:cs typeface="Arial"/>
              </a:rPr>
              <a:t>Multi-</a:t>
            </a:r>
            <a:r>
              <a:rPr dirty="0" sz="1300">
                <a:latin typeface="Arial"/>
                <a:cs typeface="Arial"/>
              </a:rPr>
              <a:t>processor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support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488940" y="3729935"/>
            <a:ext cx="268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External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Memory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Sub-system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930900" y="3937199"/>
            <a:ext cx="13462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197600" y="3969203"/>
            <a:ext cx="16579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CoreLink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DMC-</a:t>
            </a:r>
            <a:r>
              <a:rPr dirty="0" sz="1500" spc="-25">
                <a:latin typeface="Arial"/>
                <a:cs typeface="Arial"/>
              </a:rPr>
              <a:t>400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66764" y="4181039"/>
            <a:ext cx="120014" cy="4800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775"/>
              </a:lnSpc>
              <a:spcBef>
                <a:spcPts val="120"/>
              </a:spcBef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ts val="1775"/>
              </a:lnSpc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631940" y="4208471"/>
            <a:ext cx="1990089" cy="43053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25"/>
              </a:spcBef>
            </a:pPr>
            <a:r>
              <a:rPr dirty="0" sz="1300">
                <a:latin typeface="Arial"/>
                <a:cs typeface="Arial"/>
              </a:rPr>
              <a:t>High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DDR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utilisation </a:t>
            </a:r>
            <a:r>
              <a:rPr dirty="0" sz="1300">
                <a:latin typeface="Arial"/>
                <a:cs typeface="Arial"/>
              </a:rPr>
              <a:t>Integrated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with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DDR3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-25">
                <a:latin typeface="Arial"/>
                <a:cs typeface="Arial"/>
              </a:rPr>
              <a:t>PHY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909564" y="4594043"/>
            <a:ext cx="13462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174740" y="4626047"/>
            <a:ext cx="1668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CoreLink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TZC-</a:t>
            </a:r>
            <a:r>
              <a:rPr dirty="0" sz="1500" spc="-20">
                <a:latin typeface="Arial"/>
                <a:cs typeface="Arial"/>
              </a:rPr>
              <a:t>400*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488940" y="4797427"/>
            <a:ext cx="2301875" cy="5949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r" marL="264795" marR="30480" indent="-265430">
              <a:lnSpc>
                <a:spcPct val="100000"/>
              </a:lnSpc>
              <a:spcBef>
                <a:spcPts val="615"/>
              </a:spcBef>
              <a:buClr>
                <a:srgbClr val="128CAB"/>
              </a:buClr>
              <a:buSzPct val="123076"/>
              <a:buFont typeface="Wingdings"/>
              <a:buChar char=""/>
              <a:tabLst>
                <a:tab pos="264795" algn="l"/>
                <a:tab pos="265430" algn="l"/>
              </a:tabLst>
            </a:pPr>
            <a:r>
              <a:rPr dirty="0" sz="1300">
                <a:latin typeface="Arial"/>
                <a:cs typeface="Arial"/>
              </a:rPr>
              <a:t>Secure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regions</a:t>
            </a:r>
            <a:endParaRPr sz="13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1500" b="1">
                <a:latin typeface="Arial"/>
                <a:cs typeface="Arial"/>
              </a:rPr>
              <a:t>Rest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of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SoC </a:t>
            </a:r>
            <a:r>
              <a:rPr dirty="0" sz="1500" spc="-10" b="1">
                <a:latin typeface="Arial"/>
                <a:cs typeface="Arial"/>
              </a:rPr>
              <a:t>Interconnect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30900" y="5377379"/>
            <a:ext cx="18192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3333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dirty="0" sz="1500">
                <a:latin typeface="Arial"/>
                <a:cs typeface="Arial"/>
              </a:rPr>
              <a:t>CoreLink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NIC-</a:t>
            </a:r>
            <a:r>
              <a:rPr dirty="0" sz="1500" spc="-25">
                <a:latin typeface="Arial"/>
                <a:cs typeface="Arial"/>
              </a:rPr>
              <a:t>400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366764" y="5589215"/>
            <a:ext cx="120014" cy="4800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775"/>
              </a:lnSpc>
              <a:spcBef>
                <a:spcPts val="120"/>
              </a:spcBef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ts val="1775"/>
              </a:lnSpc>
            </a:pPr>
            <a:r>
              <a:rPr dirty="0" sz="1600" spc="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631940" y="5616647"/>
            <a:ext cx="1325880" cy="43053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25"/>
              </a:spcBef>
            </a:pPr>
            <a:r>
              <a:rPr dirty="0" sz="1300">
                <a:latin typeface="Arial"/>
                <a:cs typeface="Arial"/>
              </a:rPr>
              <a:t>Low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latency </a:t>
            </a:r>
            <a:r>
              <a:rPr dirty="0" sz="1300">
                <a:latin typeface="Arial"/>
                <a:cs typeface="Arial"/>
              </a:rPr>
              <a:t>Routing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efficiency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49058" y="863142"/>
            <a:ext cx="3823335" cy="584835"/>
          </a:xfrm>
          <a:prstGeom prst="rect">
            <a:avLst/>
          </a:prstGeom>
          <a:ln w="9525">
            <a:solidFill>
              <a:srgbClr val="0E8BAB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682114">
              <a:lnSpc>
                <a:spcPct val="100000"/>
              </a:lnSpc>
              <a:spcBef>
                <a:spcPts val="185"/>
              </a:spcBef>
            </a:pPr>
            <a:r>
              <a:rPr dirty="0" sz="2800">
                <a:latin typeface="Arial Black"/>
                <a:cs typeface="Arial Black"/>
              </a:rPr>
              <a:t>400</a:t>
            </a:r>
            <a:r>
              <a:rPr dirty="0" sz="2800" spc="-85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Series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2337" y="852456"/>
            <a:ext cx="1469685" cy="551909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727551" y="3001456"/>
            <a:ext cx="37338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100" spc="-10">
                <a:latin typeface="Arial"/>
                <a:cs typeface="Arial"/>
              </a:rPr>
              <a:t>cache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413351" y="3001456"/>
            <a:ext cx="37338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100" spc="-10">
                <a:latin typeface="Arial"/>
                <a:cs typeface="Arial"/>
              </a:rPr>
              <a:t>cache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047875" y="2990837"/>
            <a:ext cx="476250" cy="171450"/>
            <a:chOff x="2047875" y="2990837"/>
            <a:chExt cx="476250" cy="171450"/>
          </a:xfrm>
        </p:grpSpPr>
        <p:sp>
          <p:nvSpPr>
            <p:cNvPr id="40" name="object 40" descr=""/>
            <p:cNvSpPr/>
            <p:nvPr/>
          </p:nvSpPr>
          <p:spPr>
            <a:xfrm>
              <a:off x="2057400" y="3000362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C9B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057400" y="3000362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457200" y="0"/>
                  </a:lnTo>
                  <a:lnTo>
                    <a:pt x="4572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2066927" y="2975475"/>
            <a:ext cx="4381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76312" y="3138481"/>
            <a:ext cx="1233805" cy="740410"/>
            <a:chOff x="976312" y="3138481"/>
            <a:chExt cx="1233805" cy="740410"/>
          </a:xfrm>
        </p:grpSpPr>
        <p:sp>
          <p:nvSpPr>
            <p:cNvPr id="44" name="object 44" descr=""/>
            <p:cNvSpPr/>
            <p:nvPr/>
          </p:nvSpPr>
          <p:spPr>
            <a:xfrm>
              <a:off x="990600" y="3152768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0" y="0"/>
                  </a:moveTo>
                  <a:lnTo>
                    <a:pt x="0" y="342900"/>
                  </a:lnTo>
                  <a:lnTo>
                    <a:pt x="152400" y="342900"/>
                  </a:lnTo>
                  <a:lnTo>
                    <a:pt x="152400" y="685800"/>
                  </a:lnTo>
                </a:path>
              </a:pathLst>
            </a:custGeom>
            <a:ln w="285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95400" y="3152768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152400" y="0"/>
                  </a:moveTo>
                  <a:lnTo>
                    <a:pt x="152400" y="342900"/>
                  </a:lnTo>
                  <a:lnTo>
                    <a:pt x="0" y="342900"/>
                  </a:lnTo>
                  <a:lnTo>
                    <a:pt x="0" y="685800"/>
                  </a:lnTo>
                </a:path>
              </a:pathLst>
            </a:custGeom>
            <a:ln w="285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676400" y="3845661"/>
              <a:ext cx="533400" cy="33655"/>
            </a:xfrm>
            <a:custGeom>
              <a:avLst/>
              <a:gdLst/>
              <a:ahLst/>
              <a:cxnLst/>
              <a:rect l="l" t="t" r="r" b="b"/>
              <a:pathLst>
                <a:path w="533400" h="33654">
                  <a:moveTo>
                    <a:pt x="0" y="33159"/>
                  </a:moveTo>
                  <a:lnTo>
                    <a:pt x="533400" y="33159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315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1733423" y="3846744"/>
            <a:ext cx="42100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100" spc="-1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057275" y="2609843"/>
            <a:ext cx="1862455" cy="1238250"/>
            <a:chOff x="1057275" y="2609843"/>
            <a:chExt cx="1862455" cy="1238250"/>
          </a:xfrm>
        </p:grpSpPr>
        <p:sp>
          <p:nvSpPr>
            <p:cNvPr id="49" name="object 49" descr=""/>
            <p:cNvSpPr/>
            <p:nvPr/>
          </p:nvSpPr>
          <p:spPr>
            <a:xfrm>
              <a:off x="1066800" y="315276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0" y="236575"/>
                  </a:lnTo>
                  <a:lnTo>
                    <a:pt x="685800" y="236575"/>
                  </a:lnTo>
                  <a:lnTo>
                    <a:pt x="685800" y="6858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666651" y="3152768"/>
              <a:ext cx="190500" cy="685800"/>
            </a:xfrm>
            <a:custGeom>
              <a:avLst/>
              <a:gdLst/>
              <a:ahLst/>
              <a:cxnLst/>
              <a:rect l="l" t="t" r="r" b="b"/>
              <a:pathLst>
                <a:path w="190500" h="685800">
                  <a:moveTo>
                    <a:pt x="0" y="0"/>
                  </a:moveTo>
                  <a:lnTo>
                    <a:pt x="0" y="144424"/>
                  </a:lnTo>
                  <a:lnTo>
                    <a:pt x="190500" y="144424"/>
                  </a:lnTo>
                  <a:lnTo>
                    <a:pt x="190500" y="6858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057405" y="2619368"/>
              <a:ext cx="852805" cy="1219200"/>
            </a:xfrm>
            <a:custGeom>
              <a:avLst/>
              <a:gdLst/>
              <a:ahLst/>
              <a:cxnLst/>
              <a:rect l="l" t="t" r="r" b="b"/>
              <a:pathLst>
                <a:path w="852805" h="1219200">
                  <a:moveTo>
                    <a:pt x="852373" y="0"/>
                  </a:moveTo>
                  <a:lnTo>
                    <a:pt x="852373" y="1018730"/>
                  </a:lnTo>
                  <a:lnTo>
                    <a:pt x="0" y="1018730"/>
                  </a:lnTo>
                  <a:lnTo>
                    <a:pt x="0" y="12192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981200" y="3152768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228600" y="0"/>
                  </a:moveTo>
                  <a:lnTo>
                    <a:pt x="228600" y="428625"/>
                  </a:lnTo>
                  <a:lnTo>
                    <a:pt x="0" y="428625"/>
                  </a:lnTo>
                  <a:lnTo>
                    <a:pt x="0" y="6858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990600" y="3858691"/>
            <a:ext cx="457200" cy="149225"/>
          </a:xfrm>
          <a:prstGeom prst="rect">
            <a:avLst/>
          </a:prstGeom>
          <a:solidFill>
            <a:srgbClr val="FAA61A"/>
          </a:solidFill>
          <a:ln w="19050">
            <a:solidFill>
              <a:srgbClr val="FF99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70"/>
              </a:lnSpc>
            </a:pPr>
            <a:r>
              <a:rPr dirty="0" sz="1100" spc="-10">
                <a:latin typeface="Arial"/>
                <a:cs typeface="Arial"/>
              </a:rPr>
              <a:t>snoop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674789" y="3033420"/>
            <a:ext cx="2598420" cy="503555"/>
          </a:xfrm>
          <a:custGeom>
            <a:avLst/>
            <a:gdLst/>
            <a:ahLst/>
            <a:cxnLst/>
            <a:rect l="l" t="t" r="r" b="b"/>
            <a:pathLst>
              <a:path w="2598420" h="503554">
                <a:moveTo>
                  <a:pt x="1305217" y="192798"/>
                </a:moveTo>
                <a:lnTo>
                  <a:pt x="1938820" y="192798"/>
                </a:lnTo>
                <a:lnTo>
                  <a:pt x="1938820" y="503351"/>
                </a:lnTo>
                <a:lnTo>
                  <a:pt x="1305217" y="503351"/>
                </a:lnTo>
                <a:lnTo>
                  <a:pt x="1305217" y="192798"/>
                </a:lnTo>
                <a:close/>
              </a:path>
              <a:path w="2598420" h="503554">
                <a:moveTo>
                  <a:pt x="1982012" y="200952"/>
                </a:moveTo>
                <a:lnTo>
                  <a:pt x="2598000" y="200952"/>
                </a:lnTo>
                <a:lnTo>
                  <a:pt x="2598000" y="503351"/>
                </a:lnTo>
                <a:lnTo>
                  <a:pt x="1982012" y="503351"/>
                </a:lnTo>
                <a:lnTo>
                  <a:pt x="1982012" y="200952"/>
                </a:lnTo>
                <a:close/>
              </a:path>
              <a:path w="2598420" h="503554">
                <a:moveTo>
                  <a:pt x="0" y="0"/>
                </a:moveTo>
                <a:lnTo>
                  <a:pt x="457200" y="0"/>
                </a:lnTo>
                <a:lnTo>
                  <a:pt x="4572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680132" y="3034680"/>
            <a:ext cx="450850" cy="158115"/>
          </a:xfrm>
          <a:prstGeom prst="rect">
            <a:avLst/>
          </a:prstGeom>
          <a:solidFill>
            <a:srgbClr val="FAA61A"/>
          </a:solidFill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220"/>
              </a:lnSpc>
            </a:pPr>
            <a:r>
              <a:rPr dirty="0" sz="1100" spc="-25">
                <a:latin typeface="Arial"/>
                <a:cs typeface="Arial"/>
              </a:rPr>
              <a:t>MMU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360589" y="3025155"/>
            <a:ext cx="472440" cy="177165"/>
          </a:xfrm>
          <a:prstGeom prst="rect">
            <a:avLst/>
          </a:prstGeom>
          <a:solidFill>
            <a:srgbClr val="FAA61A"/>
          </a:solidFill>
          <a:ln w="19050">
            <a:solidFill>
              <a:srgbClr val="FF99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1295"/>
              </a:lnSpc>
            </a:pPr>
            <a:r>
              <a:rPr dirty="0" sz="1100" spc="-25">
                <a:latin typeface="Arial"/>
                <a:cs typeface="Arial"/>
              </a:rPr>
              <a:t>MMU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929855" y="2024672"/>
            <a:ext cx="1812289" cy="2009139"/>
            <a:chOff x="929855" y="2024672"/>
            <a:chExt cx="1812289" cy="2009139"/>
          </a:xfrm>
        </p:grpSpPr>
        <p:sp>
          <p:nvSpPr>
            <p:cNvPr id="58" name="object 58" descr=""/>
            <p:cNvSpPr/>
            <p:nvPr/>
          </p:nvSpPr>
          <p:spPr>
            <a:xfrm>
              <a:off x="1055782" y="318581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0" y="236575"/>
                  </a:lnTo>
                  <a:lnTo>
                    <a:pt x="685800" y="236575"/>
                  </a:lnTo>
                  <a:lnTo>
                    <a:pt x="685800" y="6858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648882" y="3185819"/>
              <a:ext cx="190500" cy="685800"/>
            </a:xfrm>
            <a:custGeom>
              <a:avLst/>
              <a:gdLst/>
              <a:ahLst/>
              <a:cxnLst/>
              <a:rect l="l" t="t" r="r" b="b"/>
              <a:pathLst>
                <a:path w="190500" h="685800">
                  <a:moveTo>
                    <a:pt x="0" y="0"/>
                  </a:moveTo>
                  <a:lnTo>
                    <a:pt x="0" y="144424"/>
                  </a:lnTo>
                  <a:lnTo>
                    <a:pt x="190500" y="144424"/>
                  </a:lnTo>
                  <a:lnTo>
                    <a:pt x="190500" y="6858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970182" y="356681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228600" y="152400"/>
                  </a:lnTo>
                  <a:lnTo>
                    <a:pt x="0" y="152400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427382" y="356681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304800" y="152400"/>
                  </a:lnTo>
                  <a:lnTo>
                    <a:pt x="0" y="152400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99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39380" y="2034197"/>
              <a:ext cx="581025" cy="457200"/>
            </a:xfrm>
            <a:custGeom>
              <a:avLst/>
              <a:gdLst/>
              <a:ahLst/>
              <a:cxnLst/>
              <a:rect l="l" t="t" r="r" b="b"/>
              <a:pathLst>
                <a:path w="581025" h="457200">
                  <a:moveTo>
                    <a:pt x="0" y="0"/>
                  </a:moveTo>
                  <a:lnTo>
                    <a:pt x="580796" y="0"/>
                  </a:lnTo>
                  <a:lnTo>
                    <a:pt x="580796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AA6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665389" y="3878821"/>
              <a:ext cx="1066800" cy="145415"/>
            </a:xfrm>
            <a:custGeom>
              <a:avLst/>
              <a:gdLst/>
              <a:ahLst/>
              <a:cxnLst/>
              <a:rect l="l" t="t" r="r" b="b"/>
              <a:pathLst>
                <a:path w="1066800" h="145414">
                  <a:moveTo>
                    <a:pt x="0" y="0"/>
                  </a:moveTo>
                  <a:lnTo>
                    <a:pt x="1066800" y="0"/>
                  </a:lnTo>
                  <a:lnTo>
                    <a:pt x="1066800" y="145313"/>
                  </a:lnTo>
                  <a:lnTo>
                    <a:pt x="0" y="14531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671103" y="3880034"/>
            <a:ext cx="1051560" cy="118110"/>
          </a:xfrm>
          <a:prstGeom prst="rect">
            <a:avLst/>
          </a:prstGeom>
          <a:solidFill>
            <a:srgbClr val="FAA61A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930"/>
              </a:lnSpc>
            </a:pPr>
            <a:r>
              <a:rPr dirty="0" sz="1100">
                <a:latin typeface="Arial"/>
                <a:cs typeface="Arial"/>
              </a:rPr>
              <a:t>DVM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mesaging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649909" y="3462210"/>
            <a:ext cx="491490" cy="196215"/>
          </a:xfrm>
          <a:custGeom>
            <a:avLst/>
            <a:gdLst/>
            <a:ahLst/>
            <a:cxnLst/>
            <a:rect l="l" t="t" r="r" b="b"/>
            <a:pathLst>
              <a:path w="491490" h="196214">
                <a:moveTo>
                  <a:pt x="0" y="0"/>
                </a:moveTo>
                <a:lnTo>
                  <a:pt x="491083" y="0"/>
                </a:lnTo>
                <a:lnTo>
                  <a:pt x="491083" y="195808"/>
                </a:lnTo>
                <a:lnTo>
                  <a:pt x="0" y="19580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AA6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679389" y="3428158"/>
            <a:ext cx="445770" cy="210820"/>
          </a:xfrm>
          <a:prstGeom prst="rect">
            <a:avLst/>
          </a:prstGeom>
          <a:solidFill>
            <a:srgbClr val="CCDCE4"/>
          </a:solidFill>
        </p:spPr>
        <p:txBody>
          <a:bodyPr wrap="square" lIns="0" tIns="67310" rIns="0" bIns="0" rtlCol="0" vert="horz">
            <a:spAutoFit/>
          </a:bodyPr>
          <a:lstStyle/>
          <a:p>
            <a:pPr marL="6350">
              <a:lnSpc>
                <a:spcPct val="100000"/>
              </a:lnSpc>
              <a:spcBef>
                <a:spcPts val="530"/>
              </a:spcBef>
            </a:pPr>
            <a:r>
              <a:rPr dirty="0" sz="800" spc="-10">
                <a:latin typeface="Arial"/>
                <a:cs typeface="Arial"/>
              </a:rPr>
              <a:t>ADB-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1320761" y="3447922"/>
            <a:ext cx="520065" cy="224790"/>
            <a:chOff x="1320761" y="3447922"/>
            <a:chExt cx="520065" cy="224790"/>
          </a:xfrm>
        </p:grpSpPr>
        <p:sp>
          <p:nvSpPr>
            <p:cNvPr id="68" name="object 68" descr=""/>
            <p:cNvSpPr/>
            <p:nvPr/>
          </p:nvSpPr>
          <p:spPr>
            <a:xfrm>
              <a:off x="1335049" y="3462210"/>
              <a:ext cx="491490" cy="196215"/>
            </a:xfrm>
            <a:custGeom>
              <a:avLst/>
              <a:gdLst/>
              <a:ahLst/>
              <a:cxnLst/>
              <a:rect l="l" t="t" r="r" b="b"/>
              <a:pathLst>
                <a:path w="491489" h="196214">
                  <a:moveTo>
                    <a:pt x="491083" y="0"/>
                  </a:moveTo>
                  <a:lnTo>
                    <a:pt x="0" y="0"/>
                  </a:lnTo>
                  <a:lnTo>
                    <a:pt x="0" y="195808"/>
                  </a:lnTo>
                  <a:lnTo>
                    <a:pt x="491083" y="195808"/>
                  </a:lnTo>
                  <a:lnTo>
                    <a:pt x="491083" y="0"/>
                  </a:lnTo>
                  <a:close/>
                </a:path>
              </a:pathLst>
            </a:custGeom>
            <a:solidFill>
              <a:srgbClr val="CCD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335049" y="3462210"/>
              <a:ext cx="491490" cy="196215"/>
            </a:xfrm>
            <a:custGeom>
              <a:avLst/>
              <a:gdLst/>
              <a:ahLst/>
              <a:cxnLst/>
              <a:rect l="l" t="t" r="r" b="b"/>
              <a:pathLst>
                <a:path w="491489" h="196214">
                  <a:moveTo>
                    <a:pt x="0" y="0"/>
                  </a:moveTo>
                  <a:lnTo>
                    <a:pt x="491083" y="0"/>
                  </a:lnTo>
                  <a:lnTo>
                    <a:pt x="491083" y="195808"/>
                  </a:lnTo>
                  <a:lnTo>
                    <a:pt x="0" y="19580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AA6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1358343" y="3482457"/>
            <a:ext cx="438784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ADB-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651840" y="4270844"/>
            <a:ext cx="520065" cy="188595"/>
            <a:chOff x="651840" y="4270844"/>
            <a:chExt cx="520065" cy="188595"/>
          </a:xfrm>
        </p:grpSpPr>
        <p:sp>
          <p:nvSpPr>
            <p:cNvPr id="72" name="object 72" descr=""/>
            <p:cNvSpPr/>
            <p:nvPr/>
          </p:nvSpPr>
          <p:spPr>
            <a:xfrm>
              <a:off x="666127" y="4285132"/>
              <a:ext cx="491490" cy="160020"/>
            </a:xfrm>
            <a:custGeom>
              <a:avLst/>
              <a:gdLst/>
              <a:ahLst/>
              <a:cxnLst/>
              <a:rect l="l" t="t" r="r" b="b"/>
              <a:pathLst>
                <a:path w="491490" h="160020">
                  <a:moveTo>
                    <a:pt x="491083" y="0"/>
                  </a:moveTo>
                  <a:lnTo>
                    <a:pt x="0" y="0"/>
                  </a:lnTo>
                  <a:lnTo>
                    <a:pt x="0" y="159461"/>
                  </a:lnTo>
                  <a:lnTo>
                    <a:pt x="491083" y="159461"/>
                  </a:lnTo>
                  <a:lnTo>
                    <a:pt x="491083" y="0"/>
                  </a:lnTo>
                  <a:close/>
                </a:path>
              </a:pathLst>
            </a:custGeom>
            <a:solidFill>
              <a:srgbClr val="CCD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66127" y="4285132"/>
              <a:ext cx="491490" cy="160020"/>
            </a:xfrm>
            <a:custGeom>
              <a:avLst/>
              <a:gdLst/>
              <a:ahLst/>
              <a:cxnLst/>
              <a:rect l="l" t="t" r="r" b="b"/>
              <a:pathLst>
                <a:path w="491490" h="160020">
                  <a:moveTo>
                    <a:pt x="0" y="0"/>
                  </a:moveTo>
                  <a:lnTo>
                    <a:pt x="491083" y="0"/>
                  </a:lnTo>
                  <a:lnTo>
                    <a:pt x="491083" y="159461"/>
                  </a:lnTo>
                  <a:lnTo>
                    <a:pt x="0" y="15946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AA6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680415" y="4287386"/>
            <a:ext cx="4629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TZC-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2509545" y="4270844"/>
            <a:ext cx="520065" cy="188595"/>
            <a:chOff x="2509545" y="4270844"/>
            <a:chExt cx="520065" cy="188595"/>
          </a:xfrm>
        </p:grpSpPr>
        <p:sp>
          <p:nvSpPr>
            <p:cNvPr id="76" name="object 76" descr=""/>
            <p:cNvSpPr/>
            <p:nvPr/>
          </p:nvSpPr>
          <p:spPr>
            <a:xfrm>
              <a:off x="2523832" y="4285132"/>
              <a:ext cx="491490" cy="160020"/>
            </a:xfrm>
            <a:custGeom>
              <a:avLst/>
              <a:gdLst/>
              <a:ahLst/>
              <a:cxnLst/>
              <a:rect l="l" t="t" r="r" b="b"/>
              <a:pathLst>
                <a:path w="491489" h="160020">
                  <a:moveTo>
                    <a:pt x="491083" y="0"/>
                  </a:moveTo>
                  <a:lnTo>
                    <a:pt x="0" y="0"/>
                  </a:lnTo>
                  <a:lnTo>
                    <a:pt x="0" y="159461"/>
                  </a:lnTo>
                  <a:lnTo>
                    <a:pt x="491083" y="159461"/>
                  </a:lnTo>
                  <a:lnTo>
                    <a:pt x="491083" y="0"/>
                  </a:lnTo>
                  <a:close/>
                </a:path>
              </a:pathLst>
            </a:custGeom>
            <a:solidFill>
              <a:srgbClr val="CCD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523832" y="4285132"/>
              <a:ext cx="491490" cy="160020"/>
            </a:xfrm>
            <a:custGeom>
              <a:avLst/>
              <a:gdLst/>
              <a:ahLst/>
              <a:cxnLst/>
              <a:rect l="l" t="t" r="r" b="b"/>
              <a:pathLst>
                <a:path w="491489" h="160020">
                  <a:moveTo>
                    <a:pt x="0" y="0"/>
                  </a:moveTo>
                  <a:lnTo>
                    <a:pt x="491083" y="0"/>
                  </a:lnTo>
                  <a:lnTo>
                    <a:pt x="491083" y="159461"/>
                  </a:lnTo>
                  <a:lnTo>
                    <a:pt x="0" y="159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AA6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2538120" y="4287386"/>
            <a:ext cx="47688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TZC-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809079" y="6655749"/>
            <a:ext cx="9556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79" name="object 79" descr=""/>
          <p:cNvSpPr txBox="1"/>
          <p:nvPr/>
        </p:nvSpPr>
        <p:spPr>
          <a:xfrm>
            <a:off x="3445828" y="6192330"/>
            <a:ext cx="1781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*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TZC-</a:t>
            </a:r>
            <a:r>
              <a:rPr dirty="0" sz="1200">
                <a:latin typeface="Arial"/>
                <a:cs typeface="Arial"/>
              </a:rPr>
              <a:t>400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available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1Q13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27825"/>
            <a:ext cx="7287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Wide</a:t>
            </a:r>
            <a:r>
              <a:rPr dirty="0" spc="-60"/>
              <a:t> </a:t>
            </a:r>
            <a:r>
              <a:rPr dirty="0"/>
              <a:t>Adoption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ARM</a:t>
            </a:r>
            <a:r>
              <a:rPr dirty="0" spc="-85"/>
              <a:t> </a:t>
            </a:r>
            <a:r>
              <a:rPr dirty="0"/>
              <a:t>System</a:t>
            </a:r>
            <a:r>
              <a:rPr dirty="0" spc="-80"/>
              <a:t> </a:t>
            </a:r>
            <a:r>
              <a:rPr dirty="0" spc="-25"/>
              <a:t>IP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09079" y="6655749"/>
            <a:ext cx="9556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96227" y="922718"/>
            <a:ext cx="7322820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50,000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downloads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AMBA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specs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last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years</a:t>
            </a:r>
            <a:endParaRPr sz="24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7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80+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licensees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NIC-</a:t>
            </a:r>
            <a:r>
              <a:rPr dirty="0" sz="2400">
                <a:latin typeface="Arial"/>
                <a:cs typeface="Arial"/>
              </a:rPr>
              <a:t>301,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12+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licensees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NIC-</a:t>
            </a:r>
            <a:r>
              <a:rPr dirty="0" sz="2400" spc="-25">
                <a:latin typeface="Arial"/>
                <a:cs typeface="Arial"/>
              </a:rPr>
              <a:t>400</a:t>
            </a:r>
            <a:endParaRPr sz="24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7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15+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licensees 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CCI-</a:t>
            </a:r>
            <a:r>
              <a:rPr dirty="0" sz="2400" spc="-25">
                <a:latin typeface="Arial"/>
                <a:cs typeface="Arial"/>
              </a:rPr>
              <a:t>400</a:t>
            </a:r>
            <a:endParaRPr sz="24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7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10+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licensees of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DMC-400</a:t>
            </a:r>
            <a:endParaRPr sz="24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7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30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licensees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CoreSight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SoC-</a:t>
            </a:r>
            <a:r>
              <a:rPr dirty="0" sz="2400" spc="-25">
                <a:latin typeface="Arial"/>
                <a:cs typeface="Arial"/>
              </a:rPr>
              <a:t>400</a:t>
            </a:r>
            <a:endParaRPr sz="24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7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Adopted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across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market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5747" y="66514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" y="158305"/>
            <a:ext cx="83419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Updates</a:t>
            </a:r>
            <a:r>
              <a:rPr dirty="0" sz="3200" spc="-80"/>
              <a:t> </a:t>
            </a:r>
            <a:r>
              <a:rPr dirty="0" sz="3200"/>
              <a:t>to</a:t>
            </a:r>
            <a:r>
              <a:rPr dirty="0" sz="3200" spc="-45"/>
              <a:t> </a:t>
            </a:r>
            <a:r>
              <a:rPr dirty="0" sz="3200"/>
              <a:t>Existing</a:t>
            </a:r>
            <a:r>
              <a:rPr dirty="0" sz="3200" spc="-55"/>
              <a:t> </a:t>
            </a:r>
            <a:r>
              <a:rPr dirty="0" sz="3200"/>
              <a:t>CoreLink</a:t>
            </a:r>
            <a:r>
              <a:rPr dirty="0" sz="3200" spc="-60"/>
              <a:t> </a:t>
            </a:r>
            <a:r>
              <a:rPr dirty="0" sz="3200"/>
              <a:t>400</a:t>
            </a:r>
            <a:r>
              <a:rPr dirty="0" sz="3200" spc="-30"/>
              <a:t> </a:t>
            </a:r>
            <a:r>
              <a:rPr dirty="0" sz="3200" spc="-10"/>
              <a:t>Products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296227" y="922718"/>
            <a:ext cx="6619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CoreLink</a:t>
            </a:r>
            <a:r>
              <a:rPr dirty="0" sz="2400" spc="-20">
                <a:latin typeface="Arial"/>
                <a:cs typeface="Arial"/>
              </a:rPr>
              <a:t> NIC-</a:t>
            </a:r>
            <a:r>
              <a:rPr dirty="0" sz="2400">
                <a:latin typeface="Arial"/>
                <a:cs typeface="Arial"/>
              </a:rPr>
              <a:t>400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smaller,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faster,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lower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power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3427" y="1325054"/>
            <a:ext cx="17081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2500" spc="-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6327" y="1292135"/>
            <a:ext cx="589661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Hierarchical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clock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gating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reduces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idle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power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80% </a:t>
            </a:r>
            <a:r>
              <a:rPr dirty="0" sz="2000" spc="-10">
                <a:latin typeface="Arial"/>
                <a:cs typeface="Arial"/>
              </a:rPr>
              <a:t>TLX-</a:t>
            </a:r>
            <a:r>
              <a:rPr dirty="0" sz="2000">
                <a:latin typeface="Arial"/>
                <a:cs typeface="Arial"/>
              </a:rPr>
              <a:t>400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Thin Links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reduce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6227" y="2675318"/>
            <a:ext cx="7285355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 spc="-10">
                <a:latin typeface="Arial"/>
                <a:cs typeface="Arial"/>
              </a:rPr>
              <a:t>End-</a:t>
            </a:r>
            <a:r>
              <a:rPr dirty="0" sz="2400">
                <a:latin typeface="Arial"/>
                <a:cs typeface="Arial"/>
              </a:rPr>
              <a:t>to-end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QoS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Virtual Networks </a:t>
            </a:r>
            <a:r>
              <a:rPr dirty="0" sz="2400" spc="-10">
                <a:latin typeface="Arial"/>
                <a:cs typeface="Arial"/>
              </a:rPr>
              <a:t>across:</a:t>
            </a:r>
            <a:endParaRPr sz="24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62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CoreLink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NIC-400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10">
                <a:latin typeface="Arial"/>
                <a:cs typeface="Arial"/>
              </a:rPr>
              <a:t> QoS-</a:t>
            </a:r>
            <a:r>
              <a:rPr dirty="0" sz="2000">
                <a:latin typeface="Arial"/>
                <a:cs typeface="Arial"/>
              </a:rPr>
              <a:t>400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QVN-</a:t>
            </a:r>
            <a:r>
              <a:rPr dirty="0" sz="2000" spc="-25">
                <a:latin typeface="Arial"/>
                <a:cs typeface="Arial"/>
              </a:rPr>
              <a:t>400</a:t>
            </a:r>
            <a:endParaRPr sz="2000">
              <a:latin typeface="Arial"/>
              <a:cs typeface="Arial"/>
            </a:endParaRPr>
          </a:p>
          <a:p>
            <a:pPr lvl="2" marL="1178560" indent="-25146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1178560" algn="l"/>
              </a:tabLst>
            </a:pPr>
            <a:r>
              <a:rPr dirty="0" sz="2000">
                <a:latin typeface="Arial"/>
                <a:cs typeface="Arial"/>
              </a:rPr>
              <a:t>Prevents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blocking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higher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multi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master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CoreLink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CCI-</a:t>
            </a:r>
            <a:r>
              <a:rPr dirty="0" sz="2000" spc="-10">
                <a:latin typeface="Arial"/>
                <a:cs typeface="Arial"/>
              </a:rPr>
              <a:t>400r1</a:t>
            </a:r>
            <a:endParaRPr sz="2000">
              <a:latin typeface="Arial"/>
              <a:cs typeface="Arial"/>
            </a:endParaRPr>
          </a:p>
          <a:p>
            <a:pPr lvl="2" marL="1178560" indent="-25146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1178560" algn="l"/>
              </a:tabLst>
            </a:pP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enhanced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throughput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25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GB/s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@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533MHz</a:t>
            </a:r>
            <a:endParaRPr sz="2000">
              <a:latin typeface="Arial"/>
              <a:cs typeface="Arial"/>
            </a:endParaRPr>
          </a:p>
          <a:p>
            <a:pPr lvl="1" marL="734695" indent="-2781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734695" algn="l"/>
                <a:tab pos="735330" algn="l"/>
              </a:tabLst>
            </a:pPr>
            <a:r>
              <a:rPr dirty="0" sz="2000">
                <a:latin typeface="Arial"/>
                <a:cs typeface="Arial"/>
              </a:rPr>
              <a:t>CoreLink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DMC-</a:t>
            </a:r>
            <a:r>
              <a:rPr dirty="0" sz="2000" spc="-10">
                <a:latin typeface="Arial"/>
                <a:cs typeface="Arial"/>
              </a:rPr>
              <a:t>400r1</a:t>
            </a:r>
            <a:endParaRPr sz="2000">
              <a:latin typeface="Arial"/>
              <a:cs typeface="Arial"/>
            </a:endParaRPr>
          </a:p>
          <a:p>
            <a:pPr lvl="2" marL="1178560" indent="-25146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1178560" algn="l"/>
              </a:tabLst>
            </a:pP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integrated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controller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DDR3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28HPM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128CAB"/>
              </a:buClr>
              <a:buFont typeface="Wingdings"/>
              <a:buChar char=""/>
            </a:pPr>
            <a:endParaRPr sz="32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400">
                <a:latin typeface="Arial"/>
                <a:cs typeface="Arial"/>
              </a:rPr>
              <a:t>CoreLink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TZC-</a:t>
            </a:r>
            <a:r>
              <a:rPr dirty="0" sz="2400">
                <a:latin typeface="Arial"/>
                <a:cs typeface="Arial"/>
              </a:rPr>
              <a:t>400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secures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regions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DRAM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9079" y="6643767"/>
            <a:ext cx="955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5747" y="66514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323" y="216757"/>
            <a:ext cx="86163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CoreLink</a:t>
            </a:r>
            <a:r>
              <a:rPr dirty="0" sz="3000" spc="-60"/>
              <a:t> </a:t>
            </a:r>
            <a:r>
              <a:rPr dirty="0" sz="3000" spc="-10"/>
              <a:t>CCI-</a:t>
            </a:r>
            <a:r>
              <a:rPr dirty="0" sz="3000"/>
              <a:t>400</a:t>
            </a:r>
            <a:r>
              <a:rPr dirty="0" sz="3000" spc="-45"/>
              <a:t> </a:t>
            </a:r>
            <a:r>
              <a:rPr dirty="0" sz="3000"/>
              <a:t>Cache</a:t>
            </a:r>
            <a:r>
              <a:rPr dirty="0" sz="3000" spc="-50"/>
              <a:t> </a:t>
            </a:r>
            <a:r>
              <a:rPr dirty="0" sz="3000"/>
              <a:t>Coherent</a:t>
            </a:r>
            <a:r>
              <a:rPr dirty="0" sz="3000" spc="-35"/>
              <a:t> </a:t>
            </a:r>
            <a:r>
              <a:rPr dirty="0" sz="3000" spc="-10"/>
              <a:t>Interconnect</a:t>
            </a:r>
            <a:endParaRPr sz="3000"/>
          </a:p>
        </p:txBody>
      </p:sp>
      <p:sp>
        <p:nvSpPr>
          <p:cNvPr id="5" name="object 5" descr=""/>
          <p:cNvSpPr txBox="1"/>
          <p:nvPr/>
        </p:nvSpPr>
        <p:spPr>
          <a:xfrm>
            <a:off x="6339104" y="998973"/>
            <a:ext cx="259778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400">
                <a:latin typeface="Arial"/>
                <a:cs typeface="Arial"/>
              </a:rPr>
              <a:t>First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ARM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interconnect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support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AMBA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4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AXI </a:t>
            </a:r>
            <a:r>
              <a:rPr dirty="0" sz="1400">
                <a:latin typeface="Arial"/>
                <a:cs typeface="Arial"/>
              </a:rPr>
              <a:t>Coherency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Extensions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(ACE)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96303" y="2356857"/>
            <a:ext cx="12763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96303" y="1692393"/>
            <a:ext cx="2098675" cy="1626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7495" marR="106680" indent="-26543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400">
                <a:latin typeface="Arial"/>
                <a:cs typeface="Arial"/>
              </a:rPr>
              <a:t>Extends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coherency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multiple processors</a:t>
            </a:r>
            <a:endParaRPr sz="1400">
              <a:latin typeface="Arial"/>
              <a:cs typeface="Arial"/>
            </a:endParaRPr>
          </a:p>
          <a:p>
            <a:pPr marL="277495">
              <a:lnSpc>
                <a:spcPct val="100000"/>
              </a:lnSpc>
              <a:spcBef>
                <a:spcPts val="420"/>
              </a:spcBef>
            </a:pPr>
            <a:r>
              <a:rPr dirty="0" sz="1400">
                <a:latin typeface="Arial"/>
                <a:cs typeface="Arial"/>
              </a:rPr>
              <a:t>Supports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big.LITTLE™</a:t>
            </a:r>
            <a:endParaRPr sz="1400">
              <a:latin typeface="Arial"/>
              <a:cs typeface="Arial"/>
            </a:endParaRPr>
          </a:p>
          <a:p>
            <a:pPr marL="277495" marR="254000">
              <a:lnSpc>
                <a:spcPct val="100000"/>
              </a:lnSpc>
              <a:spcBef>
                <a:spcPts val="420"/>
              </a:spcBef>
            </a:pPr>
            <a:r>
              <a:rPr dirty="0" sz="1400">
                <a:latin typeface="Arial"/>
                <a:cs typeface="Arial"/>
              </a:rPr>
              <a:t>Supports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barriers, virtualisation,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cache </a:t>
            </a:r>
            <a:r>
              <a:rPr dirty="0" sz="1400" spc="-10">
                <a:latin typeface="Arial"/>
                <a:cs typeface="Arial"/>
              </a:rPr>
              <a:t>maintenance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39104" y="3318500"/>
            <a:ext cx="142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04279" y="3353553"/>
            <a:ext cx="209105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Fixed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5x3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topology, configurable</a:t>
            </a:r>
            <a:r>
              <a:rPr dirty="0" sz="1600" spc="-25">
                <a:latin typeface="Arial"/>
                <a:cs typeface="Arial"/>
              </a:rPr>
              <a:t> for </a:t>
            </a:r>
            <a:r>
              <a:rPr dirty="0" sz="1600" spc="-10">
                <a:latin typeface="Arial"/>
                <a:cs typeface="Arial"/>
              </a:rPr>
              <a:t>performance/area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from </a:t>
            </a:r>
            <a:r>
              <a:rPr dirty="0" sz="1600">
                <a:latin typeface="Arial"/>
                <a:cs typeface="Arial"/>
              </a:rPr>
              <a:t>100k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500k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gates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04279" y="4382253"/>
            <a:ext cx="2124710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2x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full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ACE </a:t>
            </a:r>
            <a:r>
              <a:rPr dirty="0" sz="1400" spc="-20">
                <a:latin typeface="Arial"/>
                <a:cs typeface="Arial"/>
              </a:rPr>
              <a:t>(CPU)</a:t>
            </a:r>
            <a:endParaRPr sz="1400">
              <a:latin typeface="Arial"/>
              <a:cs typeface="Arial"/>
            </a:endParaRPr>
          </a:p>
          <a:p>
            <a:pPr marL="469265" marR="103505" indent="-265430">
              <a:lnSpc>
                <a:spcPct val="100000"/>
              </a:lnSpc>
              <a:spcBef>
                <a:spcPts val="4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3x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ACE-</a:t>
            </a:r>
            <a:r>
              <a:rPr dirty="0" sz="1400">
                <a:latin typeface="Arial"/>
                <a:cs typeface="Arial"/>
              </a:rPr>
              <a:t>Lite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 </a:t>
            </a:r>
            <a:r>
              <a:rPr dirty="0" sz="1400" spc="-25">
                <a:latin typeface="Arial"/>
                <a:cs typeface="Arial"/>
              </a:rPr>
              <a:t>DVM </a:t>
            </a:r>
            <a:r>
              <a:rPr dirty="0" sz="1400">
                <a:latin typeface="Arial"/>
                <a:cs typeface="Arial"/>
              </a:rPr>
              <a:t>I/O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coherent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slaves</a:t>
            </a:r>
            <a:endParaRPr sz="1400">
              <a:latin typeface="Arial"/>
              <a:cs typeface="Arial"/>
            </a:endParaRPr>
          </a:p>
          <a:p>
            <a:pPr marL="469900" marR="5080" indent="-265430">
              <a:lnSpc>
                <a:spcPct val="100000"/>
              </a:lnSpc>
              <a:spcBef>
                <a:spcPts val="42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3x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master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interfaces </a:t>
            </a:r>
            <a:r>
              <a:rPr dirty="0" sz="1400">
                <a:latin typeface="Arial"/>
                <a:cs typeface="Arial"/>
              </a:rPr>
              <a:t>(2x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DRAM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system)</a:t>
            </a:r>
            <a:endParaRPr sz="1400">
              <a:latin typeface="Arial"/>
              <a:cs typeface="Arial"/>
            </a:endParaRPr>
          </a:p>
          <a:p>
            <a:pPr marL="12700" marR="29845">
              <a:lnSpc>
                <a:spcPct val="100000"/>
              </a:lnSpc>
              <a:spcBef>
                <a:spcPts val="475"/>
              </a:spcBef>
            </a:pPr>
            <a:r>
              <a:rPr dirty="0" sz="1600" spc="-20">
                <a:latin typeface="Arial"/>
                <a:cs typeface="Arial"/>
              </a:rPr>
              <a:t>End-</a:t>
            </a:r>
            <a:r>
              <a:rPr dirty="0" sz="1600" spc="-10">
                <a:latin typeface="Arial"/>
                <a:cs typeface="Arial"/>
              </a:rPr>
              <a:t>to-</a:t>
            </a:r>
            <a:r>
              <a:rPr dirty="0" sz="1600">
                <a:latin typeface="Arial"/>
                <a:cs typeface="Arial"/>
              </a:rPr>
              <a:t>end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QoS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with </a:t>
            </a:r>
            <a:r>
              <a:rPr dirty="0" sz="1600" spc="-10">
                <a:latin typeface="Arial"/>
                <a:cs typeface="Arial"/>
              </a:rPr>
              <a:t>NIC-</a:t>
            </a:r>
            <a:r>
              <a:rPr dirty="0" sz="1600">
                <a:latin typeface="Arial"/>
                <a:cs typeface="Arial"/>
              </a:rPr>
              <a:t>400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 </a:t>
            </a:r>
            <a:r>
              <a:rPr dirty="0" sz="1600" spc="-20">
                <a:latin typeface="Arial"/>
                <a:cs typeface="Arial"/>
              </a:rPr>
              <a:t>DMC-</a:t>
            </a:r>
            <a:r>
              <a:rPr dirty="0" sz="1600" spc="-25">
                <a:latin typeface="Arial"/>
                <a:cs typeface="Arial"/>
              </a:rPr>
              <a:t>400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39104" y="5581641"/>
            <a:ext cx="14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72297" y="1043477"/>
            <a:ext cx="6294120" cy="4906645"/>
            <a:chOff x="172297" y="1043477"/>
            <a:chExt cx="6294120" cy="4906645"/>
          </a:xfrm>
        </p:grpSpPr>
        <p:sp>
          <p:nvSpPr>
            <p:cNvPr id="13" name="object 13" descr=""/>
            <p:cNvSpPr/>
            <p:nvPr/>
          </p:nvSpPr>
          <p:spPr>
            <a:xfrm>
              <a:off x="596719" y="3426642"/>
              <a:ext cx="836294" cy="840740"/>
            </a:xfrm>
            <a:custGeom>
              <a:avLst/>
              <a:gdLst/>
              <a:ahLst/>
              <a:cxnLst/>
              <a:rect l="l" t="t" r="r" b="b"/>
              <a:pathLst>
                <a:path w="836294" h="840739">
                  <a:moveTo>
                    <a:pt x="835770" y="840279"/>
                  </a:moveTo>
                  <a:lnTo>
                    <a:pt x="0" y="0"/>
                  </a:lnTo>
                </a:path>
              </a:pathLst>
            </a:custGeom>
            <a:ln w="2369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3924" y="3421039"/>
              <a:ext cx="3913504" cy="846455"/>
            </a:xfrm>
            <a:custGeom>
              <a:avLst/>
              <a:gdLst/>
              <a:ahLst/>
              <a:cxnLst/>
              <a:rect l="l" t="t" r="r" b="b"/>
              <a:pathLst>
                <a:path w="3913504" h="846454">
                  <a:moveTo>
                    <a:pt x="3913301" y="845882"/>
                  </a:moveTo>
                  <a:lnTo>
                    <a:pt x="0" y="0"/>
                  </a:lnTo>
                </a:path>
              </a:pathLst>
            </a:custGeom>
            <a:ln w="23712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32490" y="3426642"/>
              <a:ext cx="2505075" cy="840740"/>
            </a:xfrm>
            <a:custGeom>
              <a:avLst/>
              <a:gdLst/>
              <a:ahLst/>
              <a:cxnLst/>
              <a:rect l="l" t="t" r="r" b="b"/>
              <a:pathLst>
                <a:path w="2505075" h="840739">
                  <a:moveTo>
                    <a:pt x="0" y="840279"/>
                  </a:moveTo>
                  <a:lnTo>
                    <a:pt x="2504514" y="0"/>
                  </a:lnTo>
                </a:path>
              </a:pathLst>
            </a:custGeom>
            <a:ln w="23709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02631" y="3426642"/>
              <a:ext cx="845819" cy="840740"/>
            </a:xfrm>
            <a:custGeom>
              <a:avLst/>
              <a:gdLst/>
              <a:ahLst/>
              <a:cxnLst/>
              <a:rect l="l" t="t" r="r" b="b"/>
              <a:pathLst>
                <a:path w="845820" h="840739">
                  <a:moveTo>
                    <a:pt x="0" y="840279"/>
                  </a:moveTo>
                  <a:lnTo>
                    <a:pt x="845547" y="0"/>
                  </a:lnTo>
                </a:path>
              </a:pathLst>
            </a:custGeom>
            <a:ln w="2369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30094" y="3426642"/>
              <a:ext cx="1677670" cy="840740"/>
            </a:xfrm>
            <a:custGeom>
              <a:avLst/>
              <a:gdLst/>
              <a:ahLst/>
              <a:cxnLst/>
              <a:rect l="l" t="t" r="r" b="b"/>
              <a:pathLst>
                <a:path w="1677670" h="840739">
                  <a:moveTo>
                    <a:pt x="1677131" y="840279"/>
                  </a:moveTo>
                  <a:lnTo>
                    <a:pt x="1120888" y="0"/>
                  </a:lnTo>
                </a:path>
                <a:path w="1677670" h="840739">
                  <a:moveTo>
                    <a:pt x="1677131" y="840279"/>
                  </a:moveTo>
                  <a:lnTo>
                    <a:pt x="0" y="0"/>
                  </a:lnTo>
                </a:path>
              </a:pathLst>
            </a:custGeom>
            <a:ln w="2369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32490" y="3426642"/>
              <a:ext cx="280035" cy="840740"/>
            </a:xfrm>
            <a:custGeom>
              <a:avLst/>
              <a:gdLst/>
              <a:ahLst/>
              <a:cxnLst/>
              <a:rect l="l" t="t" r="r" b="b"/>
              <a:pathLst>
                <a:path w="280035" h="840739">
                  <a:moveTo>
                    <a:pt x="0" y="840279"/>
                  </a:moveTo>
                  <a:lnTo>
                    <a:pt x="279526" y="0"/>
                  </a:lnTo>
                </a:path>
              </a:pathLst>
            </a:custGeom>
            <a:ln w="2367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15765" y="3434082"/>
              <a:ext cx="1387475" cy="833119"/>
            </a:xfrm>
            <a:custGeom>
              <a:avLst/>
              <a:gdLst/>
              <a:ahLst/>
              <a:cxnLst/>
              <a:rect l="l" t="t" r="r" b="b"/>
              <a:pathLst>
                <a:path w="1387475" h="833120">
                  <a:moveTo>
                    <a:pt x="1386866" y="832839"/>
                  </a:moveTo>
                  <a:lnTo>
                    <a:pt x="0" y="0"/>
                  </a:lnTo>
                </a:path>
              </a:pathLst>
            </a:custGeom>
            <a:ln w="23701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20862" y="3436854"/>
              <a:ext cx="2786380" cy="830580"/>
            </a:xfrm>
            <a:custGeom>
              <a:avLst/>
              <a:gdLst/>
              <a:ahLst/>
              <a:cxnLst/>
              <a:rect l="l" t="t" r="r" b="b"/>
              <a:pathLst>
                <a:path w="2786379" h="830579">
                  <a:moveTo>
                    <a:pt x="2786364" y="830067"/>
                  </a:moveTo>
                  <a:lnTo>
                    <a:pt x="0" y="0"/>
                  </a:lnTo>
                </a:path>
              </a:pathLst>
            </a:custGeom>
            <a:ln w="2371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838487" y="3426642"/>
              <a:ext cx="264160" cy="840740"/>
            </a:xfrm>
            <a:custGeom>
              <a:avLst/>
              <a:gdLst/>
              <a:ahLst/>
              <a:cxnLst/>
              <a:rect l="l" t="t" r="r" b="b"/>
              <a:pathLst>
                <a:path w="264160" h="840739">
                  <a:moveTo>
                    <a:pt x="264143" y="840279"/>
                  </a:moveTo>
                  <a:lnTo>
                    <a:pt x="0" y="0"/>
                  </a:lnTo>
                </a:path>
              </a:pathLst>
            </a:custGeom>
            <a:ln w="2367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32490" y="3426642"/>
              <a:ext cx="1397635" cy="840740"/>
            </a:xfrm>
            <a:custGeom>
              <a:avLst/>
              <a:gdLst/>
              <a:ahLst/>
              <a:cxnLst/>
              <a:rect l="l" t="t" r="r" b="b"/>
              <a:pathLst>
                <a:path w="1397635" h="840739">
                  <a:moveTo>
                    <a:pt x="0" y="840279"/>
                  </a:moveTo>
                  <a:lnTo>
                    <a:pt x="1397604" y="0"/>
                  </a:lnTo>
                </a:path>
              </a:pathLst>
            </a:custGeom>
            <a:ln w="23701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07226" y="3426642"/>
              <a:ext cx="559435" cy="840740"/>
            </a:xfrm>
            <a:custGeom>
              <a:avLst/>
              <a:gdLst/>
              <a:ahLst/>
              <a:cxnLst/>
              <a:rect l="l" t="t" r="r" b="b"/>
              <a:pathLst>
                <a:path w="559435" h="840739">
                  <a:moveTo>
                    <a:pt x="0" y="840279"/>
                  </a:moveTo>
                  <a:lnTo>
                    <a:pt x="559038" y="0"/>
                  </a:lnTo>
                </a:path>
              </a:pathLst>
            </a:custGeom>
            <a:ln w="2368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02631" y="3426642"/>
              <a:ext cx="1964055" cy="840740"/>
            </a:xfrm>
            <a:custGeom>
              <a:avLst/>
              <a:gdLst/>
              <a:ahLst/>
              <a:cxnLst/>
              <a:rect l="l" t="t" r="r" b="b"/>
              <a:pathLst>
                <a:path w="1964054" h="840739">
                  <a:moveTo>
                    <a:pt x="0" y="840279"/>
                  </a:moveTo>
                  <a:lnTo>
                    <a:pt x="1963639" y="0"/>
                  </a:lnTo>
                </a:path>
              </a:pathLst>
            </a:custGeom>
            <a:ln w="23707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432490" y="3426642"/>
              <a:ext cx="3634104" cy="840740"/>
            </a:xfrm>
            <a:custGeom>
              <a:avLst/>
              <a:gdLst/>
              <a:ahLst/>
              <a:cxnLst/>
              <a:rect l="l" t="t" r="r" b="b"/>
              <a:pathLst>
                <a:path w="3634104" h="840739">
                  <a:moveTo>
                    <a:pt x="0" y="840279"/>
                  </a:moveTo>
                  <a:lnTo>
                    <a:pt x="3633774" y="0"/>
                  </a:lnTo>
                </a:path>
              </a:pathLst>
            </a:custGeom>
            <a:ln w="23712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3930" y="3421039"/>
              <a:ext cx="2508885" cy="846455"/>
            </a:xfrm>
            <a:custGeom>
              <a:avLst/>
              <a:gdLst/>
              <a:ahLst/>
              <a:cxnLst/>
              <a:rect l="l" t="t" r="r" b="b"/>
              <a:pathLst>
                <a:path w="2508885" h="846454">
                  <a:moveTo>
                    <a:pt x="2508700" y="845882"/>
                  </a:moveTo>
                  <a:lnTo>
                    <a:pt x="0" y="0"/>
                  </a:lnTo>
                </a:path>
              </a:pathLst>
            </a:custGeom>
            <a:ln w="23709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97" y="1043477"/>
              <a:ext cx="6293972" cy="490635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292731" y="2026174"/>
              <a:ext cx="838835" cy="840740"/>
            </a:xfrm>
            <a:custGeom>
              <a:avLst/>
              <a:gdLst/>
              <a:ahLst/>
              <a:cxnLst/>
              <a:rect l="l" t="t" r="r" b="b"/>
              <a:pathLst>
                <a:path w="838835" h="840739">
                  <a:moveTo>
                    <a:pt x="698802" y="840279"/>
                  </a:moveTo>
                  <a:lnTo>
                    <a:pt x="139763" y="840279"/>
                  </a:lnTo>
                  <a:lnTo>
                    <a:pt x="95584" y="833140"/>
                  </a:lnTo>
                  <a:lnTo>
                    <a:pt x="57218" y="813260"/>
                  </a:lnTo>
                  <a:lnTo>
                    <a:pt x="26964" y="782944"/>
                  </a:lnTo>
                  <a:lnTo>
                    <a:pt x="7124" y="744499"/>
                  </a:lnTo>
                  <a:lnTo>
                    <a:pt x="0" y="700230"/>
                  </a:lnTo>
                  <a:lnTo>
                    <a:pt x="0" y="140049"/>
                  </a:lnTo>
                  <a:lnTo>
                    <a:pt x="7124" y="95785"/>
                  </a:lnTo>
                  <a:lnTo>
                    <a:pt x="26964" y="57341"/>
                  </a:lnTo>
                  <a:lnTo>
                    <a:pt x="57218" y="27023"/>
                  </a:lnTo>
                  <a:lnTo>
                    <a:pt x="95584" y="7140"/>
                  </a:lnTo>
                  <a:lnTo>
                    <a:pt x="139763" y="0"/>
                  </a:lnTo>
                  <a:lnTo>
                    <a:pt x="698802" y="0"/>
                  </a:lnTo>
                  <a:lnTo>
                    <a:pt x="742975" y="7140"/>
                  </a:lnTo>
                  <a:lnTo>
                    <a:pt x="781341" y="27023"/>
                  </a:lnTo>
                  <a:lnTo>
                    <a:pt x="811597" y="57341"/>
                  </a:lnTo>
                  <a:lnTo>
                    <a:pt x="831439" y="95785"/>
                  </a:lnTo>
                  <a:lnTo>
                    <a:pt x="838565" y="140049"/>
                  </a:lnTo>
                  <a:lnTo>
                    <a:pt x="838565" y="700230"/>
                  </a:lnTo>
                  <a:lnTo>
                    <a:pt x="831439" y="744499"/>
                  </a:lnTo>
                  <a:lnTo>
                    <a:pt x="811597" y="782944"/>
                  </a:lnTo>
                  <a:lnTo>
                    <a:pt x="781341" y="813260"/>
                  </a:lnTo>
                  <a:lnTo>
                    <a:pt x="742975" y="833140"/>
                  </a:lnTo>
                  <a:lnTo>
                    <a:pt x="698802" y="840279"/>
                  </a:lnTo>
                  <a:close/>
                </a:path>
              </a:pathLst>
            </a:custGeom>
            <a:solidFill>
              <a:srgbClr val="128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92731" y="2026174"/>
              <a:ext cx="838835" cy="840740"/>
            </a:xfrm>
            <a:custGeom>
              <a:avLst/>
              <a:gdLst/>
              <a:ahLst/>
              <a:cxnLst/>
              <a:rect l="l" t="t" r="r" b="b"/>
              <a:pathLst>
                <a:path w="838835" h="840739">
                  <a:moveTo>
                    <a:pt x="698802" y="840279"/>
                  </a:moveTo>
                  <a:lnTo>
                    <a:pt x="742975" y="833140"/>
                  </a:lnTo>
                  <a:lnTo>
                    <a:pt x="781341" y="813260"/>
                  </a:lnTo>
                  <a:lnTo>
                    <a:pt x="811597" y="782944"/>
                  </a:lnTo>
                  <a:lnTo>
                    <a:pt x="831439" y="744499"/>
                  </a:lnTo>
                  <a:lnTo>
                    <a:pt x="838565" y="700230"/>
                  </a:lnTo>
                  <a:lnTo>
                    <a:pt x="838565" y="140049"/>
                  </a:lnTo>
                  <a:lnTo>
                    <a:pt x="831439" y="95785"/>
                  </a:lnTo>
                  <a:lnTo>
                    <a:pt x="811597" y="57341"/>
                  </a:lnTo>
                  <a:lnTo>
                    <a:pt x="781341" y="27023"/>
                  </a:lnTo>
                  <a:lnTo>
                    <a:pt x="742975" y="7140"/>
                  </a:lnTo>
                  <a:lnTo>
                    <a:pt x="698802" y="0"/>
                  </a:lnTo>
                  <a:lnTo>
                    <a:pt x="139763" y="0"/>
                  </a:lnTo>
                  <a:lnTo>
                    <a:pt x="95584" y="7140"/>
                  </a:lnTo>
                  <a:lnTo>
                    <a:pt x="57218" y="27023"/>
                  </a:lnTo>
                  <a:lnTo>
                    <a:pt x="26964" y="57341"/>
                  </a:lnTo>
                  <a:lnTo>
                    <a:pt x="7124" y="95785"/>
                  </a:lnTo>
                  <a:lnTo>
                    <a:pt x="0" y="140049"/>
                  </a:lnTo>
                  <a:lnTo>
                    <a:pt x="0" y="700230"/>
                  </a:lnTo>
                  <a:lnTo>
                    <a:pt x="7124" y="744499"/>
                  </a:lnTo>
                  <a:lnTo>
                    <a:pt x="26964" y="782944"/>
                  </a:lnTo>
                  <a:lnTo>
                    <a:pt x="57218" y="813260"/>
                  </a:lnTo>
                  <a:lnTo>
                    <a:pt x="95584" y="833140"/>
                  </a:lnTo>
                  <a:lnTo>
                    <a:pt x="139763" y="840279"/>
                  </a:lnTo>
                  <a:lnTo>
                    <a:pt x="698802" y="840279"/>
                  </a:lnTo>
                  <a:close/>
                </a:path>
              </a:pathLst>
            </a:custGeom>
            <a:ln w="4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416530" y="2279496"/>
            <a:ext cx="591185" cy="310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1445">
              <a:lnSpc>
                <a:spcPct val="103699"/>
              </a:lnSpc>
              <a:spcBef>
                <a:spcPts val="90"/>
              </a:spcBef>
            </a:pP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Quad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A7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655940" y="1299173"/>
            <a:ext cx="584835" cy="310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9685">
              <a:lnSpc>
                <a:spcPct val="103699"/>
              </a:lnSpc>
              <a:spcBef>
                <a:spcPts val="90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Coherent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9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547795" y="1299172"/>
            <a:ext cx="565150" cy="310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" marR="5080" indent="-23495">
              <a:lnSpc>
                <a:spcPct val="103699"/>
              </a:lnSpc>
              <a:spcBef>
                <a:spcPts val="9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Mali-</a:t>
            </a: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T604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570817" y="2140566"/>
            <a:ext cx="518795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ADB-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688910" y="2140564"/>
            <a:ext cx="518795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ADB-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557706" y="2700747"/>
            <a:ext cx="544830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MMU-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675797" y="2700745"/>
            <a:ext cx="544830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MMU-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843845" y="4890462"/>
            <a:ext cx="70040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DMC-</a:t>
            </a:r>
            <a:r>
              <a:rPr dirty="0" sz="12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597955" y="2700571"/>
            <a:ext cx="22860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620210" y="1720205"/>
            <a:ext cx="42037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84331" y="5519166"/>
            <a:ext cx="525780" cy="405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95"/>
              </a:spcBef>
            </a:pP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1250" spc="-20" b="1">
                <a:solidFill>
                  <a:srgbClr val="FFFFFF"/>
                </a:solidFill>
                <a:latin typeface="Arial"/>
                <a:cs typeface="Arial"/>
              </a:rPr>
              <a:t>Slaves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362662" y="5519166"/>
            <a:ext cx="525780" cy="405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95"/>
              </a:spcBef>
            </a:pP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1250" spc="-20" b="1">
                <a:solidFill>
                  <a:srgbClr val="FFFFFF"/>
                </a:solidFill>
                <a:latin typeface="Arial"/>
                <a:cs typeface="Arial"/>
              </a:rPr>
              <a:t>Slaves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249028" y="2024184"/>
            <a:ext cx="613410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2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910347" y="1440324"/>
            <a:ext cx="268605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892530" y="1440324"/>
            <a:ext cx="347980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65564" y="2279478"/>
            <a:ext cx="657225" cy="310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64465">
              <a:lnSpc>
                <a:spcPct val="103699"/>
              </a:lnSpc>
              <a:spcBef>
                <a:spcPts val="90"/>
              </a:spcBef>
            </a:pP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Quad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Cortex-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A15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79877" y="2700562"/>
            <a:ext cx="22860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79877" y="3428772"/>
            <a:ext cx="22860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806932" y="2280433"/>
            <a:ext cx="23939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387656" y="4689256"/>
            <a:ext cx="23939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AXI4</a:t>
            </a:r>
            <a:endParaRPr sz="75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361624" y="4718527"/>
            <a:ext cx="1549400" cy="50736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NIC-</a:t>
            </a:r>
            <a:r>
              <a:rPr dirty="0" sz="12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75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FFFFFF"/>
                </a:solidFill>
                <a:latin typeface="Arial"/>
                <a:cs typeface="Arial"/>
              </a:rPr>
              <a:t>AXI4/AXI3/AHB/APB</a:t>
            </a:r>
            <a:endParaRPr sz="75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893311" y="1888366"/>
            <a:ext cx="132461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Configurable:</a:t>
            </a:r>
            <a:r>
              <a:rPr dirty="0" sz="75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FFFFFF"/>
                </a:solidFill>
                <a:latin typeface="Arial"/>
                <a:cs typeface="Arial"/>
              </a:rPr>
              <a:t>AXI4/AXI3/AHB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095424" y="5505151"/>
            <a:ext cx="674370" cy="405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55" marR="5080" indent="-8890">
              <a:lnSpc>
                <a:spcPct val="100000"/>
              </a:lnSpc>
              <a:spcBef>
                <a:spcPts val="95"/>
              </a:spcBef>
            </a:pP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DDR2/3</a:t>
            </a:r>
            <a:r>
              <a:rPr dirty="0" sz="1250" spc="-50" b="1">
                <a:solidFill>
                  <a:srgbClr val="FFFFFF"/>
                </a:solidFill>
                <a:latin typeface="Arial"/>
                <a:cs typeface="Arial"/>
              </a:rPr>
              <a:t> / </a:t>
            </a: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LPDDR2</a:t>
            </a:r>
            <a:endParaRPr sz="125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772562" y="5505150"/>
            <a:ext cx="674370" cy="405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55" marR="5080" indent="-8890">
              <a:lnSpc>
                <a:spcPct val="100000"/>
              </a:lnSpc>
              <a:spcBef>
                <a:spcPts val="95"/>
              </a:spcBef>
            </a:pP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DDR2/3</a:t>
            </a:r>
            <a:r>
              <a:rPr dirty="0" sz="1250" spc="-50" b="1">
                <a:solidFill>
                  <a:srgbClr val="FFFFFF"/>
                </a:solidFill>
                <a:latin typeface="Arial"/>
                <a:cs typeface="Arial"/>
              </a:rPr>
              <a:t> / </a:t>
            </a: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LPDDR2</a:t>
            </a:r>
            <a:endParaRPr sz="1250">
              <a:latin typeface="Arial"/>
              <a:cs typeface="Aria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873483" y="5219204"/>
            <a:ext cx="2638425" cy="0"/>
          </a:xfrm>
          <a:custGeom>
            <a:avLst/>
            <a:gdLst/>
            <a:ahLst/>
            <a:cxnLst/>
            <a:rect l="l" t="t" r="r" b="b"/>
            <a:pathLst>
              <a:path w="2638425" h="0">
                <a:moveTo>
                  <a:pt x="0" y="0"/>
                </a:moveTo>
                <a:lnTo>
                  <a:pt x="2637977" y="0"/>
                </a:lnTo>
              </a:path>
            </a:pathLst>
          </a:custGeom>
          <a:ln w="474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2882216" y="4689203"/>
            <a:ext cx="42037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222568" y="4689203"/>
            <a:ext cx="42037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75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978161" y="5221378"/>
            <a:ext cx="22860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318513" y="5221378"/>
            <a:ext cx="22860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PHY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31186" y="1463426"/>
            <a:ext cx="843915" cy="425450"/>
            <a:chOff x="731186" y="1463426"/>
            <a:chExt cx="843915" cy="425450"/>
          </a:xfrm>
        </p:grpSpPr>
        <p:sp>
          <p:nvSpPr>
            <p:cNvPr id="60" name="object 60" descr=""/>
            <p:cNvSpPr/>
            <p:nvPr/>
          </p:nvSpPr>
          <p:spPr>
            <a:xfrm>
              <a:off x="733726" y="1465966"/>
              <a:ext cx="838835" cy="420370"/>
            </a:xfrm>
            <a:custGeom>
              <a:avLst/>
              <a:gdLst/>
              <a:ahLst/>
              <a:cxnLst/>
              <a:rect l="l" t="t" r="r" b="b"/>
              <a:pathLst>
                <a:path w="838835" h="420369">
                  <a:moveTo>
                    <a:pt x="698802" y="420132"/>
                  </a:moveTo>
                  <a:lnTo>
                    <a:pt x="139763" y="420132"/>
                  </a:lnTo>
                  <a:lnTo>
                    <a:pt x="95584" y="412993"/>
                  </a:lnTo>
                  <a:lnTo>
                    <a:pt x="57218" y="393113"/>
                  </a:lnTo>
                  <a:lnTo>
                    <a:pt x="26964" y="362797"/>
                  </a:lnTo>
                  <a:lnTo>
                    <a:pt x="7124" y="324352"/>
                  </a:lnTo>
                  <a:lnTo>
                    <a:pt x="0" y="280083"/>
                  </a:lnTo>
                  <a:lnTo>
                    <a:pt x="0" y="140034"/>
                  </a:lnTo>
                  <a:lnTo>
                    <a:pt x="7124" y="95772"/>
                  </a:lnTo>
                  <a:lnTo>
                    <a:pt x="26964" y="57331"/>
                  </a:lnTo>
                  <a:lnTo>
                    <a:pt x="57218" y="27018"/>
                  </a:lnTo>
                  <a:lnTo>
                    <a:pt x="95584" y="7139"/>
                  </a:lnTo>
                  <a:lnTo>
                    <a:pt x="139763" y="0"/>
                  </a:lnTo>
                  <a:lnTo>
                    <a:pt x="698802" y="0"/>
                  </a:lnTo>
                  <a:lnTo>
                    <a:pt x="742975" y="7139"/>
                  </a:lnTo>
                  <a:lnTo>
                    <a:pt x="781341" y="27018"/>
                  </a:lnTo>
                  <a:lnTo>
                    <a:pt x="811597" y="57331"/>
                  </a:lnTo>
                  <a:lnTo>
                    <a:pt x="831439" y="95772"/>
                  </a:lnTo>
                  <a:lnTo>
                    <a:pt x="838565" y="140034"/>
                  </a:lnTo>
                  <a:lnTo>
                    <a:pt x="838565" y="280083"/>
                  </a:lnTo>
                  <a:lnTo>
                    <a:pt x="831439" y="324352"/>
                  </a:lnTo>
                  <a:lnTo>
                    <a:pt x="811597" y="362797"/>
                  </a:lnTo>
                  <a:lnTo>
                    <a:pt x="781341" y="393113"/>
                  </a:lnTo>
                  <a:lnTo>
                    <a:pt x="742975" y="412993"/>
                  </a:lnTo>
                  <a:lnTo>
                    <a:pt x="698802" y="42013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33726" y="1465966"/>
              <a:ext cx="838835" cy="420370"/>
            </a:xfrm>
            <a:custGeom>
              <a:avLst/>
              <a:gdLst/>
              <a:ahLst/>
              <a:cxnLst/>
              <a:rect l="l" t="t" r="r" b="b"/>
              <a:pathLst>
                <a:path w="838835" h="420369">
                  <a:moveTo>
                    <a:pt x="698802" y="420132"/>
                  </a:moveTo>
                  <a:lnTo>
                    <a:pt x="742975" y="412993"/>
                  </a:lnTo>
                  <a:lnTo>
                    <a:pt x="781341" y="393113"/>
                  </a:lnTo>
                  <a:lnTo>
                    <a:pt x="811597" y="362797"/>
                  </a:lnTo>
                  <a:lnTo>
                    <a:pt x="831439" y="324352"/>
                  </a:lnTo>
                  <a:lnTo>
                    <a:pt x="838565" y="280083"/>
                  </a:lnTo>
                  <a:lnTo>
                    <a:pt x="838565" y="140034"/>
                  </a:lnTo>
                  <a:lnTo>
                    <a:pt x="831439" y="95772"/>
                  </a:lnTo>
                  <a:lnTo>
                    <a:pt x="811597" y="57331"/>
                  </a:lnTo>
                  <a:lnTo>
                    <a:pt x="781341" y="27018"/>
                  </a:lnTo>
                  <a:lnTo>
                    <a:pt x="742975" y="7139"/>
                  </a:lnTo>
                  <a:lnTo>
                    <a:pt x="698802" y="0"/>
                  </a:lnTo>
                  <a:lnTo>
                    <a:pt x="139763" y="0"/>
                  </a:lnTo>
                  <a:lnTo>
                    <a:pt x="95584" y="7139"/>
                  </a:lnTo>
                  <a:lnTo>
                    <a:pt x="57218" y="27018"/>
                  </a:lnTo>
                  <a:lnTo>
                    <a:pt x="26964" y="57331"/>
                  </a:lnTo>
                  <a:lnTo>
                    <a:pt x="7124" y="95772"/>
                  </a:lnTo>
                  <a:lnTo>
                    <a:pt x="0" y="140034"/>
                  </a:lnTo>
                  <a:lnTo>
                    <a:pt x="0" y="280083"/>
                  </a:lnTo>
                  <a:lnTo>
                    <a:pt x="7124" y="324352"/>
                  </a:lnTo>
                  <a:lnTo>
                    <a:pt x="26964" y="362797"/>
                  </a:lnTo>
                  <a:lnTo>
                    <a:pt x="57218" y="393113"/>
                  </a:lnTo>
                  <a:lnTo>
                    <a:pt x="95584" y="412993"/>
                  </a:lnTo>
                  <a:lnTo>
                    <a:pt x="139763" y="420132"/>
                  </a:lnTo>
                  <a:lnTo>
                    <a:pt x="698802" y="420132"/>
                  </a:lnTo>
                  <a:close/>
                </a:path>
              </a:pathLst>
            </a:custGeom>
            <a:ln w="4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842175" y="1552685"/>
            <a:ext cx="62166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GIC-</a:t>
            </a:r>
            <a:r>
              <a:rPr dirty="0" sz="125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1572289" y="1676027"/>
            <a:ext cx="140335" cy="350520"/>
          </a:xfrm>
          <a:custGeom>
            <a:avLst/>
            <a:gdLst/>
            <a:ahLst/>
            <a:cxnLst/>
            <a:rect l="l" t="t" r="r" b="b"/>
            <a:pathLst>
              <a:path w="140335" h="350519">
                <a:moveTo>
                  <a:pt x="0" y="0"/>
                </a:moveTo>
                <a:lnTo>
                  <a:pt x="139763" y="0"/>
                </a:lnTo>
                <a:lnTo>
                  <a:pt x="139763" y="350115"/>
                </a:lnTo>
              </a:path>
            </a:pathLst>
          </a:custGeom>
          <a:ln w="23672">
            <a:solidFill>
              <a:srgbClr val="4677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1222560" y="3378018"/>
            <a:ext cx="3495040" cy="86741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 marL="191135">
              <a:lnSpc>
                <a:spcPct val="100000"/>
              </a:lnSpc>
              <a:spcBef>
                <a:spcPts val="525"/>
              </a:spcBef>
              <a:tabLst>
                <a:tab pos="1243330" algn="l"/>
                <a:tab pos="2375535" algn="l"/>
              </a:tabLst>
            </a:pP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ACE</a:t>
            </a: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	ACE-Lite</a:t>
            </a:r>
            <a:r>
              <a:rPr dirty="0" sz="7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7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DVM</a:t>
            </a: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	ACE-Lite</a:t>
            </a:r>
            <a:r>
              <a:rPr dirty="0" sz="7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7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DVM</a:t>
            </a:r>
            <a:endParaRPr sz="750">
              <a:latin typeface="Arial"/>
              <a:cs typeface="Arial"/>
            </a:endParaRPr>
          </a:p>
          <a:p>
            <a:pPr algn="ctr" marL="400685" marR="254635">
              <a:lnSpc>
                <a:spcPct val="100000"/>
              </a:lnSpc>
              <a:spcBef>
                <a:spcPts val="640"/>
              </a:spcBef>
            </a:pP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CCI-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dirty="0" sz="12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r>
              <a:rPr dirty="0" sz="12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Coherent</a:t>
            </a:r>
            <a:r>
              <a:rPr dirty="0" sz="12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Interconnect 128-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12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dirty="0" sz="12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0.5x</a:t>
            </a:r>
            <a:r>
              <a:rPr dirty="0" sz="12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12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1689735" algn="l"/>
                <a:tab pos="3087370" algn="l"/>
              </a:tabLst>
            </a:pP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ACE-</a:t>
            </a: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	ACE-</a:t>
            </a: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	ACE-</a:t>
            </a:r>
            <a:r>
              <a:rPr dirty="0" sz="750" spc="-2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900247" y="3428787"/>
            <a:ext cx="75184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ACE-Lite</a:t>
            </a:r>
            <a:r>
              <a:rPr dirty="0" sz="7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7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FFFFFF"/>
                </a:solidFill>
                <a:latin typeface="Arial"/>
                <a:cs typeface="Arial"/>
              </a:rPr>
              <a:t>DVM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1699989" y="2583792"/>
            <a:ext cx="3877310" cy="850265"/>
            <a:chOff x="1699989" y="2583792"/>
            <a:chExt cx="3877310" cy="850265"/>
          </a:xfrm>
        </p:grpSpPr>
        <p:sp>
          <p:nvSpPr>
            <p:cNvPr id="67" name="object 67" descr=""/>
            <p:cNvSpPr/>
            <p:nvPr/>
          </p:nvSpPr>
          <p:spPr>
            <a:xfrm>
              <a:off x="4367509" y="2796395"/>
              <a:ext cx="84455" cy="630555"/>
            </a:xfrm>
            <a:custGeom>
              <a:avLst/>
              <a:gdLst/>
              <a:ahLst/>
              <a:cxnLst/>
              <a:rect l="l" t="t" r="r" b="b"/>
              <a:pathLst>
                <a:path w="84454" h="630554">
                  <a:moveTo>
                    <a:pt x="0" y="0"/>
                  </a:moveTo>
                  <a:lnTo>
                    <a:pt x="83852" y="0"/>
                  </a:lnTo>
                  <a:lnTo>
                    <a:pt x="83852" y="630213"/>
                  </a:lnTo>
                </a:path>
              </a:pathLst>
            </a:custGeom>
            <a:ln w="14200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485594" y="2796395"/>
              <a:ext cx="84455" cy="630555"/>
            </a:xfrm>
            <a:custGeom>
              <a:avLst/>
              <a:gdLst/>
              <a:ahLst/>
              <a:cxnLst/>
              <a:rect l="l" t="t" r="r" b="b"/>
              <a:pathLst>
                <a:path w="84454" h="630554">
                  <a:moveTo>
                    <a:pt x="0" y="0"/>
                  </a:moveTo>
                  <a:lnTo>
                    <a:pt x="83852" y="0"/>
                  </a:lnTo>
                  <a:lnTo>
                    <a:pt x="83852" y="630213"/>
                  </a:lnTo>
                </a:path>
              </a:pathLst>
            </a:custGeom>
            <a:ln w="14200">
              <a:solidFill>
                <a:srgbClr val="4677B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712054" y="286641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578"/>
                  </a:lnTo>
                </a:path>
              </a:pathLst>
            </a:custGeom>
            <a:ln w="23666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647031" y="2586332"/>
              <a:ext cx="838835" cy="420370"/>
            </a:xfrm>
            <a:custGeom>
              <a:avLst/>
              <a:gdLst/>
              <a:ahLst/>
              <a:cxnLst/>
              <a:rect l="l" t="t" r="r" b="b"/>
              <a:pathLst>
                <a:path w="838835" h="420369">
                  <a:moveTo>
                    <a:pt x="698802" y="420132"/>
                  </a:moveTo>
                  <a:lnTo>
                    <a:pt x="139763" y="420132"/>
                  </a:lnTo>
                  <a:lnTo>
                    <a:pt x="95584" y="412993"/>
                  </a:lnTo>
                  <a:lnTo>
                    <a:pt x="57218" y="393113"/>
                  </a:lnTo>
                  <a:lnTo>
                    <a:pt x="26964" y="362797"/>
                  </a:lnTo>
                  <a:lnTo>
                    <a:pt x="7124" y="324352"/>
                  </a:lnTo>
                  <a:lnTo>
                    <a:pt x="0" y="280083"/>
                  </a:lnTo>
                  <a:lnTo>
                    <a:pt x="0" y="140034"/>
                  </a:lnTo>
                  <a:lnTo>
                    <a:pt x="7124" y="95772"/>
                  </a:lnTo>
                  <a:lnTo>
                    <a:pt x="26964" y="57331"/>
                  </a:lnTo>
                  <a:lnTo>
                    <a:pt x="57218" y="27018"/>
                  </a:lnTo>
                  <a:lnTo>
                    <a:pt x="95584" y="7139"/>
                  </a:lnTo>
                  <a:lnTo>
                    <a:pt x="139763" y="0"/>
                  </a:lnTo>
                  <a:lnTo>
                    <a:pt x="698802" y="0"/>
                  </a:lnTo>
                  <a:lnTo>
                    <a:pt x="742975" y="7139"/>
                  </a:lnTo>
                  <a:lnTo>
                    <a:pt x="781341" y="27018"/>
                  </a:lnTo>
                  <a:lnTo>
                    <a:pt x="811597" y="57331"/>
                  </a:lnTo>
                  <a:lnTo>
                    <a:pt x="831439" y="95772"/>
                  </a:lnTo>
                  <a:lnTo>
                    <a:pt x="838565" y="140034"/>
                  </a:lnTo>
                  <a:lnTo>
                    <a:pt x="838565" y="280083"/>
                  </a:lnTo>
                  <a:lnTo>
                    <a:pt x="831439" y="324352"/>
                  </a:lnTo>
                  <a:lnTo>
                    <a:pt x="811597" y="362797"/>
                  </a:lnTo>
                  <a:lnTo>
                    <a:pt x="781341" y="393113"/>
                  </a:lnTo>
                  <a:lnTo>
                    <a:pt x="742975" y="412993"/>
                  </a:lnTo>
                  <a:lnTo>
                    <a:pt x="698802" y="420132"/>
                  </a:lnTo>
                  <a:close/>
                </a:path>
              </a:pathLst>
            </a:custGeom>
            <a:solidFill>
              <a:srgbClr val="9FB4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647031" y="2586332"/>
              <a:ext cx="838835" cy="420370"/>
            </a:xfrm>
            <a:custGeom>
              <a:avLst/>
              <a:gdLst/>
              <a:ahLst/>
              <a:cxnLst/>
              <a:rect l="l" t="t" r="r" b="b"/>
              <a:pathLst>
                <a:path w="838835" h="420369">
                  <a:moveTo>
                    <a:pt x="698802" y="420132"/>
                  </a:moveTo>
                  <a:lnTo>
                    <a:pt x="742975" y="412993"/>
                  </a:lnTo>
                  <a:lnTo>
                    <a:pt x="781341" y="393113"/>
                  </a:lnTo>
                  <a:lnTo>
                    <a:pt x="811597" y="362797"/>
                  </a:lnTo>
                  <a:lnTo>
                    <a:pt x="831439" y="324352"/>
                  </a:lnTo>
                  <a:lnTo>
                    <a:pt x="838565" y="280083"/>
                  </a:lnTo>
                  <a:lnTo>
                    <a:pt x="838565" y="140034"/>
                  </a:lnTo>
                  <a:lnTo>
                    <a:pt x="831439" y="95772"/>
                  </a:lnTo>
                  <a:lnTo>
                    <a:pt x="811597" y="57331"/>
                  </a:lnTo>
                  <a:lnTo>
                    <a:pt x="781341" y="27018"/>
                  </a:lnTo>
                  <a:lnTo>
                    <a:pt x="742975" y="7139"/>
                  </a:lnTo>
                  <a:lnTo>
                    <a:pt x="698802" y="0"/>
                  </a:lnTo>
                  <a:lnTo>
                    <a:pt x="139763" y="0"/>
                  </a:lnTo>
                  <a:lnTo>
                    <a:pt x="95584" y="7139"/>
                  </a:lnTo>
                  <a:lnTo>
                    <a:pt x="57218" y="27018"/>
                  </a:lnTo>
                  <a:lnTo>
                    <a:pt x="26964" y="57331"/>
                  </a:lnTo>
                  <a:lnTo>
                    <a:pt x="7124" y="95772"/>
                  </a:lnTo>
                  <a:lnTo>
                    <a:pt x="0" y="140034"/>
                  </a:lnTo>
                  <a:lnTo>
                    <a:pt x="0" y="280083"/>
                  </a:lnTo>
                  <a:lnTo>
                    <a:pt x="7124" y="324352"/>
                  </a:lnTo>
                  <a:lnTo>
                    <a:pt x="26964" y="362797"/>
                  </a:lnTo>
                  <a:lnTo>
                    <a:pt x="57218" y="393113"/>
                  </a:lnTo>
                  <a:lnTo>
                    <a:pt x="95584" y="412993"/>
                  </a:lnTo>
                  <a:lnTo>
                    <a:pt x="139763" y="420132"/>
                  </a:lnTo>
                  <a:lnTo>
                    <a:pt x="698802" y="420132"/>
                  </a:lnTo>
                  <a:close/>
                </a:path>
              </a:pathLst>
            </a:custGeom>
            <a:ln w="4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4793923" y="2700719"/>
            <a:ext cx="544830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MMU-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582130" y="1664187"/>
            <a:ext cx="5474335" cy="922655"/>
            <a:chOff x="582130" y="1664187"/>
            <a:chExt cx="5474335" cy="922655"/>
          </a:xfrm>
        </p:grpSpPr>
        <p:sp>
          <p:nvSpPr>
            <p:cNvPr id="74" name="object 74" descr=""/>
            <p:cNvSpPr/>
            <p:nvPr/>
          </p:nvSpPr>
          <p:spPr>
            <a:xfrm>
              <a:off x="6044639" y="1746047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0"/>
                  </a:moveTo>
                  <a:lnTo>
                    <a:pt x="0" y="140049"/>
                  </a:lnTo>
                </a:path>
              </a:pathLst>
            </a:custGeom>
            <a:ln w="23666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066314" y="1746047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0"/>
                  </a:moveTo>
                  <a:lnTo>
                    <a:pt x="0" y="140049"/>
                  </a:lnTo>
                </a:path>
              </a:pathLst>
            </a:custGeom>
            <a:ln w="23666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93967" y="1676023"/>
              <a:ext cx="140335" cy="350520"/>
            </a:xfrm>
            <a:custGeom>
              <a:avLst/>
              <a:gdLst/>
              <a:ahLst/>
              <a:cxnLst/>
              <a:rect l="l" t="t" r="r" b="b"/>
              <a:pathLst>
                <a:path w="140334" h="350519">
                  <a:moveTo>
                    <a:pt x="139763" y="0"/>
                  </a:moveTo>
                  <a:lnTo>
                    <a:pt x="0" y="0"/>
                  </a:lnTo>
                  <a:lnTo>
                    <a:pt x="0" y="350115"/>
                  </a:lnTo>
                </a:path>
              </a:pathLst>
            </a:custGeom>
            <a:ln w="23672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066314" y="2446279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0"/>
                  </a:moveTo>
                  <a:lnTo>
                    <a:pt x="0" y="140049"/>
                  </a:lnTo>
                </a:path>
              </a:pathLst>
            </a:custGeom>
            <a:ln w="23666">
              <a:solidFill>
                <a:srgbClr val="4677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44589"/>
            <a:ext cx="815149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/>
              <a:t>CoreLink</a:t>
            </a:r>
            <a:r>
              <a:rPr dirty="0" sz="3400" spc="-120"/>
              <a:t> </a:t>
            </a:r>
            <a:r>
              <a:rPr dirty="0" sz="3400" spc="-30"/>
              <a:t>NIC-</a:t>
            </a:r>
            <a:r>
              <a:rPr dirty="0" sz="3400"/>
              <a:t>400</a:t>
            </a:r>
            <a:r>
              <a:rPr dirty="0" sz="3400" spc="-85"/>
              <a:t> </a:t>
            </a:r>
            <a:r>
              <a:rPr dirty="0" sz="3400"/>
              <a:t>Network</a:t>
            </a:r>
            <a:r>
              <a:rPr dirty="0" sz="3400" spc="-100"/>
              <a:t> </a:t>
            </a:r>
            <a:r>
              <a:rPr dirty="0" sz="3400" spc="-10"/>
              <a:t>Interconnect</a:t>
            </a:r>
            <a:endParaRPr sz="3400"/>
          </a:p>
        </p:txBody>
      </p:sp>
      <p:sp>
        <p:nvSpPr>
          <p:cNvPr id="3" name="object 3" descr=""/>
          <p:cNvSpPr txBox="1"/>
          <p:nvPr/>
        </p:nvSpPr>
        <p:spPr>
          <a:xfrm>
            <a:off x="296227" y="928814"/>
            <a:ext cx="1776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9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NIC-</a:t>
            </a:r>
            <a:r>
              <a:rPr dirty="0" sz="1600" spc="-20">
                <a:latin typeface="Arial"/>
                <a:cs typeface="Arial"/>
              </a:rPr>
              <a:t>400: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1235" y="1197039"/>
            <a:ext cx="12763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8603" y="1173264"/>
            <a:ext cx="3052445" cy="77279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400">
                <a:latin typeface="Arial"/>
                <a:cs typeface="Arial"/>
              </a:rPr>
              <a:t>20%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faster,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20%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smaller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NIC-</a:t>
            </a:r>
            <a:r>
              <a:rPr dirty="0" sz="1400" spc="-25">
                <a:latin typeface="Arial"/>
                <a:cs typeface="Arial"/>
              </a:rPr>
              <a:t>301</a:t>
            </a:r>
            <a:endParaRPr sz="1400">
              <a:latin typeface="Arial"/>
              <a:cs typeface="Arial"/>
            </a:endParaRPr>
          </a:p>
          <a:p>
            <a:pPr marL="12700" marR="234315">
              <a:lnSpc>
                <a:spcPct val="100000"/>
              </a:lnSpc>
              <a:spcBef>
                <a:spcPts val="420"/>
              </a:spcBef>
            </a:pPr>
            <a:r>
              <a:rPr dirty="0" sz="1400">
                <a:latin typeface="Arial"/>
                <a:cs typeface="Arial"/>
              </a:rPr>
              <a:t>Addition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AMBA 4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AXI4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interfaces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interconnect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switches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10627" y="1972754"/>
            <a:ext cx="29991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63525" algn="l"/>
                <a:tab pos="264160" algn="l"/>
              </a:tabLst>
            </a:pPr>
            <a:r>
              <a:rPr dirty="0" sz="1400">
                <a:latin typeface="Arial"/>
                <a:cs typeface="Arial"/>
              </a:rPr>
              <a:t>Long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burst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support,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QoS</a:t>
            </a:r>
            <a:r>
              <a:rPr dirty="0" sz="1400" spc="-10">
                <a:latin typeface="Arial"/>
                <a:cs typeface="Arial"/>
              </a:rPr>
              <a:t> signalling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1403" y="2239454"/>
            <a:ext cx="3787775" cy="1024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marR="396240" indent="-277495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baseline="-3174" sz="2625" spc="-75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r>
              <a:rPr dirty="0" baseline="-3174" sz="2625">
                <a:solidFill>
                  <a:srgbClr val="128CAB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everything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NIC-</a:t>
            </a:r>
            <a:r>
              <a:rPr dirty="0" sz="1400">
                <a:latin typeface="Arial"/>
                <a:cs typeface="Arial"/>
              </a:rPr>
              <a:t>301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does,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including </a:t>
            </a:r>
            <a:r>
              <a:rPr dirty="0" sz="1400">
                <a:latin typeface="Arial"/>
                <a:cs typeface="Arial"/>
              </a:rPr>
              <a:t>support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AMBA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AXI,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AHB,</a:t>
            </a:r>
            <a:r>
              <a:rPr dirty="0" sz="1400" spc="38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APB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spc="-10">
                <a:latin typeface="Arial"/>
                <a:cs typeface="Arial"/>
              </a:rPr>
              <a:t>Hierarchical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clock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gating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400">
                <a:latin typeface="Arial"/>
                <a:cs typeface="Arial"/>
              </a:rPr>
              <a:t>90%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reduction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idle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near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idle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power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LP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6227" y="2692082"/>
            <a:ext cx="142240" cy="90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095"/>
              </a:lnSpc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1403" y="3298634"/>
            <a:ext cx="418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Quality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Service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Virtual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Networks</a:t>
            </a:r>
            <a:r>
              <a:rPr dirty="0" sz="1600" spc="-20">
                <a:latin typeface="Arial"/>
                <a:cs typeface="Arial"/>
              </a:rPr>
              <a:t> (QVN-400)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1235" y="3566858"/>
            <a:ext cx="127635" cy="82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175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8603" y="3543084"/>
            <a:ext cx="587946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Separation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critical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real-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traffic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bandwidth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priority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traffic </a:t>
            </a:r>
            <a:r>
              <a:rPr dirty="0" sz="1400">
                <a:latin typeface="Arial"/>
                <a:cs typeface="Arial"/>
              </a:rPr>
              <a:t>Removes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line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cross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stream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blocking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400" spc="-10">
                <a:latin typeface="Arial"/>
                <a:cs typeface="Arial"/>
              </a:rPr>
              <a:t>End-</a:t>
            </a:r>
            <a:r>
              <a:rPr dirty="0" sz="1400">
                <a:latin typeface="Arial"/>
                <a:cs typeface="Arial"/>
              </a:rPr>
              <a:t>to-end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QoS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CCI-</a:t>
            </a:r>
            <a:r>
              <a:rPr dirty="0" sz="1400">
                <a:latin typeface="Arial"/>
                <a:cs typeface="Arial"/>
              </a:rPr>
              <a:t>400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DMC-</a:t>
            </a:r>
            <a:r>
              <a:rPr dirty="0" sz="1400" spc="-25">
                <a:latin typeface="Arial"/>
                <a:cs typeface="Arial"/>
              </a:rPr>
              <a:t>400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6227" y="4368482"/>
            <a:ext cx="14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1403" y="4403534"/>
            <a:ext cx="8240395" cy="1322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Advanced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QoS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Regulators</a:t>
            </a:r>
            <a:r>
              <a:rPr dirty="0" sz="1600" spc="-20">
                <a:latin typeface="Arial"/>
                <a:cs typeface="Arial"/>
              </a:rPr>
              <a:t> (QoS-400)</a:t>
            </a:r>
            <a:endParaRPr sz="1600">
              <a:latin typeface="Arial"/>
              <a:cs typeface="Arial"/>
            </a:endParaRPr>
          </a:p>
          <a:p>
            <a:pPr marL="469900" indent="-277495">
              <a:lnSpc>
                <a:spcPct val="100000"/>
              </a:lnSpc>
              <a:spcBef>
                <a:spcPts val="42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New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bandwidth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sensitive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dynamic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regulator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600">
                <a:latin typeface="Arial"/>
                <a:cs typeface="Arial"/>
              </a:rPr>
              <a:t>Thin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Links</a:t>
            </a:r>
            <a:r>
              <a:rPr dirty="0" sz="1600" spc="-20">
                <a:latin typeface="Arial"/>
                <a:cs typeface="Arial"/>
              </a:rPr>
              <a:t> (TLX-400)</a:t>
            </a:r>
            <a:endParaRPr sz="1600">
              <a:latin typeface="Arial"/>
              <a:cs typeface="Arial"/>
            </a:endParaRPr>
          </a:p>
          <a:p>
            <a:pPr marL="469900" marR="5080" indent="-277495">
              <a:lnSpc>
                <a:spcPct val="100000"/>
              </a:lnSpc>
              <a:spcBef>
                <a:spcPts val="42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Packetized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links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between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NIC-</a:t>
            </a:r>
            <a:r>
              <a:rPr dirty="0" sz="1400">
                <a:latin typeface="Arial"/>
                <a:cs typeface="Arial"/>
              </a:rPr>
              <a:t>400s,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masters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slaves,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reduces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routing,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example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65%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less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wires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at </a:t>
            </a:r>
            <a:r>
              <a:rPr dirty="0" sz="1400">
                <a:latin typeface="Arial"/>
                <a:cs typeface="Arial"/>
              </a:rPr>
              <a:t>2x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freq,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same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bandwidth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6227" y="4939982"/>
            <a:ext cx="14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557726" y="1190320"/>
            <a:ext cx="4170679" cy="1763395"/>
            <a:chOff x="4557726" y="1190320"/>
            <a:chExt cx="4170679" cy="176339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4483" y="1263396"/>
              <a:ext cx="4093463" cy="16901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7726" y="1190358"/>
              <a:ext cx="4089157" cy="168255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560887" y="1191907"/>
              <a:ext cx="4088129" cy="1684020"/>
            </a:xfrm>
            <a:custGeom>
              <a:avLst/>
              <a:gdLst/>
              <a:ahLst/>
              <a:cxnLst/>
              <a:rect l="l" t="t" r="r" b="b"/>
              <a:pathLst>
                <a:path w="4088129" h="1684020">
                  <a:moveTo>
                    <a:pt x="0" y="0"/>
                  </a:moveTo>
                  <a:lnTo>
                    <a:pt x="4087787" y="0"/>
                  </a:lnTo>
                  <a:lnTo>
                    <a:pt x="4087787" y="1683562"/>
                  </a:lnTo>
                  <a:lnTo>
                    <a:pt x="0" y="168356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9A8B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258496" y="3043122"/>
            <a:ext cx="3286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Configurable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Network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Interconnect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75070"/>
            <a:ext cx="85921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CoreLink</a:t>
            </a:r>
            <a:r>
              <a:rPr dirty="0" sz="3000" spc="-55"/>
              <a:t> </a:t>
            </a:r>
            <a:r>
              <a:rPr dirty="0" sz="3000" spc="-25"/>
              <a:t>DMC-</a:t>
            </a:r>
            <a:r>
              <a:rPr dirty="0" sz="3000"/>
              <a:t>400</a:t>
            </a:r>
            <a:r>
              <a:rPr dirty="0" sz="3000" spc="-50"/>
              <a:t> </a:t>
            </a:r>
            <a:r>
              <a:rPr dirty="0" sz="3000"/>
              <a:t>Dynamic</a:t>
            </a:r>
            <a:r>
              <a:rPr dirty="0" sz="3000" spc="-50"/>
              <a:t> </a:t>
            </a:r>
            <a:r>
              <a:rPr dirty="0" sz="3000"/>
              <a:t>Memory</a:t>
            </a:r>
            <a:r>
              <a:rPr dirty="0" sz="3000" spc="-45"/>
              <a:t> </a:t>
            </a:r>
            <a:r>
              <a:rPr dirty="0" sz="3000" spc="-10"/>
              <a:t>Controller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296227" y="925766"/>
            <a:ext cx="44399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AMBA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Dynamic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Controller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8603" y="1231479"/>
            <a:ext cx="7476490" cy="91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105"/>
              </a:spcBef>
            </a:pPr>
            <a:r>
              <a:rPr dirty="0" sz="1600">
                <a:latin typeface="Arial"/>
                <a:cs typeface="Arial"/>
              </a:rPr>
              <a:t>Highly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efficient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interface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chip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LPDDR2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DDR2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DDR3 </a:t>
            </a:r>
            <a:r>
              <a:rPr dirty="0" sz="1600">
                <a:latin typeface="Arial"/>
                <a:cs typeface="Arial"/>
              </a:rPr>
              <a:t>Delivers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high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bandwidth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low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latency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high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performance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multimedia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systems </a:t>
            </a:r>
            <a:r>
              <a:rPr dirty="0" sz="1600">
                <a:latin typeface="Arial"/>
                <a:cs typeface="Arial"/>
              </a:rPr>
              <a:t>Effective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management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power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sub-system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1086" y="1248737"/>
            <a:ext cx="142240" cy="151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5"/>
              </a:lnSpc>
              <a:spcBef>
                <a:spcPts val="105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32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32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365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8603" y="2115399"/>
            <a:ext cx="3930015" cy="11049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600" spc="-20">
                <a:latin typeface="Arial"/>
                <a:cs typeface="Arial"/>
              </a:rPr>
              <a:t>End-</a:t>
            </a:r>
            <a:r>
              <a:rPr dirty="0" sz="1600" spc="-10">
                <a:latin typeface="Arial"/>
                <a:cs typeface="Arial"/>
              </a:rPr>
              <a:t>to-</a:t>
            </a:r>
            <a:r>
              <a:rPr dirty="0" sz="1600">
                <a:latin typeface="Arial"/>
                <a:cs typeface="Arial"/>
              </a:rPr>
              <a:t>end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QoS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NIC-</a:t>
            </a:r>
            <a:r>
              <a:rPr dirty="0" sz="1600">
                <a:latin typeface="Arial"/>
                <a:cs typeface="Arial"/>
              </a:rPr>
              <a:t>400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CCI-</a:t>
            </a:r>
            <a:r>
              <a:rPr dirty="0" sz="1600" spc="-25">
                <a:latin typeface="Arial"/>
                <a:cs typeface="Arial"/>
              </a:rPr>
              <a:t>400</a:t>
            </a:r>
            <a:endParaRPr sz="1600">
              <a:latin typeface="Arial"/>
              <a:cs typeface="Arial"/>
            </a:endParaRPr>
          </a:p>
          <a:p>
            <a:pPr marL="12700" marR="554990">
              <a:lnSpc>
                <a:spcPct val="100000"/>
              </a:lnSpc>
              <a:spcBef>
                <a:spcPts val="409"/>
              </a:spcBef>
            </a:pPr>
            <a:r>
              <a:rPr dirty="0" sz="1600">
                <a:latin typeface="Arial"/>
                <a:cs typeface="Arial"/>
              </a:rPr>
              <a:t>Improves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performance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Cortex-</a:t>
            </a:r>
            <a:r>
              <a:rPr dirty="0" sz="1600" spc="-25">
                <a:latin typeface="Arial"/>
                <a:cs typeface="Arial"/>
              </a:rPr>
              <a:t>A5, </a:t>
            </a:r>
            <a:r>
              <a:rPr dirty="0" sz="1600" spc="-20">
                <a:latin typeface="Arial"/>
                <a:cs typeface="Arial"/>
              </a:rPr>
              <a:t>Cortex-</a:t>
            </a:r>
            <a:r>
              <a:rPr dirty="0" sz="1600">
                <a:latin typeface="Arial"/>
                <a:cs typeface="Arial"/>
              </a:rPr>
              <a:t>A9,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Cortex-</a:t>
            </a:r>
            <a:r>
              <a:rPr dirty="0" sz="1600">
                <a:latin typeface="Arial"/>
                <a:cs typeface="Arial"/>
              </a:rPr>
              <a:t>R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Mali </a:t>
            </a:r>
            <a:r>
              <a:rPr dirty="0" sz="1600">
                <a:latin typeface="Arial"/>
                <a:cs typeface="Arial"/>
              </a:rPr>
              <a:t>processor-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designs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6227" y="3536378"/>
            <a:ext cx="31972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5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Features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functionality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1086" y="3860876"/>
            <a:ext cx="142240" cy="919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36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8603" y="3845140"/>
            <a:ext cx="3976370" cy="11518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600" spc="-10">
                <a:latin typeface="Arial"/>
                <a:cs typeface="Arial"/>
              </a:rPr>
              <a:t>Configurable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programmable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600">
                <a:latin typeface="Arial"/>
                <a:cs typeface="Arial"/>
              </a:rPr>
              <a:t>Full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support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advanced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QoS-</a:t>
            </a:r>
            <a:r>
              <a:rPr dirty="0" sz="1600">
                <a:latin typeface="Arial"/>
                <a:cs typeface="Arial"/>
              </a:rPr>
              <a:t>400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  <a:p>
            <a:pPr marL="12700" marR="78740">
              <a:lnSpc>
                <a:spcPct val="100000"/>
              </a:lnSpc>
              <a:spcBef>
                <a:spcPts val="395"/>
              </a:spcBef>
            </a:pPr>
            <a:r>
              <a:rPr dirty="0" sz="1600">
                <a:latin typeface="Arial"/>
                <a:cs typeface="Arial"/>
              </a:rPr>
              <a:t>&gt;90%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max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theoretical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utilization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memory </a:t>
            </a:r>
            <a:r>
              <a:rPr dirty="0" sz="1600">
                <a:latin typeface="Arial"/>
                <a:cs typeface="Arial"/>
              </a:rPr>
              <a:t>bus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traffic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1235" y="4988750"/>
            <a:ext cx="142240" cy="625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ts val="2360"/>
              </a:lnSpc>
            </a:pPr>
            <a:r>
              <a:rPr dirty="0" sz="2000">
                <a:solidFill>
                  <a:srgbClr val="128CAB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8603" y="4972901"/>
            <a:ext cx="434467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1,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4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 ports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10">
                <a:latin typeface="Arial"/>
                <a:cs typeface="Arial"/>
              </a:rPr>
              <a:t> channels </a:t>
            </a:r>
            <a:r>
              <a:rPr dirty="0" sz="1600">
                <a:latin typeface="Arial"/>
                <a:cs typeface="Arial"/>
              </a:rPr>
              <a:t>Tight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integration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ARM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DDR3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PHY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solutions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39080" y="2261158"/>
            <a:ext cx="4100829" cy="2439035"/>
            <a:chOff x="5039080" y="2261158"/>
            <a:chExt cx="4100829" cy="24390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136" y="2280213"/>
              <a:ext cx="4062713" cy="240032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048605" y="2270683"/>
              <a:ext cx="4081779" cy="2419985"/>
            </a:xfrm>
            <a:custGeom>
              <a:avLst/>
              <a:gdLst/>
              <a:ahLst/>
              <a:cxnLst/>
              <a:rect l="l" t="t" r="r" b="b"/>
              <a:pathLst>
                <a:path w="4081779" h="2419985">
                  <a:moveTo>
                    <a:pt x="0" y="0"/>
                  </a:moveTo>
                  <a:lnTo>
                    <a:pt x="4081767" y="0"/>
                  </a:lnTo>
                  <a:lnTo>
                    <a:pt x="4081767" y="2419375"/>
                  </a:lnTo>
                  <a:lnTo>
                    <a:pt x="0" y="24193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51CD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7" y="158305"/>
            <a:ext cx="61595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CoreLink</a:t>
            </a:r>
            <a:r>
              <a:rPr dirty="0" sz="3200" spc="-55"/>
              <a:t> </a:t>
            </a:r>
            <a:r>
              <a:rPr dirty="0" sz="3200" spc="-10"/>
              <a:t>MMU-</a:t>
            </a:r>
            <a:r>
              <a:rPr dirty="0" sz="3200"/>
              <a:t>400</a:t>
            </a:r>
            <a:r>
              <a:rPr dirty="0" sz="3200" spc="-35"/>
              <a:t> </a:t>
            </a:r>
            <a:r>
              <a:rPr dirty="0" sz="3200"/>
              <a:t>and</a:t>
            </a:r>
            <a:r>
              <a:rPr dirty="0" sz="3200" spc="-30"/>
              <a:t> </a:t>
            </a:r>
            <a:r>
              <a:rPr dirty="0" sz="3200"/>
              <a:t>GIC-</a:t>
            </a:r>
            <a:r>
              <a:rPr dirty="0" sz="3200" spc="-25"/>
              <a:t>400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96227" y="3976621"/>
            <a:ext cx="3873500" cy="200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I/O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virtualization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distributed </a:t>
            </a:r>
            <a:r>
              <a:rPr dirty="0" sz="2000">
                <a:latin typeface="Arial"/>
                <a:cs typeface="Arial"/>
              </a:rPr>
              <a:t>TLB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maintenance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messaging</a:t>
            </a:r>
            <a:endParaRPr sz="2000">
              <a:latin typeface="Arial"/>
              <a:cs typeface="Arial"/>
            </a:endParaRPr>
          </a:p>
          <a:p>
            <a:pPr marL="277495" marR="133350" indent="-2654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Stage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translation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hypervisor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support</a:t>
            </a:r>
            <a:endParaRPr sz="2000">
              <a:latin typeface="Arial"/>
              <a:cs typeface="Arial"/>
            </a:endParaRPr>
          </a:p>
          <a:p>
            <a:pPr marL="277495" marR="113664" indent="-2654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ARMv7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virtualization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extension </a:t>
            </a:r>
            <a:r>
              <a:rPr dirty="0" sz="2000">
                <a:latin typeface="Arial"/>
                <a:cs typeface="Arial"/>
              </a:rPr>
              <a:t>architecture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compliant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60277" y="3976618"/>
            <a:ext cx="4127500" cy="2312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7495" marR="327660" indent="-265430">
              <a:lnSpc>
                <a:spcPct val="100000"/>
              </a:lnSpc>
              <a:spcBef>
                <a:spcPts val="1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Generic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Interrupt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Controller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multiple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Cortex-</a:t>
            </a:r>
            <a:r>
              <a:rPr dirty="0" sz="2000">
                <a:latin typeface="Arial"/>
                <a:cs typeface="Arial"/>
              </a:rPr>
              <a:t>A15,</a:t>
            </a:r>
            <a:r>
              <a:rPr dirty="0" sz="2000" spc="-10">
                <a:latin typeface="Arial"/>
                <a:cs typeface="Arial"/>
              </a:rPr>
              <a:t> Cortex-</a:t>
            </a:r>
            <a:r>
              <a:rPr dirty="0" sz="2000" spc="-25">
                <a:latin typeface="Arial"/>
                <a:cs typeface="Arial"/>
              </a:rPr>
              <a:t>A7 </a:t>
            </a:r>
            <a:r>
              <a:rPr dirty="0" sz="2000" spc="-10">
                <a:latin typeface="Arial"/>
                <a:cs typeface="Arial"/>
              </a:rPr>
              <a:t>clusters</a:t>
            </a:r>
            <a:endParaRPr sz="2000">
              <a:latin typeface="Arial"/>
              <a:cs typeface="Arial"/>
            </a:endParaRPr>
          </a:p>
          <a:p>
            <a:pPr marL="277495" marR="5080" indent="-2654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IRQs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FIQs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securely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managed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hypervisor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277495" marR="368300" indent="-265430">
              <a:lnSpc>
                <a:spcPct val="100000"/>
              </a:lnSpc>
              <a:spcBef>
                <a:spcPts val="600"/>
              </a:spcBef>
              <a:buClr>
                <a:srgbClr val="128CAB"/>
              </a:buClr>
              <a:buSzPct val="125000"/>
              <a:buFont typeface="Wingdings"/>
              <a:buChar char=""/>
              <a:tabLst>
                <a:tab pos="278130" algn="l"/>
              </a:tabLst>
            </a:pPr>
            <a:r>
              <a:rPr dirty="0" sz="2000">
                <a:latin typeface="Arial"/>
                <a:cs typeface="Arial"/>
              </a:rPr>
              <a:t>ARMv7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virtualization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extension </a:t>
            </a:r>
            <a:r>
              <a:rPr dirty="0" sz="2000">
                <a:latin typeface="Arial"/>
                <a:cs typeface="Arial"/>
              </a:rPr>
              <a:t>architecture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compliant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6450" y="1201762"/>
            <a:ext cx="2820035" cy="2589530"/>
            <a:chOff x="926450" y="1201762"/>
            <a:chExt cx="2820035" cy="2589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450" y="1201762"/>
              <a:ext cx="2819694" cy="258898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47673" y="2973933"/>
              <a:ext cx="215900" cy="760730"/>
            </a:xfrm>
            <a:custGeom>
              <a:avLst/>
              <a:gdLst/>
              <a:ahLst/>
              <a:cxnLst/>
              <a:rect l="l" t="t" r="r" b="b"/>
              <a:pathLst>
                <a:path w="215900" h="760729">
                  <a:moveTo>
                    <a:pt x="215442" y="0"/>
                  </a:moveTo>
                  <a:lnTo>
                    <a:pt x="0" y="0"/>
                  </a:lnTo>
                  <a:lnTo>
                    <a:pt x="0" y="760577"/>
                  </a:lnTo>
                  <a:lnTo>
                    <a:pt x="215442" y="760577"/>
                  </a:lnTo>
                  <a:lnTo>
                    <a:pt x="215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163705" y="1203896"/>
            <a:ext cx="2814955" cy="2585085"/>
            <a:chOff x="5163705" y="1203896"/>
            <a:chExt cx="2814955" cy="25850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3705" y="1203896"/>
              <a:ext cx="2814766" cy="258456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282641" y="2914116"/>
              <a:ext cx="215900" cy="706755"/>
            </a:xfrm>
            <a:custGeom>
              <a:avLst/>
              <a:gdLst/>
              <a:ahLst/>
              <a:cxnLst/>
              <a:rect l="l" t="t" r="r" b="b"/>
              <a:pathLst>
                <a:path w="215900" h="706754">
                  <a:moveTo>
                    <a:pt x="215442" y="0"/>
                  </a:moveTo>
                  <a:lnTo>
                    <a:pt x="0" y="0"/>
                  </a:lnTo>
                  <a:lnTo>
                    <a:pt x="0" y="706361"/>
                  </a:lnTo>
                  <a:lnTo>
                    <a:pt x="215442" y="706361"/>
                  </a:lnTo>
                  <a:lnTo>
                    <a:pt x="215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322282" y="2993722"/>
            <a:ext cx="139700" cy="40957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GIC-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7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1087316" y="3054430"/>
            <a:ext cx="139700" cy="4692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MMU-</a:t>
            </a:r>
            <a:r>
              <a:rPr dirty="0" sz="800" spc="-25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Stuart Waldron</dc:creator>
  <dc:title>CoreLink 400 &amp; 500 System IP Overview</dc:title>
  <dcterms:created xsi:type="dcterms:W3CDTF">2022-05-16T12:51:41Z</dcterms:created>
  <dcterms:modified xsi:type="dcterms:W3CDTF">2022-05-16T12:51:41Z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2012-12-11T00:00:00Z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2022-05-16T00:00:00Z</vt:filetime>
  </property>
</Properties>
</file>