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88" r:id="rId3"/>
    <p:sldId id="486" r:id="rId4"/>
    <p:sldId id="383" r:id="rId5"/>
    <p:sldId id="381" r:id="rId6"/>
    <p:sldId id="482" r:id="rId7"/>
    <p:sldId id="324" r:id="rId8"/>
    <p:sldId id="395" r:id="rId9"/>
    <p:sldId id="380" r:id="rId10"/>
    <p:sldId id="387" r:id="rId11"/>
    <p:sldId id="385" r:id="rId12"/>
    <p:sldId id="386" r:id="rId13"/>
    <p:sldId id="485" r:id="rId14"/>
    <p:sldId id="484" r:id="rId15"/>
    <p:sldId id="323" r:id="rId16"/>
    <p:sldId id="269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5F5F5F"/>
        </a:solidFill>
        <a:effectLst/>
        <a:uFillTx/>
        <a:latin typeface="Times New Roman" panose="02020603050405020304"/>
        <a:ea typeface="Times New Roman" panose="02020603050405020304"/>
        <a:cs typeface="Times New Roman" panose="02020603050405020304"/>
        <a:sym typeface="Times New Roman" panose="02020603050405020304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E6E6E6"/>
    <a:srgbClr val="F3F3F3"/>
    <a:srgbClr val="D700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40" autoAdjust="0"/>
    <p:restoredTop sz="94361" autoAdjust="0"/>
  </p:normalViewPr>
  <p:slideViewPr>
    <p:cSldViewPr snapToObjects="1">
      <p:cViewPr varScale="1">
        <p:scale>
          <a:sx n="70" d="100"/>
          <a:sy n="70" d="100"/>
        </p:scale>
        <p:origin x="56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pPr/>
              <a:t>2022/5/4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034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788403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小米兰亭" panose="03000502000000000000" charset="-122"/>
        <a:ea typeface="小米兰亭" panose="03000502000000000000" charset="-122"/>
        <a:cs typeface="小米兰亭" panose="03000502000000000000" charset="-122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A6D9-6D33-4BC4-BFC3-A8F69E27B32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4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295800" y="3821991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此处输入讲师姓名</a:t>
            </a:r>
            <a:endParaRPr dirty="0"/>
          </a:p>
        </p:txBody>
      </p:sp>
      <p:sp>
        <p:nvSpPr>
          <p:cNvPr id="6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A1BF14-344D-416D-8FE8-301B175CD2D5}"/>
              </a:ext>
            </a:extLst>
          </p:cNvPr>
          <p:cNvSpPr/>
          <p:nvPr userDrawn="1"/>
        </p:nvSpPr>
        <p:spPr>
          <a:xfrm>
            <a:off x="4277028" y="2035857"/>
            <a:ext cx="7914972" cy="17028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5F5F5F"/>
              </a:solidFill>
              <a:effectLst/>
              <a:uFillTx/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" name="Picture 2" descr="E:\work\CSDN\标准化\素材\edu1.png">
            <a:extLst>
              <a:ext uri="{FF2B5EF4-FFF2-40B4-BE49-F238E27FC236}">
                <a16:creationId xmlns:a16="http://schemas.microsoft.com/office/drawing/2014/main" id="{DC375F84-8B86-46B4-8E23-B7D3269C37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79" y="2216806"/>
            <a:ext cx="2931083" cy="1340958"/>
          </a:xfrm>
          <a:prstGeom prst="rect">
            <a:avLst/>
          </a:prstGeom>
          <a:noFill/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4575DB5-AA9A-4D2E-A85E-77F29C394E6E}"/>
              </a:ext>
            </a:extLst>
          </p:cNvPr>
          <p:cNvCxnSpPr>
            <a:cxnSpLocks/>
          </p:cNvCxnSpPr>
          <p:nvPr userDrawn="1"/>
        </p:nvCxnSpPr>
        <p:spPr>
          <a:xfrm>
            <a:off x="4648200" y="3254829"/>
            <a:ext cx="707571" cy="0"/>
          </a:xfrm>
          <a:prstGeom prst="line">
            <a:avLst/>
          </a:prstGeom>
          <a:noFill/>
          <a:ln w="12700" cap="flat">
            <a:solidFill>
              <a:schemeClr val="bg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标题 1">
            <a:extLst>
              <a:ext uri="{FF2B5EF4-FFF2-40B4-BE49-F238E27FC236}">
                <a16:creationId xmlns:a16="http://schemas.microsoft.com/office/drawing/2014/main" id="{F40A0D1E-A76C-40D9-B87F-92E45F67CE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28459" y="2286889"/>
            <a:ext cx="7380512" cy="719386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此处输入章标题</a:t>
            </a:r>
          </a:p>
        </p:txBody>
      </p:sp>
      <p:sp>
        <p:nvSpPr>
          <p:cNvPr id="13" name="正文级别 1…">
            <a:extLst>
              <a:ext uri="{FF2B5EF4-FFF2-40B4-BE49-F238E27FC236}">
                <a16:creationId xmlns:a16="http://schemas.microsoft.com/office/drawing/2014/main" id="{11D466FC-06A7-4926-A00E-94D0D9035D31}"/>
              </a:ext>
            </a:extLst>
          </p:cNvPr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5591944" y="3140968"/>
            <a:ext cx="5157789" cy="3990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None/>
              <a:defRPr sz="2400" b="0">
                <a:solidFill>
                  <a:schemeClr val="bg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457200">
              <a:buClrTx/>
              <a:buSzTx/>
              <a:buNone/>
              <a:defRPr b="1"/>
            </a:lvl2pPr>
            <a:lvl3pPr marL="0" indent="914400">
              <a:buClrTx/>
              <a:buSzTx/>
              <a:buNone/>
              <a:defRPr b="1"/>
            </a:lvl3pPr>
            <a:lvl4pPr marL="0" indent="1371600">
              <a:buClrTx/>
              <a:buSzTx/>
              <a:buNone/>
              <a:defRPr b="1"/>
            </a:lvl4pPr>
            <a:lvl5pPr marL="0" indent="1828800">
              <a:buClrTx/>
              <a:buSzTx/>
              <a:buNone/>
              <a:defRPr b="1"/>
            </a:lvl5pPr>
          </a:lstStyle>
          <a:p>
            <a:r>
              <a:rPr lang="zh-CN" altLang="en-US" dirty="0"/>
              <a:t>此处输入节标题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7034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9" name="组合 8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0" name="矩形 9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1" name="等腰三角形 10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4" name="等腰三角形 13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7" name="矩形 16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8" name="等腰三角形 17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9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20" name="组合 19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21" name="组合 20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33" name="矩形 3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6" name="矩形 25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" name="等腰三角形 3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5" name="等腰三角形 24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9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5" name="文本占位符 34"/>
          <p:cNvSpPr>
            <a:spLocks noGrp="1"/>
          </p:cNvSpPr>
          <p:nvPr>
            <p:ph type="body" sz="quarter" idx="10" hasCustomPrompt="1"/>
          </p:nvPr>
        </p:nvSpPr>
        <p:spPr>
          <a:xfrm>
            <a:off x="983432" y="43360"/>
            <a:ext cx="1657350" cy="543495"/>
          </a:xfrm>
        </p:spPr>
        <p:txBody>
          <a:bodyPr anchor="ctr"/>
          <a:lstStyle>
            <a:lvl1pPr marL="0" indent="0" algn="l">
              <a:buFontTx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增或导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83432" y="69679"/>
            <a:ext cx="4176464" cy="543177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>
            <a:lvl1pPr>
              <a:def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Times New Roman" panose="02020603050405020304"/>
              </a:defRPr>
            </a:lvl1pPr>
          </a:lstStyle>
          <a:p>
            <a:pPr lvl="0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80000"/>
            </a:pPr>
            <a:r>
              <a:rPr lang="zh-CN" altLang="en-US" dirty="0"/>
              <a:t>标题</a:t>
            </a:r>
          </a:p>
        </p:txBody>
      </p:sp>
      <p:sp>
        <p:nvSpPr>
          <p:cNvPr id="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7260" y="6502777"/>
            <a:ext cx="256541" cy="275467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447594" y="586855"/>
            <a:ext cx="3046720" cy="0"/>
          </a:xfrm>
          <a:prstGeom prst="line">
            <a:avLst/>
          </a:prstGeom>
          <a:noFill/>
          <a:ln w="12700" cap="flat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" name="组合 4"/>
          <p:cNvGrpSpPr/>
          <p:nvPr userDrawn="1"/>
        </p:nvGrpSpPr>
        <p:grpSpPr>
          <a:xfrm>
            <a:off x="9961230" y="6488681"/>
            <a:ext cx="1971263" cy="369330"/>
            <a:chOff x="9765890" y="6223198"/>
            <a:chExt cx="2426110" cy="634802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10089050" y="6488681"/>
            <a:ext cx="1971263" cy="369330"/>
            <a:chOff x="9765890" y="6223198"/>
            <a:chExt cx="2426110" cy="634802"/>
          </a:xfrm>
          <a:solidFill>
            <a:schemeClr val="accent2"/>
          </a:solidFill>
        </p:grpSpPr>
        <p:sp>
          <p:nvSpPr>
            <p:cNvPr id="9" name="矩形 8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grpSp>
        <p:nvGrpSpPr>
          <p:cNvPr id="11" name="组合 10"/>
          <p:cNvGrpSpPr/>
          <p:nvPr userDrawn="1"/>
        </p:nvGrpSpPr>
        <p:grpSpPr>
          <a:xfrm>
            <a:off x="10236537" y="6488681"/>
            <a:ext cx="1971263" cy="369330"/>
            <a:chOff x="9765890" y="6223198"/>
            <a:chExt cx="2426110" cy="634802"/>
          </a:xfrm>
          <a:solidFill>
            <a:schemeClr val="accent2">
              <a:lumMod val="75000"/>
              <a:alpha val="97000"/>
            </a:schemeClr>
          </a:solidFill>
        </p:grpSpPr>
        <p:sp>
          <p:nvSpPr>
            <p:cNvPr id="12" name="矩形 11"/>
            <p:cNvSpPr/>
            <p:nvPr/>
          </p:nvSpPr>
          <p:spPr>
            <a:xfrm>
              <a:off x="10073250" y="6223198"/>
              <a:ext cx="2118750" cy="634802"/>
            </a:xfrm>
            <a:prstGeom prst="rect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9765890" y="6223198"/>
              <a:ext cx="619534" cy="634802"/>
            </a:xfrm>
            <a:prstGeom prst="triangle">
              <a:avLst/>
            </a:prstGeom>
            <a:grpFill/>
            <a:ln w="12700" cap="flat">
              <a:noFill/>
              <a:prstDash val="solid"/>
              <a:miter lim="8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5F5F5F"/>
                </a:solidFill>
                <a:effectLst/>
                <a:uFillTx/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endParaRPr>
            </a:p>
          </p:txBody>
        </p:sp>
      </p:grpSp>
      <p:sp>
        <p:nvSpPr>
          <p:cNvPr id="14" name="文本框 18"/>
          <p:cNvSpPr txBox="1"/>
          <p:nvPr userDrawn="1"/>
        </p:nvSpPr>
        <p:spPr>
          <a:xfrm>
            <a:off x="10635443" y="6472514"/>
            <a:ext cx="1413205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kumimoji="0" lang="en-US" altLang="zh-CN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Times New Roman" panose="02020603050405020304"/>
              </a:rPr>
              <a:t>du.csdn.net</a:t>
            </a:r>
            <a:endParaRPr kumimoji="0" lang="zh-CN" altLang="en-US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Times New Roman" panose="02020603050405020304"/>
            </a:endParaRPr>
          </a:p>
        </p:txBody>
      </p:sp>
      <p:grpSp>
        <p:nvGrpSpPr>
          <p:cNvPr id="15" name="组合 14"/>
          <p:cNvGrpSpPr/>
          <p:nvPr userDrawn="1"/>
        </p:nvGrpSpPr>
        <p:grpSpPr>
          <a:xfrm flipV="1">
            <a:off x="-19588" y="0"/>
            <a:ext cx="860137" cy="597741"/>
            <a:chOff x="-360202" y="-6"/>
            <a:chExt cx="860137" cy="723269"/>
          </a:xfrm>
        </p:grpSpPr>
        <p:grpSp>
          <p:nvGrpSpPr>
            <p:cNvPr id="16" name="组合 15"/>
            <p:cNvGrpSpPr/>
            <p:nvPr/>
          </p:nvGrpSpPr>
          <p:grpSpPr>
            <a:xfrm>
              <a:off x="-155344" y="-6"/>
              <a:ext cx="655279" cy="723266"/>
              <a:chOff x="-20249" y="0"/>
              <a:chExt cx="924448" cy="91440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23" name="矩形 22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-252895" y="-4"/>
              <a:ext cx="655280" cy="723267"/>
              <a:chOff x="-20249" y="0"/>
              <a:chExt cx="924448" cy="914400"/>
            </a:xfrm>
            <a:solidFill>
              <a:schemeClr val="accent2"/>
            </a:solidFill>
          </p:grpSpPr>
          <p:sp>
            <p:nvSpPr>
              <p:cNvPr id="21" name="矩形 20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2" name="等腰三角形 21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grpFill/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-360202" y="-3"/>
              <a:ext cx="655279" cy="723266"/>
              <a:chOff x="-20249" y="0"/>
              <a:chExt cx="924448" cy="91440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-10886" y="0"/>
                <a:ext cx="447418" cy="9144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>
                <a:off x="-20249" y="0"/>
                <a:ext cx="924448" cy="914400"/>
              </a:xfrm>
              <a:prstGeom prst="triangle">
                <a:avLst/>
              </a:prstGeom>
              <a:solidFill>
                <a:schemeClr val="accent2">
                  <a:lumMod val="75000"/>
                </a:schemeClr>
              </a:solidFill>
              <a:ln w="12700" cap="flat">
                <a:noFill/>
                <a:prstDash val="solid"/>
                <a:miter lim="8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5F5F5F"/>
                  </a:solidFill>
                  <a:effectLst/>
                  <a:uFillTx/>
                  <a:latin typeface="Times New Roman" panose="02020603050405020304"/>
                  <a:ea typeface="Times New Roman" panose="02020603050405020304"/>
                  <a:cs typeface="Times New Roman" panose="02020603050405020304"/>
                  <a:sym typeface="Times New Roman" panose="02020603050405020304"/>
                </a:endParaRPr>
              </a:p>
            </p:txBody>
          </p:sp>
        </p:grpSp>
      </p:grpSp>
      <p:pic>
        <p:nvPicPr>
          <p:cNvPr id="2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39921" y="257252"/>
            <a:ext cx="1131848" cy="517815"/>
          </a:xfrm>
          <a:prstGeom prst="rect">
            <a:avLst/>
          </a:prstGeom>
          <a:noFill/>
        </p:spPr>
      </p:pic>
      <p:sp>
        <p:nvSpPr>
          <p:cNvPr id="30" name="内容占位符 29"/>
          <p:cNvSpPr>
            <a:spLocks noGrp="1"/>
          </p:cNvSpPr>
          <p:nvPr>
            <p:ph sz="quarter" idx="10"/>
          </p:nvPr>
        </p:nvSpPr>
        <p:spPr>
          <a:xfrm>
            <a:off x="1271588" y="1268413"/>
            <a:ext cx="9825037" cy="49688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627857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ork\CSDN\标准化\素材\IT学涯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4997" y="2127997"/>
            <a:ext cx="2602006" cy="2602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2" descr="E:\work\CSDN\标准化\素材\edu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280" y="476672"/>
            <a:ext cx="2602006" cy="1190406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6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031FB-BFA6-40FB-B2B1-713A96AC8D5B}" type="datetimeFigureOut">
              <a:rPr lang="zh-CN" altLang="en-US" smtClean="0"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5EEC-2074-4E35-B624-8B3A1D38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0" r:id="rId2"/>
    <p:sldLayoutId id="2147483653" r:id="rId3"/>
    <p:sldLayoutId id="2147483651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chemeClr val="accent1"/>
          </a:solidFill>
          <a:uFillTx/>
          <a:latin typeface="小米兰亭" panose="03000502000000000000" charset="-122"/>
          <a:ea typeface="小米兰亭" panose="03000502000000000000" charset="-122"/>
          <a:cs typeface="小米兰亭" panose="03000502000000000000" charset="-122"/>
          <a:sym typeface="Arial" panose="020B06040202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0" i="0" u="none" strike="noStrike" cap="none" spc="0" baseline="0">
          <a:ln>
            <a:noFill/>
          </a:ln>
          <a:solidFill>
            <a:schemeClr val="accent1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lvl1pPr marL="449580" marR="0" indent="-44958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80000"/>
        <a:buFont typeface="Arial" panose="020B0604020202020204" pitchFamily="34" charset="0"/>
        <a:buChar char="•"/>
        <a:defRPr sz="2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1pPr>
      <a:lvl2pPr marL="868045" marR="0" indent="-33147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2pPr>
      <a:lvl3pPr marL="1219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3pPr>
      <a:lvl4pPr marL="1676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4pPr>
      <a:lvl5pPr marL="21336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•"/>
        <a:defRPr sz="1800" b="0" i="0" u="none" strike="noStrike" cap="none" spc="0" baseline="0">
          <a:ln>
            <a:noFill/>
          </a:ln>
          <a:solidFill>
            <a:schemeClr val="bg1">
              <a:lumMod val="50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Times New Roman" panose="02020603050405020304"/>
        </a:defRPr>
      </a:lvl5pPr>
      <a:lvl6pPr marL="25908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6pPr>
      <a:lvl7pPr marL="30480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7pPr>
      <a:lvl8pPr marL="35052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8pPr>
      <a:lvl9pPr marL="3962400" marR="0" indent="-304800" algn="l" defTabSz="914400" rtl="0" latinLnBrk="0">
        <a:lnSpc>
          <a:spcPct val="120000"/>
        </a:lnSpc>
        <a:spcBef>
          <a:spcPts val="1000"/>
        </a:spcBef>
        <a:spcAft>
          <a:spcPts val="0"/>
        </a:spcAft>
        <a:buClr>
          <a:schemeClr val="accent2"/>
        </a:buClr>
        <a:buSzPct val="100000"/>
        <a:buFontTx/>
        <a:buChar char="•"/>
        <a:defRPr sz="2400" b="0" i="0" u="none" strike="noStrike" cap="none" spc="0" baseline="0">
          <a:ln>
            <a:noFill/>
          </a:ln>
          <a:solidFill>
            <a:srgbClr val="5F5F5F"/>
          </a:solidFill>
          <a:uFillTx/>
          <a:latin typeface="Times New Roman" panose="02020603050405020304"/>
          <a:ea typeface="Times New Roman" panose="02020603050405020304"/>
          <a:cs typeface="Times New Roman" panose="02020603050405020304"/>
          <a:sym typeface="Times New Roman" panose="020206030504050203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9B39AE-5B5F-491B-911A-CF0522DAA6C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4367808" y="3901869"/>
            <a:ext cx="5631315" cy="39909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/>
              </a:rPr>
              <a:t>讲师：代码改变世界</a:t>
            </a:r>
            <a:r>
              <a:rPr lang="en-US" altLang="zh-CN" dirty="0" err="1">
                <a:cs typeface="Times New Roman" panose="02020603050405020304"/>
              </a:rPr>
              <a:t>ctw</a:t>
            </a:r>
            <a:endParaRPr lang="zh-CN" altLang="en-US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C8C2D075-0580-46B4-9BE7-69F4B518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808" y="2286889"/>
            <a:ext cx="7541163" cy="719386"/>
          </a:xfrm>
        </p:spPr>
        <p:txBody>
          <a:bodyPr/>
          <a:lstStyle/>
          <a:p>
            <a:pPr hangingPunct="0">
              <a:lnSpc>
                <a:spcPct val="100000"/>
              </a:lnSpc>
            </a:pPr>
            <a:r>
              <a:rPr lang="en-US" altLang="zh-CN" sz="4000" b="1" dirty="0">
                <a:sym typeface="Times New Roman" panose="02020603050405020304"/>
              </a:rPr>
              <a:t>ARMV8</a:t>
            </a:r>
            <a:r>
              <a:rPr lang="zh-CN" altLang="en-US" sz="4000" b="1" dirty="0">
                <a:sym typeface="Times New Roman" panose="02020603050405020304"/>
              </a:rPr>
              <a:t>和</a:t>
            </a:r>
            <a:r>
              <a:rPr lang="en-US" altLang="zh-CN" sz="4000" b="1" dirty="0">
                <a:sym typeface="Times New Roman" panose="02020603050405020304"/>
              </a:rPr>
              <a:t>ARMV9</a:t>
            </a:r>
            <a:r>
              <a:rPr lang="zh-CN" altLang="en-US" sz="4000" b="1" dirty="0">
                <a:sym typeface="Times New Roman" panose="02020603050405020304"/>
              </a:rPr>
              <a:t>架构学习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4023C97-DF05-4EAB-8C99-8A9657CFC33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591944" y="2996952"/>
            <a:ext cx="5112568" cy="593951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armv8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和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armv9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中断学习</a:t>
            </a:r>
            <a:r>
              <a:rPr lang="en-US" altLang="zh-CN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-</a:t>
            </a:r>
            <a:r>
              <a:rPr lang="zh-CN" alt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课程介绍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5CF306-F983-4961-A101-27B93EB4EB8B}"/>
              </a:ext>
            </a:extLst>
          </p:cNvPr>
          <p:cNvSpPr txBox="1"/>
          <p:nvPr/>
        </p:nvSpPr>
        <p:spPr>
          <a:xfrm>
            <a:off x="4151784" y="1548557"/>
            <a:ext cx="230425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异常/中断/gic专题</a:t>
            </a:r>
          </a:p>
        </p:txBody>
      </p:sp>
    </p:spTree>
    <p:extLst>
      <p:ext uri="{BB962C8B-B14F-4D97-AF65-F5344CB8AC3E}">
        <p14:creationId xmlns:p14="http://schemas.microsoft.com/office/powerpoint/2010/main" val="15367768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32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中级目标吧</a:t>
            </a:r>
            <a:endParaRPr lang="en-US" altLang="zh-C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2E3CB8-F6FD-456D-8FF0-073B83B52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971550"/>
            <a:ext cx="94773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9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32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软件：小目标</a:t>
            </a:r>
            <a:endParaRPr lang="en-US" altLang="zh-C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3C4639-3314-4CDD-9F5E-4858FBEA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93" y="120650"/>
            <a:ext cx="8924925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46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9C7E57-816D-4739-90CC-F73BA1214614}"/>
              </a:ext>
            </a:extLst>
          </p:cNvPr>
          <p:cNvSpPr txBox="1"/>
          <p:nvPr/>
        </p:nvSpPr>
        <p:spPr>
          <a:xfrm>
            <a:off x="1478612" y="921606"/>
            <a:ext cx="358040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For Linux Kernel</a:t>
            </a:r>
          </a:p>
          <a:p>
            <a:r>
              <a:rPr lang="zh-CN" altLang="en-US" sz="1400" dirty="0"/>
              <a:t>中断向量表</a:t>
            </a:r>
          </a:p>
          <a:p>
            <a:r>
              <a:rPr lang="zh-CN" altLang="en-US" sz="1400" dirty="0"/>
              <a:t>中断的map</a:t>
            </a:r>
          </a:p>
          <a:p>
            <a:r>
              <a:rPr lang="zh-CN" altLang="en-US" sz="1400" dirty="0"/>
              <a:t>中断的级联</a:t>
            </a:r>
          </a:p>
          <a:p>
            <a:r>
              <a:rPr lang="zh-CN" altLang="en-US" sz="1400" dirty="0"/>
              <a:t>中断的注册，如何写一个中断程序</a:t>
            </a:r>
          </a:p>
          <a:p>
            <a:r>
              <a:rPr lang="zh-CN" altLang="en-US" sz="1400" dirty="0"/>
              <a:t>SGI中断的使用</a:t>
            </a:r>
          </a:p>
          <a:p>
            <a:r>
              <a:rPr lang="zh-CN" altLang="en-US" sz="1400" dirty="0"/>
              <a:t>PPI中断介绍</a:t>
            </a:r>
          </a:p>
          <a:p>
            <a:endParaRPr lang="zh-CN" altLang="en-US" sz="1400" dirty="0"/>
          </a:p>
          <a:p>
            <a:r>
              <a:rPr lang="zh-CN" altLang="en-US" sz="1400" b="1" dirty="0"/>
              <a:t>For Optee</a:t>
            </a:r>
          </a:p>
          <a:p>
            <a:r>
              <a:rPr lang="zh-CN" altLang="en-US" sz="1400" dirty="0"/>
              <a:t>中断向量表</a:t>
            </a:r>
          </a:p>
          <a:p>
            <a:r>
              <a:rPr lang="zh-CN" altLang="en-US" sz="1400" dirty="0"/>
              <a:t>中断的注册，如何写一个中断程序</a:t>
            </a:r>
          </a:p>
          <a:p>
            <a:r>
              <a:rPr lang="zh-CN" altLang="en-US" sz="1400" dirty="0"/>
              <a:t>foreign中断和native中断</a:t>
            </a:r>
          </a:p>
          <a:p>
            <a:endParaRPr lang="zh-CN" altLang="en-US" sz="1400" dirty="0"/>
          </a:p>
          <a:p>
            <a:r>
              <a:rPr lang="zh-CN" altLang="en-US" sz="1400" b="1" dirty="0"/>
              <a:t>For ATF</a:t>
            </a:r>
          </a:p>
          <a:p>
            <a:r>
              <a:rPr lang="zh-CN" altLang="en-US" sz="1400" dirty="0"/>
              <a:t>中断向量表</a:t>
            </a:r>
          </a:p>
          <a:p>
            <a:r>
              <a:rPr lang="zh-CN" altLang="en-US" sz="1400" dirty="0"/>
              <a:t>中断的管理</a:t>
            </a:r>
          </a:p>
          <a:p>
            <a:r>
              <a:rPr lang="zh-CN" altLang="en-US" sz="1400" dirty="0"/>
              <a:t>1021和1022中断</a:t>
            </a:r>
          </a:p>
          <a:p>
            <a:endParaRPr lang="zh-CN" altLang="en-US" sz="1400" dirty="0"/>
          </a:p>
          <a:p>
            <a:r>
              <a:rPr lang="zh-CN" altLang="en-US" sz="1400" b="1" dirty="0"/>
              <a:t>For SPM</a:t>
            </a:r>
          </a:p>
          <a:p>
            <a:r>
              <a:rPr lang="zh-CN" altLang="en-US" sz="1400" dirty="0"/>
              <a:t>中断的页表</a:t>
            </a:r>
          </a:p>
          <a:p>
            <a:r>
              <a:rPr lang="zh-CN" altLang="en-US" sz="1400" dirty="0"/>
              <a:t>中断的管理</a:t>
            </a:r>
          </a:p>
        </p:txBody>
      </p:sp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软件：小目标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76014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32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architecture &amp;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2D1B8-097C-4206-9180-763B1D75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17" y="600181"/>
            <a:ext cx="10496964" cy="618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4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32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gic</a:t>
            </a:r>
            <a:r>
              <a:rPr lang="en-US" altLang="zh-CN" sz="2400" b="1" dirty="0"/>
              <a:t> version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B09C0-40A9-41B5-BDB5-878507C3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434" y="531515"/>
            <a:ext cx="7191375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3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1145" y="21536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 err="1"/>
              <a:t>gic</a:t>
            </a:r>
            <a:r>
              <a:rPr lang="en-US" altLang="zh-CN" dirty="0"/>
              <a:t> version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341C00-FDA7-41F3-A754-0879E460E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34985"/>
            <a:ext cx="12192000" cy="2496989"/>
          </a:xfrm>
          <a:prstGeom prst="rect">
            <a:avLst/>
          </a:prstGeom>
        </p:spPr>
      </p:pic>
      <p:pic>
        <p:nvPicPr>
          <p:cNvPr id="8" name="Picture 7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12627EA2-6823-4C62-BC92-63B430C79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479" y="854504"/>
            <a:ext cx="1851263" cy="1382357"/>
          </a:xfrm>
          <a:prstGeom prst="rect">
            <a:avLst/>
          </a:prstGeom>
        </p:spPr>
      </p:pic>
      <p:pic>
        <p:nvPicPr>
          <p:cNvPr id="10" name="Picture 9" descr="Shape, arrow&#10;&#10;Description automatically generated">
            <a:extLst>
              <a:ext uri="{FF2B5EF4-FFF2-40B4-BE49-F238E27FC236}">
                <a16:creationId xmlns:a16="http://schemas.microsoft.com/office/drawing/2014/main" id="{C06E7006-50C5-451C-9703-32BF6994B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389" y="904002"/>
            <a:ext cx="1851263" cy="1398965"/>
          </a:xfrm>
          <a:prstGeom prst="rect">
            <a:avLst/>
          </a:prstGeom>
        </p:spPr>
      </p:pic>
      <p:pic>
        <p:nvPicPr>
          <p:cNvPr id="12" name="Picture 11" descr="Shape, arrow&#10;&#10;Description automatically generated">
            <a:extLst>
              <a:ext uri="{FF2B5EF4-FFF2-40B4-BE49-F238E27FC236}">
                <a16:creationId xmlns:a16="http://schemas.microsoft.com/office/drawing/2014/main" id="{E7AE8E2F-B432-4F5C-9996-E14AF3050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7114" y="854504"/>
            <a:ext cx="1816892" cy="1433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75982E-FB7E-46C2-BC6F-AC38D87931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145" y="874103"/>
            <a:ext cx="1742720" cy="13800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A300FC-59B9-4568-B0F6-5D696034C48F}"/>
              </a:ext>
            </a:extLst>
          </p:cNvPr>
          <p:cNvSpPr txBox="1"/>
          <p:nvPr/>
        </p:nvSpPr>
        <p:spPr>
          <a:xfrm>
            <a:off x="271145" y="2597861"/>
            <a:ext cx="2038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Cortex-A15, Cortex-A7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121600-0DCD-4851-A6AC-EF3E7E77CC91}"/>
              </a:ext>
            </a:extLst>
          </p:cNvPr>
          <p:cNvSpPr txBox="1"/>
          <p:nvPr/>
        </p:nvSpPr>
        <p:spPr>
          <a:xfrm>
            <a:off x="2537114" y="2471361"/>
            <a:ext cx="2307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Cortex-A73, Cortex-A72, </a:t>
            </a:r>
            <a:br>
              <a:rPr lang="en-US" altLang="zh-CN" sz="1400" dirty="0"/>
            </a:br>
            <a:r>
              <a:rPr lang="zh-CN" altLang="en-US" sz="1400" dirty="0"/>
              <a:t>Cortex-A57, Cortex-A53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A093C6-5C4A-42C1-864E-B70F9817D01A}"/>
              </a:ext>
            </a:extLst>
          </p:cNvPr>
          <p:cNvSpPr txBox="1"/>
          <p:nvPr/>
        </p:nvSpPr>
        <p:spPr>
          <a:xfrm>
            <a:off x="5040464" y="2529521"/>
            <a:ext cx="2307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Cortex-A76, Cortex-A55</a:t>
            </a:r>
            <a:endParaRPr lang="zh-CN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7363A6-815D-4C61-847B-0311572DCA3E}"/>
              </a:ext>
            </a:extLst>
          </p:cNvPr>
          <p:cNvSpPr txBox="1"/>
          <p:nvPr/>
        </p:nvSpPr>
        <p:spPr>
          <a:xfrm>
            <a:off x="7543814" y="2408529"/>
            <a:ext cx="2307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Cortex-A78AE, Cortex-A76AE, Cortex-A76, Cortex-A55</a:t>
            </a:r>
            <a:endParaRPr lang="zh-CN" altLang="en-US" sz="1400" dirty="0"/>
          </a:p>
        </p:txBody>
      </p:sp>
      <p:pic>
        <p:nvPicPr>
          <p:cNvPr id="25" name="Picture 24" descr="A picture containing arrow&#10;&#10;Description automatically generated">
            <a:extLst>
              <a:ext uri="{FF2B5EF4-FFF2-40B4-BE49-F238E27FC236}">
                <a16:creationId xmlns:a16="http://schemas.microsoft.com/office/drawing/2014/main" id="{C4FFD7EE-703B-4C72-ADBC-174D69579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9991" y="854504"/>
            <a:ext cx="1882293" cy="14663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CB36076-C608-4FDF-A1AF-F0DF0AD5E624}"/>
              </a:ext>
            </a:extLst>
          </p:cNvPr>
          <p:cNvSpPr txBox="1"/>
          <p:nvPr/>
        </p:nvSpPr>
        <p:spPr>
          <a:xfrm>
            <a:off x="9582150" y="2654750"/>
            <a:ext cx="27527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70C0"/>
                </a:solidFill>
                <a:effectLst/>
                <a:latin typeface="Lato"/>
              </a:rPr>
              <a:t>enhancing virtualization capabilities</a:t>
            </a:r>
            <a:endParaRPr lang="zh-CN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17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317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3">
            <a:extLst>
              <a:ext uri="{FF2B5EF4-FFF2-40B4-BE49-F238E27FC236}">
                <a16:creationId xmlns:a16="http://schemas.microsoft.com/office/drawing/2014/main" id="{E4BAE2B5-CE47-4603-A99D-5B0E24590297}"/>
              </a:ext>
            </a:extLst>
          </p:cNvPr>
          <p:cNvSpPr txBox="1"/>
          <p:nvPr/>
        </p:nvSpPr>
        <p:spPr>
          <a:xfrm>
            <a:off x="0" y="69850"/>
            <a:ext cx="32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课程结构</a:t>
            </a:r>
            <a:endParaRPr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285864-568B-5E5D-0E51-D35FAF12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531515"/>
            <a:ext cx="9046790" cy="586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1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012E8F-B038-4BF3-9E5B-389C92ED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思考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D454CE-9265-4D7F-923D-9D43CBC0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484784"/>
            <a:ext cx="10605070" cy="469726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156EC4-F1F1-36AC-7038-9F49DDB836AF}"/>
              </a:ext>
            </a:extLst>
          </p:cNvPr>
          <p:cNvSpPr txBox="1"/>
          <p:nvPr/>
        </p:nvSpPr>
        <p:spPr>
          <a:xfrm>
            <a:off x="191344" y="6468594"/>
            <a:ext cx="611276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图片来自arm官方文档</a:t>
            </a:r>
          </a:p>
        </p:txBody>
      </p:sp>
    </p:spTree>
    <p:extLst>
      <p:ext uri="{BB962C8B-B14F-4D97-AF65-F5344CB8AC3E}">
        <p14:creationId xmlns:p14="http://schemas.microsoft.com/office/powerpoint/2010/main" val="41833836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238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我要讲什么？</a:t>
            </a:r>
            <a:endParaRPr lang="en-US" altLang="zh-CN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301A4-FDC8-4F3D-B49C-7DE0297F8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531515"/>
            <a:ext cx="112680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8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30A41-FC8E-477C-B6F2-65C1F28B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101" y="1191659"/>
            <a:ext cx="6762750" cy="4295775"/>
          </a:xfrm>
          <a:prstGeom prst="rect">
            <a:avLst/>
          </a:prstGeom>
        </p:spPr>
      </p:pic>
      <p:sp>
        <p:nvSpPr>
          <p:cNvPr id="7" name="文本框 3">
            <a:extLst>
              <a:ext uri="{FF2B5EF4-FFF2-40B4-BE49-F238E27FC236}">
                <a16:creationId xmlns:a16="http://schemas.microsoft.com/office/drawing/2014/main" id="{15DFA504-EEE7-40F8-BD74-EC32AEE4DBDD}"/>
              </a:ext>
            </a:extLst>
          </p:cNvPr>
          <p:cNvSpPr txBox="1"/>
          <p:nvPr/>
        </p:nvSpPr>
        <p:spPr>
          <a:xfrm>
            <a:off x="0" y="69850"/>
            <a:ext cx="2388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我要讲什么？</a:t>
            </a:r>
            <a:endParaRPr lang="en-US" altLang="zh-CN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F6F4B3-7403-4D7A-B6AB-014209567E9F}"/>
              </a:ext>
            </a:extLst>
          </p:cNvPr>
          <p:cNvSpPr txBox="1"/>
          <p:nvPr/>
        </p:nvSpPr>
        <p:spPr>
          <a:xfrm>
            <a:off x="877240" y="5095851"/>
            <a:ext cx="3158047" cy="1613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10、armv8/armv9中断学习 - 总目录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20、armv8/armv9中断(异常)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0070C0"/>
                </a:solidFill>
              </a:rPr>
              <a:t>30</a:t>
            </a:r>
            <a:r>
              <a:rPr lang="zh-CN" altLang="en-US" sz="1200" dirty="0">
                <a:solidFill>
                  <a:srgbClr val="0070C0"/>
                </a:solidFill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</a:rPr>
              <a:t>armv8/armv9</a:t>
            </a:r>
            <a:r>
              <a:rPr lang="zh-CN" altLang="en-US" sz="1200" dirty="0">
                <a:solidFill>
                  <a:srgbClr val="0070C0"/>
                </a:solidFill>
              </a:rPr>
              <a:t>的异常介绍</a:t>
            </a:r>
            <a:endParaRPr lang="en-US" altLang="zh-CN" sz="1200" dirty="0">
              <a:solidFill>
                <a:srgbClr val="0070C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40、中断示例(不含虚拟中断)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50、虚拟中断的示例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60、gicv3的介绍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70、</a:t>
            </a:r>
            <a:r>
              <a:rPr lang="en-US" altLang="zh-CN" sz="1200" dirty="0"/>
              <a:t>l</a:t>
            </a:r>
            <a:r>
              <a:rPr lang="zh-CN" altLang="en-US" sz="1200" dirty="0"/>
              <a:t>inux Kernel 种的中断示例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/>
              <a:t>80、</a:t>
            </a:r>
            <a:r>
              <a:rPr lang="en-US" altLang="zh-CN" sz="1200" dirty="0"/>
              <a:t>o</a:t>
            </a:r>
            <a:r>
              <a:rPr lang="zh-CN" altLang="en-US" sz="1200" dirty="0"/>
              <a:t>ptee 种的中断示例</a:t>
            </a:r>
          </a:p>
        </p:txBody>
      </p:sp>
    </p:spTree>
    <p:extLst>
      <p:ext uri="{BB962C8B-B14F-4D97-AF65-F5344CB8AC3E}">
        <p14:creationId xmlns:p14="http://schemas.microsoft.com/office/powerpoint/2010/main" val="355989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55463-1B46-4912-A65C-6D7CDBC8E622}"/>
              </a:ext>
            </a:extLst>
          </p:cNvPr>
          <p:cNvSpPr txBox="1"/>
          <p:nvPr/>
        </p:nvSpPr>
        <p:spPr>
          <a:xfrm>
            <a:off x="7178949" y="1735015"/>
            <a:ext cx="3078233" cy="8094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zh-CN" altLang="en-US" sz="4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学习目标</a:t>
            </a:r>
            <a:endParaRPr lang="en-US" altLang="zh-CN" sz="4400" b="1" dirty="0"/>
          </a:p>
        </p:txBody>
      </p:sp>
      <p:pic>
        <p:nvPicPr>
          <p:cNvPr id="4" name="Picture 3" descr="Madeliefje op hout met zonlicht">
            <a:extLst>
              <a:ext uri="{FF2B5EF4-FFF2-40B4-BE49-F238E27FC236}">
                <a16:creationId xmlns:a16="http://schemas.microsoft.com/office/drawing/2014/main" id="{7D10B1AF-0468-422B-A98F-11089E7C8E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57" r="602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6683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ABFF15F-7A1B-415A-9C29-59A8837256F2}"/>
              </a:ext>
            </a:extLst>
          </p:cNvPr>
          <p:cNvSpPr txBox="1"/>
          <p:nvPr/>
        </p:nvSpPr>
        <p:spPr>
          <a:xfrm>
            <a:off x="104774" y="0"/>
            <a:ext cx="4095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未来趋势：</a:t>
            </a:r>
            <a:r>
              <a:rPr lang="en-US" altLang="zh-CN" sz="2800" b="1" dirty="0"/>
              <a:t>FF-A</a:t>
            </a:r>
            <a:endParaRPr lang="zh-CN" altLang="en-US" sz="2800" b="1" dirty="0"/>
          </a:p>
        </p:txBody>
      </p:sp>
      <p:sp>
        <p:nvSpPr>
          <p:cNvPr id="2" name="AutoShape 2" descr="在这里插入图片描述">
            <a:extLst>
              <a:ext uri="{FF2B5EF4-FFF2-40B4-BE49-F238E27FC236}">
                <a16:creationId xmlns:a16="http://schemas.microsoft.com/office/drawing/2014/main" id="{581D00DA-6873-4690-BFDB-E462283745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71D84-3671-431D-B079-478A0E80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1367"/>
            <a:ext cx="5991226" cy="38104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58611-C413-4105-81A4-CAA429FA7520}"/>
              </a:ext>
            </a:extLst>
          </p:cNvPr>
          <p:cNvSpPr txBox="1"/>
          <p:nvPr/>
        </p:nvSpPr>
        <p:spPr>
          <a:xfrm>
            <a:off x="7497196" y="523220"/>
            <a:ext cx="405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Firmware_Framework Architecture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CF8DD7-CF1C-4ACB-BBEC-4BED2ADF7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40" y="2103782"/>
            <a:ext cx="5588514" cy="26504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6F994CF-9B2F-4973-623C-88C808E46C62}"/>
              </a:ext>
            </a:extLst>
          </p:cNvPr>
          <p:cNvSpPr txBox="1"/>
          <p:nvPr/>
        </p:nvSpPr>
        <p:spPr>
          <a:xfrm>
            <a:off x="142240" y="6393063"/>
            <a:ext cx="610819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图片来自arm官方文档</a:t>
            </a:r>
          </a:p>
        </p:txBody>
      </p:sp>
    </p:spTree>
    <p:extLst>
      <p:ext uri="{BB962C8B-B14F-4D97-AF65-F5344CB8AC3E}">
        <p14:creationId xmlns:p14="http://schemas.microsoft.com/office/powerpoint/2010/main" val="255009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0">
            <a:extLst>
              <a:ext uri="{FF2B5EF4-FFF2-40B4-BE49-F238E27FC236}">
                <a16:creationId xmlns:a16="http://schemas.microsoft.com/office/drawing/2014/main" id="{E7C4A8B7-8E45-4D5D-B1CF-8ED353C760D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13195" y="167610"/>
            <a:ext cx="6865454" cy="419088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lnSpcReduction="10000"/>
          </a:bodyPr>
          <a:lstStyle/>
          <a:p>
            <a:pPr algn="l"/>
            <a:r>
              <a:rPr lang="zh-CN" altLang="en-US" sz="2400" b="1" dirty="0"/>
              <a:t>未来趋势： </a:t>
            </a:r>
            <a:r>
              <a:rPr lang="en-US" altLang="zh-CN" sz="2500" b="1" spc="160" dirty="0">
                <a:solidFill>
                  <a:schemeClr val="dk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CCA architecture</a:t>
            </a:r>
            <a:endParaRPr lang="zh-CN" altLang="zh-CN" sz="2400" b="1" spc="160" dirty="0">
              <a:solidFill>
                <a:schemeClr val="dk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FBA62-64F0-4EF4-8CAA-495645AF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19" y="1327866"/>
            <a:ext cx="11166235" cy="4364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E26E19-22AD-4229-A4EC-B0D6FF42E215}"/>
              </a:ext>
            </a:extLst>
          </p:cNvPr>
          <p:cNvSpPr txBox="1"/>
          <p:nvPr/>
        </p:nvSpPr>
        <p:spPr>
          <a:xfrm>
            <a:off x="1929765" y="6678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Confidential Compute Architecture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453A3C-B017-DDB7-A3C0-915A31805544}"/>
              </a:ext>
            </a:extLst>
          </p:cNvPr>
          <p:cNvSpPr txBox="1"/>
          <p:nvPr/>
        </p:nvSpPr>
        <p:spPr>
          <a:xfrm>
            <a:off x="5356" y="6459450"/>
            <a:ext cx="609447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zh-CN" altLang="en-US" dirty="0"/>
              <a:t>图片来自arm官方文档</a:t>
            </a:r>
          </a:p>
        </p:txBody>
      </p:sp>
    </p:spTree>
    <p:extLst>
      <p:ext uri="{BB962C8B-B14F-4D97-AF65-F5344CB8AC3E}">
        <p14:creationId xmlns:p14="http://schemas.microsoft.com/office/powerpoint/2010/main" val="3493074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F615885-3B96-432A-8010-1391BEFD3FE9}"/>
              </a:ext>
            </a:extLst>
          </p:cNvPr>
          <p:cNvSpPr txBox="1"/>
          <p:nvPr/>
        </p:nvSpPr>
        <p:spPr>
          <a:xfrm>
            <a:off x="0" y="69850"/>
            <a:ext cx="3279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先学完一个小目标</a:t>
            </a:r>
            <a:endParaRPr lang="en-US" altLang="zh-CN" sz="2400" b="1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05FB211-F39F-4FB1-B775-F0185258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709612"/>
            <a:ext cx="8963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898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590_1*a*1"/>
  <p:tag name="KSO_WM_TEMPLATE_CATEGORY" val="diagram"/>
  <p:tag name="KSO_WM_TEMPLATE_INDEX" val="20207590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f23b9c6afc384ddc90a2fe3831f3320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2d9c755192204475b2f88ad6ed257389"/>
  <p:tag name="KSO_WM_UNIT_TEXT_FILL_FORE_SCHEMECOLOR_INDEX_BRIGHTNESS" val="0"/>
  <p:tag name="KSO_WM_UNIT_TEXT_FILL_FORE_SCHEMECOLOR_INDEX" val="13"/>
  <p:tag name="KSO_WM_UNIT_TEXT_FILL_TYPE" val="1"/>
  <p:tag name="KSO_WM_TEMPLATE_ASSEMBLE_XID" val="5fd09dfb1fa9d42129dcae58"/>
  <p:tag name="KSO_WM_TEMPLATE_ASSEMBLE_GROUPID" val="5fd09dfb1fa9d42129dcae58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5F5F5F"/>
      </a:dk1>
      <a:lt1>
        <a:srgbClr val="F2F2F2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800" b="0" i="0" u="none" strike="noStrike" cap="none" spc="0" normalizeH="0" baseline="0" dirty="0" smtClean="0">
            <a:ln>
              <a:noFill/>
            </a:ln>
            <a:solidFill>
              <a:schemeClr val="bg1">
                <a:lumMod val="50000"/>
              </a:schemeClr>
            </a:solidFill>
            <a:effectLst/>
            <a:uFillTx/>
            <a:latin typeface="微软雅黑" pitchFamily="34" charset="-122"/>
            <a:ea typeface="微软雅黑" pitchFamily="34" charset="-122"/>
            <a:sym typeface="Times New Roman" panose="020206030504050203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6982"/>
      </a:accent1>
      <a:accent2>
        <a:srgbClr val="E86262"/>
      </a:accent2>
      <a:accent3>
        <a:srgbClr val="878B79"/>
      </a:accent3>
      <a:accent4>
        <a:srgbClr val="E29860"/>
      </a:accent4>
      <a:accent5>
        <a:srgbClr val="A06C6D"/>
      </a:accent5>
      <a:accent6>
        <a:srgbClr val="DE8E8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5F5F5F"/>
            </a:solidFill>
            <a:effectLst/>
            <a:uFillTx/>
            <a:latin typeface="Times New Roman" panose="02020603050405020304"/>
            <a:ea typeface="Times New Roman" panose="02020603050405020304"/>
            <a:cs typeface="Times New Roman" panose="02020603050405020304"/>
            <a:sym typeface="Times New Roman" panose="020206030504050203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280</Words>
  <Application>Microsoft Office PowerPoint</Application>
  <PresentationFormat>宽屏</PresentationFormat>
  <Paragraphs>59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-apple-system</vt:lpstr>
      <vt:lpstr>微软雅黑</vt:lpstr>
      <vt:lpstr>小米兰亭</vt:lpstr>
      <vt:lpstr>Arial</vt:lpstr>
      <vt:lpstr>Helvetica</vt:lpstr>
      <vt:lpstr>Lato</vt:lpstr>
      <vt:lpstr>Times New Roman</vt:lpstr>
      <vt:lpstr>Office 主题</vt:lpstr>
      <vt:lpstr>ARMV8和ARMV9架构学习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CSDN学院_课程PPT模板</dc:title>
  <dc:creator>CSDN学院</dc:creator>
  <cp:lastModifiedBy>Hehe Zhou</cp:lastModifiedBy>
  <cp:revision>17</cp:revision>
  <dcterms:created xsi:type="dcterms:W3CDTF">2017-06-22T11:40:00Z</dcterms:created>
  <dcterms:modified xsi:type="dcterms:W3CDTF">2022-05-04T13:17:28Z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