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3" r:id="rId3"/>
    <p:sldId id="3341" r:id="rId4"/>
    <p:sldId id="3340" r:id="rId5"/>
    <p:sldId id="358" r:id="rId6"/>
    <p:sldId id="486" r:id="rId7"/>
    <p:sldId id="380" r:id="rId8"/>
    <p:sldId id="303" r:id="rId9"/>
    <p:sldId id="324" r:id="rId10"/>
    <p:sldId id="357" r:id="rId11"/>
    <p:sldId id="359" r:id="rId12"/>
    <p:sldId id="361" r:id="rId13"/>
    <p:sldId id="346" r:id="rId14"/>
    <p:sldId id="362" r:id="rId15"/>
    <p:sldId id="363" r:id="rId16"/>
    <p:sldId id="489" r:id="rId17"/>
    <p:sldId id="490" r:id="rId18"/>
    <p:sldId id="360" r:id="rId19"/>
    <p:sldId id="487" r:id="rId20"/>
    <p:sldId id="366" r:id="rId21"/>
    <p:sldId id="365" r:id="rId22"/>
    <p:sldId id="488" r:id="rId23"/>
    <p:sldId id="368" r:id="rId24"/>
    <p:sldId id="369" r:id="rId25"/>
    <p:sldId id="372" r:id="rId26"/>
    <p:sldId id="269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7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7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4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core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对异常的处理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硬件基础篇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982980"/>
            <a:ext cx="6181725" cy="381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7149B8-A51D-4202-8013-3E6924189154}"/>
              </a:ext>
            </a:extLst>
          </p:cNvPr>
          <p:cNvSpPr txBox="1"/>
          <p:nvPr/>
        </p:nvSpPr>
        <p:spPr>
          <a:xfrm>
            <a:off x="0" y="139700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中断的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种状态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55" y="111125"/>
            <a:ext cx="7934325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15" y="2482215"/>
            <a:ext cx="10067925" cy="4143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" y="53339"/>
            <a:ext cx="147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电平中断</a:t>
            </a:r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7296785" y="2731770"/>
            <a:ext cx="2239010" cy="23368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24470" y="3719195"/>
            <a:ext cx="4370705" cy="2057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06995" y="5146040"/>
            <a:ext cx="3609340" cy="23368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5190" y="6123305"/>
            <a:ext cx="2135505" cy="24320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23494" y="33655"/>
            <a:ext cx="158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边沿中断</a:t>
            </a:r>
            <a:endParaRPr lang="en-US" altLang="zh-CN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655"/>
            <a:ext cx="8486775" cy="248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77465"/>
            <a:ext cx="10125075" cy="3848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49160" y="2798445"/>
            <a:ext cx="2296160" cy="23368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19265" y="3766185"/>
            <a:ext cx="2616835" cy="25273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19265" y="4947920"/>
            <a:ext cx="3145155" cy="2711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04960" y="5664835"/>
            <a:ext cx="859790" cy="2832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15" y="778510"/>
            <a:ext cx="6353175" cy="4200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778510"/>
            <a:ext cx="4234815" cy="1945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" y="3373120"/>
            <a:ext cx="5336540" cy="1605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2776855"/>
            <a:ext cx="3886200" cy="50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65" y="5147945"/>
            <a:ext cx="5276850" cy="1552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9818C4-34CF-42F3-A027-04C0A4CB0FB5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Routing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Mask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06500"/>
            <a:ext cx="5238750" cy="270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4152265"/>
            <a:ext cx="6422390" cy="379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05" y="1329055"/>
            <a:ext cx="6279515" cy="2582545"/>
          </a:xfrm>
          <a:prstGeom prst="rect">
            <a:avLst/>
          </a:prstGeom>
        </p:spPr>
      </p:pic>
      <p:sp>
        <p:nvSpPr>
          <p:cNvPr id="7" name="文本框 9">
            <a:extLst>
              <a:ext uri="{FF2B5EF4-FFF2-40B4-BE49-F238E27FC236}">
                <a16:creationId xmlns:a16="http://schemas.microsoft.com/office/drawing/2014/main" id="{46BCD8D8-D5B8-45E3-8D80-B50E2190D124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Routing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Mask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45720"/>
            <a:ext cx="5187315" cy="6765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65" y="1689735"/>
            <a:ext cx="5220335" cy="4996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65" y="45720"/>
            <a:ext cx="52768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35F7C9-1F64-485B-94DF-0E5B5EA9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0"/>
            <a:ext cx="8274942" cy="6858000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58CAE171-7B16-418B-84F2-B785CA4720A1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Routing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268420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5D6640-AA42-4856-B9B5-03FCD6A4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3674"/>
            <a:ext cx="8500368" cy="6630652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7799B39C-D523-4047-9882-8E8F99129109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Routing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273988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24" y="1240072"/>
            <a:ext cx="6734175" cy="2047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B94DF1-8C34-4A78-B476-381E4FA21B83}"/>
              </a:ext>
            </a:extLst>
          </p:cNvPr>
          <p:cNvSpPr txBox="1"/>
          <p:nvPr/>
        </p:nvSpPr>
        <p:spPr>
          <a:xfrm>
            <a:off x="109855" y="144462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中断标记</a:t>
            </a:r>
            <a:endParaRPr lang="en-US" altLang="zh-C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9959-4AA7-4235-9235-3B24B51CEF55}"/>
              </a:ext>
            </a:extLst>
          </p:cNvPr>
          <p:cNvSpPr txBox="1"/>
          <p:nvPr/>
        </p:nvSpPr>
        <p:spPr>
          <a:xfrm>
            <a:off x="2337324" y="3570054"/>
            <a:ext cx="37586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3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G0 : Group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NS-G1 : Secure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S-G1 : Non-secure Group1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2 Security 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NS: Non-secure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 : Secure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8D6CF-9E70-47C4-8D3F-3B29CABE2272}"/>
              </a:ext>
            </a:extLst>
          </p:cNvPr>
          <p:cNvSpPr txBox="1"/>
          <p:nvPr/>
        </p:nvSpPr>
        <p:spPr>
          <a:xfrm>
            <a:off x="1878496" y="5650484"/>
            <a:ext cx="7915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 : FIQ </a:t>
            </a:r>
            <a:r>
              <a:rPr lang="zh-CN" altLang="en-US" sz="2000" i="1" dirty="0">
                <a:solidFill>
                  <a:srgbClr val="FF0000"/>
                </a:solidFill>
              </a:rPr>
              <a:t>绝不是 </a:t>
            </a:r>
            <a:r>
              <a:rPr lang="zh-CN" altLang="en-US" sz="1400" dirty="0">
                <a:solidFill>
                  <a:srgbClr val="FF0000"/>
                </a:solidFill>
              </a:rPr>
              <a:t>快速中断，FIQ和IRQ具有同样的优先级。谁再说FIQ是快速中断谁就是小乌龟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E18FD-60BB-44B1-96F6-18B260C6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870" y="4891602"/>
            <a:ext cx="2434879" cy="15177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C8DDBE-10F4-4C66-88C0-89CB7774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16632"/>
            <a:ext cx="6839867" cy="3476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E10D59-F954-448D-A419-6C2530F3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077072"/>
            <a:ext cx="8867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32" y="240378"/>
            <a:ext cx="7902575" cy="5913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55C05F-3092-4395-A233-D41EBA406339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中断向量表</a:t>
            </a:r>
            <a:endParaRPr lang="en-US" altLang="zh-C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19353-ED2D-4693-95AA-D1D143FAA5C8}"/>
              </a:ext>
            </a:extLst>
          </p:cNvPr>
          <p:cNvSpPr txBox="1"/>
          <p:nvPr/>
        </p:nvSpPr>
        <p:spPr>
          <a:xfrm>
            <a:off x="2896732" y="6385748"/>
            <a:ext cx="6132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注意：请不要再说向量表在0x00000000处了，准确的说法是在VBAR处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24376-2527-4D3D-97D1-D2D2B548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067" y="6283556"/>
            <a:ext cx="783201" cy="4882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125" y="190500"/>
            <a:ext cx="40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小小总结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034D26-04D5-41F9-8C63-36E386A0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843170"/>
            <a:ext cx="9886950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AEB87-4DCB-4BB3-806C-8650581FE241}"/>
              </a:ext>
            </a:extLst>
          </p:cNvPr>
          <p:cNvSpPr txBox="1"/>
          <p:nvPr/>
        </p:nvSpPr>
        <p:spPr>
          <a:xfrm>
            <a:off x="1945585" y="3617844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几个重要的概念：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routing、target、target to、target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taken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01CF47-3FF2-462F-876B-B79DC161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8" y="2129363"/>
            <a:ext cx="11640616" cy="35536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978B6F-CD52-42D3-AF28-0E3006AF4F22}"/>
              </a:ext>
            </a:extLst>
          </p:cNvPr>
          <p:cNvSpPr txBox="1"/>
          <p:nvPr/>
        </p:nvSpPr>
        <p:spPr>
          <a:xfrm>
            <a:off x="551384" y="980728"/>
            <a:ext cx="609777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200" b="1" dirty="0"/>
              <a:t>思考: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啥是interrupt is asserted 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啥是interrupt is taken 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啥是PE Acknowledge this interrupt 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target 、routing又是什么意思？ target from和target to呢？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C9EAAF-E0DF-4861-9E1E-D25E0C038A80}"/>
              </a:ext>
            </a:extLst>
          </p:cNvPr>
          <p:cNvSpPr txBox="1"/>
          <p:nvPr/>
        </p:nvSpPr>
        <p:spPr>
          <a:xfrm>
            <a:off x="208455" y="116443"/>
            <a:ext cx="40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中断术语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BEE066-E49B-43CA-9C64-4796FB6A9B04}"/>
              </a:ext>
            </a:extLst>
          </p:cNvPr>
          <p:cNvSpPr txBox="1"/>
          <p:nvPr/>
        </p:nvSpPr>
        <p:spPr>
          <a:xfrm>
            <a:off x="447438" y="5695116"/>
            <a:ext cx="1051316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200" dirty="0"/>
              <a:t>SPIs中断进来之后，由de-active状态变成pending，此时中断标记为IRQ/FIQ，这是也就是中断assert了，然后该中断会根据HCR/SCR等的配置进行路由（路由到哪个Exception Level等），这个过程也就target，也可以叫做routing。路由之后，在部分场景下还会再检查PSTATE的MASK位，接下来就是PE acknowledge了，此时也就是中断被taken了。 PE acknowledge后，cpu interface会将该中断置为Active</a:t>
            </a:r>
          </a:p>
        </p:txBody>
      </p:sp>
    </p:spTree>
    <p:extLst>
      <p:ext uri="{BB962C8B-B14F-4D97-AF65-F5344CB8AC3E}">
        <p14:creationId xmlns:p14="http://schemas.microsoft.com/office/powerpoint/2010/main" val="66814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86" y="38100"/>
            <a:ext cx="6638925" cy="6781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2036" y="805180"/>
            <a:ext cx="3175000" cy="2705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06651" y="431165"/>
            <a:ext cx="2419350" cy="2800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06651" y="1329055"/>
            <a:ext cx="2258060" cy="28956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08196" y="1163955"/>
            <a:ext cx="15398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MASK exceptions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806651" y="1826260"/>
            <a:ext cx="746760" cy="95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824046" y="2132965"/>
            <a:ext cx="746760" cy="95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5F6C8E-5297-45D0-B832-601B2A4B2D81}"/>
              </a:ext>
            </a:extLst>
          </p:cNvPr>
          <p:cNvSpPr txBox="1"/>
          <p:nvPr/>
        </p:nvSpPr>
        <p:spPr>
          <a:xfrm>
            <a:off x="253790" y="155574"/>
            <a:ext cx="184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</a:t>
            </a:r>
            <a:r>
              <a:rPr lang="en-US" altLang="zh-CN" sz="2000" b="1" dirty="0"/>
              <a:t>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B6280-AC7C-4CAF-B483-797936BC6467}"/>
              </a:ext>
            </a:extLst>
          </p:cNvPr>
          <p:cNvSpPr txBox="1"/>
          <p:nvPr/>
        </p:nvSpPr>
        <p:spPr>
          <a:xfrm>
            <a:off x="253789" y="2182752"/>
            <a:ext cx="51310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1、将PSTATE保存到SPSR_ELx中;</a:t>
            </a:r>
          </a:p>
          <a:p>
            <a:r>
              <a:rPr lang="zh-CN" altLang="en-US" sz="1400" dirty="0"/>
              <a:t>2、将return地址保存到ELR_ELx中;</a:t>
            </a:r>
          </a:p>
          <a:p>
            <a:r>
              <a:rPr lang="zh-CN" altLang="en-US" sz="1400" dirty="0"/>
              <a:t>3、将PSTATE.{D,A,I,F}全部置为1</a:t>
            </a:r>
          </a:p>
          <a:p>
            <a:r>
              <a:rPr lang="zh-CN" altLang="en-US" sz="1400" dirty="0"/>
              <a:t>4、如果是同步异常或SError,在更新ESR_ELx异常特征寄存器</a:t>
            </a:r>
          </a:p>
          <a:p>
            <a:r>
              <a:rPr lang="zh-CN" altLang="en-US" sz="1400" dirty="0"/>
              <a:t>5、跳转到异常向量表</a:t>
            </a:r>
          </a:p>
          <a:p>
            <a:r>
              <a:rPr lang="zh-CN" altLang="en-US" sz="1400" dirty="0"/>
              <a:t>6、sp选择目标异常级别的sp_elx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36439-3860-4680-919A-7854537066E7}"/>
              </a:ext>
            </a:extLst>
          </p:cNvPr>
          <p:cNvSpPr txBox="1"/>
          <p:nvPr/>
        </p:nvSpPr>
        <p:spPr>
          <a:xfrm>
            <a:off x="82375" y="177315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中断进来时的硬件的自动行为：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67" y="166687"/>
            <a:ext cx="6629400" cy="6524625"/>
          </a:xfrm>
          <a:prstGeom prst="rect">
            <a:avLst/>
          </a:prstGeom>
        </p:spPr>
      </p:pic>
      <p:sp>
        <p:nvSpPr>
          <p:cNvPr id="9" name="文本框 9">
            <a:extLst>
              <a:ext uri="{FF2B5EF4-FFF2-40B4-BE49-F238E27FC236}">
                <a16:creationId xmlns:a16="http://schemas.microsoft.com/office/drawing/2014/main" id="{61799DDD-05BC-40CF-9CDA-5A03A6763330}"/>
              </a:ext>
            </a:extLst>
          </p:cNvPr>
          <p:cNvSpPr txBox="1"/>
          <p:nvPr/>
        </p:nvSpPr>
        <p:spPr>
          <a:xfrm>
            <a:off x="253790" y="155574"/>
            <a:ext cx="184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</a:t>
            </a:r>
            <a:r>
              <a:rPr lang="en-US" altLang="zh-CN" sz="2000" b="1" dirty="0"/>
              <a:t>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1" y="1811380"/>
            <a:ext cx="3790950" cy="628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DF4668-24F6-4B85-879B-6A6041062741}"/>
              </a:ext>
            </a:extLst>
          </p:cNvPr>
          <p:cNvSpPr txBox="1"/>
          <p:nvPr/>
        </p:nvSpPr>
        <p:spPr>
          <a:xfrm>
            <a:off x="0" y="40323"/>
            <a:ext cx="188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 </a:t>
            </a:r>
            <a:r>
              <a:rPr lang="en-US" altLang="zh-CN" sz="2000" b="1" dirty="0"/>
              <a:t>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AB038-16F1-4024-8C77-E6A91C110A1E}"/>
              </a:ext>
            </a:extLst>
          </p:cNvPr>
          <p:cNvSpPr txBox="1"/>
          <p:nvPr/>
        </p:nvSpPr>
        <p:spPr>
          <a:xfrm>
            <a:off x="460061" y="1314873"/>
            <a:ext cx="429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中断退出时的硬件的自动行为：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7C42FF-6412-40EB-BFEC-06D4D0A1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3" y="2924944"/>
            <a:ext cx="75723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012E8F-B038-4BF3-9E5B-389C92ED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454CE-9265-4D7F-923D-9D43CBC0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84784"/>
            <a:ext cx="10605070" cy="46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8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6125499" y="1052736"/>
            <a:ext cx="4348684" cy="93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中断硬件基础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" y="1203325"/>
            <a:ext cx="8172450" cy="4133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77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硬件模型和软件处理模型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082726-42A4-4EDD-BD28-D07F34E9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15" y="1333500"/>
            <a:ext cx="3090530" cy="3757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6269E-938A-4076-9364-2714342F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8" y="1878288"/>
            <a:ext cx="5607623" cy="2405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35E5A-E011-4960-A8C3-ED76B09A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30" y="1249680"/>
            <a:ext cx="6099202" cy="4219574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6E828584-6E5E-41AA-A4B6-0AA1B96C5BC5}"/>
              </a:ext>
            </a:extLst>
          </p:cNvPr>
          <p:cNvSpPr txBox="1"/>
          <p:nvPr/>
        </p:nvSpPr>
        <p:spPr>
          <a:xfrm>
            <a:off x="0" y="69850"/>
            <a:ext cx="341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硬件模型和软件处理模型</a:t>
            </a:r>
            <a:endParaRPr lang="en-US" altLang="zh-C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47241-5B5B-4F9C-97AE-3721994B9E7A}"/>
              </a:ext>
            </a:extLst>
          </p:cNvPr>
          <p:cNvSpPr txBox="1"/>
          <p:nvPr/>
        </p:nvSpPr>
        <p:spPr>
          <a:xfrm>
            <a:off x="327991" y="1326770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中断的级联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68B21-0993-4EA9-9A5B-E4A6F8292934}"/>
              </a:ext>
            </a:extLst>
          </p:cNvPr>
          <p:cNvSpPr txBox="1"/>
          <p:nvPr/>
        </p:nvSpPr>
        <p:spPr>
          <a:xfrm>
            <a:off x="5992230" y="768166"/>
            <a:ext cx="154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中断的嵌套</a:t>
            </a:r>
          </a:p>
        </p:txBody>
      </p:sp>
    </p:spTree>
    <p:extLst>
      <p:ext uri="{BB962C8B-B14F-4D97-AF65-F5344CB8AC3E}">
        <p14:creationId xmlns:p14="http://schemas.microsoft.com/office/powerpoint/2010/main" val="375576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129209" y="159302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软件路由示例</a:t>
            </a:r>
            <a:endParaRPr lang="en-US" altLang="zh-CN" sz="2000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5FB211-F39F-4FB1-B775-F0185258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09612"/>
            <a:ext cx="8963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文本框 473">
            <a:extLst>
              <a:ext uri="{FF2B5EF4-FFF2-40B4-BE49-F238E27FC236}">
                <a16:creationId xmlns:a16="http://schemas.microsoft.com/office/drawing/2014/main" id="{D9321ADF-E0B6-4A9D-8590-E5F0C8D0CFF5}"/>
              </a:ext>
            </a:extLst>
          </p:cNvPr>
          <p:cNvSpPr txBox="1"/>
          <p:nvPr/>
        </p:nvSpPr>
        <p:spPr>
          <a:xfrm>
            <a:off x="222561" y="85106"/>
            <a:ext cx="459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gicv2</a:t>
            </a:r>
            <a:r>
              <a:rPr lang="zh-CN" altLang="en-US" sz="2000" b="1" dirty="0"/>
              <a:t>中断控制器与</a:t>
            </a:r>
            <a:r>
              <a:rPr lang="en-US" altLang="zh-CN" sz="2000" b="1" dirty="0"/>
              <a:t>ARM core</a:t>
            </a:r>
            <a:r>
              <a:rPr lang="zh-CN" altLang="en-US" sz="2000" b="1" dirty="0"/>
              <a:t>的连接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D7FC03-540B-49D6-8A54-C298A22FC38A}"/>
              </a:ext>
            </a:extLst>
          </p:cNvPr>
          <p:cNvSpPr/>
          <p:nvPr/>
        </p:nvSpPr>
        <p:spPr>
          <a:xfrm>
            <a:off x="514350" y="109973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ARM cortex-A</a:t>
            </a:r>
            <a:r>
              <a:rPr lang="zh-CN" altLang="en-US" dirty="0">
                <a:solidFill>
                  <a:srgbClr val="212529"/>
                </a:solidFill>
                <a:latin typeface="-apple-system"/>
              </a:rPr>
              <a:t>系列处理器，提供了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12529"/>
                </a:solidFill>
                <a:latin typeface="-apple-system"/>
              </a:rPr>
              <a:t>个管脚给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soc</a:t>
            </a:r>
            <a:r>
              <a:rPr lang="zh-CN" altLang="en-US" dirty="0">
                <a:solidFill>
                  <a:srgbClr val="212529"/>
                </a:solidFill>
                <a:latin typeface="-apple-system"/>
              </a:rPr>
              <a:t>，实现外界中断的传递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8D1682-4C10-4C80-9F8D-AF9478E86D94}"/>
              </a:ext>
            </a:extLst>
          </p:cNvPr>
          <p:cNvSpPr/>
          <p:nvPr/>
        </p:nvSpPr>
        <p:spPr>
          <a:xfrm>
            <a:off x="694689" y="2228671"/>
            <a:ext cx="2809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◾nIRQ： 物理普通中断</a:t>
            </a:r>
          </a:p>
          <a:p>
            <a:r>
              <a:rPr lang="zh-CN" altLang="en-US" dirty="0"/>
              <a:t>◾nFIQ: 物理</a:t>
            </a:r>
            <a:r>
              <a:rPr lang="zh-CN" altLang="en-US" b="1" dirty="0">
                <a:solidFill>
                  <a:srgbClr val="FF0000"/>
                </a:solidFill>
              </a:rPr>
              <a:t>快速</a:t>
            </a:r>
            <a:r>
              <a:rPr lang="zh-CN" altLang="en-US" dirty="0"/>
              <a:t>中断</a:t>
            </a:r>
          </a:p>
          <a:p>
            <a:r>
              <a:rPr lang="zh-CN" altLang="en-US" dirty="0"/>
              <a:t>◾nVIRQ: 虚拟普通中断</a:t>
            </a:r>
          </a:p>
          <a:p>
            <a:r>
              <a:rPr lang="zh-CN" altLang="en-US" dirty="0"/>
              <a:t>◾nVFIQ: 虚拟快速中断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98928-33B5-49D2-B800-9FC50EB8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42" y="2019463"/>
            <a:ext cx="8052083" cy="29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文本框 473">
            <a:extLst>
              <a:ext uri="{FF2B5EF4-FFF2-40B4-BE49-F238E27FC236}">
                <a16:creationId xmlns:a16="http://schemas.microsoft.com/office/drawing/2014/main" id="{D9321ADF-E0B6-4A9D-8590-E5F0C8D0CFF5}"/>
              </a:ext>
            </a:extLst>
          </p:cNvPr>
          <p:cNvSpPr txBox="1"/>
          <p:nvPr/>
        </p:nvSpPr>
        <p:spPr>
          <a:xfrm>
            <a:off x="0" y="9863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gicv3</a:t>
            </a:r>
            <a:r>
              <a:rPr lang="zh-CN" altLang="en-US" sz="2000" b="1" dirty="0"/>
              <a:t>组件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硬件框图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D974C-3B6A-4073-A5D0-5E3E75EE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285473"/>
            <a:ext cx="8277225" cy="596152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3010647-24DB-4879-BD73-75681878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" y="4019227"/>
            <a:ext cx="4497705" cy="27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491</Words>
  <Application>Microsoft Office PowerPoint</Application>
  <PresentationFormat>宽屏</PresentationFormat>
  <Paragraphs>64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微软雅黑</vt:lpstr>
      <vt:lpstr>小米兰亭</vt:lpstr>
      <vt:lpstr>Arial</vt:lpstr>
      <vt:lpstr>Calibri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26</cp:revision>
  <dcterms:created xsi:type="dcterms:W3CDTF">2017-06-22T11:40:00Z</dcterms:created>
  <dcterms:modified xsi:type="dcterms:W3CDTF">2022-04-30T02:54:54Z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