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383" r:id="rId3"/>
    <p:sldId id="3340" r:id="rId4"/>
    <p:sldId id="3347" r:id="rId5"/>
    <p:sldId id="3355" r:id="rId6"/>
    <p:sldId id="3346" r:id="rId7"/>
    <p:sldId id="280" r:id="rId8"/>
    <p:sldId id="298" r:id="rId9"/>
    <p:sldId id="366" r:id="rId10"/>
    <p:sldId id="3349" r:id="rId11"/>
    <p:sldId id="3342" r:id="rId12"/>
    <p:sldId id="3350" r:id="rId13"/>
    <p:sldId id="3343" r:id="rId14"/>
    <p:sldId id="3341" r:id="rId15"/>
    <p:sldId id="3351" r:id="rId16"/>
    <p:sldId id="3352" r:id="rId17"/>
    <p:sldId id="3353" r:id="rId18"/>
    <p:sldId id="3354" r:id="rId19"/>
    <p:sldId id="269"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AEAEA"/>
    <a:srgbClr val="E6E6E6"/>
    <a:srgbClr val="F3F3F3"/>
    <a:srgbClr val="D7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40" autoAdjust="0"/>
    <p:restoredTop sz="94361" autoAdjust="0"/>
  </p:normalViewPr>
  <p:slideViewPr>
    <p:cSldViewPr snapToObjects="1">
      <p:cViewPr varScale="1">
        <p:scale>
          <a:sx n="60" d="100"/>
          <a:sy n="60" d="100"/>
        </p:scale>
        <p:origin x="428" y="44"/>
      </p:cViewPr>
      <p:guideLst>
        <p:guide orient="horz" pos="2160"/>
        <p:guide pos="3840"/>
      </p:guideLst>
    </p:cSldViewPr>
  </p:slideViewPr>
  <p:outlineViewPr>
    <p:cViewPr>
      <p:scale>
        <a:sx n="33" d="100"/>
        <a:sy n="33" d="100"/>
      </p:scale>
      <p:origin x="0" y="-15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2022/4/29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542003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47884038"/>
      </p:ext>
    </p:extLst>
  </p:cSld>
  <p:clrMap bg1="lt1" tx1="dk1" bg2="lt2" tx2="dk2" accent1="accent1" accent2="accent2" accent3="accent3" accent4="accent4" accent5="accent5" accent6="accent6" hlink="hlink" folHlink="folHlink"/>
  <p:notesStyle>
    <a:lvl1pPr latinLnBrk="0">
      <a:defRPr sz="1200">
        <a:latin typeface="小米兰亭" panose="03000502000000000000" charset="-122"/>
        <a:ea typeface="小米兰亭" panose="03000502000000000000" charset="-122"/>
        <a:cs typeface="小米兰亭" panose="03000502000000000000" charset="-122"/>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61" name="正文级别 1…"/>
          <p:cNvSpPr txBox="1">
            <a:spLocks noGrp="1"/>
          </p:cNvSpPr>
          <p:nvPr>
            <p:ph type="body" sz="quarter" idx="1" hasCustomPrompt="1"/>
          </p:nvPr>
        </p:nvSpPr>
        <p:spPr>
          <a:xfrm>
            <a:off x="4295800" y="3821991"/>
            <a:ext cx="5157789" cy="399097"/>
          </a:xfrm>
          <a:prstGeom prst="rect">
            <a:avLst/>
          </a:prstGeom>
        </p:spPr>
        <p:txBody>
          <a:bodyPr anchor="b">
            <a:noAutofit/>
          </a:bodyPr>
          <a:lstStyle>
            <a:lvl1pPr marL="0" indent="0">
              <a:buClrTx/>
              <a:buSzTx/>
              <a:buNone/>
              <a:defRPr sz="2000" b="0">
                <a:latin typeface="微软雅黑" panose="020B0503020204020204" pitchFamily="34" charset="-122"/>
                <a:ea typeface="微软雅黑" panose="020B0503020204020204" pitchFamily="34" charset="-122"/>
              </a:defRPr>
            </a:lvl1pPr>
            <a:lvl2pPr marL="0" indent="457200">
              <a:buClrTx/>
              <a:buSzTx/>
              <a:buNone/>
              <a:defRPr b="1"/>
            </a:lvl2pPr>
            <a:lvl3pPr marL="0" indent="914400">
              <a:buClrTx/>
              <a:buSzTx/>
              <a:buNone/>
              <a:defRPr b="1"/>
            </a:lvl3pPr>
            <a:lvl4pPr marL="0" indent="1371600">
              <a:buClrTx/>
              <a:buSzTx/>
              <a:buNone/>
              <a:defRPr b="1"/>
            </a:lvl4pPr>
            <a:lvl5pPr marL="0" indent="1828800">
              <a:buClrTx/>
              <a:buSzTx/>
              <a:buNone/>
              <a:defRPr b="1"/>
            </a:lvl5pPr>
          </a:lstStyle>
          <a:p>
            <a:r>
              <a:rPr lang="zh-CN" altLang="en-US" dirty="0"/>
              <a:t>此处输入讲师姓名</a:t>
            </a:r>
            <a:endParaRPr dirty="0"/>
          </a:p>
        </p:txBody>
      </p:sp>
      <p:sp>
        <p:nvSpPr>
          <p:cNvPr id="63" name="幻灯片编号"/>
          <p:cNvSpPr txBox="1">
            <a:spLocks noGrp="1"/>
          </p:cNvSpPr>
          <p:nvPr>
            <p:ph type="sldNum" sz="quarter" idx="2"/>
          </p:nvPr>
        </p:nvSpPr>
        <p:spPr>
          <a:xfrm>
            <a:off x="11097260" y="6502777"/>
            <a:ext cx="256541" cy="275467"/>
          </a:xfrm>
          <a:prstGeom prst="rect">
            <a:avLst/>
          </a:prstGeom>
        </p:spPr>
        <p:txBody>
          <a:bodyPr/>
          <a:lstStyle/>
          <a:p>
            <a:fld id="{86CB4B4D-7CA3-9044-876B-883B54F8677D}" type="slidenum">
              <a:rPr/>
              <a:pPr/>
              <a:t>‹#›</a:t>
            </a:fld>
            <a:endParaRPr/>
          </a:p>
        </p:txBody>
      </p:sp>
      <p:sp>
        <p:nvSpPr>
          <p:cNvPr id="6" name="矩形 5">
            <a:extLst>
              <a:ext uri="{FF2B5EF4-FFF2-40B4-BE49-F238E27FC236}">
                <a16:creationId xmlns:a16="http://schemas.microsoft.com/office/drawing/2014/main" id="{59A1BF14-344D-416D-8FE8-301B175CD2D5}"/>
              </a:ext>
            </a:extLst>
          </p:cNvPr>
          <p:cNvSpPr/>
          <p:nvPr userDrawn="1"/>
        </p:nvSpPr>
        <p:spPr>
          <a:xfrm>
            <a:off x="4277028" y="2035857"/>
            <a:ext cx="7914972" cy="1702856"/>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pic>
        <p:nvPicPr>
          <p:cNvPr id="8" name="Picture 2" descr="E:\work\CSDN\标准化\素材\edu1.png">
            <a:extLst>
              <a:ext uri="{FF2B5EF4-FFF2-40B4-BE49-F238E27FC236}">
                <a16:creationId xmlns:a16="http://schemas.microsoft.com/office/drawing/2014/main" id="{DC375F84-8B86-46B4-8E23-B7D3269C370B}"/>
              </a:ext>
            </a:extLst>
          </p:cNvPr>
          <p:cNvPicPr>
            <a:picLocks noChangeAspect="1" noChangeArrowheads="1"/>
          </p:cNvPicPr>
          <p:nvPr userDrawn="1"/>
        </p:nvPicPr>
        <p:blipFill>
          <a:blip r:embed="rId2" cstate="print"/>
          <a:srcRect/>
          <a:stretch>
            <a:fillRect/>
          </a:stretch>
        </p:blipFill>
        <p:spPr bwMode="auto">
          <a:xfrm>
            <a:off x="1050979" y="2216806"/>
            <a:ext cx="2931083" cy="1340958"/>
          </a:xfrm>
          <a:prstGeom prst="rect">
            <a:avLst/>
          </a:prstGeom>
          <a:noFill/>
        </p:spPr>
      </p:pic>
      <p:cxnSp>
        <p:nvCxnSpPr>
          <p:cNvPr id="10" name="直接连接符 9">
            <a:extLst>
              <a:ext uri="{FF2B5EF4-FFF2-40B4-BE49-F238E27FC236}">
                <a16:creationId xmlns:a16="http://schemas.microsoft.com/office/drawing/2014/main" id="{F4575DB5-AA9A-4D2E-A85E-77F29C394E6E}"/>
              </a:ext>
            </a:extLst>
          </p:cNvPr>
          <p:cNvCxnSpPr>
            <a:cxnSpLocks/>
          </p:cNvCxnSpPr>
          <p:nvPr userDrawn="1"/>
        </p:nvCxnSpPr>
        <p:spPr>
          <a:xfrm>
            <a:off x="4648200" y="3254829"/>
            <a:ext cx="707571" cy="0"/>
          </a:xfrm>
          <a:prstGeom prst="line">
            <a:avLst/>
          </a:prstGeom>
          <a:noFill/>
          <a:ln w="12700" cap="flat">
            <a:solidFill>
              <a:schemeClr val="bg1"/>
            </a:solidFill>
            <a:prstDash val="solid"/>
            <a:miter lim="800000"/>
          </a:ln>
        </p:spPr>
        <p:style>
          <a:lnRef idx="0">
            <a:scrgbClr r="0" g="0" b="0"/>
          </a:lnRef>
          <a:fillRef idx="0">
            <a:scrgbClr r="0" g="0" b="0"/>
          </a:fillRef>
          <a:effectRef idx="0">
            <a:scrgbClr r="0" g="0" b="0"/>
          </a:effectRef>
          <a:fontRef idx="none"/>
        </p:style>
      </p:cxnSp>
      <p:sp>
        <p:nvSpPr>
          <p:cNvPr id="11" name="标题 1">
            <a:extLst>
              <a:ext uri="{FF2B5EF4-FFF2-40B4-BE49-F238E27FC236}">
                <a16:creationId xmlns:a16="http://schemas.microsoft.com/office/drawing/2014/main" id="{F40A0D1E-A76C-40D9-B87F-92E45F67CE05}"/>
              </a:ext>
            </a:extLst>
          </p:cNvPr>
          <p:cNvSpPr>
            <a:spLocks noGrp="1"/>
          </p:cNvSpPr>
          <p:nvPr>
            <p:ph type="title" hasCustomPrompt="1"/>
          </p:nvPr>
        </p:nvSpPr>
        <p:spPr>
          <a:xfrm>
            <a:off x="4528459" y="2286889"/>
            <a:ext cx="7380512" cy="719386"/>
          </a:xfrm>
          <a:prstGeom prst="rect">
            <a:avLst/>
          </a:prstGeom>
        </p:spPr>
        <p:txBody>
          <a:bodyPr/>
          <a:lstStyle>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此处输入章标题</a:t>
            </a:r>
          </a:p>
        </p:txBody>
      </p:sp>
      <p:sp>
        <p:nvSpPr>
          <p:cNvPr id="13" name="正文级别 1…">
            <a:extLst>
              <a:ext uri="{FF2B5EF4-FFF2-40B4-BE49-F238E27FC236}">
                <a16:creationId xmlns:a16="http://schemas.microsoft.com/office/drawing/2014/main" id="{11D466FC-06A7-4926-A00E-94D0D9035D31}"/>
              </a:ext>
            </a:extLst>
          </p:cNvPr>
          <p:cNvSpPr txBox="1">
            <a:spLocks noGrp="1"/>
          </p:cNvSpPr>
          <p:nvPr>
            <p:ph type="body" sz="quarter" idx="14" hasCustomPrompt="1"/>
          </p:nvPr>
        </p:nvSpPr>
        <p:spPr>
          <a:xfrm>
            <a:off x="5591944" y="3140968"/>
            <a:ext cx="5157789" cy="399097"/>
          </a:xfrm>
          <a:prstGeom prst="rect">
            <a:avLst/>
          </a:prstGeom>
        </p:spPr>
        <p:txBody>
          <a:bodyPr anchor="b">
            <a:noAutofit/>
          </a:bodyPr>
          <a:lstStyle>
            <a:lvl1pPr marL="0" indent="0">
              <a:buClrTx/>
              <a:buSzTx/>
              <a:buNone/>
              <a:defRPr sz="2400" b="0">
                <a:solidFill>
                  <a:schemeClr val="bg2">
                    <a:lumMod val="20000"/>
                    <a:lumOff val="80000"/>
                  </a:schemeClr>
                </a:solidFill>
                <a:latin typeface="微软雅黑" panose="020B0503020204020204" pitchFamily="34" charset="-122"/>
                <a:ea typeface="微软雅黑" panose="020B0503020204020204" pitchFamily="34" charset="-122"/>
              </a:defRPr>
            </a:lvl1pPr>
            <a:lvl2pPr marL="0" indent="457200">
              <a:buClrTx/>
              <a:buSzTx/>
              <a:buNone/>
              <a:defRPr b="1"/>
            </a:lvl2pPr>
            <a:lvl3pPr marL="0" indent="914400">
              <a:buClrTx/>
              <a:buSzTx/>
              <a:buNone/>
              <a:defRPr b="1"/>
            </a:lvl3pPr>
            <a:lvl4pPr marL="0" indent="1371600">
              <a:buClrTx/>
              <a:buSzTx/>
              <a:buNone/>
              <a:defRPr b="1"/>
            </a:lvl4pPr>
            <a:lvl5pPr marL="0" indent="1828800">
              <a:buClrTx/>
              <a:buSzTx/>
              <a:buNone/>
              <a:defRPr b="1"/>
            </a:lvl5pPr>
          </a:lstStyle>
          <a:p>
            <a:r>
              <a:rPr lang="zh-CN" altLang="en-US" dirty="0"/>
              <a:t>此处输入节标题</a:t>
            </a:r>
            <a:endParaRPr dirty="0"/>
          </a:p>
        </p:txBody>
      </p:sp>
    </p:spTree>
    <p:extLst>
      <p:ext uri="{BB962C8B-B14F-4D97-AF65-F5344CB8AC3E}">
        <p14:creationId xmlns:p14="http://schemas.microsoft.com/office/powerpoint/2010/main" val="657034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1" name="幻灯片编号"/>
          <p:cNvSpPr txBox="1">
            <a:spLocks noGrp="1"/>
          </p:cNvSpPr>
          <p:nvPr>
            <p:ph type="sldNum" sz="quarter" idx="2"/>
          </p:nvPr>
        </p:nvSpPr>
        <p:spPr>
          <a:xfrm>
            <a:off x="11097260" y="6502777"/>
            <a:ext cx="256541" cy="275467"/>
          </a:xfrm>
          <a:prstGeom prst="rect">
            <a:avLst/>
          </a:prstGeom>
        </p:spPr>
        <p:txBody>
          <a:bodyPr/>
          <a:lstStyle/>
          <a:p>
            <a:endParaRPr dirty="0"/>
          </a:p>
        </p:txBody>
      </p:sp>
      <p:cxnSp>
        <p:nvCxnSpPr>
          <p:cNvPr id="7" name="直接连接符 6"/>
          <p:cNvCxnSpPr/>
          <p:nvPr userDrawn="1"/>
        </p:nvCxnSpPr>
        <p:spPr>
          <a:xfrm>
            <a:off x="447594" y="586855"/>
            <a:ext cx="3046720" cy="0"/>
          </a:xfrm>
          <a:prstGeom prst="line">
            <a:avLst/>
          </a:prstGeom>
          <a:noFill/>
          <a:ln w="12700" cap="flat">
            <a:solidFill>
              <a:schemeClr val="accent2">
                <a:lumMod val="75000"/>
              </a:schemeClr>
            </a:solidFill>
            <a:prstDash val="solid"/>
            <a:miter lim="800000"/>
          </a:ln>
        </p:spPr>
        <p:style>
          <a:lnRef idx="0">
            <a:scrgbClr r="0" g="0" b="0"/>
          </a:lnRef>
          <a:fillRef idx="0">
            <a:scrgbClr r="0" g="0" b="0"/>
          </a:fillRef>
          <a:effectRef idx="0">
            <a:scrgbClr r="0" g="0" b="0"/>
          </a:effectRef>
          <a:fontRef idx="none"/>
        </p:style>
      </p:cxnSp>
      <p:grpSp>
        <p:nvGrpSpPr>
          <p:cNvPr id="9" name="组合 8"/>
          <p:cNvGrpSpPr/>
          <p:nvPr userDrawn="1"/>
        </p:nvGrpSpPr>
        <p:grpSpPr>
          <a:xfrm>
            <a:off x="9961230" y="6488681"/>
            <a:ext cx="1971263" cy="369330"/>
            <a:chOff x="9765890" y="6223198"/>
            <a:chExt cx="2426110" cy="634802"/>
          </a:xfrm>
          <a:solidFill>
            <a:schemeClr val="accent2">
              <a:lumMod val="60000"/>
              <a:lumOff val="40000"/>
            </a:schemeClr>
          </a:solidFill>
        </p:grpSpPr>
        <p:sp>
          <p:nvSpPr>
            <p:cNvPr id="10" name="矩形 9"/>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等腰三角形 10"/>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2" name="组合 11"/>
          <p:cNvGrpSpPr/>
          <p:nvPr userDrawn="1"/>
        </p:nvGrpSpPr>
        <p:grpSpPr>
          <a:xfrm>
            <a:off x="10089050" y="6488681"/>
            <a:ext cx="1971263" cy="369330"/>
            <a:chOff x="9765890" y="6223198"/>
            <a:chExt cx="2426110" cy="634802"/>
          </a:xfrm>
          <a:solidFill>
            <a:schemeClr val="accent2"/>
          </a:solidFill>
        </p:grpSpPr>
        <p:sp>
          <p:nvSpPr>
            <p:cNvPr id="13" name="矩形 12"/>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等腰三角形 13"/>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6" name="组合 15"/>
          <p:cNvGrpSpPr/>
          <p:nvPr userDrawn="1"/>
        </p:nvGrpSpPr>
        <p:grpSpPr>
          <a:xfrm>
            <a:off x="10236537" y="6488681"/>
            <a:ext cx="1971263" cy="369330"/>
            <a:chOff x="9765890" y="6223198"/>
            <a:chExt cx="2426110" cy="634802"/>
          </a:xfrm>
          <a:solidFill>
            <a:schemeClr val="accent2">
              <a:lumMod val="75000"/>
              <a:alpha val="97000"/>
            </a:schemeClr>
          </a:solidFill>
        </p:grpSpPr>
        <p:sp>
          <p:nvSpPr>
            <p:cNvPr id="17" name="矩形 16"/>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8" name="等腰三角形 17"/>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9" name="文本框 18"/>
          <p:cNvSpPr txBox="1"/>
          <p:nvPr userDrawn="1"/>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grpSp>
        <p:nvGrpSpPr>
          <p:cNvPr id="20" name="组合 19"/>
          <p:cNvGrpSpPr/>
          <p:nvPr userDrawn="1"/>
        </p:nvGrpSpPr>
        <p:grpSpPr>
          <a:xfrm flipV="1">
            <a:off x="-19588" y="0"/>
            <a:ext cx="860137" cy="597741"/>
            <a:chOff x="-360202" y="-6"/>
            <a:chExt cx="860137" cy="723269"/>
          </a:xfrm>
        </p:grpSpPr>
        <p:grpSp>
          <p:nvGrpSpPr>
            <p:cNvPr id="21" name="组合 20"/>
            <p:cNvGrpSpPr/>
            <p:nvPr/>
          </p:nvGrpSpPr>
          <p:grpSpPr>
            <a:xfrm>
              <a:off x="-155344" y="-6"/>
              <a:ext cx="655279" cy="723266"/>
              <a:chOff x="-20249" y="0"/>
              <a:chExt cx="924448" cy="914400"/>
            </a:xfrm>
            <a:solidFill>
              <a:schemeClr val="accent2">
                <a:lumMod val="60000"/>
                <a:lumOff val="40000"/>
              </a:schemeClr>
            </a:solidFill>
          </p:grpSpPr>
          <p:sp>
            <p:nvSpPr>
              <p:cNvPr id="33" name="矩形 32"/>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4" name="等腰三角形 33"/>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2" name="组合 21"/>
            <p:cNvGrpSpPr/>
            <p:nvPr/>
          </p:nvGrpSpPr>
          <p:grpSpPr>
            <a:xfrm>
              <a:off x="-252895" y="-4"/>
              <a:ext cx="655280" cy="723267"/>
              <a:chOff x="-20249" y="0"/>
              <a:chExt cx="924448" cy="914400"/>
            </a:xfrm>
            <a:solidFill>
              <a:schemeClr val="accent2"/>
            </a:solidFill>
          </p:grpSpPr>
          <p:sp>
            <p:nvSpPr>
              <p:cNvPr id="26" name="矩形 25"/>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2" name="等腰三角形 31"/>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3" name="组合 22"/>
            <p:cNvGrpSpPr/>
            <p:nvPr/>
          </p:nvGrpSpPr>
          <p:grpSpPr>
            <a:xfrm>
              <a:off x="-360202" y="-3"/>
              <a:ext cx="655279" cy="723266"/>
              <a:chOff x="-20249" y="0"/>
              <a:chExt cx="924448" cy="914400"/>
            </a:xfrm>
          </p:grpSpPr>
          <p:sp>
            <p:nvSpPr>
              <p:cNvPr id="24" name="矩形 23"/>
              <p:cNvSpPr/>
              <p:nvPr/>
            </p:nvSpPr>
            <p:spPr>
              <a:xfrm>
                <a:off x="-10886" y="0"/>
                <a:ext cx="447418" cy="914400"/>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5" name="等腰三角形 24"/>
              <p:cNvSpPr/>
              <p:nvPr/>
            </p:nvSpPr>
            <p:spPr>
              <a:xfrm>
                <a:off x="-20249" y="0"/>
                <a:ext cx="924448" cy="914400"/>
              </a:xfrm>
              <a:prstGeom prst="triangle">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pic>
        <p:nvPicPr>
          <p:cNvPr id="29" name="Picture 2" descr="E:\work\CSDN\标准化\素材\edu1.png"/>
          <p:cNvPicPr>
            <a:picLocks noChangeAspect="1" noChangeArrowheads="1"/>
          </p:cNvPicPr>
          <p:nvPr userDrawn="1"/>
        </p:nvPicPr>
        <p:blipFill>
          <a:blip r:embed="rId2" cstate="print"/>
          <a:srcRect/>
          <a:stretch>
            <a:fillRect/>
          </a:stretch>
        </p:blipFill>
        <p:spPr bwMode="auto">
          <a:xfrm>
            <a:off x="10739921" y="257252"/>
            <a:ext cx="1131848" cy="517815"/>
          </a:xfrm>
          <a:prstGeom prst="rect">
            <a:avLst/>
          </a:prstGeom>
          <a:noFill/>
        </p:spPr>
      </p:pic>
      <p:sp>
        <p:nvSpPr>
          <p:cNvPr id="35" name="文本占位符 34"/>
          <p:cNvSpPr>
            <a:spLocks noGrp="1"/>
          </p:cNvSpPr>
          <p:nvPr>
            <p:ph type="body" sz="quarter" idx="10" hasCustomPrompt="1"/>
          </p:nvPr>
        </p:nvSpPr>
        <p:spPr>
          <a:xfrm>
            <a:off x="983432" y="43360"/>
            <a:ext cx="1657350" cy="543495"/>
          </a:xfrm>
        </p:spPr>
        <p:txBody>
          <a:bodyPr anchor="ctr"/>
          <a:lstStyle>
            <a:lvl1pPr marL="0" indent="0" algn="l">
              <a:buFontTx/>
              <a:buNone/>
              <a:defRPr>
                <a:solidFill>
                  <a:schemeClr val="bg1">
                    <a:lumMod val="50000"/>
                  </a:schemeClr>
                </a:solidFill>
              </a:defRPr>
            </a:lvl1pPr>
          </a:lstStyle>
          <a:p>
            <a:pPr lvl="0"/>
            <a:r>
              <a:rPr lang="zh-CN" altLang="en-US" dirty="0"/>
              <a:t>标题</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新增或导入">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83432" y="69679"/>
            <a:ext cx="4176464" cy="543177"/>
          </a:xfrm>
          <a:prstGeom prst="rect">
            <a:avLst/>
          </a:prstGeom>
          <a:ln w="12700">
            <a:miter lim="400000"/>
          </a:ln>
        </p:spPr>
        <p:txBody>
          <a:bodyPr lIns="45719" rIns="45719" anchor="ctr">
            <a:normAutofit/>
          </a:bodyPr>
          <a:lstStyle>
            <a:lvl1pPr>
              <a:def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1pPr>
          </a:lstStyle>
          <a:p>
            <a:pPr lvl="0">
              <a:lnSpc>
                <a:spcPct val="120000"/>
              </a:lnSpc>
              <a:spcBef>
                <a:spcPts val="1000"/>
              </a:spcBef>
              <a:buClr>
                <a:schemeClr val="accent2"/>
              </a:buClr>
              <a:buSzPct val="80000"/>
            </a:pPr>
            <a:r>
              <a:rPr lang="zh-CN" altLang="en-US" dirty="0"/>
              <a:t>标题</a:t>
            </a:r>
          </a:p>
        </p:txBody>
      </p:sp>
      <p:sp>
        <p:nvSpPr>
          <p:cNvPr id="3" name="幻灯片编号"/>
          <p:cNvSpPr txBox="1">
            <a:spLocks noGrp="1"/>
          </p:cNvSpPr>
          <p:nvPr>
            <p:ph type="sldNum" sz="quarter" idx="2"/>
          </p:nvPr>
        </p:nvSpPr>
        <p:spPr>
          <a:xfrm>
            <a:off x="11097260" y="6502777"/>
            <a:ext cx="256541" cy="275467"/>
          </a:xfrm>
          <a:prstGeom prst="rect">
            <a:avLst/>
          </a:prstGeom>
        </p:spPr>
        <p:txBody>
          <a:bodyPr/>
          <a:lstStyle/>
          <a:p>
            <a:endParaRPr dirty="0"/>
          </a:p>
        </p:txBody>
      </p:sp>
      <p:cxnSp>
        <p:nvCxnSpPr>
          <p:cNvPr id="4" name="直接连接符 3"/>
          <p:cNvCxnSpPr/>
          <p:nvPr userDrawn="1"/>
        </p:nvCxnSpPr>
        <p:spPr>
          <a:xfrm>
            <a:off x="447594" y="586855"/>
            <a:ext cx="3046720" cy="0"/>
          </a:xfrm>
          <a:prstGeom prst="line">
            <a:avLst/>
          </a:prstGeom>
          <a:noFill/>
          <a:ln w="12700" cap="flat">
            <a:solidFill>
              <a:schemeClr val="accent2">
                <a:lumMod val="75000"/>
              </a:schemeClr>
            </a:solidFill>
            <a:prstDash val="solid"/>
            <a:miter lim="800000"/>
          </a:ln>
        </p:spPr>
        <p:style>
          <a:lnRef idx="0">
            <a:scrgbClr r="0" g="0" b="0"/>
          </a:lnRef>
          <a:fillRef idx="0">
            <a:scrgbClr r="0" g="0" b="0"/>
          </a:fillRef>
          <a:effectRef idx="0">
            <a:scrgbClr r="0" g="0" b="0"/>
          </a:effectRef>
          <a:fontRef idx="none"/>
        </p:style>
      </p:cxnSp>
      <p:grpSp>
        <p:nvGrpSpPr>
          <p:cNvPr id="5" name="组合 4"/>
          <p:cNvGrpSpPr/>
          <p:nvPr userDrawn="1"/>
        </p:nvGrpSpPr>
        <p:grpSpPr>
          <a:xfrm>
            <a:off x="9961230" y="6488681"/>
            <a:ext cx="1971263" cy="369330"/>
            <a:chOff x="9765890" y="6223198"/>
            <a:chExt cx="2426110" cy="634802"/>
          </a:xfrm>
          <a:solidFill>
            <a:schemeClr val="accent2">
              <a:lumMod val="60000"/>
              <a:lumOff val="40000"/>
            </a:schemeClr>
          </a:solidFill>
        </p:grpSpPr>
        <p:sp>
          <p:nvSpPr>
            <p:cNvPr id="6" name="矩形 5"/>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7" name="等腰三角形 6"/>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8" name="组合 7"/>
          <p:cNvGrpSpPr/>
          <p:nvPr userDrawn="1"/>
        </p:nvGrpSpPr>
        <p:grpSpPr>
          <a:xfrm>
            <a:off x="10089050" y="6488681"/>
            <a:ext cx="1971263" cy="369330"/>
            <a:chOff x="9765890" y="6223198"/>
            <a:chExt cx="2426110" cy="634802"/>
          </a:xfrm>
          <a:solidFill>
            <a:schemeClr val="accent2"/>
          </a:solidFill>
        </p:grpSpPr>
        <p:sp>
          <p:nvSpPr>
            <p:cNvPr id="9" name="矩形 8"/>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0" name="等腰三角形 9"/>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1" name="组合 10"/>
          <p:cNvGrpSpPr/>
          <p:nvPr userDrawn="1"/>
        </p:nvGrpSpPr>
        <p:grpSpPr>
          <a:xfrm>
            <a:off x="10236537" y="6488681"/>
            <a:ext cx="1971263" cy="369330"/>
            <a:chOff x="9765890" y="6223198"/>
            <a:chExt cx="2426110" cy="634802"/>
          </a:xfrm>
          <a:solidFill>
            <a:schemeClr val="accent2">
              <a:lumMod val="75000"/>
              <a:alpha val="97000"/>
            </a:schemeClr>
          </a:solidFill>
        </p:grpSpPr>
        <p:sp>
          <p:nvSpPr>
            <p:cNvPr id="12" name="矩形 11"/>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3" name="等腰三角形 12"/>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4" name="文本框 18"/>
          <p:cNvSpPr txBox="1"/>
          <p:nvPr userDrawn="1"/>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grpSp>
        <p:nvGrpSpPr>
          <p:cNvPr id="15" name="组合 14"/>
          <p:cNvGrpSpPr/>
          <p:nvPr userDrawn="1"/>
        </p:nvGrpSpPr>
        <p:grpSpPr>
          <a:xfrm flipV="1">
            <a:off x="-19588" y="0"/>
            <a:ext cx="860137" cy="597741"/>
            <a:chOff x="-360202" y="-6"/>
            <a:chExt cx="860137" cy="723269"/>
          </a:xfrm>
        </p:grpSpPr>
        <p:grpSp>
          <p:nvGrpSpPr>
            <p:cNvPr id="16" name="组合 15"/>
            <p:cNvGrpSpPr/>
            <p:nvPr/>
          </p:nvGrpSpPr>
          <p:grpSpPr>
            <a:xfrm>
              <a:off x="-155344" y="-6"/>
              <a:ext cx="655279" cy="723266"/>
              <a:chOff x="-20249" y="0"/>
              <a:chExt cx="924448" cy="914400"/>
            </a:xfrm>
            <a:solidFill>
              <a:schemeClr val="accent2">
                <a:lumMod val="60000"/>
                <a:lumOff val="40000"/>
              </a:schemeClr>
            </a:solidFill>
          </p:grpSpPr>
          <p:sp>
            <p:nvSpPr>
              <p:cNvPr id="23" name="矩形 22"/>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7" name="组合 16"/>
            <p:cNvGrpSpPr/>
            <p:nvPr/>
          </p:nvGrpSpPr>
          <p:grpSpPr>
            <a:xfrm>
              <a:off x="-252895" y="-4"/>
              <a:ext cx="655280" cy="723267"/>
              <a:chOff x="-20249" y="0"/>
              <a:chExt cx="924448" cy="914400"/>
            </a:xfrm>
            <a:solidFill>
              <a:schemeClr val="accent2"/>
            </a:solidFill>
          </p:grpSpPr>
          <p:sp>
            <p:nvSpPr>
              <p:cNvPr id="21" name="矩形 20"/>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2" name="等腰三角形 21"/>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8" name="组合 17"/>
            <p:cNvGrpSpPr/>
            <p:nvPr/>
          </p:nvGrpSpPr>
          <p:grpSpPr>
            <a:xfrm>
              <a:off x="-360202" y="-3"/>
              <a:ext cx="655279" cy="723266"/>
              <a:chOff x="-20249" y="0"/>
              <a:chExt cx="924448" cy="914400"/>
            </a:xfrm>
          </p:grpSpPr>
          <p:sp>
            <p:nvSpPr>
              <p:cNvPr id="19" name="矩形 18"/>
              <p:cNvSpPr/>
              <p:nvPr/>
            </p:nvSpPr>
            <p:spPr>
              <a:xfrm>
                <a:off x="-10886" y="0"/>
                <a:ext cx="447418" cy="914400"/>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0" name="等腰三角形 19"/>
              <p:cNvSpPr/>
              <p:nvPr/>
            </p:nvSpPr>
            <p:spPr>
              <a:xfrm>
                <a:off x="-20249" y="0"/>
                <a:ext cx="924448" cy="914400"/>
              </a:xfrm>
              <a:prstGeom prst="triangle">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pic>
        <p:nvPicPr>
          <p:cNvPr id="25" name="Picture 2" descr="E:\work\CSDN\标准化\素材\edu1.png"/>
          <p:cNvPicPr>
            <a:picLocks noChangeAspect="1" noChangeArrowheads="1"/>
          </p:cNvPicPr>
          <p:nvPr userDrawn="1"/>
        </p:nvPicPr>
        <p:blipFill>
          <a:blip r:embed="rId2" cstate="print"/>
          <a:srcRect/>
          <a:stretch>
            <a:fillRect/>
          </a:stretch>
        </p:blipFill>
        <p:spPr bwMode="auto">
          <a:xfrm>
            <a:off x="10739921" y="257252"/>
            <a:ext cx="1131848" cy="517815"/>
          </a:xfrm>
          <a:prstGeom prst="rect">
            <a:avLst/>
          </a:prstGeom>
          <a:noFill/>
        </p:spPr>
      </p:pic>
      <p:sp>
        <p:nvSpPr>
          <p:cNvPr id="30" name="内容占位符 29"/>
          <p:cNvSpPr>
            <a:spLocks noGrp="1"/>
          </p:cNvSpPr>
          <p:nvPr>
            <p:ph sz="quarter" idx="10"/>
          </p:nvPr>
        </p:nvSpPr>
        <p:spPr>
          <a:xfrm>
            <a:off x="1271588" y="1268413"/>
            <a:ext cx="9825037" cy="4968875"/>
          </a:xfrm>
        </p:spPr>
        <p:txBody>
          <a:bodyPr/>
          <a:lstStyle>
            <a:lvl1pPr marL="0" indent="0">
              <a:buFontTx/>
              <a:buNone/>
              <a:defRPr/>
            </a:lvl1pPr>
          </a:lstStyle>
          <a:p>
            <a:pPr lvl="0"/>
            <a:endParaRPr lang="zh-CN" altLang="en-US" dirty="0"/>
          </a:p>
        </p:txBody>
      </p:sp>
    </p:spTree>
    <p:extLst>
      <p:ext uri="{BB962C8B-B14F-4D97-AF65-F5344CB8AC3E}">
        <p14:creationId xmlns:p14="http://schemas.microsoft.com/office/powerpoint/2010/main" val="2266278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Picture 2" descr="E:\work\CSDN\标准化\素材\IT学涯.png"/>
          <p:cNvPicPr>
            <a:picLocks noChangeAspect="1" noChangeArrowheads="1"/>
          </p:cNvPicPr>
          <p:nvPr userDrawn="1"/>
        </p:nvPicPr>
        <p:blipFill>
          <a:blip r:embed="rId2" cstate="print"/>
          <a:srcRect/>
          <a:stretch>
            <a:fillRect/>
          </a:stretch>
        </p:blipFill>
        <p:spPr bwMode="auto">
          <a:xfrm>
            <a:off x="4794997" y="2127997"/>
            <a:ext cx="2602006" cy="2602006"/>
          </a:xfrm>
          <a:prstGeom prst="rect">
            <a:avLst/>
          </a:prstGeom>
          <a:ln>
            <a:noFill/>
          </a:ln>
          <a:effectLst>
            <a:outerShdw blurRad="190500" algn="tl" rotWithShape="0">
              <a:srgbClr val="000000">
                <a:alpha val="70000"/>
              </a:srgbClr>
            </a:outerShdw>
          </a:effectLst>
        </p:spPr>
      </p:pic>
      <p:pic>
        <p:nvPicPr>
          <p:cNvPr id="5" name="Picture 2" descr="E:\work\CSDN\标准化\素材\edu1.png"/>
          <p:cNvPicPr>
            <a:picLocks noChangeAspect="1" noChangeArrowheads="1"/>
          </p:cNvPicPr>
          <p:nvPr userDrawn="1"/>
        </p:nvPicPr>
        <p:blipFill>
          <a:blip r:embed="rId3" cstate="print"/>
          <a:srcRect/>
          <a:stretch>
            <a:fillRect/>
          </a:stretch>
        </p:blipFill>
        <p:spPr bwMode="auto">
          <a:xfrm>
            <a:off x="4792280" y="476672"/>
            <a:ext cx="2602006" cy="1190406"/>
          </a:xfrm>
          <a:prstGeom prst="rect">
            <a:avLst/>
          </a:prstGeom>
          <a:noFill/>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F031FB-BFA6-40FB-B2B1-713A96AC8D5B}" type="datetimeFigureOut">
              <a:rPr lang="zh-CN" altLang="en-US" smtClean="0"/>
              <a:t>2022/4/29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805EEC-2074-4E35-B624-8B3A1D386487}" type="slidenum">
              <a:rPr lang="zh-CN" altLang="en-US" smtClean="0"/>
              <a:t>‹#›</a:t>
            </a:fld>
            <a:endParaRPr lang="zh-CN" altLang="en-US"/>
          </a:p>
        </p:txBody>
      </p:sp>
    </p:spTree>
    <p:extLst>
      <p:ext uri="{BB962C8B-B14F-4D97-AF65-F5344CB8AC3E}">
        <p14:creationId xmlns:p14="http://schemas.microsoft.com/office/powerpoint/2010/main" val="413670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48F8E-133A-47A5-8163-29CFDA01D5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091112-4A25-499D-8B3F-E47E30E3D76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397156-E440-4D58-87AA-18A58BF3CA3E}"/>
              </a:ext>
            </a:extLst>
          </p:cNvPr>
          <p:cNvSpPr>
            <a:spLocks noGrp="1"/>
          </p:cNvSpPr>
          <p:nvPr>
            <p:ph type="dt" sz="half" idx="10"/>
          </p:nvPr>
        </p:nvSpPr>
        <p:spPr/>
        <p:txBody>
          <a:bodyPr/>
          <a:lstStyle/>
          <a:p>
            <a:fld id="{7DF031FB-BFA6-40FB-B2B1-713A96AC8D5B}" type="datetimeFigureOut">
              <a:rPr lang="zh-CN" altLang="en-US" smtClean="0"/>
              <a:t>2022/4/29</a:t>
            </a:fld>
            <a:endParaRPr lang="zh-CN" altLang="en-US"/>
          </a:p>
        </p:txBody>
      </p:sp>
      <p:sp>
        <p:nvSpPr>
          <p:cNvPr id="5" name="页脚占位符 4">
            <a:extLst>
              <a:ext uri="{FF2B5EF4-FFF2-40B4-BE49-F238E27FC236}">
                <a16:creationId xmlns:a16="http://schemas.microsoft.com/office/drawing/2014/main" id="{A8BF51AB-018A-41D0-9667-494955A284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321405-C3F1-4BE7-A8DB-E05F9A9BAD1A}"/>
              </a:ext>
            </a:extLst>
          </p:cNvPr>
          <p:cNvSpPr>
            <a:spLocks noGrp="1"/>
          </p:cNvSpPr>
          <p:nvPr>
            <p:ph type="sldNum" sz="quarter" idx="12"/>
          </p:nvPr>
        </p:nvSpPr>
        <p:spPr/>
        <p:txBody>
          <a:bodyPr/>
          <a:lstStyle/>
          <a:p>
            <a:fld id="{1E805EEC-2074-4E35-B624-8B3A1D386487}" type="slidenum">
              <a:rPr lang="zh-CN" altLang="en-US" smtClean="0"/>
              <a:t>‹#›</a:t>
            </a:fld>
            <a:endParaRPr lang="zh-CN" altLang="en-US"/>
          </a:p>
        </p:txBody>
      </p:sp>
    </p:spTree>
    <p:extLst>
      <p:ext uri="{BB962C8B-B14F-4D97-AF65-F5344CB8AC3E}">
        <p14:creationId xmlns:p14="http://schemas.microsoft.com/office/powerpoint/2010/main" val="13329374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正文级别 1…"/>
          <p:cNvSpPr txBox="1">
            <a:spLocks noGrp="1"/>
          </p:cNvSpPr>
          <p:nvPr>
            <p:ph type="body" idx="1"/>
          </p:nvPr>
        </p:nvSpPr>
        <p:spPr>
          <a:xfrm>
            <a:off x="609600" y="1600200"/>
            <a:ext cx="10972800" cy="5257800"/>
          </a:xfrm>
          <a:prstGeom prst="rect">
            <a:avLst/>
          </a:prstGeom>
          <a:ln w="12700">
            <a:miter lim="400000"/>
          </a:ln>
        </p:spPr>
        <p:txBody>
          <a:bodyPr lIns="45719" rIns="45719">
            <a:normAutofit/>
          </a:bodyPr>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Tree>
  </p:cSld>
  <p:clrMap bg1="lt1" tx1="dk1" bg2="lt2" tx2="dk2" accent1="accent1" accent2="accent2" accent3="accent3" accent4="accent4" accent5="accent5" accent6="accent6" hlink="hlink" folHlink="folHlink"/>
  <p:sldLayoutIdLst>
    <p:sldLayoutId id="2147483652" r:id="rId1"/>
    <p:sldLayoutId id="2147483650" r:id="rId2"/>
    <p:sldLayoutId id="2147483653" r:id="rId3"/>
    <p:sldLayoutId id="2147483651" r:id="rId4"/>
    <p:sldLayoutId id="2147483654" r:id="rId5"/>
    <p:sldLayoutId id="2147483655" r:id="rId6"/>
  </p:sldLayoutIdLst>
  <p:transition spd="med"/>
  <p:txStyles>
    <p:titleStyle>
      <a:lvl1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chemeClr val="accent1"/>
          </a:solidFill>
          <a:uFillTx/>
          <a:latin typeface="小米兰亭" panose="03000502000000000000" charset="-122"/>
          <a:ea typeface="小米兰亭" panose="03000502000000000000" charset="-122"/>
          <a:cs typeface="小米兰亭" panose="03000502000000000000" charset="-122"/>
          <a:sym typeface="Arial" panose="020B0604020202020204"/>
        </a:defRPr>
      </a:lvl1pPr>
      <a:lvl2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2pPr>
      <a:lvl3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3pPr>
      <a:lvl4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4pPr>
      <a:lvl5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9pPr>
    </p:titleStyle>
    <p:bodyStyle>
      <a:lvl1pPr marL="449580" marR="0" indent="-449580" algn="l" defTabSz="914400" rtl="0" latinLnBrk="0">
        <a:lnSpc>
          <a:spcPct val="120000"/>
        </a:lnSpc>
        <a:spcBef>
          <a:spcPts val="1000"/>
        </a:spcBef>
        <a:spcAft>
          <a:spcPts val="0"/>
        </a:spcAft>
        <a:buClr>
          <a:schemeClr val="accent2"/>
        </a:buClr>
        <a:buSzPct val="80000"/>
        <a:buFont typeface="Arial" panose="020B0604020202020204" pitchFamily="34" charset="0"/>
        <a:buChar char="•"/>
        <a:defRPr sz="2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1pPr>
      <a:lvl2pPr marL="868045" marR="0" indent="-33147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2pPr>
      <a:lvl3pPr marL="12192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3pPr>
      <a:lvl4pPr marL="16764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4pPr>
      <a:lvl5pPr marL="21336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5pPr>
      <a:lvl6pPr marL="25908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6pPr>
      <a:lvl7pPr marL="30480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7pPr>
      <a:lvl8pPr marL="35052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8pPr>
      <a:lvl9pPr marL="39624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A59B39AE-5B5F-491B-911A-CF0522DAA6C8}"/>
              </a:ext>
            </a:extLst>
          </p:cNvPr>
          <p:cNvSpPr>
            <a:spLocks noGrp="1"/>
          </p:cNvSpPr>
          <p:nvPr>
            <p:ph type="body" sz="quarter" idx="1"/>
          </p:nvPr>
        </p:nvSpPr>
        <p:spPr>
          <a:xfrm>
            <a:off x="4209101" y="3821991"/>
            <a:ext cx="5631315" cy="399097"/>
          </a:xfrm>
        </p:spPr>
        <p:txBody>
          <a:bodyPr/>
          <a:lstStyle/>
          <a:p>
            <a:r>
              <a:rPr lang="zh-CN" altLang="en-US" dirty="0">
                <a:cs typeface="Times New Roman" panose="02020603050405020304"/>
              </a:rPr>
              <a:t>讲师：代码改变世界</a:t>
            </a:r>
            <a:r>
              <a:rPr lang="en-US" altLang="zh-CN" dirty="0" err="1">
                <a:cs typeface="Times New Roman" panose="02020603050405020304"/>
              </a:rPr>
              <a:t>ctw</a:t>
            </a:r>
            <a:endParaRPr lang="zh-CN" altLang="en-US" dirty="0"/>
          </a:p>
        </p:txBody>
      </p:sp>
      <p:sp>
        <p:nvSpPr>
          <p:cNvPr id="4" name="标题 3">
            <a:extLst>
              <a:ext uri="{FF2B5EF4-FFF2-40B4-BE49-F238E27FC236}">
                <a16:creationId xmlns:a16="http://schemas.microsoft.com/office/drawing/2014/main" id="{C8C2D075-0580-46B4-9BE7-69F4B5182F03}"/>
              </a:ext>
            </a:extLst>
          </p:cNvPr>
          <p:cNvSpPr>
            <a:spLocks noGrp="1"/>
          </p:cNvSpPr>
          <p:nvPr>
            <p:ph type="title"/>
          </p:nvPr>
        </p:nvSpPr>
        <p:spPr>
          <a:xfrm>
            <a:off x="4367808" y="2286889"/>
            <a:ext cx="7541163" cy="719386"/>
          </a:xfrm>
        </p:spPr>
        <p:txBody>
          <a:bodyPr/>
          <a:lstStyle/>
          <a:p>
            <a:pPr hangingPunct="0">
              <a:lnSpc>
                <a:spcPct val="100000"/>
              </a:lnSpc>
            </a:pPr>
            <a:r>
              <a:rPr lang="en-US" altLang="zh-CN" sz="4000" b="1" dirty="0">
                <a:sym typeface="Times New Roman" panose="02020603050405020304"/>
              </a:rPr>
              <a:t>ARMV8</a:t>
            </a:r>
            <a:r>
              <a:rPr lang="zh-CN" altLang="en-US" sz="4000" b="1" dirty="0">
                <a:sym typeface="Times New Roman" panose="02020603050405020304"/>
              </a:rPr>
              <a:t>和</a:t>
            </a:r>
            <a:r>
              <a:rPr lang="en-US" altLang="zh-CN" sz="4000" b="1" dirty="0">
                <a:sym typeface="Times New Roman" panose="02020603050405020304"/>
              </a:rPr>
              <a:t>ARMV9</a:t>
            </a:r>
            <a:r>
              <a:rPr lang="zh-CN" altLang="en-US" sz="4000" b="1" dirty="0">
                <a:sym typeface="Times New Roman" panose="02020603050405020304"/>
              </a:rPr>
              <a:t>架构学习</a:t>
            </a:r>
          </a:p>
        </p:txBody>
      </p:sp>
      <p:sp>
        <p:nvSpPr>
          <p:cNvPr id="6" name="文本占位符 5">
            <a:extLst>
              <a:ext uri="{FF2B5EF4-FFF2-40B4-BE49-F238E27FC236}">
                <a16:creationId xmlns:a16="http://schemas.microsoft.com/office/drawing/2014/main" id="{34023C97-DF05-4EAB-8C99-8A9657CFC33F}"/>
              </a:ext>
            </a:extLst>
          </p:cNvPr>
          <p:cNvSpPr>
            <a:spLocks noGrp="1"/>
          </p:cNvSpPr>
          <p:nvPr>
            <p:ph type="body" sz="quarter" idx="4294967295"/>
          </p:nvPr>
        </p:nvSpPr>
        <p:spPr>
          <a:xfrm>
            <a:off x="5521324" y="2996952"/>
            <a:ext cx="5183188" cy="593951"/>
          </a:xfrm>
        </p:spPr>
        <p:txBody>
          <a:bodyPr>
            <a:normAutofit/>
          </a:bodyPr>
          <a:lstStyle/>
          <a:p>
            <a:pPr>
              <a:buNone/>
            </a:pPr>
            <a:r>
              <a:rPr lang="en-US" altLang="zh-CN" b="1" dirty="0">
                <a:solidFill>
                  <a:schemeClr val="bg2">
                    <a:lumMod val="20000"/>
                    <a:lumOff val="80000"/>
                  </a:schemeClr>
                </a:solidFill>
              </a:rPr>
              <a:t>svc &amp; </a:t>
            </a:r>
            <a:r>
              <a:rPr lang="en-US" altLang="zh-CN" b="1" dirty="0" err="1">
                <a:solidFill>
                  <a:schemeClr val="bg2">
                    <a:lumMod val="20000"/>
                    <a:lumOff val="80000"/>
                  </a:schemeClr>
                </a:solidFill>
              </a:rPr>
              <a:t>hvc</a:t>
            </a:r>
            <a:r>
              <a:rPr lang="en-US" altLang="zh-CN" b="1" dirty="0">
                <a:solidFill>
                  <a:schemeClr val="bg2">
                    <a:lumMod val="20000"/>
                    <a:lumOff val="80000"/>
                  </a:schemeClr>
                </a:solidFill>
              </a:rPr>
              <a:t> &amp; </a:t>
            </a:r>
            <a:r>
              <a:rPr lang="en-US" altLang="zh-CN" b="1" dirty="0" err="1">
                <a:solidFill>
                  <a:schemeClr val="bg2">
                    <a:lumMod val="20000"/>
                    <a:lumOff val="80000"/>
                  </a:schemeClr>
                </a:solidFill>
              </a:rPr>
              <a:t>smc</a:t>
            </a:r>
            <a:r>
              <a:rPr lang="en-US" altLang="zh-CN" b="1" dirty="0">
                <a:solidFill>
                  <a:schemeClr val="bg2">
                    <a:lumMod val="20000"/>
                    <a:lumOff val="80000"/>
                  </a:schemeClr>
                </a:solidFill>
              </a:rPr>
              <a:t> </a:t>
            </a:r>
            <a:r>
              <a:rPr lang="zh-CN" altLang="en-US" b="1" dirty="0">
                <a:solidFill>
                  <a:schemeClr val="bg2">
                    <a:lumMod val="20000"/>
                    <a:lumOff val="80000"/>
                  </a:schemeClr>
                </a:solidFill>
              </a:rPr>
              <a:t>指令详解</a:t>
            </a:r>
          </a:p>
        </p:txBody>
      </p:sp>
      <p:sp>
        <p:nvSpPr>
          <p:cNvPr id="7" name="文本框 6">
            <a:extLst>
              <a:ext uri="{FF2B5EF4-FFF2-40B4-BE49-F238E27FC236}">
                <a16:creationId xmlns:a16="http://schemas.microsoft.com/office/drawing/2014/main" id="{9385B752-8AD7-417C-A02E-C171FC1C4ACD}"/>
              </a:ext>
            </a:extLst>
          </p:cNvPr>
          <p:cNvSpPr txBox="1"/>
          <p:nvPr/>
        </p:nvSpPr>
        <p:spPr>
          <a:xfrm>
            <a:off x="4151784" y="1548557"/>
            <a:ext cx="230425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b="1" dirty="0">
                <a:solidFill>
                  <a:srgbClr val="0070C0"/>
                </a:solidFill>
              </a:rPr>
              <a:t>异常/中断/gic专题</a:t>
            </a:r>
          </a:p>
        </p:txBody>
      </p:sp>
    </p:spTree>
    <p:extLst>
      <p:ext uri="{BB962C8B-B14F-4D97-AF65-F5344CB8AC3E}">
        <p14:creationId xmlns:p14="http://schemas.microsoft.com/office/powerpoint/2010/main" val="153677689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CD94014-FC79-4DA7-8166-0C1F0F07E145}"/>
              </a:ext>
            </a:extLst>
          </p:cNvPr>
          <p:cNvPicPr>
            <a:picLocks noChangeAspect="1"/>
          </p:cNvPicPr>
          <p:nvPr/>
        </p:nvPicPr>
        <p:blipFill>
          <a:blip r:embed="rId2"/>
          <a:stretch>
            <a:fillRect/>
          </a:stretch>
        </p:blipFill>
        <p:spPr>
          <a:xfrm>
            <a:off x="194135" y="1268760"/>
            <a:ext cx="5797089" cy="4326186"/>
          </a:xfrm>
          <a:prstGeom prst="rect">
            <a:avLst/>
          </a:prstGeom>
        </p:spPr>
      </p:pic>
      <p:pic>
        <p:nvPicPr>
          <p:cNvPr id="5" name="图片 4">
            <a:extLst>
              <a:ext uri="{FF2B5EF4-FFF2-40B4-BE49-F238E27FC236}">
                <a16:creationId xmlns:a16="http://schemas.microsoft.com/office/drawing/2014/main" id="{05FDF771-E882-4FC9-B9C2-947CB7519A8B}"/>
              </a:ext>
            </a:extLst>
          </p:cNvPr>
          <p:cNvPicPr>
            <a:picLocks noChangeAspect="1"/>
          </p:cNvPicPr>
          <p:nvPr/>
        </p:nvPicPr>
        <p:blipFill>
          <a:blip r:embed="rId3"/>
          <a:stretch>
            <a:fillRect/>
          </a:stretch>
        </p:blipFill>
        <p:spPr>
          <a:xfrm>
            <a:off x="5991225" y="1124744"/>
            <a:ext cx="6200775" cy="4562475"/>
          </a:xfrm>
          <a:prstGeom prst="rect">
            <a:avLst/>
          </a:prstGeom>
        </p:spPr>
      </p:pic>
      <p:sp>
        <p:nvSpPr>
          <p:cNvPr id="6" name="文本框 5">
            <a:extLst>
              <a:ext uri="{FF2B5EF4-FFF2-40B4-BE49-F238E27FC236}">
                <a16:creationId xmlns:a16="http://schemas.microsoft.com/office/drawing/2014/main" id="{45C59B69-BC02-4B4E-A11F-F46883377514}"/>
              </a:ext>
            </a:extLst>
          </p:cNvPr>
          <p:cNvSpPr txBox="1"/>
          <p:nvPr/>
        </p:nvSpPr>
        <p:spPr>
          <a:xfrm>
            <a:off x="0" y="40323"/>
            <a:ext cx="3719736" cy="400110"/>
          </a:xfrm>
          <a:prstGeom prst="rect">
            <a:avLst/>
          </a:prstGeom>
          <a:noFill/>
        </p:spPr>
        <p:txBody>
          <a:bodyPr wrap="square" rtlCol="0">
            <a:spAutoFit/>
          </a:bodyPr>
          <a:lstStyle/>
          <a:p>
            <a:r>
              <a:rPr lang="en-US" altLang="zh-CN" sz="2000" b="1" dirty="0"/>
              <a:t>svc trapped to Linux Kernel</a:t>
            </a:r>
          </a:p>
        </p:txBody>
      </p:sp>
    </p:spTree>
    <p:extLst>
      <p:ext uri="{BB962C8B-B14F-4D97-AF65-F5344CB8AC3E}">
        <p14:creationId xmlns:p14="http://schemas.microsoft.com/office/powerpoint/2010/main" val="74418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A65764F-7D3F-4667-8645-315C20E4FD41}"/>
              </a:ext>
            </a:extLst>
          </p:cNvPr>
          <p:cNvPicPr>
            <a:picLocks noChangeAspect="1"/>
          </p:cNvPicPr>
          <p:nvPr/>
        </p:nvPicPr>
        <p:blipFill>
          <a:blip r:embed="rId2"/>
          <a:stretch>
            <a:fillRect/>
          </a:stretch>
        </p:blipFill>
        <p:spPr>
          <a:xfrm>
            <a:off x="119336" y="747363"/>
            <a:ext cx="6762750" cy="4619625"/>
          </a:xfrm>
          <a:prstGeom prst="rect">
            <a:avLst/>
          </a:prstGeom>
        </p:spPr>
      </p:pic>
      <p:pic>
        <p:nvPicPr>
          <p:cNvPr id="5" name="图片 4">
            <a:extLst>
              <a:ext uri="{FF2B5EF4-FFF2-40B4-BE49-F238E27FC236}">
                <a16:creationId xmlns:a16="http://schemas.microsoft.com/office/drawing/2014/main" id="{CD2D3E0D-5B84-4547-8AE4-173BE3C17271}"/>
              </a:ext>
            </a:extLst>
          </p:cNvPr>
          <p:cNvPicPr>
            <a:picLocks noChangeAspect="1"/>
          </p:cNvPicPr>
          <p:nvPr/>
        </p:nvPicPr>
        <p:blipFill>
          <a:blip r:embed="rId3"/>
          <a:stretch>
            <a:fillRect/>
          </a:stretch>
        </p:blipFill>
        <p:spPr>
          <a:xfrm>
            <a:off x="6096000" y="329992"/>
            <a:ext cx="6019800" cy="5534025"/>
          </a:xfrm>
          <a:prstGeom prst="rect">
            <a:avLst/>
          </a:prstGeom>
        </p:spPr>
      </p:pic>
      <p:sp>
        <p:nvSpPr>
          <p:cNvPr id="6" name="文本框 5">
            <a:extLst>
              <a:ext uri="{FF2B5EF4-FFF2-40B4-BE49-F238E27FC236}">
                <a16:creationId xmlns:a16="http://schemas.microsoft.com/office/drawing/2014/main" id="{E99C4CED-8F1F-46FE-B280-BB0E5C6E8A66}"/>
              </a:ext>
            </a:extLst>
          </p:cNvPr>
          <p:cNvSpPr txBox="1"/>
          <p:nvPr/>
        </p:nvSpPr>
        <p:spPr>
          <a:xfrm>
            <a:off x="0" y="40323"/>
            <a:ext cx="3719736" cy="400110"/>
          </a:xfrm>
          <a:prstGeom prst="rect">
            <a:avLst/>
          </a:prstGeom>
          <a:noFill/>
        </p:spPr>
        <p:txBody>
          <a:bodyPr wrap="square" rtlCol="0">
            <a:spAutoFit/>
          </a:bodyPr>
          <a:lstStyle/>
          <a:p>
            <a:r>
              <a:rPr lang="en-US" altLang="zh-CN" sz="2000" b="1" dirty="0"/>
              <a:t>svc trapped to Linux Kernel</a:t>
            </a:r>
          </a:p>
        </p:txBody>
      </p:sp>
    </p:spTree>
    <p:extLst>
      <p:ext uri="{BB962C8B-B14F-4D97-AF65-F5344CB8AC3E}">
        <p14:creationId xmlns:p14="http://schemas.microsoft.com/office/powerpoint/2010/main" val="107126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5C59B69-BC02-4B4E-A11F-F46883377514}"/>
              </a:ext>
            </a:extLst>
          </p:cNvPr>
          <p:cNvSpPr txBox="1"/>
          <p:nvPr/>
        </p:nvSpPr>
        <p:spPr>
          <a:xfrm>
            <a:off x="0" y="40323"/>
            <a:ext cx="3719736" cy="400110"/>
          </a:xfrm>
          <a:prstGeom prst="rect">
            <a:avLst/>
          </a:prstGeom>
          <a:noFill/>
        </p:spPr>
        <p:txBody>
          <a:bodyPr wrap="square" rtlCol="0">
            <a:spAutoFit/>
          </a:bodyPr>
          <a:lstStyle/>
          <a:p>
            <a:r>
              <a:rPr lang="en-US" altLang="zh-CN" sz="2000" b="1" dirty="0"/>
              <a:t>svc trapped to </a:t>
            </a:r>
            <a:r>
              <a:rPr lang="en-US" altLang="zh-CN" sz="2000" b="1" dirty="0" err="1"/>
              <a:t>optee_os</a:t>
            </a:r>
            <a:endParaRPr lang="en-US" altLang="zh-CN" sz="2000" b="1" dirty="0"/>
          </a:p>
        </p:txBody>
      </p:sp>
      <p:pic>
        <p:nvPicPr>
          <p:cNvPr id="4" name="图片 3">
            <a:extLst>
              <a:ext uri="{FF2B5EF4-FFF2-40B4-BE49-F238E27FC236}">
                <a16:creationId xmlns:a16="http://schemas.microsoft.com/office/drawing/2014/main" id="{8D4954AF-3B37-43E1-B3CF-29DDCCD543AF}"/>
              </a:ext>
            </a:extLst>
          </p:cNvPr>
          <p:cNvPicPr>
            <a:picLocks noChangeAspect="1"/>
          </p:cNvPicPr>
          <p:nvPr/>
        </p:nvPicPr>
        <p:blipFill>
          <a:blip r:embed="rId2"/>
          <a:stretch>
            <a:fillRect/>
          </a:stretch>
        </p:blipFill>
        <p:spPr>
          <a:xfrm>
            <a:off x="7824192" y="633412"/>
            <a:ext cx="3762375" cy="5591175"/>
          </a:xfrm>
          <a:prstGeom prst="rect">
            <a:avLst/>
          </a:prstGeom>
        </p:spPr>
      </p:pic>
      <p:pic>
        <p:nvPicPr>
          <p:cNvPr id="8" name="图片 7">
            <a:extLst>
              <a:ext uri="{FF2B5EF4-FFF2-40B4-BE49-F238E27FC236}">
                <a16:creationId xmlns:a16="http://schemas.microsoft.com/office/drawing/2014/main" id="{1E98C2F3-4F33-4004-9048-5B83D51081ED}"/>
              </a:ext>
            </a:extLst>
          </p:cNvPr>
          <p:cNvPicPr>
            <a:picLocks noChangeAspect="1"/>
          </p:cNvPicPr>
          <p:nvPr/>
        </p:nvPicPr>
        <p:blipFill>
          <a:blip r:embed="rId3"/>
          <a:stretch>
            <a:fillRect/>
          </a:stretch>
        </p:blipFill>
        <p:spPr>
          <a:xfrm>
            <a:off x="246618" y="730626"/>
            <a:ext cx="7073518" cy="5301352"/>
          </a:xfrm>
          <a:prstGeom prst="rect">
            <a:avLst/>
          </a:prstGeom>
        </p:spPr>
      </p:pic>
    </p:spTree>
    <p:extLst>
      <p:ext uri="{BB962C8B-B14F-4D97-AF65-F5344CB8AC3E}">
        <p14:creationId xmlns:p14="http://schemas.microsoft.com/office/powerpoint/2010/main" val="236568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67C5E32-3D0B-4AA2-BC3D-1372A9BC52D8}"/>
              </a:ext>
            </a:extLst>
          </p:cNvPr>
          <p:cNvPicPr>
            <a:picLocks noChangeAspect="1"/>
          </p:cNvPicPr>
          <p:nvPr/>
        </p:nvPicPr>
        <p:blipFill>
          <a:blip r:embed="rId2"/>
          <a:stretch>
            <a:fillRect/>
          </a:stretch>
        </p:blipFill>
        <p:spPr>
          <a:xfrm>
            <a:off x="191344" y="653504"/>
            <a:ext cx="6372225" cy="5534025"/>
          </a:xfrm>
          <a:prstGeom prst="rect">
            <a:avLst/>
          </a:prstGeom>
        </p:spPr>
      </p:pic>
      <p:pic>
        <p:nvPicPr>
          <p:cNvPr id="5" name="图片 4">
            <a:extLst>
              <a:ext uri="{FF2B5EF4-FFF2-40B4-BE49-F238E27FC236}">
                <a16:creationId xmlns:a16="http://schemas.microsoft.com/office/drawing/2014/main" id="{045636E1-8718-494F-AEEA-9FA9FC0494F1}"/>
              </a:ext>
            </a:extLst>
          </p:cNvPr>
          <p:cNvPicPr>
            <a:picLocks noChangeAspect="1"/>
          </p:cNvPicPr>
          <p:nvPr/>
        </p:nvPicPr>
        <p:blipFill>
          <a:blip r:embed="rId3"/>
          <a:stretch>
            <a:fillRect/>
          </a:stretch>
        </p:blipFill>
        <p:spPr>
          <a:xfrm>
            <a:off x="6960096" y="836712"/>
            <a:ext cx="4400550" cy="4972050"/>
          </a:xfrm>
          <a:prstGeom prst="rect">
            <a:avLst/>
          </a:prstGeom>
        </p:spPr>
      </p:pic>
      <p:sp>
        <p:nvSpPr>
          <p:cNvPr id="6" name="文本框 5">
            <a:extLst>
              <a:ext uri="{FF2B5EF4-FFF2-40B4-BE49-F238E27FC236}">
                <a16:creationId xmlns:a16="http://schemas.microsoft.com/office/drawing/2014/main" id="{5DAB2232-F0B8-4E98-A09B-6D81487946D3}"/>
              </a:ext>
            </a:extLst>
          </p:cNvPr>
          <p:cNvSpPr txBox="1"/>
          <p:nvPr/>
        </p:nvSpPr>
        <p:spPr>
          <a:xfrm>
            <a:off x="0" y="40323"/>
            <a:ext cx="3719736" cy="400110"/>
          </a:xfrm>
          <a:prstGeom prst="rect">
            <a:avLst/>
          </a:prstGeom>
          <a:noFill/>
        </p:spPr>
        <p:txBody>
          <a:bodyPr wrap="square" rtlCol="0">
            <a:spAutoFit/>
          </a:bodyPr>
          <a:lstStyle/>
          <a:p>
            <a:r>
              <a:rPr lang="en-US" altLang="zh-CN" sz="2000" b="1" dirty="0"/>
              <a:t>svc trapped to </a:t>
            </a:r>
            <a:r>
              <a:rPr lang="en-US" altLang="zh-CN" sz="2000" b="1" dirty="0" err="1"/>
              <a:t>optee_os</a:t>
            </a:r>
            <a:endParaRPr lang="en-US" altLang="zh-CN" sz="2000" b="1" dirty="0"/>
          </a:p>
        </p:txBody>
      </p:sp>
    </p:spTree>
    <p:extLst>
      <p:ext uri="{BB962C8B-B14F-4D97-AF65-F5344CB8AC3E}">
        <p14:creationId xmlns:p14="http://schemas.microsoft.com/office/powerpoint/2010/main" val="1768921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A3EE445-ABCF-4A01-A0A5-93050D52450D}"/>
              </a:ext>
            </a:extLst>
          </p:cNvPr>
          <p:cNvPicPr>
            <a:picLocks noChangeAspect="1"/>
          </p:cNvPicPr>
          <p:nvPr/>
        </p:nvPicPr>
        <p:blipFill>
          <a:blip r:embed="rId2"/>
          <a:stretch>
            <a:fillRect/>
          </a:stretch>
        </p:blipFill>
        <p:spPr>
          <a:xfrm>
            <a:off x="4943872" y="620688"/>
            <a:ext cx="6372225" cy="6086475"/>
          </a:xfrm>
          <a:prstGeom prst="rect">
            <a:avLst/>
          </a:prstGeom>
        </p:spPr>
      </p:pic>
      <p:sp>
        <p:nvSpPr>
          <p:cNvPr id="5" name="文本框 4">
            <a:extLst>
              <a:ext uri="{FF2B5EF4-FFF2-40B4-BE49-F238E27FC236}">
                <a16:creationId xmlns:a16="http://schemas.microsoft.com/office/drawing/2014/main" id="{4D1A3B85-4CAA-4DF5-9D8D-4D6F99AC73AC}"/>
              </a:ext>
            </a:extLst>
          </p:cNvPr>
          <p:cNvSpPr txBox="1"/>
          <p:nvPr/>
        </p:nvSpPr>
        <p:spPr>
          <a:xfrm>
            <a:off x="4943871" y="179989"/>
            <a:ext cx="6372226" cy="3077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400" b="1" dirty="0">
                <a:solidFill>
                  <a:srgbClr val="FF0000"/>
                </a:solidFill>
              </a:rPr>
              <a:t>el0_svc --&gt; thread_svc_handler--&gt;user_ta_handle_svc--&gt;user_ta_handle_svc</a:t>
            </a:r>
          </a:p>
        </p:txBody>
      </p:sp>
      <p:sp>
        <p:nvSpPr>
          <p:cNvPr id="6" name="文本框 5">
            <a:extLst>
              <a:ext uri="{FF2B5EF4-FFF2-40B4-BE49-F238E27FC236}">
                <a16:creationId xmlns:a16="http://schemas.microsoft.com/office/drawing/2014/main" id="{4590DA6E-5C30-472C-9D51-D4FA42229B32}"/>
              </a:ext>
            </a:extLst>
          </p:cNvPr>
          <p:cNvSpPr txBox="1"/>
          <p:nvPr/>
        </p:nvSpPr>
        <p:spPr>
          <a:xfrm>
            <a:off x="0" y="40323"/>
            <a:ext cx="3719736" cy="400110"/>
          </a:xfrm>
          <a:prstGeom prst="rect">
            <a:avLst/>
          </a:prstGeom>
          <a:noFill/>
        </p:spPr>
        <p:txBody>
          <a:bodyPr wrap="square" rtlCol="0">
            <a:spAutoFit/>
          </a:bodyPr>
          <a:lstStyle/>
          <a:p>
            <a:r>
              <a:rPr lang="en-US" altLang="zh-CN" sz="2000" b="1" dirty="0"/>
              <a:t>svc trapped to </a:t>
            </a:r>
            <a:r>
              <a:rPr lang="en-US" altLang="zh-CN" sz="2000" b="1" dirty="0" err="1"/>
              <a:t>optee_os</a:t>
            </a:r>
            <a:endParaRPr lang="en-US" altLang="zh-CN" sz="2000" b="1" dirty="0"/>
          </a:p>
        </p:txBody>
      </p:sp>
    </p:spTree>
    <p:extLst>
      <p:ext uri="{BB962C8B-B14F-4D97-AF65-F5344CB8AC3E}">
        <p14:creationId xmlns:p14="http://schemas.microsoft.com/office/powerpoint/2010/main" val="154419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5C59B69-BC02-4B4E-A11F-F46883377514}"/>
              </a:ext>
            </a:extLst>
          </p:cNvPr>
          <p:cNvSpPr txBox="1"/>
          <p:nvPr/>
        </p:nvSpPr>
        <p:spPr>
          <a:xfrm>
            <a:off x="-10311" y="40323"/>
            <a:ext cx="3719736" cy="400110"/>
          </a:xfrm>
          <a:prstGeom prst="rect">
            <a:avLst/>
          </a:prstGeom>
          <a:noFill/>
        </p:spPr>
        <p:txBody>
          <a:bodyPr wrap="square" rtlCol="0">
            <a:spAutoFit/>
          </a:bodyPr>
          <a:lstStyle/>
          <a:p>
            <a:r>
              <a:rPr lang="en-US" altLang="zh-CN" sz="2000" b="1" dirty="0" err="1"/>
              <a:t>hvc</a:t>
            </a:r>
            <a:r>
              <a:rPr lang="en-US" altLang="zh-CN" sz="2000" b="1" dirty="0"/>
              <a:t> trapped to hafnium</a:t>
            </a:r>
          </a:p>
        </p:txBody>
      </p:sp>
      <p:pic>
        <p:nvPicPr>
          <p:cNvPr id="3" name="图片 2">
            <a:extLst>
              <a:ext uri="{FF2B5EF4-FFF2-40B4-BE49-F238E27FC236}">
                <a16:creationId xmlns:a16="http://schemas.microsoft.com/office/drawing/2014/main" id="{552D4984-7024-4476-92A2-72A87520F7A4}"/>
              </a:ext>
            </a:extLst>
          </p:cNvPr>
          <p:cNvPicPr>
            <a:picLocks noChangeAspect="1"/>
          </p:cNvPicPr>
          <p:nvPr/>
        </p:nvPicPr>
        <p:blipFill>
          <a:blip r:embed="rId2"/>
          <a:stretch>
            <a:fillRect/>
          </a:stretch>
        </p:blipFill>
        <p:spPr>
          <a:xfrm>
            <a:off x="191344" y="1034900"/>
            <a:ext cx="6388803" cy="4788197"/>
          </a:xfrm>
          <a:prstGeom prst="rect">
            <a:avLst/>
          </a:prstGeom>
        </p:spPr>
      </p:pic>
      <p:pic>
        <p:nvPicPr>
          <p:cNvPr id="7" name="图片 6">
            <a:extLst>
              <a:ext uri="{FF2B5EF4-FFF2-40B4-BE49-F238E27FC236}">
                <a16:creationId xmlns:a16="http://schemas.microsoft.com/office/drawing/2014/main" id="{C1B3ADB0-F7DC-463B-8340-FB19713CCDFC}"/>
              </a:ext>
            </a:extLst>
          </p:cNvPr>
          <p:cNvPicPr>
            <a:picLocks noChangeAspect="1"/>
          </p:cNvPicPr>
          <p:nvPr/>
        </p:nvPicPr>
        <p:blipFill>
          <a:blip r:embed="rId3"/>
          <a:stretch>
            <a:fillRect/>
          </a:stretch>
        </p:blipFill>
        <p:spPr>
          <a:xfrm>
            <a:off x="6672064" y="620688"/>
            <a:ext cx="4895850" cy="5324475"/>
          </a:xfrm>
          <a:prstGeom prst="rect">
            <a:avLst/>
          </a:prstGeom>
        </p:spPr>
      </p:pic>
    </p:spTree>
    <p:extLst>
      <p:ext uri="{BB962C8B-B14F-4D97-AF65-F5344CB8AC3E}">
        <p14:creationId xmlns:p14="http://schemas.microsoft.com/office/powerpoint/2010/main" val="3687237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CECAF8B-25C2-41AF-8AED-5EE27DB9D2A5}"/>
              </a:ext>
            </a:extLst>
          </p:cNvPr>
          <p:cNvPicPr>
            <a:picLocks noChangeAspect="1"/>
          </p:cNvPicPr>
          <p:nvPr/>
        </p:nvPicPr>
        <p:blipFill>
          <a:blip r:embed="rId2"/>
          <a:stretch>
            <a:fillRect/>
          </a:stretch>
        </p:blipFill>
        <p:spPr>
          <a:xfrm>
            <a:off x="238522" y="1110158"/>
            <a:ext cx="5527729" cy="5015111"/>
          </a:xfrm>
          <a:prstGeom prst="rect">
            <a:avLst/>
          </a:prstGeom>
        </p:spPr>
      </p:pic>
      <p:pic>
        <p:nvPicPr>
          <p:cNvPr id="5" name="图片 4">
            <a:extLst>
              <a:ext uri="{FF2B5EF4-FFF2-40B4-BE49-F238E27FC236}">
                <a16:creationId xmlns:a16="http://schemas.microsoft.com/office/drawing/2014/main" id="{93FCC7FB-2F36-4A0D-90C2-C6A81B91B400}"/>
              </a:ext>
            </a:extLst>
          </p:cNvPr>
          <p:cNvPicPr>
            <a:picLocks noChangeAspect="1"/>
          </p:cNvPicPr>
          <p:nvPr/>
        </p:nvPicPr>
        <p:blipFill>
          <a:blip r:embed="rId3"/>
          <a:stretch>
            <a:fillRect/>
          </a:stretch>
        </p:blipFill>
        <p:spPr>
          <a:xfrm>
            <a:off x="5514975" y="886686"/>
            <a:ext cx="6677025" cy="5219700"/>
          </a:xfrm>
          <a:prstGeom prst="rect">
            <a:avLst/>
          </a:prstGeom>
        </p:spPr>
      </p:pic>
      <p:sp>
        <p:nvSpPr>
          <p:cNvPr id="6" name="文本框 5">
            <a:extLst>
              <a:ext uri="{FF2B5EF4-FFF2-40B4-BE49-F238E27FC236}">
                <a16:creationId xmlns:a16="http://schemas.microsoft.com/office/drawing/2014/main" id="{86B66E5B-EEE1-4CD1-A2FC-9021C1697247}"/>
              </a:ext>
            </a:extLst>
          </p:cNvPr>
          <p:cNvSpPr txBox="1"/>
          <p:nvPr/>
        </p:nvSpPr>
        <p:spPr>
          <a:xfrm>
            <a:off x="-10311" y="40323"/>
            <a:ext cx="3719736" cy="400110"/>
          </a:xfrm>
          <a:prstGeom prst="rect">
            <a:avLst/>
          </a:prstGeom>
          <a:noFill/>
        </p:spPr>
        <p:txBody>
          <a:bodyPr wrap="square" rtlCol="0">
            <a:spAutoFit/>
          </a:bodyPr>
          <a:lstStyle/>
          <a:p>
            <a:r>
              <a:rPr lang="en-US" altLang="zh-CN" sz="2000" b="1" dirty="0" err="1"/>
              <a:t>hvc</a:t>
            </a:r>
            <a:r>
              <a:rPr lang="en-US" altLang="zh-CN" sz="2000" b="1" dirty="0"/>
              <a:t> trapped to hafnium</a:t>
            </a:r>
          </a:p>
        </p:txBody>
      </p:sp>
    </p:spTree>
    <p:extLst>
      <p:ext uri="{BB962C8B-B14F-4D97-AF65-F5344CB8AC3E}">
        <p14:creationId xmlns:p14="http://schemas.microsoft.com/office/powerpoint/2010/main" val="3874443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9092CA6-1785-4D5A-9393-077F0B878F80}"/>
              </a:ext>
            </a:extLst>
          </p:cNvPr>
          <p:cNvPicPr>
            <a:picLocks noChangeAspect="1"/>
          </p:cNvPicPr>
          <p:nvPr/>
        </p:nvPicPr>
        <p:blipFill>
          <a:blip r:embed="rId2"/>
          <a:stretch>
            <a:fillRect/>
          </a:stretch>
        </p:blipFill>
        <p:spPr>
          <a:xfrm>
            <a:off x="479376" y="620688"/>
            <a:ext cx="5767953" cy="6007571"/>
          </a:xfrm>
          <a:prstGeom prst="rect">
            <a:avLst/>
          </a:prstGeom>
        </p:spPr>
      </p:pic>
      <p:pic>
        <p:nvPicPr>
          <p:cNvPr id="5" name="图片 4">
            <a:extLst>
              <a:ext uri="{FF2B5EF4-FFF2-40B4-BE49-F238E27FC236}">
                <a16:creationId xmlns:a16="http://schemas.microsoft.com/office/drawing/2014/main" id="{ED971953-1ADB-4806-9B48-631E0F210ABC}"/>
              </a:ext>
            </a:extLst>
          </p:cNvPr>
          <p:cNvPicPr>
            <a:picLocks noChangeAspect="1"/>
          </p:cNvPicPr>
          <p:nvPr/>
        </p:nvPicPr>
        <p:blipFill>
          <a:blip r:embed="rId3"/>
          <a:stretch>
            <a:fillRect/>
          </a:stretch>
        </p:blipFill>
        <p:spPr>
          <a:xfrm>
            <a:off x="6096000" y="1027991"/>
            <a:ext cx="5981700" cy="4772025"/>
          </a:xfrm>
          <a:prstGeom prst="rect">
            <a:avLst/>
          </a:prstGeom>
        </p:spPr>
      </p:pic>
      <p:sp>
        <p:nvSpPr>
          <p:cNvPr id="6" name="文本框 5">
            <a:extLst>
              <a:ext uri="{FF2B5EF4-FFF2-40B4-BE49-F238E27FC236}">
                <a16:creationId xmlns:a16="http://schemas.microsoft.com/office/drawing/2014/main" id="{03620EA5-9A21-4150-8A1A-1FF4902D578E}"/>
              </a:ext>
            </a:extLst>
          </p:cNvPr>
          <p:cNvSpPr txBox="1"/>
          <p:nvPr/>
        </p:nvSpPr>
        <p:spPr>
          <a:xfrm>
            <a:off x="-10312" y="40323"/>
            <a:ext cx="4594143" cy="400110"/>
          </a:xfrm>
          <a:prstGeom prst="rect">
            <a:avLst/>
          </a:prstGeom>
          <a:noFill/>
        </p:spPr>
        <p:txBody>
          <a:bodyPr wrap="square" rtlCol="0">
            <a:spAutoFit/>
          </a:bodyPr>
          <a:lstStyle/>
          <a:p>
            <a:r>
              <a:rPr lang="en-US" altLang="zh-CN" sz="2000" b="1" dirty="0" err="1"/>
              <a:t>smc</a:t>
            </a:r>
            <a:r>
              <a:rPr lang="en-US" altLang="zh-CN" sz="2000" b="1" dirty="0"/>
              <a:t> trapped to hafnium, </a:t>
            </a:r>
            <a:r>
              <a:rPr lang="en-US" altLang="zh-CN" sz="2000" b="1" dirty="0" err="1"/>
              <a:t>smc</a:t>
            </a:r>
            <a:r>
              <a:rPr lang="en-US" altLang="zh-CN" sz="2000" b="1" dirty="0"/>
              <a:t> forward</a:t>
            </a:r>
          </a:p>
        </p:txBody>
      </p:sp>
    </p:spTree>
    <p:extLst>
      <p:ext uri="{BB962C8B-B14F-4D97-AF65-F5344CB8AC3E}">
        <p14:creationId xmlns:p14="http://schemas.microsoft.com/office/powerpoint/2010/main" val="395648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94E7E75-F401-4D84-A062-687D57DF6BC1}"/>
              </a:ext>
            </a:extLst>
          </p:cNvPr>
          <p:cNvSpPr txBox="1"/>
          <p:nvPr/>
        </p:nvSpPr>
        <p:spPr>
          <a:xfrm>
            <a:off x="263352" y="260648"/>
            <a:ext cx="396044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b="1"/>
              <a:t>思考: svc 也是可以trapped到EL2</a:t>
            </a:r>
            <a:r>
              <a:rPr lang="zh-CN" altLang="en-US"/>
              <a:t>？</a:t>
            </a:r>
            <a:endParaRPr lang="zh-CN" altLang="en-US" dirty="0"/>
          </a:p>
        </p:txBody>
      </p:sp>
      <p:sp>
        <p:nvSpPr>
          <p:cNvPr id="5" name="文本框 4">
            <a:extLst>
              <a:ext uri="{FF2B5EF4-FFF2-40B4-BE49-F238E27FC236}">
                <a16:creationId xmlns:a16="http://schemas.microsoft.com/office/drawing/2014/main" id="{41F66AD7-A90D-4576-AEAD-9075E057545E}"/>
              </a:ext>
            </a:extLst>
          </p:cNvPr>
          <p:cNvSpPr txBox="1"/>
          <p:nvPr/>
        </p:nvSpPr>
        <p:spPr>
          <a:xfrm>
            <a:off x="970359" y="1059711"/>
            <a:ext cx="8163226" cy="160043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400"/>
              <a:t>置上以下比特位，svc将trapped到EL2</a:t>
            </a:r>
          </a:p>
          <a:p>
            <a:r>
              <a:rPr lang="zh-CN" altLang="en-US" sz="1400"/>
              <a:t>HFGITR_EL2  (Hypervisor Fine-Grained Instruction Trap Register)</a:t>
            </a:r>
          </a:p>
          <a:p>
            <a:pPr marL="285750" indent="-285750">
              <a:buFont typeface="Arial" panose="020B0604020202020204" pitchFamily="34" charset="0"/>
              <a:buChar char="•"/>
            </a:pPr>
            <a:r>
              <a:rPr lang="zh-CN" altLang="en-US" sz="1400"/>
              <a:t>SVC_EL1, bit [53]</a:t>
            </a:r>
          </a:p>
          <a:p>
            <a:pPr marL="285750" indent="-285750">
              <a:buFont typeface="Arial" panose="020B0604020202020204" pitchFamily="34" charset="0"/>
              <a:buChar char="•"/>
            </a:pPr>
            <a:r>
              <a:rPr lang="zh-CN" altLang="en-US" sz="1400"/>
              <a:t>SVC_EL0, bit [52]</a:t>
            </a:r>
          </a:p>
          <a:p>
            <a:endParaRPr lang="zh-CN" altLang="en-US" sz="1400"/>
          </a:p>
          <a:p>
            <a:r>
              <a:rPr lang="zh-CN" altLang="en-US" sz="1400"/>
              <a:t>置上以下比特位，eret将trapped到EL2</a:t>
            </a:r>
          </a:p>
          <a:p>
            <a:pPr marL="285750" indent="-285750">
              <a:buFont typeface="Arial" panose="020B0604020202020204" pitchFamily="34" charset="0"/>
              <a:buChar char="•"/>
            </a:pPr>
            <a:r>
              <a:rPr lang="zh-CN" altLang="en-US" sz="1400"/>
              <a:t>ERET, bit [51]</a:t>
            </a:r>
            <a:endParaRPr lang="zh-CN" altLang="en-US" sz="1400" dirty="0"/>
          </a:p>
        </p:txBody>
      </p:sp>
      <p:pic>
        <p:nvPicPr>
          <p:cNvPr id="7" name="图片 6">
            <a:extLst>
              <a:ext uri="{FF2B5EF4-FFF2-40B4-BE49-F238E27FC236}">
                <a16:creationId xmlns:a16="http://schemas.microsoft.com/office/drawing/2014/main" id="{B2944458-A412-4756-8C55-57DB37190397}"/>
              </a:ext>
            </a:extLst>
          </p:cNvPr>
          <p:cNvPicPr>
            <a:picLocks noChangeAspect="1"/>
          </p:cNvPicPr>
          <p:nvPr/>
        </p:nvPicPr>
        <p:blipFill>
          <a:blip r:embed="rId2"/>
          <a:stretch>
            <a:fillRect/>
          </a:stretch>
        </p:blipFill>
        <p:spPr>
          <a:xfrm>
            <a:off x="970359" y="3072025"/>
            <a:ext cx="8620125" cy="1981200"/>
          </a:xfrm>
          <a:prstGeom prst="rect">
            <a:avLst/>
          </a:prstGeom>
        </p:spPr>
      </p:pic>
    </p:spTree>
    <p:extLst>
      <p:ext uri="{BB962C8B-B14F-4D97-AF65-F5344CB8AC3E}">
        <p14:creationId xmlns:p14="http://schemas.microsoft.com/office/powerpoint/2010/main" val="2009520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17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615885-3B96-432A-8010-1391BEFD3FE9}"/>
              </a:ext>
            </a:extLst>
          </p:cNvPr>
          <p:cNvSpPr txBox="1"/>
          <p:nvPr/>
        </p:nvSpPr>
        <p:spPr>
          <a:xfrm>
            <a:off x="0" y="69850"/>
            <a:ext cx="4532243" cy="461665"/>
          </a:xfrm>
          <a:prstGeom prst="rect">
            <a:avLst/>
          </a:prstGeom>
          <a:noFill/>
        </p:spPr>
        <p:txBody>
          <a:bodyPr wrap="square" rtlCol="0">
            <a:spAutoFit/>
          </a:bodyPr>
          <a:lstStyle/>
          <a:p>
            <a:r>
              <a:rPr lang="zh-CN" altLang="en-US" sz="2400" b="1" dirty="0"/>
              <a:t>本系列主要讲述第</a:t>
            </a:r>
            <a:r>
              <a:rPr lang="en-US" altLang="zh-CN" sz="2400" b="1" dirty="0"/>
              <a:t>3</a:t>
            </a:r>
            <a:r>
              <a:rPr lang="zh-CN" altLang="en-US" sz="2400" b="1" dirty="0"/>
              <a:t>个部分</a:t>
            </a:r>
            <a:endParaRPr lang="en-US" altLang="zh-CN" sz="2400" b="1" dirty="0"/>
          </a:p>
        </p:txBody>
      </p:sp>
      <p:pic>
        <p:nvPicPr>
          <p:cNvPr id="3" name="Picture 2">
            <a:extLst>
              <a:ext uri="{FF2B5EF4-FFF2-40B4-BE49-F238E27FC236}">
                <a16:creationId xmlns:a16="http://schemas.microsoft.com/office/drawing/2014/main" id="{3AD301A4-FDC8-4F3D-B49C-7DE0297F86BF}"/>
              </a:ext>
            </a:extLst>
          </p:cNvPr>
          <p:cNvPicPr>
            <a:picLocks noChangeAspect="1"/>
          </p:cNvPicPr>
          <p:nvPr/>
        </p:nvPicPr>
        <p:blipFill>
          <a:blip r:embed="rId2"/>
          <a:stretch>
            <a:fillRect/>
          </a:stretch>
        </p:blipFill>
        <p:spPr>
          <a:xfrm>
            <a:off x="461962" y="531515"/>
            <a:ext cx="11268075" cy="6143625"/>
          </a:xfrm>
          <a:prstGeom prst="rect">
            <a:avLst/>
          </a:prstGeom>
        </p:spPr>
      </p:pic>
    </p:spTree>
    <p:extLst>
      <p:ext uri="{BB962C8B-B14F-4D97-AF65-F5344CB8AC3E}">
        <p14:creationId xmlns:p14="http://schemas.microsoft.com/office/powerpoint/2010/main" val="249496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55463-1B46-4912-A65C-6D7CDBC8E622}"/>
              </a:ext>
            </a:extLst>
          </p:cNvPr>
          <p:cNvSpPr txBox="1"/>
          <p:nvPr/>
        </p:nvSpPr>
        <p:spPr>
          <a:xfrm>
            <a:off x="5447928" y="1052736"/>
            <a:ext cx="5026255" cy="938609"/>
          </a:xfrm>
          <a:prstGeom prst="rect">
            <a:avLst/>
          </a:prstGeom>
        </p:spPr>
        <p:txBody>
          <a:bodyPr vert="horz" lIns="91440" tIns="45720" rIns="91440" bIns="45720" rtlCol="0">
            <a:noAutofit/>
          </a:bodyPr>
          <a:lstStyle/>
          <a:p>
            <a:pPr>
              <a:lnSpc>
                <a:spcPct val="90000"/>
              </a:lnSpc>
              <a:spcAft>
                <a:spcPts val="600"/>
              </a:spcAft>
            </a:pPr>
            <a:r>
              <a:rPr lang="en-US" altLang="zh-CN" sz="4400" b="1" dirty="0">
                <a:solidFill>
                  <a:srgbClr val="000000"/>
                </a:solidFill>
                <a:latin typeface="Arial" panose="020B0604020202020204" pitchFamily="34" charset="0"/>
              </a:rPr>
              <a:t>svc &amp; </a:t>
            </a:r>
            <a:r>
              <a:rPr lang="en-US" altLang="zh-CN" sz="4400" b="1" dirty="0" err="1">
                <a:solidFill>
                  <a:srgbClr val="000000"/>
                </a:solidFill>
                <a:latin typeface="Arial" panose="020B0604020202020204" pitchFamily="34" charset="0"/>
              </a:rPr>
              <a:t>hvc</a:t>
            </a:r>
            <a:r>
              <a:rPr lang="en-US" altLang="zh-CN" sz="4400" b="1" dirty="0">
                <a:solidFill>
                  <a:srgbClr val="000000"/>
                </a:solidFill>
                <a:latin typeface="Arial" panose="020B0604020202020204" pitchFamily="34" charset="0"/>
              </a:rPr>
              <a:t> &amp; </a:t>
            </a:r>
            <a:r>
              <a:rPr lang="en-US" altLang="zh-CN" sz="4400" b="1" dirty="0" err="1">
                <a:solidFill>
                  <a:srgbClr val="000000"/>
                </a:solidFill>
                <a:latin typeface="Arial" panose="020B0604020202020204" pitchFamily="34" charset="0"/>
              </a:rPr>
              <a:t>smc</a:t>
            </a:r>
            <a:endParaRPr lang="en-US" altLang="zh-CN" sz="4400" b="1" dirty="0"/>
          </a:p>
        </p:txBody>
      </p:sp>
      <p:pic>
        <p:nvPicPr>
          <p:cNvPr id="4" name="Picture 3" descr="Madeliefje op hout met zonlicht">
            <a:extLst>
              <a:ext uri="{FF2B5EF4-FFF2-40B4-BE49-F238E27FC236}">
                <a16:creationId xmlns:a16="http://schemas.microsoft.com/office/drawing/2014/main" id="{7D10B1AF-0468-422B-A98F-11089E7C8E4D}"/>
              </a:ext>
            </a:extLst>
          </p:cNvPr>
          <p:cNvPicPr>
            <a:picLocks noChangeAspect="1"/>
          </p:cNvPicPr>
          <p:nvPr/>
        </p:nvPicPr>
        <p:blipFill rotWithShape="1">
          <a:blip r:embed="rId2"/>
          <a:srcRect l="48857" r="6024" b="-1"/>
          <a:stretch/>
        </p:blipFill>
        <p:spPr>
          <a:xfrm>
            <a:off x="20" y="10"/>
            <a:ext cx="4635571" cy="6857990"/>
          </a:xfrm>
          <a:prstGeom prst="rect">
            <a:avLst/>
          </a:prstGeom>
          <a:effectLst/>
        </p:spPr>
      </p:pic>
    </p:spTree>
    <p:extLst>
      <p:ext uri="{BB962C8B-B14F-4D97-AF65-F5344CB8AC3E}">
        <p14:creationId xmlns:p14="http://schemas.microsoft.com/office/powerpoint/2010/main" val="312340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430CD15-9F12-405D-9030-33B1C8ACE4B5}"/>
              </a:ext>
            </a:extLst>
          </p:cNvPr>
          <p:cNvSpPr txBox="1"/>
          <p:nvPr/>
        </p:nvSpPr>
        <p:spPr>
          <a:xfrm>
            <a:off x="587388" y="908720"/>
            <a:ext cx="11017224" cy="461664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zh-CN" altLang="en-US" sz="1400" dirty="0"/>
              <a:t>尝试执行UNDEFINED指令产生的任何异常，包括：</a:t>
            </a:r>
          </a:p>
          <a:p>
            <a:r>
              <a:rPr lang="en-US" altLang="zh-CN" sz="1400" dirty="0"/>
              <a:t>      </a:t>
            </a:r>
            <a:r>
              <a:rPr lang="zh-CN" altLang="en-US" sz="1400" dirty="0"/>
              <a:t>(1)、尝试在不适当的异常级别执行指令。</a:t>
            </a:r>
          </a:p>
          <a:p>
            <a:r>
              <a:rPr lang="en-US" altLang="zh-CN" sz="1400" dirty="0"/>
              <a:t>      </a:t>
            </a:r>
            <a:r>
              <a:rPr lang="zh-CN" altLang="en-US" sz="1400" dirty="0"/>
              <a:t>(2)、当指令被禁用时尝试执行指令。</a:t>
            </a:r>
          </a:p>
          <a:p>
            <a:r>
              <a:rPr lang="zh-CN" altLang="en-US" sz="1400" dirty="0"/>
              <a:t>      (3)、尝试执行尚未分配的指令位模式。</a:t>
            </a:r>
          </a:p>
          <a:p>
            <a:pPr marL="285750" indent="-285750">
              <a:buFont typeface="Arial" panose="020B0604020202020204" pitchFamily="34" charset="0"/>
              <a:buChar char="•"/>
            </a:pPr>
            <a:r>
              <a:rPr lang="zh-CN" altLang="en-US" sz="1400" dirty="0"/>
              <a:t>非法执行状态异常。这些是由尝试执行指令引起的PSTATE .IL 为 1，(详细可参考D1-2486 页上的AArch64 状态的非法返回事件)</a:t>
            </a:r>
          </a:p>
          <a:p>
            <a:pPr marL="285750" indent="-285750">
              <a:buFont typeface="Arial" panose="020B0604020202020204" pitchFamily="34" charset="0"/>
              <a:buChar char="•"/>
            </a:pPr>
            <a:r>
              <a:rPr lang="zh-CN" altLang="en-US" sz="1400" dirty="0"/>
              <a:t>使用未对齐的 SP 导致的异常。</a:t>
            </a:r>
          </a:p>
          <a:p>
            <a:pPr marL="285750" indent="-285750">
              <a:buFont typeface="Arial" panose="020B0604020202020204" pitchFamily="34" charset="0"/>
              <a:buChar char="•"/>
            </a:pPr>
            <a:r>
              <a:rPr lang="zh-CN" altLang="en-US" sz="1400" dirty="0"/>
              <a:t>尝试使用未对齐的 PC 执行指令导致的异常。</a:t>
            </a:r>
          </a:p>
          <a:p>
            <a:pPr marL="285750" indent="-285750">
              <a:buFont typeface="Arial" panose="020B0604020202020204" pitchFamily="34" charset="0"/>
              <a:buChar char="•"/>
            </a:pPr>
            <a:r>
              <a:rPr lang="zh-CN" altLang="en-US" sz="1400" b="1" dirty="0">
                <a:solidFill>
                  <a:srgbClr val="FF0000"/>
                </a:solidFill>
              </a:rPr>
              <a:t>由异常生成指令SVC、HVC或SMC引起的异常。</a:t>
            </a:r>
          </a:p>
          <a:p>
            <a:pPr marL="285750" indent="-285750">
              <a:buFont typeface="Arial" panose="020B0604020202020204" pitchFamily="34" charset="0"/>
              <a:buChar char="•"/>
            </a:pPr>
            <a:r>
              <a:rPr lang="zh-CN" altLang="en-US" sz="1400" dirty="0"/>
              <a:t>尝试执行系统寄存器定义为被捕获到更高的异常级别。(详细可参考可配置的指令使能和禁止，在D1-2510 页)</a:t>
            </a:r>
          </a:p>
          <a:p>
            <a:pPr marL="285750" indent="-285750">
              <a:buFont typeface="Arial" panose="020B0604020202020204" pitchFamily="34" charset="0"/>
              <a:buChar char="•"/>
            </a:pPr>
            <a:r>
              <a:rPr lang="zh-CN" altLang="en-US" sz="1400" dirty="0"/>
              <a:t>由内存地址转换系统生成的指令中止与尝试相关联从产生故障的内存区域执行指令。</a:t>
            </a:r>
          </a:p>
          <a:p>
            <a:pPr marL="285750" indent="-285750">
              <a:buFont typeface="Arial" panose="020B0604020202020204" pitchFamily="34" charset="0"/>
              <a:buChar char="•"/>
            </a:pPr>
            <a:r>
              <a:rPr lang="zh-CN" altLang="en-US" sz="1400" dirty="0"/>
              <a:t>内存地址转换系统生成的数据中止与尝试读取或写入产生故障的内存。</a:t>
            </a:r>
          </a:p>
          <a:p>
            <a:pPr marL="285750" indent="-285750">
              <a:buFont typeface="Arial" panose="020B0604020202020204" pitchFamily="34" charset="0"/>
              <a:buChar char="•"/>
            </a:pPr>
            <a:r>
              <a:rPr lang="zh-CN" altLang="en-US" sz="1400" dirty="0"/>
              <a:t>由地址未对齐引起的数据中止。</a:t>
            </a:r>
          </a:p>
          <a:p>
            <a:pPr marL="285750" indent="-285750">
              <a:buFont typeface="Arial" panose="020B0604020202020204" pitchFamily="34" charset="0"/>
              <a:buChar char="•"/>
            </a:pPr>
            <a:r>
              <a:rPr lang="zh-CN" altLang="en-US" sz="1400" dirty="0"/>
              <a:t>如果实施FEAT_MTE2，则由标记检查故障引起的数据中止。。</a:t>
            </a:r>
          </a:p>
          <a:p>
            <a:pPr marL="285750" indent="-285750">
              <a:buFont typeface="Arial" panose="020B0604020202020204" pitchFamily="34" charset="0"/>
              <a:buChar char="•"/>
            </a:pPr>
            <a:r>
              <a:rPr lang="zh-CN" altLang="en-US" sz="1400" dirty="0"/>
              <a:t>所有调试异常：</a:t>
            </a:r>
          </a:p>
          <a:p>
            <a:r>
              <a:rPr lang="zh-CN" altLang="en-US" sz="1400" dirty="0"/>
              <a:t>      (1)、Breakpoint Instruction exceptions.</a:t>
            </a:r>
          </a:p>
          <a:p>
            <a:r>
              <a:rPr lang="zh-CN" altLang="en-US" sz="1400" dirty="0"/>
              <a:t>      (2)、Breakpoint exceptions.</a:t>
            </a:r>
          </a:p>
          <a:p>
            <a:r>
              <a:rPr lang="zh-CN" altLang="en-US" sz="1400" dirty="0"/>
              <a:t>      (3)、Watchpoint exceptions.</a:t>
            </a:r>
          </a:p>
          <a:p>
            <a:r>
              <a:rPr lang="zh-CN" altLang="en-US" sz="1400" dirty="0"/>
              <a:t>      (4)、Vector Catch exceptions.</a:t>
            </a:r>
          </a:p>
          <a:p>
            <a:r>
              <a:rPr lang="zh-CN" altLang="en-US" sz="1400" dirty="0"/>
              <a:t>      (5)、Software Step exceptions.</a:t>
            </a:r>
          </a:p>
          <a:p>
            <a:pPr marL="285750" indent="-285750">
              <a:buFont typeface="Arial" panose="020B0604020202020204" pitchFamily="34" charset="0"/>
              <a:buChar char="•"/>
            </a:pPr>
            <a:r>
              <a:rPr lang="zh-CN" altLang="en-US" sz="1400" dirty="0"/>
              <a:t>在支持捕获浮点异常的实现中，由捕获的IEEE 浮点异常引起的异常</a:t>
            </a:r>
          </a:p>
          <a:p>
            <a:pPr marL="285750" indent="-285750">
              <a:buFont typeface="Arial" panose="020B0604020202020204" pitchFamily="34" charset="0"/>
              <a:buChar char="•"/>
            </a:pPr>
            <a:r>
              <a:rPr lang="zh-CN" altLang="en-US" sz="1400" dirty="0"/>
              <a:t>在某些实现中，外部中止。外部中止是失败的内存访问，包括访问地址转换期间发生的内存系统的那些部分</a:t>
            </a:r>
          </a:p>
        </p:txBody>
      </p:sp>
      <p:sp>
        <p:nvSpPr>
          <p:cNvPr id="6" name="文本框 5">
            <a:extLst>
              <a:ext uri="{FF2B5EF4-FFF2-40B4-BE49-F238E27FC236}">
                <a16:creationId xmlns:a16="http://schemas.microsoft.com/office/drawing/2014/main" id="{272E4736-B2BE-41CD-BDEB-7D1324178991}"/>
              </a:ext>
            </a:extLst>
          </p:cNvPr>
          <p:cNvSpPr txBox="1"/>
          <p:nvPr/>
        </p:nvSpPr>
        <p:spPr>
          <a:xfrm>
            <a:off x="0" y="40323"/>
            <a:ext cx="2388235" cy="400110"/>
          </a:xfrm>
          <a:prstGeom prst="rect">
            <a:avLst/>
          </a:prstGeom>
          <a:noFill/>
        </p:spPr>
        <p:txBody>
          <a:bodyPr wrap="square" rtlCol="0">
            <a:spAutoFit/>
          </a:bodyPr>
          <a:lstStyle/>
          <a:p>
            <a:r>
              <a:rPr lang="zh-CN" altLang="en-US" sz="2000" b="1" dirty="0"/>
              <a:t>同步异常有哪些</a:t>
            </a:r>
            <a:endParaRPr lang="en-US" altLang="zh-CN" sz="2000" b="1" dirty="0"/>
          </a:p>
        </p:txBody>
      </p:sp>
    </p:spTree>
    <p:extLst>
      <p:ext uri="{BB962C8B-B14F-4D97-AF65-F5344CB8AC3E}">
        <p14:creationId xmlns:p14="http://schemas.microsoft.com/office/powerpoint/2010/main" val="296132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C6E7F35-4684-479E-B392-199857C0B8FA}"/>
              </a:ext>
            </a:extLst>
          </p:cNvPr>
          <p:cNvPicPr>
            <a:picLocks noChangeAspect="1"/>
          </p:cNvPicPr>
          <p:nvPr/>
        </p:nvPicPr>
        <p:blipFill>
          <a:blip r:embed="rId2"/>
          <a:stretch>
            <a:fillRect/>
          </a:stretch>
        </p:blipFill>
        <p:spPr>
          <a:xfrm>
            <a:off x="3863752" y="94320"/>
            <a:ext cx="7812422" cy="6669360"/>
          </a:xfrm>
          <a:prstGeom prst="rect">
            <a:avLst/>
          </a:prstGeom>
        </p:spPr>
      </p:pic>
      <p:sp>
        <p:nvSpPr>
          <p:cNvPr id="5" name="文本框 4">
            <a:extLst>
              <a:ext uri="{FF2B5EF4-FFF2-40B4-BE49-F238E27FC236}">
                <a16:creationId xmlns:a16="http://schemas.microsoft.com/office/drawing/2014/main" id="{B3A6C697-FAAC-434F-B8BD-BF76CDDA9A62}"/>
              </a:ext>
            </a:extLst>
          </p:cNvPr>
          <p:cNvSpPr txBox="1"/>
          <p:nvPr/>
        </p:nvSpPr>
        <p:spPr>
          <a:xfrm>
            <a:off x="263352" y="260648"/>
            <a:ext cx="288032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b="1" dirty="0"/>
              <a:t>smc&amp;hvc&amp;svc</a:t>
            </a:r>
          </a:p>
        </p:txBody>
      </p:sp>
    </p:spTree>
    <p:extLst>
      <p:ext uri="{BB962C8B-B14F-4D97-AF65-F5344CB8AC3E}">
        <p14:creationId xmlns:p14="http://schemas.microsoft.com/office/powerpoint/2010/main" val="463589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E5E382E-D8FB-4385-B74D-32CC669949EB}"/>
              </a:ext>
            </a:extLst>
          </p:cNvPr>
          <p:cNvSpPr txBox="1"/>
          <p:nvPr/>
        </p:nvSpPr>
        <p:spPr>
          <a:xfrm>
            <a:off x="0" y="40323"/>
            <a:ext cx="2388235" cy="400110"/>
          </a:xfrm>
          <a:prstGeom prst="rect">
            <a:avLst/>
          </a:prstGeom>
          <a:noFill/>
        </p:spPr>
        <p:txBody>
          <a:bodyPr wrap="square" rtlCol="0">
            <a:spAutoFit/>
          </a:bodyPr>
          <a:lstStyle/>
          <a:p>
            <a:r>
              <a:rPr lang="en-US" altLang="zh-CN" sz="2000" b="1" dirty="0"/>
              <a:t>armv8 Synchronous</a:t>
            </a:r>
          </a:p>
        </p:txBody>
      </p:sp>
      <p:pic>
        <p:nvPicPr>
          <p:cNvPr id="8" name="图片 7">
            <a:extLst>
              <a:ext uri="{FF2B5EF4-FFF2-40B4-BE49-F238E27FC236}">
                <a16:creationId xmlns:a16="http://schemas.microsoft.com/office/drawing/2014/main" id="{4EA9CBE6-7237-4BCB-8EC5-D4AC8670F3EA}"/>
              </a:ext>
            </a:extLst>
          </p:cNvPr>
          <p:cNvPicPr>
            <a:picLocks noChangeAspect="1"/>
          </p:cNvPicPr>
          <p:nvPr/>
        </p:nvPicPr>
        <p:blipFill>
          <a:blip r:embed="rId2"/>
          <a:stretch>
            <a:fillRect/>
          </a:stretch>
        </p:blipFill>
        <p:spPr>
          <a:xfrm>
            <a:off x="6943725" y="1178015"/>
            <a:ext cx="5248275" cy="4362450"/>
          </a:xfrm>
          <a:prstGeom prst="rect">
            <a:avLst/>
          </a:prstGeom>
        </p:spPr>
      </p:pic>
      <p:pic>
        <p:nvPicPr>
          <p:cNvPr id="4" name="图片 3">
            <a:extLst>
              <a:ext uri="{FF2B5EF4-FFF2-40B4-BE49-F238E27FC236}">
                <a16:creationId xmlns:a16="http://schemas.microsoft.com/office/drawing/2014/main" id="{EFA864A9-64B3-4456-B987-B0B175C32F50}"/>
              </a:ext>
            </a:extLst>
          </p:cNvPr>
          <p:cNvPicPr>
            <a:picLocks noChangeAspect="1"/>
          </p:cNvPicPr>
          <p:nvPr/>
        </p:nvPicPr>
        <p:blipFill>
          <a:blip r:embed="rId3"/>
          <a:stretch>
            <a:fillRect/>
          </a:stretch>
        </p:blipFill>
        <p:spPr>
          <a:xfrm>
            <a:off x="335360" y="1178015"/>
            <a:ext cx="6310023" cy="4160455"/>
          </a:xfrm>
          <a:prstGeom prst="rect">
            <a:avLst/>
          </a:prstGeom>
        </p:spPr>
      </p:pic>
    </p:spTree>
    <p:extLst>
      <p:ext uri="{BB962C8B-B14F-4D97-AF65-F5344CB8AC3E}">
        <p14:creationId xmlns:p14="http://schemas.microsoft.com/office/powerpoint/2010/main" val="348837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943628" y="0"/>
            <a:ext cx="2822576" cy="597741"/>
          </a:xfrm>
          <a:prstGeom prst="rect">
            <a:avLst/>
          </a:prstGeom>
          <a:ln w="12700">
            <a:miter lim="400000"/>
          </a:ln>
        </p:spPr>
        <p:txBody>
          <a:bodyPr lIns="45719" rIns="45719">
            <a:normAutofit fontScale="77500" lnSpcReduction="20000"/>
          </a:bodyPr>
          <a:lstStyle>
            <a:lvl1pPr>
              <a:lnSpc>
                <a:spcPct val="90000"/>
              </a:lnSpc>
              <a:defRPr sz="3200">
                <a:solidFill>
                  <a:srgbClr val="FFFFFF"/>
                </a:solidFill>
                <a:latin typeface="小米兰亭" panose="03000502000000000000" charset="-122"/>
                <a:ea typeface="小米兰亭" panose="03000502000000000000" charset="-122"/>
                <a:cs typeface="小米兰亭" panose="03000502000000000000" charset="-122"/>
                <a:sym typeface="小米兰亭" panose="03000502000000000000" charset="-122"/>
              </a:defRPr>
            </a:lvl1pPr>
          </a:lstStyle>
          <a:p>
            <a:pPr marR="0" algn="l" defTabSz="914400" rtl="0" fontAlgn="auto" latinLnBrk="0" hangingPunct="0">
              <a:lnSpc>
                <a:spcPct val="150000"/>
              </a:lnSpc>
              <a:spcBef>
                <a:spcPts val="0"/>
              </a:spcBef>
              <a:spcAft>
                <a:spcPts val="0"/>
              </a:spcAft>
              <a:buClrTx/>
              <a:buSzTx/>
            </a:pPr>
            <a:r>
              <a:rPr lang="en-US" altLang="zh-CN" sz="2800" dirty="0">
                <a:solidFill>
                  <a:schemeClr val="bg1">
                    <a:lumMod val="50000"/>
                  </a:schemeClr>
                </a:solidFill>
                <a:latin typeface="微软雅黑" pitchFamily="34" charset="-122"/>
                <a:ea typeface="微软雅黑" pitchFamily="34" charset="-122"/>
              </a:rPr>
              <a:t>aarch64 architecture</a:t>
            </a:r>
          </a:p>
        </p:txBody>
      </p:sp>
      <p:pic>
        <p:nvPicPr>
          <p:cNvPr id="3" name="图片 2">
            <a:extLst>
              <a:ext uri="{FF2B5EF4-FFF2-40B4-BE49-F238E27FC236}">
                <a16:creationId xmlns:a16="http://schemas.microsoft.com/office/drawing/2014/main" id="{0EC604CC-BDEE-483F-AF0B-9BA92EAD3AEB}"/>
              </a:ext>
            </a:extLst>
          </p:cNvPr>
          <p:cNvPicPr>
            <a:picLocks noChangeAspect="1"/>
          </p:cNvPicPr>
          <p:nvPr/>
        </p:nvPicPr>
        <p:blipFill>
          <a:blip r:embed="rId2"/>
          <a:stretch>
            <a:fillRect/>
          </a:stretch>
        </p:blipFill>
        <p:spPr>
          <a:xfrm>
            <a:off x="407368" y="1377503"/>
            <a:ext cx="8375090" cy="4102993"/>
          </a:xfrm>
          <a:prstGeom prst="rect">
            <a:avLst/>
          </a:prstGeom>
        </p:spPr>
      </p:pic>
    </p:spTree>
    <p:extLst>
      <p:ext uri="{BB962C8B-B14F-4D97-AF65-F5344CB8AC3E}">
        <p14:creationId xmlns:p14="http://schemas.microsoft.com/office/powerpoint/2010/main" val="18571058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943628" y="0"/>
            <a:ext cx="2822576" cy="597741"/>
          </a:xfrm>
          <a:prstGeom prst="rect">
            <a:avLst/>
          </a:prstGeom>
          <a:ln w="12700">
            <a:miter lim="400000"/>
          </a:ln>
        </p:spPr>
        <p:txBody>
          <a:bodyPr lIns="45719" rIns="45719">
            <a:normAutofit fontScale="92500" lnSpcReduction="10000"/>
          </a:bodyPr>
          <a:lstStyle>
            <a:lvl1pPr>
              <a:lnSpc>
                <a:spcPct val="90000"/>
              </a:lnSpc>
              <a:defRPr sz="3200">
                <a:solidFill>
                  <a:srgbClr val="FFFFFF"/>
                </a:solidFill>
                <a:latin typeface="小米兰亭" panose="03000502000000000000" charset="-122"/>
                <a:ea typeface="小米兰亭" panose="03000502000000000000" charset="-122"/>
                <a:cs typeface="小米兰亭" panose="03000502000000000000" charset="-122"/>
                <a:sym typeface="小米兰亭" panose="03000502000000000000" charset="-122"/>
              </a:defRPr>
            </a:lvl1pPr>
          </a:lstStyle>
          <a:p>
            <a:pPr marR="0" algn="l" defTabSz="914400" rtl="0" fontAlgn="auto" latinLnBrk="0" hangingPunct="0">
              <a:lnSpc>
                <a:spcPct val="150000"/>
              </a:lnSpc>
              <a:spcBef>
                <a:spcPts val="0"/>
              </a:spcBef>
              <a:spcAft>
                <a:spcPts val="0"/>
              </a:spcAft>
              <a:buClrTx/>
              <a:buSzTx/>
            </a:pPr>
            <a:r>
              <a:rPr lang="en-US" altLang="zh-CN" sz="2800" dirty="0">
                <a:solidFill>
                  <a:schemeClr val="bg1">
                    <a:lumMod val="50000"/>
                  </a:schemeClr>
                </a:solidFill>
                <a:latin typeface="微软雅黑" pitchFamily="34" charset="-122"/>
                <a:ea typeface="微软雅黑" pitchFamily="34" charset="-122"/>
              </a:rPr>
              <a:t>EL </a:t>
            </a:r>
            <a:r>
              <a:rPr lang="zh-CN" altLang="en-US" sz="2800" dirty="0">
                <a:solidFill>
                  <a:schemeClr val="bg1">
                    <a:lumMod val="50000"/>
                  </a:schemeClr>
                </a:solidFill>
                <a:latin typeface="微软雅黑" pitchFamily="34" charset="-122"/>
                <a:ea typeface="微软雅黑" pitchFamily="34" charset="-122"/>
              </a:rPr>
              <a:t>级别的切换</a:t>
            </a:r>
            <a:endParaRPr lang="en-US" altLang="zh-CN" sz="2800" dirty="0">
              <a:solidFill>
                <a:schemeClr val="bg1">
                  <a:lumMod val="50000"/>
                </a:schemeClr>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9EAD9165-BE5C-4BD3-AB88-D5A4C4573C47}"/>
              </a:ext>
            </a:extLst>
          </p:cNvPr>
          <p:cNvPicPr>
            <a:picLocks noChangeAspect="1"/>
          </p:cNvPicPr>
          <p:nvPr/>
        </p:nvPicPr>
        <p:blipFill>
          <a:blip r:embed="rId2"/>
          <a:stretch>
            <a:fillRect/>
          </a:stretch>
        </p:blipFill>
        <p:spPr>
          <a:xfrm>
            <a:off x="1055440" y="980728"/>
            <a:ext cx="9639300" cy="4457700"/>
          </a:xfrm>
          <a:prstGeom prst="rect">
            <a:avLst/>
          </a:prstGeom>
        </p:spPr>
      </p:pic>
    </p:spTree>
    <p:extLst>
      <p:ext uri="{BB962C8B-B14F-4D97-AF65-F5344CB8AC3E}">
        <p14:creationId xmlns:p14="http://schemas.microsoft.com/office/powerpoint/2010/main" val="3475993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55C05F-3092-4395-A233-D41EBA406339}"/>
              </a:ext>
            </a:extLst>
          </p:cNvPr>
          <p:cNvSpPr txBox="1"/>
          <p:nvPr/>
        </p:nvSpPr>
        <p:spPr>
          <a:xfrm>
            <a:off x="0" y="40323"/>
            <a:ext cx="3719736" cy="400110"/>
          </a:xfrm>
          <a:prstGeom prst="rect">
            <a:avLst/>
          </a:prstGeom>
          <a:noFill/>
        </p:spPr>
        <p:txBody>
          <a:bodyPr wrap="square" rtlCol="0">
            <a:spAutoFit/>
          </a:bodyPr>
          <a:lstStyle/>
          <a:p>
            <a:r>
              <a:rPr lang="en-US" altLang="zh-CN" sz="2000" b="1" dirty="0" err="1"/>
              <a:t>smc</a:t>
            </a:r>
            <a:r>
              <a:rPr lang="en-US" altLang="zh-CN" sz="2000" b="1" dirty="0"/>
              <a:t> trapped to ATF</a:t>
            </a:r>
          </a:p>
        </p:txBody>
      </p:sp>
      <p:pic>
        <p:nvPicPr>
          <p:cNvPr id="6" name="图片 5">
            <a:extLst>
              <a:ext uri="{FF2B5EF4-FFF2-40B4-BE49-F238E27FC236}">
                <a16:creationId xmlns:a16="http://schemas.microsoft.com/office/drawing/2014/main" id="{C7D5DFCA-34D5-48E4-9390-E0E95B82B564}"/>
              </a:ext>
            </a:extLst>
          </p:cNvPr>
          <p:cNvPicPr>
            <a:picLocks noChangeAspect="1"/>
          </p:cNvPicPr>
          <p:nvPr/>
        </p:nvPicPr>
        <p:blipFill>
          <a:blip r:embed="rId2"/>
          <a:stretch>
            <a:fillRect/>
          </a:stretch>
        </p:blipFill>
        <p:spPr>
          <a:xfrm>
            <a:off x="191343" y="1196752"/>
            <a:ext cx="6083881" cy="4561284"/>
          </a:xfrm>
          <a:prstGeom prst="rect">
            <a:avLst/>
          </a:prstGeom>
        </p:spPr>
      </p:pic>
      <p:pic>
        <p:nvPicPr>
          <p:cNvPr id="8" name="图片 7">
            <a:extLst>
              <a:ext uri="{FF2B5EF4-FFF2-40B4-BE49-F238E27FC236}">
                <a16:creationId xmlns:a16="http://schemas.microsoft.com/office/drawing/2014/main" id="{F88D6C30-5017-479A-B037-E2F06DCBAC17}"/>
              </a:ext>
            </a:extLst>
          </p:cNvPr>
          <p:cNvPicPr>
            <a:picLocks noChangeAspect="1"/>
          </p:cNvPicPr>
          <p:nvPr/>
        </p:nvPicPr>
        <p:blipFill>
          <a:blip r:embed="rId3"/>
          <a:stretch>
            <a:fillRect/>
          </a:stretch>
        </p:blipFill>
        <p:spPr>
          <a:xfrm>
            <a:off x="6361319" y="635335"/>
            <a:ext cx="5422486" cy="558733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rgbClr val="5F5F5F"/>
      </a:dk1>
      <a:lt1>
        <a:srgbClr val="F2F2F2"/>
      </a:lt1>
      <a:dk2>
        <a:srgbClr val="A7A7A7"/>
      </a:dk2>
      <a:lt2>
        <a:srgbClr val="535353"/>
      </a:lt2>
      <a:accent1>
        <a:srgbClr val="4A6982"/>
      </a:accent1>
      <a:accent2>
        <a:srgbClr val="E86262"/>
      </a:accent2>
      <a:accent3>
        <a:srgbClr val="878B79"/>
      </a:accent3>
      <a:accent4>
        <a:srgbClr val="E29860"/>
      </a:accent4>
      <a:accent5>
        <a:srgbClr val="A06C6D"/>
      </a:accent5>
      <a:accent6>
        <a:srgbClr val="DE8E8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800" b="0" i="0" u="none" strike="noStrike" cap="none" spc="0" normalizeH="0" baseline="0" dirty="0" smtClean="0">
            <a:ln>
              <a:noFill/>
            </a:ln>
            <a:solidFill>
              <a:schemeClr val="bg1">
                <a:lumMod val="50000"/>
              </a:schemeClr>
            </a:solidFill>
            <a:effectLst/>
            <a:uFillTx/>
            <a:latin typeface="微软雅黑" pitchFamily="34" charset="-122"/>
            <a:ea typeface="微软雅黑" pitchFamily="34" charset="-122"/>
            <a:sym typeface="Times New Roman" panose="02020603050405020304"/>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A6982"/>
      </a:accent1>
      <a:accent2>
        <a:srgbClr val="E86262"/>
      </a:accent2>
      <a:accent3>
        <a:srgbClr val="878B79"/>
      </a:accent3>
      <a:accent4>
        <a:srgbClr val="E29860"/>
      </a:accent4>
      <a:accent5>
        <a:srgbClr val="A06C6D"/>
      </a:accent5>
      <a:accent6>
        <a:srgbClr val="DE8E8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509</Words>
  <Application>Microsoft Office PowerPoint</Application>
  <PresentationFormat>宽屏</PresentationFormat>
  <Paragraphs>50</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微软雅黑</vt:lpstr>
      <vt:lpstr>小米兰亭</vt:lpstr>
      <vt:lpstr>Arial</vt:lpstr>
      <vt:lpstr>Times New Roman</vt:lpstr>
      <vt:lpstr>Office 主题</vt:lpstr>
      <vt:lpstr>ARMV8和ARMV9架构学习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CSDN学院_课程PPT模板</dc:title>
  <dc:creator>CSDN学院</dc:creator>
  <cp:lastModifiedBy>Hehe Zhou</cp:lastModifiedBy>
  <cp:revision>27</cp:revision>
  <dcterms:created xsi:type="dcterms:W3CDTF">2017-06-22T11:40:00Z</dcterms:created>
  <dcterms:modified xsi:type="dcterms:W3CDTF">2022-04-29T11:02:33Z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