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0" r:id="rId3"/>
    <p:sldId id="267" r:id="rId4"/>
    <p:sldId id="323" r:id="rId5"/>
    <p:sldId id="259" r:id="rId6"/>
    <p:sldId id="302" r:id="rId7"/>
    <p:sldId id="268" r:id="rId8"/>
    <p:sldId id="301" r:id="rId9"/>
    <p:sldId id="381" r:id="rId10"/>
    <p:sldId id="382" r:id="rId11"/>
    <p:sldId id="270" r:id="rId12"/>
    <p:sldId id="272" r:id="rId13"/>
    <p:sldId id="261" r:id="rId14"/>
    <p:sldId id="274" r:id="rId15"/>
    <p:sldId id="273" r:id="rId16"/>
    <p:sldId id="383" r:id="rId17"/>
    <p:sldId id="275" r:id="rId18"/>
    <p:sldId id="276" r:id="rId19"/>
    <p:sldId id="384" r:id="rId20"/>
    <p:sldId id="385" r:id="rId21"/>
    <p:sldId id="386" r:id="rId22"/>
    <p:sldId id="262" r:id="rId23"/>
    <p:sldId id="387" r:id="rId24"/>
    <p:sldId id="388" r:id="rId25"/>
    <p:sldId id="389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90" r:id="rId36"/>
    <p:sldId id="303" r:id="rId37"/>
    <p:sldId id="306" r:id="rId38"/>
    <p:sldId id="307" r:id="rId39"/>
    <p:sldId id="316" r:id="rId40"/>
    <p:sldId id="317" r:id="rId41"/>
    <p:sldId id="311" r:id="rId42"/>
    <p:sldId id="312" r:id="rId43"/>
    <p:sldId id="269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70" d="100"/>
          <a:sy n="70" d="100"/>
        </p:scale>
        <p:origin x="5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5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gicv3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C704D8-16A6-455E-B42B-D7AB8925F0E1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905" y="135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GIC interconnect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45" y="603885"/>
            <a:ext cx="5380355" cy="2156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95" y="3429000"/>
            <a:ext cx="5259705" cy="2573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93329" y="6002020"/>
            <a:ext cx="3588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for message-signaled interrupts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20" y="607695"/>
            <a:ext cx="3543300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370" y="1162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GIC states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0100" y="4159885"/>
            <a:ext cx="102514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中断的生命周期:</a:t>
            </a:r>
            <a:endParaRPr lang="zh-CN" altLang="en-US"/>
          </a:p>
          <a:p>
            <a:r>
              <a:rPr lang="zh-CN" altLang="en-US"/>
              <a:t>对于电平触发的中断(</a:t>
            </a:r>
            <a:r>
              <a:rPr lang="zh-CN" altLang="en-US">
                <a:solidFill>
                  <a:srgbClr val="FF0000"/>
                </a:solidFill>
              </a:rPr>
              <a:t>level-sensitive interrupts</a:t>
            </a:r>
            <a:r>
              <a:rPr lang="zh-CN" altLang="en-US"/>
              <a:t>)，一个上升沿输入，将中断变成pending，中断信号线保持高电平直到PE断言该中断信号.</a:t>
            </a:r>
          </a:p>
          <a:p>
            <a:r>
              <a:rPr lang="zh-CN" altLang="en-US"/>
              <a:t>对于边沿触发的中断(</a:t>
            </a:r>
            <a:r>
              <a:rPr lang="zh-CN" altLang="en-US">
                <a:solidFill>
                  <a:srgbClr val="FF0000"/>
                </a:solidFill>
              </a:rPr>
              <a:t>edge-sensitive interrupts</a:t>
            </a:r>
            <a:r>
              <a:rPr lang="zh-CN" altLang="en-US"/>
              <a:t>)，一个上升沿输入，将中断变成pending，中断信号线不会保持高电平.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620395"/>
            <a:ext cx="46291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155" y="8064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Level sensitive interrupts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85" y="636905"/>
            <a:ext cx="7877175" cy="2257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15" y="3479800"/>
            <a:ext cx="7888605" cy="2355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0395" y="35375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Edge-triggered interrupts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4635" y="268605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GIC states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202248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Security model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90" y="3603625"/>
            <a:ext cx="8029575" cy="240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20" y="1043940"/>
            <a:ext cx="77533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97790"/>
            <a:ext cx="254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Use with </a:t>
            </a:r>
            <a:r>
              <a:rPr lang="zh-CN" altLang="en-US" dirty="0"/>
              <a:t>Security model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76400"/>
            <a:ext cx="98298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905" y="135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Target interrupts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2824" y="908050"/>
            <a:ext cx="10638069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中断发送给哪个CPU，是由affinity值定的，对于SPIs中断，在Distributer中就仲裁了</a:t>
            </a:r>
            <a:r>
              <a:rPr lang="zh-CN" altLang="en-US" dirty="0">
                <a:solidFill>
                  <a:srgbClr val="FF0000"/>
                </a:solidFill>
              </a:rPr>
              <a:t>发送给哪个CPU</a:t>
            </a:r>
            <a:r>
              <a:rPr lang="zh-CN" altLang="en-US" dirty="0"/>
              <a:t>，而对于PPI/SGI中断,由Redestributter寄存器决定;</a:t>
            </a:r>
          </a:p>
          <a:p>
            <a:r>
              <a:rPr lang="zh-CN" altLang="en-US" dirty="0"/>
              <a:t>对应的，ARM Core端，也有一个寄存器标志着CPU的编号</a:t>
            </a:r>
          </a:p>
          <a:p>
            <a:endParaRPr lang="zh-CN" altLang="en-US" dirty="0"/>
          </a:p>
          <a:p>
            <a:r>
              <a:rPr lang="zh-CN" altLang="en-US" dirty="0"/>
              <a:t>An affinity is a 32-bit value that is split into four fields:</a:t>
            </a:r>
          </a:p>
          <a:p>
            <a:r>
              <a:rPr lang="zh-CN" altLang="en-US" dirty="0"/>
              <a:t>&lt;affinity level 3&gt;.&lt;affinity level 2&gt;.&lt;affinity level 1&gt;.&lt;affinity level 0&gt;</a:t>
            </a:r>
          </a:p>
          <a:p>
            <a:endParaRPr lang="zh-CN" altLang="en-US" dirty="0"/>
          </a:p>
          <a:p>
            <a:r>
              <a:rPr lang="zh-CN" altLang="en-US" dirty="0"/>
              <a:t>0.0.0.[0:3] Cores 0 to 3 of a Cortex-A53 processor</a:t>
            </a:r>
          </a:p>
          <a:p>
            <a:r>
              <a:rPr lang="zh-CN" altLang="en-US" dirty="0"/>
              <a:t>0.0.1.[0:1] Cores 0 to 1 of a Cortex-A57 processor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90" y="3871595"/>
            <a:ext cx="94011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092E6-0C13-4DDA-97E8-BD4E4806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0" y="0"/>
            <a:ext cx="8334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977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gic architecture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" y="2030095"/>
            <a:ext cx="9877425" cy="3629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7605" y="8978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• Distributor interface</a:t>
            </a:r>
          </a:p>
          <a:p>
            <a:r>
              <a:rPr lang="zh-CN" altLang="en-US"/>
              <a:t>• Redistributor interface</a:t>
            </a:r>
          </a:p>
          <a:p>
            <a:r>
              <a:rPr lang="zh-CN" altLang="en-US"/>
              <a:t>• CPU interface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97790"/>
            <a:ext cx="3881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Distributor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72540" y="474980"/>
            <a:ext cx="1053528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Distributor (GICD_*) for SPIs</a:t>
            </a:r>
          </a:p>
          <a:p>
            <a:r>
              <a:rPr lang="en-US" altLang="zh-CN" dirty="0"/>
              <a:t>• SPIs </a:t>
            </a:r>
            <a:r>
              <a:rPr lang="zh-CN" altLang="en-US" dirty="0"/>
              <a:t>启用和禁用 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设置每个 </a:t>
            </a:r>
            <a:r>
              <a:rPr lang="en-US" altLang="zh-CN" dirty="0"/>
              <a:t>SPI </a:t>
            </a:r>
            <a:r>
              <a:rPr lang="zh-CN" altLang="en-US" dirty="0"/>
              <a:t>的优先级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每个 </a:t>
            </a:r>
            <a:r>
              <a:rPr lang="en-US" altLang="zh-CN" dirty="0"/>
              <a:t>SPI </a:t>
            </a:r>
            <a:r>
              <a:rPr lang="zh-CN" altLang="en-US" dirty="0"/>
              <a:t>的路由信息</a:t>
            </a:r>
            <a:r>
              <a:rPr lang="en-US" altLang="zh-CN" dirty="0"/>
              <a:t>(</a:t>
            </a:r>
            <a:r>
              <a:rPr lang="zh-CN" altLang="en-US" dirty="0"/>
              <a:t>发给哪个</a:t>
            </a:r>
            <a:r>
              <a:rPr lang="en-US" altLang="zh-CN" dirty="0" err="1"/>
              <a:t>cpu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每个 </a:t>
            </a:r>
            <a:r>
              <a:rPr lang="en-US" altLang="zh-CN" dirty="0"/>
              <a:t>SPI </a:t>
            </a:r>
            <a:r>
              <a:rPr lang="zh-CN" altLang="en-US" dirty="0"/>
              <a:t>设置为电平敏感或边沿触发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产生</a:t>
            </a:r>
            <a:r>
              <a:rPr lang="en-US" altLang="zh-CN" dirty="0"/>
              <a:t>message-signaled SPI</a:t>
            </a:r>
            <a:r>
              <a:rPr lang="zh-CN" altLang="en-US" dirty="0"/>
              <a:t>中断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控制每个</a:t>
            </a:r>
            <a:r>
              <a:rPr lang="en-US" altLang="zh-CN" dirty="0"/>
              <a:t>SPI </a:t>
            </a:r>
            <a:r>
              <a:rPr lang="zh-CN" altLang="en-US" dirty="0"/>
              <a:t>的状态</a:t>
            </a:r>
            <a:r>
              <a:rPr lang="en-US" altLang="zh-CN" dirty="0"/>
              <a:t>(active</a:t>
            </a:r>
            <a:r>
              <a:rPr lang="zh-CN" altLang="en-US" dirty="0"/>
              <a:t>、</a:t>
            </a:r>
            <a:r>
              <a:rPr lang="en-US" altLang="zh-CN" dirty="0"/>
              <a:t>pending)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在每一个</a:t>
            </a:r>
            <a:r>
              <a:rPr lang="en-US" altLang="zh-CN" dirty="0"/>
              <a:t>Security state </a:t>
            </a:r>
            <a:r>
              <a:rPr lang="zh-CN" altLang="en-US" dirty="0"/>
              <a:t>下，配置路由模型 </a:t>
            </a:r>
            <a:r>
              <a:rPr lang="en-US" altLang="zh-CN" dirty="0"/>
              <a:t>(affinity routing or legacy)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配置每一个</a:t>
            </a:r>
            <a:r>
              <a:rPr lang="en-US" altLang="zh-CN" dirty="0"/>
              <a:t>SPIs</a:t>
            </a:r>
            <a:r>
              <a:rPr lang="zh-CN" altLang="en-US" dirty="0"/>
              <a:t>的中断分组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977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Redistributors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555750" y="837565"/>
            <a:ext cx="829564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Redistributors (GICR_*)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启用和禁用 </a:t>
            </a:r>
            <a:r>
              <a:rPr lang="en-US" altLang="zh-CN" dirty="0"/>
              <a:t>SGI </a:t>
            </a:r>
            <a:r>
              <a:rPr lang="zh-CN" altLang="en-US" dirty="0"/>
              <a:t>和 </a:t>
            </a:r>
            <a:r>
              <a:rPr lang="en-US" altLang="zh-CN" dirty="0"/>
              <a:t>PPI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设置每个 </a:t>
            </a:r>
            <a:r>
              <a:rPr lang="en-US" altLang="zh-CN" dirty="0"/>
              <a:t>SGI </a:t>
            </a:r>
            <a:r>
              <a:rPr lang="zh-CN" altLang="en-US" dirty="0"/>
              <a:t>和 </a:t>
            </a:r>
            <a:r>
              <a:rPr lang="en-US" altLang="zh-CN" dirty="0"/>
              <a:t>PPI </a:t>
            </a:r>
            <a:r>
              <a:rPr lang="zh-CN" altLang="en-US" dirty="0"/>
              <a:t>的优先级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设置每个 </a:t>
            </a:r>
            <a:r>
              <a:rPr lang="en-US" altLang="zh-CN" dirty="0"/>
              <a:t>PPI </a:t>
            </a:r>
            <a:r>
              <a:rPr lang="zh-CN" altLang="en-US" dirty="0"/>
              <a:t>为电平敏感或边沿触发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将每个 </a:t>
            </a:r>
            <a:r>
              <a:rPr lang="en-US" altLang="zh-CN" dirty="0"/>
              <a:t>SGI </a:t>
            </a:r>
            <a:r>
              <a:rPr lang="zh-CN" altLang="en-US" dirty="0"/>
              <a:t>和 </a:t>
            </a:r>
            <a:r>
              <a:rPr lang="en-US" altLang="zh-CN" dirty="0"/>
              <a:t>PPI </a:t>
            </a:r>
            <a:r>
              <a:rPr lang="zh-CN" altLang="en-US" dirty="0"/>
              <a:t>分配给一个中断组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控制 </a:t>
            </a:r>
            <a:r>
              <a:rPr lang="en-US" altLang="zh-CN" dirty="0"/>
              <a:t>SGI </a:t>
            </a:r>
            <a:r>
              <a:rPr lang="zh-CN" altLang="en-US" dirty="0"/>
              <a:t>和 </a:t>
            </a:r>
            <a:r>
              <a:rPr lang="en-US" altLang="zh-CN" dirty="0"/>
              <a:t>PPI </a:t>
            </a:r>
            <a:r>
              <a:rPr lang="zh-CN" altLang="en-US" dirty="0"/>
              <a:t>的状态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控制内存中支持 </a:t>
            </a:r>
            <a:r>
              <a:rPr lang="en-US" altLang="zh-CN" dirty="0"/>
              <a:t>LPI </a:t>
            </a:r>
            <a:r>
              <a:rPr lang="zh-CN" altLang="en-US" dirty="0"/>
              <a:t>相关中断属性和挂起状态的数据结构的基地址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为连接的 </a:t>
            </a:r>
            <a:r>
              <a:rPr lang="en-US" altLang="zh-CN" dirty="0"/>
              <a:t>PE </a:t>
            </a:r>
            <a:r>
              <a:rPr lang="zh-CN" altLang="en-US" dirty="0"/>
              <a:t>提供电源管理支持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905" y="135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26920" y="474980"/>
            <a:ext cx="755078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gic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GIC version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Interrupt INTID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GIC interconnect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GIC states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Target interrupts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Security model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example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gic architecture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Distributor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Redistributors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CPU interfaces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Register Configuring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Routing a pending interrupt to a PE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Taking an interrupt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Running priority and preemption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End of interrupt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State of individual INTIDs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Generating SGIs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Controlling the Security state and grouping</a:t>
            </a: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Comparison of GICv3 and GICv2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977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CPU interfaces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98855" y="749300"/>
            <a:ext cx="1019365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CPU interfaces (ICC_*_ELn)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提供通用控制和配置以启用中断处理</a:t>
            </a:r>
          </a:p>
          <a:p>
            <a:r>
              <a:rPr lang="en-US" altLang="zh-CN" dirty="0"/>
              <a:t>• Acknowledge an interrupt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执行优先级下降和中断停用</a:t>
            </a:r>
            <a:r>
              <a:rPr lang="en-US" altLang="zh-CN" dirty="0"/>
              <a:t>(de-active)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为 </a:t>
            </a:r>
            <a:r>
              <a:rPr lang="en-US" altLang="zh-CN" dirty="0"/>
              <a:t>PE </a:t>
            </a:r>
            <a:r>
              <a:rPr lang="zh-CN" altLang="en-US" dirty="0"/>
              <a:t>设置中断优先级掩码</a:t>
            </a:r>
            <a:r>
              <a:rPr lang="en-US" altLang="zh-CN" dirty="0"/>
              <a:t>(</a:t>
            </a:r>
            <a:r>
              <a:rPr lang="zh-CN" altLang="en-US" dirty="0"/>
              <a:t>即设置最低优先级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定义 </a:t>
            </a:r>
            <a:r>
              <a:rPr lang="en-US" altLang="zh-CN" dirty="0"/>
              <a:t>PE </a:t>
            </a:r>
            <a:r>
              <a:rPr lang="zh-CN" altLang="en-US" dirty="0"/>
              <a:t>的抢占策略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确定 </a:t>
            </a:r>
            <a:r>
              <a:rPr lang="en-US" altLang="zh-CN" dirty="0"/>
              <a:t>PE </a:t>
            </a:r>
            <a:r>
              <a:rPr lang="zh-CN" altLang="en-US" dirty="0"/>
              <a:t>的最高的 </a:t>
            </a:r>
            <a:r>
              <a:rPr lang="en-US" altLang="zh-CN" dirty="0"/>
              <a:t>priority pending interrupt</a:t>
            </a:r>
          </a:p>
          <a:p>
            <a:endParaRPr lang="zh-CN" altLang="en-US" dirty="0"/>
          </a:p>
          <a:p>
            <a:r>
              <a:rPr lang="zh-CN" altLang="en-US" dirty="0"/>
              <a:t>In Arm CoreLink GICv3, the CPU Interface registers are accessed as System registers: ICC_*_ELn.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" y="97790"/>
            <a:ext cx="4156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Configuring - </a:t>
            </a:r>
            <a:r>
              <a:rPr lang="zh-CN" altLang="en-US">
                <a:sym typeface="+mn-ea"/>
              </a:rPr>
              <a:t>Global settings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9925" y="838835"/>
            <a:ext cx="110813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GICD_CTLR.ARE: Enable Affinity routing (ARE bits), 1-使用gicv3 mode，0-使用legacy mode(gicv2 mode). 默认为1</a:t>
            </a:r>
          </a:p>
          <a:p>
            <a:r>
              <a:rPr lang="zh-CN" altLang="en-US" dirty="0"/>
              <a:t>GICD_CTLR.EnableGrp1S</a:t>
            </a:r>
          </a:p>
          <a:p>
            <a:r>
              <a:rPr lang="zh-CN" altLang="en-US" dirty="0"/>
              <a:t>GICD_CTLR.EnableGrp1NS</a:t>
            </a:r>
          </a:p>
          <a:p>
            <a:r>
              <a:rPr lang="zh-CN" altLang="en-US" dirty="0"/>
              <a:t>GICD_CTLR.EnableGrp0</a:t>
            </a:r>
          </a:p>
          <a:p>
            <a:endParaRPr lang="zh-CN" altLang="en-US" dirty="0"/>
          </a:p>
          <a:p>
            <a:r>
              <a:rPr lang="zh-CN" altLang="en-US" dirty="0"/>
              <a:t>注意在GIC-600 does not support legacy operation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163830"/>
            <a:ext cx="7037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Configuring - (Redistributor)Settings for each PE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15" y="1877060"/>
            <a:ext cx="8372475" cy="4048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8040" y="705485"/>
            <a:ext cx="72263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Redistributor中包含了一个GICR_WAKER寄存器，用于记录connected PE的状态是onLine还是offline. 如果让PE变成online，软件则必需这样做：</a:t>
            </a:r>
            <a:endParaRPr lang="zh-CN" altLang="en-US"/>
          </a:p>
          <a:p>
            <a:r>
              <a:rPr lang="zh-CN" altLang="en-US">
                <a:sym typeface="+mn-ea"/>
              </a:rPr>
              <a:t>• Clear GICR_WAKER.ProcessorSleep to 0.</a:t>
            </a:r>
            <a:endParaRPr lang="zh-CN" altLang="en-US"/>
          </a:p>
          <a:p>
            <a:r>
              <a:rPr lang="zh-CN" altLang="en-US">
                <a:sym typeface="+mn-ea"/>
              </a:rPr>
              <a:t>• Poll GICR_WAKER.ChildrenAsleep until it reads 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490" y="4143375"/>
            <a:ext cx="4445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如果PE is offline (GICR_WAKER.ProcessorSleep==1)时，来了一个中断target到该PE上，将产一个wake request信号，这个信号连接PE的power controller，该controller将会打开PE。然后PE  clear the ProcessorSleep bit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29025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configuration - CPU interface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2835" y="1073785"/>
            <a:ext cx="93637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CPU interfaces (ICC_*_ELn)</a:t>
            </a:r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SRE bit--- enable  cpu interface</a:t>
            </a:r>
          </a:p>
          <a:p>
            <a:r>
              <a:rPr lang="zh-CN" altLang="en-US"/>
              <a:t>注：有些处理器可能不支持legacy operation，SRE比特位也是固定为1，那么软件就不需要处理该比特了</a:t>
            </a:r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Set Priority Mask and Binary Point registers</a:t>
            </a:r>
          </a:p>
          <a:p>
            <a:r>
              <a:rPr lang="zh-CN" altLang="en-US"/>
              <a:t>ICC_PMR_EL1、ICC_BPRn_EL1</a:t>
            </a:r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Set EOI mode （EOI:End of interrupt）</a:t>
            </a:r>
          </a:p>
          <a:p>
            <a:r>
              <a:rPr lang="zh-CN" altLang="en-US"/>
              <a:t>ICC_CTLR_EL1 and ICC_CTLR_EL3</a:t>
            </a:r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Enable signaling of each interrupt group</a:t>
            </a:r>
          </a:p>
          <a:p>
            <a:r>
              <a:rPr lang="zh-CN" altLang="en-US"/>
              <a:t>ICC_IGRPEN1_EL1 (banked by Security state)</a:t>
            </a:r>
          </a:p>
          <a:p>
            <a:r>
              <a:rPr lang="zh-CN" altLang="en-US"/>
              <a:t>ICC_IGRPEN0_EL1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65" y="172720"/>
            <a:ext cx="16992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PE configuration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3995" y="662305"/>
            <a:ext cx="5043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Routing controls  </a:t>
            </a:r>
            <a:r>
              <a:rPr lang="en-US" altLang="zh-CN"/>
              <a:t>- </a:t>
            </a:r>
            <a:r>
              <a:rPr lang="zh-CN" altLang="en-US"/>
              <a:t> SCR_EL3 、 HCR_EL2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Interrupt masks    </a:t>
            </a:r>
            <a:r>
              <a:rPr lang="en-US" altLang="zh-CN"/>
              <a:t>- </a:t>
            </a:r>
            <a:r>
              <a:rPr lang="zh-CN" altLang="en-US"/>
              <a:t>PSTATE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Vector table   </a:t>
            </a:r>
            <a:r>
              <a:rPr lang="en-US" altLang="zh-CN"/>
              <a:t>- </a:t>
            </a:r>
            <a:r>
              <a:rPr lang="zh-CN" altLang="en-US"/>
              <a:t>VBAR_ELn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10" y="487045"/>
            <a:ext cx="6081395" cy="2253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65" y="3774440"/>
            <a:ext cx="2886075" cy="104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2586355"/>
            <a:ext cx="4419600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" y="2957195"/>
            <a:ext cx="5266055" cy="659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" y="3954780"/>
            <a:ext cx="6736715" cy="23698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3060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interrupt sources configuration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0985" y="814070"/>
            <a:ext cx="47517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• SPIs are configured through the Distributor, using the GICD_* registers.</a:t>
            </a:r>
          </a:p>
          <a:p>
            <a:r>
              <a:rPr lang="zh-CN" altLang="en-US"/>
              <a:t>• PPIs and SGIs are configured through the individual Redistributors, using the GICR_* registers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398780"/>
            <a:ext cx="5867400" cy="6343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835" y="2900045"/>
            <a:ext cx="66421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对于每一个中断，软件必需配置的：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</a:t>
            </a:r>
            <a:r>
              <a:rPr lang="zh-CN" altLang="en-US" sz="1600"/>
              <a:t>Priority: GICD_IPRIORITYn, GICR_IPRIORITYn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Group: GICD_IGROUPn, GICD_IGRPMODn, GICR_IGROUPn, GICR_IGRPMODn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Edge-triggered or level-sensitive: GICD_ICFGRn, GICR_ICFGRn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 </a:t>
            </a:r>
            <a:r>
              <a:rPr lang="zh-CN" altLang="en-US" sz="1600"/>
              <a:t>Enable: GICD_ISENABLERn, GICD_ICENABLER, GICR_ISENABLERn, GICR_ICENABLERn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2817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Setting the target PE for SPIs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065" y="635635"/>
            <a:ext cx="95973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GICD_IROUTERn.Interrupt_Routing_Mode == 0  rounting到制定的PE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GICD_IROUTERn.Interrupt_Routing_Mode == 1  Distributor硬件会自动选择一个PE，可以是0-n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3065" y="1157605"/>
            <a:ext cx="62160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A PE can opt out of receiving 1-of-N interrupts. This is controlled by the DPG1S, DPG1NS and DPG0 bits in GICR_CTLR.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85" y="1125855"/>
            <a:ext cx="5991225" cy="5619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" y="2097405"/>
            <a:ext cx="58293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3438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Routing a pending interrupt to a 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7345" y="1043305"/>
            <a:ext cx="11497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Check that the group associated with the interrupt is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Check that the interrupt is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Check the routing controls to decide which PEs can receive the interrupt.</a:t>
            </a:r>
          </a:p>
          <a:p>
            <a:r>
              <a:rPr lang="zh-CN" altLang="en-US"/>
              <a:t>	routing is controlled by GICD_IROUTERn，An SPI can target one specific PE, or any one of the connected 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Check the interrupt priority and priority mask to decide which PEs are suitable to handle the interrupt</a:t>
            </a:r>
          </a:p>
          <a:p>
            <a:r>
              <a:rPr lang="zh-CN" altLang="en-US"/>
              <a:t>	Each PE has a Priority Mask register, ICC_PMR_EL1, in its CPU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Check the running priority to decide which PEs are available to handle the interrup</a:t>
            </a:r>
          </a:p>
          <a:p>
            <a:r>
              <a:rPr lang="zh-CN" altLang="en-US"/>
              <a:t>	Only an interrupt with a higher priority than the running priority can preempt the current interrupt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198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 Taking an interrupt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" y="2342515"/>
            <a:ext cx="4562475" cy="2324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85" y="1106170"/>
            <a:ext cx="58769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3232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Running priority and preemption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1510030"/>
            <a:ext cx="5334000" cy="3476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15" y="1257935"/>
            <a:ext cx="594360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905" y="135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GIC version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90" y="371475"/>
            <a:ext cx="6905625" cy="61150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888DA8-9834-42B0-ACC1-937E1D6C872F}"/>
              </a:ext>
            </a:extLst>
          </p:cNvPr>
          <p:cNvSpPr txBox="1"/>
          <p:nvPr/>
        </p:nvSpPr>
        <p:spPr>
          <a:xfrm>
            <a:off x="333375" y="28149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◾gic400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，支持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gicv2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架构版本。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◾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gic500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，支持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gicv3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架构版本。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◾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gic600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，支持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gicv3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架构版本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◾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gic700, 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支持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gicv4.1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架构版本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750" y="248285"/>
            <a:ext cx="1713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 End of interrupt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5210" y="812800"/>
            <a:ext cx="5941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• Priority drop </a:t>
            </a:r>
            <a:r>
              <a:rPr lang="en-US" altLang="zh-CN"/>
              <a:t>- </a:t>
            </a:r>
            <a:r>
              <a:rPr lang="zh-CN" altLang="en-US"/>
              <a:t>将中断优先级降到中断产生之前的值</a:t>
            </a:r>
          </a:p>
          <a:p>
            <a:r>
              <a:rPr lang="zh-CN" altLang="en-US"/>
              <a:t>• Deactivation </a:t>
            </a:r>
            <a:r>
              <a:rPr lang="en-US" altLang="zh-CN"/>
              <a:t>- </a:t>
            </a:r>
            <a:r>
              <a:rPr lang="zh-CN" altLang="en-US"/>
              <a:t>将中断从active变成inactive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9825" y="1910715"/>
            <a:ext cx="100907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在gicv3中，drop和deactivation通常是一起打开的。</a:t>
            </a:r>
          </a:p>
          <a:p>
            <a:endParaRPr lang="zh-CN" altLang="en-US"/>
          </a:p>
          <a:p>
            <a:r>
              <a:rPr lang="zh-CN" altLang="en-US"/>
              <a:t>ICC_CTLR_ELn.EOImode = 1: 通过写ICC_EOIR0_EL1、ICC_EOIR1_EL1让drop and deactivation同时生效</a:t>
            </a:r>
          </a:p>
          <a:p>
            <a:r>
              <a:rPr lang="zh-CN" altLang="en-US"/>
              <a:t>ICC_CTLR_ELn.EOImode = 0: 通过写ICC_EOIR0_EL1、ICC_EOIR1_EL1让drop生效，写ICC_DIR_EL1让deactivation生效，这在虚拟化中会用到</a:t>
            </a:r>
            <a:r>
              <a:rPr lang="en-US" altLang="zh-CN"/>
              <a:t>.</a:t>
            </a:r>
          </a:p>
          <a:p>
            <a:endParaRPr lang="zh-CN" altLang="en-US"/>
          </a:p>
          <a:p>
            <a:r>
              <a:rPr lang="zh-CN" altLang="en-US"/>
              <a:t>大多数的软件系统中 EOIMode==0，而下hypervisor的系统中 EOIMode==1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2508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State of individual INTIDs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789940"/>
            <a:ext cx="10333990" cy="52787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1660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Generating SGIs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60" y="635635"/>
            <a:ext cx="4638675" cy="2571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60" y="3421380"/>
            <a:ext cx="7343775" cy="695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1060" y="4262755"/>
            <a:ext cx="4297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IRM (Interrupt Routing Mode)</a:t>
            </a:r>
          </a:p>
          <a:p>
            <a:r>
              <a:rPr lang="zh-CN" altLang="en-US"/>
              <a:t>IRM = 0  rounting到Affinity指定的PE;</a:t>
            </a:r>
          </a:p>
          <a:p>
            <a:r>
              <a:rPr lang="zh-CN" altLang="en-US"/>
              <a:t>IRM = 1  routing到所有PE(除当前PE之外)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41459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Controlling the Security state and grouping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56385" y="635635"/>
            <a:ext cx="8531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PE在secure执行时，可以产生secure和non-secure的SGI;</a:t>
            </a:r>
          </a:p>
          <a:p>
            <a:r>
              <a:rPr lang="zh-CN" altLang="en-US"/>
              <a:t>PE在non-secure执行时，也是可以产生secure的SGI，但是取决于GICR_NSACR寄存器的配置，该寄存器只能在secure中读写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" y="2223135"/>
            <a:ext cx="11451590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3131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Comparison of GICv3 and GICv2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70" y="2895600"/>
            <a:ext cx="6019800" cy="2219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96745" y="542925"/>
            <a:ext cx="64706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Comparison of GICv3 and GICv2</a:t>
            </a:r>
          </a:p>
          <a:p>
            <a:r>
              <a:rPr lang="zh-CN" altLang="en-US"/>
              <a:t>在gicv2中，SGI INTIDs对于originating PE和the target PE是banked</a:t>
            </a:r>
          </a:p>
          <a:p>
            <a:r>
              <a:rPr lang="zh-CN" altLang="en-US"/>
              <a:t>在gicv3中，SGI仅仅对target PE是banked</a:t>
            </a:r>
          </a:p>
          <a:p>
            <a:endParaRPr lang="zh-CN" altLang="en-US"/>
          </a:p>
          <a:p>
            <a:r>
              <a:rPr lang="zh-CN" altLang="en-US"/>
              <a:t>在gicv2中同时收到两个SGI=5中断，两个中断都会被PE处理。</a:t>
            </a:r>
          </a:p>
          <a:p>
            <a:r>
              <a:rPr lang="zh-CN" altLang="en-US"/>
              <a:t>而在gicv3上，由于originating不是banked，所有前一个SGI=5中断将会丢失。PE只能收到一个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5"/>
            <a:ext cx="1762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Legacy operation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5095" y="720725"/>
            <a:ext cx="7312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• When ARE==0, affinity routing is disabled (legacy operation)</a:t>
            </a:r>
          </a:p>
          <a:p>
            <a:r>
              <a:rPr lang="zh-CN" altLang="en-US"/>
              <a:t>• When ARE==1, affinity routing is enabled (GICv3 operation)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671955"/>
            <a:ext cx="874395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4"/>
            <a:ext cx="20897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GICD register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3C0C-102B-4A0C-AD47-2FB9F56D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166" y="0"/>
            <a:ext cx="5789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4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50952A-E130-41D0-9FED-69354EDB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26" y="0"/>
            <a:ext cx="6091947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BF984C-3471-4BCF-B682-9685EB9C36A1}"/>
              </a:ext>
            </a:extLst>
          </p:cNvPr>
          <p:cNvSpPr txBox="1"/>
          <p:nvPr/>
        </p:nvSpPr>
        <p:spPr>
          <a:xfrm>
            <a:off x="110490" y="267334"/>
            <a:ext cx="20897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GICD register</a:t>
            </a:r>
          </a:p>
        </p:txBody>
      </p:sp>
    </p:spTree>
    <p:extLst>
      <p:ext uri="{BB962C8B-B14F-4D97-AF65-F5344CB8AC3E}">
        <p14:creationId xmlns:p14="http://schemas.microsoft.com/office/powerpoint/2010/main" val="328568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4"/>
            <a:ext cx="19850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GICR register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F6342E-6A2B-41C1-BA87-71397383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985837"/>
            <a:ext cx="7105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92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6BD6CA-3969-4316-9E6C-AA89135D7CD8}"/>
              </a:ext>
            </a:extLst>
          </p:cNvPr>
          <p:cNvSpPr txBox="1"/>
          <p:nvPr/>
        </p:nvSpPr>
        <p:spPr>
          <a:xfrm>
            <a:off x="224790" y="210820"/>
            <a:ext cx="19850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GICR register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4EFED1-1924-4880-9365-DEAC2920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271587"/>
            <a:ext cx="7553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3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1145" y="2153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/>
              <a:t>gic</a:t>
            </a:r>
            <a:r>
              <a:rPr lang="en-US" altLang="zh-CN" dirty="0"/>
              <a:t> model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1C00-FDA7-41F3-A754-0879E460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4985"/>
            <a:ext cx="12192000" cy="2496989"/>
          </a:xfrm>
          <a:prstGeom prst="rect">
            <a:avLst/>
          </a:prstGeom>
        </p:spPr>
      </p:pic>
      <p:pic>
        <p:nvPicPr>
          <p:cNvPr id="8" name="Picture 7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12627EA2-6823-4C62-BC92-63B430C7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479" y="854504"/>
            <a:ext cx="1851263" cy="1382357"/>
          </a:xfrm>
          <a:prstGeom prst="rect">
            <a:avLst/>
          </a:prstGeom>
        </p:spPr>
      </p:pic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C06E7006-50C5-451C-9703-32BF6994B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89" y="904002"/>
            <a:ext cx="1851263" cy="1398965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E7AE8E2F-B432-4F5C-9996-E14AF3050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114" y="854504"/>
            <a:ext cx="1816892" cy="1433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75982E-FB7E-46C2-BC6F-AC38D8793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45" y="874103"/>
            <a:ext cx="1742720" cy="13800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A300FC-59B9-4568-B0F6-5D696034C48F}"/>
              </a:ext>
            </a:extLst>
          </p:cNvPr>
          <p:cNvSpPr txBox="1"/>
          <p:nvPr/>
        </p:nvSpPr>
        <p:spPr>
          <a:xfrm>
            <a:off x="271145" y="2597861"/>
            <a:ext cx="2038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Cortex-A15, Cortex-A7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21600-0DCD-4851-A6AC-EF3E7E77CC91}"/>
              </a:ext>
            </a:extLst>
          </p:cNvPr>
          <p:cNvSpPr txBox="1"/>
          <p:nvPr/>
        </p:nvSpPr>
        <p:spPr>
          <a:xfrm>
            <a:off x="2537114" y="2471361"/>
            <a:ext cx="2307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Cortex-A73, Cortex-A72, </a:t>
            </a:r>
            <a:br>
              <a:rPr lang="en-US" altLang="zh-CN" sz="1400" dirty="0"/>
            </a:br>
            <a:r>
              <a:rPr lang="zh-CN" altLang="en-US" sz="1400" dirty="0"/>
              <a:t>Cortex-A57, Cortex-A53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A093C6-5C4A-42C1-864E-B70F9817D01A}"/>
              </a:ext>
            </a:extLst>
          </p:cNvPr>
          <p:cNvSpPr txBox="1"/>
          <p:nvPr/>
        </p:nvSpPr>
        <p:spPr>
          <a:xfrm>
            <a:off x="5040464" y="2529521"/>
            <a:ext cx="2307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Cortex-A76, Cortex-A55</a:t>
            </a:r>
            <a:endParaRPr lang="zh-CN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363A6-815D-4C61-847B-0311572DCA3E}"/>
              </a:ext>
            </a:extLst>
          </p:cNvPr>
          <p:cNvSpPr txBox="1"/>
          <p:nvPr/>
        </p:nvSpPr>
        <p:spPr>
          <a:xfrm>
            <a:off x="7543814" y="2408529"/>
            <a:ext cx="2307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Cortex-A78AE, Cortex-A76AE, Cortex-A76, Cortex-A55</a:t>
            </a:r>
            <a:endParaRPr lang="zh-CN" altLang="en-US" sz="1400" dirty="0"/>
          </a:p>
        </p:txBody>
      </p:sp>
      <p:pic>
        <p:nvPicPr>
          <p:cNvPr id="25" name="Picture 24" descr="A picture containing arrow&#10;&#10;Description automatically generated">
            <a:extLst>
              <a:ext uri="{FF2B5EF4-FFF2-40B4-BE49-F238E27FC236}">
                <a16:creationId xmlns:a16="http://schemas.microsoft.com/office/drawing/2014/main" id="{C4FFD7EE-703B-4C72-ADBC-174D69579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9991" y="854504"/>
            <a:ext cx="1882293" cy="14663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36076-C608-4FDF-A1AF-F0DF0AD5E624}"/>
              </a:ext>
            </a:extLst>
          </p:cNvPr>
          <p:cNvSpPr txBox="1"/>
          <p:nvPr/>
        </p:nvSpPr>
        <p:spPr>
          <a:xfrm>
            <a:off x="9582150" y="2654750"/>
            <a:ext cx="2752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70C0"/>
                </a:solidFill>
                <a:effectLst/>
                <a:latin typeface="Lato"/>
              </a:rPr>
              <a:t>enhancing virtualization capabilities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79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6BD6CA-3969-4316-9E6C-AA89135D7CD8}"/>
              </a:ext>
            </a:extLst>
          </p:cNvPr>
          <p:cNvSpPr txBox="1"/>
          <p:nvPr/>
        </p:nvSpPr>
        <p:spPr>
          <a:xfrm>
            <a:off x="224790" y="210820"/>
            <a:ext cx="19850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GICR register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E72CB4-D129-4249-80C8-35AAFDB8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19200"/>
            <a:ext cx="7296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9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6BD6CA-3969-4316-9E6C-AA89135D7CD8}"/>
              </a:ext>
            </a:extLst>
          </p:cNvPr>
          <p:cNvSpPr txBox="1"/>
          <p:nvPr/>
        </p:nvSpPr>
        <p:spPr>
          <a:xfrm>
            <a:off x="224789" y="210820"/>
            <a:ext cx="27565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GICR register – SGI/PPI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8FB9C1-8F11-43A4-9EFB-88DD20B1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94" y="0"/>
            <a:ext cx="5926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0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67334"/>
            <a:ext cx="14992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CPU interface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FC27C6-EEC4-4F75-904B-FF4EC75D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595312"/>
            <a:ext cx="70961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85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905" y="135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/>
              <a:t>gic</a:t>
            </a:r>
            <a:r>
              <a:rPr lang="en-US" altLang="zh-CN" dirty="0"/>
              <a:t> model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75310"/>
            <a:ext cx="9601200" cy="4821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5095" y="5623560"/>
            <a:ext cx="9401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GIC是一个为Cortex-A和Arm Cortex-R设计的标准的中断控制器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74CA178-262A-4F1E-95E1-D6F1248A11CE}"/>
              </a:ext>
            </a:extLst>
          </p:cNvPr>
          <p:cNvSpPr txBox="1"/>
          <p:nvPr/>
        </p:nvSpPr>
        <p:spPr>
          <a:xfrm>
            <a:off x="238124" y="177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gic</a:t>
            </a:r>
            <a:r>
              <a:rPr lang="en-US" altLang="zh-CN" dirty="0"/>
              <a:t>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C13494-7C57-4C2E-BC1F-D7E7EF97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46616"/>
            <a:ext cx="7962900" cy="5324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6FB68A-5939-4D25-A480-7BD96F784BF6}"/>
              </a:ext>
            </a:extLst>
          </p:cNvPr>
          <p:cNvSpPr txBox="1"/>
          <p:nvPr/>
        </p:nvSpPr>
        <p:spPr>
          <a:xfrm>
            <a:off x="238124" y="49436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— Locality-specific Peripheral Interrupts (LPIs).</a:t>
            </a:r>
          </a:p>
          <a:p>
            <a:r>
              <a:rPr lang="zh-CN" altLang="en-US" dirty="0"/>
              <a:t>— Private Peripheral Interrupts (PPIs).</a:t>
            </a:r>
          </a:p>
          <a:p>
            <a:r>
              <a:rPr lang="zh-CN" altLang="en-US" dirty="0"/>
              <a:t>— Software Generated Interrupts (SGIs).</a:t>
            </a:r>
          </a:p>
          <a:p>
            <a:r>
              <a:rPr lang="zh-CN" altLang="en-US" dirty="0"/>
              <a:t>— Shared Peripheral Interrupts (SPIs).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99B77-A800-4A96-9825-0800D87A3404}"/>
              </a:ext>
            </a:extLst>
          </p:cNvPr>
          <p:cNvSpPr txBox="1"/>
          <p:nvPr/>
        </p:nvSpPr>
        <p:spPr>
          <a:xfrm>
            <a:off x="238124" y="1514002"/>
            <a:ext cx="392291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gicv3/gicv4的四大组件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Redistributor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CPU insterface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Interrupt Translation Service</a:t>
            </a:r>
          </a:p>
          <a:p>
            <a:endParaRPr lang="zh-CN" altLang="en-US" sz="1400" dirty="0"/>
          </a:p>
          <a:p>
            <a:r>
              <a:rPr lang="zh-CN" altLang="en-US" sz="1400" b="1" dirty="0"/>
              <a:t>4种类型中断: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SGI  软件产生中断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PPI  私有中断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SPI  共享中断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LPI  区域特定中断</a:t>
            </a:r>
          </a:p>
        </p:txBody>
      </p:sp>
    </p:spTree>
    <p:extLst>
      <p:ext uri="{BB962C8B-B14F-4D97-AF65-F5344CB8AC3E}">
        <p14:creationId xmlns:p14="http://schemas.microsoft.com/office/powerpoint/2010/main" val="262915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905" y="135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Interrupt INTID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3835" y="819785"/>
            <a:ext cx="51581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Shared Peripheral Interrupt (SPI)</a:t>
            </a:r>
          </a:p>
          <a:p>
            <a:r>
              <a:rPr lang="zh-CN" altLang="en-US"/>
              <a:t>Private Peripheral Interrupt (PPI)</a:t>
            </a:r>
          </a:p>
          <a:p>
            <a:r>
              <a:rPr lang="zh-CN" altLang="en-US"/>
              <a:t>Software Generated Interrupt (SGI)</a:t>
            </a:r>
          </a:p>
          <a:p>
            <a:r>
              <a:rPr lang="zh-CN" altLang="en-US"/>
              <a:t>Locality-specific Peripheral Interrupt (LPI)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95" y="635000"/>
            <a:ext cx="6991350" cy="384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2425065"/>
            <a:ext cx="458089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B58B90-9E94-48E8-A2D9-739B5CF5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95400"/>
            <a:ext cx="9610725" cy="4419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4CA178-262A-4F1E-95E1-D6F1248A11CE}"/>
              </a:ext>
            </a:extLst>
          </p:cNvPr>
          <p:cNvSpPr txBox="1"/>
          <p:nvPr/>
        </p:nvSpPr>
        <p:spPr>
          <a:xfrm>
            <a:off x="238124" y="1487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GIC interconnect</a:t>
            </a:r>
          </a:p>
        </p:txBody>
      </p:sp>
    </p:spTree>
    <p:extLst>
      <p:ext uri="{BB962C8B-B14F-4D97-AF65-F5344CB8AC3E}">
        <p14:creationId xmlns:p14="http://schemas.microsoft.com/office/powerpoint/2010/main" val="202840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31521-41DC-460D-8BF4-C1B276D2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85" y="0"/>
            <a:ext cx="668841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F288FA-6FC3-439F-8050-D14A1ED07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07" y="1659633"/>
            <a:ext cx="2644778" cy="24562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499457-7AFB-4653-B483-B420A7254425}"/>
              </a:ext>
            </a:extLst>
          </p:cNvPr>
          <p:cNvSpPr txBox="1"/>
          <p:nvPr/>
        </p:nvSpPr>
        <p:spPr>
          <a:xfrm>
            <a:off x="238124" y="148708"/>
            <a:ext cx="3797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GIC interconnect</a:t>
            </a:r>
          </a:p>
        </p:txBody>
      </p:sp>
    </p:spTree>
    <p:extLst>
      <p:ext uri="{BB962C8B-B14F-4D97-AF65-F5344CB8AC3E}">
        <p14:creationId xmlns:p14="http://schemas.microsoft.com/office/powerpoint/2010/main" val="419988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1775</Words>
  <Application>Microsoft Office PowerPoint</Application>
  <PresentationFormat>宽屏</PresentationFormat>
  <Paragraphs>201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-apple-system</vt:lpstr>
      <vt:lpstr>微软雅黑</vt:lpstr>
      <vt:lpstr>小米兰亭</vt:lpstr>
      <vt:lpstr>Arial</vt:lpstr>
      <vt:lpstr>Lato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15</cp:revision>
  <dcterms:created xsi:type="dcterms:W3CDTF">2017-06-22T11:40:00Z</dcterms:created>
  <dcterms:modified xsi:type="dcterms:W3CDTF">2022-04-30T02:51:15Z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