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324" r:id="rId3"/>
    <p:sldId id="494" r:id="rId4"/>
    <p:sldId id="264" r:id="rId5"/>
    <p:sldId id="269" r:id="rId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540" autoAdjust="0"/>
    <p:restoredTop sz="94361" autoAdjust="0"/>
  </p:normalViewPr>
  <p:slideViewPr>
    <p:cSldViewPr snapToObjects="1">
      <p:cViewPr varScale="1">
        <p:scale>
          <a:sx n="70" d="100"/>
          <a:sy n="70" d="100"/>
        </p:scale>
        <p:origin x="56" y="1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2022/4/17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0034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788403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D3A6D9-6D33-4BC4-BFC3-A8F69E27B32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746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70347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/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/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/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/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35" name="文本占位符 34"/>
          <p:cNvSpPr>
            <a:spLocks noGrp="1"/>
          </p:cNvSpPr>
          <p:nvPr>
            <p:ph type="body" sz="quarter" idx="10" hasCustomPrompt="1"/>
          </p:nvPr>
        </p:nvSpPr>
        <p:spPr>
          <a:xfrm>
            <a:off x="983432" y="43360"/>
            <a:ext cx="1657350" cy="543495"/>
          </a:xfrm>
        </p:spPr>
        <p:txBody>
          <a:bodyPr anchor="ctr"/>
          <a:lstStyle>
            <a:lvl1pPr marL="0" indent="0" algn="l">
              <a:buFontTx/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83432" y="69679"/>
            <a:ext cx="4176464" cy="543177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>
            <a:lvl1pPr>
              <a:def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</a:pPr>
            <a:r>
              <a:rPr lang="zh-CN" altLang="en-US" dirty="0"/>
              <a:t>标题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/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/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/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/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/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30" name="内容占位符 29"/>
          <p:cNvSpPr>
            <a:spLocks noGrp="1"/>
          </p:cNvSpPr>
          <p:nvPr>
            <p:ph sz="quarter" idx="10"/>
          </p:nvPr>
        </p:nvSpPr>
        <p:spPr>
          <a:xfrm>
            <a:off x="1271588" y="1268413"/>
            <a:ext cx="9825037" cy="49688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627857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031FB-BFA6-40FB-B2B1-713A96AC8D5B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5EEC-2074-4E35-B624-8B3A1D386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663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0" r:id="rId2"/>
    <p:sldLayoutId id="2147483653" r:id="rId3"/>
    <p:sldLayoutId id="2147483651" r:id="rId4"/>
    <p:sldLayoutId id="2147483654" r:id="rId5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讲师：代码改变世界</a:t>
            </a:r>
            <a:r>
              <a:rPr lang="en-US" altLang="zh-CN" dirty="0" err="1">
                <a:cs typeface="Times New Roman" panose="02020603050405020304"/>
              </a:rPr>
              <a:t>ctw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808" y="2286889"/>
            <a:ext cx="7541163" cy="719386"/>
          </a:xfrm>
        </p:spPr>
        <p:txBody>
          <a:bodyPr/>
          <a:lstStyle/>
          <a:p>
            <a:pPr hangingPunct="0">
              <a:lnSpc>
                <a:spcPct val="100000"/>
              </a:lnSpc>
            </a:pPr>
            <a:r>
              <a:rPr lang="en-US" altLang="zh-CN" sz="4000" b="1" dirty="0">
                <a:sym typeface="Times New Roman" panose="02020603050405020304"/>
              </a:rPr>
              <a:t>ARMV8</a:t>
            </a:r>
            <a:r>
              <a:rPr lang="zh-CN" altLang="en-US" sz="4000" b="1" dirty="0">
                <a:sym typeface="Times New Roman" panose="02020603050405020304"/>
              </a:rPr>
              <a:t>和</a:t>
            </a:r>
            <a:r>
              <a:rPr lang="en-US" altLang="zh-CN" sz="4000" b="1" dirty="0">
                <a:sym typeface="Times New Roman" panose="02020603050405020304"/>
              </a:rPr>
              <a:t>ARMV9</a:t>
            </a:r>
            <a:r>
              <a:rPr lang="zh-CN" altLang="en-US" sz="4000" b="1" dirty="0">
                <a:sym typeface="Times New Roman" panose="02020603050405020304"/>
              </a:rPr>
              <a:t>架构学习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4" y="2996952"/>
            <a:ext cx="5183188" cy="59395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中断示例：代码阅读</a:t>
            </a:r>
            <a:r>
              <a:rPr lang="en-US" altLang="zh-CN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-usecase4</a:t>
            </a:r>
            <a:endParaRPr lang="zh-CN" altLang="en-US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44AB315-04D2-43AE-B4AC-4A7105E89431}"/>
              </a:ext>
            </a:extLst>
          </p:cNvPr>
          <p:cNvSpPr txBox="1"/>
          <p:nvPr/>
        </p:nvSpPr>
        <p:spPr>
          <a:xfrm>
            <a:off x="4151784" y="1548557"/>
            <a:ext cx="2304256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</a:rPr>
              <a:t>异常/中断/gic专题</a:t>
            </a:r>
          </a:p>
        </p:txBody>
      </p:sp>
    </p:spTree>
    <p:extLst>
      <p:ext uri="{BB962C8B-B14F-4D97-AF65-F5344CB8AC3E}">
        <p14:creationId xmlns:p14="http://schemas.microsoft.com/office/powerpoint/2010/main" val="153677689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ABFF15F-7A1B-415A-9C29-59A8837256F2}"/>
              </a:ext>
            </a:extLst>
          </p:cNvPr>
          <p:cNvSpPr txBox="1"/>
          <p:nvPr/>
        </p:nvSpPr>
        <p:spPr>
          <a:xfrm>
            <a:off x="104775" y="0"/>
            <a:ext cx="18134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/>
              <a:t>中断规则</a:t>
            </a:r>
          </a:p>
        </p:txBody>
      </p:sp>
      <p:sp>
        <p:nvSpPr>
          <p:cNvPr id="2" name="AutoShape 2" descr="在这里插入图片描述">
            <a:extLst>
              <a:ext uri="{FF2B5EF4-FFF2-40B4-BE49-F238E27FC236}">
                <a16:creationId xmlns:a16="http://schemas.microsoft.com/office/drawing/2014/main" id="{581D00DA-6873-4690-BFDB-E462283745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171D84-3671-431D-B079-478A0E804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71367"/>
            <a:ext cx="5991226" cy="38104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358611-C413-4105-81A4-CAA429FA7520}"/>
              </a:ext>
            </a:extLst>
          </p:cNvPr>
          <p:cNvSpPr txBox="1"/>
          <p:nvPr/>
        </p:nvSpPr>
        <p:spPr>
          <a:xfrm>
            <a:off x="7497196" y="523220"/>
            <a:ext cx="4058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Firmware_Framework Architecture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EEFDDB-1008-4652-BF7F-B9C952C59B68}"/>
              </a:ext>
            </a:extLst>
          </p:cNvPr>
          <p:cNvSpPr txBox="1"/>
          <p:nvPr/>
        </p:nvSpPr>
        <p:spPr>
          <a:xfrm>
            <a:off x="698225" y="1970037"/>
            <a:ext cx="507641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1、当cpu处于REE，来了一个非安全中断</a:t>
            </a:r>
          </a:p>
          <a:p>
            <a:r>
              <a:rPr lang="zh-CN" altLang="en-US" sz="1600" dirty="0"/>
              <a:t>2、当cpu处于TEE，来了一个安全中断</a:t>
            </a:r>
          </a:p>
          <a:p>
            <a:r>
              <a:rPr lang="zh-CN" altLang="en-US" sz="1600" dirty="0"/>
              <a:t>3、当cpu处于TEE，来了一个非安全中断</a:t>
            </a:r>
          </a:p>
          <a:p>
            <a:r>
              <a:rPr lang="zh-CN" altLang="en-US" sz="1600" b="1" dirty="0">
                <a:solidFill>
                  <a:srgbClr val="FF0000"/>
                </a:solidFill>
              </a:rPr>
              <a:t>4、当cpu处于REE，来了一个安全中断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en-US" altLang="zh-CN" sz="1600" dirty="0"/>
              <a:t>5</a:t>
            </a:r>
            <a:r>
              <a:rPr lang="zh-CN" altLang="en-US" sz="1600" dirty="0"/>
              <a:t>、当cpu处于REE，来了一个</a:t>
            </a:r>
            <a:r>
              <a:rPr lang="en-US" altLang="zh-CN" sz="1600" dirty="0"/>
              <a:t>EL3</a:t>
            </a:r>
            <a:r>
              <a:rPr lang="zh-CN" altLang="en-US" sz="1600" dirty="0"/>
              <a:t>中断 </a:t>
            </a:r>
            <a:r>
              <a:rPr lang="en-US" altLang="zh-CN" sz="1600" dirty="0"/>
              <a:t>(G0</a:t>
            </a:r>
            <a:r>
              <a:rPr lang="zh-CN" altLang="en-US" sz="1600" dirty="0"/>
              <a:t>中断</a:t>
            </a:r>
            <a:r>
              <a:rPr lang="en-US" altLang="zh-CN" sz="1600" dirty="0"/>
              <a:t>)?</a:t>
            </a:r>
            <a:endParaRPr lang="zh-CN" altLang="en-US" sz="1600" dirty="0"/>
          </a:p>
          <a:p>
            <a:r>
              <a:rPr lang="en-US" altLang="zh-CN" sz="1600" dirty="0"/>
              <a:t>6</a:t>
            </a:r>
            <a:r>
              <a:rPr lang="zh-CN" altLang="en-US" sz="1600" dirty="0"/>
              <a:t>、当cpu处于</a:t>
            </a:r>
            <a:r>
              <a:rPr lang="en-US" altLang="zh-CN" sz="1600" dirty="0"/>
              <a:t>TF-A</a:t>
            </a:r>
            <a:r>
              <a:rPr lang="zh-CN" altLang="en-US" sz="1600" dirty="0"/>
              <a:t>时，来了一个</a:t>
            </a:r>
            <a:r>
              <a:rPr lang="en-US" altLang="zh-CN" sz="1600" dirty="0"/>
              <a:t>S-G1</a:t>
            </a:r>
            <a:r>
              <a:rPr lang="zh-CN" altLang="en-US" sz="1600" dirty="0"/>
              <a:t>或</a:t>
            </a:r>
            <a:r>
              <a:rPr lang="en-US" altLang="zh-CN" sz="1600" dirty="0"/>
              <a:t>NS-G1</a:t>
            </a:r>
            <a:r>
              <a:rPr lang="zh-CN" altLang="en-US" sz="1600" dirty="0"/>
              <a:t>中断？</a:t>
            </a:r>
          </a:p>
          <a:p>
            <a:endParaRPr lang="zh-CN" altLang="en-US" sz="1600" dirty="0"/>
          </a:p>
          <a:p>
            <a:endParaRPr lang="zh-CN" alt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70C0"/>
                </a:solidFill>
              </a:rPr>
              <a:t>当cpu处于VM1，来了一个VM1中断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70C0"/>
                </a:solidFill>
              </a:rPr>
              <a:t>当cpu处于VM1，来了一个VM2中断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70C0"/>
                </a:solidFill>
              </a:rPr>
              <a:t>当cpu处于VM1，来了一个SPM中断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70C0"/>
                </a:solidFill>
              </a:rPr>
              <a:t>当cpu处于VM1，来了一个SP1中断</a:t>
            </a:r>
          </a:p>
        </p:txBody>
      </p:sp>
    </p:spTree>
    <p:extLst>
      <p:ext uri="{BB962C8B-B14F-4D97-AF65-F5344CB8AC3E}">
        <p14:creationId xmlns:p14="http://schemas.microsoft.com/office/powerpoint/2010/main" val="2550096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3">
            <a:extLst>
              <a:ext uri="{FF2B5EF4-FFF2-40B4-BE49-F238E27FC236}">
                <a16:creationId xmlns:a16="http://schemas.microsoft.com/office/drawing/2014/main" id="{E4BAE2B5-CE47-4603-A99D-5B0E24590297}"/>
              </a:ext>
            </a:extLst>
          </p:cNvPr>
          <p:cNvSpPr txBox="1"/>
          <p:nvPr/>
        </p:nvSpPr>
        <p:spPr>
          <a:xfrm>
            <a:off x="0" y="69850"/>
            <a:ext cx="3279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/>
              <a:t>usecase</a:t>
            </a:r>
            <a:r>
              <a:rPr lang="en-US" altLang="zh-CN" sz="2000" b="1" dirty="0"/>
              <a:t> 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A8E095-9D7A-4110-919D-8C2932C1A478}"/>
              </a:ext>
            </a:extLst>
          </p:cNvPr>
          <p:cNvSpPr txBox="1"/>
          <p:nvPr/>
        </p:nvSpPr>
        <p:spPr>
          <a:xfrm>
            <a:off x="894521" y="751877"/>
            <a:ext cx="33793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/>
              <a:t>4</a:t>
            </a:r>
            <a:r>
              <a:rPr lang="zh-CN" altLang="en-US" sz="1200" b="1" dirty="0"/>
              <a:t>、当cpu处于REE，来了一个安全中断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816592-6218-4F85-9587-46ADEBACA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956" y="1133890"/>
            <a:ext cx="763905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499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</a:rPr>
              <a:t>演示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55840" y="1916832"/>
            <a:ext cx="3312368" cy="230832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zh-CN" altLang="en-US" sz="96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演示</a:t>
            </a:r>
          </a:p>
        </p:txBody>
      </p:sp>
    </p:spTree>
    <p:extLst>
      <p:ext uri="{BB962C8B-B14F-4D97-AF65-F5344CB8AC3E}">
        <p14:creationId xmlns:p14="http://schemas.microsoft.com/office/powerpoint/2010/main" val="122661757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63176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800" b="0" i="0" u="none" strike="noStrike" cap="none" spc="0" normalizeH="0" baseline="0" dirty="0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itchFamily="34" charset="-122"/>
            <a:ea typeface="微软雅黑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187</Words>
  <Application>Microsoft Office PowerPoint</Application>
  <PresentationFormat>宽屏</PresentationFormat>
  <Paragraphs>23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微软雅黑</vt:lpstr>
      <vt:lpstr>小米兰亭</vt:lpstr>
      <vt:lpstr>Arial</vt:lpstr>
      <vt:lpstr>Times New Roman</vt:lpstr>
      <vt:lpstr>Office 主题</vt:lpstr>
      <vt:lpstr>ARMV8和ARMV9架构学习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cp:lastModifiedBy>Hehe Zhou</cp:lastModifiedBy>
  <cp:revision>15</cp:revision>
  <dcterms:created xsi:type="dcterms:W3CDTF">2017-06-22T11:40:00Z</dcterms:created>
  <dcterms:modified xsi:type="dcterms:W3CDTF">2022-04-17T06:02:46Z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