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324" r:id="rId3"/>
    <p:sldId id="264" r:id="rId4"/>
    <p:sldId id="269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209101" y="3821991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21323" y="2996951"/>
            <a:ext cx="6479333" cy="825039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中断示例：代码阅读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-usecase5-usecase6</a:t>
            </a:r>
            <a:endParaRPr lang="zh-CN" altLang="en-US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02FA8DD-32E5-45CD-871C-54BCDA49F8ED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5" y="0"/>
            <a:ext cx="1813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中断规则</a:t>
            </a:r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EFDDB-1008-4652-BF7F-B9C952C59B68}"/>
              </a:ext>
            </a:extLst>
          </p:cNvPr>
          <p:cNvSpPr txBox="1"/>
          <p:nvPr/>
        </p:nvSpPr>
        <p:spPr>
          <a:xfrm>
            <a:off x="698225" y="1970037"/>
            <a:ext cx="507641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1、当cpu处于REE，来了一个非安全中断</a:t>
            </a:r>
          </a:p>
          <a:p>
            <a:r>
              <a:rPr lang="zh-CN" altLang="en-US" sz="1600" dirty="0"/>
              <a:t>2、当cpu处于TEE，来了一个安全中断</a:t>
            </a:r>
          </a:p>
          <a:p>
            <a:r>
              <a:rPr lang="zh-CN" altLang="en-US" sz="1600" dirty="0"/>
              <a:t>3、当cpu处于TEE，来了一个非安全中断</a:t>
            </a:r>
          </a:p>
          <a:p>
            <a:r>
              <a:rPr lang="zh-CN" altLang="en-US" sz="1600" dirty="0"/>
              <a:t>4、当cpu处于REE，来了一个安全中断</a:t>
            </a:r>
            <a:endParaRPr lang="en-US" altLang="zh-CN" sz="1600" dirty="0"/>
          </a:p>
          <a:p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</a:rPr>
              <a:t>、当cpu处于REE，来了一个</a:t>
            </a:r>
            <a:r>
              <a:rPr lang="en-US" altLang="zh-CN" sz="1600" b="1" dirty="0">
                <a:solidFill>
                  <a:srgbClr val="FF0000"/>
                </a:solidFill>
              </a:rPr>
              <a:t>EL3</a:t>
            </a:r>
            <a:r>
              <a:rPr lang="zh-CN" altLang="en-US" sz="1600" b="1" dirty="0">
                <a:solidFill>
                  <a:srgbClr val="FF0000"/>
                </a:solidFill>
              </a:rPr>
              <a:t>中断 </a:t>
            </a:r>
            <a:r>
              <a:rPr lang="en-US" altLang="zh-CN" sz="1600" b="1" dirty="0">
                <a:solidFill>
                  <a:srgbClr val="FF0000"/>
                </a:solidFill>
              </a:rPr>
              <a:t>(G0</a:t>
            </a:r>
            <a:r>
              <a:rPr lang="zh-CN" altLang="en-US" sz="1600" b="1" dirty="0">
                <a:solidFill>
                  <a:srgbClr val="FF0000"/>
                </a:solidFill>
              </a:rPr>
              <a:t>中断</a:t>
            </a:r>
            <a:r>
              <a:rPr lang="en-US" altLang="zh-CN" sz="1600" b="1" dirty="0">
                <a:solidFill>
                  <a:srgbClr val="FF0000"/>
                </a:solidFill>
              </a:rPr>
              <a:t>)?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6</a:t>
            </a:r>
            <a:r>
              <a:rPr lang="zh-CN" altLang="en-US" sz="1600" b="1" dirty="0">
                <a:solidFill>
                  <a:srgbClr val="FF0000"/>
                </a:solidFill>
              </a:rPr>
              <a:t>、当cpu处于</a:t>
            </a:r>
            <a:r>
              <a:rPr lang="en-US" altLang="zh-CN" sz="1600" b="1" dirty="0">
                <a:solidFill>
                  <a:srgbClr val="FF0000"/>
                </a:solidFill>
              </a:rPr>
              <a:t>TF-A</a:t>
            </a:r>
            <a:r>
              <a:rPr lang="zh-CN" altLang="en-US" sz="1600" b="1" dirty="0">
                <a:solidFill>
                  <a:srgbClr val="FF0000"/>
                </a:solidFill>
              </a:rPr>
              <a:t>时，来了一个</a:t>
            </a:r>
            <a:r>
              <a:rPr lang="en-US" altLang="zh-CN" sz="1600" b="1" dirty="0">
                <a:solidFill>
                  <a:srgbClr val="FF0000"/>
                </a:solidFill>
              </a:rPr>
              <a:t>S-G1</a:t>
            </a:r>
            <a:r>
              <a:rPr lang="zh-CN" altLang="en-US" sz="1600" b="1" dirty="0">
                <a:solidFill>
                  <a:srgbClr val="FF0000"/>
                </a:solidFill>
              </a:rPr>
              <a:t>或</a:t>
            </a:r>
            <a:r>
              <a:rPr lang="en-US" altLang="zh-CN" sz="1600" b="1" dirty="0">
                <a:solidFill>
                  <a:srgbClr val="FF0000"/>
                </a:solidFill>
              </a:rPr>
              <a:t>NS-G1</a:t>
            </a:r>
            <a:r>
              <a:rPr lang="zh-CN" altLang="en-US" sz="1600" b="1" dirty="0">
                <a:solidFill>
                  <a:srgbClr val="FF0000"/>
                </a:solidFill>
              </a:rPr>
              <a:t>中断？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当cpu处于VM1，来了一个VM1中断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当cpu处于VM1，来了一个VM2中断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当cpu处于VM1，来了一个SPM中断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70C0"/>
                </a:solidFill>
              </a:rPr>
              <a:t>当cpu处于VM1，来了一个SP1中断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943628" y="118403"/>
            <a:ext cx="2822576" cy="5977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defRPr sz="3200">
                <a:solidFill>
                  <a:srgbClr val="FFFFFF"/>
                </a:solidFill>
                <a:latin typeface="小米兰亭" panose="03000502000000000000" charset="-122"/>
                <a:ea typeface="小米兰亭" panose="03000502000000000000" charset="-122"/>
                <a:cs typeface="小米兰亭" panose="03000502000000000000" charset="-122"/>
                <a:sym typeface="小米兰亭" panose="03000502000000000000" charset="-122"/>
              </a:defRPr>
            </a:lvl1pPr>
          </a:lstStyle>
          <a:p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anose="02020603050405020304"/>
              </a:rPr>
              <a:t>演示</a:t>
            </a:r>
            <a:endParaRPr sz="2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55840" y="1916832"/>
            <a:ext cx="3312368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96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/>
              </a:rPr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12266175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172</Words>
  <Application>Microsoft Office PowerPoint</Application>
  <PresentationFormat>宽屏</PresentationFormat>
  <Paragraphs>21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微软雅黑</vt:lpstr>
      <vt:lpstr>小米兰亭</vt:lpstr>
      <vt:lpstr>Arial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15</cp:revision>
  <dcterms:created xsi:type="dcterms:W3CDTF">2017-06-22T11:40:00Z</dcterms:created>
  <dcterms:modified xsi:type="dcterms:W3CDTF">2022-04-17T06:02:56Z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