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7" d="100"/>
          <a:sy n="117" d="100"/>
        </p:scale>
        <p:origin x="618"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2019/2/27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2019/2/27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2019/2/27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t>2019/2/27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2019/2/27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t>2019/2/27</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1412776"/>
            <a:ext cx="7772400" cy="2232248"/>
          </a:xfrm>
        </p:spPr>
        <p:txBody>
          <a:bodyPr>
            <a:normAutofit fontScale="90000"/>
          </a:bodyPr>
          <a:lstStyle/>
          <a:p>
            <a:pPr>
              <a:lnSpc>
                <a:spcPct val="150000"/>
              </a:lnSpc>
            </a:pPr>
            <a:r>
              <a:rPr lang="zh-CN" altLang="en-US" sz="4800" dirty="0">
                <a:solidFill>
                  <a:srgbClr val="002060"/>
                </a:solidFill>
              </a:rPr>
              <a:t>第</a:t>
            </a:r>
            <a:r>
              <a:rPr lang="zh-CN" altLang="en-US" sz="4800" dirty="0" smtClean="0">
                <a:solidFill>
                  <a:srgbClr val="002060"/>
                </a:solidFill>
              </a:rPr>
              <a:t>一部分</a:t>
            </a:r>
            <a:r>
              <a:rPr lang="en-US" altLang="zh-CN" sz="4800" dirty="0" smtClean="0">
                <a:solidFill>
                  <a:srgbClr val="002060"/>
                </a:solidFill>
              </a:rPr>
              <a:t/>
            </a:r>
            <a:br>
              <a:rPr lang="en-US" altLang="zh-CN" sz="4800" dirty="0" smtClean="0">
                <a:solidFill>
                  <a:srgbClr val="002060"/>
                </a:solidFill>
              </a:rPr>
            </a:br>
            <a:r>
              <a:rPr lang="en-US" altLang="zh-CN" sz="4800" dirty="0" smtClean="0">
                <a:solidFill>
                  <a:srgbClr val="002060"/>
                </a:solidFill>
              </a:rPr>
              <a:t>Verilog</a:t>
            </a:r>
            <a:r>
              <a:rPr lang="zh-CN" altLang="en-US" sz="4800" dirty="0" smtClean="0">
                <a:solidFill>
                  <a:srgbClr val="002060"/>
                </a:solidFill>
              </a:rPr>
              <a:t>数字设计</a:t>
            </a:r>
            <a:r>
              <a:rPr lang="zh-CN" altLang="en-US" sz="4800" dirty="0">
                <a:solidFill>
                  <a:srgbClr val="002060"/>
                </a:solidFill>
              </a:rPr>
              <a:t>基础</a:t>
            </a:r>
          </a:p>
        </p:txBody>
      </p:sp>
    </p:spTree>
    <p:extLst>
      <p:ext uri="{BB962C8B-B14F-4D97-AF65-F5344CB8AC3E}">
        <p14:creationId xmlns:p14="http://schemas.microsoft.com/office/powerpoint/2010/main" val="2137614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484784"/>
            <a:ext cx="7408333" cy="4641379"/>
          </a:xfrm>
        </p:spPr>
        <p:txBody>
          <a:bodyPr>
            <a:normAutofit/>
          </a:bodyPr>
          <a:lstStyle/>
          <a:p>
            <a:pPr>
              <a:lnSpc>
                <a:spcPct val="150000"/>
              </a:lnSpc>
            </a:pPr>
            <a:r>
              <a:rPr lang="zh-CN" altLang="en-US" dirty="0" smtClean="0"/>
              <a:t>作者</a:t>
            </a:r>
            <a:r>
              <a:rPr lang="zh-CN" altLang="en-US" dirty="0"/>
              <a:t>本人的意见是：学习硬件描述语言的设计方法，则应首选</a:t>
            </a:r>
            <a:r>
              <a:rPr lang="en-US" altLang="zh-CN" dirty="0"/>
              <a:t>Verilog HDL</a:t>
            </a:r>
            <a:r>
              <a:rPr lang="zh-CN" altLang="en-US" dirty="0"/>
              <a:t>。</a:t>
            </a:r>
          </a:p>
          <a:p>
            <a:pPr>
              <a:lnSpc>
                <a:spcPct val="150000"/>
              </a:lnSpc>
            </a:pPr>
            <a:r>
              <a:rPr lang="en-US" altLang="zh-CN" dirty="0"/>
              <a:t>Verilog</a:t>
            </a:r>
            <a:r>
              <a:rPr lang="zh-CN" altLang="en-US" dirty="0"/>
              <a:t>适合系统级</a:t>
            </a:r>
            <a:r>
              <a:rPr lang="en-US" altLang="zh-CN" dirty="0"/>
              <a:t>(system)</a:t>
            </a:r>
            <a:r>
              <a:rPr lang="zh-CN" altLang="en-US" dirty="0"/>
              <a:t>、算法级</a:t>
            </a:r>
            <a:r>
              <a:rPr lang="en-US" altLang="zh-CN" dirty="0"/>
              <a:t>(</a:t>
            </a:r>
            <a:r>
              <a:rPr lang="en-US" altLang="zh-CN" dirty="0" err="1"/>
              <a:t>alogrithem</a:t>
            </a:r>
            <a:r>
              <a:rPr lang="en-US" altLang="zh-CN" dirty="0"/>
              <a:t>)</a:t>
            </a:r>
            <a:r>
              <a:rPr lang="zh-CN" altLang="en-US" dirty="0"/>
              <a:t>、寄存器传输级</a:t>
            </a:r>
            <a:r>
              <a:rPr lang="en-US" altLang="zh-CN" dirty="0"/>
              <a:t>(RTL)</a:t>
            </a:r>
            <a:r>
              <a:rPr lang="zh-CN" altLang="en-US" dirty="0"/>
              <a:t>、逻辑级</a:t>
            </a:r>
            <a:r>
              <a:rPr lang="en-US" altLang="zh-CN" dirty="0"/>
              <a:t>(logic)</a:t>
            </a:r>
            <a:r>
              <a:rPr lang="zh-CN" altLang="en-US" dirty="0"/>
              <a:t>、门级</a:t>
            </a:r>
            <a:r>
              <a:rPr lang="en-US" altLang="zh-CN" dirty="0"/>
              <a:t>(gate)</a:t>
            </a:r>
            <a:r>
              <a:rPr lang="zh-CN" altLang="en-US" dirty="0"/>
              <a:t>、电路开关级</a:t>
            </a:r>
            <a:r>
              <a:rPr lang="en-US" altLang="zh-CN" dirty="0"/>
              <a:t>(switch)</a:t>
            </a:r>
            <a:r>
              <a:rPr lang="zh-CN" altLang="en-US" dirty="0"/>
              <a:t>设计，而</a:t>
            </a:r>
            <a:r>
              <a:rPr lang="en-US" altLang="zh-CN" dirty="0" err="1"/>
              <a:t>SystemVerilog</a:t>
            </a:r>
            <a:r>
              <a:rPr lang="zh-CN" altLang="en-US" dirty="0"/>
              <a:t>是</a:t>
            </a:r>
            <a:r>
              <a:rPr lang="en-US" altLang="zh-CN" dirty="0"/>
              <a:t>Verilog</a:t>
            </a:r>
            <a:r>
              <a:rPr lang="zh-CN" altLang="en-US" dirty="0"/>
              <a:t>语言的扩展和延伸，更适用于可重用的可综合</a:t>
            </a:r>
            <a:r>
              <a:rPr lang="en-US" altLang="zh-CN" dirty="0"/>
              <a:t>IP</a:t>
            </a:r>
            <a:r>
              <a:rPr lang="zh-CN" altLang="en-US" dirty="0"/>
              <a:t>和可重用的验证用</a:t>
            </a:r>
            <a:r>
              <a:rPr lang="en-US" altLang="zh-CN" dirty="0"/>
              <a:t>IP</a:t>
            </a:r>
            <a:r>
              <a:rPr lang="zh-CN" altLang="en-US" dirty="0"/>
              <a:t>设计，以及特大型（千万门级以上）基于</a:t>
            </a:r>
            <a:r>
              <a:rPr lang="en-US" altLang="zh-CN" dirty="0"/>
              <a:t>IP</a:t>
            </a:r>
            <a:r>
              <a:rPr lang="zh-CN" altLang="en-US" dirty="0"/>
              <a:t>的系统级设计和验证。 </a:t>
            </a:r>
          </a:p>
        </p:txBody>
      </p:sp>
      <p:sp>
        <p:nvSpPr>
          <p:cNvPr id="3" name="标题 2"/>
          <p:cNvSpPr>
            <a:spLocks noGrp="1"/>
          </p:cNvSpPr>
          <p:nvPr>
            <p:ph type="title"/>
          </p:nvPr>
        </p:nvSpPr>
        <p:spPr>
          <a:xfrm>
            <a:off x="457200" y="338328"/>
            <a:ext cx="8435280" cy="1252728"/>
          </a:xfrm>
        </p:spPr>
        <p:txBody>
          <a:bodyPr>
            <a:normAutofit fontScale="90000"/>
          </a:bodyPr>
          <a:lstStyle/>
          <a:p>
            <a:r>
              <a:rPr lang="en-US" altLang="zh-CN" dirty="0" smtClean="0">
                <a:solidFill>
                  <a:srgbClr val="FFC000"/>
                </a:solidFill>
              </a:rPr>
              <a:t>1.4    Verilog</a:t>
            </a:r>
            <a:r>
              <a:rPr lang="zh-CN" altLang="en-US" dirty="0">
                <a:solidFill>
                  <a:srgbClr val="FFC000"/>
                </a:solidFill>
              </a:rPr>
              <a:t>的应用情况和适用的设计</a:t>
            </a:r>
          </a:p>
        </p:txBody>
      </p:sp>
    </p:spTree>
    <p:extLst>
      <p:ext uri="{BB962C8B-B14F-4D97-AF65-F5344CB8AC3E}">
        <p14:creationId xmlns:p14="http://schemas.microsoft.com/office/powerpoint/2010/main" val="1783566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476672"/>
            <a:ext cx="7772400" cy="1780108"/>
          </a:xfrm>
        </p:spPr>
        <p:txBody>
          <a:bodyPr>
            <a:normAutofit fontScale="90000"/>
          </a:bodyPr>
          <a:lstStyle/>
          <a:p>
            <a:r>
              <a:rPr lang="en-US" altLang="zh-CN" dirty="0" smtClean="0">
                <a:solidFill>
                  <a:srgbClr val="FFC000"/>
                </a:solidFill>
              </a:rPr>
              <a:t>1.5    </a:t>
            </a:r>
            <a:r>
              <a:rPr lang="zh-CN" altLang="en-US" dirty="0" smtClean="0">
                <a:solidFill>
                  <a:srgbClr val="FFC000"/>
                </a:solidFill>
              </a:rPr>
              <a:t>采用</a:t>
            </a:r>
            <a:r>
              <a:rPr lang="en-US" altLang="zh-CN" dirty="0">
                <a:solidFill>
                  <a:srgbClr val="FFC000"/>
                </a:solidFill>
              </a:rPr>
              <a:t>Verilog HDL</a:t>
            </a:r>
            <a:r>
              <a:rPr lang="zh-CN" altLang="en-US" dirty="0">
                <a:solidFill>
                  <a:srgbClr val="FFC000"/>
                </a:solidFill>
              </a:rPr>
              <a:t>设计复杂</a:t>
            </a:r>
            <a:r>
              <a:rPr lang="zh-CN" altLang="en-US" dirty="0" smtClean="0">
                <a:solidFill>
                  <a:srgbClr val="FFC000"/>
                </a:solidFill>
              </a:rPr>
              <a:t>数字电路的优点</a:t>
            </a:r>
            <a:r>
              <a:rPr lang="zh-CN" altLang="en-US" dirty="0"/>
              <a:t/>
            </a:r>
            <a:br>
              <a:rPr lang="zh-CN" altLang="en-US" dirty="0"/>
            </a:br>
            <a:endParaRPr lang="zh-CN" altLang="en-US" dirty="0"/>
          </a:p>
        </p:txBody>
      </p:sp>
      <p:sp>
        <p:nvSpPr>
          <p:cNvPr id="3" name="副标题 2"/>
          <p:cNvSpPr>
            <a:spLocks noGrp="1"/>
          </p:cNvSpPr>
          <p:nvPr>
            <p:ph type="subTitle" idx="1"/>
          </p:nvPr>
        </p:nvSpPr>
        <p:spPr>
          <a:xfrm>
            <a:off x="971600" y="1844824"/>
            <a:ext cx="7416824" cy="3960440"/>
          </a:xfrm>
        </p:spPr>
        <p:txBody>
          <a:bodyPr>
            <a:normAutofit/>
          </a:bodyPr>
          <a:lstStyle/>
          <a:p>
            <a:pPr algn="l"/>
            <a:r>
              <a:rPr lang="en-US" altLang="zh-CN" sz="2800" dirty="0" smtClean="0"/>
              <a:t>1.5.1    </a:t>
            </a:r>
            <a:r>
              <a:rPr lang="zh-CN" altLang="en-US" sz="2800" dirty="0" smtClean="0"/>
              <a:t>传统</a:t>
            </a:r>
            <a:r>
              <a:rPr lang="zh-CN" altLang="en-US" sz="2800" dirty="0"/>
              <a:t>设计方法</a:t>
            </a:r>
            <a:r>
              <a:rPr lang="en-US" altLang="zh-CN" sz="2800" dirty="0"/>
              <a:t>——</a:t>
            </a:r>
            <a:r>
              <a:rPr lang="zh-CN" altLang="en-US" sz="2800" dirty="0"/>
              <a:t>电路原理图</a:t>
            </a:r>
            <a:r>
              <a:rPr lang="zh-CN" altLang="en-US" sz="2800" dirty="0" smtClean="0"/>
              <a:t>输入法</a:t>
            </a:r>
            <a:endParaRPr lang="en-US" altLang="zh-CN" sz="2800" dirty="0" smtClean="0"/>
          </a:p>
          <a:p>
            <a:pPr algn="l"/>
            <a:r>
              <a:rPr lang="en-US" altLang="zh-CN" sz="2800" dirty="0" smtClean="0"/>
              <a:t>        FPGA</a:t>
            </a:r>
            <a:r>
              <a:rPr lang="zh-CN" altLang="en-US" sz="2800" dirty="0"/>
              <a:t>和</a:t>
            </a:r>
            <a:r>
              <a:rPr lang="en-US" altLang="zh-CN" sz="2800" dirty="0"/>
              <a:t>ASIC</a:t>
            </a:r>
            <a:r>
              <a:rPr lang="zh-CN" altLang="en-US" sz="2800" dirty="0"/>
              <a:t>的设计在规模和复杂度方面不断取得进展，而对逻辑电路及系统的设计时间要求却越来越短。这些因素促使设计人员采用高水准的设计工具，如：硬件描述语言</a:t>
            </a:r>
            <a:r>
              <a:rPr lang="en-US" altLang="zh-CN" sz="2800" dirty="0"/>
              <a:t>(Verilog HDL</a:t>
            </a:r>
            <a:r>
              <a:rPr lang="zh-CN" altLang="en-US" sz="2800" dirty="0"/>
              <a:t>或</a:t>
            </a:r>
            <a:r>
              <a:rPr lang="en-US" altLang="zh-CN" sz="2800" dirty="0"/>
              <a:t>VHDL)</a:t>
            </a:r>
            <a:r>
              <a:rPr lang="zh-CN" altLang="en-US" sz="2800" dirty="0"/>
              <a:t>来进行设计。</a:t>
            </a:r>
          </a:p>
          <a:p>
            <a:pPr algn="l"/>
            <a:endParaRPr lang="zh-CN" altLang="en-US" sz="2800" dirty="0"/>
          </a:p>
        </p:txBody>
      </p:sp>
    </p:spTree>
    <p:extLst>
      <p:ext uri="{BB962C8B-B14F-4D97-AF65-F5344CB8AC3E}">
        <p14:creationId xmlns:p14="http://schemas.microsoft.com/office/powerpoint/2010/main" val="34418947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268760"/>
            <a:ext cx="8136904" cy="3450696"/>
          </a:xfrm>
        </p:spPr>
        <p:txBody>
          <a:bodyPr/>
          <a:lstStyle/>
          <a:p>
            <a:pPr marL="0" indent="0">
              <a:buNone/>
            </a:pPr>
            <a:r>
              <a:rPr lang="en-US" altLang="zh-CN" sz="2800" dirty="0" smtClean="0"/>
              <a:t>1.5.2   Verilog </a:t>
            </a:r>
            <a:r>
              <a:rPr lang="en-US" altLang="zh-CN" sz="2800" dirty="0"/>
              <a:t>HDL</a:t>
            </a:r>
            <a:r>
              <a:rPr lang="zh-CN" altLang="en-US" sz="2800" dirty="0"/>
              <a:t>设计法与传统的电路原理图输入法的</a:t>
            </a:r>
            <a:r>
              <a:rPr lang="zh-CN" altLang="en-US" sz="2800" dirty="0" smtClean="0"/>
              <a:t>比较</a:t>
            </a:r>
            <a:endParaRPr lang="en-US" altLang="zh-CN" sz="2800" dirty="0" smtClean="0"/>
          </a:p>
          <a:p>
            <a:pPr marL="0" indent="0">
              <a:buNone/>
            </a:pPr>
            <a:endParaRPr lang="en-US" altLang="zh-CN" sz="2800" dirty="0"/>
          </a:p>
          <a:p>
            <a:pPr marL="0" indent="0">
              <a:buNone/>
            </a:pPr>
            <a:r>
              <a:rPr lang="zh-CN" altLang="en-US" sz="2800" dirty="0"/>
              <a:t>采用</a:t>
            </a:r>
            <a:r>
              <a:rPr lang="en-US" altLang="zh-CN" sz="2800" dirty="0"/>
              <a:t>Verilog</a:t>
            </a:r>
            <a:r>
              <a:rPr lang="zh-CN" altLang="en-US" sz="2800" dirty="0"/>
              <a:t>输入法最大的优点是其与工艺无关性。</a:t>
            </a:r>
            <a:endParaRPr lang="en-US" altLang="zh-CN" sz="2800" dirty="0"/>
          </a:p>
          <a:p>
            <a:pPr marL="0" indent="0">
              <a:buNone/>
            </a:pPr>
            <a:endParaRPr lang="zh-CN" altLang="en-US" dirty="0"/>
          </a:p>
        </p:txBody>
      </p:sp>
    </p:spTree>
    <p:extLst>
      <p:ext uri="{BB962C8B-B14F-4D97-AF65-F5344CB8AC3E}">
        <p14:creationId xmlns:p14="http://schemas.microsoft.com/office/powerpoint/2010/main" val="42364462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836712"/>
            <a:ext cx="7408333" cy="5289451"/>
          </a:xfrm>
        </p:spPr>
        <p:txBody>
          <a:bodyPr>
            <a:normAutofit/>
          </a:bodyPr>
          <a:lstStyle/>
          <a:p>
            <a:pPr marL="0" indent="0">
              <a:buNone/>
            </a:pPr>
            <a:r>
              <a:rPr lang="en-US" altLang="zh-CN" sz="2800" dirty="0" smtClean="0"/>
              <a:t>1.5.3    Verilog</a:t>
            </a:r>
            <a:r>
              <a:rPr lang="zh-CN" altLang="en-US" sz="2800" dirty="0"/>
              <a:t>的标准化与软核的</a:t>
            </a:r>
            <a:r>
              <a:rPr lang="zh-CN" altLang="en-US" sz="2800" dirty="0" smtClean="0"/>
              <a:t>重用</a:t>
            </a:r>
            <a:endParaRPr lang="en-US" altLang="zh-CN" sz="2800" dirty="0" smtClean="0"/>
          </a:p>
          <a:p>
            <a:pPr marL="0" indent="0">
              <a:buNone/>
            </a:pPr>
            <a:endParaRPr lang="en-US" altLang="zh-CN" sz="2800" dirty="0" smtClean="0"/>
          </a:p>
          <a:p>
            <a:pPr marL="0" indent="0">
              <a:buNone/>
            </a:pPr>
            <a:r>
              <a:rPr lang="en-US" altLang="zh-CN" sz="2800" dirty="0"/>
              <a:t>Verilog HDL</a:t>
            </a:r>
            <a:r>
              <a:rPr lang="zh-CN" altLang="en-US" sz="2800" dirty="0"/>
              <a:t>的标准化大大加快了</a:t>
            </a:r>
            <a:r>
              <a:rPr lang="en-US" altLang="zh-CN" sz="2800" dirty="0"/>
              <a:t>Verilog HDL</a:t>
            </a:r>
            <a:r>
              <a:rPr lang="zh-CN" altLang="en-US" sz="2800" dirty="0"/>
              <a:t>的推广和发展</a:t>
            </a:r>
            <a:r>
              <a:rPr lang="zh-CN" altLang="en-US" sz="2800" dirty="0" smtClean="0"/>
              <a:t>。</a:t>
            </a:r>
            <a:endParaRPr lang="en-US" altLang="zh-CN" sz="2800" dirty="0" smtClean="0"/>
          </a:p>
          <a:p>
            <a:pPr marL="0" indent="0">
              <a:buNone/>
            </a:pPr>
            <a:endParaRPr lang="en-US" altLang="zh-CN" sz="2800" dirty="0" smtClean="0"/>
          </a:p>
          <a:p>
            <a:pPr marL="0" indent="0">
              <a:buNone/>
            </a:pPr>
            <a:r>
              <a:rPr lang="zh-CN" altLang="en-US" sz="2800" dirty="0" smtClean="0"/>
              <a:t>目前</a:t>
            </a:r>
            <a:r>
              <a:rPr lang="zh-CN" altLang="en-US" sz="2800" dirty="0"/>
              <a:t>国际上有一个称为虚拟接口联盟的组织（</a:t>
            </a:r>
            <a:r>
              <a:rPr lang="en-US" altLang="zh-CN" sz="2800" dirty="0"/>
              <a:t>Virtual Socket Interface Alliance</a:t>
            </a:r>
            <a:r>
              <a:rPr lang="zh-CN" altLang="en-US" sz="2800" dirty="0"/>
              <a:t>）来协调这方面的工作</a:t>
            </a:r>
            <a:r>
              <a:rPr lang="zh-CN" altLang="en-US" sz="2800" dirty="0" smtClean="0"/>
              <a:t>。</a:t>
            </a:r>
            <a:endParaRPr lang="zh-CN" altLang="en-US" sz="2800" dirty="0"/>
          </a:p>
        </p:txBody>
      </p:sp>
    </p:spTree>
    <p:extLst>
      <p:ext uri="{BB962C8B-B14F-4D97-AF65-F5344CB8AC3E}">
        <p14:creationId xmlns:p14="http://schemas.microsoft.com/office/powerpoint/2010/main" val="21710982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556792"/>
            <a:ext cx="7408333" cy="4569371"/>
          </a:xfrm>
        </p:spPr>
        <p:txBody>
          <a:bodyPr>
            <a:normAutofit/>
          </a:bodyPr>
          <a:lstStyle/>
          <a:p>
            <a:pPr marL="0" indent="0">
              <a:buNone/>
            </a:pPr>
            <a:r>
              <a:rPr lang="zh-CN" altLang="en-US" dirty="0" smtClean="0"/>
              <a:t>把</a:t>
            </a:r>
            <a:r>
              <a:rPr lang="zh-CN" altLang="en-US" dirty="0"/>
              <a:t>在某一种专用集成电路工艺的（</a:t>
            </a:r>
            <a:r>
              <a:rPr lang="en-US" altLang="zh-CN" dirty="0"/>
              <a:t>ASIC</a:t>
            </a:r>
            <a:r>
              <a:rPr lang="zh-CN" altLang="en-US" dirty="0"/>
              <a:t>）器件上实现的、经检验证明是正确的、总门数在</a:t>
            </a:r>
            <a:r>
              <a:rPr lang="en-US" altLang="zh-CN" dirty="0"/>
              <a:t>5000</a:t>
            </a:r>
            <a:r>
              <a:rPr lang="zh-CN" altLang="en-US" dirty="0"/>
              <a:t>门以上的电路结构版图掩膜称为“硬核”</a:t>
            </a:r>
            <a:r>
              <a:rPr lang="zh-CN" altLang="en-US" dirty="0" smtClean="0"/>
              <a:t>。而</a:t>
            </a:r>
            <a:r>
              <a:rPr lang="zh-CN" altLang="en-US" dirty="0"/>
              <a:t>近年来电路实现工艺技术的发展是相当迅速的，为了逻辑电路设计成果的积累，和更快更好地设计更大规模的电路，发展软核的设计和推广软核的重用技术是非常有必要的。新一代的数字逻辑电路设计师必须掌握这方面的知识和技术。</a:t>
            </a:r>
            <a:r>
              <a:rPr lang="en-US" altLang="zh-CN" dirty="0"/>
              <a:t>Verilog</a:t>
            </a:r>
            <a:r>
              <a:rPr lang="zh-CN" altLang="en-US" dirty="0"/>
              <a:t>语言以及它的扩展</a:t>
            </a:r>
            <a:r>
              <a:rPr lang="en-US" altLang="zh-CN" dirty="0" err="1"/>
              <a:t>SystemVerilog</a:t>
            </a:r>
            <a:r>
              <a:rPr lang="zh-CN" altLang="en-US" dirty="0"/>
              <a:t>是设计可重用的</a:t>
            </a:r>
            <a:r>
              <a:rPr lang="en-US" altLang="zh-CN" dirty="0"/>
              <a:t>IP,</a:t>
            </a:r>
            <a:r>
              <a:rPr lang="zh-CN" altLang="en-US" dirty="0"/>
              <a:t>即软核、固核、硬核和验证用虚拟核所必须的语言</a:t>
            </a:r>
            <a:r>
              <a:rPr lang="zh-CN" altLang="en-US" dirty="0" smtClean="0"/>
              <a:t>。</a:t>
            </a:r>
            <a:endParaRPr lang="zh-CN" altLang="en-US" dirty="0"/>
          </a:p>
        </p:txBody>
      </p:sp>
      <p:sp>
        <p:nvSpPr>
          <p:cNvPr id="3" name="标题 2"/>
          <p:cNvSpPr>
            <a:spLocks noGrp="1"/>
          </p:cNvSpPr>
          <p:nvPr>
            <p:ph type="title"/>
          </p:nvPr>
        </p:nvSpPr>
        <p:spPr/>
        <p:txBody>
          <a:bodyPr>
            <a:normAutofit/>
          </a:bodyPr>
          <a:lstStyle/>
          <a:p>
            <a:pPr algn="l"/>
            <a:r>
              <a:rPr lang="en-US" altLang="zh-CN" sz="2800" dirty="0"/>
              <a:t>1.5.4</a:t>
            </a:r>
            <a:r>
              <a:rPr lang="zh-CN" altLang="en-US" sz="2800" dirty="0"/>
              <a:t>软核、固核和硬核的概念及其重用</a:t>
            </a:r>
          </a:p>
        </p:txBody>
      </p:sp>
    </p:spTree>
    <p:extLst>
      <p:ext uri="{BB962C8B-B14F-4D97-AF65-F5344CB8AC3E}">
        <p14:creationId xmlns:p14="http://schemas.microsoft.com/office/powerpoint/2010/main" val="4280569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3569" y="1772816"/>
            <a:ext cx="7596832" cy="4353347"/>
          </a:xfrm>
        </p:spPr>
        <p:txBody>
          <a:bodyPr>
            <a:normAutofit/>
          </a:bodyPr>
          <a:lstStyle/>
          <a:p>
            <a:pPr marL="0" indent="0">
              <a:buNone/>
            </a:pPr>
            <a:r>
              <a:rPr lang="en-US" altLang="zh-CN" sz="2800" dirty="0"/>
              <a:t>1.6.1</a:t>
            </a:r>
            <a:r>
              <a:rPr lang="zh-CN" altLang="en-US" sz="2800" dirty="0"/>
              <a:t>自顶向下</a:t>
            </a:r>
            <a:r>
              <a:rPr lang="en-US" altLang="zh-CN" sz="2800" dirty="0"/>
              <a:t>(</a:t>
            </a:r>
            <a:r>
              <a:rPr lang="en-US" altLang="zh-CN" sz="2800" dirty="0" err="1"/>
              <a:t>Top_Down</a:t>
            </a:r>
            <a:r>
              <a:rPr lang="en-US" altLang="zh-CN" sz="2800" dirty="0"/>
              <a:t>)</a:t>
            </a:r>
            <a:r>
              <a:rPr lang="zh-CN" altLang="en-US" sz="2800" dirty="0"/>
              <a:t>设计的基本概念</a:t>
            </a:r>
            <a:r>
              <a:rPr lang="zh-CN" altLang="en-US" dirty="0"/>
              <a:t/>
            </a:r>
            <a:br>
              <a:rPr lang="zh-CN" altLang="en-US" dirty="0"/>
            </a:br>
            <a:r>
              <a:rPr lang="zh-CN" altLang="en-US" dirty="0" smtClean="0"/>
              <a:t>图</a:t>
            </a:r>
            <a:r>
              <a:rPr lang="en-US" altLang="zh-CN" dirty="0"/>
              <a:t>1.3</a:t>
            </a:r>
            <a:r>
              <a:rPr lang="zh-CN" altLang="en-US" dirty="0"/>
              <a:t>为自顶向下（</a:t>
            </a:r>
            <a:r>
              <a:rPr lang="en-US" altLang="zh-CN" dirty="0" err="1"/>
              <a:t>TopDown</a:t>
            </a:r>
            <a:r>
              <a:rPr lang="zh-CN" altLang="en-US" dirty="0"/>
              <a:t>）的示意图，以设计树的形式绘</a:t>
            </a:r>
            <a:r>
              <a:rPr lang="zh-CN" altLang="en-US" dirty="0" smtClean="0"/>
              <a:t>出。</a:t>
            </a:r>
            <a:endParaRPr lang="zh-CN" altLang="en-US" dirty="0"/>
          </a:p>
        </p:txBody>
      </p:sp>
      <p:sp>
        <p:nvSpPr>
          <p:cNvPr id="3" name="标题 2"/>
          <p:cNvSpPr>
            <a:spLocks noGrp="1"/>
          </p:cNvSpPr>
          <p:nvPr>
            <p:ph type="title"/>
          </p:nvPr>
        </p:nvSpPr>
        <p:spPr/>
        <p:txBody>
          <a:bodyPr>
            <a:normAutofit fontScale="90000"/>
          </a:bodyPr>
          <a:lstStyle/>
          <a:p>
            <a:r>
              <a:rPr lang="en-US" altLang="zh-CN" dirty="0" smtClean="0">
                <a:solidFill>
                  <a:srgbClr val="FFC000"/>
                </a:solidFill>
              </a:rPr>
              <a:t>1.6  </a:t>
            </a:r>
            <a:r>
              <a:rPr lang="zh-CN" altLang="en-US" dirty="0" smtClean="0">
                <a:solidFill>
                  <a:srgbClr val="FFC000"/>
                </a:solidFill>
              </a:rPr>
              <a:t>采用</a:t>
            </a:r>
            <a:r>
              <a:rPr lang="zh-CN" altLang="en-US" dirty="0">
                <a:solidFill>
                  <a:srgbClr val="FFC000"/>
                </a:solidFill>
              </a:rPr>
              <a:t>硬件描述语言</a:t>
            </a:r>
            <a:r>
              <a:rPr lang="en-US" altLang="zh-CN" dirty="0">
                <a:solidFill>
                  <a:srgbClr val="FFC000"/>
                </a:solidFill>
              </a:rPr>
              <a:t>(Verilog HDL)</a:t>
            </a:r>
            <a:r>
              <a:rPr lang="zh-CN" altLang="en-US" dirty="0">
                <a:solidFill>
                  <a:srgbClr val="FFC000"/>
                </a:solidFill>
              </a:rPr>
              <a:t>的设计流程</a:t>
            </a:r>
            <a:r>
              <a:rPr lang="zh-CN" altLang="en-US" dirty="0" smtClean="0">
                <a:solidFill>
                  <a:srgbClr val="FFC000"/>
                </a:solidFill>
              </a:rPr>
              <a:t>简介</a:t>
            </a:r>
            <a:endParaRPr lang="zh-CN" altLang="en-US" dirty="0">
              <a:solidFill>
                <a:srgbClr val="FFC000"/>
              </a:solidFill>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5656" y="2996952"/>
            <a:ext cx="5904171" cy="2852641"/>
          </a:xfrm>
          <a:prstGeom prst="rect">
            <a:avLst/>
          </a:prstGeom>
        </p:spPr>
      </p:pic>
    </p:spTree>
    <p:extLst>
      <p:ext uri="{BB962C8B-B14F-4D97-AF65-F5344CB8AC3E}">
        <p14:creationId xmlns:p14="http://schemas.microsoft.com/office/powerpoint/2010/main" val="33932109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7584" y="1700808"/>
            <a:ext cx="7408333" cy="3450696"/>
          </a:xfrm>
        </p:spPr>
        <p:txBody>
          <a:bodyPr>
            <a:normAutofit/>
          </a:bodyPr>
          <a:lstStyle/>
          <a:p>
            <a:pPr marL="0" indent="0">
              <a:lnSpc>
                <a:spcPct val="150000"/>
              </a:lnSpc>
              <a:buNone/>
            </a:pPr>
            <a:r>
              <a:rPr lang="en-US" altLang="zh-CN" sz="2800" dirty="0" smtClean="0"/>
              <a:t>EDA</a:t>
            </a:r>
            <a:r>
              <a:rPr lang="zh-CN" altLang="en-US" sz="2800" dirty="0"/>
              <a:t>工具提供了有效的手段来管理错综复杂的层次，即可以很方便地查找某一层次某模块的源代码或电路图以改正仿真时发现的错误</a:t>
            </a:r>
            <a:r>
              <a:rPr lang="zh-CN" altLang="en-US" sz="2800" dirty="0" smtClean="0"/>
              <a:t>。</a:t>
            </a:r>
            <a:endParaRPr lang="zh-CN" altLang="en-US" sz="2800" dirty="0"/>
          </a:p>
        </p:txBody>
      </p:sp>
      <p:sp>
        <p:nvSpPr>
          <p:cNvPr id="3" name="标题 2"/>
          <p:cNvSpPr>
            <a:spLocks noGrp="1"/>
          </p:cNvSpPr>
          <p:nvPr>
            <p:ph type="title"/>
          </p:nvPr>
        </p:nvSpPr>
        <p:spPr/>
        <p:txBody>
          <a:bodyPr>
            <a:normAutofit/>
          </a:bodyPr>
          <a:lstStyle/>
          <a:p>
            <a:pPr algn="l"/>
            <a:r>
              <a:rPr lang="en-US" altLang="zh-CN" sz="2800" dirty="0" smtClean="0">
                <a:solidFill>
                  <a:srgbClr val="FFC000"/>
                </a:solidFill>
              </a:rPr>
              <a:t>1.6.2    </a:t>
            </a:r>
            <a:r>
              <a:rPr lang="zh-CN" altLang="en-US" sz="2800" dirty="0" smtClean="0">
                <a:solidFill>
                  <a:srgbClr val="FFC000"/>
                </a:solidFill>
              </a:rPr>
              <a:t>层次</a:t>
            </a:r>
            <a:r>
              <a:rPr lang="zh-CN" altLang="en-US" sz="2800" dirty="0">
                <a:solidFill>
                  <a:srgbClr val="FFC000"/>
                </a:solidFill>
              </a:rPr>
              <a:t>管理的基本概念</a:t>
            </a:r>
          </a:p>
        </p:txBody>
      </p:sp>
    </p:spTree>
    <p:extLst>
      <p:ext uri="{BB962C8B-B14F-4D97-AF65-F5344CB8AC3E}">
        <p14:creationId xmlns:p14="http://schemas.microsoft.com/office/powerpoint/2010/main" val="33443598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548680"/>
            <a:ext cx="7408333" cy="5577483"/>
          </a:xfrm>
        </p:spPr>
        <p:txBody>
          <a:bodyPr/>
          <a:lstStyle/>
          <a:p>
            <a:pPr marL="0" indent="0">
              <a:buNone/>
            </a:pPr>
            <a:r>
              <a:rPr lang="en-US" altLang="zh-CN" sz="2800" dirty="0" smtClean="0">
                <a:solidFill>
                  <a:srgbClr val="FFC000"/>
                </a:solidFill>
              </a:rPr>
              <a:t>1.6.3     </a:t>
            </a:r>
            <a:r>
              <a:rPr lang="zh-CN" altLang="en-US" sz="2800" dirty="0" smtClean="0">
                <a:solidFill>
                  <a:srgbClr val="FFC000"/>
                </a:solidFill>
              </a:rPr>
              <a:t>具体</a:t>
            </a:r>
            <a:r>
              <a:rPr lang="zh-CN" altLang="en-US" sz="2800" dirty="0">
                <a:solidFill>
                  <a:srgbClr val="FFC000"/>
                </a:solidFill>
              </a:rPr>
              <a:t>模块的设计编译和仿真的</a:t>
            </a:r>
            <a:r>
              <a:rPr lang="zh-CN" altLang="en-US" sz="2800" dirty="0" smtClean="0">
                <a:solidFill>
                  <a:srgbClr val="FFC000"/>
                </a:solidFill>
              </a:rPr>
              <a:t>过程</a:t>
            </a:r>
            <a:endParaRPr lang="en-US" altLang="zh-CN" sz="2800" dirty="0" smtClean="0">
              <a:solidFill>
                <a:srgbClr val="FFC000"/>
              </a:solidFill>
            </a:endParaRPr>
          </a:p>
          <a:p>
            <a:pPr marL="0" indent="0">
              <a:buNone/>
            </a:pPr>
            <a:endParaRPr lang="zh-CN" altLang="en-US" sz="2800" dirty="0">
              <a:solidFill>
                <a:srgbClr val="FFC000"/>
              </a:solidFill>
            </a:endParaRPr>
          </a:p>
          <a:p>
            <a:pPr marL="0" indent="0">
              <a:buNone/>
            </a:pPr>
            <a:endParaRPr lang="zh-CN" altLang="en-US" dirty="0"/>
          </a:p>
        </p:txBody>
      </p:sp>
      <p:sp>
        <p:nvSpPr>
          <p:cNvPr id="3" name="标题 2"/>
          <p:cNvSpPr>
            <a:spLocks noGrp="1"/>
          </p:cNvSpPr>
          <p:nvPr>
            <p:ph type="title"/>
          </p:nvPr>
        </p:nvSpPr>
        <p:spPr/>
        <p:txBody>
          <a:bodyPr/>
          <a:lstStyle/>
          <a:p>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6466" y="1340768"/>
            <a:ext cx="5907993" cy="4968552"/>
          </a:xfrm>
          <a:prstGeom prst="rect">
            <a:avLst/>
          </a:prstGeom>
        </p:spPr>
      </p:pic>
    </p:spTree>
    <p:extLst>
      <p:ext uri="{BB962C8B-B14F-4D97-AF65-F5344CB8AC3E}">
        <p14:creationId xmlns:p14="http://schemas.microsoft.com/office/powerpoint/2010/main" val="19070264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836712"/>
            <a:ext cx="7408333" cy="5289451"/>
          </a:xfrm>
        </p:spPr>
        <p:txBody>
          <a:bodyPr>
            <a:normAutofit lnSpcReduction="10000"/>
          </a:bodyPr>
          <a:lstStyle/>
          <a:p>
            <a:pPr marL="0" indent="0">
              <a:buNone/>
            </a:pPr>
            <a:r>
              <a:rPr lang="en-US" altLang="zh-CN" sz="2800" dirty="0" smtClean="0">
                <a:solidFill>
                  <a:srgbClr val="FFC000"/>
                </a:solidFill>
              </a:rPr>
              <a:t>1.6.4    </a:t>
            </a:r>
            <a:r>
              <a:rPr lang="zh-CN" altLang="en-US" sz="2800" dirty="0" smtClean="0">
                <a:solidFill>
                  <a:srgbClr val="FFC000"/>
                </a:solidFill>
              </a:rPr>
              <a:t>具体工艺器件的优化、映像和布局布线</a:t>
            </a:r>
            <a:endParaRPr lang="en-US" altLang="zh-CN" sz="2800" dirty="0" smtClean="0">
              <a:solidFill>
                <a:srgbClr val="FFC000"/>
              </a:solidFill>
            </a:endParaRPr>
          </a:p>
          <a:p>
            <a:pPr marL="0" indent="0">
              <a:buNone/>
            </a:pPr>
            <a:r>
              <a:rPr lang="zh-CN" altLang="en-US" sz="2800" dirty="0" smtClean="0">
                <a:solidFill>
                  <a:schemeClr val="tx1"/>
                </a:solidFill>
              </a:rPr>
              <a:t>        </a:t>
            </a:r>
            <a:r>
              <a:rPr lang="zh-CN" altLang="en-US" sz="2800" dirty="0" smtClean="0">
                <a:solidFill>
                  <a:srgbClr val="002060"/>
                </a:solidFill>
              </a:rPr>
              <a:t>由于</a:t>
            </a:r>
            <a:r>
              <a:rPr lang="zh-CN" altLang="en-US" sz="2800" dirty="0">
                <a:solidFill>
                  <a:srgbClr val="002060"/>
                </a:solidFill>
              </a:rPr>
              <a:t>各种</a:t>
            </a:r>
            <a:r>
              <a:rPr lang="en-US" altLang="zh-CN" sz="2800" dirty="0">
                <a:solidFill>
                  <a:srgbClr val="002060"/>
                </a:solidFill>
              </a:rPr>
              <a:t>ASIC</a:t>
            </a:r>
            <a:r>
              <a:rPr lang="zh-CN" altLang="en-US" sz="2800" dirty="0">
                <a:solidFill>
                  <a:srgbClr val="002060"/>
                </a:solidFill>
              </a:rPr>
              <a:t>和</a:t>
            </a:r>
            <a:r>
              <a:rPr lang="en-US" altLang="zh-CN" sz="2800" dirty="0">
                <a:solidFill>
                  <a:srgbClr val="002060"/>
                </a:solidFill>
              </a:rPr>
              <a:t>FPGA</a:t>
            </a:r>
            <a:r>
              <a:rPr lang="zh-CN" altLang="en-US" sz="2800" dirty="0">
                <a:solidFill>
                  <a:srgbClr val="002060"/>
                </a:solidFill>
              </a:rPr>
              <a:t>器件的工艺各不相同，因而当用不同厂家的不同器件来实现已验证的逻辑网表（</a:t>
            </a:r>
            <a:r>
              <a:rPr lang="en-US" altLang="zh-CN" sz="2800" dirty="0">
                <a:solidFill>
                  <a:srgbClr val="002060"/>
                </a:solidFill>
              </a:rPr>
              <a:t>EDIF</a:t>
            </a:r>
            <a:r>
              <a:rPr lang="zh-CN" altLang="en-US" sz="2800" dirty="0">
                <a:solidFill>
                  <a:srgbClr val="002060"/>
                </a:solidFill>
              </a:rPr>
              <a:t>文件）时，就需要不同的基本单元库与布线延迟模型与之对应，才能进行优化、映像和布局布线，以及布局布线后准确的仿真验证。基本单元库与布线延迟模型由熟悉本厂工艺的工程师提供，再由</a:t>
            </a:r>
            <a:r>
              <a:rPr lang="en-US" altLang="zh-CN" sz="2800" dirty="0">
                <a:solidFill>
                  <a:srgbClr val="002060"/>
                </a:solidFill>
              </a:rPr>
              <a:t>EDA</a:t>
            </a:r>
            <a:r>
              <a:rPr lang="zh-CN" altLang="en-US" sz="2800" dirty="0">
                <a:solidFill>
                  <a:srgbClr val="002060"/>
                </a:solidFill>
              </a:rPr>
              <a:t>厂商的工程师编入相应的处理程序，而逻辑电路设计师只需用一文件说明所用的工艺器件和约束条件，</a:t>
            </a:r>
            <a:r>
              <a:rPr lang="en-US" altLang="zh-CN" sz="2800" dirty="0">
                <a:solidFill>
                  <a:srgbClr val="002060"/>
                </a:solidFill>
              </a:rPr>
              <a:t>EDA</a:t>
            </a:r>
            <a:r>
              <a:rPr lang="zh-CN" altLang="en-US" sz="2800" dirty="0">
                <a:solidFill>
                  <a:srgbClr val="002060"/>
                </a:solidFill>
              </a:rPr>
              <a:t>工具就会自动地根据这一文件选择相应的库和模型进行准确的处理，从而大大提高设计效率</a:t>
            </a:r>
            <a:r>
              <a:rPr lang="zh-CN" altLang="en-US" sz="2800" dirty="0" smtClean="0">
                <a:solidFill>
                  <a:srgbClr val="002060"/>
                </a:solidFill>
              </a:rPr>
              <a:t>。</a:t>
            </a:r>
            <a:endParaRPr lang="zh-CN" altLang="en-US" sz="2800" dirty="0">
              <a:solidFill>
                <a:srgbClr val="002060"/>
              </a:solidFill>
            </a:endParaRPr>
          </a:p>
        </p:txBody>
      </p:sp>
    </p:spTree>
    <p:extLst>
      <p:ext uri="{BB962C8B-B14F-4D97-AF65-F5344CB8AC3E}">
        <p14:creationId xmlns:p14="http://schemas.microsoft.com/office/powerpoint/2010/main" val="15731640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548680"/>
            <a:ext cx="7772400" cy="1296144"/>
          </a:xfrm>
        </p:spPr>
        <p:txBody>
          <a:bodyPr>
            <a:normAutofit fontScale="90000"/>
          </a:bodyPr>
          <a:lstStyle/>
          <a:p>
            <a:r>
              <a:rPr lang="zh-CN" altLang="en-US" dirty="0">
                <a:solidFill>
                  <a:srgbClr val="FFC000"/>
                </a:solidFill>
              </a:rPr>
              <a:t>小结</a:t>
            </a:r>
            <a:r>
              <a:rPr lang="zh-CN" altLang="en-US" dirty="0"/>
              <a:t/>
            </a:r>
            <a:br>
              <a:rPr lang="zh-CN" altLang="en-US" dirty="0"/>
            </a:br>
            <a:endParaRPr lang="zh-CN" altLang="en-US" dirty="0"/>
          </a:p>
        </p:txBody>
      </p:sp>
      <p:sp>
        <p:nvSpPr>
          <p:cNvPr id="3" name="副标题 2"/>
          <p:cNvSpPr>
            <a:spLocks noGrp="1"/>
          </p:cNvSpPr>
          <p:nvPr>
            <p:ph type="subTitle" idx="1"/>
          </p:nvPr>
        </p:nvSpPr>
        <p:spPr>
          <a:xfrm>
            <a:off x="827584" y="1412776"/>
            <a:ext cx="7848872" cy="4536504"/>
          </a:xfrm>
        </p:spPr>
        <p:txBody>
          <a:bodyPr>
            <a:normAutofit/>
          </a:bodyPr>
          <a:lstStyle/>
          <a:p>
            <a:pPr algn="l"/>
            <a:r>
              <a:rPr lang="zh-CN" altLang="en-US" dirty="0" smtClean="0"/>
              <a:t>        </a:t>
            </a:r>
            <a:r>
              <a:rPr lang="zh-CN" altLang="en-US" dirty="0" smtClean="0">
                <a:solidFill>
                  <a:srgbClr val="002060"/>
                </a:solidFill>
              </a:rPr>
              <a:t>采用</a:t>
            </a:r>
            <a:r>
              <a:rPr lang="en-US" altLang="zh-CN" dirty="0">
                <a:solidFill>
                  <a:srgbClr val="002060"/>
                </a:solidFill>
              </a:rPr>
              <a:t>Verilog HDL</a:t>
            </a:r>
            <a:r>
              <a:rPr lang="zh-CN" altLang="en-US" dirty="0">
                <a:solidFill>
                  <a:srgbClr val="002060"/>
                </a:solidFill>
              </a:rPr>
              <a:t>设计方法比采用电路图输入的方法更有优越性，这就是为什么美国等国家在进入</a:t>
            </a:r>
            <a:r>
              <a:rPr lang="en-US" altLang="zh-CN" dirty="0">
                <a:solidFill>
                  <a:srgbClr val="002060"/>
                </a:solidFill>
              </a:rPr>
              <a:t>20</a:t>
            </a:r>
            <a:r>
              <a:rPr lang="zh-CN" altLang="en-US" dirty="0">
                <a:solidFill>
                  <a:srgbClr val="002060"/>
                </a:solidFill>
              </a:rPr>
              <a:t>世纪</a:t>
            </a:r>
            <a:r>
              <a:rPr lang="en-US" altLang="zh-CN" dirty="0">
                <a:solidFill>
                  <a:srgbClr val="002060"/>
                </a:solidFill>
              </a:rPr>
              <a:t>90</a:t>
            </a:r>
            <a:r>
              <a:rPr lang="zh-CN" altLang="en-US" dirty="0">
                <a:solidFill>
                  <a:srgbClr val="002060"/>
                </a:solidFill>
              </a:rPr>
              <a:t>年代以后纷纷采用</a:t>
            </a:r>
            <a:r>
              <a:rPr lang="en-US" altLang="zh-CN" dirty="0">
                <a:solidFill>
                  <a:srgbClr val="002060"/>
                </a:solidFill>
              </a:rPr>
              <a:t>HDL</a:t>
            </a:r>
            <a:r>
              <a:rPr lang="zh-CN" altLang="en-US" dirty="0">
                <a:solidFill>
                  <a:srgbClr val="002060"/>
                </a:solidFill>
              </a:rPr>
              <a:t>设计方法的原因。在两种符合</a:t>
            </a:r>
            <a:r>
              <a:rPr lang="en-US" altLang="zh-CN" dirty="0">
                <a:solidFill>
                  <a:srgbClr val="002060"/>
                </a:solidFill>
              </a:rPr>
              <a:t>IEEE</a:t>
            </a:r>
            <a:r>
              <a:rPr lang="zh-CN" altLang="en-US" dirty="0">
                <a:solidFill>
                  <a:srgbClr val="002060"/>
                </a:solidFill>
              </a:rPr>
              <a:t>标准的硬件描述语言中，</a:t>
            </a:r>
            <a:r>
              <a:rPr lang="en-US" altLang="zh-CN" dirty="0">
                <a:solidFill>
                  <a:srgbClr val="002060"/>
                </a:solidFill>
              </a:rPr>
              <a:t>Verilog HDL</a:t>
            </a:r>
            <a:r>
              <a:rPr lang="zh-CN" altLang="en-US" dirty="0">
                <a:solidFill>
                  <a:srgbClr val="002060"/>
                </a:solidFill>
              </a:rPr>
              <a:t>与</a:t>
            </a:r>
            <a:r>
              <a:rPr lang="en-US" altLang="zh-CN" dirty="0">
                <a:solidFill>
                  <a:srgbClr val="002060"/>
                </a:solidFill>
              </a:rPr>
              <a:t>VHDL</a:t>
            </a:r>
            <a:r>
              <a:rPr lang="zh-CN" altLang="en-US" dirty="0">
                <a:solidFill>
                  <a:srgbClr val="002060"/>
                </a:solidFill>
              </a:rPr>
              <a:t>相比更加基础、更易学习，掌握</a:t>
            </a:r>
            <a:r>
              <a:rPr lang="en-US" altLang="zh-CN" dirty="0">
                <a:solidFill>
                  <a:srgbClr val="002060"/>
                </a:solidFill>
              </a:rPr>
              <a:t>HDL</a:t>
            </a:r>
            <a:r>
              <a:rPr lang="zh-CN" altLang="en-US" dirty="0">
                <a:solidFill>
                  <a:srgbClr val="002060"/>
                </a:solidFill>
              </a:rPr>
              <a:t>设计方法应从学习</a:t>
            </a:r>
            <a:r>
              <a:rPr lang="en-US" altLang="zh-CN" dirty="0">
                <a:solidFill>
                  <a:srgbClr val="002060"/>
                </a:solidFill>
              </a:rPr>
              <a:t>Verilog HDL</a:t>
            </a:r>
            <a:r>
              <a:rPr lang="zh-CN" altLang="en-US" dirty="0">
                <a:solidFill>
                  <a:srgbClr val="002060"/>
                </a:solidFill>
              </a:rPr>
              <a:t>设计方法开始。</a:t>
            </a:r>
            <a:r>
              <a:rPr lang="en-US" altLang="zh-CN" dirty="0">
                <a:solidFill>
                  <a:srgbClr val="002060"/>
                </a:solidFill>
              </a:rPr>
              <a:t>Verilog HDL</a:t>
            </a:r>
            <a:r>
              <a:rPr lang="zh-CN" altLang="en-US" dirty="0">
                <a:solidFill>
                  <a:srgbClr val="002060"/>
                </a:solidFill>
              </a:rPr>
              <a:t>适用于复杂数字逻辑电路和系统的总体仿真、子系统仿真和具体电路综合等各个设计阶段。</a:t>
            </a:r>
          </a:p>
          <a:p>
            <a:pPr algn="l"/>
            <a:r>
              <a:rPr lang="zh-CN" altLang="en-US" dirty="0" smtClean="0">
                <a:solidFill>
                  <a:srgbClr val="002060"/>
                </a:solidFill>
              </a:rPr>
              <a:t>        由于</a:t>
            </a:r>
            <a:r>
              <a:rPr lang="en-US" altLang="zh-CN" dirty="0" err="1">
                <a:solidFill>
                  <a:srgbClr val="002060"/>
                </a:solidFill>
              </a:rPr>
              <a:t>Top_Down</a:t>
            </a:r>
            <a:r>
              <a:rPr lang="zh-CN" altLang="en-US" dirty="0">
                <a:solidFill>
                  <a:srgbClr val="002060"/>
                </a:solidFill>
              </a:rPr>
              <a:t>的设计方法是首先从系统设计入手，从顶层进行功能划分和结构设计。系统的总体仿真是顶层进行功能划分的重要环节，这时的设计是与工艺无关的。由于设计的主要仿真和调试过程是在高层次完成的，所以能够早期发现结构设计上的错误，避免设计工作的浪费，同时也减少了逻辑仿真的工作量。自顶向下的设计方法方便了从系统级划分和管理整个项目，使得几十万门甚至几千万门规模的复杂数字电路的设计成为可能，并可减少设计人员，避免不必要的重复设计，提高了设计的一次成功率</a:t>
            </a:r>
            <a:r>
              <a:rPr lang="zh-CN" altLang="en-US" dirty="0" smtClean="0">
                <a:solidFill>
                  <a:srgbClr val="002060"/>
                </a:solidFill>
              </a:rPr>
              <a:t>。</a:t>
            </a:r>
            <a:endParaRPr lang="zh-CN" altLang="en-US" dirty="0">
              <a:solidFill>
                <a:srgbClr val="002060"/>
              </a:solidFill>
            </a:endParaRPr>
          </a:p>
        </p:txBody>
      </p:sp>
    </p:spTree>
    <p:extLst>
      <p:ext uri="{BB962C8B-B14F-4D97-AF65-F5344CB8AC3E}">
        <p14:creationId xmlns:p14="http://schemas.microsoft.com/office/powerpoint/2010/main" val="2460473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2348880"/>
            <a:ext cx="8229600" cy="3240360"/>
          </a:xfrm>
        </p:spPr>
        <p:txBody>
          <a:bodyPr>
            <a:noAutofit/>
          </a:bodyPr>
          <a:lstStyle/>
          <a:p>
            <a:pPr algn="l">
              <a:lnSpc>
                <a:spcPct val="150000"/>
              </a:lnSpc>
            </a:pPr>
            <a:r>
              <a:rPr lang="zh-CN" altLang="en-US" sz="3200" dirty="0" smtClean="0">
                <a:solidFill>
                  <a:srgbClr val="FFC000"/>
                </a:solidFill>
              </a:rPr>
              <a:t>    作为</a:t>
            </a:r>
            <a:r>
              <a:rPr lang="zh-CN" altLang="en-US" sz="3200" dirty="0">
                <a:solidFill>
                  <a:srgbClr val="FFC000"/>
                </a:solidFill>
              </a:rPr>
              <a:t>新世纪的中国大学生和年轻的电子工程师应该尽早掌握这种新的设计方法，使我国在复杂数字电路及系统的设计竞争中逐步缩小与美国等先进的工业发达国家的差距</a:t>
            </a:r>
            <a:r>
              <a:rPr lang="zh-CN" altLang="en-US" sz="3200" dirty="0" smtClean="0">
                <a:solidFill>
                  <a:srgbClr val="FFC000"/>
                </a:solidFill>
              </a:rPr>
              <a:t>。</a:t>
            </a:r>
            <a:r>
              <a:rPr lang="en-US" altLang="zh-CN" sz="3200" dirty="0" smtClean="0">
                <a:solidFill>
                  <a:srgbClr val="002060"/>
                </a:solidFill>
              </a:rPr>
              <a:t/>
            </a:r>
            <a:br>
              <a:rPr lang="en-US" altLang="zh-CN" sz="3200" dirty="0" smtClean="0">
                <a:solidFill>
                  <a:srgbClr val="002060"/>
                </a:solidFill>
              </a:rPr>
            </a:br>
            <a:r>
              <a:rPr lang="en-US" altLang="zh-CN" sz="3200" dirty="0">
                <a:solidFill>
                  <a:srgbClr val="002060"/>
                </a:solidFill>
              </a:rPr>
              <a:t/>
            </a:r>
            <a:br>
              <a:rPr lang="en-US" altLang="zh-CN" sz="3200" dirty="0">
                <a:solidFill>
                  <a:srgbClr val="002060"/>
                </a:solidFill>
              </a:rPr>
            </a:br>
            <a:endParaRPr lang="zh-CN" altLang="en-US" sz="3200" dirty="0">
              <a:solidFill>
                <a:srgbClr val="002060"/>
              </a:solidFill>
            </a:endParaRPr>
          </a:p>
        </p:txBody>
      </p:sp>
    </p:spTree>
    <p:extLst>
      <p:ext uri="{BB962C8B-B14F-4D97-AF65-F5344CB8AC3E}">
        <p14:creationId xmlns:p14="http://schemas.microsoft.com/office/powerpoint/2010/main" val="29456181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7584" y="908720"/>
            <a:ext cx="7992887" cy="5145435"/>
          </a:xfrm>
        </p:spPr>
        <p:txBody>
          <a:bodyPr>
            <a:normAutofit lnSpcReduction="10000"/>
          </a:bodyPr>
          <a:lstStyle/>
          <a:p>
            <a:pPr marL="0" indent="0">
              <a:buNone/>
            </a:pPr>
            <a:r>
              <a:rPr lang="zh-CN" altLang="en-US" dirty="0" smtClean="0"/>
              <a:t>        从</a:t>
            </a:r>
            <a:r>
              <a:rPr lang="zh-CN" altLang="en-US" dirty="0"/>
              <a:t>底向上的设计在某种意义上讲可以看作上述</a:t>
            </a:r>
            <a:r>
              <a:rPr lang="en-US" altLang="zh-CN" dirty="0" err="1"/>
              <a:t>Top_Down</a:t>
            </a:r>
            <a:r>
              <a:rPr lang="zh-CN" altLang="en-US" dirty="0"/>
              <a:t>设计的逆过程。虽然设计也是从系统级开始，即从设计树的树根开始对设计进行逐次划分，但划分时首先考虑的是单元是否存在，即设计划分过程必须从已经存在的基本单元出发，设计树最末枝上的单元要么是已经制造出的单元，要么是其他项目已开发好的单元或者是可外购得到的单元。</a:t>
            </a:r>
          </a:p>
          <a:p>
            <a:pPr marL="0" indent="0">
              <a:buNone/>
            </a:pPr>
            <a:r>
              <a:rPr lang="zh-CN" altLang="en-US" dirty="0" smtClean="0"/>
              <a:t>        自顶向下</a:t>
            </a:r>
            <a:r>
              <a:rPr lang="zh-CN" altLang="en-US" dirty="0"/>
              <a:t>的设计过程中在每一层次划分时都要对某些目标作优化，</a:t>
            </a:r>
            <a:r>
              <a:rPr lang="en-US" altLang="zh-CN" dirty="0" err="1"/>
              <a:t>Top_Down</a:t>
            </a:r>
            <a:r>
              <a:rPr lang="zh-CN" altLang="en-US" dirty="0"/>
              <a:t>的设计过程是理想的设计过程，它的缺点是得到的最小单元不标准，制造成本可能很高。从底向上的设计过程全采用标准基本单元，通常比较经济，但有时可能不能满足一些特定的指标要求。复杂数字逻辑电路和系统的设计过程通常是这两种设计方法的结合，设计时需要考虑多个目标的综合平衡。</a:t>
            </a:r>
          </a:p>
          <a:p>
            <a:pPr marL="0" indent="0">
              <a:buNone/>
            </a:pPr>
            <a:endParaRPr lang="zh-CN" altLang="en-US" dirty="0"/>
          </a:p>
        </p:txBody>
      </p:sp>
    </p:spTree>
    <p:extLst>
      <p:ext uri="{BB962C8B-B14F-4D97-AF65-F5344CB8AC3E}">
        <p14:creationId xmlns:p14="http://schemas.microsoft.com/office/powerpoint/2010/main" val="257643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124744"/>
            <a:ext cx="7772400" cy="936104"/>
          </a:xfrm>
        </p:spPr>
        <p:txBody>
          <a:bodyPr>
            <a:noAutofit/>
          </a:bodyPr>
          <a:lstStyle/>
          <a:p>
            <a:r>
              <a:rPr lang="zh-CN" altLang="en-US" sz="4000" dirty="0">
                <a:solidFill>
                  <a:srgbClr val="002060"/>
                </a:solidFill>
              </a:rPr>
              <a:t>第</a:t>
            </a:r>
            <a:r>
              <a:rPr lang="en-US" altLang="zh-CN" sz="4000" dirty="0">
                <a:solidFill>
                  <a:srgbClr val="002060"/>
                </a:solidFill>
              </a:rPr>
              <a:t>1</a:t>
            </a:r>
            <a:r>
              <a:rPr lang="zh-CN" altLang="en-US" sz="4000" dirty="0" smtClean="0">
                <a:solidFill>
                  <a:srgbClr val="002060"/>
                </a:solidFill>
              </a:rPr>
              <a:t>章    </a:t>
            </a:r>
            <a:r>
              <a:rPr lang="en-US" altLang="zh-CN" sz="4000" dirty="0" smtClean="0">
                <a:solidFill>
                  <a:srgbClr val="002060"/>
                </a:solidFill>
              </a:rPr>
              <a:t>Verilog</a:t>
            </a:r>
            <a:r>
              <a:rPr lang="zh-CN" altLang="en-US" sz="4000" dirty="0">
                <a:solidFill>
                  <a:srgbClr val="002060"/>
                </a:solidFill>
              </a:rPr>
              <a:t>的基本知识</a:t>
            </a:r>
            <a:endParaRPr lang="zh-CN" altLang="en-US" sz="4000" dirty="0"/>
          </a:p>
        </p:txBody>
      </p:sp>
      <p:sp>
        <p:nvSpPr>
          <p:cNvPr id="3" name="副标题 2"/>
          <p:cNvSpPr>
            <a:spLocks noGrp="1"/>
          </p:cNvSpPr>
          <p:nvPr>
            <p:ph type="subTitle" idx="1"/>
          </p:nvPr>
        </p:nvSpPr>
        <p:spPr>
          <a:xfrm>
            <a:off x="1187624" y="2348880"/>
            <a:ext cx="6696744" cy="3040361"/>
          </a:xfrm>
        </p:spPr>
        <p:txBody>
          <a:bodyPr>
            <a:normAutofit/>
          </a:bodyPr>
          <a:lstStyle/>
          <a:p>
            <a:pPr algn="l">
              <a:lnSpc>
                <a:spcPct val="150000"/>
              </a:lnSpc>
            </a:pPr>
            <a:r>
              <a:rPr lang="en-US" altLang="zh-CN" sz="3200" dirty="0">
                <a:solidFill>
                  <a:srgbClr val="FFC000"/>
                </a:solidFill>
              </a:rPr>
              <a:t>1</a:t>
            </a:r>
            <a:r>
              <a:rPr lang="zh-CN" altLang="en-US" sz="3200" dirty="0">
                <a:solidFill>
                  <a:srgbClr val="FFC000"/>
                </a:solidFill>
              </a:rPr>
              <a:t>．</a:t>
            </a:r>
            <a:r>
              <a:rPr lang="en-US" altLang="zh-CN" sz="3200" dirty="0">
                <a:solidFill>
                  <a:srgbClr val="FFC000"/>
                </a:solidFill>
              </a:rPr>
              <a:t>1</a:t>
            </a:r>
            <a:r>
              <a:rPr lang="zh-CN" altLang="en-US" sz="3200" dirty="0">
                <a:solidFill>
                  <a:srgbClr val="FFC000"/>
                </a:solidFill>
              </a:rPr>
              <a:t>硬件描述语言</a:t>
            </a:r>
            <a:r>
              <a:rPr lang="en-US" altLang="zh-CN" sz="3200" dirty="0">
                <a:solidFill>
                  <a:srgbClr val="FFC000"/>
                </a:solidFill>
              </a:rPr>
              <a:t>HDL</a:t>
            </a:r>
          </a:p>
          <a:p>
            <a:pPr algn="l">
              <a:lnSpc>
                <a:spcPct val="150000"/>
              </a:lnSpc>
            </a:pPr>
            <a:r>
              <a:rPr lang="zh-CN" altLang="en-US" sz="2400" dirty="0" smtClean="0"/>
              <a:t>            硬件</a:t>
            </a:r>
            <a:r>
              <a:rPr lang="zh-CN" altLang="en-US" sz="2400" dirty="0"/>
              <a:t>描述语言</a:t>
            </a:r>
            <a:r>
              <a:rPr lang="en-US" altLang="zh-CN" sz="2400" dirty="0"/>
              <a:t>(HDL</a:t>
            </a:r>
            <a:r>
              <a:rPr lang="zh-CN" altLang="en-US" sz="2400" dirty="0"/>
              <a:t>，</a:t>
            </a:r>
            <a:r>
              <a:rPr lang="en-US" altLang="zh-CN" sz="2400" dirty="0"/>
              <a:t>hardware description language)</a:t>
            </a:r>
            <a:r>
              <a:rPr lang="zh-CN" altLang="en-US" sz="2400" dirty="0"/>
              <a:t>是一种用形式化方法来描述数字电路和系统的语言。</a:t>
            </a:r>
          </a:p>
        </p:txBody>
      </p:sp>
    </p:spTree>
    <p:extLst>
      <p:ext uri="{BB962C8B-B14F-4D97-AF65-F5344CB8AC3E}">
        <p14:creationId xmlns:p14="http://schemas.microsoft.com/office/powerpoint/2010/main" val="2880298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1052736"/>
            <a:ext cx="8229600" cy="4890872"/>
          </a:xfrm>
        </p:spPr>
        <p:txBody>
          <a:bodyPr>
            <a:noAutofit/>
          </a:bodyPr>
          <a:lstStyle/>
          <a:p>
            <a:pPr algn="l">
              <a:lnSpc>
                <a:spcPct val="150000"/>
              </a:lnSpc>
            </a:pPr>
            <a:r>
              <a:rPr lang="zh-CN" altLang="en-US" sz="2400" dirty="0" smtClean="0">
                <a:solidFill>
                  <a:srgbClr val="002060"/>
                </a:solidFill>
                <a:latin typeface="华文宋体" pitchFamily="2" charset="-122"/>
                <a:ea typeface="华文宋体" pitchFamily="2" charset="-122"/>
              </a:rPr>
              <a:t>        本</a:t>
            </a:r>
            <a:r>
              <a:rPr lang="zh-CN" altLang="en-US" sz="2400" dirty="0">
                <a:solidFill>
                  <a:srgbClr val="002060"/>
                </a:solidFill>
                <a:latin typeface="华文宋体" pitchFamily="2" charset="-122"/>
                <a:ea typeface="华文宋体" pitchFamily="2" charset="-122"/>
              </a:rPr>
              <a:t>书第一部分将通过具体例子，由浅入深地帮助同学们学习以下内容：</a:t>
            </a:r>
            <a:br>
              <a:rPr lang="zh-CN" altLang="en-US" sz="2400" dirty="0">
                <a:solidFill>
                  <a:srgbClr val="002060"/>
                </a:solidFill>
                <a:latin typeface="华文宋体" pitchFamily="2" charset="-122"/>
                <a:ea typeface="华文宋体" pitchFamily="2" charset="-122"/>
              </a:rPr>
            </a:br>
            <a:r>
              <a:rPr lang="zh-CN" altLang="en-US" sz="2400" dirty="0">
                <a:solidFill>
                  <a:srgbClr val="002060"/>
                </a:solidFill>
                <a:latin typeface="华文宋体" pitchFamily="2" charset="-122"/>
                <a:ea typeface="华文宋体" pitchFamily="2" charset="-122"/>
              </a:rPr>
              <a:t>（</a:t>
            </a:r>
            <a:r>
              <a:rPr lang="en-US" altLang="zh-CN" sz="2400" dirty="0">
                <a:solidFill>
                  <a:srgbClr val="002060"/>
                </a:solidFill>
                <a:latin typeface="华文宋体" pitchFamily="2" charset="-122"/>
                <a:ea typeface="华文宋体" pitchFamily="2" charset="-122"/>
              </a:rPr>
              <a:t>1</a:t>
            </a:r>
            <a:r>
              <a:rPr lang="zh-CN" altLang="en-US" sz="2400" dirty="0">
                <a:solidFill>
                  <a:srgbClr val="002060"/>
                </a:solidFill>
                <a:latin typeface="华文宋体" pitchFamily="2" charset="-122"/>
                <a:ea typeface="华文宋体" pitchFamily="2" charset="-122"/>
              </a:rPr>
              <a:t>） </a:t>
            </a:r>
            <a:r>
              <a:rPr lang="en-US" altLang="zh-CN" sz="2400" dirty="0">
                <a:solidFill>
                  <a:srgbClr val="002060"/>
                </a:solidFill>
                <a:latin typeface="华文宋体" pitchFamily="2" charset="-122"/>
                <a:ea typeface="华文宋体" pitchFamily="2" charset="-122"/>
              </a:rPr>
              <a:t>Verilog</a:t>
            </a:r>
            <a:r>
              <a:rPr lang="zh-CN" altLang="en-US" sz="2400" dirty="0">
                <a:solidFill>
                  <a:srgbClr val="002060"/>
                </a:solidFill>
                <a:latin typeface="华文宋体" pitchFamily="2" charset="-122"/>
                <a:ea typeface="华文宋体" pitchFamily="2" charset="-122"/>
              </a:rPr>
              <a:t>的基本语法；</a:t>
            </a:r>
            <a:br>
              <a:rPr lang="zh-CN" altLang="en-US" sz="2400" dirty="0">
                <a:solidFill>
                  <a:srgbClr val="002060"/>
                </a:solidFill>
                <a:latin typeface="华文宋体" pitchFamily="2" charset="-122"/>
                <a:ea typeface="华文宋体" pitchFamily="2" charset="-122"/>
              </a:rPr>
            </a:br>
            <a:r>
              <a:rPr lang="zh-CN" altLang="en-US" sz="2400" dirty="0">
                <a:solidFill>
                  <a:srgbClr val="002060"/>
                </a:solidFill>
                <a:latin typeface="华文宋体" pitchFamily="2" charset="-122"/>
                <a:ea typeface="华文宋体" pitchFamily="2" charset="-122"/>
              </a:rPr>
              <a:t>（</a:t>
            </a:r>
            <a:r>
              <a:rPr lang="en-US" altLang="zh-CN" sz="2400" dirty="0">
                <a:solidFill>
                  <a:srgbClr val="002060"/>
                </a:solidFill>
                <a:latin typeface="华文宋体" pitchFamily="2" charset="-122"/>
                <a:ea typeface="华文宋体" pitchFamily="2" charset="-122"/>
              </a:rPr>
              <a:t>2</a:t>
            </a:r>
            <a:r>
              <a:rPr lang="zh-CN" altLang="en-US" sz="2400" dirty="0">
                <a:solidFill>
                  <a:srgbClr val="002060"/>
                </a:solidFill>
                <a:latin typeface="华文宋体" pitchFamily="2" charset="-122"/>
                <a:ea typeface="华文宋体" pitchFamily="2" charset="-122"/>
              </a:rPr>
              <a:t>） 简单的可综合</a:t>
            </a:r>
            <a:r>
              <a:rPr lang="en-US" altLang="zh-CN" sz="2400" dirty="0">
                <a:solidFill>
                  <a:srgbClr val="002060"/>
                </a:solidFill>
                <a:latin typeface="华文宋体" pitchFamily="2" charset="-122"/>
                <a:ea typeface="华文宋体" pitchFamily="2" charset="-122"/>
              </a:rPr>
              <a:t>Verilog</a:t>
            </a:r>
            <a:r>
              <a:rPr lang="zh-CN" altLang="en-US" sz="2400" dirty="0">
                <a:solidFill>
                  <a:srgbClr val="002060"/>
                </a:solidFill>
                <a:latin typeface="华文宋体" pitchFamily="2" charset="-122"/>
                <a:ea typeface="华文宋体" pitchFamily="2" charset="-122"/>
              </a:rPr>
              <a:t>模块与逻辑电路的对应关系；</a:t>
            </a:r>
            <a:br>
              <a:rPr lang="zh-CN" altLang="en-US" sz="2400" dirty="0">
                <a:solidFill>
                  <a:srgbClr val="002060"/>
                </a:solidFill>
                <a:latin typeface="华文宋体" pitchFamily="2" charset="-122"/>
                <a:ea typeface="华文宋体" pitchFamily="2" charset="-122"/>
              </a:rPr>
            </a:br>
            <a:r>
              <a:rPr lang="zh-CN" altLang="en-US" sz="2400" dirty="0">
                <a:solidFill>
                  <a:srgbClr val="002060"/>
                </a:solidFill>
                <a:latin typeface="华文宋体" pitchFamily="2" charset="-122"/>
                <a:ea typeface="华文宋体" pitchFamily="2" charset="-122"/>
              </a:rPr>
              <a:t>（</a:t>
            </a:r>
            <a:r>
              <a:rPr lang="en-US" altLang="zh-CN" sz="2400" dirty="0">
                <a:solidFill>
                  <a:srgbClr val="002060"/>
                </a:solidFill>
                <a:latin typeface="华文宋体" pitchFamily="2" charset="-122"/>
                <a:ea typeface="华文宋体" pitchFamily="2" charset="-122"/>
              </a:rPr>
              <a:t>3</a:t>
            </a:r>
            <a:r>
              <a:rPr lang="zh-CN" altLang="en-US" sz="2400" dirty="0">
                <a:solidFill>
                  <a:srgbClr val="002060"/>
                </a:solidFill>
                <a:latin typeface="华文宋体" pitchFamily="2" charset="-122"/>
                <a:ea typeface="华文宋体" pitchFamily="2" charset="-122"/>
              </a:rPr>
              <a:t>） 简单的</a:t>
            </a:r>
            <a:r>
              <a:rPr lang="en-US" altLang="zh-CN" sz="2400" dirty="0">
                <a:solidFill>
                  <a:srgbClr val="002060"/>
                </a:solidFill>
                <a:latin typeface="华文宋体" pitchFamily="2" charset="-122"/>
                <a:ea typeface="华文宋体" pitchFamily="2" charset="-122"/>
              </a:rPr>
              <a:t>Verilog</a:t>
            </a:r>
            <a:r>
              <a:rPr lang="zh-CN" altLang="en-US" sz="2400" dirty="0">
                <a:solidFill>
                  <a:srgbClr val="002060"/>
                </a:solidFill>
                <a:latin typeface="华文宋体" pitchFamily="2" charset="-122"/>
                <a:ea typeface="华文宋体" pitchFamily="2" charset="-122"/>
              </a:rPr>
              <a:t>测试模块和它的意义。</a:t>
            </a:r>
            <a:br>
              <a:rPr lang="zh-CN" altLang="en-US" sz="2400" dirty="0">
                <a:solidFill>
                  <a:srgbClr val="002060"/>
                </a:solidFill>
                <a:latin typeface="华文宋体" pitchFamily="2" charset="-122"/>
                <a:ea typeface="华文宋体" pitchFamily="2" charset="-122"/>
              </a:rPr>
            </a:br>
            <a:endParaRPr lang="zh-CN" altLang="en-US" sz="2400" dirty="0">
              <a:solidFill>
                <a:srgbClr val="002060"/>
              </a:solidFill>
              <a:latin typeface="华文宋体" pitchFamily="2" charset="-122"/>
              <a:ea typeface="华文宋体" pitchFamily="2" charset="-122"/>
            </a:endParaRPr>
          </a:p>
        </p:txBody>
      </p:sp>
    </p:spTree>
    <p:extLst>
      <p:ext uri="{BB962C8B-B14F-4D97-AF65-F5344CB8AC3E}">
        <p14:creationId xmlns:p14="http://schemas.microsoft.com/office/powerpoint/2010/main" val="1423024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1340768"/>
            <a:ext cx="8208912" cy="3456384"/>
          </a:xfrm>
        </p:spPr>
        <p:txBody>
          <a:bodyPr>
            <a:normAutofit/>
          </a:bodyPr>
          <a:lstStyle/>
          <a:p>
            <a:pPr algn="l">
              <a:lnSpc>
                <a:spcPct val="150000"/>
              </a:lnSpc>
            </a:pPr>
            <a:r>
              <a:rPr lang="zh-CN" altLang="en-US" dirty="0" smtClean="0">
                <a:solidFill>
                  <a:srgbClr val="002060"/>
                </a:solidFill>
                <a:latin typeface="华文宋体" pitchFamily="2" charset="-122"/>
                <a:ea typeface="华文宋体" pitchFamily="2" charset="-122"/>
              </a:rPr>
              <a:t>       书</a:t>
            </a:r>
            <a:r>
              <a:rPr lang="zh-CN" altLang="en-US" dirty="0">
                <a:solidFill>
                  <a:srgbClr val="002060"/>
                </a:solidFill>
                <a:latin typeface="华文宋体" pitchFamily="2" charset="-122"/>
                <a:ea typeface="华文宋体" pitchFamily="2" charset="-122"/>
              </a:rPr>
              <a:t>中第二部分将通过较复杂的设计实例，帮助同学们掌握以下内容：</a:t>
            </a:r>
            <a:br>
              <a:rPr lang="zh-CN" altLang="en-US" dirty="0">
                <a:solidFill>
                  <a:srgbClr val="002060"/>
                </a:solidFill>
                <a:latin typeface="华文宋体" pitchFamily="2" charset="-122"/>
                <a:ea typeface="华文宋体" pitchFamily="2" charset="-122"/>
              </a:rPr>
            </a:br>
            <a:r>
              <a:rPr lang="zh-CN" altLang="en-US" dirty="0">
                <a:solidFill>
                  <a:srgbClr val="002060"/>
                </a:solidFill>
                <a:latin typeface="华文宋体" pitchFamily="2" charset="-122"/>
                <a:ea typeface="华文宋体" pitchFamily="2" charset="-122"/>
              </a:rPr>
              <a:t>（</a:t>
            </a:r>
            <a:r>
              <a:rPr lang="en-US" altLang="zh-CN" dirty="0">
                <a:solidFill>
                  <a:srgbClr val="002060"/>
                </a:solidFill>
                <a:latin typeface="华文宋体" pitchFamily="2" charset="-122"/>
                <a:ea typeface="华文宋体" pitchFamily="2" charset="-122"/>
              </a:rPr>
              <a:t>1</a:t>
            </a:r>
            <a:r>
              <a:rPr lang="zh-CN" altLang="en-US" dirty="0">
                <a:solidFill>
                  <a:srgbClr val="002060"/>
                </a:solidFill>
                <a:latin typeface="华文宋体" pitchFamily="2" charset="-122"/>
                <a:ea typeface="华文宋体" pitchFamily="2" charset="-122"/>
              </a:rPr>
              <a:t>） 如何编写复杂的多层次的可综合风格的</a:t>
            </a:r>
            <a:r>
              <a:rPr lang="en-US" altLang="zh-CN" dirty="0">
                <a:solidFill>
                  <a:srgbClr val="002060"/>
                </a:solidFill>
                <a:latin typeface="华文宋体" pitchFamily="2" charset="-122"/>
                <a:ea typeface="华文宋体" pitchFamily="2" charset="-122"/>
              </a:rPr>
              <a:t>Verilog HDL</a:t>
            </a:r>
            <a:r>
              <a:rPr lang="zh-CN" altLang="en-US" dirty="0">
                <a:solidFill>
                  <a:srgbClr val="002060"/>
                </a:solidFill>
                <a:latin typeface="华文宋体" pitchFamily="2" charset="-122"/>
                <a:ea typeface="华文宋体" pitchFamily="2" charset="-122"/>
              </a:rPr>
              <a:t>模块；</a:t>
            </a:r>
            <a:br>
              <a:rPr lang="zh-CN" altLang="en-US" dirty="0">
                <a:solidFill>
                  <a:srgbClr val="002060"/>
                </a:solidFill>
                <a:latin typeface="华文宋体" pitchFamily="2" charset="-122"/>
                <a:ea typeface="华文宋体" pitchFamily="2" charset="-122"/>
              </a:rPr>
            </a:br>
            <a:r>
              <a:rPr lang="zh-CN" altLang="en-US" dirty="0">
                <a:solidFill>
                  <a:srgbClr val="002060"/>
                </a:solidFill>
                <a:latin typeface="华文宋体" pitchFamily="2" charset="-122"/>
                <a:ea typeface="华文宋体" pitchFamily="2" charset="-122"/>
              </a:rPr>
              <a:t>（</a:t>
            </a:r>
            <a:r>
              <a:rPr lang="en-US" altLang="zh-CN" dirty="0">
                <a:solidFill>
                  <a:srgbClr val="002060"/>
                </a:solidFill>
                <a:latin typeface="华文宋体" pitchFamily="2" charset="-122"/>
                <a:ea typeface="华文宋体" pitchFamily="2" charset="-122"/>
              </a:rPr>
              <a:t>2</a:t>
            </a:r>
            <a:r>
              <a:rPr lang="zh-CN" altLang="en-US" dirty="0">
                <a:solidFill>
                  <a:srgbClr val="002060"/>
                </a:solidFill>
                <a:latin typeface="华文宋体" pitchFamily="2" charset="-122"/>
                <a:ea typeface="华文宋体" pitchFamily="2" charset="-122"/>
              </a:rPr>
              <a:t>） 如何用可综合的</a:t>
            </a:r>
            <a:r>
              <a:rPr lang="en-US" altLang="zh-CN" dirty="0">
                <a:solidFill>
                  <a:srgbClr val="002060"/>
                </a:solidFill>
                <a:latin typeface="华文宋体" pitchFamily="2" charset="-122"/>
                <a:ea typeface="华文宋体" pitchFamily="2" charset="-122"/>
              </a:rPr>
              <a:t>Verilog</a:t>
            </a:r>
            <a:r>
              <a:rPr lang="zh-CN" altLang="en-US" dirty="0">
                <a:solidFill>
                  <a:srgbClr val="002060"/>
                </a:solidFill>
                <a:latin typeface="华文宋体" pitchFamily="2" charset="-122"/>
                <a:ea typeface="华文宋体" pitchFamily="2" charset="-122"/>
              </a:rPr>
              <a:t>模块构成一个可靠的复杂</a:t>
            </a:r>
            <a:r>
              <a:rPr lang="en-US" altLang="zh-CN" dirty="0">
                <a:solidFill>
                  <a:srgbClr val="002060"/>
                </a:solidFill>
                <a:latin typeface="华文宋体" pitchFamily="2" charset="-122"/>
                <a:ea typeface="华文宋体" pitchFamily="2" charset="-122"/>
              </a:rPr>
              <a:t>IP</a:t>
            </a:r>
            <a:r>
              <a:rPr lang="zh-CN" altLang="en-US" dirty="0">
                <a:solidFill>
                  <a:srgbClr val="002060"/>
                </a:solidFill>
                <a:latin typeface="华文宋体" pitchFamily="2" charset="-122"/>
                <a:ea typeface="华文宋体" pitchFamily="2" charset="-122"/>
              </a:rPr>
              <a:t>软核和固核模块；</a:t>
            </a:r>
            <a:br>
              <a:rPr lang="zh-CN" altLang="en-US" dirty="0">
                <a:solidFill>
                  <a:srgbClr val="002060"/>
                </a:solidFill>
                <a:latin typeface="华文宋体" pitchFamily="2" charset="-122"/>
                <a:ea typeface="华文宋体" pitchFamily="2" charset="-122"/>
              </a:rPr>
            </a:br>
            <a:r>
              <a:rPr lang="zh-CN" altLang="en-US" dirty="0">
                <a:solidFill>
                  <a:srgbClr val="002060"/>
                </a:solidFill>
                <a:latin typeface="华文宋体" pitchFamily="2" charset="-122"/>
                <a:ea typeface="华文宋体" pitchFamily="2" charset="-122"/>
              </a:rPr>
              <a:t>（</a:t>
            </a:r>
            <a:r>
              <a:rPr lang="en-US" altLang="zh-CN" dirty="0">
                <a:solidFill>
                  <a:srgbClr val="002060"/>
                </a:solidFill>
                <a:latin typeface="华文宋体" pitchFamily="2" charset="-122"/>
                <a:ea typeface="华文宋体" pitchFamily="2" charset="-122"/>
              </a:rPr>
              <a:t>3</a:t>
            </a:r>
            <a:r>
              <a:rPr lang="zh-CN" altLang="en-US" dirty="0">
                <a:solidFill>
                  <a:srgbClr val="002060"/>
                </a:solidFill>
                <a:latin typeface="华文宋体" pitchFamily="2" charset="-122"/>
                <a:ea typeface="华文宋体" pitchFamily="2" charset="-122"/>
              </a:rPr>
              <a:t>） 如何借助于</a:t>
            </a:r>
            <a:r>
              <a:rPr lang="en-US" altLang="zh-CN" dirty="0">
                <a:solidFill>
                  <a:srgbClr val="002060"/>
                </a:solidFill>
                <a:latin typeface="华文宋体" pitchFamily="2" charset="-122"/>
                <a:ea typeface="华文宋体" pitchFamily="2" charset="-122"/>
              </a:rPr>
              <a:t>Verilog</a:t>
            </a:r>
            <a:r>
              <a:rPr lang="zh-CN" altLang="en-US" dirty="0">
                <a:solidFill>
                  <a:srgbClr val="002060"/>
                </a:solidFill>
                <a:latin typeface="华文宋体" pitchFamily="2" charset="-122"/>
                <a:ea typeface="华文宋体" pitchFamily="2" charset="-122"/>
              </a:rPr>
              <a:t>语言，并利用已有的虚拟行为模块对所设计的系统模块（由可综合的自主和商业</a:t>
            </a:r>
            <a:r>
              <a:rPr lang="en-US" altLang="zh-CN" dirty="0">
                <a:solidFill>
                  <a:srgbClr val="002060"/>
                </a:solidFill>
                <a:latin typeface="华文宋体" pitchFamily="2" charset="-122"/>
                <a:ea typeface="华文宋体" pitchFamily="2" charset="-122"/>
              </a:rPr>
              <a:t>IP</a:t>
            </a:r>
            <a:r>
              <a:rPr lang="zh-CN" altLang="en-US" dirty="0">
                <a:solidFill>
                  <a:srgbClr val="002060"/>
                </a:solidFill>
                <a:latin typeface="华文宋体" pitchFamily="2" charset="-122"/>
                <a:ea typeface="华文宋体" pitchFamily="2" charset="-122"/>
              </a:rPr>
              <a:t>模块组成）进行全面可靠的测试和验证（包括软</a:t>
            </a:r>
            <a:r>
              <a:rPr lang="en-US" altLang="zh-CN" dirty="0">
                <a:solidFill>
                  <a:srgbClr val="002060"/>
                </a:solidFill>
                <a:latin typeface="华文宋体" pitchFamily="2" charset="-122"/>
                <a:ea typeface="华文宋体" pitchFamily="2" charset="-122"/>
              </a:rPr>
              <a:t>/</a:t>
            </a:r>
            <a:r>
              <a:rPr lang="zh-CN" altLang="en-US" dirty="0">
                <a:solidFill>
                  <a:srgbClr val="002060"/>
                </a:solidFill>
                <a:latin typeface="华文宋体" pitchFamily="2" charset="-122"/>
                <a:ea typeface="华文宋体" pitchFamily="2" charset="-122"/>
              </a:rPr>
              <a:t>硬件协同测试的基本概念）。</a:t>
            </a:r>
            <a:br>
              <a:rPr lang="zh-CN" altLang="en-US" dirty="0">
                <a:solidFill>
                  <a:srgbClr val="002060"/>
                </a:solidFill>
                <a:latin typeface="华文宋体" pitchFamily="2" charset="-122"/>
                <a:ea typeface="华文宋体" pitchFamily="2" charset="-122"/>
              </a:rPr>
            </a:br>
            <a:endParaRPr lang="zh-CN" altLang="en-US" dirty="0">
              <a:latin typeface="华文宋体" pitchFamily="2" charset="-122"/>
              <a:ea typeface="华文宋体" pitchFamily="2" charset="-122"/>
            </a:endParaRPr>
          </a:p>
        </p:txBody>
      </p:sp>
    </p:spTree>
    <p:extLst>
      <p:ext uri="{BB962C8B-B14F-4D97-AF65-F5344CB8AC3E}">
        <p14:creationId xmlns:p14="http://schemas.microsoft.com/office/powerpoint/2010/main" val="3755352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916832"/>
            <a:ext cx="7408333" cy="4209331"/>
          </a:xfrm>
        </p:spPr>
        <p:txBody>
          <a:bodyPr/>
          <a:lstStyle/>
          <a:p>
            <a:pPr marL="0" indent="0">
              <a:lnSpc>
                <a:spcPct val="150000"/>
              </a:lnSpc>
              <a:buNone/>
            </a:pPr>
            <a:r>
              <a:rPr lang="en-US" altLang="zh-CN" sz="2800" dirty="0" smtClean="0"/>
              <a:t>1.2.1</a:t>
            </a:r>
            <a:r>
              <a:rPr lang="zh-CN" altLang="en-US" sz="2800" dirty="0"/>
              <a:t>什么是</a:t>
            </a:r>
            <a:r>
              <a:rPr lang="en-US" altLang="zh-CN" sz="2800" dirty="0"/>
              <a:t>Verilog HDL</a:t>
            </a:r>
          </a:p>
          <a:p>
            <a:pPr marL="0" indent="0">
              <a:lnSpc>
                <a:spcPct val="150000"/>
              </a:lnSpc>
              <a:buNone/>
            </a:pPr>
            <a:r>
              <a:rPr lang="en-US" altLang="zh-CN" dirty="0" smtClean="0"/>
              <a:t>        Verilog </a:t>
            </a:r>
            <a:r>
              <a:rPr lang="en-US" altLang="zh-CN" dirty="0"/>
              <a:t>HDL</a:t>
            </a:r>
            <a:r>
              <a:rPr lang="zh-CN" altLang="en-US" dirty="0"/>
              <a:t>是硬件描述语言的一种，用于数字电子系统设计。</a:t>
            </a:r>
          </a:p>
        </p:txBody>
      </p:sp>
      <p:sp>
        <p:nvSpPr>
          <p:cNvPr id="3" name="标题 2"/>
          <p:cNvSpPr>
            <a:spLocks noGrp="1"/>
          </p:cNvSpPr>
          <p:nvPr>
            <p:ph type="title"/>
          </p:nvPr>
        </p:nvSpPr>
        <p:spPr>
          <a:xfrm>
            <a:off x="539552" y="692696"/>
            <a:ext cx="8229600" cy="1252728"/>
          </a:xfrm>
        </p:spPr>
        <p:txBody>
          <a:bodyPr>
            <a:normAutofit fontScale="90000"/>
          </a:bodyPr>
          <a:lstStyle/>
          <a:p>
            <a:pPr algn="l"/>
            <a:r>
              <a:rPr lang="en-US" altLang="zh-CN" dirty="0" smtClean="0">
                <a:solidFill>
                  <a:srgbClr val="FFC000"/>
                </a:solidFill>
                <a:latin typeface="华文宋体" pitchFamily="2" charset="-122"/>
                <a:ea typeface="华文宋体" pitchFamily="2" charset="-122"/>
              </a:rPr>
              <a:t>1.2    Verilog </a:t>
            </a:r>
            <a:r>
              <a:rPr lang="en-US" altLang="zh-CN" dirty="0">
                <a:solidFill>
                  <a:srgbClr val="FFC000"/>
                </a:solidFill>
                <a:latin typeface="华文宋体" pitchFamily="2" charset="-122"/>
                <a:ea typeface="华文宋体" pitchFamily="2" charset="-122"/>
              </a:rPr>
              <a:t>HDL</a:t>
            </a:r>
            <a:r>
              <a:rPr lang="zh-CN" altLang="en-US" dirty="0">
                <a:solidFill>
                  <a:srgbClr val="FFC000"/>
                </a:solidFill>
                <a:latin typeface="华文宋体" pitchFamily="2" charset="-122"/>
                <a:ea typeface="华文宋体" pitchFamily="2" charset="-122"/>
              </a:rPr>
              <a:t>的历史</a:t>
            </a:r>
            <a:r>
              <a:rPr lang="zh-CN" altLang="en-US" dirty="0">
                <a:latin typeface="华文宋体" pitchFamily="2" charset="-122"/>
                <a:ea typeface="华文宋体" pitchFamily="2" charset="-122"/>
              </a:rPr>
              <a:t/>
            </a:r>
            <a:br>
              <a:rPr lang="zh-CN" altLang="en-US" dirty="0">
                <a:latin typeface="华文宋体" pitchFamily="2" charset="-122"/>
                <a:ea typeface="华文宋体" pitchFamily="2" charset="-122"/>
              </a:rPr>
            </a:br>
            <a:endParaRPr lang="zh-CN" altLang="en-US" dirty="0"/>
          </a:p>
        </p:txBody>
      </p:sp>
    </p:spTree>
    <p:extLst>
      <p:ext uri="{BB962C8B-B14F-4D97-AF65-F5344CB8AC3E}">
        <p14:creationId xmlns:p14="http://schemas.microsoft.com/office/powerpoint/2010/main" val="3769782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9552" y="1628800"/>
            <a:ext cx="8294037" cy="4536504"/>
          </a:xfrm>
        </p:spPr>
      </p:pic>
      <p:sp>
        <p:nvSpPr>
          <p:cNvPr id="3" name="标题 2"/>
          <p:cNvSpPr>
            <a:spLocks noGrp="1"/>
          </p:cNvSpPr>
          <p:nvPr>
            <p:ph type="title"/>
          </p:nvPr>
        </p:nvSpPr>
        <p:spPr/>
        <p:txBody>
          <a:bodyPr>
            <a:normAutofit/>
          </a:bodyPr>
          <a:lstStyle/>
          <a:p>
            <a:pPr algn="l"/>
            <a:r>
              <a:rPr lang="en-US" altLang="zh-CN" sz="2800" dirty="0" smtClean="0"/>
              <a:t>1.2.2    Verilog </a:t>
            </a:r>
            <a:r>
              <a:rPr lang="en-US" altLang="zh-CN" sz="2800" dirty="0"/>
              <a:t>HDL</a:t>
            </a:r>
            <a:r>
              <a:rPr lang="zh-CN" altLang="en-US" sz="2800" dirty="0"/>
              <a:t>的产生及发展</a:t>
            </a:r>
          </a:p>
        </p:txBody>
      </p:sp>
    </p:spTree>
    <p:extLst>
      <p:ext uri="{BB962C8B-B14F-4D97-AF65-F5344CB8AC3E}">
        <p14:creationId xmlns:p14="http://schemas.microsoft.com/office/powerpoint/2010/main" val="9498994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916832"/>
            <a:ext cx="7408333" cy="4209331"/>
          </a:xfrm>
        </p:spPr>
        <p:txBody>
          <a:bodyPr>
            <a:normAutofit/>
          </a:bodyPr>
          <a:lstStyle/>
          <a:p>
            <a:r>
              <a:rPr lang="en-US" altLang="zh-CN" dirty="0"/>
              <a:t>Verilog HDL</a:t>
            </a:r>
            <a:r>
              <a:rPr lang="zh-CN" altLang="en-US" dirty="0"/>
              <a:t>和</a:t>
            </a:r>
            <a:r>
              <a:rPr lang="en-US" altLang="zh-CN" dirty="0"/>
              <a:t>VHDL</a:t>
            </a:r>
            <a:r>
              <a:rPr lang="zh-CN" altLang="en-US" dirty="0"/>
              <a:t>作为描述硬件电路设计的语言，其共同的特点在于：能形式化地抽象表示电路的行为和结构；支持逻辑设计中层次与范围的描述；可借用高级语言的精巧结构来简化电路行为的描述；具有电路仿真与验证机制以保证设计的正确性；支持电路描述由高层到低层的综合转换；硬件描述与实现工艺无关（有关工艺参数可通过语言提供的属性包括进去）；便于文档管理；易于理解和设计重用。</a:t>
            </a:r>
          </a:p>
          <a:p>
            <a:r>
              <a:rPr lang="zh-CN" altLang="en-US" dirty="0"/>
              <a:t>但是</a:t>
            </a:r>
            <a:r>
              <a:rPr lang="en-US" altLang="zh-CN" dirty="0"/>
              <a:t>Verilog HDL</a:t>
            </a:r>
            <a:r>
              <a:rPr lang="zh-CN" altLang="en-US" dirty="0"/>
              <a:t>和</a:t>
            </a:r>
            <a:r>
              <a:rPr lang="en-US" altLang="zh-CN" dirty="0"/>
              <a:t>VHDL</a:t>
            </a:r>
            <a:r>
              <a:rPr lang="zh-CN" altLang="en-US" dirty="0"/>
              <a:t>又各有其自己的特点。</a:t>
            </a:r>
          </a:p>
        </p:txBody>
      </p:sp>
      <p:sp>
        <p:nvSpPr>
          <p:cNvPr id="3" name="标题 2"/>
          <p:cNvSpPr>
            <a:spLocks noGrp="1"/>
          </p:cNvSpPr>
          <p:nvPr>
            <p:ph type="title"/>
          </p:nvPr>
        </p:nvSpPr>
        <p:spPr/>
        <p:txBody>
          <a:bodyPr/>
          <a:lstStyle/>
          <a:p>
            <a:r>
              <a:rPr lang="en-US" altLang="zh-CN" dirty="0" smtClean="0">
                <a:solidFill>
                  <a:srgbClr val="FFC000"/>
                </a:solidFill>
              </a:rPr>
              <a:t>1.3    Verilog </a:t>
            </a:r>
            <a:r>
              <a:rPr lang="en-US" altLang="zh-CN" dirty="0">
                <a:solidFill>
                  <a:srgbClr val="FFC000"/>
                </a:solidFill>
              </a:rPr>
              <a:t>HDL</a:t>
            </a:r>
            <a:r>
              <a:rPr lang="zh-CN" altLang="en-US" dirty="0">
                <a:solidFill>
                  <a:srgbClr val="FFC000"/>
                </a:solidFill>
              </a:rPr>
              <a:t>和 </a:t>
            </a:r>
            <a:r>
              <a:rPr lang="en-US" altLang="zh-CN" dirty="0">
                <a:solidFill>
                  <a:srgbClr val="FFC000"/>
                </a:solidFill>
              </a:rPr>
              <a:t>VHDL</a:t>
            </a:r>
            <a:r>
              <a:rPr lang="zh-CN" altLang="en-US" dirty="0">
                <a:solidFill>
                  <a:srgbClr val="FFC000"/>
                </a:solidFill>
              </a:rPr>
              <a:t>的比较</a:t>
            </a:r>
          </a:p>
        </p:txBody>
      </p:sp>
    </p:spTree>
    <p:extLst>
      <p:ext uri="{BB962C8B-B14F-4D97-AF65-F5344CB8AC3E}">
        <p14:creationId xmlns:p14="http://schemas.microsoft.com/office/powerpoint/2010/main" val="1842608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19672" y="1988840"/>
            <a:ext cx="6294086" cy="3403533"/>
          </a:xfrm>
        </p:spPr>
      </p:pic>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4889713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493</TotalTime>
  <Words>1329</Words>
  <Application>Microsoft Office PowerPoint</Application>
  <PresentationFormat>全屏显示(4:3)</PresentationFormat>
  <Paragraphs>42</Paragraphs>
  <Slides>20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华文楷体</vt:lpstr>
      <vt:lpstr>华文宋体</vt:lpstr>
      <vt:lpstr>华文新魏</vt:lpstr>
      <vt:lpstr>Candara</vt:lpstr>
      <vt:lpstr>Symbol</vt:lpstr>
      <vt:lpstr>波形</vt:lpstr>
      <vt:lpstr>第一部分 Verilog数字设计基础</vt:lpstr>
      <vt:lpstr>    作为新世纪的中国大学生和年轻的电子工程师应该尽早掌握这种新的设计方法，使我国在复杂数字电路及系统的设计竞争中逐步缩小与美国等先进的工业发达国家的差距。  </vt:lpstr>
      <vt:lpstr>第1章    Verilog的基本知识</vt:lpstr>
      <vt:lpstr>        本书第一部分将通过具体例子，由浅入深地帮助同学们学习以下内容： （1） Verilog的基本语法； （2） 简单的可综合Verilog模块与逻辑电路的对应关系； （3） 简单的Verilog测试模块和它的意义。 </vt:lpstr>
      <vt:lpstr>PowerPoint 演示文稿</vt:lpstr>
      <vt:lpstr>1.2    Verilog HDL的历史 </vt:lpstr>
      <vt:lpstr>1.2.2    Verilog HDL的产生及发展</vt:lpstr>
      <vt:lpstr>1.3    Verilog HDL和 VHDL的比较</vt:lpstr>
      <vt:lpstr>PowerPoint 演示文稿</vt:lpstr>
      <vt:lpstr>1.4    Verilog的应用情况和适用的设计</vt:lpstr>
      <vt:lpstr>1.5    采用Verilog HDL设计复杂数字电路的优点 </vt:lpstr>
      <vt:lpstr>PowerPoint 演示文稿</vt:lpstr>
      <vt:lpstr>PowerPoint 演示文稿</vt:lpstr>
      <vt:lpstr>1.5.4软核、固核和硬核的概念及其重用</vt:lpstr>
      <vt:lpstr>1.6  采用硬件描述语言(Verilog HDL)的设计流程简介</vt:lpstr>
      <vt:lpstr>1.6.2    层次管理的基本概念</vt:lpstr>
      <vt:lpstr>PowerPoint 演示文稿</vt:lpstr>
      <vt:lpstr>PowerPoint 演示文稿</vt:lpstr>
      <vt:lpstr>小结 </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dongdong</dc:creator>
  <cp:lastModifiedBy>victor_2017</cp:lastModifiedBy>
  <cp:revision>8</cp:revision>
  <dcterms:created xsi:type="dcterms:W3CDTF">2018-03-11T02:43:02Z</dcterms:created>
  <dcterms:modified xsi:type="dcterms:W3CDTF">2019-02-27T06:43:35Z</dcterms:modified>
</cp:coreProperties>
</file>