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5" r:id="rId6"/>
    <p:sldId id="266" r:id="rId7"/>
    <p:sldId id="267" r:id="rId8"/>
    <p:sldId id="268" r:id="rId9"/>
    <p:sldId id="269" r:id="rId10"/>
    <p:sldId id="270" r:id="rId11"/>
    <p:sldId id="271" r:id="rId12"/>
    <p:sldId id="260" r:id="rId13"/>
    <p:sldId id="261" r:id="rId14"/>
    <p:sldId id="262" r:id="rId15"/>
    <p:sldId id="263" r:id="rId16"/>
    <p:sldId id="264"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82" autoAdjust="0"/>
  </p:normalViewPr>
  <p:slideViewPr>
    <p:cSldViewPr>
      <p:cViewPr varScale="1">
        <p:scale>
          <a:sx n="97" d="100"/>
          <a:sy n="97" d="100"/>
        </p:scale>
        <p:origin x="20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t>2019/2/27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t>‹#›</a:t>
            </a:fld>
            <a:endParaRPr lang="zh-CN" altLang="en-US"/>
          </a:p>
        </p:txBody>
      </p:sp>
    </p:spTree>
    <p:extLst>
      <p:ext uri="{BB962C8B-B14F-4D97-AF65-F5344CB8AC3E}">
        <p14:creationId xmlns:p14="http://schemas.microsoft.com/office/powerpoint/2010/main" val="187183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5B21DA-6A6F-4C06-9C79-1242CA14EE4E}" type="slidenum">
              <a:rPr lang="zh-CN" altLang="en-US" smtClean="0"/>
              <a:t>2</a:t>
            </a:fld>
            <a:endParaRPr lang="zh-CN" altLang="en-US"/>
          </a:p>
        </p:txBody>
      </p:sp>
    </p:spTree>
    <p:extLst>
      <p:ext uri="{BB962C8B-B14F-4D97-AF65-F5344CB8AC3E}">
        <p14:creationId xmlns:p14="http://schemas.microsoft.com/office/powerpoint/2010/main" val="143594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5B21DA-6A6F-4C06-9C79-1242CA14EE4E}" type="slidenum">
              <a:rPr lang="zh-CN" altLang="en-US" smtClean="0"/>
              <a:t>11</a:t>
            </a:fld>
            <a:endParaRPr lang="zh-CN" altLang="en-US"/>
          </a:p>
        </p:txBody>
      </p:sp>
    </p:spTree>
    <p:extLst>
      <p:ext uri="{BB962C8B-B14F-4D97-AF65-F5344CB8AC3E}">
        <p14:creationId xmlns:p14="http://schemas.microsoft.com/office/powerpoint/2010/main" val="216560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620688"/>
            <a:ext cx="7772400" cy="1132036"/>
          </a:xfrm>
        </p:spPr>
        <p:txBody>
          <a:bodyPr>
            <a:normAutofit/>
          </a:bodyPr>
          <a:lstStyle/>
          <a:p>
            <a:r>
              <a:rPr lang="zh-CN" altLang="en-US" dirty="0">
                <a:solidFill>
                  <a:srgbClr val="FFC000"/>
                </a:solidFill>
              </a:rPr>
              <a:t>第</a:t>
            </a:r>
            <a:r>
              <a:rPr lang="en-US" altLang="zh-CN" dirty="0">
                <a:solidFill>
                  <a:srgbClr val="FFC000"/>
                </a:solidFill>
              </a:rPr>
              <a:t>2</a:t>
            </a:r>
            <a:r>
              <a:rPr lang="zh-CN" altLang="en-US" dirty="0" smtClean="0">
                <a:solidFill>
                  <a:srgbClr val="FFC000"/>
                </a:solidFill>
              </a:rPr>
              <a:t>章    </a:t>
            </a:r>
            <a:r>
              <a:rPr lang="en-US" altLang="zh-CN" dirty="0" smtClean="0">
                <a:solidFill>
                  <a:srgbClr val="FFC000"/>
                </a:solidFill>
              </a:rPr>
              <a:t>Verilog </a:t>
            </a:r>
            <a:r>
              <a:rPr lang="zh-CN" altLang="en-US" dirty="0">
                <a:solidFill>
                  <a:srgbClr val="FFC000"/>
                </a:solidFill>
              </a:rPr>
              <a:t>语法的基本</a:t>
            </a:r>
            <a:r>
              <a:rPr lang="zh-CN" altLang="en-US" dirty="0" smtClean="0">
                <a:solidFill>
                  <a:srgbClr val="FFC000"/>
                </a:solidFill>
              </a:rPr>
              <a:t>概念</a:t>
            </a:r>
            <a:endParaRPr lang="zh-CN" altLang="en-US" dirty="0">
              <a:solidFill>
                <a:srgbClr val="FFC000"/>
              </a:solidFill>
            </a:endParaRPr>
          </a:p>
        </p:txBody>
      </p:sp>
      <p:sp>
        <p:nvSpPr>
          <p:cNvPr id="3" name="副标题 2"/>
          <p:cNvSpPr>
            <a:spLocks noGrp="1"/>
          </p:cNvSpPr>
          <p:nvPr>
            <p:ph type="subTitle" idx="1"/>
          </p:nvPr>
        </p:nvSpPr>
        <p:spPr>
          <a:xfrm>
            <a:off x="899592" y="1844824"/>
            <a:ext cx="7488832" cy="4176464"/>
          </a:xfrm>
        </p:spPr>
        <p:txBody>
          <a:bodyPr>
            <a:normAutofit fontScale="77500" lnSpcReduction="20000"/>
          </a:bodyPr>
          <a:lstStyle/>
          <a:p>
            <a:r>
              <a:rPr lang="zh-CN" altLang="en-US" sz="4600" dirty="0" smtClean="0">
                <a:solidFill>
                  <a:srgbClr val="FFC000"/>
                </a:solidFill>
              </a:rPr>
              <a:t>概    述</a:t>
            </a:r>
            <a:endParaRPr lang="en-US" altLang="zh-CN" sz="4600" dirty="0" smtClean="0">
              <a:solidFill>
                <a:srgbClr val="FFC000"/>
              </a:solidFill>
            </a:endParaRPr>
          </a:p>
          <a:p>
            <a:pPr algn="l"/>
            <a:r>
              <a:rPr lang="zh-CN" altLang="en-US" sz="2800" dirty="0" smtClean="0">
                <a:solidFill>
                  <a:srgbClr val="002060"/>
                </a:solidFill>
              </a:rPr>
              <a:t>这些</a:t>
            </a:r>
            <a:r>
              <a:rPr lang="zh-CN" altLang="en-US" sz="2800" dirty="0">
                <a:solidFill>
                  <a:srgbClr val="002060"/>
                </a:solidFill>
              </a:rPr>
              <a:t>抽象的级别和它们所对应的模型类型共有以下</a:t>
            </a:r>
            <a:r>
              <a:rPr lang="en-US" altLang="zh-CN" sz="2800" dirty="0">
                <a:solidFill>
                  <a:srgbClr val="002060"/>
                </a:solidFill>
              </a:rPr>
              <a:t>5</a:t>
            </a:r>
            <a:r>
              <a:rPr lang="zh-CN" altLang="en-US" sz="2800" dirty="0">
                <a:solidFill>
                  <a:srgbClr val="002060"/>
                </a:solidFill>
              </a:rPr>
              <a:t>种，现分别给以简述。</a:t>
            </a:r>
          </a:p>
          <a:p>
            <a:pPr algn="l"/>
            <a:r>
              <a:rPr lang="zh-CN" altLang="en-US" sz="2800" dirty="0">
                <a:solidFill>
                  <a:srgbClr val="002060"/>
                </a:solidFill>
              </a:rPr>
              <a:t>（</a:t>
            </a:r>
            <a:r>
              <a:rPr lang="en-US" altLang="zh-CN" sz="2800" dirty="0">
                <a:solidFill>
                  <a:srgbClr val="002060"/>
                </a:solidFill>
              </a:rPr>
              <a:t>1</a:t>
            </a:r>
            <a:r>
              <a:rPr lang="zh-CN" altLang="en-US" sz="2800" dirty="0">
                <a:solidFill>
                  <a:srgbClr val="002060"/>
                </a:solidFill>
              </a:rPr>
              <a:t>） 系统级</a:t>
            </a:r>
            <a:r>
              <a:rPr lang="en-US" altLang="zh-CN" sz="2800" dirty="0">
                <a:solidFill>
                  <a:srgbClr val="002060"/>
                </a:solidFill>
              </a:rPr>
              <a:t>(</a:t>
            </a:r>
            <a:r>
              <a:rPr lang="en-US" altLang="zh-CN" sz="2800" dirty="0" err="1">
                <a:solidFill>
                  <a:srgbClr val="002060"/>
                </a:solidFill>
              </a:rPr>
              <a:t>systemlevel</a:t>
            </a:r>
            <a:r>
              <a:rPr lang="en-US" altLang="zh-CN" sz="2800" dirty="0" smtClean="0">
                <a:solidFill>
                  <a:srgbClr val="002060"/>
                </a:solidFill>
              </a:rPr>
              <a:t>):</a:t>
            </a:r>
          </a:p>
          <a:p>
            <a:pPr algn="l"/>
            <a:r>
              <a:rPr lang="zh-CN" altLang="en-US" sz="2800" dirty="0" smtClean="0">
                <a:solidFill>
                  <a:srgbClr val="002060"/>
                </a:solidFill>
              </a:rPr>
              <a:t>（</a:t>
            </a:r>
            <a:r>
              <a:rPr lang="en-US" altLang="zh-CN" sz="2800" dirty="0">
                <a:solidFill>
                  <a:srgbClr val="002060"/>
                </a:solidFill>
              </a:rPr>
              <a:t>2</a:t>
            </a:r>
            <a:r>
              <a:rPr lang="zh-CN" altLang="en-US" sz="2800" dirty="0">
                <a:solidFill>
                  <a:srgbClr val="002060"/>
                </a:solidFill>
              </a:rPr>
              <a:t>） 算法级</a:t>
            </a:r>
            <a:r>
              <a:rPr lang="en-US" altLang="zh-CN" sz="2800" dirty="0">
                <a:solidFill>
                  <a:srgbClr val="002060"/>
                </a:solidFill>
              </a:rPr>
              <a:t>(</a:t>
            </a:r>
            <a:r>
              <a:rPr lang="en-US" altLang="zh-CN" sz="2800" dirty="0" err="1">
                <a:solidFill>
                  <a:srgbClr val="002060"/>
                </a:solidFill>
              </a:rPr>
              <a:t>algorithm</a:t>
            </a:r>
            <a:r>
              <a:rPr lang="en-US" altLang="zh-CN" sz="2800" dirty="0" err="1" smtClean="0">
                <a:solidFill>
                  <a:srgbClr val="002060"/>
                </a:solidFill>
              </a:rPr>
              <a:t>level</a:t>
            </a:r>
            <a:endParaRPr lang="zh-CN" altLang="en-US" sz="2800" dirty="0">
              <a:solidFill>
                <a:srgbClr val="002060"/>
              </a:solidFill>
            </a:endParaRPr>
          </a:p>
          <a:p>
            <a:pPr algn="l"/>
            <a:r>
              <a:rPr lang="zh-CN" altLang="en-US" sz="2800" dirty="0">
                <a:solidFill>
                  <a:srgbClr val="002060"/>
                </a:solidFill>
              </a:rPr>
              <a:t>（</a:t>
            </a:r>
            <a:r>
              <a:rPr lang="en-US" altLang="zh-CN" sz="2800" dirty="0">
                <a:solidFill>
                  <a:srgbClr val="002060"/>
                </a:solidFill>
              </a:rPr>
              <a:t>3</a:t>
            </a:r>
            <a:r>
              <a:rPr lang="zh-CN" altLang="en-US" sz="2800" dirty="0">
                <a:solidFill>
                  <a:srgbClr val="002060"/>
                </a:solidFill>
              </a:rPr>
              <a:t>） </a:t>
            </a:r>
            <a:r>
              <a:rPr lang="en-US" altLang="zh-CN" sz="2800" dirty="0">
                <a:solidFill>
                  <a:srgbClr val="002060"/>
                </a:solidFill>
              </a:rPr>
              <a:t>RTL</a:t>
            </a:r>
            <a:r>
              <a:rPr lang="zh-CN" altLang="en-US" sz="2800" dirty="0">
                <a:solidFill>
                  <a:srgbClr val="002060"/>
                </a:solidFill>
              </a:rPr>
              <a:t>级</a:t>
            </a:r>
            <a:r>
              <a:rPr lang="en-US" altLang="zh-CN" sz="2800" dirty="0">
                <a:solidFill>
                  <a:srgbClr val="002060"/>
                </a:solidFill>
              </a:rPr>
              <a:t>(register transfer level</a:t>
            </a:r>
            <a:r>
              <a:rPr lang="en-US" altLang="zh-CN" sz="2800" dirty="0" smtClean="0">
                <a:solidFill>
                  <a:srgbClr val="002060"/>
                </a:solidFill>
              </a:rPr>
              <a:t>):</a:t>
            </a:r>
          </a:p>
          <a:p>
            <a:pPr algn="l"/>
            <a:r>
              <a:rPr lang="zh-CN" altLang="en-US" sz="2800" dirty="0" smtClean="0">
                <a:solidFill>
                  <a:srgbClr val="002060"/>
                </a:solidFill>
              </a:rPr>
              <a:t>以上</a:t>
            </a:r>
            <a:r>
              <a:rPr lang="zh-CN" altLang="en-US" sz="2800" dirty="0">
                <a:solidFill>
                  <a:srgbClr val="002060"/>
                </a:solidFill>
              </a:rPr>
              <a:t>三种都属于行为描述，只有</a:t>
            </a:r>
            <a:r>
              <a:rPr lang="en-US" altLang="zh-CN" sz="2800" dirty="0">
                <a:solidFill>
                  <a:srgbClr val="002060"/>
                </a:solidFill>
              </a:rPr>
              <a:t>RTL</a:t>
            </a:r>
            <a:r>
              <a:rPr lang="zh-CN" altLang="en-US" sz="2800" dirty="0">
                <a:solidFill>
                  <a:srgbClr val="002060"/>
                </a:solidFill>
              </a:rPr>
              <a:t>级才有与逻辑电路有明确的对应关系。</a:t>
            </a:r>
          </a:p>
          <a:p>
            <a:pPr algn="l"/>
            <a:r>
              <a:rPr lang="zh-CN" altLang="en-US" sz="2800" dirty="0">
                <a:solidFill>
                  <a:srgbClr val="002060"/>
                </a:solidFill>
              </a:rPr>
              <a:t>（</a:t>
            </a:r>
            <a:r>
              <a:rPr lang="en-US" altLang="zh-CN" sz="2800" dirty="0">
                <a:solidFill>
                  <a:srgbClr val="002060"/>
                </a:solidFill>
              </a:rPr>
              <a:t>4</a:t>
            </a:r>
            <a:r>
              <a:rPr lang="zh-CN" altLang="en-US" sz="2800" dirty="0">
                <a:solidFill>
                  <a:srgbClr val="002060"/>
                </a:solidFill>
              </a:rPr>
              <a:t>） 门级</a:t>
            </a:r>
            <a:r>
              <a:rPr lang="en-US" altLang="zh-CN" sz="2800" dirty="0">
                <a:solidFill>
                  <a:srgbClr val="002060"/>
                </a:solidFill>
              </a:rPr>
              <a:t>(</a:t>
            </a:r>
            <a:r>
              <a:rPr lang="en-US" altLang="zh-CN" sz="2800" dirty="0" err="1">
                <a:solidFill>
                  <a:srgbClr val="002060"/>
                </a:solidFill>
              </a:rPr>
              <a:t>gate</a:t>
            </a:r>
            <a:r>
              <a:rPr lang="en-US" altLang="zh-CN" sz="2800" dirty="0" err="1" smtClean="0">
                <a:solidFill>
                  <a:srgbClr val="002060"/>
                </a:solidFill>
              </a:rPr>
              <a:t>level</a:t>
            </a:r>
            <a:r>
              <a:rPr lang="zh-CN" altLang="en-US" sz="2800" dirty="0" smtClean="0">
                <a:solidFill>
                  <a:srgbClr val="002060"/>
                </a:solidFill>
              </a:rPr>
              <a:t>）</a:t>
            </a:r>
            <a:endParaRPr lang="en-US" altLang="zh-CN" sz="2800" dirty="0" smtClean="0">
              <a:solidFill>
                <a:srgbClr val="002060"/>
              </a:solidFill>
            </a:endParaRPr>
          </a:p>
          <a:p>
            <a:pPr algn="l"/>
            <a:r>
              <a:rPr lang="zh-CN" altLang="en-US" sz="2800" dirty="0" smtClean="0">
                <a:solidFill>
                  <a:srgbClr val="002060"/>
                </a:solidFill>
              </a:rPr>
              <a:t>与逻辑电路有确定的连接关系，以上</a:t>
            </a:r>
            <a:r>
              <a:rPr lang="en-US" altLang="zh-CN" sz="2800" dirty="0" smtClean="0">
                <a:solidFill>
                  <a:srgbClr val="002060"/>
                </a:solidFill>
              </a:rPr>
              <a:t>4</a:t>
            </a:r>
            <a:r>
              <a:rPr lang="zh-CN" altLang="en-US" sz="2800" dirty="0" smtClean="0">
                <a:solidFill>
                  <a:srgbClr val="002060"/>
                </a:solidFill>
              </a:rPr>
              <a:t>种数字系统设计工程师必须掌握。</a:t>
            </a:r>
          </a:p>
          <a:p>
            <a:pPr algn="l"/>
            <a:r>
              <a:rPr lang="zh-CN" altLang="en-US" sz="2800" dirty="0" smtClean="0">
                <a:solidFill>
                  <a:srgbClr val="002060"/>
                </a:solidFill>
              </a:rPr>
              <a:t>（</a:t>
            </a:r>
            <a:r>
              <a:rPr lang="en-US" altLang="zh-CN" sz="2800" dirty="0">
                <a:solidFill>
                  <a:srgbClr val="002060"/>
                </a:solidFill>
              </a:rPr>
              <a:t>5</a:t>
            </a:r>
            <a:r>
              <a:rPr lang="zh-CN" altLang="en-US" sz="2800" dirty="0">
                <a:solidFill>
                  <a:srgbClr val="002060"/>
                </a:solidFill>
              </a:rPr>
              <a:t>） 开关级</a:t>
            </a:r>
            <a:r>
              <a:rPr lang="en-US" altLang="zh-CN" sz="2800" dirty="0">
                <a:solidFill>
                  <a:srgbClr val="002060"/>
                </a:solidFill>
              </a:rPr>
              <a:t>(</a:t>
            </a:r>
            <a:r>
              <a:rPr lang="en-US" altLang="zh-CN" sz="2800" dirty="0" err="1">
                <a:solidFill>
                  <a:srgbClr val="002060"/>
                </a:solidFill>
              </a:rPr>
              <a:t>switch</a:t>
            </a:r>
            <a:r>
              <a:rPr lang="en-US" altLang="zh-CN" sz="2800" dirty="0" err="1" smtClean="0">
                <a:solidFill>
                  <a:srgbClr val="002060"/>
                </a:solidFill>
              </a:rPr>
              <a:t>level</a:t>
            </a:r>
            <a:r>
              <a:rPr lang="zh-CN" altLang="en-US" sz="2800" dirty="0" smtClean="0">
                <a:solidFill>
                  <a:srgbClr val="002060"/>
                </a:solidFill>
              </a:rPr>
              <a:t>）</a:t>
            </a:r>
            <a:endParaRPr lang="zh-CN" altLang="en-US" sz="2800" dirty="0">
              <a:solidFill>
                <a:srgbClr val="002060"/>
              </a:solidFill>
            </a:endParaRPr>
          </a:p>
        </p:txBody>
      </p:sp>
    </p:spTree>
    <p:extLst>
      <p:ext uri="{BB962C8B-B14F-4D97-AF65-F5344CB8AC3E}">
        <p14:creationId xmlns:p14="http://schemas.microsoft.com/office/powerpoint/2010/main" val="21376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260648"/>
            <a:ext cx="8640959" cy="6336704"/>
          </a:xfrm>
        </p:spPr>
        <p:txBody>
          <a:bodyPr/>
          <a:lstStyle/>
          <a:p>
            <a:pPr marL="0" indent="0">
              <a:buNone/>
            </a:pPr>
            <a:endParaRPr lang="en-US" altLang="zh-CN" sz="2800" dirty="0" smtClean="0"/>
          </a:p>
          <a:p>
            <a:pPr marL="0" indent="0">
              <a:buNone/>
            </a:pPr>
            <a:r>
              <a:rPr lang="en-US" altLang="zh-CN" sz="2800" dirty="0"/>
              <a:t>【</a:t>
            </a:r>
            <a:r>
              <a:rPr lang="zh-CN" altLang="en-US" sz="2800" dirty="0"/>
              <a:t>例</a:t>
            </a:r>
            <a:r>
              <a:rPr lang="en-US" altLang="zh-CN" sz="2800" dirty="0" smtClean="0"/>
              <a:t>2.6】</a:t>
            </a:r>
            <a:endParaRPr lang="en-US" altLang="zh-CN" sz="2800" dirty="0"/>
          </a:p>
          <a:p>
            <a:pPr marL="0" indent="0">
              <a:buNone/>
            </a:pPr>
            <a:endParaRPr lang="en-US" altLang="zh-CN" sz="2800" dirty="0"/>
          </a:p>
          <a:p>
            <a:pPr marL="0" indent="0">
              <a:buNone/>
            </a:pPr>
            <a:endParaRPr lang="en-US" altLang="zh-CN" sz="2800" dirty="0" smtClean="0"/>
          </a:p>
          <a:p>
            <a:pPr marL="0" indent="0">
              <a:buNone/>
            </a:pPr>
            <a:r>
              <a:rPr lang="en-US" altLang="zh-CN" sz="2800" dirty="0" smtClean="0"/>
              <a:t>module </a:t>
            </a:r>
            <a:r>
              <a:rPr lang="en-US" altLang="zh-CN" sz="2800" dirty="0"/>
              <a:t>trist2(</a:t>
            </a:r>
            <a:r>
              <a:rPr lang="en-US" altLang="zh-CN" sz="2800" dirty="0" err="1"/>
              <a:t>out,in,enable</a:t>
            </a:r>
            <a:r>
              <a:rPr lang="en-US" altLang="zh-CN" sz="2800" dirty="0"/>
              <a:t>);</a:t>
            </a:r>
          </a:p>
          <a:p>
            <a:pPr marL="0" indent="0">
              <a:buNone/>
            </a:pPr>
            <a:r>
              <a:rPr lang="en-US" altLang="zh-CN" sz="2800" dirty="0"/>
              <a:t>output out;</a:t>
            </a:r>
          </a:p>
          <a:p>
            <a:pPr marL="0" indent="0">
              <a:buNone/>
            </a:pPr>
            <a:r>
              <a:rPr lang="en-US" altLang="zh-CN" sz="2800" dirty="0"/>
              <a:t>input  </a:t>
            </a:r>
            <a:r>
              <a:rPr lang="en-US" altLang="zh-CN" sz="2800" dirty="0" err="1"/>
              <a:t>in,enable</a:t>
            </a:r>
            <a:r>
              <a:rPr lang="en-US" altLang="zh-CN" sz="2800" dirty="0"/>
              <a:t>;</a:t>
            </a:r>
          </a:p>
          <a:p>
            <a:pPr marL="0" indent="0">
              <a:buNone/>
            </a:pPr>
            <a:endParaRPr lang="en-US" altLang="zh-CN" sz="2800" dirty="0"/>
          </a:p>
          <a:p>
            <a:pPr marL="0" indent="0">
              <a:buNone/>
            </a:pPr>
            <a:r>
              <a:rPr lang="en-US" altLang="zh-CN" sz="2800" dirty="0"/>
              <a:t>bufif1 </a:t>
            </a:r>
            <a:r>
              <a:rPr lang="en-US" altLang="zh-CN" sz="2800" dirty="0" err="1" smtClean="0"/>
              <a:t>mybuf</a:t>
            </a:r>
            <a:r>
              <a:rPr lang="en-US" altLang="zh-CN" sz="2800" dirty="0" smtClean="0"/>
              <a:t>(</a:t>
            </a:r>
            <a:r>
              <a:rPr lang="en-US" altLang="zh-CN" sz="2800" dirty="0" err="1" smtClean="0"/>
              <a:t>out,in,enable</a:t>
            </a:r>
            <a:r>
              <a:rPr lang="en-US" altLang="zh-CN" sz="2800" dirty="0" smtClean="0"/>
              <a:t>);</a:t>
            </a:r>
            <a:endParaRPr lang="en-US" altLang="zh-CN" sz="2800" dirty="0"/>
          </a:p>
          <a:p>
            <a:pPr marL="0" indent="0">
              <a:buNone/>
            </a:pPr>
            <a:endParaRPr lang="en-US" altLang="zh-CN" sz="2800" dirty="0"/>
          </a:p>
          <a:p>
            <a:pPr marL="0" indent="0">
              <a:buNone/>
            </a:pPr>
            <a:r>
              <a:rPr lang="en-US" altLang="zh-CN" sz="2800" dirty="0" err="1"/>
              <a:t>endmodule</a:t>
            </a:r>
            <a:endParaRPr lang="en-US" altLang="zh-CN" sz="2800" dirty="0"/>
          </a:p>
          <a:p>
            <a:endParaRPr lang="zh-CN" altLang="en-US" dirty="0"/>
          </a:p>
        </p:txBody>
      </p:sp>
    </p:spTree>
    <p:extLst>
      <p:ext uri="{BB962C8B-B14F-4D97-AF65-F5344CB8AC3E}">
        <p14:creationId xmlns:p14="http://schemas.microsoft.com/office/powerpoint/2010/main" val="103482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04048" y="260648"/>
            <a:ext cx="3809897" cy="3451225"/>
          </a:xfrm>
        </p:spPr>
      </p:pic>
      <p:sp>
        <p:nvSpPr>
          <p:cNvPr id="6" name="文本框 5"/>
          <p:cNvSpPr txBox="1"/>
          <p:nvPr/>
        </p:nvSpPr>
        <p:spPr>
          <a:xfrm>
            <a:off x="395536" y="476672"/>
            <a:ext cx="4824536" cy="2677656"/>
          </a:xfrm>
          <a:prstGeom prst="rect">
            <a:avLst/>
          </a:prstGeom>
          <a:noFill/>
        </p:spPr>
        <p:txBody>
          <a:bodyPr wrap="square" rtlCol="0">
            <a:spAutoFit/>
          </a:bodyPr>
          <a:lstStyle/>
          <a:p>
            <a:r>
              <a:rPr lang="en-US" altLang="zh-CN" sz="2400" dirty="0"/>
              <a:t>module </a:t>
            </a:r>
            <a:r>
              <a:rPr lang="en-US" altLang="zh-CN" sz="2400" dirty="0" err="1">
                <a:solidFill>
                  <a:srgbClr val="FF0000"/>
                </a:solidFill>
              </a:rPr>
              <a:t>mytri</a:t>
            </a:r>
            <a:r>
              <a:rPr lang="en-US" altLang="zh-CN" sz="2400" dirty="0"/>
              <a:t>(</a:t>
            </a:r>
            <a:r>
              <a:rPr lang="en-US" altLang="zh-CN" sz="2400" dirty="0" err="1"/>
              <a:t>out,in,enable</a:t>
            </a:r>
            <a:r>
              <a:rPr lang="en-US" altLang="zh-CN" sz="2400" dirty="0"/>
              <a:t>);</a:t>
            </a:r>
          </a:p>
          <a:p>
            <a:r>
              <a:rPr lang="en-US" altLang="zh-CN" sz="2400" dirty="0"/>
              <a:t>output out;</a:t>
            </a:r>
          </a:p>
          <a:p>
            <a:r>
              <a:rPr lang="en-US" altLang="zh-CN" sz="2400" dirty="0"/>
              <a:t>input  </a:t>
            </a:r>
            <a:r>
              <a:rPr lang="en-US" altLang="zh-CN" sz="2400" dirty="0" err="1"/>
              <a:t>in,enable</a:t>
            </a:r>
            <a:r>
              <a:rPr lang="en-US" altLang="zh-CN" sz="2400" dirty="0"/>
              <a:t>;</a:t>
            </a:r>
          </a:p>
          <a:p>
            <a:endParaRPr lang="en-US" altLang="zh-CN" sz="2400" dirty="0"/>
          </a:p>
          <a:p>
            <a:r>
              <a:rPr lang="en-US" altLang="zh-CN" sz="2400" dirty="0"/>
              <a:t>assign out = enable?in:1'bz;</a:t>
            </a:r>
          </a:p>
          <a:p>
            <a:endParaRPr lang="en-US" altLang="zh-CN" sz="2400" dirty="0"/>
          </a:p>
          <a:p>
            <a:r>
              <a:rPr lang="en-US" altLang="zh-CN" sz="2400" dirty="0" err="1"/>
              <a:t>endmodule</a:t>
            </a:r>
            <a:endParaRPr lang="zh-CN" altLang="en-US" sz="2400" dirty="0"/>
          </a:p>
        </p:txBody>
      </p:sp>
      <p:sp>
        <p:nvSpPr>
          <p:cNvPr id="7" name="文本框 6"/>
          <p:cNvSpPr txBox="1"/>
          <p:nvPr/>
        </p:nvSpPr>
        <p:spPr>
          <a:xfrm>
            <a:off x="323528" y="4005064"/>
            <a:ext cx="6696744" cy="2677656"/>
          </a:xfrm>
          <a:prstGeom prst="rect">
            <a:avLst/>
          </a:prstGeom>
          <a:noFill/>
        </p:spPr>
        <p:txBody>
          <a:bodyPr wrap="square" rtlCol="0">
            <a:spAutoFit/>
          </a:bodyPr>
          <a:lstStyle/>
          <a:p>
            <a:r>
              <a:rPr lang="en-US" altLang="zh-CN" sz="2400" dirty="0"/>
              <a:t>module trist1(</a:t>
            </a:r>
            <a:r>
              <a:rPr lang="en-US" altLang="zh-CN" sz="2400" dirty="0" err="1"/>
              <a:t>sout,sin,ena</a:t>
            </a:r>
            <a:r>
              <a:rPr lang="en-US" altLang="zh-CN" sz="2400" dirty="0"/>
              <a:t>);</a:t>
            </a:r>
          </a:p>
          <a:p>
            <a:r>
              <a:rPr lang="en-US" altLang="zh-CN" sz="2400" dirty="0"/>
              <a:t>output </a:t>
            </a:r>
            <a:r>
              <a:rPr lang="en-US" altLang="zh-CN" sz="2400" dirty="0" err="1"/>
              <a:t>sout</a:t>
            </a:r>
            <a:r>
              <a:rPr lang="en-US" altLang="zh-CN" sz="2400" dirty="0"/>
              <a:t>;</a:t>
            </a:r>
          </a:p>
          <a:p>
            <a:r>
              <a:rPr lang="en-US" altLang="zh-CN" sz="2400" dirty="0"/>
              <a:t>input  </a:t>
            </a:r>
            <a:r>
              <a:rPr lang="en-US" altLang="zh-CN" sz="2400" dirty="0" err="1"/>
              <a:t>sin,ena</a:t>
            </a:r>
            <a:r>
              <a:rPr lang="en-US" altLang="zh-CN" sz="2400" dirty="0"/>
              <a:t>;</a:t>
            </a:r>
          </a:p>
          <a:p>
            <a:endParaRPr lang="en-US" altLang="zh-CN" sz="2400" dirty="0"/>
          </a:p>
          <a:p>
            <a:r>
              <a:rPr lang="en-US" altLang="zh-CN" sz="2400" dirty="0" err="1">
                <a:solidFill>
                  <a:srgbClr val="FF0000"/>
                </a:solidFill>
              </a:rPr>
              <a:t>mytri</a:t>
            </a:r>
            <a:r>
              <a:rPr lang="en-US" altLang="zh-CN" sz="2400" dirty="0"/>
              <a:t> </a:t>
            </a:r>
            <a:r>
              <a:rPr lang="en-US" altLang="zh-CN" sz="2400" dirty="0" err="1"/>
              <a:t>tri_inst</a:t>
            </a:r>
            <a:r>
              <a:rPr lang="en-US" altLang="zh-CN" sz="2400" dirty="0"/>
              <a:t>(.out(</a:t>
            </a:r>
            <a:r>
              <a:rPr lang="en-US" altLang="zh-CN" sz="2400" dirty="0" err="1"/>
              <a:t>sout</a:t>
            </a:r>
            <a:r>
              <a:rPr lang="en-US" altLang="zh-CN" sz="2400" dirty="0"/>
              <a:t>),.in(sin),.enable(</a:t>
            </a:r>
            <a:r>
              <a:rPr lang="en-US" altLang="zh-CN" sz="2400" dirty="0" err="1"/>
              <a:t>ena</a:t>
            </a:r>
            <a:r>
              <a:rPr lang="en-US" altLang="zh-CN" sz="2400" dirty="0"/>
              <a:t>);</a:t>
            </a:r>
          </a:p>
          <a:p>
            <a:endParaRPr lang="en-US" altLang="zh-CN" sz="2400" dirty="0"/>
          </a:p>
          <a:p>
            <a:r>
              <a:rPr lang="en-US" altLang="zh-CN" sz="2400" dirty="0" err="1"/>
              <a:t>endmodule</a:t>
            </a:r>
            <a:endParaRPr lang="zh-CN" altLang="en-US" sz="2400" dirty="0"/>
          </a:p>
        </p:txBody>
      </p:sp>
    </p:spTree>
    <p:extLst>
      <p:ext uri="{BB962C8B-B14F-4D97-AF65-F5344CB8AC3E}">
        <p14:creationId xmlns:p14="http://schemas.microsoft.com/office/powerpoint/2010/main" val="119520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576" y="836712"/>
            <a:ext cx="7804389" cy="5073427"/>
          </a:xfrm>
        </p:spPr>
        <p:txBody>
          <a:bodyPr>
            <a:normAutofit/>
          </a:bodyPr>
          <a:lstStyle/>
          <a:p>
            <a:pPr marL="0" indent="0">
              <a:lnSpc>
                <a:spcPct val="150000"/>
              </a:lnSpc>
              <a:buNone/>
            </a:pPr>
            <a:r>
              <a:rPr lang="zh-CN" altLang="en-US" dirty="0" smtClean="0"/>
              <a:t>        上面</a:t>
            </a:r>
            <a:r>
              <a:rPr lang="zh-CN" altLang="en-US" dirty="0"/>
              <a:t>这些例子都是可以综合的，通过综合工具可以自动转换为由与门、或门和非门组成的加法器、比较器和三态门等组合逻辑。在数字电路基础中已经学习过怎样用组合逻辑来实现</a:t>
            </a:r>
            <a:r>
              <a:rPr lang="en-US" altLang="zh-CN" dirty="0"/>
              <a:t>1</a:t>
            </a:r>
            <a:r>
              <a:rPr lang="zh-CN" altLang="en-US" dirty="0"/>
              <a:t>位或</a:t>
            </a:r>
            <a:r>
              <a:rPr lang="en-US" altLang="zh-CN" dirty="0"/>
              <a:t>2</a:t>
            </a:r>
            <a:r>
              <a:rPr lang="zh-CN" altLang="en-US" dirty="0"/>
              <a:t>位整数的加法和比较，而带超前进位链的多位整数加法器和多位比较器的逻辑图相当复杂，很难即时辨明。但这些也是已经成熟的电路结构，对于计算机支持的</a:t>
            </a:r>
            <a:r>
              <a:rPr lang="en-US" altLang="zh-CN" dirty="0"/>
              <a:t>EDA</a:t>
            </a:r>
            <a:r>
              <a:rPr lang="zh-CN" altLang="en-US" dirty="0"/>
              <a:t>工具来说，这只是一个映射的过程，系统设计人员就不必过于关心其逻辑构成的细节，而把主要精力集中在</a:t>
            </a:r>
            <a:r>
              <a:rPr lang="zh-CN" altLang="en-US" dirty="0">
                <a:solidFill>
                  <a:srgbClr val="FF0000"/>
                </a:solidFill>
              </a:rPr>
              <a:t>系统结构</a:t>
            </a:r>
            <a:r>
              <a:rPr lang="zh-CN" altLang="en-US" dirty="0"/>
              <a:t>的考虑上，从而大大提高了设计效率</a:t>
            </a:r>
            <a:r>
              <a:rPr lang="zh-CN" altLang="en-US" dirty="0" smtClean="0"/>
              <a:t>。</a:t>
            </a:r>
            <a:endParaRPr lang="zh-CN" altLang="en-US" dirty="0"/>
          </a:p>
        </p:txBody>
      </p:sp>
    </p:spTree>
    <p:extLst>
      <p:ext uri="{BB962C8B-B14F-4D97-AF65-F5344CB8AC3E}">
        <p14:creationId xmlns:p14="http://schemas.microsoft.com/office/powerpoint/2010/main" val="53079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340768"/>
            <a:ext cx="7660373" cy="4785395"/>
          </a:xfrm>
        </p:spPr>
        <p:txBody>
          <a:bodyPr/>
          <a:lstStyle/>
          <a:p>
            <a:pPr marL="0" indent="0">
              <a:buNone/>
            </a:pPr>
            <a:r>
              <a:rPr lang="en-US" altLang="zh-CN" dirty="0" smtClean="0"/>
              <a:t>Verilog</a:t>
            </a:r>
            <a:r>
              <a:rPr lang="zh-CN" altLang="en-US" dirty="0"/>
              <a:t>还可以用来描述变化的测试信号。描述测试信号的变化和测试过程的模块也称为测试平台（</a:t>
            </a:r>
            <a:r>
              <a:rPr lang="en-US" altLang="zh-CN" dirty="0" err="1"/>
              <a:t>testbench</a:t>
            </a:r>
            <a:r>
              <a:rPr lang="zh-CN" altLang="en-US" dirty="0"/>
              <a:t>或</a:t>
            </a:r>
            <a:r>
              <a:rPr lang="en-US" altLang="zh-CN" dirty="0" err="1"/>
              <a:t>testfixture</a:t>
            </a:r>
            <a:r>
              <a:rPr lang="zh-CN" altLang="en-US" dirty="0"/>
              <a:t>）</a:t>
            </a:r>
            <a:r>
              <a:rPr lang="en-US" altLang="zh-CN" dirty="0"/>
              <a:t>,</a:t>
            </a:r>
            <a:r>
              <a:rPr lang="zh-CN" altLang="en-US" dirty="0"/>
              <a:t>它可以对上面介绍的电路模块（无论是行为的或结构的）进行动态的全面测试。通过观测被测试模块的输出信号是否符合要求，可以调试和验证逻辑系统的设计和结构正确与否，并发现问题及时修改。图</a:t>
            </a:r>
            <a:r>
              <a:rPr lang="en-US" altLang="zh-CN" dirty="0"/>
              <a:t>2.5</a:t>
            </a:r>
            <a:r>
              <a:rPr lang="zh-CN" altLang="en-US" dirty="0"/>
              <a:t>为</a:t>
            </a:r>
            <a:r>
              <a:rPr lang="en-US" altLang="zh-CN" dirty="0"/>
              <a:t>Verilog</a:t>
            </a:r>
            <a:r>
              <a:rPr lang="zh-CN" altLang="en-US" dirty="0"/>
              <a:t>时用于模块测试的原理图</a:t>
            </a:r>
            <a:r>
              <a:rPr lang="zh-CN" altLang="en-US" dirty="0" smtClean="0"/>
              <a:t>。</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solidFill>
                  <a:srgbClr val="FFC000"/>
                </a:solidFill>
              </a:rPr>
              <a:t>2.2    Verilog</a:t>
            </a:r>
            <a:r>
              <a:rPr lang="zh-CN" altLang="en-US" dirty="0">
                <a:solidFill>
                  <a:srgbClr val="FFC000"/>
                </a:solidFill>
              </a:rPr>
              <a:t>用于模块的测试</a:t>
            </a:r>
            <a:r>
              <a:rPr lang="zh-CN" altLang="en-US" dirty="0"/>
              <a:t/>
            </a:r>
            <a:br>
              <a:rPr lang="zh-CN" altLang="en-US" dirty="0"/>
            </a:b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5696" y="4145450"/>
            <a:ext cx="5832648" cy="1954953"/>
          </a:xfrm>
          <a:prstGeom prst="rect">
            <a:avLst/>
          </a:prstGeom>
        </p:spPr>
      </p:pic>
    </p:spTree>
    <p:extLst>
      <p:ext uri="{BB962C8B-B14F-4D97-AF65-F5344CB8AC3E}">
        <p14:creationId xmlns:p14="http://schemas.microsoft.com/office/powerpoint/2010/main" val="330983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43608" y="2492896"/>
            <a:ext cx="7408333" cy="2016224"/>
          </a:xfrm>
        </p:spPr>
        <p:txBody>
          <a:bodyPr/>
          <a:lstStyle/>
          <a:p>
            <a:pPr marL="0" indent="0">
              <a:lnSpc>
                <a:spcPct val="150000"/>
              </a:lnSpc>
              <a:buNone/>
            </a:pPr>
            <a:r>
              <a:rPr lang="zh-CN" altLang="en-US" dirty="0">
                <a:latin typeface="+mn-ea"/>
              </a:rPr>
              <a:t>下面来看一个</a:t>
            </a:r>
            <a:r>
              <a:rPr lang="en-US" altLang="zh-CN" dirty="0">
                <a:latin typeface="+mn-ea"/>
              </a:rPr>
              <a:t>Verilog</a:t>
            </a:r>
            <a:r>
              <a:rPr lang="zh-CN" altLang="en-US" dirty="0">
                <a:latin typeface="+mn-ea"/>
              </a:rPr>
              <a:t>的测试模块</a:t>
            </a:r>
            <a:r>
              <a:rPr lang="zh-CN" altLang="en-US" dirty="0" smtClean="0">
                <a:latin typeface="+mn-ea"/>
              </a:rPr>
              <a:t>，</a:t>
            </a:r>
            <a:endParaRPr lang="zh-CN" altLang="en-US" dirty="0">
              <a:latin typeface="+mn-ea"/>
            </a:endParaRPr>
          </a:p>
        </p:txBody>
      </p:sp>
    </p:spTree>
    <p:extLst>
      <p:ext uri="{BB962C8B-B14F-4D97-AF65-F5344CB8AC3E}">
        <p14:creationId xmlns:p14="http://schemas.microsoft.com/office/powerpoint/2010/main" val="2150040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548680"/>
            <a:ext cx="8064895" cy="5577483"/>
          </a:xfrm>
        </p:spPr>
        <p:txBody>
          <a:bodyPr>
            <a:normAutofit fontScale="92500"/>
          </a:bodyPr>
          <a:lstStyle/>
          <a:p>
            <a:pPr marL="0" indent="0" algn="ctr">
              <a:buNone/>
            </a:pPr>
            <a:r>
              <a:rPr lang="zh-CN" altLang="en-US" sz="4100" dirty="0" smtClean="0">
                <a:solidFill>
                  <a:srgbClr val="FFC000"/>
                </a:solidFill>
              </a:rPr>
              <a:t>小    结</a:t>
            </a:r>
            <a:endParaRPr lang="zh-CN" altLang="en-US" sz="4100" dirty="0">
              <a:solidFill>
                <a:srgbClr val="FFC000"/>
              </a:solidFill>
            </a:endParaRPr>
          </a:p>
          <a:p>
            <a:pPr marL="0" indent="0">
              <a:buNone/>
            </a:pPr>
            <a:r>
              <a:rPr lang="zh-CN" altLang="en-US" dirty="0"/>
              <a:t>通过上面众多例子可以看到：</a:t>
            </a:r>
          </a:p>
          <a:p>
            <a:pPr marL="0" indent="0">
              <a:buNone/>
            </a:pPr>
            <a:r>
              <a:rPr lang="zh-CN" altLang="en-US" dirty="0"/>
              <a:t>（</a:t>
            </a:r>
            <a:r>
              <a:rPr lang="en-US" altLang="zh-CN" dirty="0"/>
              <a:t>1</a:t>
            </a:r>
            <a:r>
              <a:rPr lang="zh-CN" altLang="en-US" dirty="0"/>
              <a:t>） </a:t>
            </a:r>
            <a:r>
              <a:rPr lang="en-US" altLang="zh-CN" dirty="0"/>
              <a:t>Verilog HDL</a:t>
            </a:r>
            <a:r>
              <a:rPr lang="zh-CN" altLang="en-US" dirty="0"/>
              <a:t>程序是由模块构成的。每个模块的内容都是位于</a:t>
            </a:r>
            <a:r>
              <a:rPr lang="en-US" altLang="zh-CN" dirty="0"/>
              <a:t>module</a:t>
            </a:r>
            <a:r>
              <a:rPr lang="zh-CN" altLang="en-US" dirty="0"/>
              <a:t>和</a:t>
            </a:r>
            <a:r>
              <a:rPr lang="en-US" altLang="zh-CN" dirty="0" err="1"/>
              <a:t>endmodule</a:t>
            </a:r>
            <a:r>
              <a:rPr lang="zh-CN" altLang="en-US" dirty="0"/>
              <a:t>两个语句之间。每个模块实现特定的功能。</a:t>
            </a:r>
          </a:p>
          <a:p>
            <a:pPr marL="0" indent="0">
              <a:buNone/>
            </a:pPr>
            <a:r>
              <a:rPr lang="zh-CN" altLang="en-US" dirty="0"/>
              <a:t>（</a:t>
            </a:r>
            <a:r>
              <a:rPr lang="en-US" altLang="zh-CN" dirty="0"/>
              <a:t>2</a:t>
            </a:r>
            <a:r>
              <a:rPr lang="zh-CN" altLang="en-US" dirty="0"/>
              <a:t>） 模块是可以进行层次嵌套的。正因为如此</a:t>
            </a:r>
            <a:r>
              <a:rPr lang="en-US" altLang="zh-CN" dirty="0"/>
              <a:t>,</a:t>
            </a:r>
            <a:r>
              <a:rPr lang="zh-CN" altLang="en-US" dirty="0"/>
              <a:t>才可以将大型的数字电路设计分割成不同的小模块来实现特定的功能。</a:t>
            </a:r>
          </a:p>
          <a:p>
            <a:pPr marL="0" indent="0">
              <a:buNone/>
            </a:pPr>
            <a:r>
              <a:rPr lang="zh-CN" altLang="en-US" dirty="0"/>
              <a:t>（</a:t>
            </a:r>
            <a:r>
              <a:rPr lang="en-US" altLang="zh-CN" dirty="0"/>
              <a:t>3</a:t>
            </a:r>
            <a:r>
              <a:rPr lang="zh-CN" altLang="en-US" dirty="0"/>
              <a:t>） 如果每个模块都是可以综合的，则通过综合工具可以把它们的功能描述全都转换为最基本的逻辑单元描述，最后可以用一个上层模块通过实例引用把这些模块连接起来，把它们整合成一个很大的逻辑系统。</a:t>
            </a:r>
          </a:p>
          <a:p>
            <a:pPr marL="0" indent="0">
              <a:buNone/>
            </a:pPr>
            <a:r>
              <a:rPr lang="zh-CN" altLang="en-US" dirty="0"/>
              <a:t>（</a:t>
            </a:r>
            <a:r>
              <a:rPr lang="en-US" altLang="zh-CN" dirty="0"/>
              <a:t>4</a:t>
            </a:r>
            <a:r>
              <a:rPr lang="zh-CN" altLang="en-US" dirty="0"/>
              <a:t>） </a:t>
            </a:r>
            <a:r>
              <a:rPr lang="en-US" altLang="zh-CN" dirty="0"/>
              <a:t>Verilog </a:t>
            </a:r>
            <a:r>
              <a:rPr lang="zh-CN" altLang="en-US" dirty="0"/>
              <a:t>模块可以分为两种类型：一种是为了让模块最终能生成电路的结构，另一种只是为了测试所设计电路的逻辑功能是否正确</a:t>
            </a:r>
            <a:r>
              <a:rPr lang="zh-CN" altLang="en-US" dirty="0" smtClean="0"/>
              <a:t>。</a:t>
            </a:r>
            <a:endParaRPr lang="zh-CN" altLang="en-US" dirty="0"/>
          </a:p>
        </p:txBody>
      </p:sp>
    </p:spTree>
    <p:extLst>
      <p:ext uri="{BB962C8B-B14F-4D97-AF65-F5344CB8AC3E}">
        <p14:creationId xmlns:p14="http://schemas.microsoft.com/office/powerpoint/2010/main" val="73696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268760"/>
            <a:ext cx="7704856" cy="4392488"/>
          </a:xfrm>
        </p:spPr>
        <p:txBody>
          <a:bodyPr>
            <a:normAutofit/>
          </a:bodyPr>
          <a:lstStyle/>
          <a:p>
            <a:pPr marL="0" indent="0">
              <a:buNone/>
            </a:pPr>
            <a:r>
              <a:rPr lang="zh-CN" altLang="en-US" dirty="0"/>
              <a:t>（</a:t>
            </a:r>
            <a:r>
              <a:rPr lang="en-US" altLang="zh-CN" dirty="0"/>
              <a:t>5</a:t>
            </a:r>
            <a:r>
              <a:rPr lang="zh-CN" altLang="en-US" dirty="0"/>
              <a:t>） 每个模块要进行端口定义</a:t>
            </a:r>
            <a:r>
              <a:rPr lang="en-US" altLang="zh-CN" dirty="0"/>
              <a:t>,</a:t>
            </a:r>
            <a:r>
              <a:rPr lang="zh-CN" altLang="en-US" dirty="0"/>
              <a:t>并说明输入、输出口</a:t>
            </a:r>
            <a:r>
              <a:rPr lang="en-US" altLang="zh-CN" dirty="0"/>
              <a:t>,</a:t>
            </a:r>
            <a:r>
              <a:rPr lang="zh-CN" altLang="en-US" dirty="0"/>
              <a:t>然后对模块的功能进行描述。</a:t>
            </a:r>
          </a:p>
          <a:p>
            <a:pPr marL="0" indent="0">
              <a:buNone/>
            </a:pPr>
            <a:r>
              <a:rPr lang="zh-CN" altLang="en-US" dirty="0"/>
              <a:t>（</a:t>
            </a:r>
            <a:r>
              <a:rPr lang="en-US" altLang="zh-CN" dirty="0"/>
              <a:t>6</a:t>
            </a:r>
            <a:r>
              <a:rPr lang="zh-CN" altLang="en-US" dirty="0"/>
              <a:t>） </a:t>
            </a:r>
            <a:r>
              <a:rPr lang="en-US" altLang="zh-CN" dirty="0"/>
              <a:t>Verilog HDL</a:t>
            </a:r>
            <a:r>
              <a:rPr lang="zh-CN" altLang="en-US" dirty="0"/>
              <a:t>程序的书写格式自由</a:t>
            </a:r>
            <a:r>
              <a:rPr lang="en-US" altLang="zh-CN" dirty="0"/>
              <a:t>,</a:t>
            </a:r>
            <a:r>
              <a:rPr lang="zh-CN" altLang="en-US" dirty="0"/>
              <a:t>一行可以写几个语句</a:t>
            </a:r>
            <a:r>
              <a:rPr lang="en-US" altLang="zh-CN" dirty="0"/>
              <a:t>,</a:t>
            </a:r>
            <a:r>
              <a:rPr lang="zh-CN" altLang="en-US" dirty="0"/>
              <a:t>一个语句也可以分写多行。</a:t>
            </a:r>
          </a:p>
          <a:p>
            <a:pPr marL="0" indent="0">
              <a:buNone/>
            </a:pPr>
            <a:r>
              <a:rPr lang="zh-CN" altLang="en-US" dirty="0"/>
              <a:t>（</a:t>
            </a:r>
            <a:r>
              <a:rPr lang="en-US" altLang="zh-CN" dirty="0"/>
              <a:t>7</a:t>
            </a:r>
            <a:r>
              <a:rPr lang="zh-CN" altLang="en-US" dirty="0"/>
              <a:t>） 除了</a:t>
            </a:r>
            <a:r>
              <a:rPr lang="en-US" altLang="zh-CN" dirty="0" err="1"/>
              <a:t>endmodule</a:t>
            </a:r>
            <a:r>
              <a:rPr lang="zh-CN" altLang="en-US" dirty="0"/>
              <a:t>语句外</a:t>
            </a:r>
            <a:r>
              <a:rPr lang="en-US" altLang="zh-CN" dirty="0"/>
              <a:t>,</a:t>
            </a:r>
            <a:r>
              <a:rPr lang="zh-CN" altLang="en-US" dirty="0"/>
              <a:t>每个语句和数据定义的最后必须有分号。</a:t>
            </a:r>
          </a:p>
          <a:p>
            <a:pPr marL="0" indent="0">
              <a:buNone/>
            </a:pPr>
            <a:r>
              <a:rPr lang="zh-CN" altLang="en-US" dirty="0"/>
              <a:t>（</a:t>
            </a:r>
            <a:r>
              <a:rPr lang="en-US" altLang="zh-CN" dirty="0"/>
              <a:t>8</a:t>
            </a:r>
            <a:r>
              <a:rPr lang="zh-CN" altLang="en-US" dirty="0"/>
              <a:t>） 可以用</a:t>
            </a:r>
            <a:r>
              <a:rPr lang="en-US" altLang="zh-CN" dirty="0"/>
              <a:t>/……/</a:t>
            </a:r>
            <a:r>
              <a:rPr lang="zh-CN" altLang="en-US" dirty="0"/>
              <a:t>和</a:t>
            </a:r>
            <a:r>
              <a:rPr lang="en-US" altLang="zh-CN" dirty="0"/>
              <a:t>//……</a:t>
            </a:r>
            <a:r>
              <a:rPr lang="zh-CN" altLang="en-US" dirty="0"/>
              <a:t>对</a:t>
            </a:r>
            <a:r>
              <a:rPr lang="en-US" altLang="zh-CN" dirty="0"/>
              <a:t>Verilog HDL</a:t>
            </a:r>
            <a:r>
              <a:rPr lang="zh-CN" altLang="en-US" dirty="0"/>
              <a:t>程序的任何部分作注释。一个好的、有使用价值的源程序都应当加上必要的注释</a:t>
            </a:r>
            <a:r>
              <a:rPr lang="en-US" altLang="zh-CN" dirty="0"/>
              <a:t>,</a:t>
            </a:r>
            <a:r>
              <a:rPr lang="zh-CN" altLang="en-US" dirty="0"/>
              <a:t>以增强程序的可读性和可维护性。</a:t>
            </a:r>
          </a:p>
          <a:p>
            <a:pPr marL="0" indent="0">
              <a:buNone/>
            </a:pPr>
            <a:r>
              <a:rPr lang="zh-CN" altLang="en-US" dirty="0"/>
              <a:t>思 考 题</a:t>
            </a:r>
          </a:p>
          <a:p>
            <a:pPr marL="0" indent="0">
              <a:buNone/>
            </a:pP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39401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72067" y="836712"/>
            <a:ext cx="7408333" cy="5289451"/>
          </a:xfrm>
        </p:spPr>
        <p:txBody>
          <a:bodyPr>
            <a:normAutofit lnSpcReduction="10000"/>
          </a:bodyPr>
          <a:lstStyle/>
          <a:p>
            <a:pPr marL="0" indent="0">
              <a:buNone/>
            </a:pPr>
            <a:r>
              <a:rPr lang="en-US" altLang="zh-CN" dirty="0">
                <a:solidFill>
                  <a:srgbClr val="002060"/>
                </a:solidFill>
              </a:rPr>
              <a:t>Verilog HDL</a:t>
            </a:r>
            <a:r>
              <a:rPr lang="zh-CN" altLang="en-US" dirty="0">
                <a:solidFill>
                  <a:srgbClr val="002060"/>
                </a:solidFill>
              </a:rPr>
              <a:t>行为描述语言作为一种结构化和过程性的语言，其语法结构非常适合于算法级和</a:t>
            </a:r>
            <a:r>
              <a:rPr lang="en-US" altLang="zh-CN" dirty="0">
                <a:solidFill>
                  <a:srgbClr val="002060"/>
                </a:solidFill>
              </a:rPr>
              <a:t>RTL</a:t>
            </a:r>
            <a:r>
              <a:rPr lang="zh-CN" altLang="en-US" dirty="0">
                <a:solidFill>
                  <a:srgbClr val="002060"/>
                </a:solidFill>
              </a:rPr>
              <a:t>级的模型设计。这种行为描述语言具有以下功能：</a:t>
            </a:r>
          </a:p>
          <a:p>
            <a:r>
              <a:rPr lang="zh-CN" altLang="en-US" dirty="0" smtClean="0">
                <a:solidFill>
                  <a:srgbClr val="002060"/>
                </a:solidFill>
              </a:rPr>
              <a:t>可</a:t>
            </a:r>
            <a:r>
              <a:rPr lang="zh-CN" altLang="en-US" dirty="0">
                <a:solidFill>
                  <a:srgbClr val="002060"/>
                </a:solidFill>
              </a:rPr>
              <a:t>描述顺序执行或并行执行的程序结构；</a:t>
            </a:r>
          </a:p>
          <a:p>
            <a:r>
              <a:rPr lang="zh-CN" altLang="en-US" dirty="0" smtClean="0">
                <a:solidFill>
                  <a:srgbClr val="002060"/>
                </a:solidFill>
              </a:rPr>
              <a:t>用</a:t>
            </a:r>
            <a:r>
              <a:rPr lang="zh-CN" altLang="en-US" dirty="0">
                <a:solidFill>
                  <a:srgbClr val="002060"/>
                </a:solidFill>
              </a:rPr>
              <a:t>延迟表达式或事件表达式来明确地控制过程的启动时间；</a:t>
            </a:r>
          </a:p>
          <a:p>
            <a:r>
              <a:rPr lang="zh-CN" altLang="en-US" dirty="0" smtClean="0">
                <a:solidFill>
                  <a:srgbClr val="002060"/>
                </a:solidFill>
              </a:rPr>
              <a:t>通过</a:t>
            </a:r>
            <a:r>
              <a:rPr lang="zh-CN" altLang="en-US" dirty="0">
                <a:solidFill>
                  <a:srgbClr val="002060"/>
                </a:solidFill>
              </a:rPr>
              <a:t>命名的事件来触发其他过程里的激活行为或停止行为；</a:t>
            </a:r>
          </a:p>
          <a:p>
            <a:r>
              <a:rPr lang="zh-CN" altLang="en-US" dirty="0" smtClean="0">
                <a:solidFill>
                  <a:srgbClr val="002060"/>
                </a:solidFill>
              </a:rPr>
              <a:t>提供</a:t>
            </a:r>
            <a:r>
              <a:rPr lang="zh-CN" altLang="en-US" dirty="0">
                <a:solidFill>
                  <a:srgbClr val="002060"/>
                </a:solidFill>
              </a:rPr>
              <a:t>了条件如</a:t>
            </a:r>
            <a:r>
              <a:rPr lang="en-US" altLang="zh-CN" dirty="0" err="1">
                <a:solidFill>
                  <a:srgbClr val="002060"/>
                </a:solidFill>
              </a:rPr>
              <a:t>ifelse</a:t>
            </a:r>
            <a:r>
              <a:rPr lang="zh-CN" altLang="en-US" dirty="0">
                <a:solidFill>
                  <a:srgbClr val="002060"/>
                </a:solidFill>
              </a:rPr>
              <a:t>，</a:t>
            </a:r>
            <a:r>
              <a:rPr lang="en-US" altLang="zh-CN" dirty="0">
                <a:solidFill>
                  <a:srgbClr val="002060"/>
                </a:solidFill>
              </a:rPr>
              <a:t>case</a:t>
            </a:r>
            <a:r>
              <a:rPr lang="zh-CN" altLang="en-US" dirty="0">
                <a:solidFill>
                  <a:srgbClr val="002060"/>
                </a:solidFill>
              </a:rPr>
              <a:t>等循环程序结构；</a:t>
            </a:r>
          </a:p>
          <a:p>
            <a:r>
              <a:rPr lang="zh-CN" altLang="en-US" dirty="0" smtClean="0">
                <a:solidFill>
                  <a:srgbClr val="002060"/>
                </a:solidFill>
              </a:rPr>
              <a:t>提供</a:t>
            </a:r>
            <a:r>
              <a:rPr lang="zh-CN" altLang="en-US" dirty="0">
                <a:solidFill>
                  <a:srgbClr val="002060"/>
                </a:solidFill>
              </a:rPr>
              <a:t>了可带参数且非零延续时间的任务</a:t>
            </a:r>
            <a:r>
              <a:rPr lang="en-US" altLang="zh-CN" dirty="0">
                <a:solidFill>
                  <a:srgbClr val="002060"/>
                </a:solidFill>
              </a:rPr>
              <a:t>(task)</a:t>
            </a:r>
            <a:r>
              <a:rPr lang="zh-CN" altLang="en-US" dirty="0">
                <a:solidFill>
                  <a:srgbClr val="002060"/>
                </a:solidFill>
              </a:rPr>
              <a:t>程序结构；</a:t>
            </a:r>
          </a:p>
          <a:p>
            <a:r>
              <a:rPr lang="zh-CN" altLang="en-US" dirty="0" smtClean="0">
                <a:solidFill>
                  <a:srgbClr val="002060"/>
                </a:solidFill>
              </a:rPr>
              <a:t>提供</a:t>
            </a:r>
            <a:r>
              <a:rPr lang="zh-CN" altLang="en-US" dirty="0">
                <a:solidFill>
                  <a:srgbClr val="002060"/>
                </a:solidFill>
              </a:rPr>
              <a:t>了可定义新的操作符的函数结构</a:t>
            </a:r>
            <a:r>
              <a:rPr lang="en-US" altLang="zh-CN" dirty="0">
                <a:solidFill>
                  <a:srgbClr val="002060"/>
                </a:solidFill>
              </a:rPr>
              <a:t>(function)</a:t>
            </a:r>
            <a:r>
              <a:rPr lang="zh-CN" altLang="en-US" dirty="0">
                <a:solidFill>
                  <a:srgbClr val="002060"/>
                </a:solidFill>
              </a:rPr>
              <a:t>；</a:t>
            </a:r>
          </a:p>
          <a:p>
            <a:r>
              <a:rPr lang="zh-CN" altLang="en-US" dirty="0" smtClean="0">
                <a:solidFill>
                  <a:srgbClr val="002060"/>
                </a:solidFill>
              </a:rPr>
              <a:t>提供</a:t>
            </a:r>
            <a:r>
              <a:rPr lang="zh-CN" altLang="en-US" dirty="0">
                <a:solidFill>
                  <a:srgbClr val="002060"/>
                </a:solidFill>
              </a:rPr>
              <a:t>了用于建立表达式的算术运算符、逻辑运算符、位运算符；</a:t>
            </a:r>
          </a:p>
        </p:txBody>
      </p:sp>
    </p:spTree>
    <p:extLst>
      <p:ext uri="{BB962C8B-B14F-4D97-AF65-F5344CB8AC3E}">
        <p14:creationId xmlns:p14="http://schemas.microsoft.com/office/powerpoint/2010/main" val="294561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43608" y="1700808"/>
            <a:ext cx="7408333" cy="3168352"/>
          </a:xfrm>
        </p:spPr>
        <p:txBody>
          <a:bodyPr/>
          <a:lstStyle/>
          <a:p>
            <a:pPr marL="0" indent="0">
              <a:buNone/>
            </a:pPr>
            <a:r>
              <a:rPr lang="zh-CN" altLang="en-US" dirty="0" smtClean="0"/>
              <a:t>        </a:t>
            </a:r>
            <a:r>
              <a:rPr lang="en-US" altLang="zh-CN" dirty="0" smtClean="0"/>
              <a:t>Verilog </a:t>
            </a:r>
            <a:r>
              <a:rPr lang="en-US" altLang="zh-CN" dirty="0"/>
              <a:t>HDL</a:t>
            </a:r>
            <a:r>
              <a:rPr lang="zh-CN" altLang="en-US" dirty="0"/>
              <a:t>语言作为一种结构化的语言非常适用于门级和开关级的模型设计。因其结构化的特点又使它具有以下功能：</a:t>
            </a:r>
          </a:p>
          <a:p>
            <a:r>
              <a:rPr lang="zh-CN" altLang="en-US" dirty="0"/>
              <a:t>提供了一套完整的表示组合逻辑的基本元件的原语</a:t>
            </a:r>
            <a:r>
              <a:rPr lang="en-US" altLang="zh-CN" dirty="0"/>
              <a:t>(primitive);</a:t>
            </a:r>
          </a:p>
          <a:p>
            <a:r>
              <a:rPr lang="zh-CN" altLang="en-US" dirty="0"/>
              <a:t>提供了双向通路（总线）和电阻器件的原语</a:t>
            </a:r>
            <a:r>
              <a:rPr lang="en-US" altLang="zh-CN" dirty="0"/>
              <a:t>;</a:t>
            </a:r>
          </a:p>
          <a:p>
            <a:r>
              <a:rPr lang="zh-CN" altLang="en-US" dirty="0"/>
              <a:t>可建立</a:t>
            </a:r>
            <a:r>
              <a:rPr lang="en-US" altLang="zh-CN" dirty="0"/>
              <a:t>MOS</a:t>
            </a:r>
            <a:r>
              <a:rPr lang="zh-CN" altLang="en-US" dirty="0"/>
              <a:t>器件的电荷分享和电荷衰减动态模型。</a:t>
            </a:r>
          </a:p>
        </p:txBody>
      </p:sp>
    </p:spTree>
    <p:extLst>
      <p:ext uri="{BB962C8B-B14F-4D97-AF65-F5344CB8AC3E}">
        <p14:creationId xmlns:p14="http://schemas.microsoft.com/office/powerpoint/2010/main" val="372656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556792"/>
            <a:ext cx="7408333" cy="4602824"/>
          </a:xfrm>
        </p:spPr>
        <p:txBody>
          <a:bodyPr/>
          <a:lstStyle/>
          <a:p>
            <a:pPr marL="0" indent="0">
              <a:buNone/>
            </a:pPr>
            <a:r>
              <a:rPr lang="zh-CN" altLang="en-US" dirty="0"/>
              <a:t>下面先介绍几个简单的</a:t>
            </a:r>
            <a:r>
              <a:rPr lang="en-US" altLang="zh-CN" dirty="0"/>
              <a:t>Verilog HDL</a:t>
            </a:r>
            <a:r>
              <a:rPr lang="zh-CN" altLang="en-US" dirty="0"/>
              <a:t>程序，从中了解</a:t>
            </a:r>
            <a:r>
              <a:rPr lang="en-US" altLang="zh-CN" dirty="0"/>
              <a:t>Verilog</a:t>
            </a:r>
            <a:r>
              <a:rPr lang="zh-CN" altLang="en-US" dirty="0"/>
              <a:t>模块的特性。</a:t>
            </a:r>
          </a:p>
          <a:p>
            <a:pPr marL="0" indent="0">
              <a:buNone/>
            </a:pPr>
            <a:r>
              <a:rPr lang="en-US" altLang="zh-CN" dirty="0"/>
              <a:t>【</a:t>
            </a:r>
            <a:r>
              <a:rPr lang="zh-CN" altLang="en-US" dirty="0"/>
              <a:t>例</a:t>
            </a:r>
            <a:r>
              <a:rPr lang="en-US" altLang="zh-CN" dirty="0"/>
              <a:t>2.1</a:t>
            </a:r>
            <a:r>
              <a:rPr lang="en-US" altLang="zh-CN" dirty="0" smtClean="0"/>
              <a:t>】</a:t>
            </a:r>
            <a:r>
              <a:rPr lang="en-US" altLang="zh-CN" dirty="0"/>
              <a:t>【</a:t>
            </a:r>
            <a:r>
              <a:rPr lang="zh-CN" altLang="en-US" dirty="0"/>
              <a:t>例</a:t>
            </a:r>
            <a:r>
              <a:rPr lang="en-US" altLang="zh-CN" dirty="0" smtClean="0"/>
              <a:t>2.2】【</a:t>
            </a:r>
            <a:r>
              <a:rPr lang="zh-CN" altLang="en-US" dirty="0"/>
              <a:t>例</a:t>
            </a:r>
            <a:r>
              <a:rPr lang="en-US" altLang="zh-CN" dirty="0" smtClean="0"/>
              <a:t>2.3】</a:t>
            </a:r>
            <a:endParaRPr lang="en-US" altLang="zh-CN" dirty="0"/>
          </a:p>
          <a:p>
            <a:pPr marL="0" indent="0">
              <a:buNone/>
            </a:pPr>
            <a:endParaRPr lang="en-US" altLang="zh-CN" dirty="0" smtClean="0"/>
          </a:p>
          <a:p>
            <a:pPr marL="0" indent="0">
              <a:buNone/>
            </a:pPr>
            <a:r>
              <a:rPr lang="zh-CN" altLang="en-US" dirty="0"/>
              <a:t>下面再看几个简单的模块，目的是初步了解</a:t>
            </a:r>
            <a:r>
              <a:rPr lang="en-US" altLang="zh-CN" dirty="0"/>
              <a:t>Verilog</a:t>
            </a:r>
            <a:r>
              <a:rPr lang="zh-CN" altLang="en-US" dirty="0"/>
              <a:t>语法最重要的几个基本概念：并行性、层次结构性、可综合性，并了解测试平台（</a:t>
            </a:r>
            <a:r>
              <a:rPr lang="en-US" altLang="zh-CN" dirty="0" err="1"/>
              <a:t>testbench</a:t>
            </a:r>
            <a:r>
              <a:rPr lang="zh-CN" altLang="en-US" dirty="0"/>
              <a:t>）。</a:t>
            </a:r>
          </a:p>
          <a:p>
            <a:pPr marL="0" indent="0">
              <a:buNone/>
            </a:pPr>
            <a:r>
              <a:rPr lang="zh-CN" altLang="en-US" dirty="0"/>
              <a:t>  </a:t>
            </a:r>
            <a:r>
              <a:rPr lang="en-US" altLang="zh-CN" dirty="0"/>
              <a:t>【</a:t>
            </a:r>
            <a:r>
              <a:rPr lang="zh-CN" altLang="en-US" dirty="0"/>
              <a:t>例</a:t>
            </a:r>
            <a:r>
              <a:rPr lang="en-US" altLang="zh-CN" dirty="0"/>
              <a:t>2.4</a:t>
            </a:r>
            <a:r>
              <a:rPr lang="en-US" altLang="zh-CN" dirty="0" smtClean="0"/>
              <a:t>】</a:t>
            </a:r>
            <a:r>
              <a:rPr lang="en-US" altLang="zh-CN" dirty="0"/>
              <a:t>【</a:t>
            </a:r>
            <a:r>
              <a:rPr lang="zh-CN" altLang="en-US" dirty="0"/>
              <a:t>例</a:t>
            </a:r>
            <a:r>
              <a:rPr lang="en-US" altLang="zh-CN" dirty="0" smtClean="0"/>
              <a:t>2.5】【</a:t>
            </a:r>
            <a:r>
              <a:rPr lang="zh-CN" altLang="en-US" dirty="0" smtClean="0"/>
              <a:t>例</a:t>
            </a:r>
            <a:r>
              <a:rPr lang="en-US" altLang="zh-CN" dirty="0" smtClean="0"/>
              <a:t>2.6】【</a:t>
            </a:r>
            <a:r>
              <a:rPr lang="zh-CN" altLang="en-US" dirty="0"/>
              <a:t>例</a:t>
            </a:r>
            <a:r>
              <a:rPr lang="en-US" altLang="zh-CN" dirty="0" smtClean="0"/>
              <a:t>2.7】</a:t>
            </a:r>
            <a:endParaRPr lang="en-US" altLang="zh-CN" dirty="0"/>
          </a:p>
          <a:p>
            <a:pPr marL="0" indent="0">
              <a:buNone/>
            </a:pPr>
            <a:endParaRPr lang="en-US" altLang="zh-CN" dirty="0" smtClean="0"/>
          </a:p>
          <a:p>
            <a:pPr marL="0" indent="0">
              <a:buNone/>
            </a:pPr>
            <a:endParaRPr lang="en-US" altLang="zh-CN" dirty="0"/>
          </a:p>
          <a:p>
            <a:pPr marL="0" indent="0">
              <a:buNone/>
            </a:pPr>
            <a:endParaRPr lang="zh-CN" altLang="en-US" dirty="0"/>
          </a:p>
        </p:txBody>
      </p:sp>
      <p:sp>
        <p:nvSpPr>
          <p:cNvPr id="3" name="标题 2"/>
          <p:cNvSpPr>
            <a:spLocks noGrp="1"/>
          </p:cNvSpPr>
          <p:nvPr>
            <p:ph type="title"/>
          </p:nvPr>
        </p:nvSpPr>
        <p:spPr/>
        <p:txBody>
          <a:bodyPr/>
          <a:lstStyle/>
          <a:p>
            <a:r>
              <a:rPr lang="en-US" altLang="zh-CN" dirty="0" smtClean="0">
                <a:solidFill>
                  <a:srgbClr val="FFC000"/>
                </a:solidFill>
              </a:rPr>
              <a:t>2.1    Verilog</a:t>
            </a:r>
            <a:r>
              <a:rPr lang="zh-CN" altLang="en-US" dirty="0">
                <a:solidFill>
                  <a:srgbClr val="FFC000"/>
                </a:solidFill>
              </a:rPr>
              <a:t>模块的基本概念</a:t>
            </a:r>
          </a:p>
        </p:txBody>
      </p:sp>
    </p:spTree>
    <p:extLst>
      <p:ext uri="{BB962C8B-B14F-4D97-AF65-F5344CB8AC3E}">
        <p14:creationId xmlns:p14="http://schemas.microsoft.com/office/powerpoint/2010/main" val="41292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7" y="764704"/>
            <a:ext cx="7884864" cy="5361459"/>
          </a:xfrm>
        </p:spPr>
        <p:txBody>
          <a:bodyPr>
            <a:normAutofit fontScale="77500" lnSpcReduction="20000"/>
          </a:bodyPr>
          <a:lstStyle/>
          <a:p>
            <a:pPr marL="0" indent="0">
              <a:buNone/>
            </a:pPr>
            <a:endParaRPr lang="en-US" altLang="zh-CN" dirty="0" smtClean="0"/>
          </a:p>
          <a:p>
            <a:pPr marL="0" indent="0">
              <a:buNone/>
            </a:pPr>
            <a:r>
              <a:rPr lang="en-US" altLang="zh-CN" dirty="0"/>
              <a:t>【</a:t>
            </a:r>
            <a:r>
              <a:rPr lang="zh-CN" altLang="en-US" dirty="0"/>
              <a:t>例</a:t>
            </a:r>
            <a:r>
              <a:rPr lang="en-US" altLang="zh-CN" dirty="0"/>
              <a:t>2.1</a:t>
            </a:r>
            <a:r>
              <a:rPr lang="en-US" altLang="zh-CN" dirty="0" smtClean="0"/>
              <a:t>】</a:t>
            </a:r>
            <a:endParaRPr lang="en-US" altLang="zh-CN" dirty="0"/>
          </a:p>
          <a:p>
            <a:pPr marL="0" indent="0">
              <a:buNone/>
            </a:pPr>
            <a:r>
              <a:rPr lang="en-US" altLang="zh-CN" dirty="0" smtClean="0"/>
              <a:t>module </a:t>
            </a:r>
            <a:r>
              <a:rPr lang="en-US" altLang="zh-CN" dirty="0" err="1"/>
              <a:t>muxtwo</a:t>
            </a:r>
            <a:r>
              <a:rPr lang="en-US" altLang="zh-CN" dirty="0"/>
              <a:t>(</a:t>
            </a:r>
            <a:r>
              <a:rPr lang="en-US" altLang="zh-CN" dirty="0" err="1"/>
              <a:t>out,a,b,sel</a:t>
            </a:r>
            <a:r>
              <a:rPr lang="en-US" altLang="zh-CN" dirty="0"/>
              <a:t>);</a:t>
            </a:r>
          </a:p>
          <a:p>
            <a:pPr marL="0" indent="0">
              <a:buNone/>
            </a:pPr>
            <a:r>
              <a:rPr lang="en-US" altLang="zh-CN" dirty="0"/>
              <a:t>input </a:t>
            </a:r>
            <a:r>
              <a:rPr lang="en-US" altLang="zh-CN" dirty="0" err="1"/>
              <a:t>a,b,sel</a:t>
            </a:r>
            <a:r>
              <a:rPr lang="en-US" altLang="zh-CN" dirty="0"/>
              <a:t>;</a:t>
            </a:r>
          </a:p>
          <a:p>
            <a:pPr marL="0" indent="0">
              <a:buNone/>
            </a:pPr>
            <a:r>
              <a:rPr lang="en-US" altLang="zh-CN" dirty="0"/>
              <a:t>output out;</a:t>
            </a:r>
          </a:p>
          <a:p>
            <a:pPr marL="0" indent="0">
              <a:buNone/>
            </a:pPr>
            <a:r>
              <a:rPr lang="en-US" altLang="zh-CN" dirty="0" err="1"/>
              <a:t>reg</a:t>
            </a:r>
            <a:r>
              <a:rPr lang="en-US" altLang="zh-CN" dirty="0"/>
              <a:t>  out;</a:t>
            </a:r>
          </a:p>
          <a:p>
            <a:pPr marL="0" indent="0">
              <a:buNone/>
            </a:pPr>
            <a:endParaRPr lang="en-US" altLang="zh-CN" dirty="0"/>
          </a:p>
          <a:p>
            <a:pPr marL="0" indent="0">
              <a:buNone/>
            </a:pPr>
            <a:r>
              <a:rPr lang="en-US" altLang="zh-CN" dirty="0"/>
              <a:t>always @(</a:t>
            </a:r>
            <a:r>
              <a:rPr lang="en-US" altLang="zh-CN" dirty="0" err="1"/>
              <a:t>sel</a:t>
            </a:r>
            <a:r>
              <a:rPr lang="en-US" altLang="zh-CN" dirty="0"/>
              <a:t> or a or b)</a:t>
            </a:r>
          </a:p>
          <a:p>
            <a:pPr marL="0" indent="0">
              <a:buNone/>
            </a:pPr>
            <a:r>
              <a:rPr lang="en-US" altLang="zh-CN" dirty="0"/>
              <a:t>begin</a:t>
            </a:r>
          </a:p>
          <a:p>
            <a:pPr marL="0" indent="0">
              <a:buNone/>
            </a:pPr>
            <a:r>
              <a:rPr lang="en-US" altLang="zh-CN" dirty="0"/>
              <a:t> if(!</a:t>
            </a:r>
            <a:r>
              <a:rPr lang="en-US" altLang="zh-CN" dirty="0" err="1"/>
              <a:t>sel</a:t>
            </a:r>
            <a:r>
              <a:rPr lang="en-US" altLang="zh-CN" dirty="0"/>
              <a:t>)</a:t>
            </a:r>
          </a:p>
          <a:p>
            <a:pPr marL="0" indent="0">
              <a:buNone/>
            </a:pPr>
            <a:r>
              <a:rPr lang="en-US" altLang="zh-CN" dirty="0"/>
              <a:t>	out&lt;=a;</a:t>
            </a:r>
          </a:p>
          <a:p>
            <a:pPr marL="0" indent="0">
              <a:buNone/>
            </a:pPr>
            <a:r>
              <a:rPr lang="en-US" altLang="zh-CN" dirty="0"/>
              <a:t> else</a:t>
            </a:r>
          </a:p>
          <a:p>
            <a:pPr marL="0" indent="0">
              <a:buNone/>
            </a:pPr>
            <a:r>
              <a:rPr lang="en-US" altLang="zh-CN" dirty="0"/>
              <a:t>	out&lt;=b;</a:t>
            </a:r>
          </a:p>
          <a:p>
            <a:pPr marL="0" indent="0">
              <a:buNone/>
            </a:pPr>
            <a:endParaRPr lang="en-US" altLang="zh-CN" dirty="0"/>
          </a:p>
          <a:p>
            <a:pPr marL="0" indent="0">
              <a:buNone/>
            </a:pPr>
            <a:r>
              <a:rPr lang="en-US" altLang="zh-CN" dirty="0"/>
              <a:t>end</a:t>
            </a:r>
          </a:p>
          <a:p>
            <a:pPr marL="0" indent="0">
              <a:buNone/>
            </a:pPr>
            <a:endParaRPr lang="en-US" altLang="zh-CN" dirty="0"/>
          </a:p>
          <a:p>
            <a:pPr marL="0" indent="0">
              <a:buNone/>
            </a:pPr>
            <a:endParaRPr lang="en-US" altLang="zh-CN" dirty="0"/>
          </a:p>
          <a:p>
            <a:pPr marL="0" indent="0">
              <a:buNone/>
            </a:pPr>
            <a:r>
              <a:rPr lang="en-US" altLang="zh-CN" dirty="0" err="1"/>
              <a:t>endmodule</a:t>
            </a:r>
            <a:endParaRPr lang="en-US" altLang="zh-CN" dirty="0"/>
          </a:p>
          <a:p>
            <a:endParaRPr lang="zh-CN" altLang="en-US" dirty="0"/>
          </a:p>
        </p:txBody>
      </p:sp>
    </p:spTree>
    <p:extLst>
      <p:ext uri="{BB962C8B-B14F-4D97-AF65-F5344CB8AC3E}">
        <p14:creationId xmlns:p14="http://schemas.microsoft.com/office/powerpoint/2010/main" val="1025988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476672"/>
            <a:ext cx="7128793" cy="6048672"/>
          </a:xfrm>
        </p:spPr>
        <p:txBody>
          <a:bodyPr>
            <a:normAutofit lnSpcReduction="10000"/>
          </a:bodyPr>
          <a:lstStyle/>
          <a:p>
            <a:r>
              <a:rPr lang="en-US" altLang="zh-CN" dirty="0"/>
              <a:t>【</a:t>
            </a:r>
            <a:r>
              <a:rPr lang="zh-CN" altLang="en-US" dirty="0"/>
              <a:t>例</a:t>
            </a:r>
            <a:r>
              <a:rPr lang="en-US" altLang="zh-CN" dirty="0" smtClean="0"/>
              <a:t>2.2】</a:t>
            </a:r>
            <a:endParaRPr lang="en-US" altLang="zh-CN" dirty="0"/>
          </a:p>
          <a:p>
            <a:pPr marL="0" indent="0">
              <a:buNone/>
            </a:pPr>
            <a:r>
              <a:rPr lang="en-US" altLang="zh-CN" dirty="0"/>
              <a:t>module </a:t>
            </a:r>
            <a:r>
              <a:rPr lang="en-US" altLang="zh-CN" dirty="0" err="1"/>
              <a:t>muxtwo_a</a:t>
            </a:r>
            <a:r>
              <a:rPr lang="en-US" altLang="zh-CN" dirty="0"/>
              <a:t>(</a:t>
            </a:r>
            <a:r>
              <a:rPr lang="en-US" altLang="zh-CN" dirty="0" err="1"/>
              <a:t>out,a,b,sl</a:t>
            </a:r>
            <a:r>
              <a:rPr lang="en-US" altLang="zh-CN" dirty="0"/>
              <a:t>);</a:t>
            </a:r>
          </a:p>
          <a:p>
            <a:pPr marL="0" indent="0">
              <a:buNone/>
            </a:pPr>
            <a:r>
              <a:rPr lang="en-US" altLang="zh-CN" dirty="0"/>
              <a:t>input </a:t>
            </a:r>
            <a:r>
              <a:rPr lang="en-US" altLang="zh-CN" dirty="0" err="1"/>
              <a:t>a,b,sl</a:t>
            </a:r>
            <a:r>
              <a:rPr lang="en-US" altLang="zh-CN" dirty="0"/>
              <a:t>;</a:t>
            </a:r>
          </a:p>
          <a:p>
            <a:pPr marL="0" indent="0">
              <a:buNone/>
            </a:pPr>
            <a:r>
              <a:rPr lang="en-US" altLang="zh-CN" dirty="0"/>
              <a:t>output out;</a:t>
            </a:r>
          </a:p>
          <a:p>
            <a:pPr marL="0" indent="0">
              <a:buNone/>
            </a:pPr>
            <a:r>
              <a:rPr lang="en-US" altLang="zh-CN" dirty="0" err="1"/>
              <a:t>reg</a:t>
            </a:r>
            <a:r>
              <a:rPr lang="en-US" altLang="zh-CN" dirty="0"/>
              <a:t>  out;</a:t>
            </a:r>
          </a:p>
          <a:p>
            <a:pPr marL="0" indent="0">
              <a:buNone/>
            </a:pPr>
            <a:r>
              <a:rPr lang="en-US" altLang="zh-CN" dirty="0"/>
              <a:t>wire </a:t>
            </a:r>
            <a:r>
              <a:rPr lang="en-US" altLang="zh-CN" dirty="0" err="1"/>
              <a:t>nsl,sela,selb</a:t>
            </a:r>
            <a:r>
              <a:rPr lang="en-US" altLang="zh-CN" dirty="0"/>
              <a:t>;</a:t>
            </a:r>
          </a:p>
          <a:p>
            <a:pPr marL="0" indent="0">
              <a:buNone/>
            </a:pPr>
            <a:endParaRPr lang="en-US" altLang="zh-CN" dirty="0"/>
          </a:p>
          <a:p>
            <a:pPr marL="0" indent="0">
              <a:buNone/>
            </a:pPr>
            <a:r>
              <a:rPr lang="en-US" altLang="zh-CN" dirty="0"/>
              <a:t>assign </a:t>
            </a:r>
            <a:r>
              <a:rPr lang="en-US" altLang="zh-CN" dirty="0" err="1"/>
              <a:t>nsl</a:t>
            </a:r>
            <a:r>
              <a:rPr lang="en-US" altLang="zh-CN" dirty="0"/>
              <a:t> = ~</a:t>
            </a:r>
            <a:r>
              <a:rPr lang="en-US" altLang="zh-CN" dirty="0" err="1"/>
              <a:t>sl</a:t>
            </a:r>
            <a:r>
              <a:rPr lang="en-US" altLang="zh-CN" dirty="0"/>
              <a:t>;</a:t>
            </a:r>
          </a:p>
          <a:p>
            <a:pPr marL="0" indent="0">
              <a:buNone/>
            </a:pPr>
            <a:r>
              <a:rPr lang="en-US" altLang="zh-CN" dirty="0"/>
              <a:t>assign </a:t>
            </a:r>
            <a:r>
              <a:rPr lang="en-US" altLang="zh-CN" dirty="0" err="1"/>
              <a:t>sela</a:t>
            </a:r>
            <a:r>
              <a:rPr lang="en-US" altLang="zh-CN" dirty="0"/>
              <a:t> = a &amp; </a:t>
            </a:r>
            <a:r>
              <a:rPr lang="en-US" altLang="zh-CN" dirty="0" err="1"/>
              <a:t>nsl</a:t>
            </a:r>
            <a:r>
              <a:rPr lang="en-US" altLang="zh-CN" dirty="0"/>
              <a:t>;</a:t>
            </a:r>
          </a:p>
          <a:p>
            <a:pPr marL="0" indent="0">
              <a:buNone/>
            </a:pPr>
            <a:r>
              <a:rPr lang="en-US" altLang="zh-CN" dirty="0"/>
              <a:t>assign </a:t>
            </a:r>
            <a:r>
              <a:rPr lang="en-US" altLang="zh-CN" dirty="0" err="1"/>
              <a:t>selb</a:t>
            </a:r>
            <a:r>
              <a:rPr lang="en-US" altLang="zh-CN" dirty="0"/>
              <a:t> = b &amp; </a:t>
            </a:r>
            <a:r>
              <a:rPr lang="en-US" altLang="zh-CN" dirty="0" err="1"/>
              <a:t>sl</a:t>
            </a:r>
            <a:r>
              <a:rPr lang="en-US" altLang="zh-CN" dirty="0"/>
              <a:t>;</a:t>
            </a:r>
          </a:p>
          <a:p>
            <a:pPr marL="0" indent="0">
              <a:buNone/>
            </a:pPr>
            <a:r>
              <a:rPr lang="en-US" altLang="zh-CN" dirty="0"/>
              <a:t>assign out  = </a:t>
            </a:r>
            <a:r>
              <a:rPr lang="en-US" altLang="zh-CN" dirty="0" err="1"/>
              <a:t>sela</a:t>
            </a:r>
            <a:r>
              <a:rPr lang="en-US" altLang="zh-CN" dirty="0"/>
              <a:t> | </a:t>
            </a:r>
            <a:r>
              <a:rPr lang="en-US" altLang="zh-CN" dirty="0" err="1"/>
              <a:t>selb</a:t>
            </a:r>
            <a:r>
              <a:rPr lang="en-US" altLang="zh-CN" dirty="0"/>
              <a:t>;</a:t>
            </a:r>
          </a:p>
          <a:p>
            <a:pPr marL="0" indent="0">
              <a:buNone/>
            </a:pPr>
            <a:endParaRPr lang="en-US" altLang="zh-CN" dirty="0"/>
          </a:p>
          <a:p>
            <a:pPr marL="0" indent="0">
              <a:buNone/>
            </a:pPr>
            <a:endParaRPr lang="en-US" altLang="zh-CN" dirty="0"/>
          </a:p>
          <a:p>
            <a:pPr marL="0" indent="0">
              <a:buNone/>
            </a:pPr>
            <a:r>
              <a:rPr lang="en-US" altLang="zh-CN" dirty="0" err="1"/>
              <a:t>endmodule</a:t>
            </a:r>
            <a:endParaRPr lang="en-US" altLang="zh-CN"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5739" b="52751"/>
          <a:stretch/>
        </p:blipFill>
        <p:spPr>
          <a:xfrm>
            <a:off x="4572000" y="404664"/>
            <a:ext cx="4392488" cy="3240360"/>
          </a:xfrm>
          <a:prstGeom prst="rect">
            <a:avLst/>
          </a:prstGeom>
        </p:spPr>
      </p:pic>
    </p:spTree>
    <p:extLst>
      <p:ext uri="{BB962C8B-B14F-4D97-AF65-F5344CB8AC3E}">
        <p14:creationId xmlns:p14="http://schemas.microsoft.com/office/powerpoint/2010/main" val="68465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260648"/>
            <a:ext cx="8784975" cy="6408712"/>
          </a:xfrm>
        </p:spPr>
        <p:txBody>
          <a:bodyPr>
            <a:normAutofit/>
          </a:bodyPr>
          <a:lstStyle/>
          <a:p>
            <a:pPr marL="0" indent="0">
              <a:buNone/>
            </a:pPr>
            <a:r>
              <a:rPr lang="en-US" altLang="zh-CN" dirty="0"/>
              <a:t>【</a:t>
            </a:r>
            <a:r>
              <a:rPr lang="zh-CN" altLang="en-US" dirty="0"/>
              <a:t>例</a:t>
            </a:r>
            <a:r>
              <a:rPr lang="en-US" altLang="zh-CN" dirty="0" smtClean="0"/>
              <a:t>2.3】</a:t>
            </a:r>
          </a:p>
          <a:p>
            <a:pPr marL="0" indent="0">
              <a:buNone/>
            </a:pPr>
            <a:r>
              <a:rPr lang="en-US" altLang="zh-CN" dirty="0"/>
              <a:t>module muxtwo_3(</a:t>
            </a:r>
            <a:r>
              <a:rPr lang="en-US" altLang="zh-CN" dirty="0" err="1"/>
              <a:t>out,a,b,sl</a:t>
            </a:r>
            <a:r>
              <a:rPr lang="en-US" altLang="zh-CN" dirty="0"/>
              <a:t>);</a:t>
            </a:r>
          </a:p>
          <a:p>
            <a:pPr marL="0" indent="0">
              <a:buNone/>
            </a:pPr>
            <a:r>
              <a:rPr lang="en-US" altLang="zh-CN" dirty="0"/>
              <a:t>input </a:t>
            </a:r>
            <a:r>
              <a:rPr lang="en-US" altLang="zh-CN" dirty="0" err="1"/>
              <a:t>a,b,sl</a:t>
            </a:r>
            <a:r>
              <a:rPr lang="en-US" altLang="zh-CN" dirty="0"/>
              <a:t>;</a:t>
            </a:r>
          </a:p>
          <a:p>
            <a:pPr marL="0" indent="0">
              <a:buNone/>
            </a:pPr>
            <a:r>
              <a:rPr lang="en-US" altLang="zh-CN" dirty="0"/>
              <a:t>output out;</a:t>
            </a:r>
          </a:p>
          <a:p>
            <a:pPr marL="0" indent="0">
              <a:buNone/>
            </a:pPr>
            <a:r>
              <a:rPr lang="en-US" altLang="zh-CN" dirty="0" err="1"/>
              <a:t>reg</a:t>
            </a:r>
            <a:r>
              <a:rPr lang="en-US" altLang="zh-CN" dirty="0"/>
              <a:t>  out;</a:t>
            </a:r>
          </a:p>
          <a:p>
            <a:pPr marL="0" indent="0">
              <a:buNone/>
            </a:pPr>
            <a:r>
              <a:rPr lang="en-US" altLang="zh-CN" dirty="0"/>
              <a:t>wire </a:t>
            </a:r>
            <a:r>
              <a:rPr lang="en-US" altLang="zh-CN" dirty="0" err="1"/>
              <a:t>nsl,sela,selb</a:t>
            </a:r>
            <a:r>
              <a:rPr lang="en-US" altLang="zh-CN" dirty="0"/>
              <a:t>;</a:t>
            </a:r>
          </a:p>
          <a:p>
            <a:pPr marL="0" indent="0">
              <a:buNone/>
            </a:pPr>
            <a:endParaRPr lang="en-US" altLang="zh-CN" dirty="0"/>
          </a:p>
          <a:p>
            <a:pPr marL="0" indent="0">
              <a:buNone/>
            </a:pPr>
            <a:r>
              <a:rPr lang="en-US" altLang="zh-CN" dirty="0"/>
              <a:t>not    u1(</a:t>
            </a:r>
            <a:r>
              <a:rPr lang="en-US" altLang="zh-CN" dirty="0" err="1"/>
              <a:t>nsl,sl</a:t>
            </a:r>
            <a:r>
              <a:rPr lang="en-US" altLang="zh-CN" dirty="0"/>
              <a:t>);</a:t>
            </a:r>
          </a:p>
          <a:p>
            <a:pPr marL="0" indent="0">
              <a:buNone/>
            </a:pPr>
            <a:r>
              <a:rPr lang="en-US" altLang="zh-CN" dirty="0"/>
              <a:t>and #1 u2(</a:t>
            </a:r>
            <a:r>
              <a:rPr lang="en-US" altLang="zh-CN" dirty="0" err="1"/>
              <a:t>sela,a,nsl</a:t>
            </a:r>
            <a:r>
              <a:rPr lang="en-US" altLang="zh-CN" dirty="0"/>
              <a:t>);</a:t>
            </a:r>
          </a:p>
          <a:p>
            <a:pPr marL="0" indent="0">
              <a:buNone/>
            </a:pPr>
            <a:r>
              <a:rPr lang="en-US" altLang="zh-CN" dirty="0"/>
              <a:t>and #1 u3(</a:t>
            </a:r>
            <a:r>
              <a:rPr lang="en-US" altLang="zh-CN" dirty="0" err="1"/>
              <a:t>selb,b,sl</a:t>
            </a:r>
            <a:r>
              <a:rPr lang="en-US" altLang="zh-CN" dirty="0"/>
              <a:t>);</a:t>
            </a:r>
          </a:p>
          <a:p>
            <a:pPr marL="0" indent="0">
              <a:buNone/>
            </a:pPr>
            <a:r>
              <a:rPr lang="en-US" altLang="zh-CN" dirty="0"/>
              <a:t>or  #1 u4(</a:t>
            </a:r>
            <a:r>
              <a:rPr lang="en-US" altLang="zh-CN" dirty="0" err="1"/>
              <a:t>out,sela,selb</a:t>
            </a:r>
            <a:r>
              <a:rPr lang="en-US" altLang="zh-CN" dirty="0"/>
              <a:t>);</a:t>
            </a:r>
          </a:p>
          <a:p>
            <a:pPr marL="0" indent="0">
              <a:buNone/>
            </a:pPr>
            <a:endParaRPr lang="en-US" altLang="zh-CN" dirty="0"/>
          </a:p>
          <a:p>
            <a:pPr marL="0" indent="0">
              <a:buNone/>
            </a:pPr>
            <a:endParaRPr lang="en-US" altLang="zh-CN" dirty="0"/>
          </a:p>
          <a:p>
            <a:pPr marL="0" indent="0">
              <a:buNone/>
            </a:pPr>
            <a:r>
              <a:rPr lang="en-US" altLang="zh-CN" dirty="0" err="1"/>
              <a:t>endmodule</a:t>
            </a:r>
            <a:endParaRPr lang="en-US" altLang="zh-CN"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51050" r="5188" b="1700"/>
          <a:stretch/>
        </p:blipFill>
        <p:spPr>
          <a:xfrm>
            <a:off x="4932040" y="1717241"/>
            <a:ext cx="4418194" cy="3240360"/>
          </a:xfrm>
          <a:prstGeom prst="rect">
            <a:avLst/>
          </a:prstGeom>
        </p:spPr>
      </p:pic>
    </p:spTree>
    <p:extLst>
      <p:ext uri="{BB962C8B-B14F-4D97-AF65-F5344CB8AC3E}">
        <p14:creationId xmlns:p14="http://schemas.microsoft.com/office/powerpoint/2010/main" val="363972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332656"/>
            <a:ext cx="8640959" cy="5793507"/>
          </a:xfrm>
        </p:spPr>
        <p:txBody>
          <a:bodyPr>
            <a:normAutofit/>
          </a:bodyPr>
          <a:lstStyle/>
          <a:p>
            <a:pPr marL="0" indent="0">
              <a:buNone/>
            </a:pPr>
            <a:endParaRPr lang="en-US" altLang="zh-CN" dirty="0" smtClean="0"/>
          </a:p>
          <a:p>
            <a:pPr marL="0" indent="0">
              <a:buNone/>
            </a:pPr>
            <a:r>
              <a:rPr lang="en-US" altLang="zh-CN" dirty="0"/>
              <a:t>【</a:t>
            </a:r>
            <a:r>
              <a:rPr lang="zh-CN" altLang="en-US" dirty="0"/>
              <a:t>例</a:t>
            </a:r>
            <a:r>
              <a:rPr lang="en-US" altLang="zh-CN" dirty="0" smtClean="0"/>
              <a:t>2.4】</a:t>
            </a:r>
            <a:endParaRPr lang="en-US" altLang="zh-CN" dirty="0"/>
          </a:p>
          <a:p>
            <a:pPr marL="0" indent="0">
              <a:buNone/>
            </a:pPr>
            <a:endParaRPr lang="en-US" altLang="zh-CN" dirty="0"/>
          </a:p>
          <a:p>
            <a:pPr marL="0" indent="0">
              <a:buNone/>
            </a:pPr>
            <a:r>
              <a:rPr lang="en-US" altLang="zh-CN" dirty="0" smtClean="0"/>
              <a:t>module </a:t>
            </a:r>
            <a:r>
              <a:rPr lang="en-US" altLang="zh-CN" dirty="0"/>
              <a:t>adder(</a:t>
            </a:r>
            <a:r>
              <a:rPr lang="en-US" altLang="zh-CN" dirty="0" err="1"/>
              <a:t>cout,sum,a,b,cin</a:t>
            </a:r>
            <a:r>
              <a:rPr lang="en-US" altLang="zh-CN" dirty="0"/>
              <a:t>);</a:t>
            </a:r>
          </a:p>
          <a:p>
            <a:pPr marL="0" indent="0">
              <a:buNone/>
            </a:pPr>
            <a:r>
              <a:rPr lang="en-US" altLang="zh-CN" dirty="0"/>
              <a:t>	input[2:0] </a:t>
            </a:r>
            <a:r>
              <a:rPr lang="en-US" altLang="zh-CN" dirty="0" err="1"/>
              <a:t>a,b</a:t>
            </a:r>
            <a:r>
              <a:rPr lang="en-US" altLang="zh-CN" dirty="0"/>
              <a:t>;</a:t>
            </a:r>
          </a:p>
          <a:p>
            <a:pPr marL="0" indent="0">
              <a:buNone/>
            </a:pPr>
            <a:r>
              <a:rPr lang="en-US" altLang="zh-CN" dirty="0"/>
              <a:t>	input </a:t>
            </a:r>
            <a:r>
              <a:rPr lang="en-US" altLang="zh-CN" dirty="0" err="1"/>
              <a:t>cin</a:t>
            </a:r>
            <a:r>
              <a:rPr lang="en-US" altLang="zh-CN" dirty="0"/>
              <a:t>,</a:t>
            </a:r>
          </a:p>
          <a:p>
            <a:pPr marL="0" indent="0">
              <a:buNone/>
            </a:pPr>
            <a:r>
              <a:rPr lang="en-US" altLang="zh-CN" dirty="0"/>
              <a:t>	output </a:t>
            </a:r>
            <a:r>
              <a:rPr lang="en-US" altLang="zh-CN" dirty="0" err="1"/>
              <a:t>cout</a:t>
            </a:r>
            <a:r>
              <a:rPr lang="en-US" altLang="zh-CN" dirty="0"/>
              <a:t>;</a:t>
            </a:r>
          </a:p>
          <a:p>
            <a:pPr marL="0" indent="0">
              <a:buNone/>
            </a:pPr>
            <a:r>
              <a:rPr lang="en-US" altLang="zh-CN" dirty="0"/>
              <a:t>	output[2:0] sum;</a:t>
            </a:r>
          </a:p>
          <a:p>
            <a:pPr marL="0" indent="0">
              <a:buNone/>
            </a:pPr>
            <a:r>
              <a:rPr lang="en-US" altLang="zh-CN" dirty="0"/>
              <a:t>	</a:t>
            </a:r>
          </a:p>
          <a:p>
            <a:pPr marL="0" indent="0">
              <a:buNone/>
            </a:pPr>
            <a:r>
              <a:rPr lang="en-US" altLang="zh-CN" dirty="0"/>
              <a:t>	assign {</a:t>
            </a:r>
            <a:r>
              <a:rPr lang="en-US" altLang="zh-CN" dirty="0" err="1"/>
              <a:t>cout,sum</a:t>
            </a:r>
            <a:r>
              <a:rPr lang="en-US" altLang="zh-CN" dirty="0"/>
              <a:t> }= </a:t>
            </a:r>
            <a:r>
              <a:rPr lang="en-US" altLang="zh-CN" dirty="0" err="1"/>
              <a:t>a+b+cin</a:t>
            </a:r>
            <a:r>
              <a:rPr lang="en-US" altLang="zh-CN" dirty="0"/>
              <a:t>;</a:t>
            </a:r>
          </a:p>
          <a:p>
            <a:pPr marL="0" indent="0">
              <a:buNone/>
            </a:pPr>
            <a:endParaRPr lang="en-US" altLang="zh-CN" dirty="0"/>
          </a:p>
          <a:p>
            <a:pPr marL="0" indent="0">
              <a:buNone/>
            </a:pPr>
            <a:r>
              <a:rPr lang="en-US" altLang="zh-CN" dirty="0"/>
              <a:t>	</a:t>
            </a:r>
          </a:p>
          <a:p>
            <a:pPr marL="0" indent="0">
              <a:buNone/>
            </a:pPr>
            <a:r>
              <a:rPr lang="en-US" altLang="zh-CN" dirty="0" err="1"/>
              <a:t>endmodule</a:t>
            </a:r>
            <a:endParaRPr lang="zh-CN" altLang="en-US" dirty="0"/>
          </a:p>
        </p:txBody>
      </p:sp>
    </p:spTree>
    <p:extLst>
      <p:ext uri="{BB962C8B-B14F-4D97-AF65-F5344CB8AC3E}">
        <p14:creationId xmlns:p14="http://schemas.microsoft.com/office/powerpoint/2010/main" val="215013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a:spLocks noGrp="1"/>
          </p:cNvSpPr>
          <p:nvPr>
            <p:ph idx="1"/>
          </p:nvPr>
        </p:nvSpPr>
        <p:spPr>
          <a:xfrm>
            <a:off x="323528" y="476672"/>
            <a:ext cx="8424935" cy="5649491"/>
          </a:xfrm>
        </p:spPr>
        <p:txBody>
          <a:bodyPr>
            <a:normAutofit lnSpcReduction="10000"/>
          </a:bodyPr>
          <a:lstStyle/>
          <a:p>
            <a:pPr marL="0" indent="0">
              <a:buNone/>
            </a:pPr>
            <a:endParaRPr lang="en-US" altLang="zh-CN" sz="2800" dirty="0" smtClean="0"/>
          </a:p>
          <a:p>
            <a:pPr marL="0" indent="0">
              <a:buNone/>
            </a:pPr>
            <a:r>
              <a:rPr lang="en-US" altLang="zh-CN" sz="2800" dirty="0"/>
              <a:t>【</a:t>
            </a:r>
            <a:r>
              <a:rPr lang="zh-CN" altLang="en-US" sz="2800" dirty="0"/>
              <a:t>例</a:t>
            </a:r>
            <a:r>
              <a:rPr lang="en-US" altLang="zh-CN" sz="2800" dirty="0" smtClean="0"/>
              <a:t>2.5】</a:t>
            </a:r>
            <a:endParaRPr lang="en-US" altLang="zh-CN" sz="2800" dirty="0"/>
          </a:p>
          <a:p>
            <a:pPr marL="0" indent="0">
              <a:buNone/>
            </a:pPr>
            <a:endParaRPr lang="en-US" altLang="zh-CN" sz="2800" dirty="0"/>
          </a:p>
          <a:p>
            <a:pPr marL="0" indent="0">
              <a:buNone/>
            </a:pPr>
            <a:r>
              <a:rPr lang="en-US" altLang="zh-CN" sz="2800" dirty="0" smtClean="0"/>
              <a:t>module </a:t>
            </a:r>
            <a:r>
              <a:rPr lang="en-US" altLang="zh-CN" sz="2800" dirty="0"/>
              <a:t>compare(</a:t>
            </a:r>
            <a:r>
              <a:rPr lang="en-US" altLang="zh-CN" sz="2800" dirty="0" err="1"/>
              <a:t>equal,a,b</a:t>
            </a:r>
            <a:r>
              <a:rPr lang="en-US" altLang="zh-CN" sz="2800" dirty="0"/>
              <a:t>);</a:t>
            </a:r>
          </a:p>
          <a:p>
            <a:pPr marL="0" indent="0">
              <a:buNone/>
            </a:pPr>
            <a:r>
              <a:rPr lang="en-US" altLang="zh-CN" sz="2800" dirty="0"/>
              <a:t>	input[2:0] </a:t>
            </a:r>
            <a:r>
              <a:rPr lang="en-US" altLang="zh-CN" sz="2800" dirty="0" err="1"/>
              <a:t>a,b</a:t>
            </a:r>
            <a:r>
              <a:rPr lang="en-US" altLang="zh-CN" sz="2800" dirty="0"/>
              <a:t>;</a:t>
            </a:r>
          </a:p>
          <a:p>
            <a:pPr marL="0" indent="0">
              <a:buNone/>
            </a:pPr>
            <a:r>
              <a:rPr lang="en-US" altLang="zh-CN" sz="2800" dirty="0"/>
              <a:t>	output equal;</a:t>
            </a:r>
          </a:p>
          <a:p>
            <a:pPr marL="0" indent="0">
              <a:buNone/>
            </a:pPr>
            <a:endParaRPr lang="en-US" altLang="zh-CN" sz="2800" dirty="0"/>
          </a:p>
          <a:p>
            <a:pPr marL="0" indent="0">
              <a:buNone/>
            </a:pPr>
            <a:r>
              <a:rPr lang="en-US" altLang="zh-CN" sz="2800" dirty="0"/>
              <a:t>	</a:t>
            </a:r>
          </a:p>
          <a:p>
            <a:pPr marL="0" indent="0">
              <a:buNone/>
            </a:pPr>
            <a:r>
              <a:rPr lang="en-US" altLang="zh-CN" sz="2800" dirty="0"/>
              <a:t>	assign equal = (a==b)?</a:t>
            </a:r>
            <a:r>
              <a:rPr lang="en-US" altLang="zh-CN" sz="2800" dirty="0" err="1"/>
              <a:t>a:b</a:t>
            </a:r>
            <a:endParaRPr lang="en-US" altLang="zh-CN" sz="2800" dirty="0"/>
          </a:p>
          <a:p>
            <a:pPr marL="0" indent="0">
              <a:buNone/>
            </a:pPr>
            <a:endParaRPr lang="en-US" altLang="zh-CN" sz="2800" dirty="0"/>
          </a:p>
          <a:p>
            <a:pPr marL="0" indent="0">
              <a:buNone/>
            </a:pPr>
            <a:r>
              <a:rPr lang="en-US" altLang="zh-CN" sz="2800" dirty="0"/>
              <a:t>	</a:t>
            </a:r>
          </a:p>
          <a:p>
            <a:pPr marL="0" indent="0">
              <a:buNone/>
            </a:pPr>
            <a:r>
              <a:rPr lang="en-US" altLang="zh-CN" sz="2800" dirty="0" err="1"/>
              <a:t>endmodule</a:t>
            </a:r>
            <a:endParaRPr lang="zh-CN" altLang="en-US" sz="2800" dirty="0"/>
          </a:p>
        </p:txBody>
      </p:sp>
    </p:spTree>
    <p:extLst>
      <p:ext uri="{BB962C8B-B14F-4D97-AF65-F5344CB8AC3E}">
        <p14:creationId xmlns:p14="http://schemas.microsoft.com/office/powerpoint/2010/main" val="3487414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88</TotalTime>
  <Words>1116</Words>
  <Application>Microsoft Office PowerPoint</Application>
  <PresentationFormat>全屏显示(4:3)</PresentationFormat>
  <Paragraphs>142</Paragraphs>
  <Slides>16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华文楷体</vt:lpstr>
      <vt:lpstr>华文新魏</vt:lpstr>
      <vt:lpstr>宋体</vt:lpstr>
      <vt:lpstr>Calibri</vt:lpstr>
      <vt:lpstr>Candara</vt:lpstr>
      <vt:lpstr>Symbol</vt:lpstr>
      <vt:lpstr>波形</vt:lpstr>
      <vt:lpstr>第2章    Verilog 语法的基本概念</vt:lpstr>
      <vt:lpstr>PowerPoint 演示文稿</vt:lpstr>
      <vt:lpstr>PowerPoint 演示文稿</vt:lpstr>
      <vt:lpstr>2.1    Verilog模块的基本概念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Verilog用于模块的测试 </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victor_2017</cp:lastModifiedBy>
  <cp:revision>12</cp:revision>
  <dcterms:created xsi:type="dcterms:W3CDTF">2018-03-11T02:43:02Z</dcterms:created>
  <dcterms:modified xsi:type="dcterms:W3CDTF">2019-02-27T01:43:32Z</dcterms:modified>
</cp:coreProperties>
</file>