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634578-7258-4206-B6F3-4BC705163B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无标题节" id="{BA93C66B-BC5F-4DEF-9658-1870189196B3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rgbClr val="FFC000"/>
                </a:solidFill>
              </a:rPr>
              <a:t>第</a:t>
            </a:r>
            <a:r>
              <a:rPr lang="en-US" altLang="zh-CN" sz="5400" dirty="0">
                <a:solidFill>
                  <a:srgbClr val="FFC000"/>
                </a:solidFill>
              </a:rPr>
              <a:t>3</a:t>
            </a:r>
            <a:r>
              <a:rPr lang="zh-CN" altLang="en-US" sz="5400" dirty="0" smtClean="0">
                <a:solidFill>
                  <a:srgbClr val="FFC000"/>
                </a:solidFill>
              </a:rPr>
              <a:t>章    模块</a:t>
            </a:r>
            <a:r>
              <a:rPr lang="zh-CN" altLang="en-US" sz="5400" dirty="0">
                <a:solidFill>
                  <a:srgbClr val="FFC000"/>
                </a:solidFill>
              </a:rPr>
              <a:t>的结构、数据类型、变量和基本运算</a:t>
            </a:r>
            <a:r>
              <a:rPr lang="zh-CN" altLang="en-US" sz="5400" dirty="0" smtClean="0">
                <a:solidFill>
                  <a:srgbClr val="FFC000"/>
                </a:solidFill>
              </a:rPr>
              <a:t>符号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3.3</a:t>
            </a:r>
            <a:r>
              <a:rPr lang="zh-CN" altLang="en-US" dirty="0">
                <a:solidFill>
                  <a:srgbClr val="FFC000"/>
                </a:solidFill>
              </a:rPr>
              <a:t>运算符及表达式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30" y="1853565"/>
            <a:ext cx="7902575" cy="4453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7410" y="1591945"/>
            <a:ext cx="7408545" cy="4520565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3.3.1 基本的算术运算符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060" y="1958340"/>
            <a:ext cx="84366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   在 VerilogHDL 语言中,算术运算符又称为二进制运算符,共有下面几种: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(1 ) + (加法运算符,或正值运算符,如 rega+regb , +3 );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(2 ) - (减法运算符,或负值运算符,如 rega-3 , -3 );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(3 ) × (乘法运算符,如 rega*3 );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(4 )/(除法运算符,如 5 / 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(5 ) % (模运算符,或称为求余运算符,要求 % 两侧均为整型数据。如 7%3 的值为 1 )。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        在进行整数除法运算时,结果值要略去小数部分,只取整数部分;而进行取模运算时,结果值的符号位采用模运算式里第一个操作数的符号位。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3. 3. 2  位运算符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6465" y="1906905"/>
            <a:ext cx="69761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        VerilogHDL 作为一种硬件描述语言,是针对硬件电路而言的。在硬件电路中信号有4 种状态值,即 1 , 0 , x , z 。在电路中信号进行与、或、非时,反映     在 VerilogHDL 中则是相应的操作数的位运算。 VerilogHDL 提供了以下 5 种位运算符: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(1 )  ～             //取反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(2 )  &amp;            //按位与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(3 )  |              //按位或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(4)  ^              //按位异或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(5)  ^~           //按位同或(异或非)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859155"/>
            <a:ext cx="8465820" cy="566674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在本章</a:t>
            </a:r>
            <a:r>
              <a:rPr lang="zh-CN" altLang="en-US" dirty="0"/>
              <a:t>中将详细地学习</a:t>
            </a:r>
            <a:r>
              <a:rPr lang="en-US" altLang="zh-CN" dirty="0"/>
              <a:t>Verilog</a:t>
            </a:r>
            <a:r>
              <a:rPr lang="zh-CN" altLang="en-US" dirty="0"/>
              <a:t>语法中关于模块的结构、数据类型、变量和基本运算符号等语法要素。这些内容看起来简单，有许多语法现象和</a:t>
            </a:r>
            <a:r>
              <a:rPr lang="en-US" altLang="zh-CN" dirty="0"/>
              <a:t>C </a:t>
            </a:r>
            <a:r>
              <a:rPr lang="zh-CN" altLang="en-US" dirty="0"/>
              <a:t>语言也很类似，但有许多地方则是完全不同的。在学习中要注意不同点，并有意识地把新概念与硬件结构和测试联系起来，再通过理解物理意义，牢牢地记住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概  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3.1</a:t>
            </a:r>
            <a:r>
              <a:rPr lang="zh-CN" altLang="en-US" dirty="0">
                <a:solidFill>
                  <a:srgbClr val="FFC000"/>
                </a:solidFill>
              </a:rPr>
              <a:t>模块的结构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图</a:t>
            </a:r>
            <a:r>
              <a:rPr lang="en-US" altLang="zh-CN" dirty="0"/>
              <a:t>3.1</a:t>
            </a:r>
            <a:r>
              <a:rPr lang="zh-CN" altLang="en-US" dirty="0"/>
              <a:t>模块结构的组成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7002199" cy="238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792088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模块</a:t>
            </a:r>
            <a:r>
              <a:rPr lang="zh-CN" altLang="en-US" dirty="0"/>
              <a:t>的端口声明了模块的输入输出口。其格式如下：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module</a:t>
            </a:r>
            <a:r>
              <a:rPr lang="zh-CN" altLang="en-US" dirty="0"/>
              <a:t>模块名</a:t>
            </a:r>
            <a:r>
              <a:rPr lang="en-US" altLang="zh-CN" dirty="0"/>
              <a:t>(</a:t>
            </a:r>
            <a:r>
              <a:rPr lang="zh-CN" altLang="en-US" dirty="0"/>
              <a:t>口</a:t>
            </a:r>
            <a:r>
              <a:rPr lang="en-US" altLang="zh-CN" dirty="0"/>
              <a:t>1</a:t>
            </a:r>
            <a:r>
              <a:rPr lang="zh-CN" altLang="en-US" dirty="0"/>
              <a:t>，口</a:t>
            </a:r>
            <a:r>
              <a:rPr lang="en-US" altLang="zh-CN" dirty="0"/>
              <a:t>2</a:t>
            </a:r>
            <a:r>
              <a:rPr lang="zh-CN" altLang="en-US" dirty="0"/>
              <a:t>，口</a:t>
            </a:r>
            <a:r>
              <a:rPr lang="en-US" altLang="zh-CN" dirty="0"/>
              <a:t>3</a:t>
            </a:r>
            <a:r>
              <a:rPr lang="zh-CN" altLang="en-US" dirty="0"/>
              <a:t>，口</a:t>
            </a:r>
            <a:r>
              <a:rPr lang="en-US" altLang="zh-CN" dirty="0"/>
              <a:t>4, </a:t>
            </a:r>
            <a:r>
              <a:rPr lang="en-US" altLang="zh-CN" dirty="0" smtClean="0"/>
              <a:t>………);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在引用时，严格按照模块定义的端口顺序来连接，不用标明原模块定义时规定的端口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在引用时用“</a:t>
            </a:r>
            <a:r>
              <a:rPr lang="en-US" altLang="zh-CN" dirty="0"/>
              <a:t>.”</a:t>
            </a:r>
            <a:r>
              <a:rPr lang="zh-CN" altLang="en-US" dirty="0"/>
              <a:t>符号，标明原模块是定义时规定的端口名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3.1.1</a:t>
            </a:r>
            <a:r>
              <a:rPr lang="zh-CN" altLang="en-US" dirty="0">
                <a:solidFill>
                  <a:srgbClr val="FFC000"/>
                </a:solidFill>
              </a:rPr>
              <a:t>模块的端口定义</a:t>
            </a:r>
            <a:br>
              <a:rPr lang="zh-CN" altLang="en-US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模块的内容包括</a:t>
            </a:r>
            <a:r>
              <a:rPr lang="en-US" altLang="zh-CN" dirty="0"/>
              <a:t>I/O</a:t>
            </a:r>
            <a:r>
              <a:rPr lang="zh-CN" altLang="en-US" dirty="0"/>
              <a:t>说明、内部信号声明和功能定义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I/O</a:t>
            </a:r>
            <a:r>
              <a:rPr lang="zh-CN" altLang="en-US" dirty="0"/>
              <a:t>说明的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内部</a:t>
            </a:r>
            <a:r>
              <a:rPr lang="zh-CN" altLang="en-US" dirty="0"/>
              <a:t>信号说明</a:t>
            </a:r>
          </a:p>
          <a:p>
            <a:pPr marL="0" indent="0">
              <a:buNone/>
            </a:pPr>
            <a:r>
              <a:rPr lang="zh-CN" altLang="en-US" dirty="0" smtClean="0"/>
              <a:t>       在</a:t>
            </a:r>
            <a:r>
              <a:rPr lang="zh-CN" altLang="en-US" dirty="0"/>
              <a:t>模块内用到的和与端口有关的</a:t>
            </a:r>
            <a:r>
              <a:rPr lang="en-US" altLang="zh-CN" dirty="0"/>
              <a:t>wire</a:t>
            </a:r>
            <a:r>
              <a:rPr lang="zh-CN" altLang="en-US" dirty="0"/>
              <a:t>和 </a:t>
            </a:r>
            <a:r>
              <a:rPr lang="en-US" altLang="zh-CN" dirty="0" err="1"/>
              <a:t>reg</a:t>
            </a:r>
            <a:r>
              <a:rPr lang="zh-CN" altLang="en-US" dirty="0"/>
              <a:t>类型变量的声明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功能</a:t>
            </a:r>
            <a:r>
              <a:rPr lang="zh-CN" altLang="en-US" dirty="0"/>
              <a:t>定义</a:t>
            </a:r>
          </a:p>
          <a:p>
            <a:pPr marL="0" indent="0">
              <a:buNone/>
            </a:pPr>
            <a:r>
              <a:rPr lang="zh-CN" altLang="en-US" dirty="0"/>
              <a:t>模块中最重要的部分是逻辑功能定义部分。有以下</a:t>
            </a:r>
            <a:r>
              <a:rPr lang="en-US" altLang="zh-CN" dirty="0"/>
              <a:t>3</a:t>
            </a:r>
            <a:r>
              <a:rPr lang="zh-CN" altLang="en-US" dirty="0"/>
              <a:t>种方法可在模块中产生逻辑。</a:t>
            </a:r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“</a:t>
            </a:r>
            <a:r>
              <a:rPr lang="en-US" altLang="zh-CN" dirty="0"/>
              <a:t>assign”</a:t>
            </a:r>
            <a:r>
              <a:rPr lang="zh-CN" altLang="en-US" dirty="0"/>
              <a:t>声明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实例</a:t>
            </a:r>
            <a:r>
              <a:rPr lang="zh-CN" altLang="en-US" dirty="0" smtClean="0"/>
              <a:t>元件</a:t>
            </a:r>
            <a:endParaRPr lang="en-US" altLang="zh-CN" dirty="0" smtClean="0"/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“</a:t>
            </a:r>
            <a:r>
              <a:rPr lang="en-US" altLang="zh-CN" dirty="0"/>
              <a:t>always”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3.1.2</a:t>
            </a:r>
            <a:r>
              <a:rPr lang="zh-CN" altLang="en-US" dirty="0">
                <a:solidFill>
                  <a:srgbClr val="FFC000"/>
                </a:solidFill>
              </a:rPr>
              <a:t>模块</a:t>
            </a:r>
            <a:r>
              <a:rPr lang="zh-CN" altLang="en-US" dirty="0" smtClean="0">
                <a:solidFill>
                  <a:srgbClr val="FFC000"/>
                </a:solidFill>
              </a:rPr>
              <a:t>内容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340768"/>
            <a:ext cx="7408333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Verilog </a:t>
            </a:r>
            <a:r>
              <a:rPr lang="zh-CN" altLang="en-US" dirty="0"/>
              <a:t>的初学者一定要深入理解并记住：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在</a:t>
            </a:r>
            <a:r>
              <a:rPr lang="en-US" altLang="zh-CN" dirty="0"/>
              <a:t>Verilog </a:t>
            </a:r>
            <a:r>
              <a:rPr lang="zh-CN" altLang="en-US" dirty="0"/>
              <a:t>模块中所有过程块（如：</a:t>
            </a:r>
            <a:r>
              <a:rPr lang="en-US" altLang="zh-CN" dirty="0"/>
              <a:t>initial</a:t>
            </a:r>
            <a:r>
              <a:rPr lang="zh-CN" altLang="en-US" dirty="0"/>
              <a:t>块、</a:t>
            </a:r>
            <a:r>
              <a:rPr lang="en-US" altLang="zh-CN" dirty="0"/>
              <a:t>always</a:t>
            </a:r>
            <a:r>
              <a:rPr lang="zh-CN" altLang="en-US" dirty="0"/>
              <a:t>块）、连续赋值语句、实例引用都是并行的；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它们表示的是一种通过变量名互相连接的关系；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在同一模块中这三者出现的先后秩序没有关系；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只有连续赋值语句</a:t>
            </a:r>
            <a:r>
              <a:rPr lang="en-US" altLang="zh-CN" dirty="0"/>
              <a:t>assign</a:t>
            </a:r>
            <a:r>
              <a:rPr lang="zh-CN" altLang="en-US" dirty="0"/>
              <a:t>和实例引用语句可以独立于过程块而存在于模块的功能定义部分。</a:t>
            </a:r>
          </a:p>
          <a:p>
            <a:pPr marL="0" indent="0">
              <a:buNone/>
            </a:pPr>
            <a:r>
              <a:rPr lang="zh-CN" altLang="en-US" dirty="0" smtClean="0"/>
              <a:t>        以上</a:t>
            </a:r>
            <a:r>
              <a:rPr lang="en-US" altLang="zh-CN" dirty="0"/>
              <a:t>4</a:t>
            </a:r>
            <a:r>
              <a:rPr lang="zh-CN" altLang="en-US" dirty="0"/>
              <a:t>点与</a:t>
            </a:r>
            <a:r>
              <a:rPr lang="en-US" altLang="zh-CN" dirty="0"/>
              <a:t>C</a:t>
            </a:r>
            <a:r>
              <a:rPr lang="zh-CN" altLang="en-US" dirty="0"/>
              <a:t>语言有很大的不同。许多与</a:t>
            </a:r>
            <a:r>
              <a:rPr lang="en-US" altLang="zh-CN" dirty="0"/>
              <a:t>C</a:t>
            </a:r>
            <a:r>
              <a:rPr lang="zh-CN" altLang="en-US" dirty="0"/>
              <a:t>语言类似的语句只能出现在过程块中，而不能随意出现在模块功能定义的范围内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3.1.4</a:t>
            </a:r>
            <a:r>
              <a:rPr lang="zh-CN" altLang="en-US" dirty="0">
                <a:solidFill>
                  <a:srgbClr val="FFC000"/>
                </a:solidFill>
              </a:rPr>
              <a:t>要点总结</a:t>
            </a:r>
            <a:br>
              <a:rPr lang="zh-CN" altLang="en-US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412776"/>
            <a:ext cx="6868285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数字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zh-CN" altLang="en-US" dirty="0" smtClean="0"/>
              <a:t>负数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下画线</a:t>
            </a:r>
            <a:r>
              <a:rPr lang="en-US" altLang="zh-CN" dirty="0"/>
              <a:t>(underscore</a:t>
            </a:r>
            <a:r>
              <a:rPr lang="en-US" altLang="zh-CN" dirty="0" smtClean="0"/>
              <a:t>_)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r>
              <a:rPr lang="en-US" altLang="zh-CN" dirty="0"/>
              <a:t>(parameter)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在</a:t>
            </a:r>
            <a:r>
              <a:rPr lang="en-US" altLang="zh-CN" dirty="0"/>
              <a:t>Verilog HDL</a:t>
            </a:r>
            <a:r>
              <a:rPr lang="zh-CN" altLang="en-US" dirty="0"/>
              <a:t>中用</a:t>
            </a:r>
            <a:r>
              <a:rPr lang="en-US" altLang="zh-CN" dirty="0"/>
              <a:t>parameter</a:t>
            </a:r>
            <a:r>
              <a:rPr lang="zh-CN" altLang="en-US" dirty="0"/>
              <a:t>定义常量</a:t>
            </a:r>
            <a:r>
              <a:rPr lang="en-US" altLang="zh-CN" dirty="0"/>
              <a:t>,</a:t>
            </a:r>
            <a:r>
              <a:rPr lang="zh-CN" altLang="en-US" dirty="0"/>
              <a:t>即用</a:t>
            </a:r>
            <a:r>
              <a:rPr lang="en-US" altLang="zh-CN" dirty="0"/>
              <a:t>parameter</a:t>
            </a:r>
            <a:r>
              <a:rPr lang="zh-CN" altLang="en-US" dirty="0"/>
              <a:t>来定义一个标识符代表一个常量</a:t>
            </a:r>
            <a:r>
              <a:rPr lang="en-US" altLang="zh-CN" dirty="0"/>
              <a:t>,</a:t>
            </a:r>
            <a:r>
              <a:rPr lang="zh-CN" altLang="en-US" dirty="0"/>
              <a:t>称为符号常量</a:t>
            </a:r>
            <a:r>
              <a:rPr lang="en-US" altLang="zh-CN" dirty="0"/>
              <a:t>,</a:t>
            </a:r>
            <a:r>
              <a:rPr lang="zh-CN" altLang="en-US" dirty="0"/>
              <a:t>即标识符形式的常量</a:t>
            </a:r>
            <a:r>
              <a:rPr lang="en-US" altLang="zh-CN" dirty="0"/>
              <a:t>,</a:t>
            </a:r>
            <a:r>
              <a:rPr lang="zh-CN" altLang="en-US" dirty="0"/>
              <a:t>采用标识符代表一个常量可提高程序的可读性和可维护性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da-DK" altLang="zh-CN" dirty="0"/>
              <a:t>parameter Wait = 3'b000; </a:t>
            </a:r>
          </a:p>
          <a:p>
            <a:pPr marL="0" indent="0">
              <a:buNone/>
            </a:pPr>
            <a:r>
              <a:rPr lang="da-DK" altLang="zh-CN" dirty="0"/>
              <a:t>parameter IDLE = 3'b001;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3.2</a:t>
            </a:r>
            <a:r>
              <a:rPr lang="zh-CN" altLang="en-US" dirty="0">
                <a:solidFill>
                  <a:srgbClr val="FFC000"/>
                </a:solidFill>
              </a:rPr>
              <a:t>数据类型及其常量和</a:t>
            </a:r>
            <a:r>
              <a:rPr lang="zh-CN" altLang="en-US" dirty="0" smtClean="0">
                <a:solidFill>
                  <a:srgbClr val="FFC000"/>
                </a:solidFill>
              </a:rPr>
              <a:t>变量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692696"/>
            <a:ext cx="7408333" cy="543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3.2.2</a:t>
            </a:r>
            <a:r>
              <a:rPr lang="zh-CN" altLang="en-US" sz="3200" dirty="0" smtClean="0">
                <a:solidFill>
                  <a:srgbClr val="FFC000"/>
                </a:solidFill>
              </a:rPr>
              <a:t>变量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       变量</a:t>
            </a:r>
            <a:r>
              <a:rPr lang="zh-CN" altLang="en-US" dirty="0">
                <a:solidFill>
                  <a:srgbClr val="002060"/>
                </a:solidFill>
              </a:rPr>
              <a:t>是一种在程序运行过程中其值可以改变的量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在</a:t>
            </a:r>
            <a:r>
              <a:rPr lang="en-US" altLang="zh-CN" dirty="0">
                <a:solidFill>
                  <a:srgbClr val="002060"/>
                </a:solidFill>
              </a:rPr>
              <a:t>Verilog HDL</a:t>
            </a:r>
            <a:r>
              <a:rPr lang="zh-CN" altLang="en-US" dirty="0">
                <a:solidFill>
                  <a:srgbClr val="002060"/>
                </a:solidFill>
              </a:rPr>
              <a:t>中变量的数据类型有很多种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这里只对常用的几种进行介绍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wire</a:t>
            </a:r>
            <a:r>
              <a:rPr lang="zh-CN" altLang="en-US" dirty="0" smtClean="0">
                <a:solidFill>
                  <a:srgbClr val="002060"/>
                </a:solidFill>
              </a:rPr>
              <a:t>型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       wire</a:t>
            </a:r>
            <a:r>
              <a:rPr lang="zh-CN" altLang="en-US" dirty="0">
                <a:solidFill>
                  <a:srgbClr val="002060"/>
                </a:solidFill>
              </a:rPr>
              <a:t>型数据常用来表示用以</a:t>
            </a:r>
            <a:r>
              <a:rPr lang="en-US" altLang="zh-CN" dirty="0">
                <a:solidFill>
                  <a:srgbClr val="002060"/>
                </a:solidFill>
              </a:rPr>
              <a:t>assign</a:t>
            </a:r>
            <a:r>
              <a:rPr lang="zh-CN" altLang="en-US" dirty="0">
                <a:solidFill>
                  <a:srgbClr val="002060"/>
                </a:solidFill>
              </a:rPr>
              <a:t>关键字指定的组合逻辑信号。</a:t>
            </a:r>
            <a:r>
              <a:rPr lang="en-US" altLang="zh-CN" dirty="0">
                <a:solidFill>
                  <a:srgbClr val="002060"/>
                </a:solidFill>
              </a:rPr>
              <a:t>Verilog</a:t>
            </a:r>
            <a:r>
              <a:rPr lang="zh-CN" altLang="en-US" dirty="0">
                <a:solidFill>
                  <a:srgbClr val="002060"/>
                </a:solidFill>
              </a:rPr>
              <a:t>程序模块中输入、输出信号类型默认时自动定义为</a:t>
            </a:r>
            <a:r>
              <a:rPr lang="en-US" altLang="zh-CN" dirty="0">
                <a:solidFill>
                  <a:srgbClr val="002060"/>
                </a:solidFill>
              </a:rPr>
              <a:t>wire</a:t>
            </a:r>
            <a:r>
              <a:rPr lang="zh-CN" altLang="en-US" dirty="0">
                <a:solidFill>
                  <a:srgbClr val="002060"/>
                </a:solidFill>
              </a:rPr>
              <a:t>型。</a:t>
            </a:r>
            <a:r>
              <a:rPr lang="en-US" altLang="zh-CN" dirty="0">
                <a:solidFill>
                  <a:srgbClr val="002060"/>
                </a:solidFill>
              </a:rPr>
              <a:t>wire</a:t>
            </a:r>
            <a:r>
              <a:rPr lang="zh-CN" altLang="en-US" dirty="0">
                <a:solidFill>
                  <a:srgbClr val="002060"/>
                </a:solidFill>
              </a:rPr>
              <a:t>型信号可以用做任何方程式的输入，也可以用做“</a:t>
            </a:r>
            <a:r>
              <a:rPr lang="en-US" altLang="zh-CN" dirty="0">
                <a:solidFill>
                  <a:srgbClr val="002060"/>
                </a:solidFill>
              </a:rPr>
              <a:t>assign”</a:t>
            </a:r>
            <a:r>
              <a:rPr lang="zh-CN" altLang="en-US" dirty="0">
                <a:solidFill>
                  <a:srgbClr val="002060"/>
                </a:solidFill>
              </a:rPr>
              <a:t>语句或实例元件的输出。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 wire</a:t>
            </a:r>
            <a:r>
              <a:rPr lang="zh-CN" altLang="en-US" dirty="0">
                <a:solidFill>
                  <a:srgbClr val="002060"/>
                </a:solidFill>
              </a:rPr>
              <a:t>型信号的格式同</a:t>
            </a:r>
            <a:r>
              <a:rPr lang="en-US" altLang="zh-CN" dirty="0" err="1">
                <a:solidFill>
                  <a:srgbClr val="002060"/>
                </a:solidFill>
              </a:rPr>
              <a:t>reg</a:t>
            </a:r>
            <a:r>
              <a:rPr lang="zh-CN" altLang="en-US" dirty="0">
                <a:solidFill>
                  <a:srgbClr val="002060"/>
                </a:solidFill>
              </a:rPr>
              <a:t>型信号的格式很类似。其格式如下：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wire \[n-1∶0\] 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1,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2,…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i; //</a:t>
            </a:r>
            <a:r>
              <a:rPr lang="zh-CN" altLang="en-US" dirty="0">
                <a:solidFill>
                  <a:srgbClr val="002060"/>
                </a:solidFill>
              </a:rPr>
              <a:t>共有</a:t>
            </a:r>
            <a:r>
              <a:rPr lang="en-US" altLang="zh-CN" dirty="0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条总线，每条总线内有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条线路，或</a:t>
            </a:r>
            <a:r>
              <a:rPr lang="en-US" altLang="zh-CN" dirty="0">
                <a:solidFill>
                  <a:srgbClr val="002060"/>
                </a:solidFill>
              </a:rPr>
              <a:t>wire \[n∶1\] 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1,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2,…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Wire [15:0] conn1;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476672"/>
            <a:ext cx="7408333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 err="1"/>
              <a:t>reg</a:t>
            </a:r>
            <a:r>
              <a:rPr lang="zh-CN" altLang="en-US" dirty="0"/>
              <a:t>型</a:t>
            </a:r>
          </a:p>
          <a:p>
            <a:pPr marL="0" indent="0">
              <a:buNone/>
            </a:pPr>
            <a:r>
              <a:rPr lang="zh-CN" altLang="en-US" dirty="0" smtClean="0"/>
              <a:t>        寄存器</a:t>
            </a:r>
            <a:r>
              <a:rPr lang="zh-CN" altLang="en-US" dirty="0"/>
              <a:t>是数据储存单元的抽象，寄存器数据类型的关键字是</a:t>
            </a:r>
            <a:r>
              <a:rPr lang="en-US" altLang="zh-CN" dirty="0" err="1"/>
              <a:t>reg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zh-CN" altLang="en-US" dirty="0"/>
              <a:t>型数据的格式如下：</a:t>
            </a:r>
          </a:p>
          <a:p>
            <a:pPr marL="0" indent="0" algn="ctr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\[n-1:0\] </a:t>
            </a:r>
            <a:r>
              <a:rPr lang="zh-CN" altLang="en-US" dirty="0"/>
              <a:t>数据名</a:t>
            </a:r>
            <a:r>
              <a:rPr lang="en-US" altLang="zh-CN" dirty="0"/>
              <a:t>1,</a:t>
            </a:r>
            <a:r>
              <a:rPr lang="zh-CN" altLang="en-US" dirty="0"/>
              <a:t>数据名</a:t>
            </a:r>
            <a:r>
              <a:rPr lang="en-US" altLang="zh-CN" dirty="0"/>
              <a:t>2,…</a:t>
            </a:r>
            <a:r>
              <a:rPr lang="zh-CN" altLang="en-US" dirty="0"/>
              <a:t>，数据名</a:t>
            </a:r>
            <a:r>
              <a:rPr lang="en-US" altLang="zh-CN" dirty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或         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\[n:1\] </a:t>
            </a:r>
            <a:r>
              <a:rPr lang="zh-CN" altLang="en-US" dirty="0"/>
              <a:t>数据名</a:t>
            </a:r>
            <a:r>
              <a:rPr lang="en-US" altLang="zh-CN" dirty="0"/>
              <a:t>1,</a:t>
            </a:r>
            <a:r>
              <a:rPr lang="zh-CN" altLang="en-US" dirty="0"/>
              <a:t>数据名</a:t>
            </a:r>
            <a:r>
              <a:rPr lang="en-US" altLang="zh-CN" dirty="0"/>
              <a:t>2,…</a:t>
            </a:r>
            <a:r>
              <a:rPr lang="zh-CN" altLang="en-US" dirty="0"/>
              <a:t>，数据名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[15:0]  a;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memory</a:t>
            </a:r>
            <a:r>
              <a:rPr lang="zh-CN" altLang="en-US" dirty="0"/>
              <a:t>型</a:t>
            </a:r>
          </a:p>
          <a:p>
            <a:pPr marL="0" indent="0">
              <a:buNone/>
            </a:pPr>
            <a:r>
              <a:rPr lang="en-US" altLang="zh-CN" dirty="0" smtClean="0"/>
              <a:t>          Verilog </a:t>
            </a:r>
            <a:r>
              <a:rPr lang="en-US" altLang="zh-CN" dirty="0"/>
              <a:t>HDL</a:t>
            </a:r>
            <a:r>
              <a:rPr lang="zh-CN" altLang="en-US" dirty="0"/>
              <a:t>通过对</a:t>
            </a:r>
            <a:r>
              <a:rPr lang="en-US" altLang="zh-CN" dirty="0" err="1"/>
              <a:t>reg</a:t>
            </a:r>
            <a:r>
              <a:rPr lang="zh-CN" altLang="en-US" dirty="0"/>
              <a:t>型变量建立数组来对存储器建模，可以描述</a:t>
            </a:r>
            <a:r>
              <a:rPr lang="en-US" altLang="zh-CN" dirty="0"/>
              <a:t>RAM</a:t>
            </a:r>
            <a:r>
              <a:rPr lang="zh-CN" altLang="en-US" dirty="0"/>
              <a:t>型存储器、</a:t>
            </a:r>
            <a:r>
              <a:rPr lang="en-US" altLang="zh-CN" dirty="0"/>
              <a:t>ROM</a:t>
            </a:r>
            <a:r>
              <a:rPr lang="zh-CN" altLang="en-US" dirty="0"/>
              <a:t>存储器和</a:t>
            </a:r>
            <a:r>
              <a:rPr lang="en-US" altLang="zh-CN" dirty="0" err="1"/>
              <a:t>reg</a:t>
            </a:r>
            <a:r>
              <a:rPr lang="zh-CN" altLang="en-US" dirty="0"/>
              <a:t>文件。数组中的每一个单元通过一个数组索引进行寻址。在</a:t>
            </a:r>
            <a:r>
              <a:rPr lang="en-US" altLang="zh-CN" dirty="0"/>
              <a:t>Verilog</a:t>
            </a:r>
            <a:r>
              <a:rPr lang="zh-CN" altLang="en-US" dirty="0"/>
              <a:t>语言中没有多维数组存在。 </a:t>
            </a:r>
            <a:r>
              <a:rPr lang="en-US" altLang="zh-CN" dirty="0"/>
              <a:t>memory</a:t>
            </a:r>
            <a:r>
              <a:rPr lang="zh-CN" altLang="en-US" dirty="0"/>
              <a:t>型数据是通过扩展</a:t>
            </a:r>
            <a:r>
              <a:rPr lang="en-US" altLang="zh-CN" dirty="0" err="1"/>
              <a:t>reg</a:t>
            </a:r>
            <a:r>
              <a:rPr lang="zh-CN" altLang="en-US" dirty="0"/>
              <a:t>型数据的地址范围来生成的。其格式如下：</a:t>
            </a:r>
          </a:p>
          <a:p>
            <a:pPr marL="0" indent="0" algn="ctr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\[n-1:0\]</a:t>
            </a:r>
            <a:r>
              <a:rPr lang="zh-CN" altLang="en-US" dirty="0"/>
              <a:t>存储器名</a:t>
            </a:r>
            <a:r>
              <a:rPr lang="en-US" altLang="zh-CN" dirty="0"/>
              <a:t>\[m-1:0\]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 smtClean="0"/>
              <a:t>或                  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</a:t>
            </a:r>
            <a:r>
              <a:rPr lang="en-US" altLang="zh-CN" dirty="0"/>
              <a:t>\[n-1:0\]</a:t>
            </a:r>
            <a:r>
              <a:rPr lang="zh-CN" altLang="en-US" dirty="0"/>
              <a:t>存储器名</a:t>
            </a:r>
            <a:r>
              <a:rPr lang="en-US" altLang="zh-CN" dirty="0"/>
              <a:t>\[m:1\]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[15:0]  </a:t>
            </a:r>
            <a:r>
              <a:rPr lang="en-US" altLang="zh-CN" dirty="0" err="1" smtClean="0"/>
              <a:t>rama</a:t>
            </a:r>
            <a:r>
              <a:rPr lang="en-US" altLang="zh-CN" dirty="0" smtClean="0"/>
              <a:t>[255:0]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1007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华文新魏</vt:lpstr>
      <vt:lpstr>Candara</vt:lpstr>
      <vt:lpstr>Symbol</vt:lpstr>
      <vt:lpstr>波形</vt:lpstr>
      <vt:lpstr>第3章    模块的结构、数据类型、变量和基本运算符号</vt:lpstr>
      <vt:lpstr>概  述</vt:lpstr>
      <vt:lpstr>3.1模块的结构 </vt:lpstr>
      <vt:lpstr>3.1.1模块的端口定义 </vt:lpstr>
      <vt:lpstr>3.1.2模块内容</vt:lpstr>
      <vt:lpstr>3.1.4要点总结 </vt:lpstr>
      <vt:lpstr>3.2数据类型及其常量和变量</vt:lpstr>
      <vt:lpstr>PowerPoint 演示文稿</vt:lpstr>
      <vt:lpstr>PowerPoint 演示文稿</vt:lpstr>
      <vt:lpstr>3.3运算符及表达式</vt:lpstr>
      <vt:lpstr>3.3.1 基本的算术运算符</vt:lpstr>
      <vt:lpstr>3. 3. 2  位运算符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dongdong</dc:creator>
  <cp:lastModifiedBy>victor_2017</cp:lastModifiedBy>
  <cp:revision>10</cp:revision>
  <dcterms:created xsi:type="dcterms:W3CDTF">2018-03-11T02:43:00Z</dcterms:created>
  <dcterms:modified xsi:type="dcterms:W3CDTF">2019-02-27T01:50:08Z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