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65" r:id="rId4"/>
    <p:sldId id="266" r:id="rId5"/>
    <p:sldId id="267" r:id="rId6"/>
    <p:sldId id="268" r:id="rId7"/>
    <p:sldId id="272" r:id="rId8"/>
    <p:sldId id="273" r:id="rId9"/>
    <p:sldId id="258" r:id="rId10"/>
    <p:sldId id="274" r:id="rId11"/>
    <p:sldId id="276" r:id="rId12"/>
    <p:sldId id="277" r:id="rId13"/>
    <p:sldId id="279" r:id="rId14"/>
    <p:sldId id="261" r:id="rId15"/>
    <p:sldId id="262" r:id="rId16"/>
    <p:sldId id="281" r:id="rId17"/>
    <p:sldId id="282" r:id="rId18"/>
    <p:sldId id="263" r:id="rId19"/>
    <p:sldId id="264" r:id="rId20"/>
    <p:sldId id="30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20688"/>
            <a:ext cx="7772400" cy="1132036"/>
          </a:xfrm>
        </p:spPr>
        <p:txBody>
          <a:bodyPr>
            <a:normAutofit fontScale="90000"/>
          </a:bodyPr>
          <a:lstStyle/>
          <a:p>
            <a:r>
              <a:rPr lang="zh-CN" altLang="en-US" dirty="0">
                <a:solidFill>
                  <a:srgbClr val="FFC000"/>
                </a:solidFill>
              </a:rPr>
              <a:t>第 7 章 调试用系统任务和常用</a:t>
            </a:r>
            <a:br>
              <a:rPr lang="zh-CN" altLang="en-US" dirty="0">
                <a:solidFill>
                  <a:srgbClr val="FFC000"/>
                </a:solidFill>
              </a:rPr>
            </a:br>
            <a:r>
              <a:rPr lang="zh-CN" altLang="en-US" dirty="0">
                <a:solidFill>
                  <a:srgbClr val="FFC000"/>
                </a:solidFill>
              </a:rPr>
              <a:t>编译预处理语句</a:t>
            </a:r>
            <a:endParaRPr lang="zh-CN" altLang="en-US" dirty="0">
              <a:solidFill>
                <a:srgbClr val="FFC000"/>
              </a:solidFill>
            </a:endParaRPr>
          </a:p>
        </p:txBody>
      </p:sp>
      <p:sp>
        <p:nvSpPr>
          <p:cNvPr id="3" name="副标题 2"/>
          <p:cNvSpPr>
            <a:spLocks noGrp="1"/>
          </p:cNvSpPr>
          <p:nvPr>
            <p:ph type="subTitle" idx="1"/>
          </p:nvPr>
        </p:nvSpPr>
        <p:spPr>
          <a:xfrm>
            <a:off x="899592" y="1844824"/>
            <a:ext cx="7488832" cy="4176464"/>
          </a:xfrm>
        </p:spPr>
        <p:txBody>
          <a:bodyPr>
            <a:normAutofit fontScale="80000"/>
          </a:bodyPr>
          <a:lstStyle/>
          <a:p>
            <a:r>
              <a:rPr lang="zh-CN" altLang="en-US" sz="4600" dirty="0" smtClean="0">
                <a:solidFill>
                  <a:srgbClr val="FFC000"/>
                </a:solidFill>
              </a:rPr>
              <a:t>概    述</a:t>
            </a:r>
            <a:endParaRPr lang="en-US" altLang="zh-CN" sz="4600" dirty="0" smtClean="0">
              <a:solidFill>
                <a:srgbClr val="FFC000"/>
              </a:solidFill>
            </a:endParaRPr>
          </a:p>
          <a:p>
            <a:pPr algn="l"/>
            <a:r>
              <a:rPr sz="2800" dirty="0">
                <a:solidFill>
                  <a:srgbClr val="002060"/>
                </a:solidFill>
                <a:latin typeface="仿宋" panose="02010609060101010101" charset="-122"/>
                <a:ea typeface="仿宋" panose="02010609060101010101" charset="-122"/>
              </a:rPr>
              <a:t>    在本章中将学习 Verilog 语法中几种常用于调试和查错的系统任务以及编写实用模块时常用的编译预处理语句。其中有许多系统任务 C 语言中是没有的,有些虽然类似,但存在很大的不同;编译预处理语句与 C 语言中的类似,但也有所不同,需要注意。在学习中我们要注意这些语句含义、使用的场合和在程序模块中的位置,有意识地把这些系统任务与测试模块的编写联系来。只有深入理解了有关语法的实质,才能在设计中准确地应用。</a:t>
            </a:r>
            <a:endParaRPr sz="2800" dirty="0">
              <a:solidFill>
                <a:srgbClr val="002060"/>
              </a:solidFill>
              <a:latin typeface="仿宋" panose="02010609060101010101" charset="-122"/>
              <a:ea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所谓“文件包含”处理是一个源文件可以将另外一个源文件的全部内容包含进来,即将另外的文件包含到本文件之中。 VerilogHDL 语言提供了 ˈinclude 命令用来实现“文件包含”的操作。其一般形式为:ˈ include" 文件名 "图 7.1 表示“文件包含”的含意。图 7. 1 ( a )为文件 File1. v ,它有一个 ˈinclude"File2. v" 命令,然后还有其他的内容(以 A 表示)。图 7.1 ( b )为另一个文件 File2. v ,文件的内容以 B 表示。在编译预处理时,要对 ˈinclude 命令进行“文件包含”预处理:将 File2. v 的全部内容复制插入</a:t>
            </a:r>
            <a:r>
              <a:rPr lang="zh-CN" altLang="en-US" sz="2000">
                <a:sym typeface="+mn-ea"/>
              </a:rPr>
              <a:t>到 ˈinclude"File2. v" 命令出现的地方,即 File2. v 被包含到 File1. v 中,得到图 7. 1 ( c )所示的结果。在接着往下进行的编译中,将“包含”以后File1.v 作为一个源文件单位进行编译。</a:t>
            </a:r>
            <a:endParaRPr lang="zh-CN" altLang="en-US" sz="2000">
              <a:sym typeface="+mn-ea"/>
            </a:endParaRPr>
          </a:p>
          <a:p>
            <a:endParaRPr lang="zh-CN" altLang="en-US" sz="2000">
              <a:sym typeface="+mn-ea"/>
            </a:endParaRPr>
          </a:p>
          <a:p>
            <a:endParaRPr lang="zh-CN" altLang="en-US" sz="2000">
              <a:sym typeface="+mn-ea"/>
            </a:endParaRPr>
          </a:p>
        </p:txBody>
      </p:sp>
      <p:sp>
        <p:nvSpPr>
          <p:cNvPr id="3" name="标题 2"/>
          <p:cNvSpPr>
            <a:spLocks noGrp="1"/>
          </p:cNvSpPr>
          <p:nvPr>
            <p:ph type="title"/>
          </p:nvPr>
        </p:nvSpPr>
        <p:spPr/>
        <p:txBody>
          <a:bodyPr>
            <a:normAutofit fontScale="90000"/>
          </a:bodyPr>
          <a:p>
            <a:pPr algn="l"/>
            <a:r>
              <a:rPr lang="zh-CN" altLang="en-US"/>
              <a:t>7. 7. 2  “文件包含”处理 ˈ include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598930" y="1808480"/>
            <a:ext cx="6431280" cy="3241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2016760"/>
            <a:ext cx="8229600" cy="3450590"/>
          </a:xfrm>
        </p:spPr>
        <p:txBody>
          <a:bodyPr>
            <a:normAutofit/>
          </a:bodyPr>
          <a:p>
            <a:r>
              <a:rPr lang="zh-CN" altLang="en-US"/>
              <a:t>ˈ timescale 命令用来说明跟在该命令后的模块的时间单位和时间精度。使用 ˈ timescale命令可以在同一个设计里包含采用了不同的时间单位的模块。例如,一个设计中包含了两个模块,其中一个模块的时间延迟单位为纳秒(ns ),另一个模块的时间延迟单位为皮秒(ps)。</a:t>
            </a:r>
            <a:endParaRPr lang="zh-CN" altLang="en-US"/>
          </a:p>
          <a:p>
            <a:r>
              <a:rPr lang="zh-CN" altLang="en-US"/>
              <a:t>EDA 工具仍然可以对这个设计进行仿真测试。</a:t>
            </a:r>
            <a:endParaRPr lang="zh-CN" altLang="en-US"/>
          </a:p>
          <a:p>
            <a:r>
              <a:rPr lang="zh-CN" altLang="en-US"/>
              <a:t>ˈ timescale 命令的格式如下:</a:t>
            </a:r>
            <a:endParaRPr lang="zh-CN" altLang="en-US"/>
          </a:p>
          <a:p>
            <a:r>
              <a:rPr lang="zh-CN" altLang="en-US"/>
              <a:t>ˈ timescale&lt; 时间单位 &gt; / &lt; 时间精度 &gt;</a:t>
            </a:r>
            <a:endParaRPr lang="zh-CN" altLang="en-US"/>
          </a:p>
        </p:txBody>
      </p:sp>
      <p:sp>
        <p:nvSpPr>
          <p:cNvPr id="3" name="标题 2"/>
          <p:cNvSpPr>
            <a:spLocks noGrp="1"/>
          </p:cNvSpPr>
          <p:nvPr>
            <p:ph type="title"/>
          </p:nvPr>
        </p:nvSpPr>
        <p:spPr/>
        <p:txBody>
          <a:bodyPr/>
          <a:p>
            <a:pPr algn="l"/>
            <a:r>
              <a:rPr lang="zh-CN" altLang="en-US"/>
              <a:t>7. 7. 3  时间尺度 ˈ timescale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title"/>
          </p:nvPr>
        </p:nvSpPr>
        <p:spPr/>
        <p:txBody>
          <a:bodyPr/>
          <a:p>
            <a:r>
              <a:rPr lang="en-US" altLang="zh-CN"/>
              <a:t> </a:t>
            </a:r>
            <a:endParaRPr lang="en-US" altLang="zh-CN"/>
          </a:p>
        </p:txBody>
      </p:sp>
      <p:sp>
        <p:nvSpPr>
          <p:cNvPr id="5" name="内容占位符 4"/>
          <p:cNvSpPr/>
          <p:nvPr>
            <p:ph idx="1"/>
          </p:nvPr>
        </p:nvSpPr>
        <p:spPr/>
        <p:txBody>
          <a:bodyPr/>
          <a:p>
            <a:r>
              <a:rPr lang="en-US" altLang="zh-CN"/>
              <a:t> </a:t>
            </a:r>
            <a:endParaRPr lang="en-US" altLang="zh-CN"/>
          </a:p>
        </p:txBody>
      </p:sp>
      <p:pic>
        <p:nvPicPr>
          <p:cNvPr id="6" name="图片 5"/>
          <p:cNvPicPr>
            <a:picLocks noChangeAspect="1"/>
          </p:cNvPicPr>
          <p:nvPr/>
        </p:nvPicPr>
        <p:blipFill>
          <a:blip r:embed="rId1"/>
          <a:stretch>
            <a:fillRect/>
          </a:stretch>
        </p:blipFill>
        <p:spPr>
          <a:xfrm>
            <a:off x="1795780" y="1454785"/>
            <a:ext cx="5117465" cy="4160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15" y="467995"/>
            <a:ext cx="8081010" cy="1198880"/>
          </a:xfrm>
          <a:prstGeom prst="rect">
            <a:avLst/>
          </a:prstGeom>
          <a:noFill/>
        </p:spPr>
        <p:txBody>
          <a:bodyPr wrap="square" rtlCol="0" anchor="t">
            <a:spAutoFit/>
          </a:bodyPr>
          <a:p>
            <a:r>
              <a:rPr sz="3600" dirty="0">
                <a:solidFill>
                  <a:srgbClr val="FFFFFF"/>
                </a:solidFill>
                <a:latin typeface="+mj-lt"/>
                <a:ea typeface="+mj-ea"/>
                <a:cs typeface="+mj-cs"/>
              </a:rPr>
              <a:t>7. 7. 4  条件编译命令 ˈ ifdef 、 ˈ else 、 ˈ endif</a:t>
            </a:r>
            <a:endParaRPr sz="3600" dirty="0">
              <a:solidFill>
                <a:srgbClr val="FFFFFF"/>
              </a:solidFill>
              <a:latin typeface="+mj-lt"/>
              <a:ea typeface="+mj-ea"/>
              <a:cs typeface="+mj-cs"/>
            </a:endParaRPr>
          </a:p>
        </p:txBody>
      </p:sp>
      <p:sp>
        <p:nvSpPr>
          <p:cNvPr id="6" name="文本框 5"/>
          <p:cNvSpPr txBox="1"/>
          <p:nvPr/>
        </p:nvSpPr>
        <p:spPr>
          <a:xfrm>
            <a:off x="525145" y="1482725"/>
            <a:ext cx="7620635" cy="4523105"/>
          </a:xfrm>
          <a:prstGeom prst="rect">
            <a:avLst/>
          </a:prstGeom>
          <a:noFill/>
        </p:spPr>
        <p:txBody>
          <a:bodyPr wrap="square" rtlCol="0" anchor="t">
            <a:spAutoFit/>
          </a:bodyPr>
          <a:p>
            <a:r>
              <a:rPr lang="zh-CN" altLang="en-US" sz="2400">
                <a:solidFill>
                  <a:schemeClr val="tx2"/>
                </a:solidFill>
              </a:rPr>
              <a:t>一般情况下, VerilogHDL 源程序中所有的行都将参加编译。但是有时希望对其中的一部分内容只有在满足条件时才进行编译,也就是对一部分内容指定编译的条件,这就是“条件编译”。有时,希望当满足条件时对一组语句进行编译,而当条件不满足时则编译另一部分。条件编译命令有以下几种形式:</a:t>
            </a:r>
            <a:endParaRPr lang="zh-CN" altLang="en-US" sz="2400">
              <a:solidFill>
                <a:schemeClr val="tx2"/>
              </a:solidFill>
            </a:endParaRPr>
          </a:p>
          <a:p>
            <a:endParaRPr lang="zh-CN" altLang="en-US" sz="2400">
              <a:solidFill>
                <a:schemeClr val="tx2"/>
              </a:solidFill>
            </a:endParaRPr>
          </a:p>
          <a:p>
            <a:r>
              <a:rPr lang="zh-CN" altLang="en-US" sz="2400">
                <a:solidFill>
                  <a:schemeClr val="tx2"/>
                </a:solidFill>
              </a:rPr>
              <a:t>(1 ) ˈ ifdef 宏名 (标识符)  </a:t>
            </a:r>
            <a:endParaRPr lang="zh-CN" altLang="en-US" sz="2400">
              <a:solidFill>
                <a:schemeClr val="tx2"/>
              </a:solidFill>
            </a:endParaRPr>
          </a:p>
          <a:p>
            <a:r>
              <a:rPr lang="zh-CN" altLang="en-US" sz="2400">
                <a:solidFill>
                  <a:schemeClr val="tx2"/>
                </a:solidFill>
              </a:rPr>
              <a:t>程序段 1</a:t>
            </a:r>
            <a:endParaRPr lang="zh-CN" altLang="en-US" sz="2400">
              <a:solidFill>
                <a:schemeClr val="tx2"/>
              </a:solidFill>
            </a:endParaRPr>
          </a:p>
          <a:p>
            <a:r>
              <a:rPr lang="zh-CN" altLang="en-US" sz="2400">
                <a:solidFill>
                  <a:schemeClr val="tx2"/>
                </a:solidFill>
              </a:rPr>
              <a:t>     ˈ else</a:t>
            </a:r>
            <a:endParaRPr lang="zh-CN" altLang="en-US" sz="2400">
              <a:solidFill>
                <a:schemeClr val="tx2"/>
              </a:solidFill>
            </a:endParaRPr>
          </a:p>
          <a:p>
            <a:r>
              <a:rPr lang="zh-CN" altLang="en-US" sz="2400">
                <a:solidFill>
                  <a:schemeClr val="tx2"/>
                </a:solidFill>
              </a:rPr>
              <a:t>程序段 2</a:t>
            </a:r>
            <a:endParaRPr lang="zh-CN" altLang="en-US" sz="2400">
              <a:solidFill>
                <a:schemeClr val="tx2"/>
              </a:solidFill>
            </a:endParaRPr>
          </a:p>
          <a:p>
            <a:r>
              <a:rPr lang="zh-CN" altLang="en-US" sz="2400">
                <a:solidFill>
                  <a:schemeClr val="tx2"/>
                </a:solidFill>
              </a:rPr>
              <a:t>    ˈ endif</a:t>
            </a:r>
            <a:endParaRPr lang="zh-CN" altLang="en-US" sz="240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51815" y="1703705"/>
            <a:ext cx="8040370" cy="3450590"/>
          </a:xfrm>
        </p:spPr>
        <p:txBody>
          <a:bodyPr>
            <a:noAutofit/>
          </a:bodyPr>
          <a:p>
            <a:pPr marL="0" indent="0">
              <a:buNone/>
            </a:pPr>
            <a:r>
              <a:rPr lang="zh-CN" altLang="en-US"/>
              <a:t>它的作用是当宏名已经被定义过(用 ˈdefine 命令定义),则对程序段 1 进行编译,程序段 2将被忽略;否则编译程序段 2 ,程序段 1 被忽略。其中 ˈelse 部分可以没有,即:</a:t>
            </a:r>
            <a:endParaRPr lang="zh-CN" altLang="en-US"/>
          </a:p>
          <a:p>
            <a:pPr marL="0" indent="0">
              <a:buNone/>
            </a:pPr>
            <a:endParaRPr lang="zh-CN" altLang="en-US"/>
          </a:p>
          <a:p>
            <a:pPr marL="0" indent="0">
              <a:buNone/>
            </a:pPr>
            <a:r>
              <a:rPr lang="zh-CN" altLang="en-US"/>
              <a:t>(2 ) ˈ ifdef 宏名 (标识符)</a:t>
            </a:r>
            <a:endParaRPr lang="zh-CN" altLang="en-US"/>
          </a:p>
          <a:p>
            <a:pPr marL="0" indent="0">
              <a:buNone/>
            </a:pPr>
            <a:r>
              <a:rPr lang="zh-CN" altLang="en-US"/>
              <a:t>程序段 1</a:t>
            </a:r>
            <a:endParaRPr lang="zh-CN" altLang="en-US"/>
          </a:p>
          <a:p>
            <a:pPr marL="0" indent="0">
              <a:buNone/>
            </a:pPr>
            <a:r>
              <a:rPr lang="zh-CN" altLang="en-US"/>
              <a:t>ˈ endif</a:t>
            </a:r>
            <a:endParaRPr lang="zh-CN" altLang="en-US"/>
          </a:p>
          <a:p>
            <a:pPr marL="0" indent="0">
              <a:buNone/>
            </a:pPr>
            <a:r>
              <a:rPr lang="zh-CN" altLang="en-US"/>
              <a:t>这里的“宏名”是一个 VerilogHDL 的标识符,“程序段”可以是 VerilogHDL 语句组,也可以是命令行。这些命令可以出现在源程序的任何地方。</a:t>
            </a:r>
            <a:endParaRPr lang="zh-CN" altLang="en-US"/>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615188"/>
            <a:ext cx="8229600" cy="1252728"/>
          </a:xfrm>
        </p:spPr>
        <p:txBody>
          <a:bodyPr/>
          <a:p>
            <a:pPr algn="l"/>
            <a:r>
              <a:rPr lang="en-US" altLang="zh-CN"/>
              <a:t>7. 7. 5  条件执行 </a:t>
            </a:r>
            <a:endParaRPr lang="en-US" altLang="zh-CN"/>
          </a:p>
        </p:txBody>
      </p:sp>
      <p:sp>
        <p:nvSpPr>
          <p:cNvPr id="4" name="内容占位符 3"/>
          <p:cNvSpPr/>
          <p:nvPr>
            <p:ph idx="1"/>
          </p:nvPr>
        </p:nvSpPr>
        <p:spPr>
          <a:xfrm>
            <a:off x="868257" y="2346537"/>
            <a:ext cx="7408333" cy="3450696"/>
          </a:xfrm>
        </p:spPr>
        <p:txBody>
          <a:bodyPr/>
          <a:p>
            <a:r>
              <a:rPr lang="en-US" altLang="zh-CN"/>
              <a:t>        </a:t>
            </a:r>
            <a:r>
              <a:rPr lang="zh-CN" altLang="en-US"/>
              <a:t>条件执行标志允许设计者在运行时控制语句执行的流程。所有语句都被编译,但是有条件地执行它们。条件执行标志仅能用于行为语句,系统任务关键字 $test$plusargs 用于条件执行。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在本章中学习了 Verilog 语法中几种最常用的调试和查错系统任务以及编写实用模块时常用的编译预处理语句。这些语句是非常有用的,可以说是调试模块所必须的。只有掌握它们才能够设计有用的逻辑电路系统。需要注意的有以下几点:</a:t>
            </a:r>
            <a:endParaRPr lang="zh-CN" altLang="en-US" dirty="0"/>
          </a:p>
          <a:p>
            <a:pPr marL="0" indent="0">
              <a:buNone/>
            </a:pPr>
            <a:r>
              <a:rPr lang="zh-CN" altLang="en-US" dirty="0"/>
              <a:t>(1 )在多模块调试的情况下, $monitor 需配合 $monitoron 与 $monitoroff 使用。</a:t>
            </a:r>
            <a:endParaRPr lang="zh-CN" altLang="en-US" dirty="0"/>
          </a:p>
          <a:p>
            <a:pPr marL="0" indent="0">
              <a:buNone/>
            </a:pPr>
            <a:r>
              <a:rPr lang="zh-CN" altLang="en-US" dirty="0"/>
              <a:t>(2 ) $monitor 与 $display 的不同处在于 $monitor 是连续监视数据的变化,因而往往只</a:t>
            </a:r>
            <a:endParaRPr lang="zh-CN" altLang="en-US" dirty="0"/>
          </a:p>
          <a:p>
            <a:pPr marL="0" indent="0">
              <a:buNone/>
            </a:pPr>
            <a:r>
              <a:rPr lang="zh-CN" altLang="en-US" dirty="0"/>
              <a:t>要在测试模块的 initial 块中调用一次就可以监视被测试模块的所有感兴趣的信号,不需要、也不能在 always 过程块中调用 $monitor 。</a:t>
            </a:r>
            <a:endParaRPr lang="zh-CN" altLang="en-US" dirty="0"/>
          </a:p>
          <a:p>
            <a:pPr marL="0" indent="0">
              <a:buNone/>
            </a:pPr>
            <a:r>
              <a:rPr lang="zh-CN" altLang="en-US" dirty="0"/>
              <a:t>(3 ) $time 常用在 $monitor 中,用来做时间标记。</a:t>
            </a:r>
            <a:endParaRPr lang="zh-CN" altLang="en-US" dirty="0"/>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9634" y="920145"/>
            <a:ext cx="7704856" cy="4392488"/>
          </a:xfrm>
        </p:spPr>
        <p:txBody>
          <a:bodyPr>
            <a:noAutofit/>
          </a:bodyPr>
          <a:lstStyle/>
          <a:p>
            <a:pPr marL="0" indent="0">
              <a:buNone/>
            </a:pPr>
            <a:r>
              <a:rPr lang="zh-CN" altLang="en-US" sz="2000" dirty="0">
                <a:sym typeface="+mn-ea"/>
              </a:rPr>
              <a:t>(4 ) $stop 和 $finish 常用在测试模块的 initial 模块中,配合时间延迟用来控制仿真的持续时间。</a:t>
            </a:r>
            <a:endParaRPr lang="zh-CN" altLang="en-US" sz="2000" dirty="0">
              <a:sym typeface="+mn-ea"/>
            </a:endParaRPr>
          </a:p>
          <a:p>
            <a:pPr marL="0" indent="0">
              <a:buNone/>
            </a:pPr>
            <a:r>
              <a:rPr lang="zh-CN" altLang="en-US" sz="2000" dirty="0">
                <a:sym typeface="+mn-ea"/>
              </a:rPr>
              <a:t>(5 ) $random 在编写测试程序是非常有用的,可以用来产生边沿不稳定的波形,和随机</a:t>
            </a:r>
            <a:endParaRPr lang="zh-CN" altLang="en-US" sz="2000" dirty="0">
              <a:sym typeface="+mn-ea"/>
            </a:endParaRPr>
          </a:p>
          <a:p>
            <a:pPr marL="0" indent="0">
              <a:buNone/>
            </a:pPr>
            <a:r>
              <a:rPr lang="zh-CN" altLang="en-US" sz="2000" dirty="0">
                <a:sym typeface="+mn-ea"/>
              </a:rPr>
              <a:t>出现的脉冲。正确地使用它能有效地发现实际设计中存在的问题。</a:t>
            </a:r>
            <a:endParaRPr lang="zh-CN" altLang="en-US" sz="2000" dirty="0">
              <a:sym typeface="+mn-ea"/>
            </a:endParaRPr>
          </a:p>
          <a:p>
            <a:pPr marL="0" indent="0">
              <a:buNone/>
            </a:pPr>
            <a:r>
              <a:rPr lang="zh-CN" altLang="en-US" sz="2000" dirty="0"/>
              <a:t>(6 ) $readmem 在编写测试程序也是非常有用的,可以用来生成给定的复杂数据流。复杂数据可以用 C 语言产生,存在文件中。用 $readmem 取出存入存储器,再按节拍输出,这在验证算法逻辑电路时特别有用。</a:t>
            </a:r>
            <a:endParaRPr lang="zh-CN" altLang="en-US" sz="2000" dirty="0"/>
          </a:p>
          <a:p>
            <a:pPr marL="0" indent="0">
              <a:buNone/>
            </a:pPr>
            <a:r>
              <a:rPr lang="zh-CN" altLang="en-US" sz="2000" dirty="0"/>
              <a:t>(7 )在用 ˈ timescale 时需要注意的是,当多个带不同 ˈ timescale 定义的模块包含在一起时只有最后一个才起作用。所以属于一个项目,但 ˈtimescale 定义不同的多个模块最好分开编译,不要包含在一起编译,以免把时间单位搞混。</a:t>
            </a:r>
            <a:endParaRPr lang="zh-CN" altLang="en-US" sz="2000" dirty="0"/>
          </a:p>
          <a:p>
            <a:pPr marL="0" indent="0">
              <a:buNone/>
            </a:pPr>
            <a:endParaRPr lang="zh-CN" altLang="en-US" sz="2000" dirty="0"/>
          </a:p>
        </p:txBody>
      </p:sp>
      <p:sp>
        <p:nvSpPr>
          <p:cNvPr id="3" name="标题 2"/>
          <p:cNvSpPr>
            <a:spLocks noGrp="1"/>
          </p:cNvSpPr>
          <p:nvPr>
            <p:ph type="title"/>
          </p:nvPr>
        </p:nvSpPr>
        <p:spPr/>
        <p:txBody>
          <a:bodyPr/>
          <a:lstStyle/>
          <a:p>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54330" y="937895"/>
            <a:ext cx="7921625" cy="3450590"/>
          </a:xfrm>
        </p:spPr>
        <p:txBody>
          <a:bodyPr>
            <a:noAutofit/>
          </a:bodyPr>
          <a:p>
            <a:pPr marL="0" indent="0">
              <a:buNone/>
            </a:pPr>
            <a:r>
              <a:rPr lang="zh-CN" altLang="en-US" dirty="0">
                <a:sym typeface="+mn-ea"/>
              </a:rPr>
              <a:t>(8 )宏定义字符串引用时,不要忘记要用“ ˈ ”引导。这与 C 语言不同, C 语言直接引用就行,但 Verilog 必须用“ ˈ ”引导。</a:t>
            </a:r>
            <a:endParaRPr lang="zh-CN" altLang="en-US" dirty="0">
              <a:sym typeface="+mn-ea"/>
            </a:endParaRPr>
          </a:p>
          <a:p>
            <a:pPr marL="0" indent="0">
              <a:buNone/>
            </a:pPr>
            <a:r>
              <a:rPr lang="zh-CN" altLang="en-US" dirty="0">
                <a:sym typeface="+mn-ea"/>
              </a:rPr>
              <a:t>(9 ) include 等编译预处理也必须用“ ˈ ”引导,而不是与 C 语言一样用“ # ”引导或不需要引导符。</a:t>
            </a:r>
            <a:endParaRPr lang="zh-CN" altLang="en-US" dirty="0">
              <a:sym typeface="+mn-ea"/>
            </a:endParaRPr>
          </a:p>
          <a:p>
            <a:pPr marL="0" indent="0">
              <a:buNone/>
            </a:pPr>
            <a:r>
              <a:rPr lang="zh-CN" altLang="en-US" dirty="0">
                <a:sym typeface="+mn-ea"/>
              </a:rPr>
              <a:t>(10 )合理地使用条件编译和条件执行预处理可以使测试程序适应不同的编译环境,也可以把不同的测试过程编写到一个统一的测试程序中去,可以简化测试的过程,对于复杂设计的验证模块的编写很有实用价值。</a:t>
            </a:r>
            <a:endParaRPr lang="zh-CN" altLang="en-US" dirty="0">
              <a:sym typeface="+mn-ea"/>
            </a:endParaRPr>
          </a:p>
          <a:p>
            <a:pPr marL="0" indent="0">
              <a:buNone/>
            </a:pPr>
            <a:r>
              <a:rPr lang="zh-CN" altLang="en-US" dirty="0">
                <a:sym typeface="+mn-ea"/>
              </a:rPr>
              <a:t>           在学习中要注意这些语句含义、使用的场合和在程序模块中的位置,有意识地把这些系统任务与测试模块的编写联系来。只有深入理解了有关语法的实质,才能在设计中准确地应用</a:t>
            </a:r>
            <a:endParaRPr lang="zh-CN" altLang="en-US" dirty="0">
              <a:sym typeface="+mn-ea"/>
            </a:endParaRPr>
          </a:p>
          <a:p>
            <a:pPr marL="0" indent="0">
              <a:buNone/>
            </a:pPr>
            <a:endParaRPr lang="zh-CN" altLang="en-US" dirty="0">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854835"/>
            <a:ext cx="8097520" cy="3450590"/>
          </a:xfrm>
        </p:spPr>
        <p:txBody>
          <a:bodyPr>
            <a:noAutofit/>
          </a:bodyPr>
          <a:p>
            <a:r>
              <a:rPr lang="en-US" altLang="zh-CN"/>
              <a:t>         </a:t>
            </a:r>
            <a:r>
              <a:rPr lang="zh-CN" altLang="en-US"/>
              <a:t>任务 $monitor 提供了监控和输出参数列表中的表达式或变量值的功能。其参数列表中输出控制格式字符串和输出表列的规则和 $display 中的一样。当启动一个带有一个或多个参数的 $monitor 任务时,仿真器则建立一个处理机制,使得每当参数列表中变量或表达式的值发生变化时,整个参数列表中变量或表达式的值都将输出显示。如果同一时刻,两个或多个参数的值发生变化,则在该时刻只输出显示一次。但在 $monitor 中,参数可以是 $time 系统函数。这样参数列表中变量或表达式的值同时发生变化的时刻可以通过标明同一时刻的多行输出来显示。</a:t>
            </a:r>
            <a:endParaRPr lang="zh-CN" altLang="en-US"/>
          </a:p>
        </p:txBody>
      </p:sp>
      <p:sp>
        <p:nvSpPr>
          <p:cNvPr id="3" name="标题 2"/>
          <p:cNvSpPr>
            <a:spLocks noGrp="1"/>
          </p:cNvSpPr>
          <p:nvPr>
            <p:ph type="title"/>
          </p:nvPr>
        </p:nvSpPr>
        <p:spPr/>
        <p:txBody>
          <a:bodyPr/>
          <a:p>
            <a:pPr algn="l"/>
            <a:r>
              <a:rPr lang="zh-CN" altLang="en-US"/>
              <a:t>7. 1  系统任务 $monitor</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7. 2  时间度量系统函数 $time</a:t>
            </a:r>
            <a:endParaRPr lang="zh-CN" altLang="en-US"/>
          </a:p>
        </p:txBody>
      </p:sp>
      <p:sp>
        <p:nvSpPr>
          <p:cNvPr id="2" name="文本框 1"/>
          <p:cNvSpPr txBox="1"/>
          <p:nvPr/>
        </p:nvSpPr>
        <p:spPr>
          <a:xfrm>
            <a:off x="434975" y="1776095"/>
            <a:ext cx="8251825" cy="3784600"/>
          </a:xfrm>
          <a:prstGeom prst="rect">
            <a:avLst/>
          </a:prstGeom>
          <a:noFill/>
        </p:spPr>
        <p:txBody>
          <a:bodyPr wrap="square" rtlCol="0" anchor="t">
            <a:spAutoFit/>
          </a:bodyPr>
          <a:p>
            <a:r>
              <a:rPr lang="en-US" altLang="zh-CN" sz="2400">
                <a:solidFill>
                  <a:schemeClr val="tx2"/>
                </a:solidFill>
              </a:rPr>
              <a:t>          </a:t>
            </a:r>
            <a:r>
              <a:rPr lang="zh-CN" altLang="en-US" sz="2400">
                <a:solidFill>
                  <a:schemeClr val="tx2"/>
                </a:solidFill>
              </a:rPr>
              <a:t>在 VerilogHDL 中有两种类型的时间系统函数: $time $realtime 。用这两个时间系统函数可以得到当前的仿真时刻。</a:t>
            </a:r>
            <a:endParaRPr lang="zh-CN" altLang="en-US" sz="2400">
              <a:solidFill>
                <a:schemeClr val="tx2"/>
              </a:solidFill>
            </a:endParaRPr>
          </a:p>
          <a:p>
            <a:endParaRPr lang="zh-CN" altLang="en-US" sz="2400">
              <a:solidFill>
                <a:schemeClr val="tx2"/>
              </a:solidFill>
            </a:endParaRPr>
          </a:p>
          <a:p>
            <a:r>
              <a:rPr lang="zh-CN" altLang="en-US" sz="2400">
                <a:solidFill>
                  <a:schemeClr val="tx2"/>
                </a:solidFill>
              </a:rPr>
              <a:t>1. 系统函数 $time</a:t>
            </a:r>
            <a:endParaRPr lang="zh-CN" altLang="en-US" sz="2400">
              <a:solidFill>
                <a:schemeClr val="tx2"/>
              </a:solidFill>
            </a:endParaRPr>
          </a:p>
          <a:p>
            <a:r>
              <a:rPr lang="zh-CN" altLang="en-US" sz="2400">
                <a:solidFill>
                  <a:schemeClr val="tx2"/>
                </a:solidFill>
              </a:rPr>
              <a:t>       $time 可以返回一个 64 位的整数来表示的当前仿真时刻值。该时刻是以模块的仿真时间尺度为基准的。</a:t>
            </a:r>
            <a:endParaRPr lang="zh-CN" altLang="en-US" sz="2400">
              <a:solidFill>
                <a:schemeClr val="tx2"/>
              </a:solidFill>
            </a:endParaRPr>
          </a:p>
          <a:p>
            <a:endParaRPr lang="zh-CN" altLang="en-US" sz="2400">
              <a:solidFill>
                <a:schemeClr val="tx2"/>
              </a:solidFill>
            </a:endParaRPr>
          </a:p>
          <a:p>
            <a:r>
              <a:rPr lang="zh-CN" altLang="en-US" sz="2400">
                <a:solidFill>
                  <a:schemeClr val="tx2"/>
                </a:solidFill>
              </a:rPr>
              <a:t>2.$realtime 系统函数</a:t>
            </a:r>
            <a:endParaRPr lang="zh-CN" altLang="en-US" sz="2400">
              <a:solidFill>
                <a:schemeClr val="tx2"/>
              </a:solidFill>
            </a:endParaRPr>
          </a:p>
          <a:p>
            <a:r>
              <a:rPr lang="zh-CN" altLang="en-US" sz="2400">
                <a:solidFill>
                  <a:schemeClr val="tx2"/>
                </a:solidFill>
              </a:rPr>
              <a:t>        $realtime 和 $time 的作用是一样的,只是 $realtime 返回的时间数字是一个实型数,该数字也是以时间尺度为基准的。</a:t>
            </a:r>
            <a:endParaRPr lang="zh-CN" altLang="en-US" sz="24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49275" y="496443"/>
            <a:ext cx="8229600" cy="1252728"/>
          </a:xfrm>
        </p:spPr>
        <p:txBody>
          <a:bodyPr/>
          <a:p>
            <a:pPr algn="l"/>
            <a:r>
              <a:rPr lang="zh-CN" altLang="zh-CN" sz="3600"/>
              <a:t>7. 3  系统任务 $finish</a:t>
            </a:r>
            <a:endParaRPr lang="zh-CN" altLang="zh-CN" sz="3600"/>
          </a:p>
        </p:txBody>
      </p:sp>
      <p:sp>
        <p:nvSpPr>
          <p:cNvPr id="5" name="文本框 4"/>
          <p:cNvSpPr txBox="1"/>
          <p:nvPr/>
        </p:nvSpPr>
        <p:spPr>
          <a:xfrm>
            <a:off x="767080" y="1749425"/>
            <a:ext cx="7794625" cy="4523105"/>
          </a:xfrm>
          <a:prstGeom prst="rect">
            <a:avLst/>
          </a:prstGeom>
          <a:noFill/>
        </p:spPr>
        <p:txBody>
          <a:bodyPr wrap="square" rtlCol="0" anchor="t">
            <a:spAutoFit/>
          </a:bodyPr>
          <a:p>
            <a:pPr algn="l"/>
            <a:r>
              <a:rPr lang="zh-CN" altLang="en-US" sz="2400">
                <a:solidFill>
                  <a:schemeClr val="tx2"/>
                </a:solidFill>
              </a:rPr>
              <a:t> 格式:</a:t>
            </a:r>
            <a:endParaRPr lang="zh-CN" altLang="en-US" sz="2400">
              <a:solidFill>
                <a:schemeClr val="tx2"/>
              </a:solidFill>
            </a:endParaRPr>
          </a:p>
          <a:p>
            <a:pPr algn="l"/>
            <a:r>
              <a:rPr lang="zh-CN" altLang="en-US" sz="2400">
                <a:solidFill>
                  <a:schemeClr val="tx2"/>
                </a:solidFill>
              </a:rPr>
              <a:t>$finish ;</a:t>
            </a:r>
            <a:endParaRPr lang="zh-CN" altLang="en-US" sz="2400">
              <a:solidFill>
                <a:schemeClr val="tx2"/>
              </a:solidFill>
            </a:endParaRPr>
          </a:p>
          <a:p>
            <a:pPr algn="l"/>
            <a:r>
              <a:rPr lang="zh-CN" altLang="en-US" sz="2400">
                <a:solidFill>
                  <a:schemeClr val="tx2"/>
                </a:solidFill>
              </a:rPr>
              <a:t>$finish ( n );</a:t>
            </a:r>
            <a:endParaRPr lang="zh-CN" altLang="en-US" sz="2400">
              <a:solidFill>
                <a:schemeClr val="tx2"/>
              </a:solidFill>
            </a:endParaRPr>
          </a:p>
          <a:p>
            <a:pPr algn="l"/>
            <a:r>
              <a:rPr lang="zh-CN" altLang="en-US" sz="2400">
                <a:solidFill>
                  <a:schemeClr val="tx2"/>
                </a:solidFill>
              </a:rPr>
              <a:t>        系统任务 $finish 的作用是退出仿真器,返回主操作系统,也就是结束仿真过程。任务$finish 可以带参数,根据参数的值输出不同的特征信息。如果不带参数,默认 $finish 的参数值为 1 。下面给出了对于不同的参数值,系统输出的特征信息:</a:t>
            </a:r>
            <a:endParaRPr lang="zh-CN" altLang="en-US" sz="2400">
              <a:solidFill>
                <a:schemeClr val="tx2"/>
              </a:solidFill>
            </a:endParaRPr>
          </a:p>
          <a:p>
            <a:pPr algn="l"/>
            <a:r>
              <a:rPr lang="zh-CN" altLang="en-US" sz="2400">
                <a:solidFill>
                  <a:schemeClr val="tx2"/>
                </a:solidFill>
              </a:rPr>
              <a:t>    0不输出任何信息;</a:t>
            </a:r>
            <a:endParaRPr lang="zh-CN" altLang="en-US" sz="2400">
              <a:solidFill>
                <a:schemeClr val="tx2"/>
              </a:solidFill>
            </a:endParaRPr>
          </a:p>
          <a:p>
            <a:pPr algn="l"/>
            <a:r>
              <a:rPr lang="zh-CN" altLang="en-US" sz="2400">
                <a:solidFill>
                  <a:schemeClr val="tx2"/>
                </a:solidFill>
              </a:rPr>
              <a:t>    1输出当前仿真时刻和位置;</a:t>
            </a:r>
            <a:endParaRPr lang="zh-CN" altLang="en-US" sz="2400">
              <a:solidFill>
                <a:schemeClr val="tx2"/>
              </a:solidFill>
            </a:endParaRPr>
          </a:p>
          <a:p>
            <a:pPr algn="l"/>
            <a:r>
              <a:rPr lang="zh-CN" altLang="en-US" sz="2400">
                <a:solidFill>
                  <a:schemeClr val="tx2"/>
                </a:solidFill>
              </a:rPr>
              <a:t>    2  输出当前仿真时刻、位置和在仿真过程中所memory 及 CPU 时间的统计。</a:t>
            </a:r>
            <a:endParaRPr lang="zh-CN" altLang="en-US" sz="240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94360" y="1846580"/>
            <a:ext cx="8092440" cy="3450590"/>
          </a:xfrm>
        </p:spPr>
        <p:txBody>
          <a:bodyPr>
            <a:normAutofit lnSpcReduction="10000"/>
          </a:bodyPr>
          <a:p>
            <a:r>
              <a:rPr lang="zh-CN" altLang="en-US"/>
              <a:t>格式:</a:t>
            </a:r>
            <a:endParaRPr lang="zh-CN" altLang="en-US"/>
          </a:p>
          <a:p>
            <a:r>
              <a:rPr lang="zh-CN" altLang="en-US"/>
              <a:t>$stop ;</a:t>
            </a:r>
            <a:endParaRPr lang="zh-CN" altLang="en-US"/>
          </a:p>
          <a:p>
            <a:r>
              <a:rPr lang="zh-CN" altLang="en-US"/>
              <a:t>$stop ( n );</a:t>
            </a:r>
            <a:endParaRPr lang="zh-CN" altLang="en-US"/>
          </a:p>
          <a:p>
            <a:r>
              <a:rPr lang="zh-CN" altLang="en-US"/>
              <a:t>$stop 任务的作用是把 EDA 工具(例如仿真器)置成暂停模式,在仿真环境下给出一个交互式的命令提示符,将控制权交给用户。这个任务可以带有参数表达式。根据参数值(0 , 1或 2 )的不同,输出不同的信息。参数值越大,输出的信息越多。</a:t>
            </a:r>
            <a:endParaRPr lang="zh-CN" altLang="en-US"/>
          </a:p>
        </p:txBody>
      </p:sp>
      <p:sp>
        <p:nvSpPr>
          <p:cNvPr id="3" name="标题 2"/>
          <p:cNvSpPr>
            <a:spLocks noGrp="1"/>
          </p:cNvSpPr>
          <p:nvPr>
            <p:ph type="title"/>
          </p:nvPr>
        </p:nvSpPr>
        <p:spPr/>
        <p:txBody>
          <a:bodyPr/>
          <a:p>
            <a:pPr algn="l"/>
            <a:r>
              <a:rPr lang="zh-CN" altLang="en-US"/>
              <a:t>7. 4  系统任务 $stop</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6802" y="1591522"/>
            <a:ext cx="7408333" cy="3450696"/>
          </a:xfrm>
        </p:spPr>
        <p:txBody>
          <a:bodyPr>
            <a:noAutofit/>
          </a:bodyPr>
          <a:p>
            <a:pPr algn="l"/>
            <a:r>
              <a:rPr lang="en-US" altLang="zh-CN" sz="1200"/>
              <a:t>         </a:t>
            </a:r>
            <a:r>
              <a:rPr lang="zh-CN" altLang="en-US" sz="2000"/>
              <a:t> 在 VerilogHDL 程序中有两个系统任务 $readmemb 和 $readmemh ,并用来从文件中读</a:t>
            </a:r>
            <a:endParaRPr lang="zh-CN" altLang="en-US" sz="2000"/>
          </a:p>
          <a:p>
            <a:pPr algn="l"/>
            <a:r>
              <a:rPr lang="zh-CN" altLang="en-US" sz="2000"/>
              <a:t>取数据到存储器中。这两个系统任务可以在仿真的任何时刻被执行使用,其使用格式共有以</a:t>
            </a:r>
            <a:endParaRPr lang="zh-CN" altLang="en-US" sz="2000"/>
          </a:p>
          <a:p>
            <a:pPr algn="l"/>
            <a:r>
              <a:rPr lang="zh-CN" altLang="en-US" sz="2000"/>
              <a:t>下 6 种:</a:t>
            </a:r>
            <a:endParaRPr lang="zh-CN" altLang="en-US" sz="2000"/>
          </a:p>
          <a:p>
            <a:pPr algn="l"/>
            <a:r>
              <a:rPr lang="zh-CN" altLang="en-US" sz="2000"/>
              <a:t>(1 ) $readmemb ( "&lt; 数据文件名 &gt;" , &lt; 存储器名 &gt; );</a:t>
            </a:r>
            <a:endParaRPr lang="zh-CN" altLang="en-US" sz="2000"/>
          </a:p>
          <a:p>
            <a:pPr algn="l"/>
            <a:r>
              <a:rPr lang="zh-CN" altLang="en-US" sz="2000"/>
              <a:t>(2 ) $readmemb ( "&lt; 数据文件名 &gt;" , &lt; 存储器名 &gt; , &lt; 起始地&gt; );</a:t>
            </a:r>
            <a:endParaRPr lang="zh-CN" altLang="en-US" sz="2000"/>
          </a:p>
          <a:p>
            <a:pPr algn="l"/>
            <a:r>
              <a:rPr lang="zh-CN" altLang="en-US" sz="2000"/>
              <a:t>(3 ) $readmemb ( "&lt; 数据文件名 &gt;" , &lt; 存储器名 &gt; , &lt; 起始地址 &gt; , &lt; 结束地址 &gt; );</a:t>
            </a:r>
            <a:endParaRPr lang="zh-CN" altLang="en-US" sz="2000"/>
          </a:p>
          <a:p>
            <a:pPr algn="l"/>
            <a:r>
              <a:rPr lang="zh-CN" altLang="en-US" sz="2000"/>
              <a:t>(4 ) $readmemh ( "&lt; 数据文件名 &gt;" , &lt; 存储器名 &gt; );</a:t>
            </a:r>
            <a:endParaRPr lang="zh-CN" altLang="en-US" sz="2000"/>
          </a:p>
          <a:p>
            <a:pPr algn="l"/>
            <a:r>
              <a:rPr lang="zh-CN" altLang="en-US" sz="2000"/>
              <a:t>(5 ) $readmemh ( "&lt; 数据文件名 &gt;" , &lt; 存储器名 &gt; , &lt; 起始地&gt; );</a:t>
            </a:r>
            <a:endParaRPr lang="zh-CN" altLang="en-US" sz="2000"/>
          </a:p>
          <a:p>
            <a:pPr algn="l"/>
            <a:r>
              <a:rPr lang="zh-CN" altLang="en-US" sz="2000"/>
              <a:t>(6 ) $readmemh ( "&lt; 数据文件名 &gt;" , &lt; 存储器名 &gt; , &lt; 起始地址 &gt; , &lt; 结束地址 &gt; )。</a:t>
            </a:r>
            <a:endParaRPr lang="zh-CN" altLang="en-US" sz="2000"/>
          </a:p>
        </p:txBody>
      </p:sp>
      <p:sp>
        <p:nvSpPr>
          <p:cNvPr id="3" name="标题 2"/>
          <p:cNvSpPr>
            <a:spLocks noGrp="1"/>
          </p:cNvSpPr>
          <p:nvPr>
            <p:ph type="title"/>
          </p:nvPr>
        </p:nvSpPr>
        <p:spPr/>
        <p:txBody>
          <a:bodyPr/>
          <a:p>
            <a:pPr algn="l"/>
            <a:r>
              <a:rPr lang="zh-CN" altLang="en-US" sz="3600"/>
              <a:t>7. 5  系统任务 $readmemb 和$readmemh</a:t>
            </a:r>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69925" y="1591310"/>
            <a:ext cx="7803515" cy="3450590"/>
          </a:xfrm>
        </p:spPr>
        <p:txBody>
          <a:bodyPr>
            <a:noAutofit/>
          </a:bodyPr>
          <a:p>
            <a:r>
              <a:rPr lang="zh-CN" altLang="en-US"/>
              <a:t>这个系统函数提供了一个产生随机数的手段。当函数被调用时返回一个 32 位的随机数。它是一个带符号的整形数。</a:t>
            </a:r>
            <a:endParaRPr lang="zh-CN" altLang="en-US"/>
          </a:p>
          <a:p>
            <a:r>
              <a:rPr lang="zh-CN" altLang="en-US"/>
              <a:t>$random 一般的用法是: $ramdom % b ,其中 b&gt;0 。它给出了一个范围在( -b+1 ):(b-1 )中的随机数。下面给出一个产生随机数的例子:</a:t>
            </a:r>
            <a:endParaRPr lang="zh-CN" altLang="en-US"/>
          </a:p>
          <a:p>
            <a:r>
              <a:rPr lang="zh-CN" altLang="en-US"/>
              <a:t>reg [ 23 : 0 ] rand ;rand= $random %60 ;上面的例子给出了一个范围在 -59~59 之间的随机数,下面的例子通过位并接操作产生一个值在 0~59 之间的数。reg [ 23 : 0 ] rand ;rand= { $random } %60 ;</a:t>
            </a:r>
            <a:endParaRPr lang="zh-CN" altLang="en-US"/>
          </a:p>
        </p:txBody>
      </p:sp>
      <p:sp>
        <p:nvSpPr>
          <p:cNvPr id="3" name="标题 2"/>
          <p:cNvSpPr>
            <a:spLocks noGrp="1"/>
          </p:cNvSpPr>
          <p:nvPr>
            <p:ph type="title"/>
          </p:nvPr>
        </p:nvSpPr>
        <p:spPr/>
        <p:txBody>
          <a:bodyPr/>
          <a:p>
            <a:pPr algn="l"/>
            <a:r>
              <a:rPr lang="zh-CN" altLang="en-US" sz="3600"/>
              <a:t>7. 6  系统任务 $random</a:t>
            </a:r>
            <a:endParaRPr lang="zh-CN" altLang="en-US"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1625" y="1375410"/>
            <a:ext cx="7698105" cy="3168650"/>
          </a:xfrm>
        </p:spPr>
        <p:txBody>
          <a:bodyPr>
            <a:noAutofit/>
          </a:bodyPr>
          <a:lstStyle/>
          <a:p>
            <a:pPr algn="l">
              <a:buNone/>
            </a:pPr>
            <a:r>
              <a:rPr lang="zh-CN" altLang="en-US" dirty="0" smtClean="0"/>
              <a:t>       </a:t>
            </a:r>
            <a:r>
              <a:rPr lang="zh-CN" altLang="en-US"/>
              <a:t>      VerilogHDL 语言和 C 语言一样也提供了编译预处理的功能。“编译预处理”是 VerilogHDL 编译系统的一个组成部分。 VerilogHDL 语言允许在程序中使用几种特殊的命令(它们不是一般的语句)。 VerilogHDL 编译系统通常先对这些特殊的命令进行“预处理”,然后将预处理的结果和源程序一起在进行通常的编译处理。在 VerilogHDL 语言中,为了和一般的语句相区别,这些预处理命令以符号“ ˈ ”开头(位于主键盘左上角,其对应的上键盘字符为“ ~ ”。注意这个符号是不同于单引号“ˈ ”的)。这些预处理命令的有效作用范围为定义命令之后到本文件结束或到其他命令定义替代该命令之处VerilogHDL 提供了以下预编译命令:</a:t>
            </a:r>
            <a:endParaRPr lang="zh-CN" altLang="en-US"/>
          </a:p>
        </p:txBody>
      </p:sp>
      <p:sp>
        <p:nvSpPr>
          <p:cNvPr id="3" name="文本框 2"/>
          <p:cNvSpPr txBox="1"/>
          <p:nvPr/>
        </p:nvSpPr>
        <p:spPr>
          <a:xfrm>
            <a:off x="880110" y="730250"/>
            <a:ext cx="4277360" cy="645160"/>
          </a:xfrm>
          <a:prstGeom prst="rect">
            <a:avLst/>
          </a:prstGeom>
          <a:noFill/>
        </p:spPr>
        <p:txBody>
          <a:bodyPr wrap="square" rtlCol="0" anchor="t">
            <a:spAutoFit/>
          </a:bodyPr>
          <a:p>
            <a:r>
              <a:rPr lang="zh-CN" altLang="en-US" sz="3600">
                <a:solidFill>
                  <a:srgbClr val="FFFFFF"/>
                </a:solidFill>
                <a:latin typeface="+mj-lt"/>
                <a:ea typeface="+mj-ea"/>
                <a:cs typeface="+mj-cs"/>
              </a:rPr>
              <a:t>7. 7  编译预处理</a:t>
            </a:r>
            <a:endParaRPr lang="zh-CN" altLang="en-US" sz="3600">
              <a:solidFill>
                <a:srgbClr val="FFFFFF"/>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36177" y="1898862"/>
            <a:ext cx="7408333" cy="3450696"/>
          </a:xfrm>
        </p:spPr>
        <p:txBody>
          <a:bodyPr>
            <a:noAutofit/>
          </a:bodyPr>
          <a:p>
            <a:r>
              <a:rPr lang="zh-CN" altLang="en-US"/>
              <a:t>用一个指定的标识符(即名字)来代表一个字符串,它的一般形式为:ˈ define 标识符(宏名)字符串(宏内容)如:ˈ definesignalstring它的作用是指定用标识符 signal 来代替 string 这个字符串,在编译预处理时,把程序中在该命令以后所有的 signal 都替换成 string 。这种方法使用户能以一个简单的名字代替一个长的字符串,也可以用一个有含义的名字来代替没有含义的数字和符号。因此,把这个标识符(名字)称为“宏名”,在编译预处理时将宏名替换成字符串的过程称为“宏展开”。 ˈdefine 是宏定义命令。</a:t>
            </a:r>
            <a:endParaRPr lang="zh-CN" altLang="en-US"/>
          </a:p>
        </p:txBody>
      </p:sp>
      <p:sp>
        <p:nvSpPr>
          <p:cNvPr id="3" name="标题 2"/>
          <p:cNvSpPr>
            <a:spLocks noGrp="1"/>
          </p:cNvSpPr>
          <p:nvPr>
            <p:ph type="title"/>
          </p:nvPr>
        </p:nvSpPr>
        <p:spPr>
          <a:xfrm>
            <a:off x="461645" y="535813"/>
            <a:ext cx="8229600" cy="1252728"/>
          </a:xfrm>
        </p:spPr>
        <p:txBody>
          <a:bodyPr>
            <a:noAutofit/>
          </a:bodyPr>
          <a:p>
            <a:pPr algn="l"/>
            <a:r>
              <a:rPr lang="zh-CN" altLang="en-US" sz="3200"/>
              <a:t>7</a:t>
            </a:r>
            <a:r>
              <a:rPr lang="en-US" altLang="zh-CN" sz="3200"/>
              <a:t>.</a:t>
            </a:r>
            <a:r>
              <a:rPr lang="zh-CN" altLang="en-US" sz="6600"/>
              <a:t> </a:t>
            </a:r>
            <a:r>
              <a:rPr lang="zh-CN" altLang="en-US" sz="3200"/>
              <a:t>7. 1  宏定义 ˈ define</a:t>
            </a:r>
            <a:endParaRPr lang="zh-CN" altLang="en-US" sz="32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4851</Words>
  <Application>WPS 演示</Application>
  <PresentationFormat>全屏显示(4:3)</PresentationFormat>
  <Paragraphs>129</Paragraphs>
  <Slides>19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Symbol</vt:lpstr>
      <vt:lpstr>仿宋</vt:lpstr>
      <vt:lpstr>Candara</vt:lpstr>
      <vt:lpstr>华文新魏</vt:lpstr>
      <vt:lpstr>华文楷体</vt:lpstr>
      <vt:lpstr>微软雅黑</vt:lpstr>
      <vt:lpstr>Arial Unicode MS</vt:lpstr>
      <vt:lpstr>Calibri</vt:lpstr>
      <vt:lpstr>波形</vt:lpstr>
      <vt:lpstr>第 6 章 结构语句、系统任务、 函数语句和显示系统任务</vt:lpstr>
      <vt:lpstr>6. 1  结构说明语句</vt:lpstr>
      <vt:lpstr>6. 1. 1 initial 语句</vt:lpstr>
      <vt:lpstr>举例说明</vt:lpstr>
      <vt:lpstr>6. 1. 2 always 语句</vt:lpstr>
      <vt:lpstr>6. 2 task 和 function 说明语句</vt:lpstr>
      <vt:lpstr>6. 2. 1 task 和 function 说明语句的不同点</vt:lpstr>
      <vt:lpstr>PowerPoint 演示文稿</vt:lpstr>
      <vt:lpstr>(2 )任务的调用及变量的传递 启动任务并传递输入、输出变量的声明语句的语法如下: 任务的调用:</vt:lpstr>
      <vt:lpstr>6. 2. 3 function 说明语句</vt:lpstr>
      <vt:lpstr> </vt:lpstr>
      <vt:lpstr>6. 2. 4  函数的使用举例</vt:lpstr>
      <vt:lpstr>6. 2. 6  常量函数</vt:lpstr>
      <vt:lpstr>PowerPoint 演示文稿</vt:lpstr>
      <vt:lpstr>6. 3  关于使用任务和函数的小结</vt:lpstr>
      <vt:lpstr> </vt:lpstr>
      <vt:lpstr>PowerPoint 演示文稿</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6</cp:revision>
  <dcterms:created xsi:type="dcterms:W3CDTF">2018-03-11T02:43:00Z</dcterms:created>
  <dcterms:modified xsi:type="dcterms:W3CDTF">2018-03-24T12:26:47Z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