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5" r:id="rId4"/>
    <p:sldId id="306" r:id="rId5"/>
    <p:sldId id="307" r:id="rId6"/>
    <p:sldId id="308" r:id="rId7"/>
    <p:sldId id="266" r:id="rId8"/>
    <p:sldId id="267" r:id="rId9"/>
    <p:sldId id="268" r:id="rId10"/>
    <p:sldId id="272" r:id="rId11"/>
    <p:sldId id="273" r:id="rId12"/>
    <p:sldId id="258" r:id="rId13"/>
    <p:sldId id="274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76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A6CA-9608-415F-AED9-FEE129C429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21DA-6A6F-4C06-9C79-1242CA14EE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331" y="383833"/>
            <a:ext cx="7772400" cy="113203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第 8 章   语法概念总复习练习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040" y="1515745"/>
            <a:ext cx="7488555" cy="2663190"/>
          </a:xfrm>
        </p:spPr>
        <p:txBody>
          <a:bodyPr>
            <a:noAutofit/>
          </a:bodyPr>
          <a:lstStyle/>
          <a:p>
            <a:r>
              <a:rPr lang="zh-CN" altLang="en-US" sz="820" dirty="0" smtClean="0">
                <a:solidFill>
                  <a:srgbClr val="FFC000"/>
                </a:solidFill>
              </a:rPr>
              <a:t>概    述</a:t>
            </a:r>
            <a:endParaRPr lang="zh-CN" altLang="en-US" sz="820" dirty="0" smtClean="0">
              <a:solidFill>
                <a:srgbClr val="FFC000"/>
              </a:solidFill>
            </a:endParaRPr>
          </a:p>
          <a:p>
            <a:pPr algn="l"/>
            <a:r>
              <a:rPr sz="1400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sz="2800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</a:rPr>
              <a:t>在本章中希望大家通过独立完成 28 个练习题,把前面 7 章中提到的 Verilog 基本语法复习巩固一下。掌握语法只靠阅读理解是远远不够的,必须通过大量的练习才能掌握。从做题出现的错误中,发现自己理解的不足,从而得到正确的概念。本章中有些题可以帮助理解模块的构造;有些题解释了端口和矢量定义的含义;有些题可知道什么地方应该用什么变量类型;有些题是为了帮助理解两种不同的赋值操作而专门设计的;有些题是帮助理解 case 和 casex有什么不同;……。</a:t>
            </a:r>
            <a:endParaRPr lang="zh-CN" altLang="en-US" sz="280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/>
              <a:t>练习（</a:t>
            </a:r>
            <a:r>
              <a:rPr lang="en-US" altLang="zh-CN" sz="3600"/>
              <a:t>24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1395095"/>
            <a:ext cx="7851775" cy="3705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5715" y="5100955"/>
            <a:ext cx="6145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1） defs Reset               2） "defs v" Reset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3 ）M Reset                  4 ）Reset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375410"/>
            <a:ext cx="7698105" cy="316865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zh-CN" altLang="en-US"/>
              <a:t>图 8. 6 所示方框中用 initial 块给 reg [ 7 : 0 ] V 赋值,请指明每种情况下 V 的 8 位数都是什么值?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0110" y="730250"/>
            <a:ext cx="4277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练习（</a:t>
            </a:r>
            <a:r>
              <a:rPr lang="en-US" altLang="zh-CN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28</a:t>
            </a:r>
            <a:r>
              <a:rPr lang="zh-CN" alt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2215515"/>
            <a:ext cx="8345805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7622" y="1595967"/>
            <a:ext cx="7408333" cy="3450696"/>
          </a:xfrm>
        </p:spPr>
        <p:txBody>
          <a:bodyPr>
            <a:noAutofit/>
          </a:bodyPr>
          <a:p>
            <a:r>
              <a:rPr lang="en-US" altLang="zh-CN"/>
              <a:t>         </a:t>
            </a:r>
            <a:r>
              <a:rPr lang="zh-CN" altLang="en-US"/>
              <a:t>通过以上 28 个练习,若能不看标准答案做对 90% 以上的题,说明你在阅读前面 7 章时是非常认真的,你的记忆和理解能力也是相当好的。若只能做对 50% 或更少,也没有关系。只要通过阅读前 7 章,能明白为什么标准答案是对的就可以了。以后还要多做几遍练习,尽力做到不用查阅前 7 章就能正确地知道标准答案。能做到这样,就说明你已经掌握了基本语法,就可以阅读《 Verilog 数字系统设计教程》第 9 章以后的例题,然后模仿,逐步开始编写自己的Verilog 模块。按照本书为你所设计的步骤,很快能设计出一些非常实用的数字逻辑电路。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1645" y="535813"/>
            <a:ext cx="8229600" cy="1252728"/>
          </a:xfrm>
        </p:spPr>
        <p:txBody>
          <a:bodyPr>
            <a:noAutofit/>
          </a:bodyPr>
          <a:p>
            <a:pPr algn="ctr"/>
            <a:r>
              <a:rPr lang="zh-CN" altLang="en-US" sz="3200"/>
              <a:t>小结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835" y="1282065"/>
            <a:ext cx="7818755" cy="3450590"/>
          </a:xfrm>
        </p:spPr>
        <p:txBody>
          <a:bodyPr>
            <a:no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在前 8 章里我们学习了 Verilog 硬件描述语言的发展历史、主要用途、基本概念和基本语法。在本部分(第 9 章 ~ 第 18 章)里将通过许多简单和容易理解的例子分成 10 章由浅入深地讲解:</a:t>
            </a:r>
            <a:endParaRPr lang="zh-CN" altLang="en-US" sz="2000"/>
          </a:p>
          <a:p>
            <a:r>
              <a:rPr lang="zh-CN" altLang="en-US"/>
              <a:t>(1 )不同抽象级别的 Verilog 模型及其作用;</a:t>
            </a:r>
            <a:endParaRPr lang="zh-CN" altLang="en-US"/>
          </a:p>
          <a:p>
            <a:r>
              <a:rPr lang="zh-CN" altLang="en-US"/>
              <a:t>(2 )如何编写和验证简单的纯组合逻辑模块;</a:t>
            </a:r>
            <a:endParaRPr lang="zh-CN" altLang="en-US"/>
          </a:p>
          <a:p>
            <a:r>
              <a:rPr lang="zh-CN" altLang="en-US"/>
              <a:t>(3 )如何编写和验证简单的时序逻辑模块;</a:t>
            </a:r>
            <a:endParaRPr lang="zh-CN" altLang="en-US"/>
          </a:p>
          <a:p>
            <a:r>
              <a:rPr lang="zh-CN" altLang="en-US"/>
              <a:t>(4 )可综合模块的标准风格和注意事项;</a:t>
            </a:r>
            <a:endParaRPr lang="zh-CN" altLang="en-US"/>
          </a:p>
          <a:p>
            <a:r>
              <a:rPr lang="zh-CN" altLang="en-US"/>
              <a:t>(5 )如何对简单电路模块进行功能的全面测试;</a:t>
            </a:r>
            <a:endParaRPr lang="zh-CN" altLang="en-US"/>
          </a:p>
          <a:p>
            <a:r>
              <a:rPr lang="zh-CN" altLang="en-US"/>
              <a:t>(6 )复杂的数字系统是如何构成的;</a:t>
            </a:r>
            <a:endParaRPr lang="zh-CN" altLang="en-US"/>
          </a:p>
          <a:p>
            <a:r>
              <a:rPr lang="zh-CN" altLang="en-US"/>
              <a:t>(7 )怎样根据系统需求,把组合逻辑和时序逻辑配合起来设计复杂的数字系统模块;</a:t>
            </a:r>
            <a:endParaRPr lang="zh-CN" altLang="en-US"/>
          </a:p>
          <a:p>
            <a:r>
              <a:rPr lang="zh-CN" altLang="en-US"/>
              <a:t>(8 )怎样完整地验证所做的设计,以保证设计的正确性。</a:t>
            </a:r>
            <a:endParaRPr lang="zh-CN" altLang="en-US"/>
          </a:p>
          <a:p>
            <a:endParaRPr lang="zh-CN" altLang="en-US"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/>
              <a:t>第二部分     Verilog 数字系统设计和验证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标题 5"/>
          <p:cNvSpPr/>
          <p:nvPr/>
        </p:nvSpPr>
        <p:spPr>
          <a:xfrm>
            <a:off x="584200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标题 5"/>
          <p:cNvSpPr/>
          <p:nvPr/>
        </p:nvSpPr>
        <p:spPr>
          <a:xfrm>
            <a:off x="329565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200"/>
              <a:t>练习（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591310"/>
            <a:ext cx="788606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1294130"/>
            <a:ext cx="6047740" cy="5190490"/>
          </a:xfrm>
          <a:prstGeom prst="rect">
            <a:avLst/>
          </a:prstGeom>
        </p:spPr>
      </p:pic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标题 5"/>
          <p:cNvSpPr/>
          <p:nvPr/>
        </p:nvSpPr>
        <p:spPr>
          <a:xfrm>
            <a:off x="584200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标题 5"/>
          <p:cNvSpPr/>
          <p:nvPr/>
        </p:nvSpPr>
        <p:spPr>
          <a:xfrm>
            <a:off x="329565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200"/>
              <a:t>练习（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标题 5"/>
          <p:cNvSpPr/>
          <p:nvPr/>
        </p:nvSpPr>
        <p:spPr>
          <a:xfrm>
            <a:off x="584200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标题 5"/>
          <p:cNvSpPr/>
          <p:nvPr/>
        </p:nvSpPr>
        <p:spPr>
          <a:xfrm>
            <a:off x="329565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200"/>
              <a:t>练习（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591310"/>
            <a:ext cx="738378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标题 5"/>
          <p:cNvSpPr/>
          <p:nvPr/>
        </p:nvSpPr>
        <p:spPr>
          <a:xfrm>
            <a:off x="584200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标题 5"/>
          <p:cNvSpPr/>
          <p:nvPr/>
        </p:nvSpPr>
        <p:spPr>
          <a:xfrm>
            <a:off x="329565" y="465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200"/>
              <a:t>练习（</a:t>
            </a:r>
            <a:r>
              <a:rPr lang="en-US" altLang="zh-CN" sz="3200"/>
              <a:t>4</a:t>
            </a:r>
            <a:r>
              <a:rPr lang="zh-CN" altLang="en-US" sz="3200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13485" y="1591310"/>
            <a:ext cx="64611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指出下面几个信号的最高位和最低位。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reg [ 1 : 0 ] SEL ; input [0 : 2 ] IP ; wire [ 16 : 23 ] A ;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545" y="3689350"/>
            <a:ext cx="70269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 P , Q , R 都是 4bit 的输入矢量,下面哪一种表达形式是正确的。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1 ) inputP [ 3 : 0 ], Q , R ;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2 ) inputP , Q , R [ 3 : 0 ];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3 ) inputP [ 3 : 0 ], Q [ 3 : 0 ], R [ 3 : 0 ];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4 ) input [ 3 : 0 ] P ,[ 3 : 0 ] Q ,[ 0 : 3 ] R ;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5 ) input [ 3 : 0 ] P , Q , R 。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5" name="标题 5"/>
          <p:cNvSpPr/>
          <p:nvPr/>
        </p:nvSpPr>
        <p:spPr>
          <a:xfrm>
            <a:off x="711200" y="592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9565" y="2889250"/>
            <a:ext cx="20078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0070C0"/>
                </a:solidFill>
                <a:latin typeface="+mj-lt"/>
                <a:ea typeface="+mj-ea"/>
                <a:cs typeface="+mj-cs"/>
                <a:sym typeface="+mn-ea"/>
              </a:rPr>
              <a:t>练习（5）</a:t>
            </a:r>
            <a:endParaRPr lang="zh-CN" altLang="en-US" sz="3200">
              <a:solidFill>
                <a:srgbClr val="0070C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ym typeface="+mn-ea"/>
              </a:rPr>
              <a:t>练习（</a:t>
            </a:r>
            <a:r>
              <a:rPr lang="en-US" altLang="zh-CN" sz="3600">
                <a:sym typeface="+mn-ea"/>
              </a:rPr>
              <a:t>6</a:t>
            </a:r>
            <a:r>
              <a:rPr lang="zh-CN" altLang="en-US" sz="3600">
                <a:sym typeface="+mn-ea"/>
              </a:rPr>
              <a:t>）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20" y="1341120"/>
            <a:ext cx="8251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请将下面选项中的正确答案填入空的方括号中: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90" y="1801495"/>
            <a:ext cx="74225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1 )( 0 : 2 )             2 )( P : 0 )                3 )( Op1 : Op2 ) 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4 )( 7 : 7 )             5 )( 2 : 0 )                6 )( 7 : 0 )</a:t>
            </a:r>
            <a:endParaRPr lang="zh-CN" altLang="en-US" sz="240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510" y="2715895"/>
            <a:ext cx="3394075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9275" y="496443"/>
            <a:ext cx="8229600" cy="1252728"/>
          </a:xfrm>
        </p:spPr>
        <p:txBody>
          <a:bodyPr/>
          <a:p>
            <a:pPr algn="l"/>
            <a:r>
              <a:rPr lang="zh-CN" altLang="zh-CN" sz="3600"/>
              <a:t>练习（</a:t>
            </a:r>
            <a:r>
              <a:rPr lang="en-US" altLang="zh-CN" sz="3600"/>
              <a:t>7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66445" y="1644015"/>
            <a:ext cx="77946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</a:rPr>
              <a:t>请根据以下两条语句,从选项中找出正确答案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1 ) reg [ 7 : 0 ] A ;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A=2ˈhFF ;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①8ˈb0000 _ 0011     ②8ˈh03    ③8ˈb1111 _ 1111   ④8ˈb11111111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2 ) reg [ 7 : 0 ] B ;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B=8ˈbZ0 ;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①8ˈ0000 _ 00Z0          ②8ˈbZZZZ _ 0000 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③8ˈb0000 _ ZZZ0        ④8ˈbZZZZ _ ZZZ0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  <a:p>
            <a:pPr algn="l"/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练习（</a:t>
            </a:r>
            <a:r>
              <a:rPr lang="en-US" altLang="zh-CN"/>
              <a:t>19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140" y="1360170"/>
            <a:ext cx="8034655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/>
              <a:t>答案</a:t>
            </a:r>
            <a:endParaRPr lang="zh-CN" altLang="en-US" sz="36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1375" y="1591310"/>
            <a:ext cx="7460615" cy="40944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1754</Words>
  <Application>WPS 演示</Application>
  <PresentationFormat>全屏显示(4:3)</PresentationFormat>
  <Paragraphs>97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Symbol</vt:lpstr>
      <vt:lpstr>仿宋</vt:lpstr>
      <vt:lpstr>Candara</vt:lpstr>
      <vt:lpstr>华文新魏</vt:lpstr>
      <vt:lpstr>华文楷体</vt:lpstr>
      <vt:lpstr>微软雅黑</vt:lpstr>
      <vt:lpstr>Arial Unicode MS</vt:lpstr>
      <vt:lpstr>Calibri</vt:lpstr>
      <vt:lpstr>华文中宋</vt:lpstr>
      <vt:lpstr>波形</vt:lpstr>
      <vt:lpstr>第 7 章 调试用系统任务和常用 编译预处理语句</vt:lpstr>
      <vt:lpstr> </vt:lpstr>
      <vt:lpstr> </vt:lpstr>
      <vt:lpstr> </vt:lpstr>
      <vt:lpstr> </vt:lpstr>
      <vt:lpstr>7. 2  时间度量系统函数 $time</vt:lpstr>
      <vt:lpstr>7. 3  系统任务 $finish</vt:lpstr>
      <vt:lpstr>7. 4  系统任务 $stop</vt:lpstr>
      <vt:lpstr>7. 5  系统任务 $readmemb 和$readmemh</vt:lpstr>
      <vt:lpstr>7. 6  系统任务 $random</vt:lpstr>
      <vt:lpstr>PowerPoint 演示文稿</vt:lpstr>
      <vt:lpstr>7. 7. 1  宏定义 ˈ define</vt:lpstr>
      <vt:lpstr>7. 7. 2  “文件包含”处理 ˈ include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dongdong</dc:creator>
  <cp:lastModifiedBy>Audrey</cp:lastModifiedBy>
  <cp:revision>7</cp:revision>
  <dcterms:created xsi:type="dcterms:W3CDTF">2018-03-11T02:43:00Z</dcterms:created>
  <dcterms:modified xsi:type="dcterms:W3CDTF">2018-03-25T06:08:12Z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