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7"/>
  </p:notesMasterIdLst>
  <p:handoutMasterIdLst>
    <p:handoutMasterId r:id="rId68"/>
  </p:handoutMasterIdLst>
  <p:sldIdLst>
    <p:sldId id="378" r:id="rId2"/>
    <p:sldId id="273" r:id="rId3"/>
    <p:sldId id="468" r:id="rId4"/>
    <p:sldId id="458" r:id="rId5"/>
    <p:sldId id="460" r:id="rId6"/>
    <p:sldId id="457" r:id="rId7"/>
    <p:sldId id="333" r:id="rId8"/>
    <p:sldId id="404" r:id="rId9"/>
    <p:sldId id="405" r:id="rId10"/>
    <p:sldId id="479" r:id="rId11"/>
    <p:sldId id="406" r:id="rId12"/>
    <p:sldId id="407" r:id="rId13"/>
    <p:sldId id="455" r:id="rId14"/>
    <p:sldId id="313" r:id="rId15"/>
    <p:sldId id="409" r:id="rId16"/>
    <p:sldId id="461" r:id="rId17"/>
    <p:sldId id="337" r:id="rId18"/>
    <p:sldId id="338" r:id="rId19"/>
    <p:sldId id="465" r:id="rId20"/>
    <p:sldId id="470" r:id="rId21"/>
    <p:sldId id="360" r:id="rId22"/>
    <p:sldId id="382" r:id="rId23"/>
    <p:sldId id="367" r:id="rId24"/>
    <p:sldId id="408" r:id="rId25"/>
    <p:sldId id="412" r:id="rId26"/>
    <p:sldId id="462" r:id="rId27"/>
    <p:sldId id="381" r:id="rId28"/>
    <p:sldId id="476" r:id="rId29"/>
    <p:sldId id="469" r:id="rId30"/>
    <p:sldId id="413" r:id="rId31"/>
    <p:sldId id="471" r:id="rId32"/>
    <p:sldId id="410" r:id="rId33"/>
    <p:sldId id="411" r:id="rId34"/>
    <p:sldId id="414" r:id="rId35"/>
    <p:sldId id="365" r:id="rId36"/>
    <p:sldId id="415" r:id="rId37"/>
    <p:sldId id="416" r:id="rId38"/>
    <p:sldId id="318" r:id="rId39"/>
    <p:sldId id="417" r:id="rId40"/>
    <p:sldId id="418" r:id="rId41"/>
    <p:sldId id="419" r:id="rId42"/>
    <p:sldId id="401" r:id="rId43"/>
    <p:sldId id="472" r:id="rId44"/>
    <p:sldId id="480" r:id="rId45"/>
    <p:sldId id="481" r:id="rId46"/>
    <p:sldId id="482" r:id="rId47"/>
    <p:sldId id="483" r:id="rId48"/>
    <p:sldId id="484" r:id="rId49"/>
    <p:sldId id="467" r:id="rId50"/>
    <p:sldId id="473" r:id="rId51"/>
    <p:sldId id="319" r:id="rId52"/>
    <p:sldId id="320" r:id="rId53"/>
    <p:sldId id="398" r:id="rId54"/>
    <p:sldId id="420" r:id="rId55"/>
    <p:sldId id="421" r:id="rId56"/>
    <p:sldId id="422" r:id="rId57"/>
    <p:sldId id="423" r:id="rId58"/>
    <p:sldId id="424" r:id="rId59"/>
    <p:sldId id="425" r:id="rId60"/>
    <p:sldId id="426" r:id="rId61"/>
    <p:sldId id="348" r:id="rId62"/>
    <p:sldId id="361" r:id="rId63"/>
    <p:sldId id="477" r:id="rId64"/>
    <p:sldId id="474" r:id="rId65"/>
    <p:sldId id="328" r:id="rId6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vid Patterson" initials="DP" lastIdx="0"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800" autoAdjust="0"/>
    <p:restoredTop sz="89279" autoAdjust="0"/>
  </p:normalViewPr>
  <p:slideViewPr>
    <p:cSldViewPr>
      <p:cViewPr varScale="1">
        <p:scale>
          <a:sx n="85" d="100"/>
          <a:sy n="85" d="100"/>
        </p:scale>
        <p:origin x="792" y="56"/>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933265-5E23-BF49-B6BF-1934B9BC786E}" type="datetimeFigureOut">
              <a:rPr lang="en-US" smtClean="0"/>
              <a:pPr/>
              <a:t>8/31/2015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24D7F38-D411-9B47-AFF4-70C571B83B5A}" type="slidenum">
              <a:rPr lang="en-US" smtClean="0"/>
              <a:pPr/>
              <a:t>‹#›</a:t>
            </a:fld>
            <a:endParaRPr lang="en-US"/>
          </a:p>
        </p:txBody>
      </p:sp>
    </p:spTree>
    <p:extLst>
      <p:ext uri="{BB962C8B-B14F-4D97-AF65-F5344CB8AC3E}">
        <p14:creationId xmlns:p14="http://schemas.microsoft.com/office/powerpoint/2010/main" val="27338698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AA1BC7-CCFC-484A-97F3-979F740C57F6}" type="datetimeFigureOut">
              <a:rPr lang="en-US" smtClean="0"/>
              <a:pPr/>
              <a:t>8/31/2015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7FDFF-7B9F-7D4D-BFC0-AAD1F3D3D3CB}" type="slidenum">
              <a:rPr lang="en-US" smtClean="0"/>
              <a:pPr/>
              <a:t>‹#›</a:t>
            </a:fld>
            <a:endParaRPr lang="en-US"/>
          </a:p>
        </p:txBody>
      </p:sp>
    </p:spTree>
    <p:extLst>
      <p:ext uri="{BB962C8B-B14F-4D97-AF65-F5344CB8AC3E}">
        <p14:creationId xmlns:p14="http://schemas.microsoft.com/office/powerpoint/2010/main" val="97067487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-Electronic Numerical Integrator and Computer</a:t>
            </a:r>
          </a:p>
          <a:p>
            <a:r>
              <a:rPr lang="en-US" dirty="0" smtClean="0"/>
              <a:t>-Digital (electronic),</a:t>
            </a:r>
            <a:r>
              <a:rPr lang="en-US" baseline="0" dirty="0" smtClean="0"/>
              <a:t> capable of being reprogrammed to solve a variety of mathematical problems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t>
            </a:r>
            <a:r>
              <a:rPr lang="en-US" baseline="0" dirty="0" err="1" smtClean="0"/>
              <a:t>Dev</a:t>
            </a:r>
            <a:r>
              <a:rPr lang="en-US" baseline="0" dirty="0" smtClean="0"/>
              <a:t> began at the end of WWII, was designed and primarily used to calculate artillery firing tables for the US Army’s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-Very slow to program</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-Story about 2 architects who designed it and Von Neumann, how it led to EDSAC</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-Slow program entry, I/O</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4</a:t>
            </a:fld>
            <a:endParaRPr lang="en-US"/>
          </a:p>
        </p:txBody>
      </p:sp>
    </p:spTree>
    <p:extLst>
      <p:ext uri="{BB962C8B-B14F-4D97-AF65-F5344CB8AC3E}">
        <p14:creationId xmlns:p14="http://schemas.microsoft.com/office/powerpoint/2010/main" val="36967572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p:sp>
      <p:sp>
        <p:nvSpPr>
          <p:cNvPr id="24579"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5496978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p:sp>
      <p:sp>
        <p:nvSpPr>
          <p:cNvPr id="26627"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1421864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p:sp>
      <p:sp>
        <p:nvSpPr>
          <p:cNvPr id="28675"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27957217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p:sp>
      <p:sp>
        <p:nvSpPr>
          <p:cNvPr id="30723" name="Rectangle 3"/>
          <p:cNvSpPr>
            <a:spLocks noGrp="1" noChangeArrowheads="1"/>
          </p:cNvSpPr>
          <p:nvPr>
            <p:ph type="body" idx="1"/>
          </p:nvPr>
        </p:nvSpPr>
        <p:spPr>
          <a:noFill/>
          <a:ln w="9525"/>
        </p:spPr>
        <p:txBody>
          <a:bodyPr/>
          <a:lstStyle/>
          <a:p>
            <a:r>
              <a:rPr lang="en-US" dirty="0" smtClean="0"/>
              <a:t>28:07</a:t>
            </a:r>
            <a:endParaRPr lang="en-US" dirty="0"/>
          </a:p>
        </p:txBody>
      </p:sp>
    </p:spTree>
    <p:extLst>
      <p:ext uri="{BB962C8B-B14F-4D97-AF65-F5344CB8AC3E}">
        <p14:creationId xmlns:p14="http://schemas.microsoft.com/office/powerpoint/2010/main" val="8835808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this on term</a:t>
            </a:r>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19</a:t>
            </a:fld>
            <a:endParaRPr lang="en-US"/>
          </a:p>
        </p:txBody>
      </p:sp>
    </p:spTree>
    <p:extLst>
      <p:ext uri="{BB962C8B-B14F-4D97-AF65-F5344CB8AC3E}">
        <p14:creationId xmlns:p14="http://schemas.microsoft.com/office/powerpoint/2010/main" val="4648003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 The actual size of integer types varies by implementation. The only guarantee is that the long long is not smaller than long, which is not smaller than int, which is not smaller than short. Also, int should be the integer type that the target processor is most efficient working with. This allows great flexibility: for example, all types can be 64-bit.</a:t>
            </a:r>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24</a:t>
            </a:fld>
            <a:endParaRPr lang="en-US"/>
          </a:p>
        </p:txBody>
      </p:sp>
    </p:spTree>
    <p:extLst>
      <p:ext uri="{BB962C8B-B14F-4D97-AF65-F5344CB8AC3E}">
        <p14:creationId xmlns:p14="http://schemas.microsoft.com/office/powerpoint/2010/main" val="136840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p:cNvSpPr>
          <p:nvPr>
            <p:ph type="sldImg"/>
          </p:nvPr>
        </p:nvSpPr>
        <p:spPr>
          <a:ln/>
        </p:spPr>
      </p:sp>
      <p:sp>
        <p:nvSpPr>
          <p:cNvPr id="54275" name="Notes Placeholder 2"/>
          <p:cNvSpPr>
            <a:spLocks noGrp="1"/>
          </p:cNvSpPr>
          <p:nvPr>
            <p:ph type="body" idx="1"/>
          </p:nvPr>
        </p:nvSpPr>
        <p:spPr>
          <a:noFill/>
          <a:ln/>
        </p:spPr>
        <p:txBody>
          <a:bodyPr/>
          <a:lstStyle/>
          <a:p>
            <a:endParaRPr lang="en-US" dirty="0" smtClean="0">
              <a:latin typeface="Arial" pitchFamily="1" charset="0"/>
              <a:ea typeface="ＭＳ Ｐゴシック" pitchFamily="1" charset="-128"/>
              <a:cs typeface="ＭＳ Ｐゴシック" pitchFamily="1" charset="-128"/>
            </a:endParaRPr>
          </a:p>
        </p:txBody>
      </p:sp>
      <p:sp>
        <p:nvSpPr>
          <p:cNvPr id="54276" name="Slide Number Placeholder 3"/>
          <p:cNvSpPr>
            <a:spLocks noGrp="1"/>
          </p:cNvSpPr>
          <p:nvPr>
            <p:ph type="sldNum" sz="quarter" idx="5"/>
          </p:nvPr>
        </p:nvSpPr>
        <p:spPr>
          <a:noFill/>
        </p:spPr>
        <p:txBody>
          <a:bodyPr/>
          <a:lstStyle/>
          <a:p>
            <a:fld id="{537DDFC7-9B43-2649-94E0-7B41AD675C67}" type="slidenum">
              <a:rPr lang="en-US" smtClean="0">
                <a:solidFill>
                  <a:srgbClr val="000000"/>
                </a:solidFill>
              </a:rPr>
              <a:pPr/>
              <a:t>27</a:t>
            </a:fld>
            <a:endParaRPr lang="en-US" smtClean="0">
              <a:solidFill>
                <a:srgbClr val="000000"/>
              </a:solidFill>
            </a:endParaRPr>
          </a:p>
        </p:txBody>
      </p:sp>
    </p:spTree>
    <p:extLst>
      <p:ext uri="{BB962C8B-B14F-4D97-AF65-F5344CB8AC3E}">
        <p14:creationId xmlns:p14="http://schemas.microsoft.com/office/powerpoint/2010/main" val="42355394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p:cNvSpPr>
          <p:nvPr>
            <p:ph type="sldImg"/>
          </p:nvPr>
        </p:nvSpPr>
        <p:spPr>
          <a:ln/>
        </p:spPr>
      </p:sp>
      <p:sp>
        <p:nvSpPr>
          <p:cNvPr id="54275" name="Notes Placeholder 2"/>
          <p:cNvSpPr>
            <a:spLocks noGrp="1"/>
          </p:cNvSpPr>
          <p:nvPr>
            <p:ph type="body" idx="1"/>
          </p:nvPr>
        </p:nvSpPr>
        <p:spPr>
          <a:noFill/>
          <a:ln/>
        </p:spPr>
        <p:txBody>
          <a:bodyPr/>
          <a:lstStyle/>
          <a:p>
            <a:endParaRPr lang="en-US" dirty="0" smtClean="0">
              <a:latin typeface="Arial" pitchFamily="1" charset="0"/>
              <a:ea typeface="ＭＳ Ｐゴシック" pitchFamily="1" charset="-128"/>
              <a:cs typeface="ＭＳ Ｐゴシック" pitchFamily="1" charset="-128"/>
            </a:endParaRPr>
          </a:p>
        </p:txBody>
      </p:sp>
      <p:sp>
        <p:nvSpPr>
          <p:cNvPr id="54276" name="Slide Number Placeholder 3"/>
          <p:cNvSpPr>
            <a:spLocks noGrp="1"/>
          </p:cNvSpPr>
          <p:nvPr>
            <p:ph type="sldNum" sz="quarter" idx="5"/>
          </p:nvPr>
        </p:nvSpPr>
        <p:spPr>
          <a:noFill/>
        </p:spPr>
        <p:txBody>
          <a:bodyPr/>
          <a:lstStyle/>
          <a:p>
            <a:fld id="{537DDFC7-9B43-2649-94E0-7B41AD675C67}" type="slidenum">
              <a:rPr lang="en-US" smtClean="0">
                <a:solidFill>
                  <a:srgbClr val="000000"/>
                </a:solidFill>
              </a:rPr>
              <a:pPr/>
              <a:t>28</a:t>
            </a:fld>
            <a:endParaRPr lang="en-US" smtClean="0">
              <a:solidFill>
                <a:srgbClr val="000000"/>
              </a:solidFill>
            </a:endParaRPr>
          </a:p>
        </p:txBody>
      </p:sp>
    </p:spTree>
    <p:extLst>
      <p:ext uri="{BB962C8B-B14F-4D97-AF65-F5344CB8AC3E}">
        <p14:creationId xmlns:p14="http://schemas.microsoft.com/office/powerpoint/2010/main" val="42355394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Maybe Break here</a:t>
            </a:r>
          </a:p>
          <a:p>
            <a:r>
              <a:rPr lang="en-US" dirty="0" smtClean="0"/>
              <a:t>TAs</a:t>
            </a:r>
            <a:r>
              <a:rPr lang="en-US" baseline="0" dirty="0" smtClean="0"/>
              <a:t> will post mini-bios too</a:t>
            </a:r>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30</a:t>
            </a:fld>
            <a:endParaRPr lang="en-US"/>
          </a:p>
        </p:txBody>
      </p:sp>
    </p:spTree>
    <p:extLst>
      <p:ext uri="{BB962C8B-B14F-4D97-AF65-F5344CB8AC3E}">
        <p14:creationId xmlns:p14="http://schemas.microsoft.com/office/powerpoint/2010/main" val="465422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52:00</a:t>
            </a:r>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31</a:t>
            </a:fld>
            <a:endParaRPr lang="en-US"/>
          </a:p>
        </p:txBody>
      </p:sp>
    </p:spTree>
    <p:extLst>
      <p:ext uri="{BB962C8B-B14F-4D97-AF65-F5344CB8AC3E}">
        <p14:creationId xmlns:p14="http://schemas.microsoft.com/office/powerpoint/2010/main" val="914246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Programming EDSAC</a:t>
            </a:r>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5</a:t>
            </a:fld>
            <a:endParaRPr lang="en-US"/>
          </a:p>
        </p:txBody>
      </p:sp>
    </p:spTree>
    <p:extLst>
      <p:ext uri="{BB962C8B-B14F-4D97-AF65-F5344CB8AC3E}">
        <p14:creationId xmlns:p14="http://schemas.microsoft.com/office/powerpoint/2010/main" val="4865776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p:sp>
      <p:sp>
        <p:nvSpPr>
          <p:cNvPr id="32771"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40727542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36</a:t>
            </a:fld>
            <a:endParaRPr lang="en-US"/>
          </a:p>
        </p:txBody>
      </p:sp>
    </p:spTree>
    <p:extLst>
      <p:ext uri="{BB962C8B-B14F-4D97-AF65-F5344CB8AC3E}">
        <p14:creationId xmlns:p14="http://schemas.microsoft.com/office/powerpoint/2010/main" val="34030332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p:sp>
      <p:sp>
        <p:nvSpPr>
          <p:cNvPr id="34819"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14952561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p:sp>
      <p:sp>
        <p:nvSpPr>
          <p:cNvPr id="63491"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26992305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p:sp>
      <p:sp>
        <p:nvSpPr>
          <p:cNvPr id="63491"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25566552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p:cNvSpPr>
          <p:nvPr>
            <p:ph type="sldImg"/>
          </p:nvPr>
        </p:nvSpPr>
        <p:spPr>
          <a:xfrm>
            <a:off x="1158875" y="587375"/>
            <a:ext cx="4552950" cy="3414713"/>
          </a:xfrm>
          <a:solidFill>
            <a:srgbClr val="FFFFFF"/>
          </a:solidFill>
          <a:ln>
            <a:solidFill>
              <a:srgbClr val="000000"/>
            </a:solidFill>
          </a:ln>
        </p:spPr>
      </p:sp>
      <p:sp>
        <p:nvSpPr>
          <p:cNvPr id="61443" name="Rectangle 3"/>
          <p:cNvSpPr>
            <a:spLocks noGrp="1" noChangeArrowheads="1"/>
          </p:cNvSpPr>
          <p:nvPr>
            <p:ph type="body" idx="1"/>
          </p:nvPr>
        </p:nvSpPr>
        <p:spPr>
          <a:xfrm>
            <a:off x="516211" y="4342777"/>
            <a:ext cx="5909289" cy="4115111"/>
          </a:xfrm>
          <a:solidFill>
            <a:srgbClr val="FFFFFF"/>
          </a:solidFill>
          <a:ln>
            <a:solidFill>
              <a:srgbClr val="000000"/>
            </a:solidFill>
          </a:ln>
        </p:spPr>
        <p:txBody>
          <a:bodyPr lIns="91427" tIns="45713" rIns="91427" bIns="45713"/>
          <a:lstStyle/>
          <a:p>
            <a:endParaRPr lang="en-US"/>
          </a:p>
        </p:txBody>
      </p:sp>
    </p:spTree>
    <p:extLst>
      <p:ext uri="{BB962C8B-B14F-4D97-AF65-F5344CB8AC3E}">
        <p14:creationId xmlns:p14="http://schemas.microsoft.com/office/powerpoint/2010/main" val="11903032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p:cNvSpPr>
          <p:nvPr>
            <p:ph type="sldImg"/>
          </p:nvPr>
        </p:nvSpPr>
        <p:spPr>
          <a:xfrm>
            <a:off x="1158875" y="587375"/>
            <a:ext cx="4552950" cy="3414713"/>
          </a:xfrm>
          <a:solidFill>
            <a:srgbClr val="FFFFFF"/>
          </a:solidFill>
          <a:ln>
            <a:solidFill>
              <a:srgbClr val="000000"/>
            </a:solidFill>
          </a:ln>
        </p:spPr>
      </p:sp>
      <p:sp>
        <p:nvSpPr>
          <p:cNvPr id="36867" name="Rectangle 3"/>
          <p:cNvSpPr>
            <a:spLocks noGrp="1" noChangeArrowheads="1"/>
          </p:cNvSpPr>
          <p:nvPr>
            <p:ph type="body" idx="1"/>
          </p:nvPr>
        </p:nvSpPr>
        <p:spPr>
          <a:xfrm>
            <a:off x="516211" y="4342777"/>
            <a:ext cx="5909289" cy="4115111"/>
          </a:xfrm>
          <a:solidFill>
            <a:srgbClr val="FFFFFF"/>
          </a:solidFill>
          <a:ln>
            <a:solidFill>
              <a:srgbClr val="000000"/>
            </a:solidFill>
          </a:ln>
        </p:spPr>
        <p:txBody>
          <a:bodyPr lIns="91427" tIns="45713" rIns="91427" bIns="45713"/>
          <a:lstStyle/>
          <a:p>
            <a:endParaRPr lang="en-US"/>
          </a:p>
        </p:txBody>
      </p:sp>
    </p:spTree>
    <p:extLst>
      <p:ext uri="{BB962C8B-B14F-4D97-AF65-F5344CB8AC3E}">
        <p14:creationId xmlns:p14="http://schemas.microsoft.com/office/powerpoint/2010/main" val="21854992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p:cNvSpPr>
          <p:nvPr>
            <p:ph type="sldImg"/>
          </p:nvPr>
        </p:nvSpPr>
        <p:spPr>
          <a:xfrm>
            <a:off x="1158875" y="587375"/>
            <a:ext cx="4552950" cy="3414713"/>
          </a:xfrm>
          <a:solidFill>
            <a:srgbClr val="FFFFFF"/>
          </a:solidFill>
          <a:ln>
            <a:solidFill>
              <a:srgbClr val="000000"/>
            </a:solidFill>
          </a:ln>
        </p:spPr>
      </p:sp>
      <p:sp>
        <p:nvSpPr>
          <p:cNvPr id="38915" name="Rectangle 3"/>
          <p:cNvSpPr>
            <a:spLocks noGrp="1" noChangeArrowheads="1"/>
          </p:cNvSpPr>
          <p:nvPr>
            <p:ph type="body" idx="1"/>
          </p:nvPr>
        </p:nvSpPr>
        <p:spPr>
          <a:xfrm>
            <a:off x="516211" y="4342777"/>
            <a:ext cx="5909289" cy="4115111"/>
          </a:xfrm>
          <a:solidFill>
            <a:srgbClr val="FFFFFF"/>
          </a:solidFill>
          <a:ln>
            <a:solidFill>
              <a:srgbClr val="000000"/>
            </a:solidFill>
          </a:ln>
        </p:spPr>
        <p:txBody>
          <a:bodyPr lIns="91427" tIns="45713" rIns="91427" bIns="45713"/>
          <a:lstStyle/>
          <a:p>
            <a:endParaRPr lang="en-US"/>
          </a:p>
        </p:txBody>
      </p:sp>
    </p:spTree>
    <p:extLst>
      <p:ext uri="{BB962C8B-B14F-4D97-AF65-F5344CB8AC3E}">
        <p14:creationId xmlns:p14="http://schemas.microsoft.com/office/powerpoint/2010/main" val="20390385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p:sp>
      <p:sp>
        <p:nvSpPr>
          <p:cNvPr id="40963"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17507315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p:sp>
      <p:sp>
        <p:nvSpPr>
          <p:cNvPr id="43011"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1773963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7:00</a:t>
            </a:r>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6</a:t>
            </a:fld>
            <a:endParaRPr lang="en-US"/>
          </a:p>
        </p:txBody>
      </p:sp>
    </p:spTree>
    <p:extLst>
      <p:ext uri="{BB962C8B-B14F-4D97-AF65-F5344CB8AC3E}">
        <p14:creationId xmlns:p14="http://schemas.microsoft.com/office/powerpoint/2010/main" val="16499961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p:sp>
      <p:sp>
        <p:nvSpPr>
          <p:cNvPr id="45059"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22480068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p:sp>
      <p:sp>
        <p:nvSpPr>
          <p:cNvPr id="47107"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15274204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p:cNvSpPr>
          <p:nvPr>
            <p:ph type="sldImg"/>
          </p:nvPr>
        </p:nvSpPr>
        <p:spPr>
          <a:xfrm>
            <a:off x="1158875" y="587375"/>
            <a:ext cx="4552950" cy="3414713"/>
          </a:xfrm>
          <a:solidFill>
            <a:srgbClr val="FFFFFF"/>
          </a:solidFill>
          <a:ln>
            <a:solidFill>
              <a:srgbClr val="000000"/>
            </a:solidFill>
          </a:ln>
        </p:spPr>
      </p:sp>
      <p:sp>
        <p:nvSpPr>
          <p:cNvPr id="49155" name="Rectangle 3"/>
          <p:cNvSpPr>
            <a:spLocks noGrp="1" noChangeArrowheads="1"/>
          </p:cNvSpPr>
          <p:nvPr>
            <p:ph type="body" idx="1"/>
          </p:nvPr>
        </p:nvSpPr>
        <p:spPr>
          <a:xfrm>
            <a:off x="516211" y="4342777"/>
            <a:ext cx="5909289" cy="4115111"/>
          </a:xfrm>
          <a:solidFill>
            <a:srgbClr val="FFFFFF"/>
          </a:solidFill>
          <a:ln>
            <a:solidFill>
              <a:srgbClr val="000000"/>
            </a:solidFill>
          </a:ln>
        </p:spPr>
        <p:txBody>
          <a:bodyPr lIns="91427" tIns="45713" rIns="91427" bIns="45713"/>
          <a:lstStyle/>
          <a:p>
            <a:endParaRPr lang="en-US"/>
          </a:p>
        </p:txBody>
      </p:sp>
    </p:spTree>
    <p:extLst>
      <p:ext uri="{BB962C8B-B14F-4D97-AF65-F5344CB8AC3E}">
        <p14:creationId xmlns:p14="http://schemas.microsoft.com/office/powerpoint/2010/main" val="42642150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26"/>
          <p:cNvSpPr>
            <a:spLocks noGrp="1" noRot="1" noChangeAspect="1" noChangeArrowheads="1"/>
          </p:cNvSpPr>
          <p:nvPr>
            <p:ph type="sldImg"/>
          </p:nvPr>
        </p:nvSpPr>
        <p:spPr>
          <a:solidFill>
            <a:srgbClr val="FFFFFF"/>
          </a:solidFill>
          <a:ln>
            <a:solidFill>
              <a:srgbClr val="000000"/>
            </a:solidFill>
          </a:ln>
        </p:spPr>
      </p:sp>
      <p:sp>
        <p:nvSpPr>
          <p:cNvPr id="20483" name="Rectangle 1027"/>
          <p:cNvSpPr>
            <a:spLocks noGrp="1" noChangeArrowheads="1"/>
          </p:cNvSpPr>
          <p:nvPr>
            <p:ph type="body" idx="1"/>
          </p:nvPr>
        </p:nvSpPr>
        <p:spPr>
          <a:solidFill>
            <a:srgbClr val="FFFFFF"/>
          </a:solidFill>
          <a:ln>
            <a:solidFill>
              <a:srgbClr val="000000"/>
            </a:solidFill>
          </a:ln>
        </p:spPr>
        <p:txBody>
          <a:bodyPr lIns="89942" tIns="44971" rIns="89942" bIns="44971"/>
          <a:lstStyle/>
          <a:p>
            <a:endParaRPr lang="en-US" dirty="0"/>
          </a:p>
        </p:txBody>
      </p:sp>
    </p:spTree>
    <p:extLst>
      <p:ext uri="{BB962C8B-B14F-4D97-AF65-F5344CB8AC3E}">
        <p14:creationId xmlns:p14="http://schemas.microsoft.com/office/powerpoint/2010/main" val="42363287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p:cNvSpPr>
          <p:nvPr>
            <p:ph type="sldImg"/>
          </p:nvPr>
        </p:nvSpPr>
        <p:spPr>
          <a:xfrm>
            <a:off x="1158875" y="587375"/>
            <a:ext cx="4552950" cy="3414713"/>
          </a:xfrm>
          <a:solidFill>
            <a:srgbClr val="FFFFFF"/>
          </a:solidFill>
          <a:ln>
            <a:solidFill>
              <a:srgbClr val="000000"/>
            </a:solidFill>
          </a:ln>
        </p:spPr>
      </p:sp>
      <p:sp>
        <p:nvSpPr>
          <p:cNvPr id="36867" name="Rectangle 3"/>
          <p:cNvSpPr>
            <a:spLocks noGrp="1" noChangeArrowheads="1"/>
          </p:cNvSpPr>
          <p:nvPr>
            <p:ph type="body" idx="1"/>
          </p:nvPr>
        </p:nvSpPr>
        <p:spPr>
          <a:xfrm>
            <a:off x="516211" y="4342777"/>
            <a:ext cx="5909289" cy="4115111"/>
          </a:xfrm>
          <a:solidFill>
            <a:srgbClr val="FFFFFF"/>
          </a:solidFill>
          <a:ln>
            <a:solidFill>
              <a:srgbClr val="000000"/>
            </a:solidFill>
          </a:ln>
        </p:spPr>
        <p:txBody>
          <a:bodyPr lIns="91426" tIns="45712" rIns="91426" bIns="45712"/>
          <a:lstStyle/>
          <a:p>
            <a:endParaRPr lang="en-US"/>
          </a:p>
        </p:txBody>
      </p:sp>
    </p:spTree>
    <p:extLst>
      <p:ext uri="{BB962C8B-B14F-4D97-AF65-F5344CB8AC3E}">
        <p14:creationId xmlns:p14="http://schemas.microsoft.com/office/powerpoint/2010/main" val="5463033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64</a:t>
            </a:fld>
            <a:endParaRPr lang="en-US"/>
          </a:p>
        </p:txBody>
      </p:sp>
    </p:spTree>
    <p:extLst>
      <p:ext uri="{BB962C8B-B14F-4D97-AF65-F5344CB8AC3E}">
        <p14:creationId xmlns:p14="http://schemas.microsoft.com/office/powerpoint/2010/main" val="18611042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p:cNvSpPr>
          <p:nvPr>
            <p:ph type="sldImg"/>
          </p:nvPr>
        </p:nvSpPr>
        <p:spPr>
          <a:xfrm>
            <a:off x="1158875" y="587375"/>
            <a:ext cx="4552950" cy="3414713"/>
          </a:xfrm>
          <a:solidFill>
            <a:srgbClr val="FFFFFF"/>
          </a:solidFill>
          <a:ln>
            <a:solidFill>
              <a:srgbClr val="000000"/>
            </a:solidFill>
          </a:ln>
        </p:spPr>
      </p:sp>
      <p:sp>
        <p:nvSpPr>
          <p:cNvPr id="55299" name="Rectangle 3"/>
          <p:cNvSpPr>
            <a:spLocks noGrp="1" noChangeArrowheads="1"/>
          </p:cNvSpPr>
          <p:nvPr>
            <p:ph type="body" idx="1"/>
          </p:nvPr>
        </p:nvSpPr>
        <p:spPr>
          <a:xfrm>
            <a:off x="516211" y="4342777"/>
            <a:ext cx="5909289" cy="4115111"/>
          </a:xfrm>
          <a:solidFill>
            <a:srgbClr val="FFFFFF"/>
          </a:solidFill>
          <a:ln>
            <a:solidFill>
              <a:srgbClr val="000000"/>
            </a:solidFill>
          </a:ln>
        </p:spPr>
        <p:txBody>
          <a:bodyPr lIns="91427" tIns="45713" rIns="91427" bIns="45713"/>
          <a:lstStyle/>
          <a:p>
            <a:endParaRPr lang="en-US"/>
          </a:p>
        </p:txBody>
      </p:sp>
    </p:spTree>
    <p:extLst>
      <p:ext uri="{BB962C8B-B14F-4D97-AF65-F5344CB8AC3E}">
        <p14:creationId xmlns:p14="http://schemas.microsoft.com/office/powerpoint/2010/main" val="2957685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xfrm>
            <a:off x="516434" y="4342191"/>
            <a:ext cx="5909964" cy="4115405"/>
          </a:xfrm>
          <a:noFill/>
          <a:ln w="9525"/>
        </p:spPr>
        <p:txBody>
          <a:bodyPr lIns="90475" tIns="44444" rIns="90475" bIns="44444"/>
          <a:lstStyle/>
          <a:p>
            <a:r>
              <a:rPr lang="en-US" dirty="0" smtClean="0"/>
              <a:t>9:00</a:t>
            </a:r>
          </a:p>
          <a:p>
            <a:r>
              <a:rPr lang="en-US" dirty="0" smtClean="0"/>
              <a:t>-Programming EDSAC in binary</a:t>
            </a:r>
            <a:endParaRPr lang="en-US" dirty="0"/>
          </a:p>
        </p:txBody>
      </p:sp>
      <p:sp>
        <p:nvSpPr>
          <p:cNvPr id="29699" name="Rectangle 3"/>
          <p:cNvSpPr>
            <a:spLocks noGrp="1" noRot="1" noChangeAspect="1" noChangeArrowheads="1"/>
          </p:cNvSpPr>
          <p:nvPr>
            <p:ph type="sldImg"/>
          </p:nvPr>
        </p:nvSpPr>
        <p:spPr>
          <a:xfrm>
            <a:off x="1158875" y="587375"/>
            <a:ext cx="4552950" cy="3416300"/>
          </a:xfrm>
        </p:spPr>
      </p:sp>
    </p:spTree>
    <p:extLst>
      <p:ext uri="{BB962C8B-B14F-4D97-AF65-F5344CB8AC3E}">
        <p14:creationId xmlns:p14="http://schemas.microsoft.com/office/powerpoint/2010/main" val="3650483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p:cNvSpPr>
          <p:nvPr>
            <p:ph type="sldImg"/>
          </p:nvPr>
        </p:nvSpPr>
        <p:spPr>
          <a:xfrm>
            <a:off x="1165225" y="585788"/>
            <a:ext cx="4551363" cy="3414712"/>
          </a:xfrm>
          <a:solidFill>
            <a:srgbClr val="FFFFFF"/>
          </a:solidFill>
          <a:ln>
            <a:solidFill>
              <a:srgbClr val="000000"/>
            </a:solidFill>
          </a:ln>
        </p:spPr>
      </p:sp>
      <p:sp>
        <p:nvSpPr>
          <p:cNvPr id="20483" name="Rectangle 3"/>
          <p:cNvSpPr>
            <a:spLocks noGrp="1" noChangeArrowheads="1"/>
          </p:cNvSpPr>
          <p:nvPr>
            <p:ph type="body" idx="1"/>
          </p:nvPr>
        </p:nvSpPr>
        <p:spPr>
          <a:solidFill>
            <a:srgbClr val="FFFFFF"/>
          </a:solidFill>
          <a:ln>
            <a:solidFill>
              <a:srgbClr val="000000"/>
            </a:solidFill>
          </a:ln>
        </p:spPr>
        <p:txBody>
          <a:bodyPr lIns="89570" tIns="44785" rIns="89570" bIns="44785"/>
          <a:lstStyle/>
          <a:p>
            <a:endParaRPr lang="en-US"/>
          </a:p>
        </p:txBody>
      </p:sp>
    </p:spTree>
    <p:extLst>
      <p:ext uri="{BB962C8B-B14F-4D97-AF65-F5344CB8AC3E}">
        <p14:creationId xmlns:p14="http://schemas.microsoft.com/office/powerpoint/2010/main" val="624952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p:cNvSpPr>
          <p:nvPr>
            <p:ph type="sldImg"/>
          </p:nvPr>
        </p:nvSpPr>
        <p:spPr>
          <a:ln/>
        </p:spPr>
      </p:sp>
      <p:sp>
        <p:nvSpPr>
          <p:cNvPr id="54275" name="Notes Placeholder 2"/>
          <p:cNvSpPr>
            <a:spLocks noGrp="1"/>
          </p:cNvSpPr>
          <p:nvPr>
            <p:ph type="body" idx="1"/>
          </p:nvPr>
        </p:nvSpPr>
        <p:spPr>
          <a:noFill/>
          <a:ln/>
        </p:spPr>
        <p:txBody>
          <a:bodyPr/>
          <a:lstStyle/>
          <a:p>
            <a:endParaRPr lang="en-US" dirty="0" smtClean="0">
              <a:latin typeface="Arial" pitchFamily="1" charset="0"/>
              <a:ea typeface="ＭＳ Ｐゴシック" pitchFamily="1" charset="-128"/>
              <a:cs typeface="ＭＳ Ｐゴシック" pitchFamily="1" charset="-128"/>
            </a:endParaRPr>
          </a:p>
        </p:txBody>
      </p:sp>
      <p:sp>
        <p:nvSpPr>
          <p:cNvPr id="54276" name="Slide Number Placeholder 3"/>
          <p:cNvSpPr>
            <a:spLocks noGrp="1"/>
          </p:cNvSpPr>
          <p:nvPr>
            <p:ph type="sldNum" sz="quarter" idx="5"/>
          </p:nvPr>
        </p:nvSpPr>
        <p:spPr>
          <a:noFill/>
        </p:spPr>
        <p:txBody>
          <a:bodyPr/>
          <a:lstStyle/>
          <a:p>
            <a:fld id="{537DDFC7-9B43-2649-94E0-7B41AD675C67}" type="slidenum">
              <a:rPr lang="en-US" smtClean="0">
                <a:solidFill>
                  <a:srgbClr val="000000"/>
                </a:solidFill>
              </a:rPr>
              <a:pPr/>
              <a:t>9</a:t>
            </a:fld>
            <a:endParaRPr lang="en-US" smtClean="0">
              <a:solidFill>
                <a:srgbClr val="000000"/>
              </a:solidFill>
            </a:endParaRPr>
          </a:p>
        </p:txBody>
      </p:sp>
    </p:spTree>
    <p:extLst>
      <p:ext uri="{BB962C8B-B14F-4D97-AF65-F5344CB8AC3E}">
        <p14:creationId xmlns:p14="http://schemas.microsoft.com/office/powerpoint/2010/main" val="493792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10</a:t>
            </a:fld>
            <a:endParaRPr lang="en-US"/>
          </a:p>
        </p:txBody>
      </p:sp>
    </p:spTree>
    <p:extLst>
      <p:ext uri="{BB962C8B-B14F-4D97-AF65-F5344CB8AC3E}">
        <p14:creationId xmlns:p14="http://schemas.microsoft.com/office/powerpoint/2010/main" val="2013120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11</a:t>
            </a:fld>
            <a:endParaRPr lang="en-US"/>
          </a:p>
        </p:txBody>
      </p:sp>
    </p:spTree>
    <p:extLst>
      <p:ext uri="{BB962C8B-B14F-4D97-AF65-F5344CB8AC3E}">
        <p14:creationId xmlns:p14="http://schemas.microsoft.com/office/powerpoint/2010/main" val="2013120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www.tiobe.com</a:t>
            </a:r>
            <a:r>
              <a:rPr lang="en-US" dirty="0" smtClean="0"/>
              <a:t>/</a:t>
            </a:r>
            <a:r>
              <a:rPr lang="en-US" dirty="0" err="1" smtClean="0"/>
              <a:t>index.php</a:t>
            </a:r>
            <a:r>
              <a:rPr lang="en-US" dirty="0" smtClean="0"/>
              <a:t>/content/</a:t>
            </a:r>
            <a:r>
              <a:rPr lang="en-US" dirty="0" err="1" smtClean="0"/>
              <a:t>paperinfo</a:t>
            </a:r>
            <a:r>
              <a:rPr lang="en-US" dirty="0" smtClean="0"/>
              <a:t>/</a:t>
            </a:r>
            <a:r>
              <a:rPr lang="en-US" dirty="0" err="1" smtClean="0"/>
              <a:t>tpci</a:t>
            </a:r>
            <a:r>
              <a:rPr lang="en-US" dirty="0" smtClean="0"/>
              <a:t>/</a:t>
            </a:r>
            <a:r>
              <a:rPr lang="en-US" dirty="0" err="1" smtClean="0"/>
              <a:t>index.html</a:t>
            </a:r>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12</a:t>
            </a:fld>
            <a:endParaRPr lang="en-US"/>
          </a:p>
        </p:txBody>
      </p:sp>
    </p:spTree>
    <p:extLst>
      <p:ext uri="{BB962C8B-B14F-4D97-AF65-F5344CB8AC3E}">
        <p14:creationId xmlns:p14="http://schemas.microsoft.com/office/powerpoint/2010/main" val="1376795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CBEA48C-7237-9844-B0C2-BC03B6040BEC}" type="datetime1">
              <a:rPr lang="en-US" smtClean="0"/>
              <a:pPr/>
              <a:t>8/31/2015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sv-SE" dirty="0" smtClean="0"/>
              <a:t>Fall 2013</a:t>
            </a:r>
            <a:r>
              <a:rPr lang="en-US" dirty="0" smtClean="0"/>
              <a:t> -- Lecture #3</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5727700" cy="474663"/>
          </a:xfrm>
        </p:spPr>
        <p:txBody>
          <a:bodyPr/>
          <a:lstStyle/>
          <a:p>
            <a:r>
              <a:rPr lang="en-US"/>
              <a:t>Click to edit Master title style</a:t>
            </a:r>
          </a:p>
        </p:txBody>
      </p:sp>
      <p:sp>
        <p:nvSpPr>
          <p:cNvPr id="3" name="Text Placeholder 2"/>
          <p:cNvSpPr>
            <a:spLocks noGrp="1"/>
          </p:cNvSpPr>
          <p:nvPr>
            <p:ph type="body" sz="half" idx="1"/>
          </p:nvPr>
        </p:nvSpPr>
        <p:spPr>
          <a:xfrm>
            <a:off x="685800" y="1143000"/>
            <a:ext cx="38481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86300" y="1143000"/>
            <a:ext cx="3848100" cy="992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86300" y="2287588"/>
            <a:ext cx="3848100" cy="993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Custom Layout">
    <p:spTree>
      <p:nvGrpSpPr>
        <p:cNvPr id="1" name=""/>
        <p:cNvGrpSpPr/>
        <p:nvPr/>
      </p:nvGrpSpPr>
      <p:grpSpPr>
        <a:xfrm>
          <a:off x="0" y="0"/>
          <a:ext cx="0" cy="0"/>
          <a:chOff x="0" y="0"/>
          <a:chExt cx="0" cy="0"/>
        </a:xfrm>
      </p:grpSpPr>
      <p:graphicFrame>
        <p:nvGraphicFramePr>
          <p:cNvPr id="2" name="Object 3"/>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181465" name="Image" r:id="rId3" imgW="10057143" imgH="1269841" progId="">
                  <p:embed/>
                </p:oleObj>
              </mc:Choice>
              <mc:Fallback>
                <p:oleObj name="Image" r:id="rId3" imgW="10057143" imgH="1269841"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 name="Slide Number Placeholder 3"/>
          <p:cNvSpPr>
            <a:spLocks noGrp="1"/>
          </p:cNvSpPr>
          <p:nvPr>
            <p:ph type="sldNum" sz="quarter" idx="10"/>
          </p:nvPr>
        </p:nvSpPr>
        <p:spPr/>
        <p:txBody>
          <a:bodyPr/>
          <a:lstStyle>
            <a:lvl1pPr>
              <a:defRPr/>
            </a:lvl1pPr>
          </a:lstStyle>
          <a:p>
            <a:pPr>
              <a:defRPr/>
            </a:pPr>
            <a:fld id="{845CF6B1-C410-DE41-99C1-A52DCD7C2094}"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p:txStyles>
    <p:titleStyle>
      <a:lvl1pPr algn="ctr" defTabSz="4572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oreilly.com/catalog/javanut/excerpt/index.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inst.eecs.berkeley.edu/~cs61c/resources/HarveyNotesC1-3.pdf"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cs.princeton.edu/introcs/faq/c2java.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cs.princeton.edu/introcs/faq/c2java.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s://www.youtube.com/watch?v=6pmWojisM_E"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6400" y="381000"/>
            <a:ext cx="8051800" cy="2025650"/>
          </a:xfrm>
        </p:spPr>
        <p:txBody>
          <a:bodyPr>
            <a:normAutofit fontScale="90000"/>
          </a:bodyPr>
          <a:lstStyle/>
          <a:p>
            <a:r>
              <a:rPr lang="en-US" dirty="0" smtClean="0"/>
              <a:t>CS 61C: </a:t>
            </a:r>
            <a:br>
              <a:rPr lang="en-US" dirty="0" smtClean="0"/>
            </a:br>
            <a:r>
              <a:rPr lang="en-US" dirty="0" smtClean="0"/>
              <a:t>Great Ideas in Computer Architecture </a:t>
            </a:r>
            <a:br>
              <a:rPr lang="en-US" dirty="0" smtClean="0"/>
            </a:br>
            <a:r>
              <a:rPr lang="en-US" dirty="0" smtClean="0"/>
              <a:t>Lecture 2: </a:t>
            </a:r>
            <a:r>
              <a:rPr lang="en-US" i="1" dirty="0" smtClean="0"/>
              <a:t>Introduction to C, Part I</a:t>
            </a:r>
            <a:endParaRPr lang="en-US" i="1" dirty="0"/>
          </a:p>
        </p:txBody>
      </p:sp>
      <p:sp>
        <p:nvSpPr>
          <p:cNvPr id="3" name="Subtitle 2"/>
          <p:cNvSpPr>
            <a:spLocks noGrp="1"/>
          </p:cNvSpPr>
          <p:nvPr>
            <p:ph type="subTitle" idx="1"/>
          </p:nvPr>
        </p:nvSpPr>
        <p:spPr>
          <a:xfrm>
            <a:off x="1016000" y="3200400"/>
            <a:ext cx="6959600" cy="2514600"/>
          </a:xfrm>
        </p:spPr>
        <p:txBody>
          <a:bodyPr>
            <a:normAutofit/>
          </a:bodyPr>
          <a:lstStyle/>
          <a:p>
            <a:r>
              <a:rPr lang="en-US" dirty="0" smtClean="0"/>
              <a:t>Instructors: </a:t>
            </a:r>
          </a:p>
          <a:p>
            <a:r>
              <a:rPr lang="en-US" dirty="0" smtClean="0"/>
              <a:t>Vladimir </a:t>
            </a:r>
            <a:r>
              <a:rPr lang="en-US" dirty="0" err="1" smtClean="0"/>
              <a:t>Stojanovic</a:t>
            </a:r>
            <a:r>
              <a:rPr lang="en-US" dirty="0" smtClean="0"/>
              <a:t> &amp; John </a:t>
            </a:r>
            <a:r>
              <a:rPr lang="en-US" dirty="0" err="1" smtClean="0"/>
              <a:t>Wawrzynek</a:t>
            </a:r>
            <a:endParaRPr lang="en-US" dirty="0" smtClean="0"/>
          </a:p>
          <a:p>
            <a:endParaRPr lang="en-US" dirty="0" smtClean="0"/>
          </a:p>
          <a:p>
            <a:r>
              <a:rPr lang="en-US" dirty="0" smtClean="0"/>
              <a:t>http://</a:t>
            </a:r>
            <a:r>
              <a:rPr lang="en-US" dirty="0" err="1" smtClean="0"/>
              <a:t>inst.eecs.berkeley.edu</a:t>
            </a:r>
            <a:r>
              <a:rPr lang="en-US" dirty="0" smtClean="0"/>
              <a:t>/~cs61c/</a:t>
            </a:r>
          </a:p>
        </p:txBody>
      </p:sp>
      <p:sp>
        <p:nvSpPr>
          <p:cNvPr id="4" name="Slide Number Placeholder 3"/>
          <p:cNvSpPr>
            <a:spLocks noGrp="1"/>
          </p:cNvSpPr>
          <p:nvPr>
            <p:ph type="sldNum" sz="quarter" idx="12"/>
          </p:nvPr>
        </p:nvSpPr>
        <p:spPr/>
        <p:txBody>
          <a:bodyPr/>
          <a:lstStyle/>
          <a:p>
            <a:fld id="{F4BA2A7E-5181-A840-825F-018EFA86BC7E}" type="slidenum">
              <a:rPr lang="en-US" smtClean="0"/>
              <a:pPr/>
              <a:t>1</a:t>
            </a:fld>
            <a:endParaRPr lang="en-US"/>
          </a:p>
        </p:txBody>
      </p:sp>
      <p:pic>
        <p:nvPicPr>
          <p:cNvPr id="5" name="Picture 4" descr="EECS-logo-origina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7991" y="6240136"/>
            <a:ext cx="2646009" cy="617864"/>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C</a:t>
            </a:r>
            <a:endParaRPr lang="en-US" dirty="0"/>
          </a:p>
        </p:txBody>
      </p:sp>
      <p:sp>
        <p:nvSpPr>
          <p:cNvPr id="3" name="Content Placeholder 2"/>
          <p:cNvSpPr>
            <a:spLocks noGrp="1"/>
          </p:cNvSpPr>
          <p:nvPr>
            <p:ph idx="1"/>
          </p:nvPr>
        </p:nvSpPr>
        <p:spPr>
          <a:xfrm>
            <a:off x="504590" y="1268496"/>
            <a:ext cx="8229600" cy="4776594"/>
          </a:xfrm>
        </p:spPr>
        <p:txBody>
          <a:bodyPr>
            <a:normAutofit/>
          </a:bodyPr>
          <a:lstStyle/>
          <a:p>
            <a:r>
              <a:rPr lang="en-US" i="1" dirty="0" smtClean="0"/>
              <a:t>C is not a “very high-level” language, nor a “big” one, and is not specialized to any particular area of application. But its absence of restrictions and its generality make it more convenient and effective for many tasks than supposedly more powerful languages.</a:t>
            </a:r>
          </a:p>
          <a:p>
            <a:pPr lvl="1" algn="r"/>
            <a:r>
              <a:rPr lang="en-US" dirty="0" smtClean="0"/>
              <a:t>Kernighan and Ritchie</a:t>
            </a:r>
          </a:p>
          <a:p>
            <a:r>
              <a:rPr lang="en-US" dirty="0" smtClean="0"/>
              <a:t>Enabled first operating system not written in assembly language: </a:t>
            </a:r>
            <a:r>
              <a:rPr lang="en-US" i="1" dirty="0" smtClean="0"/>
              <a:t>UNIX - </a:t>
            </a:r>
            <a:r>
              <a:rPr lang="en-US" dirty="0" smtClean="0"/>
              <a:t>A portable OS!</a:t>
            </a:r>
          </a:p>
        </p:txBody>
      </p:sp>
      <p:sp>
        <p:nvSpPr>
          <p:cNvPr id="6" name="Slide Number Placeholder 5"/>
          <p:cNvSpPr>
            <a:spLocks noGrp="1"/>
          </p:cNvSpPr>
          <p:nvPr>
            <p:ph type="sldNum" sz="quarter" idx="12"/>
          </p:nvPr>
        </p:nvSpPr>
        <p:spPr/>
        <p:txBody>
          <a:bodyPr/>
          <a:lstStyle/>
          <a:p>
            <a:fld id="{3CC63E4C-4642-794D-A2FD-70F6B81535F5}" type="slidenum">
              <a:rPr lang="en-US" smtClean="0"/>
              <a:pPr/>
              <a:t>10</a:t>
            </a:fld>
            <a:endParaRPr lang="en-US"/>
          </a:p>
        </p:txBody>
      </p:sp>
    </p:spTree>
    <p:extLst>
      <p:ext uri="{BB962C8B-B14F-4D97-AF65-F5344CB8AC3E}">
        <p14:creationId xmlns:p14="http://schemas.microsoft.com/office/powerpoint/2010/main" val="4590922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C</a:t>
            </a:r>
            <a:endParaRPr lang="en-US" dirty="0"/>
          </a:p>
        </p:txBody>
      </p:sp>
      <p:sp>
        <p:nvSpPr>
          <p:cNvPr id="3" name="Content Placeholder 2"/>
          <p:cNvSpPr>
            <a:spLocks noGrp="1"/>
          </p:cNvSpPr>
          <p:nvPr>
            <p:ph idx="1"/>
          </p:nvPr>
        </p:nvSpPr>
        <p:spPr>
          <a:xfrm>
            <a:off x="504590" y="1776606"/>
            <a:ext cx="8229600" cy="4776594"/>
          </a:xfrm>
        </p:spPr>
        <p:txBody>
          <a:bodyPr>
            <a:normAutofit/>
          </a:bodyPr>
          <a:lstStyle/>
          <a:p>
            <a:r>
              <a:rPr lang="en-US" dirty="0" smtClean="0"/>
              <a:t>Why </a:t>
            </a:r>
            <a:r>
              <a:rPr lang="en-US" dirty="0"/>
              <a:t>C?: </a:t>
            </a:r>
            <a:r>
              <a:rPr lang="en-US" i="1" dirty="0"/>
              <a:t>we can write programs that allow us to exploit underlying features of the architecture – memory management, special instructions, </a:t>
            </a:r>
            <a:r>
              <a:rPr lang="en-US" i="1" dirty="0" smtClean="0"/>
              <a:t>parallelism</a:t>
            </a:r>
            <a:endParaRPr lang="en-US" dirty="0" smtClean="0"/>
          </a:p>
          <a:p>
            <a:r>
              <a:rPr lang="en-US" dirty="0" smtClean="0"/>
              <a:t>C and derivatives (C++/</a:t>
            </a:r>
            <a:r>
              <a:rPr lang="en-US" dirty="0" err="1" smtClean="0"/>
              <a:t>Obj</a:t>
            </a:r>
            <a:r>
              <a:rPr lang="en-US" dirty="0" smtClean="0"/>
              <a:t>-C/C#) still one of the most popular application programming languages after &gt;40 years!</a:t>
            </a:r>
          </a:p>
        </p:txBody>
      </p:sp>
      <p:sp>
        <p:nvSpPr>
          <p:cNvPr id="6" name="Slide Number Placeholder 5"/>
          <p:cNvSpPr>
            <a:spLocks noGrp="1"/>
          </p:cNvSpPr>
          <p:nvPr>
            <p:ph type="sldNum" sz="quarter" idx="12"/>
          </p:nvPr>
        </p:nvSpPr>
        <p:spPr/>
        <p:txBody>
          <a:bodyPr/>
          <a:lstStyle/>
          <a:p>
            <a:fld id="{3CC63E4C-4642-794D-A2FD-70F6B81535F5}" type="slidenum">
              <a:rPr lang="en-US" smtClean="0"/>
              <a:pPr/>
              <a:t>11</a:t>
            </a:fld>
            <a:endParaRPr lang="en-US"/>
          </a:p>
        </p:txBody>
      </p:sp>
    </p:spTree>
    <p:extLst>
      <p:ext uri="{BB962C8B-B14F-4D97-AF65-F5344CB8AC3E}">
        <p14:creationId xmlns:p14="http://schemas.microsoft.com/office/powerpoint/2010/main" val="46209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1287"/>
            <a:ext cx="9026724" cy="1143000"/>
          </a:xfrm>
        </p:spPr>
        <p:txBody>
          <a:bodyPr>
            <a:normAutofit/>
          </a:bodyPr>
          <a:lstStyle/>
          <a:p>
            <a:r>
              <a:rPr lang="en-US" dirty="0" smtClean="0"/>
              <a:t>TIOBE </a:t>
            </a:r>
            <a:r>
              <a:rPr lang="en-US" sz="4000" dirty="0" smtClean="0"/>
              <a:t>Index of Language Popularity</a:t>
            </a:r>
            <a:endParaRPr lang="en-US" sz="4000"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12</a:t>
            </a:fld>
            <a:endParaRPr lang="en-US"/>
          </a:p>
        </p:txBody>
      </p:sp>
      <p:sp>
        <p:nvSpPr>
          <p:cNvPr id="8" name="TextBox 7"/>
          <p:cNvSpPr txBox="1"/>
          <p:nvPr/>
        </p:nvSpPr>
        <p:spPr>
          <a:xfrm>
            <a:off x="2514600" y="6172200"/>
            <a:ext cx="3025738" cy="461665"/>
          </a:xfrm>
          <a:prstGeom prst="rect">
            <a:avLst/>
          </a:prstGeom>
          <a:noFill/>
        </p:spPr>
        <p:txBody>
          <a:bodyPr wrap="none" rtlCol="0">
            <a:spAutoFit/>
          </a:bodyPr>
          <a:lstStyle/>
          <a:p>
            <a:r>
              <a:rPr lang="en-US" sz="2400" dirty="0"/>
              <a:t>http://</a:t>
            </a:r>
            <a:r>
              <a:rPr lang="en-US" sz="2400" dirty="0" err="1" smtClean="0"/>
              <a:t>www.tiobe.com</a:t>
            </a:r>
            <a:endParaRPr lang="en-US" sz="2400" dirty="0"/>
          </a:p>
        </p:txBody>
      </p:sp>
      <p:pic>
        <p:nvPicPr>
          <p:cNvPr id="3" name="Picture 2" descr="tiob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92200"/>
            <a:ext cx="9144000" cy="4651995"/>
          </a:xfrm>
          <a:prstGeom prst="rect">
            <a:avLst/>
          </a:prstGeom>
        </p:spPr>
      </p:pic>
      <p:sp>
        <p:nvSpPr>
          <p:cNvPr id="4" name="TextBox 3"/>
          <p:cNvSpPr txBox="1"/>
          <p:nvPr/>
        </p:nvSpPr>
        <p:spPr>
          <a:xfrm>
            <a:off x="152401" y="5791200"/>
            <a:ext cx="8534400" cy="646331"/>
          </a:xfrm>
          <a:prstGeom prst="rect">
            <a:avLst/>
          </a:prstGeom>
          <a:noFill/>
        </p:spPr>
        <p:txBody>
          <a:bodyPr wrap="square" rtlCol="0">
            <a:spAutoFit/>
          </a:bodyPr>
          <a:lstStyle/>
          <a:p>
            <a:r>
              <a:rPr lang="en-US" dirty="0"/>
              <a:t>The ratings are based on the number of skilled engineers world-wide, courses and third party vendors.</a:t>
            </a:r>
          </a:p>
        </p:txBody>
      </p:sp>
    </p:spTree>
    <p:extLst>
      <p:ext uri="{BB962C8B-B14F-4D97-AF65-F5344CB8AC3E}">
        <p14:creationId xmlns:p14="http://schemas.microsoft.com/office/powerpoint/2010/main" val="25648499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TIOBE Programming Community Index</a:t>
            </a:r>
            <a:endParaRPr lang="en-US" dirty="0"/>
          </a:p>
        </p:txBody>
      </p:sp>
      <p:sp>
        <p:nvSpPr>
          <p:cNvPr id="3" name="Slide Number Placeholder 2"/>
          <p:cNvSpPr>
            <a:spLocks noGrp="1"/>
          </p:cNvSpPr>
          <p:nvPr>
            <p:ph type="sldNum" sz="quarter" idx="12"/>
          </p:nvPr>
        </p:nvSpPr>
        <p:spPr/>
        <p:txBody>
          <a:bodyPr/>
          <a:lstStyle/>
          <a:p>
            <a:fld id="{3CC63E4C-4642-794D-A2FD-70F6B81535F5}" type="slidenum">
              <a:rPr lang="en-US" smtClean="0"/>
              <a:pPr/>
              <a:t>13</a:t>
            </a:fld>
            <a:endParaRPr lang="en-US"/>
          </a:p>
        </p:txBody>
      </p:sp>
      <p:pic>
        <p:nvPicPr>
          <p:cNvPr id="6" name="Picture 5" descr="tiobe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25040"/>
            <a:ext cx="9144000" cy="4947160"/>
          </a:xfrm>
          <a:prstGeom prst="rect">
            <a:avLst/>
          </a:prstGeom>
        </p:spPr>
      </p:pic>
    </p:spTree>
    <p:extLst>
      <p:ext uri="{BB962C8B-B14F-4D97-AF65-F5344CB8AC3E}">
        <p14:creationId xmlns:p14="http://schemas.microsoft.com/office/powerpoint/2010/main" val="35905830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smtClean="0"/>
              <a:t>Disclaimer</a:t>
            </a:r>
            <a:endParaRPr lang="en-US" dirty="0"/>
          </a:p>
        </p:txBody>
      </p:sp>
      <p:sp>
        <p:nvSpPr>
          <p:cNvPr id="23555" name="Rectangle 3"/>
          <p:cNvSpPr>
            <a:spLocks noGrp="1" noChangeArrowheads="1"/>
          </p:cNvSpPr>
          <p:nvPr>
            <p:ph type="body" idx="1"/>
          </p:nvPr>
        </p:nvSpPr>
        <p:spPr>
          <a:xfrm>
            <a:off x="457200" y="1600200"/>
            <a:ext cx="8229600" cy="4847079"/>
          </a:xfrm>
        </p:spPr>
        <p:txBody>
          <a:bodyPr>
            <a:normAutofit fontScale="85000" lnSpcReduction="20000"/>
          </a:bodyPr>
          <a:lstStyle/>
          <a:p>
            <a:r>
              <a:rPr lang="en-US" dirty="0" smtClean="0"/>
              <a:t>You will not learn how to fully code in C in these lectures! You’ll still need your C reference for this course</a:t>
            </a:r>
          </a:p>
          <a:p>
            <a:pPr lvl="1"/>
            <a:r>
              <a:rPr lang="en-US" dirty="0" smtClean="0"/>
              <a:t>K&amp;R is a must-have</a:t>
            </a:r>
          </a:p>
          <a:p>
            <a:pPr lvl="2"/>
            <a:r>
              <a:rPr lang="en-US" dirty="0" smtClean="0"/>
              <a:t>Check online for more sources</a:t>
            </a:r>
          </a:p>
          <a:p>
            <a:pPr lvl="1"/>
            <a:r>
              <a:rPr lang="en-US" dirty="0" smtClean="0"/>
              <a:t>“JAVA in a Nutshell,” O’Reilly  </a:t>
            </a:r>
          </a:p>
          <a:p>
            <a:pPr lvl="2"/>
            <a:r>
              <a:rPr lang="en-US" dirty="0" smtClean="0"/>
              <a:t>Chapter 2, “How Java Differs from C”</a:t>
            </a:r>
          </a:p>
          <a:p>
            <a:pPr lvl="2"/>
            <a:r>
              <a:rPr lang="en-US" dirty="0" smtClean="0">
                <a:hlinkClick r:id="rId3"/>
              </a:rPr>
              <a:t>http://</a:t>
            </a:r>
            <a:r>
              <a:rPr lang="en-US" dirty="0" err="1" smtClean="0">
                <a:hlinkClick r:id="rId3"/>
              </a:rPr>
              <a:t>oreilly.com/catalog/javanut/excerpt/index.html</a:t>
            </a:r>
            <a:endParaRPr lang="en-US" dirty="0" smtClean="0"/>
          </a:p>
          <a:p>
            <a:pPr lvl="1"/>
            <a:r>
              <a:rPr lang="en-US" dirty="0" smtClean="0"/>
              <a:t>Brian Harvey’s helpful transition notes</a:t>
            </a:r>
          </a:p>
          <a:p>
            <a:pPr lvl="2"/>
            <a:r>
              <a:rPr lang="en-US" dirty="0" smtClean="0"/>
              <a:t>On CS61C class website: pages 3-19</a:t>
            </a:r>
          </a:p>
          <a:p>
            <a:pPr lvl="2"/>
            <a:r>
              <a:rPr lang="en-US" dirty="0" smtClean="0">
                <a:hlinkClick r:id="rId4"/>
              </a:rPr>
              <a:t>http://inst.eecs.berkeley.edu/~cs61c/resources/HarveyNotesC1-3.pdf</a:t>
            </a:r>
            <a:r>
              <a:rPr lang="en-US" dirty="0" smtClean="0"/>
              <a:t> </a:t>
            </a:r>
          </a:p>
          <a:p>
            <a:r>
              <a:rPr lang="en-US" dirty="0" smtClean="0"/>
              <a:t>Key C concepts: Pointers, Arrays, Implications for Memory management</a:t>
            </a:r>
            <a:endParaRPr lang="en-US" dirty="0"/>
          </a:p>
        </p:txBody>
      </p:sp>
      <p:sp>
        <p:nvSpPr>
          <p:cNvPr id="5" name="Slide Number Placeholder 4"/>
          <p:cNvSpPr>
            <a:spLocks noGrp="1"/>
          </p:cNvSpPr>
          <p:nvPr>
            <p:ph type="sldNum" sz="quarter" idx="12"/>
          </p:nvPr>
        </p:nvSpPr>
        <p:spPr/>
        <p:txBody>
          <a:bodyPr/>
          <a:lstStyle/>
          <a:p>
            <a:fld id="{3CC63E4C-4642-794D-A2FD-70F6B81535F5}"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smtClean="0"/>
              <a:t>Compilation: Overview</a:t>
            </a:r>
            <a:endParaRPr lang="en-US" dirty="0"/>
          </a:p>
        </p:txBody>
      </p:sp>
      <p:sp>
        <p:nvSpPr>
          <p:cNvPr id="25603" name="Rectangle 3"/>
          <p:cNvSpPr>
            <a:spLocks noGrp="1" noChangeArrowheads="1"/>
          </p:cNvSpPr>
          <p:nvPr>
            <p:ph type="body" idx="1"/>
          </p:nvPr>
        </p:nvSpPr>
        <p:spPr/>
        <p:txBody>
          <a:bodyPr>
            <a:normAutofit fontScale="92500" lnSpcReduction="20000"/>
          </a:bodyPr>
          <a:lstStyle/>
          <a:p>
            <a:r>
              <a:rPr lang="en-US" dirty="0" smtClean="0"/>
              <a:t>C </a:t>
            </a:r>
            <a:r>
              <a:rPr lang="en-US" i="1" dirty="0" smtClean="0"/>
              <a:t>compilers </a:t>
            </a:r>
            <a:r>
              <a:rPr lang="en-US" dirty="0" smtClean="0"/>
              <a:t>map C programs into architecture-specific machine code (string of 1s and 0s)</a:t>
            </a:r>
          </a:p>
          <a:p>
            <a:pPr lvl="1"/>
            <a:r>
              <a:rPr lang="en-US" dirty="0" smtClean="0"/>
              <a:t>Unlike </a:t>
            </a:r>
            <a:r>
              <a:rPr lang="en-US" i="1" dirty="0" smtClean="0"/>
              <a:t>Java</a:t>
            </a:r>
            <a:r>
              <a:rPr lang="en-US" dirty="0" smtClean="0"/>
              <a:t>, which converts to architecture-independent </a:t>
            </a:r>
            <a:r>
              <a:rPr lang="en-US" i="1" dirty="0" err="1" smtClean="0"/>
              <a:t>bytecode</a:t>
            </a:r>
            <a:endParaRPr lang="en-US" i="1" dirty="0" smtClean="0"/>
          </a:p>
          <a:p>
            <a:pPr lvl="1"/>
            <a:r>
              <a:rPr lang="en-US" dirty="0" smtClean="0"/>
              <a:t>Unlike </a:t>
            </a:r>
            <a:r>
              <a:rPr lang="en-US" i="1" dirty="0" smtClean="0"/>
              <a:t>Python </a:t>
            </a:r>
            <a:r>
              <a:rPr lang="en-US" dirty="0" smtClean="0"/>
              <a:t>environments, which </a:t>
            </a:r>
            <a:r>
              <a:rPr lang="en-US" i="1" dirty="0" smtClean="0"/>
              <a:t>interpret </a:t>
            </a:r>
            <a:r>
              <a:rPr lang="en-US" dirty="0" smtClean="0"/>
              <a:t>the code</a:t>
            </a:r>
          </a:p>
          <a:p>
            <a:pPr lvl="1"/>
            <a:r>
              <a:rPr lang="en-US" dirty="0" smtClean="0"/>
              <a:t>These differ mainly in exactly when your program is converted to low-level machine instructions (“levels of interpretation”)</a:t>
            </a:r>
          </a:p>
          <a:p>
            <a:pPr lvl="1"/>
            <a:r>
              <a:rPr lang="en-US" dirty="0" smtClean="0"/>
              <a:t>For C, generally a two part process of compiling .</a:t>
            </a:r>
            <a:r>
              <a:rPr lang="en-US" dirty="0" err="1" smtClean="0"/>
              <a:t>c</a:t>
            </a:r>
            <a:r>
              <a:rPr lang="en-US" dirty="0" smtClean="0"/>
              <a:t> files to .</a:t>
            </a:r>
            <a:r>
              <a:rPr lang="en-US" dirty="0" err="1" smtClean="0"/>
              <a:t>o</a:t>
            </a:r>
            <a:r>
              <a:rPr lang="en-US" dirty="0" smtClean="0"/>
              <a:t> files, then linking the .</a:t>
            </a:r>
            <a:r>
              <a:rPr lang="en-US" dirty="0" err="1" smtClean="0"/>
              <a:t>o</a:t>
            </a:r>
            <a:r>
              <a:rPr lang="en-US" dirty="0" smtClean="0"/>
              <a:t> files into executables;  </a:t>
            </a:r>
          </a:p>
          <a:p>
            <a:pPr lvl="1"/>
            <a:r>
              <a:rPr lang="en-US" dirty="0" smtClean="0"/>
              <a:t>Assembling is also done (but is hidden, i.e., done automatically, by default); we’ll talk about that later</a:t>
            </a:r>
            <a:endParaRPr lang="en-US" dirty="0"/>
          </a:p>
        </p:txBody>
      </p:sp>
      <p:sp>
        <p:nvSpPr>
          <p:cNvPr id="5" name="Slide Number Placeholder 4"/>
          <p:cNvSpPr>
            <a:spLocks noGrp="1"/>
          </p:cNvSpPr>
          <p:nvPr>
            <p:ph type="sldNum" sz="quarter" idx="12"/>
          </p:nvPr>
        </p:nvSpPr>
        <p:spPr/>
        <p:txBody>
          <a:bodyPr/>
          <a:lstStyle/>
          <a:p>
            <a:fld id="{3CC63E4C-4642-794D-A2FD-70F6B81535F5}" type="slidenum">
              <a:rPr lang="en-US" smtClean="0"/>
              <a:pPr/>
              <a:t>15</a:t>
            </a:fld>
            <a:endParaRPr lang="en-US"/>
          </a:p>
        </p:txBody>
      </p:sp>
    </p:spTree>
    <p:extLst>
      <p:ext uri="{BB962C8B-B14F-4D97-AF65-F5344CB8AC3E}">
        <p14:creationId xmlns:p14="http://schemas.microsoft.com/office/powerpoint/2010/main" val="42367705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normAutofit fontScale="90000"/>
          </a:bodyPr>
          <a:lstStyle/>
          <a:p>
            <a:r>
              <a:rPr lang="en-US" dirty="0" smtClean="0"/>
              <a:t>C Compilation Simplified Overview</a:t>
            </a:r>
            <a:br>
              <a:rPr lang="en-US" dirty="0" smtClean="0"/>
            </a:br>
            <a:r>
              <a:rPr lang="en-US" sz="4000" dirty="0" smtClean="0"/>
              <a:t>(more later in course)</a:t>
            </a:r>
            <a:endParaRPr lang="en-US" sz="4000"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16</a:t>
            </a:fld>
            <a:endParaRPr lang="en-US"/>
          </a:p>
        </p:txBody>
      </p:sp>
      <p:sp>
        <p:nvSpPr>
          <p:cNvPr id="5" name="Folded Corner 4"/>
          <p:cNvSpPr/>
          <p:nvPr/>
        </p:nvSpPr>
        <p:spPr>
          <a:xfrm>
            <a:off x="304800" y="1295401"/>
            <a:ext cx="1878632" cy="68580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err="1" smtClean="0">
                <a:solidFill>
                  <a:schemeClr val="tx1"/>
                </a:solidFill>
              </a:rPr>
              <a:t>foo.c</a:t>
            </a:r>
            <a:endParaRPr lang="en-US" sz="3200" dirty="0">
              <a:solidFill>
                <a:schemeClr val="tx1"/>
              </a:solidFill>
            </a:endParaRPr>
          </a:p>
        </p:txBody>
      </p:sp>
      <p:sp>
        <p:nvSpPr>
          <p:cNvPr id="6" name="Folded Corner 5"/>
          <p:cNvSpPr/>
          <p:nvPr/>
        </p:nvSpPr>
        <p:spPr>
          <a:xfrm>
            <a:off x="2667000" y="1295401"/>
            <a:ext cx="1884990" cy="60960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err="1" smtClean="0">
                <a:solidFill>
                  <a:schemeClr val="tx1"/>
                </a:solidFill>
              </a:rPr>
              <a:t>bar.c</a:t>
            </a:r>
            <a:endParaRPr lang="en-US" sz="3200" dirty="0">
              <a:solidFill>
                <a:schemeClr val="tx1"/>
              </a:solidFill>
            </a:endParaRPr>
          </a:p>
        </p:txBody>
      </p:sp>
      <p:sp>
        <p:nvSpPr>
          <p:cNvPr id="7" name="Oval 6"/>
          <p:cNvSpPr/>
          <p:nvPr/>
        </p:nvSpPr>
        <p:spPr>
          <a:xfrm>
            <a:off x="304800" y="2438400"/>
            <a:ext cx="1966831" cy="837820"/>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rgbClr val="000000"/>
                </a:solidFill>
              </a:rPr>
              <a:t>Compiler</a:t>
            </a:r>
            <a:endParaRPr lang="en-US" sz="2400" dirty="0">
              <a:solidFill>
                <a:srgbClr val="000000"/>
              </a:solidFill>
            </a:endParaRPr>
          </a:p>
        </p:txBody>
      </p:sp>
      <p:sp>
        <p:nvSpPr>
          <p:cNvPr id="8" name="Oval 7"/>
          <p:cNvSpPr/>
          <p:nvPr/>
        </p:nvSpPr>
        <p:spPr>
          <a:xfrm>
            <a:off x="2590800" y="2362200"/>
            <a:ext cx="2087847" cy="837820"/>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rgbClr val="000000"/>
                </a:solidFill>
              </a:rPr>
              <a:t>Compiler</a:t>
            </a:r>
            <a:endParaRPr lang="en-US" sz="2400" dirty="0">
              <a:solidFill>
                <a:srgbClr val="000000"/>
              </a:solidFill>
            </a:endParaRPr>
          </a:p>
        </p:txBody>
      </p:sp>
      <p:cxnSp>
        <p:nvCxnSpPr>
          <p:cNvPr id="10" name="Straight Arrow Connector 9"/>
          <p:cNvCxnSpPr>
            <a:stCxn id="5" idx="2"/>
            <a:endCxn id="7" idx="0"/>
          </p:cNvCxnSpPr>
          <p:nvPr/>
        </p:nvCxnSpPr>
        <p:spPr>
          <a:xfrm>
            <a:off x="1244116" y="1981201"/>
            <a:ext cx="44100" cy="45719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6" idx="2"/>
            <a:endCxn id="8" idx="0"/>
          </p:cNvCxnSpPr>
          <p:nvPr/>
        </p:nvCxnSpPr>
        <p:spPr>
          <a:xfrm>
            <a:off x="3609495" y="1905001"/>
            <a:ext cx="25229" cy="45719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8" name="Folded Corner 17"/>
          <p:cNvSpPr/>
          <p:nvPr/>
        </p:nvSpPr>
        <p:spPr>
          <a:xfrm>
            <a:off x="457200" y="3505200"/>
            <a:ext cx="1878632" cy="711876"/>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err="1" smtClean="0">
                <a:solidFill>
                  <a:schemeClr val="tx1"/>
                </a:solidFill>
              </a:rPr>
              <a:t>foo.o</a:t>
            </a:r>
            <a:endParaRPr lang="en-US" sz="3200" dirty="0">
              <a:solidFill>
                <a:schemeClr val="tx1"/>
              </a:solidFill>
            </a:endParaRPr>
          </a:p>
        </p:txBody>
      </p:sp>
      <p:sp>
        <p:nvSpPr>
          <p:cNvPr id="19" name="Folded Corner 18"/>
          <p:cNvSpPr/>
          <p:nvPr/>
        </p:nvSpPr>
        <p:spPr>
          <a:xfrm>
            <a:off x="2819400" y="3505200"/>
            <a:ext cx="1878632" cy="711876"/>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err="1" smtClean="0">
                <a:solidFill>
                  <a:schemeClr val="tx1"/>
                </a:solidFill>
              </a:rPr>
              <a:t>bar.o</a:t>
            </a:r>
            <a:endParaRPr lang="en-US" sz="3200" dirty="0">
              <a:solidFill>
                <a:schemeClr val="tx1"/>
              </a:solidFill>
            </a:endParaRPr>
          </a:p>
        </p:txBody>
      </p:sp>
      <p:cxnSp>
        <p:nvCxnSpPr>
          <p:cNvPr id="20" name="Straight Arrow Connector 19"/>
          <p:cNvCxnSpPr>
            <a:stCxn id="7" idx="4"/>
            <a:endCxn id="18" idx="0"/>
          </p:cNvCxnSpPr>
          <p:nvPr/>
        </p:nvCxnSpPr>
        <p:spPr>
          <a:xfrm>
            <a:off x="1288216" y="3276220"/>
            <a:ext cx="108300" cy="22898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8" idx="4"/>
            <a:endCxn id="19" idx="0"/>
          </p:cNvCxnSpPr>
          <p:nvPr/>
        </p:nvCxnSpPr>
        <p:spPr>
          <a:xfrm>
            <a:off x="3634724" y="3200020"/>
            <a:ext cx="123992" cy="30518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9" name="Oval 28"/>
          <p:cNvSpPr/>
          <p:nvPr/>
        </p:nvSpPr>
        <p:spPr>
          <a:xfrm>
            <a:off x="1524000" y="4495800"/>
            <a:ext cx="2087847" cy="837820"/>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rgbClr val="000000"/>
                </a:solidFill>
              </a:rPr>
              <a:t>Linker</a:t>
            </a:r>
            <a:endParaRPr lang="en-US" sz="2400" dirty="0">
              <a:solidFill>
                <a:srgbClr val="000000"/>
              </a:solidFill>
            </a:endParaRPr>
          </a:p>
        </p:txBody>
      </p:sp>
      <p:cxnSp>
        <p:nvCxnSpPr>
          <p:cNvPr id="39" name="Straight Arrow Connector 38"/>
          <p:cNvCxnSpPr>
            <a:stCxn id="18" idx="2"/>
            <a:endCxn id="29" idx="1"/>
          </p:cNvCxnSpPr>
          <p:nvPr/>
        </p:nvCxnSpPr>
        <p:spPr>
          <a:xfrm>
            <a:off x="1396516" y="4217076"/>
            <a:ext cx="433242" cy="40142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19" idx="2"/>
            <a:endCxn id="29" idx="7"/>
          </p:cNvCxnSpPr>
          <p:nvPr/>
        </p:nvCxnSpPr>
        <p:spPr>
          <a:xfrm flipH="1">
            <a:off x="3306089" y="4217076"/>
            <a:ext cx="452627" cy="40142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45" name="Folded Corner 44"/>
          <p:cNvSpPr/>
          <p:nvPr/>
        </p:nvSpPr>
        <p:spPr>
          <a:xfrm>
            <a:off x="4114800" y="4495800"/>
            <a:ext cx="1878632" cy="711876"/>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err="1" smtClean="0">
                <a:solidFill>
                  <a:schemeClr val="tx1"/>
                </a:solidFill>
              </a:rPr>
              <a:t>lib.o</a:t>
            </a:r>
            <a:endParaRPr lang="en-US" sz="3200" dirty="0">
              <a:solidFill>
                <a:schemeClr val="tx1"/>
              </a:solidFill>
            </a:endParaRPr>
          </a:p>
        </p:txBody>
      </p:sp>
      <p:cxnSp>
        <p:nvCxnSpPr>
          <p:cNvPr id="46" name="Straight Arrow Connector 45"/>
          <p:cNvCxnSpPr>
            <a:stCxn id="45" idx="1"/>
            <a:endCxn id="29" idx="6"/>
          </p:cNvCxnSpPr>
          <p:nvPr/>
        </p:nvCxnSpPr>
        <p:spPr>
          <a:xfrm flipH="1">
            <a:off x="3611847" y="4851738"/>
            <a:ext cx="502953" cy="62972"/>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49" name="Folded Corner 48"/>
          <p:cNvSpPr/>
          <p:nvPr/>
        </p:nvSpPr>
        <p:spPr>
          <a:xfrm>
            <a:off x="1600200" y="5638800"/>
            <a:ext cx="1878632" cy="83820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err="1" smtClean="0">
                <a:solidFill>
                  <a:schemeClr val="tx1"/>
                </a:solidFill>
              </a:rPr>
              <a:t>a.out</a:t>
            </a:r>
            <a:endParaRPr lang="en-US" sz="3200" dirty="0">
              <a:solidFill>
                <a:schemeClr val="tx1"/>
              </a:solidFill>
            </a:endParaRPr>
          </a:p>
        </p:txBody>
      </p:sp>
      <p:cxnSp>
        <p:nvCxnSpPr>
          <p:cNvPr id="72" name="Straight Arrow Connector 71"/>
          <p:cNvCxnSpPr>
            <a:stCxn id="29" idx="4"/>
            <a:endCxn id="49" idx="0"/>
          </p:cNvCxnSpPr>
          <p:nvPr/>
        </p:nvCxnSpPr>
        <p:spPr>
          <a:xfrm flipH="1">
            <a:off x="2539516" y="5333620"/>
            <a:ext cx="28408" cy="30518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80" name="TextBox 79"/>
          <p:cNvSpPr txBox="1"/>
          <p:nvPr/>
        </p:nvSpPr>
        <p:spPr>
          <a:xfrm>
            <a:off x="4953000" y="1371600"/>
            <a:ext cx="2618538" cy="461665"/>
          </a:xfrm>
          <a:prstGeom prst="rect">
            <a:avLst/>
          </a:prstGeom>
          <a:noFill/>
        </p:spPr>
        <p:txBody>
          <a:bodyPr wrap="none" rtlCol="0">
            <a:spAutoFit/>
          </a:bodyPr>
          <a:lstStyle/>
          <a:p>
            <a:r>
              <a:rPr lang="en-US" sz="2400" i="1" dirty="0" smtClean="0"/>
              <a:t>C source files (text)</a:t>
            </a:r>
            <a:endParaRPr lang="en-US" sz="2400" i="1" dirty="0"/>
          </a:p>
        </p:txBody>
      </p:sp>
      <p:sp>
        <p:nvSpPr>
          <p:cNvPr id="81" name="TextBox 80"/>
          <p:cNvSpPr txBox="1"/>
          <p:nvPr/>
        </p:nvSpPr>
        <p:spPr>
          <a:xfrm>
            <a:off x="4876800" y="3657600"/>
            <a:ext cx="3410822" cy="461665"/>
          </a:xfrm>
          <a:prstGeom prst="rect">
            <a:avLst/>
          </a:prstGeom>
          <a:noFill/>
        </p:spPr>
        <p:txBody>
          <a:bodyPr wrap="none" rtlCol="0">
            <a:spAutoFit/>
          </a:bodyPr>
          <a:lstStyle/>
          <a:p>
            <a:r>
              <a:rPr lang="en-US" sz="2400" i="1" dirty="0" smtClean="0"/>
              <a:t>Machine code object files</a:t>
            </a:r>
            <a:endParaRPr lang="en-US" sz="2400" i="1" dirty="0"/>
          </a:p>
        </p:txBody>
      </p:sp>
      <p:sp>
        <p:nvSpPr>
          <p:cNvPr id="82" name="TextBox 81"/>
          <p:cNvSpPr txBox="1"/>
          <p:nvPr/>
        </p:nvSpPr>
        <p:spPr>
          <a:xfrm>
            <a:off x="6096000" y="4495800"/>
            <a:ext cx="2267822" cy="830997"/>
          </a:xfrm>
          <a:prstGeom prst="rect">
            <a:avLst/>
          </a:prstGeom>
          <a:noFill/>
        </p:spPr>
        <p:txBody>
          <a:bodyPr wrap="square" rtlCol="0">
            <a:spAutoFit/>
          </a:bodyPr>
          <a:lstStyle/>
          <a:p>
            <a:r>
              <a:rPr lang="en-US" sz="2400" i="1" dirty="0" smtClean="0"/>
              <a:t>Pre-built object file libraries</a:t>
            </a:r>
            <a:endParaRPr lang="en-US" sz="2400" i="1" dirty="0"/>
          </a:p>
        </p:txBody>
      </p:sp>
      <p:sp>
        <p:nvSpPr>
          <p:cNvPr id="83" name="TextBox 82"/>
          <p:cNvSpPr txBox="1"/>
          <p:nvPr/>
        </p:nvSpPr>
        <p:spPr>
          <a:xfrm>
            <a:off x="3810000" y="5791200"/>
            <a:ext cx="3873839" cy="461665"/>
          </a:xfrm>
          <a:prstGeom prst="rect">
            <a:avLst/>
          </a:prstGeom>
          <a:noFill/>
        </p:spPr>
        <p:txBody>
          <a:bodyPr wrap="none" rtlCol="0">
            <a:spAutoFit/>
          </a:bodyPr>
          <a:lstStyle/>
          <a:p>
            <a:r>
              <a:rPr lang="en-US" sz="2400" i="1" dirty="0" smtClean="0"/>
              <a:t>Machine code executable file</a:t>
            </a:r>
            <a:endParaRPr lang="en-US" sz="2400" i="1" dirty="0"/>
          </a:p>
        </p:txBody>
      </p:sp>
      <p:sp>
        <p:nvSpPr>
          <p:cNvPr id="84" name="TextBox 83"/>
          <p:cNvSpPr txBox="1"/>
          <p:nvPr/>
        </p:nvSpPr>
        <p:spPr>
          <a:xfrm>
            <a:off x="5029200" y="2438400"/>
            <a:ext cx="3657600" cy="830997"/>
          </a:xfrm>
          <a:prstGeom prst="rect">
            <a:avLst/>
          </a:prstGeom>
          <a:noFill/>
        </p:spPr>
        <p:txBody>
          <a:bodyPr wrap="square" rtlCol="0">
            <a:spAutoFit/>
          </a:bodyPr>
          <a:lstStyle/>
          <a:p>
            <a:r>
              <a:rPr lang="en-US" sz="2400" i="1" dirty="0" smtClean="0"/>
              <a:t>Compiler/assembler combined here</a:t>
            </a:r>
            <a:endParaRPr lang="en-US" sz="2400" i="1" dirty="0"/>
          </a:p>
        </p:txBody>
      </p:sp>
    </p:spTree>
    <p:extLst>
      <p:ext uri="{BB962C8B-B14F-4D97-AF65-F5344CB8AC3E}">
        <p14:creationId xmlns:p14="http://schemas.microsoft.com/office/powerpoint/2010/main" val="832869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dirty="0" smtClean="0"/>
              <a:t>Compilation: Advantages</a:t>
            </a:r>
            <a:endParaRPr lang="en-US" dirty="0"/>
          </a:p>
        </p:txBody>
      </p:sp>
      <p:sp>
        <p:nvSpPr>
          <p:cNvPr id="27651" name="Rectangle 3"/>
          <p:cNvSpPr>
            <a:spLocks noGrp="1" noChangeArrowheads="1"/>
          </p:cNvSpPr>
          <p:nvPr>
            <p:ph type="body" idx="1"/>
          </p:nvPr>
        </p:nvSpPr>
        <p:spPr/>
        <p:txBody>
          <a:bodyPr>
            <a:normAutofit/>
          </a:bodyPr>
          <a:lstStyle/>
          <a:p>
            <a:r>
              <a:rPr lang="en-US" dirty="0" smtClean="0"/>
              <a:t>Excellent run-time performance: generally much faster than Scheme or Java for comparable code (because it optimizes for a given architecture)</a:t>
            </a:r>
          </a:p>
          <a:p>
            <a:r>
              <a:rPr lang="en-US" dirty="0" smtClean="0"/>
              <a:t>Reasonable compilation time: enhancements in compilation procedure (</a:t>
            </a:r>
            <a:r>
              <a:rPr lang="en-US" dirty="0" err="1" smtClean="0"/>
              <a:t>Makefiles</a:t>
            </a:r>
            <a:r>
              <a:rPr lang="en-US" dirty="0" smtClean="0"/>
              <a:t>) allow only modified files to be recompiled</a:t>
            </a:r>
          </a:p>
        </p:txBody>
      </p:sp>
      <p:sp>
        <p:nvSpPr>
          <p:cNvPr id="5" name="Slide Number Placeholder 4"/>
          <p:cNvSpPr>
            <a:spLocks noGrp="1"/>
          </p:cNvSpPr>
          <p:nvPr>
            <p:ph type="sldNum" sz="quarter" idx="12"/>
          </p:nvPr>
        </p:nvSpPr>
        <p:spPr/>
        <p:txBody>
          <a:bodyPr/>
          <a:lstStyle/>
          <a:p>
            <a:fld id="{3CC63E4C-4642-794D-A2FD-70F6B81535F5}" type="slidenum">
              <a:rPr lang="en-US" smtClean="0"/>
              <a:pPr/>
              <a:t>17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smtClean="0"/>
              <a:t>Compilation: Disadvantages</a:t>
            </a:r>
            <a:endParaRPr lang="en-US" dirty="0"/>
          </a:p>
        </p:txBody>
      </p:sp>
      <p:sp>
        <p:nvSpPr>
          <p:cNvPr id="29699" name="Rectangle 3"/>
          <p:cNvSpPr>
            <a:spLocks noGrp="1" noChangeArrowheads="1"/>
          </p:cNvSpPr>
          <p:nvPr>
            <p:ph type="body" idx="1"/>
          </p:nvPr>
        </p:nvSpPr>
        <p:spPr/>
        <p:txBody>
          <a:bodyPr>
            <a:normAutofit fontScale="92500" lnSpcReduction="20000"/>
          </a:bodyPr>
          <a:lstStyle/>
          <a:p>
            <a:r>
              <a:rPr lang="en-US" dirty="0" smtClean="0"/>
              <a:t>Compiled files, including the executable, are architecture-specific, depending on processor type (e.g., MIPS vs. RISC-V) and the operating system (e.g., Windows vs. Linux)</a:t>
            </a:r>
          </a:p>
          <a:p>
            <a:r>
              <a:rPr lang="en-US" dirty="0" smtClean="0"/>
              <a:t>Executable must be rebuilt on each new system</a:t>
            </a:r>
          </a:p>
          <a:p>
            <a:pPr lvl="1"/>
            <a:r>
              <a:rPr lang="en-US" dirty="0" smtClean="0"/>
              <a:t>I.e., “porting your code” to a new architecture</a:t>
            </a:r>
          </a:p>
          <a:p>
            <a:r>
              <a:rPr lang="en-US" dirty="0" smtClean="0"/>
              <a:t>“Change </a:t>
            </a:r>
            <a:r>
              <a:rPr lang="en-US" dirty="0" smtClean="0">
                <a:sym typeface="Symbol" charset="2"/>
              </a:rPr>
              <a:t> </a:t>
            </a:r>
            <a:r>
              <a:rPr lang="en-US" dirty="0" smtClean="0"/>
              <a:t>Compile </a:t>
            </a:r>
            <a:r>
              <a:rPr lang="en-US" dirty="0" smtClean="0">
                <a:sym typeface="Symbol" charset="2"/>
              </a:rPr>
              <a:t> </a:t>
            </a:r>
            <a:r>
              <a:rPr lang="en-US" dirty="0" smtClean="0"/>
              <a:t>Run [repeat]” iteration cycle can be slow during development</a:t>
            </a:r>
          </a:p>
          <a:p>
            <a:pPr lvl="1"/>
            <a:r>
              <a:rPr lang="en-US" dirty="0" smtClean="0"/>
              <a:t>but Make tool only rebuilds changed pieces, and can do compiles in parallel (linker is sequential though -&gt; Amdahl’s Law)</a:t>
            </a:r>
            <a:endParaRPr lang="en-US" dirty="0"/>
          </a:p>
        </p:txBody>
      </p:sp>
      <p:sp>
        <p:nvSpPr>
          <p:cNvPr id="5" name="Slide Number Placeholder 4"/>
          <p:cNvSpPr>
            <a:spLocks noGrp="1"/>
          </p:cNvSpPr>
          <p:nvPr>
            <p:ph type="sldNum" sz="quarter" idx="12"/>
          </p:nvPr>
        </p:nvSpPr>
        <p:spPr/>
        <p:txBody>
          <a:bodyPr/>
          <a:lstStyle/>
          <a:p>
            <a:fld id="{3CC63E4C-4642-794D-A2FD-70F6B81535F5}" type="slidenum">
              <a:rPr lang="en-US" smtClean="0"/>
              <a:pPr/>
              <a:t>18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69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6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Pre-Processor (CPP)</a:t>
            </a:r>
            <a:endParaRPr lang="en-US" dirty="0"/>
          </a:p>
        </p:txBody>
      </p:sp>
      <p:sp>
        <p:nvSpPr>
          <p:cNvPr id="3" name="Content Placeholder 2"/>
          <p:cNvSpPr>
            <a:spLocks noGrp="1"/>
          </p:cNvSpPr>
          <p:nvPr>
            <p:ph idx="1"/>
          </p:nvPr>
        </p:nvSpPr>
        <p:spPr>
          <a:xfrm>
            <a:off x="381000" y="2438400"/>
            <a:ext cx="8229600" cy="4221163"/>
          </a:xfrm>
        </p:spPr>
        <p:txBody>
          <a:bodyPr>
            <a:normAutofit lnSpcReduction="10000"/>
          </a:bodyPr>
          <a:lstStyle/>
          <a:p>
            <a:r>
              <a:rPr lang="en-US" sz="2400" dirty="0" smtClean="0"/>
              <a:t>C source files first pass through macro processor, CPP, before compiler sees code</a:t>
            </a:r>
          </a:p>
          <a:p>
            <a:r>
              <a:rPr lang="en-US" sz="2400" dirty="0" smtClean="0"/>
              <a:t>CPP replaces comments with a single space</a:t>
            </a:r>
          </a:p>
          <a:p>
            <a:r>
              <a:rPr lang="en-US" sz="2400" dirty="0" smtClean="0"/>
              <a:t>CPP commands begin with “#”</a:t>
            </a:r>
          </a:p>
          <a:p>
            <a:r>
              <a:rPr lang="en-US" sz="2400" dirty="0" smtClean="0"/>
              <a:t>#include “</a:t>
            </a:r>
            <a:r>
              <a:rPr lang="en-US" sz="2400" dirty="0" err="1" smtClean="0"/>
              <a:t>file.h</a:t>
            </a:r>
            <a:r>
              <a:rPr lang="en-US" sz="2400" dirty="0" smtClean="0"/>
              <a:t>” /* Inserts </a:t>
            </a:r>
            <a:r>
              <a:rPr lang="en-US" sz="2400" dirty="0" err="1" smtClean="0"/>
              <a:t>file.h</a:t>
            </a:r>
            <a:r>
              <a:rPr lang="en-US" sz="2400" dirty="0" smtClean="0"/>
              <a:t> into output */</a:t>
            </a:r>
          </a:p>
          <a:p>
            <a:r>
              <a:rPr lang="en-US" sz="2400" dirty="0" smtClean="0"/>
              <a:t>#include &lt;</a:t>
            </a:r>
            <a:r>
              <a:rPr lang="en-US" sz="2400" dirty="0" err="1" smtClean="0"/>
              <a:t>stdio.h</a:t>
            </a:r>
            <a:r>
              <a:rPr lang="en-US" sz="2400" dirty="0" smtClean="0"/>
              <a:t>&gt; /* Looks for file in standard location */</a:t>
            </a:r>
          </a:p>
          <a:p>
            <a:r>
              <a:rPr lang="en-US" sz="2400" dirty="0" smtClean="0"/>
              <a:t>#define M_PI (3.14159) /* Define constant */</a:t>
            </a:r>
          </a:p>
          <a:p>
            <a:r>
              <a:rPr lang="en-US" sz="2400" dirty="0" smtClean="0"/>
              <a:t>#if/#</a:t>
            </a:r>
            <a:r>
              <a:rPr lang="en-US" sz="2400" dirty="0" err="1" smtClean="0"/>
              <a:t>endif</a:t>
            </a:r>
            <a:r>
              <a:rPr lang="en-US" sz="2400" dirty="0" smtClean="0"/>
              <a:t> /* Conditional inclusion of text */</a:t>
            </a:r>
          </a:p>
          <a:p>
            <a:r>
              <a:rPr lang="en-US" sz="2400" dirty="0" smtClean="0"/>
              <a:t>Use –save-temps option to </a:t>
            </a:r>
            <a:r>
              <a:rPr lang="en-US" sz="2400" dirty="0" err="1" smtClean="0"/>
              <a:t>gcc</a:t>
            </a:r>
            <a:r>
              <a:rPr lang="en-US" sz="2400" dirty="0" smtClean="0"/>
              <a:t> to see result of preprocessing</a:t>
            </a:r>
          </a:p>
          <a:p>
            <a:r>
              <a:rPr lang="en-US" sz="2400" dirty="0" smtClean="0"/>
              <a:t>Full documentation at: </a:t>
            </a:r>
            <a:r>
              <a:rPr lang="en-US" sz="1800" b="1" dirty="0" smtClean="0">
                <a:latin typeface="Courier"/>
                <a:cs typeface="Courier"/>
              </a:rPr>
              <a:t>http</a:t>
            </a:r>
            <a:r>
              <a:rPr lang="en-US" sz="1800" b="1" dirty="0">
                <a:latin typeface="Courier"/>
                <a:cs typeface="Courier"/>
              </a:rPr>
              <a:t>://</a:t>
            </a:r>
            <a:r>
              <a:rPr lang="en-US" sz="1800" b="1" dirty="0" err="1">
                <a:latin typeface="Courier"/>
                <a:cs typeface="Courier"/>
              </a:rPr>
              <a:t>gcc.gnu.org</a:t>
            </a:r>
            <a:r>
              <a:rPr lang="en-US" sz="1800" b="1" dirty="0">
                <a:latin typeface="Courier"/>
                <a:cs typeface="Courier"/>
              </a:rPr>
              <a:t>/</a:t>
            </a:r>
            <a:r>
              <a:rPr lang="en-US" sz="1800" b="1" dirty="0" err="1">
                <a:latin typeface="Courier"/>
                <a:cs typeface="Courier"/>
              </a:rPr>
              <a:t>onlinedocs</a:t>
            </a:r>
            <a:r>
              <a:rPr lang="en-US" sz="1800" b="1" dirty="0">
                <a:latin typeface="Courier"/>
                <a:cs typeface="Courier"/>
              </a:rPr>
              <a:t>/</a:t>
            </a:r>
            <a:r>
              <a:rPr lang="en-US" sz="1800" b="1" dirty="0" err="1">
                <a:latin typeface="Courier"/>
                <a:cs typeface="Courier"/>
              </a:rPr>
              <a:t>cpp</a:t>
            </a:r>
            <a:r>
              <a:rPr lang="en-US" sz="1800" b="1" dirty="0">
                <a:latin typeface="Courier"/>
                <a:cs typeface="Courier"/>
              </a:rPr>
              <a:t>/</a:t>
            </a:r>
          </a:p>
        </p:txBody>
      </p:sp>
      <p:sp>
        <p:nvSpPr>
          <p:cNvPr id="4" name="Slide Number Placeholder 3"/>
          <p:cNvSpPr>
            <a:spLocks noGrp="1"/>
          </p:cNvSpPr>
          <p:nvPr>
            <p:ph type="sldNum" sz="quarter" idx="12"/>
          </p:nvPr>
        </p:nvSpPr>
        <p:spPr/>
        <p:txBody>
          <a:bodyPr/>
          <a:lstStyle/>
          <a:p>
            <a:fld id="{3CC63E4C-4642-794D-A2FD-70F6B81535F5}" type="slidenum">
              <a:rPr lang="en-US" smtClean="0"/>
              <a:pPr/>
              <a:t>19</a:t>
            </a:fld>
            <a:endParaRPr lang="en-US"/>
          </a:p>
        </p:txBody>
      </p:sp>
      <p:sp>
        <p:nvSpPr>
          <p:cNvPr id="5" name="Folded Corner 4"/>
          <p:cNvSpPr/>
          <p:nvPr/>
        </p:nvSpPr>
        <p:spPr>
          <a:xfrm>
            <a:off x="685800" y="1371600"/>
            <a:ext cx="1192832" cy="68580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err="1" smtClean="0">
                <a:solidFill>
                  <a:schemeClr val="tx1"/>
                </a:solidFill>
              </a:rPr>
              <a:t>foo.c</a:t>
            </a:r>
            <a:endParaRPr lang="en-US" sz="3200" dirty="0">
              <a:solidFill>
                <a:schemeClr val="tx1"/>
              </a:solidFill>
            </a:endParaRPr>
          </a:p>
        </p:txBody>
      </p:sp>
      <p:sp>
        <p:nvSpPr>
          <p:cNvPr id="6" name="Oval 5"/>
          <p:cNvSpPr/>
          <p:nvPr/>
        </p:nvSpPr>
        <p:spPr>
          <a:xfrm>
            <a:off x="2209800" y="1447800"/>
            <a:ext cx="1966831" cy="685800"/>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rgbClr val="000000"/>
                </a:solidFill>
              </a:rPr>
              <a:t>CPP</a:t>
            </a:r>
            <a:endParaRPr lang="en-US" sz="2400" dirty="0">
              <a:solidFill>
                <a:srgbClr val="000000"/>
              </a:solidFill>
            </a:endParaRPr>
          </a:p>
        </p:txBody>
      </p:sp>
      <p:cxnSp>
        <p:nvCxnSpPr>
          <p:cNvPr id="7" name="Straight Arrow Connector 6"/>
          <p:cNvCxnSpPr>
            <a:stCxn id="5" idx="3"/>
            <a:endCxn id="6" idx="2"/>
          </p:cNvCxnSpPr>
          <p:nvPr/>
        </p:nvCxnSpPr>
        <p:spPr>
          <a:xfrm>
            <a:off x="1878632" y="1714500"/>
            <a:ext cx="331168" cy="762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8" name="Folded Corner 7"/>
          <p:cNvSpPr/>
          <p:nvPr/>
        </p:nvSpPr>
        <p:spPr>
          <a:xfrm>
            <a:off x="4495800" y="1371600"/>
            <a:ext cx="1878632" cy="711876"/>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err="1" smtClean="0">
                <a:solidFill>
                  <a:schemeClr val="tx1"/>
                </a:solidFill>
              </a:rPr>
              <a:t>foo.i</a:t>
            </a:r>
            <a:endParaRPr lang="en-US" sz="3200" dirty="0">
              <a:solidFill>
                <a:schemeClr val="tx1"/>
              </a:solidFill>
            </a:endParaRPr>
          </a:p>
        </p:txBody>
      </p:sp>
      <p:cxnSp>
        <p:nvCxnSpPr>
          <p:cNvPr id="9" name="Straight Arrow Connector 8"/>
          <p:cNvCxnSpPr>
            <a:stCxn id="6" idx="6"/>
            <a:endCxn id="8" idx="1"/>
          </p:cNvCxnSpPr>
          <p:nvPr/>
        </p:nvCxnSpPr>
        <p:spPr>
          <a:xfrm flipV="1">
            <a:off x="4176631" y="1727538"/>
            <a:ext cx="319169" cy="63162"/>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6705600" y="1295400"/>
            <a:ext cx="2087847" cy="837820"/>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rgbClr val="000000"/>
                </a:solidFill>
              </a:rPr>
              <a:t>Compiler</a:t>
            </a:r>
            <a:endParaRPr lang="en-US" sz="2400" dirty="0">
              <a:solidFill>
                <a:srgbClr val="000000"/>
              </a:solidFill>
            </a:endParaRPr>
          </a:p>
        </p:txBody>
      </p:sp>
      <p:cxnSp>
        <p:nvCxnSpPr>
          <p:cNvPr id="11" name="Straight Arrow Connector 10"/>
          <p:cNvCxnSpPr>
            <a:stCxn id="8" idx="3"/>
            <a:endCxn id="10" idx="2"/>
          </p:cNvCxnSpPr>
          <p:nvPr/>
        </p:nvCxnSpPr>
        <p:spPr>
          <a:xfrm flipV="1">
            <a:off x="6374432" y="1714310"/>
            <a:ext cx="331168" cy="13228"/>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00012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normAutofit/>
          </a:bodyPr>
          <a:lstStyle/>
          <a:p>
            <a:r>
              <a:rPr lang="en-US" dirty="0" smtClean="0"/>
              <a:t>Compile vs. Interpret</a:t>
            </a:r>
          </a:p>
          <a:p>
            <a:r>
              <a:rPr lang="en-US" dirty="0" smtClean="0"/>
              <a:t>C vs. Java vs. Python </a:t>
            </a:r>
          </a:p>
          <a:p>
            <a:r>
              <a:rPr lang="en-US" dirty="0" err="1" smtClean="0"/>
              <a:t>Administrivia</a:t>
            </a:r>
            <a:endParaRPr lang="en-US" dirty="0" smtClean="0"/>
          </a:p>
          <a:p>
            <a:r>
              <a:rPr lang="en-US" dirty="0" smtClean="0"/>
              <a:t>Quick Start Introduction to C</a:t>
            </a:r>
          </a:p>
          <a:p>
            <a:r>
              <a:rPr lang="en-US" dirty="0" smtClean="0"/>
              <a:t>News/Technology Break</a:t>
            </a:r>
          </a:p>
          <a:p>
            <a:r>
              <a:rPr lang="en-US" dirty="0" smtClean="0"/>
              <a:t>Pointers</a:t>
            </a:r>
          </a:p>
          <a:p>
            <a:r>
              <a:rPr lang="en-US" dirty="0" smtClean="0"/>
              <a:t>And in Conclusion, …</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normAutofit/>
          </a:bodyPr>
          <a:lstStyle/>
          <a:p>
            <a:r>
              <a:rPr lang="en-US" dirty="0" smtClean="0">
                <a:solidFill>
                  <a:srgbClr val="D9D9D9"/>
                </a:solidFill>
              </a:rPr>
              <a:t>Compile vs. Interpret</a:t>
            </a:r>
          </a:p>
          <a:p>
            <a:r>
              <a:rPr lang="en-US" dirty="0" smtClean="0"/>
              <a:t>C vs. Java vs. Python </a:t>
            </a:r>
          </a:p>
          <a:p>
            <a:r>
              <a:rPr lang="en-US" dirty="0" err="1" smtClean="0">
                <a:solidFill>
                  <a:srgbClr val="D9D9D9"/>
                </a:solidFill>
              </a:rPr>
              <a:t>Administrivia</a:t>
            </a:r>
            <a:endParaRPr lang="en-US" dirty="0" smtClean="0">
              <a:solidFill>
                <a:srgbClr val="D9D9D9"/>
              </a:solidFill>
            </a:endParaRPr>
          </a:p>
          <a:p>
            <a:r>
              <a:rPr lang="en-US" dirty="0" smtClean="0">
                <a:solidFill>
                  <a:srgbClr val="D9D9D9"/>
                </a:solidFill>
              </a:rPr>
              <a:t>Quick Start Introduction to C</a:t>
            </a:r>
          </a:p>
          <a:p>
            <a:r>
              <a:rPr lang="en-US" dirty="0" smtClean="0">
                <a:solidFill>
                  <a:srgbClr val="D9D9D9"/>
                </a:solidFill>
              </a:rPr>
              <a:t>News/Technology Break</a:t>
            </a:r>
          </a:p>
          <a:p>
            <a:r>
              <a:rPr lang="en-US" dirty="0" smtClean="0">
                <a:solidFill>
                  <a:srgbClr val="D9D9D9"/>
                </a:solidFill>
              </a:rPr>
              <a:t>Pointers</a:t>
            </a:r>
          </a:p>
          <a:p>
            <a:r>
              <a:rPr lang="en-US" dirty="0" smtClean="0">
                <a:solidFill>
                  <a:srgbClr val="D9D9D9"/>
                </a:solidFill>
              </a:rPr>
              <a:t>And in Conclusion, …</a:t>
            </a:r>
            <a:endParaRPr lang="en-US" dirty="0">
              <a:solidFill>
                <a:srgbClr val="D9D9D9"/>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pPr/>
              <a:t>20</a:t>
            </a:fld>
            <a:endParaRPr lang="en-US"/>
          </a:p>
        </p:txBody>
      </p:sp>
    </p:spTree>
    <p:extLst>
      <p:ext uri="{BB962C8B-B14F-4D97-AF65-F5344CB8AC3E}">
        <p14:creationId xmlns:p14="http://schemas.microsoft.com/office/powerpoint/2010/main" val="11427208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0"/>
            <a:ext cx="8229600" cy="639762"/>
          </a:xfrm>
        </p:spPr>
        <p:txBody>
          <a:bodyPr>
            <a:normAutofit fontScale="90000"/>
          </a:bodyPr>
          <a:lstStyle/>
          <a:p>
            <a:r>
              <a:rPr lang="en-US" dirty="0" smtClean="0"/>
              <a:t>C vs. Java</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900539661"/>
              </p:ext>
            </p:extLst>
          </p:nvPr>
        </p:nvGraphicFramePr>
        <p:xfrm>
          <a:off x="0" y="606215"/>
          <a:ext cx="9143999" cy="5913120"/>
        </p:xfrm>
        <a:graphic>
          <a:graphicData uri="http://schemas.openxmlformats.org/drawingml/2006/table">
            <a:tbl>
              <a:tblPr firstRow="1" bandRow="1">
                <a:tableStyleId>{5C22544A-7EE6-4342-B048-85BDC9FD1C3A}</a:tableStyleId>
              </a:tblPr>
              <a:tblGrid>
                <a:gridCol w="1526892"/>
                <a:gridCol w="3088485"/>
                <a:gridCol w="4528622"/>
              </a:tblGrid>
              <a:tr h="729401">
                <a:tc>
                  <a:txBody>
                    <a:bodyPr/>
                    <a:lstStyle/>
                    <a:p>
                      <a:endParaRPr lang="en-US" sz="44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200" dirty="0" smtClean="0"/>
                        <a:t>C</a:t>
                      </a:r>
                    </a:p>
                  </a:txBody>
                  <a:tcPr anchor="ctr"/>
                </a:tc>
                <a:tc>
                  <a:txBody>
                    <a:bodyPr/>
                    <a:lstStyle/>
                    <a:p>
                      <a:pPr algn="ctr"/>
                      <a:r>
                        <a:rPr lang="en-US" sz="3200" dirty="0" smtClean="0"/>
                        <a:t>Java</a:t>
                      </a:r>
                      <a:endParaRPr lang="en-US" sz="3200" dirty="0"/>
                    </a:p>
                  </a:txBody>
                  <a:tcPr anchor="ctr"/>
                </a:tc>
              </a:tr>
              <a:tr h="705088">
                <a:tc>
                  <a:txBody>
                    <a:bodyPr/>
                    <a:lstStyle/>
                    <a:p>
                      <a:pPr marL="0" marR="0">
                        <a:spcBef>
                          <a:spcPts val="0"/>
                        </a:spcBef>
                        <a:spcAft>
                          <a:spcPts val="0"/>
                        </a:spcAft>
                      </a:pPr>
                      <a:r>
                        <a:rPr lang="en-US" sz="2000" dirty="0" smtClean="0">
                          <a:latin typeface="Times New Roman"/>
                          <a:ea typeface="Times New Roman"/>
                          <a:cs typeface="Times New Roman"/>
                        </a:rPr>
                        <a:t>Type of Language </a:t>
                      </a:r>
                      <a:endParaRPr lang="en-US" sz="2000" dirty="0">
                        <a:latin typeface="Times New Roman"/>
                        <a:ea typeface="Times New Roman"/>
                        <a:cs typeface="Times New Roman"/>
                      </a:endParaRPr>
                    </a:p>
                  </a:txBody>
                  <a:tcPr marL="63500" marR="63500" marT="63500" marB="63500" anchor="ctr"/>
                </a:tc>
                <a:tc>
                  <a:txBody>
                    <a:bodyPr/>
                    <a:lstStyle/>
                    <a:p>
                      <a:pPr marL="0" marR="0">
                        <a:spcBef>
                          <a:spcPts val="0"/>
                        </a:spcBef>
                        <a:spcAft>
                          <a:spcPts val="0"/>
                        </a:spcAft>
                      </a:pPr>
                      <a:r>
                        <a:rPr lang="en-US" sz="2000" dirty="0" smtClean="0">
                          <a:latin typeface="Times New Roman"/>
                          <a:ea typeface="Times New Roman"/>
                          <a:cs typeface="Times New Roman"/>
                        </a:rPr>
                        <a:t>Function Oriented </a:t>
                      </a:r>
                      <a:endParaRPr lang="en-US" sz="2000" dirty="0">
                        <a:latin typeface="Times New Roman"/>
                        <a:ea typeface="Times New Roman"/>
                        <a:cs typeface="Times New Roman"/>
                      </a:endParaRPr>
                    </a:p>
                  </a:txBody>
                  <a:tcPr marL="63500" marR="63500" marT="63500" marB="63500" anchor="ctr"/>
                </a:tc>
                <a:tc>
                  <a:txBody>
                    <a:bodyPr/>
                    <a:lstStyle/>
                    <a:p>
                      <a:pPr marL="0" marR="0">
                        <a:spcBef>
                          <a:spcPts val="0"/>
                        </a:spcBef>
                        <a:spcAft>
                          <a:spcPts val="0"/>
                        </a:spcAft>
                      </a:pPr>
                      <a:r>
                        <a:rPr lang="en-US" sz="2000" dirty="0" smtClean="0">
                          <a:latin typeface="Times New Roman"/>
                          <a:ea typeface="Times New Roman"/>
                          <a:cs typeface="Times New Roman"/>
                        </a:rPr>
                        <a:t>Object Oriented </a:t>
                      </a:r>
                      <a:endParaRPr lang="en-US" sz="2000" dirty="0">
                        <a:latin typeface="Times New Roman"/>
                        <a:ea typeface="Times New Roman"/>
                        <a:cs typeface="Times New Roman"/>
                      </a:endParaRPr>
                    </a:p>
                  </a:txBody>
                  <a:tcPr marL="63500" marR="63500" marT="63500" marB="63500" anchor="ctr"/>
                </a:tc>
              </a:tr>
              <a:tr h="705088">
                <a:tc>
                  <a:txBody>
                    <a:bodyPr/>
                    <a:lstStyle/>
                    <a:p>
                      <a:pPr marL="0" marR="0">
                        <a:spcBef>
                          <a:spcPts val="0"/>
                        </a:spcBef>
                        <a:spcAft>
                          <a:spcPts val="0"/>
                        </a:spcAft>
                      </a:pPr>
                      <a:r>
                        <a:rPr lang="en-US" sz="2000" dirty="0" smtClean="0">
                          <a:latin typeface="Times New Roman"/>
                          <a:ea typeface="Times New Roman"/>
                          <a:cs typeface="Times New Roman"/>
                        </a:rPr>
                        <a:t>Program-</a:t>
                      </a:r>
                      <a:r>
                        <a:rPr lang="en-US" sz="2000" dirty="0" err="1" smtClean="0">
                          <a:latin typeface="Times New Roman"/>
                          <a:ea typeface="Times New Roman"/>
                          <a:cs typeface="Times New Roman"/>
                        </a:rPr>
                        <a:t>ming</a:t>
                      </a:r>
                      <a:r>
                        <a:rPr lang="en-US" sz="2000" dirty="0" smtClean="0">
                          <a:latin typeface="Times New Roman"/>
                          <a:ea typeface="Times New Roman"/>
                          <a:cs typeface="Times New Roman"/>
                        </a:rPr>
                        <a:t> Unit </a:t>
                      </a:r>
                      <a:endParaRPr lang="en-US" sz="2000" dirty="0">
                        <a:latin typeface="Times New Roman"/>
                        <a:ea typeface="Times New Roman"/>
                        <a:cs typeface="Times New Roman"/>
                      </a:endParaRPr>
                    </a:p>
                  </a:txBody>
                  <a:tcPr marL="63500" marR="63500" marT="63500" marB="63500" anchor="ctr"/>
                </a:tc>
                <a:tc>
                  <a:txBody>
                    <a:bodyPr/>
                    <a:lstStyle/>
                    <a:p>
                      <a:pPr marL="0" marR="0">
                        <a:spcBef>
                          <a:spcPts val="0"/>
                        </a:spcBef>
                        <a:spcAft>
                          <a:spcPts val="0"/>
                        </a:spcAft>
                      </a:pPr>
                      <a:r>
                        <a:rPr lang="en-US" sz="2000" dirty="0" smtClean="0">
                          <a:latin typeface="Times New Roman"/>
                          <a:ea typeface="Times New Roman"/>
                          <a:cs typeface="Times New Roman"/>
                        </a:rPr>
                        <a:t>Function </a:t>
                      </a:r>
                      <a:endParaRPr lang="en-US" sz="2000" dirty="0">
                        <a:latin typeface="Times New Roman"/>
                        <a:ea typeface="Times New Roman"/>
                        <a:cs typeface="Times New Roman"/>
                      </a:endParaRPr>
                    </a:p>
                  </a:txBody>
                  <a:tcPr marL="63500" marR="63500" marT="63500" marB="63500" anchor="ctr"/>
                </a:tc>
                <a:tc>
                  <a:txBody>
                    <a:bodyPr/>
                    <a:lstStyle/>
                    <a:p>
                      <a:pPr marL="0" marR="0">
                        <a:spcBef>
                          <a:spcPts val="0"/>
                        </a:spcBef>
                        <a:spcAft>
                          <a:spcPts val="0"/>
                        </a:spcAft>
                      </a:pPr>
                      <a:r>
                        <a:rPr lang="en-US" sz="2000" dirty="0" smtClean="0">
                          <a:latin typeface="Times New Roman"/>
                          <a:ea typeface="Times New Roman"/>
                          <a:cs typeface="Times New Roman"/>
                        </a:rPr>
                        <a:t>Class = Abstract Data</a:t>
                      </a:r>
                      <a:r>
                        <a:rPr lang="en-US" sz="2000" baseline="0" dirty="0" smtClean="0">
                          <a:latin typeface="Times New Roman"/>
                          <a:ea typeface="Times New Roman"/>
                          <a:cs typeface="Times New Roman"/>
                        </a:rPr>
                        <a:t> Type</a:t>
                      </a:r>
                      <a:r>
                        <a:rPr lang="en-US" sz="2000" dirty="0" smtClean="0">
                          <a:latin typeface="Times New Roman"/>
                          <a:ea typeface="Times New Roman"/>
                          <a:cs typeface="Times New Roman"/>
                        </a:rPr>
                        <a:t> </a:t>
                      </a:r>
                      <a:endParaRPr lang="en-US" sz="2000" dirty="0">
                        <a:latin typeface="Times New Roman"/>
                        <a:ea typeface="Times New Roman"/>
                        <a:cs typeface="Times New Roman"/>
                      </a:endParaRPr>
                    </a:p>
                  </a:txBody>
                  <a:tcPr marL="63500" marR="63500" marT="63500" marB="63500" anchor="ctr"/>
                </a:tc>
              </a:tr>
              <a:tr h="705088">
                <a:tc>
                  <a:txBody>
                    <a:bodyPr/>
                    <a:lstStyle/>
                    <a:p>
                      <a:pPr marL="0" marR="0">
                        <a:spcBef>
                          <a:spcPts val="0"/>
                        </a:spcBef>
                        <a:spcAft>
                          <a:spcPts val="0"/>
                        </a:spcAft>
                      </a:pPr>
                      <a:r>
                        <a:rPr lang="en-US" sz="2000" dirty="0" smtClean="0">
                          <a:latin typeface="Times New Roman"/>
                          <a:ea typeface="Times New Roman"/>
                          <a:cs typeface="Times New Roman"/>
                        </a:rPr>
                        <a:t>Compilation </a:t>
                      </a:r>
                      <a:endParaRPr lang="en-US" sz="2000" dirty="0">
                        <a:latin typeface="Times New Roman"/>
                        <a:ea typeface="Times New Roman"/>
                        <a:cs typeface="Times New Roman"/>
                      </a:endParaRPr>
                    </a:p>
                  </a:txBody>
                  <a:tcPr marL="63500" marR="63500" marT="63500" marB="63500" anchor="ctr"/>
                </a:tc>
                <a:tc>
                  <a:txBody>
                    <a:bodyPr/>
                    <a:lstStyle/>
                    <a:p>
                      <a:pPr marL="0" marR="0">
                        <a:spcBef>
                          <a:spcPts val="0"/>
                        </a:spcBef>
                        <a:spcAft>
                          <a:spcPts val="0"/>
                        </a:spcAft>
                      </a:pPr>
                      <a:r>
                        <a:rPr lang="en-US" sz="2000">
                          <a:latin typeface="Times New Roman"/>
                          <a:ea typeface="Times New Roman"/>
                          <a:cs typeface="Times New Roman"/>
                        </a:rPr>
                        <a:t>gcc hello.c creates machine language code </a:t>
                      </a:r>
                    </a:p>
                  </a:txBody>
                  <a:tcPr marL="63500" marR="63500" marT="63500" marB="63500" anchor="ctr"/>
                </a:tc>
                <a:tc>
                  <a:txBody>
                    <a:bodyPr/>
                    <a:lstStyle/>
                    <a:p>
                      <a:pPr marL="0" marR="0">
                        <a:spcBef>
                          <a:spcPts val="0"/>
                        </a:spcBef>
                        <a:spcAft>
                          <a:spcPts val="0"/>
                        </a:spcAft>
                      </a:pPr>
                      <a:r>
                        <a:rPr lang="en-US" sz="2000" dirty="0" err="1">
                          <a:latin typeface="Times New Roman"/>
                          <a:ea typeface="Times New Roman"/>
                          <a:cs typeface="Times New Roman"/>
                        </a:rPr>
                        <a:t>javac</a:t>
                      </a:r>
                      <a:r>
                        <a:rPr lang="en-US" sz="2000" dirty="0">
                          <a:latin typeface="Times New Roman"/>
                          <a:ea typeface="Times New Roman"/>
                          <a:cs typeface="Times New Roman"/>
                        </a:rPr>
                        <a:t> </a:t>
                      </a:r>
                      <a:r>
                        <a:rPr lang="en-US" sz="2000" dirty="0" err="1">
                          <a:latin typeface="Times New Roman"/>
                          <a:ea typeface="Times New Roman"/>
                          <a:cs typeface="Times New Roman"/>
                        </a:rPr>
                        <a:t>Hello.java</a:t>
                      </a:r>
                      <a:r>
                        <a:rPr lang="en-US" sz="2000" dirty="0">
                          <a:latin typeface="Times New Roman"/>
                          <a:ea typeface="Times New Roman"/>
                          <a:cs typeface="Times New Roman"/>
                        </a:rPr>
                        <a:t> </a:t>
                      </a:r>
                      <a:r>
                        <a:rPr lang="en-US" sz="2000" dirty="0" smtClean="0">
                          <a:latin typeface="Times New Roman"/>
                          <a:ea typeface="Times New Roman"/>
                          <a:cs typeface="Times New Roman"/>
                        </a:rPr>
                        <a:t>creates Java virtual</a:t>
                      </a:r>
                      <a:r>
                        <a:rPr lang="en-US" sz="2000" baseline="0" dirty="0" smtClean="0">
                          <a:latin typeface="Times New Roman"/>
                          <a:ea typeface="Times New Roman"/>
                          <a:cs typeface="Times New Roman"/>
                        </a:rPr>
                        <a:t> machine</a:t>
                      </a:r>
                      <a:r>
                        <a:rPr lang="en-US" sz="2000" dirty="0" smtClean="0">
                          <a:latin typeface="Times New Roman"/>
                          <a:ea typeface="Times New Roman"/>
                          <a:cs typeface="Times New Roman"/>
                        </a:rPr>
                        <a:t> language </a:t>
                      </a:r>
                      <a:r>
                        <a:rPr lang="en-US" sz="2000" dirty="0" err="1">
                          <a:latin typeface="Times New Roman"/>
                          <a:ea typeface="Times New Roman"/>
                          <a:cs typeface="Times New Roman"/>
                        </a:rPr>
                        <a:t>bytecode</a:t>
                      </a:r>
                      <a:r>
                        <a:rPr lang="en-US" sz="2000" dirty="0">
                          <a:latin typeface="Times New Roman"/>
                          <a:ea typeface="Times New Roman"/>
                          <a:cs typeface="Times New Roman"/>
                        </a:rPr>
                        <a:t> </a:t>
                      </a:r>
                    </a:p>
                  </a:txBody>
                  <a:tcPr marL="63500" marR="63500" marT="63500" marB="63500" anchor="ctr"/>
                </a:tc>
              </a:tr>
              <a:tr h="705088">
                <a:tc>
                  <a:txBody>
                    <a:bodyPr/>
                    <a:lstStyle/>
                    <a:p>
                      <a:pPr marL="0" marR="0">
                        <a:spcBef>
                          <a:spcPts val="0"/>
                        </a:spcBef>
                        <a:spcAft>
                          <a:spcPts val="0"/>
                        </a:spcAft>
                      </a:pPr>
                      <a:r>
                        <a:rPr lang="en-US" sz="2000" dirty="0" smtClean="0">
                          <a:latin typeface="Times New Roman"/>
                          <a:ea typeface="Times New Roman"/>
                          <a:cs typeface="Times New Roman"/>
                        </a:rPr>
                        <a:t>Execution </a:t>
                      </a:r>
                      <a:endParaRPr lang="en-US" sz="2000" dirty="0">
                        <a:latin typeface="Times New Roman"/>
                        <a:ea typeface="Times New Roman"/>
                        <a:cs typeface="Times New Roman"/>
                      </a:endParaRPr>
                    </a:p>
                  </a:txBody>
                  <a:tcPr marL="63500" marR="63500" marT="63500" marB="63500" anchor="ctr"/>
                </a:tc>
                <a:tc>
                  <a:txBody>
                    <a:bodyPr/>
                    <a:lstStyle/>
                    <a:p>
                      <a:pPr marL="0" marR="0">
                        <a:spcBef>
                          <a:spcPts val="0"/>
                        </a:spcBef>
                        <a:spcAft>
                          <a:spcPts val="0"/>
                        </a:spcAft>
                      </a:pPr>
                      <a:r>
                        <a:rPr lang="en-US" sz="2000" dirty="0" err="1">
                          <a:latin typeface="Times New Roman"/>
                          <a:ea typeface="Times New Roman"/>
                          <a:cs typeface="Times New Roman"/>
                        </a:rPr>
                        <a:t>a.out</a:t>
                      </a:r>
                      <a:r>
                        <a:rPr lang="en-US" sz="2000" dirty="0">
                          <a:latin typeface="Times New Roman"/>
                          <a:ea typeface="Times New Roman"/>
                          <a:cs typeface="Times New Roman"/>
                        </a:rPr>
                        <a:t> loads and executes program </a:t>
                      </a:r>
                    </a:p>
                  </a:txBody>
                  <a:tcPr marL="63500" marR="63500" marT="63500" marB="63500" anchor="ctr"/>
                </a:tc>
                <a:tc>
                  <a:txBody>
                    <a:bodyPr/>
                    <a:lstStyle/>
                    <a:p>
                      <a:pPr marL="0" marR="0">
                        <a:spcBef>
                          <a:spcPts val="0"/>
                        </a:spcBef>
                        <a:spcAft>
                          <a:spcPts val="0"/>
                        </a:spcAft>
                      </a:pPr>
                      <a:r>
                        <a:rPr lang="en-US" sz="2000" dirty="0">
                          <a:latin typeface="Times New Roman"/>
                          <a:ea typeface="Times New Roman"/>
                          <a:cs typeface="Times New Roman"/>
                        </a:rPr>
                        <a:t>java Hello interprets </a:t>
                      </a:r>
                      <a:r>
                        <a:rPr lang="en-US" sz="2000" dirty="0" err="1" smtClean="0">
                          <a:latin typeface="Times New Roman"/>
                          <a:ea typeface="Times New Roman"/>
                          <a:cs typeface="Times New Roman"/>
                        </a:rPr>
                        <a:t>bytecodes</a:t>
                      </a:r>
                      <a:r>
                        <a:rPr lang="en-US" sz="2000" dirty="0" smtClean="0">
                          <a:latin typeface="Times New Roman"/>
                          <a:ea typeface="Times New Roman"/>
                          <a:cs typeface="Times New Roman"/>
                        </a:rPr>
                        <a:t> </a:t>
                      </a:r>
                      <a:endParaRPr lang="en-US" sz="2000" dirty="0">
                        <a:latin typeface="Times New Roman"/>
                        <a:ea typeface="Times New Roman"/>
                        <a:cs typeface="Times New Roman"/>
                      </a:endParaRPr>
                    </a:p>
                  </a:txBody>
                  <a:tcPr marL="63500" marR="63500" marT="63500" marB="63500" anchor="ctr"/>
                </a:tc>
              </a:tr>
              <a:tr h="1697073">
                <a:tc>
                  <a:txBody>
                    <a:bodyPr/>
                    <a:lstStyle/>
                    <a:p>
                      <a:pPr marL="0" marR="0">
                        <a:spcBef>
                          <a:spcPts val="0"/>
                        </a:spcBef>
                        <a:spcAft>
                          <a:spcPts val="0"/>
                        </a:spcAft>
                      </a:pPr>
                      <a:r>
                        <a:rPr lang="en-US" sz="2000" dirty="0">
                          <a:latin typeface="Times New Roman"/>
                          <a:ea typeface="Times New Roman"/>
                          <a:cs typeface="Times New Roman"/>
                        </a:rPr>
                        <a:t>hello, world </a:t>
                      </a:r>
                    </a:p>
                  </a:txBody>
                  <a:tcPr marL="63500" marR="63500" marT="63500" marB="63500" anchor="ctr"/>
                </a:tc>
                <a:tc>
                  <a:txBody>
                    <a:bodyPr/>
                    <a:lstStyle/>
                    <a:p>
                      <a:pPr marL="0" marR="0">
                        <a:spcBef>
                          <a:spcPts val="0"/>
                        </a:spcBef>
                        <a:spcAft>
                          <a:spcPts val="0"/>
                        </a:spcAft>
                      </a:pPr>
                      <a:r>
                        <a:rPr lang="en-US" sz="1800" dirty="0">
                          <a:latin typeface="Times New Roman"/>
                          <a:ea typeface="Times New Roman"/>
                          <a:cs typeface="Times New Roman"/>
                        </a:rPr>
                        <a:t>#</a:t>
                      </a:r>
                      <a:r>
                        <a:rPr lang="en-US" sz="1800" dirty="0">
                          <a:latin typeface="Courier"/>
                          <a:ea typeface="Times New Roman"/>
                          <a:cs typeface="Courier"/>
                        </a:rPr>
                        <a:t>include&lt;</a:t>
                      </a:r>
                      <a:r>
                        <a:rPr lang="en-US" sz="1800" dirty="0" err="1">
                          <a:latin typeface="Courier"/>
                          <a:ea typeface="Times New Roman"/>
                          <a:cs typeface="Courier"/>
                        </a:rPr>
                        <a:t>stdio.h</a:t>
                      </a:r>
                      <a:r>
                        <a:rPr lang="en-US" sz="1800" dirty="0">
                          <a:latin typeface="Courier"/>
                          <a:ea typeface="Times New Roman"/>
                          <a:cs typeface="Courier"/>
                        </a:rPr>
                        <a:t>&gt;</a:t>
                      </a:r>
                      <a:br>
                        <a:rPr lang="en-US" sz="1800" dirty="0">
                          <a:latin typeface="Courier"/>
                          <a:ea typeface="Times New Roman"/>
                          <a:cs typeface="Courier"/>
                        </a:rPr>
                      </a:br>
                      <a:r>
                        <a:rPr lang="en-US" sz="1800" dirty="0">
                          <a:latin typeface="Courier"/>
                          <a:ea typeface="Times New Roman"/>
                          <a:cs typeface="Courier"/>
                        </a:rPr>
                        <a:t>int </a:t>
                      </a:r>
                      <a:r>
                        <a:rPr lang="en-US" sz="1800" dirty="0" err="1">
                          <a:latin typeface="Courier"/>
                          <a:ea typeface="Times New Roman"/>
                          <a:cs typeface="Courier"/>
                        </a:rPr>
                        <a:t>main(void</a:t>
                      </a:r>
                      <a:r>
                        <a:rPr lang="en-US" sz="1800" dirty="0">
                          <a:latin typeface="Courier"/>
                          <a:ea typeface="Times New Roman"/>
                          <a:cs typeface="Courier"/>
                        </a:rPr>
                        <a:t>) {</a:t>
                      </a:r>
                      <a:br>
                        <a:rPr lang="en-US" sz="1800" dirty="0">
                          <a:latin typeface="Courier"/>
                          <a:ea typeface="Times New Roman"/>
                          <a:cs typeface="Courier"/>
                        </a:rPr>
                      </a:br>
                      <a:r>
                        <a:rPr lang="en-US" sz="1800" dirty="0">
                          <a:latin typeface="Courier"/>
                          <a:ea typeface="Times New Roman"/>
                          <a:cs typeface="Courier"/>
                        </a:rPr>
                        <a:t>   </a:t>
                      </a:r>
                      <a:r>
                        <a:rPr lang="en-US" sz="1800" dirty="0" err="1">
                          <a:latin typeface="Courier"/>
                          <a:ea typeface="Times New Roman"/>
                          <a:cs typeface="Courier"/>
                        </a:rPr>
                        <a:t>printf("Hello\n</a:t>
                      </a:r>
                      <a:r>
                        <a:rPr lang="en-US" sz="1800" dirty="0">
                          <a:latin typeface="Courier"/>
                          <a:ea typeface="Times New Roman"/>
                          <a:cs typeface="Courier"/>
                        </a:rPr>
                        <a:t>");</a:t>
                      </a:r>
                      <a:br>
                        <a:rPr lang="en-US" sz="1800" dirty="0">
                          <a:latin typeface="Courier"/>
                          <a:ea typeface="Times New Roman"/>
                          <a:cs typeface="Courier"/>
                        </a:rPr>
                      </a:br>
                      <a:r>
                        <a:rPr lang="en-US" sz="1800" dirty="0">
                          <a:latin typeface="Courier"/>
                          <a:ea typeface="Times New Roman"/>
                          <a:cs typeface="Courier"/>
                        </a:rPr>
                        <a:t>   return 0;</a:t>
                      </a:r>
                      <a:br>
                        <a:rPr lang="en-US" sz="1800" dirty="0">
                          <a:latin typeface="Courier"/>
                          <a:ea typeface="Times New Roman"/>
                          <a:cs typeface="Courier"/>
                        </a:rPr>
                      </a:br>
                      <a:r>
                        <a:rPr lang="en-US" sz="1800" dirty="0">
                          <a:latin typeface="Courier"/>
                          <a:ea typeface="Times New Roman"/>
                          <a:cs typeface="Courier"/>
                        </a:rPr>
                        <a:t>}</a:t>
                      </a:r>
                      <a:endParaRPr lang="en-US" sz="1800" dirty="0">
                        <a:latin typeface="Times New Roman"/>
                        <a:ea typeface="Times New Roman"/>
                        <a:cs typeface="Times New Roman"/>
                      </a:endParaRPr>
                    </a:p>
                  </a:txBody>
                  <a:tcPr marL="63500" marR="63500" marT="63500" marB="63500" anchor="ctr"/>
                </a:tc>
                <a:tc>
                  <a:txBody>
                    <a:bodyPr/>
                    <a:lstStyle/>
                    <a:p>
                      <a:pPr marL="0" marR="0">
                        <a:spcBef>
                          <a:spcPts val="0"/>
                        </a:spcBef>
                        <a:spcAft>
                          <a:spcPts val="0"/>
                        </a:spcAft>
                      </a:pPr>
                      <a:r>
                        <a:rPr lang="en-US" sz="1800" dirty="0">
                          <a:latin typeface="Courier"/>
                          <a:ea typeface="Times New Roman"/>
                          <a:cs typeface="Courier"/>
                        </a:rPr>
                        <a:t>public class </a:t>
                      </a:r>
                      <a:r>
                        <a:rPr lang="en-US" sz="1800" dirty="0" err="1">
                          <a:latin typeface="Courier"/>
                          <a:ea typeface="Times New Roman"/>
                          <a:cs typeface="Courier"/>
                        </a:rPr>
                        <a:t>HelloWorld</a:t>
                      </a:r>
                      <a:r>
                        <a:rPr lang="en-US" sz="1800" dirty="0">
                          <a:latin typeface="Courier"/>
                          <a:ea typeface="Times New Roman"/>
                          <a:cs typeface="Courier"/>
                        </a:rPr>
                        <a:t> </a:t>
                      </a:r>
                      <a:r>
                        <a:rPr lang="en-US" sz="1800" dirty="0">
                          <a:latin typeface="Times New Roman"/>
                          <a:ea typeface="Times New Roman"/>
                          <a:cs typeface="Times New Roman"/>
                        </a:rPr>
                        <a:t>{</a:t>
                      </a:r>
                      <a:r>
                        <a:rPr lang="en-US" sz="1800" dirty="0">
                          <a:latin typeface="Courier"/>
                          <a:ea typeface="Times New Roman"/>
                          <a:cs typeface="Courier"/>
                        </a:rPr>
                        <a:t/>
                      </a:r>
                      <a:br>
                        <a:rPr lang="en-US" sz="1800" dirty="0">
                          <a:latin typeface="Courier"/>
                          <a:ea typeface="Times New Roman"/>
                          <a:cs typeface="Courier"/>
                        </a:rPr>
                      </a:br>
                      <a:r>
                        <a:rPr lang="en-US" sz="1800" dirty="0">
                          <a:latin typeface="Courier"/>
                          <a:ea typeface="Times New Roman"/>
                          <a:cs typeface="Courier"/>
                        </a:rPr>
                        <a:t>   public static void main(String[] </a:t>
                      </a:r>
                      <a:r>
                        <a:rPr lang="en-US" sz="1800" dirty="0" err="1">
                          <a:latin typeface="Courier"/>
                          <a:ea typeface="Times New Roman"/>
                          <a:cs typeface="Courier"/>
                        </a:rPr>
                        <a:t>args</a:t>
                      </a:r>
                      <a:r>
                        <a:rPr lang="en-US" sz="1800" dirty="0">
                          <a:latin typeface="Courier"/>
                          <a:ea typeface="Times New Roman"/>
                          <a:cs typeface="Courier"/>
                        </a:rPr>
                        <a:t>) { </a:t>
                      </a:r>
                      <a:br>
                        <a:rPr lang="en-US" sz="1800" dirty="0">
                          <a:latin typeface="Courier"/>
                          <a:ea typeface="Times New Roman"/>
                          <a:cs typeface="Courier"/>
                        </a:rPr>
                      </a:br>
                      <a:r>
                        <a:rPr lang="en-US" sz="1800" dirty="0">
                          <a:latin typeface="Courier"/>
                          <a:ea typeface="Times New Roman"/>
                          <a:cs typeface="Courier"/>
                        </a:rPr>
                        <a:t>   </a:t>
                      </a:r>
                      <a:r>
                        <a:rPr lang="en-US" sz="1800" dirty="0" err="1" smtClean="0">
                          <a:latin typeface="Courier"/>
                          <a:ea typeface="Times New Roman"/>
                          <a:cs typeface="Courier"/>
                        </a:rPr>
                        <a:t>System.out.println</a:t>
                      </a:r>
                      <a:r>
                        <a:rPr lang="en-US" sz="1800" dirty="0" smtClean="0">
                          <a:latin typeface="Courier"/>
                          <a:ea typeface="Times New Roman"/>
                          <a:cs typeface="Courier"/>
                        </a:rPr>
                        <a:t>(</a:t>
                      </a:r>
                      <a:r>
                        <a:rPr lang="en-US" sz="1800" dirty="0">
                          <a:latin typeface="Courier"/>
                          <a:ea typeface="Times New Roman"/>
                          <a:cs typeface="Courier"/>
                        </a:rPr>
                        <a:t>"Hello");</a:t>
                      </a:r>
                      <a:br>
                        <a:rPr lang="en-US" sz="1800" dirty="0">
                          <a:latin typeface="Courier"/>
                          <a:ea typeface="Times New Roman"/>
                          <a:cs typeface="Courier"/>
                        </a:rPr>
                      </a:br>
                      <a:r>
                        <a:rPr lang="en-US" sz="1800" dirty="0">
                          <a:latin typeface="Courier"/>
                          <a:ea typeface="Times New Roman"/>
                          <a:cs typeface="Courier"/>
                        </a:rPr>
                        <a:t>   }</a:t>
                      </a:r>
                      <a:br>
                        <a:rPr lang="en-US" sz="1800" dirty="0">
                          <a:latin typeface="Courier"/>
                          <a:ea typeface="Times New Roman"/>
                          <a:cs typeface="Courier"/>
                        </a:rPr>
                      </a:br>
                      <a:r>
                        <a:rPr lang="en-US" sz="1800" dirty="0">
                          <a:latin typeface="Courier"/>
                          <a:ea typeface="Times New Roman"/>
                          <a:cs typeface="Courier"/>
                        </a:rPr>
                        <a:t>} </a:t>
                      </a:r>
                      <a:endParaRPr lang="en-US" sz="1800" dirty="0">
                        <a:latin typeface="Times New Roman"/>
                        <a:ea typeface="Times New Roman"/>
                        <a:cs typeface="Times New Roman"/>
                      </a:endParaRPr>
                    </a:p>
                  </a:txBody>
                  <a:tcPr marL="63500" marR="63500" marT="63500" marB="63500" anchor="ctr"/>
                </a:tc>
              </a:tr>
              <a:tr h="413327">
                <a:tc>
                  <a:txBody>
                    <a:bodyPr/>
                    <a:lstStyle/>
                    <a:p>
                      <a:pPr marL="0" marR="0">
                        <a:spcBef>
                          <a:spcPts val="0"/>
                        </a:spcBef>
                        <a:spcAft>
                          <a:spcPts val="0"/>
                        </a:spcAft>
                      </a:pPr>
                      <a:r>
                        <a:rPr lang="en-US" sz="2000" dirty="0" smtClean="0">
                          <a:latin typeface="Times New Roman"/>
                          <a:ea typeface="Times New Roman"/>
                          <a:cs typeface="Times New Roman"/>
                        </a:rPr>
                        <a:t>Storage</a:t>
                      </a:r>
                      <a:endParaRPr lang="en-US" sz="2000" dirty="0">
                        <a:latin typeface="Times New Roman"/>
                        <a:ea typeface="Times New Roman"/>
                        <a:cs typeface="Times New Roman"/>
                      </a:endParaRPr>
                    </a:p>
                  </a:txBody>
                  <a:tcPr marL="63500" marR="63500" marT="63500" marB="63500" anchor="ctr"/>
                </a:tc>
                <a:tc>
                  <a:txBody>
                    <a:bodyPr/>
                    <a:lstStyle/>
                    <a:p>
                      <a:pPr marL="0" marR="0">
                        <a:spcBef>
                          <a:spcPts val="0"/>
                        </a:spcBef>
                        <a:spcAft>
                          <a:spcPts val="0"/>
                        </a:spcAft>
                      </a:pPr>
                      <a:r>
                        <a:rPr lang="en-US" sz="1800" dirty="0" smtClean="0">
                          <a:latin typeface="Times New Roman"/>
                          <a:ea typeface="Times New Roman"/>
                          <a:cs typeface="Times New Roman"/>
                        </a:rPr>
                        <a:t>Manual (</a:t>
                      </a:r>
                      <a:r>
                        <a:rPr lang="en-US" sz="1800" b="1" dirty="0" err="1" smtClean="0">
                          <a:latin typeface="Courier New"/>
                          <a:ea typeface="Times New Roman"/>
                          <a:cs typeface="Courier New"/>
                        </a:rPr>
                        <a:t>malloc</a:t>
                      </a:r>
                      <a:r>
                        <a:rPr lang="en-US" sz="1800" dirty="0" smtClean="0">
                          <a:latin typeface="Times New Roman"/>
                          <a:ea typeface="Times New Roman"/>
                          <a:cs typeface="Times New Roman"/>
                        </a:rPr>
                        <a:t>, </a:t>
                      </a:r>
                      <a:r>
                        <a:rPr lang="en-US" sz="1800" b="1" dirty="0" smtClean="0">
                          <a:latin typeface="Courier New"/>
                          <a:ea typeface="Times New Roman"/>
                          <a:cs typeface="Courier New"/>
                        </a:rPr>
                        <a:t>free</a:t>
                      </a:r>
                      <a:r>
                        <a:rPr lang="en-US" sz="1800" dirty="0" smtClean="0">
                          <a:latin typeface="Times New Roman"/>
                          <a:ea typeface="Times New Roman"/>
                          <a:cs typeface="Times New Roman"/>
                        </a:rPr>
                        <a:t>)</a:t>
                      </a:r>
                      <a:endParaRPr lang="en-US" sz="1800" dirty="0">
                        <a:latin typeface="Times New Roman"/>
                        <a:ea typeface="Times New Roman"/>
                        <a:cs typeface="Times New Roman"/>
                      </a:endParaRPr>
                    </a:p>
                  </a:txBody>
                  <a:tcPr marL="63500" marR="63500" marT="63500" marB="63500" anchor="ctr"/>
                </a:tc>
                <a:tc>
                  <a:txBody>
                    <a:bodyPr/>
                    <a:lstStyle/>
                    <a:p>
                      <a:pPr marL="0" marR="0">
                        <a:spcBef>
                          <a:spcPts val="0"/>
                        </a:spcBef>
                        <a:spcAft>
                          <a:spcPts val="0"/>
                        </a:spcAft>
                      </a:pPr>
                      <a:r>
                        <a:rPr lang="en-US" sz="1800" dirty="0" smtClean="0">
                          <a:latin typeface="Times New Roman"/>
                          <a:ea typeface="Times New Roman"/>
                          <a:cs typeface="Times New Roman"/>
                        </a:rPr>
                        <a:t>Automatic</a:t>
                      </a:r>
                      <a:r>
                        <a:rPr lang="en-US" sz="1800" baseline="0" dirty="0" smtClean="0">
                          <a:latin typeface="Times New Roman"/>
                          <a:ea typeface="Times New Roman"/>
                          <a:cs typeface="Times New Roman"/>
                        </a:rPr>
                        <a:t> (garbage collection)</a:t>
                      </a:r>
                      <a:endParaRPr lang="en-US" sz="1800" dirty="0">
                        <a:latin typeface="Times New Roman"/>
                        <a:ea typeface="Times New Roman"/>
                        <a:cs typeface="Times New Roman"/>
                      </a:endParaRPr>
                    </a:p>
                  </a:txBody>
                  <a:tcPr marL="63500" marR="63500" marT="63500" marB="63500" anchor="ctr"/>
                </a:tc>
              </a:tr>
            </a:tbl>
          </a:graphicData>
        </a:graphic>
      </p:graphicFrame>
      <p:sp>
        <p:nvSpPr>
          <p:cNvPr id="6" name="Slide Number Placeholder 5"/>
          <p:cNvSpPr>
            <a:spLocks noGrp="1"/>
          </p:cNvSpPr>
          <p:nvPr>
            <p:ph type="sldNum" sz="quarter" idx="12"/>
          </p:nvPr>
        </p:nvSpPr>
        <p:spPr/>
        <p:txBody>
          <a:bodyPr/>
          <a:lstStyle/>
          <a:p>
            <a:fld id="{3CC63E4C-4642-794D-A2FD-70F6B81535F5}" type="slidenum">
              <a:rPr lang="en-US" smtClean="0"/>
              <a:pPr/>
              <a:t>21</a:t>
            </a:fld>
            <a:endParaRPr lang="en-US"/>
          </a:p>
        </p:txBody>
      </p:sp>
      <p:sp>
        <p:nvSpPr>
          <p:cNvPr id="8" name="TextBox 7"/>
          <p:cNvSpPr txBox="1"/>
          <p:nvPr/>
        </p:nvSpPr>
        <p:spPr>
          <a:xfrm>
            <a:off x="2235201" y="6550223"/>
            <a:ext cx="4503268" cy="307777"/>
          </a:xfrm>
          <a:prstGeom prst="rect">
            <a:avLst/>
          </a:prstGeom>
          <a:solidFill>
            <a:schemeClr val="bg1"/>
          </a:solidFill>
        </p:spPr>
        <p:txBody>
          <a:bodyPr wrap="none" rtlCol="0">
            <a:spAutoFit/>
          </a:bodyPr>
          <a:lstStyle/>
          <a:p>
            <a:r>
              <a:rPr lang="en-US" sz="1400" dirty="0" smtClean="0"/>
              <a:t>From </a:t>
            </a:r>
            <a:r>
              <a:rPr lang="en-US" sz="1400" dirty="0" smtClean="0">
                <a:hlinkClick r:id="rId2"/>
              </a:rPr>
              <a:t>http://www.cs.princeton.edu/introcs/faq/c2java.html</a:t>
            </a:r>
            <a:r>
              <a:rPr lang="en-US" sz="1400" dirty="0" smtClean="0"/>
              <a:t>  </a:t>
            </a:r>
            <a:endParaRPr lang="en-US" sz="1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0"/>
            <a:ext cx="8229600" cy="639762"/>
          </a:xfrm>
        </p:spPr>
        <p:txBody>
          <a:bodyPr>
            <a:normAutofit fontScale="90000"/>
          </a:bodyPr>
          <a:lstStyle/>
          <a:p>
            <a:r>
              <a:rPr lang="en-US" dirty="0" smtClean="0"/>
              <a:t>C vs. Java</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690805252"/>
              </p:ext>
            </p:extLst>
          </p:nvPr>
        </p:nvGraphicFramePr>
        <p:xfrm>
          <a:off x="1" y="635731"/>
          <a:ext cx="9143999" cy="5854743"/>
        </p:xfrm>
        <a:graphic>
          <a:graphicData uri="http://schemas.openxmlformats.org/drawingml/2006/table">
            <a:tbl>
              <a:tblPr firstRow="1" bandRow="1">
                <a:tableStyleId>{5C22544A-7EE6-4342-B048-85BDC9FD1C3A}</a:tableStyleId>
              </a:tblPr>
              <a:tblGrid>
                <a:gridCol w="1526892"/>
                <a:gridCol w="3088485"/>
                <a:gridCol w="4528622"/>
              </a:tblGrid>
              <a:tr h="729401">
                <a:tc>
                  <a:txBody>
                    <a:bodyPr/>
                    <a:lstStyle/>
                    <a:p>
                      <a:endParaRPr lang="en-US" sz="44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200" dirty="0" smtClean="0"/>
                        <a:t>C</a:t>
                      </a:r>
                    </a:p>
                  </a:txBody>
                  <a:tcPr anchor="ctr"/>
                </a:tc>
                <a:tc>
                  <a:txBody>
                    <a:bodyPr/>
                    <a:lstStyle/>
                    <a:p>
                      <a:pPr algn="ctr"/>
                      <a:r>
                        <a:rPr lang="en-US" sz="3200" dirty="0" smtClean="0"/>
                        <a:t>Java</a:t>
                      </a:r>
                      <a:endParaRPr lang="en-US" sz="3200" dirty="0"/>
                    </a:p>
                  </a:txBody>
                  <a:tcPr anchor="ctr"/>
                </a:tc>
              </a:tr>
              <a:tr h="705088">
                <a:tc>
                  <a:txBody>
                    <a:bodyPr/>
                    <a:lstStyle/>
                    <a:p>
                      <a:pPr marL="0" marR="0">
                        <a:spcBef>
                          <a:spcPts val="0"/>
                        </a:spcBef>
                        <a:spcAft>
                          <a:spcPts val="0"/>
                        </a:spcAft>
                      </a:pPr>
                      <a:r>
                        <a:rPr lang="en-US" sz="2000" dirty="0" smtClean="0">
                          <a:latin typeface="Times New Roman"/>
                          <a:ea typeface="Times New Roman"/>
                          <a:cs typeface="Times New Roman"/>
                        </a:rPr>
                        <a:t>Comments</a:t>
                      </a:r>
                      <a:endParaRPr lang="en-US" sz="2000" dirty="0">
                        <a:latin typeface="Times New Roman"/>
                        <a:ea typeface="Times New Roman"/>
                        <a:cs typeface="Times New Roman"/>
                      </a:endParaRPr>
                    </a:p>
                  </a:txBody>
                  <a:tcPr marL="63500" marR="63500" marT="63500" marB="63500" anchor="ctr"/>
                </a:tc>
                <a:tc>
                  <a:txBody>
                    <a:bodyPr/>
                    <a:lstStyle/>
                    <a:p>
                      <a:pPr marL="0" marR="0">
                        <a:spcBef>
                          <a:spcPts val="0"/>
                        </a:spcBef>
                        <a:spcAft>
                          <a:spcPts val="0"/>
                        </a:spcAft>
                      </a:pPr>
                      <a:r>
                        <a:rPr lang="en-US" sz="2000" dirty="0" smtClean="0">
                          <a:latin typeface="Courier"/>
                          <a:ea typeface="Times New Roman"/>
                          <a:cs typeface="Courier"/>
                        </a:rPr>
                        <a:t>/* … */</a:t>
                      </a:r>
                      <a:endParaRPr lang="en-US" sz="2000" dirty="0">
                        <a:latin typeface="Courier"/>
                        <a:ea typeface="Times New Roman"/>
                        <a:cs typeface="Courier"/>
                      </a:endParaRPr>
                    </a:p>
                  </a:txBody>
                  <a:tcPr marL="63500" marR="63500" marT="63500" marB="63500" anchor="ctr"/>
                </a:tc>
                <a:tc>
                  <a:txBody>
                    <a:bodyPr/>
                    <a:lstStyle/>
                    <a:p>
                      <a:pPr marL="0" marR="0">
                        <a:spcBef>
                          <a:spcPts val="0"/>
                        </a:spcBef>
                        <a:spcAft>
                          <a:spcPts val="0"/>
                        </a:spcAft>
                      </a:pPr>
                      <a:r>
                        <a:rPr lang="en-US" sz="2000" dirty="0" smtClean="0">
                          <a:latin typeface="Courier"/>
                          <a:ea typeface="Times New Roman"/>
                          <a:cs typeface="Courier"/>
                        </a:rPr>
                        <a:t>/* … */</a:t>
                      </a:r>
                      <a:r>
                        <a:rPr lang="en-US" sz="2000" dirty="0" smtClean="0">
                          <a:latin typeface="Times New Roman"/>
                          <a:ea typeface="Times New Roman"/>
                          <a:cs typeface="Times New Roman"/>
                        </a:rPr>
                        <a:t> or  </a:t>
                      </a:r>
                      <a:r>
                        <a:rPr lang="en-US" sz="2000" dirty="0" smtClean="0">
                          <a:latin typeface="Courier"/>
                          <a:ea typeface="Times New Roman"/>
                          <a:cs typeface="Courier"/>
                        </a:rPr>
                        <a:t>// … </a:t>
                      </a:r>
                      <a:r>
                        <a:rPr lang="en-US" sz="2000" dirty="0" smtClean="0">
                          <a:latin typeface="Times New Roman"/>
                          <a:ea typeface="Times New Roman"/>
                          <a:cs typeface="Times New Roman"/>
                        </a:rPr>
                        <a:t>end of line </a:t>
                      </a:r>
                      <a:endParaRPr lang="en-US" sz="2000" dirty="0">
                        <a:latin typeface="Courier"/>
                        <a:ea typeface="Times New Roman"/>
                        <a:cs typeface="Courier"/>
                      </a:endParaRPr>
                    </a:p>
                  </a:txBody>
                  <a:tcPr marL="63500" marR="63500" marT="63500" marB="63500" anchor="ctr"/>
                </a:tc>
              </a:tr>
              <a:tr h="705088">
                <a:tc>
                  <a:txBody>
                    <a:bodyPr/>
                    <a:lstStyle/>
                    <a:p>
                      <a:pPr marL="0" marR="0">
                        <a:spcBef>
                          <a:spcPts val="0"/>
                        </a:spcBef>
                        <a:spcAft>
                          <a:spcPts val="0"/>
                        </a:spcAft>
                      </a:pPr>
                      <a:r>
                        <a:rPr lang="en-US" sz="2000" dirty="0" smtClean="0">
                          <a:latin typeface="Times New Roman"/>
                          <a:ea typeface="Times New Roman"/>
                          <a:cs typeface="Times New Roman"/>
                        </a:rPr>
                        <a:t>Constants</a:t>
                      </a:r>
                      <a:endParaRPr lang="en-US" sz="2000" dirty="0">
                        <a:latin typeface="Times New Roman"/>
                        <a:ea typeface="Times New Roman"/>
                        <a:cs typeface="Times New Roman"/>
                      </a:endParaRPr>
                    </a:p>
                  </a:txBody>
                  <a:tcPr marL="63500" marR="63500" marT="63500" marB="63500" anchor="ctr"/>
                </a:tc>
                <a:tc>
                  <a:txBody>
                    <a:bodyPr/>
                    <a:lstStyle/>
                    <a:p>
                      <a:pPr marL="0" marR="0">
                        <a:spcBef>
                          <a:spcPts val="0"/>
                        </a:spcBef>
                        <a:spcAft>
                          <a:spcPts val="0"/>
                        </a:spcAft>
                      </a:pPr>
                      <a:r>
                        <a:rPr lang="en-US" sz="2000" dirty="0" smtClean="0">
                          <a:latin typeface="Courier"/>
                          <a:cs typeface="Courier"/>
                        </a:rPr>
                        <a:t>#define, </a:t>
                      </a:r>
                      <a:r>
                        <a:rPr lang="en-US" sz="2000" dirty="0" err="1" smtClean="0">
                          <a:latin typeface="Courier"/>
                          <a:cs typeface="Courier"/>
                        </a:rPr>
                        <a:t>const</a:t>
                      </a:r>
                      <a:endParaRPr lang="en-US" sz="2000" dirty="0">
                        <a:latin typeface="Courier"/>
                        <a:ea typeface="Times New Roman"/>
                        <a:cs typeface="Courier"/>
                      </a:endParaRPr>
                    </a:p>
                  </a:txBody>
                  <a:tcPr marL="63500" marR="63500" marT="63500" marB="63500" anchor="ctr"/>
                </a:tc>
                <a:tc>
                  <a:txBody>
                    <a:bodyPr/>
                    <a:lstStyle/>
                    <a:p>
                      <a:pPr marL="0" marR="0">
                        <a:spcBef>
                          <a:spcPts val="0"/>
                        </a:spcBef>
                        <a:spcAft>
                          <a:spcPts val="0"/>
                        </a:spcAft>
                      </a:pPr>
                      <a:r>
                        <a:rPr lang="en-US" sz="2000" dirty="0" smtClean="0">
                          <a:latin typeface="Courier"/>
                          <a:cs typeface="Courier"/>
                        </a:rPr>
                        <a:t>final</a:t>
                      </a:r>
                      <a:endParaRPr lang="en-US" sz="2000" dirty="0">
                        <a:latin typeface="Courier"/>
                        <a:ea typeface="Times New Roman"/>
                        <a:cs typeface="Courier"/>
                      </a:endParaRPr>
                    </a:p>
                  </a:txBody>
                  <a:tcPr marL="63500" marR="63500" marT="63500" marB="63500" anchor="ctr"/>
                </a:tc>
              </a:tr>
              <a:tr h="910554">
                <a:tc>
                  <a:txBody>
                    <a:bodyPr/>
                    <a:lstStyle/>
                    <a:p>
                      <a:pPr marL="0" marR="0">
                        <a:spcBef>
                          <a:spcPts val="0"/>
                        </a:spcBef>
                        <a:spcAft>
                          <a:spcPts val="0"/>
                        </a:spcAft>
                      </a:pPr>
                      <a:r>
                        <a:rPr lang="en-US" sz="2000" dirty="0" smtClean="0">
                          <a:latin typeface="Times New Roman"/>
                          <a:ea typeface="Times New Roman"/>
                          <a:cs typeface="Times New Roman"/>
                        </a:rPr>
                        <a:t>Preprocessor</a:t>
                      </a:r>
                      <a:endParaRPr lang="en-US" sz="2000" dirty="0">
                        <a:latin typeface="Times New Roman"/>
                        <a:ea typeface="Times New Roman"/>
                        <a:cs typeface="Times New Roman"/>
                      </a:endParaRPr>
                    </a:p>
                  </a:txBody>
                  <a:tcPr marL="63500" marR="63500" marT="63500" marB="63500" anchor="ctr"/>
                </a:tc>
                <a:tc>
                  <a:txBody>
                    <a:bodyPr/>
                    <a:lstStyle/>
                    <a:p>
                      <a:pPr marL="0" marR="0">
                        <a:spcBef>
                          <a:spcPts val="0"/>
                        </a:spcBef>
                        <a:spcAft>
                          <a:spcPts val="0"/>
                        </a:spcAft>
                      </a:pPr>
                      <a:r>
                        <a:rPr lang="en-US" sz="2000" dirty="0" smtClean="0">
                          <a:latin typeface="Times New Roman"/>
                          <a:ea typeface="Times New Roman"/>
                          <a:cs typeface="Times New Roman"/>
                        </a:rPr>
                        <a:t>Yes</a:t>
                      </a:r>
                      <a:endParaRPr lang="en-US" sz="2000" dirty="0">
                        <a:latin typeface="Courier"/>
                        <a:ea typeface="Times New Roman"/>
                        <a:cs typeface="Courier"/>
                      </a:endParaRPr>
                    </a:p>
                  </a:txBody>
                  <a:tcPr marL="63500" marR="63500" marT="63500" marB="63500" anchor="ctr"/>
                </a:tc>
                <a:tc>
                  <a:txBody>
                    <a:bodyPr/>
                    <a:lstStyle/>
                    <a:p>
                      <a:pPr marL="0" marR="0">
                        <a:spcBef>
                          <a:spcPts val="0"/>
                        </a:spcBef>
                        <a:spcAft>
                          <a:spcPts val="0"/>
                        </a:spcAft>
                      </a:pPr>
                      <a:r>
                        <a:rPr lang="en-US" sz="2000" dirty="0" smtClean="0">
                          <a:latin typeface="Times New Roman"/>
                          <a:ea typeface="Times New Roman"/>
                          <a:cs typeface="Times New Roman"/>
                        </a:rPr>
                        <a:t>No</a:t>
                      </a:r>
                      <a:endParaRPr lang="en-US" sz="2000" dirty="0">
                        <a:latin typeface="Courier"/>
                        <a:ea typeface="Times New Roman"/>
                        <a:cs typeface="Courier"/>
                      </a:endParaRPr>
                    </a:p>
                  </a:txBody>
                  <a:tcPr marL="63500" marR="63500" marT="63500" marB="63500" anchor="ctr"/>
                </a:tc>
              </a:tr>
              <a:tr h="761379">
                <a:tc>
                  <a:txBody>
                    <a:bodyPr/>
                    <a:lstStyle/>
                    <a:p>
                      <a:pPr marL="0" marR="0">
                        <a:spcBef>
                          <a:spcPts val="0"/>
                        </a:spcBef>
                        <a:spcAft>
                          <a:spcPts val="0"/>
                        </a:spcAft>
                      </a:pPr>
                      <a:r>
                        <a:rPr lang="en-US" sz="2000" dirty="0" smtClean="0">
                          <a:latin typeface="Times New Roman"/>
                          <a:ea typeface="Times New Roman"/>
                          <a:cs typeface="Times New Roman"/>
                        </a:rPr>
                        <a:t>Variable declaration </a:t>
                      </a:r>
                      <a:endParaRPr lang="en-US" sz="2000" dirty="0">
                        <a:latin typeface="Times New Roman"/>
                        <a:ea typeface="Times New Roman"/>
                        <a:cs typeface="Times New Roman"/>
                      </a:endParaRPr>
                    </a:p>
                  </a:txBody>
                  <a:tcPr marL="63500" marR="63500" marT="63500" marB="63500" anchor="ctr"/>
                </a:tc>
                <a:tc>
                  <a:txBody>
                    <a:bodyPr/>
                    <a:lstStyle/>
                    <a:p>
                      <a:pPr marL="0" marR="0">
                        <a:spcBef>
                          <a:spcPts val="0"/>
                        </a:spcBef>
                        <a:spcAft>
                          <a:spcPts val="0"/>
                        </a:spcAft>
                      </a:pPr>
                      <a:r>
                        <a:rPr lang="en-US" sz="2000" dirty="0" smtClean="0">
                          <a:latin typeface="Times New Roman"/>
                          <a:cs typeface="Times New Roman"/>
                        </a:rPr>
                        <a:t>At beginning of a block</a:t>
                      </a:r>
                      <a:endParaRPr lang="en-US" sz="2000" dirty="0">
                        <a:latin typeface="Times New Roman"/>
                        <a:ea typeface="Times New Roman"/>
                        <a:cs typeface="Times New Roman"/>
                      </a:endParaRPr>
                    </a:p>
                  </a:txBody>
                  <a:tcPr marL="63500" marR="63500" marT="63500" marB="63500" anchor="ctr"/>
                </a:tc>
                <a:tc>
                  <a:txBody>
                    <a:bodyPr/>
                    <a:lstStyle/>
                    <a:p>
                      <a:pPr marL="0" marR="0">
                        <a:spcBef>
                          <a:spcPts val="0"/>
                        </a:spcBef>
                        <a:spcAft>
                          <a:spcPts val="0"/>
                        </a:spcAft>
                      </a:pPr>
                      <a:r>
                        <a:rPr lang="en-US" sz="2000" kern="1200" dirty="0" smtClean="0">
                          <a:solidFill>
                            <a:schemeClr val="dk1"/>
                          </a:solidFill>
                          <a:latin typeface="Times New Roman"/>
                          <a:ea typeface="Times New Roman"/>
                          <a:cs typeface="Times New Roman"/>
                        </a:rPr>
                        <a:t>Before</a:t>
                      </a:r>
                      <a:r>
                        <a:rPr lang="en-US" sz="2000" dirty="0" smtClean="0">
                          <a:latin typeface="Times New Roman"/>
                          <a:cs typeface="Times New Roman"/>
                        </a:rPr>
                        <a:t> you use </a:t>
                      </a:r>
                      <a:r>
                        <a:rPr lang="en-US" sz="2000" kern="1200" dirty="0" smtClean="0">
                          <a:solidFill>
                            <a:schemeClr val="dk1"/>
                          </a:solidFill>
                          <a:latin typeface="Times New Roman"/>
                          <a:ea typeface="Times New Roman"/>
                          <a:cs typeface="Times New Roman"/>
                        </a:rPr>
                        <a:t>it </a:t>
                      </a:r>
                      <a:endParaRPr lang="en-US" sz="2000" kern="1200" dirty="0">
                        <a:solidFill>
                          <a:schemeClr val="dk1"/>
                        </a:solidFill>
                        <a:latin typeface="Times New Roman"/>
                        <a:ea typeface="Times New Roman"/>
                        <a:cs typeface="Times New Roman"/>
                      </a:endParaRPr>
                    </a:p>
                  </a:txBody>
                  <a:tcPr marL="63500" marR="63500" marT="63500" marB="63500" anchor="ctr"/>
                </a:tc>
              </a:tr>
              <a:tr h="1274034">
                <a:tc>
                  <a:txBody>
                    <a:bodyPr/>
                    <a:lstStyle/>
                    <a:p>
                      <a:pPr marL="0" marR="0">
                        <a:spcBef>
                          <a:spcPts val="0"/>
                        </a:spcBef>
                        <a:spcAft>
                          <a:spcPts val="0"/>
                        </a:spcAft>
                      </a:pPr>
                      <a:r>
                        <a:rPr lang="en-US" sz="2000" dirty="0" smtClean="0">
                          <a:latin typeface="Times New Roman"/>
                          <a:ea typeface="Times New Roman"/>
                          <a:cs typeface="Times New Roman"/>
                        </a:rPr>
                        <a:t>Variable naming conventions </a:t>
                      </a:r>
                      <a:endParaRPr lang="en-US" sz="2000" dirty="0">
                        <a:latin typeface="Times New Roman"/>
                        <a:ea typeface="Times New Roman"/>
                        <a:cs typeface="Times New Roman"/>
                      </a:endParaRPr>
                    </a:p>
                  </a:txBody>
                  <a:tcPr marL="63500" marR="63500" marT="63500" marB="63500" anchor="ctr"/>
                </a:tc>
                <a:tc>
                  <a:txBody>
                    <a:bodyPr/>
                    <a:lstStyle/>
                    <a:p>
                      <a:pPr marL="0" marR="0">
                        <a:spcBef>
                          <a:spcPts val="0"/>
                        </a:spcBef>
                        <a:spcAft>
                          <a:spcPts val="0"/>
                        </a:spcAft>
                      </a:pPr>
                      <a:r>
                        <a:rPr lang="en-US" sz="2000" dirty="0" err="1" smtClean="0">
                          <a:latin typeface="Courier"/>
                          <a:cs typeface="Courier"/>
                        </a:rPr>
                        <a:t>sum_of_squares</a:t>
                      </a:r>
                      <a:endParaRPr lang="en-US" sz="2000" dirty="0">
                        <a:latin typeface="Courier"/>
                        <a:ea typeface="Times New Roman"/>
                        <a:cs typeface="Courier"/>
                      </a:endParaRPr>
                    </a:p>
                  </a:txBody>
                  <a:tcPr marL="63500" marR="63500" marT="63500" marB="63500" anchor="ctr"/>
                </a:tc>
                <a:tc>
                  <a:txBody>
                    <a:bodyPr/>
                    <a:lstStyle/>
                    <a:p>
                      <a:pPr marL="0" marR="0">
                        <a:spcBef>
                          <a:spcPts val="0"/>
                        </a:spcBef>
                        <a:spcAft>
                          <a:spcPts val="0"/>
                        </a:spcAft>
                      </a:pPr>
                      <a:r>
                        <a:rPr lang="en-US" sz="2000" dirty="0" err="1" smtClean="0">
                          <a:latin typeface="Courier"/>
                          <a:cs typeface="Courier"/>
                        </a:rPr>
                        <a:t>sumOfSquares</a:t>
                      </a:r>
                      <a:endParaRPr lang="en-US" sz="2000" dirty="0">
                        <a:latin typeface="Courier"/>
                        <a:ea typeface="Times New Roman"/>
                        <a:cs typeface="Courier"/>
                      </a:endParaRPr>
                    </a:p>
                  </a:txBody>
                  <a:tcPr marL="63500" marR="63500" marT="63500" marB="63500" anchor="ctr"/>
                </a:tc>
              </a:tr>
              <a:tr h="636106">
                <a:tc>
                  <a:txBody>
                    <a:bodyPr/>
                    <a:lstStyle/>
                    <a:p>
                      <a:pPr marL="0" marR="0">
                        <a:spcBef>
                          <a:spcPts val="0"/>
                        </a:spcBef>
                        <a:spcAft>
                          <a:spcPts val="0"/>
                        </a:spcAft>
                      </a:pPr>
                      <a:r>
                        <a:rPr lang="en-US" sz="2000" dirty="0" smtClean="0">
                          <a:latin typeface="Times New Roman"/>
                          <a:ea typeface="Times New Roman"/>
                          <a:cs typeface="Times New Roman"/>
                        </a:rPr>
                        <a:t>Accessing a library </a:t>
                      </a:r>
                      <a:endParaRPr lang="en-US" sz="2000" dirty="0">
                        <a:latin typeface="Times New Roman"/>
                        <a:ea typeface="Times New Roman"/>
                        <a:cs typeface="Times New Roman"/>
                      </a:endParaRPr>
                    </a:p>
                  </a:txBody>
                  <a:tcPr marL="63500" marR="63500" marT="63500" marB="63500" anchor="ctr"/>
                </a:tc>
                <a:tc>
                  <a:txBody>
                    <a:bodyPr/>
                    <a:lstStyle/>
                    <a:p>
                      <a:pPr marL="0" marR="0">
                        <a:spcBef>
                          <a:spcPts val="0"/>
                        </a:spcBef>
                        <a:spcAft>
                          <a:spcPts val="0"/>
                        </a:spcAft>
                      </a:pPr>
                      <a:r>
                        <a:rPr lang="en-US" sz="2000" dirty="0" smtClean="0">
                          <a:latin typeface="Courier"/>
                          <a:cs typeface="Courier"/>
                        </a:rPr>
                        <a:t>#include &lt;</a:t>
                      </a:r>
                      <a:r>
                        <a:rPr lang="en-US" sz="2000" dirty="0" err="1" smtClean="0">
                          <a:latin typeface="Courier"/>
                          <a:cs typeface="Courier"/>
                        </a:rPr>
                        <a:t>stdio.h</a:t>
                      </a:r>
                      <a:r>
                        <a:rPr lang="en-US" sz="2000" dirty="0" smtClean="0">
                          <a:latin typeface="Courier"/>
                          <a:cs typeface="Courier"/>
                        </a:rPr>
                        <a:t>&gt;</a:t>
                      </a:r>
                      <a:endParaRPr lang="en-US" sz="2000" dirty="0">
                        <a:latin typeface="Courier"/>
                        <a:ea typeface="Times New Roman"/>
                        <a:cs typeface="Courier"/>
                      </a:endParaRPr>
                    </a:p>
                  </a:txBody>
                  <a:tcPr marL="63500" marR="63500" marT="63500" marB="63500" anchor="ctr"/>
                </a:tc>
                <a:tc>
                  <a:txBody>
                    <a:bodyPr/>
                    <a:lstStyle/>
                    <a:p>
                      <a:pPr marL="0" marR="0">
                        <a:spcBef>
                          <a:spcPts val="0"/>
                        </a:spcBef>
                        <a:spcAft>
                          <a:spcPts val="0"/>
                        </a:spcAft>
                      </a:pPr>
                      <a:r>
                        <a:rPr lang="en-US" sz="2000" dirty="0" smtClean="0">
                          <a:latin typeface="Courier"/>
                          <a:cs typeface="Courier"/>
                        </a:rPr>
                        <a:t>import </a:t>
                      </a:r>
                      <a:r>
                        <a:rPr lang="en-US" sz="2000" dirty="0" err="1" smtClean="0">
                          <a:latin typeface="Courier"/>
                          <a:cs typeface="Courier"/>
                        </a:rPr>
                        <a:t>java.io.File</a:t>
                      </a:r>
                      <a:r>
                        <a:rPr lang="en-US" sz="2000" dirty="0" smtClean="0">
                          <a:latin typeface="Courier"/>
                          <a:cs typeface="Courier"/>
                        </a:rPr>
                        <a:t>;</a:t>
                      </a:r>
                      <a:endParaRPr lang="en-US" sz="2000" dirty="0">
                        <a:latin typeface="Courier"/>
                        <a:ea typeface="Times New Roman"/>
                        <a:cs typeface="Courier"/>
                      </a:endParaRPr>
                    </a:p>
                  </a:txBody>
                  <a:tcPr marL="63500" marR="63500" marT="63500" marB="63500" anchor="ctr"/>
                </a:tc>
              </a:tr>
            </a:tbl>
          </a:graphicData>
        </a:graphic>
      </p:graphicFrame>
      <p:sp>
        <p:nvSpPr>
          <p:cNvPr id="6" name="Slide Number Placeholder 5"/>
          <p:cNvSpPr>
            <a:spLocks noGrp="1"/>
          </p:cNvSpPr>
          <p:nvPr>
            <p:ph type="sldNum" sz="quarter" idx="12"/>
          </p:nvPr>
        </p:nvSpPr>
        <p:spPr/>
        <p:txBody>
          <a:bodyPr/>
          <a:lstStyle/>
          <a:p>
            <a:fld id="{3CC63E4C-4642-794D-A2FD-70F6B81535F5}" type="slidenum">
              <a:rPr lang="en-US" smtClean="0"/>
              <a:pPr/>
              <a:t>22</a:t>
            </a:fld>
            <a:endParaRPr lang="en-US"/>
          </a:p>
        </p:txBody>
      </p:sp>
      <p:sp>
        <p:nvSpPr>
          <p:cNvPr id="8" name="TextBox 7"/>
          <p:cNvSpPr txBox="1"/>
          <p:nvPr/>
        </p:nvSpPr>
        <p:spPr>
          <a:xfrm>
            <a:off x="2235201" y="6550223"/>
            <a:ext cx="4503268" cy="307777"/>
          </a:xfrm>
          <a:prstGeom prst="rect">
            <a:avLst/>
          </a:prstGeom>
          <a:solidFill>
            <a:schemeClr val="bg1"/>
          </a:solidFill>
        </p:spPr>
        <p:txBody>
          <a:bodyPr wrap="none" rtlCol="0">
            <a:spAutoFit/>
          </a:bodyPr>
          <a:lstStyle/>
          <a:p>
            <a:r>
              <a:rPr lang="en-US" sz="1400" dirty="0" smtClean="0"/>
              <a:t>From </a:t>
            </a:r>
            <a:r>
              <a:rPr lang="en-US" sz="1400" dirty="0" smtClean="0">
                <a:hlinkClick r:id="rId2"/>
              </a:rPr>
              <a:t>http://www.cs.princeton.edu/introcs/faq/c2java.html</a:t>
            </a:r>
            <a:r>
              <a:rPr lang="en-US" sz="1400" dirty="0" smtClean="0"/>
              <a:t>  </a:t>
            </a:r>
            <a:endParaRPr lang="en-US" sz="1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Typed Variables in C</a:t>
            </a:r>
            <a:endParaRPr lang="en-US" dirty="0"/>
          </a:p>
        </p:txBody>
      </p:sp>
      <p:sp>
        <p:nvSpPr>
          <p:cNvPr id="7" name="Content Placeholder 6"/>
          <p:cNvSpPr>
            <a:spLocks noGrp="1"/>
          </p:cNvSpPr>
          <p:nvPr>
            <p:ph sz="half" idx="1"/>
          </p:nvPr>
        </p:nvSpPr>
        <p:spPr/>
        <p:txBody>
          <a:bodyPr>
            <a:normAutofit/>
          </a:bodyPr>
          <a:lstStyle/>
          <a:p>
            <a:pPr>
              <a:buNone/>
            </a:pPr>
            <a:r>
              <a:rPr lang="en-US" sz="1800" dirty="0" err="1" smtClean="0">
                <a:latin typeface="Courier New"/>
                <a:cs typeface="Courier New"/>
              </a:rPr>
              <a:t>int</a:t>
            </a:r>
            <a:r>
              <a:rPr lang="en-US" sz="1800" dirty="0" smtClean="0">
                <a:latin typeface="Courier New"/>
                <a:cs typeface="Courier New"/>
              </a:rPr>
              <a:t>   variable1   = 2;</a:t>
            </a:r>
          </a:p>
          <a:p>
            <a:pPr>
              <a:buNone/>
            </a:pPr>
            <a:r>
              <a:rPr lang="en-US" sz="1800" dirty="0" smtClean="0">
                <a:latin typeface="Courier New"/>
                <a:cs typeface="Courier New"/>
              </a:rPr>
              <a:t>float variable2   = 1.618;</a:t>
            </a:r>
          </a:p>
          <a:p>
            <a:pPr>
              <a:buNone/>
            </a:pPr>
            <a:r>
              <a:rPr lang="en-US" sz="1800" dirty="0" smtClean="0">
                <a:latin typeface="Courier New"/>
                <a:cs typeface="Courier New"/>
              </a:rPr>
              <a:t>char  variable3   = 'A';</a:t>
            </a:r>
            <a:endParaRPr lang="en-US" sz="1800" dirty="0">
              <a:latin typeface="Courier New"/>
              <a:cs typeface="Courier New"/>
            </a:endParaRPr>
          </a:p>
        </p:txBody>
      </p:sp>
      <p:sp>
        <p:nvSpPr>
          <p:cNvPr id="8" name="Content Placeholder 7"/>
          <p:cNvSpPr>
            <a:spLocks noGrp="1"/>
          </p:cNvSpPr>
          <p:nvPr>
            <p:ph sz="half" idx="2"/>
          </p:nvPr>
        </p:nvSpPr>
        <p:spPr>
          <a:xfrm>
            <a:off x="4648199" y="1600200"/>
            <a:ext cx="4151503" cy="1838481"/>
          </a:xfrm>
        </p:spPr>
        <p:txBody>
          <a:bodyPr>
            <a:normAutofit/>
          </a:bodyPr>
          <a:lstStyle/>
          <a:p>
            <a:r>
              <a:rPr lang="en-US" dirty="0" smtClean="0"/>
              <a:t>Must declare the type of data a variable will hold</a:t>
            </a:r>
          </a:p>
          <a:p>
            <a:pPr lvl="1"/>
            <a:r>
              <a:rPr lang="en-US" dirty="0" smtClean="0"/>
              <a:t>Types can't change</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23</a:t>
            </a:fld>
            <a:endParaRPr lang="en-US"/>
          </a:p>
        </p:txBody>
      </p:sp>
      <p:sp>
        <p:nvSpPr>
          <p:cNvPr id="9" name="TextBox 8"/>
          <p:cNvSpPr txBox="1"/>
          <p:nvPr/>
        </p:nvSpPr>
        <p:spPr>
          <a:xfrm>
            <a:off x="683888" y="3234504"/>
            <a:ext cx="8069488" cy="2831544"/>
          </a:xfrm>
          <a:prstGeom prst="rect">
            <a:avLst/>
          </a:prstGeom>
          <a:noFill/>
        </p:spPr>
        <p:txBody>
          <a:bodyPr wrap="square" rtlCol="0">
            <a:spAutoFit/>
          </a:bodyPr>
          <a:lstStyle/>
          <a:p>
            <a:r>
              <a:rPr lang="en-US" sz="2000" b="1" dirty="0" smtClean="0"/>
              <a:t>Type				Description						Examples</a:t>
            </a:r>
          </a:p>
          <a:p>
            <a:r>
              <a:rPr lang="en-US" sz="2000" dirty="0" err="1" smtClean="0"/>
              <a:t>int</a:t>
            </a:r>
            <a:r>
              <a:rPr lang="en-US" sz="2000" dirty="0" smtClean="0"/>
              <a:t>				integer numbers, including negatives	0, 78, -1400</a:t>
            </a:r>
          </a:p>
          <a:p>
            <a:r>
              <a:rPr lang="en-US" sz="2000" dirty="0" smtClean="0"/>
              <a:t>unsigned </a:t>
            </a:r>
            <a:r>
              <a:rPr lang="en-US" sz="2000" dirty="0" err="1" smtClean="0"/>
              <a:t>int</a:t>
            </a:r>
            <a:r>
              <a:rPr lang="en-US" sz="2000" dirty="0" smtClean="0"/>
              <a:t>		integer numbers (no negatives)		0, 46, 900</a:t>
            </a:r>
          </a:p>
          <a:p>
            <a:r>
              <a:rPr lang="en-US" sz="2000" dirty="0" smtClean="0"/>
              <a:t>float			floating point decimal numbers		0.0, 1.618, -1.4</a:t>
            </a:r>
          </a:p>
          <a:p>
            <a:r>
              <a:rPr lang="en-US" sz="2000" dirty="0" smtClean="0"/>
              <a:t>char				single text character or symbol			'a', 'D', '?’</a:t>
            </a:r>
          </a:p>
          <a:p>
            <a:r>
              <a:rPr lang="en-US" sz="2000" dirty="0" smtClean="0"/>
              <a:t>double			greater precision/big FP number		10E100</a:t>
            </a:r>
            <a:br>
              <a:rPr lang="en-US" sz="2000" dirty="0" smtClean="0"/>
            </a:br>
            <a:r>
              <a:rPr lang="en-US" sz="2000" dirty="0" smtClean="0"/>
              <a:t>long				larger signed integer					6,000,000,000</a:t>
            </a:r>
          </a:p>
          <a:p>
            <a:endParaRPr lang="en-US" sz="2000" dirty="0" smtClean="0"/>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Integers: Python vs. Java vs. C</a:t>
            </a:r>
            <a:endParaRPr lang="en-US" dirty="0"/>
          </a:p>
        </p:txBody>
      </p:sp>
      <p:sp>
        <p:nvSpPr>
          <p:cNvPr id="3" name="Content Placeholder 2"/>
          <p:cNvSpPr>
            <a:spLocks noGrp="1"/>
          </p:cNvSpPr>
          <p:nvPr>
            <p:ph idx="1"/>
          </p:nvPr>
        </p:nvSpPr>
        <p:spPr>
          <a:xfrm>
            <a:off x="457200" y="3565206"/>
            <a:ext cx="8229600" cy="3292794"/>
          </a:xfrm>
        </p:spPr>
        <p:txBody>
          <a:bodyPr>
            <a:normAutofit/>
          </a:bodyPr>
          <a:lstStyle/>
          <a:p>
            <a:r>
              <a:rPr lang="en-US" dirty="0" smtClean="0"/>
              <a:t>C: </a:t>
            </a:r>
            <a:r>
              <a:rPr lang="en-US" dirty="0" smtClean="0">
                <a:latin typeface="Courier"/>
                <a:cs typeface="Courier"/>
              </a:rPr>
              <a:t>int</a:t>
            </a:r>
            <a:r>
              <a:rPr lang="en-US" dirty="0" smtClean="0"/>
              <a:t> should be integer type that target processor works with most efficiently</a:t>
            </a:r>
          </a:p>
          <a:p>
            <a:r>
              <a:rPr lang="en-US" dirty="0" smtClean="0"/>
              <a:t>Only guarantee: </a:t>
            </a:r>
            <a:r>
              <a:rPr lang="en-US" dirty="0" err="1" smtClean="0"/>
              <a:t>sizeof</a:t>
            </a:r>
            <a:r>
              <a:rPr lang="en-US" dirty="0" smtClean="0"/>
              <a:t>(</a:t>
            </a:r>
            <a:r>
              <a:rPr lang="en-US" dirty="0" smtClean="0">
                <a:latin typeface="Courier"/>
                <a:cs typeface="Courier"/>
              </a:rPr>
              <a:t>long</a:t>
            </a:r>
            <a:r>
              <a:rPr lang="en-US" dirty="0">
                <a:latin typeface="Courier"/>
                <a:cs typeface="Courier"/>
              </a:rPr>
              <a:t> </a:t>
            </a:r>
            <a:r>
              <a:rPr lang="en-US" dirty="0" smtClean="0">
                <a:latin typeface="Courier"/>
                <a:cs typeface="Courier"/>
              </a:rPr>
              <a:t>long</a:t>
            </a:r>
            <a:r>
              <a:rPr lang="en-US" dirty="0" smtClean="0"/>
              <a:t>) </a:t>
            </a:r>
            <a:br>
              <a:rPr lang="en-US" dirty="0" smtClean="0"/>
            </a:br>
            <a:r>
              <a:rPr lang="en-US" dirty="0" smtClean="0"/>
              <a:t>≥ </a:t>
            </a:r>
            <a:r>
              <a:rPr lang="en-US" dirty="0" err="1" smtClean="0"/>
              <a:t>sizeof</a:t>
            </a:r>
            <a:r>
              <a:rPr lang="en-US" dirty="0" smtClean="0"/>
              <a:t>(</a:t>
            </a:r>
            <a:r>
              <a:rPr lang="en-US" dirty="0" smtClean="0">
                <a:latin typeface="Courier"/>
                <a:cs typeface="Courier"/>
              </a:rPr>
              <a:t>long</a:t>
            </a:r>
            <a:r>
              <a:rPr lang="en-US" dirty="0" smtClean="0"/>
              <a:t>) ≥ </a:t>
            </a:r>
            <a:r>
              <a:rPr lang="en-US" dirty="0" err="1" smtClean="0"/>
              <a:t>sizeof</a:t>
            </a:r>
            <a:r>
              <a:rPr lang="en-US" dirty="0" smtClean="0"/>
              <a:t>(</a:t>
            </a:r>
            <a:r>
              <a:rPr lang="en-US" dirty="0" err="1" smtClean="0">
                <a:latin typeface="Courier"/>
                <a:cs typeface="Courier"/>
              </a:rPr>
              <a:t>int</a:t>
            </a:r>
            <a:r>
              <a:rPr lang="en-US" dirty="0" smtClean="0"/>
              <a:t>) ≥  </a:t>
            </a:r>
            <a:r>
              <a:rPr lang="en-US" dirty="0" err="1" smtClean="0"/>
              <a:t>sizeof</a:t>
            </a:r>
            <a:r>
              <a:rPr lang="en-US" dirty="0" smtClean="0"/>
              <a:t>(</a:t>
            </a:r>
            <a:r>
              <a:rPr lang="en-US" dirty="0" smtClean="0">
                <a:latin typeface="Courier"/>
                <a:cs typeface="Courier"/>
              </a:rPr>
              <a:t>short</a:t>
            </a:r>
            <a:r>
              <a:rPr lang="en-US" dirty="0" smtClean="0"/>
              <a:t>)</a:t>
            </a:r>
          </a:p>
          <a:p>
            <a:pPr lvl="1"/>
            <a:r>
              <a:rPr lang="en-US" dirty="0" smtClean="0">
                <a:latin typeface="Calibri"/>
                <a:cs typeface="Calibri"/>
              </a:rPr>
              <a:t>Also, </a:t>
            </a:r>
            <a:r>
              <a:rPr lang="en-US" dirty="0" smtClean="0">
                <a:latin typeface="Courier"/>
                <a:cs typeface="Courier"/>
              </a:rPr>
              <a:t>short </a:t>
            </a:r>
            <a:r>
              <a:rPr lang="en-US" dirty="0" smtClean="0"/>
              <a:t>&gt;= 16 bits, </a:t>
            </a:r>
            <a:r>
              <a:rPr lang="en-US" dirty="0" smtClean="0">
                <a:latin typeface="Courier"/>
                <a:cs typeface="Courier"/>
              </a:rPr>
              <a:t>long </a:t>
            </a:r>
            <a:r>
              <a:rPr lang="en-US" dirty="0" smtClean="0"/>
              <a:t>&gt;= 32 bits</a:t>
            </a:r>
          </a:p>
          <a:p>
            <a:pPr lvl="1"/>
            <a:r>
              <a:rPr lang="en-US" dirty="0" smtClean="0"/>
              <a:t>All could be 64 bits</a:t>
            </a:r>
          </a:p>
          <a:p>
            <a:endParaRPr lang="en-US" dirty="0" smtClean="0"/>
          </a:p>
        </p:txBody>
      </p:sp>
      <p:sp>
        <p:nvSpPr>
          <p:cNvPr id="6" name="Slide Number Placeholder 5"/>
          <p:cNvSpPr>
            <a:spLocks noGrp="1"/>
          </p:cNvSpPr>
          <p:nvPr>
            <p:ph type="sldNum" sz="quarter" idx="12"/>
          </p:nvPr>
        </p:nvSpPr>
        <p:spPr/>
        <p:txBody>
          <a:bodyPr/>
          <a:lstStyle/>
          <a:p>
            <a:fld id="{3CC63E4C-4642-794D-A2FD-70F6B81535F5}" type="slidenum">
              <a:rPr lang="en-US" smtClean="0"/>
              <a:pPr/>
              <a:t>24</a:t>
            </a:fld>
            <a:endParaRPr lang="en-US" dirty="0"/>
          </a:p>
        </p:txBody>
      </p:sp>
      <p:graphicFrame>
        <p:nvGraphicFramePr>
          <p:cNvPr id="7" name="Table 6"/>
          <p:cNvGraphicFramePr>
            <a:graphicFrameLocks noGrp="1"/>
          </p:cNvGraphicFramePr>
          <p:nvPr/>
        </p:nvGraphicFramePr>
        <p:xfrm>
          <a:off x="672121" y="1296981"/>
          <a:ext cx="7862973" cy="2072640"/>
        </p:xfrm>
        <a:graphic>
          <a:graphicData uri="http://schemas.openxmlformats.org/drawingml/2006/table">
            <a:tbl>
              <a:tblPr firstRow="1" bandRow="1">
                <a:tableStyleId>{5C22544A-7EE6-4342-B048-85BDC9FD1C3A}</a:tableStyleId>
              </a:tblPr>
              <a:tblGrid>
                <a:gridCol w="1680234"/>
                <a:gridCol w="6182739"/>
              </a:tblGrid>
              <a:tr h="370840">
                <a:tc>
                  <a:txBody>
                    <a:bodyPr/>
                    <a:lstStyle/>
                    <a:p>
                      <a:r>
                        <a:rPr lang="en-US" sz="2800" dirty="0" smtClean="0"/>
                        <a:t>Language</a:t>
                      </a:r>
                      <a:endParaRPr lang="en-US" sz="2800" dirty="0"/>
                    </a:p>
                  </a:txBody>
                  <a:tcPr/>
                </a:tc>
                <a:tc>
                  <a:txBody>
                    <a:bodyPr/>
                    <a:lstStyle/>
                    <a:p>
                      <a:r>
                        <a:rPr lang="en-US" sz="2800" dirty="0" err="1" smtClean="0"/>
                        <a:t>sizeof(int</a:t>
                      </a:r>
                      <a:r>
                        <a:rPr lang="en-US" sz="2800" dirty="0" smtClean="0"/>
                        <a:t>)</a:t>
                      </a:r>
                      <a:endParaRPr lang="en-US" sz="2800" dirty="0"/>
                    </a:p>
                  </a:txBody>
                  <a:tcPr/>
                </a:tc>
              </a:tr>
              <a:tr h="370840">
                <a:tc>
                  <a:txBody>
                    <a:bodyPr/>
                    <a:lstStyle/>
                    <a:p>
                      <a:r>
                        <a:rPr lang="en-US" sz="2800" dirty="0" smtClean="0"/>
                        <a:t>Python</a:t>
                      </a:r>
                      <a:endParaRPr lang="en-US" sz="2800" dirty="0"/>
                    </a:p>
                  </a:txBody>
                  <a:tcPr/>
                </a:tc>
                <a:tc>
                  <a:txBody>
                    <a:bodyPr/>
                    <a:lstStyle/>
                    <a:p>
                      <a:r>
                        <a:rPr lang="en-US" sz="2800" dirty="0" smtClean="0"/>
                        <a:t>&gt;=32 bits (plain </a:t>
                      </a:r>
                      <a:r>
                        <a:rPr lang="en-US" sz="2800" dirty="0" err="1" smtClean="0"/>
                        <a:t>ints</a:t>
                      </a:r>
                      <a:r>
                        <a:rPr lang="en-US" sz="2800" dirty="0" smtClean="0"/>
                        <a:t>), infinite</a:t>
                      </a:r>
                      <a:r>
                        <a:rPr lang="en-US" sz="2800" baseline="0" dirty="0" smtClean="0"/>
                        <a:t> (long </a:t>
                      </a:r>
                      <a:r>
                        <a:rPr lang="en-US" sz="2800" baseline="0" dirty="0" err="1" smtClean="0"/>
                        <a:t>ints</a:t>
                      </a:r>
                      <a:r>
                        <a:rPr lang="en-US" sz="2800" baseline="0" dirty="0" smtClean="0"/>
                        <a:t>)</a:t>
                      </a:r>
                      <a:endParaRPr lang="en-US" sz="2800" dirty="0"/>
                    </a:p>
                  </a:txBody>
                  <a:tcPr/>
                </a:tc>
              </a:tr>
              <a:tr h="370840">
                <a:tc>
                  <a:txBody>
                    <a:bodyPr/>
                    <a:lstStyle/>
                    <a:p>
                      <a:r>
                        <a:rPr lang="en-US" sz="2800" dirty="0" smtClean="0"/>
                        <a:t>Java</a:t>
                      </a:r>
                      <a:endParaRPr lang="en-US" sz="2800" dirty="0"/>
                    </a:p>
                  </a:txBody>
                  <a:tcPr/>
                </a:tc>
                <a:tc>
                  <a:txBody>
                    <a:bodyPr/>
                    <a:lstStyle/>
                    <a:p>
                      <a:r>
                        <a:rPr lang="en-US" sz="2800" dirty="0" smtClean="0"/>
                        <a:t>32 bits</a:t>
                      </a:r>
                      <a:endParaRPr lang="en-US" sz="2800" dirty="0"/>
                    </a:p>
                  </a:txBody>
                  <a:tcPr/>
                </a:tc>
              </a:tr>
              <a:tr h="370840">
                <a:tc>
                  <a:txBody>
                    <a:bodyPr/>
                    <a:lstStyle/>
                    <a:p>
                      <a:r>
                        <a:rPr lang="en-US" sz="2800" dirty="0" smtClean="0"/>
                        <a:t>C</a:t>
                      </a:r>
                      <a:endParaRPr lang="en-US" sz="2800" dirty="0"/>
                    </a:p>
                  </a:txBody>
                  <a:tcPr/>
                </a:tc>
                <a:tc>
                  <a:txBody>
                    <a:bodyPr/>
                    <a:lstStyle/>
                    <a:p>
                      <a:r>
                        <a:rPr lang="en-US" sz="2800" dirty="0" smtClean="0"/>
                        <a:t>Depends on computer; 16</a:t>
                      </a:r>
                      <a:r>
                        <a:rPr lang="en-US" sz="2800" baseline="0" dirty="0" smtClean="0"/>
                        <a:t> or </a:t>
                      </a:r>
                      <a:r>
                        <a:rPr lang="en-US" sz="2800" dirty="0" smtClean="0"/>
                        <a:t>32 or 64</a:t>
                      </a:r>
                      <a:endParaRPr lang="en-US" sz="2800" dirty="0"/>
                    </a:p>
                  </a:txBody>
                  <a:tcPr/>
                </a:tc>
              </a:tr>
            </a:tbl>
          </a:graphicData>
        </a:graphic>
      </p:graphicFrame>
    </p:spTree>
    <p:extLst>
      <p:ext uri="{BB962C8B-B14F-4D97-AF65-F5344CB8AC3E}">
        <p14:creationId xmlns:p14="http://schemas.microsoft.com/office/powerpoint/2010/main" val="3978657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Consts</a:t>
            </a:r>
            <a:r>
              <a:rPr lang="en-US" dirty="0" smtClean="0"/>
              <a:t> and </a:t>
            </a:r>
            <a:r>
              <a:rPr lang="en-US" dirty="0" err="1" smtClean="0"/>
              <a:t>Enums</a:t>
            </a:r>
            <a:r>
              <a:rPr lang="en-US" dirty="0" smtClean="0"/>
              <a:t> in C</a:t>
            </a:r>
            <a:endParaRPr lang="en-US" dirty="0"/>
          </a:p>
        </p:txBody>
      </p:sp>
      <p:sp>
        <p:nvSpPr>
          <p:cNvPr id="3" name="Content Placeholder 2"/>
          <p:cNvSpPr>
            <a:spLocks noGrp="1"/>
          </p:cNvSpPr>
          <p:nvPr>
            <p:ph idx="1"/>
          </p:nvPr>
        </p:nvSpPr>
        <p:spPr/>
        <p:txBody>
          <a:bodyPr>
            <a:noAutofit/>
          </a:bodyPr>
          <a:lstStyle/>
          <a:p>
            <a:r>
              <a:rPr lang="en-US" sz="2400" dirty="0" smtClean="0"/>
              <a:t>Constant is assigned a typed value once in the declaration;</a:t>
            </a:r>
            <a:br>
              <a:rPr lang="en-US" sz="2400" dirty="0" smtClean="0"/>
            </a:br>
            <a:r>
              <a:rPr lang="en-US" sz="2400" dirty="0" smtClean="0"/>
              <a:t>value can't change during entire execution of program</a:t>
            </a:r>
          </a:p>
          <a:p>
            <a:pPr>
              <a:buNone/>
            </a:pPr>
            <a:r>
              <a:rPr lang="en-US" sz="1946" dirty="0" smtClean="0">
                <a:latin typeface="Courier New"/>
                <a:cs typeface="Courier New"/>
              </a:rPr>
              <a:t>	</a:t>
            </a:r>
            <a:r>
              <a:rPr lang="en-US" sz="2000" b="1" dirty="0" smtClean="0">
                <a:latin typeface="Courier New"/>
                <a:cs typeface="Courier New"/>
              </a:rPr>
              <a:t>const float </a:t>
            </a:r>
            <a:r>
              <a:rPr lang="en-US" sz="2000" b="1" dirty="0" err="1" smtClean="0">
                <a:latin typeface="Courier New"/>
                <a:cs typeface="Courier New"/>
              </a:rPr>
              <a:t>golden_ratio</a:t>
            </a:r>
            <a:r>
              <a:rPr lang="en-US" sz="2000" b="1" dirty="0" smtClean="0">
                <a:latin typeface="Courier New"/>
                <a:cs typeface="Courier New"/>
              </a:rPr>
              <a:t> = 1.618;</a:t>
            </a:r>
          </a:p>
          <a:p>
            <a:pPr>
              <a:buNone/>
            </a:pPr>
            <a:r>
              <a:rPr lang="en-US" sz="1946" b="1" dirty="0" smtClean="0">
                <a:latin typeface="Courier New"/>
                <a:cs typeface="Courier New"/>
              </a:rPr>
              <a:t>	</a:t>
            </a:r>
            <a:r>
              <a:rPr lang="en-US" sz="2000" b="1" dirty="0" smtClean="0">
                <a:latin typeface="Courier New"/>
                <a:cs typeface="Courier New"/>
              </a:rPr>
              <a:t>const int </a:t>
            </a:r>
            <a:r>
              <a:rPr lang="en-US" sz="2000" b="1" dirty="0" err="1" smtClean="0">
                <a:latin typeface="Courier New"/>
                <a:cs typeface="Courier New"/>
              </a:rPr>
              <a:t>days_in_week</a:t>
            </a:r>
            <a:r>
              <a:rPr lang="en-US" sz="2000" b="1" dirty="0" smtClean="0">
                <a:latin typeface="Courier New"/>
                <a:cs typeface="Courier New"/>
              </a:rPr>
              <a:t> = 7;</a:t>
            </a:r>
            <a:endParaRPr lang="en-US" sz="1946" dirty="0" smtClean="0">
              <a:latin typeface="Courier New"/>
              <a:cs typeface="Courier New"/>
            </a:endParaRPr>
          </a:p>
          <a:p>
            <a:r>
              <a:rPr lang="en-US" sz="2400" dirty="0" smtClean="0"/>
              <a:t>You can have a constant version of any of the standard C variable types</a:t>
            </a:r>
          </a:p>
          <a:p>
            <a:r>
              <a:rPr lang="en-US" sz="2400" dirty="0" err="1" smtClean="0"/>
              <a:t>Enums</a:t>
            </a:r>
            <a:r>
              <a:rPr lang="en-US" sz="2400" dirty="0" smtClean="0"/>
              <a:t>: a group of related integer constants.  Ex:</a:t>
            </a:r>
          </a:p>
          <a:p>
            <a:pPr>
              <a:buNone/>
            </a:pPr>
            <a:r>
              <a:rPr lang="en-US" sz="2000" b="1" dirty="0" smtClean="0">
                <a:latin typeface="Courier New"/>
                <a:cs typeface="Courier New"/>
              </a:rPr>
              <a:t>			</a:t>
            </a:r>
            <a:r>
              <a:rPr lang="en-US" sz="2000" b="1" dirty="0" err="1" smtClean="0">
                <a:latin typeface="Courier New"/>
                <a:cs typeface="Courier New"/>
              </a:rPr>
              <a:t>enum</a:t>
            </a:r>
            <a:r>
              <a:rPr lang="en-US" sz="2000" b="1" dirty="0" smtClean="0">
                <a:latin typeface="Courier New"/>
                <a:cs typeface="Courier New"/>
              </a:rPr>
              <a:t> </a:t>
            </a:r>
            <a:r>
              <a:rPr lang="en-US" sz="2000" b="1" dirty="0" err="1" smtClean="0">
                <a:latin typeface="Courier New"/>
                <a:cs typeface="Courier New"/>
              </a:rPr>
              <a:t>cardsuit</a:t>
            </a:r>
            <a:r>
              <a:rPr lang="en-US" sz="2000" b="1" dirty="0" smtClean="0">
                <a:latin typeface="Courier New"/>
                <a:cs typeface="Courier New"/>
              </a:rPr>
              <a:t> {CLUBS,DIAMONDS,HEARTS,SPADES};</a:t>
            </a:r>
          </a:p>
          <a:p>
            <a:pPr>
              <a:buNone/>
            </a:pPr>
            <a:r>
              <a:rPr lang="en-US" sz="2000" b="1" dirty="0">
                <a:latin typeface="Courier New"/>
                <a:cs typeface="Courier New"/>
              </a:rPr>
              <a:t>	</a:t>
            </a:r>
            <a:r>
              <a:rPr lang="en-US" sz="2000" b="1" dirty="0" smtClean="0">
                <a:latin typeface="Courier New"/>
                <a:cs typeface="Courier New"/>
              </a:rPr>
              <a:t>		</a:t>
            </a:r>
            <a:r>
              <a:rPr lang="en-US" sz="2000" b="1" dirty="0" err="1" smtClean="0">
                <a:latin typeface="Courier New"/>
                <a:cs typeface="Courier New"/>
              </a:rPr>
              <a:t>enum</a:t>
            </a:r>
            <a:r>
              <a:rPr lang="en-US" sz="2000" b="1" dirty="0" smtClean="0">
                <a:latin typeface="Courier New"/>
                <a:cs typeface="Courier New"/>
              </a:rPr>
              <a:t> color {RED, GREEN, BLUE};</a:t>
            </a:r>
            <a:endParaRPr lang="en-US" sz="2000" b="1" dirty="0">
              <a:latin typeface="Courier New"/>
              <a:cs typeface="Courier New"/>
            </a:endParaRPr>
          </a:p>
        </p:txBody>
      </p:sp>
      <p:sp>
        <p:nvSpPr>
          <p:cNvPr id="7" name="Slide Number Placeholder 6"/>
          <p:cNvSpPr>
            <a:spLocks noGrp="1"/>
          </p:cNvSpPr>
          <p:nvPr>
            <p:ph type="sldNum" sz="quarter" idx="12"/>
          </p:nvPr>
        </p:nvSpPr>
        <p:spPr/>
        <p:txBody>
          <a:bodyPr/>
          <a:lstStyle/>
          <a:p>
            <a:fld id="{3CC63E4C-4642-794D-A2FD-70F6B81535F5}" type="slidenum">
              <a:rPr lang="en-US" smtClean="0"/>
              <a:pPr/>
              <a:t>25</a:t>
            </a:fld>
            <a:endParaRPr lang="en-US"/>
          </a:p>
        </p:txBody>
      </p:sp>
    </p:spTree>
    <p:extLst>
      <p:ext uri="{BB962C8B-B14F-4D97-AF65-F5344CB8AC3E}">
        <p14:creationId xmlns:p14="http://schemas.microsoft.com/office/powerpoint/2010/main" val="437423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Clicker Test</a:t>
            </a:r>
            <a:endParaRPr lang="en-US" dirty="0"/>
          </a:p>
        </p:txBody>
      </p:sp>
      <p:sp>
        <p:nvSpPr>
          <p:cNvPr id="3" name="Content Placeholder 2"/>
          <p:cNvSpPr>
            <a:spLocks noGrp="1"/>
          </p:cNvSpPr>
          <p:nvPr>
            <p:ph idx="1"/>
          </p:nvPr>
        </p:nvSpPr>
        <p:spPr/>
        <p:txBody>
          <a:bodyPr>
            <a:normAutofit/>
          </a:bodyPr>
          <a:lstStyle/>
          <a:p>
            <a:r>
              <a:rPr lang="en-US" sz="3600" dirty="0" smtClean="0"/>
              <a:t>Clicker participation starting on Thursday</a:t>
            </a:r>
          </a:p>
          <a:p>
            <a:r>
              <a:rPr lang="en-US" sz="3600" dirty="0"/>
              <a:t>No web-based clickers or phone apps</a:t>
            </a:r>
          </a:p>
          <a:p>
            <a:r>
              <a:rPr lang="en-US" sz="3600" dirty="0" smtClean="0"/>
              <a:t>Participation only is recorded, not correctness of answers</a:t>
            </a:r>
          </a:p>
          <a:p>
            <a:r>
              <a:rPr lang="en-US" sz="3600" dirty="0" smtClean="0"/>
              <a:t>Register on </a:t>
            </a:r>
            <a:r>
              <a:rPr lang="en-US" sz="3600" dirty="0" err="1" smtClean="0"/>
              <a:t>bCourses</a:t>
            </a:r>
            <a:endParaRPr lang="en-US" sz="3600" dirty="0" smtClean="0"/>
          </a:p>
          <a:p>
            <a:endParaRPr lang="en-US" sz="3600" dirty="0" smtClean="0"/>
          </a:p>
        </p:txBody>
      </p:sp>
      <p:sp>
        <p:nvSpPr>
          <p:cNvPr id="4" name="Slide Number Placeholder 3"/>
          <p:cNvSpPr>
            <a:spLocks noGrp="1"/>
          </p:cNvSpPr>
          <p:nvPr>
            <p:ph type="sldNum" sz="quarter" idx="12"/>
          </p:nvPr>
        </p:nvSpPr>
        <p:spPr/>
        <p:txBody>
          <a:bodyPr/>
          <a:lstStyle/>
          <a:p>
            <a:fld id="{3CC63E4C-4642-794D-A2FD-70F6B81535F5}" type="slidenum">
              <a:rPr lang="en-US" smtClean="0"/>
              <a:pPr/>
              <a:t>26</a:t>
            </a:fld>
            <a:endParaRPr lang="en-US"/>
          </a:p>
        </p:txBody>
      </p:sp>
    </p:spTree>
    <p:extLst>
      <p:ext uri="{BB962C8B-B14F-4D97-AF65-F5344CB8AC3E}">
        <p14:creationId xmlns:p14="http://schemas.microsoft.com/office/powerpoint/2010/main" val="15793024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Box 3"/>
          <p:cNvSpPr txBox="1">
            <a:spLocks noChangeArrowheads="1"/>
          </p:cNvSpPr>
          <p:nvPr/>
        </p:nvSpPr>
        <p:spPr bwMode="auto">
          <a:xfrm>
            <a:off x="1143000" y="2743200"/>
            <a:ext cx="6705600" cy="523220"/>
          </a:xfrm>
          <a:prstGeom prst="rect">
            <a:avLst/>
          </a:prstGeom>
          <a:noFill/>
          <a:ln w="9525">
            <a:noFill/>
            <a:miter lim="800000"/>
            <a:headEnd/>
            <a:tailEnd/>
          </a:ln>
        </p:spPr>
        <p:txBody>
          <a:bodyPr>
            <a:prstTxWarp prst="textNoShape">
              <a:avLst/>
            </a:prstTxWarp>
            <a:spAutoFit/>
          </a:bodyPr>
          <a:lstStyle/>
          <a:p>
            <a:r>
              <a:rPr lang="en-US" sz="2800" dirty="0" smtClean="0">
                <a:solidFill>
                  <a:srgbClr val="408000"/>
                </a:solidFill>
              </a:rPr>
              <a:t>B: I don’t have an </a:t>
            </a:r>
            <a:r>
              <a:rPr lang="en-US" sz="2800" dirty="0" err="1" smtClean="0">
                <a:solidFill>
                  <a:srgbClr val="408000"/>
                </a:solidFill>
              </a:rPr>
              <a:t>iClicker</a:t>
            </a:r>
            <a:endParaRPr lang="en-US" sz="2800" dirty="0" smtClean="0">
              <a:solidFill>
                <a:srgbClr val="408000"/>
              </a:solidFill>
            </a:endParaRPr>
          </a:p>
        </p:txBody>
      </p:sp>
      <p:sp>
        <p:nvSpPr>
          <p:cNvPr id="53251" name="TextBox 4"/>
          <p:cNvSpPr txBox="1">
            <a:spLocks noChangeArrowheads="1"/>
          </p:cNvSpPr>
          <p:nvPr/>
        </p:nvSpPr>
        <p:spPr bwMode="auto">
          <a:xfrm>
            <a:off x="1143000" y="3581400"/>
            <a:ext cx="6705600" cy="523220"/>
          </a:xfrm>
          <a:prstGeom prst="rect">
            <a:avLst/>
          </a:prstGeom>
          <a:noFill/>
          <a:ln w="9525">
            <a:noFill/>
            <a:miter lim="800000"/>
            <a:headEnd/>
            <a:tailEnd/>
          </a:ln>
        </p:spPr>
        <p:txBody>
          <a:bodyPr>
            <a:prstTxWarp prst="textNoShape">
              <a:avLst/>
            </a:prstTxWarp>
            <a:spAutoFit/>
          </a:bodyPr>
          <a:lstStyle/>
          <a:p>
            <a:r>
              <a:rPr lang="en-US" sz="2800" dirty="0" smtClean="0">
                <a:solidFill>
                  <a:srgbClr val="FF66A0"/>
                </a:solidFill>
              </a:rPr>
              <a:t>C: I don’t have an </a:t>
            </a:r>
            <a:r>
              <a:rPr lang="en-US" sz="2800" dirty="0" err="1" smtClean="0">
                <a:solidFill>
                  <a:srgbClr val="FF66A0"/>
                </a:solidFill>
              </a:rPr>
              <a:t>iClicker</a:t>
            </a:r>
            <a:endParaRPr lang="en-US" sz="2800" dirty="0">
              <a:solidFill>
                <a:srgbClr val="FF66A0"/>
              </a:solidFill>
              <a:latin typeface="Symbol" pitchFamily="1" charset="2"/>
            </a:endParaRPr>
          </a:p>
        </p:txBody>
      </p:sp>
      <p:sp>
        <p:nvSpPr>
          <p:cNvPr id="53252" name="TextBox 5"/>
          <p:cNvSpPr txBox="1">
            <a:spLocks noChangeArrowheads="1"/>
          </p:cNvSpPr>
          <p:nvPr/>
        </p:nvSpPr>
        <p:spPr bwMode="auto">
          <a:xfrm>
            <a:off x="1143000" y="4343400"/>
            <a:ext cx="6705600" cy="523220"/>
          </a:xfrm>
          <a:prstGeom prst="rect">
            <a:avLst/>
          </a:prstGeom>
          <a:noFill/>
          <a:ln w="9525">
            <a:noFill/>
            <a:miter lim="800000"/>
            <a:headEnd/>
            <a:tailEnd/>
          </a:ln>
        </p:spPr>
        <p:txBody>
          <a:bodyPr>
            <a:prstTxWarp prst="textNoShape">
              <a:avLst/>
            </a:prstTxWarp>
            <a:spAutoFit/>
          </a:bodyPr>
          <a:lstStyle/>
          <a:p>
            <a:r>
              <a:rPr lang="en-US" sz="2800" b="1" dirty="0" smtClean="0">
                <a:ln>
                  <a:solidFill>
                    <a:schemeClr val="tx1"/>
                  </a:solidFill>
                </a:ln>
                <a:solidFill>
                  <a:srgbClr val="FFE860"/>
                </a:solidFill>
              </a:rPr>
              <a:t>D: I don’t have an </a:t>
            </a:r>
            <a:r>
              <a:rPr lang="en-US" sz="2800" b="1" dirty="0" err="1" smtClean="0">
                <a:ln>
                  <a:solidFill>
                    <a:schemeClr val="tx1"/>
                  </a:solidFill>
                </a:ln>
                <a:solidFill>
                  <a:srgbClr val="FFE860"/>
                </a:solidFill>
              </a:rPr>
              <a:t>iClicker</a:t>
            </a:r>
            <a:endParaRPr lang="en-US" sz="2800" b="1" dirty="0" smtClean="0">
              <a:ln>
                <a:solidFill>
                  <a:schemeClr val="tx1"/>
                </a:solidFill>
              </a:ln>
              <a:solidFill>
                <a:srgbClr val="FFE860"/>
              </a:solidFill>
            </a:endParaRPr>
          </a:p>
        </p:txBody>
      </p:sp>
      <p:sp>
        <p:nvSpPr>
          <p:cNvPr id="53259" name="TextBox 2"/>
          <p:cNvSpPr txBox="1">
            <a:spLocks noChangeArrowheads="1"/>
          </p:cNvSpPr>
          <p:nvPr/>
        </p:nvSpPr>
        <p:spPr bwMode="auto">
          <a:xfrm>
            <a:off x="1143000" y="1905000"/>
            <a:ext cx="6705801" cy="523220"/>
          </a:xfrm>
          <a:prstGeom prst="rect">
            <a:avLst/>
          </a:prstGeom>
          <a:noFill/>
          <a:ln w="9525">
            <a:noFill/>
            <a:miter lim="800000"/>
            <a:headEnd/>
            <a:tailEnd/>
          </a:ln>
        </p:spPr>
        <p:txBody>
          <a:bodyPr>
            <a:prstTxWarp prst="textNoShape">
              <a:avLst/>
            </a:prstTxWarp>
            <a:spAutoFit/>
          </a:bodyPr>
          <a:lstStyle/>
          <a:p>
            <a:r>
              <a:rPr lang="en-US" sz="2800" dirty="0" smtClean="0">
                <a:solidFill>
                  <a:srgbClr val="FF8000"/>
                </a:solidFill>
                <a:latin typeface="Calibri"/>
                <a:cs typeface="Calibri"/>
              </a:rPr>
              <a:t>A: I have an </a:t>
            </a:r>
            <a:r>
              <a:rPr lang="en-US" sz="2800" dirty="0" err="1" smtClean="0">
                <a:solidFill>
                  <a:srgbClr val="FF8000"/>
                </a:solidFill>
                <a:latin typeface="Calibri"/>
                <a:cs typeface="Calibri"/>
              </a:rPr>
              <a:t>iClicker</a:t>
            </a:r>
            <a:endParaRPr lang="en-US" sz="2800" dirty="0">
              <a:solidFill>
                <a:srgbClr val="FF8000"/>
              </a:solidFill>
              <a:latin typeface="Calibri"/>
              <a:cs typeface="Calibri"/>
            </a:endParaRPr>
          </a:p>
        </p:txBody>
      </p:sp>
      <p:sp>
        <p:nvSpPr>
          <p:cNvPr id="53257" name="Slide Number Placeholder 11"/>
          <p:cNvSpPr>
            <a:spLocks noGrp="1"/>
          </p:cNvSpPr>
          <p:nvPr>
            <p:ph type="sldNum" sz="quarter" idx="10"/>
          </p:nvPr>
        </p:nvSpPr>
        <p:spPr>
          <a:noFill/>
        </p:spPr>
        <p:txBody>
          <a:bodyPr/>
          <a:lstStyle/>
          <a:p>
            <a:fld id="{318A5DC7-8BDF-994F-9CC6-B289B75E5426}" type="slidenum">
              <a:rPr lang="en-US" smtClean="0"/>
              <a:pPr/>
              <a:t>27</a:t>
            </a:fld>
            <a:endParaRPr lang="en-US" dirty="0" smtClean="0"/>
          </a:p>
        </p:txBody>
      </p:sp>
      <p:sp>
        <p:nvSpPr>
          <p:cNvPr id="53258" name="TextBox 12"/>
          <p:cNvSpPr txBox="1">
            <a:spLocks noChangeArrowheads="1"/>
          </p:cNvSpPr>
          <p:nvPr/>
        </p:nvSpPr>
        <p:spPr bwMode="auto">
          <a:xfrm>
            <a:off x="685799" y="482600"/>
            <a:ext cx="7324613" cy="584776"/>
          </a:xfrm>
          <a:prstGeom prst="rect">
            <a:avLst/>
          </a:prstGeom>
          <a:noFill/>
          <a:ln w="9525">
            <a:noFill/>
            <a:miter lim="800000"/>
            <a:headEnd/>
            <a:tailEnd/>
          </a:ln>
        </p:spPr>
        <p:txBody>
          <a:bodyPr wrap="square">
            <a:prstTxWarp prst="textNoShape">
              <a:avLst/>
            </a:prstTxWarp>
            <a:spAutoFit/>
          </a:bodyPr>
          <a:lstStyle/>
          <a:p>
            <a:r>
              <a:rPr lang="en-US" sz="3200" dirty="0" smtClean="0">
                <a:solidFill>
                  <a:srgbClr val="000000"/>
                </a:solidFill>
              </a:rPr>
              <a:t>Clicker Test</a:t>
            </a:r>
            <a:endParaRPr lang="en-US" sz="3200" dirty="0">
              <a:solidFill>
                <a:srgbClr val="000000"/>
              </a:solidFill>
            </a:endParaRPr>
          </a:p>
        </p:txBody>
      </p:sp>
      <p:sp>
        <p:nvSpPr>
          <p:cNvPr id="13" name="TextBox 5"/>
          <p:cNvSpPr txBox="1">
            <a:spLocks noChangeArrowheads="1"/>
          </p:cNvSpPr>
          <p:nvPr/>
        </p:nvSpPr>
        <p:spPr bwMode="auto">
          <a:xfrm>
            <a:off x="1143000" y="5181600"/>
            <a:ext cx="6705600" cy="523220"/>
          </a:xfrm>
          <a:prstGeom prst="rect">
            <a:avLst/>
          </a:prstGeom>
          <a:noFill/>
          <a:ln w="9525">
            <a:noFill/>
            <a:miter lim="800000"/>
            <a:headEnd/>
            <a:tailEnd/>
          </a:ln>
        </p:spPr>
        <p:txBody>
          <a:bodyPr>
            <a:prstTxWarp prst="textNoShape">
              <a:avLst/>
            </a:prstTxWarp>
            <a:spAutoFit/>
          </a:bodyPr>
          <a:lstStyle/>
          <a:p>
            <a:r>
              <a:rPr lang="en-US" sz="2800" b="1" dirty="0" smtClean="0">
                <a:ln>
                  <a:solidFill>
                    <a:schemeClr val="tx1"/>
                  </a:solidFill>
                </a:ln>
                <a:solidFill>
                  <a:srgbClr val="3366FF"/>
                </a:solidFill>
              </a:rPr>
              <a:t>E: I don’t have an </a:t>
            </a:r>
            <a:r>
              <a:rPr lang="en-US" sz="2800" b="1" dirty="0" err="1" smtClean="0">
                <a:ln>
                  <a:solidFill>
                    <a:schemeClr val="tx1"/>
                  </a:solidFill>
                </a:ln>
                <a:solidFill>
                  <a:srgbClr val="3366FF"/>
                </a:solidFill>
              </a:rPr>
              <a:t>iClicker</a:t>
            </a:r>
            <a:endParaRPr lang="en-US" sz="2800" b="1" dirty="0" smtClean="0">
              <a:ln>
                <a:solidFill>
                  <a:schemeClr val="tx1"/>
                </a:solidFill>
              </a:ln>
              <a:solidFill>
                <a:srgbClr val="3366FF"/>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Box 3"/>
          <p:cNvSpPr txBox="1">
            <a:spLocks noChangeArrowheads="1"/>
          </p:cNvSpPr>
          <p:nvPr/>
        </p:nvSpPr>
        <p:spPr bwMode="auto">
          <a:xfrm>
            <a:off x="1143000" y="2743200"/>
            <a:ext cx="6705600" cy="523220"/>
          </a:xfrm>
          <a:prstGeom prst="rect">
            <a:avLst/>
          </a:prstGeom>
          <a:noFill/>
          <a:ln w="9525">
            <a:noFill/>
            <a:miter lim="800000"/>
            <a:headEnd/>
            <a:tailEnd/>
          </a:ln>
        </p:spPr>
        <p:txBody>
          <a:bodyPr>
            <a:prstTxWarp prst="textNoShape">
              <a:avLst/>
            </a:prstTxWarp>
            <a:spAutoFit/>
          </a:bodyPr>
          <a:lstStyle/>
          <a:p>
            <a:r>
              <a:rPr lang="en-US" sz="2800" dirty="0" smtClean="0">
                <a:solidFill>
                  <a:srgbClr val="408000"/>
                </a:solidFill>
              </a:rPr>
              <a:t>B: Can assign to “PI” but not “pi” </a:t>
            </a:r>
          </a:p>
        </p:txBody>
      </p:sp>
      <p:sp>
        <p:nvSpPr>
          <p:cNvPr id="53251" name="TextBox 4"/>
          <p:cNvSpPr txBox="1">
            <a:spLocks noChangeArrowheads="1"/>
          </p:cNvSpPr>
          <p:nvPr/>
        </p:nvSpPr>
        <p:spPr bwMode="auto">
          <a:xfrm>
            <a:off x="1143000" y="3581400"/>
            <a:ext cx="6867412" cy="523220"/>
          </a:xfrm>
          <a:prstGeom prst="rect">
            <a:avLst/>
          </a:prstGeom>
          <a:noFill/>
          <a:ln w="9525">
            <a:noFill/>
            <a:miter lim="800000"/>
            <a:headEnd/>
            <a:tailEnd/>
          </a:ln>
        </p:spPr>
        <p:txBody>
          <a:bodyPr wrap="square">
            <a:prstTxWarp prst="textNoShape">
              <a:avLst/>
            </a:prstTxWarp>
            <a:spAutoFit/>
          </a:bodyPr>
          <a:lstStyle/>
          <a:p>
            <a:r>
              <a:rPr lang="en-US" sz="2800" dirty="0" smtClean="0">
                <a:solidFill>
                  <a:srgbClr val="FF66A0"/>
                </a:solidFill>
              </a:rPr>
              <a:t>C: Code runs at same speed using “PI” or “pi”</a:t>
            </a:r>
            <a:endParaRPr lang="en-US" sz="2800" dirty="0">
              <a:solidFill>
                <a:srgbClr val="FF66A0"/>
              </a:solidFill>
              <a:latin typeface="Symbol" pitchFamily="1" charset="2"/>
            </a:endParaRPr>
          </a:p>
        </p:txBody>
      </p:sp>
      <p:sp>
        <p:nvSpPr>
          <p:cNvPr id="53252" name="TextBox 5"/>
          <p:cNvSpPr txBox="1">
            <a:spLocks noChangeArrowheads="1"/>
          </p:cNvSpPr>
          <p:nvPr/>
        </p:nvSpPr>
        <p:spPr bwMode="auto">
          <a:xfrm>
            <a:off x="1143000" y="4343400"/>
            <a:ext cx="6705600" cy="523220"/>
          </a:xfrm>
          <a:prstGeom prst="rect">
            <a:avLst/>
          </a:prstGeom>
          <a:noFill/>
          <a:ln w="9525">
            <a:noFill/>
            <a:miter lim="800000"/>
            <a:headEnd/>
            <a:tailEnd/>
          </a:ln>
        </p:spPr>
        <p:txBody>
          <a:bodyPr>
            <a:prstTxWarp prst="textNoShape">
              <a:avLst/>
            </a:prstTxWarp>
            <a:spAutoFit/>
          </a:bodyPr>
          <a:lstStyle/>
          <a:p>
            <a:r>
              <a:rPr lang="en-US" sz="2800" b="1" dirty="0" smtClean="0">
                <a:ln>
                  <a:solidFill>
                    <a:schemeClr val="tx1"/>
                  </a:solidFill>
                </a:ln>
                <a:solidFill>
                  <a:srgbClr val="FFE860"/>
                </a:solidFill>
              </a:rPr>
              <a:t>D: “pi” takes more memory space than “PI”</a:t>
            </a:r>
          </a:p>
        </p:txBody>
      </p:sp>
      <p:sp>
        <p:nvSpPr>
          <p:cNvPr id="53259" name="TextBox 2"/>
          <p:cNvSpPr txBox="1">
            <a:spLocks noChangeArrowheads="1"/>
          </p:cNvSpPr>
          <p:nvPr/>
        </p:nvSpPr>
        <p:spPr bwMode="auto">
          <a:xfrm>
            <a:off x="1143000" y="1905000"/>
            <a:ext cx="6705801" cy="523220"/>
          </a:xfrm>
          <a:prstGeom prst="rect">
            <a:avLst/>
          </a:prstGeom>
          <a:noFill/>
          <a:ln w="9525">
            <a:noFill/>
            <a:miter lim="800000"/>
            <a:headEnd/>
            <a:tailEnd/>
          </a:ln>
        </p:spPr>
        <p:txBody>
          <a:bodyPr>
            <a:prstTxWarp prst="textNoShape">
              <a:avLst/>
            </a:prstTxWarp>
            <a:spAutoFit/>
          </a:bodyPr>
          <a:lstStyle/>
          <a:p>
            <a:r>
              <a:rPr lang="en-US" sz="2800" dirty="0" smtClean="0">
                <a:solidFill>
                  <a:srgbClr val="FF8000"/>
                </a:solidFill>
                <a:latin typeface="Calibri"/>
                <a:cs typeface="Calibri"/>
              </a:rPr>
              <a:t>A: Constants “PI” and “pi” have same type</a:t>
            </a:r>
            <a:endParaRPr lang="en-US" sz="2800" dirty="0">
              <a:solidFill>
                <a:srgbClr val="FF8000"/>
              </a:solidFill>
              <a:latin typeface="Calibri"/>
              <a:cs typeface="Calibri"/>
            </a:endParaRPr>
          </a:p>
        </p:txBody>
      </p:sp>
      <p:sp>
        <p:nvSpPr>
          <p:cNvPr id="53257" name="Slide Number Placeholder 11"/>
          <p:cNvSpPr>
            <a:spLocks noGrp="1"/>
          </p:cNvSpPr>
          <p:nvPr>
            <p:ph type="sldNum" sz="quarter" idx="10"/>
          </p:nvPr>
        </p:nvSpPr>
        <p:spPr>
          <a:noFill/>
        </p:spPr>
        <p:txBody>
          <a:bodyPr/>
          <a:lstStyle/>
          <a:p>
            <a:fld id="{318A5DC7-8BDF-994F-9CC6-B289B75E5426}" type="slidenum">
              <a:rPr lang="en-US" smtClean="0"/>
              <a:pPr/>
              <a:t>28</a:t>
            </a:fld>
            <a:endParaRPr lang="en-US" dirty="0" smtClean="0"/>
          </a:p>
        </p:txBody>
      </p:sp>
      <p:sp>
        <p:nvSpPr>
          <p:cNvPr id="53258" name="TextBox 12"/>
          <p:cNvSpPr txBox="1">
            <a:spLocks noChangeArrowheads="1"/>
          </p:cNvSpPr>
          <p:nvPr/>
        </p:nvSpPr>
        <p:spPr bwMode="auto">
          <a:xfrm>
            <a:off x="685799" y="482600"/>
            <a:ext cx="7324613" cy="1077218"/>
          </a:xfrm>
          <a:prstGeom prst="rect">
            <a:avLst/>
          </a:prstGeom>
          <a:noFill/>
          <a:ln w="9525">
            <a:noFill/>
            <a:miter lim="800000"/>
            <a:headEnd/>
            <a:tailEnd/>
          </a:ln>
        </p:spPr>
        <p:txBody>
          <a:bodyPr wrap="square">
            <a:prstTxWarp prst="textNoShape">
              <a:avLst/>
            </a:prstTxWarp>
            <a:spAutoFit/>
          </a:bodyPr>
          <a:lstStyle/>
          <a:p>
            <a:r>
              <a:rPr lang="en-US" sz="3200" dirty="0" smtClean="0">
                <a:solidFill>
                  <a:srgbClr val="000000"/>
                </a:solidFill>
              </a:rPr>
              <a:t>Compare “</a:t>
            </a:r>
            <a:r>
              <a:rPr lang="en-US" sz="2400" dirty="0" smtClean="0">
                <a:solidFill>
                  <a:srgbClr val="000000"/>
                </a:solidFill>
                <a:latin typeface="Courier"/>
                <a:cs typeface="Courier"/>
              </a:rPr>
              <a:t>#define PI 3.14</a:t>
            </a:r>
            <a:r>
              <a:rPr lang="en-US" sz="3200" dirty="0" smtClean="0">
                <a:solidFill>
                  <a:srgbClr val="000000"/>
                </a:solidFill>
              </a:rPr>
              <a:t>” and</a:t>
            </a:r>
          </a:p>
          <a:p>
            <a:r>
              <a:rPr lang="en-US" sz="3200" dirty="0" smtClean="0">
                <a:solidFill>
                  <a:srgbClr val="000000"/>
                </a:solidFill>
              </a:rPr>
              <a:t>“</a:t>
            </a:r>
            <a:r>
              <a:rPr lang="en-US" sz="2400" dirty="0" err="1" smtClean="0">
                <a:solidFill>
                  <a:srgbClr val="000000"/>
                </a:solidFill>
                <a:latin typeface="Courier"/>
                <a:cs typeface="Courier"/>
              </a:rPr>
              <a:t>const</a:t>
            </a:r>
            <a:r>
              <a:rPr lang="en-US" sz="2400" dirty="0" smtClean="0">
                <a:solidFill>
                  <a:srgbClr val="000000"/>
                </a:solidFill>
                <a:latin typeface="Courier"/>
                <a:cs typeface="Courier"/>
              </a:rPr>
              <a:t> float pi=3.14</a:t>
            </a:r>
            <a:r>
              <a:rPr lang="en-US" sz="3200" dirty="0" smtClean="0">
                <a:solidFill>
                  <a:srgbClr val="000000"/>
                </a:solidFill>
              </a:rPr>
              <a:t>” – which is true?</a:t>
            </a:r>
            <a:endParaRPr lang="en-US" sz="3200" dirty="0">
              <a:solidFill>
                <a:srgbClr val="000000"/>
              </a:solidFill>
            </a:endParaRPr>
          </a:p>
        </p:txBody>
      </p:sp>
      <p:sp>
        <p:nvSpPr>
          <p:cNvPr id="13" name="TextBox 5"/>
          <p:cNvSpPr txBox="1">
            <a:spLocks noChangeArrowheads="1"/>
          </p:cNvSpPr>
          <p:nvPr/>
        </p:nvSpPr>
        <p:spPr bwMode="auto">
          <a:xfrm>
            <a:off x="1143000" y="5181600"/>
            <a:ext cx="6705600" cy="523220"/>
          </a:xfrm>
          <a:prstGeom prst="rect">
            <a:avLst/>
          </a:prstGeom>
          <a:noFill/>
          <a:ln w="9525">
            <a:noFill/>
            <a:miter lim="800000"/>
            <a:headEnd/>
            <a:tailEnd/>
          </a:ln>
        </p:spPr>
        <p:txBody>
          <a:bodyPr>
            <a:prstTxWarp prst="textNoShape">
              <a:avLst/>
            </a:prstTxWarp>
            <a:spAutoFit/>
          </a:bodyPr>
          <a:lstStyle/>
          <a:p>
            <a:r>
              <a:rPr lang="en-US" sz="2800" b="1" dirty="0" smtClean="0">
                <a:ln>
                  <a:solidFill>
                    <a:schemeClr val="tx1"/>
                  </a:solidFill>
                </a:ln>
                <a:solidFill>
                  <a:srgbClr val="3366FF"/>
                </a:solidFill>
              </a:rPr>
              <a:t>E: Both behave the same in all situations</a:t>
            </a:r>
          </a:p>
        </p:txBody>
      </p:sp>
    </p:spTree>
    <p:extLst>
      <p:ext uri="{BB962C8B-B14F-4D97-AF65-F5344CB8AC3E}">
        <p14:creationId xmlns:p14="http://schemas.microsoft.com/office/powerpoint/2010/main" val="32497480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normAutofit/>
          </a:bodyPr>
          <a:lstStyle/>
          <a:p>
            <a:r>
              <a:rPr lang="en-US" dirty="0" smtClean="0">
                <a:solidFill>
                  <a:srgbClr val="D9D9D9"/>
                </a:solidFill>
              </a:rPr>
              <a:t>Compile vs. Interpret</a:t>
            </a:r>
          </a:p>
          <a:p>
            <a:r>
              <a:rPr lang="en-US" dirty="0" smtClean="0">
                <a:solidFill>
                  <a:srgbClr val="D9D9D9"/>
                </a:solidFill>
              </a:rPr>
              <a:t>C vs. Java vs. Python </a:t>
            </a:r>
          </a:p>
          <a:p>
            <a:r>
              <a:rPr lang="en-US" dirty="0" err="1" smtClean="0"/>
              <a:t>Administrivia</a:t>
            </a:r>
            <a:endParaRPr lang="en-US" dirty="0" smtClean="0"/>
          </a:p>
          <a:p>
            <a:r>
              <a:rPr lang="en-US" dirty="0" smtClean="0">
                <a:solidFill>
                  <a:srgbClr val="D9D9D9"/>
                </a:solidFill>
              </a:rPr>
              <a:t>Quick Start Introduction to C</a:t>
            </a:r>
          </a:p>
          <a:p>
            <a:r>
              <a:rPr lang="en-US" dirty="0" smtClean="0">
                <a:solidFill>
                  <a:srgbClr val="D9D9D9"/>
                </a:solidFill>
              </a:rPr>
              <a:t>News/Technology Break</a:t>
            </a:r>
          </a:p>
          <a:p>
            <a:r>
              <a:rPr lang="en-US" dirty="0" smtClean="0">
                <a:solidFill>
                  <a:srgbClr val="D9D9D9"/>
                </a:solidFill>
              </a:rPr>
              <a:t>Pointers</a:t>
            </a:r>
          </a:p>
          <a:p>
            <a:r>
              <a:rPr lang="en-US" dirty="0" smtClean="0">
                <a:solidFill>
                  <a:srgbClr val="D9D9D9"/>
                </a:solidFill>
              </a:rPr>
              <a:t>And in Conclusion, …</a:t>
            </a:r>
            <a:endParaRPr lang="en-US" dirty="0">
              <a:solidFill>
                <a:srgbClr val="D9D9D9"/>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pPr/>
              <a:t>29</a:t>
            </a:fld>
            <a:endParaRPr lang="en-US"/>
          </a:p>
        </p:txBody>
      </p:sp>
    </p:spTree>
    <p:extLst>
      <p:ext uri="{BB962C8B-B14F-4D97-AF65-F5344CB8AC3E}">
        <p14:creationId xmlns:p14="http://schemas.microsoft.com/office/powerpoint/2010/main" val="9935496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normAutofit/>
          </a:bodyPr>
          <a:lstStyle/>
          <a:p>
            <a:r>
              <a:rPr lang="en-US" dirty="0" smtClean="0"/>
              <a:t>Compile vs. Interpret</a:t>
            </a:r>
          </a:p>
          <a:p>
            <a:r>
              <a:rPr lang="en-US" dirty="0" smtClean="0">
                <a:solidFill>
                  <a:schemeClr val="bg1">
                    <a:lumMod val="85000"/>
                  </a:schemeClr>
                </a:solidFill>
              </a:rPr>
              <a:t>C vs. Java vs. Python </a:t>
            </a:r>
          </a:p>
          <a:p>
            <a:r>
              <a:rPr lang="en-US" dirty="0" err="1" smtClean="0">
                <a:solidFill>
                  <a:schemeClr val="bg1">
                    <a:lumMod val="85000"/>
                  </a:schemeClr>
                </a:solidFill>
              </a:rPr>
              <a:t>Administrivia</a:t>
            </a:r>
            <a:endParaRPr lang="en-US" dirty="0" smtClean="0">
              <a:solidFill>
                <a:schemeClr val="bg1">
                  <a:lumMod val="85000"/>
                </a:schemeClr>
              </a:solidFill>
            </a:endParaRPr>
          </a:p>
          <a:p>
            <a:r>
              <a:rPr lang="en-US" dirty="0" smtClean="0">
                <a:solidFill>
                  <a:schemeClr val="bg1">
                    <a:lumMod val="85000"/>
                  </a:schemeClr>
                </a:solidFill>
              </a:rPr>
              <a:t>Quick Start Introduction to C</a:t>
            </a:r>
          </a:p>
          <a:p>
            <a:r>
              <a:rPr lang="en-US" dirty="0" smtClean="0">
                <a:solidFill>
                  <a:schemeClr val="bg1">
                    <a:lumMod val="85000"/>
                  </a:schemeClr>
                </a:solidFill>
              </a:rPr>
              <a:t>News/Technology Break</a:t>
            </a:r>
          </a:p>
          <a:p>
            <a:r>
              <a:rPr lang="en-US" dirty="0" smtClean="0">
                <a:solidFill>
                  <a:schemeClr val="bg1">
                    <a:lumMod val="85000"/>
                  </a:schemeClr>
                </a:solidFill>
              </a:rPr>
              <a:t>Pointers</a:t>
            </a:r>
          </a:p>
          <a:p>
            <a:r>
              <a:rPr lang="en-US" dirty="0" smtClean="0">
                <a:solidFill>
                  <a:schemeClr val="bg1">
                    <a:lumMod val="85000"/>
                  </a:schemeClr>
                </a:solidFill>
              </a:rPr>
              <a:t>And in Conclusion, …</a:t>
            </a:r>
            <a:endParaRPr lang="en-US" dirty="0">
              <a:solidFill>
                <a:schemeClr val="bg1">
                  <a:lumMod val="85000"/>
                </a:scheme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pPr/>
              <a:t>3</a:t>
            </a:fld>
            <a:endParaRPr lang="en-US"/>
          </a:p>
        </p:txBody>
      </p:sp>
    </p:spTree>
    <p:extLst>
      <p:ext uri="{BB962C8B-B14F-4D97-AF65-F5344CB8AC3E}">
        <p14:creationId xmlns:p14="http://schemas.microsoft.com/office/powerpoint/2010/main" val="7656680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en-US" dirty="0" err="1" smtClean="0"/>
              <a:t>Administrivia</a:t>
            </a:r>
            <a:endParaRPr lang="en-US" dirty="0"/>
          </a:p>
        </p:txBody>
      </p:sp>
      <p:sp>
        <p:nvSpPr>
          <p:cNvPr id="3" name="Content Placeholder 2"/>
          <p:cNvSpPr>
            <a:spLocks noGrp="1"/>
          </p:cNvSpPr>
          <p:nvPr>
            <p:ph idx="1"/>
          </p:nvPr>
        </p:nvSpPr>
        <p:spPr>
          <a:xfrm>
            <a:off x="457200" y="990600"/>
            <a:ext cx="8534400" cy="5715000"/>
          </a:xfrm>
        </p:spPr>
        <p:txBody>
          <a:bodyPr>
            <a:normAutofit fontScale="77500" lnSpcReduction="20000"/>
          </a:bodyPr>
          <a:lstStyle/>
          <a:p>
            <a:r>
              <a:rPr lang="en-US" dirty="0" smtClean="0"/>
              <a:t>Enrollment:  We plan to admit from the waitlist and concurrent enrollment.  Details TBD.</a:t>
            </a:r>
          </a:p>
          <a:p>
            <a:r>
              <a:rPr lang="en-US" dirty="0"/>
              <a:t>Class website </a:t>
            </a:r>
            <a:r>
              <a:rPr lang="en-US" dirty="0" smtClean="0"/>
              <a:t>is </a:t>
            </a:r>
            <a:r>
              <a:rPr lang="en-US" dirty="0"/>
              <a:t>up: </a:t>
            </a:r>
            <a:endParaRPr lang="en-US" dirty="0" smtClean="0"/>
          </a:p>
          <a:p>
            <a:pPr marL="457200" lvl="1" indent="0">
              <a:buNone/>
            </a:pPr>
            <a:r>
              <a:rPr lang="en-US" dirty="0"/>
              <a:t>	</a:t>
            </a:r>
            <a:r>
              <a:rPr lang="en-US" dirty="0" smtClean="0">
                <a:solidFill>
                  <a:srgbClr val="0000FF"/>
                </a:solidFill>
              </a:rPr>
              <a:t>http</a:t>
            </a:r>
            <a:r>
              <a:rPr lang="en-US" dirty="0">
                <a:solidFill>
                  <a:srgbClr val="0000FF"/>
                </a:solidFill>
              </a:rPr>
              <a:t>://www-</a:t>
            </a:r>
            <a:r>
              <a:rPr lang="en-US" dirty="0" err="1">
                <a:solidFill>
                  <a:srgbClr val="0000FF"/>
                </a:solidFill>
              </a:rPr>
              <a:t>inst.eecs.berkeley.edu</a:t>
            </a:r>
            <a:r>
              <a:rPr lang="en-US" dirty="0">
                <a:solidFill>
                  <a:srgbClr val="0000FF"/>
                </a:solidFill>
              </a:rPr>
              <a:t>/~cs61c/fa15/</a:t>
            </a:r>
            <a:endParaRPr lang="en-US" dirty="0" smtClean="0">
              <a:solidFill>
                <a:srgbClr val="0000FF"/>
              </a:solidFill>
            </a:endParaRPr>
          </a:p>
          <a:p>
            <a:r>
              <a:rPr lang="en-US" dirty="0"/>
              <a:t>Labs </a:t>
            </a:r>
            <a:r>
              <a:rPr lang="en-US" dirty="0" smtClean="0"/>
              <a:t>start </a:t>
            </a:r>
            <a:r>
              <a:rPr lang="en-US" dirty="0"/>
              <a:t>this week</a:t>
            </a:r>
          </a:p>
          <a:p>
            <a:pPr lvl="1"/>
            <a:r>
              <a:rPr lang="en-US" dirty="0"/>
              <a:t>Meet people in your lab, think about proj1 teams</a:t>
            </a:r>
          </a:p>
          <a:p>
            <a:r>
              <a:rPr lang="en-US" dirty="0" smtClean="0"/>
              <a:t>HW0 out, Please sign up for EDX</a:t>
            </a:r>
          </a:p>
          <a:p>
            <a:pPr lvl="1"/>
            <a:r>
              <a:rPr lang="en-US" dirty="0" smtClean="0"/>
              <a:t>Due</a:t>
            </a:r>
            <a:r>
              <a:rPr lang="en-US" smtClean="0"/>
              <a:t>: Sunday 9/06 @ </a:t>
            </a:r>
            <a:r>
              <a:rPr lang="en-US" dirty="0" smtClean="0"/>
              <a:t>11:59:59pm</a:t>
            </a:r>
          </a:p>
          <a:p>
            <a:r>
              <a:rPr lang="en-US" dirty="0"/>
              <a:t>HW0-mini-bio posted on course website</a:t>
            </a:r>
          </a:p>
          <a:p>
            <a:pPr lvl="1"/>
            <a:r>
              <a:rPr lang="en-US" dirty="0"/>
              <a:t>Give paper copy to your TA in lab section this </a:t>
            </a:r>
            <a:r>
              <a:rPr lang="en-US" dirty="0" smtClean="0"/>
              <a:t>week</a:t>
            </a:r>
          </a:p>
          <a:p>
            <a:pPr lvl="1"/>
            <a:r>
              <a:rPr lang="en-US" dirty="0" smtClean="0"/>
              <a:t>If you have lab on Monday, give it to your TA in section next week</a:t>
            </a:r>
          </a:p>
          <a:p>
            <a:r>
              <a:rPr lang="en-US" dirty="0" smtClean="0"/>
              <a:t>Monday is Labor </a:t>
            </a:r>
            <a:r>
              <a:rPr lang="en-US" dirty="0"/>
              <a:t>D</a:t>
            </a:r>
            <a:r>
              <a:rPr lang="en-US" dirty="0" smtClean="0"/>
              <a:t>ay – if you have a Monday lab, attend any lab this week (</a:t>
            </a:r>
            <a:r>
              <a:rPr lang="en-US" dirty="0" err="1" smtClean="0"/>
              <a:t>Thur</a:t>
            </a:r>
            <a:r>
              <a:rPr lang="en-US" dirty="0" smtClean="0"/>
              <a:t>, Fri)</a:t>
            </a:r>
          </a:p>
          <a:p>
            <a:r>
              <a:rPr lang="en-US" dirty="0" smtClean="0"/>
              <a:t>Get </a:t>
            </a:r>
            <a:r>
              <a:rPr lang="en-US" dirty="0" err="1" smtClean="0"/>
              <a:t>iClickers</a:t>
            </a:r>
            <a:r>
              <a:rPr lang="en-US" dirty="0" smtClean="0"/>
              <a:t> and register on </a:t>
            </a:r>
            <a:r>
              <a:rPr lang="en-US" dirty="0" err="1" smtClean="0"/>
              <a:t>bCourses</a:t>
            </a:r>
            <a:r>
              <a:rPr lang="en-US" dirty="0"/>
              <a:t>!</a:t>
            </a:r>
            <a:r>
              <a:rPr lang="en-US" dirty="0" smtClean="0"/>
              <a:t> Participation points start Thursday.</a:t>
            </a:r>
          </a:p>
          <a:p>
            <a:r>
              <a:rPr lang="en-US" dirty="0" smtClean="0"/>
              <a:t>Let us know about exam conflicts by the end of this week</a:t>
            </a:r>
          </a:p>
          <a:p>
            <a:endParaRPr lang="en-US" dirty="0" smtClean="0"/>
          </a:p>
          <a:p>
            <a:endParaRPr lang="en-US" dirty="0" smtClean="0"/>
          </a:p>
        </p:txBody>
      </p:sp>
      <p:sp>
        <p:nvSpPr>
          <p:cNvPr id="6" name="Slide Number Placeholder 5"/>
          <p:cNvSpPr>
            <a:spLocks noGrp="1"/>
          </p:cNvSpPr>
          <p:nvPr>
            <p:ph type="sldNum" sz="quarter" idx="12"/>
          </p:nvPr>
        </p:nvSpPr>
        <p:spPr/>
        <p:txBody>
          <a:bodyPr/>
          <a:lstStyle/>
          <a:p>
            <a:fld id="{3CC63E4C-4642-794D-A2FD-70F6B81535F5}" type="slidenum">
              <a:rPr lang="en-US" smtClean="0"/>
              <a:pPr/>
              <a:t>30</a:t>
            </a:fld>
            <a:endParaRPr lang="en-US"/>
          </a:p>
        </p:txBody>
      </p:sp>
    </p:spTree>
    <p:extLst>
      <p:ext uri="{BB962C8B-B14F-4D97-AF65-F5344CB8AC3E}">
        <p14:creationId xmlns:p14="http://schemas.microsoft.com/office/powerpoint/2010/main" val="37116599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normAutofit/>
          </a:bodyPr>
          <a:lstStyle/>
          <a:p>
            <a:r>
              <a:rPr lang="en-US" dirty="0" smtClean="0">
                <a:solidFill>
                  <a:srgbClr val="D9D9D9"/>
                </a:solidFill>
              </a:rPr>
              <a:t>Compile vs. Interpret</a:t>
            </a:r>
          </a:p>
          <a:p>
            <a:r>
              <a:rPr lang="en-US" dirty="0" smtClean="0">
                <a:solidFill>
                  <a:srgbClr val="D9D9D9"/>
                </a:solidFill>
              </a:rPr>
              <a:t>C vs. Java vs. Python </a:t>
            </a:r>
          </a:p>
          <a:p>
            <a:r>
              <a:rPr lang="en-US" dirty="0" err="1" smtClean="0">
                <a:solidFill>
                  <a:srgbClr val="D9D9D9"/>
                </a:solidFill>
              </a:rPr>
              <a:t>Administrivia</a:t>
            </a:r>
            <a:endParaRPr lang="en-US" dirty="0" smtClean="0">
              <a:solidFill>
                <a:srgbClr val="D9D9D9"/>
              </a:solidFill>
            </a:endParaRPr>
          </a:p>
          <a:p>
            <a:r>
              <a:rPr lang="en-US" dirty="0" smtClean="0"/>
              <a:t>Quick Start Introduction to C</a:t>
            </a:r>
          </a:p>
          <a:p>
            <a:r>
              <a:rPr lang="en-US" dirty="0" smtClean="0">
                <a:solidFill>
                  <a:srgbClr val="D9D9D9"/>
                </a:solidFill>
              </a:rPr>
              <a:t>News/Technology Break</a:t>
            </a:r>
          </a:p>
          <a:p>
            <a:r>
              <a:rPr lang="en-US" dirty="0" smtClean="0">
                <a:solidFill>
                  <a:srgbClr val="D9D9D9"/>
                </a:solidFill>
              </a:rPr>
              <a:t>Pointers</a:t>
            </a:r>
          </a:p>
          <a:p>
            <a:r>
              <a:rPr lang="en-US" dirty="0" smtClean="0">
                <a:solidFill>
                  <a:srgbClr val="D9D9D9"/>
                </a:solidFill>
              </a:rPr>
              <a:t>And in Conclusion, …</a:t>
            </a:r>
            <a:endParaRPr lang="en-US" dirty="0">
              <a:solidFill>
                <a:srgbClr val="D9D9D9"/>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pPr/>
              <a:t>31</a:t>
            </a:fld>
            <a:endParaRPr lang="en-US"/>
          </a:p>
        </p:txBody>
      </p:sp>
    </p:spTree>
    <p:extLst>
      <p:ext uri="{BB962C8B-B14F-4D97-AF65-F5344CB8AC3E}">
        <p14:creationId xmlns:p14="http://schemas.microsoft.com/office/powerpoint/2010/main" val="19672820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lstStyle/>
          <a:p>
            <a:r>
              <a:rPr lang="en-US" dirty="0" smtClean="0"/>
              <a:t>Typed Functions in C</a:t>
            </a:r>
            <a:endParaRPr lang="en-US" dirty="0"/>
          </a:p>
        </p:txBody>
      </p:sp>
      <p:sp>
        <p:nvSpPr>
          <p:cNvPr id="3" name="Content Placeholder 2"/>
          <p:cNvSpPr>
            <a:spLocks noGrp="1"/>
          </p:cNvSpPr>
          <p:nvPr>
            <p:ph sz="half" idx="1"/>
          </p:nvPr>
        </p:nvSpPr>
        <p:spPr>
          <a:xfrm>
            <a:off x="457200" y="1404840"/>
            <a:ext cx="4038600" cy="4525963"/>
          </a:xfrm>
        </p:spPr>
        <p:txBody>
          <a:bodyPr>
            <a:noAutofit/>
          </a:bodyPr>
          <a:lstStyle/>
          <a:p>
            <a:pPr>
              <a:buNone/>
            </a:pPr>
            <a:r>
              <a:rPr lang="en-US" sz="1800" b="1" dirty="0" smtClean="0">
                <a:latin typeface="Courier New"/>
                <a:cs typeface="Courier New"/>
              </a:rPr>
              <a:t>int </a:t>
            </a:r>
            <a:r>
              <a:rPr lang="en-US" sz="1800" b="1" dirty="0" err="1" smtClean="0">
                <a:latin typeface="Courier New"/>
                <a:cs typeface="Courier New"/>
              </a:rPr>
              <a:t>number_of_people</a:t>
            </a:r>
            <a:r>
              <a:rPr lang="en-US" sz="1800" b="1" dirty="0" smtClean="0">
                <a:latin typeface="Courier New"/>
                <a:cs typeface="Courier New"/>
              </a:rPr>
              <a:t> ()</a:t>
            </a:r>
          </a:p>
          <a:p>
            <a:pPr>
              <a:buNone/>
            </a:pPr>
            <a:r>
              <a:rPr lang="en-US" sz="1800" b="1" dirty="0" smtClean="0">
                <a:latin typeface="Courier New"/>
                <a:cs typeface="Courier New"/>
              </a:rPr>
              <a:t>{</a:t>
            </a:r>
          </a:p>
          <a:p>
            <a:pPr>
              <a:buNone/>
            </a:pPr>
            <a:r>
              <a:rPr lang="en-US" sz="1800" b="1" dirty="0" smtClean="0">
                <a:latin typeface="Courier New"/>
                <a:cs typeface="Courier New"/>
              </a:rPr>
              <a:t>  return 3;</a:t>
            </a:r>
          </a:p>
          <a:p>
            <a:pPr>
              <a:buNone/>
            </a:pPr>
            <a:r>
              <a:rPr lang="en-US" sz="1800" b="1" dirty="0" smtClean="0">
                <a:latin typeface="Courier New"/>
                <a:cs typeface="Courier New"/>
              </a:rPr>
              <a:t>}</a:t>
            </a:r>
          </a:p>
          <a:p>
            <a:pPr>
              <a:buNone/>
            </a:pPr>
            <a:endParaRPr lang="en-US" sz="1800" b="1" dirty="0" smtClean="0">
              <a:latin typeface="Courier New"/>
              <a:cs typeface="Courier New"/>
            </a:endParaRPr>
          </a:p>
          <a:p>
            <a:pPr>
              <a:buNone/>
            </a:pPr>
            <a:r>
              <a:rPr lang="en-US" sz="1800" b="1" dirty="0" smtClean="0">
                <a:latin typeface="Courier New"/>
                <a:cs typeface="Courier New"/>
              </a:rPr>
              <a:t>float </a:t>
            </a:r>
            <a:r>
              <a:rPr lang="en-US" sz="1800" b="1" dirty="0" err="1" smtClean="0">
                <a:latin typeface="Courier New"/>
                <a:cs typeface="Courier New"/>
              </a:rPr>
              <a:t>dollars_and_cents</a:t>
            </a:r>
            <a:r>
              <a:rPr lang="en-US" sz="1800" b="1" dirty="0" smtClean="0">
                <a:latin typeface="Courier New"/>
                <a:cs typeface="Courier New"/>
              </a:rPr>
              <a:t> ()</a:t>
            </a:r>
          </a:p>
          <a:p>
            <a:pPr>
              <a:buNone/>
            </a:pPr>
            <a:r>
              <a:rPr lang="en-US" sz="1800" b="1" dirty="0" smtClean="0">
                <a:latin typeface="Courier New"/>
                <a:cs typeface="Courier New"/>
              </a:rPr>
              <a:t>{</a:t>
            </a:r>
          </a:p>
          <a:p>
            <a:pPr>
              <a:buNone/>
            </a:pPr>
            <a:r>
              <a:rPr lang="en-US" sz="1800" b="1" dirty="0" smtClean="0">
                <a:latin typeface="Courier New"/>
                <a:cs typeface="Courier New"/>
              </a:rPr>
              <a:t>  return 10.33;</a:t>
            </a:r>
          </a:p>
          <a:p>
            <a:pPr>
              <a:buNone/>
            </a:pPr>
            <a:r>
              <a:rPr lang="en-US" sz="1800" b="1" dirty="0" smtClean="0">
                <a:latin typeface="Courier New"/>
                <a:cs typeface="Courier New"/>
              </a:rPr>
              <a:t>}</a:t>
            </a:r>
          </a:p>
          <a:p>
            <a:pPr>
              <a:buNone/>
            </a:pPr>
            <a:endParaRPr lang="en-US" sz="1800" b="1" dirty="0">
              <a:latin typeface="Courier New"/>
              <a:cs typeface="Courier New"/>
            </a:endParaRPr>
          </a:p>
          <a:p>
            <a:pPr>
              <a:buNone/>
            </a:pPr>
            <a:r>
              <a:rPr lang="en-US" sz="1800" b="1" dirty="0" err="1" smtClean="0">
                <a:latin typeface="Courier New"/>
                <a:cs typeface="Courier New"/>
              </a:rPr>
              <a:t>int</a:t>
            </a:r>
            <a:r>
              <a:rPr lang="en-US" sz="1800" b="1" dirty="0" smtClean="0">
                <a:latin typeface="Courier New"/>
                <a:cs typeface="Courier New"/>
              </a:rPr>
              <a:t> sum ( </a:t>
            </a:r>
            <a:r>
              <a:rPr lang="en-US" sz="1800" b="1" dirty="0" err="1" smtClean="0">
                <a:latin typeface="Courier New"/>
                <a:cs typeface="Courier New"/>
              </a:rPr>
              <a:t>int</a:t>
            </a:r>
            <a:r>
              <a:rPr lang="en-US" sz="1800" b="1" dirty="0" smtClean="0">
                <a:latin typeface="Courier New"/>
                <a:cs typeface="Courier New"/>
              </a:rPr>
              <a:t> x, </a:t>
            </a:r>
            <a:r>
              <a:rPr lang="en-US" sz="1800" b="1" dirty="0" err="1" smtClean="0">
                <a:latin typeface="Courier New"/>
                <a:cs typeface="Courier New"/>
              </a:rPr>
              <a:t>int</a:t>
            </a:r>
            <a:r>
              <a:rPr lang="en-US" sz="1800" b="1" dirty="0" smtClean="0">
                <a:latin typeface="Courier New"/>
                <a:cs typeface="Courier New"/>
              </a:rPr>
              <a:t> y)</a:t>
            </a:r>
          </a:p>
          <a:p>
            <a:pPr>
              <a:buNone/>
            </a:pPr>
            <a:r>
              <a:rPr lang="en-US" sz="1800" b="1" dirty="0" smtClean="0">
                <a:latin typeface="Courier New"/>
                <a:cs typeface="Courier New"/>
              </a:rPr>
              <a:t>{</a:t>
            </a:r>
          </a:p>
          <a:p>
            <a:pPr>
              <a:buNone/>
            </a:pPr>
            <a:r>
              <a:rPr lang="en-US" sz="1800" b="1" dirty="0">
                <a:latin typeface="Courier New"/>
                <a:cs typeface="Courier New"/>
              </a:rPr>
              <a:t>	</a:t>
            </a:r>
            <a:r>
              <a:rPr lang="en-US" sz="1800" b="1" dirty="0" smtClean="0">
                <a:latin typeface="Courier New"/>
                <a:cs typeface="Courier New"/>
              </a:rPr>
              <a:t>return x + y;</a:t>
            </a:r>
          </a:p>
          <a:p>
            <a:pPr>
              <a:buNone/>
            </a:pPr>
            <a:r>
              <a:rPr lang="en-US" sz="1800" b="1" dirty="0">
                <a:latin typeface="Courier New"/>
                <a:cs typeface="Courier New"/>
              </a:rPr>
              <a:t>}</a:t>
            </a:r>
            <a:endParaRPr lang="en-US" sz="1800" b="1" dirty="0" smtClean="0">
              <a:latin typeface="Courier New"/>
              <a:cs typeface="Courier New"/>
            </a:endParaRPr>
          </a:p>
          <a:p>
            <a:pPr>
              <a:buNone/>
            </a:pPr>
            <a:endParaRPr lang="en-US" sz="1800" b="1" dirty="0" smtClean="0">
              <a:latin typeface="Courier New"/>
              <a:cs typeface="Courier New"/>
            </a:endParaRPr>
          </a:p>
        </p:txBody>
      </p:sp>
      <p:sp>
        <p:nvSpPr>
          <p:cNvPr id="4" name="Content Placeholder 3"/>
          <p:cNvSpPr>
            <a:spLocks noGrp="1"/>
          </p:cNvSpPr>
          <p:nvPr>
            <p:ph sz="half" idx="2"/>
          </p:nvPr>
        </p:nvSpPr>
        <p:spPr>
          <a:xfrm>
            <a:off x="4208601" y="1463745"/>
            <a:ext cx="4607421" cy="4571606"/>
          </a:xfrm>
        </p:spPr>
        <p:txBody>
          <a:bodyPr>
            <a:normAutofit fontScale="62500" lnSpcReduction="20000"/>
          </a:bodyPr>
          <a:lstStyle/>
          <a:p>
            <a:r>
              <a:rPr lang="en-US" sz="3840" dirty="0" smtClean="0"/>
              <a:t>You have to </a:t>
            </a:r>
            <a:r>
              <a:rPr lang="en-US" sz="3840" i="1" dirty="0" smtClean="0"/>
              <a:t>declare </a:t>
            </a:r>
            <a:r>
              <a:rPr lang="en-US" sz="3840" dirty="0" smtClean="0"/>
              <a:t>the type of data you plan to return from a function</a:t>
            </a:r>
          </a:p>
          <a:p>
            <a:r>
              <a:rPr lang="en-US" sz="3840" dirty="0" smtClean="0"/>
              <a:t>Return type can be any C variable type, and is placed to the left of the function name</a:t>
            </a:r>
          </a:p>
          <a:p>
            <a:r>
              <a:rPr lang="en-US" sz="3840" dirty="0" smtClean="0"/>
              <a:t>You can also specify the return type as </a:t>
            </a:r>
            <a:r>
              <a:rPr lang="en-US" sz="3840" b="1" dirty="0" smtClean="0">
                <a:latin typeface="Courier New"/>
                <a:cs typeface="Courier New"/>
              </a:rPr>
              <a:t>void</a:t>
            </a:r>
            <a:endParaRPr lang="en-US" sz="3840" b="1" dirty="0" smtClean="0"/>
          </a:p>
          <a:p>
            <a:pPr lvl="1"/>
            <a:r>
              <a:rPr lang="en-US" sz="2880" dirty="0" smtClean="0"/>
              <a:t>Just think of this as saying that no value will be returned</a:t>
            </a:r>
          </a:p>
          <a:p>
            <a:r>
              <a:rPr lang="en-US" sz="3840" dirty="0" smtClean="0"/>
              <a:t>Also necessary to declare types for values passed into a function</a:t>
            </a:r>
          </a:p>
          <a:p>
            <a:r>
              <a:rPr lang="en-US" sz="3840" dirty="0" smtClean="0"/>
              <a:t>Variables and functions MUST be declared before they are used</a:t>
            </a:r>
          </a:p>
        </p:txBody>
      </p:sp>
      <p:sp>
        <p:nvSpPr>
          <p:cNvPr id="7" name="Slide Number Placeholder 6"/>
          <p:cNvSpPr>
            <a:spLocks noGrp="1"/>
          </p:cNvSpPr>
          <p:nvPr>
            <p:ph type="sldNum" sz="quarter" idx="12"/>
          </p:nvPr>
        </p:nvSpPr>
        <p:spPr/>
        <p:txBody>
          <a:bodyPr/>
          <a:lstStyle/>
          <a:p>
            <a:fld id="{3CC63E4C-4642-794D-A2FD-70F6B81535F5}" type="slidenum">
              <a:rPr lang="en-US" smtClean="0"/>
              <a:pPr/>
              <a:t>32</a:t>
            </a:fld>
            <a:endParaRPr lang="en-US"/>
          </a:p>
        </p:txBody>
      </p:sp>
    </p:spTree>
    <p:extLst>
      <p:ext uri="{BB962C8B-B14F-4D97-AF65-F5344CB8AC3E}">
        <p14:creationId xmlns:p14="http://schemas.microsoft.com/office/powerpoint/2010/main" val="1209928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587"/>
            <a:ext cx="8229600" cy="1143000"/>
          </a:xfrm>
        </p:spPr>
        <p:txBody>
          <a:bodyPr/>
          <a:lstStyle/>
          <a:p>
            <a:r>
              <a:rPr lang="en-US" dirty="0" err="1" smtClean="0"/>
              <a:t>Structs</a:t>
            </a:r>
            <a:r>
              <a:rPr lang="en-US" dirty="0" smtClean="0"/>
              <a:t> in C</a:t>
            </a:r>
            <a:endParaRPr lang="en-US" dirty="0"/>
          </a:p>
        </p:txBody>
      </p:sp>
      <p:sp>
        <p:nvSpPr>
          <p:cNvPr id="3" name="Content Placeholder 2"/>
          <p:cNvSpPr>
            <a:spLocks noGrp="1"/>
          </p:cNvSpPr>
          <p:nvPr>
            <p:ph sz="half" idx="1"/>
          </p:nvPr>
        </p:nvSpPr>
        <p:spPr>
          <a:xfrm>
            <a:off x="457200" y="1066800"/>
            <a:ext cx="4684675" cy="5257800"/>
          </a:xfrm>
        </p:spPr>
        <p:txBody>
          <a:bodyPr>
            <a:noAutofit/>
          </a:bodyPr>
          <a:lstStyle/>
          <a:p>
            <a:pPr>
              <a:lnSpc>
                <a:spcPct val="90000"/>
              </a:lnSpc>
            </a:pPr>
            <a:r>
              <a:rPr lang="en-US" sz="2400" dirty="0" err="1" smtClean="0">
                <a:latin typeface="+mj-lt"/>
              </a:rPr>
              <a:t>Structs</a:t>
            </a:r>
            <a:r>
              <a:rPr lang="en-US" sz="2400" dirty="0" smtClean="0">
                <a:latin typeface="+mj-lt"/>
              </a:rPr>
              <a:t> are structured groups of variables, e.g., </a:t>
            </a:r>
          </a:p>
          <a:p>
            <a:pPr>
              <a:lnSpc>
                <a:spcPct val="90000"/>
              </a:lnSpc>
              <a:buNone/>
            </a:pPr>
            <a:endParaRPr lang="en-US" sz="1800" dirty="0" smtClean="0">
              <a:latin typeface="Courier New"/>
            </a:endParaRPr>
          </a:p>
          <a:p>
            <a:pPr>
              <a:lnSpc>
                <a:spcPct val="90000"/>
              </a:lnSpc>
              <a:buNone/>
            </a:pPr>
            <a:r>
              <a:rPr lang="en-US" sz="1800" b="1" dirty="0" err="1" smtClean="0">
                <a:latin typeface="Courier New"/>
              </a:rPr>
              <a:t>typedef</a:t>
            </a:r>
            <a:r>
              <a:rPr lang="en-US" sz="1800" b="1" dirty="0" smtClean="0">
                <a:latin typeface="Courier New"/>
              </a:rPr>
              <a:t> </a:t>
            </a:r>
            <a:r>
              <a:rPr lang="en-US" sz="1800" b="1" dirty="0" err="1" smtClean="0">
                <a:latin typeface="Courier New"/>
              </a:rPr>
              <a:t>struct</a:t>
            </a:r>
            <a:r>
              <a:rPr lang="en-US" sz="1800" b="1" dirty="0" smtClean="0">
                <a:latin typeface="Courier New"/>
              </a:rPr>
              <a:t> {</a:t>
            </a:r>
          </a:p>
          <a:p>
            <a:pPr>
              <a:lnSpc>
                <a:spcPct val="90000"/>
              </a:lnSpc>
              <a:buNone/>
            </a:pPr>
            <a:r>
              <a:rPr lang="en-US" sz="1800" b="1" dirty="0" smtClean="0">
                <a:latin typeface="Courier New"/>
              </a:rPr>
              <a:t>  </a:t>
            </a:r>
            <a:r>
              <a:rPr lang="en-US" sz="1800" b="1" dirty="0" err="1" smtClean="0">
                <a:latin typeface="Courier New"/>
              </a:rPr>
              <a:t>int</a:t>
            </a:r>
            <a:r>
              <a:rPr lang="en-US" sz="1800" b="1" dirty="0" smtClean="0">
                <a:latin typeface="Courier New"/>
              </a:rPr>
              <a:t> </a:t>
            </a:r>
            <a:r>
              <a:rPr lang="en-US" sz="1800" b="1" dirty="0" err="1" smtClean="0">
                <a:latin typeface="Courier New"/>
              </a:rPr>
              <a:t>length_in_seconds</a:t>
            </a:r>
            <a:r>
              <a:rPr lang="en-US" sz="1800" b="1" dirty="0" smtClean="0">
                <a:latin typeface="Courier New"/>
              </a:rPr>
              <a:t>;</a:t>
            </a:r>
          </a:p>
          <a:p>
            <a:pPr>
              <a:lnSpc>
                <a:spcPct val="90000"/>
              </a:lnSpc>
              <a:buNone/>
            </a:pPr>
            <a:r>
              <a:rPr lang="en-US" sz="1800" b="1" dirty="0" smtClean="0">
                <a:latin typeface="Courier New"/>
              </a:rPr>
              <a:t>  </a:t>
            </a:r>
            <a:r>
              <a:rPr lang="en-US" sz="1800" b="1" dirty="0" err="1" smtClean="0">
                <a:latin typeface="Courier New"/>
              </a:rPr>
              <a:t>int</a:t>
            </a:r>
            <a:r>
              <a:rPr lang="en-US" sz="1800" b="1" dirty="0" smtClean="0">
                <a:latin typeface="Courier New"/>
              </a:rPr>
              <a:t> </a:t>
            </a:r>
            <a:r>
              <a:rPr lang="en-US" sz="1800" b="1" dirty="0" err="1" smtClean="0">
                <a:latin typeface="Courier New"/>
              </a:rPr>
              <a:t>year_recorded</a:t>
            </a:r>
            <a:r>
              <a:rPr lang="en-US" sz="1800" b="1" dirty="0" smtClean="0">
                <a:latin typeface="Courier New"/>
              </a:rPr>
              <a:t>;</a:t>
            </a:r>
          </a:p>
          <a:p>
            <a:pPr>
              <a:lnSpc>
                <a:spcPct val="90000"/>
              </a:lnSpc>
              <a:buNone/>
            </a:pPr>
            <a:r>
              <a:rPr lang="en-US" sz="1800" b="1" dirty="0" smtClean="0">
                <a:latin typeface="Courier New"/>
              </a:rPr>
              <a:t>} Song;</a:t>
            </a:r>
          </a:p>
          <a:p>
            <a:pPr>
              <a:lnSpc>
                <a:spcPct val="90000"/>
              </a:lnSpc>
              <a:buNone/>
            </a:pPr>
            <a:endParaRPr lang="en-US" sz="1800" b="1" dirty="0" smtClean="0">
              <a:latin typeface="Courier New"/>
            </a:endParaRPr>
          </a:p>
          <a:p>
            <a:pPr>
              <a:lnSpc>
                <a:spcPct val="90000"/>
              </a:lnSpc>
              <a:buNone/>
            </a:pPr>
            <a:r>
              <a:rPr lang="en-US" sz="1800" b="1" dirty="0" smtClean="0">
                <a:latin typeface="Courier New"/>
              </a:rPr>
              <a:t>Song song1;</a:t>
            </a:r>
          </a:p>
          <a:p>
            <a:pPr>
              <a:lnSpc>
                <a:spcPct val="90000"/>
              </a:lnSpc>
              <a:buNone/>
            </a:pPr>
            <a:endParaRPr lang="en-US" sz="1800" b="1" dirty="0" smtClean="0">
              <a:latin typeface="Courier New"/>
            </a:endParaRPr>
          </a:p>
          <a:p>
            <a:pPr>
              <a:lnSpc>
                <a:spcPct val="90000"/>
              </a:lnSpc>
              <a:buNone/>
            </a:pPr>
            <a:r>
              <a:rPr lang="en-US" sz="1800" b="1" dirty="0">
                <a:latin typeface="Courier New"/>
              </a:rPr>
              <a:t>s</a:t>
            </a:r>
            <a:r>
              <a:rPr lang="en-US" sz="1800" b="1" dirty="0" smtClean="0">
                <a:latin typeface="Courier New"/>
              </a:rPr>
              <a:t>ong1.length_in_seconds =  213;</a:t>
            </a:r>
          </a:p>
          <a:p>
            <a:pPr>
              <a:lnSpc>
                <a:spcPct val="90000"/>
              </a:lnSpc>
              <a:buNone/>
            </a:pPr>
            <a:r>
              <a:rPr lang="en-US" sz="1800" b="1" dirty="0" smtClean="0">
                <a:latin typeface="Courier New"/>
              </a:rPr>
              <a:t>song1.year_recorded      = 1994;</a:t>
            </a:r>
          </a:p>
          <a:p>
            <a:pPr>
              <a:lnSpc>
                <a:spcPct val="90000"/>
              </a:lnSpc>
              <a:buNone/>
            </a:pPr>
            <a:endParaRPr lang="en-US" sz="1800" b="1" dirty="0" smtClean="0">
              <a:latin typeface="Courier New"/>
            </a:endParaRPr>
          </a:p>
          <a:p>
            <a:pPr>
              <a:lnSpc>
                <a:spcPct val="90000"/>
              </a:lnSpc>
              <a:buNone/>
            </a:pPr>
            <a:r>
              <a:rPr lang="en-US" sz="1800" b="1" dirty="0" smtClean="0">
                <a:latin typeface="Courier New"/>
              </a:rPr>
              <a:t>Song song2;</a:t>
            </a:r>
          </a:p>
          <a:p>
            <a:pPr>
              <a:lnSpc>
                <a:spcPct val="90000"/>
              </a:lnSpc>
              <a:buNone/>
            </a:pPr>
            <a:endParaRPr lang="en-US" sz="1800" b="1" dirty="0" smtClean="0">
              <a:latin typeface="Courier New"/>
            </a:endParaRPr>
          </a:p>
          <a:p>
            <a:pPr>
              <a:lnSpc>
                <a:spcPct val="90000"/>
              </a:lnSpc>
              <a:buNone/>
            </a:pPr>
            <a:r>
              <a:rPr lang="en-US" sz="1800" b="1" dirty="0">
                <a:latin typeface="Courier New"/>
              </a:rPr>
              <a:t>s</a:t>
            </a:r>
            <a:r>
              <a:rPr lang="en-US" sz="1800" b="1" dirty="0" smtClean="0">
                <a:latin typeface="Courier New"/>
              </a:rPr>
              <a:t>ong2.length_in_seconds =  248;</a:t>
            </a:r>
          </a:p>
          <a:p>
            <a:pPr>
              <a:lnSpc>
                <a:spcPct val="90000"/>
              </a:lnSpc>
              <a:buNone/>
            </a:pPr>
            <a:r>
              <a:rPr lang="en-US" sz="1800" b="1" dirty="0" smtClean="0">
                <a:latin typeface="Courier New"/>
              </a:rPr>
              <a:t>song2.year_recorded      = 1988;</a:t>
            </a:r>
            <a:endParaRPr lang="en-US" sz="1800" b="1" dirty="0">
              <a:latin typeface="Courier New"/>
            </a:endParaRPr>
          </a:p>
        </p:txBody>
      </p:sp>
      <p:sp>
        <p:nvSpPr>
          <p:cNvPr id="7" name="Slide Number Placeholder 6"/>
          <p:cNvSpPr>
            <a:spLocks noGrp="1"/>
          </p:cNvSpPr>
          <p:nvPr>
            <p:ph type="sldNum" sz="quarter" idx="12"/>
          </p:nvPr>
        </p:nvSpPr>
        <p:spPr/>
        <p:txBody>
          <a:bodyPr/>
          <a:lstStyle/>
          <a:p>
            <a:fld id="{3CC63E4C-4642-794D-A2FD-70F6B81535F5}" type="slidenum">
              <a:rPr lang="en-US" smtClean="0"/>
              <a:pPr/>
              <a:t>33</a:t>
            </a:fld>
            <a:endParaRPr lang="en-US" dirty="0"/>
          </a:p>
        </p:txBody>
      </p:sp>
      <p:sp>
        <p:nvSpPr>
          <p:cNvPr id="8" name="TextBox 7"/>
          <p:cNvSpPr txBox="1"/>
          <p:nvPr/>
        </p:nvSpPr>
        <p:spPr>
          <a:xfrm>
            <a:off x="5486400" y="3276600"/>
            <a:ext cx="3015294" cy="369332"/>
          </a:xfrm>
          <a:prstGeom prst="rect">
            <a:avLst/>
          </a:prstGeom>
          <a:noFill/>
        </p:spPr>
        <p:txBody>
          <a:bodyPr wrap="none" rtlCol="0">
            <a:spAutoFit/>
          </a:bodyPr>
          <a:lstStyle/>
          <a:p>
            <a:r>
              <a:rPr lang="en-US" dirty="0" smtClean="0"/>
              <a:t>Dot notation</a:t>
            </a:r>
            <a:r>
              <a:rPr lang="en-US" dirty="0" smtClean="0">
                <a:latin typeface="+mj-lt"/>
                <a:cs typeface="Courier New"/>
              </a:rPr>
              <a:t>: </a:t>
            </a:r>
            <a:r>
              <a:rPr lang="en-US" b="1" dirty="0" err="1" smtClean="0">
                <a:latin typeface="Courier New"/>
                <a:cs typeface="Courier New"/>
              </a:rPr>
              <a:t>x.y</a:t>
            </a:r>
            <a:r>
              <a:rPr lang="en-US" b="1" dirty="0" smtClean="0">
                <a:latin typeface="Courier New"/>
                <a:cs typeface="Courier New"/>
              </a:rPr>
              <a:t> = value</a:t>
            </a:r>
            <a:endParaRPr lang="en-US" b="1" dirty="0">
              <a:latin typeface="Courier New"/>
              <a:cs typeface="Courier New"/>
            </a:endParaRPr>
          </a:p>
        </p:txBody>
      </p:sp>
    </p:spTree>
    <p:extLst>
      <p:ext uri="{BB962C8B-B14F-4D97-AF65-F5344CB8AC3E}">
        <p14:creationId xmlns:p14="http://schemas.microsoft.com/office/powerpoint/2010/main" val="22414910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First C Program: Hello World</a:t>
            </a:r>
            <a:endParaRPr lang="en-US" dirty="0"/>
          </a:p>
        </p:txBody>
      </p:sp>
      <p:sp>
        <p:nvSpPr>
          <p:cNvPr id="3" name="Content Placeholder 2"/>
          <p:cNvSpPr>
            <a:spLocks noGrp="1"/>
          </p:cNvSpPr>
          <p:nvPr>
            <p:ph sz="half" idx="1"/>
          </p:nvPr>
        </p:nvSpPr>
        <p:spPr/>
        <p:txBody>
          <a:bodyPr/>
          <a:lstStyle/>
          <a:p>
            <a:pPr>
              <a:buNone/>
            </a:pPr>
            <a:r>
              <a:rPr lang="en-US" sz="1800" b="1" dirty="0" smtClean="0">
                <a:latin typeface="Courier New"/>
                <a:cs typeface="Courier New"/>
              </a:rPr>
              <a:t>Original C:</a:t>
            </a:r>
          </a:p>
          <a:p>
            <a:pPr>
              <a:buNone/>
            </a:pPr>
            <a:endParaRPr lang="en-US" sz="1800" b="1" dirty="0" smtClean="0">
              <a:latin typeface="Courier New"/>
              <a:cs typeface="Courier New"/>
            </a:endParaRPr>
          </a:p>
          <a:p>
            <a:pPr>
              <a:buNone/>
            </a:pPr>
            <a:r>
              <a:rPr lang="en-US" sz="1800" b="1" dirty="0" smtClean="0">
                <a:latin typeface="Courier New"/>
                <a:cs typeface="Courier New"/>
              </a:rPr>
              <a:t>main()</a:t>
            </a:r>
          </a:p>
          <a:p>
            <a:pPr>
              <a:buNone/>
            </a:pPr>
            <a:r>
              <a:rPr lang="en-US" sz="1800" b="1" dirty="0" smtClean="0">
                <a:latin typeface="Courier New"/>
                <a:cs typeface="Courier New"/>
              </a:rPr>
              <a:t>{</a:t>
            </a:r>
          </a:p>
          <a:p>
            <a:pPr>
              <a:buNone/>
            </a:pPr>
            <a:r>
              <a:rPr lang="en-US" sz="1800" b="1" dirty="0" smtClean="0">
                <a:latin typeface="Courier New"/>
                <a:cs typeface="Courier New"/>
              </a:rPr>
              <a:t>  </a:t>
            </a:r>
            <a:r>
              <a:rPr lang="en-US" sz="1800" b="1" dirty="0" err="1" smtClean="0">
                <a:latin typeface="Courier New"/>
                <a:cs typeface="Courier New"/>
              </a:rPr>
              <a:t>printf("\nHello</a:t>
            </a:r>
            <a:r>
              <a:rPr lang="en-US" sz="1800" b="1" dirty="0" smtClean="0">
                <a:latin typeface="Courier New"/>
                <a:cs typeface="Courier New"/>
              </a:rPr>
              <a:t> World\</a:t>
            </a:r>
            <a:r>
              <a:rPr lang="en-US" sz="1800" b="1" dirty="0" err="1" smtClean="0">
                <a:latin typeface="Courier New"/>
                <a:cs typeface="Courier New"/>
              </a:rPr>
              <a:t>n</a:t>
            </a:r>
            <a:r>
              <a:rPr lang="en-US" sz="1800" b="1" dirty="0" smtClean="0">
                <a:latin typeface="Courier New"/>
                <a:cs typeface="Courier New"/>
              </a:rPr>
              <a:t>");</a:t>
            </a:r>
          </a:p>
          <a:p>
            <a:pPr>
              <a:buNone/>
            </a:pPr>
            <a:r>
              <a:rPr lang="en-US" sz="1800" b="1" dirty="0" smtClean="0">
                <a:latin typeface="Courier New"/>
                <a:cs typeface="Courier New"/>
              </a:rPr>
              <a:t>}</a:t>
            </a:r>
          </a:p>
        </p:txBody>
      </p:sp>
      <p:sp>
        <p:nvSpPr>
          <p:cNvPr id="7" name="Content Placeholder 6"/>
          <p:cNvSpPr>
            <a:spLocks noGrp="1"/>
          </p:cNvSpPr>
          <p:nvPr>
            <p:ph sz="half" idx="2"/>
          </p:nvPr>
        </p:nvSpPr>
        <p:spPr/>
        <p:txBody>
          <a:bodyPr/>
          <a:lstStyle/>
          <a:p>
            <a:pPr>
              <a:buNone/>
            </a:pPr>
            <a:r>
              <a:rPr lang="en-US" sz="1800" b="1" dirty="0" smtClean="0">
                <a:latin typeface="Courier New"/>
                <a:cs typeface="Courier New"/>
              </a:rPr>
              <a:t>ANSI Standard C:</a:t>
            </a:r>
          </a:p>
          <a:p>
            <a:pPr>
              <a:buNone/>
            </a:pPr>
            <a:endParaRPr lang="en-US" sz="1800" b="1" dirty="0" smtClean="0">
              <a:latin typeface="Courier New"/>
              <a:cs typeface="Courier New"/>
            </a:endParaRPr>
          </a:p>
          <a:p>
            <a:pPr>
              <a:buNone/>
            </a:pPr>
            <a:r>
              <a:rPr lang="en-US" sz="1800" b="1" dirty="0" smtClean="0">
                <a:latin typeface="Courier New"/>
                <a:cs typeface="Courier New"/>
              </a:rPr>
              <a:t>#include &lt;</a:t>
            </a:r>
            <a:r>
              <a:rPr lang="en-US" sz="1800" b="1" dirty="0" err="1" smtClean="0">
                <a:latin typeface="Courier New"/>
                <a:cs typeface="Courier New"/>
              </a:rPr>
              <a:t>stdio.h</a:t>
            </a:r>
            <a:r>
              <a:rPr lang="en-US" sz="1800" b="1" dirty="0" smtClean="0">
                <a:latin typeface="Courier New"/>
                <a:cs typeface="Courier New"/>
              </a:rPr>
              <a:t>&gt;</a:t>
            </a:r>
          </a:p>
          <a:p>
            <a:pPr>
              <a:buNone/>
            </a:pPr>
            <a:endParaRPr lang="en-US" sz="1800" b="1" dirty="0" smtClean="0">
              <a:latin typeface="Courier New"/>
              <a:cs typeface="Courier New"/>
            </a:endParaRPr>
          </a:p>
          <a:p>
            <a:pPr>
              <a:buNone/>
            </a:pPr>
            <a:r>
              <a:rPr lang="en-US" sz="1800" b="1" dirty="0" err="1" smtClean="0">
                <a:latin typeface="Courier New"/>
                <a:cs typeface="Courier New"/>
              </a:rPr>
              <a:t>int</a:t>
            </a:r>
            <a:r>
              <a:rPr lang="en-US" sz="1800" b="1" dirty="0" smtClean="0">
                <a:latin typeface="Courier New"/>
                <a:cs typeface="Courier New"/>
              </a:rPr>
              <a:t> </a:t>
            </a:r>
            <a:r>
              <a:rPr lang="en-US" sz="1800" b="1" dirty="0" err="1" smtClean="0">
                <a:latin typeface="Courier New"/>
                <a:cs typeface="Courier New"/>
              </a:rPr>
              <a:t>main(void</a:t>
            </a:r>
            <a:r>
              <a:rPr lang="en-US" sz="1800" b="1" dirty="0" smtClean="0">
                <a:latin typeface="Courier New"/>
                <a:cs typeface="Courier New"/>
              </a:rPr>
              <a:t>)</a:t>
            </a:r>
          </a:p>
          <a:p>
            <a:pPr>
              <a:buNone/>
            </a:pPr>
            <a:r>
              <a:rPr lang="en-US" sz="1800" b="1" dirty="0" smtClean="0">
                <a:latin typeface="Courier New"/>
                <a:cs typeface="Courier New"/>
              </a:rPr>
              <a:t>{</a:t>
            </a:r>
          </a:p>
          <a:p>
            <a:pPr>
              <a:buNone/>
            </a:pPr>
            <a:r>
              <a:rPr lang="en-US" sz="1800" b="1" dirty="0" smtClean="0">
                <a:latin typeface="Courier New"/>
                <a:cs typeface="Courier New"/>
              </a:rPr>
              <a:t>  </a:t>
            </a:r>
            <a:r>
              <a:rPr lang="en-US" sz="1800" b="1" dirty="0" err="1" smtClean="0">
                <a:latin typeface="Courier New"/>
                <a:cs typeface="Courier New"/>
              </a:rPr>
              <a:t>printf("\nHello</a:t>
            </a:r>
            <a:r>
              <a:rPr lang="en-US" sz="1800" b="1" dirty="0" smtClean="0">
                <a:latin typeface="Courier New"/>
                <a:cs typeface="Courier New"/>
              </a:rPr>
              <a:t> World\</a:t>
            </a:r>
            <a:r>
              <a:rPr lang="en-US" sz="1800" b="1" dirty="0" err="1" smtClean="0">
                <a:latin typeface="Courier New"/>
                <a:cs typeface="Courier New"/>
              </a:rPr>
              <a:t>n</a:t>
            </a:r>
            <a:r>
              <a:rPr lang="en-US" sz="1800" b="1" dirty="0" smtClean="0">
                <a:latin typeface="Courier New"/>
                <a:cs typeface="Courier New"/>
              </a:rPr>
              <a:t>");</a:t>
            </a:r>
          </a:p>
          <a:p>
            <a:pPr>
              <a:buNone/>
            </a:pPr>
            <a:r>
              <a:rPr lang="en-US" sz="1800" b="1" dirty="0" smtClean="0">
                <a:latin typeface="Courier New"/>
                <a:cs typeface="Courier New"/>
              </a:rPr>
              <a:t>  return 0;</a:t>
            </a:r>
          </a:p>
          <a:p>
            <a:pPr>
              <a:buNone/>
            </a:pPr>
            <a:r>
              <a:rPr lang="en-US" sz="1800" b="1" dirty="0" smtClean="0">
                <a:latin typeface="Courier New"/>
                <a:cs typeface="Courier New"/>
              </a:rPr>
              <a:t>}</a:t>
            </a:r>
          </a:p>
          <a:p>
            <a:pPr>
              <a:buNone/>
            </a:pPr>
            <a:endParaRPr lang="en-US" b="1"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34</a:t>
            </a:fld>
            <a:endParaRPr lang="en-US"/>
          </a:p>
        </p:txBody>
      </p:sp>
    </p:spTree>
    <p:extLst>
      <p:ext uri="{BB962C8B-B14F-4D97-AF65-F5344CB8AC3E}">
        <p14:creationId xmlns:p14="http://schemas.microsoft.com/office/powerpoint/2010/main" val="38798369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smtClean="0"/>
              <a:t>C Syntax: </a:t>
            </a:r>
            <a:r>
              <a:rPr lang="en-US" dirty="0" smtClean="0">
                <a:latin typeface="Courier"/>
                <a:cs typeface="Courier"/>
              </a:rPr>
              <a:t>main</a:t>
            </a:r>
            <a:endParaRPr lang="en-US" dirty="0">
              <a:latin typeface="Courier"/>
              <a:cs typeface="Courier"/>
            </a:endParaRPr>
          </a:p>
        </p:txBody>
      </p:sp>
      <p:sp>
        <p:nvSpPr>
          <p:cNvPr id="31747" name="Rectangle 3"/>
          <p:cNvSpPr>
            <a:spLocks noGrp="1" noChangeArrowheads="1"/>
          </p:cNvSpPr>
          <p:nvPr>
            <p:ph type="body" idx="1"/>
          </p:nvPr>
        </p:nvSpPr>
        <p:spPr/>
        <p:txBody>
          <a:bodyPr>
            <a:normAutofit/>
          </a:bodyPr>
          <a:lstStyle/>
          <a:p>
            <a:r>
              <a:rPr lang="en-US" dirty="0" smtClean="0"/>
              <a:t>When C program starts</a:t>
            </a:r>
            <a:endParaRPr lang="en-US" dirty="0"/>
          </a:p>
          <a:p>
            <a:pPr lvl="1"/>
            <a:r>
              <a:rPr lang="en-US" dirty="0"/>
              <a:t>C executable </a:t>
            </a:r>
            <a:r>
              <a:rPr lang="en-US" dirty="0" err="1"/>
              <a:t>a.out</a:t>
            </a:r>
            <a:r>
              <a:rPr lang="en-US" dirty="0"/>
              <a:t> is loaded into memory by operating </a:t>
            </a:r>
            <a:r>
              <a:rPr lang="en-US" dirty="0" smtClean="0"/>
              <a:t>system (OS)</a:t>
            </a:r>
          </a:p>
          <a:p>
            <a:pPr lvl="1"/>
            <a:r>
              <a:rPr lang="en-US" dirty="0" smtClean="0"/>
              <a:t>OS sets up stack, then calls into C runtime library,</a:t>
            </a:r>
            <a:endParaRPr lang="en-US" dirty="0"/>
          </a:p>
          <a:p>
            <a:pPr lvl="1"/>
            <a:r>
              <a:rPr lang="en-US" dirty="0" smtClean="0"/>
              <a:t>Runtime 1</a:t>
            </a:r>
            <a:r>
              <a:rPr lang="en-US" baseline="30000" dirty="0" smtClean="0"/>
              <a:t>st</a:t>
            </a:r>
            <a:r>
              <a:rPr lang="en-US" dirty="0" smtClean="0"/>
              <a:t> initializes memory and other libraries,</a:t>
            </a:r>
          </a:p>
          <a:p>
            <a:pPr lvl="1"/>
            <a:r>
              <a:rPr lang="en-US" dirty="0"/>
              <a:t>t</a:t>
            </a:r>
            <a:r>
              <a:rPr lang="en-US" dirty="0" smtClean="0"/>
              <a:t>hen calls your procedure named main ()</a:t>
            </a:r>
          </a:p>
          <a:p>
            <a:r>
              <a:rPr lang="en-US" dirty="0" smtClean="0"/>
              <a:t>We’ll see how to retrieve command-line arguments in main() later…</a:t>
            </a:r>
          </a:p>
        </p:txBody>
      </p:sp>
      <p:sp>
        <p:nvSpPr>
          <p:cNvPr id="5" name="Slide Number Placeholder 4"/>
          <p:cNvSpPr>
            <a:spLocks noGrp="1"/>
          </p:cNvSpPr>
          <p:nvPr>
            <p:ph type="sldNum" sz="quarter" idx="12"/>
          </p:nvPr>
        </p:nvSpPr>
        <p:spPr/>
        <p:txBody>
          <a:bodyPr/>
          <a:lstStyle/>
          <a:p>
            <a:fld id="{3CC63E4C-4642-794D-A2FD-70F6B81535F5}"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Second C Program:</a:t>
            </a:r>
            <a:br>
              <a:rPr lang="en-US" dirty="0" smtClean="0"/>
            </a:br>
            <a:r>
              <a:rPr lang="en-US" dirty="0" smtClean="0"/>
              <a:t>Compute Table of </a:t>
            </a:r>
            <a:r>
              <a:rPr lang="en-US" dirty="0" err="1" smtClean="0"/>
              <a:t>Sines</a:t>
            </a:r>
            <a:endParaRPr lang="en-US" dirty="0"/>
          </a:p>
        </p:txBody>
      </p:sp>
      <p:sp>
        <p:nvSpPr>
          <p:cNvPr id="3" name="Content Placeholder 2"/>
          <p:cNvSpPr>
            <a:spLocks noGrp="1"/>
          </p:cNvSpPr>
          <p:nvPr>
            <p:ph sz="half" idx="1"/>
          </p:nvPr>
        </p:nvSpPr>
        <p:spPr>
          <a:xfrm>
            <a:off x="61959" y="1600200"/>
            <a:ext cx="4460672" cy="4525963"/>
          </a:xfrm>
        </p:spPr>
        <p:txBody>
          <a:bodyPr>
            <a:noAutofit/>
          </a:bodyPr>
          <a:lstStyle/>
          <a:p>
            <a:pPr>
              <a:buNone/>
            </a:pPr>
            <a:r>
              <a:rPr lang="en-US" sz="1400" b="1" dirty="0" smtClean="0">
                <a:latin typeface="Courier New"/>
                <a:cs typeface="Courier New"/>
              </a:rPr>
              <a:t>#include &lt;</a:t>
            </a:r>
            <a:r>
              <a:rPr lang="en-US" sz="1400" b="1" dirty="0" err="1" smtClean="0">
                <a:latin typeface="Courier New"/>
                <a:cs typeface="Courier New"/>
              </a:rPr>
              <a:t>stdio.h</a:t>
            </a:r>
            <a:r>
              <a:rPr lang="en-US" sz="1400" b="1" dirty="0" smtClean="0">
                <a:latin typeface="Courier New"/>
                <a:cs typeface="Courier New"/>
              </a:rPr>
              <a:t>&gt;</a:t>
            </a:r>
          </a:p>
          <a:p>
            <a:pPr>
              <a:buNone/>
            </a:pPr>
            <a:r>
              <a:rPr lang="en-US" sz="1400" b="1" dirty="0" smtClean="0">
                <a:latin typeface="Courier New"/>
                <a:cs typeface="Courier New"/>
              </a:rPr>
              <a:t>#include &lt;</a:t>
            </a:r>
            <a:r>
              <a:rPr lang="en-US" sz="1400" b="1" dirty="0" err="1" smtClean="0">
                <a:latin typeface="Courier New"/>
                <a:cs typeface="Courier New"/>
              </a:rPr>
              <a:t>math.h</a:t>
            </a:r>
            <a:r>
              <a:rPr lang="en-US" sz="1400" b="1" dirty="0" smtClean="0">
                <a:latin typeface="Courier New"/>
                <a:cs typeface="Courier New"/>
              </a:rPr>
              <a:t>&gt;</a:t>
            </a:r>
          </a:p>
          <a:p>
            <a:pPr>
              <a:buNone/>
            </a:pPr>
            <a:endParaRPr lang="en-US" sz="1400" b="1" dirty="0" smtClean="0">
              <a:latin typeface="Courier New"/>
              <a:cs typeface="Courier New"/>
            </a:endParaRPr>
          </a:p>
          <a:p>
            <a:pPr>
              <a:buNone/>
            </a:pPr>
            <a:r>
              <a:rPr lang="en-US" sz="1400" b="1" dirty="0" smtClean="0">
                <a:latin typeface="Courier New"/>
                <a:cs typeface="Courier New"/>
              </a:rPr>
              <a:t>int </a:t>
            </a:r>
            <a:r>
              <a:rPr lang="en-US" sz="1400" b="1" dirty="0" err="1" smtClean="0">
                <a:latin typeface="Courier New"/>
                <a:cs typeface="Courier New"/>
              </a:rPr>
              <a:t>main(void</a:t>
            </a:r>
            <a:r>
              <a:rPr lang="en-US" sz="1400" b="1" dirty="0" smtClean="0">
                <a:latin typeface="Courier New"/>
                <a:cs typeface="Courier New"/>
              </a:rPr>
              <a:t>)</a:t>
            </a:r>
          </a:p>
          <a:p>
            <a:pPr>
              <a:buNone/>
            </a:pPr>
            <a:r>
              <a:rPr lang="en-US" sz="1400" b="1" dirty="0" smtClean="0">
                <a:latin typeface="Courier New"/>
                <a:cs typeface="Courier New"/>
              </a:rPr>
              <a:t>{</a:t>
            </a:r>
          </a:p>
          <a:p>
            <a:pPr>
              <a:buNone/>
            </a:pPr>
            <a:r>
              <a:rPr lang="en-US" sz="1400" b="1" dirty="0" smtClean="0">
                <a:latin typeface="Courier New"/>
                <a:cs typeface="Courier New"/>
              </a:rPr>
              <a:t>    </a:t>
            </a:r>
            <a:r>
              <a:rPr lang="en-US" sz="1400" b="1" dirty="0" err="1" smtClean="0">
                <a:latin typeface="Courier New"/>
                <a:cs typeface="Courier New"/>
              </a:rPr>
              <a:t>int</a:t>
            </a:r>
            <a:r>
              <a:rPr lang="en-US" sz="1400" b="1" dirty="0" smtClean="0">
                <a:latin typeface="Courier New"/>
                <a:cs typeface="Courier New"/>
              </a:rPr>
              <a:t>    </a:t>
            </a:r>
            <a:r>
              <a:rPr lang="en-US" sz="1400" b="1" dirty="0" err="1" smtClean="0">
                <a:latin typeface="Courier New"/>
                <a:cs typeface="Courier New"/>
              </a:rPr>
              <a:t>angle_degree</a:t>
            </a:r>
            <a:r>
              <a:rPr lang="en-US" sz="1400" b="1" dirty="0" smtClean="0">
                <a:latin typeface="Courier New"/>
                <a:cs typeface="Courier New"/>
              </a:rPr>
              <a:t>;</a:t>
            </a:r>
          </a:p>
          <a:p>
            <a:pPr>
              <a:buNone/>
            </a:pPr>
            <a:r>
              <a:rPr lang="en-US" sz="1400" b="1" dirty="0" smtClean="0">
                <a:latin typeface="Courier New"/>
                <a:cs typeface="Courier New"/>
              </a:rPr>
              <a:t>    double </a:t>
            </a:r>
            <a:r>
              <a:rPr lang="en-US" sz="1400" b="1" dirty="0" err="1" smtClean="0">
                <a:latin typeface="Courier New"/>
                <a:cs typeface="Courier New"/>
              </a:rPr>
              <a:t>angle_radian</a:t>
            </a:r>
            <a:r>
              <a:rPr lang="en-US" sz="1400" b="1" dirty="0" smtClean="0">
                <a:latin typeface="Courier New"/>
                <a:cs typeface="Courier New"/>
              </a:rPr>
              <a:t>, pi, value;</a:t>
            </a:r>
          </a:p>
          <a:p>
            <a:pPr>
              <a:buNone/>
            </a:pPr>
            <a:r>
              <a:rPr lang="en-US" sz="1400" b="1" dirty="0" smtClean="0">
                <a:latin typeface="Courier New"/>
                <a:cs typeface="Courier New"/>
              </a:rPr>
              <a:t>    /* Print a header */</a:t>
            </a:r>
          </a:p>
          <a:p>
            <a:pPr>
              <a:buNone/>
            </a:pPr>
            <a:r>
              <a:rPr lang="en-US" sz="1400" b="1" dirty="0" smtClean="0">
                <a:latin typeface="Courier New"/>
                <a:cs typeface="Courier New"/>
              </a:rPr>
              <a:t>    </a:t>
            </a:r>
            <a:r>
              <a:rPr lang="en-US" sz="1400" b="1" dirty="0" err="1" smtClean="0">
                <a:latin typeface="Courier New"/>
                <a:cs typeface="Courier New"/>
              </a:rPr>
              <a:t>printf("\nCompute</a:t>
            </a:r>
            <a:r>
              <a:rPr lang="en-US" sz="1400" b="1" dirty="0" smtClean="0">
                <a:latin typeface="Courier New"/>
                <a:cs typeface="Courier New"/>
              </a:rPr>
              <a:t> a table of the sine function\</a:t>
            </a:r>
            <a:r>
              <a:rPr lang="en-US" sz="1400" b="1" dirty="0" err="1" smtClean="0">
                <a:latin typeface="Courier New"/>
                <a:cs typeface="Courier New"/>
              </a:rPr>
              <a:t>n\n</a:t>
            </a:r>
            <a:r>
              <a:rPr lang="en-US" sz="1400" b="1" dirty="0" smtClean="0">
                <a:latin typeface="Courier New"/>
                <a:cs typeface="Courier New"/>
              </a:rPr>
              <a:t>");</a:t>
            </a:r>
          </a:p>
          <a:p>
            <a:pPr>
              <a:buNone/>
            </a:pPr>
            <a:r>
              <a:rPr lang="en-US" sz="1400" b="1" dirty="0" smtClean="0">
                <a:latin typeface="Courier New"/>
                <a:cs typeface="Courier New"/>
              </a:rPr>
              <a:t> </a:t>
            </a:r>
          </a:p>
          <a:p>
            <a:pPr>
              <a:buNone/>
            </a:pPr>
            <a:r>
              <a:rPr lang="en-US" sz="1400" b="1" dirty="0" smtClean="0">
                <a:latin typeface="Courier New"/>
                <a:cs typeface="Courier New"/>
              </a:rPr>
              <a:t>    /* obtain pi once for all       */</a:t>
            </a:r>
          </a:p>
          <a:p>
            <a:pPr>
              <a:buNone/>
            </a:pPr>
            <a:r>
              <a:rPr lang="en-US" sz="1400" b="1" dirty="0" smtClean="0">
                <a:latin typeface="Courier New"/>
                <a:cs typeface="Courier New"/>
              </a:rPr>
              <a:t>    /* or just use pi = M_PI, where */</a:t>
            </a:r>
          </a:p>
          <a:p>
            <a:pPr>
              <a:buNone/>
            </a:pPr>
            <a:r>
              <a:rPr lang="en-US" sz="1400" b="1" dirty="0" smtClean="0">
                <a:latin typeface="Courier New"/>
                <a:cs typeface="Courier New"/>
              </a:rPr>
              <a:t>    /* M_PI is defined in </a:t>
            </a:r>
            <a:r>
              <a:rPr lang="en-US" sz="1400" b="1" dirty="0" err="1" smtClean="0">
                <a:latin typeface="Courier New"/>
                <a:cs typeface="Courier New"/>
              </a:rPr>
              <a:t>math.h</a:t>
            </a:r>
            <a:r>
              <a:rPr lang="en-US" sz="1400" b="1" dirty="0" smtClean="0">
                <a:latin typeface="Courier New"/>
                <a:cs typeface="Courier New"/>
              </a:rPr>
              <a:t>    */</a:t>
            </a:r>
          </a:p>
          <a:p>
            <a:pPr>
              <a:buNone/>
            </a:pPr>
            <a:r>
              <a:rPr lang="en-US" sz="1400" b="1" dirty="0" smtClean="0">
                <a:latin typeface="Courier New"/>
                <a:cs typeface="Courier New"/>
              </a:rPr>
              <a:t>    pi = 4.0*atan(1.0);</a:t>
            </a:r>
          </a:p>
          <a:p>
            <a:pPr>
              <a:buNone/>
            </a:pPr>
            <a:r>
              <a:rPr lang="en-US" sz="1400" b="1" dirty="0" smtClean="0">
                <a:latin typeface="Courier New"/>
                <a:cs typeface="Courier New"/>
              </a:rPr>
              <a:t>    </a:t>
            </a:r>
            <a:r>
              <a:rPr lang="en-US" sz="1400" b="1" dirty="0" err="1" smtClean="0">
                <a:latin typeface="Courier New"/>
                <a:cs typeface="Courier New"/>
              </a:rPr>
              <a:t>printf("Value</a:t>
            </a:r>
            <a:r>
              <a:rPr lang="en-US" sz="1400" b="1" dirty="0" smtClean="0">
                <a:latin typeface="Courier New"/>
                <a:cs typeface="Courier New"/>
              </a:rPr>
              <a:t> of PI = %</a:t>
            </a:r>
            <a:r>
              <a:rPr lang="en-US" sz="1400" b="1" dirty="0" err="1" smtClean="0">
                <a:latin typeface="Courier New"/>
                <a:cs typeface="Courier New"/>
              </a:rPr>
              <a:t>f</a:t>
            </a:r>
            <a:r>
              <a:rPr lang="en-US" sz="1400" b="1" dirty="0" smtClean="0">
                <a:latin typeface="Courier New"/>
                <a:cs typeface="Courier New"/>
              </a:rPr>
              <a:t> \</a:t>
            </a:r>
            <a:r>
              <a:rPr lang="en-US" sz="1400" b="1" dirty="0" err="1" smtClean="0">
                <a:latin typeface="Courier New"/>
                <a:cs typeface="Courier New"/>
              </a:rPr>
              <a:t>n\n</a:t>
            </a:r>
            <a:r>
              <a:rPr lang="en-US" sz="1400" b="1" dirty="0" smtClean="0">
                <a:latin typeface="Courier New"/>
                <a:cs typeface="Courier New"/>
              </a:rPr>
              <a:t>", </a:t>
            </a:r>
            <a:br>
              <a:rPr lang="en-US" sz="1400" b="1" dirty="0" smtClean="0">
                <a:latin typeface="Courier New"/>
                <a:cs typeface="Courier New"/>
              </a:rPr>
            </a:br>
            <a:r>
              <a:rPr lang="en-US" sz="1400" b="1" dirty="0" smtClean="0">
                <a:latin typeface="Courier New"/>
                <a:cs typeface="Courier New"/>
              </a:rPr>
              <a:t>pi);</a:t>
            </a:r>
          </a:p>
        </p:txBody>
      </p:sp>
      <p:sp>
        <p:nvSpPr>
          <p:cNvPr id="10" name="Content Placeholder 9"/>
          <p:cNvSpPr>
            <a:spLocks noGrp="1"/>
          </p:cNvSpPr>
          <p:nvPr>
            <p:ph sz="half" idx="2"/>
          </p:nvPr>
        </p:nvSpPr>
        <p:spPr>
          <a:xfrm>
            <a:off x="4321281" y="1600200"/>
            <a:ext cx="5188634" cy="4525963"/>
          </a:xfrm>
        </p:spPr>
        <p:txBody>
          <a:bodyPr>
            <a:normAutofit/>
          </a:bodyPr>
          <a:lstStyle/>
          <a:p>
            <a:pPr>
              <a:buNone/>
            </a:pPr>
            <a:r>
              <a:rPr lang="en-US" sz="1400" b="1" dirty="0" smtClean="0">
                <a:latin typeface="Courier New"/>
                <a:cs typeface="Courier New"/>
              </a:rPr>
              <a:t> </a:t>
            </a:r>
            <a:r>
              <a:rPr lang="en-US" sz="1400" b="1" dirty="0" err="1" smtClean="0">
                <a:latin typeface="Courier New"/>
                <a:cs typeface="Courier New"/>
              </a:rPr>
              <a:t>printf("angle</a:t>
            </a:r>
            <a:r>
              <a:rPr lang="en-US" sz="1400" b="1" dirty="0" smtClean="0">
                <a:latin typeface="Courier New"/>
                <a:cs typeface="Courier New"/>
              </a:rPr>
              <a:t>     Sine \</a:t>
            </a:r>
            <a:r>
              <a:rPr lang="en-US" sz="1400" b="1" dirty="0" err="1" smtClean="0">
                <a:latin typeface="Courier New"/>
                <a:cs typeface="Courier New"/>
              </a:rPr>
              <a:t>n</a:t>
            </a:r>
            <a:r>
              <a:rPr lang="en-US" sz="1400" b="1" dirty="0" smtClean="0">
                <a:latin typeface="Courier New"/>
                <a:cs typeface="Courier New"/>
              </a:rPr>
              <a:t>");</a:t>
            </a:r>
          </a:p>
          <a:p>
            <a:pPr>
              <a:buNone/>
            </a:pPr>
            <a:endParaRPr lang="en-US" sz="1400" b="1" dirty="0" smtClean="0">
              <a:latin typeface="Courier New"/>
              <a:cs typeface="Courier New"/>
            </a:endParaRPr>
          </a:p>
          <a:p>
            <a:pPr>
              <a:buNone/>
            </a:pPr>
            <a:r>
              <a:rPr lang="en-US" sz="1400" b="1" dirty="0" smtClean="0">
                <a:latin typeface="Courier New"/>
                <a:cs typeface="Courier New"/>
              </a:rPr>
              <a:t> </a:t>
            </a:r>
            <a:r>
              <a:rPr lang="en-US" sz="1400" b="1" dirty="0" err="1" smtClean="0">
                <a:latin typeface="Courier New"/>
                <a:cs typeface="Courier New"/>
              </a:rPr>
              <a:t>angle_degree</a:t>
            </a:r>
            <a:r>
              <a:rPr lang="en-US" sz="1400" b="1" dirty="0" smtClean="0">
                <a:latin typeface="Courier New"/>
                <a:cs typeface="Courier New"/>
              </a:rPr>
              <a:t> = 0;	</a:t>
            </a:r>
          </a:p>
          <a:p>
            <a:pPr>
              <a:buNone/>
            </a:pPr>
            <a:r>
              <a:rPr lang="en-US" sz="1400" b="1" dirty="0" smtClean="0">
                <a:latin typeface="Courier New"/>
                <a:cs typeface="Courier New"/>
              </a:rPr>
              <a:t> /* initial angle value */</a:t>
            </a:r>
          </a:p>
          <a:p>
            <a:pPr>
              <a:buNone/>
            </a:pPr>
            <a:r>
              <a:rPr lang="en-US" sz="1400" b="1" dirty="0" smtClean="0">
                <a:latin typeface="Courier New"/>
                <a:cs typeface="Courier New"/>
              </a:rPr>
              <a:t> /* scan over angle     */</a:t>
            </a:r>
          </a:p>
          <a:p>
            <a:pPr>
              <a:buNone/>
            </a:pPr>
            <a:r>
              <a:rPr lang="en-US" sz="1400" b="1" dirty="0" smtClean="0">
                <a:latin typeface="Courier New"/>
                <a:cs typeface="Courier New"/>
              </a:rPr>
              <a:t> while (</a:t>
            </a:r>
            <a:r>
              <a:rPr lang="en-US" sz="1400" b="1" dirty="0" err="1" smtClean="0">
                <a:latin typeface="Courier New"/>
                <a:cs typeface="Courier New"/>
              </a:rPr>
              <a:t>angle_degree</a:t>
            </a:r>
            <a:r>
              <a:rPr lang="en-US" sz="1400" b="1" dirty="0" smtClean="0">
                <a:latin typeface="Courier New"/>
                <a:cs typeface="Courier New"/>
              </a:rPr>
              <a:t> &lt;= 360)	</a:t>
            </a:r>
          </a:p>
          <a:p>
            <a:pPr>
              <a:buNone/>
            </a:pPr>
            <a:r>
              <a:rPr lang="en-US" sz="1400" b="1" dirty="0" smtClean="0">
                <a:latin typeface="Courier New"/>
                <a:cs typeface="Courier New"/>
              </a:rPr>
              <a:t> /* loop until </a:t>
            </a:r>
            <a:r>
              <a:rPr lang="en-US" sz="1400" b="1" dirty="0" err="1" smtClean="0">
                <a:latin typeface="Courier New"/>
                <a:cs typeface="Courier New"/>
              </a:rPr>
              <a:t>angle_degree</a:t>
            </a:r>
            <a:r>
              <a:rPr lang="en-US" sz="1400" b="1" dirty="0" smtClean="0">
                <a:latin typeface="Courier New"/>
                <a:cs typeface="Courier New"/>
              </a:rPr>
              <a:t> &gt; 360 */</a:t>
            </a:r>
          </a:p>
          <a:p>
            <a:pPr>
              <a:buNone/>
            </a:pPr>
            <a:r>
              <a:rPr lang="en-US" sz="1400" b="1" dirty="0" smtClean="0">
                <a:latin typeface="Courier New"/>
                <a:cs typeface="Courier New"/>
              </a:rPr>
              <a:t>    {</a:t>
            </a:r>
          </a:p>
          <a:p>
            <a:pPr>
              <a:buNone/>
            </a:pPr>
            <a:r>
              <a:rPr lang="en-US" sz="1400" b="1" dirty="0" smtClean="0">
                <a:latin typeface="Courier New"/>
                <a:cs typeface="Courier New"/>
              </a:rPr>
              <a:t>       </a:t>
            </a:r>
            <a:r>
              <a:rPr lang="en-US" sz="1400" b="1" dirty="0" err="1" smtClean="0">
                <a:latin typeface="Courier New"/>
                <a:cs typeface="Courier New"/>
              </a:rPr>
              <a:t>angle_radian</a:t>
            </a:r>
            <a:r>
              <a:rPr lang="en-US" sz="1400" b="1" dirty="0" smtClean="0">
                <a:latin typeface="Courier New"/>
                <a:cs typeface="Courier New"/>
              </a:rPr>
              <a:t> = pi*angle_degree/180.0;</a:t>
            </a:r>
          </a:p>
          <a:p>
            <a:pPr>
              <a:buNone/>
            </a:pPr>
            <a:r>
              <a:rPr lang="en-US" sz="1400" b="1" dirty="0" smtClean="0">
                <a:latin typeface="Courier New"/>
                <a:cs typeface="Courier New"/>
              </a:rPr>
              <a:t>       value = </a:t>
            </a:r>
            <a:r>
              <a:rPr lang="en-US" sz="1400" b="1" dirty="0" err="1" smtClean="0">
                <a:latin typeface="Courier New"/>
                <a:cs typeface="Courier New"/>
              </a:rPr>
              <a:t>sin(angle_radian</a:t>
            </a:r>
            <a:r>
              <a:rPr lang="en-US" sz="1400" b="1" dirty="0" smtClean="0">
                <a:latin typeface="Courier New"/>
                <a:cs typeface="Courier New"/>
              </a:rPr>
              <a:t>);</a:t>
            </a:r>
          </a:p>
          <a:p>
            <a:pPr>
              <a:buNone/>
            </a:pPr>
            <a:r>
              <a:rPr lang="en-US" sz="1400" b="1" dirty="0" smtClean="0">
                <a:latin typeface="Courier New"/>
                <a:cs typeface="Courier New"/>
              </a:rPr>
              <a:t>       </a:t>
            </a:r>
            <a:r>
              <a:rPr lang="en-US" sz="1400" b="1" dirty="0" err="1" smtClean="0">
                <a:latin typeface="Courier New"/>
                <a:cs typeface="Courier New"/>
              </a:rPr>
              <a:t>printf</a:t>
            </a:r>
            <a:r>
              <a:rPr lang="en-US" sz="1400" b="1" dirty="0" smtClean="0">
                <a:latin typeface="Courier New"/>
                <a:cs typeface="Courier New"/>
              </a:rPr>
              <a:t> (" %3d      %</a:t>
            </a:r>
            <a:r>
              <a:rPr lang="en-US" sz="1400" b="1" dirty="0" err="1" smtClean="0">
                <a:latin typeface="Courier New"/>
                <a:cs typeface="Courier New"/>
              </a:rPr>
              <a:t>f</a:t>
            </a:r>
            <a:r>
              <a:rPr lang="en-US" sz="1400" b="1" dirty="0" smtClean="0">
                <a:latin typeface="Courier New"/>
                <a:cs typeface="Courier New"/>
              </a:rPr>
              <a:t> \</a:t>
            </a:r>
            <a:r>
              <a:rPr lang="en-US" sz="1400" b="1" dirty="0" err="1" smtClean="0">
                <a:latin typeface="Courier New"/>
                <a:cs typeface="Courier New"/>
              </a:rPr>
              <a:t>n</a:t>
            </a:r>
            <a:r>
              <a:rPr lang="en-US" sz="1400" b="1" dirty="0" smtClean="0">
                <a:latin typeface="Courier New"/>
                <a:cs typeface="Courier New"/>
              </a:rPr>
              <a:t> ",             </a:t>
            </a:r>
            <a:br>
              <a:rPr lang="en-US" sz="1400" b="1" dirty="0" smtClean="0">
                <a:latin typeface="Courier New"/>
                <a:cs typeface="Courier New"/>
              </a:rPr>
            </a:br>
            <a:r>
              <a:rPr lang="en-US" sz="1400" b="1" dirty="0" smtClean="0">
                <a:latin typeface="Courier New"/>
                <a:cs typeface="Courier New"/>
              </a:rPr>
              <a:t>              </a:t>
            </a:r>
            <a:r>
              <a:rPr lang="en-US" sz="1400" b="1" dirty="0" err="1" smtClean="0">
                <a:latin typeface="Courier New"/>
                <a:cs typeface="Courier New"/>
              </a:rPr>
              <a:t>angle_degree</a:t>
            </a:r>
            <a:r>
              <a:rPr lang="en-US" sz="1400" b="1" dirty="0" smtClean="0">
                <a:latin typeface="Courier New"/>
                <a:cs typeface="Courier New"/>
              </a:rPr>
              <a:t>, value);</a:t>
            </a:r>
          </a:p>
          <a:p>
            <a:pPr>
              <a:buNone/>
            </a:pPr>
            <a:r>
              <a:rPr lang="en-US" sz="1400" b="1" dirty="0" smtClean="0">
                <a:latin typeface="Courier New"/>
                <a:cs typeface="Courier New"/>
              </a:rPr>
              <a:t>       </a:t>
            </a:r>
            <a:r>
              <a:rPr lang="en-US" sz="1400" b="1" dirty="0" err="1" smtClean="0">
                <a:latin typeface="Courier New"/>
                <a:cs typeface="Courier New"/>
              </a:rPr>
              <a:t>angle_degree</a:t>
            </a:r>
            <a:r>
              <a:rPr lang="en-US" sz="1400" b="1" dirty="0" smtClean="0">
                <a:latin typeface="Courier New"/>
                <a:cs typeface="Courier New"/>
              </a:rPr>
              <a:t> = </a:t>
            </a:r>
            <a:r>
              <a:rPr lang="en-US" sz="1400" b="1" dirty="0" err="1" smtClean="0">
                <a:latin typeface="Courier New"/>
                <a:cs typeface="Courier New"/>
              </a:rPr>
              <a:t>angle_degree</a:t>
            </a:r>
            <a:r>
              <a:rPr lang="en-US" sz="1400" b="1" dirty="0" smtClean="0">
                <a:latin typeface="Courier New"/>
                <a:cs typeface="Courier New"/>
              </a:rPr>
              <a:t> + 10; </a:t>
            </a:r>
          </a:p>
          <a:p>
            <a:pPr>
              <a:buNone/>
            </a:pPr>
            <a:r>
              <a:rPr lang="en-US" sz="1400" b="1" dirty="0" smtClean="0">
                <a:latin typeface="Courier New"/>
                <a:cs typeface="Courier New"/>
              </a:rPr>
              <a:t>       /* increment the loop index	 */</a:t>
            </a:r>
          </a:p>
          <a:p>
            <a:pPr>
              <a:buNone/>
            </a:pPr>
            <a:r>
              <a:rPr lang="en-US" sz="1400" b="1" dirty="0" smtClean="0">
                <a:latin typeface="Courier New"/>
                <a:cs typeface="Courier New"/>
              </a:rPr>
              <a:t>    }</a:t>
            </a:r>
          </a:p>
          <a:p>
            <a:pPr>
              <a:buNone/>
            </a:pPr>
            <a:r>
              <a:rPr lang="en-US" sz="1400" b="1" dirty="0">
                <a:latin typeface="Courier New"/>
                <a:cs typeface="Courier New"/>
              </a:rPr>
              <a:t> </a:t>
            </a:r>
            <a:r>
              <a:rPr lang="en-US" sz="1400" b="1" dirty="0" smtClean="0">
                <a:latin typeface="Courier New"/>
                <a:cs typeface="Courier New"/>
              </a:rPr>
              <a:t>return 0;</a:t>
            </a:r>
          </a:p>
          <a:p>
            <a:pPr>
              <a:buNone/>
            </a:pPr>
            <a:r>
              <a:rPr lang="en-US" sz="1400" b="1" dirty="0" smtClean="0">
                <a:latin typeface="Courier New"/>
                <a:cs typeface="Courier New"/>
              </a:rPr>
              <a:t>}</a:t>
            </a:r>
            <a:endParaRPr lang="en-US" sz="1400" b="1" dirty="0">
              <a:latin typeface="Courier New"/>
              <a:cs typeface="Courier New"/>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pPr/>
              <a:t>36</a:t>
            </a:fld>
            <a:endParaRPr lang="en-US" dirty="0"/>
          </a:p>
        </p:txBody>
      </p:sp>
    </p:spTree>
    <p:extLst>
      <p:ext uri="{BB962C8B-B14F-4D97-AF65-F5344CB8AC3E}">
        <p14:creationId xmlns:p14="http://schemas.microsoft.com/office/powerpoint/2010/main" val="32037354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38118" y="274638"/>
            <a:ext cx="4148681" cy="1143000"/>
          </a:xfrm>
        </p:spPr>
        <p:txBody>
          <a:bodyPr>
            <a:normAutofit fontScale="90000"/>
          </a:bodyPr>
          <a:lstStyle/>
          <a:p>
            <a:r>
              <a:rPr lang="en-US" dirty="0" smtClean="0"/>
              <a:t>Second C Program</a:t>
            </a:r>
            <a:br>
              <a:rPr lang="en-US" dirty="0" smtClean="0"/>
            </a:br>
            <a:r>
              <a:rPr lang="en-US" dirty="0" smtClean="0"/>
              <a:t>Sample Output</a:t>
            </a:r>
            <a:endParaRPr lang="en-US" dirty="0"/>
          </a:p>
        </p:txBody>
      </p:sp>
      <p:sp>
        <p:nvSpPr>
          <p:cNvPr id="13" name="Content Placeholder 12"/>
          <p:cNvSpPr>
            <a:spLocks noGrp="1"/>
          </p:cNvSpPr>
          <p:nvPr>
            <p:ph sz="half" idx="1"/>
          </p:nvPr>
        </p:nvSpPr>
        <p:spPr>
          <a:xfrm>
            <a:off x="457200" y="371750"/>
            <a:ext cx="4038600" cy="5754414"/>
          </a:xfrm>
        </p:spPr>
        <p:txBody>
          <a:bodyPr>
            <a:noAutofit/>
          </a:bodyPr>
          <a:lstStyle/>
          <a:p>
            <a:pPr>
              <a:lnSpc>
                <a:spcPct val="90000"/>
              </a:lnSpc>
              <a:spcBef>
                <a:spcPts val="0"/>
              </a:spcBef>
              <a:buNone/>
            </a:pPr>
            <a:r>
              <a:rPr lang="en-US" sz="1600" b="1" dirty="0" smtClean="0">
                <a:latin typeface="Courier New"/>
                <a:cs typeface="Courier New"/>
              </a:rPr>
              <a:t>Compute a table of the sine function</a:t>
            </a:r>
          </a:p>
          <a:p>
            <a:pPr>
              <a:lnSpc>
                <a:spcPct val="90000"/>
              </a:lnSpc>
              <a:spcBef>
                <a:spcPts val="0"/>
              </a:spcBef>
              <a:buNone/>
            </a:pPr>
            <a:endParaRPr lang="en-US" sz="1600" b="1" dirty="0" smtClean="0">
              <a:latin typeface="Courier New"/>
              <a:cs typeface="Courier New"/>
            </a:endParaRPr>
          </a:p>
          <a:p>
            <a:pPr>
              <a:lnSpc>
                <a:spcPct val="90000"/>
              </a:lnSpc>
              <a:spcBef>
                <a:spcPts val="0"/>
              </a:spcBef>
              <a:buNone/>
            </a:pPr>
            <a:r>
              <a:rPr lang="en-US" sz="1600" b="1" dirty="0" smtClean="0">
                <a:latin typeface="Courier New"/>
                <a:cs typeface="Courier New"/>
              </a:rPr>
              <a:t>Value of PI = 3.141593 </a:t>
            </a:r>
          </a:p>
          <a:p>
            <a:pPr>
              <a:lnSpc>
                <a:spcPct val="90000"/>
              </a:lnSpc>
              <a:spcBef>
                <a:spcPts val="0"/>
              </a:spcBef>
              <a:buNone/>
            </a:pPr>
            <a:endParaRPr lang="en-US" sz="1600" b="1" dirty="0" smtClean="0">
              <a:latin typeface="Courier New"/>
              <a:cs typeface="Courier New"/>
            </a:endParaRPr>
          </a:p>
          <a:p>
            <a:pPr>
              <a:lnSpc>
                <a:spcPct val="90000"/>
              </a:lnSpc>
              <a:spcBef>
                <a:spcPts val="0"/>
              </a:spcBef>
              <a:buNone/>
            </a:pPr>
            <a:r>
              <a:rPr lang="en-US" sz="1600" b="1" dirty="0" smtClean="0">
                <a:latin typeface="Courier New"/>
                <a:cs typeface="Courier New"/>
              </a:rPr>
              <a:t>angle      Sine </a:t>
            </a:r>
          </a:p>
          <a:p>
            <a:pPr>
              <a:lnSpc>
                <a:spcPct val="90000"/>
              </a:lnSpc>
              <a:spcBef>
                <a:spcPts val="0"/>
              </a:spcBef>
              <a:buNone/>
            </a:pPr>
            <a:r>
              <a:rPr lang="en-US" sz="1600" b="1" dirty="0" smtClean="0">
                <a:latin typeface="Courier New"/>
                <a:cs typeface="Courier New"/>
              </a:rPr>
              <a:t>   0     0.000000 </a:t>
            </a:r>
          </a:p>
          <a:p>
            <a:pPr>
              <a:lnSpc>
                <a:spcPct val="90000"/>
              </a:lnSpc>
              <a:spcBef>
                <a:spcPts val="0"/>
              </a:spcBef>
              <a:buNone/>
            </a:pPr>
            <a:r>
              <a:rPr lang="en-US" sz="1600" b="1" dirty="0" smtClean="0">
                <a:latin typeface="Courier New"/>
                <a:cs typeface="Courier New"/>
              </a:rPr>
              <a:t>  10     0.173648 </a:t>
            </a:r>
          </a:p>
          <a:p>
            <a:pPr>
              <a:lnSpc>
                <a:spcPct val="90000"/>
              </a:lnSpc>
              <a:spcBef>
                <a:spcPts val="0"/>
              </a:spcBef>
              <a:buNone/>
            </a:pPr>
            <a:r>
              <a:rPr lang="en-US" sz="1600" b="1" dirty="0" smtClean="0">
                <a:latin typeface="Courier New"/>
                <a:cs typeface="Courier New"/>
              </a:rPr>
              <a:t>  20     0.342020 </a:t>
            </a:r>
          </a:p>
          <a:p>
            <a:pPr>
              <a:lnSpc>
                <a:spcPct val="90000"/>
              </a:lnSpc>
              <a:spcBef>
                <a:spcPts val="0"/>
              </a:spcBef>
              <a:buNone/>
            </a:pPr>
            <a:r>
              <a:rPr lang="en-US" sz="1600" b="1" dirty="0" smtClean="0">
                <a:latin typeface="Courier New"/>
                <a:cs typeface="Courier New"/>
              </a:rPr>
              <a:t>  30     0.500000 </a:t>
            </a:r>
          </a:p>
          <a:p>
            <a:pPr>
              <a:lnSpc>
                <a:spcPct val="90000"/>
              </a:lnSpc>
              <a:spcBef>
                <a:spcPts val="0"/>
              </a:spcBef>
              <a:buNone/>
            </a:pPr>
            <a:r>
              <a:rPr lang="en-US" sz="1600" b="1" dirty="0" smtClean="0">
                <a:latin typeface="Courier New"/>
                <a:cs typeface="Courier New"/>
              </a:rPr>
              <a:t>  40     0.642788 </a:t>
            </a:r>
          </a:p>
          <a:p>
            <a:pPr>
              <a:lnSpc>
                <a:spcPct val="90000"/>
              </a:lnSpc>
              <a:spcBef>
                <a:spcPts val="0"/>
              </a:spcBef>
              <a:buNone/>
            </a:pPr>
            <a:r>
              <a:rPr lang="en-US" sz="1600" b="1" dirty="0" smtClean="0">
                <a:latin typeface="Courier New"/>
                <a:cs typeface="Courier New"/>
              </a:rPr>
              <a:t>  50     0.766044 </a:t>
            </a:r>
          </a:p>
          <a:p>
            <a:pPr>
              <a:lnSpc>
                <a:spcPct val="90000"/>
              </a:lnSpc>
              <a:spcBef>
                <a:spcPts val="0"/>
              </a:spcBef>
              <a:buNone/>
            </a:pPr>
            <a:r>
              <a:rPr lang="en-US" sz="1600" b="1" dirty="0" smtClean="0">
                <a:latin typeface="Courier New"/>
                <a:cs typeface="Courier New"/>
              </a:rPr>
              <a:t>  60     0.866025 </a:t>
            </a:r>
          </a:p>
          <a:p>
            <a:pPr>
              <a:lnSpc>
                <a:spcPct val="90000"/>
              </a:lnSpc>
              <a:spcBef>
                <a:spcPts val="0"/>
              </a:spcBef>
              <a:buNone/>
            </a:pPr>
            <a:r>
              <a:rPr lang="en-US" sz="1600" b="1" dirty="0" smtClean="0">
                <a:latin typeface="Courier New"/>
                <a:cs typeface="Courier New"/>
              </a:rPr>
              <a:t>  70     0.939693 </a:t>
            </a:r>
          </a:p>
          <a:p>
            <a:pPr>
              <a:lnSpc>
                <a:spcPct val="90000"/>
              </a:lnSpc>
              <a:spcBef>
                <a:spcPts val="0"/>
              </a:spcBef>
              <a:buNone/>
            </a:pPr>
            <a:r>
              <a:rPr lang="en-US" sz="1600" b="1" dirty="0" smtClean="0">
                <a:latin typeface="Courier New"/>
                <a:cs typeface="Courier New"/>
              </a:rPr>
              <a:t>  80     0.984808 </a:t>
            </a:r>
          </a:p>
          <a:p>
            <a:pPr>
              <a:lnSpc>
                <a:spcPct val="90000"/>
              </a:lnSpc>
              <a:spcBef>
                <a:spcPts val="0"/>
              </a:spcBef>
              <a:buNone/>
            </a:pPr>
            <a:r>
              <a:rPr lang="en-US" sz="1600" b="1" dirty="0" smtClean="0">
                <a:latin typeface="Courier New"/>
                <a:cs typeface="Courier New"/>
              </a:rPr>
              <a:t>  90     1.000000 </a:t>
            </a:r>
          </a:p>
          <a:p>
            <a:pPr>
              <a:lnSpc>
                <a:spcPct val="90000"/>
              </a:lnSpc>
              <a:spcBef>
                <a:spcPts val="0"/>
              </a:spcBef>
              <a:buNone/>
            </a:pPr>
            <a:r>
              <a:rPr lang="en-US" sz="1600" b="1" dirty="0" smtClean="0">
                <a:latin typeface="Courier New"/>
                <a:cs typeface="Courier New"/>
              </a:rPr>
              <a:t> 100     0.984808 </a:t>
            </a:r>
          </a:p>
          <a:p>
            <a:pPr>
              <a:lnSpc>
                <a:spcPct val="90000"/>
              </a:lnSpc>
              <a:spcBef>
                <a:spcPts val="0"/>
              </a:spcBef>
              <a:buNone/>
            </a:pPr>
            <a:r>
              <a:rPr lang="en-US" sz="1600" b="1" dirty="0" smtClean="0">
                <a:latin typeface="Courier New"/>
                <a:cs typeface="Courier New"/>
              </a:rPr>
              <a:t> 110     0.939693 </a:t>
            </a:r>
          </a:p>
          <a:p>
            <a:pPr>
              <a:lnSpc>
                <a:spcPct val="90000"/>
              </a:lnSpc>
              <a:spcBef>
                <a:spcPts val="0"/>
              </a:spcBef>
              <a:buNone/>
            </a:pPr>
            <a:r>
              <a:rPr lang="en-US" sz="1600" b="1" dirty="0" smtClean="0">
                <a:latin typeface="Courier New"/>
                <a:cs typeface="Courier New"/>
              </a:rPr>
              <a:t> 120     0.866025 </a:t>
            </a:r>
          </a:p>
          <a:p>
            <a:pPr>
              <a:lnSpc>
                <a:spcPct val="90000"/>
              </a:lnSpc>
              <a:spcBef>
                <a:spcPts val="0"/>
              </a:spcBef>
              <a:buNone/>
            </a:pPr>
            <a:r>
              <a:rPr lang="en-US" sz="1600" b="1" dirty="0" smtClean="0">
                <a:latin typeface="Courier New"/>
                <a:cs typeface="Courier New"/>
              </a:rPr>
              <a:t> 130     0.766044 </a:t>
            </a:r>
          </a:p>
          <a:p>
            <a:pPr>
              <a:lnSpc>
                <a:spcPct val="90000"/>
              </a:lnSpc>
              <a:spcBef>
                <a:spcPts val="0"/>
              </a:spcBef>
              <a:buNone/>
            </a:pPr>
            <a:r>
              <a:rPr lang="en-US" sz="1600" b="1" dirty="0" smtClean="0">
                <a:latin typeface="Courier New"/>
                <a:cs typeface="Courier New"/>
              </a:rPr>
              <a:t> 140     0.642788 </a:t>
            </a:r>
          </a:p>
          <a:p>
            <a:pPr>
              <a:lnSpc>
                <a:spcPct val="90000"/>
              </a:lnSpc>
              <a:spcBef>
                <a:spcPts val="0"/>
              </a:spcBef>
              <a:buNone/>
            </a:pPr>
            <a:r>
              <a:rPr lang="en-US" sz="1600" b="1" dirty="0" smtClean="0">
                <a:latin typeface="Courier New"/>
                <a:cs typeface="Courier New"/>
              </a:rPr>
              <a:t> 150     0.500000 </a:t>
            </a:r>
          </a:p>
          <a:p>
            <a:pPr>
              <a:lnSpc>
                <a:spcPct val="90000"/>
              </a:lnSpc>
              <a:spcBef>
                <a:spcPts val="0"/>
              </a:spcBef>
              <a:buNone/>
            </a:pPr>
            <a:r>
              <a:rPr lang="en-US" sz="1600" b="1" dirty="0" smtClean="0">
                <a:latin typeface="Courier New"/>
                <a:cs typeface="Courier New"/>
              </a:rPr>
              <a:t> 160     0.342020 </a:t>
            </a:r>
          </a:p>
          <a:p>
            <a:pPr>
              <a:lnSpc>
                <a:spcPct val="90000"/>
              </a:lnSpc>
              <a:spcBef>
                <a:spcPts val="0"/>
              </a:spcBef>
              <a:buNone/>
            </a:pPr>
            <a:r>
              <a:rPr lang="en-US" sz="1600" b="1" dirty="0" smtClean="0">
                <a:latin typeface="Courier New"/>
                <a:cs typeface="Courier New"/>
              </a:rPr>
              <a:t> 170     0.173648 </a:t>
            </a:r>
          </a:p>
          <a:p>
            <a:pPr>
              <a:lnSpc>
                <a:spcPct val="90000"/>
              </a:lnSpc>
              <a:spcBef>
                <a:spcPts val="0"/>
              </a:spcBef>
              <a:buNone/>
            </a:pPr>
            <a:r>
              <a:rPr lang="en-US" sz="1600" b="1" dirty="0" smtClean="0">
                <a:latin typeface="Courier New"/>
                <a:cs typeface="Courier New"/>
              </a:rPr>
              <a:t> 180     0.000000 </a:t>
            </a:r>
          </a:p>
          <a:p>
            <a:pPr>
              <a:lnSpc>
                <a:spcPct val="90000"/>
              </a:lnSpc>
              <a:spcBef>
                <a:spcPts val="0"/>
              </a:spcBef>
              <a:buNone/>
            </a:pPr>
            <a:endParaRPr lang="en-US" sz="1600" b="1" dirty="0" smtClean="0">
              <a:latin typeface="Courier New"/>
              <a:cs typeface="Courier New"/>
            </a:endParaRPr>
          </a:p>
          <a:p>
            <a:pPr>
              <a:lnSpc>
                <a:spcPct val="90000"/>
              </a:lnSpc>
              <a:spcBef>
                <a:spcPts val="0"/>
              </a:spcBef>
              <a:buNone/>
            </a:pPr>
            <a:endParaRPr lang="en-US" sz="1600" b="1" dirty="0">
              <a:latin typeface="Courier New"/>
              <a:cs typeface="Courier New"/>
            </a:endParaRPr>
          </a:p>
        </p:txBody>
      </p:sp>
      <p:sp>
        <p:nvSpPr>
          <p:cNvPr id="14" name="Content Placeholder 13"/>
          <p:cNvSpPr>
            <a:spLocks noGrp="1"/>
          </p:cNvSpPr>
          <p:nvPr>
            <p:ph sz="half" idx="2"/>
          </p:nvPr>
        </p:nvSpPr>
        <p:spPr/>
        <p:txBody>
          <a:bodyPr>
            <a:noAutofit/>
          </a:bodyPr>
          <a:lstStyle/>
          <a:p>
            <a:pPr>
              <a:lnSpc>
                <a:spcPct val="90000"/>
              </a:lnSpc>
              <a:spcBef>
                <a:spcPts val="0"/>
              </a:spcBef>
              <a:buNone/>
            </a:pPr>
            <a:r>
              <a:rPr lang="en-US" sz="1600" b="1" dirty="0" smtClean="0">
                <a:latin typeface="Courier New"/>
                <a:cs typeface="Courier New"/>
              </a:rPr>
              <a:t> </a:t>
            </a:r>
          </a:p>
          <a:p>
            <a:pPr>
              <a:lnSpc>
                <a:spcPct val="90000"/>
              </a:lnSpc>
              <a:spcBef>
                <a:spcPts val="0"/>
              </a:spcBef>
              <a:buNone/>
            </a:pPr>
            <a:r>
              <a:rPr lang="en-US" sz="1600" b="1" dirty="0" smtClean="0">
                <a:latin typeface="Courier New"/>
                <a:cs typeface="Courier New"/>
              </a:rPr>
              <a:t> 190     -0.173648 </a:t>
            </a:r>
          </a:p>
          <a:p>
            <a:pPr>
              <a:lnSpc>
                <a:spcPct val="90000"/>
              </a:lnSpc>
              <a:spcBef>
                <a:spcPts val="0"/>
              </a:spcBef>
              <a:buNone/>
            </a:pPr>
            <a:r>
              <a:rPr lang="en-US" sz="1600" b="1" dirty="0" smtClean="0">
                <a:latin typeface="Courier New"/>
                <a:cs typeface="Courier New"/>
              </a:rPr>
              <a:t> 200     -0.342020 </a:t>
            </a:r>
          </a:p>
          <a:p>
            <a:pPr>
              <a:lnSpc>
                <a:spcPct val="90000"/>
              </a:lnSpc>
              <a:spcBef>
                <a:spcPts val="0"/>
              </a:spcBef>
              <a:buNone/>
            </a:pPr>
            <a:r>
              <a:rPr lang="en-US" sz="1600" b="1" dirty="0" smtClean="0">
                <a:latin typeface="Courier New"/>
                <a:cs typeface="Courier New"/>
              </a:rPr>
              <a:t> 210     -0.500000 </a:t>
            </a:r>
          </a:p>
          <a:p>
            <a:pPr>
              <a:lnSpc>
                <a:spcPct val="90000"/>
              </a:lnSpc>
              <a:spcBef>
                <a:spcPts val="0"/>
              </a:spcBef>
              <a:buNone/>
            </a:pPr>
            <a:r>
              <a:rPr lang="en-US" sz="1600" b="1" dirty="0" smtClean="0">
                <a:latin typeface="Courier New"/>
                <a:cs typeface="Courier New"/>
              </a:rPr>
              <a:t> 220     -0.642788 </a:t>
            </a:r>
          </a:p>
          <a:p>
            <a:pPr>
              <a:lnSpc>
                <a:spcPct val="90000"/>
              </a:lnSpc>
              <a:spcBef>
                <a:spcPts val="0"/>
              </a:spcBef>
              <a:buNone/>
            </a:pPr>
            <a:r>
              <a:rPr lang="en-US" sz="1600" b="1" dirty="0" smtClean="0">
                <a:latin typeface="Courier New"/>
                <a:cs typeface="Courier New"/>
              </a:rPr>
              <a:t> 230     -0.766044 </a:t>
            </a:r>
          </a:p>
          <a:p>
            <a:pPr>
              <a:lnSpc>
                <a:spcPct val="90000"/>
              </a:lnSpc>
              <a:spcBef>
                <a:spcPts val="0"/>
              </a:spcBef>
              <a:buNone/>
            </a:pPr>
            <a:r>
              <a:rPr lang="en-US" sz="1600" b="1" dirty="0" smtClean="0">
                <a:latin typeface="Courier New"/>
                <a:cs typeface="Courier New"/>
              </a:rPr>
              <a:t> 240     -0.866025 </a:t>
            </a:r>
          </a:p>
          <a:p>
            <a:pPr>
              <a:lnSpc>
                <a:spcPct val="90000"/>
              </a:lnSpc>
              <a:spcBef>
                <a:spcPts val="0"/>
              </a:spcBef>
              <a:buNone/>
            </a:pPr>
            <a:r>
              <a:rPr lang="en-US" sz="1600" b="1" dirty="0" smtClean="0">
                <a:latin typeface="Courier New"/>
                <a:cs typeface="Courier New"/>
              </a:rPr>
              <a:t> 250     -0.939693 </a:t>
            </a:r>
          </a:p>
          <a:p>
            <a:pPr>
              <a:lnSpc>
                <a:spcPct val="90000"/>
              </a:lnSpc>
              <a:spcBef>
                <a:spcPts val="0"/>
              </a:spcBef>
              <a:buNone/>
            </a:pPr>
            <a:r>
              <a:rPr lang="en-US" sz="1600" b="1" dirty="0" smtClean="0">
                <a:latin typeface="Courier New"/>
                <a:cs typeface="Courier New"/>
              </a:rPr>
              <a:t> 260     -0.984808 </a:t>
            </a:r>
          </a:p>
          <a:p>
            <a:pPr>
              <a:lnSpc>
                <a:spcPct val="90000"/>
              </a:lnSpc>
              <a:spcBef>
                <a:spcPts val="0"/>
              </a:spcBef>
              <a:buNone/>
            </a:pPr>
            <a:r>
              <a:rPr lang="en-US" sz="1600" b="1" dirty="0" smtClean="0">
                <a:latin typeface="Courier New"/>
                <a:cs typeface="Courier New"/>
              </a:rPr>
              <a:t> 270     -1.000000 </a:t>
            </a:r>
          </a:p>
          <a:p>
            <a:pPr>
              <a:lnSpc>
                <a:spcPct val="90000"/>
              </a:lnSpc>
              <a:spcBef>
                <a:spcPts val="0"/>
              </a:spcBef>
              <a:buNone/>
            </a:pPr>
            <a:r>
              <a:rPr lang="en-US" sz="1600" b="1" dirty="0" smtClean="0">
                <a:latin typeface="Courier New"/>
                <a:cs typeface="Courier New"/>
              </a:rPr>
              <a:t> 280     -0.984808 </a:t>
            </a:r>
          </a:p>
          <a:p>
            <a:pPr>
              <a:lnSpc>
                <a:spcPct val="90000"/>
              </a:lnSpc>
              <a:spcBef>
                <a:spcPts val="0"/>
              </a:spcBef>
              <a:buNone/>
            </a:pPr>
            <a:r>
              <a:rPr lang="en-US" sz="1600" b="1" dirty="0" smtClean="0">
                <a:latin typeface="Courier New"/>
                <a:cs typeface="Courier New"/>
              </a:rPr>
              <a:t> 290     -0.939693 </a:t>
            </a:r>
          </a:p>
          <a:p>
            <a:pPr>
              <a:lnSpc>
                <a:spcPct val="90000"/>
              </a:lnSpc>
              <a:spcBef>
                <a:spcPts val="0"/>
              </a:spcBef>
              <a:buNone/>
            </a:pPr>
            <a:r>
              <a:rPr lang="en-US" sz="1600" b="1" dirty="0" smtClean="0">
                <a:latin typeface="Courier New"/>
                <a:cs typeface="Courier New"/>
              </a:rPr>
              <a:t> 300     -0.866025 </a:t>
            </a:r>
          </a:p>
          <a:p>
            <a:pPr>
              <a:lnSpc>
                <a:spcPct val="90000"/>
              </a:lnSpc>
              <a:spcBef>
                <a:spcPts val="0"/>
              </a:spcBef>
              <a:buNone/>
            </a:pPr>
            <a:r>
              <a:rPr lang="en-US" sz="1600" b="1" dirty="0" smtClean="0">
                <a:latin typeface="Courier New"/>
                <a:cs typeface="Courier New"/>
              </a:rPr>
              <a:t> 310     -0.766044 </a:t>
            </a:r>
          </a:p>
          <a:p>
            <a:pPr>
              <a:lnSpc>
                <a:spcPct val="90000"/>
              </a:lnSpc>
              <a:spcBef>
                <a:spcPts val="0"/>
              </a:spcBef>
              <a:buNone/>
            </a:pPr>
            <a:r>
              <a:rPr lang="en-US" sz="1600" b="1" dirty="0" smtClean="0">
                <a:latin typeface="Courier New"/>
                <a:cs typeface="Courier New"/>
              </a:rPr>
              <a:t> 320     -0.642788 </a:t>
            </a:r>
          </a:p>
          <a:p>
            <a:pPr>
              <a:lnSpc>
                <a:spcPct val="90000"/>
              </a:lnSpc>
              <a:spcBef>
                <a:spcPts val="0"/>
              </a:spcBef>
              <a:buNone/>
            </a:pPr>
            <a:r>
              <a:rPr lang="en-US" sz="1600" b="1" dirty="0" smtClean="0">
                <a:latin typeface="Courier New"/>
                <a:cs typeface="Courier New"/>
              </a:rPr>
              <a:t> 330     -0.500000 </a:t>
            </a:r>
          </a:p>
          <a:p>
            <a:pPr>
              <a:lnSpc>
                <a:spcPct val="90000"/>
              </a:lnSpc>
              <a:spcBef>
                <a:spcPts val="0"/>
              </a:spcBef>
              <a:buNone/>
            </a:pPr>
            <a:r>
              <a:rPr lang="en-US" sz="1600" b="1" dirty="0" smtClean="0">
                <a:latin typeface="Courier New"/>
                <a:cs typeface="Courier New"/>
              </a:rPr>
              <a:t> 340     -0.342020 </a:t>
            </a:r>
          </a:p>
          <a:p>
            <a:pPr>
              <a:lnSpc>
                <a:spcPct val="90000"/>
              </a:lnSpc>
              <a:spcBef>
                <a:spcPts val="0"/>
              </a:spcBef>
              <a:buNone/>
            </a:pPr>
            <a:r>
              <a:rPr lang="en-US" sz="1600" b="1" dirty="0" smtClean="0">
                <a:latin typeface="Courier New"/>
                <a:cs typeface="Courier New"/>
              </a:rPr>
              <a:t> 350     -0.173648 </a:t>
            </a:r>
          </a:p>
          <a:p>
            <a:pPr>
              <a:lnSpc>
                <a:spcPct val="90000"/>
              </a:lnSpc>
              <a:spcBef>
                <a:spcPts val="0"/>
              </a:spcBef>
              <a:buNone/>
            </a:pPr>
            <a:r>
              <a:rPr lang="en-US" sz="1600" b="1" dirty="0" smtClean="0">
                <a:latin typeface="Courier New"/>
                <a:cs typeface="Courier New"/>
              </a:rPr>
              <a:t> 360     -0.000000 </a:t>
            </a:r>
          </a:p>
          <a:p>
            <a:endParaRPr lang="en-US" sz="1600" b="1"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37</a:t>
            </a:fld>
            <a:endParaRPr lang="en-US"/>
          </a:p>
        </p:txBody>
      </p:sp>
    </p:spTree>
    <p:extLst>
      <p:ext uri="{BB962C8B-B14F-4D97-AF65-F5344CB8AC3E}">
        <p14:creationId xmlns:p14="http://schemas.microsoft.com/office/powerpoint/2010/main" val="13659515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274638"/>
            <a:ext cx="8229600" cy="639762"/>
          </a:xfrm>
        </p:spPr>
        <p:txBody>
          <a:bodyPr>
            <a:normAutofit fontScale="90000"/>
          </a:bodyPr>
          <a:lstStyle/>
          <a:p>
            <a:r>
              <a:rPr lang="en-US" dirty="0" smtClean="0"/>
              <a:t>C Syntax: Variable Declarations</a:t>
            </a:r>
            <a:endParaRPr lang="en-US" dirty="0"/>
          </a:p>
        </p:txBody>
      </p:sp>
      <p:sp>
        <p:nvSpPr>
          <p:cNvPr id="33795" name="Rectangle 3"/>
          <p:cNvSpPr>
            <a:spLocks noGrp="1" noChangeArrowheads="1"/>
          </p:cNvSpPr>
          <p:nvPr>
            <p:ph type="body" idx="1"/>
          </p:nvPr>
        </p:nvSpPr>
        <p:spPr>
          <a:xfrm>
            <a:off x="457200" y="1295400"/>
            <a:ext cx="8229600" cy="4525963"/>
          </a:xfrm>
        </p:spPr>
        <p:txBody>
          <a:bodyPr>
            <a:normAutofit fontScale="85000" lnSpcReduction="20000"/>
          </a:bodyPr>
          <a:lstStyle/>
          <a:p>
            <a:r>
              <a:rPr lang="en-US" dirty="0" smtClean="0"/>
              <a:t>Similar to Java, but with a few minor but important differences</a:t>
            </a:r>
          </a:p>
          <a:p>
            <a:r>
              <a:rPr lang="en-US" i="1" dirty="0" smtClean="0"/>
              <a:t>All </a:t>
            </a:r>
            <a:r>
              <a:rPr lang="en-US" dirty="0" smtClean="0"/>
              <a:t>variable declarations must appear before they are used (e.g., at the beginning of the block) </a:t>
            </a:r>
          </a:p>
          <a:p>
            <a:r>
              <a:rPr lang="en-US" dirty="0" smtClean="0"/>
              <a:t>A variable may be initialized in its declaration; </a:t>
            </a:r>
            <a:br>
              <a:rPr lang="en-US" dirty="0" smtClean="0"/>
            </a:br>
            <a:r>
              <a:rPr lang="en-US" dirty="0" smtClean="0"/>
              <a:t>if not, it holds garbage!</a:t>
            </a:r>
          </a:p>
          <a:p>
            <a:r>
              <a:rPr lang="en-US" dirty="0" smtClean="0"/>
              <a:t>Examples of declarations:</a:t>
            </a:r>
          </a:p>
          <a:p>
            <a:pPr lvl="1">
              <a:buClr>
                <a:schemeClr val="tx1"/>
              </a:buClr>
            </a:pPr>
            <a:r>
              <a:rPr lang="en-US" dirty="0" smtClean="0">
                <a:solidFill>
                  <a:srgbClr val="FF0000"/>
                </a:solidFill>
              </a:rPr>
              <a:t>Correct:</a:t>
            </a:r>
            <a:r>
              <a:rPr lang="en-US" dirty="0" smtClean="0"/>
              <a:t> </a:t>
            </a:r>
            <a:r>
              <a:rPr lang="en-US" dirty="0" smtClean="0">
                <a:latin typeface="Courier"/>
                <a:cs typeface="Courier"/>
              </a:rPr>
              <a:t>{</a:t>
            </a:r>
          </a:p>
          <a:p>
            <a:pPr lvl="1">
              <a:buNone/>
            </a:pPr>
            <a:r>
              <a:rPr lang="en-US" dirty="0" smtClean="0">
                <a:latin typeface="Courier"/>
                <a:cs typeface="Courier"/>
              </a:rPr>
              <a:t>				  </a:t>
            </a:r>
            <a:r>
              <a:rPr lang="en-US" dirty="0" err="1" smtClean="0">
                <a:latin typeface="Courier"/>
                <a:cs typeface="Courier"/>
              </a:rPr>
              <a:t>int</a:t>
            </a:r>
            <a:r>
              <a:rPr lang="en-US" dirty="0" smtClean="0">
                <a:latin typeface="Courier"/>
                <a:cs typeface="Courier"/>
              </a:rPr>
              <a:t> a = 0, </a:t>
            </a:r>
            <a:r>
              <a:rPr lang="en-US" dirty="0" err="1" smtClean="0">
                <a:latin typeface="Courier"/>
                <a:cs typeface="Courier"/>
              </a:rPr>
              <a:t>b</a:t>
            </a:r>
            <a:r>
              <a:rPr lang="en-US" dirty="0" smtClean="0">
                <a:latin typeface="Courier"/>
                <a:cs typeface="Courier"/>
              </a:rPr>
              <a:t> = 10;</a:t>
            </a:r>
          </a:p>
          <a:p>
            <a:pPr lvl="1">
              <a:buNone/>
            </a:pPr>
            <a:r>
              <a:rPr lang="en-US" dirty="0" smtClean="0">
                <a:latin typeface="Courier"/>
                <a:cs typeface="Courier"/>
              </a:rPr>
              <a:t>					...</a:t>
            </a:r>
          </a:p>
          <a:p>
            <a:pPr lvl="1">
              <a:buClr>
                <a:schemeClr val="tx1"/>
              </a:buClr>
              <a:buFont typeface="Lucida Grande"/>
              <a:buChar char="−"/>
            </a:pPr>
            <a:r>
              <a:rPr lang="en-US" dirty="0" smtClean="0">
                <a:solidFill>
                  <a:srgbClr val="FF0000"/>
                </a:solidFill>
              </a:rPr>
              <a:t>Incorrect:</a:t>
            </a:r>
            <a:r>
              <a:rPr lang="en-US" dirty="0" smtClean="0"/>
              <a:t>    </a:t>
            </a:r>
            <a:r>
              <a:rPr lang="en-US" dirty="0" smtClean="0">
                <a:latin typeface="Courier"/>
                <a:cs typeface="Courier"/>
              </a:rPr>
              <a:t>for (</a:t>
            </a:r>
            <a:r>
              <a:rPr lang="en-US" dirty="0" err="1" smtClean="0">
                <a:latin typeface="Courier"/>
                <a:cs typeface="Courier"/>
              </a:rPr>
              <a:t>int</a:t>
            </a:r>
            <a:r>
              <a:rPr lang="en-US" dirty="0" smtClean="0">
                <a:latin typeface="Courier"/>
                <a:cs typeface="Courier"/>
              </a:rPr>
              <a:t> </a:t>
            </a:r>
            <a:r>
              <a:rPr lang="en-US" dirty="0" err="1" smtClean="0">
                <a:latin typeface="Courier"/>
                <a:cs typeface="Courier"/>
              </a:rPr>
              <a:t>i</a:t>
            </a:r>
            <a:r>
              <a:rPr lang="en-US" dirty="0" smtClean="0">
                <a:latin typeface="Courier"/>
                <a:cs typeface="Courier"/>
              </a:rPr>
              <a:t> = 0; </a:t>
            </a:r>
            <a:r>
              <a:rPr lang="en-US" dirty="0" err="1" smtClean="0">
                <a:latin typeface="Courier"/>
                <a:cs typeface="Courier"/>
              </a:rPr>
              <a:t>i</a:t>
            </a:r>
            <a:r>
              <a:rPr lang="en-US" dirty="0" smtClean="0">
                <a:latin typeface="Courier"/>
                <a:cs typeface="Courier"/>
              </a:rPr>
              <a:t> &lt; 10; </a:t>
            </a:r>
            <a:r>
              <a:rPr lang="en-US" dirty="0" err="1" smtClean="0">
                <a:latin typeface="Courier"/>
                <a:cs typeface="Courier"/>
              </a:rPr>
              <a:t>i</a:t>
            </a:r>
            <a:r>
              <a:rPr lang="en-US" dirty="0" smtClean="0">
                <a:latin typeface="Courier"/>
                <a:cs typeface="Courier"/>
              </a:rPr>
              <a:t>++)</a:t>
            </a:r>
          </a:p>
          <a:p>
            <a:pPr lvl="1">
              <a:buNone/>
            </a:pPr>
            <a:r>
              <a:rPr lang="en-US" dirty="0" smtClean="0">
                <a:latin typeface="Courier"/>
                <a:cs typeface="Courier"/>
              </a:rPr>
              <a:t>        }</a:t>
            </a:r>
            <a:endParaRPr lang="en-US" dirty="0">
              <a:latin typeface="Courier"/>
              <a:cs typeface="Courier"/>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pPr/>
              <a:t>38</a:t>
            </a:fld>
            <a:endParaRPr lang="en-US"/>
          </a:p>
        </p:txBody>
      </p:sp>
      <p:sp>
        <p:nvSpPr>
          <p:cNvPr id="2" name="TextBox 1"/>
          <p:cNvSpPr txBox="1"/>
          <p:nvPr/>
        </p:nvSpPr>
        <p:spPr>
          <a:xfrm>
            <a:off x="1143000" y="6096000"/>
            <a:ext cx="7560245" cy="461665"/>
          </a:xfrm>
          <a:prstGeom prst="rect">
            <a:avLst/>
          </a:prstGeom>
          <a:noFill/>
        </p:spPr>
        <p:txBody>
          <a:bodyPr wrap="none" rtlCol="0">
            <a:spAutoFit/>
          </a:bodyPr>
          <a:lstStyle/>
          <a:p>
            <a:r>
              <a:rPr lang="en-US" sz="2400" i="1" dirty="0" smtClean="0"/>
              <a:t>Newer C standards are more flexible about this, more later</a:t>
            </a:r>
            <a:endParaRPr lang="en-US" sz="2400" i="1"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dirty="0" smtClean="0"/>
              <a:t>C Syntax : Control Flow (1/2)</a:t>
            </a:r>
            <a:endParaRPr lang="en-US" dirty="0"/>
          </a:p>
        </p:txBody>
      </p:sp>
      <p:sp>
        <p:nvSpPr>
          <p:cNvPr id="62467" name="Rectangle 3"/>
          <p:cNvSpPr>
            <a:spLocks noGrp="1" noChangeArrowheads="1"/>
          </p:cNvSpPr>
          <p:nvPr>
            <p:ph type="body" idx="1"/>
          </p:nvPr>
        </p:nvSpPr>
        <p:spPr/>
        <p:txBody>
          <a:bodyPr>
            <a:normAutofit fontScale="85000" lnSpcReduction="10000"/>
          </a:bodyPr>
          <a:lstStyle/>
          <a:p>
            <a:r>
              <a:rPr lang="en-US" dirty="0" smtClean="0"/>
              <a:t>Within a function, remarkably close to Java constructs (shows Java’s legacy) in terms of control flow</a:t>
            </a:r>
          </a:p>
          <a:p>
            <a:pPr lvl="1"/>
            <a:r>
              <a:rPr lang="en-US" b="1" dirty="0" smtClean="0">
                <a:latin typeface="Courier New"/>
                <a:cs typeface="Courier New"/>
              </a:rPr>
              <a:t>if-else</a:t>
            </a:r>
          </a:p>
          <a:p>
            <a:pPr lvl="2"/>
            <a:r>
              <a:rPr lang="en-US" b="1" dirty="0" smtClean="0">
                <a:latin typeface="Courier New"/>
                <a:cs typeface="Courier New"/>
              </a:rPr>
              <a:t>if (expression) statement</a:t>
            </a:r>
          </a:p>
          <a:p>
            <a:pPr lvl="2"/>
            <a:r>
              <a:rPr lang="en-US" b="1" dirty="0" smtClean="0">
                <a:latin typeface="Courier New"/>
                <a:cs typeface="Courier New"/>
              </a:rPr>
              <a:t>if (expression) statement1</a:t>
            </a:r>
          </a:p>
          <a:p>
            <a:pPr lvl="2">
              <a:buNone/>
            </a:pPr>
            <a:r>
              <a:rPr lang="en-US" b="1" dirty="0" smtClean="0">
                <a:latin typeface="Courier New"/>
                <a:cs typeface="Courier New"/>
              </a:rPr>
              <a:t>	else statement2</a:t>
            </a:r>
          </a:p>
          <a:p>
            <a:pPr lvl="1"/>
            <a:r>
              <a:rPr lang="en-US" b="1" dirty="0" smtClean="0">
                <a:latin typeface="Courier New"/>
                <a:cs typeface="Courier New"/>
              </a:rPr>
              <a:t>while</a:t>
            </a:r>
          </a:p>
          <a:p>
            <a:pPr lvl="2"/>
            <a:r>
              <a:rPr lang="en-US" b="1" dirty="0" smtClean="0">
                <a:latin typeface="Courier New"/>
                <a:cs typeface="Courier New"/>
              </a:rPr>
              <a:t>while (expression)</a:t>
            </a:r>
          </a:p>
          <a:p>
            <a:pPr lvl="2">
              <a:buNone/>
            </a:pPr>
            <a:r>
              <a:rPr lang="en-US" b="1" dirty="0" smtClean="0">
                <a:latin typeface="Courier New"/>
                <a:cs typeface="Courier New"/>
              </a:rPr>
              <a:t>    statement</a:t>
            </a:r>
          </a:p>
          <a:p>
            <a:pPr lvl="2"/>
            <a:r>
              <a:rPr lang="en-US" b="1" dirty="0" smtClean="0">
                <a:latin typeface="Courier New"/>
                <a:cs typeface="Courier New"/>
              </a:rPr>
              <a:t>do</a:t>
            </a:r>
          </a:p>
          <a:p>
            <a:pPr lvl="2">
              <a:buNone/>
            </a:pPr>
            <a:r>
              <a:rPr lang="en-US" b="1" dirty="0" smtClean="0">
                <a:latin typeface="Courier New"/>
                <a:cs typeface="Courier New"/>
              </a:rPr>
              <a:t>    statement</a:t>
            </a:r>
          </a:p>
          <a:p>
            <a:pPr lvl="2">
              <a:buNone/>
            </a:pPr>
            <a:r>
              <a:rPr lang="en-US" b="1" dirty="0" smtClean="0">
                <a:latin typeface="Courier New"/>
                <a:cs typeface="Courier New"/>
              </a:rPr>
              <a:t>	while (expression);</a:t>
            </a:r>
          </a:p>
        </p:txBody>
      </p:sp>
      <p:sp>
        <p:nvSpPr>
          <p:cNvPr id="5" name="Slide Number Placeholder 4"/>
          <p:cNvSpPr>
            <a:spLocks noGrp="1"/>
          </p:cNvSpPr>
          <p:nvPr>
            <p:ph type="sldNum" sz="quarter" idx="12"/>
          </p:nvPr>
        </p:nvSpPr>
        <p:spPr/>
        <p:txBody>
          <a:bodyPr/>
          <a:lstStyle/>
          <a:p>
            <a:fld id="{3CC63E4C-4642-794D-A2FD-70F6B81535F5}" type="slidenum">
              <a:rPr lang="en-US" smtClean="0"/>
              <a:pPr/>
              <a:t>39</a:t>
            </a:fld>
            <a:endParaRPr lang="en-US"/>
          </a:p>
        </p:txBody>
      </p:sp>
    </p:spTree>
    <p:extLst>
      <p:ext uri="{BB962C8B-B14F-4D97-AF65-F5344CB8AC3E}">
        <p14:creationId xmlns:p14="http://schemas.microsoft.com/office/powerpoint/2010/main" val="21180498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4" descr="Eniac.jpg"/>
          <p:cNvPicPr>
            <a:picLocks noChangeAspect="1"/>
          </p:cNvPicPr>
          <p:nvPr/>
        </p:nvPicPr>
        <p:blipFill>
          <a:blip r:embed="rId3">
            <a:extLst>
              <a:ext uri="{28A0092B-C50C-407E-A947-70E740481C1C}">
                <a14:useLocalDpi xmlns:a14="http://schemas.microsoft.com/office/drawing/2010/main" val="0"/>
              </a:ext>
            </a:extLst>
          </a:blip>
          <a:srcRect t="5757" b="5757"/>
          <a:stretch>
            <a:fillRect/>
          </a:stretch>
        </p:blipFill>
        <p:spPr>
          <a:xfrm>
            <a:off x="405714" y="1180387"/>
            <a:ext cx="8396516" cy="5677613"/>
          </a:xfrm>
          <a:prstGeom prst="rect">
            <a:avLst/>
          </a:prstGeom>
        </p:spPr>
      </p:pic>
      <p:sp>
        <p:nvSpPr>
          <p:cNvPr id="2" name="Title 1"/>
          <p:cNvSpPr>
            <a:spLocks noGrp="1"/>
          </p:cNvSpPr>
          <p:nvPr>
            <p:ph type="title"/>
          </p:nvPr>
        </p:nvSpPr>
        <p:spPr>
          <a:xfrm>
            <a:off x="520247" y="121512"/>
            <a:ext cx="8229600" cy="1143000"/>
          </a:xfrm>
        </p:spPr>
        <p:txBody>
          <a:bodyPr>
            <a:normAutofit fontScale="90000"/>
          </a:bodyPr>
          <a:lstStyle/>
          <a:p>
            <a:r>
              <a:rPr lang="en-US" dirty="0" smtClean="0"/>
              <a:t>ENIAC (</a:t>
            </a:r>
            <a:r>
              <a:rPr lang="en-US" dirty="0" err="1" smtClean="0"/>
              <a:t>U.Penn</a:t>
            </a:r>
            <a:r>
              <a:rPr lang="en-US" dirty="0" smtClean="0"/>
              <a:t>., 1946)</a:t>
            </a:r>
            <a:br>
              <a:rPr lang="en-US" dirty="0" smtClean="0"/>
            </a:br>
            <a:r>
              <a:rPr lang="en-US" sz="4000" dirty="0" smtClean="0"/>
              <a:t>First Electronic General-Purpose Computer</a:t>
            </a:r>
            <a:endParaRPr lang="en-US" sz="4000"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4</a:t>
            </a:fld>
            <a:endParaRPr lang="en-US"/>
          </a:p>
        </p:txBody>
      </p:sp>
      <p:sp>
        <p:nvSpPr>
          <p:cNvPr id="13" name="Content Placeholder 12"/>
          <p:cNvSpPr>
            <a:spLocks noGrp="1"/>
          </p:cNvSpPr>
          <p:nvPr>
            <p:ph idx="1"/>
          </p:nvPr>
        </p:nvSpPr>
        <p:spPr>
          <a:xfrm>
            <a:off x="490465" y="1347805"/>
            <a:ext cx="8267666" cy="4525963"/>
          </a:xfrm>
        </p:spPr>
        <p:txBody>
          <a:bodyPr/>
          <a:lstStyle/>
          <a:p>
            <a:r>
              <a:rPr lang="en-US" dirty="0" smtClean="0">
                <a:solidFill>
                  <a:srgbClr val="FFFFFF"/>
                </a:solidFill>
                <a:effectLst>
                  <a:glow rad="381000">
                    <a:schemeClr val="tx1"/>
                  </a:glow>
                </a:effectLst>
              </a:rPr>
              <a:t>Blazingly fast (multiply in 2.8ms!)</a:t>
            </a:r>
          </a:p>
          <a:p>
            <a:pPr lvl="1"/>
            <a:r>
              <a:rPr lang="en-US" dirty="0" smtClean="0">
                <a:solidFill>
                  <a:srgbClr val="FFFFFF"/>
                </a:solidFill>
                <a:effectLst>
                  <a:glow rad="381000">
                    <a:schemeClr val="tx1"/>
                  </a:glow>
                </a:effectLst>
              </a:rPr>
              <a:t>10 decimal digits x 10 decimal digits</a:t>
            </a:r>
          </a:p>
          <a:p>
            <a:r>
              <a:rPr lang="en-US" dirty="0">
                <a:solidFill>
                  <a:srgbClr val="FFFFFF"/>
                </a:solidFill>
                <a:effectLst>
                  <a:glow rad="381000">
                    <a:schemeClr val="tx1"/>
                  </a:glow>
                </a:effectLst>
              </a:rPr>
              <a:t>But needed 2-3 days to setup new program, as programmed with patch cords and switches</a:t>
            </a:r>
          </a:p>
        </p:txBody>
      </p:sp>
    </p:spTree>
    <p:extLst>
      <p:ext uri="{BB962C8B-B14F-4D97-AF65-F5344CB8AC3E}">
        <p14:creationId xmlns:p14="http://schemas.microsoft.com/office/powerpoint/2010/main" val="37386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dirty="0" smtClean="0"/>
              <a:t>C Syntax : Control Flow (2/2)</a:t>
            </a:r>
            <a:endParaRPr lang="en-US" dirty="0"/>
          </a:p>
        </p:txBody>
      </p:sp>
      <p:sp>
        <p:nvSpPr>
          <p:cNvPr id="62467" name="Rectangle 3"/>
          <p:cNvSpPr>
            <a:spLocks noGrp="1" noChangeArrowheads="1"/>
          </p:cNvSpPr>
          <p:nvPr>
            <p:ph type="body" idx="1"/>
          </p:nvPr>
        </p:nvSpPr>
        <p:spPr/>
        <p:txBody>
          <a:bodyPr>
            <a:normAutofit/>
          </a:bodyPr>
          <a:lstStyle/>
          <a:p>
            <a:pPr lvl="1"/>
            <a:r>
              <a:rPr lang="en-US" b="1" dirty="0" smtClean="0">
                <a:latin typeface="Courier New"/>
                <a:cs typeface="Courier New"/>
              </a:rPr>
              <a:t>for</a:t>
            </a:r>
          </a:p>
          <a:p>
            <a:pPr lvl="2"/>
            <a:r>
              <a:rPr lang="en-US" b="1" dirty="0" smtClean="0">
                <a:latin typeface="Courier New"/>
                <a:cs typeface="Courier New"/>
              </a:rPr>
              <a:t>for (initialize; check; update) statement</a:t>
            </a:r>
          </a:p>
          <a:p>
            <a:pPr lvl="1"/>
            <a:r>
              <a:rPr lang="en-US" b="1" dirty="0" smtClean="0">
                <a:latin typeface="Courier New"/>
                <a:cs typeface="Courier New"/>
              </a:rPr>
              <a:t>switch</a:t>
            </a:r>
          </a:p>
          <a:p>
            <a:pPr lvl="2"/>
            <a:r>
              <a:rPr lang="en-US" b="1" dirty="0" smtClean="0">
                <a:latin typeface="Courier New"/>
                <a:cs typeface="Courier New"/>
              </a:rPr>
              <a:t>switch (expression){</a:t>
            </a:r>
          </a:p>
          <a:p>
            <a:pPr lvl="2">
              <a:buNone/>
            </a:pPr>
            <a:r>
              <a:rPr lang="en-US" b="1" dirty="0" smtClean="0">
                <a:latin typeface="Courier New"/>
                <a:cs typeface="Courier New"/>
              </a:rPr>
              <a:t>		case const1:    statements</a:t>
            </a:r>
          </a:p>
          <a:p>
            <a:pPr lvl="2">
              <a:buNone/>
            </a:pPr>
            <a:r>
              <a:rPr lang="en-US" b="1" dirty="0" smtClean="0">
                <a:latin typeface="Courier New"/>
                <a:cs typeface="Courier New"/>
              </a:rPr>
              <a:t>		case const2:    statements</a:t>
            </a:r>
          </a:p>
          <a:p>
            <a:pPr lvl="2">
              <a:buNone/>
            </a:pPr>
            <a:r>
              <a:rPr lang="en-US" b="1" dirty="0" smtClean="0">
                <a:latin typeface="Courier New"/>
                <a:cs typeface="Courier New"/>
              </a:rPr>
              <a:t>		default:        statements</a:t>
            </a:r>
          </a:p>
          <a:p>
            <a:pPr lvl="2">
              <a:buNone/>
            </a:pPr>
            <a:r>
              <a:rPr lang="en-US" b="1" dirty="0" smtClean="0">
                <a:latin typeface="Courier New"/>
                <a:cs typeface="Courier New"/>
              </a:rPr>
              <a:t>	}</a:t>
            </a:r>
          </a:p>
          <a:p>
            <a:pPr lvl="2"/>
            <a:r>
              <a:rPr lang="en-US" b="1" dirty="0" smtClean="0">
                <a:latin typeface="Courier New"/>
                <a:cs typeface="Courier New"/>
              </a:rPr>
              <a:t>break</a:t>
            </a:r>
          </a:p>
        </p:txBody>
      </p:sp>
      <p:sp>
        <p:nvSpPr>
          <p:cNvPr id="5" name="Slide Number Placeholder 4"/>
          <p:cNvSpPr>
            <a:spLocks noGrp="1"/>
          </p:cNvSpPr>
          <p:nvPr>
            <p:ph type="sldNum" sz="quarter" idx="12"/>
          </p:nvPr>
        </p:nvSpPr>
        <p:spPr/>
        <p:txBody>
          <a:bodyPr/>
          <a:lstStyle/>
          <a:p>
            <a:fld id="{3CC63E4C-4642-794D-A2FD-70F6B81535F5}" type="slidenum">
              <a:rPr lang="en-US" smtClean="0"/>
              <a:pPr/>
              <a:t>40</a:t>
            </a:fld>
            <a:endParaRPr lang="en-US"/>
          </a:p>
        </p:txBody>
      </p:sp>
    </p:spTree>
    <p:extLst>
      <p:ext uri="{BB962C8B-B14F-4D97-AF65-F5344CB8AC3E}">
        <p14:creationId xmlns:p14="http://schemas.microsoft.com/office/powerpoint/2010/main" val="31337328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dirty="0" smtClean="0"/>
              <a:t>C Syntax: True or False</a:t>
            </a:r>
            <a:endParaRPr lang="en-US" dirty="0"/>
          </a:p>
        </p:txBody>
      </p:sp>
      <p:sp>
        <p:nvSpPr>
          <p:cNvPr id="60419" name="Rectangle 3"/>
          <p:cNvSpPr>
            <a:spLocks noGrp="1" noChangeArrowheads="1"/>
          </p:cNvSpPr>
          <p:nvPr>
            <p:ph type="body" idx="1"/>
          </p:nvPr>
        </p:nvSpPr>
        <p:spPr/>
        <p:txBody>
          <a:bodyPr>
            <a:normAutofit/>
          </a:bodyPr>
          <a:lstStyle/>
          <a:p>
            <a:r>
              <a:rPr lang="en-US" dirty="0" smtClean="0"/>
              <a:t>What evaluates to FALSE in C?</a:t>
            </a:r>
          </a:p>
          <a:p>
            <a:pPr lvl="1"/>
            <a:r>
              <a:rPr lang="en-US" dirty="0" smtClean="0"/>
              <a:t>0 (integer)</a:t>
            </a:r>
          </a:p>
          <a:p>
            <a:pPr lvl="1"/>
            <a:r>
              <a:rPr lang="en-US" dirty="0" smtClean="0"/>
              <a:t>NULL (a special kind of </a:t>
            </a:r>
            <a:r>
              <a:rPr lang="en-US" i="1" dirty="0" smtClean="0"/>
              <a:t>pointer</a:t>
            </a:r>
            <a:r>
              <a:rPr lang="en-US" dirty="0" smtClean="0"/>
              <a:t>: more on this later)</a:t>
            </a:r>
          </a:p>
          <a:p>
            <a:pPr lvl="1"/>
            <a:r>
              <a:rPr lang="en-US" i="1" dirty="0" smtClean="0"/>
              <a:t>No explicit Boolean type</a:t>
            </a:r>
            <a:endParaRPr lang="en-US" i="1" dirty="0" smtClean="0">
              <a:solidFill>
                <a:schemeClr val="accent4">
                  <a:lumMod val="75000"/>
                </a:schemeClr>
              </a:solidFill>
            </a:endParaRPr>
          </a:p>
          <a:p>
            <a:r>
              <a:rPr lang="en-US" dirty="0" smtClean="0"/>
              <a:t>What evaluates to TRUE in C?</a:t>
            </a:r>
          </a:p>
          <a:p>
            <a:pPr lvl="1"/>
            <a:r>
              <a:rPr lang="en-US" dirty="0" smtClean="0"/>
              <a:t>Anything that isn’t false is true</a:t>
            </a:r>
          </a:p>
          <a:p>
            <a:pPr lvl="1"/>
            <a:r>
              <a:rPr lang="en-US" dirty="0" smtClean="0"/>
              <a:t>Same idea as in Python: only 0s or empty sequences are false,  anything else is true!</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41</a:t>
            </a:fld>
            <a:endParaRPr lang="en-US" dirty="0"/>
          </a:p>
        </p:txBody>
      </p:sp>
    </p:spTree>
    <p:extLst>
      <p:ext uri="{BB962C8B-B14F-4D97-AF65-F5344CB8AC3E}">
        <p14:creationId xmlns:p14="http://schemas.microsoft.com/office/powerpoint/2010/main" val="24505452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and Java operators nearly identical</a:t>
            </a:r>
            <a:endParaRPr lang="en-US" dirty="0"/>
          </a:p>
        </p:txBody>
      </p:sp>
      <p:sp>
        <p:nvSpPr>
          <p:cNvPr id="7" name="Content Placeholder 6"/>
          <p:cNvSpPr>
            <a:spLocks noGrp="1"/>
          </p:cNvSpPr>
          <p:nvPr>
            <p:ph sz="half" idx="1"/>
          </p:nvPr>
        </p:nvSpPr>
        <p:spPr/>
        <p:txBody>
          <a:bodyPr>
            <a:normAutofit/>
          </a:bodyPr>
          <a:lstStyle/>
          <a:p>
            <a:r>
              <a:rPr lang="en-US" dirty="0" smtClean="0"/>
              <a:t>arithmetic: +, -, *, /, %</a:t>
            </a:r>
          </a:p>
          <a:p>
            <a:r>
              <a:rPr lang="en-US" dirty="0" smtClean="0"/>
              <a:t>assignment: =</a:t>
            </a:r>
          </a:p>
          <a:p>
            <a:r>
              <a:rPr lang="en-US" dirty="0" smtClean="0"/>
              <a:t>augmented assignment: +=, -=, *=, /=, %=, &amp;=, |=, ^=, &lt;&lt;=, &gt;&gt;=</a:t>
            </a:r>
          </a:p>
          <a:p>
            <a:r>
              <a:rPr lang="en-US" dirty="0" smtClean="0"/>
              <a:t>bitwise logic: ~, &amp;, |, ^</a:t>
            </a:r>
          </a:p>
          <a:p>
            <a:r>
              <a:rPr lang="en-US" dirty="0" smtClean="0"/>
              <a:t>bitwise shifts: &lt;&lt;, &gt;&gt;</a:t>
            </a:r>
          </a:p>
          <a:p>
            <a:r>
              <a:rPr lang="en-US" dirty="0" err="1" smtClean="0"/>
              <a:t>boolean</a:t>
            </a:r>
            <a:r>
              <a:rPr lang="en-US" dirty="0" smtClean="0"/>
              <a:t> logic: !, &amp;&amp;, ||</a:t>
            </a:r>
          </a:p>
          <a:p>
            <a:r>
              <a:rPr lang="en-US" dirty="0" smtClean="0"/>
              <a:t>equality testing: ==, !=</a:t>
            </a:r>
            <a:endParaRPr lang="en-US" dirty="0"/>
          </a:p>
        </p:txBody>
      </p:sp>
      <p:sp>
        <p:nvSpPr>
          <p:cNvPr id="8" name="Content Placeholder 7"/>
          <p:cNvSpPr>
            <a:spLocks noGrp="1"/>
          </p:cNvSpPr>
          <p:nvPr>
            <p:ph sz="half" idx="2"/>
          </p:nvPr>
        </p:nvSpPr>
        <p:spPr/>
        <p:txBody>
          <a:bodyPr>
            <a:normAutofit/>
          </a:bodyPr>
          <a:lstStyle/>
          <a:p>
            <a:r>
              <a:rPr lang="en-US" dirty="0" err="1" smtClean="0"/>
              <a:t>subexpression</a:t>
            </a:r>
            <a:r>
              <a:rPr lang="en-US" dirty="0" smtClean="0"/>
              <a:t> grouping: ( )</a:t>
            </a:r>
          </a:p>
          <a:p>
            <a:r>
              <a:rPr lang="en-US" dirty="0" smtClean="0"/>
              <a:t>order relations: &lt;, &lt;=, &gt;, &gt;=</a:t>
            </a:r>
          </a:p>
          <a:p>
            <a:r>
              <a:rPr lang="en-US" dirty="0" smtClean="0"/>
              <a:t>increment and decrement: ++ and --</a:t>
            </a:r>
          </a:p>
          <a:p>
            <a:r>
              <a:rPr lang="en-US" dirty="0" smtClean="0"/>
              <a:t>member selection: ., -&gt;</a:t>
            </a:r>
          </a:p>
          <a:p>
            <a:r>
              <a:rPr lang="en-US" dirty="0" smtClean="0"/>
              <a:t>conditional evaluation: ? :</a:t>
            </a:r>
          </a:p>
          <a:p>
            <a:endParaRPr lang="en-US" dirty="0" smtClean="0"/>
          </a:p>
        </p:txBody>
      </p:sp>
      <p:sp>
        <p:nvSpPr>
          <p:cNvPr id="6" name="Slide Number Placeholder 5"/>
          <p:cNvSpPr>
            <a:spLocks noGrp="1"/>
          </p:cNvSpPr>
          <p:nvPr>
            <p:ph type="sldNum" sz="quarter" idx="12"/>
          </p:nvPr>
        </p:nvSpPr>
        <p:spPr/>
        <p:txBody>
          <a:bodyPr/>
          <a:lstStyle/>
          <a:p>
            <a:fld id="{3CC63E4C-4642-794D-A2FD-70F6B81535F5}"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normAutofit/>
          </a:bodyPr>
          <a:lstStyle/>
          <a:p>
            <a:r>
              <a:rPr lang="en-US" dirty="0" smtClean="0">
                <a:solidFill>
                  <a:srgbClr val="D9D9D9"/>
                </a:solidFill>
              </a:rPr>
              <a:t>Compile vs. Interpret</a:t>
            </a:r>
          </a:p>
          <a:p>
            <a:r>
              <a:rPr lang="en-US" dirty="0" smtClean="0">
                <a:solidFill>
                  <a:srgbClr val="D9D9D9"/>
                </a:solidFill>
              </a:rPr>
              <a:t>C vs. Java vs. Python </a:t>
            </a:r>
          </a:p>
          <a:p>
            <a:r>
              <a:rPr lang="en-US" dirty="0" err="1" smtClean="0">
                <a:solidFill>
                  <a:srgbClr val="D9D9D9"/>
                </a:solidFill>
              </a:rPr>
              <a:t>Administrivia</a:t>
            </a:r>
            <a:endParaRPr lang="en-US" dirty="0" smtClean="0">
              <a:solidFill>
                <a:srgbClr val="D9D9D9"/>
              </a:solidFill>
            </a:endParaRPr>
          </a:p>
          <a:p>
            <a:r>
              <a:rPr lang="en-US" dirty="0" smtClean="0">
                <a:solidFill>
                  <a:srgbClr val="D9D9D9"/>
                </a:solidFill>
              </a:rPr>
              <a:t>Quick Start Introduction to C</a:t>
            </a:r>
          </a:p>
          <a:p>
            <a:r>
              <a:rPr lang="en-US" dirty="0" smtClean="0"/>
              <a:t>News/Technology Break</a:t>
            </a:r>
          </a:p>
          <a:p>
            <a:r>
              <a:rPr lang="en-US" dirty="0" smtClean="0">
                <a:solidFill>
                  <a:srgbClr val="D9D9D9"/>
                </a:solidFill>
              </a:rPr>
              <a:t>Pointers</a:t>
            </a:r>
          </a:p>
          <a:p>
            <a:r>
              <a:rPr lang="en-US" dirty="0" smtClean="0">
                <a:solidFill>
                  <a:srgbClr val="D9D9D9"/>
                </a:solidFill>
              </a:rPr>
              <a:t>And in Conclusion, …</a:t>
            </a:r>
            <a:endParaRPr lang="en-US" dirty="0">
              <a:solidFill>
                <a:srgbClr val="D9D9D9"/>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pPr/>
              <a:t>43</a:t>
            </a:fld>
            <a:endParaRPr lang="en-US"/>
          </a:p>
        </p:txBody>
      </p:sp>
    </p:spTree>
    <p:extLst>
      <p:ext uri="{BB962C8B-B14F-4D97-AF65-F5344CB8AC3E}">
        <p14:creationId xmlns:p14="http://schemas.microsoft.com/office/powerpoint/2010/main" val="29111367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6MaZk5cEE2tm1uCj.medium.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4552" y="2721864"/>
            <a:ext cx="5413248" cy="4059936"/>
          </a:xfrm>
          <a:prstGeom prst="rect">
            <a:avLst/>
          </a:prstGeom>
        </p:spPr>
      </p:pic>
      <p:pic>
        <p:nvPicPr>
          <p:cNvPr id="5" name="Picture 4" descr="MYHhA1GxQFikEcB1.medium.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152400"/>
            <a:ext cx="5413248" cy="4059936"/>
          </a:xfrm>
          <a:prstGeom prst="rect">
            <a:avLst/>
          </a:prstGeom>
        </p:spPr>
      </p:pic>
      <p:sp>
        <p:nvSpPr>
          <p:cNvPr id="2" name="Title 1"/>
          <p:cNvSpPr>
            <a:spLocks noGrp="1"/>
          </p:cNvSpPr>
          <p:nvPr>
            <p:ph type="title"/>
          </p:nvPr>
        </p:nvSpPr>
        <p:spPr>
          <a:xfrm>
            <a:off x="152400" y="274638"/>
            <a:ext cx="5029200" cy="1143000"/>
          </a:xfrm>
        </p:spPr>
        <p:txBody>
          <a:bodyPr>
            <a:noAutofit/>
          </a:bodyPr>
          <a:lstStyle/>
          <a:p>
            <a:r>
              <a:rPr lang="en-US" sz="4800" dirty="0" smtClean="0"/>
              <a:t>iPhone6 Teardown</a:t>
            </a:r>
            <a:br>
              <a:rPr lang="en-US" sz="4800" dirty="0" smtClean="0"/>
            </a:br>
            <a:r>
              <a:rPr lang="en-US" sz="4800" dirty="0" err="1" smtClean="0"/>
              <a:t>fixit.com</a:t>
            </a:r>
            <a:endParaRPr lang="en-US" sz="4800"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44</a:t>
            </a:fld>
            <a:endParaRPr lang="en-US"/>
          </a:p>
        </p:txBody>
      </p:sp>
    </p:spTree>
    <p:extLst>
      <p:ext uri="{BB962C8B-B14F-4D97-AF65-F5344CB8AC3E}">
        <p14:creationId xmlns:p14="http://schemas.microsoft.com/office/powerpoint/2010/main" val="13191816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CC63E4C-4642-794D-A2FD-70F6B81535F5}" type="slidenum">
              <a:rPr lang="en-US" smtClean="0"/>
              <a:pPr/>
              <a:t>45</a:t>
            </a:fld>
            <a:endParaRPr lang="en-US"/>
          </a:p>
        </p:txBody>
      </p:sp>
      <p:pic>
        <p:nvPicPr>
          <p:cNvPr id="5" name="Picture 4" descr="3-HXoUSnfSsMOlk12j.medium.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2514600"/>
            <a:ext cx="7518400" cy="5638800"/>
          </a:xfrm>
          <a:prstGeom prst="rect">
            <a:avLst/>
          </a:prstGeom>
        </p:spPr>
      </p:pic>
      <p:pic>
        <p:nvPicPr>
          <p:cNvPr id="6" name="Picture 5" descr="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0"/>
            <a:ext cx="5105399" cy="5261887"/>
          </a:xfrm>
          <a:prstGeom prst="rect">
            <a:avLst/>
          </a:prstGeom>
        </p:spPr>
      </p:pic>
      <p:sp>
        <p:nvSpPr>
          <p:cNvPr id="7" name="TextBox 6"/>
          <p:cNvSpPr txBox="1"/>
          <p:nvPr/>
        </p:nvSpPr>
        <p:spPr>
          <a:xfrm>
            <a:off x="5715001" y="228600"/>
            <a:ext cx="3276599" cy="2031325"/>
          </a:xfrm>
          <a:prstGeom prst="rect">
            <a:avLst/>
          </a:prstGeom>
          <a:noFill/>
        </p:spPr>
        <p:txBody>
          <a:bodyPr wrap="square" rtlCol="0">
            <a:spAutoFit/>
          </a:bodyPr>
          <a:lstStyle/>
          <a:p>
            <a:r>
              <a:rPr lang="en-US" dirty="0"/>
              <a:t>The A8 is manufactured on a 20 nm </a:t>
            </a:r>
            <a:r>
              <a:rPr lang="en-US" dirty="0" smtClean="0"/>
              <a:t>process </a:t>
            </a:r>
            <a:r>
              <a:rPr lang="en-US" dirty="0"/>
              <a:t>by </a:t>
            </a:r>
            <a:r>
              <a:rPr lang="en-US" dirty="0" smtClean="0"/>
              <a:t>TSMC. </a:t>
            </a:r>
            <a:r>
              <a:rPr lang="en-US" dirty="0"/>
              <a:t>It contains 2 billion transistors. </a:t>
            </a:r>
            <a:r>
              <a:rPr lang="en-US" dirty="0" smtClean="0"/>
              <a:t> </a:t>
            </a:r>
            <a:r>
              <a:rPr lang="en-US" dirty="0"/>
              <a:t>I</a:t>
            </a:r>
            <a:r>
              <a:rPr lang="en-US" dirty="0" smtClean="0"/>
              <a:t>ts </a:t>
            </a:r>
            <a:r>
              <a:rPr lang="en-US" dirty="0"/>
              <a:t>physical size </a:t>
            </a:r>
            <a:r>
              <a:rPr lang="en-US" dirty="0" smtClean="0"/>
              <a:t>is </a:t>
            </a:r>
            <a:r>
              <a:rPr lang="en-US" dirty="0"/>
              <a:t>89 </a:t>
            </a:r>
            <a:r>
              <a:rPr lang="en-US" dirty="0" smtClean="0"/>
              <a:t>mm^2.  </a:t>
            </a:r>
            <a:r>
              <a:rPr lang="en-US" baseline="30000" dirty="0" smtClean="0"/>
              <a:t>]</a:t>
            </a:r>
            <a:r>
              <a:rPr lang="en-US" dirty="0" smtClean="0"/>
              <a:t> </a:t>
            </a:r>
            <a:r>
              <a:rPr lang="en-US" dirty="0"/>
              <a:t>It has 1 GB of LPDDR3 RAM included in the package</a:t>
            </a:r>
            <a:r>
              <a:rPr lang="en-US" dirty="0" smtClean="0"/>
              <a:t>.  It is </a:t>
            </a:r>
            <a:r>
              <a:rPr lang="en-US" dirty="0"/>
              <a:t>dual core, and has a frequency of 1.38 </a:t>
            </a:r>
            <a:r>
              <a:rPr lang="en-US" dirty="0" smtClean="0"/>
              <a:t>GHz.</a:t>
            </a:r>
            <a:endParaRPr lang="en-US" dirty="0"/>
          </a:p>
        </p:txBody>
      </p:sp>
      <p:cxnSp>
        <p:nvCxnSpPr>
          <p:cNvPr id="9" name="Straight Arrow Connector 8"/>
          <p:cNvCxnSpPr/>
          <p:nvPr/>
        </p:nvCxnSpPr>
        <p:spPr>
          <a:xfrm flipH="1">
            <a:off x="6400800" y="2362200"/>
            <a:ext cx="457200" cy="28956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87274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CC63E4C-4642-794D-A2FD-70F6B81535F5}" type="slidenum">
              <a:rPr lang="en-US" smtClean="0"/>
              <a:pPr/>
              <a:t>46</a:t>
            </a:fld>
            <a:endParaRPr lang="en-US"/>
          </a:p>
        </p:txBody>
      </p:sp>
      <p:pic>
        <p:nvPicPr>
          <p:cNvPr id="5" name="Picture 4" descr="4-RQtaQ5DP1dcBJMyn.medium.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524000"/>
            <a:ext cx="7518400" cy="5638800"/>
          </a:xfrm>
          <a:prstGeom prst="rect">
            <a:avLst/>
          </a:prstGeom>
        </p:spPr>
      </p:pic>
      <p:pic>
        <p:nvPicPr>
          <p:cNvPr id="6" name="Picture 5" descr="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457200"/>
            <a:ext cx="6616700" cy="3340100"/>
          </a:xfrm>
          <a:prstGeom prst="rect">
            <a:avLst/>
          </a:prstGeom>
        </p:spPr>
      </p:pic>
    </p:spTree>
    <p:extLst>
      <p:ext uri="{BB962C8B-B14F-4D97-AF65-F5344CB8AC3E}">
        <p14:creationId xmlns:p14="http://schemas.microsoft.com/office/powerpoint/2010/main" val="42657153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CC63E4C-4642-794D-A2FD-70F6B81535F5}" type="slidenum">
              <a:rPr lang="en-US" smtClean="0"/>
              <a:pPr/>
              <a:t>47</a:t>
            </a:fld>
            <a:endParaRPr lang="en-US"/>
          </a:p>
        </p:txBody>
      </p:sp>
      <p:pic>
        <p:nvPicPr>
          <p:cNvPr id="5" name="Picture 4" descr="5-QYkZeLTWOdDJIKuN.medium.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14600"/>
            <a:ext cx="7518400" cy="5638800"/>
          </a:xfrm>
          <a:prstGeom prst="rect">
            <a:avLst/>
          </a:prstGeom>
        </p:spPr>
      </p:pic>
      <p:pic>
        <p:nvPicPr>
          <p:cNvPr id="6" name="Picture 5" descr="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152400"/>
            <a:ext cx="4470400" cy="5208233"/>
          </a:xfrm>
          <a:prstGeom prst="rect">
            <a:avLst/>
          </a:prstGeom>
        </p:spPr>
      </p:pic>
    </p:spTree>
    <p:extLst>
      <p:ext uri="{BB962C8B-B14F-4D97-AF65-F5344CB8AC3E}">
        <p14:creationId xmlns:p14="http://schemas.microsoft.com/office/powerpoint/2010/main" val="224401312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CC63E4C-4642-794D-A2FD-70F6B81535F5}" type="slidenum">
              <a:rPr lang="en-US" smtClean="0"/>
              <a:pPr/>
              <a:t>48</a:t>
            </a:fld>
            <a:endParaRPr lang="en-US"/>
          </a:p>
        </p:txBody>
      </p:sp>
      <p:pic>
        <p:nvPicPr>
          <p:cNvPr id="5" name="Picture 4" descr="6-MhooDVMe1r6vjEDi.medium.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90800"/>
            <a:ext cx="7518400" cy="5638800"/>
          </a:xfrm>
          <a:prstGeom prst="rect">
            <a:avLst/>
          </a:prstGeom>
        </p:spPr>
      </p:pic>
      <p:pic>
        <p:nvPicPr>
          <p:cNvPr id="6" name="Picture 5" descr="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8200" y="0"/>
            <a:ext cx="3911600" cy="5458256"/>
          </a:xfrm>
          <a:prstGeom prst="rect">
            <a:avLst/>
          </a:prstGeom>
        </p:spPr>
      </p:pic>
    </p:spTree>
    <p:extLst>
      <p:ext uri="{BB962C8B-B14F-4D97-AF65-F5344CB8AC3E}">
        <p14:creationId xmlns:p14="http://schemas.microsoft.com/office/powerpoint/2010/main" val="30365170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49</a:t>
            </a:fld>
            <a:endParaRPr lang="en-US"/>
          </a:p>
        </p:txBody>
      </p:sp>
    </p:spTree>
    <p:extLst>
      <p:ext uri="{BB962C8B-B14F-4D97-AF65-F5344CB8AC3E}">
        <p14:creationId xmlns:p14="http://schemas.microsoft.com/office/powerpoint/2010/main" val="35228223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a:srcRect/>
          <a:stretch>
            <a:fillRect/>
          </a:stretch>
        </p:blipFill>
        <p:spPr bwMode="auto">
          <a:xfrm>
            <a:off x="396893" y="1288138"/>
            <a:ext cx="7832045" cy="5569862"/>
          </a:xfrm>
          <a:prstGeom prst="rect">
            <a:avLst/>
          </a:prstGeom>
          <a:noFill/>
          <a:ln w="9525">
            <a:noFill/>
            <a:miter lim="800000"/>
            <a:headEnd/>
            <a:tailEnd/>
          </a:ln>
        </p:spPr>
      </p:pic>
      <p:sp>
        <p:nvSpPr>
          <p:cNvPr id="2" name="Title 1"/>
          <p:cNvSpPr>
            <a:spLocks noGrp="1"/>
          </p:cNvSpPr>
          <p:nvPr>
            <p:ph type="title"/>
          </p:nvPr>
        </p:nvSpPr>
        <p:spPr>
          <a:xfrm>
            <a:off x="520247" y="121512"/>
            <a:ext cx="8229600" cy="1143000"/>
          </a:xfrm>
        </p:spPr>
        <p:txBody>
          <a:bodyPr>
            <a:normAutofit fontScale="90000"/>
          </a:bodyPr>
          <a:lstStyle/>
          <a:p>
            <a:r>
              <a:rPr lang="en-US" dirty="0"/>
              <a:t>EDSAC (Cambridge, 1949)</a:t>
            </a:r>
            <a:br>
              <a:rPr lang="en-US" dirty="0"/>
            </a:br>
            <a:r>
              <a:rPr lang="en-US" sz="4000" dirty="0"/>
              <a:t>First General Stored-Program Computer</a:t>
            </a:r>
            <a:endParaRPr lang="en-US" sz="3600"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5</a:t>
            </a:fld>
            <a:endParaRPr lang="en-US"/>
          </a:p>
        </p:txBody>
      </p:sp>
      <p:sp>
        <p:nvSpPr>
          <p:cNvPr id="13" name="Content Placeholder 12"/>
          <p:cNvSpPr>
            <a:spLocks noGrp="1"/>
          </p:cNvSpPr>
          <p:nvPr>
            <p:ph idx="1"/>
          </p:nvPr>
        </p:nvSpPr>
        <p:spPr>
          <a:xfrm>
            <a:off x="490465" y="1347805"/>
            <a:ext cx="8267666" cy="4525963"/>
          </a:xfrm>
        </p:spPr>
        <p:txBody>
          <a:bodyPr/>
          <a:lstStyle/>
          <a:p>
            <a:r>
              <a:rPr lang="en-US" dirty="0" smtClean="0">
                <a:solidFill>
                  <a:srgbClr val="FFFFFF"/>
                </a:solidFill>
                <a:effectLst>
                  <a:glow rad="381000">
                    <a:schemeClr val="tx1"/>
                  </a:glow>
                </a:effectLst>
              </a:rPr>
              <a:t>Programs </a:t>
            </a:r>
            <a:r>
              <a:rPr lang="en-US" dirty="0">
                <a:solidFill>
                  <a:srgbClr val="FFFFFF"/>
                </a:solidFill>
                <a:effectLst>
                  <a:glow rad="381000">
                    <a:schemeClr val="tx1"/>
                  </a:glow>
                </a:effectLst>
              </a:rPr>
              <a:t>held as numbers in memory</a:t>
            </a:r>
          </a:p>
          <a:p>
            <a:r>
              <a:rPr lang="en-US" dirty="0">
                <a:solidFill>
                  <a:srgbClr val="FFFFFF"/>
                </a:solidFill>
                <a:effectLst>
                  <a:glow rad="381000">
                    <a:schemeClr val="tx1"/>
                  </a:glow>
                </a:effectLst>
              </a:rPr>
              <a:t>35-bit binary 2’s complement words</a:t>
            </a:r>
          </a:p>
          <a:p>
            <a:endParaRPr lang="en-US" dirty="0">
              <a:solidFill>
                <a:srgbClr val="FFFFFF"/>
              </a:solidFill>
              <a:effectLst>
                <a:glow rad="381000">
                  <a:schemeClr val="tx1"/>
                </a:glow>
              </a:effectLst>
            </a:endParaRPr>
          </a:p>
        </p:txBody>
      </p:sp>
    </p:spTree>
    <p:extLst>
      <p:ext uri="{BB962C8B-B14F-4D97-AF65-F5344CB8AC3E}">
        <p14:creationId xmlns:p14="http://schemas.microsoft.com/office/powerpoint/2010/main" val="3224745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normAutofit/>
          </a:bodyPr>
          <a:lstStyle/>
          <a:p>
            <a:r>
              <a:rPr lang="en-US" dirty="0" smtClean="0">
                <a:solidFill>
                  <a:srgbClr val="D9D9D9"/>
                </a:solidFill>
              </a:rPr>
              <a:t>Compile vs. Interpret</a:t>
            </a:r>
          </a:p>
          <a:p>
            <a:r>
              <a:rPr lang="en-US" dirty="0" smtClean="0">
                <a:solidFill>
                  <a:srgbClr val="D9D9D9"/>
                </a:solidFill>
              </a:rPr>
              <a:t>C vs. Java vs. Python </a:t>
            </a:r>
          </a:p>
          <a:p>
            <a:r>
              <a:rPr lang="en-US" dirty="0" err="1" smtClean="0">
                <a:solidFill>
                  <a:srgbClr val="D9D9D9"/>
                </a:solidFill>
              </a:rPr>
              <a:t>Administrivia</a:t>
            </a:r>
            <a:endParaRPr lang="en-US" dirty="0" smtClean="0">
              <a:solidFill>
                <a:srgbClr val="D9D9D9"/>
              </a:solidFill>
            </a:endParaRPr>
          </a:p>
          <a:p>
            <a:r>
              <a:rPr lang="en-US" dirty="0" smtClean="0">
                <a:solidFill>
                  <a:srgbClr val="D9D9D9"/>
                </a:solidFill>
              </a:rPr>
              <a:t>Quick Start Introduction to C</a:t>
            </a:r>
          </a:p>
          <a:p>
            <a:r>
              <a:rPr lang="en-US" dirty="0" smtClean="0">
                <a:solidFill>
                  <a:srgbClr val="D9D9D9"/>
                </a:solidFill>
              </a:rPr>
              <a:t>News/Technology Break</a:t>
            </a:r>
          </a:p>
          <a:p>
            <a:r>
              <a:rPr lang="en-US" dirty="0" smtClean="0"/>
              <a:t>Pointers</a:t>
            </a:r>
          </a:p>
          <a:p>
            <a:r>
              <a:rPr lang="en-US" dirty="0" smtClean="0">
                <a:solidFill>
                  <a:srgbClr val="D9D9D9"/>
                </a:solidFill>
              </a:rPr>
              <a:t>And in Conclusion, …</a:t>
            </a:r>
            <a:endParaRPr lang="en-US" dirty="0">
              <a:solidFill>
                <a:srgbClr val="D9D9D9"/>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pPr/>
              <a:t>50</a:t>
            </a:fld>
            <a:endParaRPr lang="en-US"/>
          </a:p>
        </p:txBody>
      </p:sp>
    </p:spTree>
    <p:extLst>
      <p:ext uri="{BB962C8B-B14F-4D97-AF65-F5344CB8AC3E}">
        <p14:creationId xmlns:p14="http://schemas.microsoft.com/office/powerpoint/2010/main" val="341926697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4638"/>
            <a:ext cx="8229600" cy="868362"/>
          </a:xfrm>
        </p:spPr>
        <p:txBody>
          <a:bodyPr/>
          <a:lstStyle/>
          <a:p>
            <a:r>
              <a:rPr lang="en-US" dirty="0" smtClean="0"/>
              <a:t>Address vs. Value</a:t>
            </a:r>
            <a:endParaRPr lang="en-US" dirty="0"/>
          </a:p>
        </p:txBody>
      </p:sp>
      <p:sp>
        <p:nvSpPr>
          <p:cNvPr id="35843" name="Rectangle 3"/>
          <p:cNvSpPr>
            <a:spLocks noGrp="1" noChangeArrowheads="1"/>
          </p:cNvSpPr>
          <p:nvPr>
            <p:ph type="body" idx="1"/>
          </p:nvPr>
        </p:nvSpPr>
        <p:spPr>
          <a:xfrm>
            <a:off x="457200" y="1295400"/>
            <a:ext cx="8229600" cy="4525963"/>
          </a:xfrm>
        </p:spPr>
        <p:txBody>
          <a:bodyPr>
            <a:normAutofit/>
          </a:bodyPr>
          <a:lstStyle/>
          <a:p>
            <a:r>
              <a:rPr lang="en-US" dirty="0" smtClean="0"/>
              <a:t>Consider memory to be a single huge array</a:t>
            </a:r>
          </a:p>
          <a:p>
            <a:pPr lvl="1"/>
            <a:r>
              <a:rPr lang="en-US" dirty="0" smtClean="0"/>
              <a:t>Each cell of the array has an address associated with it</a:t>
            </a:r>
          </a:p>
          <a:p>
            <a:pPr lvl="1"/>
            <a:r>
              <a:rPr lang="en-US" dirty="0" smtClean="0"/>
              <a:t>Each cell also stores some value</a:t>
            </a:r>
          </a:p>
          <a:p>
            <a:pPr lvl="1"/>
            <a:r>
              <a:rPr lang="en-US" dirty="0" smtClean="0"/>
              <a:t>For addresses do we use signed or unsigned numbers? Negative address?!</a:t>
            </a:r>
          </a:p>
          <a:p>
            <a:r>
              <a:rPr lang="en-US" dirty="0" smtClean="0"/>
              <a:t>Don’t confuse the address referring to a memory location with the value stored there</a:t>
            </a:r>
            <a:endParaRPr lang="en-US" dirty="0"/>
          </a:p>
        </p:txBody>
      </p:sp>
      <p:sp>
        <p:nvSpPr>
          <p:cNvPr id="27" name="Slide Number Placeholder 26"/>
          <p:cNvSpPr>
            <a:spLocks noGrp="1"/>
          </p:cNvSpPr>
          <p:nvPr>
            <p:ph type="sldNum" sz="quarter" idx="12"/>
          </p:nvPr>
        </p:nvSpPr>
        <p:spPr/>
        <p:txBody>
          <a:bodyPr/>
          <a:lstStyle/>
          <a:p>
            <a:fld id="{3CC63E4C-4642-794D-A2FD-70F6B81535F5}" type="slidenum">
              <a:rPr lang="en-US" smtClean="0"/>
              <a:pPr/>
              <a:t>51</a:t>
            </a:fld>
            <a:endParaRPr lang="en-US"/>
          </a:p>
        </p:txBody>
      </p:sp>
      <p:grpSp>
        <p:nvGrpSpPr>
          <p:cNvPr id="2" name="Group 4"/>
          <p:cNvGrpSpPr>
            <a:grpSpLocks/>
          </p:cNvGrpSpPr>
          <p:nvPr/>
        </p:nvGrpSpPr>
        <p:grpSpPr bwMode="auto">
          <a:xfrm>
            <a:off x="1202252" y="5692775"/>
            <a:ext cx="6875463" cy="631825"/>
            <a:chOff x="288" y="3216"/>
            <a:chExt cx="4331" cy="398"/>
          </a:xfrm>
        </p:grpSpPr>
        <p:sp>
          <p:nvSpPr>
            <p:cNvPr id="35846" name="Rectangle 5"/>
            <p:cNvSpPr>
              <a:spLocks noChangeArrowheads="1"/>
            </p:cNvSpPr>
            <p:nvPr/>
          </p:nvSpPr>
          <p:spPr bwMode="auto">
            <a:xfrm>
              <a:off x="672" y="3408"/>
              <a:ext cx="240" cy="192"/>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
          <p:nvSpPr>
            <p:cNvPr id="35847" name="Rectangle 6"/>
            <p:cNvSpPr>
              <a:spLocks noChangeArrowheads="1"/>
            </p:cNvSpPr>
            <p:nvPr/>
          </p:nvSpPr>
          <p:spPr bwMode="auto">
            <a:xfrm>
              <a:off x="912" y="3408"/>
              <a:ext cx="240" cy="192"/>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
          <p:nvSpPr>
            <p:cNvPr id="35848" name="Rectangle 7"/>
            <p:cNvSpPr>
              <a:spLocks noChangeArrowheads="1"/>
            </p:cNvSpPr>
            <p:nvPr/>
          </p:nvSpPr>
          <p:spPr bwMode="auto">
            <a:xfrm>
              <a:off x="1152" y="3408"/>
              <a:ext cx="240" cy="192"/>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
          <p:nvSpPr>
            <p:cNvPr id="35849" name="Rectangle 8"/>
            <p:cNvSpPr>
              <a:spLocks noChangeArrowheads="1"/>
            </p:cNvSpPr>
            <p:nvPr/>
          </p:nvSpPr>
          <p:spPr bwMode="auto">
            <a:xfrm>
              <a:off x="1632" y="3408"/>
              <a:ext cx="240" cy="192"/>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
          <p:nvSpPr>
            <p:cNvPr id="35850" name="Rectangle 9"/>
            <p:cNvSpPr>
              <a:spLocks noChangeArrowheads="1"/>
            </p:cNvSpPr>
            <p:nvPr/>
          </p:nvSpPr>
          <p:spPr bwMode="auto">
            <a:xfrm>
              <a:off x="1392" y="3408"/>
              <a:ext cx="240" cy="192"/>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
          <p:nvSpPr>
            <p:cNvPr id="35851" name="Rectangle 10"/>
            <p:cNvSpPr>
              <a:spLocks noChangeArrowheads="1"/>
            </p:cNvSpPr>
            <p:nvPr/>
          </p:nvSpPr>
          <p:spPr bwMode="auto">
            <a:xfrm>
              <a:off x="1872" y="3408"/>
              <a:ext cx="240" cy="192"/>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
          <p:nvSpPr>
            <p:cNvPr id="35852" name="Rectangle 11"/>
            <p:cNvSpPr>
              <a:spLocks noChangeArrowheads="1"/>
            </p:cNvSpPr>
            <p:nvPr/>
          </p:nvSpPr>
          <p:spPr bwMode="auto">
            <a:xfrm>
              <a:off x="2112" y="3408"/>
              <a:ext cx="240" cy="192"/>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
          <p:nvSpPr>
            <p:cNvPr id="35853" name="Rectangle 12"/>
            <p:cNvSpPr>
              <a:spLocks noChangeArrowheads="1"/>
            </p:cNvSpPr>
            <p:nvPr/>
          </p:nvSpPr>
          <p:spPr bwMode="auto">
            <a:xfrm>
              <a:off x="2352" y="3408"/>
              <a:ext cx="240" cy="192"/>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
          <p:nvSpPr>
            <p:cNvPr id="35854" name="Rectangle 13"/>
            <p:cNvSpPr>
              <a:spLocks noChangeArrowheads="1"/>
            </p:cNvSpPr>
            <p:nvPr/>
          </p:nvSpPr>
          <p:spPr bwMode="auto">
            <a:xfrm>
              <a:off x="2592" y="3408"/>
              <a:ext cx="240" cy="192"/>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
          <p:nvSpPr>
            <p:cNvPr id="35855" name="Rectangle 14"/>
            <p:cNvSpPr>
              <a:spLocks noChangeArrowheads="1"/>
            </p:cNvSpPr>
            <p:nvPr/>
          </p:nvSpPr>
          <p:spPr bwMode="auto">
            <a:xfrm>
              <a:off x="2832" y="3408"/>
              <a:ext cx="240" cy="192"/>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
          <p:nvSpPr>
            <p:cNvPr id="35856" name="Rectangle 15"/>
            <p:cNvSpPr>
              <a:spLocks noChangeArrowheads="1"/>
            </p:cNvSpPr>
            <p:nvPr/>
          </p:nvSpPr>
          <p:spPr bwMode="auto">
            <a:xfrm>
              <a:off x="3072" y="3408"/>
              <a:ext cx="240" cy="192"/>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
          <p:nvSpPr>
            <p:cNvPr id="35857" name="Rectangle 16"/>
            <p:cNvSpPr>
              <a:spLocks noChangeArrowheads="1"/>
            </p:cNvSpPr>
            <p:nvPr/>
          </p:nvSpPr>
          <p:spPr bwMode="auto">
            <a:xfrm>
              <a:off x="3312" y="3408"/>
              <a:ext cx="240" cy="192"/>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
          <p:nvSpPr>
            <p:cNvPr id="35858" name="Rectangle 17"/>
            <p:cNvSpPr>
              <a:spLocks noChangeArrowheads="1"/>
            </p:cNvSpPr>
            <p:nvPr/>
          </p:nvSpPr>
          <p:spPr bwMode="auto">
            <a:xfrm>
              <a:off x="3552" y="3408"/>
              <a:ext cx="240" cy="192"/>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
          <p:nvSpPr>
            <p:cNvPr id="35859" name="Rectangle 18"/>
            <p:cNvSpPr>
              <a:spLocks noChangeArrowheads="1"/>
            </p:cNvSpPr>
            <p:nvPr/>
          </p:nvSpPr>
          <p:spPr bwMode="auto">
            <a:xfrm>
              <a:off x="3792" y="3408"/>
              <a:ext cx="240" cy="192"/>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
          <p:nvSpPr>
            <p:cNvPr id="35860" name="Rectangle 19"/>
            <p:cNvSpPr>
              <a:spLocks noChangeArrowheads="1"/>
            </p:cNvSpPr>
            <p:nvPr/>
          </p:nvSpPr>
          <p:spPr bwMode="auto">
            <a:xfrm>
              <a:off x="4032" y="3408"/>
              <a:ext cx="240" cy="192"/>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
          <p:nvSpPr>
            <p:cNvPr id="35861" name="Text Box 20"/>
            <p:cNvSpPr txBox="1">
              <a:spLocks noChangeArrowheads="1"/>
            </p:cNvSpPr>
            <p:nvPr/>
          </p:nvSpPr>
          <p:spPr bwMode="auto">
            <a:xfrm>
              <a:off x="1382" y="3383"/>
              <a:ext cx="276" cy="231"/>
            </a:xfrm>
            <a:prstGeom prst="rect">
              <a:avLst/>
            </a:prstGeom>
            <a:noFill/>
            <a:ln w="12700">
              <a:noFill/>
              <a:miter lim="800000"/>
              <a:headEnd/>
              <a:tailEnd/>
            </a:ln>
          </p:spPr>
          <p:txBody>
            <a:bodyPr wrap="none">
              <a:prstTxWarp prst="textNoShape">
                <a:avLst/>
              </a:prstTxWarp>
              <a:spAutoFit/>
            </a:bodyPr>
            <a:lstStyle/>
            <a:p>
              <a:r>
                <a:rPr lang="en-US" sz="1800">
                  <a:solidFill>
                    <a:schemeClr val="accent2"/>
                  </a:solidFill>
                </a:rPr>
                <a:t>23</a:t>
              </a:r>
              <a:endParaRPr lang="en-US" sz="2000"/>
            </a:p>
          </p:txBody>
        </p:sp>
        <p:sp>
          <p:nvSpPr>
            <p:cNvPr id="35862" name="Text Box 21"/>
            <p:cNvSpPr txBox="1">
              <a:spLocks noChangeArrowheads="1"/>
            </p:cNvSpPr>
            <p:nvPr/>
          </p:nvSpPr>
          <p:spPr bwMode="auto">
            <a:xfrm>
              <a:off x="2822" y="3383"/>
              <a:ext cx="276" cy="231"/>
            </a:xfrm>
            <a:prstGeom prst="rect">
              <a:avLst/>
            </a:prstGeom>
            <a:noFill/>
            <a:ln w="12700">
              <a:noFill/>
              <a:miter lim="800000"/>
              <a:headEnd/>
              <a:tailEnd/>
            </a:ln>
          </p:spPr>
          <p:txBody>
            <a:bodyPr wrap="none">
              <a:prstTxWarp prst="textNoShape">
                <a:avLst/>
              </a:prstTxWarp>
              <a:spAutoFit/>
            </a:bodyPr>
            <a:lstStyle/>
            <a:p>
              <a:r>
                <a:rPr lang="en-US" sz="1800">
                  <a:solidFill>
                    <a:schemeClr val="accent2"/>
                  </a:solidFill>
                </a:rPr>
                <a:t>42</a:t>
              </a:r>
              <a:endParaRPr lang="en-US" sz="2000"/>
            </a:p>
          </p:txBody>
        </p:sp>
        <p:sp>
          <p:nvSpPr>
            <p:cNvPr id="35863" name="Text Box 22"/>
            <p:cNvSpPr txBox="1">
              <a:spLocks noChangeArrowheads="1"/>
            </p:cNvSpPr>
            <p:nvPr/>
          </p:nvSpPr>
          <p:spPr bwMode="auto">
            <a:xfrm>
              <a:off x="4272" y="3273"/>
              <a:ext cx="347" cy="327"/>
            </a:xfrm>
            <a:prstGeom prst="rect">
              <a:avLst/>
            </a:prstGeom>
            <a:noFill/>
            <a:ln w="12700">
              <a:noFill/>
              <a:miter lim="800000"/>
              <a:headEnd/>
              <a:tailEnd/>
            </a:ln>
          </p:spPr>
          <p:txBody>
            <a:bodyPr wrap="none">
              <a:prstTxWarp prst="textNoShape">
                <a:avLst/>
              </a:prstTxWarp>
              <a:spAutoFit/>
            </a:bodyPr>
            <a:lstStyle/>
            <a:p>
              <a:r>
                <a:rPr lang="en-US" sz="2000">
                  <a:solidFill>
                    <a:schemeClr val="tx1"/>
                  </a:solidFill>
                </a:rPr>
                <a:t> </a:t>
              </a:r>
              <a:r>
                <a:rPr lang="en-US" sz="2800">
                  <a:solidFill>
                    <a:schemeClr val="tx1"/>
                  </a:solidFill>
                </a:rPr>
                <a:t>...</a:t>
              </a:r>
              <a:endParaRPr lang="en-US" sz="2000"/>
            </a:p>
          </p:txBody>
        </p:sp>
        <p:sp>
          <p:nvSpPr>
            <p:cNvPr id="35864" name="Text Box 23"/>
            <p:cNvSpPr txBox="1">
              <a:spLocks noChangeArrowheads="1"/>
            </p:cNvSpPr>
            <p:nvPr/>
          </p:nvSpPr>
          <p:spPr bwMode="auto">
            <a:xfrm>
              <a:off x="288" y="3273"/>
              <a:ext cx="347" cy="327"/>
            </a:xfrm>
            <a:prstGeom prst="rect">
              <a:avLst/>
            </a:prstGeom>
            <a:noFill/>
            <a:ln w="12700">
              <a:noFill/>
              <a:miter lim="800000"/>
              <a:headEnd/>
              <a:tailEnd/>
            </a:ln>
          </p:spPr>
          <p:txBody>
            <a:bodyPr wrap="none">
              <a:prstTxWarp prst="textNoShape">
                <a:avLst/>
              </a:prstTxWarp>
              <a:spAutoFit/>
            </a:bodyPr>
            <a:lstStyle/>
            <a:p>
              <a:r>
                <a:rPr lang="en-US" sz="2000">
                  <a:solidFill>
                    <a:schemeClr val="tx1"/>
                  </a:solidFill>
                </a:rPr>
                <a:t> </a:t>
              </a:r>
              <a:r>
                <a:rPr lang="en-US" sz="2800">
                  <a:solidFill>
                    <a:schemeClr val="tx1"/>
                  </a:solidFill>
                </a:rPr>
                <a:t>...</a:t>
              </a:r>
              <a:endParaRPr lang="en-US" sz="2000"/>
            </a:p>
          </p:txBody>
        </p:sp>
        <p:sp>
          <p:nvSpPr>
            <p:cNvPr id="35865" name="Text Box 24"/>
            <p:cNvSpPr txBox="1">
              <a:spLocks noChangeArrowheads="1"/>
            </p:cNvSpPr>
            <p:nvPr/>
          </p:nvSpPr>
          <p:spPr bwMode="auto">
            <a:xfrm>
              <a:off x="633" y="3216"/>
              <a:ext cx="1451" cy="223"/>
            </a:xfrm>
            <a:prstGeom prst="rect">
              <a:avLst/>
            </a:prstGeom>
            <a:noFill/>
            <a:ln w="12700">
              <a:noFill/>
              <a:miter lim="800000"/>
              <a:headEnd/>
              <a:tailEnd/>
            </a:ln>
          </p:spPr>
          <p:txBody>
            <a:bodyPr wrap="none">
              <a:prstTxWarp prst="textNoShape">
                <a:avLst/>
              </a:prstTxWarp>
              <a:spAutoFit/>
            </a:bodyPr>
            <a:lstStyle/>
            <a:p>
              <a:r>
                <a:rPr lang="en-US" sz="1700" dirty="0"/>
                <a:t>101</a:t>
              </a:r>
              <a:r>
                <a:rPr lang="en-US" sz="1700" dirty="0" smtClean="0"/>
                <a:t> 102 103 104 105 </a:t>
              </a:r>
              <a:r>
                <a:rPr lang="en-US" sz="1700" dirty="0"/>
                <a:t>...</a:t>
              </a:r>
            </a:p>
          </p:txBody>
        </p:sp>
      </p:grpSp>
      <p:sp>
        <p:nvSpPr>
          <p:cNvPr id="35845" name="Rectangle 25"/>
          <p:cNvSpPr>
            <a:spLocks noChangeArrowheads="1"/>
          </p:cNvSpPr>
          <p:nvPr/>
        </p:nvSpPr>
        <p:spPr bwMode="auto">
          <a:xfrm>
            <a:off x="685800" y="838200"/>
            <a:ext cx="7848600" cy="2463800"/>
          </a:xfrm>
          <a:prstGeom prst="rect">
            <a:avLst/>
          </a:prstGeom>
          <a:noFill/>
          <a:ln w="12700">
            <a:noFill/>
            <a:miter lim="800000"/>
            <a:headEnd/>
            <a:tailEnd/>
          </a:ln>
        </p:spPr>
        <p:txBody>
          <a:bodyPr lIns="63500" tIns="25400" rIns="63500" bIns="25400">
            <a:prstTxWarp prst="textNoShape">
              <a:avLst/>
            </a:prstTxWarp>
            <a:spAutoFit/>
          </a:bodyPr>
          <a:lstStyle/>
          <a:p>
            <a:pPr marL="203200" indent="-203200">
              <a:lnSpc>
                <a:spcPct val="75000"/>
              </a:lnSpc>
              <a:spcBef>
                <a:spcPct val="65000"/>
              </a:spcBef>
              <a:buSzPct val="100000"/>
              <a:buFont typeface="Times" charset="0"/>
              <a:buChar char="•"/>
            </a:pPr>
            <a:endParaRPr lang="en-US" sz="3200" b="1">
              <a:solidFill>
                <a:schemeClr val="tx1"/>
              </a:solidFill>
            </a:endParaRPr>
          </a:p>
          <a:p>
            <a:pPr marL="203200" indent="-203200">
              <a:lnSpc>
                <a:spcPct val="75000"/>
              </a:lnSpc>
              <a:spcBef>
                <a:spcPct val="65000"/>
              </a:spcBef>
              <a:buSzPct val="100000"/>
              <a:buFont typeface="Times" charset="0"/>
              <a:buChar char="•"/>
            </a:pPr>
            <a:endParaRPr lang="en-US" sz="3200" b="1">
              <a:solidFill>
                <a:schemeClr val="tx1"/>
              </a:solidFill>
            </a:endParaRPr>
          </a:p>
          <a:p>
            <a:pPr marL="203200" indent="-203200">
              <a:lnSpc>
                <a:spcPct val="75000"/>
              </a:lnSpc>
              <a:spcBef>
                <a:spcPct val="65000"/>
              </a:spcBef>
              <a:buSzPct val="100000"/>
              <a:buFont typeface="Times" charset="0"/>
              <a:buChar char="•"/>
            </a:pPr>
            <a:endParaRPr lang="en-US" sz="3200" b="1">
              <a:solidFill>
                <a:schemeClr val="tx1"/>
              </a:solidFill>
            </a:endParaRPr>
          </a:p>
          <a:p>
            <a:pPr marL="203200" indent="-203200">
              <a:lnSpc>
                <a:spcPct val="75000"/>
              </a:lnSpc>
              <a:spcBef>
                <a:spcPct val="65000"/>
              </a:spcBef>
              <a:buSzPct val="100000"/>
              <a:buFont typeface="Times" charset="0"/>
              <a:buChar char="•"/>
            </a:pPr>
            <a:endParaRPr lang="en-US" sz="3200" b="1">
              <a:solidFill>
                <a:schemeClr val="tx1"/>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274638"/>
            <a:ext cx="8229600" cy="792162"/>
          </a:xfrm>
        </p:spPr>
        <p:txBody>
          <a:bodyPr/>
          <a:lstStyle/>
          <a:p>
            <a:r>
              <a:rPr lang="en-US" dirty="0" smtClean="0"/>
              <a:t>Pointers</a:t>
            </a:r>
            <a:endParaRPr lang="en-US" dirty="0"/>
          </a:p>
        </p:txBody>
      </p:sp>
      <p:sp>
        <p:nvSpPr>
          <p:cNvPr id="37891" name="Rectangle 3"/>
          <p:cNvSpPr>
            <a:spLocks noGrp="1" noChangeArrowheads="1"/>
          </p:cNvSpPr>
          <p:nvPr>
            <p:ph type="body" idx="1"/>
          </p:nvPr>
        </p:nvSpPr>
        <p:spPr>
          <a:xfrm>
            <a:off x="609600" y="1143000"/>
            <a:ext cx="8229600" cy="4525963"/>
          </a:xfrm>
        </p:spPr>
        <p:txBody>
          <a:bodyPr/>
          <a:lstStyle/>
          <a:p>
            <a:r>
              <a:rPr lang="en-US" dirty="0" smtClean="0"/>
              <a:t>An </a:t>
            </a:r>
            <a:r>
              <a:rPr lang="en-US" i="1" dirty="0" smtClean="0"/>
              <a:t>address </a:t>
            </a:r>
            <a:r>
              <a:rPr lang="en-US" dirty="0" smtClean="0"/>
              <a:t>refers to a particular memory location; e.g., it points to a memory location</a:t>
            </a:r>
          </a:p>
          <a:p>
            <a:r>
              <a:rPr lang="en-US" i="1" dirty="0" smtClean="0"/>
              <a:t>Pointer</a:t>
            </a:r>
            <a:r>
              <a:rPr lang="en-US" dirty="0" smtClean="0"/>
              <a:t>: A variable that contains the address of a variable</a:t>
            </a:r>
          </a:p>
        </p:txBody>
      </p:sp>
      <p:sp>
        <p:nvSpPr>
          <p:cNvPr id="36" name="Slide Number Placeholder 35"/>
          <p:cNvSpPr>
            <a:spLocks noGrp="1"/>
          </p:cNvSpPr>
          <p:nvPr>
            <p:ph type="sldNum" sz="quarter" idx="12"/>
          </p:nvPr>
        </p:nvSpPr>
        <p:spPr/>
        <p:txBody>
          <a:bodyPr/>
          <a:lstStyle/>
          <a:p>
            <a:fld id="{3CC63E4C-4642-794D-A2FD-70F6B81535F5}" type="slidenum">
              <a:rPr lang="en-US" smtClean="0"/>
              <a:pPr/>
              <a:t>52</a:t>
            </a:fld>
            <a:endParaRPr lang="en-US"/>
          </a:p>
        </p:txBody>
      </p:sp>
      <p:grpSp>
        <p:nvGrpSpPr>
          <p:cNvPr id="2" name="Group 4"/>
          <p:cNvGrpSpPr>
            <a:grpSpLocks/>
          </p:cNvGrpSpPr>
          <p:nvPr/>
        </p:nvGrpSpPr>
        <p:grpSpPr bwMode="auto">
          <a:xfrm>
            <a:off x="685800" y="3886200"/>
            <a:ext cx="7637463" cy="2062163"/>
            <a:chOff x="432" y="2599"/>
            <a:chExt cx="4811" cy="1299"/>
          </a:xfrm>
        </p:grpSpPr>
        <p:grpSp>
          <p:nvGrpSpPr>
            <p:cNvPr id="3" name="Group 5"/>
            <p:cNvGrpSpPr>
              <a:grpSpLocks/>
            </p:cNvGrpSpPr>
            <p:nvPr/>
          </p:nvGrpSpPr>
          <p:grpSpPr bwMode="auto">
            <a:xfrm>
              <a:off x="912" y="3024"/>
              <a:ext cx="4331" cy="398"/>
              <a:chOff x="288" y="3216"/>
              <a:chExt cx="4331" cy="398"/>
            </a:xfrm>
          </p:grpSpPr>
          <p:sp>
            <p:nvSpPr>
              <p:cNvPr id="37903" name="Rectangle 6"/>
              <p:cNvSpPr>
                <a:spLocks noChangeArrowheads="1"/>
              </p:cNvSpPr>
              <p:nvPr/>
            </p:nvSpPr>
            <p:spPr bwMode="auto">
              <a:xfrm>
                <a:off x="672" y="3408"/>
                <a:ext cx="240" cy="192"/>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
            <p:nvSpPr>
              <p:cNvPr id="37904" name="Rectangle 7"/>
              <p:cNvSpPr>
                <a:spLocks noChangeArrowheads="1"/>
              </p:cNvSpPr>
              <p:nvPr/>
            </p:nvSpPr>
            <p:spPr bwMode="auto">
              <a:xfrm>
                <a:off x="912" y="3408"/>
                <a:ext cx="240" cy="192"/>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
            <p:nvSpPr>
              <p:cNvPr id="37905" name="Rectangle 8"/>
              <p:cNvSpPr>
                <a:spLocks noChangeArrowheads="1"/>
              </p:cNvSpPr>
              <p:nvPr/>
            </p:nvSpPr>
            <p:spPr bwMode="auto">
              <a:xfrm>
                <a:off x="1152" y="3408"/>
                <a:ext cx="240" cy="192"/>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
            <p:nvSpPr>
              <p:cNvPr id="37906" name="Rectangle 9"/>
              <p:cNvSpPr>
                <a:spLocks noChangeArrowheads="1"/>
              </p:cNvSpPr>
              <p:nvPr/>
            </p:nvSpPr>
            <p:spPr bwMode="auto">
              <a:xfrm>
                <a:off x="1632" y="3408"/>
                <a:ext cx="240" cy="192"/>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
            <p:nvSpPr>
              <p:cNvPr id="37907" name="Rectangle 10"/>
              <p:cNvSpPr>
                <a:spLocks noChangeArrowheads="1"/>
              </p:cNvSpPr>
              <p:nvPr/>
            </p:nvSpPr>
            <p:spPr bwMode="auto">
              <a:xfrm>
                <a:off x="1392" y="3408"/>
                <a:ext cx="240" cy="192"/>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
            <p:nvSpPr>
              <p:cNvPr id="37908" name="Rectangle 11"/>
              <p:cNvSpPr>
                <a:spLocks noChangeArrowheads="1"/>
              </p:cNvSpPr>
              <p:nvPr/>
            </p:nvSpPr>
            <p:spPr bwMode="auto">
              <a:xfrm>
                <a:off x="1872" y="3408"/>
                <a:ext cx="240" cy="192"/>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
            <p:nvSpPr>
              <p:cNvPr id="37909" name="Rectangle 12"/>
              <p:cNvSpPr>
                <a:spLocks noChangeArrowheads="1"/>
              </p:cNvSpPr>
              <p:nvPr/>
            </p:nvSpPr>
            <p:spPr bwMode="auto">
              <a:xfrm>
                <a:off x="2112" y="3408"/>
                <a:ext cx="240" cy="192"/>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
            <p:nvSpPr>
              <p:cNvPr id="37910" name="Rectangle 13"/>
              <p:cNvSpPr>
                <a:spLocks noChangeArrowheads="1"/>
              </p:cNvSpPr>
              <p:nvPr/>
            </p:nvSpPr>
            <p:spPr bwMode="auto">
              <a:xfrm>
                <a:off x="2352" y="3408"/>
                <a:ext cx="240" cy="192"/>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
            <p:nvSpPr>
              <p:cNvPr id="37911" name="Rectangle 14"/>
              <p:cNvSpPr>
                <a:spLocks noChangeArrowheads="1"/>
              </p:cNvSpPr>
              <p:nvPr/>
            </p:nvSpPr>
            <p:spPr bwMode="auto">
              <a:xfrm>
                <a:off x="2592" y="3408"/>
                <a:ext cx="240" cy="192"/>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
            <p:nvSpPr>
              <p:cNvPr id="37912" name="Rectangle 15"/>
              <p:cNvSpPr>
                <a:spLocks noChangeArrowheads="1"/>
              </p:cNvSpPr>
              <p:nvPr/>
            </p:nvSpPr>
            <p:spPr bwMode="auto">
              <a:xfrm>
                <a:off x="2832" y="3408"/>
                <a:ext cx="240" cy="192"/>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
            <p:nvSpPr>
              <p:cNvPr id="37913" name="Rectangle 16"/>
              <p:cNvSpPr>
                <a:spLocks noChangeArrowheads="1"/>
              </p:cNvSpPr>
              <p:nvPr/>
            </p:nvSpPr>
            <p:spPr bwMode="auto">
              <a:xfrm>
                <a:off x="3072" y="3408"/>
                <a:ext cx="240" cy="192"/>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
            <p:nvSpPr>
              <p:cNvPr id="37914" name="Rectangle 17"/>
              <p:cNvSpPr>
                <a:spLocks noChangeArrowheads="1"/>
              </p:cNvSpPr>
              <p:nvPr/>
            </p:nvSpPr>
            <p:spPr bwMode="auto">
              <a:xfrm>
                <a:off x="3312" y="3408"/>
                <a:ext cx="240" cy="192"/>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
            <p:nvSpPr>
              <p:cNvPr id="37915" name="Rectangle 18"/>
              <p:cNvSpPr>
                <a:spLocks noChangeArrowheads="1"/>
              </p:cNvSpPr>
              <p:nvPr/>
            </p:nvSpPr>
            <p:spPr bwMode="auto">
              <a:xfrm>
                <a:off x="3552" y="3408"/>
                <a:ext cx="240" cy="192"/>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
            <p:nvSpPr>
              <p:cNvPr id="37916" name="Rectangle 19"/>
              <p:cNvSpPr>
                <a:spLocks noChangeArrowheads="1"/>
              </p:cNvSpPr>
              <p:nvPr/>
            </p:nvSpPr>
            <p:spPr bwMode="auto">
              <a:xfrm>
                <a:off x="3792" y="3408"/>
                <a:ext cx="240" cy="192"/>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
            <p:nvSpPr>
              <p:cNvPr id="37917" name="Rectangle 20"/>
              <p:cNvSpPr>
                <a:spLocks noChangeArrowheads="1"/>
              </p:cNvSpPr>
              <p:nvPr/>
            </p:nvSpPr>
            <p:spPr bwMode="auto">
              <a:xfrm>
                <a:off x="4032" y="3408"/>
                <a:ext cx="240" cy="192"/>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
            <p:nvSpPr>
              <p:cNvPr id="37918" name="Text Box 21"/>
              <p:cNvSpPr txBox="1">
                <a:spLocks noChangeArrowheads="1"/>
              </p:cNvSpPr>
              <p:nvPr/>
            </p:nvSpPr>
            <p:spPr bwMode="auto">
              <a:xfrm>
                <a:off x="1382" y="3383"/>
                <a:ext cx="276" cy="231"/>
              </a:xfrm>
              <a:prstGeom prst="rect">
                <a:avLst/>
              </a:prstGeom>
              <a:noFill/>
              <a:ln w="12700">
                <a:noFill/>
                <a:miter lim="800000"/>
                <a:headEnd/>
                <a:tailEnd/>
              </a:ln>
            </p:spPr>
            <p:txBody>
              <a:bodyPr wrap="none">
                <a:prstTxWarp prst="textNoShape">
                  <a:avLst/>
                </a:prstTxWarp>
                <a:spAutoFit/>
              </a:bodyPr>
              <a:lstStyle/>
              <a:p>
                <a:r>
                  <a:rPr lang="en-US" sz="1800">
                    <a:solidFill>
                      <a:schemeClr val="tx1"/>
                    </a:solidFill>
                  </a:rPr>
                  <a:t>23</a:t>
                </a:r>
                <a:endParaRPr lang="en-US" sz="2000"/>
              </a:p>
            </p:txBody>
          </p:sp>
          <p:sp>
            <p:nvSpPr>
              <p:cNvPr id="37919" name="Text Box 22"/>
              <p:cNvSpPr txBox="1">
                <a:spLocks noChangeArrowheads="1"/>
              </p:cNvSpPr>
              <p:nvPr/>
            </p:nvSpPr>
            <p:spPr bwMode="auto">
              <a:xfrm>
                <a:off x="2822" y="3383"/>
                <a:ext cx="276" cy="231"/>
              </a:xfrm>
              <a:prstGeom prst="rect">
                <a:avLst/>
              </a:prstGeom>
              <a:noFill/>
              <a:ln w="12700">
                <a:noFill/>
                <a:miter lim="800000"/>
                <a:headEnd/>
                <a:tailEnd/>
              </a:ln>
            </p:spPr>
            <p:txBody>
              <a:bodyPr wrap="none">
                <a:prstTxWarp prst="textNoShape">
                  <a:avLst/>
                </a:prstTxWarp>
                <a:spAutoFit/>
              </a:bodyPr>
              <a:lstStyle/>
              <a:p>
                <a:r>
                  <a:rPr lang="en-US" sz="1800">
                    <a:solidFill>
                      <a:schemeClr val="tx1"/>
                    </a:solidFill>
                  </a:rPr>
                  <a:t>42</a:t>
                </a:r>
                <a:endParaRPr lang="en-US" sz="2000"/>
              </a:p>
            </p:txBody>
          </p:sp>
          <p:sp>
            <p:nvSpPr>
              <p:cNvPr id="37920" name="Text Box 23"/>
              <p:cNvSpPr txBox="1">
                <a:spLocks noChangeArrowheads="1"/>
              </p:cNvSpPr>
              <p:nvPr/>
            </p:nvSpPr>
            <p:spPr bwMode="auto">
              <a:xfrm>
                <a:off x="4272" y="3273"/>
                <a:ext cx="347" cy="327"/>
              </a:xfrm>
              <a:prstGeom prst="rect">
                <a:avLst/>
              </a:prstGeom>
              <a:noFill/>
              <a:ln w="12700">
                <a:noFill/>
                <a:miter lim="800000"/>
                <a:headEnd/>
                <a:tailEnd/>
              </a:ln>
            </p:spPr>
            <p:txBody>
              <a:bodyPr wrap="none">
                <a:prstTxWarp prst="textNoShape">
                  <a:avLst/>
                </a:prstTxWarp>
                <a:spAutoFit/>
              </a:bodyPr>
              <a:lstStyle/>
              <a:p>
                <a:r>
                  <a:rPr lang="en-US" sz="2000">
                    <a:solidFill>
                      <a:schemeClr val="tx1"/>
                    </a:solidFill>
                  </a:rPr>
                  <a:t> </a:t>
                </a:r>
                <a:r>
                  <a:rPr lang="en-US" sz="2800">
                    <a:solidFill>
                      <a:schemeClr val="tx1"/>
                    </a:solidFill>
                  </a:rPr>
                  <a:t>...</a:t>
                </a:r>
                <a:endParaRPr lang="en-US" sz="2000"/>
              </a:p>
            </p:txBody>
          </p:sp>
          <p:sp>
            <p:nvSpPr>
              <p:cNvPr id="37921" name="Text Box 24"/>
              <p:cNvSpPr txBox="1">
                <a:spLocks noChangeArrowheads="1"/>
              </p:cNvSpPr>
              <p:nvPr/>
            </p:nvSpPr>
            <p:spPr bwMode="auto">
              <a:xfrm>
                <a:off x="288" y="3273"/>
                <a:ext cx="347" cy="327"/>
              </a:xfrm>
              <a:prstGeom prst="rect">
                <a:avLst/>
              </a:prstGeom>
              <a:noFill/>
              <a:ln w="12700">
                <a:noFill/>
                <a:miter lim="800000"/>
                <a:headEnd/>
                <a:tailEnd/>
              </a:ln>
            </p:spPr>
            <p:txBody>
              <a:bodyPr wrap="none">
                <a:prstTxWarp prst="textNoShape">
                  <a:avLst/>
                </a:prstTxWarp>
                <a:spAutoFit/>
              </a:bodyPr>
              <a:lstStyle/>
              <a:p>
                <a:r>
                  <a:rPr lang="en-US" sz="2000">
                    <a:solidFill>
                      <a:schemeClr val="tx1"/>
                    </a:solidFill>
                  </a:rPr>
                  <a:t> </a:t>
                </a:r>
                <a:r>
                  <a:rPr lang="en-US" sz="2800">
                    <a:solidFill>
                      <a:schemeClr val="tx1"/>
                    </a:solidFill>
                  </a:rPr>
                  <a:t>...</a:t>
                </a:r>
                <a:endParaRPr lang="en-US" sz="2000"/>
              </a:p>
            </p:txBody>
          </p:sp>
          <p:sp>
            <p:nvSpPr>
              <p:cNvPr id="37922" name="Text Box 25"/>
              <p:cNvSpPr txBox="1">
                <a:spLocks noChangeArrowheads="1"/>
              </p:cNvSpPr>
              <p:nvPr/>
            </p:nvSpPr>
            <p:spPr bwMode="auto">
              <a:xfrm>
                <a:off x="624" y="3216"/>
                <a:ext cx="1420" cy="223"/>
              </a:xfrm>
              <a:prstGeom prst="rect">
                <a:avLst/>
              </a:prstGeom>
              <a:noFill/>
              <a:ln w="12700">
                <a:noFill/>
                <a:miter lim="800000"/>
                <a:headEnd/>
                <a:tailEnd/>
              </a:ln>
            </p:spPr>
            <p:txBody>
              <a:bodyPr wrap="none">
                <a:prstTxWarp prst="textNoShape">
                  <a:avLst/>
                </a:prstTxWarp>
                <a:spAutoFit/>
              </a:bodyPr>
              <a:lstStyle/>
              <a:p>
                <a:r>
                  <a:rPr lang="en-US" sz="1700" dirty="0">
                    <a:solidFill>
                      <a:schemeClr val="tx1"/>
                    </a:solidFill>
                  </a:rPr>
                  <a:t>101 102 103 104 105 ...</a:t>
                </a:r>
                <a:endParaRPr lang="en-US" sz="1700" dirty="0"/>
              </a:p>
            </p:txBody>
          </p:sp>
        </p:grpSp>
        <p:sp>
          <p:nvSpPr>
            <p:cNvPr id="37897" name="Text Box 26"/>
            <p:cNvSpPr txBox="1">
              <a:spLocks noChangeArrowheads="1"/>
            </p:cNvSpPr>
            <p:nvPr/>
          </p:nvSpPr>
          <p:spPr bwMode="auto">
            <a:xfrm>
              <a:off x="2044" y="3360"/>
              <a:ext cx="212" cy="288"/>
            </a:xfrm>
            <a:prstGeom prst="rect">
              <a:avLst/>
            </a:prstGeom>
            <a:noFill/>
            <a:ln w="12700">
              <a:noFill/>
              <a:miter lim="800000"/>
              <a:headEnd/>
              <a:tailEnd/>
            </a:ln>
          </p:spPr>
          <p:txBody>
            <a:bodyPr wrap="none">
              <a:prstTxWarp prst="textNoShape">
                <a:avLst/>
              </a:prstTxWarp>
              <a:spAutoFit/>
            </a:bodyPr>
            <a:lstStyle/>
            <a:p>
              <a:r>
                <a:rPr lang="en-US" sz="2400">
                  <a:solidFill>
                    <a:schemeClr val="tx1"/>
                  </a:solidFill>
                </a:rPr>
                <a:t>x</a:t>
              </a:r>
              <a:endParaRPr lang="en-US" sz="2000"/>
            </a:p>
          </p:txBody>
        </p:sp>
        <p:sp>
          <p:nvSpPr>
            <p:cNvPr id="37898" name="Text Box 27"/>
            <p:cNvSpPr txBox="1">
              <a:spLocks noChangeArrowheads="1"/>
            </p:cNvSpPr>
            <p:nvPr/>
          </p:nvSpPr>
          <p:spPr bwMode="auto">
            <a:xfrm>
              <a:off x="3500" y="3367"/>
              <a:ext cx="196" cy="250"/>
            </a:xfrm>
            <a:prstGeom prst="rect">
              <a:avLst/>
            </a:prstGeom>
            <a:noFill/>
            <a:ln w="12700">
              <a:noFill/>
              <a:miter lim="800000"/>
              <a:headEnd/>
              <a:tailEnd/>
            </a:ln>
          </p:spPr>
          <p:txBody>
            <a:bodyPr wrap="none">
              <a:prstTxWarp prst="textNoShape">
                <a:avLst/>
              </a:prstTxWarp>
              <a:spAutoFit/>
            </a:bodyPr>
            <a:lstStyle/>
            <a:p>
              <a:r>
                <a:rPr lang="en-US" sz="2000">
                  <a:solidFill>
                    <a:schemeClr val="tx1"/>
                  </a:solidFill>
                </a:rPr>
                <a:t>y</a:t>
              </a:r>
              <a:endParaRPr lang="en-US" sz="2000"/>
            </a:p>
          </p:txBody>
        </p:sp>
        <p:cxnSp>
          <p:nvCxnSpPr>
            <p:cNvPr id="37899" name="AutoShape 28"/>
            <p:cNvCxnSpPr>
              <a:cxnSpLocks noChangeShapeType="1"/>
              <a:endCxn id="37922" idx="1"/>
            </p:cNvCxnSpPr>
            <p:nvPr/>
          </p:nvCxnSpPr>
          <p:spPr bwMode="auto">
            <a:xfrm>
              <a:off x="888" y="2880"/>
              <a:ext cx="360" cy="255"/>
            </a:xfrm>
            <a:prstGeom prst="curvedConnector3">
              <a:avLst>
                <a:gd name="adj1" fmla="val 50000"/>
              </a:avLst>
            </a:prstGeom>
            <a:noFill/>
            <a:ln w="12700">
              <a:solidFill>
                <a:schemeClr val="tx1"/>
              </a:solidFill>
              <a:round/>
              <a:headEnd/>
              <a:tailEnd type="triangle" w="med" len="med"/>
            </a:ln>
          </p:spPr>
        </p:cxnSp>
        <p:cxnSp>
          <p:nvCxnSpPr>
            <p:cNvPr id="37900" name="AutoShape 29"/>
            <p:cNvCxnSpPr>
              <a:cxnSpLocks noChangeShapeType="1"/>
            </p:cNvCxnSpPr>
            <p:nvPr/>
          </p:nvCxnSpPr>
          <p:spPr bwMode="auto">
            <a:xfrm flipV="1">
              <a:off x="960" y="3552"/>
              <a:ext cx="912" cy="240"/>
            </a:xfrm>
            <a:prstGeom prst="curvedConnector3">
              <a:avLst>
                <a:gd name="adj1" fmla="val 50000"/>
              </a:avLst>
            </a:prstGeom>
            <a:noFill/>
            <a:ln w="12700">
              <a:solidFill>
                <a:schemeClr val="tx1"/>
              </a:solidFill>
              <a:round/>
              <a:headEnd/>
              <a:tailEnd type="triangle" w="med" len="med"/>
            </a:ln>
          </p:spPr>
        </p:cxnSp>
        <p:sp>
          <p:nvSpPr>
            <p:cNvPr id="37901" name="Text Box 30"/>
            <p:cNvSpPr txBox="1">
              <a:spLocks noChangeArrowheads="1"/>
            </p:cNvSpPr>
            <p:nvPr/>
          </p:nvSpPr>
          <p:spPr bwMode="auto">
            <a:xfrm>
              <a:off x="614" y="2599"/>
              <a:ext cx="1441" cy="250"/>
            </a:xfrm>
            <a:prstGeom prst="rect">
              <a:avLst/>
            </a:prstGeom>
            <a:noFill/>
            <a:ln w="12700">
              <a:noFill/>
              <a:miter lim="800000"/>
              <a:headEnd/>
              <a:tailEnd/>
            </a:ln>
          </p:spPr>
          <p:txBody>
            <a:bodyPr wrap="none">
              <a:prstTxWarp prst="textNoShape">
                <a:avLst/>
              </a:prstTxWarp>
              <a:spAutoFit/>
            </a:bodyPr>
            <a:lstStyle/>
            <a:p>
              <a:r>
                <a:rPr lang="en-US" sz="2000">
                  <a:solidFill>
                    <a:schemeClr val="tx1"/>
                  </a:solidFill>
                </a:rPr>
                <a:t>Location (address)</a:t>
              </a:r>
              <a:endParaRPr lang="en-US" sz="2000"/>
            </a:p>
          </p:txBody>
        </p:sp>
        <p:sp>
          <p:nvSpPr>
            <p:cNvPr id="37902" name="Text Box 31"/>
            <p:cNvSpPr txBox="1">
              <a:spLocks noChangeArrowheads="1"/>
            </p:cNvSpPr>
            <p:nvPr/>
          </p:nvSpPr>
          <p:spPr bwMode="auto">
            <a:xfrm>
              <a:off x="432" y="3648"/>
              <a:ext cx="516" cy="250"/>
            </a:xfrm>
            <a:prstGeom prst="rect">
              <a:avLst/>
            </a:prstGeom>
            <a:noFill/>
            <a:ln w="12700">
              <a:noFill/>
              <a:miter lim="800000"/>
              <a:headEnd/>
              <a:tailEnd/>
            </a:ln>
          </p:spPr>
          <p:txBody>
            <a:bodyPr wrap="none">
              <a:prstTxWarp prst="textNoShape">
                <a:avLst/>
              </a:prstTxWarp>
              <a:spAutoFit/>
            </a:bodyPr>
            <a:lstStyle/>
            <a:p>
              <a:r>
                <a:rPr lang="en-US" sz="2000">
                  <a:solidFill>
                    <a:schemeClr val="tx1"/>
                  </a:solidFill>
                </a:rPr>
                <a:t>name</a:t>
              </a:r>
              <a:endParaRPr lang="en-US" sz="2000"/>
            </a:p>
          </p:txBody>
        </p:sp>
      </p:grpSp>
      <p:sp>
        <p:nvSpPr>
          <p:cNvPr id="1512480" name="Text Box 32"/>
          <p:cNvSpPr txBox="1">
            <a:spLocks noChangeArrowheads="1"/>
          </p:cNvSpPr>
          <p:nvPr/>
        </p:nvSpPr>
        <p:spPr bwMode="auto">
          <a:xfrm>
            <a:off x="7086600" y="5164673"/>
            <a:ext cx="325438" cy="396875"/>
          </a:xfrm>
          <a:prstGeom prst="rect">
            <a:avLst/>
          </a:prstGeom>
          <a:noFill/>
          <a:ln w="12700">
            <a:noFill/>
            <a:miter lim="800000"/>
            <a:headEnd/>
            <a:tailEnd/>
          </a:ln>
        </p:spPr>
        <p:txBody>
          <a:bodyPr wrap="none">
            <a:prstTxWarp prst="textNoShape">
              <a:avLst/>
            </a:prstTxWarp>
            <a:spAutoFit/>
          </a:bodyPr>
          <a:lstStyle/>
          <a:p>
            <a:r>
              <a:rPr lang="en-US" sz="2000" dirty="0"/>
              <a:t>p</a:t>
            </a:r>
          </a:p>
        </p:txBody>
      </p:sp>
      <p:sp>
        <p:nvSpPr>
          <p:cNvPr id="1512481" name="Text Box 33"/>
          <p:cNvSpPr txBox="1">
            <a:spLocks noChangeArrowheads="1"/>
          </p:cNvSpPr>
          <p:nvPr/>
        </p:nvSpPr>
        <p:spPr bwMode="auto">
          <a:xfrm>
            <a:off x="6934200" y="4859873"/>
            <a:ext cx="565150" cy="366712"/>
          </a:xfrm>
          <a:prstGeom prst="rect">
            <a:avLst/>
          </a:prstGeom>
          <a:noFill/>
          <a:ln w="12700">
            <a:noFill/>
            <a:miter lim="800000"/>
            <a:headEnd/>
            <a:tailEnd/>
          </a:ln>
        </p:spPr>
        <p:txBody>
          <a:bodyPr wrap="none">
            <a:prstTxWarp prst="textNoShape">
              <a:avLst/>
            </a:prstTxWarp>
            <a:spAutoFit/>
          </a:bodyPr>
          <a:lstStyle/>
          <a:p>
            <a:r>
              <a:rPr lang="en-US" sz="1800" dirty="0">
                <a:solidFill>
                  <a:schemeClr val="tx1"/>
                </a:solidFill>
              </a:rPr>
              <a:t>104</a:t>
            </a:r>
            <a:endParaRPr lang="en-US" sz="2000" dirty="0"/>
          </a:p>
        </p:txBody>
      </p:sp>
      <p:cxnSp>
        <p:nvCxnSpPr>
          <p:cNvPr id="1512482" name="AutoShape 34"/>
          <p:cNvCxnSpPr>
            <a:cxnSpLocks noChangeShapeType="1"/>
          </p:cNvCxnSpPr>
          <p:nvPr/>
        </p:nvCxnSpPr>
        <p:spPr bwMode="auto">
          <a:xfrm rot="5400000" flipH="1">
            <a:off x="5146675" y="2519640"/>
            <a:ext cx="265113" cy="3700463"/>
          </a:xfrm>
          <a:prstGeom prst="curvedConnector3">
            <a:avLst>
              <a:gd name="adj1" fmla="val 342514"/>
            </a:avLst>
          </a:prstGeom>
          <a:noFill/>
          <a:ln w="12700">
            <a:solidFill>
              <a:schemeClr val="tx1"/>
            </a:solidFill>
            <a:round/>
            <a:headEn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1512480"/>
                                        </p:tgtEl>
                                        <p:attrNameLst>
                                          <p:attrName>style.visibility</p:attrName>
                                        </p:attrNameLst>
                                      </p:cBhvr>
                                      <p:to>
                                        <p:strVal val="visible"/>
                                      </p:to>
                                    </p:set>
                                    <p:animEffect transition="in" filter="barn(inHorizontal)">
                                      <p:cBhvr>
                                        <p:cTn id="12" dur="500"/>
                                        <p:tgtEl>
                                          <p:spTgt spid="151248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512482"/>
                                        </p:tgtEl>
                                        <p:attrNameLst>
                                          <p:attrName>style.visibility</p:attrName>
                                        </p:attrNameLst>
                                      </p:cBhvr>
                                      <p:to>
                                        <p:strVal val="visible"/>
                                      </p:to>
                                    </p:set>
                                    <p:animEffect transition="in" filter="wipe(right)">
                                      <p:cBhvr>
                                        <p:cTn id="17" dur="500"/>
                                        <p:tgtEl>
                                          <p:spTgt spid="151248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512481"/>
                                        </p:tgtEl>
                                        <p:attrNameLst>
                                          <p:attrName>style.visibility</p:attrName>
                                        </p:attrNameLst>
                                      </p:cBhvr>
                                      <p:to>
                                        <p:strVal val="visible"/>
                                      </p:to>
                                    </p:set>
                                    <p:animEffect transition="in" filter="dissolve">
                                      <p:cBhvr>
                                        <p:cTn id="22" dur="500"/>
                                        <p:tgtEl>
                                          <p:spTgt spid="1512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2480" grpId="0" autoUpdateAnimBg="0"/>
      <p:bldP spid="1512481"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Pointer Syntax</a:t>
            </a:r>
            <a:endParaRPr lang="en-US" dirty="0"/>
          </a:p>
        </p:txBody>
      </p:sp>
      <p:sp>
        <p:nvSpPr>
          <p:cNvPr id="7" name="Content Placeholder 6"/>
          <p:cNvSpPr>
            <a:spLocks noGrp="1"/>
          </p:cNvSpPr>
          <p:nvPr>
            <p:ph idx="1"/>
          </p:nvPr>
        </p:nvSpPr>
        <p:spPr/>
        <p:txBody>
          <a:bodyPr>
            <a:normAutofit/>
          </a:bodyPr>
          <a:lstStyle/>
          <a:p>
            <a:r>
              <a:rPr lang="en-US" dirty="0" smtClean="0">
                <a:latin typeface="Courier"/>
                <a:cs typeface="Courier"/>
              </a:rPr>
              <a:t>int </a:t>
            </a:r>
            <a:r>
              <a:rPr lang="en-US" dirty="0" smtClean="0">
                <a:solidFill>
                  <a:srgbClr val="0000FF"/>
                </a:solidFill>
                <a:latin typeface="Courier"/>
                <a:cs typeface="Courier"/>
              </a:rPr>
              <a:t>*</a:t>
            </a:r>
            <a:r>
              <a:rPr lang="en-US" dirty="0" err="1" smtClean="0">
                <a:solidFill>
                  <a:srgbClr val="0000FF"/>
                </a:solidFill>
                <a:latin typeface="Courier"/>
                <a:cs typeface="Courier"/>
              </a:rPr>
              <a:t>x</a:t>
            </a:r>
            <a:r>
              <a:rPr lang="en-US" dirty="0" smtClean="0">
                <a:latin typeface="Courier"/>
                <a:cs typeface="Courier"/>
              </a:rPr>
              <a:t>;</a:t>
            </a:r>
          </a:p>
          <a:p>
            <a:pPr lvl="1"/>
            <a:r>
              <a:rPr lang="en-US" dirty="0" smtClean="0"/>
              <a:t>Tells compiler that </a:t>
            </a:r>
            <a:r>
              <a:rPr lang="en-US" dirty="0" smtClean="0">
                <a:solidFill>
                  <a:srgbClr val="0000FF"/>
                </a:solidFill>
              </a:rPr>
              <a:t>variable </a:t>
            </a:r>
            <a:r>
              <a:rPr lang="en-US" dirty="0" err="1" smtClean="0">
                <a:solidFill>
                  <a:srgbClr val="0000FF"/>
                </a:solidFill>
              </a:rPr>
              <a:t>x</a:t>
            </a:r>
            <a:r>
              <a:rPr lang="en-US" dirty="0" smtClean="0">
                <a:solidFill>
                  <a:srgbClr val="0000FF"/>
                </a:solidFill>
              </a:rPr>
              <a:t> is address of </a:t>
            </a:r>
            <a:r>
              <a:rPr lang="en-US" dirty="0" smtClean="0"/>
              <a:t>an </a:t>
            </a:r>
            <a:r>
              <a:rPr lang="en-US" dirty="0" smtClean="0">
                <a:latin typeface="Courier"/>
                <a:cs typeface="Courier"/>
              </a:rPr>
              <a:t>int</a:t>
            </a:r>
          </a:p>
          <a:p>
            <a:r>
              <a:rPr lang="en-US" dirty="0" err="1" smtClean="0">
                <a:latin typeface="Courier"/>
                <a:cs typeface="Courier"/>
              </a:rPr>
              <a:t>x</a:t>
            </a:r>
            <a:r>
              <a:rPr lang="en-US" dirty="0" smtClean="0">
                <a:latin typeface="Courier"/>
                <a:cs typeface="Courier"/>
              </a:rPr>
              <a:t> = </a:t>
            </a:r>
            <a:r>
              <a:rPr lang="en-US" dirty="0" smtClean="0">
                <a:solidFill>
                  <a:srgbClr val="0000FF"/>
                </a:solidFill>
                <a:latin typeface="Courier"/>
                <a:cs typeface="Courier"/>
              </a:rPr>
              <a:t>&amp;</a:t>
            </a:r>
            <a:r>
              <a:rPr lang="en-US" dirty="0" err="1" smtClean="0">
                <a:solidFill>
                  <a:srgbClr val="0000FF"/>
                </a:solidFill>
                <a:latin typeface="Courier"/>
                <a:cs typeface="Courier"/>
              </a:rPr>
              <a:t>y</a:t>
            </a:r>
            <a:r>
              <a:rPr lang="en-US" dirty="0" smtClean="0">
                <a:latin typeface="Courier"/>
                <a:cs typeface="Courier"/>
              </a:rPr>
              <a:t>;</a:t>
            </a:r>
          </a:p>
          <a:p>
            <a:pPr lvl="1"/>
            <a:r>
              <a:rPr lang="en-US" dirty="0" smtClean="0"/>
              <a:t>Tells compiler to assign </a:t>
            </a:r>
            <a:r>
              <a:rPr lang="en-US" dirty="0" smtClean="0">
                <a:solidFill>
                  <a:srgbClr val="0000FF"/>
                </a:solidFill>
              </a:rPr>
              <a:t>address of </a:t>
            </a:r>
            <a:r>
              <a:rPr lang="en-US" dirty="0" err="1" smtClean="0">
                <a:solidFill>
                  <a:srgbClr val="0000FF"/>
                </a:solidFill>
                <a:latin typeface="Courier"/>
                <a:cs typeface="Courier"/>
              </a:rPr>
              <a:t>y</a:t>
            </a:r>
            <a:r>
              <a:rPr lang="en-US" dirty="0" smtClean="0"/>
              <a:t> to </a:t>
            </a:r>
            <a:r>
              <a:rPr lang="en-US" dirty="0" err="1" smtClean="0">
                <a:latin typeface="Courier"/>
                <a:cs typeface="Courier"/>
              </a:rPr>
              <a:t>x</a:t>
            </a:r>
            <a:endParaRPr lang="en-US" dirty="0" smtClean="0">
              <a:latin typeface="Courier"/>
              <a:cs typeface="Courier"/>
            </a:endParaRPr>
          </a:p>
          <a:p>
            <a:pPr lvl="1"/>
            <a:r>
              <a:rPr lang="en-US" dirty="0" smtClean="0">
                <a:solidFill>
                  <a:srgbClr val="0000FF"/>
                </a:solidFill>
                <a:latin typeface="Courier"/>
                <a:cs typeface="Courier"/>
              </a:rPr>
              <a:t>&amp;</a:t>
            </a:r>
            <a:r>
              <a:rPr lang="en-US" dirty="0" smtClean="0"/>
              <a:t> called the “address operator” in this context</a:t>
            </a:r>
            <a:endParaRPr lang="en-US" dirty="0" smtClean="0">
              <a:latin typeface="Courier"/>
              <a:cs typeface="Courier"/>
            </a:endParaRPr>
          </a:p>
          <a:p>
            <a:r>
              <a:rPr lang="en-US" dirty="0" err="1" smtClean="0">
                <a:latin typeface="Courier"/>
                <a:cs typeface="Courier"/>
              </a:rPr>
              <a:t>z</a:t>
            </a:r>
            <a:r>
              <a:rPr lang="en-US" dirty="0" smtClean="0">
                <a:latin typeface="Courier"/>
                <a:cs typeface="Courier"/>
              </a:rPr>
              <a:t> = </a:t>
            </a:r>
            <a:r>
              <a:rPr lang="en-US" dirty="0" smtClean="0">
                <a:solidFill>
                  <a:srgbClr val="0000FF"/>
                </a:solidFill>
                <a:latin typeface="Courier"/>
                <a:cs typeface="Courier"/>
              </a:rPr>
              <a:t>*</a:t>
            </a:r>
            <a:r>
              <a:rPr lang="en-US" dirty="0" err="1" smtClean="0">
                <a:solidFill>
                  <a:srgbClr val="0000FF"/>
                </a:solidFill>
                <a:latin typeface="Courier"/>
                <a:cs typeface="Courier"/>
              </a:rPr>
              <a:t>x</a:t>
            </a:r>
            <a:r>
              <a:rPr lang="en-US" dirty="0" smtClean="0">
                <a:latin typeface="Courier"/>
                <a:cs typeface="Courier"/>
              </a:rPr>
              <a:t>;</a:t>
            </a:r>
          </a:p>
          <a:p>
            <a:pPr lvl="1"/>
            <a:r>
              <a:rPr lang="en-US" dirty="0" smtClean="0"/>
              <a:t>Tells compiler to assign </a:t>
            </a:r>
            <a:r>
              <a:rPr lang="en-US" dirty="0" smtClean="0">
                <a:solidFill>
                  <a:srgbClr val="0000FF"/>
                </a:solidFill>
              </a:rPr>
              <a:t>value at address in </a:t>
            </a:r>
            <a:r>
              <a:rPr lang="en-US" dirty="0" err="1" smtClean="0">
                <a:solidFill>
                  <a:srgbClr val="0000FF"/>
                </a:solidFill>
                <a:latin typeface="Courier"/>
                <a:cs typeface="Courier"/>
              </a:rPr>
              <a:t>x</a:t>
            </a:r>
            <a:r>
              <a:rPr lang="en-US" dirty="0" smtClean="0"/>
              <a:t> to </a:t>
            </a:r>
            <a:r>
              <a:rPr lang="en-US" dirty="0" err="1" smtClean="0">
                <a:latin typeface="Courier"/>
                <a:cs typeface="Courier"/>
              </a:rPr>
              <a:t>z</a:t>
            </a:r>
            <a:endParaRPr lang="en-US" dirty="0" smtClean="0">
              <a:latin typeface="Courier"/>
              <a:cs typeface="Courier"/>
            </a:endParaRPr>
          </a:p>
          <a:p>
            <a:pPr lvl="1"/>
            <a:r>
              <a:rPr lang="en-US" dirty="0" smtClean="0">
                <a:solidFill>
                  <a:srgbClr val="0000FF"/>
                </a:solidFill>
                <a:latin typeface="Courier"/>
                <a:cs typeface="Courier"/>
              </a:rPr>
              <a:t>*</a:t>
            </a:r>
            <a:r>
              <a:rPr lang="en-US" dirty="0" smtClean="0"/>
              <a:t> called the “dereference operator” in this context</a:t>
            </a:r>
            <a:endParaRPr lang="en-US" dirty="0" smtClean="0">
              <a:latin typeface="Courier"/>
              <a:cs typeface="Courier"/>
            </a:endParaRPr>
          </a:p>
          <a:p>
            <a:pPr lvl="1"/>
            <a:endParaRPr lang="en-US" dirty="0"/>
          </a:p>
        </p:txBody>
      </p:sp>
      <p:sp>
        <p:nvSpPr>
          <p:cNvPr id="5" name="Slide Number Placeholder 4"/>
          <p:cNvSpPr>
            <a:spLocks noGrp="1"/>
          </p:cNvSpPr>
          <p:nvPr>
            <p:ph type="sldNum" sz="quarter" idx="12"/>
          </p:nvPr>
        </p:nvSpPr>
        <p:spPr/>
        <p:txBody>
          <a:bodyPr/>
          <a:lstStyle/>
          <a:p>
            <a:fld id="{3CC63E4C-4642-794D-A2FD-70F6B81535F5}" type="slidenum">
              <a:rPr lang="en-US" smtClean="0"/>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228600"/>
            <a:ext cx="8229600" cy="1143000"/>
          </a:xfrm>
        </p:spPr>
        <p:txBody>
          <a:bodyPr>
            <a:normAutofit/>
          </a:bodyPr>
          <a:lstStyle/>
          <a:p>
            <a:r>
              <a:rPr lang="en-US" dirty="0" smtClean="0"/>
              <a:t>Creating and Using Pointers</a:t>
            </a:r>
            <a:endParaRPr lang="en-US" dirty="0"/>
          </a:p>
        </p:txBody>
      </p:sp>
      <p:sp>
        <p:nvSpPr>
          <p:cNvPr id="39" name="Slide Number Placeholder 38"/>
          <p:cNvSpPr>
            <a:spLocks noGrp="1"/>
          </p:cNvSpPr>
          <p:nvPr>
            <p:ph type="sldNum" sz="quarter" idx="12"/>
          </p:nvPr>
        </p:nvSpPr>
        <p:spPr/>
        <p:txBody>
          <a:bodyPr/>
          <a:lstStyle/>
          <a:p>
            <a:fld id="{3CC63E4C-4642-794D-A2FD-70F6B81535F5}" type="slidenum">
              <a:rPr lang="en-US" smtClean="0"/>
              <a:pPr/>
              <a:t>54</a:t>
            </a:fld>
            <a:endParaRPr lang="en-US" dirty="0"/>
          </a:p>
        </p:txBody>
      </p:sp>
      <p:sp>
        <p:nvSpPr>
          <p:cNvPr id="1514499" name="Rectangle 3"/>
          <p:cNvSpPr>
            <a:spLocks noGrp="1" noChangeArrowheads="1"/>
          </p:cNvSpPr>
          <p:nvPr>
            <p:ph type="body" idx="4294967295"/>
          </p:nvPr>
        </p:nvSpPr>
        <p:spPr>
          <a:xfrm>
            <a:off x="194728" y="762000"/>
            <a:ext cx="8686800" cy="1633537"/>
          </a:xfrm>
        </p:spPr>
        <p:txBody>
          <a:bodyPr>
            <a:normAutofit lnSpcReduction="10000"/>
          </a:bodyPr>
          <a:lstStyle/>
          <a:p>
            <a:r>
              <a:rPr lang="en-US" dirty="0" smtClean="0"/>
              <a:t>How to create a pointer:</a:t>
            </a:r>
          </a:p>
          <a:p>
            <a:pPr marL="508000" lvl="1">
              <a:buFontTx/>
              <a:buNone/>
            </a:pPr>
            <a:r>
              <a:rPr lang="en-US" b="1" dirty="0" smtClean="0">
                <a:latin typeface="Courier New" charset="0"/>
              </a:rPr>
              <a:t>&amp;</a:t>
            </a:r>
            <a:r>
              <a:rPr lang="en-US" dirty="0" smtClean="0"/>
              <a:t> operator: get address of a variable</a:t>
            </a:r>
          </a:p>
          <a:p>
            <a:pPr>
              <a:buFont typeface="Times" charset="0"/>
              <a:buNone/>
            </a:pPr>
            <a:r>
              <a:rPr lang="en-US" b="1" dirty="0" err="1" smtClean="0">
                <a:latin typeface="Courier New" charset="0"/>
              </a:rPr>
              <a:t>int</a:t>
            </a:r>
            <a:r>
              <a:rPr lang="en-US" b="1" dirty="0" smtClean="0">
                <a:latin typeface="Courier New" charset="0"/>
              </a:rPr>
              <a:t> *</a:t>
            </a:r>
            <a:r>
              <a:rPr lang="en-US" b="1" dirty="0" err="1" smtClean="0">
                <a:latin typeface="Courier New" charset="0"/>
              </a:rPr>
              <a:t>p</a:t>
            </a:r>
            <a:r>
              <a:rPr lang="en-US" b="1" dirty="0" smtClean="0">
                <a:latin typeface="Courier New" charset="0"/>
              </a:rPr>
              <a:t>, </a:t>
            </a:r>
            <a:r>
              <a:rPr lang="en-US" b="1" dirty="0" err="1" smtClean="0">
                <a:latin typeface="Courier New" charset="0"/>
              </a:rPr>
              <a:t>x</a:t>
            </a:r>
            <a:r>
              <a:rPr lang="en-US" b="1" dirty="0" smtClean="0">
                <a:latin typeface="Courier New" charset="0"/>
              </a:rPr>
              <a:t>; </a:t>
            </a:r>
            <a:endParaRPr lang="en-US" b="1" dirty="0"/>
          </a:p>
        </p:txBody>
      </p:sp>
      <p:grpSp>
        <p:nvGrpSpPr>
          <p:cNvPr id="2" name="Group 4"/>
          <p:cNvGrpSpPr>
            <a:grpSpLocks/>
          </p:cNvGrpSpPr>
          <p:nvPr/>
        </p:nvGrpSpPr>
        <p:grpSpPr bwMode="auto">
          <a:xfrm>
            <a:off x="3124200" y="1794395"/>
            <a:ext cx="3124200" cy="747713"/>
            <a:chOff x="2016" y="1104"/>
            <a:chExt cx="1968" cy="471"/>
          </a:xfrm>
        </p:grpSpPr>
        <p:grpSp>
          <p:nvGrpSpPr>
            <p:cNvPr id="3" name="Group 5"/>
            <p:cNvGrpSpPr>
              <a:grpSpLocks/>
            </p:cNvGrpSpPr>
            <p:nvPr/>
          </p:nvGrpSpPr>
          <p:grpSpPr bwMode="auto">
            <a:xfrm>
              <a:off x="2016" y="1104"/>
              <a:ext cx="912" cy="471"/>
              <a:chOff x="96" y="1632"/>
              <a:chExt cx="912" cy="471"/>
            </a:xfrm>
          </p:grpSpPr>
          <p:sp>
            <p:nvSpPr>
              <p:cNvPr id="39971" name="Rectangle 6"/>
              <p:cNvSpPr>
                <a:spLocks noChangeArrowheads="1"/>
              </p:cNvSpPr>
              <p:nvPr/>
            </p:nvSpPr>
            <p:spPr bwMode="auto">
              <a:xfrm>
                <a:off x="384" y="1632"/>
                <a:ext cx="624" cy="432"/>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39972" name="Text Box 7"/>
              <p:cNvSpPr txBox="1">
                <a:spLocks noChangeArrowheads="1"/>
              </p:cNvSpPr>
              <p:nvPr/>
            </p:nvSpPr>
            <p:spPr bwMode="auto">
              <a:xfrm>
                <a:off x="96" y="1776"/>
                <a:ext cx="250" cy="327"/>
              </a:xfrm>
              <a:prstGeom prst="rect">
                <a:avLst/>
              </a:prstGeom>
              <a:noFill/>
              <a:ln w="12700">
                <a:noFill/>
                <a:miter lim="800000"/>
                <a:headEnd/>
                <a:tailEnd/>
              </a:ln>
            </p:spPr>
            <p:txBody>
              <a:bodyPr wrap="none">
                <a:prstTxWarp prst="textNoShape">
                  <a:avLst/>
                </a:prstTxWarp>
                <a:spAutoFit/>
              </a:bodyPr>
              <a:lstStyle/>
              <a:p>
                <a:r>
                  <a:rPr lang="en-US" sz="2800" b="1" dirty="0" err="1">
                    <a:solidFill>
                      <a:schemeClr val="tx1"/>
                    </a:solidFill>
                    <a:latin typeface="Courier New" charset="0"/>
                  </a:rPr>
                  <a:t>p</a:t>
                </a:r>
                <a:endParaRPr lang="en-US" sz="2000" b="1" dirty="0"/>
              </a:p>
            </p:txBody>
          </p:sp>
          <p:sp>
            <p:nvSpPr>
              <p:cNvPr id="39973" name="Text Box 8"/>
              <p:cNvSpPr txBox="1">
                <a:spLocks noChangeArrowheads="1"/>
              </p:cNvSpPr>
              <p:nvPr/>
            </p:nvSpPr>
            <p:spPr bwMode="auto">
              <a:xfrm>
                <a:off x="576" y="1776"/>
                <a:ext cx="250" cy="327"/>
              </a:xfrm>
              <a:prstGeom prst="rect">
                <a:avLst/>
              </a:prstGeom>
              <a:noFill/>
              <a:ln w="12700">
                <a:noFill/>
                <a:miter lim="800000"/>
                <a:headEnd/>
                <a:tailEnd/>
              </a:ln>
            </p:spPr>
            <p:txBody>
              <a:bodyPr wrap="none">
                <a:prstTxWarp prst="textNoShape">
                  <a:avLst/>
                </a:prstTxWarp>
                <a:spAutoFit/>
              </a:bodyPr>
              <a:lstStyle/>
              <a:p>
                <a:r>
                  <a:rPr lang="en-US" sz="2800" b="1">
                    <a:solidFill>
                      <a:schemeClr val="tx1"/>
                    </a:solidFill>
                    <a:latin typeface="Courier New" charset="0"/>
                  </a:rPr>
                  <a:t>?</a:t>
                </a:r>
                <a:endParaRPr lang="en-US" sz="2000"/>
              </a:p>
            </p:txBody>
          </p:sp>
        </p:grpSp>
        <p:grpSp>
          <p:nvGrpSpPr>
            <p:cNvPr id="4" name="Group 9"/>
            <p:cNvGrpSpPr>
              <a:grpSpLocks/>
            </p:cNvGrpSpPr>
            <p:nvPr/>
          </p:nvGrpSpPr>
          <p:grpSpPr bwMode="auto">
            <a:xfrm>
              <a:off x="3072" y="1104"/>
              <a:ext cx="912" cy="471"/>
              <a:chOff x="96" y="1632"/>
              <a:chExt cx="912" cy="471"/>
            </a:xfrm>
          </p:grpSpPr>
          <p:sp>
            <p:nvSpPr>
              <p:cNvPr id="39968" name="Rectangle 10"/>
              <p:cNvSpPr>
                <a:spLocks noChangeArrowheads="1"/>
              </p:cNvSpPr>
              <p:nvPr/>
            </p:nvSpPr>
            <p:spPr bwMode="auto">
              <a:xfrm>
                <a:off x="384" y="1632"/>
                <a:ext cx="624" cy="432"/>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39969" name="Text Box 11"/>
              <p:cNvSpPr txBox="1">
                <a:spLocks noChangeArrowheads="1"/>
              </p:cNvSpPr>
              <p:nvPr/>
            </p:nvSpPr>
            <p:spPr bwMode="auto">
              <a:xfrm>
                <a:off x="96" y="1776"/>
                <a:ext cx="250" cy="327"/>
              </a:xfrm>
              <a:prstGeom prst="rect">
                <a:avLst/>
              </a:prstGeom>
              <a:noFill/>
              <a:ln w="12700">
                <a:noFill/>
                <a:miter lim="800000"/>
                <a:headEnd/>
                <a:tailEnd/>
              </a:ln>
            </p:spPr>
            <p:txBody>
              <a:bodyPr wrap="none">
                <a:prstTxWarp prst="textNoShape">
                  <a:avLst/>
                </a:prstTxWarp>
                <a:spAutoFit/>
              </a:bodyPr>
              <a:lstStyle/>
              <a:p>
                <a:r>
                  <a:rPr lang="en-US" sz="2800" b="1" dirty="0" err="1">
                    <a:solidFill>
                      <a:schemeClr val="tx1"/>
                    </a:solidFill>
                    <a:latin typeface="Courier New" charset="0"/>
                  </a:rPr>
                  <a:t>x</a:t>
                </a:r>
                <a:endParaRPr lang="en-US" sz="2000" b="1" dirty="0"/>
              </a:p>
            </p:txBody>
          </p:sp>
          <p:sp>
            <p:nvSpPr>
              <p:cNvPr id="39970" name="Text Box 12"/>
              <p:cNvSpPr txBox="1">
                <a:spLocks noChangeArrowheads="1"/>
              </p:cNvSpPr>
              <p:nvPr/>
            </p:nvSpPr>
            <p:spPr bwMode="auto">
              <a:xfrm>
                <a:off x="576" y="1776"/>
                <a:ext cx="250" cy="327"/>
              </a:xfrm>
              <a:prstGeom prst="rect">
                <a:avLst/>
              </a:prstGeom>
              <a:noFill/>
              <a:ln w="12700">
                <a:noFill/>
                <a:miter lim="800000"/>
                <a:headEnd/>
                <a:tailEnd/>
              </a:ln>
            </p:spPr>
            <p:txBody>
              <a:bodyPr wrap="none">
                <a:prstTxWarp prst="textNoShape">
                  <a:avLst/>
                </a:prstTxWarp>
                <a:spAutoFit/>
              </a:bodyPr>
              <a:lstStyle/>
              <a:p>
                <a:r>
                  <a:rPr lang="en-US" sz="2800" b="1">
                    <a:solidFill>
                      <a:schemeClr val="tx1"/>
                    </a:solidFill>
                    <a:latin typeface="Courier New" charset="0"/>
                  </a:rPr>
                  <a:t>?</a:t>
                </a:r>
                <a:endParaRPr lang="en-US" sz="2000"/>
              </a:p>
            </p:txBody>
          </p:sp>
        </p:grpSp>
      </p:grpSp>
      <p:grpSp>
        <p:nvGrpSpPr>
          <p:cNvPr id="5" name="Group 13"/>
          <p:cNvGrpSpPr>
            <a:grpSpLocks/>
          </p:cNvGrpSpPr>
          <p:nvPr/>
        </p:nvGrpSpPr>
        <p:grpSpPr bwMode="auto">
          <a:xfrm>
            <a:off x="762000" y="2708795"/>
            <a:ext cx="5486400" cy="747713"/>
            <a:chOff x="528" y="1680"/>
            <a:chExt cx="3456" cy="471"/>
          </a:xfrm>
        </p:grpSpPr>
        <p:sp>
          <p:nvSpPr>
            <p:cNvPr id="39956" name="Rectangle 14"/>
            <p:cNvSpPr>
              <a:spLocks noChangeArrowheads="1"/>
            </p:cNvSpPr>
            <p:nvPr/>
          </p:nvSpPr>
          <p:spPr bwMode="auto">
            <a:xfrm>
              <a:off x="528" y="1728"/>
              <a:ext cx="1200" cy="278"/>
            </a:xfrm>
            <a:prstGeom prst="rect">
              <a:avLst/>
            </a:prstGeom>
            <a:noFill/>
            <a:ln w="12700">
              <a:noFill/>
              <a:miter lim="800000"/>
              <a:headEnd/>
              <a:tailEnd/>
            </a:ln>
          </p:spPr>
          <p:txBody>
            <a:bodyPr lIns="63500" tIns="25400" rIns="63500" bIns="25400">
              <a:prstTxWarp prst="textNoShape">
                <a:avLst/>
              </a:prstTxWarp>
              <a:spAutoFit/>
            </a:bodyPr>
            <a:lstStyle/>
            <a:p>
              <a:pPr marL="203200" indent="-203200">
                <a:lnSpc>
                  <a:spcPct val="75000"/>
                </a:lnSpc>
                <a:spcBef>
                  <a:spcPct val="65000"/>
                </a:spcBef>
                <a:buSzPct val="100000"/>
                <a:buFont typeface="Times" charset="0"/>
                <a:buNone/>
              </a:pPr>
              <a:r>
                <a:rPr lang="en-US" sz="3200" b="1" dirty="0" err="1">
                  <a:solidFill>
                    <a:schemeClr val="tx1"/>
                  </a:solidFill>
                  <a:latin typeface="Courier New" charset="0"/>
                </a:rPr>
                <a:t>x</a:t>
              </a:r>
              <a:r>
                <a:rPr lang="en-US" sz="3200" b="1" dirty="0">
                  <a:solidFill>
                    <a:schemeClr val="tx1"/>
                  </a:solidFill>
                  <a:latin typeface="Courier New" charset="0"/>
                </a:rPr>
                <a:t> = 3; </a:t>
              </a:r>
              <a:endParaRPr lang="en-US" sz="3200" b="1" dirty="0">
                <a:solidFill>
                  <a:schemeClr val="tx1"/>
                </a:solidFill>
              </a:endParaRPr>
            </a:p>
          </p:txBody>
        </p:sp>
        <p:grpSp>
          <p:nvGrpSpPr>
            <p:cNvPr id="6" name="Group 15"/>
            <p:cNvGrpSpPr>
              <a:grpSpLocks/>
            </p:cNvGrpSpPr>
            <p:nvPr/>
          </p:nvGrpSpPr>
          <p:grpSpPr bwMode="auto">
            <a:xfrm>
              <a:off x="2016" y="1680"/>
              <a:ext cx="1968" cy="471"/>
              <a:chOff x="2016" y="1584"/>
              <a:chExt cx="1968" cy="471"/>
            </a:xfrm>
          </p:grpSpPr>
          <p:grpSp>
            <p:nvGrpSpPr>
              <p:cNvPr id="7" name="Group 16"/>
              <p:cNvGrpSpPr>
                <a:grpSpLocks/>
              </p:cNvGrpSpPr>
              <p:nvPr/>
            </p:nvGrpSpPr>
            <p:grpSpPr bwMode="auto">
              <a:xfrm>
                <a:off x="2016" y="1584"/>
                <a:ext cx="912" cy="471"/>
                <a:chOff x="96" y="1632"/>
                <a:chExt cx="912" cy="471"/>
              </a:xfrm>
            </p:grpSpPr>
            <p:sp>
              <p:nvSpPr>
                <p:cNvPr id="39963" name="Rectangle 17"/>
                <p:cNvSpPr>
                  <a:spLocks noChangeArrowheads="1"/>
                </p:cNvSpPr>
                <p:nvPr/>
              </p:nvSpPr>
              <p:spPr bwMode="auto">
                <a:xfrm>
                  <a:off x="384" y="1632"/>
                  <a:ext cx="624" cy="432"/>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39964" name="Text Box 18"/>
                <p:cNvSpPr txBox="1">
                  <a:spLocks noChangeArrowheads="1"/>
                </p:cNvSpPr>
                <p:nvPr/>
              </p:nvSpPr>
              <p:spPr bwMode="auto">
                <a:xfrm>
                  <a:off x="96" y="1776"/>
                  <a:ext cx="250" cy="327"/>
                </a:xfrm>
                <a:prstGeom prst="rect">
                  <a:avLst/>
                </a:prstGeom>
                <a:noFill/>
                <a:ln w="12700">
                  <a:noFill/>
                  <a:miter lim="800000"/>
                  <a:headEnd/>
                  <a:tailEnd/>
                </a:ln>
              </p:spPr>
              <p:txBody>
                <a:bodyPr wrap="none">
                  <a:prstTxWarp prst="textNoShape">
                    <a:avLst/>
                  </a:prstTxWarp>
                  <a:spAutoFit/>
                </a:bodyPr>
                <a:lstStyle/>
                <a:p>
                  <a:r>
                    <a:rPr lang="en-US" sz="2800" b="1" dirty="0" err="1">
                      <a:solidFill>
                        <a:schemeClr val="tx1"/>
                      </a:solidFill>
                      <a:latin typeface="Courier New" charset="0"/>
                    </a:rPr>
                    <a:t>p</a:t>
                  </a:r>
                  <a:endParaRPr lang="en-US" sz="2000" b="1" dirty="0"/>
                </a:p>
              </p:txBody>
            </p:sp>
            <p:sp>
              <p:nvSpPr>
                <p:cNvPr id="39965" name="Text Box 19"/>
                <p:cNvSpPr txBox="1">
                  <a:spLocks noChangeArrowheads="1"/>
                </p:cNvSpPr>
                <p:nvPr/>
              </p:nvSpPr>
              <p:spPr bwMode="auto">
                <a:xfrm>
                  <a:off x="576" y="1776"/>
                  <a:ext cx="250" cy="327"/>
                </a:xfrm>
                <a:prstGeom prst="rect">
                  <a:avLst/>
                </a:prstGeom>
                <a:noFill/>
                <a:ln w="12700">
                  <a:noFill/>
                  <a:miter lim="800000"/>
                  <a:headEnd/>
                  <a:tailEnd/>
                </a:ln>
              </p:spPr>
              <p:txBody>
                <a:bodyPr wrap="none">
                  <a:prstTxWarp prst="textNoShape">
                    <a:avLst/>
                  </a:prstTxWarp>
                  <a:spAutoFit/>
                </a:bodyPr>
                <a:lstStyle/>
                <a:p>
                  <a:r>
                    <a:rPr lang="en-US" sz="2800" b="1">
                      <a:solidFill>
                        <a:schemeClr val="tx1"/>
                      </a:solidFill>
                      <a:latin typeface="Courier New" charset="0"/>
                    </a:rPr>
                    <a:t>?</a:t>
                  </a:r>
                  <a:endParaRPr lang="en-US" sz="2000"/>
                </a:p>
              </p:txBody>
            </p:sp>
          </p:grpSp>
          <p:grpSp>
            <p:nvGrpSpPr>
              <p:cNvPr id="8" name="Group 20"/>
              <p:cNvGrpSpPr>
                <a:grpSpLocks/>
              </p:cNvGrpSpPr>
              <p:nvPr/>
            </p:nvGrpSpPr>
            <p:grpSpPr bwMode="auto">
              <a:xfrm>
                <a:off x="3072" y="1584"/>
                <a:ext cx="912" cy="471"/>
                <a:chOff x="96" y="1632"/>
                <a:chExt cx="912" cy="471"/>
              </a:xfrm>
            </p:grpSpPr>
            <p:sp>
              <p:nvSpPr>
                <p:cNvPr id="39960" name="Rectangle 21"/>
                <p:cNvSpPr>
                  <a:spLocks noChangeArrowheads="1"/>
                </p:cNvSpPr>
                <p:nvPr/>
              </p:nvSpPr>
              <p:spPr bwMode="auto">
                <a:xfrm>
                  <a:off x="384" y="1632"/>
                  <a:ext cx="624" cy="432"/>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39961" name="Text Box 22"/>
                <p:cNvSpPr txBox="1">
                  <a:spLocks noChangeArrowheads="1"/>
                </p:cNvSpPr>
                <p:nvPr/>
              </p:nvSpPr>
              <p:spPr bwMode="auto">
                <a:xfrm>
                  <a:off x="96" y="1776"/>
                  <a:ext cx="250" cy="327"/>
                </a:xfrm>
                <a:prstGeom prst="rect">
                  <a:avLst/>
                </a:prstGeom>
                <a:noFill/>
                <a:ln w="12700">
                  <a:noFill/>
                  <a:miter lim="800000"/>
                  <a:headEnd/>
                  <a:tailEnd/>
                </a:ln>
              </p:spPr>
              <p:txBody>
                <a:bodyPr wrap="none">
                  <a:prstTxWarp prst="textNoShape">
                    <a:avLst/>
                  </a:prstTxWarp>
                  <a:spAutoFit/>
                </a:bodyPr>
                <a:lstStyle/>
                <a:p>
                  <a:r>
                    <a:rPr lang="en-US" sz="2800" b="1" dirty="0" err="1">
                      <a:solidFill>
                        <a:schemeClr val="tx1"/>
                      </a:solidFill>
                      <a:latin typeface="Courier New" charset="0"/>
                    </a:rPr>
                    <a:t>x</a:t>
                  </a:r>
                  <a:endParaRPr lang="en-US" sz="2000" b="1" dirty="0"/>
                </a:p>
              </p:txBody>
            </p:sp>
            <p:sp>
              <p:nvSpPr>
                <p:cNvPr id="39962" name="Text Box 23"/>
                <p:cNvSpPr txBox="1">
                  <a:spLocks noChangeArrowheads="1"/>
                </p:cNvSpPr>
                <p:nvPr/>
              </p:nvSpPr>
              <p:spPr bwMode="auto">
                <a:xfrm>
                  <a:off x="576" y="1776"/>
                  <a:ext cx="250" cy="327"/>
                </a:xfrm>
                <a:prstGeom prst="rect">
                  <a:avLst/>
                </a:prstGeom>
                <a:noFill/>
                <a:ln w="12700">
                  <a:noFill/>
                  <a:miter lim="800000"/>
                  <a:headEnd/>
                  <a:tailEnd/>
                </a:ln>
              </p:spPr>
              <p:txBody>
                <a:bodyPr wrap="none">
                  <a:prstTxWarp prst="textNoShape">
                    <a:avLst/>
                  </a:prstTxWarp>
                  <a:spAutoFit/>
                </a:bodyPr>
                <a:lstStyle/>
                <a:p>
                  <a:r>
                    <a:rPr lang="en-US" sz="2800" b="1">
                      <a:solidFill>
                        <a:schemeClr val="tx1"/>
                      </a:solidFill>
                      <a:latin typeface="Courier New" charset="0"/>
                    </a:rPr>
                    <a:t>3</a:t>
                  </a:r>
                  <a:endParaRPr lang="en-US" sz="2000"/>
                </a:p>
              </p:txBody>
            </p:sp>
          </p:grpSp>
        </p:grpSp>
      </p:grpSp>
      <p:grpSp>
        <p:nvGrpSpPr>
          <p:cNvPr id="9" name="Group 24"/>
          <p:cNvGrpSpPr>
            <a:grpSpLocks/>
          </p:cNvGrpSpPr>
          <p:nvPr/>
        </p:nvGrpSpPr>
        <p:grpSpPr bwMode="auto">
          <a:xfrm>
            <a:off x="762000" y="3546995"/>
            <a:ext cx="5486400" cy="823913"/>
            <a:chOff x="480" y="2208"/>
            <a:chExt cx="3456" cy="519"/>
          </a:xfrm>
        </p:grpSpPr>
        <p:sp>
          <p:nvSpPr>
            <p:cNvPr id="39945" name="Rectangle 25"/>
            <p:cNvSpPr>
              <a:spLocks noChangeArrowheads="1"/>
            </p:cNvSpPr>
            <p:nvPr/>
          </p:nvSpPr>
          <p:spPr bwMode="auto">
            <a:xfrm>
              <a:off x="480" y="2304"/>
              <a:ext cx="1200" cy="278"/>
            </a:xfrm>
            <a:prstGeom prst="rect">
              <a:avLst/>
            </a:prstGeom>
            <a:noFill/>
            <a:ln w="12700">
              <a:noFill/>
              <a:miter lim="800000"/>
              <a:headEnd/>
              <a:tailEnd/>
            </a:ln>
          </p:spPr>
          <p:txBody>
            <a:bodyPr lIns="63500" tIns="25400" rIns="63500" bIns="25400">
              <a:prstTxWarp prst="textNoShape">
                <a:avLst/>
              </a:prstTxWarp>
              <a:spAutoFit/>
            </a:bodyPr>
            <a:lstStyle/>
            <a:p>
              <a:pPr marL="203200" indent="-203200">
                <a:lnSpc>
                  <a:spcPct val="75000"/>
                </a:lnSpc>
                <a:spcBef>
                  <a:spcPct val="65000"/>
                </a:spcBef>
                <a:buSzPct val="100000"/>
                <a:buFont typeface="Times" charset="0"/>
                <a:buNone/>
              </a:pPr>
              <a:r>
                <a:rPr lang="en-US" sz="3200" b="1" dirty="0" err="1">
                  <a:solidFill>
                    <a:schemeClr val="tx1"/>
                  </a:solidFill>
                  <a:latin typeface="Courier New" charset="0"/>
                </a:rPr>
                <a:t>p</a:t>
              </a:r>
              <a:r>
                <a:rPr lang="en-US" sz="3200" b="1" dirty="0">
                  <a:solidFill>
                    <a:schemeClr val="tx1"/>
                  </a:solidFill>
                  <a:latin typeface="Courier New" charset="0"/>
                </a:rPr>
                <a:t> </a:t>
              </a:r>
              <a:r>
                <a:rPr lang="en-US" sz="3200" b="1" dirty="0" smtClean="0">
                  <a:solidFill>
                    <a:schemeClr val="tx1"/>
                  </a:solidFill>
                  <a:latin typeface="Courier New" charset="0"/>
                </a:rPr>
                <a:t>= &amp;</a:t>
              </a:r>
              <a:r>
                <a:rPr lang="en-US" sz="3200" b="1" dirty="0" err="1">
                  <a:solidFill>
                    <a:schemeClr val="tx1"/>
                  </a:solidFill>
                  <a:latin typeface="Courier New" charset="0"/>
                </a:rPr>
                <a:t>x</a:t>
              </a:r>
              <a:r>
                <a:rPr lang="en-US" sz="3200" b="1" dirty="0">
                  <a:solidFill>
                    <a:schemeClr val="tx1"/>
                  </a:solidFill>
                  <a:latin typeface="Courier New" charset="0"/>
                </a:rPr>
                <a:t>; </a:t>
              </a:r>
              <a:endParaRPr lang="en-US" sz="3200" b="1" dirty="0">
                <a:solidFill>
                  <a:schemeClr val="tx1"/>
                </a:solidFill>
              </a:endParaRPr>
            </a:p>
          </p:txBody>
        </p:sp>
        <p:grpSp>
          <p:nvGrpSpPr>
            <p:cNvPr id="10" name="Group 26"/>
            <p:cNvGrpSpPr>
              <a:grpSpLocks/>
            </p:cNvGrpSpPr>
            <p:nvPr/>
          </p:nvGrpSpPr>
          <p:grpSpPr bwMode="auto">
            <a:xfrm>
              <a:off x="1968" y="2256"/>
              <a:ext cx="1968" cy="471"/>
              <a:chOff x="2016" y="1584"/>
              <a:chExt cx="1968" cy="471"/>
            </a:xfrm>
          </p:grpSpPr>
          <p:grpSp>
            <p:nvGrpSpPr>
              <p:cNvPr id="11" name="Group 27"/>
              <p:cNvGrpSpPr>
                <a:grpSpLocks/>
              </p:cNvGrpSpPr>
              <p:nvPr/>
            </p:nvGrpSpPr>
            <p:grpSpPr bwMode="auto">
              <a:xfrm>
                <a:off x="2016" y="1584"/>
                <a:ext cx="912" cy="471"/>
                <a:chOff x="96" y="1632"/>
                <a:chExt cx="912" cy="471"/>
              </a:xfrm>
            </p:grpSpPr>
            <p:sp>
              <p:nvSpPr>
                <p:cNvPr id="39953" name="Rectangle 28"/>
                <p:cNvSpPr>
                  <a:spLocks noChangeArrowheads="1"/>
                </p:cNvSpPr>
                <p:nvPr/>
              </p:nvSpPr>
              <p:spPr bwMode="auto">
                <a:xfrm>
                  <a:off x="384" y="1632"/>
                  <a:ext cx="624" cy="432"/>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39954" name="Text Box 29"/>
                <p:cNvSpPr txBox="1">
                  <a:spLocks noChangeArrowheads="1"/>
                </p:cNvSpPr>
                <p:nvPr/>
              </p:nvSpPr>
              <p:spPr bwMode="auto">
                <a:xfrm>
                  <a:off x="96" y="1776"/>
                  <a:ext cx="250" cy="327"/>
                </a:xfrm>
                <a:prstGeom prst="rect">
                  <a:avLst/>
                </a:prstGeom>
                <a:noFill/>
                <a:ln w="12700">
                  <a:noFill/>
                  <a:miter lim="800000"/>
                  <a:headEnd/>
                  <a:tailEnd/>
                </a:ln>
              </p:spPr>
              <p:txBody>
                <a:bodyPr wrap="none">
                  <a:prstTxWarp prst="textNoShape">
                    <a:avLst/>
                  </a:prstTxWarp>
                  <a:spAutoFit/>
                </a:bodyPr>
                <a:lstStyle/>
                <a:p>
                  <a:r>
                    <a:rPr lang="en-US" sz="2800" b="1" dirty="0" err="1">
                      <a:solidFill>
                        <a:schemeClr val="tx1"/>
                      </a:solidFill>
                      <a:latin typeface="Courier New" charset="0"/>
                    </a:rPr>
                    <a:t>p</a:t>
                  </a:r>
                  <a:endParaRPr lang="en-US" sz="2000" b="1" dirty="0"/>
                </a:p>
              </p:txBody>
            </p:sp>
            <p:sp>
              <p:nvSpPr>
                <p:cNvPr id="39955" name="Text Box 30"/>
                <p:cNvSpPr txBox="1">
                  <a:spLocks noChangeArrowheads="1"/>
                </p:cNvSpPr>
                <p:nvPr/>
              </p:nvSpPr>
              <p:spPr bwMode="auto">
                <a:xfrm>
                  <a:off x="576" y="1818"/>
                  <a:ext cx="116" cy="250"/>
                </a:xfrm>
                <a:prstGeom prst="rect">
                  <a:avLst/>
                </a:prstGeom>
                <a:noFill/>
                <a:ln w="12700">
                  <a:noFill/>
                  <a:miter lim="800000"/>
                  <a:headEnd/>
                  <a:tailEnd/>
                </a:ln>
              </p:spPr>
              <p:txBody>
                <a:bodyPr wrap="none">
                  <a:prstTxWarp prst="textNoShape">
                    <a:avLst/>
                  </a:prstTxWarp>
                  <a:spAutoFit/>
                </a:bodyPr>
                <a:lstStyle/>
                <a:p>
                  <a:endParaRPr lang="en-US" sz="2000"/>
                </a:p>
              </p:txBody>
            </p:sp>
          </p:grpSp>
          <p:grpSp>
            <p:nvGrpSpPr>
              <p:cNvPr id="12" name="Group 31"/>
              <p:cNvGrpSpPr>
                <a:grpSpLocks/>
              </p:cNvGrpSpPr>
              <p:nvPr/>
            </p:nvGrpSpPr>
            <p:grpSpPr bwMode="auto">
              <a:xfrm>
                <a:off x="3072" y="1584"/>
                <a:ext cx="912" cy="471"/>
                <a:chOff x="96" y="1632"/>
                <a:chExt cx="912" cy="471"/>
              </a:xfrm>
            </p:grpSpPr>
            <p:sp>
              <p:nvSpPr>
                <p:cNvPr id="39950" name="Rectangle 32"/>
                <p:cNvSpPr>
                  <a:spLocks noChangeArrowheads="1"/>
                </p:cNvSpPr>
                <p:nvPr/>
              </p:nvSpPr>
              <p:spPr bwMode="auto">
                <a:xfrm>
                  <a:off x="384" y="1632"/>
                  <a:ext cx="624" cy="432"/>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39951" name="Text Box 33"/>
                <p:cNvSpPr txBox="1">
                  <a:spLocks noChangeArrowheads="1"/>
                </p:cNvSpPr>
                <p:nvPr/>
              </p:nvSpPr>
              <p:spPr bwMode="auto">
                <a:xfrm>
                  <a:off x="96" y="1776"/>
                  <a:ext cx="250" cy="327"/>
                </a:xfrm>
                <a:prstGeom prst="rect">
                  <a:avLst/>
                </a:prstGeom>
                <a:noFill/>
                <a:ln w="12700">
                  <a:noFill/>
                  <a:miter lim="800000"/>
                  <a:headEnd/>
                  <a:tailEnd/>
                </a:ln>
              </p:spPr>
              <p:txBody>
                <a:bodyPr wrap="none">
                  <a:prstTxWarp prst="textNoShape">
                    <a:avLst/>
                  </a:prstTxWarp>
                  <a:spAutoFit/>
                </a:bodyPr>
                <a:lstStyle/>
                <a:p>
                  <a:r>
                    <a:rPr lang="en-US" sz="2800" b="1" dirty="0" err="1">
                      <a:solidFill>
                        <a:schemeClr val="tx1"/>
                      </a:solidFill>
                      <a:latin typeface="Courier New" charset="0"/>
                    </a:rPr>
                    <a:t>x</a:t>
                  </a:r>
                  <a:endParaRPr lang="en-US" sz="2000" b="1" dirty="0"/>
                </a:p>
              </p:txBody>
            </p:sp>
            <p:sp>
              <p:nvSpPr>
                <p:cNvPr id="39952" name="Text Box 34"/>
                <p:cNvSpPr txBox="1">
                  <a:spLocks noChangeArrowheads="1"/>
                </p:cNvSpPr>
                <p:nvPr/>
              </p:nvSpPr>
              <p:spPr bwMode="auto">
                <a:xfrm>
                  <a:off x="576" y="1776"/>
                  <a:ext cx="250" cy="327"/>
                </a:xfrm>
                <a:prstGeom prst="rect">
                  <a:avLst/>
                </a:prstGeom>
                <a:noFill/>
                <a:ln w="12700">
                  <a:noFill/>
                  <a:miter lim="800000"/>
                  <a:headEnd/>
                  <a:tailEnd/>
                </a:ln>
              </p:spPr>
              <p:txBody>
                <a:bodyPr wrap="none">
                  <a:prstTxWarp prst="textNoShape">
                    <a:avLst/>
                  </a:prstTxWarp>
                  <a:spAutoFit/>
                </a:bodyPr>
                <a:lstStyle/>
                <a:p>
                  <a:r>
                    <a:rPr lang="en-US" sz="2800" b="1">
                      <a:solidFill>
                        <a:schemeClr val="tx1"/>
                      </a:solidFill>
                      <a:latin typeface="Courier New" charset="0"/>
                    </a:rPr>
                    <a:t>3</a:t>
                  </a:r>
                  <a:endParaRPr lang="en-US" sz="2000"/>
                </a:p>
              </p:txBody>
            </p:sp>
          </p:grpSp>
        </p:grpSp>
        <p:sp>
          <p:nvSpPr>
            <p:cNvPr id="39947" name="Freeform 35"/>
            <p:cNvSpPr>
              <a:spLocks/>
            </p:cNvSpPr>
            <p:nvPr/>
          </p:nvSpPr>
          <p:spPr bwMode="auto">
            <a:xfrm>
              <a:off x="2544" y="2208"/>
              <a:ext cx="720" cy="288"/>
            </a:xfrm>
            <a:custGeom>
              <a:avLst/>
              <a:gdLst>
                <a:gd name="T0" fmla="*/ 0 w 720"/>
                <a:gd name="T1" fmla="*/ 344 h 392"/>
                <a:gd name="T2" fmla="*/ 384 w 720"/>
                <a:gd name="T3" fmla="*/ 8 h 392"/>
                <a:gd name="T4" fmla="*/ 720 w 720"/>
                <a:gd name="T5" fmla="*/ 392 h 392"/>
                <a:gd name="T6" fmla="*/ 0 60000 65536"/>
                <a:gd name="T7" fmla="*/ 0 60000 65536"/>
                <a:gd name="T8" fmla="*/ 0 60000 65536"/>
                <a:gd name="T9" fmla="*/ 0 w 720"/>
                <a:gd name="T10" fmla="*/ 0 h 392"/>
                <a:gd name="T11" fmla="*/ 720 w 720"/>
                <a:gd name="T12" fmla="*/ 392 h 392"/>
              </a:gdLst>
              <a:ahLst/>
              <a:cxnLst>
                <a:cxn ang="T6">
                  <a:pos x="T0" y="T1"/>
                </a:cxn>
                <a:cxn ang="T7">
                  <a:pos x="T2" y="T3"/>
                </a:cxn>
                <a:cxn ang="T8">
                  <a:pos x="T4" y="T5"/>
                </a:cxn>
              </a:cxnLst>
              <a:rect l="T9" t="T10" r="T11" b="T12"/>
              <a:pathLst>
                <a:path w="720" h="392">
                  <a:moveTo>
                    <a:pt x="0" y="344"/>
                  </a:moveTo>
                  <a:cubicBezTo>
                    <a:pt x="132" y="172"/>
                    <a:pt x="264" y="0"/>
                    <a:pt x="384" y="8"/>
                  </a:cubicBezTo>
                  <a:cubicBezTo>
                    <a:pt x="504" y="16"/>
                    <a:pt x="612" y="204"/>
                    <a:pt x="720" y="392"/>
                  </a:cubicBezTo>
                </a:path>
              </a:pathLst>
            </a:custGeom>
            <a:noFill/>
            <a:ln w="57150">
              <a:solidFill>
                <a:schemeClr val="accent1"/>
              </a:solidFill>
              <a:round/>
              <a:headEnd/>
              <a:tailEnd type="triangle" w="med" len="med"/>
            </a:ln>
          </p:spPr>
          <p:txBody>
            <a:bodyPr wrap="none" anchor="ctr">
              <a:prstTxWarp prst="textNoShape">
                <a:avLst/>
              </a:prstTxWarp>
            </a:bodyPr>
            <a:lstStyle/>
            <a:p>
              <a:endParaRPr lang="en-US"/>
            </a:p>
          </p:txBody>
        </p:sp>
      </p:grpSp>
      <p:sp>
        <p:nvSpPr>
          <p:cNvPr id="1514532" name="Rectangle 36"/>
          <p:cNvSpPr>
            <a:spLocks noChangeArrowheads="1"/>
          </p:cNvSpPr>
          <p:nvPr/>
        </p:nvSpPr>
        <p:spPr bwMode="auto">
          <a:xfrm>
            <a:off x="152400" y="4376730"/>
            <a:ext cx="8915400" cy="1414746"/>
          </a:xfrm>
          <a:prstGeom prst="rect">
            <a:avLst/>
          </a:prstGeom>
          <a:noFill/>
          <a:ln w="12700">
            <a:noFill/>
            <a:miter lim="800000"/>
            <a:headEnd/>
            <a:tailEnd/>
          </a:ln>
        </p:spPr>
        <p:txBody>
          <a:bodyPr lIns="63500" tIns="25400" rIns="63500" bIns="25400">
            <a:prstTxWarp prst="textNoShape">
              <a:avLst/>
            </a:prstTxWarp>
            <a:spAutoFit/>
          </a:bodyPr>
          <a:lstStyle/>
          <a:p>
            <a:pPr marL="203200" indent="-203200">
              <a:lnSpc>
                <a:spcPct val="75000"/>
              </a:lnSpc>
              <a:spcBef>
                <a:spcPct val="65000"/>
              </a:spcBef>
              <a:buSzPct val="100000"/>
              <a:buFont typeface="Times" charset="0"/>
              <a:buChar char="•"/>
            </a:pPr>
            <a:r>
              <a:rPr lang="en-US" sz="3200" dirty="0">
                <a:solidFill>
                  <a:schemeClr val="tx1"/>
                </a:solidFill>
              </a:rPr>
              <a:t>How get a value pointed to?</a:t>
            </a:r>
            <a:endParaRPr lang="en-US" sz="3200" dirty="0" smtClean="0">
              <a:solidFill>
                <a:schemeClr val="tx1"/>
              </a:solidFill>
            </a:endParaRPr>
          </a:p>
          <a:p>
            <a:pPr marL="508000" lvl="1" indent="-190500">
              <a:lnSpc>
                <a:spcPct val="85000"/>
              </a:lnSpc>
              <a:spcBef>
                <a:spcPct val="40000"/>
              </a:spcBef>
              <a:buSzPct val="100000"/>
            </a:pPr>
            <a:r>
              <a:rPr lang="en-US" sz="2400" dirty="0" smtClean="0">
                <a:solidFill>
                  <a:srgbClr val="0000FF"/>
                </a:solidFill>
                <a:ea typeface="ＭＳ Ｐゴシック" charset="-128"/>
                <a:cs typeface="Courier"/>
              </a:rPr>
              <a:t>“</a:t>
            </a:r>
            <a:r>
              <a:rPr lang="en-US" sz="2400" b="1" dirty="0" smtClean="0">
                <a:solidFill>
                  <a:srgbClr val="0000FF"/>
                </a:solidFill>
                <a:ea typeface="ＭＳ Ｐゴシック" charset="-128"/>
                <a:cs typeface="Courier"/>
              </a:rPr>
              <a:t>*</a:t>
            </a:r>
            <a:r>
              <a:rPr lang="en-US" sz="2400" dirty="0" smtClean="0">
                <a:solidFill>
                  <a:srgbClr val="0000FF"/>
                </a:solidFill>
                <a:ea typeface="ＭＳ Ｐゴシック" charset="-128"/>
                <a:cs typeface="Courier"/>
              </a:rPr>
              <a:t>”</a:t>
            </a:r>
            <a:r>
              <a:rPr lang="en-US" sz="2400" dirty="0" smtClean="0">
                <a:solidFill>
                  <a:srgbClr val="FF0000"/>
                </a:solidFill>
                <a:ea typeface="ＭＳ Ｐゴシック" charset="-128"/>
                <a:cs typeface="Courier"/>
              </a:rPr>
              <a:t> </a:t>
            </a:r>
            <a:r>
              <a:rPr lang="en-US" sz="2400" dirty="0" smtClean="0">
                <a:solidFill>
                  <a:srgbClr val="0000FF"/>
                </a:solidFill>
                <a:ea typeface="ＭＳ Ｐゴシック" charset="-128"/>
                <a:cs typeface="Courier"/>
              </a:rPr>
              <a:t>(dereference operator): </a:t>
            </a:r>
            <a:r>
              <a:rPr lang="en-US" sz="2400" dirty="0">
                <a:solidFill>
                  <a:srgbClr val="0000FF"/>
                </a:solidFill>
                <a:ea typeface="ＭＳ Ｐゴシック" charset="-128"/>
                <a:cs typeface="Courier"/>
              </a:rPr>
              <a:t>get</a:t>
            </a:r>
            <a:r>
              <a:rPr lang="en-US" sz="2400" dirty="0" smtClean="0">
                <a:solidFill>
                  <a:srgbClr val="0000FF"/>
                </a:solidFill>
                <a:ea typeface="ＭＳ Ｐゴシック" charset="-128"/>
                <a:cs typeface="Courier"/>
              </a:rPr>
              <a:t> the value that the pointer points to</a:t>
            </a:r>
          </a:p>
          <a:p>
            <a:pPr marL="203200" indent="-203200">
              <a:lnSpc>
                <a:spcPct val="75000"/>
              </a:lnSpc>
              <a:spcBef>
                <a:spcPct val="65000"/>
              </a:spcBef>
              <a:buSzPct val="100000"/>
              <a:buFont typeface="Times" charset="0"/>
              <a:buNone/>
            </a:pPr>
            <a:r>
              <a:rPr lang="en-US" sz="2400" b="1" dirty="0">
                <a:solidFill>
                  <a:schemeClr val="tx1"/>
                </a:solidFill>
                <a:latin typeface="Courier"/>
                <a:cs typeface="Courier"/>
              </a:rPr>
              <a:t>	</a:t>
            </a:r>
            <a:r>
              <a:rPr lang="en-US" sz="2400" b="1" dirty="0" err="1">
                <a:solidFill>
                  <a:schemeClr val="tx1"/>
                </a:solidFill>
                <a:latin typeface="Courier"/>
                <a:cs typeface="Courier"/>
              </a:rPr>
              <a:t>printf(“p</a:t>
            </a:r>
            <a:r>
              <a:rPr lang="en-US" sz="2400" b="1" dirty="0">
                <a:solidFill>
                  <a:schemeClr val="tx1"/>
                </a:solidFill>
                <a:latin typeface="Courier"/>
                <a:cs typeface="Courier"/>
              </a:rPr>
              <a:t> points to %</a:t>
            </a:r>
            <a:r>
              <a:rPr lang="en-US" sz="2400" b="1" dirty="0" err="1">
                <a:solidFill>
                  <a:schemeClr val="tx1"/>
                </a:solidFill>
                <a:latin typeface="Courier"/>
                <a:cs typeface="Courier"/>
              </a:rPr>
              <a:t>d\n</a:t>
            </a:r>
            <a:r>
              <a:rPr lang="en-US" sz="2400" b="1" dirty="0">
                <a:solidFill>
                  <a:schemeClr val="tx1"/>
                </a:solidFill>
                <a:latin typeface="Courier"/>
                <a:cs typeface="Courier"/>
              </a:rPr>
              <a:t>”,*</a:t>
            </a:r>
            <a:r>
              <a:rPr lang="en-US" sz="2400" b="1" dirty="0" err="1">
                <a:solidFill>
                  <a:schemeClr val="tx1"/>
                </a:solidFill>
                <a:latin typeface="Courier"/>
                <a:cs typeface="Courier"/>
              </a:rPr>
              <a:t>p</a:t>
            </a:r>
            <a:r>
              <a:rPr lang="en-US" sz="2400" b="1" dirty="0">
                <a:solidFill>
                  <a:schemeClr val="tx1"/>
                </a:solidFill>
                <a:latin typeface="Courier"/>
                <a:cs typeface="Courier"/>
              </a:rPr>
              <a:t>); </a:t>
            </a:r>
          </a:p>
        </p:txBody>
      </p:sp>
      <p:sp>
        <p:nvSpPr>
          <p:cNvPr id="1514533" name="Text Box 37"/>
          <p:cNvSpPr txBox="1">
            <a:spLocks noChangeArrowheads="1"/>
          </p:cNvSpPr>
          <p:nvPr/>
        </p:nvSpPr>
        <p:spPr bwMode="auto">
          <a:xfrm>
            <a:off x="6400800" y="1795456"/>
            <a:ext cx="2667000" cy="2530475"/>
          </a:xfrm>
          <a:prstGeom prst="rect">
            <a:avLst/>
          </a:prstGeom>
          <a:noFill/>
          <a:ln w="12700">
            <a:noFill/>
            <a:miter lim="800000"/>
            <a:headEnd/>
            <a:tailEnd/>
          </a:ln>
        </p:spPr>
        <p:txBody>
          <a:bodyPr>
            <a:prstTxWarp prst="textNoShape">
              <a:avLst/>
            </a:prstTxWarp>
            <a:spAutoFit/>
          </a:bodyPr>
          <a:lstStyle/>
          <a:p>
            <a:r>
              <a:rPr lang="en-US" sz="2000" dirty="0"/>
              <a:t>Note the “</a:t>
            </a:r>
            <a:r>
              <a:rPr lang="en-US" sz="2000" b="1" dirty="0">
                <a:latin typeface="Courier"/>
                <a:cs typeface="Courier"/>
              </a:rPr>
              <a:t>*</a:t>
            </a:r>
            <a:r>
              <a:rPr lang="en-US" sz="2000" dirty="0"/>
              <a:t>” gets used 2 different ways in this example.  In the  declaration to indicate that </a:t>
            </a:r>
            <a:r>
              <a:rPr lang="en-US" sz="2000" b="1" dirty="0" err="1">
                <a:latin typeface="Courier New" charset="0"/>
              </a:rPr>
              <a:t>p</a:t>
            </a:r>
            <a:r>
              <a:rPr lang="en-US" sz="2000" dirty="0"/>
              <a:t> is going to be a pointer,  and in the </a:t>
            </a:r>
            <a:r>
              <a:rPr lang="en-US" sz="2000" b="1" dirty="0" err="1">
                <a:latin typeface="Courier New" charset="0"/>
              </a:rPr>
              <a:t>printf</a:t>
            </a:r>
            <a:r>
              <a:rPr lang="en-US" sz="2000" dirty="0"/>
              <a:t> to get the value pointed to by </a:t>
            </a:r>
            <a:r>
              <a:rPr lang="en-US" sz="2000" b="1" dirty="0" err="1">
                <a:latin typeface="Courier New" charset="0"/>
              </a:rPr>
              <a:t>p</a:t>
            </a:r>
            <a:r>
              <a:rPr lang="en-US" sz="2000" dirty="0"/>
              <a:t>.</a:t>
            </a:r>
          </a:p>
        </p:txBody>
      </p:sp>
    </p:spTree>
    <p:extLst>
      <p:ext uri="{BB962C8B-B14F-4D97-AF65-F5344CB8AC3E}">
        <p14:creationId xmlns:p14="http://schemas.microsoft.com/office/powerpoint/2010/main" val="1666001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144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1449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51449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514532">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1514532">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514532">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1514533"/>
                                        </p:tgtEl>
                                        <p:attrNameLst>
                                          <p:attrName>style.visibility</p:attrName>
                                        </p:attrNameLst>
                                      </p:cBhvr>
                                      <p:to>
                                        <p:strVal val="visible"/>
                                      </p:to>
                                    </p:set>
                                    <p:animEffect transition="in" filter="dissolve">
                                      <p:cBhvr>
                                        <p:cTn id="41" dur="500"/>
                                        <p:tgtEl>
                                          <p:spTgt spid="1514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4499" grpId="0" build="p" autoUpdateAnimBg="0"/>
      <p:bldP spid="1514532" grpId="0" build="p" autoUpdateAnimBg="0"/>
      <p:bldP spid="1514533"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a:bodyPr>
          <a:lstStyle/>
          <a:p>
            <a:r>
              <a:rPr lang="en-US" dirty="0" smtClean="0"/>
              <a:t>Using Pointer for Writes</a:t>
            </a:r>
            <a:endParaRPr lang="en-US" dirty="0"/>
          </a:p>
        </p:txBody>
      </p:sp>
      <p:sp>
        <p:nvSpPr>
          <p:cNvPr id="1515523" name="Rectangle 3"/>
          <p:cNvSpPr>
            <a:spLocks noGrp="1" noChangeArrowheads="1"/>
          </p:cNvSpPr>
          <p:nvPr>
            <p:ph type="body" idx="1"/>
          </p:nvPr>
        </p:nvSpPr>
        <p:spPr/>
        <p:txBody>
          <a:bodyPr/>
          <a:lstStyle/>
          <a:p>
            <a:r>
              <a:rPr lang="en-US" dirty="0" smtClean="0"/>
              <a:t>How to change a variable pointed to?</a:t>
            </a:r>
          </a:p>
          <a:p>
            <a:pPr lvl="1"/>
            <a:r>
              <a:rPr lang="en-US" dirty="0" smtClean="0"/>
              <a:t>Use the dereference operator </a:t>
            </a:r>
            <a:r>
              <a:rPr lang="en-US" b="1" dirty="0" smtClean="0">
                <a:latin typeface="Courier New"/>
                <a:cs typeface="Courier New"/>
              </a:rPr>
              <a:t>*</a:t>
            </a:r>
            <a:r>
              <a:rPr lang="en-US" dirty="0" smtClean="0"/>
              <a:t> on left of assignment operator </a:t>
            </a:r>
            <a:r>
              <a:rPr lang="en-US" b="1" dirty="0" smtClean="0">
                <a:latin typeface="Courier New"/>
                <a:cs typeface="Courier New"/>
              </a:rPr>
              <a:t>=</a:t>
            </a:r>
          </a:p>
          <a:p>
            <a:pPr lvl="1"/>
            <a:endParaRPr lang="en-US" dirty="0"/>
          </a:p>
        </p:txBody>
      </p:sp>
      <p:sp>
        <p:nvSpPr>
          <p:cNvPr id="28" name="Slide Number Placeholder 27"/>
          <p:cNvSpPr>
            <a:spLocks noGrp="1"/>
          </p:cNvSpPr>
          <p:nvPr>
            <p:ph type="sldNum" sz="quarter" idx="12"/>
          </p:nvPr>
        </p:nvSpPr>
        <p:spPr/>
        <p:txBody>
          <a:bodyPr/>
          <a:lstStyle/>
          <a:p>
            <a:fld id="{3CC63E4C-4642-794D-A2FD-70F6B81535F5}" type="slidenum">
              <a:rPr lang="en-US" smtClean="0"/>
              <a:pPr/>
              <a:t>55</a:t>
            </a:fld>
            <a:endParaRPr lang="en-US"/>
          </a:p>
        </p:txBody>
      </p:sp>
      <p:grpSp>
        <p:nvGrpSpPr>
          <p:cNvPr id="2" name="Group 4"/>
          <p:cNvGrpSpPr>
            <a:grpSpLocks/>
          </p:cNvGrpSpPr>
          <p:nvPr/>
        </p:nvGrpSpPr>
        <p:grpSpPr bwMode="auto">
          <a:xfrm>
            <a:off x="3200400" y="4529642"/>
            <a:ext cx="3124200" cy="823913"/>
            <a:chOff x="2016" y="2064"/>
            <a:chExt cx="1968" cy="519"/>
          </a:xfrm>
        </p:grpSpPr>
        <p:grpSp>
          <p:nvGrpSpPr>
            <p:cNvPr id="3" name="Group 5"/>
            <p:cNvGrpSpPr>
              <a:grpSpLocks/>
            </p:cNvGrpSpPr>
            <p:nvPr/>
          </p:nvGrpSpPr>
          <p:grpSpPr bwMode="auto">
            <a:xfrm>
              <a:off x="2016" y="2112"/>
              <a:ext cx="1968" cy="471"/>
              <a:chOff x="2016" y="1104"/>
              <a:chExt cx="1968" cy="471"/>
            </a:xfrm>
          </p:grpSpPr>
          <p:grpSp>
            <p:nvGrpSpPr>
              <p:cNvPr id="4" name="Group 6"/>
              <p:cNvGrpSpPr>
                <a:grpSpLocks/>
              </p:cNvGrpSpPr>
              <p:nvPr/>
            </p:nvGrpSpPr>
            <p:grpSpPr bwMode="auto">
              <a:xfrm>
                <a:off x="2016" y="1104"/>
                <a:ext cx="912" cy="471"/>
                <a:chOff x="96" y="1632"/>
                <a:chExt cx="912" cy="471"/>
              </a:xfrm>
            </p:grpSpPr>
            <p:sp>
              <p:nvSpPr>
                <p:cNvPr id="42008" name="Rectangle 7"/>
                <p:cNvSpPr>
                  <a:spLocks noChangeArrowheads="1"/>
                </p:cNvSpPr>
                <p:nvPr/>
              </p:nvSpPr>
              <p:spPr bwMode="auto">
                <a:xfrm>
                  <a:off x="384" y="1632"/>
                  <a:ext cx="624" cy="432"/>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42009" name="Text Box 8"/>
                <p:cNvSpPr txBox="1">
                  <a:spLocks noChangeArrowheads="1"/>
                </p:cNvSpPr>
                <p:nvPr/>
              </p:nvSpPr>
              <p:spPr bwMode="auto">
                <a:xfrm>
                  <a:off x="96" y="1776"/>
                  <a:ext cx="250" cy="327"/>
                </a:xfrm>
                <a:prstGeom prst="rect">
                  <a:avLst/>
                </a:prstGeom>
                <a:noFill/>
                <a:ln w="12700">
                  <a:noFill/>
                  <a:miter lim="800000"/>
                  <a:headEnd/>
                  <a:tailEnd/>
                </a:ln>
              </p:spPr>
              <p:txBody>
                <a:bodyPr wrap="none">
                  <a:prstTxWarp prst="textNoShape">
                    <a:avLst/>
                  </a:prstTxWarp>
                  <a:spAutoFit/>
                </a:bodyPr>
                <a:lstStyle/>
                <a:p>
                  <a:r>
                    <a:rPr lang="en-US" sz="2800" b="1" dirty="0" err="1">
                      <a:solidFill>
                        <a:schemeClr val="tx1"/>
                      </a:solidFill>
                      <a:latin typeface="Courier New" charset="0"/>
                    </a:rPr>
                    <a:t>p</a:t>
                  </a:r>
                  <a:endParaRPr lang="en-US" sz="2000" b="1" dirty="0"/>
                </a:p>
              </p:txBody>
            </p:sp>
            <p:sp>
              <p:nvSpPr>
                <p:cNvPr id="42010" name="Text Box 9"/>
                <p:cNvSpPr txBox="1">
                  <a:spLocks noChangeArrowheads="1"/>
                </p:cNvSpPr>
                <p:nvPr/>
              </p:nvSpPr>
              <p:spPr bwMode="auto">
                <a:xfrm>
                  <a:off x="576" y="1818"/>
                  <a:ext cx="116" cy="250"/>
                </a:xfrm>
                <a:prstGeom prst="rect">
                  <a:avLst/>
                </a:prstGeom>
                <a:noFill/>
                <a:ln w="12700">
                  <a:noFill/>
                  <a:miter lim="800000"/>
                  <a:headEnd/>
                  <a:tailEnd/>
                </a:ln>
              </p:spPr>
              <p:txBody>
                <a:bodyPr wrap="none">
                  <a:prstTxWarp prst="textNoShape">
                    <a:avLst/>
                  </a:prstTxWarp>
                  <a:spAutoFit/>
                </a:bodyPr>
                <a:lstStyle/>
                <a:p>
                  <a:endParaRPr lang="en-US" sz="2000"/>
                </a:p>
              </p:txBody>
            </p:sp>
          </p:grpSp>
          <p:grpSp>
            <p:nvGrpSpPr>
              <p:cNvPr id="5" name="Group 10"/>
              <p:cNvGrpSpPr>
                <a:grpSpLocks/>
              </p:cNvGrpSpPr>
              <p:nvPr/>
            </p:nvGrpSpPr>
            <p:grpSpPr bwMode="auto">
              <a:xfrm>
                <a:off x="3072" y="1104"/>
                <a:ext cx="912" cy="471"/>
                <a:chOff x="96" y="1632"/>
                <a:chExt cx="912" cy="471"/>
              </a:xfrm>
            </p:grpSpPr>
            <p:sp>
              <p:nvSpPr>
                <p:cNvPr id="42005" name="Rectangle 11"/>
                <p:cNvSpPr>
                  <a:spLocks noChangeArrowheads="1"/>
                </p:cNvSpPr>
                <p:nvPr/>
              </p:nvSpPr>
              <p:spPr bwMode="auto">
                <a:xfrm>
                  <a:off x="384" y="1632"/>
                  <a:ext cx="624" cy="432"/>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42006" name="Text Box 12"/>
                <p:cNvSpPr txBox="1">
                  <a:spLocks noChangeArrowheads="1"/>
                </p:cNvSpPr>
                <p:nvPr/>
              </p:nvSpPr>
              <p:spPr bwMode="auto">
                <a:xfrm>
                  <a:off x="96" y="1776"/>
                  <a:ext cx="250" cy="327"/>
                </a:xfrm>
                <a:prstGeom prst="rect">
                  <a:avLst/>
                </a:prstGeom>
                <a:noFill/>
                <a:ln w="12700">
                  <a:noFill/>
                  <a:miter lim="800000"/>
                  <a:headEnd/>
                  <a:tailEnd/>
                </a:ln>
              </p:spPr>
              <p:txBody>
                <a:bodyPr wrap="none">
                  <a:prstTxWarp prst="textNoShape">
                    <a:avLst/>
                  </a:prstTxWarp>
                  <a:spAutoFit/>
                </a:bodyPr>
                <a:lstStyle/>
                <a:p>
                  <a:r>
                    <a:rPr lang="en-US" sz="2800" b="1" dirty="0" err="1">
                      <a:solidFill>
                        <a:schemeClr val="tx1"/>
                      </a:solidFill>
                      <a:latin typeface="Courier New" charset="0"/>
                    </a:rPr>
                    <a:t>x</a:t>
                  </a:r>
                  <a:endParaRPr lang="en-US" sz="2000" b="1" dirty="0"/>
                </a:p>
              </p:txBody>
            </p:sp>
            <p:sp>
              <p:nvSpPr>
                <p:cNvPr id="42007" name="Text Box 13"/>
                <p:cNvSpPr txBox="1">
                  <a:spLocks noChangeArrowheads="1"/>
                </p:cNvSpPr>
                <p:nvPr/>
              </p:nvSpPr>
              <p:spPr bwMode="auto">
                <a:xfrm>
                  <a:off x="576" y="1776"/>
                  <a:ext cx="250" cy="327"/>
                </a:xfrm>
                <a:prstGeom prst="rect">
                  <a:avLst/>
                </a:prstGeom>
                <a:noFill/>
                <a:ln w="12700">
                  <a:noFill/>
                  <a:miter lim="800000"/>
                  <a:headEnd/>
                  <a:tailEnd/>
                </a:ln>
              </p:spPr>
              <p:txBody>
                <a:bodyPr wrap="none">
                  <a:prstTxWarp prst="textNoShape">
                    <a:avLst/>
                  </a:prstTxWarp>
                  <a:spAutoFit/>
                </a:bodyPr>
                <a:lstStyle/>
                <a:p>
                  <a:r>
                    <a:rPr lang="en-US" sz="2800" b="1">
                      <a:solidFill>
                        <a:schemeClr val="tx1"/>
                      </a:solidFill>
                      <a:latin typeface="Courier New" charset="0"/>
                    </a:rPr>
                    <a:t>5</a:t>
                  </a:r>
                  <a:endParaRPr lang="en-US" sz="2000"/>
                </a:p>
              </p:txBody>
            </p:sp>
          </p:grpSp>
        </p:grpSp>
        <p:sp>
          <p:nvSpPr>
            <p:cNvPr id="42002" name="Freeform 14"/>
            <p:cNvSpPr>
              <a:spLocks/>
            </p:cNvSpPr>
            <p:nvPr/>
          </p:nvSpPr>
          <p:spPr bwMode="auto">
            <a:xfrm>
              <a:off x="2640" y="2064"/>
              <a:ext cx="720" cy="288"/>
            </a:xfrm>
            <a:custGeom>
              <a:avLst/>
              <a:gdLst>
                <a:gd name="T0" fmla="*/ 0 w 720"/>
                <a:gd name="T1" fmla="*/ 344 h 392"/>
                <a:gd name="T2" fmla="*/ 384 w 720"/>
                <a:gd name="T3" fmla="*/ 8 h 392"/>
                <a:gd name="T4" fmla="*/ 720 w 720"/>
                <a:gd name="T5" fmla="*/ 392 h 392"/>
                <a:gd name="T6" fmla="*/ 0 60000 65536"/>
                <a:gd name="T7" fmla="*/ 0 60000 65536"/>
                <a:gd name="T8" fmla="*/ 0 60000 65536"/>
                <a:gd name="T9" fmla="*/ 0 w 720"/>
                <a:gd name="T10" fmla="*/ 0 h 392"/>
                <a:gd name="T11" fmla="*/ 720 w 720"/>
                <a:gd name="T12" fmla="*/ 392 h 392"/>
              </a:gdLst>
              <a:ahLst/>
              <a:cxnLst>
                <a:cxn ang="T6">
                  <a:pos x="T0" y="T1"/>
                </a:cxn>
                <a:cxn ang="T7">
                  <a:pos x="T2" y="T3"/>
                </a:cxn>
                <a:cxn ang="T8">
                  <a:pos x="T4" y="T5"/>
                </a:cxn>
              </a:cxnLst>
              <a:rect l="T9" t="T10" r="T11" b="T12"/>
              <a:pathLst>
                <a:path w="720" h="392">
                  <a:moveTo>
                    <a:pt x="0" y="344"/>
                  </a:moveTo>
                  <a:cubicBezTo>
                    <a:pt x="132" y="172"/>
                    <a:pt x="264" y="0"/>
                    <a:pt x="384" y="8"/>
                  </a:cubicBezTo>
                  <a:cubicBezTo>
                    <a:pt x="504" y="16"/>
                    <a:pt x="612" y="204"/>
                    <a:pt x="720" y="392"/>
                  </a:cubicBezTo>
                </a:path>
              </a:pathLst>
            </a:custGeom>
            <a:noFill/>
            <a:ln w="57150">
              <a:solidFill>
                <a:schemeClr val="accent1"/>
              </a:solidFill>
              <a:round/>
              <a:headEnd/>
              <a:tailEnd type="triangle" w="med" len="med"/>
            </a:ln>
          </p:spPr>
          <p:txBody>
            <a:bodyPr wrap="none" anchor="ctr">
              <a:prstTxWarp prst="textNoShape">
                <a:avLst/>
              </a:prstTxWarp>
            </a:bodyPr>
            <a:lstStyle/>
            <a:p>
              <a:endParaRPr lang="en-US"/>
            </a:p>
          </p:txBody>
        </p:sp>
      </p:grpSp>
      <p:sp>
        <p:nvSpPr>
          <p:cNvPr id="1515535" name="Rectangle 15"/>
          <p:cNvSpPr>
            <a:spLocks noChangeArrowheads="1"/>
          </p:cNvSpPr>
          <p:nvPr/>
        </p:nvSpPr>
        <p:spPr bwMode="auto">
          <a:xfrm>
            <a:off x="990600" y="4758242"/>
            <a:ext cx="1830388" cy="579438"/>
          </a:xfrm>
          <a:prstGeom prst="rect">
            <a:avLst/>
          </a:prstGeom>
          <a:noFill/>
          <a:ln w="12700">
            <a:noFill/>
            <a:miter lim="800000"/>
            <a:headEnd/>
            <a:tailEnd/>
          </a:ln>
        </p:spPr>
        <p:txBody>
          <a:bodyPr wrap="none">
            <a:prstTxWarp prst="textNoShape">
              <a:avLst/>
            </a:prstTxWarp>
            <a:spAutoFit/>
          </a:bodyPr>
          <a:lstStyle/>
          <a:p>
            <a:r>
              <a:rPr lang="en-US" sz="3200" b="1" dirty="0">
                <a:solidFill>
                  <a:schemeClr val="tx1"/>
                </a:solidFill>
                <a:latin typeface="Courier New" charset="0"/>
              </a:rPr>
              <a:t>*</a:t>
            </a:r>
            <a:r>
              <a:rPr lang="en-US" sz="3200" b="1" dirty="0" err="1">
                <a:solidFill>
                  <a:schemeClr val="tx1"/>
                </a:solidFill>
                <a:latin typeface="Courier New" charset="0"/>
              </a:rPr>
              <a:t>p</a:t>
            </a:r>
            <a:r>
              <a:rPr lang="en-US" sz="3200" b="1" dirty="0">
                <a:solidFill>
                  <a:schemeClr val="tx1"/>
                </a:solidFill>
                <a:latin typeface="Courier New" charset="0"/>
              </a:rPr>
              <a:t> = 5</a:t>
            </a:r>
            <a:r>
              <a:rPr lang="en-US" sz="2400" b="1" dirty="0">
                <a:solidFill>
                  <a:schemeClr val="tx1"/>
                </a:solidFill>
                <a:latin typeface="Courier New" charset="0"/>
              </a:rPr>
              <a:t>;</a:t>
            </a:r>
          </a:p>
        </p:txBody>
      </p:sp>
      <p:grpSp>
        <p:nvGrpSpPr>
          <p:cNvPr id="6" name="Group 16"/>
          <p:cNvGrpSpPr>
            <a:grpSpLocks/>
          </p:cNvGrpSpPr>
          <p:nvPr/>
        </p:nvGrpSpPr>
        <p:grpSpPr bwMode="auto">
          <a:xfrm>
            <a:off x="3200400" y="3158042"/>
            <a:ext cx="3124200" cy="823913"/>
            <a:chOff x="2016" y="1200"/>
            <a:chExt cx="1968" cy="519"/>
          </a:xfrm>
        </p:grpSpPr>
        <p:grpSp>
          <p:nvGrpSpPr>
            <p:cNvPr id="7" name="Group 17"/>
            <p:cNvGrpSpPr>
              <a:grpSpLocks/>
            </p:cNvGrpSpPr>
            <p:nvPr/>
          </p:nvGrpSpPr>
          <p:grpSpPr bwMode="auto">
            <a:xfrm>
              <a:off x="2016" y="1248"/>
              <a:ext cx="1968" cy="471"/>
              <a:chOff x="2016" y="1104"/>
              <a:chExt cx="1968" cy="471"/>
            </a:xfrm>
          </p:grpSpPr>
          <p:grpSp>
            <p:nvGrpSpPr>
              <p:cNvPr id="8" name="Group 18"/>
              <p:cNvGrpSpPr>
                <a:grpSpLocks/>
              </p:cNvGrpSpPr>
              <p:nvPr/>
            </p:nvGrpSpPr>
            <p:grpSpPr bwMode="auto">
              <a:xfrm>
                <a:off x="2016" y="1104"/>
                <a:ext cx="912" cy="471"/>
                <a:chOff x="96" y="1632"/>
                <a:chExt cx="912" cy="471"/>
              </a:xfrm>
            </p:grpSpPr>
            <p:sp>
              <p:nvSpPr>
                <p:cNvPr id="41998" name="Rectangle 19"/>
                <p:cNvSpPr>
                  <a:spLocks noChangeArrowheads="1"/>
                </p:cNvSpPr>
                <p:nvPr/>
              </p:nvSpPr>
              <p:spPr bwMode="auto">
                <a:xfrm>
                  <a:off x="384" y="1632"/>
                  <a:ext cx="624" cy="432"/>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41999" name="Text Box 20"/>
                <p:cNvSpPr txBox="1">
                  <a:spLocks noChangeArrowheads="1"/>
                </p:cNvSpPr>
                <p:nvPr/>
              </p:nvSpPr>
              <p:spPr bwMode="auto">
                <a:xfrm>
                  <a:off x="96" y="1776"/>
                  <a:ext cx="250" cy="327"/>
                </a:xfrm>
                <a:prstGeom prst="rect">
                  <a:avLst/>
                </a:prstGeom>
                <a:noFill/>
                <a:ln w="12700">
                  <a:noFill/>
                  <a:miter lim="800000"/>
                  <a:headEnd/>
                  <a:tailEnd/>
                </a:ln>
              </p:spPr>
              <p:txBody>
                <a:bodyPr wrap="none">
                  <a:prstTxWarp prst="textNoShape">
                    <a:avLst/>
                  </a:prstTxWarp>
                  <a:spAutoFit/>
                </a:bodyPr>
                <a:lstStyle/>
                <a:p>
                  <a:r>
                    <a:rPr lang="en-US" sz="2800" b="1" dirty="0" err="1">
                      <a:solidFill>
                        <a:schemeClr val="tx1"/>
                      </a:solidFill>
                      <a:latin typeface="Courier New" charset="0"/>
                    </a:rPr>
                    <a:t>p</a:t>
                  </a:r>
                  <a:endParaRPr lang="en-US" sz="2000" b="1" dirty="0"/>
                </a:p>
              </p:txBody>
            </p:sp>
            <p:sp>
              <p:nvSpPr>
                <p:cNvPr id="42000" name="Text Box 21"/>
                <p:cNvSpPr txBox="1">
                  <a:spLocks noChangeArrowheads="1"/>
                </p:cNvSpPr>
                <p:nvPr/>
              </p:nvSpPr>
              <p:spPr bwMode="auto">
                <a:xfrm>
                  <a:off x="576" y="1818"/>
                  <a:ext cx="116" cy="250"/>
                </a:xfrm>
                <a:prstGeom prst="rect">
                  <a:avLst/>
                </a:prstGeom>
                <a:noFill/>
                <a:ln w="12700">
                  <a:noFill/>
                  <a:miter lim="800000"/>
                  <a:headEnd/>
                  <a:tailEnd/>
                </a:ln>
              </p:spPr>
              <p:txBody>
                <a:bodyPr wrap="none">
                  <a:prstTxWarp prst="textNoShape">
                    <a:avLst/>
                  </a:prstTxWarp>
                  <a:spAutoFit/>
                </a:bodyPr>
                <a:lstStyle/>
                <a:p>
                  <a:endParaRPr lang="en-US" sz="2000"/>
                </a:p>
              </p:txBody>
            </p:sp>
          </p:grpSp>
          <p:grpSp>
            <p:nvGrpSpPr>
              <p:cNvPr id="9" name="Group 22"/>
              <p:cNvGrpSpPr>
                <a:grpSpLocks/>
              </p:cNvGrpSpPr>
              <p:nvPr/>
            </p:nvGrpSpPr>
            <p:grpSpPr bwMode="auto">
              <a:xfrm>
                <a:off x="3072" y="1104"/>
                <a:ext cx="912" cy="471"/>
                <a:chOff x="96" y="1632"/>
                <a:chExt cx="912" cy="471"/>
              </a:xfrm>
            </p:grpSpPr>
            <p:sp>
              <p:nvSpPr>
                <p:cNvPr id="41995" name="Rectangle 23"/>
                <p:cNvSpPr>
                  <a:spLocks noChangeArrowheads="1"/>
                </p:cNvSpPr>
                <p:nvPr/>
              </p:nvSpPr>
              <p:spPr bwMode="auto">
                <a:xfrm>
                  <a:off x="384" y="1632"/>
                  <a:ext cx="624" cy="432"/>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41996" name="Text Box 24"/>
                <p:cNvSpPr txBox="1">
                  <a:spLocks noChangeArrowheads="1"/>
                </p:cNvSpPr>
                <p:nvPr/>
              </p:nvSpPr>
              <p:spPr bwMode="auto">
                <a:xfrm>
                  <a:off x="96" y="1776"/>
                  <a:ext cx="250" cy="327"/>
                </a:xfrm>
                <a:prstGeom prst="rect">
                  <a:avLst/>
                </a:prstGeom>
                <a:noFill/>
                <a:ln w="12700">
                  <a:noFill/>
                  <a:miter lim="800000"/>
                  <a:headEnd/>
                  <a:tailEnd/>
                </a:ln>
              </p:spPr>
              <p:txBody>
                <a:bodyPr wrap="none">
                  <a:prstTxWarp prst="textNoShape">
                    <a:avLst/>
                  </a:prstTxWarp>
                  <a:spAutoFit/>
                </a:bodyPr>
                <a:lstStyle/>
                <a:p>
                  <a:r>
                    <a:rPr lang="en-US" sz="2800" b="1" dirty="0" err="1">
                      <a:solidFill>
                        <a:schemeClr val="tx1"/>
                      </a:solidFill>
                      <a:latin typeface="Courier New" charset="0"/>
                    </a:rPr>
                    <a:t>x</a:t>
                  </a:r>
                  <a:endParaRPr lang="en-US" sz="2000" b="1" dirty="0"/>
                </a:p>
              </p:txBody>
            </p:sp>
            <p:sp>
              <p:nvSpPr>
                <p:cNvPr id="41997" name="Text Box 25"/>
                <p:cNvSpPr txBox="1">
                  <a:spLocks noChangeArrowheads="1"/>
                </p:cNvSpPr>
                <p:nvPr/>
              </p:nvSpPr>
              <p:spPr bwMode="auto">
                <a:xfrm>
                  <a:off x="576" y="1776"/>
                  <a:ext cx="250" cy="327"/>
                </a:xfrm>
                <a:prstGeom prst="rect">
                  <a:avLst/>
                </a:prstGeom>
                <a:noFill/>
                <a:ln w="12700">
                  <a:noFill/>
                  <a:miter lim="800000"/>
                  <a:headEnd/>
                  <a:tailEnd/>
                </a:ln>
              </p:spPr>
              <p:txBody>
                <a:bodyPr wrap="none">
                  <a:prstTxWarp prst="textNoShape">
                    <a:avLst/>
                  </a:prstTxWarp>
                  <a:spAutoFit/>
                </a:bodyPr>
                <a:lstStyle/>
                <a:p>
                  <a:r>
                    <a:rPr lang="en-US" sz="2800" b="1">
                      <a:solidFill>
                        <a:schemeClr val="tx1"/>
                      </a:solidFill>
                      <a:latin typeface="Courier New" charset="0"/>
                    </a:rPr>
                    <a:t>3</a:t>
                  </a:r>
                  <a:endParaRPr lang="en-US" sz="2000"/>
                </a:p>
              </p:txBody>
            </p:sp>
          </p:grpSp>
        </p:grpSp>
        <p:sp>
          <p:nvSpPr>
            <p:cNvPr id="41992" name="Freeform 26"/>
            <p:cNvSpPr>
              <a:spLocks/>
            </p:cNvSpPr>
            <p:nvPr/>
          </p:nvSpPr>
          <p:spPr bwMode="auto">
            <a:xfrm>
              <a:off x="2640" y="1200"/>
              <a:ext cx="720" cy="288"/>
            </a:xfrm>
            <a:custGeom>
              <a:avLst/>
              <a:gdLst>
                <a:gd name="T0" fmla="*/ 0 w 720"/>
                <a:gd name="T1" fmla="*/ 344 h 392"/>
                <a:gd name="T2" fmla="*/ 384 w 720"/>
                <a:gd name="T3" fmla="*/ 8 h 392"/>
                <a:gd name="T4" fmla="*/ 720 w 720"/>
                <a:gd name="T5" fmla="*/ 392 h 392"/>
                <a:gd name="T6" fmla="*/ 0 60000 65536"/>
                <a:gd name="T7" fmla="*/ 0 60000 65536"/>
                <a:gd name="T8" fmla="*/ 0 60000 65536"/>
                <a:gd name="T9" fmla="*/ 0 w 720"/>
                <a:gd name="T10" fmla="*/ 0 h 392"/>
                <a:gd name="T11" fmla="*/ 720 w 720"/>
                <a:gd name="T12" fmla="*/ 392 h 392"/>
              </a:gdLst>
              <a:ahLst/>
              <a:cxnLst>
                <a:cxn ang="T6">
                  <a:pos x="T0" y="T1"/>
                </a:cxn>
                <a:cxn ang="T7">
                  <a:pos x="T2" y="T3"/>
                </a:cxn>
                <a:cxn ang="T8">
                  <a:pos x="T4" y="T5"/>
                </a:cxn>
              </a:cxnLst>
              <a:rect l="T9" t="T10" r="T11" b="T12"/>
              <a:pathLst>
                <a:path w="720" h="392">
                  <a:moveTo>
                    <a:pt x="0" y="344"/>
                  </a:moveTo>
                  <a:cubicBezTo>
                    <a:pt x="132" y="172"/>
                    <a:pt x="264" y="0"/>
                    <a:pt x="384" y="8"/>
                  </a:cubicBezTo>
                  <a:cubicBezTo>
                    <a:pt x="504" y="16"/>
                    <a:pt x="612" y="204"/>
                    <a:pt x="720" y="392"/>
                  </a:cubicBezTo>
                </a:path>
              </a:pathLst>
            </a:custGeom>
            <a:noFill/>
            <a:ln w="57150">
              <a:solidFill>
                <a:schemeClr val="accent1"/>
              </a:solidFill>
              <a:round/>
              <a:headEnd/>
              <a:tailEnd type="triangle" w="med" len="med"/>
            </a:ln>
          </p:spPr>
          <p:txBody>
            <a:bodyPr wrap="none" anchor="ctr">
              <a:prstTxWarp prst="textNoShape">
                <a:avLst/>
              </a:prstTxWarp>
            </a:bodyPr>
            <a:lstStyle/>
            <a:p>
              <a:endParaRPr lang="en-US"/>
            </a:p>
          </p:txBody>
        </p:sp>
      </p:grpSp>
    </p:spTree>
    <p:extLst>
      <p:ext uri="{BB962C8B-B14F-4D97-AF65-F5344CB8AC3E}">
        <p14:creationId xmlns:p14="http://schemas.microsoft.com/office/powerpoint/2010/main" val="521978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155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1552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515535"/>
                                        </p:tgtEl>
                                        <p:attrNameLst>
                                          <p:attrName>style.visibility</p:attrName>
                                        </p:attrNameLst>
                                      </p:cBhvr>
                                      <p:to>
                                        <p:strVal val="visible"/>
                                      </p:to>
                                    </p:set>
                                    <p:animEffect transition="in" filter="wipe(up)">
                                      <p:cBhvr>
                                        <p:cTn id="17" dur="500"/>
                                        <p:tgtEl>
                                          <p:spTgt spid="151553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23" grpId="0" build="p" autoUpdateAnimBg="0"/>
      <p:bldP spid="1515535"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smtClean="0"/>
              <a:t>Pointers and Parameter Passing</a:t>
            </a:r>
            <a:endParaRPr lang="en-US"/>
          </a:p>
        </p:txBody>
      </p:sp>
      <p:sp>
        <p:nvSpPr>
          <p:cNvPr id="1516547" name="Rectangle 3"/>
          <p:cNvSpPr>
            <a:spLocks noGrp="1" noChangeArrowheads="1"/>
          </p:cNvSpPr>
          <p:nvPr>
            <p:ph type="body" idx="1"/>
          </p:nvPr>
        </p:nvSpPr>
        <p:spPr/>
        <p:txBody>
          <a:bodyPr>
            <a:normAutofit fontScale="92500" lnSpcReduction="20000"/>
          </a:bodyPr>
          <a:lstStyle/>
          <a:p>
            <a:r>
              <a:rPr lang="en-US" dirty="0" smtClean="0"/>
              <a:t>Java and C pass parameters “by value”</a:t>
            </a:r>
          </a:p>
          <a:p>
            <a:pPr lvl="1"/>
            <a:r>
              <a:rPr lang="en-US" dirty="0" smtClean="0"/>
              <a:t>Procedure/function/method gets a copy of the parameter, </a:t>
            </a:r>
            <a:r>
              <a:rPr lang="en-US" i="1" dirty="0" smtClean="0"/>
              <a:t>so changing the copy cannot change the original</a:t>
            </a:r>
          </a:p>
          <a:p>
            <a:pPr lvl="1">
              <a:buNone/>
            </a:pPr>
            <a:endParaRPr lang="en-US" dirty="0" smtClean="0"/>
          </a:p>
          <a:p>
            <a:pPr lvl="1">
              <a:buNone/>
            </a:pPr>
            <a:r>
              <a:rPr lang="en-US" b="1" dirty="0" smtClean="0">
                <a:latin typeface="Courier"/>
                <a:cs typeface="Courier"/>
              </a:rPr>
              <a:t>void </a:t>
            </a:r>
            <a:r>
              <a:rPr lang="en-US" b="1" dirty="0" err="1" smtClean="0">
                <a:latin typeface="Courier"/>
                <a:cs typeface="Courier"/>
              </a:rPr>
              <a:t>add_one</a:t>
            </a:r>
            <a:r>
              <a:rPr lang="en-US" b="1" dirty="0" smtClean="0">
                <a:latin typeface="Courier"/>
                <a:cs typeface="Courier"/>
              </a:rPr>
              <a:t> (</a:t>
            </a:r>
            <a:r>
              <a:rPr lang="en-US" b="1" dirty="0" err="1" smtClean="0">
                <a:latin typeface="Courier"/>
                <a:cs typeface="Courier"/>
              </a:rPr>
              <a:t>int</a:t>
            </a:r>
            <a:r>
              <a:rPr lang="en-US" b="1" dirty="0" smtClean="0">
                <a:latin typeface="Courier"/>
                <a:cs typeface="Courier"/>
              </a:rPr>
              <a:t> x) {</a:t>
            </a:r>
            <a:br>
              <a:rPr lang="en-US" b="1" dirty="0" smtClean="0">
                <a:latin typeface="Courier"/>
                <a:cs typeface="Courier"/>
              </a:rPr>
            </a:br>
            <a:r>
              <a:rPr lang="en-US" b="1" dirty="0" smtClean="0">
                <a:latin typeface="Courier"/>
                <a:cs typeface="Courier"/>
              </a:rPr>
              <a:t>	 x = x + 1;</a:t>
            </a:r>
            <a:br>
              <a:rPr lang="en-US" b="1" dirty="0" smtClean="0">
                <a:latin typeface="Courier"/>
                <a:cs typeface="Courier"/>
              </a:rPr>
            </a:br>
            <a:r>
              <a:rPr lang="en-US" b="1" dirty="0" smtClean="0">
                <a:latin typeface="Courier"/>
                <a:cs typeface="Courier"/>
              </a:rPr>
              <a:t>}</a:t>
            </a:r>
          </a:p>
          <a:p>
            <a:pPr lvl="1">
              <a:buNone/>
            </a:pPr>
            <a:r>
              <a:rPr lang="en-US" b="1" dirty="0" err="1" smtClean="0">
                <a:latin typeface="Courier"/>
                <a:cs typeface="Courier"/>
              </a:rPr>
              <a:t>int</a:t>
            </a:r>
            <a:r>
              <a:rPr lang="en-US" b="1" dirty="0" smtClean="0">
                <a:latin typeface="Courier"/>
                <a:cs typeface="Courier"/>
              </a:rPr>
              <a:t> </a:t>
            </a:r>
            <a:r>
              <a:rPr lang="en-US" b="1" dirty="0" err="1" smtClean="0">
                <a:latin typeface="Courier"/>
                <a:cs typeface="Courier"/>
              </a:rPr>
              <a:t>y</a:t>
            </a:r>
            <a:r>
              <a:rPr lang="en-US" b="1" dirty="0" smtClean="0">
                <a:latin typeface="Courier"/>
                <a:cs typeface="Courier"/>
              </a:rPr>
              <a:t> = 3;</a:t>
            </a:r>
          </a:p>
          <a:p>
            <a:pPr lvl="1">
              <a:buNone/>
            </a:pPr>
            <a:r>
              <a:rPr lang="en-US" b="1" dirty="0" err="1" smtClean="0">
                <a:latin typeface="Courier"/>
                <a:cs typeface="Courier"/>
              </a:rPr>
              <a:t>add_one</a:t>
            </a:r>
            <a:r>
              <a:rPr lang="en-US" b="1" dirty="0" smtClean="0">
                <a:latin typeface="Courier"/>
                <a:cs typeface="Courier"/>
              </a:rPr>
              <a:t>(y);</a:t>
            </a:r>
          </a:p>
          <a:p>
            <a:pPr lvl="1"/>
            <a:endParaRPr lang="en-US" dirty="0" smtClean="0"/>
          </a:p>
          <a:p>
            <a:pPr lvl="1">
              <a:buNone/>
            </a:pPr>
            <a:r>
              <a:rPr lang="en-US" i="1" dirty="0" err="1" smtClean="0"/>
              <a:t>y</a:t>
            </a:r>
            <a:r>
              <a:rPr lang="en-US" i="1" dirty="0" smtClean="0"/>
              <a:t> remains equal to 3</a:t>
            </a:r>
            <a:endParaRPr lang="en-US" i="1" dirty="0"/>
          </a:p>
        </p:txBody>
      </p:sp>
      <p:sp>
        <p:nvSpPr>
          <p:cNvPr id="5" name="Slide Number Placeholder 4"/>
          <p:cNvSpPr>
            <a:spLocks noGrp="1"/>
          </p:cNvSpPr>
          <p:nvPr>
            <p:ph type="sldNum" sz="quarter" idx="12"/>
          </p:nvPr>
        </p:nvSpPr>
        <p:spPr/>
        <p:txBody>
          <a:bodyPr/>
          <a:lstStyle/>
          <a:p>
            <a:fld id="{3CC63E4C-4642-794D-A2FD-70F6B81535F5}" type="slidenum">
              <a:rPr lang="en-US" smtClean="0"/>
              <a:pPr/>
              <a:t>56</a:t>
            </a:fld>
            <a:endParaRPr lang="en-US"/>
          </a:p>
        </p:txBody>
      </p:sp>
    </p:spTree>
    <p:extLst>
      <p:ext uri="{BB962C8B-B14F-4D97-AF65-F5344CB8AC3E}">
        <p14:creationId xmlns:p14="http://schemas.microsoft.com/office/powerpoint/2010/main" val="1628499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165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165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165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1654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1654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5165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6547" grpId="0" build="p" bldLvl="2"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mtClean="0"/>
              <a:t>Pointers and Parameter Passing</a:t>
            </a:r>
            <a:endParaRPr lang="en-US"/>
          </a:p>
        </p:txBody>
      </p:sp>
      <p:sp>
        <p:nvSpPr>
          <p:cNvPr id="1517571" name="Rectangle 3"/>
          <p:cNvSpPr>
            <a:spLocks noGrp="1" noChangeArrowheads="1"/>
          </p:cNvSpPr>
          <p:nvPr>
            <p:ph type="body" idx="1"/>
          </p:nvPr>
        </p:nvSpPr>
        <p:spPr/>
        <p:txBody>
          <a:bodyPr>
            <a:normAutofit fontScale="92500" lnSpcReduction="20000"/>
          </a:bodyPr>
          <a:lstStyle/>
          <a:p>
            <a:r>
              <a:rPr lang="en-US" dirty="0" smtClean="0"/>
              <a:t>How can we get a function to change the value held in a variable?</a:t>
            </a:r>
          </a:p>
          <a:p>
            <a:pPr>
              <a:buNone/>
            </a:pPr>
            <a:endParaRPr lang="en-US" dirty="0" smtClean="0"/>
          </a:p>
          <a:p>
            <a:pPr lvl="1">
              <a:buNone/>
            </a:pPr>
            <a:r>
              <a:rPr lang="en-US" b="1" dirty="0" smtClean="0">
                <a:latin typeface="Courier"/>
                <a:cs typeface="Courier"/>
              </a:rPr>
              <a:t>void </a:t>
            </a:r>
            <a:r>
              <a:rPr lang="en-US" b="1" dirty="0" err="1" smtClean="0">
                <a:latin typeface="Courier"/>
                <a:cs typeface="Courier"/>
              </a:rPr>
              <a:t>add_one</a:t>
            </a:r>
            <a:r>
              <a:rPr lang="en-US" b="1" dirty="0" smtClean="0">
                <a:latin typeface="Courier"/>
                <a:cs typeface="Courier"/>
              </a:rPr>
              <a:t> (</a:t>
            </a:r>
            <a:r>
              <a:rPr lang="en-US" b="1" dirty="0" err="1" smtClean="0">
                <a:latin typeface="Courier"/>
                <a:cs typeface="Courier"/>
              </a:rPr>
              <a:t>int</a:t>
            </a:r>
            <a:r>
              <a:rPr lang="en-US" b="1" dirty="0" smtClean="0">
                <a:latin typeface="Courier"/>
                <a:cs typeface="Courier"/>
              </a:rPr>
              <a:t> *p) {</a:t>
            </a:r>
            <a:br>
              <a:rPr lang="en-US" b="1" dirty="0" smtClean="0">
                <a:latin typeface="Courier"/>
                <a:cs typeface="Courier"/>
              </a:rPr>
            </a:br>
            <a:r>
              <a:rPr lang="en-US" b="1" dirty="0" smtClean="0">
                <a:latin typeface="Courier"/>
                <a:cs typeface="Courier"/>
              </a:rPr>
              <a:t>	*p = *p + 1;</a:t>
            </a:r>
            <a:br>
              <a:rPr lang="en-US" b="1" dirty="0" smtClean="0">
                <a:latin typeface="Courier"/>
                <a:cs typeface="Courier"/>
              </a:rPr>
            </a:br>
            <a:r>
              <a:rPr lang="en-US" b="1" dirty="0" smtClean="0">
                <a:latin typeface="Courier"/>
                <a:cs typeface="Courier"/>
              </a:rPr>
              <a:t>}</a:t>
            </a:r>
          </a:p>
          <a:p>
            <a:pPr lvl="1">
              <a:buNone/>
            </a:pPr>
            <a:r>
              <a:rPr lang="en-US" b="1" dirty="0" err="1" smtClean="0">
                <a:latin typeface="Courier"/>
                <a:cs typeface="Courier"/>
              </a:rPr>
              <a:t>int</a:t>
            </a:r>
            <a:r>
              <a:rPr lang="en-US" b="1" dirty="0" smtClean="0">
                <a:latin typeface="Courier"/>
                <a:cs typeface="Courier"/>
              </a:rPr>
              <a:t> </a:t>
            </a:r>
            <a:r>
              <a:rPr lang="en-US" b="1" dirty="0" err="1" smtClean="0">
                <a:latin typeface="Courier"/>
                <a:cs typeface="Courier"/>
              </a:rPr>
              <a:t>y</a:t>
            </a:r>
            <a:r>
              <a:rPr lang="en-US" b="1" dirty="0" smtClean="0">
                <a:latin typeface="Courier"/>
                <a:cs typeface="Courier"/>
              </a:rPr>
              <a:t> = 3;</a:t>
            </a:r>
          </a:p>
          <a:p>
            <a:pPr lvl="1"/>
            <a:endParaRPr lang="en-US" b="1" dirty="0" smtClean="0">
              <a:latin typeface="Courier"/>
              <a:cs typeface="Courier"/>
            </a:endParaRPr>
          </a:p>
          <a:p>
            <a:pPr lvl="1">
              <a:buNone/>
            </a:pPr>
            <a:r>
              <a:rPr lang="en-US" b="1" dirty="0" err="1" smtClean="0">
                <a:latin typeface="Courier"/>
                <a:cs typeface="Courier"/>
              </a:rPr>
              <a:t>add_one</a:t>
            </a:r>
            <a:r>
              <a:rPr lang="en-US" b="1" dirty="0" smtClean="0">
                <a:latin typeface="Courier"/>
                <a:cs typeface="Courier"/>
              </a:rPr>
              <a:t>(&amp;y);</a:t>
            </a:r>
          </a:p>
          <a:p>
            <a:pPr lvl="1"/>
            <a:endParaRPr lang="en-US" dirty="0" smtClean="0"/>
          </a:p>
          <a:p>
            <a:pPr lvl="1">
              <a:buNone/>
            </a:pPr>
            <a:r>
              <a:rPr lang="en-US" i="1" dirty="0" err="1" smtClean="0"/>
              <a:t>y</a:t>
            </a:r>
            <a:r>
              <a:rPr lang="en-US" i="1" dirty="0" smtClean="0"/>
              <a:t> is now equal to 4</a:t>
            </a:r>
            <a:endParaRPr lang="en-US" i="1" dirty="0"/>
          </a:p>
        </p:txBody>
      </p:sp>
      <p:sp>
        <p:nvSpPr>
          <p:cNvPr id="5" name="Slide Number Placeholder 4"/>
          <p:cNvSpPr>
            <a:spLocks noGrp="1"/>
          </p:cNvSpPr>
          <p:nvPr>
            <p:ph type="sldNum" sz="quarter" idx="12"/>
          </p:nvPr>
        </p:nvSpPr>
        <p:spPr/>
        <p:txBody>
          <a:bodyPr/>
          <a:lstStyle/>
          <a:p>
            <a:fld id="{3CC63E4C-4642-794D-A2FD-70F6B81535F5}" type="slidenum">
              <a:rPr lang="en-US" smtClean="0"/>
              <a:pPr/>
              <a:t>57</a:t>
            </a:fld>
            <a:endParaRPr lang="en-US"/>
          </a:p>
        </p:txBody>
      </p:sp>
    </p:spTree>
    <p:extLst>
      <p:ext uri="{BB962C8B-B14F-4D97-AF65-F5344CB8AC3E}">
        <p14:creationId xmlns:p14="http://schemas.microsoft.com/office/powerpoint/2010/main" val="179187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175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175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175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1757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175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7571" grpId="0" build="p" bldLvl="2"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smtClean="0"/>
              <a:t>Types of Pointers</a:t>
            </a:r>
            <a:endParaRPr lang="en-US" dirty="0"/>
          </a:p>
        </p:txBody>
      </p:sp>
      <p:sp>
        <p:nvSpPr>
          <p:cNvPr id="48131" name="Rectangle 3"/>
          <p:cNvSpPr>
            <a:spLocks noGrp="1" noChangeArrowheads="1"/>
          </p:cNvSpPr>
          <p:nvPr>
            <p:ph type="body" idx="1"/>
          </p:nvPr>
        </p:nvSpPr>
        <p:spPr/>
        <p:txBody>
          <a:bodyPr/>
          <a:lstStyle/>
          <a:p>
            <a:r>
              <a:rPr lang="en-US" dirty="0" smtClean="0"/>
              <a:t>Pointers are used to point to any kind of data (</a:t>
            </a:r>
            <a:r>
              <a:rPr lang="en-US" b="1" dirty="0" err="1" smtClean="0">
                <a:latin typeface="Courier New"/>
                <a:cs typeface="Courier New"/>
              </a:rPr>
              <a:t>int</a:t>
            </a:r>
            <a:r>
              <a:rPr lang="en-US" dirty="0" smtClean="0"/>
              <a:t>, </a:t>
            </a:r>
            <a:r>
              <a:rPr lang="en-US" b="1" dirty="0" smtClean="0">
                <a:latin typeface="Courier New"/>
                <a:cs typeface="Courier New"/>
              </a:rPr>
              <a:t>char</a:t>
            </a:r>
            <a:r>
              <a:rPr lang="en-US" dirty="0" smtClean="0"/>
              <a:t>, a </a:t>
            </a:r>
            <a:r>
              <a:rPr lang="en-US" b="1" dirty="0" err="1" smtClean="0">
                <a:latin typeface="Courier New"/>
                <a:cs typeface="Courier New"/>
              </a:rPr>
              <a:t>struct</a:t>
            </a:r>
            <a:r>
              <a:rPr lang="en-US" dirty="0" smtClean="0"/>
              <a:t>, etc.)</a:t>
            </a:r>
          </a:p>
          <a:p>
            <a:r>
              <a:rPr lang="en-US" dirty="0" smtClean="0"/>
              <a:t>Normally a pointer only points to one type (</a:t>
            </a:r>
            <a:r>
              <a:rPr lang="en-US" b="1" dirty="0" err="1" smtClean="0">
                <a:latin typeface="Courier New"/>
                <a:cs typeface="Courier New"/>
              </a:rPr>
              <a:t>int</a:t>
            </a:r>
            <a:r>
              <a:rPr lang="en-US" dirty="0" smtClean="0"/>
              <a:t>, </a:t>
            </a:r>
            <a:r>
              <a:rPr lang="en-US" b="1" dirty="0" smtClean="0">
                <a:latin typeface="Courier New"/>
                <a:cs typeface="Courier New"/>
              </a:rPr>
              <a:t>char</a:t>
            </a:r>
            <a:r>
              <a:rPr lang="en-US" dirty="0" smtClean="0"/>
              <a:t>, a </a:t>
            </a:r>
            <a:r>
              <a:rPr lang="en-US" b="1" dirty="0" err="1" smtClean="0">
                <a:latin typeface="Courier New"/>
                <a:cs typeface="Courier New"/>
              </a:rPr>
              <a:t>struct</a:t>
            </a:r>
            <a:r>
              <a:rPr lang="en-US" dirty="0" smtClean="0"/>
              <a:t>, etc.).</a:t>
            </a:r>
          </a:p>
          <a:p>
            <a:pPr lvl="1"/>
            <a:r>
              <a:rPr lang="en-US" b="1" dirty="0" smtClean="0">
                <a:latin typeface="Courier New"/>
                <a:cs typeface="Courier New"/>
              </a:rPr>
              <a:t>void</a:t>
            </a:r>
            <a:r>
              <a:rPr lang="en-US" b="1" dirty="0" smtClean="0">
                <a:latin typeface="+mj-lt"/>
                <a:cs typeface="Courier New"/>
              </a:rPr>
              <a:t> </a:t>
            </a:r>
            <a:r>
              <a:rPr lang="en-US" b="1" dirty="0" smtClean="0">
                <a:latin typeface="Courier New"/>
                <a:cs typeface="Courier New"/>
              </a:rPr>
              <a:t>*</a:t>
            </a:r>
            <a:r>
              <a:rPr lang="en-US" b="1" dirty="0" smtClean="0"/>
              <a:t> </a:t>
            </a:r>
            <a:r>
              <a:rPr lang="en-US" dirty="0" smtClean="0"/>
              <a:t>is a type that can point to anything (generic pointer)</a:t>
            </a:r>
          </a:p>
          <a:p>
            <a:pPr lvl="1"/>
            <a:r>
              <a:rPr lang="en-US" dirty="0" smtClean="0"/>
              <a:t>Use </a:t>
            </a:r>
            <a:r>
              <a:rPr lang="en-US" b="1" dirty="0">
                <a:latin typeface="Courier New"/>
                <a:cs typeface="Courier New"/>
              </a:rPr>
              <a:t>void</a:t>
            </a:r>
            <a:r>
              <a:rPr lang="en-US" sz="2400" b="1" dirty="0">
                <a:cs typeface="Courier New"/>
              </a:rPr>
              <a:t> </a:t>
            </a:r>
            <a:r>
              <a:rPr lang="en-US" b="1" dirty="0" smtClean="0">
                <a:latin typeface="Courier New"/>
                <a:cs typeface="Courier New"/>
              </a:rPr>
              <a:t>*</a:t>
            </a:r>
            <a:r>
              <a:rPr lang="en-US" b="1" dirty="0" smtClean="0">
                <a:latin typeface="Calibri"/>
                <a:cs typeface="Calibri"/>
              </a:rPr>
              <a:t> </a:t>
            </a:r>
            <a:r>
              <a:rPr lang="en-US" dirty="0" smtClean="0"/>
              <a:t>sparingly to help avoid program bugs, and security issues, and other bad things!</a:t>
            </a:r>
            <a:endParaRPr lang="en-US" dirty="0"/>
          </a:p>
        </p:txBody>
      </p:sp>
      <p:sp>
        <p:nvSpPr>
          <p:cNvPr id="5" name="Slide Number Placeholder 4"/>
          <p:cNvSpPr>
            <a:spLocks noGrp="1"/>
          </p:cNvSpPr>
          <p:nvPr>
            <p:ph type="sldNum" sz="quarter" idx="12"/>
          </p:nvPr>
        </p:nvSpPr>
        <p:spPr/>
        <p:txBody>
          <a:bodyPr/>
          <a:lstStyle/>
          <a:p>
            <a:fld id="{3CC63E4C-4642-794D-A2FD-70F6B81535F5}" type="slidenum">
              <a:rPr lang="en-US" smtClean="0"/>
              <a:pPr/>
              <a:t>58</a:t>
            </a:fld>
            <a:endParaRPr lang="en-US"/>
          </a:p>
        </p:txBody>
      </p:sp>
    </p:spTree>
    <p:extLst>
      <p:ext uri="{BB962C8B-B14F-4D97-AF65-F5344CB8AC3E}">
        <p14:creationId xmlns:p14="http://schemas.microsoft.com/office/powerpoint/2010/main" val="418351492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152400"/>
            <a:ext cx="8229600" cy="1143000"/>
          </a:xfrm>
        </p:spPr>
        <p:txBody>
          <a:bodyPr/>
          <a:lstStyle/>
          <a:p>
            <a:r>
              <a:rPr lang="en-US" dirty="0" smtClean="0"/>
              <a:t>More C Pointer Dangers</a:t>
            </a:r>
            <a:endParaRPr lang="en-US" dirty="0"/>
          </a:p>
        </p:txBody>
      </p:sp>
      <p:sp>
        <p:nvSpPr>
          <p:cNvPr id="19459" name="Rectangle 3"/>
          <p:cNvSpPr>
            <a:spLocks noGrp="1" noChangeArrowheads="1"/>
          </p:cNvSpPr>
          <p:nvPr>
            <p:ph type="body" idx="1"/>
          </p:nvPr>
        </p:nvSpPr>
        <p:spPr>
          <a:xfrm>
            <a:off x="457200" y="1066800"/>
            <a:ext cx="8229600" cy="4525963"/>
          </a:xfrm>
        </p:spPr>
        <p:txBody>
          <a:bodyPr>
            <a:normAutofit/>
          </a:bodyPr>
          <a:lstStyle/>
          <a:p>
            <a:pPr>
              <a:lnSpc>
                <a:spcPct val="90000"/>
              </a:lnSpc>
              <a:spcBef>
                <a:spcPts val="0"/>
              </a:spcBef>
            </a:pPr>
            <a:r>
              <a:rPr lang="en-US" i="1" dirty="0" smtClean="0"/>
              <a:t>Declaring a pointer just allocates space to hold the pointer – it does not allocate the thing being pointed to!</a:t>
            </a:r>
          </a:p>
          <a:p>
            <a:pPr>
              <a:lnSpc>
                <a:spcPct val="90000"/>
              </a:lnSpc>
              <a:spcBef>
                <a:spcPts val="0"/>
              </a:spcBef>
            </a:pPr>
            <a:r>
              <a:rPr lang="en-US" dirty="0" smtClean="0"/>
              <a:t>Local variables in C are not initialized, they may contain anything (aka “garbage”)</a:t>
            </a:r>
          </a:p>
          <a:p>
            <a:pPr>
              <a:lnSpc>
                <a:spcPct val="90000"/>
              </a:lnSpc>
              <a:spcBef>
                <a:spcPts val="0"/>
              </a:spcBef>
            </a:pPr>
            <a:r>
              <a:rPr lang="en-US" dirty="0" smtClean="0"/>
              <a:t>What does the following code do?</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59</a:t>
            </a:fld>
            <a:endParaRPr lang="en-US"/>
          </a:p>
        </p:txBody>
      </p:sp>
      <p:sp>
        <p:nvSpPr>
          <p:cNvPr id="19460" name="Text Box 4"/>
          <p:cNvSpPr txBox="1">
            <a:spLocks noChangeArrowheads="1"/>
          </p:cNvSpPr>
          <p:nvPr/>
        </p:nvSpPr>
        <p:spPr bwMode="auto">
          <a:xfrm>
            <a:off x="2743200" y="3810000"/>
            <a:ext cx="3386063" cy="2316532"/>
          </a:xfrm>
          <a:prstGeom prst="rect">
            <a:avLst/>
          </a:prstGeom>
          <a:noFill/>
          <a:ln w="12700">
            <a:noFill/>
            <a:miter lim="800000"/>
            <a:headEnd/>
            <a:tailEnd/>
          </a:ln>
        </p:spPr>
        <p:txBody>
          <a:bodyPr wrap="none">
            <a:prstTxWarp prst="textNoShape">
              <a:avLst/>
            </a:prstTxWarp>
            <a:spAutoFit/>
          </a:bodyPr>
          <a:lstStyle/>
          <a:p>
            <a:pPr>
              <a:lnSpc>
                <a:spcPct val="90000"/>
              </a:lnSpc>
            </a:pPr>
            <a:r>
              <a:rPr lang="en-US" sz="3200" b="1" dirty="0">
                <a:solidFill>
                  <a:schemeClr val="tx1"/>
                </a:solidFill>
                <a:latin typeface="Courier New"/>
                <a:cs typeface="Courier New"/>
              </a:rPr>
              <a:t>void </a:t>
            </a:r>
            <a:r>
              <a:rPr lang="en-US" sz="3200" b="1" dirty="0" err="1">
                <a:solidFill>
                  <a:schemeClr val="tx1"/>
                </a:solidFill>
                <a:latin typeface="Courier New"/>
                <a:cs typeface="Courier New"/>
              </a:rPr>
              <a:t>f</a:t>
            </a:r>
            <a:r>
              <a:rPr lang="en-US" sz="3200" b="1" dirty="0">
                <a:solidFill>
                  <a:schemeClr val="tx1"/>
                </a:solidFill>
                <a:latin typeface="Courier New"/>
                <a:cs typeface="Courier New"/>
              </a:rPr>
              <a:t>()</a:t>
            </a:r>
          </a:p>
          <a:p>
            <a:pPr>
              <a:lnSpc>
                <a:spcPct val="90000"/>
              </a:lnSpc>
            </a:pPr>
            <a:r>
              <a:rPr lang="en-US" sz="3200" b="1" dirty="0">
                <a:solidFill>
                  <a:schemeClr val="tx1"/>
                </a:solidFill>
                <a:latin typeface="Courier New"/>
                <a:cs typeface="Courier New"/>
              </a:rPr>
              <a:t>{</a:t>
            </a:r>
          </a:p>
          <a:p>
            <a:pPr>
              <a:lnSpc>
                <a:spcPct val="90000"/>
              </a:lnSpc>
            </a:pPr>
            <a:r>
              <a:rPr lang="en-US" sz="3200" b="1" dirty="0">
                <a:solidFill>
                  <a:schemeClr val="tx1"/>
                </a:solidFill>
                <a:latin typeface="Courier New"/>
                <a:cs typeface="Courier New"/>
              </a:rPr>
              <a:t>    </a:t>
            </a:r>
            <a:r>
              <a:rPr lang="en-US" sz="3200" b="1" dirty="0" err="1">
                <a:solidFill>
                  <a:schemeClr val="tx1"/>
                </a:solidFill>
                <a:latin typeface="Courier New"/>
                <a:cs typeface="Courier New"/>
              </a:rPr>
              <a:t>int</a:t>
            </a:r>
            <a:r>
              <a:rPr lang="en-US" sz="3200" b="1" dirty="0">
                <a:solidFill>
                  <a:schemeClr val="tx1"/>
                </a:solidFill>
                <a:latin typeface="Courier New"/>
                <a:cs typeface="Courier New"/>
              </a:rPr>
              <a:t> *</a:t>
            </a:r>
            <a:r>
              <a:rPr lang="en-US" sz="3200" b="1" dirty="0" err="1">
                <a:solidFill>
                  <a:schemeClr val="tx1"/>
                </a:solidFill>
                <a:latin typeface="Courier New"/>
                <a:cs typeface="Courier New"/>
              </a:rPr>
              <a:t>ptr</a:t>
            </a:r>
            <a:r>
              <a:rPr lang="en-US" sz="3200" b="1" dirty="0">
                <a:solidFill>
                  <a:schemeClr val="tx1"/>
                </a:solidFill>
                <a:latin typeface="Courier New"/>
                <a:cs typeface="Courier New"/>
              </a:rPr>
              <a:t>;</a:t>
            </a:r>
          </a:p>
          <a:p>
            <a:pPr>
              <a:lnSpc>
                <a:spcPct val="90000"/>
              </a:lnSpc>
            </a:pPr>
            <a:r>
              <a:rPr lang="en-US" sz="3200" b="1" dirty="0">
                <a:solidFill>
                  <a:schemeClr val="tx1"/>
                </a:solidFill>
                <a:latin typeface="Courier New"/>
                <a:cs typeface="Courier New"/>
              </a:rPr>
              <a:t>    *</a:t>
            </a:r>
            <a:r>
              <a:rPr lang="en-US" sz="3200" b="1" dirty="0" err="1">
                <a:solidFill>
                  <a:schemeClr val="tx1"/>
                </a:solidFill>
                <a:latin typeface="Courier New"/>
                <a:cs typeface="Courier New"/>
              </a:rPr>
              <a:t>ptr</a:t>
            </a:r>
            <a:r>
              <a:rPr lang="en-US" sz="3200" b="1" dirty="0">
                <a:solidFill>
                  <a:schemeClr val="tx1"/>
                </a:solidFill>
                <a:latin typeface="Courier New"/>
                <a:cs typeface="Courier New"/>
              </a:rPr>
              <a:t> = 5;</a:t>
            </a:r>
          </a:p>
          <a:p>
            <a:pPr>
              <a:lnSpc>
                <a:spcPct val="90000"/>
              </a:lnSpc>
            </a:pPr>
            <a:r>
              <a:rPr lang="en-US" sz="3200" b="1" dirty="0">
                <a:solidFill>
                  <a:schemeClr val="tx1"/>
                </a:solidFill>
                <a:latin typeface="Courier New"/>
                <a:cs typeface="Courier New"/>
              </a:rPr>
              <a:t>}</a:t>
            </a:r>
          </a:p>
        </p:txBody>
      </p:sp>
    </p:spTree>
    <p:extLst>
      <p:ext uri="{BB962C8B-B14F-4D97-AF65-F5344CB8AC3E}">
        <p14:creationId xmlns:p14="http://schemas.microsoft.com/office/powerpoint/2010/main" val="33837928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9" name="Group 268"/>
          <p:cNvGrpSpPr/>
          <p:nvPr/>
        </p:nvGrpSpPr>
        <p:grpSpPr>
          <a:xfrm>
            <a:off x="609600" y="1676400"/>
            <a:ext cx="3048000" cy="3962400"/>
            <a:chOff x="609600" y="1676400"/>
            <a:chExt cx="3048000" cy="3962400"/>
          </a:xfrm>
        </p:grpSpPr>
        <p:sp>
          <p:nvSpPr>
            <p:cNvPr id="11" name="Rectangle 10"/>
            <p:cNvSpPr/>
            <p:nvPr/>
          </p:nvSpPr>
          <p:spPr>
            <a:xfrm>
              <a:off x="609600" y="1676400"/>
              <a:ext cx="3048000" cy="3962400"/>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dirty="0" smtClean="0">
                  <a:solidFill>
                    <a:schemeClr val="tx1"/>
                  </a:solidFill>
                </a:rPr>
                <a:t>Processor</a:t>
              </a:r>
            </a:p>
          </p:txBody>
        </p:sp>
        <p:sp>
          <p:nvSpPr>
            <p:cNvPr id="9" name="Rectangle 8"/>
            <p:cNvSpPr/>
            <p:nvPr/>
          </p:nvSpPr>
          <p:spPr>
            <a:xfrm>
              <a:off x="838200" y="2286000"/>
              <a:ext cx="2590800" cy="533400"/>
            </a:xfrm>
            <a:prstGeom prst="rect">
              <a:avLst/>
            </a:prstGeom>
            <a:solidFill>
              <a:srgbClr val="95B3D7"/>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b="1" dirty="0" smtClean="0">
                  <a:solidFill>
                    <a:schemeClr val="tx1"/>
                  </a:solidFill>
                </a:rPr>
                <a:t>Control</a:t>
              </a:r>
              <a:endParaRPr lang="en-US" b="1" dirty="0">
                <a:solidFill>
                  <a:schemeClr val="tx1"/>
                </a:solidFill>
              </a:endParaRPr>
            </a:p>
          </p:txBody>
        </p:sp>
        <p:sp>
          <p:nvSpPr>
            <p:cNvPr id="10" name="Rectangle 9"/>
            <p:cNvSpPr/>
            <p:nvPr/>
          </p:nvSpPr>
          <p:spPr>
            <a:xfrm>
              <a:off x="838200" y="3048000"/>
              <a:ext cx="2590800" cy="2362200"/>
            </a:xfrm>
            <a:prstGeom prst="rect">
              <a:avLst/>
            </a:prstGeom>
            <a:solidFill>
              <a:schemeClr val="accent1">
                <a:lumMod val="60000"/>
                <a:lumOff val="40000"/>
              </a:schemeClr>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b="1" dirty="0" err="1" smtClean="0">
                  <a:solidFill>
                    <a:schemeClr val="tx1"/>
                  </a:solidFill>
                </a:rPr>
                <a:t>Datapath</a:t>
              </a:r>
              <a:endParaRPr lang="en-US" b="1" dirty="0">
                <a:solidFill>
                  <a:schemeClr val="tx1"/>
                </a:solidFill>
              </a:endParaRPr>
            </a:p>
          </p:txBody>
        </p:sp>
        <p:cxnSp>
          <p:nvCxnSpPr>
            <p:cNvPr id="28" name="Straight Arrow Connector 27"/>
            <p:cNvCxnSpPr/>
            <p:nvPr/>
          </p:nvCxnSpPr>
          <p:spPr>
            <a:xfrm rot="5400000">
              <a:off x="1409700" y="2933700"/>
              <a:ext cx="228600" cy="1588"/>
            </a:xfrm>
            <a:prstGeom prst="straightConnector1">
              <a:avLst/>
            </a:prstGeom>
            <a:ln w="127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rot="16200000" flipV="1">
              <a:off x="2553494" y="2932906"/>
              <a:ext cx="228600" cy="1588"/>
            </a:xfrm>
            <a:prstGeom prst="straightConnector1">
              <a:avLst/>
            </a:prstGeom>
            <a:ln w="127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grpSp>
      <p:sp>
        <p:nvSpPr>
          <p:cNvPr id="8" name="Title 7"/>
          <p:cNvSpPr>
            <a:spLocks noGrp="1"/>
          </p:cNvSpPr>
          <p:nvPr>
            <p:ph type="title"/>
          </p:nvPr>
        </p:nvSpPr>
        <p:spPr/>
        <p:txBody>
          <a:bodyPr>
            <a:normAutofit/>
          </a:bodyPr>
          <a:lstStyle/>
          <a:p>
            <a:r>
              <a:rPr lang="en-US" dirty="0" smtClean="0"/>
              <a:t>Components of a Computer</a:t>
            </a:r>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6</a:t>
            </a:fld>
            <a:endParaRPr lang="en-US"/>
          </a:p>
        </p:txBody>
      </p:sp>
      <p:grpSp>
        <p:nvGrpSpPr>
          <p:cNvPr id="270" name="Group 269"/>
          <p:cNvGrpSpPr/>
          <p:nvPr/>
        </p:nvGrpSpPr>
        <p:grpSpPr>
          <a:xfrm>
            <a:off x="914399" y="3505200"/>
            <a:ext cx="2367431" cy="1828800"/>
            <a:chOff x="914399" y="3505200"/>
            <a:chExt cx="2367431" cy="1828800"/>
          </a:xfrm>
        </p:grpSpPr>
        <p:sp>
          <p:nvSpPr>
            <p:cNvPr id="12" name="Rectangle 11"/>
            <p:cNvSpPr/>
            <p:nvPr/>
          </p:nvSpPr>
          <p:spPr>
            <a:xfrm>
              <a:off x="914400" y="3505200"/>
              <a:ext cx="2362200" cy="2286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PC</a:t>
              </a:r>
              <a:endParaRPr lang="en-US" dirty="0">
                <a:solidFill>
                  <a:schemeClr val="tx1"/>
                </a:solidFill>
              </a:endParaRPr>
            </a:p>
          </p:txBody>
        </p:sp>
        <p:grpSp>
          <p:nvGrpSpPr>
            <p:cNvPr id="26" name="Group 25"/>
            <p:cNvGrpSpPr/>
            <p:nvPr/>
          </p:nvGrpSpPr>
          <p:grpSpPr>
            <a:xfrm>
              <a:off x="914399" y="3886200"/>
              <a:ext cx="2362202" cy="685800"/>
              <a:chOff x="1600199" y="3962400"/>
              <a:chExt cx="1600201" cy="685800"/>
            </a:xfrm>
            <a:solidFill>
              <a:srgbClr val="9BBB59"/>
            </a:solidFill>
          </p:grpSpPr>
          <p:sp>
            <p:nvSpPr>
              <p:cNvPr id="13" name="Rectangle 12"/>
              <p:cNvSpPr/>
              <p:nvPr/>
            </p:nvSpPr>
            <p:spPr>
              <a:xfrm>
                <a:off x="1600200" y="39624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a:xfrm>
                <a:off x="1600200" y="40386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a:xfrm>
                <a:off x="1600200" y="41148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a:xfrm>
                <a:off x="1600200" y="41910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effectLst>
                    <a:glow rad="101600">
                      <a:schemeClr val="bg1">
                        <a:alpha val="75000"/>
                      </a:schemeClr>
                    </a:glow>
                  </a:effectLst>
                </a:endParaRPr>
              </a:p>
              <a:p>
                <a:pPr algn="ctr"/>
                <a:endParaRPr lang="en-US" dirty="0">
                  <a:solidFill>
                    <a:schemeClr val="tx1"/>
                  </a:solidFill>
                </a:endParaRPr>
              </a:p>
            </p:txBody>
          </p:sp>
          <p:sp>
            <p:nvSpPr>
              <p:cNvPr id="17" name="Rectangle 16"/>
              <p:cNvSpPr/>
              <p:nvPr/>
            </p:nvSpPr>
            <p:spPr>
              <a:xfrm>
                <a:off x="1600200" y="42672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 name="Rectangle 17"/>
              <p:cNvSpPr/>
              <p:nvPr/>
            </p:nvSpPr>
            <p:spPr>
              <a:xfrm>
                <a:off x="1600200" y="43434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 name="Rectangle 18"/>
              <p:cNvSpPr/>
              <p:nvPr/>
            </p:nvSpPr>
            <p:spPr>
              <a:xfrm>
                <a:off x="1600200" y="44196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 name="Rectangle 19"/>
              <p:cNvSpPr/>
              <p:nvPr/>
            </p:nvSpPr>
            <p:spPr>
              <a:xfrm>
                <a:off x="1600199" y="4495800"/>
                <a:ext cx="1600199"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 name="Rectangle 20"/>
              <p:cNvSpPr/>
              <p:nvPr/>
            </p:nvSpPr>
            <p:spPr>
              <a:xfrm>
                <a:off x="1600200" y="45720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 name="TextBox 21"/>
              <p:cNvSpPr txBox="1"/>
              <p:nvPr/>
            </p:nvSpPr>
            <p:spPr>
              <a:xfrm>
                <a:off x="1905000" y="4114800"/>
                <a:ext cx="1031051" cy="461665"/>
              </a:xfrm>
              <a:prstGeom prst="rect">
                <a:avLst/>
              </a:prstGeom>
              <a:noFill/>
            </p:spPr>
            <p:txBody>
              <a:bodyPr wrap="square" rtlCol="0">
                <a:spAutoFit/>
              </a:bodyPr>
              <a:lstStyle/>
              <a:p>
                <a:pPr algn="ctr"/>
                <a:r>
                  <a:rPr lang="en-US" sz="2400" dirty="0" smtClean="0">
                    <a:effectLst>
                      <a:glow rad="254000">
                        <a:schemeClr val="bg1">
                          <a:alpha val="75000"/>
                        </a:schemeClr>
                      </a:glow>
                    </a:effectLst>
                  </a:rPr>
                  <a:t>Registers</a:t>
                </a:r>
                <a:endParaRPr lang="en-US" sz="2400" dirty="0">
                  <a:effectLst>
                    <a:glow rad="254000">
                      <a:schemeClr val="bg1">
                        <a:alpha val="75000"/>
                      </a:schemeClr>
                    </a:glow>
                  </a:effectLst>
                </a:endParaRPr>
              </a:p>
            </p:txBody>
          </p:sp>
        </p:grpSp>
        <p:grpSp>
          <p:nvGrpSpPr>
            <p:cNvPr id="25" name="Group 24"/>
            <p:cNvGrpSpPr/>
            <p:nvPr/>
          </p:nvGrpSpPr>
          <p:grpSpPr>
            <a:xfrm>
              <a:off x="914400" y="4648200"/>
              <a:ext cx="2367430" cy="685800"/>
              <a:chOff x="4572000" y="3352800"/>
              <a:chExt cx="2367430" cy="685800"/>
            </a:xfrm>
          </p:grpSpPr>
          <p:sp>
            <p:nvSpPr>
              <p:cNvPr id="23" name="Trapezoid 22"/>
              <p:cNvSpPr/>
              <p:nvPr/>
            </p:nvSpPr>
            <p:spPr>
              <a:xfrm flipV="1">
                <a:off x="4572000" y="3429000"/>
                <a:ext cx="2362200" cy="609600"/>
              </a:xfrm>
              <a:prstGeom prst="trapezoid">
                <a:avLst>
                  <a:gd name="adj" fmla="val 25000"/>
                </a:avLst>
              </a:prstGeom>
              <a:solidFill>
                <a:srgbClr val="C0504D"/>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dirty="0" smtClean="0">
                  <a:solidFill>
                    <a:schemeClr val="tx1"/>
                  </a:solidFill>
                </a:endParaRPr>
              </a:p>
            </p:txBody>
          </p:sp>
          <p:sp>
            <p:nvSpPr>
              <p:cNvPr id="24" name="TextBox 23"/>
              <p:cNvSpPr txBox="1"/>
              <p:nvPr/>
            </p:nvSpPr>
            <p:spPr>
              <a:xfrm>
                <a:off x="4572000" y="3352800"/>
                <a:ext cx="2367430" cy="646331"/>
              </a:xfrm>
              <a:prstGeom prst="rect">
                <a:avLst/>
              </a:prstGeom>
              <a:noFill/>
            </p:spPr>
            <p:txBody>
              <a:bodyPr wrap="none" rtlCol="0" anchor="ctr">
                <a:spAutoFit/>
              </a:bodyPr>
              <a:lstStyle/>
              <a:p>
                <a:pPr algn="ctr"/>
                <a:r>
                  <a:rPr lang="en-US" dirty="0" smtClean="0">
                    <a:effectLst>
                      <a:glow rad="152400">
                        <a:schemeClr val="bg1">
                          <a:alpha val="75000"/>
                        </a:schemeClr>
                      </a:glow>
                    </a:effectLst>
                  </a:rPr>
                  <a:t>Arithmetic &amp; Logic Unit</a:t>
                </a:r>
              </a:p>
              <a:p>
                <a:pPr algn="ctr"/>
                <a:r>
                  <a:rPr lang="en-US" dirty="0" smtClean="0">
                    <a:effectLst>
                      <a:glow rad="152400">
                        <a:schemeClr val="bg1">
                          <a:alpha val="75000"/>
                        </a:schemeClr>
                      </a:glow>
                    </a:effectLst>
                  </a:rPr>
                  <a:t>(ALU)</a:t>
                </a:r>
                <a:endParaRPr lang="en-US" dirty="0">
                  <a:effectLst>
                    <a:glow rad="152400">
                      <a:schemeClr val="bg1">
                        <a:alpha val="75000"/>
                      </a:schemeClr>
                    </a:glow>
                  </a:effectLst>
                </a:endParaRPr>
              </a:p>
            </p:txBody>
          </p:sp>
        </p:grpSp>
      </p:grpSp>
      <p:sp>
        <p:nvSpPr>
          <p:cNvPr id="30" name="Rectangle 29"/>
          <p:cNvSpPr/>
          <p:nvPr/>
        </p:nvSpPr>
        <p:spPr>
          <a:xfrm>
            <a:off x="4800600" y="1524000"/>
            <a:ext cx="1905000" cy="4114800"/>
          </a:xfrm>
          <a:prstGeom prst="rect">
            <a:avLst/>
          </a:prstGeom>
          <a:solidFill>
            <a:srgbClr val="95B3D7"/>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b="1" dirty="0" smtClean="0">
                <a:solidFill>
                  <a:schemeClr val="tx1"/>
                </a:solidFill>
              </a:rPr>
              <a:t>Memory</a:t>
            </a:r>
          </a:p>
        </p:txBody>
      </p:sp>
      <p:grpSp>
        <p:nvGrpSpPr>
          <p:cNvPr id="273" name="Group 272"/>
          <p:cNvGrpSpPr/>
          <p:nvPr/>
        </p:nvGrpSpPr>
        <p:grpSpPr>
          <a:xfrm>
            <a:off x="6705600" y="1676400"/>
            <a:ext cx="1524000" cy="762000"/>
            <a:chOff x="6705600" y="1676400"/>
            <a:chExt cx="1524000" cy="762000"/>
          </a:xfrm>
        </p:grpSpPr>
        <p:sp>
          <p:nvSpPr>
            <p:cNvPr id="51" name="Rectangle 50"/>
            <p:cNvSpPr/>
            <p:nvPr/>
          </p:nvSpPr>
          <p:spPr>
            <a:xfrm>
              <a:off x="7315200" y="1676400"/>
              <a:ext cx="914400" cy="762000"/>
            </a:xfrm>
            <a:prstGeom prst="rect">
              <a:avLst/>
            </a:prstGeom>
            <a:solidFill>
              <a:srgbClr val="95B3D7"/>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b="1" dirty="0" smtClean="0">
                  <a:solidFill>
                    <a:schemeClr val="tx1"/>
                  </a:solidFill>
                </a:rPr>
                <a:t>Input</a:t>
              </a:r>
            </a:p>
          </p:txBody>
        </p:sp>
        <p:cxnSp>
          <p:nvCxnSpPr>
            <p:cNvPr id="52" name="Straight Arrow Connector 51"/>
            <p:cNvCxnSpPr/>
            <p:nvPr/>
          </p:nvCxnSpPr>
          <p:spPr>
            <a:xfrm rot="10800000">
              <a:off x="6705600" y="1981200"/>
              <a:ext cx="609600" cy="1588"/>
            </a:xfrm>
            <a:prstGeom prst="straightConnector1">
              <a:avLst/>
            </a:prstGeom>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grpSp>
      <p:grpSp>
        <p:nvGrpSpPr>
          <p:cNvPr id="274" name="Group 273"/>
          <p:cNvGrpSpPr/>
          <p:nvPr/>
        </p:nvGrpSpPr>
        <p:grpSpPr>
          <a:xfrm>
            <a:off x="6705600" y="4800600"/>
            <a:ext cx="1524000" cy="762000"/>
            <a:chOff x="6705600" y="4800600"/>
            <a:chExt cx="1524000" cy="762000"/>
          </a:xfrm>
        </p:grpSpPr>
        <p:sp>
          <p:nvSpPr>
            <p:cNvPr id="55" name="Rectangle 54"/>
            <p:cNvSpPr/>
            <p:nvPr/>
          </p:nvSpPr>
          <p:spPr>
            <a:xfrm>
              <a:off x="7315200" y="4800600"/>
              <a:ext cx="914400" cy="762000"/>
            </a:xfrm>
            <a:prstGeom prst="rect">
              <a:avLst/>
            </a:prstGeom>
            <a:solidFill>
              <a:srgbClr val="95B3D7"/>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b="1" dirty="0" smtClean="0">
                  <a:solidFill>
                    <a:schemeClr val="tx1"/>
                  </a:solidFill>
                </a:rPr>
                <a:t>Output</a:t>
              </a:r>
            </a:p>
          </p:txBody>
        </p:sp>
        <p:cxnSp>
          <p:nvCxnSpPr>
            <p:cNvPr id="59" name="Straight Arrow Connector 58"/>
            <p:cNvCxnSpPr/>
            <p:nvPr/>
          </p:nvCxnSpPr>
          <p:spPr>
            <a:xfrm rot="10800000" flipH="1">
              <a:off x="6705600" y="5181600"/>
              <a:ext cx="609600" cy="1588"/>
            </a:xfrm>
            <a:prstGeom prst="straightConnector1">
              <a:avLst/>
            </a:prstGeom>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grpSp>
      <p:grpSp>
        <p:nvGrpSpPr>
          <p:cNvPr id="271" name="Group 270"/>
          <p:cNvGrpSpPr/>
          <p:nvPr/>
        </p:nvGrpSpPr>
        <p:grpSpPr>
          <a:xfrm>
            <a:off x="4953000" y="1981200"/>
            <a:ext cx="1524000" cy="3429000"/>
            <a:chOff x="4953000" y="1981200"/>
            <a:chExt cx="1524000" cy="3429000"/>
          </a:xfrm>
        </p:grpSpPr>
        <p:grpSp>
          <p:nvGrpSpPr>
            <p:cNvPr id="75" name="Group 74"/>
            <p:cNvGrpSpPr/>
            <p:nvPr/>
          </p:nvGrpSpPr>
          <p:grpSpPr>
            <a:xfrm>
              <a:off x="4953000" y="4038600"/>
              <a:ext cx="381000" cy="685800"/>
              <a:chOff x="7543800" y="3581400"/>
              <a:chExt cx="2362200" cy="685800"/>
            </a:xfrm>
            <a:solidFill>
              <a:schemeClr val="accent3"/>
            </a:solidFill>
          </p:grpSpPr>
          <p:sp>
            <p:nvSpPr>
              <p:cNvPr id="65" name="Rectangle 64"/>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6" name="Rectangle 65"/>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7" name="Rectangle 66"/>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8" name="Rectangle 67"/>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9" name="Rectangle 68"/>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0" name="Rectangle 69"/>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1" name="Rectangle 70"/>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2" name="Rectangle 71"/>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3" name="Rectangle 72"/>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76" name="Group 75"/>
            <p:cNvGrpSpPr/>
            <p:nvPr/>
          </p:nvGrpSpPr>
          <p:grpSpPr>
            <a:xfrm>
              <a:off x="5334000" y="4038600"/>
              <a:ext cx="381000" cy="685800"/>
              <a:chOff x="7543800" y="3581400"/>
              <a:chExt cx="2362200" cy="685800"/>
            </a:xfrm>
            <a:solidFill>
              <a:schemeClr val="accent3"/>
            </a:solidFill>
          </p:grpSpPr>
          <p:sp>
            <p:nvSpPr>
              <p:cNvPr id="77" name="Rectangle 7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8" name="Rectangle 7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9" name="Rectangle 7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0" name="Rectangle 7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1" name="Rectangle 8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2" name="Rectangle 8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3" name="Rectangle 8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4" name="Rectangle 8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5" name="Rectangle 8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86" name="Group 85"/>
            <p:cNvGrpSpPr/>
            <p:nvPr/>
          </p:nvGrpSpPr>
          <p:grpSpPr>
            <a:xfrm>
              <a:off x="5715000" y="4038600"/>
              <a:ext cx="381000" cy="685800"/>
              <a:chOff x="7543800" y="3581400"/>
              <a:chExt cx="2362200" cy="685800"/>
            </a:xfrm>
            <a:solidFill>
              <a:schemeClr val="accent3"/>
            </a:solidFill>
          </p:grpSpPr>
          <p:sp>
            <p:nvSpPr>
              <p:cNvPr id="87" name="Rectangle 8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8" name="Rectangle 8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9" name="Rectangle 8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0" name="Rectangle 8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1" name="Rectangle 9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2" name="Rectangle 9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3" name="Rectangle 9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4" name="Rectangle 9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5" name="Rectangle 9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96" name="Group 95"/>
            <p:cNvGrpSpPr/>
            <p:nvPr/>
          </p:nvGrpSpPr>
          <p:grpSpPr>
            <a:xfrm>
              <a:off x="6096000" y="4038600"/>
              <a:ext cx="381000" cy="685800"/>
              <a:chOff x="7543800" y="3581400"/>
              <a:chExt cx="2362200" cy="685800"/>
            </a:xfrm>
            <a:solidFill>
              <a:schemeClr val="accent3"/>
            </a:solidFill>
          </p:grpSpPr>
          <p:sp>
            <p:nvSpPr>
              <p:cNvPr id="97" name="Rectangle 9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8" name="Rectangle 9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9" name="Rectangle 9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0" name="Rectangle 9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1" name="Rectangle 10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2" name="Rectangle 10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3" name="Rectangle 10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4" name="Rectangle 10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5" name="Rectangle 10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106" name="Group 105"/>
            <p:cNvGrpSpPr/>
            <p:nvPr/>
          </p:nvGrpSpPr>
          <p:grpSpPr>
            <a:xfrm>
              <a:off x="4953000" y="4724400"/>
              <a:ext cx="381000" cy="685800"/>
              <a:chOff x="7543800" y="3581400"/>
              <a:chExt cx="2362200" cy="685800"/>
            </a:xfrm>
            <a:solidFill>
              <a:schemeClr val="accent3"/>
            </a:solidFill>
          </p:grpSpPr>
          <p:sp>
            <p:nvSpPr>
              <p:cNvPr id="107" name="Rectangle 10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8" name="Rectangle 10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9" name="Rectangle 10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0" name="Rectangle 10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1" name="Rectangle 11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2" name="Rectangle 11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3" name="Rectangle 11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4" name="Rectangle 11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5" name="Rectangle 11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116" name="Group 115"/>
            <p:cNvGrpSpPr/>
            <p:nvPr/>
          </p:nvGrpSpPr>
          <p:grpSpPr>
            <a:xfrm>
              <a:off x="5334000" y="4724400"/>
              <a:ext cx="381000" cy="685800"/>
              <a:chOff x="7543800" y="3581400"/>
              <a:chExt cx="2362200" cy="685800"/>
            </a:xfrm>
            <a:solidFill>
              <a:schemeClr val="accent3"/>
            </a:solidFill>
          </p:grpSpPr>
          <p:sp>
            <p:nvSpPr>
              <p:cNvPr id="117" name="Rectangle 11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8" name="Rectangle 11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9" name="Rectangle 11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0" name="Rectangle 11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1" name="Rectangle 12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2" name="Rectangle 12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3" name="Rectangle 12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4" name="Rectangle 12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5" name="Rectangle 12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126" name="Group 125"/>
            <p:cNvGrpSpPr/>
            <p:nvPr/>
          </p:nvGrpSpPr>
          <p:grpSpPr>
            <a:xfrm>
              <a:off x="5715000" y="4724400"/>
              <a:ext cx="381000" cy="685800"/>
              <a:chOff x="7543800" y="3581400"/>
              <a:chExt cx="2362200" cy="685800"/>
            </a:xfrm>
            <a:solidFill>
              <a:schemeClr val="accent3"/>
            </a:solidFill>
          </p:grpSpPr>
          <p:sp>
            <p:nvSpPr>
              <p:cNvPr id="127" name="Rectangle 12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8" name="Rectangle 12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9" name="Rectangle 12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0" name="Rectangle 12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1" name="Rectangle 13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2" name="Rectangle 13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3" name="Rectangle 13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4" name="Rectangle 13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5" name="Rectangle 13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136" name="Group 135"/>
            <p:cNvGrpSpPr/>
            <p:nvPr/>
          </p:nvGrpSpPr>
          <p:grpSpPr>
            <a:xfrm>
              <a:off x="6096000" y="4724400"/>
              <a:ext cx="381000" cy="685800"/>
              <a:chOff x="7543800" y="3581400"/>
              <a:chExt cx="2362200" cy="685800"/>
            </a:xfrm>
            <a:solidFill>
              <a:schemeClr val="accent3"/>
            </a:solidFill>
          </p:grpSpPr>
          <p:sp>
            <p:nvSpPr>
              <p:cNvPr id="137" name="Rectangle 13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8" name="Rectangle 13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9" name="Rectangle 13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0" name="Rectangle 13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1" name="Rectangle 14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2" name="Rectangle 14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3" name="Rectangle 14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4" name="Rectangle 14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5" name="Rectangle 14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146" name="Group 145"/>
            <p:cNvGrpSpPr/>
            <p:nvPr/>
          </p:nvGrpSpPr>
          <p:grpSpPr>
            <a:xfrm>
              <a:off x="4953000" y="3352800"/>
              <a:ext cx="381000" cy="685800"/>
              <a:chOff x="7543800" y="3581400"/>
              <a:chExt cx="2362200" cy="685800"/>
            </a:xfrm>
            <a:solidFill>
              <a:srgbClr val="9BBB59"/>
            </a:solidFill>
          </p:grpSpPr>
          <p:sp>
            <p:nvSpPr>
              <p:cNvPr id="147" name="Rectangle 14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8" name="Rectangle 14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9" name="Rectangle 14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0" name="Rectangle 14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1" name="Rectangle 15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2" name="Rectangle 15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3" name="Rectangle 15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4" name="Rectangle 15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5" name="Rectangle 15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156" name="Group 155"/>
            <p:cNvGrpSpPr/>
            <p:nvPr/>
          </p:nvGrpSpPr>
          <p:grpSpPr>
            <a:xfrm>
              <a:off x="5334000" y="3352800"/>
              <a:ext cx="381000" cy="685800"/>
              <a:chOff x="7543800" y="3581400"/>
              <a:chExt cx="2362200" cy="685800"/>
            </a:xfrm>
            <a:solidFill>
              <a:schemeClr val="accent3"/>
            </a:solidFill>
          </p:grpSpPr>
          <p:sp>
            <p:nvSpPr>
              <p:cNvPr id="157" name="Rectangle 15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8" name="Rectangle 15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9" name="Rectangle 15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0" name="Rectangle 15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1" name="Rectangle 16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2" name="Rectangle 16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3" name="Rectangle 16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4" name="Rectangle 16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5" name="Rectangle 16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166" name="Group 165"/>
            <p:cNvGrpSpPr/>
            <p:nvPr/>
          </p:nvGrpSpPr>
          <p:grpSpPr>
            <a:xfrm>
              <a:off x="5715000" y="3352800"/>
              <a:ext cx="381000" cy="685800"/>
              <a:chOff x="7543800" y="3581400"/>
              <a:chExt cx="2362200" cy="685800"/>
            </a:xfrm>
            <a:solidFill>
              <a:schemeClr val="accent3"/>
            </a:solidFill>
          </p:grpSpPr>
          <p:sp>
            <p:nvSpPr>
              <p:cNvPr id="167" name="Rectangle 16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8" name="Rectangle 16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9" name="Rectangle 16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0" name="Rectangle 16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1" name="Rectangle 17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2" name="Rectangle 17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3" name="Rectangle 17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4" name="Rectangle 17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5" name="Rectangle 17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176" name="Group 175"/>
            <p:cNvGrpSpPr/>
            <p:nvPr/>
          </p:nvGrpSpPr>
          <p:grpSpPr>
            <a:xfrm>
              <a:off x="6096000" y="3352800"/>
              <a:ext cx="381000" cy="685800"/>
              <a:chOff x="7543800" y="3581400"/>
              <a:chExt cx="2362200" cy="685800"/>
            </a:xfrm>
            <a:solidFill>
              <a:schemeClr val="accent3"/>
            </a:solidFill>
          </p:grpSpPr>
          <p:sp>
            <p:nvSpPr>
              <p:cNvPr id="177" name="Rectangle 17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8" name="Rectangle 17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9" name="Rectangle 17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0" name="Rectangle 17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1" name="Rectangle 18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2" name="Rectangle 18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3" name="Rectangle 18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4" name="Rectangle 18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5" name="Rectangle 18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186" name="Group 185"/>
            <p:cNvGrpSpPr/>
            <p:nvPr/>
          </p:nvGrpSpPr>
          <p:grpSpPr>
            <a:xfrm>
              <a:off x="4953000" y="2667000"/>
              <a:ext cx="381000" cy="685800"/>
              <a:chOff x="7543800" y="3581400"/>
              <a:chExt cx="2362200" cy="685800"/>
            </a:xfrm>
            <a:solidFill>
              <a:schemeClr val="accent3"/>
            </a:solidFill>
          </p:grpSpPr>
          <p:sp>
            <p:nvSpPr>
              <p:cNvPr id="187" name="Rectangle 18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8" name="Rectangle 18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9" name="Rectangle 18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0" name="Rectangle 18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1" name="Rectangle 19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2" name="Rectangle 19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3" name="Rectangle 19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4" name="Rectangle 19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5" name="Rectangle 19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196" name="Group 195"/>
            <p:cNvGrpSpPr/>
            <p:nvPr/>
          </p:nvGrpSpPr>
          <p:grpSpPr>
            <a:xfrm>
              <a:off x="5334000" y="2667000"/>
              <a:ext cx="381000" cy="685800"/>
              <a:chOff x="7543800" y="3581400"/>
              <a:chExt cx="2362200" cy="685800"/>
            </a:xfrm>
            <a:solidFill>
              <a:schemeClr val="accent3"/>
            </a:solidFill>
          </p:grpSpPr>
          <p:sp>
            <p:nvSpPr>
              <p:cNvPr id="197" name="Rectangle 19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8" name="Rectangle 19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9" name="Rectangle 19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0" name="Rectangle 19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1" name="Rectangle 20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2" name="Rectangle 20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3" name="Rectangle 20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4" name="Rectangle 20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5" name="Rectangle 20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06" name="Group 205"/>
            <p:cNvGrpSpPr/>
            <p:nvPr/>
          </p:nvGrpSpPr>
          <p:grpSpPr>
            <a:xfrm>
              <a:off x="5715000" y="2667000"/>
              <a:ext cx="381000" cy="685800"/>
              <a:chOff x="7543800" y="3581400"/>
              <a:chExt cx="2362200" cy="685800"/>
            </a:xfrm>
            <a:solidFill>
              <a:schemeClr val="accent3"/>
            </a:solidFill>
          </p:grpSpPr>
          <p:sp>
            <p:nvSpPr>
              <p:cNvPr id="207" name="Rectangle 20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8" name="Rectangle 20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9" name="Rectangle 20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0" name="Rectangle 20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1" name="Rectangle 21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2" name="Rectangle 21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3" name="Rectangle 21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4" name="Rectangle 21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5" name="Rectangle 21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16" name="Group 215"/>
            <p:cNvGrpSpPr/>
            <p:nvPr/>
          </p:nvGrpSpPr>
          <p:grpSpPr>
            <a:xfrm>
              <a:off x="6096000" y="2667000"/>
              <a:ext cx="381000" cy="685800"/>
              <a:chOff x="7543800" y="3581400"/>
              <a:chExt cx="2362200" cy="685800"/>
            </a:xfrm>
            <a:solidFill>
              <a:schemeClr val="accent3"/>
            </a:solidFill>
          </p:grpSpPr>
          <p:sp>
            <p:nvSpPr>
              <p:cNvPr id="217" name="Rectangle 21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8" name="Rectangle 21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9" name="Rectangle 21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0" name="Rectangle 21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1" name="Rectangle 22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2" name="Rectangle 22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3" name="Rectangle 22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4" name="Rectangle 22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5" name="Rectangle 22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26" name="Group 225"/>
            <p:cNvGrpSpPr/>
            <p:nvPr/>
          </p:nvGrpSpPr>
          <p:grpSpPr>
            <a:xfrm>
              <a:off x="4953000" y="1981200"/>
              <a:ext cx="381000" cy="685800"/>
              <a:chOff x="7543800" y="3581400"/>
              <a:chExt cx="2362200" cy="685800"/>
            </a:xfrm>
            <a:solidFill>
              <a:schemeClr val="accent3"/>
            </a:solidFill>
          </p:grpSpPr>
          <p:sp>
            <p:nvSpPr>
              <p:cNvPr id="227" name="Rectangle 22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8" name="Rectangle 22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9" name="Rectangle 22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0" name="Rectangle 22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1" name="Rectangle 23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2" name="Rectangle 23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3" name="Rectangle 23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4" name="Rectangle 23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5" name="Rectangle 23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36" name="Group 235"/>
            <p:cNvGrpSpPr/>
            <p:nvPr/>
          </p:nvGrpSpPr>
          <p:grpSpPr>
            <a:xfrm>
              <a:off x="5334000" y="1981200"/>
              <a:ext cx="381000" cy="685800"/>
              <a:chOff x="7543800" y="3581400"/>
              <a:chExt cx="2362200" cy="685800"/>
            </a:xfrm>
            <a:solidFill>
              <a:schemeClr val="accent3"/>
            </a:solidFill>
          </p:grpSpPr>
          <p:sp>
            <p:nvSpPr>
              <p:cNvPr id="237" name="Rectangle 23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Rectangle 23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9" name="Rectangle 23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0" name="Rectangle 23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1" name="Rectangle 24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2" name="Rectangle 24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3" name="Rectangle 24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4" name="Rectangle 24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5" name="Rectangle 24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46" name="Group 245"/>
            <p:cNvGrpSpPr/>
            <p:nvPr/>
          </p:nvGrpSpPr>
          <p:grpSpPr>
            <a:xfrm>
              <a:off x="5715000" y="1981200"/>
              <a:ext cx="381000" cy="685800"/>
              <a:chOff x="7543800" y="3581400"/>
              <a:chExt cx="2362200" cy="685800"/>
            </a:xfrm>
            <a:solidFill>
              <a:schemeClr val="accent3"/>
            </a:solidFill>
          </p:grpSpPr>
          <p:sp>
            <p:nvSpPr>
              <p:cNvPr id="247" name="Rectangle 24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8" name="Rectangle 24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9" name="Rectangle 24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0" name="Rectangle 24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1" name="Rectangle 25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2" name="Rectangle 25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3" name="Rectangle 25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4" name="Rectangle 25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5" name="Rectangle 25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56" name="Group 255"/>
            <p:cNvGrpSpPr/>
            <p:nvPr/>
          </p:nvGrpSpPr>
          <p:grpSpPr>
            <a:xfrm>
              <a:off x="6096000" y="1981200"/>
              <a:ext cx="381000" cy="685800"/>
              <a:chOff x="7543800" y="3581400"/>
              <a:chExt cx="2362200" cy="685800"/>
            </a:xfrm>
            <a:solidFill>
              <a:schemeClr val="accent3"/>
            </a:solidFill>
          </p:grpSpPr>
          <p:sp>
            <p:nvSpPr>
              <p:cNvPr id="257" name="Rectangle 25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8" name="Rectangle 25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9" name="Rectangle 25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0" name="Rectangle 25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1" name="Rectangle 26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2" name="Rectangle 26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3" name="Rectangle 26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4" name="Rectangle 26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5" name="Rectangle 26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
          <p:nvSpPr>
            <p:cNvPr id="74" name="TextBox 73"/>
            <p:cNvSpPr txBox="1"/>
            <p:nvPr/>
          </p:nvSpPr>
          <p:spPr>
            <a:xfrm>
              <a:off x="5181600" y="3352800"/>
              <a:ext cx="1066800" cy="461665"/>
            </a:xfrm>
            <a:prstGeom prst="rect">
              <a:avLst/>
            </a:prstGeom>
            <a:noFill/>
          </p:spPr>
          <p:txBody>
            <a:bodyPr wrap="square" rtlCol="0">
              <a:spAutoFit/>
            </a:bodyPr>
            <a:lstStyle/>
            <a:p>
              <a:pPr algn="ctr"/>
              <a:r>
                <a:rPr lang="en-US" sz="2400" dirty="0" smtClean="0">
                  <a:effectLst>
                    <a:glow rad="228600">
                      <a:schemeClr val="bg1">
                        <a:alpha val="75000"/>
                      </a:schemeClr>
                    </a:glow>
                  </a:effectLst>
                </a:rPr>
                <a:t>Bytes</a:t>
              </a:r>
              <a:endParaRPr lang="en-US" sz="2400" dirty="0">
                <a:effectLst>
                  <a:glow rad="228600">
                    <a:schemeClr val="bg1">
                      <a:alpha val="75000"/>
                    </a:schemeClr>
                  </a:glow>
                </a:effectLst>
              </a:endParaRPr>
            </a:p>
          </p:txBody>
        </p:sp>
      </p:grpSp>
      <p:grpSp>
        <p:nvGrpSpPr>
          <p:cNvPr id="280" name="Group 279"/>
          <p:cNvGrpSpPr/>
          <p:nvPr/>
        </p:nvGrpSpPr>
        <p:grpSpPr>
          <a:xfrm>
            <a:off x="2743200" y="1828800"/>
            <a:ext cx="2854568" cy="4560332"/>
            <a:chOff x="2743200" y="1828800"/>
            <a:chExt cx="2854568" cy="4560332"/>
          </a:xfrm>
        </p:grpSpPr>
        <p:grpSp>
          <p:nvGrpSpPr>
            <p:cNvPr id="272" name="Group 271"/>
            <p:cNvGrpSpPr/>
            <p:nvPr/>
          </p:nvGrpSpPr>
          <p:grpSpPr>
            <a:xfrm>
              <a:off x="3429000" y="1828800"/>
              <a:ext cx="1415937" cy="3465731"/>
              <a:chOff x="3429000" y="1828800"/>
              <a:chExt cx="1415937" cy="3465731"/>
            </a:xfrm>
          </p:grpSpPr>
          <p:cxnSp>
            <p:nvCxnSpPr>
              <p:cNvPr id="31" name="Straight Arrow Connector 30"/>
              <p:cNvCxnSpPr/>
              <p:nvPr/>
            </p:nvCxnSpPr>
            <p:spPr>
              <a:xfrm>
                <a:off x="3429000" y="2514600"/>
                <a:ext cx="1371600" cy="1588"/>
              </a:xfrm>
              <a:prstGeom prst="straightConnector1">
                <a:avLst/>
              </a:prstGeom>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endCxn id="30" idx="1"/>
              </p:cNvCxnSpPr>
              <p:nvPr/>
            </p:nvCxnSpPr>
            <p:spPr>
              <a:xfrm>
                <a:off x="3429000" y="3581400"/>
                <a:ext cx="1371600" cy="1588"/>
              </a:xfrm>
              <a:prstGeom prst="straightConnector1">
                <a:avLst/>
              </a:prstGeom>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3429000" y="4535269"/>
                <a:ext cx="1371600" cy="1588"/>
              </a:xfrm>
              <a:prstGeom prst="straightConnector1">
                <a:avLst/>
              </a:prstGeom>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rot="10800000">
                <a:off x="3429000" y="4725988"/>
                <a:ext cx="1371600" cy="1588"/>
              </a:xfrm>
              <a:prstGeom prst="straightConnector1">
                <a:avLst/>
              </a:prstGeom>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3581400" y="1828800"/>
                <a:ext cx="1263537" cy="646331"/>
              </a:xfrm>
              <a:prstGeom prst="rect">
                <a:avLst/>
              </a:prstGeom>
              <a:noFill/>
            </p:spPr>
            <p:txBody>
              <a:bodyPr wrap="none" rtlCol="0">
                <a:spAutoFit/>
              </a:bodyPr>
              <a:lstStyle/>
              <a:p>
                <a:r>
                  <a:rPr lang="en-US" dirty="0" smtClean="0"/>
                  <a:t>Enable?</a:t>
                </a:r>
              </a:p>
              <a:p>
                <a:r>
                  <a:rPr lang="en-US" dirty="0" smtClean="0"/>
                  <a:t>Read/Write</a:t>
                </a:r>
                <a:endParaRPr lang="en-US" dirty="0"/>
              </a:p>
            </p:txBody>
          </p:sp>
          <p:sp>
            <p:nvSpPr>
              <p:cNvPr id="44" name="TextBox 43"/>
              <p:cNvSpPr txBox="1"/>
              <p:nvPr/>
            </p:nvSpPr>
            <p:spPr>
              <a:xfrm>
                <a:off x="3657600" y="3276600"/>
                <a:ext cx="933632" cy="369332"/>
              </a:xfrm>
              <a:prstGeom prst="rect">
                <a:avLst/>
              </a:prstGeom>
              <a:noFill/>
            </p:spPr>
            <p:txBody>
              <a:bodyPr wrap="none" rtlCol="0">
                <a:spAutoFit/>
              </a:bodyPr>
              <a:lstStyle/>
              <a:p>
                <a:r>
                  <a:rPr lang="en-US" dirty="0" smtClean="0"/>
                  <a:t>Address</a:t>
                </a:r>
                <a:endParaRPr lang="en-US" dirty="0"/>
              </a:p>
            </p:txBody>
          </p:sp>
          <p:sp>
            <p:nvSpPr>
              <p:cNvPr id="45" name="TextBox 44"/>
              <p:cNvSpPr txBox="1"/>
              <p:nvPr/>
            </p:nvSpPr>
            <p:spPr>
              <a:xfrm>
                <a:off x="3733800" y="3925669"/>
                <a:ext cx="762000" cy="646331"/>
              </a:xfrm>
              <a:prstGeom prst="rect">
                <a:avLst/>
              </a:prstGeom>
              <a:noFill/>
            </p:spPr>
            <p:txBody>
              <a:bodyPr wrap="square" rtlCol="0">
                <a:spAutoFit/>
              </a:bodyPr>
              <a:lstStyle/>
              <a:p>
                <a:r>
                  <a:rPr lang="en-US" dirty="0" smtClean="0"/>
                  <a:t>Write Data</a:t>
                </a:r>
                <a:endParaRPr lang="en-US" dirty="0"/>
              </a:p>
            </p:txBody>
          </p:sp>
          <p:sp>
            <p:nvSpPr>
              <p:cNvPr id="46" name="TextBox 45"/>
              <p:cNvSpPr txBox="1"/>
              <p:nvPr/>
            </p:nvSpPr>
            <p:spPr>
              <a:xfrm>
                <a:off x="3810000" y="4648200"/>
                <a:ext cx="685799" cy="646331"/>
              </a:xfrm>
              <a:prstGeom prst="rect">
                <a:avLst/>
              </a:prstGeom>
              <a:noFill/>
            </p:spPr>
            <p:txBody>
              <a:bodyPr wrap="square" rtlCol="0">
                <a:spAutoFit/>
              </a:bodyPr>
              <a:lstStyle/>
              <a:p>
                <a:r>
                  <a:rPr lang="en-US" dirty="0" err="1" smtClean="0"/>
                  <a:t>ReadData</a:t>
                </a:r>
                <a:endParaRPr lang="en-US" dirty="0"/>
              </a:p>
            </p:txBody>
          </p:sp>
        </p:grpSp>
        <p:grpSp>
          <p:nvGrpSpPr>
            <p:cNvPr id="279" name="Group 278"/>
            <p:cNvGrpSpPr/>
            <p:nvPr/>
          </p:nvGrpSpPr>
          <p:grpSpPr>
            <a:xfrm>
              <a:off x="2743200" y="5715000"/>
              <a:ext cx="2854568" cy="674132"/>
              <a:chOff x="2819400" y="5791200"/>
              <a:chExt cx="2854568" cy="674132"/>
            </a:xfrm>
          </p:grpSpPr>
          <p:sp>
            <p:nvSpPr>
              <p:cNvPr id="276" name="Left Brace 275"/>
              <p:cNvSpPr/>
              <p:nvPr/>
            </p:nvSpPr>
            <p:spPr>
              <a:xfrm rot="16200000">
                <a:off x="4114800" y="5410200"/>
                <a:ext cx="381000" cy="1143000"/>
              </a:xfrm>
              <a:prstGeom prst="leftBrac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7" name="TextBox 276"/>
              <p:cNvSpPr txBox="1"/>
              <p:nvPr/>
            </p:nvSpPr>
            <p:spPr>
              <a:xfrm>
                <a:off x="2819400" y="6096000"/>
                <a:ext cx="2854568" cy="369332"/>
              </a:xfrm>
              <a:prstGeom prst="rect">
                <a:avLst/>
              </a:prstGeom>
              <a:noFill/>
            </p:spPr>
            <p:txBody>
              <a:bodyPr wrap="none" rtlCol="0">
                <a:spAutoFit/>
              </a:bodyPr>
              <a:lstStyle/>
              <a:p>
                <a:r>
                  <a:rPr lang="en-US" dirty="0" smtClean="0"/>
                  <a:t>Processor-Memory Interface</a:t>
                </a:r>
                <a:endParaRPr lang="en-US" dirty="0"/>
              </a:p>
            </p:txBody>
          </p:sp>
        </p:grpSp>
      </p:grpSp>
      <p:grpSp>
        <p:nvGrpSpPr>
          <p:cNvPr id="285" name="Group 284"/>
          <p:cNvGrpSpPr/>
          <p:nvPr/>
        </p:nvGrpSpPr>
        <p:grpSpPr>
          <a:xfrm>
            <a:off x="6324600" y="5791200"/>
            <a:ext cx="2339102" cy="674132"/>
            <a:chOff x="6324600" y="5791200"/>
            <a:chExt cx="2339102" cy="674132"/>
          </a:xfrm>
        </p:grpSpPr>
        <p:sp>
          <p:nvSpPr>
            <p:cNvPr id="283" name="Left Brace 282"/>
            <p:cNvSpPr/>
            <p:nvPr/>
          </p:nvSpPr>
          <p:spPr>
            <a:xfrm rot="16200000">
              <a:off x="6934200" y="5410200"/>
              <a:ext cx="381000" cy="1143000"/>
            </a:xfrm>
            <a:prstGeom prst="leftBrac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4" name="TextBox 283"/>
            <p:cNvSpPr txBox="1"/>
            <p:nvPr/>
          </p:nvSpPr>
          <p:spPr>
            <a:xfrm>
              <a:off x="6324600" y="6096000"/>
              <a:ext cx="2339102" cy="369332"/>
            </a:xfrm>
            <a:prstGeom prst="rect">
              <a:avLst/>
            </a:prstGeom>
            <a:noFill/>
          </p:spPr>
          <p:txBody>
            <a:bodyPr wrap="none" rtlCol="0">
              <a:spAutoFit/>
            </a:bodyPr>
            <a:lstStyle/>
            <a:p>
              <a:r>
                <a:rPr lang="en-US" dirty="0" smtClean="0"/>
                <a:t>I/O-Memory Interfaces</a:t>
              </a:r>
              <a:endParaRPr lang="en-US" dirty="0"/>
            </a:p>
          </p:txBody>
        </p:sp>
      </p:grpSp>
      <p:sp>
        <p:nvSpPr>
          <p:cNvPr id="4" name="Rectangle 3"/>
          <p:cNvSpPr/>
          <p:nvPr/>
        </p:nvSpPr>
        <p:spPr>
          <a:xfrm>
            <a:off x="4965587" y="2601652"/>
            <a:ext cx="1517017" cy="758448"/>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Program</a:t>
            </a:r>
            <a:endParaRPr lang="en-US" dirty="0">
              <a:solidFill>
                <a:schemeClr val="tx1"/>
              </a:solidFill>
            </a:endParaRPr>
          </a:p>
        </p:txBody>
      </p:sp>
      <p:sp>
        <p:nvSpPr>
          <p:cNvPr id="288" name="Rectangle 287"/>
          <p:cNvSpPr/>
          <p:nvPr/>
        </p:nvSpPr>
        <p:spPr>
          <a:xfrm>
            <a:off x="4941589" y="4420874"/>
            <a:ext cx="1517017" cy="758448"/>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Data</a:t>
            </a:r>
            <a:endParaRPr lang="en-US" dirty="0">
              <a:solidFill>
                <a:schemeClr val="tx1"/>
              </a:solidFill>
            </a:endParaRPr>
          </a:p>
        </p:txBody>
      </p:sp>
    </p:spTree>
    <p:extLst>
      <p:ext uri="{BB962C8B-B14F-4D97-AF65-F5344CB8AC3E}">
        <p14:creationId xmlns:p14="http://schemas.microsoft.com/office/powerpoint/2010/main" val="3341579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4" grpId="0" animBg="1"/>
      <p:bldP spid="288"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Pointers and Structures</a:t>
            </a:r>
            <a:endParaRPr lang="en-US" dirty="0"/>
          </a:p>
        </p:txBody>
      </p:sp>
      <p:sp>
        <p:nvSpPr>
          <p:cNvPr id="3" name="Content Placeholder 2"/>
          <p:cNvSpPr>
            <a:spLocks noGrp="1"/>
          </p:cNvSpPr>
          <p:nvPr>
            <p:ph sz="half" idx="1"/>
          </p:nvPr>
        </p:nvSpPr>
        <p:spPr>
          <a:xfrm>
            <a:off x="533400" y="1066800"/>
            <a:ext cx="4038600" cy="4525963"/>
          </a:xfrm>
        </p:spPr>
        <p:txBody>
          <a:bodyPr>
            <a:normAutofit/>
          </a:bodyPr>
          <a:lstStyle/>
          <a:p>
            <a:pPr>
              <a:buNone/>
            </a:pPr>
            <a:r>
              <a:rPr lang="en-US" sz="2400" b="1" dirty="0" err="1" smtClean="0">
                <a:latin typeface="Courier New"/>
                <a:cs typeface="Courier New"/>
              </a:rPr>
              <a:t>typedef</a:t>
            </a:r>
            <a:r>
              <a:rPr lang="en-US" sz="2400" b="1" dirty="0" smtClean="0">
                <a:latin typeface="Courier New"/>
                <a:cs typeface="Courier New"/>
              </a:rPr>
              <a:t> </a:t>
            </a:r>
            <a:r>
              <a:rPr lang="en-US" sz="2400" b="1" dirty="0" err="1" smtClean="0">
                <a:latin typeface="Courier New"/>
                <a:cs typeface="Courier New"/>
              </a:rPr>
              <a:t>struct</a:t>
            </a:r>
            <a:r>
              <a:rPr lang="en-US" sz="2400" b="1" dirty="0" smtClean="0">
                <a:latin typeface="Courier New"/>
                <a:cs typeface="Courier New"/>
              </a:rPr>
              <a:t> {</a:t>
            </a:r>
          </a:p>
          <a:p>
            <a:pPr>
              <a:buNone/>
            </a:pPr>
            <a:r>
              <a:rPr lang="en-US" sz="2400" b="1" dirty="0" smtClean="0">
                <a:latin typeface="Courier New"/>
                <a:cs typeface="Courier New"/>
              </a:rPr>
              <a:t>    </a:t>
            </a:r>
            <a:r>
              <a:rPr lang="en-US" sz="2400" b="1" dirty="0" err="1" smtClean="0">
                <a:latin typeface="Courier New"/>
                <a:cs typeface="Courier New"/>
              </a:rPr>
              <a:t>int</a:t>
            </a:r>
            <a:r>
              <a:rPr lang="en-US" sz="2400" b="1" dirty="0" smtClean="0">
                <a:latin typeface="Courier New"/>
                <a:cs typeface="Courier New"/>
              </a:rPr>
              <a:t> </a:t>
            </a:r>
            <a:r>
              <a:rPr lang="en-US" sz="2400" b="1" dirty="0" err="1" smtClean="0">
                <a:latin typeface="Courier New"/>
                <a:cs typeface="Courier New"/>
              </a:rPr>
              <a:t>x</a:t>
            </a:r>
            <a:r>
              <a:rPr lang="en-US" sz="2400" b="1" dirty="0" smtClean="0">
                <a:latin typeface="Courier New"/>
                <a:cs typeface="Courier New"/>
              </a:rPr>
              <a:t>;</a:t>
            </a:r>
          </a:p>
          <a:p>
            <a:pPr>
              <a:buNone/>
            </a:pPr>
            <a:r>
              <a:rPr lang="en-US" sz="2400" b="1" dirty="0" smtClean="0">
                <a:latin typeface="Courier New"/>
                <a:cs typeface="Courier New"/>
              </a:rPr>
              <a:t>    </a:t>
            </a:r>
            <a:r>
              <a:rPr lang="en-US" sz="2400" b="1" dirty="0" err="1" smtClean="0">
                <a:latin typeface="Courier New"/>
                <a:cs typeface="Courier New"/>
              </a:rPr>
              <a:t>int</a:t>
            </a:r>
            <a:r>
              <a:rPr lang="en-US" sz="2400" b="1" dirty="0" smtClean="0">
                <a:latin typeface="Courier New"/>
                <a:cs typeface="Courier New"/>
              </a:rPr>
              <a:t> </a:t>
            </a:r>
            <a:r>
              <a:rPr lang="en-US" sz="2400" b="1" dirty="0" err="1" smtClean="0">
                <a:latin typeface="Courier New"/>
                <a:cs typeface="Courier New"/>
              </a:rPr>
              <a:t>y</a:t>
            </a:r>
            <a:r>
              <a:rPr lang="en-US" sz="2400" b="1" dirty="0" smtClean="0">
                <a:latin typeface="Courier New"/>
                <a:cs typeface="Courier New"/>
              </a:rPr>
              <a:t>;</a:t>
            </a:r>
          </a:p>
          <a:p>
            <a:pPr>
              <a:buNone/>
            </a:pPr>
            <a:r>
              <a:rPr lang="en-US" sz="2400" b="1" dirty="0">
                <a:latin typeface="Courier New"/>
                <a:cs typeface="Courier New"/>
              </a:rPr>
              <a:t>} </a:t>
            </a:r>
            <a:r>
              <a:rPr lang="en-US" sz="2400" b="1" dirty="0" smtClean="0">
                <a:latin typeface="Courier New"/>
                <a:cs typeface="Courier New"/>
              </a:rPr>
              <a:t>Point;</a:t>
            </a:r>
          </a:p>
          <a:p>
            <a:pPr>
              <a:buNone/>
            </a:pPr>
            <a:endParaRPr lang="en-US" sz="2400" b="1" dirty="0" smtClean="0">
              <a:latin typeface="Courier New"/>
              <a:cs typeface="Courier New"/>
            </a:endParaRPr>
          </a:p>
          <a:p>
            <a:pPr>
              <a:buNone/>
            </a:pPr>
            <a:r>
              <a:rPr lang="en-US" sz="2400" b="1" dirty="0" smtClean="0">
                <a:latin typeface="Courier New"/>
                <a:cs typeface="Courier New"/>
              </a:rPr>
              <a:t>Point p1;</a:t>
            </a:r>
          </a:p>
          <a:p>
            <a:pPr>
              <a:buNone/>
            </a:pPr>
            <a:r>
              <a:rPr lang="en-US" sz="2400" b="1" dirty="0" smtClean="0">
                <a:latin typeface="Courier New"/>
                <a:cs typeface="Courier New"/>
              </a:rPr>
              <a:t>Point p2;</a:t>
            </a:r>
          </a:p>
          <a:p>
            <a:pPr>
              <a:buNone/>
            </a:pPr>
            <a:r>
              <a:rPr lang="en-US" sz="2400" b="1" dirty="0" smtClean="0">
                <a:latin typeface="Courier New"/>
                <a:cs typeface="Courier New"/>
              </a:rPr>
              <a:t>Point *</a:t>
            </a:r>
            <a:r>
              <a:rPr lang="en-US" sz="2400" b="1" dirty="0" err="1" smtClean="0">
                <a:latin typeface="Courier New"/>
                <a:cs typeface="Courier New"/>
              </a:rPr>
              <a:t>paddr</a:t>
            </a:r>
            <a:r>
              <a:rPr lang="en-US" sz="2400" b="1" dirty="0" smtClean="0">
                <a:latin typeface="Courier New"/>
                <a:cs typeface="Courier New"/>
              </a:rPr>
              <a:t>;</a:t>
            </a:r>
            <a:endParaRPr lang="en-US" sz="2400" b="1" dirty="0">
              <a:latin typeface="Courier New"/>
              <a:cs typeface="Courier New"/>
            </a:endParaRPr>
          </a:p>
        </p:txBody>
      </p:sp>
      <p:sp>
        <p:nvSpPr>
          <p:cNvPr id="10" name="Content Placeholder 9"/>
          <p:cNvSpPr>
            <a:spLocks noGrp="1"/>
          </p:cNvSpPr>
          <p:nvPr>
            <p:ph sz="half" idx="2"/>
          </p:nvPr>
        </p:nvSpPr>
        <p:spPr>
          <a:xfrm>
            <a:off x="4241800" y="1066800"/>
            <a:ext cx="4521200" cy="4525963"/>
          </a:xfrm>
        </p:spPr>
        <p:txBody>
          <a:bodyPr>
            <a:normAutofit/>
          </a:bodyPr>
          <a:lstStyle/>
          <a:p>
            <a:pPr>
              <a:buNone/>
            </a:pPr>
            <a:r>
              <a:rPr lang="en-US" sz="2400" b="1" dirty="0" smtClean="0">
                <a:latin typeface="Courier New"/>
                <a:cs typeface="Courier New"/>
              </a:rPr>
              <a:t>/* dot notation */</a:t>
            </a:r>
          </a:p>
          <a:p>
            <a:pPr>
              <a:buNone/>
            </a:pPr>
            <a:r>
              <a:rPr lang="en-US" sz="2400" b="1" dirty="0" err="1" smtClean="0">
                <a:latin typeface="Courier New"/>
                <a:cs typeface="Courier New"/>
              </a:rPr>
              <a:t>int</a:t>
            </a:r>
            <a:r>
              <a:rPr lang="en-US" sz="2400" b="1" dirty="0" smtClean="0">
                <a:latin typeface="Courier New"/>
                <a:cs typeface="Courier New"/>
              </a:rPr>
              <a:t> </a:t>
            </a:r>
            <a:r>
              <a:rPr lang="en-US" sz="2400" b="1" dirty="0" err="1" smtClean="0">
                <a:latin typeface="Courier New"/>
                <a:cs typeface="Courier New"/>
              </a:rPr>
              <a:t>h</a:t>
            </a:r>
            <a:r>
              <a:rPr lang="en-US" sz="2400" b="1" dirty="0" smtClean="0">
                <a:latin typeface="Courier New"/>
                <a:cs typeface="Courier New"/>
              </a:rPr>
              <a:t> = p1.x;</a:t>
            </a:r>
          </a:p>
          <a:p>
            <a:pPr>
              <a:buNone/>
            </a:pPr>
            <a:r>
              <a:rPr lang="en-US" sz="2400" b="1" dirty="0" smtClean="0">
                <a:latin typeface="Courier New"/>
                <a:cs typeface="Courier New"/>
              </a:rPr>
              <a:t>p2.y = p1.y;</a:t>
            </a:r>
          </a:p>
          <a:p>
            <a:pPr>
              <a:buNone/>
            </a:pPr>
            <a:endParaRPr lang="en-US" sz="2400" b="1" dirty="0" smtClean="0">
              <a:latin typeface="Courier New"/>
              <a:cs typeface="Courier New"/>
            </a:endParaRPr>
          </a:p>
          <a:p>
            <a:pPr>
              <a:buNone/>
            </a:pPr>
            <a:r>
              <a:rPr lang="en-US" sz="2400" b="1" dirty="0" smtClean="0">
                <a:latin typeface="Courier New"/>
                <a:cs typeface="Courier New"/>
              </a:rPr>
              <a:t>/* arrow notation */</a:t>
            </a:r>
          </a:p>
          <a:p>
            <a:pPr>
              <a:buNone/>
            </a:pPr>
            <a:r>
              <a:rPr lang="en-US" sz="2400" b="1" dirty="0" err="1" smtClean="0">
                <a:latin typeface="Courier New"/>
                <a:cs typeface="Courier New"/>
              </a:rPr>
              <a:t>int</a:t>
            </a:r>
            <a:r>
              <a:rPr lang="en-US" sz="2400" b="1" dirty="0" smtClean="0">
                <a:latin typeface="Courier New"/>
                <a:cs typeface="Courier New"/>
              </a:rPr>
              <a:t> </a:t>
            </a:r>
            <a:r>
              <a:rPr lang="en-US" sz="2400" b="1" dirty="0" err="1" smtClean="0">
                <a:latin typeface="Courier New"/>
                <a:cs typeface="Courier New"/>
              </a:rPr>
              <a:t>h</a:t>
            </a:r>
            <a:r>
              <a:rPr lang="en-US" sz="2400" b="1" dirty="0" smtClean="0">
                <a:latin typeface="Courier New"/>
                <a:cs typeface="Courier New"/>
              </a:rPr>
              <a:t> = </a:t>
            </a:r>
            <a:r>
              <a:rPr lang="en-US" sz="2400" b="1" dirty="0" err="1" smtClean="0">
                <a:latin typeface="Courier New"/>
                <a:cs typeface="Courier New"/>
              </a:rPr>
              <a:t>paddr</a:t>
            </a:r>
            <a:r>
              <a:rPr lang="en-US" sz="2400" b="1" dirty="0" smtClean="0">
                <a:latin typeface="Courier New"/>
                <a:cs typeface="Courier New"/>
              </a:rPr>
              <a:t>-&gt;</a:t>
            </a:r>
            <a:r>
              <a:rPr lang="en-US" sz="2400" b="1" dirty="0" err="1" smtClean="0">
                <a:latin typeface="Courier New"/>
                <a:cs typeface="Courier New"/>
              </a:rPr>
              <a:t>x</a:t>
            </a:r>
            <a:r>
              <a:rPr lang="en-US" sz="2400" b="1" dirty="0" smtClean="0">
                <a:latin typeface="Courier New"/>
                <a:cs typeface="Courier New"/>
              </a:rPr>
              <a:t>;</a:t>
            </a:r>
          </a:p>
          <a:p>
            <a:pPr>
              <a:buNone/>
            </a:pPr>
            <a:r>
              <a:rPr lang="en-US" sz="2400" b="1" dirty="0" err="1" smtClean="0">
                <a:latin typeface="Courier New"/>
                <a:cs typeface="Courier New"/>
              </a:rPr>
              <a:t>int</a:t>
            </a:r>
            <a:r>
              <a:rPr lang="en-US" sz="2400" b="1" dirty="0" smtClean="0">
                <a:latin typeface="Courier New"/>
                <a:cs typeface="Courier New"/>
              </a:rPr>
              <a:t> </a:t>
            </a:r>
            <a:r>
              <a:rPr lang="en-US" sz="2400" b="1" dirty="0" err="1" smtClean="0">
                <a:latin typeface="Courier New"/>
                <a:cs typeface="Courier New"/>
              </a:rPr>
              <a:t>h</a:t>
            </a:r>
            <a:r>
              <a:rPr lang="en-US" sz="2400" b="1" dirty="0" smtClean="0">
                <a:latin typeface="Courier New"/>
                <a:cs typeface="Courier New"/>
              </a:rPr>
              <a:t> = (*</a:t>
            </a:r>
            <a:r>
              <a:rPr lang="en-US" sz="2400" b="1" dirty="0" err="1" smtClean="0">
                <a:latin typeface="Courier New"/>
                <a:cs typeface="Courier New"/>
              </a:rPr>
              <a:t>paddr).x</a:t>
            </a:r>
            <a:r>
              <a:rPr lang="en-US" sz="2400" b="1" dirty="0" smtClean="0">
                <a:latin typeface="Courier New"/>
                <a:cs typeface="Courier New"/>
              </a:rPr>
              <a:t>;</a:t>
            </a:r>
          </a:p>
          <a:p>
            <a:pPr>
              <a:buNone/>
            </a:pPr>
            <a:endParaRPr lang="en-US" sz="2400" b="1" dirty="0" smtClean="0">
              <a:latin typeface="Courier New"/>
              <a:cs typeface="Courier New"/>
            </a:endParaRPr>
          </a:p>
          <a:p>
            <a:pPr>
              <a:buNone/>
            </a:pPr>
            <a:r>
              <a:rPr lang="en-US" sz="2400" b="1" dirty="0" smtClean="0">
                <a:latin typeface="Courier New"/>
                <a:cs typeface="Courier New"/>
              </a:rPr>
              <a:t>/* This works too */</a:t>
            </a:r>
          </a:p>
          <a:p>
            <a:pPr>
              <a:buNone/>
            </a:pPr>
            <a:r>
              <a:rPr lang="en-US" sz="2400" b="1" dirty="0" smtClean="0">
                <a:latin typeface="Courier New"/>
                <a:cs typeface="Courier New"/>
              </a:rPr>
              <a:t>p1 = p2;</a:t>
            </a:r>
            <a:endParaRPr lang="en-US" sz="2400" b="1" dirty="0">
              <a:latin typeface="Courier New"/>
              <a:cs typeface="Courier New"/>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pPr/>
              <a:t>60</a:t>
            </a:fld>
            <a:endParaRPr lang="en-US"/>
          </a:p>
        </p:txBody>
      </p:sp>
    </p:spTree>
    <p:extLst>
      <p:ext uri="{BB962C8B-B14F-4D97-AF65-F5344CB8AC3E}">
        <p14:creationId xmlns:p14="http://schemas.microsoft.com/office/powerpoint/2010/main" val="265223386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mtClean="0"/>
              <a:t>Pointers in C</a:t>
            </a:r>
            <a:endParaRPr lang="en-US"/>
          </a:p>
        </p:txBody>
      </p:sp>
      <p:sp>
        <p:nvSpPr>
          <p:cNvPr id="35843" name="Rectangle 3"/>
          <p:cNvSpPr>
            <a:spLocks noGrp="1" noChangeArrowheads="1"/>
          </p:cNvSpPr>
          <p:nvPr>
            <p:ph type="body" idx="1"/>
          </p:nvPr>
        </p:nvSpPr>
        <p:spPr>
          <a:xfrm>
            <a:off x="457200" y="1371600"/>
            <a:ext cx="8229600" cy="4525963"/>
          </a:xfrm>
        </p:spPr>
        <p:txBody>
          <a:bodyPr>
            <a:normAutofit fontScale="92500"/>
          </a:bodyPr>
          <a:lstStyle/>
          <a:p>
            <a:r>
              <a:rPr lang="en-US" dirty="0" smtClean="0"/>
              <a:t>Why use pointers?</a:t>
            </a:r>
          </a:p>
          <a:p>
            <a:pPr lvl="1"/>
            <a:r>
              <a:rPr lang="en-US" dirty="0" smtClean="0"/>
              <a:t>If we want to pass a large </a:t>
            </a:r>
            <a:r>
              <a:rPr lang="en-US" dirty="0" err="1" smtClean="0"/>
              <a:t>struct</a:t>
            </a:r>
            <a:r>
              <a:rPr lang="en-US" dirty="0" smtClean="0"/>
              <a:t> or array, it’s easier / faster / etc. to pass a pointer than the whole thing</a:t>
            </a:r>
          </a:p>
          <a:p>
            <a:pPr lvl="1"/>
            <a:r>
              <a:rPr lang="en-US" dirty="0" smtClean="0"/>
              <a:t>In general, pointers allow cleaner, more compact code</a:t>
            </a:r>
          </a:p>
          <a:p>
            <a:r>
              <a:rPr lang="en-US" dirty="0" smtClean="0"/>
              <a:t>So what are the drawbacks?</a:t>
            </a:r>
          </a:p>
          <a:p>
            <a:pPr lvl="1"/>
            <a:r>
              <a:rPr lang="en-US" dirty="0" smtClean="0"/>
              <a:t>Pointers are probably the single largest source of bugs in C, so be careful anytime you deal with them</a:t>
            </a:r>
          </a:p>
          <a:p>
            <a:pPr lvl="2"/>
            <a:r>
              <a:rPr lang="en-US" dirty="0" smtClean="0"/>
              <a:t>Most problematic with dynamic memory management—coming up next week</a:t>
            </a:r>
          </a:p>
          <a:p>
            <a:pPr lvl="2"/>
            <a:r>
              <a:rPr lang="en-US" i="1" dirty="0" smtClean="0"/>
              <a:t>Dangling references </a:t>
            </a:r>
            <a:r>
              <a:rPr lang="en-US" dirty="0" smtClean="0"/>
              <a:t>and </a:t>
            </a:r>
            <a:r>
              <a:rPr lang="en-US" i="1" dirty="0" smtClean="0"/>
              <a:t>memory leaks</a:t>
            </a:r>
          </a:p>
        </p:txBody>
      </p:sp>
      <p:sp>
        <p:nvSpPr>
          <p:cNvPr id="5" name="Slide Number Placeholder 4"/>
          <p:cNvSpPr>
            <a:spLocks noGrp="1"/>
          </p:cNvSpPr>
          <p:nvPr>
            <p:ph type="sldNum" sz="quarter" idx="12"/>
          </p:nvPr>
        </p:nvSpPr>
        <p:spPr/>
        <p:txBody>
          <a:bodyPr/>
          <a:lstStyle/>
          <a:p>
            <a:fld id="{3CC63E4C-4642-794D-A2FD-70F6B81535F5}" type="slidenum">
              <a:rPr lang="en-US" smtClean="0"/>
              <a:pPr/>
              <a:t>61</a:t>
            </a:fld>
            <a:endParaRPr lang="en-US"/>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Pointers in C?</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At time C was invented (early 1970s), compilers often didn’t produce efficient code</a:t>
            </a:r>
          </a:p>
          <a:p>
            <a:pPr lvl="1"/>
            <a:r>
              <a:rPr lang="en-US" dirty="0" smtClean="0"/>
              <a:t>Computers 25,000 times faster today, compilers better</a:t>
            </a:r>
          </a:p>
          <a:p>
            <a:r>
              <a:rPr lang="en-US" dirty="0" smtClean="0"/>
              <a:t>C designed to let programmer say what they want code to do without compiler getting in way</a:t>
            </a:r>
          </a:p>
          <a:p>
            <a:pPr lvl="1"/>
            <a:r>
              <a:rPr lang="en-US" dirty="0" smtClean="0"/>
              <a:t>Even give compilers hints which registers to use!</a:t>
            </a:r>
          </a:p>
          <a:p>
            <a:r>
              <a:rPr lang="en-US" dirty="0" smtClean="0"/>
              <a:t>Today’s compilers produce much better code, so may not need to use pointers in application code</a:t>
            </a:r>
          </a:p>
          <a:p>
            <a:r>
              <a:rPr lang="en-US" dirty="0" smtClean="0"/>
              <a:t>Low-level system code still needs low-level access via pointers</a:t>
            </a:r>
          </a:p>
        </p:txBody>
      </p:sp>
      <p:sp>
        <p:nvSpPr>
          <p:cNvPr id="6" name="Slide Number Placeholder 5"/>
          <p:cNvSpPr>
            <a:spLocks noGrp="1"/>
          </p:cNvSpPr>
          <p:nvPr>
            <p:ph type="sldNum" sz="quarter" idx="12"/>
          </p:nvPr>
        </p:nvSpPr>
        <p:spPr/>
        <p:txBody>
          <a:bodyPr/>
          <a:lstStyle/>
          <a:p>
            <a:fld id="{3CC63E4C-4642-794D-A2FD-70F6B81535F5}" type="slidenum">
              <a:rPr lang="en-US" smtClean="0"/>
              <a:pPr/>
              <a:t>62</a:t>
            </a:fld>
            <a:endParaRPr lang="en-US"/>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Fun with Pointers</a:t>
            </a:r>
            <a:endParaRPr lang="en-US" dirty="0"/>
          </a:p>
        </p:txBody>
      </p:sp>
      <p:sp>
        <p:nvSpPr>
          <p:cNvPr id="3" name="Content Placeholder 2"/>
          <p:cNvSpPr>
            <a:spLocks noGrp="1"/>
          </p:cNvSpPr>
          <p:nvPr>
            <p:ph idx="1"/>
          </p:nvPr>
        </p:nvSpPr>
        <p:spPr/>
        <p:txBody>
          <a:bodyPr/>
          <a:lstStyle/>
          <a:p>
            <a:r>
              <a:rPr lang="en-US" dirty="0">
                <a:hlinkClick r:id="rId2"/>
              </a:rPr>
              <a:t>https://www.youtube.com/watch?v=6pmWojisM_E</a:t>
            </a:r>
            <a:endParaRPr lang="en-US"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63</a:t>
            </a:fld>
            <a:endParaRPr lang="en-US"/>
          </a:p>
        </p:txBody>
      </p:sp>
    </p:spTree>
    <p:extLst>
      <p:ext uri="{BB962C8B-B14F-4D97-AF65-F5344CB8AC3E}">
        <p14:creationId xmlns:p14="http://schemas.microsoft.com/office/powerpoint/2010/main" val="30200015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normAutofit/>
          </a:bodyPr>
          <a:lstStyle/>
          <a:p>
            <a:r>
              <a:rPr lang="en-US" dirty="0" smtClean="0">
                <a:solidFill>
                  <a:srgbClr val="D9D9D9"/>
                </a:solidFill>
              </a:rPr>
              <a:t>Compile vs. Interpret</a:t>
            </a:r>
          </a:p>
          <a:p>
            <a:r>
              <a:rPr lang="en-US" dirty="0" smtClean="0">
                <a:solidFill>
                  <a:srgbClr val="D9D9D9"/>
                </a:solidFill>
              </a:rPr>
              <a:t>C vs. Java vs. Python </a:t>
            </a:r>
          </a:p>
          <a:p>
            <a:r>
              <a:rPr lang="en-US" dirty="0" err="1" smtClean="0">
                <a:solidFill>
                  <a:srgbClr val="D9D9D9"/>
                </a:solidFill>
              </a:rPr>
              <a:t>Administrivia</a:t>
            </a:r>
            <a:endParaRPr lang="en-US" dirty="0" smtClean="0">
              <a:solidFill>
                <a:srgbClr val="D9D9D9"/>
              </a:solidFill>
            </a:endParaRPr>
          </a:p>
          <a:p>
            <a:r>
              <a:rPr lang="en-US" dirty="0" smtClean="0">
                <a:solidFill>
                  <a:srgbClr val="D9D9D9"/>
                </a:solidFill>
              </a:rPr>
              <a:t>Quick Start Introduction to C</a:t>
            </a:r>
          </a:p>
          <a:p>
            <a:r>
              <a:rPr lang="en-US" dirty="0" smtClean="0">
                <a:solidFill>
                  <a:srgbClr val="D9D9D9"/>
                </a:solidFill>
              </a:rPr>
              <a:t>News/Technology Break</a:t>
            </a:r>
          </a:p>
          <a:p>
            <a:r>
              <a:rPr lang="en-US" dirty="0" smtClean="0">
                <a:solidFill>
                  <a:srgbClr val="D9D9D9"/>
                </a:solidFill>
              </a:rPr>
              <a:t>Pointers</a:t>
            </a:r>
          </a:p>
          <a:p>
            <a:r>
              <a:rPr lang="en-US" dirty="0" smtClean="0"/>
              <a:t>And in Conclusion, …</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64</a:t>
            </a:fld>
            <a:endParaRPr lang="en-US"/>
          </a:p>
        </p:txBody>
      </p:sp>
    </p:spTree>
    <p:extLst>
      <p:ext uri="{BB962C8B-B14F-4D97-AF65-F5344CB8AC3E}">
        <p14:creationId xmlns:p14="http://schemas.microsoft.com/office/powerpoint/2010/main" val="2751885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dirty="0" smtClean="0"/>
              <a:t>And In Conclusion, …</a:t>
            </a:r>
            <a:endParaRPr lang="en-US" dirty="0"/>
          </a:p>
        </p:txBody>
      </p:sp>
      <p:sp>
        <p:nvSpPr>
          <p:cNvPr id="54275" name="Rectangle 3"/>
          <p:cNvSpPr>
            <a:spLocks noGrp="1" noChangeArrowheads="1"/>
          </p:cNvSpPr>
          <p:nvPr>
            <p:ph type="body" idx="1"/>
          </p:nvPr>
        </p:nvSpPr>
        <p:spPr/>
        <p:txBody>
          <a:bodyPr>
            <a:normAutofit fontScale="77500" lnSpcReduction="20000"/>
          </a:bodyPr>
          <a:lstStyle/>
          <a:p>
            <a:r>
              <a:rPr lang="en-US" dirty="0" smtClean="0"/>
              <a:t>All data is in memory</a:t>
            </a:r>
          </a:p>
          <a:p>
            <a:pPr lvl="1"/>
            <a:r>
              <a:rPr lang="en-US" dirty="0" smtClean="0"/>
              <a:t>Each memory location has an address to use to refer to it and a value stored in it</a:t>
            </a:r>
          </a:p>
          <a:p>
            <a:r>
              <a:rPr lang="en-US" dirty="0" smtClean="0"/>
              <a:t>Pointer is a C version (abstraction) of a data address</a:t>
            </a:r>
          </a:p>
          <a:p>
            <a:pPr lvl="1"/>
            <a:r>
              <a:rPr lang="en-US" dirty="0" smtClean="0">
                <a:latin typeface="Courier New"/>
                <a:cs typeface="Courier New"/>
              </a:rPr>
              <a:t>*</a:t>
            </a:r>
            <a:r>
              <a:rPr lang="en-US" dirty="0" smtClean="0"/>
              <a:t>  “follows” a pointer to its value</a:t>
            </a:r>
          </a:p>
          <a:p>
            <a:pPr lvl="1"/>
            <a:r>
              <a:rPr lang="en-US" dirty="0" smtClean="0">
                <a:latin typeface="Courier New"/>
                <a:cs typeface="Courier New"/>
              </a:rPr>
              <a:t>&amp;</a:t>
            </a:r>
            <a:r>
              <a:rPr lang="en-US" dirty="0" smtClean="0"/>
              <a:t>  gets the address of a value</a:t>
            </a:r>
          </a:p>
          <a:p>
            <a:pPr lvl="1"/>
            <a:r>
              <a:rPr lang="en-US" dirty="0" smtClean="0"/>
              <a:t>Arrays and strings are implemented as variations on pointers</a:t>
            </a:r>
          </a:p>
          <a:p>
            <a:r>
              <a:rPr lang="en-US" dirty="0" smtClean="0"/>
              <a:t>C is an efficient language, but leaves safety to the programmer</a:t>
            </a:r>
          </a:p>
          <a:p>
            <a:pPr lvl="1"/>
            <a:r>
              <a:rPr lang="en-US" dirty="0" smtClean="0"/>
              <a:t>Variables not automatically initialized</a:t>
            </a:r>
          </a:p>
          <a:p>
            <a:pPr lvl="1"/>
            <a:r>
              <a:rPr lang="en-US" dirty="0" smtClean="0"/>
              <a:t>Use pointers with care: they are a common source of bugs in programs</a:t>
            </a:r>
          </a:p>
          <a:p>
            <a:endParaRPr lang="en-US" dirty="0"/>
          </a:p>
        </p:txBody>
      </p:sp>
      <p:sp>
        <p:nvSpPr>
          <p:cNvPr id="5" name="Slide Number Placeholder 4"/>
          <p:cNvSpPr>
            <a:spLocks noGrp="1"/>
          </p:cNvSpPr>
          <p:nvPr>
            <p:ph type="sldNum" sz="quarter" idx="12"/>
          </p:nvPr>
        </p:nvSpPr>
        <p:spPr/>
        <p:txBody>
          <a:bodyPr/>
          <a:lstStyle/>
          <a:p>
            <a:fld id="{3CC63E4C-4642-794D-A2FD-70F6B81535F5}" type="slidenum">
              <a:rPr lang="en-US" smtClean="0"/>
              <a:pPr/>
              <a:t>65</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254000" y="1380067"/>
            <a:ext cx="8636000" cy="651933"/>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i="1" dirty="0"/>
          </a:p>
        </p:txBody>
      </p:sp>
      <p:sp>
        <p:nvSpPr>
          <p:cNvPr id="28675" name="Rectangle 5"/>
          <p:cNvSpPr>
            <a:spLocks noGrp="1" noChangeArrowheads="1"/>
          </p:cNvSpPr>
          <p:nvPr>
            <p:ph type="title"/>
          </p:nvPr>
        </p:nvSpPr>
        <p:spPr>
          <a:noFill/>
        </p:spPr>
        <p:txBody>
          <a:bodyPr>
            <a:normAutofit fontScale="90000"/>
          </a:bodyPr>
          <a:lstStyle/>
          <a:p>
            <a:pPr>
              <a:lnSpc>
                <a:spcPct val="80000"/>
              </a:lnSpc>
            </a:pPr>
            <a:r>
              <a:rPr lang="en-US" dirty="0" smtClean="0"/>
              <a:t>Great Idea: Levels </a:t>
            </a:r>
            <a:r>
              <a:rPr lang="en-US" dirty="0"/>
              <a:t>of </a:t>
            </a:r>
            <a:r>
              <a:rPr lang="en-US" dirty="0" smtClean="0"/>
              <a:t>Representation/Interpretation</a:t>
            </a:r>
            <a:endParaRPr lang="en-US" dirty="0"/>
          </a:p>
        </p:txBody>
      </p:sp>
      <p:sp>
        <p:nvSpPr>
          <p:cNvPr id="28676" name="Rectangle 18"/>
          <p:cNvSpPr>
            <a:spLocks noGrp="1" noChangeArrowheads="1"/>
          </p:cNvSpPr>
          <p:nvPr>
            <p:ph type="body" sz="half" idx="4294967295"/>
          </p:nvPr>
        </p:nvSpPr>
        <p:spPr>
          <a:xfrm>
            <a:off x="4624585" y="2202532"/>
            <a:ext cx="3848100" cy="896938"/>
          </a:xfrm>
          <a:noFill/>
        </p:spPr>
        <p:txBody>
          <a:bodyPr>
            <a:normAutofit lnSpcReduction="10000"/>
          </a:bodyPr>
          <a:lstStyle/>
          <a:p>
            <a:pPr marL="342900" indent="-342900">
              <a:lnSpc>
                <a:spcPct val="90000"/>
              </a:lnSpc>
              <a:spcBef>
                <a:spcPct val="0"/>
              </a:spcBef>
              <a:buFont typeface="Times" charset="0"/>
              <a:buNone/>
              <a:tabLst>
                <a:tab pos="1066800" algn="l"/>
              </a:tabLst>
            </a:pPr>
            <a:r>
              <a:rPr lang="en-US" sz="1600" dirty="0" err="1">
                <a:solidFill>
                  <a:srgbClr val="FF0000"/>
                </a:solidFill>
              </a:rPr>
              <a:t>lw</a:t>
            </a:r>
            <a:r>
              <a:rPr lang="en-US" sz="1600" dirty="0">
                <a:solidFill>
                  <a:srgbClr val="FF0000"/>
                </a:solidFill>
              </a:rPr>
              <a:t>	  $t0, 0($2)</a:t>
            </a:r>
          </a:p>
          <a:p>
            <a:pPr marL="342900" indent="-342900">
              <a:lnSpc>
                <a:spcPct val="90000"/>
              </a:lnSpc>
              <a:spcBef>
                <a:spcPct val="0"/>
              </a:spcBef>
              <a:buFont typeface="Times" charset="0"/>
              <a:buNone/>
              <a:tabLst>
                <a:tab pos="1066800" algn="l"/>
              </a:tabLst>
            </a:pPr>
            <a:r>
              <a:rPr lang="en-US" sz="1600" dirty="0" err="1">
                <a:solidFill>
                  <a:srgbClr val="FF0000"/>
                </a:solidFill>
              </a:rPr>
              <a:t>lw</a:t>
            </a:r>
            <a:r>
              <a:rPr lang="en-US" sz="1600" dirty="0">
                <a:solidFill>
                  <a:srgbClr val="FF0000"/>
                </a:solidFill>
              </a:rPr>
              <a:t>	  $t1, 4($2)</a:t>
            </a:r>
          </a:p>
          <a:p>
            <a:pPr marL="342900" indent="-342900">
              <a:lnSpc>
                <a:spcPct val="90000"/>
              </a:lnSpc>
              <a:spcBef>
                <a:spcPct val="0"/>
              </a:spcBef>
              <a:buFont typeface="Times" charset="0"/>
              <a:buNone/>
              <a:tabLst>
                <a:tab pos="1066800" algn="l"/>
              </a:tabLst>
            </a:pPr>
            <a:r>
              <a:rPr lang="en-US" sz="1600" dirty="0" err="1">
                <a:solidFill>
                  <a:srgbClr val="FF0000"/>
                </a:solidFill>
              </a:rPr>
              <a:t>sw</a:t>
            </a:r>
            <a:r>
              <a:rPr lang="en-US" sz="1600" dirty="0">
                <a:solidFill>
                  <a:srgbClr val="FF0000"/>
                </a:solidFill>
              </a:rPr>
              <a:t>	  $t1, 0($2)</a:t>
            </a:r>
          </a:p>
          <a:p>
            <a:pPr marL="342900" indent="-342900">
              <a:spcBef>
                <a:spcPct val="0"/>
              </a:spcBef>
              <a:buFont typeface="Times" charset="0"/>
              <a:buNone/>
              <a:tabLst>
                <a:tab pos="1066800" algn="l"/>
              </a:tabLst>
            </a:pPr>
            <a:r>
              <a:rPr lang="en-US" sz="1600" dirty="0" err="1">
                <a:solidFill>
                  <a:srgbClr val="FF0000"/>
                </a:solidFill>
              </a:rPr>
              <a:t>sw</a:t>
            </a:r>
            <a:r>
              <a:rPr lang="en-US" sz="1600" dirty="0">
                <a:solidFill>
                  <a:srgbClr val="FF0000"/>
                </a:solidFill>
              </a:rPr>
              <a:t>	  $t0, 4($2)</a:t>
            </a:r>
          </a:p>
        </p:txBody>
      </p:sp>
      <p:graphicFrame>
        <p:nvGraphicFramePr>
          <p:cNvPr id="28674" name="Object 2"/>
          <p:cNvGraphicFramePr>
            <a:graphicFrameLocks noGrp="1" noChangeAspect="1"/>
          </p:cNvGraphicFramePr>
          <p:nvPr>
            <p:ph sz="quarter" idx="4294967295"/>
          </p:nvPr>
        </p:nvGraphicFramePr>
        <p:xfrm>
          <a:off x="4624585" y="5550380"/>
          <a:ext cx="1828800" cy="1257300"/>
        </p:xfrm>
        <a:graphic>
          <a:graphicData uri="http://schemas.openxmlformats.org/presentationml/2006/ole">
            <mc:AlternateContent xmlns:mc="http://schemas.openxmlformats.org/markup-compatibility/2006">
              <mc:Choice xmlns:v="urn:schemas-microsoft-com:vml" Requires="v">
                <p:oleObj spid="_x0000_s110809" name="Image" r:id="rId4" imgW="3492063" imgH="2400000" progId="">
                  <p:embed/>
                </p:oleObj>
              </mc:Choice>
              <mc:Fallback>
                <p:oleObj name="Image" r:id="rId4" imgW="3492063" imgH="240000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24585" y="5550380"/>
                        <a:ext cx="1828800" cy="1257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pic>
                </p:oleObj>
              </mc:Fallback>
            </mc:AlternateContent>
          </a:graphicData>
        </a:graphic>
      </p:graphicFrame>
      <p:sp>
        <p:nvSpPr>
          <p:cNvPr id="28678" name="Rectangle 7"/>
          <p:cNvSpPr>
            <a:spLocks noChangeArrowheads="1"/>
          </p:cNvSpPr>
          <p:nvPr/>
        </p:nvSpPr>
        <p:spPr bwMode="auto">
          <a:xfrm>
            <a:off x="857250" y="1435290"/>
            <a:ext cx="2590800" cy="529119"/>
          </a:xfrm>
          <a:prstGeom prst="rect">
            <a:avLst/>
          </a:prstGeom>
          <a:noFill/>
          <a:ln w="28575">
            <a:solidFill>
              <a:schemeClr val="tx1"/>
            </a:solidFill>
            <a:miter lim="800000"/>
            <a:headEnd/>
            <a:tailEnd/>
          </a:ln>
        </p:spPr>
        <p:txBody>
          <a:bodyPr lIns="63500" tIns="25400" rIns="63500" bIns="25400">
            <a:prstTxWarp prst="textNoShape">
              <a:avLst/>
            </a:prstTxWarp>
            <a:spAutoFit/>
          </a:bodyPr>
          <a:lstStyle/>
          <a:p>
            <a:pPr algn="ctr">
              <a:lnSpc>
                <a:spcPct val="85000"/>
              </a:lnSpc>
              <a:spcBef>
                <a:spcPct val="41000"/>
              </a:spcBef>
            </a:pPr>
            <a:r>
              <a:rPr lang="en-US" sz="1800" b="1" dirty="0">
                <a:solidFill>
                  <a:schemeClr val="bg1"/>
                </a:solidFill>
              </a:rPr>
              <a:t>High Level </a:t>
            </a:r>
            <a:r>
              <a:rPr lang="en-US" sz="1800" b="1" dirty="0" smtClean="0">
                <a:solidFill>
                  <a:schemeClr val="bg1"/>
                </a:solidFill>
              </a:rPr>
              <a:t>Language</a:t>
            </a:r>
            <a:br>
              <a:rPr lang="en-US" sz="1800" b="1" dirty="0" smtClean="0">
                <a:solidFill>
                  <a:schemeClr val="bg1"/>
                </a:solidFill>
              </a:rPr>
            </a:br>
            <a:r>
              <a:rPr lang="en-US" sz="1800" b="1" dirty="0" smtClean="0">
                <a:solidFill>
                  <a:schemeClr val="bg1"/>
                </a:solidFill>
              </a:rPr>
              <a:t>Program </a:t>
            </a:r>
            <a:r>
              <a:rPr lang="en-US" sz="1800" b="1" dirty="0">
                <a:solidFill>
                  <a:schemeClr val="bg1"/>
                </a:solidFill>
              </a:rPr>
              <a:t>(e.g., C)</a:t>
            </a:r>
          </a:p>
        </p:txBody>
      </p:sp>
      <p:sp>
        <p:nvSpPr>
          <p:cNvPr id="28679" name="Rectangle 8"/>
          <p:cNvSpPr>
            <a:spLocks noChangeArrowheads="1"/>
          </p:cNvSpPr>
          <p:nvPr/>
        </p:nvSpPr>
        <p:spPr bwMode="auto">
          <a:xfrm>
            <a:off x="857250" y="2381440"/>
            <a:ext cx="2800350" cy="529119"/>
          </a:xfrm>
          <a:prstGeom prst="rect">
            <a:avLst/>
          </a:prstGeom>
          <a:noFill/>
          <a:ln w="28575">
            <a:solidFill>
              <a:schemeClr val="tx1"/>
            </a:solidFill>
            <a:miter lim="800000"/>
            <a:headEnd/>
            <a:tailEnd/>
          </a:ln>
        </p:spPr>
        <p:txBody>
          <a:bodyPr lIns="63500" tIns="25400" rIns="63500" bIns="25400">
            <a:prstTxWarp prst="textNoShape">
              <a:avLst/>
            </a:prstTxWarp>
            <a:spAutoFit/>
          </a:bodyPr>
          <a:lstStyle/>
          <a:p>
            <a:pPr algn="ctr">
              <a:lnSpc>
                <a:spcPct val="85000"/>
              </a:lnSpc>
              <a:spcBef>
                <a:spcPct val="41000"/>
              </a:spcBef>
            </a:pPr>
            <a:r>
              <a:rPr lang="en-US" sz="1800" b="1" dirty="0">
                <a:solidFill>
                  <a:srgbClr val="FF0000"/>
                </a:solidFill>
              </a:rPr>
              <a:t>Assembly  </a:t>
            </a:r>
            <a:r>
              <a:rPr lang="en-US" sz="1800" b="1" dirty="0" smtClean="0">
                <a:solidFill>
                  <a:srgbClr val="FF0000"/>
                </a:solidFill>
              </a:rPr>
              <a:t>Language Program </a:t>
            </a:r>
            <a:r>
              <a:rPr lang="en-US" sz="1800" b="1" dirty="0">
                <a:solidFill>
                  <a:srgbClr val="FF0000"/>
                </a:solidFill>
              </a:rPr>
              <a:t>(</a:t>
            </a:r>
            <a:r>
              <a:rPr lang="en-US" sz="1800" b="1" dirty="0" smtClean="0">
                <a:solidFill>
                  <a:srgbClr val="FF0000"/>
                </a:solidFill>
              </a:rPr>
              <a:t>e.g., MIPS</a:t>
            </a:r>
            <a:r>
              <a:rPr lang="en-US" sz="1800" b="1" dirty="0">
                <a:solidFill>
                  <a:srgbClr val="FF0000"/>
                </a:solidFill>
              </a:rPr>
              <a:t>)</a:t>
            </a:r>
          </a:p>
        </p:txBody>
      </p:sp>
      <p:sp>
        <p:nvSpPr>
          <p:cNvPr id="28680" name="Rectangle 9"/>
          <p:cNvSpPr>
            <a:spLocks noChangeArrowheads="1"/>
          </p:cNvSpPr>
          <p:nvPr/>
        </p:nvSpPr>
        <p:spPr bwMode="auto">
          <a:xfrm>
            <a:off x="908050" y="3295840"/>
            <a:ext cx="2590800" cy="546100"/>
          </a:xfrm>
          <a:prstGeom prst="rect">
            <a:avLst/>
          </a:prstGeom>
          <a:noFill/>
          <a:ln w="28575">
            <a:solidFill>
              <a:schemeClr val="tx1"/>
            </a:solidFill>
            <a:miter lim="800000"/>
            <a:headEnd/>
            <a:tailEnd/>
          </a:ln>
        </p:spPr>
        <p:txBody>
          <a:bodyPr lIns="63500" tIns="25400" rIns="63500" bIns="25400">
            <a:prstTxWarp prst="textNoShape">
              <a:avLst/>
            </a:prstTxWarp>
            <a:spAutoFit/>
          </a:bodyPr>
          <a:lstStyle/>
          <a:p>
            <a:pPr algn="ctr">
              <a:lnSpc>
                <a:spcPct val="85000"/>
              </a:lnSpc>
              <a:spcBef>
                <a:spcPct val="41000"/>
              </a:spcBef>
            </a:pPr>
            <a:r>
              <a:rPr lang="en-US" sz="1800" b="1" dirty="0"/>
              <a:t>Machine  Language Program (MIPS)</a:t>
            </a:r>
          </a:p>
        </p:txBody>
      </p:sp>
      <p:sp>
        <p:nvSpPr>
          <p:cNvPr id="28681" name="Rectangle 10"/>
          <p:cNvSpPr>
            <a:spLocks noChangeArrowheads="1"/>
          </p:cNvSpPr>
          <p:nvPr/>
        </p:nvSpPr>
        <p:spPr bwMode="auto">
          <a:xfrm>
            <a:off x="304800" y="4667440"/>
            <a:ext cx="4038600" cy="561975"/>
          </a:xfrm>
          <a:prstGeom prst="rect">
            <a:avLst/>
          </a:prstGeom>
          <a:noFill/>
          <a:ln w="28575">
            <a:pattFill prst="pct70">
              <a:fgClr>
                <a:schemeClr val="tx1"/>
              </a:fgClr>
              <a:bgClr>
                <a:schemeClr val="bg1"/>
              </a:bgClr>
            </a:pattFill>
            <a:miter lim="800000"/>
            <a:headEnd/>
            <a:tailEnd/>
          </a:ln>
        </p:spPr>
        <p:txBody>
          <a:bodyPr lIns="63500" tIns="25400" rIns="63500" bIns="25400">
            <a:prstTxWarp prst="textNoShape">
              <a:avLst/>
            </a:prstTxWarp>
            <a:spAutoFit/>
          </a:bodyPr>
          <a:lstStyle/>
          <a:p>
            <a:pPr algn="ctr">
              <a:lnSpc>
                <a:spcPct val="88000"/>
              </a:lnSpc>
              <a:spcBef>
                <a:spcPct val="43000"/>
              </a:spcBef>
            </a:pPr>
            <a:r>
              <a:rPr lang="en-US" sz="1800" b="1" dirty="0">
                <a:solidFill>
                  <a:srgbClr val="3366FF"/>
                </a:solidFill>
              </a:rPr>
              <a:t>Hardware Architecture </a:t>
            </a:r>
            <a:r>
              <a:rPr lang="en-US" sz="1800" b="1" dirty="0" smtClean="0">
                <a:solidFill>
                  <a:srgbClr val="3366FF"/>
                </a:solidFill>
              </a:rPr>
              <a:t>Description</a:t>
            </a:r>
            <a:br>
              <a:rPr lang="en-US" sz="1800" b="1" dirty="0" smtClean="0">
                <a:solidFill>
                  <a:srgbClr val="3366FF"/>
                </a:solidFill>
              </a:rPr>
            </a:br>
            <a:r>
              <a:rPr lang="en-US" sz="1800" b="1" dirty="0" smtClean="0">
                <a:solidFill>
                  <a:srgbClr val="3366FF"/>
                </a:solidFill>
              </a:rPr>
              <a:t>(</a:t>
            </a:r>
            <a:r>
              <a:rPr lang="en-US" sz="1800" b="1" dirty="0">
                <a:solidFill>
                  <a:srgbClr val="3366FF"/>
                </a:solidFill>
              </a:rPr>
              <a:t>e.g., block diagrams)</a:t>
            </a:r>
            <a:r>
              <a:rPr lang="en-US" sz="1800" dirty="0">
                <a:solidFill>
                  <a:srgbClr val="3366FF"/>
                </a:solidFill>
              </a:rPr>
              <a:t> </a:t>
            </a:r>
          </a:p>
        </p:txBody>
      </p:sp>
      <p:sp>
        <p:nvSpPr>
          <p:cNvPr id="28682" name="Line 11"/>
          <p:cNvSpPr>
            <a:spLocks noChangeShapeType="1"/>
          </p:cNvSpPr>
          <p:nvPr/>
        </p:nvSpPr>
        <p:spPr bwMode="auto">
          <a:xfrm>
            <a:off x="2057400" y="1981390"/>
            <a:ext cx="0" cy="40005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28683" name="Rectangle 13"/>
          <p:cNvSpPr>
            <a:spLocks noChangeArrowheads="1"/>
          </p:cNvSpPr>
          <p:nvPr/>
        </p:nvSpPr>
        <p:spPr bwMode="auto">
          <a:xfrm>
            <a:off x="2197100" y="2076640"/>
            <a:ext cx="1308100" cy="284163"/>
          </a:xfrm>
          <a:prstGeom prst="rect">
            <a:avLst/>
          </a:prstGeom>
          <a:noFill/>
          <a:ln w="12700">
            <a:noFill/>
            <a:miter lim="800000"/>
            <a:headEnd/>
            <a:tailEnd/>
          </a:ln>
        </p:spPr>
        <p:txBody>
          <a:bodyPr lIns="63500" tIns="25400" rIns="63500" bIns="25400">
            <a:prstTxWarp prst="textNoShape">
              <a:avLst/>
            </a:prstTxWarp>
            <a:spAutoFit/>
          </a:bodyPr>
          <a:lstStyle/>
          <a:p>
            <a:pPr algn="l">
              <a:lnSpc>
                <a:spcPct val="85000"/>
              </a:lnSpc>
            </a:pPr>
            <a:r>
              <a:rPr lang="en-US" sz="1800" b="1" i="1" dirty="0">
                <a:solidFill>
                  <a:schemeClr val="tx1"/>
                </a:solidFill>
              </a:rPr>
              <a:t>Compiler</a:t>
            </a:r>
          </a:p>
        </p:txBody>
      </p:sp>
      <p:sp>
        <p:nvSpPr>
          <p:cNvPr id="28684" name="Rectangle 14"/>
          <p:cNvSpPr>
            <a:spLocks noChangeArrowheads="1"/>
          </p:cNvSpPr>
          <p:nvPr/>
        </p:nvSpPr>
        <p:spPr bwMode="auto">
          <a:xfrm>
            <a:off x="2222500" y="2991040"/>
            <a:ext cx="1435100" cy="284163"/>
          </a:xfrm>
          <a:prstGeom prst="rect">
            <a:avLst/>
          </a:prstGeom>
          <a:noFill/>
          <a:ln w="12700">
            <a:noFill/>
            <a:miter lim="800000"/>
            <a:headEnd/>
            <a:tailEnd/>
          </a:ln>
        </p:spPr>
        <p:txBody>
          <a:bodyPr lIns="63500" tIns="25400" rIns="63500" bIns="25400">
            <a:prstTxWarp prst="textNoShape">
              <a:avLst/>
            </a:prstTxWarp>
            <a:spAutoFit/>
          </a:bodyPr>
          <a:lstStyle/>
          <a:p>
            <a:pPr algn="l">
              <a:lnSpc>
                <a:spcPct val="85000"/>
              </a:lnSpc>
            </a:pPr>
            <a:r>
              <a:rPr lang="en-US" sz="1800" b="1" i="1">
                <a:solidFill>
                  <a:schemeClr val="tx1"/>
                </a:solidFill>
              </a:rPr>
              <a:t>Assembler</a:t>
            </a:r>
          </a:p>
        </p:txBody>
      </p:sp>
      <p:sp>
        <p:nvSpPr>
          <p:cNvPr id="28685" name="Line 15"/>
          <p:cNvSpPr>
            <a:spLocks noChangeShapeType="1"/>
          </p:cNvSpPr>
          <p:nvPr/>
        </p:nvSpPr>
        <p:spPr bwMode="auto">
          <a:xfrm>
            <a:off x="2108200" y="3816540"/>
            <a:ext cx="0" cy="85090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28686" name="Rectangle 16"/>
          <p:cNvSpPr>
            <a:spLocks noChangeArrowheads="1"/>
          </p:cNvSpPr>
          <p:nvPr/>
        </p:nvSpPr>
        <p:spPr bwMode="auto">
          <a:xfrm>
            <a:off x="381000" y="4057840"/>
            <a:ext cx="1676400" cy="517525"/>
          </a:xfrm>
          <a:prstGeom prst="rect">
            <a:avLst/>
          </a:prstGeom>
          <a:noFill/>
          <a:ln w="12700">
            <a:noFill/>
            <a:miter lim="800000"/>
            <a:headEnd/>
            <a:tailEnd/>
          </a:ln>
        </p:spPr>
        <p:txBody>
          <a:bodyPr lIns="63500" tIns="25400" rIns="63500" bIns="25400">
            <a:prstTxWarp prst="textNoShape">
              <a:avLst/>
            </a:prstTxWarp>
            <a:spAutoFit/>
          </a:bodyPr>
          <a:lstStyle/>
          <a:p>
            <a:pPr algn="l">
              <a:lnSpc>
                <a:spcPct val="85000"/>
              </a:lnSpc>
            </a:pPr>
            <a:r>
              <a:rPr lang="en-US" sz="1800" b="1" i="1">
                <a:solidFill>
                  <a:schemeClr val="tx1"/>
                </a:solidFill>
              </a:rPr>
              <a:t>Machine Interpretation</a:t>
            </a:r>
          </a:p>
        </p:txBody>
      </p:sp>
      <p:sp>
        <p:nvSpPr>
          <p:cNvPr id="28687" name="Rectangle 17"/>
          <p:cNvSpPr>
            <a:spLocks noChangeArrowheads="1"/>
          </p:cNvSpPr>
          <p:nvPr/>
        </p:nvSpPr>
        <p:spPr bwMode="auto">
          <a:xfrm>
            <a:off x="4624585" y="1337007"/>
            <a:ext cx="3086100" cy="709630"/>
          </a:xfrm>
          <a:prstGeom prst="rect">
            <a:avLst/>
          </a:prstGeom>
          <a:noFill/>
          <a:ln w="12700">
            <a:noFill/>
            <a:miter lim="800000"/>
            <a:headEnd/>
            <a:tailEnd/>
          </a:ln>
        </p:spPr>
        <p:txBody>
          <a:bodyPr lIns="63500" tIns="25400" rIns="63500" bIns="25400">
            <a:prstTxWarp prst="textNoShape">
              <a:avLst/>
            </a:prstTxWarp>
            <a:spAutoFit/>
          </a:bodyPr>
          <a:lstStyle/>
          <a:p>
            <a:pPr marL="342900" indent="-342900" algn="l">
              <a:lnSpc>
                <a:spcPct val="78000"/>
              </a:lnSpc>
            </a:pPr>
            <a:r>
              <a:rPr lang="en-US" sz="1800" b="1" dirty="0">
                <a:solidFill>
                  <a:srgbClr val="FFFFFF"/>
                </a:solidFill>
              </a:rPr>
              <a:t>temp = </a:t>
            </a:r>
            <a:r>
              <a:rPr lang="en-US" sz="1800" b="1" dirty="0" err="1">
                <a:solidFill>
                  <a:srgbClr val="FFFFFF"/>
                </a:solidFill>
              </a:rPr>
              <a:t>v[k</a:t>
            </a:r>
            <a:r>
              <a:rPr lang="en-US" sz="1800" b="1" dirty="0">
                <a:solidFill>
                  <a:srgbClr val="FFFFFF"/>
                </a:solidFill>
              </a:rPr>
              <a:t>];</a:t>
            </a:r>
          </a:p>
          <a:p>
            <a:pPr marL="342900" indent="-342900" algn="l">
              <a:lnSpc>
                <a:spcPct val="78000"/>
              </a:lnSpc>
            </a:pPr>
            <a:r>
              <a:rPr lang="en-US" sz="1800" b="1" dirty="0" err="1">
                <a:solidFill>
                  <a:srgbClr val="FFFFFF"/>
                </a:solidFill>
              </a:rPr>
              <a:t>v[k</a:t>
            </a:r>
            <a:r>
              <a:rPr lang="en-US" sz="1800" b="1" dirty="0">
                <a:solidFill>
                  <a:srgbClr val="FFFFFF"/>
                </a:solidFill>
              </a:rPr>
              <a:t>] = v[k+1];</a:t>
            </a:r>
          </a:p>
          <a:p>
            <a:pPr marL="342900" indent="-342900" algn="l">
              <a:lnSpc>
                <a:spcPct val="78000"/>
              </a:lnSpc>
            </a:pPr>
            <a:r>
              <a:rPr lang="en-US" sz="1800" b="1" dirty="0">
                <a:solidFill>
                  <a:srgbClr val="FFFFFF"/>
                </a:solidFill>
              </a:rPr>
              <a:t>v[k+1] = temp;</a:t>
            </a:r>
            <a:endParaRPr lang="en-US" sz="1200" dirty="0">
              <a:solidFill>
                <a:srgbClr val="FFFFFF"/>
              </a:solidFill>
            </a:endParaRPr>
          </a:p>
        </p:txBody>
      </p:sp>
      <p:sp>
        <p:nvSpPr>
          <p:cNvPr id="28688" name="Rectangle 19"/>
          <p:cNvSpPr>
            <a:spLocks noChangeArrowheads="1"/>
          </p:cNvSpPr>
          <p:nvPr/>
        </p:nvSpPr>
        <p:spPr bwMode="auto">
          <a:xfrm>
            <a:off x="4624585" y="4299140"/>
            <a:ext cx="2984500" cy="266700"/>
          </a:xfrm>
          <a:prstGeom prst="rect">
            <a:avLst/>
          </a:prstGeom>
          <a:noFill/>
          <a:ln w="12700">
            <a:noFill/>
            <a:miter lim="800000"/>
            <a:headEnd/>
            <a:tailEnd/>
          </a:ln>
        </p:spPr>
        <p:txBody>
          <a:bodyPr wrap="none" anchor="ctr">
            <a:prstTxWarp prst="textNoShape">
              <a:avLst/>
            </a:prstTxWarp>
          </a:bodyPr>
          <a:lstStyle/>
          <a:p>
            <a:endParaRPr lang="en-US"/>
          </a:p>
        </p:txBody>
      </p:sp>
      <p:sp>
        <p:nvSpPr>
          <p:cNvPr id="28689" name="Rectangle 20"/>
          <p:cNvSpPr>
            <a:spLocks noChangeArrowheads="1"/>
          </p:cNvSpPr>
          <p:nvPr/>
        </p:nvSpPr>
        <p:spPr bwMode="auto">
          <a:xfrm>
            <a:off x="4624585" y="3125450"/>
            <a:ext cx="4384575" cy="951542"/>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1400" dirty="0">
                <a:latin typeface="Courier New" charset="0"/>
              </a:rPr>
              <a:t>0000 1001 1100 0110 1010 1111 0101 1000</a:t>
            </a:r>
          </a:p>
          <a:p>
            <a:pPr algn="l"/>
            <a:r>
              <a:rPr lang="en-US" sz="1400" dirty="0">
                <a:latin typeface="Courier New" charset="0"/>
              </a:rPr>
              <a:t>1010 1111 0101 1000 0000 1001 1100 0110 </a:t>
            </a:r>
          </a:p>
          <a:p>
            <a:pPr algn="l"/>
            <a:r>
              <a:rPr lang="en-US" sz="1400" dirty="0">
                <a:latin typeface="Courier New" charset="0"/>
              </a:rPr>
              <a:t>1100 0110 1010 1111 0101 1000 0000 1001 </a:t>
            </a:r>
          </a:p>
          <a:p>
            <a:pPr algn="l"/>
            <a:r>
              <a:rPr lang="en-US" sz="1400" dirty="0">
                <a:latin typeface="Courier New" charset="0"/>
              </a:rPr>
              <a:t>0101 1000 0000 1001 1100 0110 1010 1111</a:t>
            </a:r>
            <a:r>
              <a:rPr lang="en-US" sz="1400" dirty="0">
                <a:latin typeface="Courier" charset="0"/>
              </a:rPr>
              <a:t> </a:t>
            </a:r>
          </a:p>
        </p:txBody>
      </p:sp>
      <p:sp>
        <p:nvSpPr>
          <p:cNvPr id="28690" name="Rectangle 22"/>
          <p:cNvSpPr>
            <a:spLocks noChangeArrowheads="1"/>
          </p:cNvSpPr>
          <p:nvPr/>
        </p:nvSpPr>
        <p:spPr bwMode="auto">
          <a:xfrm>
            <a:off x="844550" y="3816540"/>
            <a:ext cx="2730500" cy="139700"/>
          </a:xfrm>
          <a:prstGeom prst="rect">
            <a:avLst/>
          </a:prstGeom>
          <a:solidFill>
            <a:srgbClr val="FF8DA0"/>
          </a:solidFill>
          <a:ln w="12700">
            <a:solidFill>
              <a:schemeClr val="tx1"/>
            </a:solidFill>
            <a:miter lim="800000"/>
            <a:headEnd/>
            <a:tailEnd/>
          </a:ln>
        </p:spPr>
        <p:txBody>
          <a:bodyPr wrap="none" anchor="ctr">
            <a:prstTxWarp prst="textNoShape">
              <a:avLst/>
            </a:prstTxWarp>
          </a:bodyPr>
          <a:lstStyle/>
          <a:p>
            <a:endParaRPr lang="en-US"/>
          </a:p>
        </p:txBody>
      </p:sp>
      <p:sp>
        <p:nvSpPr>
          <p:cNvPr id="28691" name="Line 23"/>
          <p:cNvSpPr>
            <a:spLocks noChangeShapeType="1"/>
          </p:cNvSpPr>
          <p:nvPr/>
        </p:nvSpPr>
        <p:spPr bwMode="auto">
          <a:xfrm flipH="1">
            <a:off x="2082800" y="2922778"/>
            <a:ext cx="3175" cy="366522"/>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28692" name="Rectangle 24"/>
          <p:cNvSpPr>
            <a:spLocks noChangeArrowheads="1"/>
          </p:cNvSpPr>
          <p:nvPr/>
        </p:nvSpPr>
        <p:spPr bwMode="auto">
          <a:xfrm>
            <a:off x="609600" y="6070790"/>
            <a:ext cx="3708400" cy="561975"/>
          </a:xfrm>
          <a:prstGeom prst="rect">
            <a:avLst/>
          </a:prstGeom>
          <a:noFill/>
          <a:ln w="28575">
            <a:pattFill prst="pct70">
              <a:fgClr>
                <a:schemeClr val="tx1"/>
              </a:fgClr>
              <a:bgClr>
                <a:schemeClr val="bg1"/>
              </a:bgClr>
            </a:pattFill>
            <a:miter lim="800000"/>
            <a:headEnd/>
            <a:tailEnd/>
          </a:ln>
        </p:spPr>
        <p:txBody>
          <a:bodyPr lIns="63500" tIns="25400" rIns="63500" bIns="25400">
            <a:prstTxWarp prst="textNoShape">
              <a:avLst/>
            </a:prstTxWarp>
            <a:spAutoFit/>
          </a:bodyPr>
          <a:lstStyle/>
          <a:p>
            <a:pPr algn="ctr">
              <a:lnSpc>
                <a:spcPct val="88000"/>
              </a:lnSpc>
              <a:spcBef>
                <a:spcPct val="43000"/>
              </a:spcBef>
            </a:pPr>
            <a:r>
              <a:rPr lang="en-US" sz="1800" b="1" dirty="0">
                <a:solidFill>
                  <a:srgbClr val="005400"/>
                </a:solidFill>
              </a:rPr>
              <a:t>Logic Circuit Description</a:t>
            </a:r>
            <a:br>
              <a:rPr lang="en-US" sz="1800" b="1" dirty="0">
                <a:solidFill>
                  <a:srgbClr val="005400"/>
                </a:solidFill>
              </a:rPr>
            </a:br>
            <a:r>
              <a:rPr lang="en-US" sz="1800" b="1" dirty="0">
                <a:solidFill>
                  <a:srgbClr val="005400"/>
                </a:solidFill>
              </a:rPr>
              <a:t>(Circuit Schematic Diagrams)</a:t>
            </a:r>
          </a:p>
        </p:txBody>
      </p:sp>
      <p:sp>
        <p:nvSpPr>
          <p:cNvPr id="28693" name="Line 26"/>
          <p:cNvSpPr>
            <a:spLocks noChangeShapeType="1"/>
          </p:cNvSpPr>
          <p:nvPr/>
        </p:nvSpPr>
        <p:spPr bwMode="auto">
          <a:xfrm>
            <a:off x="2286000" y="5224653"/>
            <a:ext cx="0" cy="85090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28694" name="Rectangle 27"/>
          <p:cNvSpPr>
            <a:spLocks noChangeArrowheads="1"/>
          </p:cNvSpPr>
          <p:nvPr/>
        </p:nvSpPr>
        <p:spPr bwMode="auto">
          <a:xfrm>
            <a:off x="381000" y="5369115"/>
            <a:ext cx="1981200" cy="517525"/>
          </a:xfrm>
          <a:prstGeom prst="rect">
            <a:avLst/>
          </a:prstGeom>
          <a:noFill/>
          <a:ln w="12700">
            <a:noFill/>
            <a:miter lim="800000"/>
            <a:headEnd/>
            <a:tailEnd/>
          </a:ln>
        </p:spPr>
        <p:txBody>
          <a:bodyPr lIns="63500" tIns="25400" rIns="63500" bIns="25400">
            <a:prstTxWarp prst="textNoShape">
              <a:avLst/>
            </a:prstTxWarp>
            <a:spAutoFit/>
          </a:bodyPr>
          <a:lstStyle/>
          <a:p>
            <a:pPr algn="l">
              <a:lnSpc>
                <a:spcPct val="85000"/>
              </a:lnSpc>
            </a:pPr>
            <a:r>
              <a:rPr lang="en-US" sz="1800" b="1" i="1">
                <a:solidFill>
                  <a:schemeClr val="tx1"/>
                </a:solidFill>
              </a:rPr>
              <a:t>Architecture Implementation</a:t>
            </a:r>
          </a:p>
        </p:txBody>
      </p:sp>
      <p:pic>
        <p:nvPicPr>
          <p:cNvPr id="28695" name="Picture 35" descr="Picture 1"/>
          <p:cNvPicPr>
            <a:picLocks noChangeAspect="1" noChangeArrowheads="1"/>
          </p:cNvPicPr>
          <p:nvPr/>
        </p:nvPicPr>
        <p:blipFill>
          <a:blip r:embed="rId6"/>
          <a:srcRect/>
          <a:stretch>
            <a:fillRect/>
          </a:stretch>
        </p:blipFill>
        <p:spPr bwMode="auto">
          <a:xfrm>
            <a:off x="4624585" y="4178010"/>
            <a:ext cx="1638300" cy="1373188"/>
          </a:xfrm>
          <a:prstGeom prst="rect">
            <a:avLst/>
          </a:prstGeom>
          <a:noFill/>
          <a:ln w="9525">
            <a:noFill/>
            <a:miter lim="800000"/>
            <a:headEnd/>
            <a:tailEnd/>
          </a:ln>
        </p:spPr>
      </p:pic>
      <p:sp>
        <p:nvSpPr>
          <p:cNvPr id="28696" name="Rectangle 36"/>
          <p:cNvSpPr>
            <a:spLocks noChangeArrowheads="1"/>
          </p:cNvSpPr>
          <p:nvPr/>
        </p:nvSpPr>
        <p:spPr bwMode="auto">
          <a:xfrm>
            <a:off x="6009193" y="5291665"/>
            <a:ext cx="304800" cy="336550"/>
          </a:xfrm>
          <a:prstGeom prst="rect">
            <a:avLst/>
          </a:prstGeom>
          <a:solidFill>
            <a:schemeClr val="bg1"/>
          </a:solidFill>
          <a:ln w="12700">
            <a:noFill/>
            <a:miter lim="800000"/>
            <a:headEnd/>
            <a:tailEnd/>
          </a:ln>
        </p:spPr>
        <p:txBody>
          <a:bodyPr wrap="none" anchor="ctr">
            <a:prstTxWarp prst="textNoShape">
              <a:avLst/>
            </a:prstTxWarp>
          </a:bodyPr>
          <a:lstStyle/>
          <a:p>
            <a:endParaRPr lang="en-US"/>
          </a:p>
        </p:txBody>
      </p:sp>
      <p:sp>
        <p:nvSpPr>
          <p:cNvPr id="25" name="TextBox 24"/>
          <p:cNvSpPr txBox="1"/>
          <p:nvPr/>
        </p:nvSpPr>
        <p:spPr>
          <a:xfrm>
            <a:off x="6366936" y="2184438"/>
            <a:ext cx="2583760" cy="830997"/>
          </a:xfrm>
          <a:prstGeom prst="rect">
            <a:avLst/>
          </a:prstGeom>
          <a:noFill/>
        </p:spPr>
        <p:txBody>
          <a:bodyPr wrap="none" rtlCol="0">
            <a:spAutoFit/>
          </a:bodyPr>
          <a:lstStyle/>
          <a:p>
            <a:pPr algn="r"/>
            <a:r>
              <a:rPr lang="en-US" sz="1600" dirty="0" smtClean="0"/>
              <a:t>Anything can be represented</a:t>
            </a:r>
            <a:br>
              <a:rPr lang="en-US" sz="1600" dirty="0" smtClean="0"/>
            </a:br>
            <a:r>
              <a:rPr lang="en-US" sz="1600" dirty="0" smtClean="0"/>
              <a:t>as a </a:t>
            </a:r>
            <a:r>
              <a:rPr lang="en-US" sz="1600" i="1" dirty="0" smtClean="0"/>
              <a:t>number</a:t>
            </a:r>
            <a:r>
              <a:rPr lang="en-US" sz="1600" dirty="0" smtClean="0"/>
              <a:t>, </a:t>
            </a:r>
            <a:br>
              <a:rPr lang="en-US" sz="1600" dirty="0" smtClean="0"/>
            </a:br>
            <a:r>
              <a:rPr lang="en-US" sz="1600" dirty="0" smtClean="0"/>
              <a:t>i.e., data or instructions</a:t>
            </a:r>
            <a:endParaRPr lang="en-US" sz="1600" dirty="0"/>
          </a:p>
        </p:txBody>
      </p:sp>
      <p:sp>
        <p:nvSpPr>
          <p:cNvPr id="27" name="Slide Number Placeholder 26"/>
          <p:cNvSpPr>
            <a:spLocks noGrp="1"/>
          </p:cNvSpPr>
          <p:nvPr>
            <p:ph type="sldNum" sz="quarter" idx="12"/>
          </p:nvPr>
        </p:nvSpPr>
        <p:spPr/>
        <p:txBody>
          <a:bodyPr/>
          <a:lstStyle/>
          <a:p>
            <a:fld id="{3CC63E4C-4642-794D-A2FD-70F6B81535F5}" type="slidenum">
              <a:rPr lang="en-US" smtClean="0"/>
              <a:pPr/>
              <a:t>7</a:t>
            </a:fld>
            <a:endParaRPr lang="en-US"/>
          </a:p>
        </p:txBody>
      </p:sp>
      <p:sp>
        <p:nvSpPr>
          <p:cNvPr id="30" name="TextBox 29"/>
          <p:cNvSpPr txBox="1"/>
          <p:nvPr/>
        </p:nvSpPr>
        <p:spPr>
          <a:xfrm>
            <a:off x="7325894" y="1497264"/>
            <a:ext cx="1453468" cy="369332"/>
          </a:xfrm>
          <a:prstGeom prst="rect">
            <a:avLst/>
          </a:prstGeom>
          <a:noFill/>
        </p:spPr>
        <p:txBody>
          <a:bodyPr wrap="none" rtlCol="0">
            <a:spAutoFit/>
          </a:bodyPr>
          <a:lstStyle/>
          <a:p>
            <a:r>
              <a:rPr lang="en-US" i="1" dirty="0" smtClean="0">
                <a:solidFill>
                  <a:srgbClr val="FFFFFF"/>
                </a:solidFill>
              </a:rPr>
              <a:t>We are here!</a:t>
            </a:r>
            <a:endParaRPr lang="en-US" i="1" dirty="0">
              <a:solidFill>
                <a:srgbClr val="FFFFFF"/>
              </a:solidFill>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r>
              <a:rPr lang="en-US" dirty="0" smtClean="0"/>
              <a:t>Introduction to C</a:t>
            </a:r>
            <a:br>
              <a:rPr lang="en-US" dirty="0" smtClean="0"/>
            </a:br>
            <a:r>
              <a:rPr lang="en-US" dirty="0" smtClean="0"/>
              <a:t>“The Universal Assembly Language”</a:t>
            </a:r>
            <a:endParaRPr lang="en-US" dirty="0"/>
          </a:p>
        </p:txBody>
      </p:sp>
      <p:pic>
        <p:nvPicPr>
          <p:cNvPr id="19459" name="Picture 3"/>
          <p:cNvPicPr>
            <a:picLocks noGrp="1" noChangeAspect="1" noChangeArrowheads="1"/>
          </p:cNvPicPr>
          <p:nvPr>
            <p:ph sz="half" idx="1"/>
          </p:nvPr>
        </p:nvPicPr>
        <p:blipFill>
          <a:blip r:embed="rId3"/>
          <a:srcRect l="-8882" r="-8882"/>
          <a:stretch>
            <a:fillRect/>
          </a:stretch>
        </p:blipFill>
        <p:spPr>
          <a:xfrm>
            <a:off x="524933" y="2411859"/>
            <a:ext cx="3682999" cy="4127449"/>
          </a:xfrm>
        </p:spPr>
      </p:pic>
      <p:sp>
        <p:nvSpPr>
          <p:cNvPr id="19460" name="Content Placeholder 11"/>
          <p:cNvSpPr>
            <a:spLocks noGrp="1"/>
          </p:cNvSpPr>
          <p:nvPr>
            <p:ph sz="half" idx="2"/>
          </p:nvPr>
        </p:nvSpPr>
        <p:spPr>
          <a:xfrm>
            <a:off x="4648200" y="1600200"/>
            <a:ext cx="4038600" cy="4525963"/>
          </a:xfrm>
        </p:spPr>
        <p:txBody>
          <a:bodyPr>
            <a:normAutofit/>
          </a:bodyPr>
          <a:lstStyle/>
          <a:p>
            <a:r>
              <a:rPr lang="en-US" dirty="0" smtClean="0"/>
              <a:t>Class pre-</a:t>
            </a:r>
            <a:r>
              <a:rPr lang="en-US" dirty="0" err="1" smtClean="0"/>
              <a:t>req</a:t>
            </a:r>
            <a:r>
              <a:rPr lang="en-US" dirty="0" smtClean="0"/>
              <a:t> included classes teaching Java</a:t>
            </a:r>
          </a:p>
          <a:p>
            <a:r>
              <a:rPr lang="en-US" dirty="0" smtClean="0"/>
              <a:t>Python used in two labs</a:t>
            </a:r>
          </a:p>
          <a:p>
            <a:r>
              <a:rPr lang="en-US" dirty="0" smtClean="0"/>
              <a:t>C used for everything else</a:t>
            </a:r>
          </a:p>
        </p:txBody>
      </p:sp>
      <p:sp>
        <p:nvSpPr>
          <p:cNvPr id="12" name="Content Placeholder 11"/>
          <p:cNvSpPr txBox="1">
            <a:spLocks/>
          </p:cNvSpPr>
          <p:nvPr/>
        </p:nvSpPr>
        <p:spPr>
          <a:xfrm>
            <a:off x="499534" y="1600200"/>
            <a:ext cx="4038600" cy="4525963"/>
          </a:xfrm>
          <a:prstGeom prst="rect">
            <a:avLst/>
          </a:prstGeom>
        </p:spPr>
        <p:txBody>
          <a:bodyPr vert="horz" lIns="91440" tIns="45720" rIns="91440" bIns="45720" rtlCol="0">
            <a:normAutofit/>
          </a:bodyPr>
          <a:lstStyle/>
          <a:p>
            <a:pPr marL="203200" indent="-203200">
              <a:lnSpc>
                <a:spcPct val="75000"/>
              </a:lnSpc>
              <a:buSzPct val="100000"/>
              <a:buFont typeface="Times" charset="0"/>
              <a:buChar char="•"/>
              <a:defRPr/>
            </a:pPr>
            <a:r>
              <a:rPr lang="en-US" sz="2600" kern="0" dirty="0" smtClean="0"/>
              <a:t>“Some” experience is required before CS61C</a:t>
            </a:r>
          </a:p>
          <a:p>
            <a:pPr marL="660400" lvl="1" indent="-203200">
              <a:lnSpc>
                <a:spcPct val="75000"/>
              </a:lnSpc>
              <a:buSzPct val="100000"/>
              <a:defRPr/>
            </a:pPr>
            <a:r>
              <a:rPr lang="en-US" sz="2400" i="1" kern="0" dirty="0" smtClean="0"/>
              <a:t>C++ or Java OK</a:t>
            </a:r>
          </a:p>
        </p:txBody>
      </p:sp>
      <p:sp>
        <p:nvSpPr>
          <p:cNvPr id="15" name="Slide Number Placeholder 14"/>
          <p:cNvSpPr>
            <a:spLocks noGrp="1"/>
          </p:cNvSpPr>
          <p:nvPr>
            <p:ph type="sldNum" sz="quarter" idx="12"/>
          </p:nvPr>
        </p:nvSpPr>
        <p:spPr/>
        <p:txBody>
          <a:bodyPr/>
          <a:lstStyle/>
          <a:p>
            <a:fld id="{3CC63E4C-4642-794D-A2FD-70F6B81535F5}" type="slidenum">
              <a:rPr lang="en-US" smtClean="0"/>
              <a:pPr/>
              <a:t>8</a:t>
            </a:fld>
            <a:endParaRPr lang="en-US" dirty="0"/>
          </a:p>
        </p:txBody>
      </p:sp>
    </p:spTree>
    <p:extLst>
      <p:ext uri="{BB962C8B-B14F-4D97-AF65-F5344CB8AC3E}">
        <p14:creationId xmlns:p14="http://schemas.microsoft.com/office/powerpoint/2010/main" val="41472829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a:grpSpLocks/>
          </p:cNvGrpSpPr>
          <p:nvPr/>
        </p:nvGrpSpPr>
        <p:grpSpPr bwMode="auto">
          <a:xfrm>
            <a:off x="960438" y="1984516"/>
            <a:ext cx="7545302" cy="523220"/>
            <a:chOff x="960651" y="1743728"/>
            <a:chExt cx="7308752" cy="392422"/>
          </a:xfrm>
        </p:grpSpPr>
        <p:sp>
          <p:nvSpPr>
            <p:cNvPr id="53259" name="TextBox 2"/>
            <p:cNvSpPr txBox="1">
              <a:spLocks noChangeArrowheads="1"/>
            </p:cNvSpPr>
            <p:nvPr/>
          </p:nvSpPr>
          <p:spPr bwMode="auto">
            <a:xfrm>
              <a:off x="1371600" y="1743728"/>
              <a:ext cx="6897803" cy="392422"/>
            </a:xfrm>
            <a:prstGeom prst="rect">
              <a:avLst/>
            </a:prstGeom>
            <a:noFill/>
            <a:ln w="9525">
              <a:noFill/>
              <a:miter lim="800000"/>
              <a:headEnd/>
              <a:tailEnd/>
            </a:ln>
          </p:spPr>
          <p:txBody>
            <a:bodyPr wrap="square">
              <a:prstTxWarp prst="textNoShape">
                <a:avLst/>
              </a:prstTxWarp>
              <a:spAutoFit/>
            </a:bodyPr>
            <a:lstStyle/>
            <a:p>
              <a:r>
                <a:rPr lang="en-US" sz="2800" dirty="0" smtClean="0">
                  <a:solidFill>
                    <a:srgbClr val="FF8000"/>
                  </a:solidFill>
                  <a:latin typeface="Calibri"/>
                  <a:cs typeface="Calibri"/>
                </a:rPr>
                <a:t>I have programmed in C, C++, C#, or Objective-C</a:t>
              </a:r>
              <a:endParaRPr lang="en-US" sz="2800" dirty="0">
                <a:solidFill>
                  <a:srgbClr val="FF8000"/>
                </a:solidFill>
                <a:latin typeface="Calibri"/>
                <a:cs typeface="Calibri"/>
              </a:endParaRPr>
            </a:p>
          </p:txBody>
        </p:sp>
        <p:sp>
          <p:nvSpPr>
            <p:cNvPr id="53260" name="Rectangle 6"/>
            <p:cNvSpPr>
              <a:spLocks noChangeArrowheads="1"/>
            </p:cNvSpPr>
            <p:nvPr/>
          </p:nvSpPr>
          <p:spPr bwMode="auto">
            <a:xfrm>
              <a:off x="960651" y="1809750"/>
              <a:ext cx="415498" cy="276999"/>
            </a:xfrm>
            <a:prstGeom prst="rect">
              <a:avLst/>
            </a:prstGeom>
            <a:noFill/>
            <a:ln w="9525">
              <a:noFill/>
              <a:miter lim="800000"/>
              <a:headEnd/>
              <a:tailEnd/>
            </a:ln>
          </p:spPr>
          <p:txBody>
            <a:bodyPr wrap="none">
              <a:prstTxWarp prst="textNoShape">
                <a:avLst/>
              </a:prstTxWarp>
              <a:spAutoFit/>
            </a:bodyPr>
            <a:lstStyle/>
            <a:p>
              <a:r>
                <a:rPr lang="en-US">
                  <a:latin typeface="ＭＳ ゴシック" pitchFamily="1" charset="-128"/>
                  <a:ea typeface="ＭＳ ゴシック" pitchFamily="1" charset="-128"/>
                  <a:cs typeface="ＭＳ ゴシック" pitchFamily="1" charset="-128"/>
                </a:rPr>
                <a:t>☐</a:t>
              </a:r>
              <a:endParaRPr lang="en-US"/>
            </a:p>
          </p:txBody>
        </p:sp>
      </p:grpSp>
      <p:grpSp>
        <p:nvGrpSpPr>
          <p:cNvPr id="6" name="Group 5"/>
          <p:cNvGrpSpPr/>
          <p:nvPr/>
        </p:nvGrpSpPr>
        <p:grpSpPr>
          <a:xfrm>
            <a:off x="969915" y="2610401"/>
            <a:ext cx="7116762" cy="523220"/>
            <a:chOff x="969915" y="3099911"/>
            <a:chExt cx="7116762" cy="523220"/>
          </a:xfrm>
        </p:grpSpPr>
        <p:sp>
          <p:nvSpPr>
            <p:cNvPr id="53250" name="TextBox 3"/>
            <p:cNvSpPr txBox="1">
              <a:spLocks noChangeArrowheads="1"/>
            </p:cNvSpPr>
            <p:nvPr/>
          </p:nvSpPr>
          <p:spPr bwMode="auto">
            <a:xfrm>
              <a:off x="1381077" y="3099911"/>
              <a:ext cx="6705600" cy="523220"/>
            </a:xfrm>
            <a:prstGeom prst="rect">
              <a:avLst/>
            </a:prstGeom>
            <a:noFill/>
            <a:ln w="9525">
              <a:noFill/>
              <a:miter lim="800000"/>
              <a:headEnd/>
              <a:tailEnd/>
            </a:ln>
          </p:spPr>
          <p:txBody>
            <a:bodyPr>
              <a:prstTxWarp prst="textNoShape">
                <a:avLst/>
              </a:prstTxWarp>
              <a:spAutoFit/>
            </a:bodyPr>
            <a:lstStyle/>
            <a:p>
              <a:r>
                <a:rPr lang="en-US" sz="2800" dirty="0" smtClean="0">
                  <a:solidFill>
                    <a:srgbClr val="408000"/>
                  </a:solidFill>
                </a:rPr>
                <a:t>I have programmed in Java</a:t>
              </a:r>
            </a:p>
          </p:txBody>
        </p:sp>
        <p:sp>
          <p:nvSpPr>
            <p:cNvPr id="53254" name="Rectangle 7"/>
            <p:cNvSpPr>
              <a:spLocks noChangeArrowheads="1"/>
            </p:cNvSpPr>
            <p:nvPr/>
          </p:nvSpPr>
          <p:spPr bwMode="auto">
            <a:xfrm>
              <a:off x="969915" y="3191649"/>
              <a:ext cx="415925" cy="369888"/>
            </a:xfrm>
            <a:prstGeom prst="rect">
              <a:avLst/>
            </a:prstGeom>
            <a:noFill/>
            <a:ln w="9525">
              <a:noFill/>
              <a:miter lim="800000"/>
              <a:headEnd/>
              <a:tailEnd/>
            </a:ln>
          </p:spPr>
          <p:txBody>
            <a:bodyPr wrap="none">
              <a:prstTxWarp prst="textNoShape">
                <a:avLst/>
              </a:prstTxWarp>
              <a:spAutoFit/>
            </a:bodyPr>
            <a:lstStyle/>
            <a:p>
              <a:r>
                <a:rPr lang="en-US" dirty="0">
                  <a:latin typeface="ＭＳ ゴシック" pitchFamily="1" charset="-128"/>
                  <a:ea typeface="ＭＳ ゴシック" pitchFamily="1" charset="-128"/>
                  <a:cs typeface="ＭＳ ゴシック" pitchFamily="1" charset="-128"/>
                </a:rPr>
                <a:t>☐</a:t>
              </a:r>
              <a:endParaRPr lang="en-US" dirty="0"/>
            </a:p>
          </p:txBody>
        </p:sp>
      </p:grpSp>
      <p:grpSp>
        <p:nvGrpSpPr>
          <p:cNvPr id="5" name="Group 4"/>
          <p:cNvGrpSpPr/>
          <p:nvPr/>
        </p:nvGrpSpPr>
        <p:grpSpPr>
          <a:xfrm>
            <a:off x="960438" y="3193096"/>
            <a:ext cx="7107284" cy="954107"/>
            <a:chOff x="960438" y="3682606"/>
            <a:chExt cx="7107284" cy="954107"/>
          </a:xfrm>
        </p:grpSpPr>
        <p:sp>
          <p:nvSpPr>
            <p:cNvPr id="53251" name="TextBox 4"/>
            <p:cNvSpPr txBox="1">
              <a:spLocks noChangeArrowheads="1"/>
            </p:cNvSpPr>
            <p:nvPr/>
          </p:nvSpPr>
          <p:spPr bwMode="auto">
            <a:xfrm>
              <a:off x="1362122" y="3682606"/>
              <a:ext cx="6705600" cy="954107"/>
            </a:xfrm>
            <a:prstGeom prst="rect">
              <a:avLst/>
            </a:prstGeom>
            <a:noFill/>
            <a:ln w="9525">
              <a:noFill/>
              <a:miter lim="800000"/>
              <a:headEnd/>
              <a:tailEnd/>
            </a:ln>
          </p:spPr>
          <p:txBody>
            <a:bodyPr>
              <a:prstTxWarp prst="textNoShape">
                <a:avLst/>
              </a:prstTxWarp>
              <a:spAutoFit/>
            </a:bodyPr>
            <a:lstStyle/>
            <a:p>
              <a:r>
                <a:rPr lang="en-US" sz="2800" dirty="0" smtClean="0">
                  <a:solidFill>
                    <a:srgbClr val="FF66A0"/>
                  </a:solidFill>
                </a:rPr>
                <a:t>I have programmed in FORTRAN, Cobol, Algol-68, </a:t>
              </a:r>
              <a:r>
                <a:rPr lang="en-US" sz="2800" dirty="0" err="1" smtClean="0">
                  <a:solidFill>
                    <a:srgbClr val="FF66A0"/>
                  </a:solidFill>
                </a:rPr>
                <a:t>Ada</a:t>
              </a:r>
              <a:r>
                <a:rPr lang="en-US" sz="2800" dirty="0" smtClean="0">
                  <a:solidFill>
                    <a:srgbClr val="FF66A0"/>
                  </a:solidFill>
                </a:rPr>
                <a:t>, Pascal, or Basic</a:t>
              </a:r>
              <a:endParaRPr lang="en-US" sz="2800" dirty="0">
                <a:solidFill>
                  <a:srgbClr val="FF66A0"/>
                </a:solidFill>
                <a:latin typeface="Symbol" pitchFamily="1" charset="2"/>
              </a:endParaRPr>
            </a:p>
          </p:txBody>
        </p:sp>
        <p:sp>
          <p:nvSpPr>
            <p:cNvPr id="53255" name="Rectangle 8"/>
            <p:cNvSpPr>
              <a:spLocks noChangeArrowheads="1"/>
            </p:cNvSpPr>
            <p:nvPr/>
          </p:nvSpPr>
          <p:spPr bwMode="auto">
            <a:xfrm>
              <a:off x="960438" y="3916503"/>
              <a:ext cx="415925" cy="369888"/>
            </a:xfrm>
            <a:prstGeom prst="rect">
              <a:avLst/>
            </a:prstGeom>
            <a:noFill/>
            <a:ln w="9525">
              <a:noFill/>
              <a:miter lim="800000"/>
              <a:headEnd/>
              <a:tailEnd/>
            </a:ln>
          </p:spPr>
          <p:txBody>
            <a:bodyPr wrap="none">
              <a:prstTxWarp prst="textNoShape">
                <a:avLst/>
              </a:prstTxWarp>
              <a:spAutoFit/>
            </a:bodyPr>
            <a:lstStyle/>
            <a:p>
              <a:r>
                <a:rPr lang="en-US">
                  <a:latin typeface="ＭＳ ゴシック" pitchFamily="1" charset="-128"/>
                  <a:ea typeface="ＭＳ ゴシック" pitchFamily="1" charset="-128"/>
                  <a:cs typeface="ＭＳ ゴシック" pitchFamily="1" charset="-128"/>
                </a:rPr>
                <a:t>☐</a:t>
              </a:r>
              <a:endParaRPr lang="en-US"/>
            </a:p>
          </p:txBody>
        </p:sp>
      </p:grpSp>
      <p:grpSp>
        <p:nvGrpSpPr>
          <p:cNvPr id="4" name="Group 3"/>
          <p:cNvGrpSpPr/>
          <p:nvPr/>
        </p:nvGrpSpPr>
        <p:grpSpPr>
          <a:xfrm>
            <a:off x="947738" y="4211746"/>
            <a:ext cx="7129462" cy="523220"/>
            <a:chOff x="947738" y="4701256"/>
            <a:chExt cx="7129462" cy="523220"/>
          </a:xfrm>
        </p:grpSpPr>
        <p:sp>
          <p:nvSpPr>
            <p:cNvPr id="53252" name="TextBox 5"/>
            <p:cNvSpPr txBox="1">
              <a:spLocks noChangeArrowheads="1"/>
            </p:cNvSpPr>
            <p:nvPr/>
          </p:nvSpPr>
          <p:spPr bwMode="auto">
            <a:xfrm>
              <a:off x="1371600" y="4701256"/>
              <a:ext cx="6705600" cy="523220"/>
            </a:xfrm>
            <a:prstGeom prst="rect">
              <a:avLst/>
            </a:prstGeom>
            <a:noFill/>
            <a:ln w="9525">
              <a:noFill/>
              <a:miter lim="800000"/>
              <a:headEnd/>
              <a:tailEnd/>
            </a:ln>
          </p:spPr>
          <p:txBody>
            <a:bodyPr>
              <a:prstTxWarp prst="textNoShape">
                <a:avLst/>
              </a:prstTxWarp>
              <a:spAutoFit/>
            </a:bodyPr>
            <a:lstStyle/>
            <a:p>
              <a:r>
                <a:rPr lang="en-US" sz="2800" b="1" dirty="0" smtClean="0">
                  <a:ln>
                    <a:solidFill>
                      <a:schemeClr val="tx1"/>
                    </a:solidFill>
                  </a:ln>
                  <a:solidFill>
                    <a:srgbClr val="FFE860"/>
                  </a:solidFill>
                </a:rPr>
                <a:t>None of the above</a:t>
              </a:r>
            </a:p>
          </p:txBody>
        </p:sp>
        <p:sp>
          <p:nvSpPr>
            <p:cNvPr id="53256" name="Rectangle 9"/>
            <p:cNvSpPr>
              <a:spLocks noChangeArrowheads="1"/>
            </p:cNvSpPr>
            <p:nvPr/>
          </p:nvSpPr>
          <p:spPr bwMode="auto">
            <a:xfrm>
              <a:off x="947738" y="4815028"/>
              <a:ext cx="415925" cy="368300"/>
            </a:xfrm>
            <a:prstGeom prst="rect">
              <a:avLst/>
            </a:prstGeom>
            <a:noFill/>
            <a:ln w="9525">
              <a:noFill/>
              <a:miter lim="800000"/>
              <a:headEnd/>
              <a:tailEnd/>
            </a:ln>
          </p:spPr>
          <p:txBody>
            <a:bodyPr wrap="none">
              <a:prstTxWarp prst="textNoShape">
                <a:avLst/>
              </a:prstTxWarp>
              <a:spAutoFit/>
            </a:bodyPr>
            <a:lstStyle/>
            <a:p>
              <a:r>
                <a:rPr lang="en-US">
                  <a:latin typeface="ＭＳ ゴシック" pitchFamily="1" charset="-128"/>
                  <a:ea typeface="ＭＳ ゴシック" pitchFamily="1" charset="-128"/>
                  <a:cs typeface="ＭＳ ゴシック" pitchFamily="1" charset="-128"/>
                </a:rPr>
                <a:t>☐</a:t>
              </a:r>
              <a:endParaRPr lang="en-US"/>
            </a:p>
          </p:txBody>
        </p:sp>
      </p:grpSp>
      <p:sp>
        <p:nvSpPr>
          <p:cNvPr id="53257" name="Slide Number Placeholder 11"/>
          <p:cNvSpPr>
            <a:spLocks noGrp="1"/>
          </p:cNvSpPr>
          <p:nvPr>
            <p:ph type="sldNum" sz="quarter" idx="10"/>
          </p:nvPr>
        </p:nvSpPr>
        <p:spPr>
          <a:xfrm>
            <a:off x="6553200" y="6015178"/>
            <a:ext cx="2133600" cy="365125"/>
          </a:xfrm>
          <a:noFill/>
        </p:spPr>
        <p:txBody>
          <a:bodyPr/>
          <a:lstStyle/>
          <a:p>
            <a:fld id="{318A5DC7-8BDF-994F-9CC6-B289B75E5426}" type="slidenum">
              <a:rPr lang="en-US" smtClean="0"/>
              <a:pPr/>
              <a:t>9</a:t>
            </a:fld>
            <a:endParaRPr lang="en-US" dirty="0" smtClean="0"/>
          </a:p>
        </p:txBody>
      </p:sp>
      <p:sp>
        <p:nvSpPr>
          <p:cNvPr id="53258" name="TextBox 12"/>
          <p:cNvSpPr txBox="1">
            <a:spLocks noChangeArrowheads="1"/>
          </p:cNvSpPr>
          <p:nvPr/>
        </p:nvSpPr>
        <p:spPr bwMode="auto">
          <a:xfrm>
            <a:off x="2655830" y="368640"/>
            <a:ext cx="3612468" cy="769441"/>
          </a:xfrm>
          <a:prstGeom prst="rect">
            <a:avLst/>
          </a:prstGeom>
          <a:noFill/>
          <a:ln w="9525">
            <a:noFill/>
            <a:miter lim="800000"/>
            <a:headEnd/>
            <a:tailEnd/>
          </a:ln>
        </p:spPr>
        <p:txBody>
          <a:bodyPr wrap="square">
            <a:prstTxWarp prst="textNoShape">
              <a:avLst/>
            </a:prstTxWarp>
            <a:spAutoFit/>
          </a:bodyPr>
          <a:lstStyle/>
          <a:p>
            <a:r>
              <a:rPr lang="en-US" sz="4400" dirty="0" smtClean="0">
                <a:solidFill>
                  <a:srgbClr val="FF0000"/>
                </a:solidFill>
              </a:rPr>
              <a:t>Language Poll!</a:t>
            </a:r>
            <a:endParaRPr lang="en-US" sz="4400" dirty="0">
              <a:solidFill>
                <a:srgbClr val="FF0000"/>
              </a:solidFill>
            </a:endParaRPr>
          </a:p>
        </p:txBody>
      </p:sp>
      <p:sp>
        <p:nvSpPr>
          <p:cNvPr id="13" name="TextBox 12"/>
          <p:cNvSpPr txBox="1"/>
          <p:nvPr/>
        </p:nvSpPr>
        <p:spPr>
          <a:xfrm>
            <a:off x="521296" y="1355718"/>
            <a:ext cx="7718279" cy="461665"/>
          </a:xfrm>
          <a:prstGeom prst="rect">
            <a:avLst/>
          </a:prstGeom>
          <a:noFill/>
        </p:spPr>
        <p:txBody>
          <a:bodyPr wrap="none" rtlCol="0">
            <a:spAutoFit/>
          </a:bodyPr>
          <a:lstStyle/>
          <a:p>
            <a:r>
              <a:rPr lang="en-US" sz="2400" dirty="0" smtClean="0"/>
              <a:t>Please raise hand for </a:t>
            </a:r>
            <a:r>
              <a:rPr lang="en-US" sz="2400" i="1" dirty="0" smtClean="0"/>
              <a:t>first </a:t>
            </a:r>
            <a:r>
              <a:rPr lang="en-US" sz="2400" dirty="0" smtClean="0"/>
              <a:t>one of following you can say yes to</a:t>
            </a:r>
            <a:endParaRPr lang="en-US" sz="2400" dirty="0"/>
          </a:p>
        </p:txBody>
      </p:sp>
      <p:sp>
        <p:nvSpPr>
          <p:cNvPr id="3" name="TextBox 2"/>
          <p:cNvSpPr txBox="1"/>
          <p:nvPr/>
        </p:nvSpPr>
        <p:spPr>
          <a:xfrm>
            <a:off x="2526588" y="2817948"/>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383874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a:solidFill>
            <a:srgbClr val="000000"/>
          </a:solidFill>
        </a:ln>
      </a:spPr>
      <a:bodyPr rtlCol="0" anchor="ctr"/>
      <a:lstStyle>
        <a:defPPr algn="ctr">
          <a:defRPr sz="2400" dirty="0" smtClean="0">
            <a:solidFill>
              <a:srgbClr val="000000"/>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7747</TotalTime>
  <Words>3401</Words>
  <Application>Microsoft Office PowerPoint</Application>
  <PresentationFormat>On-screen Show (4:3)</PresentationFormat>
  <Paragraphs>750</Paragraphs>
  <Slides>65</Slides>
  <Notes>36</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65</vt:i4>
      </vt:variant>
    </vt:vector>
  </HeadingPairs>
  <TitlesOfParts>
    <vt:vector size="77" baseType="lpstr">
      <vt:lpstr>ＭＳ ゴシック</vt:lpstr>
      <vt:lpstr>ＭＳ Ｐゴシック</vt:lpstr>
      <vt:lpstr>Arial</vt:lpstr>
      <vt:lpstr>Calibri</vt:lpstr>
      <vt:lpstr>Courier</vt:lpstr>
      <vt:lpstr>Courier New</vt:lpstr>
      <vt:lpstr>Lucida Grande</vt:lpstr>
      <vt:lpstr>Symbol</vt:lpstr>
      <vt:lpstr>Times</vt:lpstr>
      <vt:lpstr>Times New Roman</vt:lpstr>
      <vt:lpstr>Office Theme</vt:lpstr>
      <vt:lpstr>Image</vt:lpstr>
      <vt:lpstr>CS 61C:  Great Ideas in Computer Architecture  Lecture 2: Introduction to C, Part I</vt:lpstr>
      <vt:lpstr>Agenda</vt:lpstr>
      <vt:lpstr>Agenda</vt:lpstr>
      <vt:lpstr>ENIAC (U.Penn., 1946) First Electronic General-Purpose Computer</vt:lpstr>
      <vt:lpstr>EDSAC (Cambridge, 1949) First General Stored-Program Computer</vt:lpstr>
      <vt:lpstr>Components of a Computer</vt:lpstr>
      <vt:lpstr>Great Idea: Levels of Representation/Interpretation</vt:lpstr>
      <vt:lpstr>Introduction to C “The Universal Assembly Language”</vt:lpstr>
      <vt:lpstr>PowerPoint Presentation</vt:lpstr>
      <vt:lpstr>Intro to C</vt:lpstr>
      <vt:lpstr>Intro to C</vt:lpstr>
      <vt:lpstr>TIOBE Index of Language Popularity</vt:lpstr>
      <vt:lpstr>TIOBE Programming Community Index</vt:lpstr>
      <vt:lpstr>Disclaimer</vt:lpstr>
      <vt:lpstr>Compilation: Overview</vt:lpstr>
      <vt:lpstr>C Compilation Simplified Overview (more later in course)</vt:lpstr>
      <vt:lpstr>Compilation: Advantages</vt:lpstr>
      <vt:lpstr>Compilation: Disadvantages</vt:lpstr>
      <vt:lpstr>C Pre-Processor (CPP)</vt:lpstr>
      <vt:lpstr>Agenda</vt:lpstr>
      <vt:lpstr>C vs. Java</vt:lpstr>
      <vt:lpstr>C vs. Java</vt:lpstr>
      <vt:lpstr>Typed Variables in C</vt:lpstr>
      <vt:lpstr>Integers: Python vs. Java vs. C</vt:lpstr>
      <vt:lpstr>Consts and Enums in C</vt:lpstr>
      <vt:lpstr>Clicker Test</vt:lpstr>
      <vt:lpstr>PowerPoint Presentation</vt:lpstr>
      <vt:lpstr>PowerPoint Presentation</vt:lpstr>
      <vt:lpstr>Agenda</vt:lpstr>
      <vt:lpstr>Administrivia</vt:lpstr>
      <vt:lpstr>Agenda</vt:lpstr>
      <vt:lpstr>Typed Functions in C</vt:lpstr>
      <vt:lpstr>Structs in C</vt:lpstr>
      <vt:lpstr>A First C Program: Hello World</vt:lpstr>
      <vt:lpstr>C Syntax: main</vt:lpstr>
      <vt:lpstr>A Second C Program: Compute Table of Sines</vt:lpstr>
      <vt:lpstr>Second C Program Sample Output</vt:lpstr>
      <vt:lpstr>C Syntax: Variable Declarations</vt:lpstr>
      <vt:lpstr>C Syntax : Control Flow (1/2)</vt:lpstr>
      <vt:lpstr>C Syntax : Control Flow (2/2)</vt:lpstr>
      <vt:lpstr>C Syntax: True or False</vt:lpstr>
      <vt:lpstr>C and Java operators nearly identical</vt:lpstr>
      <vt:lpstr>Agenda</vt:lpstr>
      <vt:lpstr>iPhone6 Teardown fixit.com</vt:lpstr>
      <vt:lpstr>PowerPoint Presentation</vt:lpstr>
      <vt:lpstr>PowerPoint Presentation</vt:lpstr>
      <vt:lpstr>PowerPoint Presentation</vt:lpstr>
      <vt:lpstr>PowerPoint Presentation</vt:lpstr>
      <vt:lpstr>Break</vt:lpstr>
      <vt:lpstr>Agenda</vt:lpstr>
      <vt:lpstr>Address vs. Value</vt:lpstr>
      <vt:lpstr>Pointers</vt:lpstr>
      <vt:lpstr>Pointer Syntax</vt:lpstr>
      <vt:lpstr>Creating and Using Pointers</vt:lpstr>
      <vt:lpstr>Using Pointer for Writes</vt:lpstr>
      <vt:lpstr>Pointers and Parameter Passing</vt:lpstr>
      <vt:lpstr>Pointers and Parameter Passing</vt:lpstr>
      <vt:lpstr>Types of Pointers</vt:lpstr>
      <vt:lpstr>More C Pointer Dangers</vt:lpstr>
      <vt:lpstr>Pointers and Structures</vt:lpstr>
      <vt:lpstr>Pointers in C</vt:lpstr>
      <vt:lpstr>Why Pointers in C?</vt:lpstr>
      <vt:lpstr>Video: Fun with Pointers</vt:lpstr>
      <vt:lpstr>Agenda</vt:lpstr>
      <vt:lpstr>And In Conclusion, …</vt:lpstr>
    </vt:vector>
  </TitlesOfParts>
  <Company>UC Berkeley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61C: Great Ideas in Computer Architecture (Machine Structures)</dc:title>
  <dc:creator>Randy Katz</dc:creator>
  <cp:lastModifiedBy>Vladimir Stojanovic</cp:lastModifiedBy>
  <cp:revision>258</cp:revision>
  <cp:lastPrinted>2013-09-05T02:40:25Z</cp:lastPrinted>
  <dcterms:created xsi:type="dcterms:W3CDTF">2012-01-23T14:14:16Z</dcterms:created>
  <dcterms:modified xsi:type="dcterms:W3CDTF">2015-09-01T05:44:15Z</dcterms:modified>
</cp:coreProperties>
</file>