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78" r:id="rId2"/>
    <p:sldId id="500" r:id="rId3"/>
    <p:sldId id="501" r:id="rId4"/>
    <p:sldId id="319" r:id="rId5"/>
    <p:sldId id="320" r:id="rId6"/>
    <p:sldId id="398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348" r:id="rId15"/>
    <p:sldId id="361" r:id="rId16"/>
    <p:sldId id="499" r:id="rId17"/>
    <p:sldId id="498" r:id="rId18"/>
    <p:sldId id="502" r:id="rId19"/>
    <p:sldId id="478" r:id="rId20"/>
    <p:sldId id="480" r:id="rId21"/>
    <p:sldId id="479" r:id="rId22"/>
    <p:sldId id="491" r:id="rId23"/>
    <p:sldId id="492" r:id="rId24"/>
    <p:sldId id="483" r:id="rId25"/>
    <p:sldId id="482" r:id="rId26"/>
    <p:sldId id="489" r:id="rId27"/>
    <p:sldId id="490" r:id="rId28"/>
    <p:sldId id="485" r:id="rId29"/>
    <p:sldId id="486" r:id="rId30"/>
    <p:sldId id="487" r:id="rId31"/>
    <p:sldId id="488" r:id="rId32"/>
    <p:sldId id="496" r:id="rId33"/>
    <p:sldId id="497" r:id="rId34"/>
    <p:sldId id="484" r:id="rId35"/>
    <p:sldId id="493" r:id="rId36"/>
    <p:sldId id="494" r:id="rId37"/>
    <p:sldId id="476" r:id="rId38"/>
    <p:sldId id="477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Patterson" initials="D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4" autoAdjust="0"/>
    <p:restoredTop sz="89626" autoAdjust="0"/>
  </p:normalViewPr>
  <p:slideViewPr>
    <p:cSldViewPr>
      <p:cViewPr varScale="1">
        <p:scale>
          <a:sx n="83" d="100"/>
          <a:sy n="83" d="100"/>
        </p:scale>
        <p:origin x="-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9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0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4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1" tIns="44970" rIns="89941" bIns="449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05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9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difference</a:t>
            </a:r>
            <a:r>
              <a:rPr lang="en-US" baseline="0" dirty="0" smtClean="0"/>
              <a:t> is that you cannot reassign the name a to point to another object, so the compiler knows at compile time the size of the array, which {10*40}, which is why it prints 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98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6" tIns="45712" rIns="91426" bIns="45712"/>
          <a:lstStyle/>
          <a:p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82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8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2" tIns="44971" rIns="89942" bIns="4497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3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6" tIns="45712" rIns="91426" bIns="457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BEA48C-7237-9844-B0C2-BC03B6040BEC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Fall 2013</a:t>
            </a:r>
            <a:r>
              <a:rPr lang="en-US" dirty="0" smtClean="0"/>
              <a:t> -- Lecture 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6pmWojisM_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ys.org/news/2015-07-industry-7nm-node-chips.html%23jCp" TargetMode="Externa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574801"/>
            <a:ext cx="8051800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Introduction to C, Part II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695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http://inst.eecs.Berkeley.edu/~cs61c/fa15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 and Parameter Passing</a:t>
            </a:r>
            <a:endParaRPr lang="en-US"/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can we get a function to change the value held in a variable?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"/>
                <a:cs typeface="Courier"/>
              </a:rPr>
              <a:t>void </a:t>
            </a:r>
            <a:r>
              <a:rPr lang="en-US" b="1" dirty="0" err="1" smtClean="0">
                <a:latin typeface="Courier"/>
                <a:cs typeface="Courier"/>
              </a:rPr>
              <a:t>add_one</a:t>
            </a:r>
            <a:r>
              <a:rPr lang="en-US" b="1" dirty="0" smtClean="0">
                <a:latin typeface="Courier"/>
                <a:cs typeface="Courier"/>
              </a:rPr>
              <a:t> (</a:t>
            </a: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*p) {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	*p = *p + 1;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}</a:t>
            </a:r>
          </a:p>
          <a:p>
            <a:pPr lvl="1">
              <a:buNone/>
            </a:pP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y</a:t>
            </a:r>
            <a:r>
              <a:rPr lang="en-US" b="1" dirty="0" smtClean="0">
                <a:latin typeface="Courier"/>
                <a:cs typeface="Courier"/>
              </a:rPr>
              <a:t> = 3;</a:t>
            </a:r>
          </a:p>
          <a:p>
            <a:pPr lvl="1"/>
            <a:endParaRPr lang="en-US" b="1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b="1" dirty="0" err="1" smtClean="0">
                <a:latin typeface="Courier"/>
                <a:cs typeface="Courier"/>
              </a:rPr>
              <a:t>add_one</a:t>
            </a:r>
            <a:r>
              <a:rPr lang="en-US" b="1" dirty="0" smtClean="0">
                <a:latin typeface="Courier"/>
                <a:cs typeface="Courier"/>
              </a:rPr>
              <a:t>(&amp;y);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i="1" dirty="0" err="1" smtClean="0"/>
              <a:t>y</a:t>
            </a:r>
            <a:r>
              <a:rPr lang="en-US" i="1" dirty="0" smtClean="0"/>
              <a:t> is now equal to 4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Pointers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Pointers are used to point to any kind of data 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, a </a:t>
            </a:r>
            <a:r>
              <a:rPr lang="en-US" b="1" dirty="0" err="1" smtClean="0">
                <a:latin typeface="Courier New"/>
                <a:cs typeface="Courier New"/>
              </a:rPr>
              <a:t>struct</a:t>
            </a:r>
            <a:r>
              <a:rPr lang="en-US" dirty="0" smtClean="0"/>
              <a:t>, a pointer, etc.)</a:t>
            </a:r>
          </a:p>
          <a:p>
            <a:r>
              <a:rPr lang="en-US" dirty="0" smtClean="0"/>
              <a:t>Normally a pointer only points to one type 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, a </a:t>
            </a:r>
            <a:r>
              <a:rPr lang="en-US" b="1" dirty="0" err="1" smtClean="0">
                <a:latin typeface="Courier New"/>
                <a:cs typeface="Courier New"/>
              </a:rPr>
              <a:t>struct</a:t>
            </a:r>
            <a:r>
              <a:rPr lang="en-US" dirty="0" smtClean="0"/>
              <a:t>, etc.).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void</a:t>
            </a:r>
            <a:r>
              <a:rPr lang="en-US" b="1" dirty="0" smtClean="0">
                <a:latin typeface="+mj-lt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r>
              <a:rPr lang="en-US" b="1" dirty="0" smtClean="0"/>
              <a:t> </a:t>
            </a:r>
            <a:r>
              <a:rPr lang="en-US" dirty="0" smtClean="0"/>
              <a:t>is a type that can point to anything (generic pointer)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latin typeface="Courier New"/>
                <a:cs typeface="Courier New"/>
              </a:rPr>
              <a:t>void</a:t>
            </a:r>
            <a:r>
              <a:rPr lang="en-US" sz="2400" b="1" dirty="0"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sparingly to help avoid program bugs, and security issues, and other bad things!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More C Pointer Dangers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Declaring a pointer just allocates space to hold the pointer – does not allocate the thing being pointed to!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Local variables in C are not initialized, they may contain anything (aka “garbage”)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What does the following code do?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743200" y="3810000"/>
            <a:ext cx="3386063" cy="2316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void 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*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ptr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   *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ptr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79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typedef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struct</a:t>
            </a:r>
            <a:r>
              <a:rPr lang="en-US" sz="2400" b="1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x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y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/>
                <a:cs typeface="Courier New"/>
              </a:rPr>
              <a:t>} </a:t>
            </a:r>
            <a:r>
              <a:rPr lang="en-US" sz="2400" b="1" dirty="0" smtClean="0">
                <a:latin typeface="Courier New"/>
                <a:cs typeface="Courier New"/>
              </a:rPr>
              <a:t>Point;</a:t>
            </a:r>
          </a:p>
          <a:p>
            <a:pPr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Point p1;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Point p2;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Point *</a:t>
            </a:r>
            <a:r>
              <a:rPr lang="en-US" sz="2400" b="1" dirty="0" err="1" smtClean="0">
                <a:latin typeface="Courier New"/>
                <a:cs typeface="Courier New"/>
              </a:rPr>
              <a:t>paddr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886200" y="990600"/>
            <a:ext cx="46482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/* dot notation */</a:t>
            </a:r>
          </a:p>
          <a:p>
            <a:pPr>
              <a:buNone/>
            </a:pP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 err="1" smtClean="0">
                <a:latin typeface="Courier New"/>
                <a:cs typeface="Courier New"/>
              </a:rPr>
              <a:t>nt</a:t>
            </a:r>
            <a:r>
              <a:rPr lang="en-US" sz="2400" b="1" dirty="0" smtClean="0">
                <a:latin typeface="Courier New"/>
                <a:cs typeface="Courier New"/>
              </a:rPr>
              <a:t> h = p1.x;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p2.y = p1.y;</a:t>
            </a:r>
          </a:p>
          <a:p>
            <a:pPr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b="1" dirty="0" err="1">
                <a:latin typeface="Courier New"/>
                <a:cs typeface="Courier New"/>
              </a:rPr>
              <a:t>p</a:t>
            </a:r>
            <a:r>
              <a:rPr lang="en-US" sz="2400" b="1" dirty="0" err="1" smtClean="0">
                <a:latin typeface="Courier New"/>
                <a:cs typeface="Courier New"/>
              </a:rPr>
              <a:t>addr</a:t>
            </a:r>
            <a:r>
              <a:rPr lang="en-US" sz="2400" b="1" dirty="0" smtClean="0">
                <a:latin typeface="Courier New"/>
                <a:cs typeface="Courier New"/>
              </a:rPr>
              <a:t> = &amp;p1;</a:t>
            </a:r>
          </a:p>
          <a:p>
            <a:pPr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/* arrow notation */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h = </a:t>
            </a:r>
            <a:r>
              <a:rPr lang="en-US" sz="2400" b="1" dirty="0" err="1" smtClean="0">
                <a:latin typeface="Courier New"/>
                <a:cs typeface="Courier New"/>
              </a:rPr>
              <a:t>paddr</a:t>
            </a:r>
            <a:r>
              <a:rPr lang="en-US" sz="2400" b="1" dirty="0" smtClean="0">
                <a:latin typeface="Courier New"/>
                <a:cs typeface="Courier New"/>
              </a:rPr>
              <a:t>-&gt;x;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h = (*</a:t>
            </a:r>
            <a:r>
              <a:rPr lang="en-US" sz="2400" b="1" dirty="0" err="1" smtClean="0">
                <a:latin typeface="Courier New"/>
                <a:cs typeface="Courier New"/>
              </a:rPr>
              <a:t>paddr</a:t>
            </a:r>
            <a:r>
              <a:rPr lang="en-US" sz="2400" b="1" dirty="0" smtClean="0">
                <a:latin typeface="Courier New"/>
                <a:cs typeface="Courier New"/>
              </a:rPr>
              <a:t>).x;</a:t>
            </a:r>
          </a:p>
          <a:p>
            <a:pPr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b="1" dirty="0">
                <a:latin typeface="Courier New"/>
                <a:cs typeface="Courier New"/>
              </a:rPr>
              <a:t>/*structure assignment*/</a:t>
            </a:r>
          </a:p>
          <a:p>
            <a:pPr>
              <a:buNone/>
            </a:pPr>
            <a:r>
              <a:rPr lang="en-US" sz="2400" b="1" dirty="0">
                <a:latin typeface="Courier New"/>
                <a:cs typeface="Courier New"/>
              </a:rPr>
              <a:t>p2 = p1;</a:t>
            </a:r>
          </a:p>
          <a:p>
            <a:pPr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71800" y="5562600"/>
            <a:ext cx="563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Note, C structure assignment is not a “deep copy”. All members are copied, but not things pointed to by members.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223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 in C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use pointers?</a:t>
            </a:r>
          </a:p>
          <a:p>
            <a:pPr lvl="1"/>
            <a:r>
              <a:rPr lang="en-US" dirty="0" smtClean="0"/>
              <a:t>If we want to pass a large </a:t>
            </a:r>
            <a:r>
              <a:rPr lang="en-US" dirty="0" err="1" smtClean="0"/>
              <a:t>struct</a:t>
            </a:r>
            <a:r>
              <a:rPr lang="en-US" dirty="0" smtClean="0"/>
              <a:t> or array, it’s easier / faster / etc. to pass a pointer than the whole thing</a:t>
            </a:r>
          </a:p>
          <a:p>
            <a:pPr lvl="1"/>
            <a:r>
              <a:rPr lang="en-US" dirty="0" smtClean="0"/>
              <a:t>Want to modify an object, not just pass its value</a:t>
            </a:r>
          </a:p>
          <a:p>
            <a:pPr lvl="1"/>
            <a:r>
              <a:rPr lang="en-US" dirty="0" smtClean="0"/>
              <a:t>In general, pointers allow cleaner, more compact code</a:t>
            </a:r>
          </a:p>
          <a:p>
            <a:r>
              <a:rPr lang="en-US" dirty="0" smtClean="0"/>
              <a:t>So what are the drawbacks?</a:t>
            </a:r>
          </a:p>
          <a:p>
            <a:pPr lvl="1"/>
            <a:r>
              <a:rPr lang="en-US" dirty="0" smtClean="0"/>
              <a:t>Pointers are probably the single largest source of bugs in C, so be careful anytime you deal with them</a:t>
            </a:r>
          </a:p>
          <a:p>
            <a:pPr lvl="2"/>
            <a:r>
              <a:rPr lang="en-US" dirty="0" smtClean="0"/>
              <a:t>Most problematic with dynamic memory management—coming up next lecture</a:t>
            </a:r>
          </a:p>
          <a:p>
            <a:pPr lvl="2"/>
            <a:r>
              <a:rPr lang="en-US" i="1" dirty="0" smtClean="0"/>
              <a:t>Dangling references </a:t>
            </a:r>
            <a:r>
              <a:rPr lang="en-US" dirty="0" smtClean="0"/>
              <a:t>and </a:t>
            </a:r>
            <a:r>
              <a:rPr lang="en-US" i="1" dirty="0" smtClean="0"/>
              <a:t>memory leaks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Why Pointers in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At time C was invented (early 1970s), compilers often didn’t produce efficient code</a:t>
            </a:r>
          </a:p>
          <a:p>
            <a:pPr lvl="1"/>
            <a:r>
              <a:rPr lang="en-US" sz="2400" dirty="0" smtClean="0"/>
              <a:t>Computers 25,000 times faster today, compilers better</a:t>
            </a:r>
          </a:p>
          <a:p>
            <a:r>
              <a:rPr lang="en-US" sz="2800" dirty="0" smtClean="0"/>
              <a:t>C designed to let programmer say what they want code to do without compiler getting in way</a:t>
            </a:r>
          </a:p>
          <a:p>
            <a:r>
              <a:rPr lang="en-US" sz="2800" dirty="0" smtClean="0"/>
              <a:t>Today</a:t>
            </a:r>
            <a:r>
              <a:rPr lang="en-US" sz="2800" dirty="0"/>
              <a:t>, many applications </a:t>
            </a:r>
            <a:r>
              <a:rPr lang="en-US" sz="2800" dirty="0" smtClean="0"/>
              <a:t>attain </a:t>
            </a:r>
            <a:r>
              <a:rPr lang="en-US" sz="2800" dirty="0"/>
              <a:t>acceptable performance </a:t>
            </a:r>
            <a:r>
              <a:rPr lang="en-US" sz="2800" dirty="0" smtClean="0"/>
              <a:t>using higher</a:t>
            </a:r>
            <a:r>
              <a:rPr lang="en-US" sz="2800" dirty="0"/>
              <a:t>-level languages without pointers</a:t>
            </a:r>
          </a:p>
          <a:p>
            <a:r>
              <a:rPr lang="en-US" sz="2800" dirty="0" smtClean="0"/>
              <a:t>Low-level system code still needs low-level access via pointers, hence continued popularity of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Video: Fun with Pointers</a:t>
            </a:r>
            <a:br>
              <a:rPr lang="en-US" dirty="0" smtClean="0"/>
            </a:br>
            <a:r>
              <a:rPr lang="en-US" sz="3600" dirty="0" smtClean="0"/>
              <a:t>Worth a look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https://www.youtube.com/watch?v=6pmWojisM_E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Clickers/Peer Instruction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467600" cy="2743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void foo(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*x,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*y)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{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if ( *x &gt; *y ) </a:t>
            </a:r>
            <a:r>
              <a:rPr lang="en-US" sz="2000" b="1" dirty="0" smtClean="0">
                <a:latin typeface="Courier"/>
                <a:cs typeface="Courier"/>
              </a:rPr>
              <a:t>{ </a:t>
            </a:r>
            <a:r>
              <a:rPr lang="en-US" sz="2000" b="1" dirty="0">
                <a:latin typeface="Courier"/>
                <a:cs typeface="Courier"/>
              </a:rPr>
              <a:t>t = *y; *y = *x; *x = t;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}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a=3, b=2, c=1;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foo(&amp;a, &amp;b);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foo(&amp;b, &amp;c);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foo(&amp;a, &amp;b);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latin typeface="Courier"/>
                <a:cs typeface="Courier"/>
              </a:rPr>
              <a:t>printf</a:t>
            </a:r>
            <a:r>
              <a:rPr lang="en-US" sz="2000" b="1" dirty="0">
                <a:latin typeface="Courier"/>
                <a:cs typeface="Courier"/>
              </a:rPr>
              <a:t>("a=%d b=%d c=%d\n", a, b, c);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386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dirty="0"/>
              <a:t>: </a:t>
            </a:r>
            <a:r>
              <a:rPr lang="en-US" sz="3200" b="1" dirty="0">
                <a:latin typeface="Courier"/>
                <a:cs typeface="Courier"/>
              </a:rPr>
              <a:t>a=3 b=2 c=1</a:t>
            </a:r>
            <a:endParaRPr lang="en-US" sz="3200" b="1" dirty="0" smtClean="0">
              <a:latin typeface="Courier"/>
              <a:cs typeface="Courier"/>
            </a:endParaRPr>
          </a:p>
          <a:p>
            <a:r>
              <a:rPr lang="en-US" sz="3200" dirty="0" smtClean="0"/>
              <a:t>B</a:t>
            </a:r>
            <a:r>
              <a:rPr lang="en-US" sz="3200" dirty="0"/>
              <a:t>: </a:t>
            </a:r>
            <a:r>
              <a:rPr lang="en-US" sz="3200" b="1" dirty="0" smtClean="0">
                <a:latin typeface="Courier"/>
                <a:cs typeface="Courier"/>
              </a:rPr>
              <a:t>a</a:t>
            </a:r>
            <a:r>
              <a:rPr lang="en-US" sz="3200" b="1" dirty="0">
                <a:latin typeface="Courier"/>
                <a:cs typeface="Courier"/>
              </a:rPr>
              <a:t>=1 b=2 c=3</a:t>
            </a:r>
            <a:endParaRPr lang="en-US" sz="3200" b="1" dirty="0" smtClean="0">
              <a:latin typeface="Courier"/>
              <a:cs typeface="Courier"/>
            </a:endParaRPr>
          </a:p>
          <a:p>
            <a:r>
              <a:rPr lang="en-US" sz="3200" dirty="0" smtClean="0"/>
              <a:t>C</a:t>
            </a:r>
            <a:r>
              <a:rPr lang="en-US" sz="3200" dirty="0"/>
              <a:t>: </a:t>
            </a:r>
            <a:r>
              <a:rPr lang="en-US" sz="3200" b="1" dirty="0">
                <a:latin typeface="Courier"/>
                <a:cs typeface="Courier"/>
              </a:rPr>
              <a:t>a=1 b=3 c=2</a:t>
            </a:r>
            <a:endParaRPr lang="en-US" sz="3200" b="1" dirty="0" smtClean="0">
              <a:latin typeface="Courier"/>
              <a:cs typeface="Courier"/>
            </a:endParaRPr>
          </a:p>
          <a:p>
            <a:r>
              <a:rPr lang="en-US" sz="3200" dirty="0" smtClean="0"/>
              <a:t>D: </a:t>
            </a:r>
            <a:r>
              <a:rPr lang="en-US" sz="3200" b="1" dirty="0" smtClean="0">
                <a:latin typeface="Courier"/>
                <a:cs typeface="Courier"/>
              </a:rPr>
              <a:t>a</a:t>
            </a:r>
            <a:r>
              <a:rPr lang="en-US" sz="3200" b="1" dirty="0">
                <a:latin typeface="Courier"/>
                <a:cs typeface="Courier"/>
              </a:rPr>
              <a:t>=3 b=3 c=3</a:t>
            </a:r>
            <a:endParaRPr lang="en-US" sz="3200" b="1" dirty="0" smtClean="0">
              <a:latin typeface="Courier"/>
              <a:cs typeface="Courier"/>
            </a:endParaRPr>
          </a:p>
          <a:p>
            <a:r>
              <a:rPr lang="en-US" sz="3200" dirty="0" smtClean="0"/>
              <a:t>E</a:t>
            </a:r>
            <a:r>
              <a:rPr lang="en-US" sz="3200" dirty="0"/>
              <a:t>: </a:t>
            </a:r>
            <a:r>
              <a:rPr lang="en-US" sz="3200" b="1" dirty="0" smtClean="0">
                <a:latin typeface="Courier"/>
                <a:cs typeface="Courier"/>
              </a:rPr>
              <a:t>a</a:t>
            </a:r>
            <a:r>
              <a:rPr lang="en-US" sz="3200" b="1" dirty="0">
                <a:latin typeface="Courier"/>
                <a:cs typeface="Courier"/>
              </a:rPr>
              <a:t>=1 b=1 c=1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09600" y="4953000"/>
            <a:ext cx="1676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 is: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331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can accommodate all those on the wait-list, but you have to enroll in a lab section with space!</a:t>
            </a:r>
          </a:p>
          <a:p>
            <a:pPr lvl="1"/>
            <a:r>
              <a:rPr lang="en-US" sz="2400" dirty="0" smtClean="0"/>
              <a:t>Lab section is important, but you can attend different discussion section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Enroll into lab with space</a:t>
            </a:r>
            <a:r>
              <a:rPr lang="en-US" sz="2400" dirty="0" smtClean="0"/>
              <a:t>, and try to swap with someone later</a:t>
            </a:r>
          </a:p>
          <a:p>
            <a:r>
              <a:rPr lang="en-US" sz="2800" dirty="0"/>
              <a:t>HW0 out, d</a:t>
            </a:r>
            <a:r>
              <a:rPr lang="en-US" sz="2800" dirty="0" smtClean="0"/>
              <a:t>ue</a:t>
            </a:r>
            <a:r>
              <a:rPr lang="en-US" sz="2800" dirty="0"/>
              <a:t>: Sunday 9/06 @ 11:59:59pm</a:t>
            </a:r>
          </a:p>
          <a:p>
            <a:r>
              <a:rPr lang="en-US" sz="2800" dirty="0" smtClean="0"/>
              <a:t>Give </a:t>
            </a:r>
            <a:r>
              <a:rPr lang="en-US" sz="2800" dirty="0"/>
              <a:t>paper </a:t>
            </a:r>
            <a:r>
              <a:rPr lang="en-US" sz="2800" dirty="0" smtClean="0"/>
              <a:t>copy of mini-bio </a:t>
            </a:r>
            <a:r>
              <a:rPr lang="en-US" sz="2800" dirty="0"/>
              <a:t>to your </a:t>
            </a:r>
            <a:r>
              <a:rPr lang="en-US" sz="2800" dirty="0" smtClean="0"/>
              <a:t>TA</a:t>
            </a:r>
            <a:endParaRPr lang="en-US" sz="2800" dirty="0"/>
          </a:p>
          <a:p>
            <a:r>
              <a:rPr lang="en-US" sz="2800" dirty="0" smtClean="0"/>
              <a:t>Get </a:t>
            </a:r>
            <a:r>
              <a:rPr lang="en-US" sz="2800" dirty="0" err="1"/>
              <a:t>iClickers</a:t>
            </a:r>
            <a:r>
              <a:rPr lang="en-US" sz="2800" dirty="0"/>
              <a:t> and register on </a:t>
            </a:r>
            <a:r>
              <a:rPr lang="en-US" sz="2800" dirty="0" err="1"/>
              <a:t>bCourses</a:t>
            </a:r>
            <a:r>
              <a:rPr lang="en-US" sz="2800" dirty="0"/>
              <a:t>! Participation points </a:t>
            </a:r>
            <a:r>
              <a:rPr lang="en-US" sz="2800" dirty="0" smtClean="0"/>
              <a:t>starts today!</a:t>
            </a:r>
          </a:p>
          <a:p>
            <a:r>
              <a:rPr lang="en-US" sz="2800" dirty="0"/>
              <a:t>People with </a:t>
            </a:r>
            <a:r>
              <a:rPr lang="en-US" sz="2800" i="1" dirty="0" smtClean="0"/>
              <a:t>university</a:t>
            </a:r>
            <a:r>
              <a:rPr lang="en-US" sz="2800" i="1" dirty="0"/>
              <a:t>-related time conflict </a:t>
            </a:r>
            <a:r>
              <a:rPr lang="en-US" sz="2800" dirty="0"/>
              <a:t>with lectures should contact the head GSIs. We will </a:t>
            </a:r>
            <a:r>
              <a:rPr lang="en-US" sz="2800" dirty="0" smtClean="0"/>
              <a:t>if </a:t>
            </a:r>
            <a:r>
              <a:rPr lang="en-US" sz="2800" dirty="0"/>
              <a:t>the participation portion of the grade can be made-up in some other </a:t>
            </a:r>
            <a:r>
              <a:rPr lang="en-US" sz="2800" dirty="0" smtClean="0"/>
              <a:t>way.</a:t>
            </a:r>
            <a:endParaRPr lang="en-US" sz="2800" dirty="0"/>
          </a:p>
          <a:p>
            <a:r>
              <a:rPr lang="en-US" sz="2800" dirty="0"/>
              <a:t>Let us know about exam conflicts by the end of this </a:t>
            </a:r>
            <a:r>
              <a:rPr lang="en-US" sz="2800" dirty="0" smtClean="0"/>
              <a:t>week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</a:t>
            </a:r>
            <a:endParaRPr lang="en-US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Declaration: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ar[2];</a:t>
            </a:r>
          </a:p>
          <a:p>
            <a:pPr>
              <a:buNone/>
            </a:pPr>
            <a:r>
              <a:rPr lang="en-US" dirty="0" smtClean="0"/>
              <a:t>	declares a 2-element integer array: just a block of memory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[] = {795, 635};</a:t>
            </a:r>
          </a:p>
          <a:p>
            <a:pPr>
              <a:buNone/>
            </a:pPr>
            <a:r>
              <a:rPr lang="en-US" dirty="0" smtClean="0"/>
              <a:t>	declares and initializes a 2-element integer array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“Pointers” in C</a:t>
            </a:r>
          </a:p>
          <a:p>
            <a:r>
              <a:rPr lang="en-US" dirty="0"/>
              <a:t>Clickers/Peer Instruction 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Administrivia</a:t>
            </a:r>
            <a:endParaRPr lang="en-US" dirty="0" smtClean="0"/>
          </a:p>
          <a:p>
            <a:r>
              <a:rPr lang="en-US" dirty="0" smtClean="0"/>
              <a:t>Arrays in C</a:t>
            </a:r>
          </a:p>
          <a:p>
            <a:r>
              <a:rPr lang="en-US" dirty="0" smtClean="0"/>
              <a:t>News/Technology Break</a:t>
            </a:r>
          </a:p>
          <a:p>
            <a:r>
              <a:rPr lang="en-US" dirty="0" smtClean="0"/>
              <a:t>Pointers, Arrays, </a:t>
            </a:r>
            <a:r>
              <a:rPr lang="en-US" dirty="0" err="1" smtClean="0"/>
              <a:t>args</a:t>
            </a:r>
            <a:r>
              <a:rPr lang="en-US" dirty="0" smtClean="0"/>
              <a:t> to Main</a:t>
            </a:r>
          </a:p>
          <a:p>
            <a:r>
              <a:rPr lang="en-US" dirty="0" smtClean="0"/>
              <a:t>And in Conclusion, 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String in C is just an array of characters</a:t>
            </a:r>
          </a:p>
          <a:p>
            <a:pPr>
              <a:buNone/>
            </a:pPr>
            <a:r>
              <a:rPr lang="en-US" sz="2800" b="1" dirty="0" smtClean="0"/>
              <a:t>			</a:t>
            </a:r>
            <a:r>
              <a:rPr lang="en-US" sz="2800" b="1" dirty="0" smtClean="0">
                <a:latin typeface="Courier New"/>
                <a:cs typeface="Courier New"/>
              </a:rPr>
              <a:t>char string[] = "</a:t>
            </a:r>
            <a:r>
              <a:rPr lang="en-US" sz="2800" b="1" dirty="0" err="1" smtClean="0">
                <a:latin typeface="Courier New"/>
                <a:cs typeface="Courier New"/>
              </a:rPr>
              <a:t>abc</a:t>
            </a:r>
            <a:r>
              <a:rPr lang="en-US" sz="2800" b="1" dirty="0" smtClean="0">
                <a:latin typeface="Courier New"/>
                <a:cs typeface="Courier New"/>
              </a:rPr>
              <a:t>";</a:t>
            </a:r>
          </a:p>
          <a:p>
            <a:r>
              <a:rPr lang="en-US" sz="2800" dirty="0" smtClean="0"/>
              <a:t>How do you tell how long a string is?</a:t>
            </a:r>
          </a:p>
          <a:p>
            <a:pPr lvl="1"/>
            <a:r>
              <a:rPr lang="en-US" sz="2400" dirty="0" smtClean="0"/>
              <a:t>Last character is followed by a 0 byte </a:t>
            </a:r>
            <a:br>
              <a:rPr lang="en-US" sz="2400" dirty="0" smtClean="0"/>
            </a:br>
            <a:r>
              <a:rPr lang="en-US" sz="2400" dirty="0" smtClean="0"/>
              <a:t>(aka “null terminator”)					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828800" y="3810000"/>
            <a:ext cx="4986762" cy="2308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strlen(char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s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[])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   while (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s[n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] != 0)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++;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    return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968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Array Name / Pointer Duality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Key Concept</a:t>
            </a:r>
            <a:r>
              <a:rPr lang="en-US" sz="2800" dirty="0" smtClean="0"/>
              <a:t>: Array variable is a “pointer” to the first (0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) element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So, array variables almost identical to pointers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ourier New"/>
                <a:cs typeface="Courier New"/>
              </a:rPr>
              <a:t>char *string</a:t>
            </a:r>
            <a:r>
              <a:rPr lang="en-US" sz="2400" b="1" dirty="0" smtClean="0">
                <a:latin typeface="+mj-lt"/>
                <a:cs typeface="Courier New"/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latin typeface="Courier New"/>
                <a:cs typeface="Courier New"/>
              </a:rPr>
              <a:t>char string[]</a:t>
            </a:r>
            <a:r>
              <a:rPr lang="en-US" sz="2400" dirty="0" smtClean="0">
                <a:latin typeface="+mj-lt"/>
                <a:cs typeface="Courier New"/>
              </a:rPr>
              <a:t> </a:t>
            </a:r>
            <a:r>
              <a:rPr lang="en-US" sz="2400" dirty="0" smtClean="0"/>
              <a:t>are nearly identical declarations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Differ in subtle ways: incrementing, declaration of filled arrays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Consequences: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latin typeface="Courier New"/>
                <a:cs typeface="Courier New"/>
              </a:rPr>
              <a:t>ar</a:t>
            </a:r>
            <a:r>
              <a:rPr lang="en-US" sz="2400" dirty="0"/>
              <a:t> is an array variable, but </a:t>
            </a:r>
            <a:r>
              <a:rPr lang="en-US" sz="2400" dirty="0" smtClean="0"/>
              <a:t>works </a:t>
            </a:r>
            <a:r>
              <a:rPr lang="en-US" sz="2400" dirty="0"/>
              <a:t>like a pointer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latin typeface="Courier New"/>
                <a:cs typeface="Courier New"/>
              </a:rPr>
              <a:t>ar</a:t>
            </a:r>
            <a:r>
              <a:rPr lang="en-US" sz="2400" b="1" dirty="0">
                <a:latin typeface="Courier New"/>
                <a:cs typeface="Courier New"/>
              </a:rPr>
              <a:t>[0]</a:t>
            </a:r>
            <a:r>
              <a:rPr lang="en-US" sz="2400" dirty="0"/>
              <a:t> is the same as </a:t>
            </a:r>
            <a:r>
              <a:rPr lang="en-US" sz="2400" b="1" dirty="0">
                <a:latin typeface="Courier New"/>
                <a:cs typeface="Courier New"/>
              </a:rPr>
              <a:t>*</a:t>
            </a:r>
            <a:r>
              <a:rPr lang="en-US" sz="2400" b="1" dirty="0" err="1">
                <a:latin typeface="Courier New"/>
                <a:cs typeface="Courier New"/>
              </a:rPr>
              <a:t>ar</a:t>
            </a:r>
            <a:endParaRPr lang="en-US" sz="2400" b="1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latin typeface="Courier New"/>
                <a:cs typeface="Courier New"/>
              </a:rPr>
              <a:t>ar</a:t>
            </a:r>
            <a:r>
              <a:rPr lang="en-US" sz="2400" b="1" dirty="0">
                <a:latin typeface="Courier New"/>
                <a:cs typeface="Courier New"/>
              </a:rPr>
              <a:t>[2]</a:t>
            </a:r>
            <a:r>
              <a:rPr lang="en-US" sz="2400" dirty="0"/>
              <a:t> is the same as </a:t>
            </a:r>
            <a:r>
              <a:rPr lang="en-US" sz="2400" b="1" dirty="0">
                <a:latin typeface="Courier New"/>
                <a:cs typeface="Courier New"/>
              </a:rPr>
              <a:t>*(ar+2)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dirty="0" smtClean="0"/>
              <a:t>an </a:t>
            </a:r>
            <a:r>
              <a:rPr lang="en-US" sz="2400" dirty="0"/>
              <a:t>use pointer arithmetic to conveniently access </a:t>
            </a:r>
            <a:r>
              <a:rPr lang="en-US" sz="2400" dirty="0" smtClean="0"/>
              <a:t>arrays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Pointer Argument?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if want function to change a pointer?</a:t>
            </a:r>
          </a:p>
          <a:p>
            <a:r>
              <a:rPr lang="en-US" dirty="0" smtClean="0"/>
              <a:t>What gets printed?</a:t>
            </a:r>
            <a:endParaRPr lang="en-US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461737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Courier"/>
                <a:cs typeface="Courier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oid </a:t>
            </a:r>
            <a:r>
              <a:rPr lang="en-US" sz="2400" b="1" dirty="0" err="1" smtClean="0">
                <a:latin typeface="Courier"/>
                <a:cs typeface="Courier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"/>
                <a:cs typeface="Courier"/>
              </a:rPr>
              <a:t>nc_ptr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p)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{    p =  p + 1;   }</a:t>
            </a:r>
          </a:p>
          <a:p>
            <a:endParaRPr lang="en-US" sz="24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A[3] = {50, 60, 70};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*q = A;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"/>
                <a:cs typeface="Courier"/>
              </a:rPr>
              <a:t>inc_ptr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( 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q);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(“*q = %d\n”, *q);</a:t>
            </a:r>
          </a:p>
        </p:txBody>
      </p:sp>
      <p:sp>
        <p:nvSpPr>
          <p:cNvPr id="1640453" name="Text Box 5"/>
          <p:cNvSpPr txBox="1">
            <a:spLocks noChangeArrowheads="1"/>
          </p:cNvSpPr>
          <p:nvPr/>
        </p:nvSpPr>
        <p:spPr bwMode="auto">
          <a:xfrm>
            <a:off x="6629400" y="3276600"/>
            <a:ext cx="14652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"/>
                <a:cs typeface="Courier"/>
              </a:rPr>
              <a:t>*q = 50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791200" y="4724400"/>
            <a:ext cx="29718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781800" y="4724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7772400" y="4724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959475" y="4994275"/>
            <a:ext cx="611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50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950075" y="4994275"/>
            <a:ext cx="611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60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940675" y="4994275"/>
            <a:ext cx="611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70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908951" y="3714750"/>
            <a:ext cx="4026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258201" y="3622675"/>
            <a:ext cx="4026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q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60960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4770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6405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a Pointer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Solution! Pass a pointer to a pointer, declared as </a:t>
            </a:r>
            <a:r>
              <a:rPr lang="en-US" b="1" dirty="0" smtClean="0">
                <a:latin typeface="Courier"/>
                <a:cs typeface="Courier"/>
              </a:rPr>
              <a:t>**h</a:t>
            </a:r>
          </a:p>
          <a:p>
            <a:r>
              <a:rPr lang="en-US" dirty="0" smtClean="0"/>
              <a:t>Now what gets printed?</a:t>
            </a:r>
            <a:endParaRPr lang="en-US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461737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void </a:t>
            </a:r>
            <a:r>
              <a:rPr lang="en-US" sz="2400" b="1" dirty="0" err="1" smtClean="0">
                <a:solidFill>
                  <a:schemeClr val="tx1"/>
                </a:solidFill>
                <a:latin typeface="Courier"/>
                <a:cs typeface="Courier"/>
              </a:rPr>
              <a:t>inc_ptr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**h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{  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*h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*h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+ 1;   }</a:t>
            </a:r>
          </a:p>
          <a:p>
            <a:endParaRPr lang="en-US" sz="24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A[3] = {50, 60, 70};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*q = A;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"/>
                <a:cs typeface="Courier"/>
              </a:rPr>
              <a:t>inc_ptr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&amp;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q);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(“*q = %d\n”, *q);</a:t>
            </a:r>
          </a:p>
        </p:txBody>
      </p:sp>
      <p:sp>
        <p:nvSpPr>
          <p:cNvPr id="1642501" name="Text Box 5"/>
          <p:cNvSpPr txBox="1">
            <a:spLocks noChangeArrowheads="1"/>
          </p:cNvSpPr>
          <p:nvPr/>
        </p:nvSpPr>
        <p:spPr bwMode="auto">
          <a:xfrm>
            <a:off x="6629400" y="3276600"/>
            <a:ext cx="14652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"/>
                <a:cs typeface="Courier"/>
              </a:rPr>
              <a:t>*q = </a:t>
            </a:r>
            <a:r>
              <a:rPr lang="en-US" sz="2400" b="1">
                <a:solidFill>
                  <a:schemeClr val="accent2"/>
                </a:solidFill>
                <a:latin typeface="Courier"/>
                <a:cs typeface="Courier"/>
              </a:rPr>
              <a:t>60</a:t>
            </a:r>
            <a:endParaRPr lang="en-US" sz="2400" b="1">
              <a:latin typeface="Courier"/>
              <a:cs typeface="Courier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791200" y="4724400"/>
            <a:ext cx="29718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6781800" y="4724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7772400" y="4724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959475" y="4994275"/>
            <a:ext cx="611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50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950075" y="4994275"/>
            <a:ext cx="611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60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940675" y="4994275"/>
            <a:ext cx="611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70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908951" y="3714750"/>
            <a:ext cx="4026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0960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257925" y="3622675"/>
            <a:ext cx="403225" cy="949325"/>
            <a:chOff x="3942" y="2282"/>
            <a:chExt cx="254" cy="598"/>
          </a:xfrm>
        </p:grpSpPr>
        <p:sp>
          <p:nvSpPr>
            <p:cNvPr id="27666" name="Rectangle 15"/>
            <p:cNvSpPr>
              <a:spLocks noChangeArrowheads="1"/>
            </p:cNvSpPr>
            <p:nvPr/>
          </p:nvSpPr>
          <p:spPr bwMode="auto">
            <a:xfrm>
              <a:off x="3942" y="2282"/>
              <a:ext cx="254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ourier"/>
                  <a:cs typeface="Courier"/>
                </a:rPr>
                <a:t>q</a:t>
              </a:r>
            </a:p>
          </p:txBody>
        </p:sp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>
              <a:off x="4080" y="25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"/>
                <a:cs typeface="Courier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007225" y="3614738"/>
            <a:ext cx="403225" cy="949325"/>
            <a:chOff x="3942" y="2282"/>
            <a:chExt cx="254" cy="598"/>
          </a:xfrm>
        </p:grpSpPr>
        <p:sp>
          <p:nvSpPr>
            <p:cNvPr id="27664" name="Rectangle 18"/>
            <p:cNvSpPr>
              <a:spLocks noChangeArrowheads="1"/>
            </p:cNvSpPr>
            <p:nvPr/>
          </p:nvSpPr>
          <p:spPr bwMode="auto">
            <a:xfrm>
              <a:off x="3942" y="2282"/>
              <a:ext cx="254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ourier"/>
                  <a:cs typeface="Courier"/>
                </a:rPr>
                <a:t>q</a:t>
              </a:r>
            </a:p>
          </p:txBody>
        </p:sp>
        <p:sp>
          <p:nvSpPr>
            <p:cNvPr id="27665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186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0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 are Very Primitive</a:t>
            </a:r>
            <a:endParaRPr lang="en-US" dirty="0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 array in C does not know its own length, and its bounds are not checked!</a:t>
            </a:r>
          </a:p>
          <a:p>
            <a:pPr lvl="1"/>
            <a:r>
              <a:rPr lang="en-US" dirty="0" smtClean="0"/>
              <a:t>Consequence: We can accidentally access off the end of an array</a:t>
            </a:r>
          </a:p>
          <a:p>
            <a:pPr lvl="1"/>
            <a:r>
              <a:rPr lang="en-US" dirty="0" smtClean="0"/>
              <a:t>Consequence: We must pass the array </a:t>
            </a:r>
            <a:r>
              <a:rPr lang="en-US" i="1" dirty="0" smtClean="0"/>
              <a:t>and its size </a:t>
            </a:r>
            <a:r>
              <a:rPr lang="en-US" dirty="0" smtClean="0"/>
              <a:t>to any procedure that is going to manipulate it</a:t>
            </a:r>
          </a:p>
          <a:p>
            <a:r>
              <a:rPr lang="en-US" dirty="0" smtClean="0"/>
              <a:t>Segmentation faults and bus errors:</a:t>
            </a:r>
          </a:p>
          <a:p>
            <a:pPr lvl="1"/>
            <a:r>
              <a:rPr lang="en-US" dirty="0" smtClean="0"/>
              <a:t>These are VERY difficult to find; </a:t>
            </a:r>
            <a:br>
              <a:rPr lang="en-US" dirty="0" smtClean="0"/>
            </a:br>
            <a:r>
              <a:rPr lang="en-US" dirty="0" smtClean="0"/>
              <a:t>be careful! (You’ll learn how to debug these in lab)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Defined Constants</a:t>
            </a:r>
            <a:endParaRPr lang="en-US" dirty="0"/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Array size </a:t>
            </a:r>
            <a:r>
              <a:rPr lang="en-US" i="1" dirty="0" err="1" smtClean="0"/>
              <a:t>n</a:t>
            </a:r>
            <a:r>
              <a:rPr lang="en-US" dirty="0" smtClean="0"/>
              <a:t>; want to access from </a:t>
            </a:r>
            <a:r>
              <a:rPr lang="en-US" i="1" dirty="0" smtClean="0"/>
              <a:t>0</a:t>
            </a:r>
            <a:r>
              <a:rPr lang="en-US" dirty="0" smtClean="0"/>
              <a:t> to </a:t>
            </a:r>
            <a:r>
              <a:rPr lang="en-US" i="1" dirty="0" smtClean="0"/>
              <a:t>n-1</a:t>
            </a:r>
            <a:r>
              <a:rPr lang="en-US" dirty="0" smtClean="0"/>
              <a:t>, so you should use counter AND utilize a variable for declaration &amp; </a:t>
            </a:r>
            <a:r>
              <a:rPr lang="en-US" dirty="0" err="1" smtClean="0"/>
              <a:t>incrementation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Bad pattern</a:t>
            </a:r>
            <a:br>
              <a:rPr lang="en-US" dirty="0" smtClean="0"/>
            </a:b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, ar[10];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for(i</a:t>
            </a:r>
            <a:r>
              <a:rPr lang="en-US" b="1" dirty="0" smtClean="0">
                <a:latin typeface="Courier New"/>
                <a:cs typeface="Courier New"/>
              </a:rPr>
              <a:t> = 0;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&lt; 10;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++){ ... }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Better pattern</a:t>
            </a:r>
            <a:br>
              <a:rPr lang="en-US" dirty="0" smtClean="0"/>
            </a:br>
            <a:r>
              <a:rPr lang="en-US" b="1" dirty="0" err="1" smtClean="0">
                <a:latin typeface="Courier New"/>
                <a:cs typeface="Courier New"/>
              </a:rPr>
              <a:t>const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ARRAY_SIZE = 10;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, a[ARRAY_SIZE];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for(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= 0;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&lt; ARRAY_SIZE;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++){ ... }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SINGLE SOURCE OF TRUTH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You’re utilizing indirection and avoiding maintaining two copies of the number 10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DRY: “Don’t Repeat Yourself”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Pointing to Different Size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Modern machines are “byte-addressable”</a:t>
            </a:r>
          </a:p>
          <a:p>
            <a:pPr lvl="1"/>
            <a:r>
              <a:rPr lang="en-US" sz="2000" dirty="0" smtClean="0"/>
              <a:t>Hardware’s memory composed of 8-bit storage cells, each has a unique address</a:t>
            </a:r>
          </a:p>
          <a:p>
            <a:pPr marL="282575" indent="-282575">
              <a:tabLst>
                <a:tab pos="282575" algn="l"/>
              </a:tabLst>
            </a:pPr>
            <a:r>
              <a:rPr lang="en-US" sz="2400" dirty="0" smtClean="0"/>
              <a:t>A C pointer is just abstracted memory address</a:t>
            </a:r>
          </a:p>
          <a:p>
            <a:pPr marL="225425" indent="-225425"/>
            <a:r>
              <a:rPr lang="en-US" sz="2400" dirty="0" smtClean="0"/>
              <a:t>Type declaration tells compiler how many bytes to fetch on each access through pointer</a:t>
            </a:r>
          </a:p>
          <a:p>
            <a:pPr lvl="1"/>
            <a:r>
              <a:rPr lang="en-US" sz="2000" dirty="0" smtClean="0"/>
              <a:t>E.g., 32-bit integer stored in 4 consecutive 8-bit bytes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105400" y="4267201"/>
            <a:ext cx="304800" cy="68579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10400" y="4572000"/>
            <a:ext cx="457200" cy="762000"/>
            <a:chOff x="7315200" y="4572000"/>
            <a:chExt cx="457200" cy="762000"/>
          </a:xfrm>
        </p:grpSpPr>
        <p:sp>
          <p:nvSpPr>
            <p:cNvPr id="21" name="Rectangle 20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42</a:t>
              </a:r>
              <a:endParaRPr lang="en-US" i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629400" y="4572000"/>
            <a:ext cx="457200" cy="762000"/>
            <a:chOff x="7315200" y="4572000"/>
            <a:chExt cx="457200" cy="762000"/>
          </a:xfrm>
        </p:grpSpPr>
        <p:sp>
          <p:nvSpPr>
            <p:cNvPr id="79" name="Rectangle 78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43</a:t>
              </a:r>
              <a:endParaRPr lang="en-US" i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248400" y="4572000"/>
            <a:ext cx="457200" cy="762000"/>
            <a:chOff x="7315200" y="4572000"/>
            <a:chExt cx="457200" cy="762000"/>
          </a:xfrm>
        </p:grpSpPr>
        <p:sp>
          <p:nvSpPr>
            <p:cNvPr id="82" name="Rectangle 81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44</a:t>
              </a:r>
              <a:endParaRPr lang="en-US" i="1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867400" y="4572000"/>
            <a:ext cx="457200" cy="762000"/>
            <a:chOff x="7315200" y="4572000"/>
            <a:chExt cx="457200" cy="762000"/>
          </a:xfrm>
        </p:grpSpPr>
        <p:sp>
          <p:nvSpPr>
            <p:cNvPr id="85" name="Rectangle 84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45</a:t>
              </a:r>
              <a:endParaRPr lang="en-US" i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486400" y="4572000"/>
            <a:ext cx="457200" cy="762000"/>
            <a:chOff x="7315200" y="4572000"/>
            <a:chExt cx="457200" cy="762000"/>
          </a:xfrm>
        </p:grpSpPr>
        <p:sp>
          <p:nvSpPr>
            <p:cNvPr id="88" name="Rectangle 87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46</a:t>
              </a:r>
              <a:endParaRPr lang="en-US" i="1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05400" y="4572000"/>
            <a:ext cx="457200" cy="762000"/>
            <a:chOff x="7315200" y="4572000"/>
            <a:chExt cx="457200" cy="762000"/>
          </a:xfrm>
        </p:grpSpPr>
        <p:sp>
          <p:nvSpPr>
            <p:cNvPr id="91" name="Rectangle 90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47</a:t>
              </a:r>
              <a:endParaRPr lang="en-US" i="1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724400" y="4572000"/>
            <a:ext cx="457200" cy="762000"/>
            <a:chOff x="7315200" y="4572000"/>
            <a:chExt cx="457200" cy="762000"/>
          </a:xfrm>
        </p:grpSpPr>
        <p:sp>
          <p:nvSpPr>
            <p:cNvPr id="94" name="Rectangle 93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D7E4B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48</a:t>
              </a:r>
              <a:endParaRPr lang="en-US" i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343400" y="4572000"/>
            <a:ext cx="457200" cy="762000"/>
            <a:chOff x="7315200" y="4572000"/>
            <a:chExt cx="457200" cy="762000"/>
          </a:xfrm>
        </p:grpSpPr>
        <p:sp>
          <p:nvSpPr>
            <p:cNvPr id="97" name="Rectangle 96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49</a:t>
              </a:r>
              <a:endParaRPr lang="en-US" i="1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62400" y="4572000"/>
            <a:ext cx="457200" cy="762000"/>
            <a:chOff x="7315200" y="4572000"/>
            <a:chExt cx="457200" cy="762000"/>
          </a:xfrm>
        </p:grpSpPr>
        <p:sp>
          <p:nvSpPr>
            <p:cNvPr id="100" name="Rectangle 99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D7E4B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50</a:t>
              </a:r>
              <a:endParaRPr lang="en-US" i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581400" y="4572000"/>
            <a:ext cx="457200" cy="762000"/>
            <a:chOff x="7315200" y="4572000"/>
            <a:chExt cx="457200" cy="762000"/>
          </a:xfrm>
        </p:grpSpPr>
        <p:sp>
          <p:nvSpPr>
            <p:cNvPr id="103" name="Rectangle 102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D7E4B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51</a:t>
              </a:r>
              <a:endParaRPr lang="en-US" i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00400" y="4572000"/>
            <a:ext cx="457200" cy="762000"/>
            <a:chOff x="7315200" y="4572000"/>
            <a:chExt cx="457200" cy="762000"/>
          </a:xfrm>
        </p:grpSpPr>
        <p:sp>
          <p:nvSpPr>
            <p:cNvPr id="106" name="Rectangle 105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/>
                <a:t>5</a:t>
              </a:r>
              <a:r>
                <a:rPr lang="en-US" i="1" dirty="0" smtClean="0"/>
                <a:t>2</a:t>
              </a:r>
              <a:endParaRPr lang="en-US" i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819400" y="4572000"/>
            <a:ext cx="457200" cy="762000"/>
            <a:chOff x="7315200" y="4572000"/>
            <a:chExt cx="457200" cy="762000"/>
          </a:xfrm>
        </p:grpSpPr>
        <p:sp>
          <p:nvSpPr>
            <p:cNvPr id="109" name="Rectangle 108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53</a:t>
              </a:r>
              <a:endParaRPr lang="en-US" i="1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438400" y="4572000"/>
            <a:ext cx="457200" cy="762000"/>
            <a:chOff x="7315200" y="4572000"/>
            <a:chExt cx="457200" cy="762000"/>
          </a:xfrm>
        </p:grpSpPr>
        <p:sp>
          <p:nvSpPr>
            <p:cNvPr id="112" name="Rectangle 111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54</a:t>
              </a:r>
              <a:endParaRPr lang="en-US" i="1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057400" y="4572000"/>
            <a:ext cx="457200" cy="762000"/>
            <a:chOff x="7315200" y="4572000"/>
            <a:chExt cx="457200" cy="762000"/>
          </a:xfrm>
        </p:grpSpPr>
        <p:sp>
          <p:nvSpPr>
            <p:cNvPr id="115" name="Rectangle 114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55</a:t>
              </a:r>
              <a:endParaRPr lang="en-US" i="1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676400" y="4572000"/>
            <a:ext cx="457200" cy="762000"/>
            <a:chOff x="7315200" y="4572000"/>
            <a:chExt cx="457200" cy="762000"/>
          </a:xfrm>
        </p:grpSpPr>
        <p:sp>
          <p:nvSpPr>
            <p:cNvPr id="118" name="Rectangle 117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56</a:t>
              </a:r>
              <a:endParaRPr lang="en-US" i="1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295400" y="4572000"/>
            <a:ext cx="457200" cy="762000"/>
            <a:chOff x="7315200" y="4572000"/>
            <a:chExt cx="457200" cy="762000"/>
          </a:xfrm>
        </p:grpSpPr>
        <p:sp>
          <p:nvSpPr>
            <p:cNvPr id="121" name="Rectangle 120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8EB4E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57</a:t>
              </a:r>
              <a:endParaRPr lang="en-US" i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14400" y="4572000"/>
            <a:ext cx="457200" cy="762000"/>
            <a:chOff x="7315200" y="4572000"/>
            <a:chExt cx="457200" cy="762000"/>
          </a:xfrm>
        </p:grpSpPr>
        <p:sp>
          <p:nvSpPr>
            <p:cNvPr id="124" name="Rectangle 123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58</a:t>
              </a:r>
              <a:endParaRPr lang="en-US" i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33400" y="4572000"/>
            <a:ext cx="457200" cy="762000"/>
            <a:chOff x="7315200" y="4572000"/>
            <a:chExt cx="457200" cy="762000"/>
          </a:xfrm>
        </p:grpSpPr>
        <p:sp>
          <p:nvSpPr>
            <p:cNvPr id="127" name="Rectangle 126"/>
            <p:cNvSpPr/>
            <p:nvPr/>
          </p:nvSpPr>
          <p:spPr>
            <a:xfrm>
              <a:off x="7315200" y="4953000"/>
              <a:ext cx="3810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i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315200" y="457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/>
                <a:t>59</a:t>
              </a:r>
              <a:endParaRPr lang="en-US" i="1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257800" y="39624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nt</a:t>
            </a:r>
            <a:r>
              <a:rPr lang="en-US" b="1" dirty="0" smtClean="0">
                <a:latin typeface="Courier"/>
                <a:cs typeface="Courier"/>
              </a:rPr>
              <a:t> *x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32" name="Left Brace 131"/>
          <p:cNvSpPr/>
          <p:nvPr/>
        </p:nvSpPr>
        <p:spPr>
          <a:xfrm rot="16200000">
            <a:off x="4191000" y="4876800"/>
            <a:ext cx="304800" cy="1524000"/>
          </a:xfrm>
          <a:prstGeom prst="leftBrace">
            <a:avLst/>
          </a:prstGeom>
          <a:ln>
            <a:solidFill>
              <a:schemeClr val="tx1"/>
            </a:solidFill>
            <a:headEnd type="non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429000" y="5791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32-bit integer stored in four bytes</a:t>
            </a:r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2057400" y="4267200"/>
            <a:ext cx="304800" cy="68579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33600" y="3962400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short *y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36" name="Left Brace 135"/>
          <p:cNvSpPr/>
          <p:nvPr/>
        </p:nvSpPr>
        <p:spPr>
          <a:xfrm rot="16200000">
            <a:off x="1524000" y="5181600"/>
            <a:ext cx="304800" cy="762000"/>
          </a:xfrm>
          <a:prstGeom prst="leftBrace">
            <a:avLst/>
          </a:prstGeom>
          <a:ln>
            <a:solidFill>
              <a:schemeClr val="tx1"/>
            </a:solidFill>
            <a:headEnd type="non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33400" y="5791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16-bit short stored in two bytes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7010400" y="4267200"/>
            <a:ext cx="304800" cy="68579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162800" y="3962399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char *z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40" name="Left Brace 139"/>
          <p:cNvSpPr/>
          <p:nvPr/>
        </p:nvSpPr>
        <p:spPr>
          <a:xfrm rot="16200000">
            <a:off x="6667500" y="5372100"/>
            <a:ext cx="304800" cy="381000"/>
          </a:xfrm>
          <a:prstGeom prst="leftBrace">
            <a:avLst/>
          </a:prstGeom>
          <a:ln>
            <a:solidFill>
              <a:schemeClr val="tx1"/>
            </a:solidFill>
            <a:headEnd type="non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867400" y="5715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8-bit character stored in one byte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498036" y="4572000"/>
            <a:ext cx="143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Byte address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519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sizeof</a:t>
            </a:r>
            <a:r>
              <a:rPr lang="en-US" dirty="0" smtClean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(type) returns number of bytes in object</a:t>
            </a:r>
          </a:p>
          <a:p>
            <a:pPr lvl="1"/>
            <a:r>
              <a:rPr lang="en-US" dirty="0" smtClean="0"/>
              <a:t>But number of bits in a byte is not standardized</a:t>
            </a:r>
          </a:p>
          <a:p>
            <a:pPr lvl="2"/>
            <a:r>
              <a:rPr lang="en-US" dirty="0" smtClean="0"/>
              <a:t>In olden times, when dragons roamed the earth, bytes could be 5, 6, 7, 9 bits long</a:t>
            </a:r>
          </a:p>
          <a:p>
            <a:r>
              <a:rPr lang="en-US" dirty="0" smtClean="0"/>
              <a:t>By definition, </a:t>
            </a:r>
            <a:r>
              <a:rPr lang="en-US" dirty="0" err="1" smtClean="0"/>
              <a:t>sizeof</a:t>
            </a:r>
            <a:r>
              <a:rPr lang="en-US" dirty="0" smtClean="0"/>
              <a:t>(char)==1</a:t>
            </a:r>
          </a:p>
          <a:p>
            <a:r>
              <a:rPr lang="en-US" dirty="0" smtClean="0"/>
              <a:t>Can take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), or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We’ll see more of </a:t>
            </a:r>
            <a:r>
              <a:rPr lang="en-US" dirty="0" err="1" smtClean="0"/>
              <a:t>sizeof</a:t>
            </a:r>
            <a:r>
              <a:rPr lang="en-US" dirty="0" smtClean="0"/>
              <a:t> when we look at dynamic memory management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4392F-6F07-1144-8315-6BB650C02F5C}" type="slidenum">
              <a:rPr lang="en-US"/>
              <a:pPr/>
              <a:t>28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63688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US" i="1" dirty="0"/>
              <a:t>pointer</a:t>
            </a:r>
            <a:r>
              <a:rPr lang="en-US" dirty="0"/>
              <a:t> + </a:t>
            </a:r>
            <a:r>
              <a:rPr lang="en-US" i="1" dirty="0"/>
              <a:t>number</a:t>
            </a:r>
            <a:r>
              <a:rPr lang="en-US" dirty="0"/>
              <a:t>		</a:t>
            </a:r>
            <a:r>
              <a:rPr lang="en-US" i="1" dirty="0"/>
              <a:t>pointer</a:t>
            </a:r>
            <a:r>
              <a:rPr lang="en-US" dirty="0"/>
              <a:t> – </a:t>
            </a:r>
            <a:r>
              <a:rPr lang="en-US" i="1" dirty="0" smtClean="0"/>
              <a:t>number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i="1" dirty="0"/>
              <a:t>pointer</a:t>
            </a:r>
            <a:r>
              <a:rPr lang="en-US" dirty="0"/>
              <a:t> </a:t>
            </a:r>
            <a:r>
              <a:rPr lang="en-US" b="1" dirty="0">
                <a:latin typeface="Courier New" charset="0"/>
              </a:rPr>
              <a:t>+ 1</a:t>
            </a:r>
            <a:r>
              <a:rPr lang="en-US" dirty="0"/>
              <a:t>	   adds 1 </a:t>
            </a:r>
            <a:r>
              <a:rPr lang="en-US" u="sng" dirty="0"/>
              <a:t>something</a:t>
            </a:r>
            <a:r>
              <a:rPr lang="en-US" dirty="0"/>
              <a:t> to a pointer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00163" y="2667000"/>
            <a:ext cx="6551612" cy="1568450"/>
            <a:chOff x="816" y="1872"/>
            <a:chExt cx="4127" cy="988"/>
          </a:xfrm>
        </p:grpSpPr>
        <p:sp>
          <p:nvSpPr>
            <p:cNvPr id="29710" name="Text Box 5"/>
            <p:cNvSpPr txBox="1">
              <a:spLocks noChangeArrowheads="1"/>
            </p:cNvSpPr>
            <p:nvPr/>
          </p:nvSpPr>
          <p:spPr bwMode="auto">
            <a:xfrm>
              <a:off x="816" y="1872"/>
              <a:ext cx="892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latin typeface="Courier New" charset="0"/>
                </a:rPr>
                <a:t>char   *</a:t>
              </a:r>
              <a:r>
                <a:rPr lang="en-US" sz="1600" b="1" dirty="0" err="1">
                  <a:latin typeface="Courier New" charset="0"/>
                </a:rPr>
                <a:t>p</a:t>
              </a:r>
              <a:r>
                <a:rPr lang="en-US" sz="1600" b="1" dirty="0">
                  <a:latin typeface="Courier New" charset="0"/>
                </a:rPr>
                <a:t>;</a:t>
              </a:r>
            </a:p>
            <a:p>
              <a:r>
                <a:rPr lang="en-US" sz="1600" b="1" dirty="0">
                  <a:latin typeface="Courier New" charset="0"/>
                </a:rPr>
                <a:t>char    a;</a:t>
              </a:r>
            </a:p>
            <a:p>
              <a:r>
                <a:rPr lang="en-US" sz="1600" b="1" dirty="0">
                  <a:latin typeface="Courier New" charset="0"/>
                </a:rPr>
                <a:t>char    </a:t>
              </a:r>
              <a:r>
                <a:rPr lang="en-US" sz="1600" b="1" dirty="0" err="1">
                  <a:latin typeface="Courier New" charset="0"/>
                </a:rPr>
                <a:t>b</a:t>
              </a:r>
              <a:r>
                <a:rPr lang="en-US" sz="1600" b="1" dirty="0">
                  <a:latin typeface="Courier New" charset="0"/>
                </a:rPr>
                <a:t>;</a:t>
              </a:r>
            </a:p>
            <a:p>
              <a:endParaRPr lang="en-US" sz="1600" b="1" dirty="0">
                <a:latin typeface="Courier New" charset="0"/>
              </a:endParaRPr>
            </a:p>
            <a:p>
              <a:r>
                <a:rPr lang="en-US" sz="1600" b="1" dirty="0" err="1">
                  <a:latin typeface="Courier New" charset="0"/>
                </a:rPr>
                <a:t>p</a:t>
              </a:r>
              <a:r>
                <a:rPr lang="en-US" sz="1600" b="1" dirty="0">
                  <a:latin typeface="Courier New" charset="0"/>
                </a:rPr>
                <a:t> = &amp;a;</a:t>
              </a:r>
            </a:p>
            <a:p>
              <a:r>
                <a:rPr lang="en-US" sz="1600" b="1" dirty="0" err="1">
                  <a:latin typeface="Courier New" charset="0"/>
                </a:rPr>
                <a:t>p</a:t>
              </a:r>
              <a:r>
                <a:rPr lang="en-US" sz="1600" b="1" dirty="0">
                  <a:latin typeface="Courier New" charset="0"/>
                </a:rPr>
                <a:t> += 1;</a:t>
              </a:r>
            </a:p>
          </p:txBody>
        </p:sp>
        <p:sp>
          <p:nvSpPr>
            <p:cNvPr id="29711" name="Text Box 6"/>
            <p:cNvSpPr txBox="1">
              <a:spLocks noChangeArrowheads="1"/>
            </p:cNvSpPr>
            <p:nvPr/>
          </p:nvSpPr>
          <p:spPr bwMode="auto">
            <a:xfrm>
              <a:off x="4128" y="1872"/>
              <a:ext cx="815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 err="1">
                  <a:latin typeface="Courier New" charset="0"/>
                </a:rPr>
                <a:t>int</a:t>
              </a:r>
              <a:r>
                <a:rPr lang="en-US" sz="1600" b="1" dirty="0">
                  <a:latin typeface="Courier New" charset="0"/>
                </a:rPr>
                <a:t>   *p;</a:t>
              </a:r>
            </a:p>
            <a:p>
              <a:r>
                <a:rPr lang="en-US" sz="1600" b="1" dirty="0" err="1">
                  <a:latin typeface="Courier New" charset="0"/>
                </a:rPr>
                <a:t>int</a:t>
              </a:r>
              <a:r>
                <a:rPr lang="en-US" sz="1600" b="1" dirty="0">
                  <a:latin typeface="Courier New" charset="0"/>
                </a:rPr>
                <a:t>    a;</a:t>
              </a:r>
            </a:p>
            <a:p>
              <a:r>
                <a:rPr lang="en-US" sz="1600" b="1" dirty="0" err="1">
                  <a:latin typeface="Courier New" charset="0"/>
                </a:rPr>
                <a:t>int</a:t>
              </a:r>
              <a:r>
                <a:rPr lang="en-US" sz="1600" b="1" dirty="0">
                  <a:latin typeface="Courier New" charset="0"/>
                </a:rPr>
                <a:t>    b;</a:t>
              </a:r>
            </a:p>
            <a:p>
              <a:endParaRPr lang="en-US" sz="1600" b="1" dirty="0">
                <a:latin typeface="Courier New" charset="0"/>
              </a:endParaRPr>
            </a:p>
            <a:p>
              <a:r>
                <a:rPr lang="en-US" sz="1600" b="1" dirty="0">
                  <a:latin typeface="Courier New" charset="0"/>
                </a:rPr>
                <a:t>p = &amp;a;</a:t>
              </a:r>
            </a:p>
            <a:p>
              <a:r>
                <a:rPr lang="en-US" sz="1600" b="1" dirty="0">
                  <a:latin typeface="Courier New" charset="0"/>
                </a:rPr>
                <a:t>p += 1;</a:t>
              </a:r>
            </a:p>
          </p:txBody>
        </p:sp>
      </p:grp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2667001" y="3581400"/>
            <a:ext cx="3657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In each, </a:t>
            </a:r>
            <a:r>
              <a:rPr lang="en-US" sz="2000" dirty="0" err="1">
                <a:latin typeface="+mj-lt"/>
              </a:rPr>
              <a:t>p</a:t>
            </a:r>
            <a:r>
              <a:rPr lang="en-US" sz="2000" dirty="0">
                <a:latin typeface="+mj-lt"/>
              </a:rPr>
              <a:t> now points to </a:t>
            </a:r>
            <a:r>
              <a:rPr lang="en-US" sz="2000" dirty="0" err="1">
                <a:latin typeface="+mj-lt"/>
              </a:rPr>
              <a:t>b</a:t>
            </a:r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(Assuming compiler doesn’t reorder variables in </a:t>
            </a:r>
            <a:r>
              <a:rPr lang="en-US" sz="2000" dirty="0" smtClean="0">
                <a:latin typeface="+mj-lt"/>
              </a:rPr>
              <a:t>memory. </a:t>
            </a:r>
            <a:r>
              <a:rPr lang="en-US" sz="2000" b="1" i="1" dirty="0" smtClean="0">
                <a:latin typeface="+mj-lt"/>
              </a:rPr>
              <a:t>Never code like this!!!!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>
            <a:off x="2514600" y="4056062"/>
            <a:ext cx="471488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6157913" y="4056062"/>
            <a:ext cx="471487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533400" y="4981575"/>
            <a:ext cx="2890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j-lt"/>
              </a:rPr>
              <a:t>Adds </a:t>
            </a:r>
            <a:r>
              <a:rPr lang="en-US" sz="2000" b="1" dirty="0">
                <a:latin typeface="Courier New"/>
                <a:cs typeface="Courier New"/>
              </a:rPr>
              <a:t>1*</a:t>
            </a:r>
            <a:r>
              <a:rPr lang="en-US" sz="2000" b="1" dirty="0" err="1">
                <a:latin typeface="Courier New"/>
                <a:cs typeface="Courier New"/>
              </a:rPr>
              <a:t>sizeof(char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dirty="0">
                <a:latin typeface="+mj-lt"/>
              </a:rPr>
              <a:t>to the memory address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715000" y="4981575"/>
            <a:ext cx="2800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j-lt"/>
              </a:rPr>
              <a:t>Adds </a:t>
            </a:r>
            <a:r>
              <a:rPr lang="en-US" sz="2000" b="1" dirty="0">
                <a:latin typeface="Courier New"/>
                <a:cs typeface="Courier New"/>
              </a:rPr>
              <a:t>1*</a:t>
            </a:r>
            <a:r>
              <a:rPr lang="en-US" sz="2000" b="1" dirty="0" err="1">
                <a:latin typeface="Courier New"/>
                <a:cs typeface="Courier New"/>
              </a:rPr>
              <a:t>sizeof(int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to the memory address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194678" y="5759450"/>
            <a:ext cx="66990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Pointer arithmetic should be used </a:t>
            </a:r>
            <a:r>
              <a:rPr lang="en-US" sz="2800" i="1" u="sng" dirty="0">
                <a:latin typeface="+mj-lt"/>
              </a:rPr>
              <a:t>cautiously</a:t>
            </a:r>
          </a:p>
        </p:txBody>
      </p:sp>
    </p:spTree>
    <p:extLst>
      <p:ext uri="{BB962C8B-B14F-4D97-AF65-F5344CB8AC3E}">
        <p14:creationId xmlns:p14="http://schemas.microsoft.com/office/powerpoint/2010/main" val="3824059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29" grpId="0" animBg="1"/>
      <p:bldP spid="107530" grpId="0" animBg="1"/>
      <p:bldP spid="107532" grpId="0"/>
      <p:bldP spid="107533" grpId="0"/>
      <p:bldP spid="1075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8B0B51-796C-3442-9685-4192E4132C58}" type="slidenum">
              <a:rPr lang="en-US"/>
              <a:pPr/>
              <a:t>29</a:t>
            </a:fld>
            <a:endParaRPr lang="en-US"/>
          </a:p>
        </p:txBody>
      </p:sp>
      <p:sp>
        <p:nvSpPr>
          <p:cNvPr id="3379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Arrays and Pointers</a:t>
            </a:r>
          </a:p>
        </p:txBody>
      </p:sp>
      <p:sp>
        <p:nvSpPr>
          <p:cNvPr id="337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27200"/>
            <a:ext cx="4953000" cy="4398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/>
            <a:r>
              <a:rPr lang="en-US" sz="2000" dirty="0" smtClean="0"/>
              <a:t>  Array </a:t>
            </a:r>
            <a:r>
              <a:rPr lang="en-US" sz="2000" dirty="0" err="1">
                <a:sym typeface="Symbol" charset="2"/>
              </a:rPr>
              <a:t>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/>
              <a:t>pointer to the initial (0th) array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element</a:t>
            </a:r>
            <a:endParaRPr lang="en-US" sz="2000" dirty="0"/>
          </a:p>
          <a:p>
            <a:pPr marL="0" indent="0" eaLnBrk="1" hangingPunct="1"/>
            <a:endParaRPr lang="en-US" sz="2000" dirty="0"/>
          </a:p>
          <a:p>
            <a:pPr lvl="1" eaLnBrk="1" hangingPunct="1">
              <a:buFont typeface="Wingdings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28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</a:rPr>
              <a:t>] </a:t>
            </a:r>
            <a:r>
              <a:rPr lang="en-US" sz="2800" b="1" dirty="0" smtClean="0">
                <a:solidFill>
                  <a:schemeClr val="tx1"/>
                </a:solidFill>
                <a:latin typeface="Courier New" charset="0"/>
                <a:sym typeface="Symbol" charset="2"/>
              </a:rPr>
              <a:t> *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sym typeface="Symbol" charset="2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Courier New" charset="0"/>
                <a:sym typeface="Symbol" charset="2"/>
              </a:rPr>
              <a:t>a+i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sym typeface="Symbol" charset="2"/>
              </a:rPr>
              <a:t>)</a:t>
            </a:r>
          </a:p>
          <a:p>
            <a:pPr marL="0" indent="0" eaLnBrk="1" hangingPunct="1"/>
            <a:endParaRPr lang="en-US" sz="2000" dirty="0" smtClean="0"/>
          </a:p>
          <a:p>
            <a:pPr marL="0" indent="0" eaLnBrk="1" hangingPunct="1"/>
            <a:r>
              <a:rPr lang="en-US" sz="2000" dirty="0" smtClean="0"/>
              <a:t>  An </a:t>
            </a:r>
            <a:r>
              <a:rPr lang="en-US" sz="2000" dirty="0"/>
              <a:t>array is passed to a function as a pointer</a:t>
            </a:r>
          </a:p>
          <a:p>
            <a:pPr lvl="1" eaLnBrk="1" hangingPunct="1"/>
            <a:r>
              <a:rPr lang="en-US" sz="1800" dirty="0"/>
              <a:t>The array size is lost!</a:t>
            </a:r>
          </a:p>
          <a:p>
            <a:pPr marL="0" indent="0" eaLnBrk="1" hangingPunct="1"/>
            <a:endParaRPr lang="en-US" sz="2000" dirty="0" smtClean="0"/>
          </a:p>
          <a:p>
            <a:pPr marL="0" indent="0" eaLnBrk="1" hangingPunct="1"/>
            <a:r>
              <a:rPr lang="en-US" sz="2000" dirty="0" smtClean="0"/>
              <a:t>  Usually </a:t>
            </a:r>
            <a:r>
              <a:rPr lang="en-US" sz="2000" dirty="0"/>
              <a:t>bad style to interchange arrays and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pointers</a:t>
            </a:r>
            <a:endParaRPr lang="en-US" sz="2000" dirty="0"/>
          </a:p>
          <a:p>
            <a:pPr lvl="1" eaLnBrk="1" hangingPunct="1"/>
            <a:r>
              <a:rPr lang="en-US" sz="1800" dirty="0"/>
              <a:t>Avoid pointer arithmetic!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334000" y="1841500"/>
            <a:ext cx="2001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i="1">
                <a:latin typeface="Tahoma" charset="0"/>
              </a:rPr>
              <a:t>Really </a:t>
            </a:r>
            <a:r>
              <a:rPr lang="en-US" sz="1600" b="1">
                <a:latin typeface="Courier New" charset="0"/>
              </a:rPr>
              <a:t>int *array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6324600" y="2133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5181600" y="2286000"/>
            <a:ext cx="3616325" cy="387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foo(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array[],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    unsigned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size)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   … array[size - 1] …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en-US" sz="1600" b="1" dirty="0">
              <a:latin typeface="Courier New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charset="0"/>
              </a:rPr>
              <a:t>int</a:t>
            </a:r>
            <a:endParaRPr lang="en-US" sz="1600" b="1" dirty="0">
              <a:latin typeface="Courier New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main(void)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a[10], b[5];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   … foo(a, 10)… foo(b, 5) …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}</a:t>
            </a:r>
            <a:endParaRPr lang="en-US" sz="2400" b="1" u="sng" dirty="0">
              <a:latin typeface="Courier New" charset="0"/>
            </a:endParaRP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358063" y="1676400"/>
            <a:ext cx="1444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ahoma" charset="0"/>
              </a:rPr>
              <a:t>Must explicitly</a:t>
            </a:r>
          </a:p>
          <a:p>
            <a:pPr eaLnBrk="0" hangingPunct="0"/>
            <a:r>
              <a:rPr lang="en-US" sz="1600">
                <a:latin typeface="Tahoma" charset="0"/>
              </a:rPr>
              <a:t>pass the size</a:t>
            </a: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7620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5791200" y="1143000"/>
            <a:ext cx="222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ahoma" charset="0"/>
              </a:rPr>
              <a:t>Passing arrays:</a:t>
            </a:r>
          </a:p>
        </p:txBody>
      </p:sp>
    </p:spTree>
    <p:extLst>
      <p:ext uri="{BB962C8B-B14F-4D97-AF65-F5344CB8AC3E}">
        <p14:creationId xmlns:p14="http://schemas.microsoft.com/office/powerpoint/2010/main" val="160853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/>
      <p:bldP spid="119816" grpId="0" animBg="1"/>
      <p:bldP spid="119817" grpId="0" animBg="1"/>
      <p:bldP spid="119819" grpId="0"/>
      <p:bldP spid="119820" grpId="0" animBg="1"/>
      <p:bldP spid="119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16764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a 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914399" y="35052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6705600" y="16764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705600" y="48006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743200" y="1828800"/>
            <a:ext cx="2854568" cy="4560332"/>
            <a:chOff x="2743200" y="1828800"/>
            <a:chExt cx="2854568" cy="4560332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29000" y="1828800"/>
              <a:ext cx="1447800" cy="3465731"/>
              <a:chOff x="3429000" y="1828800"/>
              <a:chExt cx="1447800" cy="34657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613263" y="1828800"/>
                <a:ext cx="126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Enable?</a:t>
                </a:r>
              </a:p>
              <a:p>
                <a:r>
                  <a:rPr lang="en-US" dirty="0" smtClean="0"/>
                  <a:t>Read/Write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57600" y="3276600"/>
                <a:ext cx="933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33800" y="3925669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Write Data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10000" y="4648200"/>
                <a:ext cx="685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ReadData</a:t>
                </a:r>
                <a:endParaRPr lang="en-US" dirty="0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743200" y="5715000"/>
              <a:ext cx="2854568" cy="674132"/>
              <a:chOff x="2819400" y="5791200"/>
              <a:chExt cx="2854568" cy="674132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819400" y="6096000"/>
                <a:ext cx="285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Processor-Memory Interface</a:t>
                </a:r>
                <a:endParaRPr lang="en-US" dirty="0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6324600" y="5791200"/>
            <a:ext cx="2339102" cy="674132"/>
            <a:chOff x="6324600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5587" y="26016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941589" y="44208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EDE59-AB15-AA4E-B3C4-8DEBFC68365A}" type="slidenum">
              <a:rPr lang="en-US"/>
              <a:pPr/>
              <a:t>30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and Pointers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4419600" cy="445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int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foo(int array[],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unsigned int size)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…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printf(“%d\n”, sizeof(array));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int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main(void)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int a[10], b[5];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… foo(a, 10)… foo(b, 5) …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printf(“%d\n”, sizeof(a));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  <a:endParaRPr lang="en-US" sz="2400" b="1" u="sng">
              <a:latin typeface="Courier New" charset="0"/>
            </a:endParaRPr>
          </a:p>
        </p:txBody>
      </p:sp>
      <p:sp>
        <p:nvSpPr>
          <p:cNvPr id="34823" name="Line 11"/>
          <p:cNvSpPr>
            <a:spLocks noChangeShapeType="1"/>
          </p:cNvSpPr>
          <p:nvPr/>
        </p:nvSpPr>
        <p:spPr bwMode="auto">
          <a:xfrm flipH="1">
            <a:off x="4724400" y="2743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 flipH="1">
            <a:off x="4267200" y="5105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5486400" y="25146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does this print?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5486400" y="48768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does this print?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8077200" y="2514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7924800" y="4876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40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5715000" y="2981325"/>
            <a:ext cx="28303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... because </a:t>
            </a:r>
            <a:r>
              <a:rPr lang="en-US" sz="1600" b="1" dirty="0">
                <a:latin typeface="Courier New" charset="0"/>
              </a:rPr>
              <a:t>array</a:t>
            </a:r>
            <a:r>
              <a:rPr lang="en-US" dirty="0"/>
              <a:t> is really</a:t>
            </a:r>
          </a:p>
          <a:p>
            <a:r>
              <a:rPr lang="en-US" dirty="0"/>
              <a:t>a </a:t>
            </a:r>
            <a:r>
              <a:rPr lang="en-US" dirty="0" smtClean="0"/>
              <a:t>pointer (and a pointer is </a:t>
            </a:r>
            <a:br>
              <a:rPr lang="en-US" dirty="0" smtClean="0"/>
            </a:br>
            <a:r>
              <a:rPr lang="en-US" dirty="0" smtClean="0"/>
              <a:t>architecture dependent, but  </a:t>
            </a:r>
            <a:br>
              <a:rPr lang="en-US" dirty="0" smtClean="0"/>
            </a:br>
            <a:r>
              <a:rPr lang="en-US" dirty="0" smtClean="0"/>
              <a:t>likely to be 8 on modern</a:t>
            </a:r>
            <a:br>
              <a:rPr lang="en-US" dirty="0" smtClean="0"/>
            </a:br>
            <a:r>
              <a:rPr lang="en-US" dirty="0" smtClean="0"/>
              <a:t>machines!)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0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7" grpId="0"/>
      <p:bldP spid="125968" grpId="0"/>
      <p:bldP spid="1259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1E4AE6-9F99-1945-924E-7C6587D5ECEB}" type="slidenum">
              <a:rPr lang="en-US"/>
              <a:pPr/>
              <a:t>31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and Pointers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530225" y="2298700"/>
            <a:ext cx="3127375" cy="210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int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int  array[10];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for (i = 0; i &lt; 10; i++)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array[i] = …;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  <a:endParaRPr lang="en-US" sz="2400" b="1" u="sng">
              <a:latin typeface="Courier New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3962400" y="2298700"/>
            <a:ext cx="4594225" cy="210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int *p;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int  array[10];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for (p = array; p &lt; &amp;array[10]; p++)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*p = …;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  <a:endParaRPr lang="en-US" sz="2400" b="1" u="sng">
              <a:latin typeface="Courier New" charset="0"/>
            </a:endParaRP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4572000" y="3048000"/>
            <a:ext cx="12954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5943600" y="3048000"/>
            <a:ext cx="18288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7848600" y="3124200"/>
            <a:ext cx="609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3" name="Oval 9"/>
          <p:cNvSpPr>
            <a:spLocks noChangeArrowheads="1"/>
          </p:cNvSpPr>
          <p:nvPr/>
        </p:nvSpPr>
        <p:spPr bwMode="auto">
          <a:xfrm>
            <a:off x="4114800" y="3733800"/>
            <a:ext cx="609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1733" y="4842933"/>
            <a:ext cx="574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code sequences have the same effect!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462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0" grpId="1" animBg="1"/>
      <p:bldP spid="123911" grpId="0" animBg="1"/>
      <p:bldP spid="123911" grpId="1" animBg="1"/>
      <p:bldP spid="123912" grpId="0" animBg="1"/>
      <p:bldP spid="123912" grpId="1" animBg="1"/>
      <p:bldP spid="1239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Clickers/Peer Instruction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5257800" cy="2209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x</a:t>
            </a:r>
            <a:r>
              <a:rPr lang="en-US" b="1" dirty="0" smtClean="0">
                <a:latin typeface="Courier"/>
                <a:cs typeface="Courier"/>
              </a:rPr>
              <a:t>[] </a:t>
            </a:r>
            <a:r>
              <a:rPr lang="en-US" b="1" dirty="0">
                <a:latin typeface="Courier"/>
                <a:cs typeface="Courier"/>
              </a:rPr>
              <a:t>= { 2, 4, 6, 8, 10 };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*p = x;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**</a:t>
            </a:r>
            <a:r>
              <a:rPr lang="en-US" b="1" dirty="0" err="1">
                <a:latin typeface="Courier"/>
                <a:cs typeface="Courier"/>
              </a:rPr>
              <a:t>pp</a:t>
            </a:r>
            <a:r>
              <a:rPr lang="en-US" b="1" dirty="0">
                <a:latin typeface="Courier"/>
                <a:cs typeface="Courier"/>
              </a:rPr>
              <a:t> = &amp;p</a:t>
            </a:r>
            <a:r>
              <a:rPr lang="en-US" b="1" dirty="0" smtClean="0">
                <a:latin typeface="Courier"/>
                <a:cs typeface="Courier"/>
              </a:rPr>
              <a:t>;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(*</a:t>
            </a:r>
            <a:r>
              <a:rPr lang="en-US" b="1" dirty="0" err="1">
                <a:latin typeface="Courier"/>
                <a:cs typeface="Courier"/>
              </a:rPr>
              <a:t>pp</a:t>
            </a:r>
            <a:r>
              <a:rPr lang="en-US" b="1" dirty="0">
                <a:latin typeface="Courier"/>
                <a:cs typeface="Courier"/>
              </a:rPr>
              <a:t>)++;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(*(*</a:t>
            </a:r>
            <a:r>
              <a:rPr lang="en-US" b="1" dirty="0" err="1">
                <a:latin typeface="Courier"/>
                <a:cs typeface="Courier"/>
              </a:rPr>
              <a:t>pp</a:t>
            </a:r>
            <a:r>
              <a:rPr lang="en-US" b="1" dirty="0">
                <a:latin typeface="Courier"/>
                <a:cs typeface="Courier"/>
              </a:rPr>
              <a:t>))++</a:t>
            </a:r>
            <a:r>
              <a:rPr lang="en-US" b="1" dirty="0" smtClean="0">
                <a:latin typeface="Courier"/>
                <a:cs typeface="Courier"/>
              </a:rPr>
              <a:t>;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printf</a:t>
            </a:r>
            <a:r>
              <a:rPr lang="en-US" b="1" dirty="0">
                <a:latin typeface="Courier"/>
                <a:cs typeface="Courier"/>
              </a:rPr>
              <a:t>("%d\n", *p);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124200"/>
            <a:ext cx="548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 is:</a:t>
            </a:r>
          </a:p>
          <a:p>
            <a:r>
              <a:rPr lang="en-US" sz="3200" dirty="0" smtClean="0"/>
              <a:t>A: 2</a:t>
            </a:r>
          </a:p>
          <a:p>
            <a:r>
              <a:rPr lang="en-US" sz="3200" dirty="0" smtClean="0"/>
              <a:t>B: 3</a:t>
            </a:r>
          </a:p>
          <a:p>
            <a:r>
              <a:rPr lang="en-US" sz="3200" dirty="0" smtClean="0"/>
              <a:t>C: 4</a:t>
            </a:r>
          </a:p>
          <a:p>
            <a:r>
              <a:rPr lang="en-US" sz="3200" dirty="0" smtClean="0"/>
              <a:t>D: 5</a:t>
            </a:r>
          </a:p>
          <a:p>
            <a:r>
              <a:rPr lang="en-US" sz="3200" dirty="0" smtClean="0"/>
              <a:t>E: None of the above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947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News:</a:t>
            </a:r>
            <a:br>
              <a:rPr lang="en-US" dirty="0" smtClean="0"/>
            </a:br>
            <a:r>
              <a:rPr lang="en-US" b="1" dirty="0"/>
              <a:t>Researchers produce industry's first 7nm node test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057400"/>
            <a:ext cx="3124200" cy="335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(July 9, 2015</a:t>
            </a:r>
            <a:r>
              <a:rPr lang="en-US" sz="1600" dirty="0" smtClean="0"/>
              <a:t>) </a:t>
            </a:r>
            <a:r>
              <a:rPr lang="en-US" sz="1800" dirty="0"/>
              <a:t>An alliance led by IBM Research today announced that it has produced the semiconductor industry's first 7nm (nanometer) node test chips with functioning transistors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Read more at: </a:t>
            </a:r>
            <a:r>
              <a:rPr lang="en-US" sz="1800" dirty="0">
                <a:hlinkClick r:id="rId2"/>
              </a:rPr>
              <a:t>http://phys.org/news/2015-07-industry-7nm-node-chips.html</a:t>
            </a:r>
            <a:r>
              <a:rPr lang="en-US" sz="1800" dirty="0" smtClean="0">
                <a:hlinkClick r:id="rId2"/>
              </a:rPr>
              <a:t>#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5588000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638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Microprocessors utilizing 22nm and 14nm technology power today's servers, cloud data centers and mobile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6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</a:t>
            </a:r>
            <a:r>
              <a:rPr lang="en-US" dirty="0" err="1" smtClean="0"/>
              <a:t>strlen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6400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strlen</a:t>
            </a:r>
            <a:r>
              <a:rPr lang="en-US" sz="2400" b="1" dirty="0" smtClean="0">
                <a:latin typeface="Courier New" charset="0"/>
              </a:rPr>
              <a:t>(char *s)</a:t>
            </a:r>
            <a:endParaRPr lang="en-US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</a:rPr>
              <a:t>    </a:t>
            </a:r>
            <a:r>
              <a:rPr lang="en-US" sz="2400" b="1" dirty="0" smtClean="0">
                <a:latin typeface="Courier New" charset="0"/>
              </a:rPr>
              <a:t>char *p = s;</a:t>
            </a:r>
            <a:endParaRPr lang="en-US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charset="0"/>
              </a:rPr>
              <a:t>    while </a:t>
            </a:r>
            <a:r>
              <a:rPr lang="en-US" sz="2400" b="1" dirty="0" smtClean="0">
                <a:latin typeface="Courier New" charset="0"/>
              </a:rPr>
              <a:t>(*p++)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		; /* Null body of while */</a:t>
            </a:r>
            <a:endParaRPr lang="en-US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charset="0"/>
              </a:rPr>
              <a:t>    return </a:t>
            </a:r>
            <a:r>
              <a:rPr lang="en-US" sz="2400" b="1" dirty="0" smtClean="0">
                <a:latin typeface="Courier New" charset="0"/>
              </a:rPr>
              <a:t>(p – s – 1);</a:t>
            </a:r>
            <a:endParaRPr lang="en-US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What happens if there is no zero character at end of string?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1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874000" cy="4746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Point past end of array?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959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Array size </a:t>
            </a:r>
            <a:r>
              <a:rPr lang="en-US" i="1" dirty="0">
                <a:latin typeface="Courier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; want to access from </a:t>
            </a:r>
            <a:r>
              <a:rPr lang="en-US" dirty="0">
                <a:latin typeface="Courier" pitchFamily="-65" charset="0"/>
                <a:ea typeface="ＭＳ Ｐゴシック" pitchFamily="-65" charset="-128"/>
                <a:cs typeface="ＭＳ Ｐゴシック" pitchFamily="-65" charset="-128"/>
              </a:rPr>
              <a:t>0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to </a:t>
            </a:r>
            <a:r>
              <a:rPr lang="en-US" i="1" dirty="0">
                <a:latin typeface="Courier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lang="en-US" dirty="0">
                <a:latin typeface="Courier" pitchFamily="-65" charset="0"/>
                <a:ea typeface="ＭＳ Ｐゴシック" pitchFamily="-65" charset="-128"/>
                <a:cs typeface="ＭＳ Ｐゴシック" pitchFamily="-65" charset="-128"/>
              </a:rPr>
              <a:t>-1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, but test for exit by comparing to address one element past the array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800" b="1" dirty="0" err="1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int</a:t>
            </a: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800" b="1" dirty="0" err="1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ar</a:t>
            </a: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[10], *p, *q, sum = 0;</a:t>
            </a:r>
            <a:b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...</a:t>
            </a:r>
            <a:b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p = &amp;</a:t>
            </a:r>
            <a:r>
              <a:rPr lang="en-US" sz="2800" b="1" dirty="0" err="1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ar</a:t>
            </a: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[0]; q = &amp;</a:t>
            </a:r>
            <a:r>
              <a:rPr lang="en-US" sz="2800" b="1" dirty="0" err="1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ar</a:t>
            </a: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[10];</a:t>
            </a:r>
            <a:b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while (p != q)</a:t>
            </a:r>
            <a:b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 	/* sum = sum + *p; p = p + 1; */</a:t>
            </a:r>
            <a:b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2800" b="1" dirty="0">
                <a:latin typeface="Courier New" pitchFamily="-65" charset="0"/>
                <a:ea typeface="ＭＳ Ｐゴシック" pitchFamily="-65" charset="-128"/>
                <a:cs typeface="ＭＳ Ｐゴシック" pitchFamily="-65" charset="-128"/>
              </a:rPr>
              <a:t>	sum += *p++;</a:t>
            </a:r>
            <a:endParaRPr lang="en-US" b="1" dirty="0">
              <a:ea typeface="ＭＳ Ｐゴシック" pitchFamily="-65" charset="-128"/>
              <a:cs typeface="ＭＳ Ｐゴシック" pitchFamily="-65" charset="-128"/>
            </a:endParaRPr>
          </a:p>
          <a:p>
            <a:pPr marL="508000" lvl="1"/>
            <a:r>
              <a:rPr lang="en-US" dirty="0"/>
              <a:t>Is this legal?</a:t>
            </a:r>
          </a:p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C defines that one element past end of array </a:t>
            </a:r>
            <a:r>
              <a:rPr lang="en-US" dirty="0">
                <a:solidFill>
                  <a:schemeClr val="accent2"/>
                </a:solidFill>
                <a:ea typeface="ＭＳ Ｐゴシック" pitchFamily="-65" charset="-128"/>
                <a:cs typeface="ＭＳ Ｐゴシック" pitchFamily="-65" charset="-128"/>
              </a:rPr>
              <a:t>must be a valid address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, i.e., not cause an 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error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98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Pointer Arithmetic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an integer to a pointer.</a:t>
            </a:r>
          </a:p>
          <a:p>
            <a:r>
              <a:rPr lang="en-US" dirty="0" smtClean="0"/>
              <a:t>Subtract 2 pointers (in the same array)</a:t>
            </a:r>
          </a:p>
          <a:p>
            <a:r>
              <a:rPr lang="en-US" dirty="0" smtClean="0"/>
              <a:t>Compare pointers (&lt;, &lt;=, ==, !=, &gt;, &gt;=)</a:t>
            </a:r>
          </a:p>
          <a:p>
            <a:r>
              <a:rPr lang="en-US" dirty="0" smtClean="0"/>
              <a:t>Compare pointer to NULL (indicates that the pointer points to nothing)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Everything else illegal since makes no sense:</a:t>
            </a:r>
          </a:p>
          <a:p>
            <a:r>
              <a:rPr lang="en-US" dirty="0" smtClean="0"/>
              <a:t>adding two pointers</a:t>
            </a:r>
          </a:p>
          <a:p>
            <a:r>
              <a:rPr lang="en-US" dirty="0" smtClean="0"/>
              <a:t>multiplying pointers </a:t>
            </a:r>
          </a:p>
          <a:p>
            <a:r>
              <a:rPr lang="en-US" dirty="0" smtClean="0"/>
              <a:t>subtract pointer from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47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Arguments in </a:t>
            </a:r>
            <a:r>
              <a:rPr lang="en-US" dirty="0" smtClean="0">
                <a:latin typeface="Courier"/>
                <a:cs typeface="Courier"/>
              </a:rPr>
              <a:t>main()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arguments to the main function, use: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main(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argc</a:t>
            </a:r>
            <a:r>
              <a:rPr lang="en-US" dirty="0" smtClean="0">
                <a:latin typeface="Courier"/>
                <a:cs typeface="Courier"/>
              </a:rPr>
              <a:t>, char *</a:t>
            </a:r>
            <a:r>
              <a:rPr lang="en-US" dirty="0" err="1" smtClean="0">
                <a:latin typeface="Courier"/>
                <a:cs typeface="Courier"/>
              </a:rPr>
              <a:t>argv</a:t>
            </a:r>
            <a:r>
              <a:rPr lang="en-US" dirty="0" smtClean="0">
                <a:latin typeface="Courier"/>
                <a:cs typeface="Courier"/>
              </a:rPr>
              <a:t>[])</a:t>
            </a:r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argc</a:t>
            </a:r>
            <a:r>
              <a:rPr lang="en-US" dirty="0" smtClean="0">
                <a:latin typeface="+mj-lt"/>
                <a:cs typeface="Courier"/>
              </a:rPr>
              <a:t> </a:t>
            </a:r>
            <a:r>
              <a:rPr lang="en-US" dirty="0" smtClean="0"/>
              <a:t>contains the number of strings on the command line (the executable counts as one, plus one for each argument). Here </a:t>
            </a:r>
            <a:r>
              <a:rPr lang="en-US" dirty="0" err="1" smtClean="0">
                <a:latin typeface="Courier"/>
                <a:cs typeface="Courier"/>
              </a:rPr>
              <a:t>argc</a:t>
            </a:r>
            <a:r>
              <a:rPr lang="en-US" dirty="0" smtClean="0"/>
              <a:t> is 2:</a:t>
            </a:r>
          </a:p>
          <a:p>
            <a:pPr lvl="2">
              <a:buNone/>
            </a:pPr>
            <a:r>
              <a:rPr lang="en-US" dirty="0" err="1" smtClean="0"/>
              <a:t>unix</a:t>
            </a:r>
            <a:r>
              <a:rPr lang="en-US" dirty="0" smtClean="0"/>
              <a:t>% sort </a:t>
            </a:r>
            <a:r>
              <a:rPr lang="en-US" dirty="0" err="1" smtClean="0"/>
              <a:t>myFile</a:t>
            </a:r>
            <a:endParaRPr lang="en-US" dirty="0" smtClean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argv</a:t>
            </a:r>
            <a:r>
              <a:rPr lang="en-US" dirty="0" smtClean="0">
                <a:latin typeface="+mj-lt"/>
                <a:cs typeface="Courier"/>
              </a:rPr>
              <a:t> </a:t>
            </a:r>
            <a:r>
              <a:rPr lang="en-US" dirty="0" smtClean="0"/>
              <a:t>is a </a:t>
            </a:r>
            <a:r>
              <a:rPr lang="en-US" i="1" dirty="0" smtClean="0"/>
              <a:t>pointer </a:t>
            </a:r>
            <a:r>
              <a:rPr lang="en-US" dirty="0" smtClean="0"/>
              <a:t>to an array containing the arguments as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Example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675" cy="47202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foo</a:t>
            </a:r>
            <a:r>
              <a:rPr lang="en-US" dirty="0" smtClean="0">
                <a:latin typeface="Courier"/>
                <a:cs typeface="Courier"/>
              </a:rPr>
              <a:t> hello 87</a:t>
            </a:r>
          </a:p>
          <a:p>
            <a:r>
              <a:rPr lang="en-US" dirty="0" err="1" smtClean="0">
                <a:latin typeface="Courier"/>
                <a:cs typeface="Courier"/>
              </a:rPr>
              <a:t>argc</a:t>
            </a:r>
            <a:r>
              <a:rPr lang="en-US" dirty="0" smtClean="0">
                <a:latin typeface="Courier"/>
                <a:cs typeface="Courier"/>
              </a:rPr>
              <a:t> = 3 /* number arguments */ 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Courier"/>
                <a:cs typeface="Courier"/>
              </a:rPr>
              <a:t>argv[0] = "</a:t>
            </a:r>
            <a:r>
              <a:rPr lang="en-US" dirty="0" err="1" smtClean="0">
                <a:latin typeface="Courier"/>
                <a:cs typeface="Courier"/>
              </a:rPr>
              <a:t>foo</a:t>
            </a:r>
            <a:r>
              <a:rPr lang="en-US" dirty="0" smtClean="0">
                <a:latin typeface="Courier"/>
                <a:cs typeface="Courier"/>
              </a:rPr>
              <a:t>",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argv[1] = "hello",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argv[2] = "87"</a:t>
            </a:r>
          </a:p>
          <a:p>
            <a:pPr lvl="1"/>
            <a:r>
              <a:rPr lang="en-US" sz="3176" dirty="0" smtClean="0"/>
              <a:t>Array of pointers to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9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Conclusion, …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Pointers are an abstraction of machine memory addresses</a:t>
            </a:r>
            <a:endParaRPr lang="en-US" dirty="0"/>
          </a:p>
          <a:p>
            <a:r>
              <a:rPr lang="en-US" dirty="0" smtClean="0"/>
              <a:t>Pointer variables are held in memory, and pointer values are just numbers that can be manipulated by software</a:t>
            </a:r>
          </a:p>
          <a:p>
            <a:r>
              <a:rPr lang="en-US" dirty="0" smtClean="0"/>
              <a:t>In C, close relationship between array names and pointers</a:t>
            </a:r>
          </a:p>
          <a:p>
            <a:r>
              <a:rPr lang="en-US" dirty="0" smtClean="0"/>
              <a:t>Pointers know the type of the object they point to (except void *)</a:t>
            </a:r>
          </a:p>
          <a:p>
            <a:r>
              <a:rPr lang="en-US" dirty="0" smtClean="0"/>
              <a:t>Pointers are powerful but potentially dangerous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Address vs. Value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Consider memory to be a single huge array</a:t>
            </a:r>
          </a:p>
          <a:p>
            <a:pPr lvl="1"/>
            <a:r>
              <a:rPr lang="en-US" dirty="0" smtClean="0"/>
              <a:t>Each cell of the array has an address associated with it</a:t>
            </a:r>
          </a:p>
          <a:p>
            <a:pPr lvl="1"/>
            <a:r>
              <a:rPr lang="en-US" dirty="0" smtClean="0"/>
              <a:t>Each cell also stores some value</a:t>
            </a:r>
          </a:p>
          <a:p>
            <a:pPr lvl="1"/>
            <a:r>
              <a:rPr lang="en-US" dirty="0" smtClean="0"/>
              <a:t>Are addresses signed or unsigned numbers? Negative address?!</a:t>
            </a:r>
          </a:p>
          <a:p>
            <a:r>
              <a:rPr lang="en-US" dirty="0" smtClean="0"/>
              <a:t>Don’t confuse the address referring to a memory location with the value stored there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2252" y="5692775"/>
            <a:ext cx="6875463" cy="631825"/>
            <a:chOff x="288" y="3216"/>
            <a:chExt cx="4331" cy="398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67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91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115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163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139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187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211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235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259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283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307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7" name="Rectangle 16"/>
            <p:cNvSpPr>
              <a:spLocks noChangeArrowheads="1"/>
            </p:cNvSpPr>
            <p:nvPr/>
          </p:nvSpPr>
          <p:spPr bwMode="auto">
            <a:xfrm>
              <a:off x="331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355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379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0" name="Rectangle 19"/>
            <p:cNvSpPr>
              <a:spLocks noChangeArrowheads="1"/>
            </p:cNvSpPr>
            <p:nvPr/>
          </p:nvSpPr>
          <p:spPr bwMode="auto">
            <a:xfrm>
              <a:off x="4032" y="3408"/>
              <a:ext cx="2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1" name="Text Box 20"/>
            <p:cNvSpPr txBox="1">
              <a:spLocks noChangeArrowheads="1"/>
            </p:cNvSpPr>
            <p:nvPr/>
          </p:nvSpPr>
          <p:spPr bwMode="auto">
            <a:xfrm>
              <a:off x="1382" y="338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23</a:t>
              </a:r>
              <a:endParaRPr lang="en-US" sz="2000"/>
            </a:p>
          </p:txBody>
        </p:sp>
        <p:sp>
          <p:nvSpPr>
            <p:cNvPr id="35862" name="Text Box 21"/>
            <p:cNvSpPr txBox="1">
              <a:spLocks noChangeArrowheads="1"/>
            </p:cNvSpPr>
            <p:nvPr/>
          </p:nvSpPr>
          <p:spPr bwMode="auto">
            <a:xfrm>
              <a:off x="2822" y="338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42</a:t>
              </a:r>
              <a:endParaRPr lang="en-US" sz="2000"/>
            </a:p>
          </p:txBody>
        </p:sp>
        <p:sp>
          <p:nvSpPr>
            <p:cNvPr id="35863" name="Text Box 22"/>
            <p:cNvSpPr txBox="1">
              <a:spLocks noChangeArrowheads="1"/>
            </p:cNvSpPr>
            <p:nvPr/>
          </p:nvSpPr>
          <p:spPr bwMode="auto">
            <a:xfrm>
              <a:off x="4272" y="3273"/>
              <a:ext cx="347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 </a:t>
              </a:r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 sz="2000"/>
            </a:p>
          </p:txBody>
        </p:sp>
        <p:sp>
          <p:nvSpPr>
            <p:cNvPr id="35864" name="Text Box 23"/>
            <p:cNvSpPr txBox="1">
              <a:spLocks noChangeArrowheads="1"/>
            </p:cNvSpPr>
            <p:nvPr/>
          </p:nvSpPr>
          <p:spPr bwMode="auto">
            <a:xfrm>
              <a:off x="288" y="3273"/>
              <a:ext cx="347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 </a:t>
              </a:r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 sz="2000"/>
            </a:p>
          </p:txBody>
        </p:sp>
        <p:sp>
          <p:nvSpPr>
            <p:cNvPr id="35865" name="Text Box 24"/>
            <p:cNvSpPr txBox="1">
              <a:spLocks noChangeArrowheads="1"/>
            </p:cNvSpPr>
            <p:nvPr/>
          </p:nvSpPr>
          <p:spPr bwMode="auto">
            <a:xfrm>
              <a:off x="633" y="3216"/>
              <a:ext cx="1451" cy="2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/>
                <a:t>101</a:t>
              </a:r>
              <a:r>
                <a:rPr lang="en-US" sz="1700" dirty="0" smtClean="0"/>
                <a:t> 102 103 104 105 </a:t>
              </a:r>
              <a:r>
                <a:rPr lang="en-US" sz="1700" dirty="0"/>
                <a:t>...</a:t>
              </a:r>
            </a:p>
          </p:txBody>
        </p:sp>
      </p:grpSp>
      <p:sp>
        <p:nvSpPr>
          <p:cNvPr id="35845" name="Rectangle 25"/>
          <p:cNvSpPr>
            <a:spLocks noChangeArrowheads="1"/>
          </p:cNvSpPr>
          <p:nvPr/>
        </p:nvSpPr>
        <p:spPr bwMode="auto">
          <a:xfrm>
            <a:off x="685800" y="838200"/>
            <a:ext cx="7848600" cy="246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endParaRPr lang="en-US" sz="3200" b="1">
              <a:solidFill>
                <a:schemeClr val="tx1"/>
              </a:solidFill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endParaRPr lang="en-US" sz="3200" b="1">
              <a:solidFill>
                <a:schemeClr val="tx1"/>
              </a:solidFill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endParaRPr lang="en-US" sz="3200" b="1">
              <a:solidFill>
                <a:schemeClr val="tx1"/>
              </a:solidFill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endParaRPr lang="en-US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address </a:t>
            </a:r>
            <a:r>
              <a:rPr lang="en-US" dirty="0" smtClean="0"/>
              <a:t>refers to a particular memory location; e.g., it points to a memory location</a:t>
            </a:r>
          </a:p>
          <a:p>
            <a:r>
              <a:rPr lang="en-US" i="1" dirty="0" smtClean="0"/>
              <a:t>Pointer</a:t>
            </a:r>
            <a:r>
              <a:rPr lang="en-US" dirty="0" smtClean="0"/>
              <a:t>: A variable that contains the address of a variable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886200"/>
            <a:ext cx="7637463" cy="2062163"/>
            <a:chOff x="432" y="2599"/>
            <a:chExt cx="4811" cy="12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12" y="3024"/>
              <a:ext cx="4331" cy="398"/>
              <a:chOff x="288" y="3216"/>
              <a:chExt cx="4331" cy="398"/>
            </a:xfrm>
          </p:grpSpPr>
          <p:sp>
            <p:nvSpPr>
              <p:cNvPr id="37903" name="Rectangle 6"/>
              <p:cNvSpPr>
                <a:spLocks noChangeArrowheads="1"/>
              </p:cNvSpPr>
              <p:nvPr/>
            </p:nvSpPr>
            <p:spPr bwMode="auto">
              <a:xfrm>
                <a:off x="67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4" name="Rectangle 7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5" name="Rectangle 8"/>
              <p:cNvSpPr>
                <a:spLocks noChangeArrowheads="1"/>
              </p:cNvSpPr>
              <p:nvPr/>
            </p:nvSpPr>
            <p:spPr bwMode="auto">
              <a:xfrm>
                <a:off x="115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6" name="Rectangle 9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7" name="Rectangle 10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8" name="Rectangle 11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9" name="Rectangle 12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0" name="Rectangle 13"/>
              <p:cNvSpPr>
                <a:spLocks noChangeArrowheads="1"/>
              </p:cNvSpPr>
              <p:nvPr/>
            </p:nvSpPr>
            <p:spPr bwMode="auto">
              <a:xfrm>
                <a:off x="235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1" name="Rectangle 14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2" name="Rectangle 15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3" name="Rectangle 16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4" name="Rectangle 17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5" name="Rectangle 18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6" name="Rectangle 19"/>
              <p:cNvSpPr>
                <a:spLocks noChangeArrowheads="1"/>
              </p:cNvSpPr>
              <p:nvPr/>
            </p:nvSpPr>
            <p:spPr bwMode="auto">
              <a:xfrm>
                <a:off x="379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7" name="Rectangle 20"/>
              <p:cNvSpPr>
                <a:spLocks noChangeArrowheads="1"/>
              </p:cNvSpPr>
              <p:nvPr/>
            </p:nvSpPr>
            <p:spPr bwMode="auto">
              <a:xfrm>
                <a:off x="4032" y="3408"/>
                <a:ext cx="240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8" name="Text Box 21"/>
              <p:cNvSpPr txBox="1">
                <a:spLocks noChangeArrowheads="1"/>
              </p:cNvSpPr>
              <p:nvPr/>
            </p:nvSpPr>
            <p:spPr bwMode="auto">
              <a:xfrm>
                <a:off x="1382" y="3383"/>
                <a:ext cx="2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23</a:t>
                </a:r>
                <a:endParaRPr lang="en-US" sz="2000"/>
              </a:p>
            </p:txBody>
          </p:sp>
          <p:sp>
            <p:nvSpPr>
              <p:cNvPr id="37919" name="Text Box 22"/>
              <p:cNvSpPr txBox="1">
                <a:spLocks noChangeArrowheads="1"/>
              </p:cNvSpPr>
              <p:nvPr/>
            </p:nvSpPr>
            <p:spPr bwMode="auto">
              <a:xfrm>
                <a:off x="2822" y="3383"/>
                <a:ext cx="2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42</a:t>
                </a:r>
                <a:endParaRPr lang="en-US" sz="2000"/>
              </a:p>
            </p:txBody>
          </p:sp>
          <p:sp>
            <p:nvSpPr>
              <p:cNvPr id="37920" name="Text Box 23"/>
              <p:cNvSpPr txBox="1">
                <a:spLocks noChangeArrowheads="1"/>
              </p:cNvSpPr>
              <p:nvPr/>
            </p:nvSpPr>
            <p:spPr bwMode="auto">
              <a:xfrm>
                <a:off x="4272" y="3273"/>
                <a:ext cx="347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800">
                    <a:solidFill>
                      <a:schemeClr val="tx1"/>
                    </a:solidFill>
                  </a:rPr>
                  <a:t>...</a:t>
                </a:r>
                <a:endParaRPr lang="en-US" sz="2000"/>
              </a:p>
            </p:txBody>
          </p:sp>
          <p:sp>
            <p:nvSpPr>
              <p:cNvPr id="37921" name="Text Box 24"/>
              <p:cNvSpPr txBox="1">
                <a:spLocks noChangeArrowheads="1"/>
              </p:cNvSpPr>
              <p:nvPr/>
            </p:nvSpPr>
            <p:spPr bwMode="auto">
              <a:xfrm>
                <a:off x="288" y="3273"/>
                <a:ext cx="347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800">
                    <a:solidFill>
                      <a:schemeClr val="tx1"/>
                    </a:solidFill>
                  </a:rPr>
                  <a:t>...</a:t>
                </a:r>
                <a:endParaRPr lang="en-US" sz="2000"/>
              </a:p>
            </p:txBody>
          </p:sp>
          <p:sp>
            <p:nvSpPr>
              <p:cNvPr id="37922" name="Text Box 25"/>
              <p:cNvSpPr txBox="1">
                <a:spLocks noChangeArrowheads="1"/>
              </p:cNvSpPr>
              <p:nvPr/>
            </p:nvSpPr>
            <p:spPr bwMode="auto">
              <a:xfrm>
                <a:off x="624" y="3216"/>
                <a:ext cx="1420" cy="2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700" dirty="0">
                    <a:solidFill>
                      <a:schemeClr val="tx1"/>
                    </a:solidFill>
                  </a:rPr>
                  <a:t>101 102 103 104 105 ...</a:t>
                </a:r>
                <a:endParaRPr lang="en-US" sz="1700" dirty="0"/>
              </a:p>
            </p:txBody>
          </p:sp>
        </p:grpSp>
        <p:sp>
          <p:nvSpPr>
            <p:cNvPr id="37897" name="Text Box 26"/>
            <p:cNvSpPr txBox="1">
              <a:spLocks noChangeArrowheads="1"/>
            </p:cNvSpPr>
            <p:nvPr/>
          </p:nvSpPr>
          <p:spPr bwMode="auto">
            <a:xfrm>
              <a:off x="2044" y="336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37898" name="Text Box 27"/>
            <p:cNvSpPr txBox="1">
              <a:spLocks noChangeArrowheads="1"/>
            </p:cNvSpPr>
            <p:nvPr/>
          </p:nvSpPr>
          <p:spPr bwMode="auto">
            <a:xfrm>
              <a:off x="3500" y="336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y</a:t>
              </a:r>
              <a:endParaRPr lang="en-US" sz="2000"/>
            </a:p>
          </p:txBody>
        </p:sp>
        <p:cxnSp>
          <p:nvCxnSpPr>
            <p:cNvPr id="37899" name="AutoShape 28"/>
            <p:cNvCxnSpPr>
              <a:cxnSpLocks noChangeShapeType="1"/>
              <a:endCxn id="37922" idx="1"/>
            </p:cNvCxnSpPr>
            <p:nvPr/>
          </p:nvCxnSpPr>
          <p:spPr bwMode="auto">
            <a:xfrm>
              <a:off x="888" y="2880"/>
              <a:ext cx="360" cy="25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900" name="AutoShape 29"/>
            <p:cNvCxnSpPr>
              <a:cxnSpLocks noChangeShapeType="1"/>
            </p:cNvCxnSpPr>
            <p:nvPr/>
          </p:nvCxnSpPr>
          <p:spPr bwMode="auto">
            <a:xfrm flipV="1">
              <a:off x="960" y="3552"/>
              <a:ext cx="912" cy="24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7901" name="Text Box 30"/>
            <p:cNvSpPr txBox="1">
              <a:spLocks noChangeArrowheads="1"/>
            </p:cNvSpPr>
            <p:nvPr/>
          </p:nvSpPr>
          <p:spPr bwMode="auto">
            <a:xfrm>
              <a:off x="614" y="2599"/>
              <a:ext cx="144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Location (address)</a:t>
              </a:r>
              <a:endParaRPr lang="en-US" sz="2000"/>
            </a:p>
          </p:txBody>
        </p:sp>
        <p:sp>
          <p:nvSpPr>
            <p:cNvPr id="37902" name="Text Box 31"/>
            <p:cNvSpPr txBox="1">
              <a:spLocks noChangeArrowheads="1"/>
            </p:cNvSpPr>
            <p:nvPr/>
          </p:nvSpPr>
          <p:spPr bwMode="auto">
            <a:xfrm>
              <a:off x="432" y="3648"/>
              <a:ext cx="5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name</a:t>
              </a:r>
              <a:endParaRPr lang="en-US" sz="2000"/>
            </a:p>
          </p:txBody>
        </p:sp>
      </p:grpSp>
      <p:sp>
        <p:nvSpPr>
          <p:cNvPr id="1512480" name="Text Box 32"/>
          <p:cNvSpPr txBox="1">
            <a:spLocks noChangeArrowheads="1"/>
          </p:cNvSpPr>
          <p:nvPr/>
        </p:nvSpPr>
        <p:spPr bwMode="auto">
          <a:xfrm>
            <a:off x="7086600" y="516467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512481" name="Text Box 33"/>
          <p:cNvSpPr txBox="1">
            <a:spLocks noChangeArrowheads="1"/>
          </p:cNvSpPr>
          <p:nvPr/>
        </p:nvSpPr>
        <p:spPr bwMode="auto">
          <a:xfrm>
            <a:off x="6934200" y="4859873"/>
            <a:ext cx="565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104</a:t>
            </a:r>
            <a:endParaRPr lang="en-US" sz="2000" dirty="0"/>
          </a:p>
        </p:txBody>
      </p:sp>
      <p:cxnSp>
        <p:nvCxnSpPr>
          <p:cNvPr id="1512482" name="AutoShape 34"/>
          <p:cNvCxnSpPr>
            <a:cxnSpLocks noChangeShapeType="1"/>
          </p:cNvCxnSpPr>
          <p:nvPr/>
        </p:nvCxnSpPr>
        <p:spPr bwMode="auto">
          <a:xfrm rot="5400000" flipH="1">
            <a:off x="5146675" y="2519640"/>
            <a:ext cx="265113" cy="3700463"/>
          </a:xfrm>
          <a:prstGeom prst="curvedConnector3">
            <a:avLst>
              <a:gd name="adj1" fmla="val 342514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1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1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1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80" grpId="0" autoUpdateAnimBg="0"/>
      <p:bldP spid="15124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Syntax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int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/>
              <a:t>Tells compiler that </a:t>
            </a:r>
            <a:r>
              <a:rPr lang="en-US" dirty="0" smtClean="0">
                <a:solidFill>
                  <a:srgbClr val="0000FF"/>
                </a:solidFill>
              </a:rPr>
              <a:t>variable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is address of </a:t>
            </a:r>
            <a:r>
              <a:rPr lang="en-US" dirty="0" smtClean="0"/>
              <a:t>an </a:t>
            </a:r>
            <a:r>
              <a:rPr lang="en-US" dirty="0" smtClean="0">
                <a:latin typeface="Courier"/>
                <a:cs typeface="Courier"/>
              </a:rPr>
              <a:t>int</a:t>
            </a:r>
          </a:p>
          <a:p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&amp;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/>
              <a:t>Tells compiler to assign </a:t>
            </a:r>
            <a:r>
              <a:rPr lang="en-US" dirty="0" smtClean="0">
                <a:solidFill>
                  <a:srgbClr val="0000FF"/>
                </a:solidFill>
              </a:rPr>
              <a:t>address of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dirty="0" smtClean="0"/>
              <a:t> to 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&amp;</a:t>
            </a:r>
            <a:r>
              <a:rPr lang="en-US" dirty="0" smtClean="0"/>
              <a:t> called the “address operator” in this context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z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/>
              <a:t>Tells compiler to assign </a:t>
            </a:r>
            <a:r>
              <a:rPr lang="en-US" dirty="0" smtClean="0">
                <a:solidFill>
                  <a:srgbClr val="0000FF"/>
                </a:solidFill>
              </a:rPr>
              <a:t>value at address in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"/>
                <a:cs typeface="Courier"/>
              </a:rPr>
              <a:t>z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dirty="0" smtClean="0"/>
              <a:t> called the “dereference operator” in this context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Using Pointers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4728" y="762000"/>
            <a:ext cx="8686800" cy="1633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create a pointer:</a:t>
            </a:r>
          </a:p>
          <a:p>
            <a:pPr marL="508000" lvl="1">
              <a:buFontTx/>
              <a:buNone/>
            </a:pPr>
            <a:r>
              <a:rPr lang="en-US" b="1" dirty="0" smtClean="0">
                <a:latin typeface="Courier New" charset="0"/>
              </a:rPr>
              <a:t>&amp;</a:t>
            </a:r>
            <a:r>
              <a:rPr lang="en-US" dirty="0" smtClean="0"/>
              <a:t> operator: get address of a variable</a:t>
            </a:r>
          </a:p>
          <a:p>
            <a:pPr>
              <a:buFont typeface="Times" charset="0"/>
              <a:buNone/>
            </a:pP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*</a:t>
            </a:r>
            <a:r>
              <a:rPr lang="en-US" b="1" dirty="0" err="1" smtClean="0">
                <a:latin typeface="Courier New" charset="0"/>
              </a:rPr>
              <a:t>p</a:t>
            </a:r>
            <a:r>
              <a:rPr lang="en-US" b="1" dirty="0" smtClean="0">
                <a:latin typeface="Courier New" charset="0"/>
              </a:rPr>
              <a:t>, </a:t>
            </a:r>
            <a:r>
              <a:rPr lang="en-US" b="1" dirty="0" err="1" smtClean="0">
                <a:latin typeface="Courier New" charset="0"/>
              </a:rPr>
              <a:t>x</a:t>
            </a:r>
            <a:r>
              <a:rPr lang="en-US" b="1" dirty="0" smtClean="0">
                <a:latin typeface="Courier New" charset="0"/>
              </a:rPr>
              <a:t>; </a:t>
            </a:r>
            <a:endParaRPr lang="en-US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1794395"/>
            <a:ext cx="3124200" cy="747713"/>
            <a:chOff x="2016" y="1104"/>
            <a:chExt cx="1968" cy="47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1104"/>
              <a:ext cx="912" cy="471"/>
              <a:chOff x="96" y="1632"/>
              <a:chExt cx="912" cy="471"/>
            </a:xfrm>
          </p:grpSpPr>
          <p:sp>
            <p:nvSpPr>
              <p:cNvPr id="39971" name="Rectangle 6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624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72" name="Text Box 7"/>
              <p:cNvSpPr txBox="1">
                <a:spLocks noChangeArrowheads="1"/>
              </p:cNvSpPr>
              <p:nvPr/>
            </p:nvSpPr>
            <p:spPr bwMode="auto">
              <a:xfrm>
                <a:off x="96" y="177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dirty="0" err="1">
                    <a:solidFill>
                      <a:schemeClr val="tx1"/>
                    </a:solidFill>
                    <a:latin typeface="Courier New" charset="0"/>
                  </a:rPr>
                  <a:t>p</a:t>
                </a:r>
                <a:endParaRPr lang="en-US" sz="2000" b="1" dirty="0"/>
              </a:p>
            </p:txBody>
          </p:sp>
          <p:sp>
            <p:nvSpPr>
              <p:cNvPr id="39973" name="Text Box 8"/>
              <p:cNvSpPr txBox="1">
                <a:spLocks noChangeArrowheads="1"/>
              </p:cNvSpPr>
              <p:nvPr/>
            </p:nvSpPr>
            <p:spPr bwMode="auto">
              <a:xfrm>
                <a:off x="576" y="177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>
                    <a:solidFill>
                      <a:schemeClr val="tx1"/>
                    </a:solidFill>
                    <a:latin typeface="Courier New" charset="0"/>
                  </a:rPr>
                  <a:t>?</a:t>
                </a:r>
                <a:endParaRPr lang="en-US" sz="2000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072" y="1104"/>
              <a:ext cx="912" cy="471"/>
              <a:chOff x="96" y="1632"/>
              <a:chExt cx="912" cy="471"/>
            </a:xfrm>
          </p:grpSpPr>
          <p:sp>
            <p:nvSpPr>
              <p:cNvPr id="39968" name="Rectangle 10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624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69" name="Text Box 11"/>
              <p:cNvSpPr txBox="1">
                <a:spLocks noChangeArrowheads="1"/>
              </p:cNvSpPr>
              <p:nvPr/>
            </p:nvSpPr>
            <p:spPr bwMode="auto">
              <a:xfrm>
                <a:off x="96" y="177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dirty="0" err="1">
                    <a:solidFill>
                      <a:schemeClr val="tx1"/>
                    </a:solidFill>
                    <a:latin typeface="Courier New" charset="0"/>
                  </a:rPr>
                  <a:t>x</a:t>
                </a:r>
                <a:endParaRPr lang="en-US" sz="2000" b="1" dirty="0"/>
              </a:p>
            </p:txBody>
          </p:sp>
          <p:sp>
            <p:nvSpPr>
              <p:cNvPr id="39970" name="Text Box 12"/>
              <p:cNvSpPr txBox="1">
                <a:spLocks noChangeArrowheads="1"/>
              </p:cNvSpPr>
              <p:nvPr/>
            </p:nvSpPr>
            <p:spPr bwMode="auto">
              <a:xfrm>
                <a:off x="576" y="177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>
                    <a:solidFill>
                      <a:schemeClr val="tx1"/>
                    </a:solidFill>
                    <a:latin typeface="Courier New" charset="0"/>
                  </a:rPr>
                  <a:t>?</a:t>
                </a:r>
                <a:endParaRPr lang="en-US" sz="2000"/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0" y="2708795"/>
            <a:ext cx="5486400" cy="747713"/>
            <a:chOff x="528" y="1680"/>
            <a:chExt cx="3456" cy="471"/>
          </a:xfrm>
        </p:grpSpPr>
        <p:sp>
          <p:nvSpPr>
            <p:cNvPr id="39956" name="Rectangle 14"/>
            <p:cNvSpPr>
              <a:spLocks noChangeArrowheads="1"/>
            </p:cNvSpPr>
            <p:nvPr/>
          </p:nvSpPr>
          <p:spPr bwMode="auto">
            <a:xfrm>
              <a:off x="528" y="1728"/>
              <a:ext cx="1200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203200" indent="-203200">
                <a:lnSpc>
                  <a:spcPct val="75000"/>
                </a:lnSpc>
                <a:spcBef>
                  <a:spcPct val="65000"/>
                </a:spcBef>
                <a:buSzPct val="100000"/>
                <a:buFont typeface="Times" charset="0"/>
                <a:buNone/>
              </a:pPr>
              <a:r>
                <a:rPr lang="en-US" sz="3200" b="1" dirty="0" err="1">
                  <a:solidFill>
                    <a:schemeClr val="tx1"/>
                  </a:solidFill>
                  <a:latin typeface="Courier New" charset="0"/>
                </a:rPr>
                <a:t>x</a:t>
              </a:r>
              <a:r>
                <a:rPr lang="en-US" sz="3200" b="1" dirty="0">
                  <a:solidFill>
                    <a:schemeClr val="tx1"/>
                  </a:solidFill>
                  <a:latin typeface="Courier New" charset="0"/>
                </a:rPr>
                <a:t> = 3; 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16" y="1680"/>
              <a:ext cx="1968" cy="471"/>
              <a:chOff x="2016" y="1584"/>
              <a:chExt cx="1968" cy="471"/>
            </a:xfrm>
          </p:grpSpPr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2016" y="1584"/>
                <a:ext cx="912" cy="471"/>
                <a:chOff x="96" y="1632"/>
                <a:chExt cx="912" cy="471"/>
              </a:xfrm>
            </p:grpSpPr>
            <p:sp>
              <p:nvSpPr>
                <p:cNvPr id="39963" name="Rectangle 17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6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p</a:t>
                  </a:r>
                  <a:endParaRPr lang="en-US" sz="2000" b="1" dirty="0"/>
                </a:p>
              </p:txBody>
            </p:sp>
            <p:sp>
              <p:nvSpPr>
                <p:cNvPr id="3996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7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>
                      <a:solidFill>
                        <a:schemeClr val="tx1"/>
                      </a:solidFill>
                      <a:latin typeface="Courier New" charset="0"/>
                    </a:rPr>
                    <a:t>?</a:t>
                  </a:r>
                  <a:endParaRPr lang="en-US" sz="2000"/>
                </a:p>
              </p:txBody>
            </p: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3072" y="1584"/>
                <a:ext cx="912" cy="471"/>
                <a:chOff x="96" y="1632"/>
                <a:chExt cx="912" cy="471"/>
              </a:xfrm>
            </p:grpSpPr>
            <p:sp>
              <p:nvSpPr>
                <p:cNvPr id="39960" name="Rectangle 21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6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x</a:t>
                  </a:r>
                  <a:endParaRPr lang="en-US" sz="2000" b="1" dirty="0"/>
                </a:p>
              </p:txBody>
            </p:sp>
            <p:sp>
              <p:nvSpPr>
                <p:cNvPr id="3996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7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>
                      <a:solidFill>
                        <a:schemeClr val="tx1"/>
                      </a:solidFill>
                      <a:latin typeface="Courier New" charset="0"/>
                    </a:rPr>
                    <a:t>3</a:t>
                  </a:r>
                  <a:endParaRPr lang="en-US" sz="2000"/>
                </a:p>
              </p:txBody>
            </p:sp>
          </p:grpSp>
        </p:grp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762000" y="3546995"/>
            <a:ext cx="5486400" cy="823913"/>
            <a:chOff x="480" y="2208"/>
            <a:chExt cx="3456" cy="519"/>
          </a:xfrm>
        </p:grpSpPr>
        <p:sp>
          <p:nvSpPr>
            <p:cNvPr id="39945" name="Rectangle 25"/>
            <p:cNvSpPr>
              <a:spLocks noChangeArrowheads="1"/>
            </p:cNvSpPr>
            <p:nvPr/>
          </p:nvSpPr>
          <p:spPr bwMode="auto">
            <a:xfrm>
              <a:off x="480" y="2304"/>
              <a:ext cx="1200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203200" indent="-203200">
                <a:lnSpc>
                  <a:spcPct val="75000"/>
                </a:lnSpc>
                <a:spcBef>
                  <a:spcPct val="65000"/>
                </a:spcBef>
                <a:buSzPct val="100000"/>
                <a:buFont typeface="Times" charset="0"/>
                <a:buNone/>
              </a:pPr>
              <a:r>
                <a:rPr lang="en-US" sz="3200" b="1" dirty="0" err="1">
                  <a:solidFill>
                    <a:schemeClr val="tx1"/>
                  </a:solidFill>
                  <a:latin typeface="Courier New" charset="0"/>
                </a:rPr>
                <a:t>p</a:t>
              </a:r>
              <a:r>
                <a:rPr lang="en-US" sz="3200" b="1" dirty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US" sz="3200" b="1" dirty="0" smtClean="0">
                  <a:solidFill>
                    <a:schemeClr val="tx1"/>
                  </a:solidFill>
                  <a:latin typeface="Courier New" charset="0"/>
                </a:rPr>
                <a:t>= &amp;</a:t>
              </a:r>
              <a:r>
                <a:rPr lang="en-US" sz="3200" b="1" dirty="0" err="1">
                  <a:solidFill>
                    <a:schemeClr val="tx1"/>
                  </a:solidFill>
                  <a:latin typeface="Courier New" charset="0"/>
                </a:rPr>
                <a:t>x</a:t>
              </a:r>
              <a:r>
                <a:rPr lang="en-US" sz="3200" b="1" dirty="0">
                  <a:solidFill>
                    <a:schemeClr val="tx1"/>
                  </a:solidFill>
                  <a:latin typeface="Courier New" charset="0"/>
                </a:rPr>
                <a:t>; 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968" y="2256"/>
              <a:ext cx="1968" cy="471"/>
              <a:chOff x="2016" y="1584"/>
              <a:chExt cx="1968" cy="471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2016" y="1584"/>
                <a:ext cx="912" cy="471"/>
                <a:chOff x="96" y="1632"/>
                <a:chExt cx="912" cy="471"/>
              </a:xfrm>
            </p:grpSpPr>
            <p:sp>
              <p:nvSpPr>
                <p:cNvPr id="39953" name="Rectangle 28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p</a:t>
                  </a:r>
                  <a:endParaRPr lang="en-US" sz="2000" b="1" dirty="0"/>
                </a:p>
              </p:txBody>
            </p:sp>
            <p:sp>
              <p:nvSpPr>
                <p:cNvPr id="3995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76" y="1818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000"/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3072" y="1584"/>
                <a:ext cx="912" cy="471"/>
                <a:chOff x="96" y="1632"/>
                <a:chExt cx="912" cy="471"/>
              </a:xfrm>
            </p:grpSpPr>
            <p:sp>
              <p:nvSpPr>
                <p:cNvPr id="39950" name="Rectangle 32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x</a:t>
                  </a:r>
                  <a:endParaRPr lang="en-US" sz="2000" b="1" dirty="0"/>
                </a:p>
              </p:txBody>
            </p:sp>
            <p:sp>
              <p:nvSpPr>
                <p:cNvPr id="399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7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>
                      <a:solidFill>
                        <a:schemeClr val="tx1"/>
                      </a:solidFill>
                      <a:latin typeface="Courier New" charset="0"/>
                    </a:rPr>
                    <a:t>3</a:t>
                  </a:r>
                  <a:endParaRPr lang="en-US" sz="2000"/>
                </a:p>
              </p:txBody>
            </p:sp>
          </p:grpSp>
        </p:grpSp>
        <p:sp>
          <p:nvSpPr>
            <p:cNvPr id="39947" name="Freeform 35"/>
            <p:cNvSpPr>
              <a:spLocks/>
            </p:cNvSpPr>
            <p:nvPr/>
          </p:nvSpPr>
          <p:spPr bwMode="auto">
            <a:xfrm>
              <a:off x="2544" y="2208"/>
              <a:ext cx="720" cy="288"/>
            </a:xfrm>
            <a:custGeom>
              <a:avLst/>
              <a:gdLst>
                <a:gd name="T0" fmla="*/ 0 w 720"/>
                <a:gd name="T1" fmla="*/ 344 h 392"/>
                <a:gd name="T2" fmla="*/ 384 w 720"/>
                <a:gd name="T3" fmla="*/ 8 h 392"/>
                <a:gd name="T4" fmla="*/ 720 w 720"/>
                <a:gd name="T5" fmla="*/ 392 h 392"/>
                <a:gd name="T6" fmla="*/ 0 60000 65536"/>
                <a:gd name="T7" fmla="*/ 0 60000 65536"/>
                <a:gd name="T8" fmla="*/ 0 60000 65536"/>
                <a:gd name="T9" fmla="*/ 0 w 720"/>
                <a:gd name="T10" fmla="*/ 0 h 392"/>
                <a:gd name="T11" fmla="*/ 720 w 7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392">
                  <a:moveTo>
                    <a:pt x="0" y="344"/>
                  </a:moveTo>
                  <a:cubicBezTo>
                    <a:pt x="132" y="172"/>
                    <a:pt x="264" y="0"/>
                    <a:pt x="384" y="8"/>
                  </a:cubicBezTo>
                  <a:cubicBezTo>
                    <a:pt x="504" y="16"/>
                    <a:pt x="612" y="204"/>
                    <a:pt x="720" y="392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4532" name="Rectangle 36"/>
          <p:cNvSpPr>
            <a:spLocks noChangeArrowheads="1"/>
          </p:cNvSpPr>
          <p:nvPr/>
        </p:nvSpPr>
        <p:spPr bwMode="auto">
          <a:xfrm>
            <a:off x="152400" y="4376730"/>
            <a:ext cx="8915400" cy="1414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How get a value pointed to?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Courier"/>
              </a:rPr>
              <a:t>“</a:t>
            </a:r>
            <a:r>
              <a:rPr lang="en-US" sz="2400" b="1" dirty="0" smtClean="0">
                <a:solidFill>
                  <a:srgbClr val="0000FF"/>
                </a:solidFill>
                <a:ea typeface="ＭＳ Ｐゴシック" charset="-128"/>
                <a:cs typeface="Courier"/>
              </a:rPr>
              <a:t>*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Courier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Courier"/>
              </a:rPr>
              <a:t>(dereference operator): </a:t>
            </a:r>
            <a:r>
              <a:rPr lang="en-US" sz="2400" dirty="0">
                <a:solidFill>
                  <a:srgbClr val="0000FF"/>
                </a:solidFill>
                <a:ea typeface="ＭＳ Ｐゴシック" charset="-128"/>
                <a:cs typeface="Courier"/>
              </a:rPr>
              <a:t>get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-128"/>
                <a:cs typeface="Courier"/>
              </a:rPr>
              <a:t> the value that the pointer points to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printf(“p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 points to %</a:t>
            </a:r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d\n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”,*</a:t>
            </a:r>
            <a:r>
              <a:rPr lang="en-US" sz="2400" b="1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); </a:t>
            </a:r>
          </a:p>
        </p:txBody>
      </p:sp>
      <p:sp>
        <p:nvSpPr>
          <p:cNvPr id="1514533" name="Text Box 37"/>
          <p:cNvSpPr txBox="1">
            <a:spLocks noChangeArrowheads="1"/>
          </p:cNvSpPr>
          <p:nvPr/>
        </p:nvSpPr>
        <p:spPr bwMode="auto">
          <a:xfrm>
            <a:off x="6400800" y="1795456"/>
            <a:ext cx="2667000" cy="253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Note the “</a:t>
            </a:r>
            <a:r>
              <a:rPr lang="en-US" sz="2000" b="1" dirty="0">
                <a:latin typeface="Courier"/>
                <a:cs typeface="Courier"/>
              </a:rPr>
              <a:t>*</a:t>
            </a:r>
            <a:r>
              <a:rPr lang="en-US" sz="2000" dirty="0"/>
              <a:t>” gets used 2 different ways in this example.  In the  declaration to indicate that </a:t>
            </a:r>
            <a:r>
              <a:rPr lang="en-US" sz="2000" b="1" dirty="0" err="1">
                <a:latin typeface="Courier New" charset="0"/>
              </a:rPr>
              <a:t>p</a:t>
            </a:r>
            <a:r>
              <a:rPr lang="en-US" sz="2000" dirty="0"/>
              <a:t> is going to be a pointer,  and in the 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dirty="0"/>
              <a:t> to get the value pointed to by </a:t>
            </a:r>
            <a:r>
              <a:rPr lang="en-US" sz="2000" b="1" dirty="0" err="1">
                <a:latin typeface="Courier New" charset="0"/>
              </a:rPr>
              <a:t>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0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1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 autoUpdateAnimBg="0"/>
      <p:bldP spid="1514532" grpId="0" build="p" autoUpdateAnimBg="0"/>
      <p:bldP spid="15145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Pointers for Writes</a:t>
            </a:r>
            <a:endParaRPr lang="en-US" dirty="0"/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change a variable pointed to?</a:t>
            </a:r>
          </a:p>
          <a:p>
            <a:pPr lvl="1"/>
            <a:r>
              <a:rPr lang="en-US" dirty="0" smtClean="0"/>
              <a:t>Use the dereference operator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r>
              <a:rPr lang="en-US" dirty="0" smtClean="0"/>
              <a:t> on left of assignment operator </a:t>
            </a:r>
            <a:r>
              <a:rPr lang="en-US" b="1" dirty="0" smtClean="0">
                <a:latin typeface="Courier New"/>
                <a:cs typeface="Courier New"/>
              </a:rPr>
              <a:t>=</a:t>
            </a:r>
          </a:p>
          <a:p>
            <a:pPr lvl="1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4529642"/>
            <a:ext cx="3124200" cy="823913"/>
            <a:chOff x="2016" y="2064"/>
            <a:chExt cx="1968" cy="5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2112"/>
              <a:ext cx="1968" cy="471"/>
              <a:chOff x="2016" y="1104"/>
              <a:chExt cx="1968" cy="47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016" y="1104"/>
                <a:ext cx="912" cy="471"/>
                <a:chOff x="96" y="1632"/>
                <a:chExt cx="912" cy="471"/>
              </a:xfrm>
            </p:grpSpPr>
            <p:sp>
              <p:nvSpPr>
                <p:cNvPr id="42008" name="Rectangle 7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0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p</a:t>
                  </a:r>
                  <a:endParaRPr lang="en-US" sz="2000" b="1" dirty="0"/>
                </a:p>
              </p:txBody>
            </p:sp>
            <p:sp>
              <p:nvSpPr>
                <p:cNvPr id="4201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76" y="1818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000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3072" y="1104"/>
                <a:ext cx="912" cy="471"/>
                <a:chOff x="96" y="1632"/>
                <a:chExt cx="912" cy="471"/>
              </a:xfrm>
            </p:grpSpPr>
            <p:sp>
              <p:nvSpPr>
                <p:cNvPr id="42005" name="Rectangle 11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0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x</a:t>
                  </a:r>
                  <a:endParaRPr lang="en-US" sz="2000" b="1" dirty="0"/>
                </a:p>
              </p:txBody>
            </p:sp>
            <p:sp>
              <p:nvSpPr>
                <p:cNvPr id="4200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7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>
                      <a:solidFill>
                        <a:schemeClr val="tx1"/>
                      </a:solidFill>
                      <a:latin typeface="Courier New" charset="0"/>
                    </a:rPr>
                    <a:t>5</a:t>
                  </a:r>
                  <a:endParaRPr lang="en-US" sz="2000"/>
                </a:p>
              </p:txBody>
            </p:sp>
          </p:grpSp>
        </p:grpSp>
        <p:sp>
          <p:nvSpPr>
            <p:cNvPr id="42002" name="Freeform 14"/>
            <p:cNvSpPr>
              <a:spLocks/>
            </p:cNvSpPr>
            <p:nvPr/>
          </p:nvSpPr>
          <p:spPr bwMode="auto">
            <a:xfrm>
              <a:off x="2640" y="2064"/>
              <a:ext cx="720" cy="288"/>
            </a:xfrm>
            <a:custGeom>
              <a:avLst/>
              <a:gdLst>
                <a:gd name="T0" fmla="*/ 0 w 720"/>
                <a:gd name="T1" fmla="*/ 344 h 392"/>
                <a:gd name="T2" fmla="*/ 384 w 720"/>
                <a:gd name="T3" fmla="*/ 8 h 392"/>
                <a:gd name="T4" fmla="*/ 720 w 720"/>
                <a:gd name="T5" fmla="*/ 392 h 392"/>
                <a:gd name="T6" fmla="*/ 0 60000 65536"/>
                <a:gd name="T7" fmla="*/ 0 60000 65536"/>
                <a:gd name="T8" fmla="*/ 0 60000 65536"/>
                <a:gd name="T9" fmla="*/ 0 w 720"/>
                <a:gd name="T10" fmla="*/ 0 h 392"/>
                <a:gd name="T11" fmla="*/ 720 w 7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392">
                  <a:moveTo>
                    <a:pt x="0" y="344"/>
                  </a:moveTo>
                  <a:cubicBezTo>
                    <a:pt x="132" y="172"/>
                    <a:pt x="264" y="0"/>
                    <a:pt x="384" y="8"/>
                  </a:cubicBezTo>
                  <a:cubicBezTo>
                    <a:pt x="504" y="16"/>
                    <a:pt x="612" y="204"/>
                    <a:pt x="720" y="392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5535" name="Rectangle 15"/>
          <p:cNvSpPr>
            <a:spLocks noChangeArrowheads="1"/>
          </p:cNvSpPr>
          <p:nvPr/>
        </p:nvSpPr>
        <p:spPr bwMode="auto">
          <a:xfrm>
            <a:off x="990600" y="4758242"/>
            <a:ext cx="18303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en-US" sz="3200" b="1" dirty="0" err="1">
                <a:solidFill>
                  <a:schemeClr val="tx1"/>
                </a:solidFill>
                <a:latin typeface="Courier New" charset="0"/>
              </a:rPr>
              <a:t>p</a:t>
            </a:r>
            <a:r>
              <a:rPr lang="en-US" sz="3200" b="1" dirty="0">
                <a:solidFill>
                  <a:schemeClr val="tx1"/>
                </a:solidFill>
                <a:latin typeface="Courier New" charset="0"/>
              </a:rPr>
              <a:t> = 5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;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00400" y="3158042"/>
            <a:ext cx="3124200" cy="823913"/>
            <a:chOff x="2016" y="1200"/>
            <a:chExt cx="1968" cy="519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016" y="1248"/>
              <a:ext cx="1968" cy="471"/>
              <a:chOff x="2016" y="1104"/>
              <a:chExt cx="1968" cy="471"/>
            </a:xfrm>
          </p:grpSpPr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016" y="1104"/>
                <a:ext cx="912" cy="471"/>
                <a:chOff x="96" y="1632"/>
                <a:chExt cx="912" cy="471"/>
              </a:xfrm>
            </p:grpSpPr>
            <p:sp>
              <p:nvSpPr>
                <p:cNvPr id="41998" name="Rectangle 19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9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p</a:t>
                  </a:r>
                  <a:endParaRPr lang="en-US" sz="2000" b="1" dirty="0"/>
                </a:p>
              </p:txBody>
            </p:sp>
            <p:sp>
              <p:nvSpPr>
                <p:cNvPr id="4200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76" y="1818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000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3072" y="1104"/>
                <a:ext cx="912" cy="471"/>
                <a:chOff x="96" y="1632"/>
                <a:chExt cx="912" cy="471"/>
              </a:xfrm>
            </p:grpSpPr>
            <p:sp>
              <p:nvSpPr>
                <p:cNvPr id="41995" name="Rectangle 23"/>
                <p:cNvSpPr>
                  <a:spLocks noChangeArrowheads="1"/>
                </p:cNvSpPr>
                <p:nvPr/>
              </p:nvSpPr>
              <p:spPr bwMode="auto">
                <a:xfrm>
                  <a:off x="384" y="1632"/>
                  <a:ext cx="624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 dirty="0" err="1">
                      <a:solidFill>
                        <a:schemeClr val="tx1"/>
                      </a:solidFill>
                      <a:latin typeface="Courier New" charset="0"/>
                    </a:rPr>
                    <a:t>x</a:t>
                  </a:r>
                  <a:endParaRPr lang="en-US" sz="2000" b="1" dirty="0"/>
                </a:p>
              </p:txBody>
            </p:sp>
            <p:sp>
              <p:nvSpPr>
                <p:cNvPr id="419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6" y="177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b="1">
                      <a:solidFill>
                        <a:schemeClr val="tx1"/>
                      </a:solidFill>
                      <a:latin typeface="Courier New" charset="0"/>
                    </a:rPr>
                    <a:t>3</a:t>
                  </a:r>
                  <a:endParaRPr lang="en-US" sz="2000"/>
                </a:p>
              </p:txBody>
            </p:sp>
          </p:grpSp>
        </p:grpSp>
        <p:sp>
          <p:nvSpPr>
            <p:cNvPr id="41992" name="Freeform 26"/>
            <p:cNvSpPr>
              <a:spLocks/>
            </p:cNvSpPr>
            <p:nvPr/>
          </p:nvSpPr>
          <p:spPr bwMode="auto">
            <a:xfrm>
              <a:off x="2640" y="1200"/>
              <a:ext cx="720" cy="288"/>
            </a:xfrm>
            <a:custGeom>
              <a:avLst/>
              <a:gdLst>
                <a:gd name="T0" fmla="*/ 0 w 720"/>
                <a:gd name="T1" fmla="*/ 344 h 392"/>
                <a:gd name="T2" fmla="*/ 384 w 720"/>
                <a:gd name="T3" fmla="*/ 8 h 392"/>
                <a:gd name="T4" fmla="*/ 720 w 720"/>
                <a:gd name="T5" fmla="*/ 392 h 392"/>
                <a:gd name="T6" fmla="*/ 0 60000 65536"/>
                <a:gd name="T7" fmla="*/ 0 60000 65536"/>
                <a:gd name="T8" fmla="*/ 0 60000 65536"/>
                <a:gd name="T9" fmla="*/ 0 w 720"/>
                <a:gd name="T10" fmla="*/ 0 h 392"/>
                <a:gd name="T11" fmla="*/ 720 w 7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392">
                  <a:moveTo>
                    <a:pt x="0" y="344"/>
                  </a:moveTo>
                  <a:cubicBezTo>
                    <a:pt x="132" y="172"/>
                    <a:pt x="264" y="0"/>
                    <a:pt x="384" y="8"/>
                  </a:cubicBezTo>
                  <a:cubicBezTo>
                    <a:pt x="504" y="16"/>
                    <a:pt x="612" y="204"/>
                    <a:pt x="720" y="392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97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3" grpId="0" build="p" autoUpdateAnimBg="0"/>
      <p:bldP spid="15155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 and Parameter Passing</a:t>
            </a:r>
            <a:endParaRPr lang="en-US"/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and C pass parameters “by value”</a:t>
            </a:r>
          </a:p>
          <a:p>
            <a:pPr lvl="1"/>
            <a:r>
              <a:rPr lang="en-US" dirty="0" smtClean="0"/>
              <a:t>Procedure/function/method gets a copy of the parameter, </a:t>
            </a:r>
            <a:r>
              <a:rPr lang="en-US" i="1" dirty="0" smtClean="0"/>
              <a:t>so changing the copy cannot change the original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"/>
                <a:cs typeface="Courier"/>
              </a:rPr>
              <a:t>void </a:t>
            </a:r>
            <a:r>
              <a:rPr lang="en-US" b="1" dirty="0" err="1" smtClean="0">
                <a:latin typeface="Courier"/>
                <a:cs typeface="Courier"/>
              </a:rPr>
              <a:t>add_one</a:t>
            </a:r>
            <a:r>
              <a:rPr lang="en-US" b="1" dirty="0" smtClean="0">
                <a:latin typeface="Courier"/>
                <a:cs typeface="Courier"/>
              </a:rPr>
              <a:t> (</a:t>
            </a: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x) {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	 x = x + 1;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}</a:t>
            </a:r>
          </a:p>
          <a:p>
            <a:pPr lvl="1">
              <a:buNone/>
            </a:pP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y</a:t>
            </a:r>
            <a:r>
              <a:rPr lang="en-US" b="1" dirty="0" smtClean="0">
                <a:latin typeface="Courier"/>
                <a:cs typeface="Courier"/>
              </a:rPr>
              <a:t> = 3;</a:t>
            </a:r>
          </a:p>
          <a:p>
            <a:pPr lvl="1">
              <a:buNone/>
            </a:pPr>
            <a:r>
              <a:rPr lang="en-US" b="1" dirty="0" err="1" smtClean="0">
                <a:latin typeface="Courier"/>
                <a:cs typeface="Courier"/>
              </a:rPr>
              <a:t>add_one</a:t>
            </a:r>
            <a:r>
              <a:rPr lang="en-US" b="1" dirty="0" smtClean="0">
                <a:latin typeface="Courier"/>
                <a:cs typeface="Courier"/>
              </a:rPr>
              <a:t>(y);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i="1" dirty="0" err="1" smtClean="0"/>
              <a:t>y</a:t>
            </a:r>
            <a:r>
              <a:rPr lang="en-US" i="1" dirty="0" smtClean="0"/>
              <a:t> remains equal to 3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5827</TotalTime>
  <Words>2794</Words>
  <Application>Microsoft Macintosh PowerPoint</Application>
  <PresentationFormat>On-screen Show (4:3)</PresentationFormat>
  <Paragraphs>493</Paragraphs>
  <Slides>39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CS 61C:  Great Ideas in Computer Architecture  Introduction to C, Part II</vt:lpstr>
      <vt:lpstr>Agenda</vt:lpstr>
      <vt:lpstr>Components of a Computer</vt:lpstr>
      <vt:lpstr>Address vs. Value</vt:lpstr>
      <vt:lpstr>Pointers</vt:lpstr>
      <vt:lpstr>Pointer Syntax</vt:lpstr>
      <vt:lpstr>Creating and Using Pointers</vt:lpstr>
      <vt:lpstr>Using Pointers for Writes</vt:lpstr>
      <vt:lpstr>Pointers and Parameter Passing</vt:lpstr>
      <vt:lpstr>Pointers and Parameter Passing</vt:lpstr>
      <vt:lpstr>Types of Pointers</vt:lpstr>
      <vt:lpstr>More C Pointer Dangers</vt:lpstr>
      <vt:lpstr>Pointers and Structures</vt:lpstr>
      <vt:lpstr>Pointers in C</vt:lpstr>
      <vt:lpstr>Why Pointers in C?</vt:lpstr>
      <vt:lpstr>Video: Fun with Pointers Worth a look.</vt:lpstr>
      <vt:lpstr>Clickers/Peer Instruction Time</vt:lpstr>
      <vt:lpstr>Administrivia</vt:lpstr>
      <vt:lpstr>C Arrays</vt:lpstr>
      <vt:lpstr>C Strings</vt:lpstr>
      <vt:lpstr>Array Name / Pointer Duality</vt:lpstr>
      <vt:lpstr>Changing a Pointer Argument?</vt:lpstr>
      <vt:lpstr>Pointer to a Pointer</vt:lpstr>
      <vt:lpstr>C Arrays are Very Primitive</vt:lpstr>
      <vt:lpstr>Use Defined Constants</vt:lpstr>
      <vt:lpstr>Pointing to Different Size Objects</vt:lpstr>
      <vt:lpstr>sizeof() operator</vt:lpstr>
      <vt:lpstr>Pointer Arithmetic</vt:lpstr>
      <vt:lpstr>Arrays and Pointers</vt:lpstr>
      <vt:lpstr>Arrays and Pointers</vt:lpstr>
      <vt:lpstr>Arrays and Pointers</vt:lpstr>
      <vt:lpstr>Clickers/Peer Instruction Time</vt:lpstr>
      <vt:lpstr>In the News: Researchers produce industry's first 7nm node test chips</vt:lpstr>
      <vt:lpstr>Concise strlen()</vt:lpstr>
      <vt:lpstr>Point past end of array?</vt:lpstr>
      <vt:lpstr>Valid Pointer Arithmetic</vt:lpstr>
      <vt:lpstr>Arguments in main()</vt:lpstr>
      <vt:lpstr>Example</vt:lpstr>
      <vt:lpstr>And In Conclusion, …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John Wawrzynek</cp:lastModifiedBy>
  <cp:revision>309</cp:revision>
  <cp:lastPrinted>2013-09-05T02:40:25Z</cp:lastPrinted>
  <dcterms:created xsi:type="dcterms:W3CDTF">2012-01-23T14:14:16Z</dcterms:created>
  <dcterms:modified xsi:type="dcterms:W3CDTF">2015-09-03T04:38:57Z</dcterms:modified>
</cp:coreProperties>
</file>