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78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64" r:id="rId14"/>
    <p:sldId id="565" r:id="rId15"/>
    <p:sldId id="550" r:id="rId16"/>
    <p:sldId id="553" r:id="rId17"/>
    <p:sldId id="551" r:id="rId18"/>
    <p:sldId id="552" r:id="rId19"/>
    <p:sldId id="579" r:id="rId20"/>
    <p:sldId id="554" r:id="rId21"/>
    <p:sldId id="562" r:id="rId22"/>
    <p:sldId id="563" r:id="rId23"/>
    <p:sldId id="576" r:id="rId24"/>
    <p:sldId id="577" r:id="rId25"/>
    <p:sldId id="578" r:id="rId26"/>
    <p:sldId id="555" r:id="rId27"/>
    <p:sldId id="558" r:id="rId28"/>
    <p:sldId id="556" r:id="rId29"/>
    <p:sldId id="560" r:id="rId30"/>
    <p:sldId id="535" r:id="rId31"/>
    <p:sldId id="582" r:id="rId32"/>
    <p:sldId id="580" r:id="rId33"/>
    <p:sldId id="567" r:id="rId34"/>
    <p:sldId id="568" r:id="rId35"/>
    <p:sldId id="571" r:id="rId36"/>
    <p:sldId id="573" r:id="rId37"/>
    <p:sldId id="56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Patterson" initials="D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4" autoAdjust="0"/>
    <p:restoredTop sz="87216" autoAdjust="0"/>
  </p:normalViewPr>
  <p:slideViewPr>
    <p:cSldViewPr>
      <p:cViewPr>
        <p:scale>
          <a:sx n="80" d="100"/>
          <a:sy n="80" d="100"/>
        </p:scale>
        <p:origin x="932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9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4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299588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1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 – 5 (Clicker)</a:t>
            </a:r>
            <a:r>
              <a:rPr lang="en-US" baseline="0" dirty="0" smtClean="0"/>
              <a:t> – 3 (News/</a:t>
            </a:r>
            <a:r>
              <a:rPr lang="en-US" baseline="0" dirty="0" err="1" smtClean="0"/>
              <a:t>Administrativia</a:t>
            </a:r>
            <a:r>
              <a:rPr lang="en-US" baseline="0" dirty="0" smtClean="0"/>
              <a:t>) = 72 (36 slides max)</a:t>
            </a:r>
          </a:p>
          <a:p>
            <a:r>
              <a:rPr lang="en-US" baseline="0" dirty="0" smtClean="0"/>
              <a:t>Clicker at 20 (half+)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 – 5 (Clicker)</a:t>
            </a:r>
            <a:r>
              <a:rPr lang="en-US" baseline="0" dirty="0" smtClean="0"/>
              <a:t> – 3 (News/</a:t>
            </a:r>
            <a:r>
              <a:rPr lang="en-US" baseline="0" dirty="0" err="1" smtClean="0"/>
              <a:t>Administrativia</a:t>
            </a:r>
            <a:r>
              <a:rPr lang="en-US" baseline="0" dirty="0" smtClean="0"/>
              <a:t>) = 72 (36 slides max)</a:t>
            </a:r>
          </a:p>
          <a:p>
            <a:r>
              <a:rPr lang="en-US" baseline="0" dirty="0" smtClean="0"/>
              <a:t>Clicker at 20 (half+)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Answer: [</a:t>
            </a:r>
            <a:r>
              <a:rPr lang="en-US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correct=c]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must first load the contents of y’s </a:t>
            </a:r>
            <a:r>
              <a:rPr lang="en-US" altLang="en-US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pointee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into a temp variable [$t0</a:t>
            </a:r>
            <a:r>
              <a:rPr lang="en-US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],</a:t>
            </a:r>
            <a:r>
              <a:rPr lang="en-US" altLang="en-US" sz="11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then add 1, and then</a:t>
            </a:r>
            <a:r>
              <a:rPr lang="en-US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have to store $t0 back into x’s </a:t>
            </a:r>
            <a:r>
              <a:rPr lang="en-US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pointee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7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ARM license</a:t>
            </a:r>
            <a:r>
              <a:rPr lang="en-US" baseline="0" dirty="0" smtClean="0"/>
              <a:t> fees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8" y="1574801"/>
            <a:ext cx="8510631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 smtClean="0"/>
              <a:t>Intro to Assembly Language, MIPS Intro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7213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http://inst.eecs.Berkeley.edu/~cs61c/fa15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/>
              <a:t>Addition and Subtraction of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Addition </a:t>
            </a:r>
            <a:r>
              <a:rPr lang="en-US" dirty="0"/>
              <a:t>in Assembly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Example: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add</a:t>
            </a:r>
            <a:r>
              <a:rPr lang="en-US" dirty="0">
                <a:solidFill>
                  <a:srgbClr val="800080"/>
                </a:solidFill>
                <a:latin typeface="Courier" charset="0"/>
                <a:sym typeface="Courier" charset="0"/>
              </a:rPr>
              <a:t>	</a:t>
            </a:r>
            <a:r>
              <a:rPr lang="en-US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$s0,$s1,$s2</a:t>
            </a:r>
            <a:r>
              <a:rPr lang="en-US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dirty="0"/>
              <a:t>(in MIPS)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to:	</a:t>
            </a:r>
            <a:r>
              <a:rPr lang="en-US" dirty="0" smtClean="0"/>
              <a:t>			a </a:t>
            </a:r>
            <a:r>
              <a:rPr lang="en-US" dirty="0"/>
              <a:t>= b + c 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 (</a:t>
            </a:r>
            <a:r>
              <a:rPr lang="en-US" dirty="0"/>
              <a:t>in C)</a:t>
            </a:r>
          </a:p>
          <a:p>
            <a:pPr marL="457200" lvl="1" indent="0">
              <a:buNone/>
            </a:pPr>
            <a:r>
              <a:rPr lang="en-US" dirty="0" smtClean="0"/>
              <a:t>    where  </a:t>
            </a:r>
            <a:r>
              <a:rPr lang="en-US" dirty="0"/>
              <a:t>C variables ⇔ MIPS registers </a:t>
            </a:r>
            <a:r>
              <a:rPr lang="en-US" dirty="0" smtClean="0"/>
              <a:t>are: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a </a:t>
            </a:r>
            <a:r>
              <a:rPr lang="en-US" dirty="0"/>
              <a:t>⇔ $s0, b ⇔ $s1, c ⇔ $s2 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Subtraction </a:t>
            </a:r>
            <a:r>
              <a:rPr lang="en-US" dirty="0"/>
              <a:t>in Assembly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Example: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sub</a:t>
            </a:r>
            <a:r>
              <a:rPr lang="en-US" dirty="0">
                <a:solidFill>
                  <a:srgbClr val="800080"/>
                </a:solidFill>
                <a:latin typeface="Courier" charset="0"/>
                <a:sym typeface="Courier" charset="0"/>
              </a:rPr>
              <a:t>	</a:t>
            </a:r>
            <a:r>
              <a:rPr lang="en-US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$s3,$s4,$s5</a:t>
            </a:r>
            <a:r>
              <a:rPr lang="en-US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dirty="0"/>
              <a:t>(in MIPS)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to:	</a:t>
            </a:r>
            <a:r>
              <a:rPr lang="en-US" dirty="0" smtClean="0"/>
              <a:t>			d </a:t>
            </a:r>
            <a:r>
              <a:rPr lang="en-US" dirty="0"/>
              <a:t>= e - f </a:t>
            </a:r>
            <a:r>
              <a:rPr lang="en-US" dirty="0" smtClean="0"/>
              <a:t>			 (</a:t>
            </a:r>
            <a:r>
              <a:rPr lang="en-US" dirty="0"/>
              <a:t>in C)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where  </a:t>
            </a:r>
            <a:r>
              <a:rPr lang="en-US" dirty="0"/>
              <a:t>C variables ⇔ MIPS registers are: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smtClean="0"/>
              <a:t> </a:t>
            </a:r>
            <a:r>
              <a:rPr lang="en-US" dirty="0"/>
              <a:t>d ⇔ $s3, e ⇔ $s4, f ⇔ $s5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/>
              <a:t>Addition and Subtraction of Integers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399"/>
          </a:xfrm>
          <a:ln/>
        </p:spPr>
        <p:txBody>
          <a:bodyPr>
            <a:normAutofit fontScale="85000" lnSpcReduction="20000"/>
          </a:bodyPr>
          <a:lstStyle/>
          <a:p>
            <a:pPr marL="100013" indent="-100013"/>
            <a:r>
              <a:rPr lang="en-US" dirty="0" smtClean="0"/>
              <a:t> How </a:t>
            </a:r>
            <a:r>
              <a:rPr lang="en-US" dirty="0"/>
              <a:t>to do the following C statement?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63DE8"/>
                </a:solidFill>
              </a:rPr>
              <a:t>	a </a:t>
            </a:r>
            <a:r>
              <a:rPr lang="en-US" dirty="0">
                <a:solidFill>
                  <a:srgbClr val="063DE8"/>
                </a:solidFill>
              </a:rPr>
              <a:t>= b + c + d - e;</a:t>
            </a:r>
            <a:endParaRPr lang="en-US" dirty="0"/>
          </a:p>
          <a:p>
            <a:pPr marL="100013" indent="-100013"/>
            <a:r>
              <a:rPr lang="en-US" dirty="0" smtClean="0"/>
              <a:t> Break </a:t>
            </a:r>
            <a:r>
              <a:rPr lang="en-US" dirty="0"/>
              <a:t>into multiple instructions</a:t>
            </a:r>
          </a:p>
          <a:p>
            <a:pPr marL="357188" lvl="1" indent="0">
              <a:lnSpc>
                <a:spcPct val="75000"/>
              </a:lnSpc>
              <a:buNone/>
            </a:pPr>
            <a:r>
              <a:rPr lang="en-US" dirty="0" smtClean="0">
                <a:latin typeface="Courier"/>
              </a:rPr>
              <a:t>add </a:t>
            </a:r>
            <a:r>
              <a:rPr lang="en-US" dirty="0">
                <a:latin typeface="Courier"/>
              </a:rPr>
              <a:t>$t0, $s1, $s2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temp = b + c</a:t>
            </a:r>
            <a:endParaRPr lang="en-US" dirty="0">
              <a:latin typeface="Courier"/>
            </a:endParaRPr>
          </a:p>
          <a:p>
            <a:pPr marL="357188" lvl="1" indent="0">
              <a:buNone/>
            </a:pPr>
            <a:r>
              <a:rPr lang="en-US" dirty="0">
                <a:latin typeface="Courier"/>
              </a:rPr>
              <a:t>add $t0, $t0, $s3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temp = temp + d</a:t>
            </a:r>
            <a:endParaRPr lang="en-US" dirty="0">
              <a:latin typeface="Courier"/>
            </a:endParaRPr>
          </a:p>
          <a:p>
            <a:pPr marL="357188" lvl="1" indent="0">
              <a:buNone/>
            </a:pPr>
            <a:r>
              <a:rPr lang="en-US" dirty="0">
                <a:latin typeface="Courier"/>
              </a:rPr>
              <a:t>sub $s0, $t0, $s4 </a:t>
            </a:r>
            <a:r>
              <a:rPr lang="en-US" i="1" dirty="0">
                <a:solidFill>
                  <a:srgbClr val="919191"/>
                </a:solidFill>
                <a:latin typeface="Courier"/>
              </a:rPr>
              <a:t># a = temp - e</a:t>
            </a:r>
            <a:endParaRPr lang="en-US" dirty="0">
              <a:latin typeface="Courier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 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A </a:t>
            </a:r>
            <a:r>
              <a:rPr lang="en-US" dirty="0"/>
              <a:t>single line of C may break up into several lines of MIPS</a:t>
            </a:r>
            <a:r>
              <a:rPr lang="en-US" dirty="0" smtClean="0"/>
              <a:t>.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/>
              <a:t> </a:t>
            </a:r>
            <a:r>
              <a:rPr lang="en-US" dirty="0" smtClean="0"/>
              <a:t>Notice the use of temporary registers – don’t want to modify the variable registers </a:t>
            </a:r>
            <a:r>
              <a:rPr lang="en-US" dirty="0" smtClean="0">
                <a:latin typeface="Courier"/>
              </a:rPr>
              <a:t>$s</a:t>
            </a:r>
            <a:endParaRPr lang="en-US" dirty="0">
              <a:latin typeface="Courier"/>
            </a:endParaRPr>
          </a:p>
          <a:p>
            <a:pPr marL="100013" indent="-100013"/>
            <a:r>
              <a:rPr lang="en-US" dirty="0" smtClean="0"/>
              <a:t> Everything </a:t>
            </a:r>
            <a:r>
              <a:rPr lang="en-US" dirty="0"/>
              <a:t>after the hash mark on each line is ignored (comments)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/>
        </p:spPr>
        <p:txBody>
          <a:bodyPr>
            <a:normAutofit/>
          </a:bodyPr>
          <a:lstStyle/>
          <a:p>
            <a:r>
              <a:rPr lang="en-US" dirty="0" err="1"/>
              <a:t>Immediates</a:t>
            </a: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2"/>
          </a:xfrm>
          <a:ln/>
        </p:spPr>
        <p:txBody>
          <a:bodyPr>
            <a:normAutofit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</a:t>
            </a:r>
            <a:r>
              <a:rPr lang="en-US" dirty="0" err="1" smtClean="0"/>
              <a:t>Immediates</a:t>
            </a:r>
            <a:r>
              <a:rPr lang="en-US" dirty="0" smtClean="0"/>
              <a:t> </a:t>
            </a:r>
            <a:r>
              <a:rPr lang="en-US" dirty="0"/>
              <a:t>are numerical </a:t>
            </a:r>
            <a:r>
              <a:rPr lang="en-US" dirty="0" smtClean="0"/>
              <a:t>constants</a:t>
            </a:r>
            <a:endParaRPr lang="en-US" dirty="0"/>
          </a:p>
          <a:p>
            <a:pPr marL="100013" indent="-100013"/>
            <a:r>
              <a:rPr lang="en-US" dirty="0" smtClean="0"/>
              <a:t> They </a:t>
            </a:r>
            <a:r>
              <a:rPr lang="en-US" dirty="0"/>
              <a:t>appear often in code, so there are special instructions for </a:t>
            </a:r>
            <a:r>
              <a:rPr lang="en-US" dirty="0" smtClean="0"/>
              <a:t>them</a:t>
            </a:r>
            <a:endParaRPr lang="en-US" dirty="0"/>
          </a:p>
          <a:p>
            <a:pPr marL="100013" indent="-100013"/>
            <a:r>
              <a:rPr lang="en-US" dirty="0" smtClean="0"/>
              <a:t> Add </a:t>
            </a:r>
            <a:r>
              <a:rPr lang="en-US" dirty="0"/>
              <a:t>Immediate:</a:t>
            </a:r>
          </a:p>
          <a:p>
            <a:pPr marL="357188" lvl="1" indent="0">
              <a:lnSpc>
                <a:spcPct val="75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800080"/>
                </a:solidFill>
                <a:latin typeface="Courier"/>
              </a:rPr>
              <a:t>addi</a:t>
            </a:r>
            <a:r>
              <a:rPr lang="en-US" dirty="0">
                <a:solidFill>
                  <a:srgbClr val="800080"/>
                </a:solidFill>
                <a:latin typeface="Courier"/>
              </a:rPr>
              <a:t> $s0,$s1</a:t>
            </a:r>
            <a:r>
              <a:rPr lang="en-US" dirty="0" smtClean="0">
                <a:solidFill>
                  <a:srgbClr val="800080"/>
                </a:solidFill>
                <a:latin typeface="Courier"/>
              </a:rPr>
              <a:t>,-10</a:t>
            </a:r>
            <a:r>
              <a:rPr lang="en-US" dirty="0" smtClean="0"/>
              <a:t> 	(</a:t>
            </a:r>
            <a:r>
              <a:rPr lang="en-US" dirty="0"/>
              <a:t>in MIPS)</a:t>
            </a:r>
          </a:p>
          <a:p>
            <a:pPr marL="357188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  f </a:t>
            </a:r>
            <a:r>
              <a:rPr lang="en-US" dirty="0"/>
              <a:t>= g </a:t>
            </a:r>
            <a:r>
              <a:rPr lang="en-US" dirty="0" smtClean="0"/>
              <a:t>- </a:t>
            </a:r>
            <a:r>
              <a:rPr lang="en-US" dirty="0"/>
              <a:t>10 </a:t>
            </a:r>
            <a:r>
              <a:rPr lang="en-US" dirty="0" smtClean="0"/>
              <a:t>			(</a:t>
            </a:r>
            <a:r>
              <a:rPr lang="en-US" dirty="0"/>
              <a:t>in C)</a:t>
            </a:r>
          </a:p>
          <a:p>
            <a:pPr marL="357188" lvl="1" indent="0">
              <a:buNone/>
            </a:pPr>
            <a:r>
              <a:rPr lang="en-US" dirty="0"/>
              <a:t>where MIPS registers </a:t>
            </a:r>
            <a:r>
              <a:rPr lang="en-US" dirty="0">
                <a:latin typeface="Courier"/>
              </a:rPr>
              <a:t>$s0,$s1</a:t>
            </a:r>
            <a:r>
              <a:rPr lang="en-US" dirty="0"/>
              <a:t> are associated with C variables </a:t>
            </a:r>
            <a:r>
              <a:rPr lang="en-US" b="1" dirty="0"/>
              <a:t>f, g</a:t>
            </a:r>
            <a:r>
              <a:rPr lang="en-US" dirty="0"/>
              <a:t> 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Syntax </a:t>
            </a:r>
            <a:r>
              <a:rPr lang="en-US" dirty="0"/>
              <a:t>similar to </a:t>
            </a:r>
            <a:r>
              <a:rPr lang="en-US" dirty="0">
                <a:latin typeface="Courier"/>
              </a:rPr>
              <a:t>add</a:t>
            </a:r>
            <a:r>
              <a:rPr lang="en-US" dirty="0"/>
              <a:t> instruction, except that last argument is a number instead of a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5791200"/>
            <a:ext cx="58674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0063" lvl="1" indent="-142875">
              <a:lnSpc>
                <a:spcPct val="75000"/>
              </a:lnSpc>
            </a:pPr>
            <a:r>
              <a:rPr lang="en-US" sz="2800" dirty="0">
                <a:latin typeface="Courier"/>
              </a:rPr>
              <a:t>add $s0,$s1,</a:t>
            </a:r>
            <a:r>
              <a:rPr lang="en-US" sz="2800" dirty="0">
                <a:solidFill>
                  <a:srgbClr val="800080"/>
                </a:solidFill>
                <a:latin typeface="Courier"/>
              </a:rPr>
              <a:t>$zero</a:t>
            </a:r>
            <a:r>
              <a:rPr lang="en-US" sz="2800" dirty="0"/>
              <a:t> (in MIPS)</a:t>
            </a:r>
          </a:p>
          <a:p>
            <a:pPr marL="500063" lvl="1" indent="-142875"/>
            <a:r>
              <a:rPr lang="en-US" sz="2800" dirty="0"/>
              <a:t>	</a:t>
            </a:r>
            <a:r>
              <a:rPr lang="en-US" sz="2800" dirty="0" smtClean="0"/>
              <a:t>	   f </a:t>
            </a:r>
            <a:r>
              <a:rPr lang="en-US" sz="2800" dirty="0"/>
              <a:t>= g </a:t>
            </a:r>
            <a:r>
              <a:rPr lang="en-US" sz="2800" dirty="0" smtClean="0"/>
              <a:t>				     (</a:t>
            </a:r>
            <a:r>
              <a:rPr lang="en-US" sz="2800" dirty="0"/>
              <a:t>in 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Overflow in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Arithmetic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ln/>
        </p:spPr>
        <p:txBody>
          <a:bodyPr vert="horz" lIns="21431" tIns="21431" rIns="21431" bIns="21431" rtlCol="0">
            <a:normAutofit lnSpcReduction="10000"/>
          </a:bodyPr>
          <a:lstStyle/>
          <a:p>
            <a:pPr marL="92869" indent="-92869">
              <a:buSzPct val="94000"/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Reminder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: Overflow occurs when there is a “mistake” in arithmetic due to the limited precision in computers.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Example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(4-bit unsigned numbers):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318790" lvl="1" indent="0">
              <a:lnSpc>
                <a:spcPct val="75000"/>
              </a:lnSpc>
              <a:spcBef>
                <a:spcPts val="450"/>
              </a:spcBef>
              <a:buNone/>
            </a:pPr>
            <a:r>
              <a:rPr lang="en-US" altLang="en-US" dirty="0" smtClean="0">
                <a:solidFill>
                  <a:srgbClr val="EA157A"/>
                </a:solidFill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15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1111</a:t>
            </a:r>
            <a:endParaRPr lang="en-US" altLang="en-US" dirty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318790" lvl="1" indent="0">
              <a:spcBef>
                <a:spcPts val="450"/>
              </a:spcBef>
              <a:buNone/>
            </a:pPr>
            <a:r>
              <a:rPr lang="en-US" altLang="en-US" dirty="0" smtClean="0">
                <a:solidFill>
                  <a:srgbClr val="408000"/>
                </a:solidFill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u="sng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+ 3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</a:t>
            </a:r>
            <a:r>
              <a:rPr lang="en-US" altLang="en-US" u="sng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+ 0011</a:t>
            </a:r>
            <a:endParaRPr lang="en-US" altLang="en-US" dirty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318790" lvl="1" indent="0">
              <a:spcBef>
                <a:spcPts val="450"/>
              </a:spcBef>
              <a:buNone/>
            </a:pPr>
            <a:r>
              <a:rPr lang="en-US" altLang="en-US" dirty="0" smtClean="0">
                <a:solidFill>
                  <a:srgbClr val="408000"/>
                </a:solidFill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18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</a:t>
            </a:r>
            <a:r>
              <a:rPr lang="en-US" altLang="en-US" dirty="0" smtClean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10010</a:t>
            </a:r>
            <a:endParaRPr lang="en-US" altLang="en-US" dirty="0" smtClean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133053" indent="-214313">
              <a:spcBef>
                <a:spcPts val="450"/>
              </a:spcBef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But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 don’t have room for 5-bit solution, so the solution would be 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0010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, which is +2, and “wrong”.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Overflow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handling in MIPS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 fontScale="85000" lnSpcReduction="20000"/>
          </a:bodyPr>
          <a:lstStyle/>
          <a:p>
            <a:pPr marL="92869" indent="-92869">
              <a:buSzPct val="94000"/>
            </a:pPr>
            <a:r>
              <a:rPr lang="en-US" alt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3000" dirty="0">
                <a:ea typeface="Lucida Grande" charset="0"/>
                <a:cs typeface="Lucida Grande" charset="0"/>
                <a:sym typeface="Lucida Grande" charset="0"/>
              </a:rPr>
              <a:t>Some languages detect overflow (Ada), </a:t>
            </a:r>
            <a:r>
              <a:rPr lang="en-US" altLang="en-US" sz="3000" dirty="0">
                <a:sym typeface="Lucida Grande" charset="0"/>
              </a:rPr>
              <a:t/>
            </a:r>
            <a:br>
              <a:rPr lang="en-US" altLang="en-US" sz="3000" dirty="0">
                <a:sym typeface="Lucida Grande" charset="0"/>
              </a:rPr>
            </a:br>
            <a:r>
              <a:rPr lang="en-US" altLang="en-US" sz="3000" dirty="0">
                <a:ea typeface="Lucida Grande" charset="0"/>
                <a:cs typeface="Lucida Grande" charset="0"/>
                <a:sym typeface="Lucida Grande" charset="0"/>
              </a:rPr>
              <a:t>some don’t (most C implementations)</a:t>
            </a:r>
            <a:endParaRPr lang="en-US" altLang="en-US" sz="3000" dirty="0"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MIPS </a:t>
            </a:r>
            <a:r>
              <a:rPr lang="en-US" alt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solution is 2 kinds of arithmetic </a:t>
            </a:r>
            <a:r>
              <a:rPr lang="en-US" altLang="en-US" sz="3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instructions:</a:t>
            </a:r>
            <a:endParaRPr lang="en-US" altLang="en-US" sz="3000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These </a:t>
            </a:r>
            <a:r>
              <a:rPr lang="en-US" altLang="en-US" u="sng" dirty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cause overflow to be </a:t>
            </a:r>
            <a:r>
              <a:rPr lang="en-US" altLang="en-US" u="sng" dirty="0" smtClean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detected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immediate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 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subtract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These </a:t>
            </a:r>
            <a:r>
              <a:rPr lang="en-US" altLang="en-US" u="sng" dirty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do not cause overflow detection 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unsigned (</a:t>
            </a:r>
            <a:r>
              <a:rPr lang="en-US" altLang="en-US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immediate unsigned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addiu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 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892969" lvl="2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subtract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unsigned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subu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sz="33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Compiler </a:t>
            </a:r>
            <a:r>
              <a:rPr lang="en-US" altLang="en-US" sz="33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selects appropriate </a:t>
            </a:r>
            <a:r>
              <a:rPr lang="en-US" altLang="en-US" sz="33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arithmetic</a:t>
            </a:r>
            <a:endParaRPr lang="en-US" altLang="en-US" sz="3300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MIPS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 compilers produce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addiu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subu</a:t>
            </a:r>
            <a:endParaRPr lang="en-US" altLang="en-US" dirty="0">
              <a:solidFill>
                <a:srgbClr val="EA157A"/>
              </a:solidFill>
              <a:latin typeface="+mj-lt"/>
              <a:sym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609600" y="1676400"/>
            <a:ext cx="3048000" cy="39624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Transfer:</a:t>
            </a:r>
            <a:br>
              <a:rPr lang="en-US" dirty="0" smtClean="0"/>
            </a:br>
            <a:r>
              <a:rPr lang="en-US" dirty="0" smtClean="0"/>
              <a:t>Load from and </a:t>
            </a:r>
            <a:r>
              <a:rPr lang="en-US" dirty="0" smtClean="0">
                <a:solidFill>
                  <a:srgbClr val="0926B7"/>
                </a:solidFill>
              </a:rPr>
              <a:t>Store to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914399" y="3505200"/>
            <a:ext cx="2367431" cy="1828800"/>
            <a:chOff x="914399" y="3505200"/>
            <a:chExt cx="2367431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114800"/>
                <a:ext cx="103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  <a:endParaRPr lang="en-US" sz="24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648200"/>
              <a:ext cx="2367430" cy="685800"/>
              <a:chOff x="4572000" y="3352800"/>
              <a:chExt cx="2367430" cy="685800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352800"/>
                <a:ext cx="2367430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  <a:endParaRPr lang="en-US" dirty="0">
                  <a:effectLst>
                    <a:glow rad="1524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4800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6705600" y="1676400"/>
            <a:ext cx="1524000" cy="7620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705600" y="4800600"/>
            <a:ext cx="1524000" cy="7620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4953000" y="1981200"/>
            <a:ext cx="15240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743200" y="1828800"/>
            <a:ext cx="2854568" cy="4560332"/>
            <a:chOff x="2743200" y="1828800"/>
            <a:chExt cx="2854568" cy="4560332"/>
          </a:xfrm>
        </p:grpSpPr>
        <p:grpSp>
          <p:nvGrpSpPr>
            <p:cNvPr id="272" name="Group 271"/>
            <p:cNvGrpSpPr/>
            <p:nvPr/>
          </p:nvGrpSpPr>
          <p:grpSpPr>
            <a:xfrm>
              <a:off x="3429000" y="1828800"/>
              <a:ext cx="1609288" cy="3742730"/>
              <a:chOff x="3429000" y="1828800"/>
              <a:chExt cx="1609288" cy="3742730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0" idx="1"/>
              </p:cNvCxnSpPr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581400" y="1828800"/>
                <a:ext cx="126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Enable?</a:t>
                </a:r>
              </a:p>
              <a:p>
                <a:r>
                  <a:rPr lang="en-US" dirty="0" smtClean="0"/>
                  <a:t>Read/Write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57600" y="3276600"/>
                <a:ext cx="933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90488" y="3657600"/>
                <a:ext cx="1447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926B7"/>
                    </a:solidFill>
                  </a:rPr>
                  <a:t>Write Data  = Store to memory</a:t>
                </a:r>
                <a:endParaRPr lang="en-US" b="1" dirty="0">
                  <a:solidFill>
                    <a:srgbClr val="0926B7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81400" y="4648200"/>
                <a:ext cx="1341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Read Data = Load from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memory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2743200" y="5715000"/>
              <a:ext cx="2854568" cy="674132"/>
              <a:chOff x="2819400" y="5791200"/>
              <a:chExt cx="2854568" cy="674132"/>
            </a:xfrm>
          </p:grpSpPr>
          <p:sp>
            <p:nvSpPr>
              <p:cNvPr id="276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819400" y="6096000"/>
                <a:ext cx="285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Processor-Memory Interface</a:t>
                </a:r>
                <a:endParaRPr lang="en-US" dirty="0"/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6324600" y="5791200"/>
            <a:ext cx="2339102" cy="674132"/>
            <a:chOff x="6324600" y="5791200"/>
            <a:chExt cx="2339102" cy="674132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324600" y="6096000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I/O-Memory Interfaces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965587" y="2601652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941589" y="4420874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>
            <a:off x="6356350" y="3613150"/>
            <a:ext cx="2381250" cy="2095500"/>
            <a:chOff x="6597650" y="3848100"/>
            <a:chExt cx="596900" cy="2095500"/>
          </a:xfrm>
        </p:grpSpPr>
        <p:sp>
          <p:nvSpPr>
            <p:cNvPr id="96" name="Rectangle 95"/>
            <p:cNvSpPr/>
            <p:nvPr/>
          </p:nvSpPr>
          <p:spPr>
            <a:xfrm>
              <a:off x="6597650" y="55245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597650" y="51054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597650" y="46863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97650" y="42672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597650" y="38481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…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Addresses are in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651000"/>
            <a:ext cx="8229600" cy="528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Lots of data is smaller than 32 bits, but rarely smaller than 8 bits – works fine if everything is a multiple of 8 bits</a:t>
            </a:r>
          </a:p>
          <a:p>
            <a:r>
              <a:rPr lang="en-US" dirty="0" smtClean="0"/>
              <a:t>8 bit chunk is called a </a:t>
            </a:r>
            <a:r>
              <a:rPr lang="en-US" i="1" dirty="0" smtClean="0">
                <a:solidFill>
                  <a:srgbClr val="000000"/>
                </a:solidFill>
              </a:rPr>
              <a:t>byte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(1 word = 4 bytes)</a:t>
            </a:r>
          </a:p>
          <a:p>
            <a:r>
              <a:rPr lang="en-US" dirty="0" smtClean="0"/>
              <a:t>Memory addresses are really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i="1" dirty="0" smtClean="0">
                <a:solidFill>
                  <a:srgbClr val="000000"/>
                </a:solidFill>
              </a:rPr>
              <a:t>bytes</a:t>
            </a:r>
            <a:r>
              <a:rPr lang="en-US" dirty="0" smtClean="0"/>
              <a:t>, not words</a:t>
            </a:r>
          </a:p>
          <a:p>
            <a:r>
              <a:rPr lang="en-US" dirty="0" smtClean="0"/>
              <a:t>Word addresses are 4 bytes </a:t>
            </a:r>
            <a:br>
              <a:rPr lang="en-US" dirty="0" smtClean="0"/>
            </a:br>
            <a:r>
              <a:rPr lang="en-US" dirty="0" smtClean="0"/>
              <a:t>apart </a:t>
            </a:r>
          </a:p>
          <a:p>
            <a:pPr lvl="1"/>
            <a:r>
              <a:rPr lang="en-US" dirty="0" smtClean="0"/>
              <a:t>Word address is same as address of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leftmost byte – most significant byte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(i.e. Big-endian convention) </a:t>
            </a:r>
          </a:p>
        </p:txBody>
      </p:sp>
      <p:grpSp>
        <p:nvGrpSpPr>
          <p:cNvPr id="5" name="Group 87"/>
          <p:cNvGrpSpPr/>
          <p:nvPr/>
        </p:nvGrpSpPr>
        <p:grpSpPr>
          <a:xfrm>
            <a:off x="6356350" y="3594100"/>
            <a:ext cx="2374900" cy="2095500"/>
            <a:chOff x="6597650" y="3848100"/>
            <a:chExt cx="2374900" cy="2095500"/>
          </a:xfrm>
          <a:solidFill>
            <a:schemeClr val="bg1"/>
          </a:solidFill>
        </p:grpSpPr>
        <p:grpSp>
          <p:nvGrpSpPr>
            <p:cNvPr id="6" name="Group 68"/>
            <p:cNvGrpSpPr/>
            <p:nvPr/>
          </p:nvGrpSpPr>
          <p:grpSpPr>
            <a:xfrm>
              <a:off x="65976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60" name="Rectangle 59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0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4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8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FF6600"/>
                    </a:solidFill>
                  </a:rPr>
                  <a:t>12</a:t>
                </a:r>
                <a:endParaRPr lang="en-US" sz="2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 smtClean="0">
                    <a:solidFill>
                      <a:srgbClr val="FF6600"/>
                    </a:solidFill>
                  </a:rPr>
                  <a:t>…</a:t>
                </a:r>
                <a:endParaRPr lang="en-US" sz="2800" u="sng" dirty="0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7" name="Group 69"/>
            <p:cNvGrpSpPr/>
            <p:nvPr/>
          </p:nvGrpSpPr>
          <p:grpSpPr>
            <a:xfrm>
              <a:off x="71945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13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…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5"/>
            <p:cNvGrpSpPr/>
            <p:nvPr/>
          </p:nvGrpSpPr>
          <p:grpSpPr>
            <a:xfrm>
              <a:off x="78041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77" name="Rectangle 76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2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6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10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…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1"/>
            <p:cNvGrpSpPr/>
            <p:nvPr/>
          </p:nvGrpSpPr>
          <p:grpSpPr>
            <a:xfrm>
              <a:off x="83756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15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…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6073864" y="2849602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significan</a:t>
            </a:r>
            <a:r>
              <a:rPr lang="en-US" dirty="0" smtClean="0"/>
              <a:t>t byte in a word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502400" y="3352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</a:t>
            </a:r>
            <a:r>
              <a:rPr lang="en-US" u="sng" dirty="0" smtClean="0"/>
              <a:t>from</a:t>
            </a:r>
            <a:r>
              <a:rPr lang="en-US" dirty="0" smtClean="0"/>
              <a:t> Memory to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382000" cy="48815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 code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 A[100];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/>
                <a:cs typeface="Courier New"/>
              </a:rPr>
              <a:t>g = h + A[3];</a:t>
            </a:r>
          </a:p>
          <a:p>
            <a:endParaRPr lang="en-US" dirty="0" smtClean="0"/>
          </a:p>
          <a:p>
            <a:r>
              <a:rPr lang="en-US" dirty="0" smtClean="0"/>
              <a:t>Using Load Word (</a:t>
            </a:r>
            <a:r>
              <a:rPr lang="en-US" dirty="0" err="1" smtClean="0">
                <a:latin typeface="Courier"/>
              </a:rPr>
              <a:t>lw</a:t>
            </a:r>
            <a:r>
              <a:rPr lang="en-US" dirty="0" smtClean="0"/>
              <a:t>) in MIPS: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$t0,12($s3)  </a:t>
            </a:r>
            <a:r>
              <a:rPr lang="en-US" dirty="0" smtClean="0"/>
              <a:t># Temp </a:t>
            </a:r>
            <a:r>
              <a:rPr lang="en-US" dirty="0" err="1" smtClean="0"/>
              <a:t>reg</a:t>
            </a:r>
            <a:r>
              <a:rPr lang="en-US" dirty="0" smtClean="0"/>
              <a:t> $t0 gets A[3]</a:t>
            </a:r>
          </a:p>
          <a:p>
            <a:pPr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$s1,$s2,$t0 </a:t>
            </a:r>
            <a:r>
              <a:rPr lang="en-US" dirty="0" smtClean="0"/>
              <a:t># g = h + A[3]</a:t>
            </a:r>
          </a:p>
          <a:p>
            <a:pPr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Note: 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$s3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base register (pointer)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		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12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offset in </a:t>
            </a:r>
            <a:r>
              <a:rPr lang="en-US" u="sng" dirty="0" smtClean="0">
                <a:solidFill>
                  <a:srgbClr val="3366FF"/>
                </a:solidFill>
                <a:latin typeface="+mj-lt"/>
                <a:cs typeface="Courier New"/>
              </a:rPr>
              <a:t>bytes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Offset must be a constant known at assembly time</a:t>
            </a:r>
            <a:endParaRPr lang="en-US" dirty="0">
              <a:solidFill>
                <a:srgbClr val="3366FF"/>
              </a:solidFill>
              <a:latin typeface="+mj-lt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from Register </a:t>
            </a:r>
            <a:r>
              <a:rPr lang="en-US" u="sng" dirty="0" smtClean="0"/>
              <a:t>to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51355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 code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 A[100];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/>
                <a:cs typeface="Courier New"/>
              </a:rPr>
              <a:t>A[10] = h + A[3];</a:t>
            </a:r>
          </a:p>
          <a:p>
            <a:endParaRPr lang="en-US" dirty="0" smtClean="0"/>
          </a:p>
          <a:p>
            <a:r>
              <a:rPr lang="en-US" dirty="0" smtClean="0"/>
              <a:t>Using Store Word (</a:t>
            </a:r>
            <a:r>
              <a:rPr lang="en-US" dirty="0" err="1">
                <a:latin typeface="Courier"/>
              </a:rPr>
              <a:t>s</a:t>
            </a:r>
            <a:r>
              <a:rPr lang="en-US" dirty="0" err="1" smtClean="0">
                <a:latin typeface="Courier"/>
              </a:rPr>
              <a:t>w</a:t>
            </a:r>
            <a:r>
              <a:rPr lang="en-US" dirty="0" smtClean="0"/>
              <a:t>) in MIPS: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 $t0,12($s3)  </a:t>
            </a:r>
            <a:r>
              <a:rPr lang="en-US" dirty="0" smtClean="0"/>
              <a:t># Temp </a:t>
            </a:r>
            <a:r>
              <a:rPr lang="en-US" dirty="0" err="1" smtClean="0"/>
              <a:t>reg</a:t>
            </a:r>
            <a:r>
              <a:rPr lang="en-US" dirty="0" smtClean="0"/>
              <a:t> $t0 gets A[3]</a:t>
            </a:r>
          </a:p>
          <a:p>
            <a:pPr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$t0,$s2,$t0  </a:t>
            </a:r>
            <a:r>
              <a:rPr lang="en-US" dirty="0" smtClean="0"/>
              <a:t># Temp </a:t>
            </a:r>
            <a:r>
              <a:rPr lang="en-US" dirty="0" err="1" smtClean="0"/>
              <a:t>reg</a:t>
            </a:r>
            <a:r>
              <a:rPr lang="en-US" dirty="0"/>
              <a:t> $t0 </a:t>
            </a:r>
            <a:r>
              <a:rPr lang="en-US" dirty="0" smtClean="0"/>
              <a:t>gets h + A[3]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  <a:latin typeface="Courier"/>
              </a:rPr>
              <a:t>sw</a:t>
            </a:r>
            <a:r>
              <a:rPr lang="en-US" dirty="0" smtClean="0">
                <a:solidFill>
                  <a:srgbClr val="FF0000"/>
                </a:solidFill>
                <a:latin typeface="Courier"/>
              </a:rPr>
              <a:t>	 $t0, 40($s3)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>
                <a:latin typeface="+mj-lt"/>
              </a:rPr>
              <a:t># A[10] = h + A[3]</a:t>
            </a:r>
          </a:p>
          <a:p>
            <a:pPr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Note: 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$s3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base register (pointer)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			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 New"/>
              </a:rPr>
              <a:t>12,40</a:t>
            </a: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 – offsets in </a:t>
            </a:r>
            <a:r>
              <a:rPr lang="en-US" u="sng" dirty="0" smtClean="0">
                <a:solidFill>
                  <a:srgbClr val="3366FF"/>
                </a:solidFill>
                <a:latin typeface="+mj-lt"/>
                <a:cs typeface="Courier New"/>
              </a:rPr>
              <a:t>bytes</a:t>
            </a:r>
          </a:p>
          <a:p>
            <a:pPr>
              <a:buNone/>
            </a:pPr>
            <a:endParaRPr lang="en-US" dirty="0" smtClean="0">
              <a:solidFill>
                <a:srgbClr val="3366FF"/>
              </a:solidFill>
              <a:latin typeface="+mj-lt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+mj-lt"/>
                <a:cs typeface="Courier New"/>
              </a:rPr>
              <a:t>$s3+12 and $s3+40 must be multiples of 4</a:t>
            </a:r>
            <a:endParaRPr lang="en-US" dirty="0">
              <a:solidFill>
                <a:srgbClr val="3366FF"/>
              </a:solidFill>
              <a:latin typeface="+mj-lt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4965"/>
          </a:xfrm>
          <a:ln/>
        </p:spPr>
        <p:txBody>
          <a:bodyPr vert="horz" lIns="21431" tIns="21431" rIns="21431" bIns="21431" rtlCol="0" anchor="ctr">
            <a:normAutofit fontScale="90000"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Loading and Storing bytes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25963"/>
          </a:xfrm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In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addition to word data transfers </a:t>
            </a:r>
            <a:r>
              <a:rPr lang="en-US" altLang="en-US" dirty="0">
                <a:latin typeface="+mj-lt"/>
                <a:sym typeface="Lucida Grande" charset="0"/>
              </a:rPr>
              <a:t/>
            </a:r>
            <a:br>
              <a:rPr lang="en-US" altLang="en-US" dirty="0">
                <a:latin typeface="+mj-lt"/>
                <a:sym typeface="Lucida Grande" charset="0"/>
              </a:rPr>
            </a:b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 err="1">
                <a:latin typeface="Courier"/>
                <a:ea typeface="Lucida Grande" charset="0"/>
                <a:cs typeface="Lucida Grande" charset="0"/>
                <a:sym typeface="Lucida Grande" charset="0"/>
              </a:rPr>
              <a:t>lw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latin typeface="Courier"/>
                <a:ea typeface="Lucida Grande" charset="0"/>
                <a:cs typeface="Lucida Grande" charset="0"/>
                <a:sym typeface="Lucida Grande" charset="0"/>
              </a:rPr>
              <a:t>sw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), MIPS has 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byte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data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transfers: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load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byte: </a:t>
            </a:r>
            <a:r>
              <a:rPr lang="en-US" altLang="en-US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lb</a:t>
            </a:r>
            <a:endParaRPr lang="en-US" altLang="en-US" dirty="0" smtClean="0">
              <a:latin typeface="Courier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store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byte: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sb</a:t>
            </a:r>
            <a:endParaRPr lang="en-US" altLang="en-US" dirty="0">
              <a:latin typeface="Courier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Same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format as </a:t>
            </a:r>
            <a:r>
              <a:rPr lang="en-US" altLang="en-US" dirty="0" err="1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endParaRPr lang="en-US" altLang="en-US" dirty="0">
              <a:latin typeface="Courier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E.g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., 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lb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$s0, 3($</a:t>
            </a:r>
            <a:r>
              <a:rPr lang="en-US" altLang="en-US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s1)</a:t>
            </a:r>
            <a:endParaRPr lang="en-US" altLang="en-US" dirty="0" smtClean="0">
              <a:latin typeface="Courier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Courier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contents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of memory location with address = sum of “3” + contents of register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$</a:t>
            </a:r>
            <a:r>
              <a:rPr lang="en-US" altLang="en-US" i="1" dirty="0" smtClean="0">
                <a:latin typeface="+mj-lt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copied to the low byte position of register </a:t>
            </a:r>
            <a:r>
              <a:rPr lang="en-US" altLang="en-US" dirty="0" smtClean="0">
                <a:solidFill>
                  <a:srgbClr val="0926B7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$</a:t>
            </a:r>
            <a:r>
              <a:rPr lang="en-US" altLang="en-US" i="1" dirty="0" smtClean="0">
                <a:solidFill>
                  <a:srgbClr val="0926B7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.</a:t>
            </a:r>
            <a:endParaRPr lang="en-US" altLang="en-US" dirty="0">
              <a:latin typeface="+mj-lt"/>
              <a:sym typeface="Lucida Grand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5390257"/>
            <a:ext cx="7248525" cy="1315343"/>
            <a:chOff x="609600" y="5390257"/>
            <a:chExt cx="7248525" cy="131534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763345" y="5493841"/>
              <a:ext cx="880467" cy="894756"/>
              <a:chOff x="0" y="0"/>
              <a:chExt cx="986" cy="1002"/>
            </a:xfrm>
          </p:grpSpPr>
          <p:sp>
            <p:nvSpPr>
              <p:cNvPr id="9" name="Rectangle 1"/>
              <p:cNvSpPr>
                <a:spLocks/>
              </p:cNvSpPr>
              <p:nvPr/>
            </p:nvSpPr>
            <p:spPr bwMode="auto">
              <a:xfrm>
                <a:off x="345" y="0"/>
                <a:ext cx="72" cy="25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/>
              <a:lstStyle/>
              <a:p>
                <a:endParaRPr lang="en-US" sz="1013"/>
              </a:p>
            </p:txBody>
          </p:sp>
          <p:sp>
            <p:nvSpPr>
              <p:cNvPr id="10" name="Rectangle 2"/>
              <p:cNvSpPr>
                <a:spLocks/>
              </p:cNvSpPr>
              <p:nvPr/>
            </p:nvSpPr>
            <p:spPr bwMode="auto">
              <a:xfrm>
                <a:off x="0" y="256"/>
                <a:ext cx="986" cy="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byte</a:t>
                </a:r>
                <a:b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</a:b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loaded</a:t>
                </a:r>
              </a:p>
            </p:txBody>
          </p:sp>
        </p:grp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6307931" y="5390257"/>
              <a:ext cx="1442703" cy="35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A408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zzz zzzz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6307931" y="5390257"/>
              <a:ext cx="198772" cy="35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3F691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</a:t>
              </a:r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057400" y="5679579"/>
              <a:ext cx="3943350" cy="593824"/>
              <a:chOff x="0" y="0"/>
              <a:chExt cx="4416" cy="665"/>
            </a:xfrm>
          </p:grpSpPr>
          <p:sp>
            <p:nvSpPr>
              <p:cNvPr id="14" name="Rectangle 11"/>
              <p:cNvSpPr>
                <a:spLocks/>
              </p:cNvSpPr>
              <p:nvPr/>
            </p:nvSpPr>
            <p:spPr bwMode="auto">
              <a:xfrm>
                <a:off x="64" y="268"/>
                <a:ext cx="3958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…is copied to “sign-extend”</a:t>
                </a:r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>
                <a:off x="0" y="0"/>
                <a:ext cx="4416" cy="206"/>
              </a:xfrm>
              <a:prstGeom prst="leftArrow">
                <a:avLst>
                  <a:gd name="adj1" fmla="val 50000"/>
                  <a:gd name="adj2" fmla="val 401942"/>
                </a:avLst>
              </a:prstGeom>
              <a:solidFill>
                <a:schemeClr val="accent1"/>
              </a:solidFill>
              <a:ln w="9525" cap="flat">
                <a:solidFill>
                  <a:srgbClr val="7FD13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</p:grp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6156127" y="5722441"/>
              <a:ext cx="967001" cy="983159"/>
              <a:chOff x="0" y="0"/>
              <a:chExt cx="1082" cy="1101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255" y="0"/>
                <a:ext cx="0" cy="640"/>
              </a:xfrm>
              <a:prstGeom prst="line">
                <a:avLst/>
              </a:prstGeom>
              <a:noFill/>
              <a:ln w="63500" cap="flat">
                <a:solidFill>
                  <a:srgbClr val="2B4714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  <p:sp>
            <p:nvSpPr>
              <p:cNvPr id="18" name="Rectangle 15"/>
              <p:cNvSpPr>
                <a:spLocks/>
              </p:cNvSpPr>
              <p:nvPr/>
            </p:nvSpPr>
            <p:spPr bwMode="auto">
              <a:xfrm>
                <a:off x="0" y="704"/>
                <a:ext cx="1082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This bit</a:t>
                </a:r>
              </a:p>
            </p:txBody>
          </p:sp>
        </p:grp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1628775" y="5393829"/>
              <a:ext cx="4552528" cy="35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 xxxx xxxx xxxx xxxx xxxx</a:t>
              </a: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6222206" y="5443835"/>
              <a:ext cx="1635919" cy="335756"/>
            </a:xfrm>
            <a:prstGeom prst="roundRect">
              <a:avLst>
                <a:gd name="adj" fmla="val 208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609600" y="5417969"/>
              <a:ext cx="793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926B7"/>
                  </a:solidFill>
                </a:rPr>
                <a:t>$s0:</a:t>
              </a:r>
              <a:endParaRPr lang="en-US" sz="2800" dirty="0">
                <a:solidFill>
                  <a:srgbClr val="0926B7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4000" y="2260583"/>
            <a:ext cx="8636000" cy="8212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Representation/Interpretation</a:t>
            </a:r>
            <a:endParaRPr lang="en-US" dirty="0"/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585" y="2202532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85725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rgbClr val="000000"/>
                </a:solidFill>
              </a:rPr>
              <a:t>High Level </a:t>
            </a:r>
            <a:r>
              <a:rPr lang="en-US" sz="1800" b="1" dirty="0" smtClean="0">
                <a:solidFill>
                  <a:srgbClr val="000000"/>
                </a:solidFill>
              </a:rPr>
              <a:t>Language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0000"/>
                </a:solidFill>
              </a:rPr>
              <a:t>Program </a:t>
            </a:r>
            <a:r>
              <a:rPr lang="en-US" sz="1800" b="1" dirty="0">
                <a:solidFill>
                  <a:srgbClr val="000000"/>
                </a:solidFill>
              </a:rPr>
              <a:t>(e.g., C)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857250" y="2381440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bg1"/>
                </a:solidFill>
              </a:rPr>
              <a:t>Assembly  </a:t>
            </a:r>
            <a:r>
              <a:rPr lang="en-US" sz="1800" b="1" dirty="0" smtClean="0">
                <a:solidFill>
                  <a:schemeClr val="bg1"/>
                </a:solidFill>
              </a:rPr>
              <a:t>Language Program </a:t>
            </a:r>
            <a:r>
              <a:rPr lang="en-US" sz="1800" b="1" dirty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e.g., MIPS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908050" y="3295840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/>
              <a:t>Machine  Language 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6744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3366FF"/>
                </a:solidFill>
              </a:rPr>
              <a:t>Hardware Architecture </a:t>
            </a:r>
            <a:r>
              <a:rPr lang="en-US" sz="1800" b="1" dirty="0" smtClean="0">
                <a:solidFill>
                  <a:srgbClr val="3366FF"/>
                </a:solidFill>
              </a:rPr>
              <a:t>Description</a:t>
            </a:r>
            <a:br>
              <a:rPr lang="en-US" sz="1800" b="1" dirty="0" smtClean="0">
                <a:solidFill>
                  <a:srgbClr val="3366FF"/>
                </a:solidFill>
              </a:rPr>
            </a:br>
            <a:r>
              <a:rPr lang="en-US" sz="1800" b="1" dirty="0" smtClean="0">
                <a:solidFill>
                  <a:srgbClr val="3366FF"/>
                </a:solidFill>
              </a:rPr>
              <a:t>(</a:t>
            </a:r>
            <a:r>
              <a:rPr lang="en-US" sz="1800" b="1" dirty="0">
                <a:solidFill>
                  <a:srgbClr val="3366FF"/>
                </a:solidFill>
              </a:rPr>
              <a:t>e.g., block diagrams)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057400" y="198139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197100" y="207664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222500" y="2991040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108200" y="3816540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381000" y="405784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37007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temp = </a:t>
            </a: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4624585" y="429914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ourier New" charset="0"/>
              </a:rPr>
              <a:t>0000 1001 1100 0110 1010 1111 0101 1000</a:t>
            </a:r>
          </a:p>
          <a:p>
            <a:pPr algn="l"/>
            <a:r>
              <a:rPr lang="en-US" sz="1400" dirty="0">
                <a:latin typeface="Courier New" charset="0"/>
              </a:rPr>
              <a:t>1010 1111 0101 1000 0000 1001 1100 0110 </a:t>
            </a:r>
          </a:p>
          <a:p>
            <a:pPr algn="l"/>
            <a:r>
              <a:rPr lang="en-US" sz="1400" dirty="0">
                <a:latin typeface="Courier New" charset="0"/>
              </a:rPr>
              <a:t>1100 0110 1010 1111 0101 1000 0000 1001 </a:t>
            </a:r>
          </a:p>
          <a:p>
            <a:pPr algn="l"/>
            <a:r>
              <a:rPr lang="en-US" sz="1400" dirty="0">
                <a:latin typeface="Courier New" charset="0"/>
              </a:rPr>
              <a:t>0101 1000 0000 1001 1100 0110 1010 1111</a:t>
            </a:r>
            <a:r>
              <a:rPr lang="en-US" sz="1400" dirty="0">
                <a:latin typeface="Courier" charset="0"/>
              </a:rPr>
              <a:t>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844550" y="3816540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082800" y="292277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286000" y="5224653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381000" y="5369115"/>
            <a:ext cx="1981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Architecture Implementation</a:t>
            </a:r>
          </a:p>
        </p:txBody>
      </p:sp>
      <p:pic>
        <p:nvPicPr>
          <p:cNvPr id="28695" name="Picture 35" descr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4585" y="4178010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6" name="Rectangle 36"/>
          <p:cNvSpPr>
            <a:spLocks noChangeArrowheads="1"/>
          </p:cNvSpPr>
          <p:nvPr/>
        </p:nvSpPr>
        <p:spPr bwMode="auto">
          <a:xfrm>
            <a:off x="6009193" y="5291665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66936" y="2184438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FFFF"/>
                </a:solidFill>
              </a:rPr>
              <a:t>Anything can be represented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as a </a:t>
            </a:r>
            <a:r>
              <a:rPr lang="en-US" sz="1600" i="1" dirty="0" smtClean="0">
                <a:solidFill>
                  <a:srgbClr val="FFFFFF"/>
                </a:solidFill>
              </a:rPr>
              <a:t>number</a:t>
            </a:r>
            <a:r>
              <a:rPr lang="en-US" sz="1600" dirty="0" smtClean="0">
                <a:solidFill>
                  <a:srgbClr val="FFFFFF"/>
                </a:solidFill>
              </a:rPr>
              <a:t>, 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i.e., data or instructions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585" y="555038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55038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609600" y="607079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5400"/>
                </a:solidFill>
              </a:rPr>
              <a:t>Logic Circuit Description</a:t>
            </a:r>
            <a:br>
              <a:rPr lang="en-US" sz="1800" b="1" dirty="0">
                <a:solidFill>
                  <a:srgbClr val="005400"/>
                </a:solidFill>
              </a:rPr>
            </a:br>
            <a:r>
              <a:rPr lang="en-US" sz="1800" b="1" dirty="0">
                <a:solidFill>
                  <a:srgbClr val="005400"/>
                </a:solidFill>
              </a:rPr>
              <a:t>(Circuit Schematic Diagrams)</a:t>
            </a:r>
          </a:p>
        </p:txBody>
      </p:sp>
    </p:spTree>
    <p:extLst>
      <p:ext uri="{BB962C8B-B14F-4D97-AF65-F5344CB8AC3E}">
        <p14:creationId xmlns:p14="http://schemas.microsoft.com/office/powerpoint/2010/main" val="4006950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Registers vs.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</a:t>
            </a:r>
          </a:p>
          <a:p>
            <a:pPr lvl="1"/>
            <a:r>
              <a:rPr lang="en-US" dirty="0" smtClean="0"/>
              <a:t>Registers: 32 words (128 Bytes)</a:t>
            </a:r>
          </a:p>
          <a:p>
            <a:pPr lvl="1"/>
            <a:r>
              <a:rPr lang="en-US" dirty="0" smtClean="0"/>
              <a:t>Memory: Billions of bytes (2 GB to 8 GB on laptop)</a:t>
            </a:r>
          </a:p>
          <a:p>
            <a:r>
              <a:rPr lang="en-US" dirty="0" smtClean="0"/>
              <a:t>and the RISC principle is…</a:t>
            </a:r>
          </a:p>
          <a:p>
            <a:pPr lvl="1"/>
            <a:r>
              <a:rPr lang="en-US" dirty="0" smtClean="0"/>
              <a:t>Smaller is faster</a:t>
            </a:r>
          </a:p>
          <a:p>
            <a:r>
              <a:rPr lang="en-US" dirty="0" smtClean="0"/>
              <a:t>How much faster are registers than memory??</a:t>
            </a:r>
          </a:p>
          <a:p>
            <a:r>
              <a:rPr lang="en-US" dirty="0" smtClean="0"/>
              <a:t>About 100-500 times faster!</a:t>
            </a:r>
          </a:p>
          <a:p>
            <a:pPr lvl="1"/>
            <a:r>
              <a:rPr lang="en-US" dirty="0" smtClean="0"/>
              <a:t>in terms of </a:t>
            </a:r>
            <a:r>
              <a:rPr lang="en-US" i="1" dirty="0" smtClean="0"/>
              <a:t>latency </a:t>
            </a:r>
            <a:r>
              <a:rPr lang="en-US" dirty="0" smtClean="0"/>
              <a:t>of one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How many hours h on Homework </a:t>
            </a:r>
            <a:r>
              <a:rPr lang="en-US" dirty="0" smtClean="0"/>
              <a:t>0?</a:t>
            </a:r>
            <a:endParaRPr lang="en-US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1219200" y="2133600"/>
            <a:ext cx="7467600" cy="3992563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  <a:buSzPct val="99000"/>
              <a:buNone/>
            </a:pPr>
            <a:r>
              <a:rPr lang="en-US" dirty="0" smtClean="0"/>
              <a:t>A: 0 </a:t>
            </a:r>
            <a:r>
              <a:rPr lang="en-US" dirty="0"/>
              <a:t>≤ h &lt; 5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B: 5 ≤ </a:t>
            </a:r>
            <a:r>
              <a:rPr lang="en-US" dirty="0"/>
              <a:t>h &lt; </a:t>
            </a:r>
            <a:r>
              <a:rPr lang="en-US" dirty="0" smtClean="0"/>
              <a:t>10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C: 10 </a:t>
            </a:r>
            <a:r>
              <a:rPr lang="en-US" dirty="0"/>
              <a:t>≤ h &lt; 15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D: 15 </a:t>
            </a:r>
            <a:r>
              <a:rPr lang="en-US" dirty="0"/>
              <a:t>≤ h &lt; 20</a:t>
            </a:r>
          </a:p>
          <a:p>
            <a:pPr marL="0" indent="0">
              <a:buSzPct val="99000"/>
              <a:buNone/>
            </a:pPr>
            <a:r>
              <a:rPr lang="en-US" dirty="0" smtClean="0"/>
              <a:t>E: 20 </a:t>
            </a:r>
            <a:r>
              <a:rPr lang="en-US" dirty="0"/>
              <a:t>≤ h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14540" r="10573" b="10612"/>
          <a:stretch>
            <a:fillRect/>
          </a:stretch>
        </p:blipFill>
        <p:spPr bwMode="auto">
          <a:xfrm>
            <a:off x="8176577" y="238005"/>
            <a:ext cx="685800" cy="62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Clickers/Peer Instruction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idx="1"/>
          </p:nvPr>
        </p:nvSpPr>
        <p:spPr>
          <a:xfrm>
            <a:off x="609599" y="1676400"/>
            <a:ext cx="7909877" cy="4876800"/>
          </a:xfrm>
          <a:ln/>
        </p:spPr>
        <p:txBody>
          <a:bodyPr vert="horz" lIns="21431" tIns="21431" rIns="21431" bIns="21431" rtlCol="0">
            <a:normAutofit lnSpcReduction="10000"/>
          </a:bodyPr>
          <a:lstStyle/>
          <a:p>
            <a:pPr marL="64294" lvl="1" indent="0">
              <a:lnSpc>
                <a:spcPct val="75000"/>
              </a:lnSpc>
              <a:spcBef>
                <a:spcPct val="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 want to translate </a:t>
            </a:r>
            <a:r>
              <a:rPr lang="en-US" altLang="en-US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*x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*y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+1  into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MIPS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64294" lvl="1" indent="0">
              <a:lnSpc>
                <a:spcPct val="7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dirty="0">
                <a:solidFill>
                  <a:srgbClr val="7FD13B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x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>
                <a:solidFill>
                  <a:srgbClr val="EA157A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pointers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stored in:     </a:t>
            </a:r>
            <a:r>
              <a:rPr lang="en-US" altLang="en-US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580430" lvl="1" indent="-516136">
              <a:lnSpc>
                <a:spcPct val="75000"/>
              </a:lnSpc>
              <a:spcBef>
                <a:spcPts val="450"/>
              </a:spcBef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1800" dirty="0" smtClean="0">
              <a:latin typeface="Lucida Grande" charset="0"/>
              <a:sym typeface="Lucida Grande" charset="0"/>
            </a:endParaRPr>
          </a:p>
          <a:p>
            <a:pPr marL="64294" lvl="1" indent="0">
              <a:lnSpc>
                <a:spcPct val="7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1800" dirty="0">
              <a:latin typeface="Lucida Grande" charset="0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A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addi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B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,1(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 smtClean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	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,0(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C: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sym typeface="Courier" charset="0"/>
              </a:rPr>
              <a:t>		</a:t>
            </a:r>
            <a:r>
              <a:rPr lang="en-US" altLang="en-US" sz="2400" dirty="0" err="1" smtClean="0">
                <a:latin typeface="Courier"/>
                <a:sym typeface="Courier" charset="0"/>
              </a:rPr>
              <a:t>addi</a:t>
            </a:r>
            <a:r>
              <a:rPr lang="en-US" altLang="en-US" sz="2400" dirty="0" smtClean="0">
                <a:latin typeface="Courier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D: 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sym typeface="Courier" charset="0"/>
              </a:rPr>
              <a:t>		</a:t>
            </a:r>
            <a:r>
              <a:rPr lang="en-US" altLang="en-US" sz="2400" dirty="0" err="1" smtClean="0">
                <a:latin typeface="Courier"/>
                <a:sym typeface="Courier" charset="0"/>
              </a:rPr>
              <a:t>addi</a:t>
            </a:r>
            <a:r>
              <a:rPr lang="en-US" altLang="en-US" sz="2400" dirty="0" smtClean="0">
                <a:latin typeface="Courier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	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endParaRPr lang="en-US" altLang="en-US" sz="2400" dirty="0" smtClean="0"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E: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7FD13B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,1(</a:t>
            </a:r>
            <a:r>
              <a:rPr lang="en-US" altLang="en-US" sz="2400" dirty="0" smtClean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t0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64294" lvl="1" indent="0">
              <a:lnSpc>
                <a:spcPct val="55000"/>
              </a:lnSpc>
              <a:spcBef>
                <a:spcPts val="450"/>
              </a:spcBef>
              <a:buNone/>
              <a:tabLst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  <a:tab pos="550069" algn="l"/>
              </a:tabLst>
            </a:pP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	</a:t>
            </a:r>
            <a:r>
              <a:rPr lang="en-US" altLang="en-US" sz="2400" dirty="0" err="1" smtClean="0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altLang="en-US" sz="2400" dirty="0">
                <a:solidFill>
                  <a:srgbClr val="00ADDC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)</a:t>
            </a:r>
            <a:endParaRPr lang="en-US" altLang="en-US" sz="2400" dirty="0">
              <a:latin typeface="Courier"/>
              <a:sym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Logical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32229"/>
              </p:ext>
            </p:extLst>
          </p:nvPr>
        </p:nvGraphicFramePr>
        <p:xfrm>
          <a:off x="686550" y="3276600"/>
          <a:ext cx="7637879" cy="2941420"/>
        </p:xfrm>
        <a:graphic>
          <a:graphicData uri="http://schemas.openxmlformats.org/drawingml/2006/table">
            <a:tbl>
              <a:tblPr/>
              <a:tblGrid>
                <a:gridCol w="2420093"/>
                <a:gridCol w="1510412"/>
                <a:gridCol w="1575873"/>
                <a:gridCol w="2131501"/>
              </a:tblGrid>
              <a:tr h="689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Logical operations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C</a:t>
                      </a:r>
                      <a:r>
                        <a:rPr lang="en-US" sz="2400" b="0" i="0" u="none" strike="noStrike" dirty="0" smtClean="0">
                          <a:latin typeface="Verdana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latin typeface="Verdana"/>
                        </a:rPr>
                        <a:t>operators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Java operators</a:t>
                      </a:r>
                    </a:p>
                  </a:txBody>
                  <a:tcPr marL="12700" marR="12700" marT="1270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Verdana"/>
                        </a:rPr>
                        <a:t>MIPS instructions</a:t>
                      </a:r>
                    </a:p>
                  </a:txBody>
                  <a:tcPr marL="12700" marR="12700" marT="1270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Bit-by-bit AND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latin typeface="Verdana"/>
                        </a:rPr>
                        <a:t>&amp;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&amp;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Bit-by-bit OR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Bit-by-bit</a:t>
                      </a:r>
                      <a:r>
                        <a:rPr lang="en-US" sz="2400" b="0" i="0" u="none" strike="noStrike" dirty="0" smtClean="0">
                          <a:latin typeface="Verdana"/>
                        </a:rPr>
                        <a:t> NOT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latin typeface="Verdana"/>
                        </a:rPr>
                        <a:t>~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latin typeface="Verdana"/>
                        </a:rPr>
                        <a:t>~</a:t>
                      </a:r>
                      <a:endParaRPr lang="en-US" sz="2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latin typeface="Courier New"/>
                          <a:cs typeface="Courier New"/>
                        </a:rPr>
                        <a:t>not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Shift left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latin typeface="Courier New"/>
                          <a:cs typeface="Courier New"/>
                        </a:rPr>
                        <a:t>sll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Verdana"/>
                        </a:rPr>
                        <a:t>Shift right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&gt;&gt;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Verdana"/>
                        </a:rPr>
                        <a:t>&gt;&gt;&gt;</a:t>
                      </a: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latin typeface="Courier New"/>
                          <a:cs typeface="Courier New"/>
                        </a:rPr>
                        <a:t>srl</a:t>
                      </a:r>
                      <a:endParaRPr lang="en-US" sz="28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81373"/>
            <a:ext cx="8467962" cy="274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8838" y="1166954"/>
            <a:ext cx="8706324" cy="2117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Useful to operate on fields of bits within a word </a:t>
            </a:r>
          </a:p>
          <a:p>
            <a:pPr lvl="1">
              <a:buFont typeface="Lucida Grande"/>
              <a:buChar char="−"/>
            </a:pPr>
            <a:r>
              <a:rPr lang="en-US" sz="3200" dirty="0" smtClean="0"/>
              <a:t> e.g., characters within a word (8 bits)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Operations to pack /unpack bits into words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Called </a:t>
            </a:r>
            <a:r>
              <a:rPr lang="en-US" sz="3200" i="1" dirty="0" smtClean="0">
                <a:solidFill>
                  <a:srgbClr val="000000"/>
                </a:solidFill>
              </a:rPr>
              <a:t>logical operations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38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Logic Shifting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399"/>
          </a:xfrm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 Left: 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$s1,$s2,2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#s1=s2&lt;&lt;2</a:t>
            </a:r>
            <a:endParaRPr lang="en-US" altLang="en-US" sz="2800" dirty="0" smtClean="0">
              <a:latin typeface="+mj-lt"/>
              <a:sym typeface="Lucida Grande" charset="0"/>
            </a:endParaRPr>
          </a:p>
          <a:p>
            <a:pPr marL="492919" lvl="1" indent="-92869">
              <a:buSzPct val="94000"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Store in 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the value from 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shifted 2 bits to the left (they fall off end), </a:t>
            </a:r>
            <a:r>
              <a:rPr lang="en-US" altLang="en-US" dirty="0" smtClean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inserting 0’s</a:t>
            </a:r>
            <a:r>
              <a:rPr lang="en-US" altLang="en-US" dirty="0" smtClean="0">
                <a:solidFill>
                  <a:srgbClr val="7FD13B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on right; &lt;&lt; in C.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Before:  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0000 0002</a:t>
            </a:r>
            <a:r>
              <a:rPr lang="en-US" altLang="en-US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hex</a:t>
            </a:r>
            <a:r>
              <a:rPr lang="en-US" altLang="en-US" dirty="0" smtClean="0">
                <a:latin typeface="+mj-lt"/>
                <a:sym typeface="Lucida Grande" charset="0"/>
              </a:rPr>
              <a:t/>
            </a:r>
            <a:br>
              <a:rPr lang="en-US" altLang="en-US" dirty="0" smtClean="0">
                <a:latin typeface="+mj-lt"/>
                <a:sym typeface="Lucida Grande" charset="0"/>
              </a:rPr>
            </a:b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0000 0000 0000 0000 0000 0000 0000 0010</a:t>
            </a:r>
            <a:r>
              <a:rPr lang="en-US" altLang="en-US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	 </a:t>
            </a:r>
            <a:r>
              <a:rPr lang="en-US" altLang="en-US" sz="24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After: </a:t>
            </a:r>
            <a:r>
              <a:rPr lang="en-US" altLang="en-US" sz="2400" dirty="0" smtClean="0">
                <a:latin typeface="+mj-lt"/>
                <a:sym typeface="Lucida Grande" charset="0"/>
              </a:rPr>
              <a:t>	</a:t>
            </a:r>
            <a:r>
              <a:rPr lang="en-US" altLang="en-US" sz="24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 </a:t>
            </a:r>
            <a:r>
              <a:rPr lang="en-US" altLang="en-US" sz="24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</a:t>
            </a:r>
            <a:r>
              <a:rPr lang="en-US" altLang="en-US" sz="2400" u="sng" dirty="0" smtClean="0">
                <a:solidFill>
                  <a:srgbClr val="4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8</a:t>
            </a:r>
            <a:r>
              <a:rPr lang="en-US" altLang="en-US" sz="2400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hex</a:t>
            </a:r>
            <a:r>
              <a:rPr lang="en-US" altLang="en-US" sz="2400" dirty="0" smtClean="0">
                <a:latin typeface="+mj-lt"/>
                <a:sym typeface="Lucida Grande" charset="0"/>
              </a:rPr>
              <a:t/>
            </a:r>
            <a:br>
              <a:rPr lang="en-US" altLang="en-US" sz="2400" dirty="0" smtClean="0">
                <a:latin typeface="+mj-lt"/>
                <a:sym typeface="Lucida Grande" charset="0"/>
              </a:rPr>
            </a:br>
            <a:r>
              <a:rPr lang="en-US" altLang="en-US" sz="2400" dirty="0" smtClean="0">
                <a:latin typeface="+mj-lt"/>
                <a:sym typeface="Lucida Grande" charset="0"/>
              </a:rPr>
              <a:t>	 </a:t>
            </a:r>
            <a:r>
              <a:rPr lang="en-US" altLang="en-US" sz="24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0000 0000 0000 0000 0000 0000 0000 10</a:t>
            </a:r>
            <a:r>
              <a:rPr lang="en-US" altLang="en-US" sz="2400" u="sng" dirty="0" smtClean="0">
                <a:solidFill>
                  <a:srgbClr val="4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</a:t>
            </a:r>
            <a:r>
              <a:rPr lang="en-US" altLang="en-US" sz="2400" baseline="-210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sz="2400" dirty="0" smtClean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What arithmetic effect does shift left have?</a:t>
            </a:r>
            <a:endParaRPr lang="en-US" altLang="en-US" dirty="0" smtClean="0">
              <a:latin typeface="+mj-lt"/>
              <a:sym typeface="Lucida Grande" charset="0"/>
            </a:endParaRPr>
          </a:p>
          <a:p>
            <a:pPr marL="0" indent="0">
              <a:lnSpc>
                <a:spcPct val="85000"/>
              </a:lnSpc>
              <a:buSzPct val="94000"/>
              <a:buNone/>
            </a:pPr>
            <a:endParaRPr lang="en-US" altLang="en-US" sz="2475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 Right: 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srl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opposite shift; </a:t>
            </a:r>
            <a:r>
              <a:rPr lang="en-US" altLang="en-US" sz="28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&gt;&gt;</a:t>
            </a:r>
            <a:endParaRPr lang="en-US" altLang="en-US" sz="2800" dirty="0">
              <a:latin typeface="+mj-lt"/>
              <a:sym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66263"/>
            <a:ext cx="8686801" cy="5106018"/>
          </a:xfrm>
        </p:spPr>
        <p:txBody>
          <a:bodyPr>
            <a:normAutofit/>
          </a:bodyPr>
          <a:lstStyle/>
          <a:p>
            <a:r>
              <a:rPr lang="en-US" dirty="0" smtClean="0"/>
              <a:t>Shift right arithmetic moves </a:t>
            </a:r>
            <a:r>
              <a:rPr lang="en-US" i="1" dirty="0" err="1" smtClean="0"/>
              <a:t>n</a:t>
            </a:r>
            <a:r>
              <a:rPr lang="en-US" dirty="0" smtClean="0"/>
              <a:t> bits to the right (insert high order sign bit into empty bits)</a:t>
            </a:r>
            <a:endParaRPr lang="en-US" sz="2800" baseline="-25000" dirty="0" smtClean="0"/>
          </a:p>
          <a:p>
            <a:r>
              <a:rPr lang="en-US" dirty="0" smtClean="0"/>
              <a:t>For example, if register $s0 contained</a:t>
            </a:r>
          </a:p>
          <a:p>
            <a:pPr lvl="1">
              <a:buNone/>
            </a:pPr>
            <a:r>
              <a:rPr lang="en-US" dirty="0" smtClean="0"/>
              <a:t>1111 1111 1111 1111 1111 1111 1110 0111</a:t>
            </a:r>
            <a:r>
              <a:rPr lang="en-US" baseline="-25000" dirty="0" smtClean="0"/>
              <a:t>two</a:t>
            </a:r>
            <a:r>
              <a:rPr lang="en-US" dirty="0" smtClean="0"/>
              <a:t>= -25</a:t>
            </a:r>
            <a:r>
              <a:rPr lang="en-US" baseline="-25000" dirty="0" smtClean="0"/>
              <a:t>ten</a:t>
            </a:r>
          </a:p>
          <a:p>
            <a:r>
              <a:rPr lang="en-US" dirty="0" smtClean="0"/>
              <a:t>If executed </a:t>
            </a:r>
            <a:r>
              <a:rPr lang="en-US" dirty="0" err="1" smtClean="0"/>
              <a:t>sra</a:t>
            </a:r>
            <a:r>
              <a:rPr lang="en-US" dirty="0" smtClean="0"/>
              <a:t> $s0, $s0, 4, result is: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1111 1111 1111 1111 1111 1111 1111 1110</a:t>
            </a:r>
            <a:r>
              <a:rPr lang="en-US" sz="2800" baseline="-25000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>
                <a:solidFill>
                  <a:srgbClr val="FF0000"/>
                </a:solidFill>
              </a:rPr>
              <a:t>= -2</a:t>
            </a:r>
            <a:r>
              <a:rPr lang="en-US" sz="2800" baseline="-25000" dirty="0" smtClean="0">
                <a:solidFill>
                  <a:srgbClr val="FF0000"/>
                </a:solidFill>
              </a:rPr>
              <a:t>ten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Unfortunately, this is NOT same as dividing by 2</a:t>
            </a:r>
            <a:r>
              <a:rPr lang="en-US" baseline="30000" dirty="0" smtClean="0"/>
              <a:t>n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Fails for odd negative numbers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C arithmetic semantics is that division should round towards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8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8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computation, do something different</a:t>
            </a:r>
          </a:p>
          <a:p>
            <a:r>
              <a:rPr lang="en-US" dirty="0" smtClean="0"/>
              <a:t>In programming languages: </a:t>
            </a:r>
            <a:r>
              <a:rPr lang="en-US" i="1" dirty="0" smtClean="0"/>
              <a:t>if</a:t>
            </a:r>
            <a:r>
              <a:rPr lang="en-US" dirty="0" smtClean="0"/>
              <a:t>-statement</a:t>
            </a:r>
          </a:p>
          <a:p>
            <a:endParaRPr lang="en-US" dirty="0" smtClean="0"/>
          </a:p>
          <a:p>
            <a:r>
              <a:rPr lang="en-US" dirty="0" smtClean="0"/>
              <a:t>MIPS: </a:t>
            </a:r>
            <a:r>
              <a:rPr lang="en-US" i="1" dirty="0" smtClean="0"/>
              <a:t>if</a:t>
            </a:r>
            <a:r>
              <a:rPr lang="en-US" dirty="0" smtClean="0"/>
              <a:t>-statement instruction is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beq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register1,register2,L1</a:t>
            </a:r>
          </a:p>
          <a:p>
            <a:pPr>
              <a:buNone/>
            </a:pPr>
            <a:r>
              <a:rPr lang="en-US" dirty="0" smtClean="0"/>
              <a:t>	means: </a:t>
            </a:r>
            <a:r>
              <a:rPr lang="en-US" dirty="0" smtClean="0">
                <a:solidFill>
                  <a:srgbClr val="0926B7"/>
                </a:solidFill>
              </a:rPr>
              <a:t>go to statement labeled L1 </a:t>
            </a:r>
            <a:br>
              <a:rPr lang="en-US" dirty="0" smtClean="0">
                <a:solidFill>
                  <a:srgbClr val="0926B7"/>
                </a:solidFill>
              </a:rPr>
            </a:br>
            <a:r>
              <a:rPr lang="en-US" dirty="0" smtClean="0">
                <a:solidFill>
                  <a:srgbClr val="0926B7"/>
                </a:solidFill>
              </a:rPr>
              <a:t>if (value in register1) == (value in register2)</a:t>
            </a:r>
          </a:p>
          <a:p>
            <a:pPr>
              <a:buNone/>
            </a:pPr>
            <a:r>
              <a:rPr lang="en-US" dirty="0" smtClean="0"/>
              <a:t>	….otherwise, go to next statement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/>
              <a:t> stands for </a:t>
            </a:r>
            <a:r>
              <a:rPr lang="en-US" i="1" dirty="0" smtClean="0"/>
              <a:t>branch if equal</a:t>
            </a:r>
          </a:p>
          <a:p>
            <a:r>
              <a:rPr lang="en-US" dirty="0" smtClean="0"/>
              <a:t>Other instruction: </a:t>
            </a:r>
            <a:r>
              <a:rPr lang="en-US" dirty="0" err="1" smtClean="0">
                <a:latin typeface="Courier New"/>
                <a:cs typeface="Courier New"/>
              </a:rPr>
              <a:t>bne</a:t>
            </a:r>
            <a:r>
              <a:rPr lang="en-US" dirty="0" smtClean="0"/>
              <a:t> for </a:t>
            </a:r>
            <a:r>
              <a:rPr lang="en-US" i="1" dirty="0" smtClean="0"/>
              <a:t>branch if not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Branch</a:t>
            </a:r>
            <a:r>
              <a:rPr lang="en-US" dirty="0" smtClean="0"/>
              <a:t> – change of control flow</a:t>
            </a:r>
          </a:p>
          <a:p>
            <a:endParaRPr lang="en-US" dirty="0" smtClean="0"/>
          </a:p>
          <a:p>
            <a:r>
              <a:rPr lang="en-US" b="1" dirty="0" smtClean="0"/>
              <a:t>Conditional Branch</a:t>
            </a:r>
            <a:r>
              <a:rPr lang="en-US" dirty="0" smtClean="0"/>
              <a:t> – change control flow depending on outcome of comparison</a:t>
            </a:r>
          </a:p>
          <a:p>
            <a:pPr lvl="1"/>
            <a:r>
              <a:rPr lang="en-US" dirty="0" smtClean="0"/>
              <a:t>branch </a:t>
            </a:r>
            <a:r>
              <a:rPr lang="en-US" i="1" dirty="0" smtClean="0"/>
              <a:t>if </a:t>
            </a:r>
            <a:r>
              <a:rPr lang="en-US" dirty="0" smtClean="0"/>
              <a:t>equal (</a:t>
            </a:r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/>
              <a:t>) or branch </a:t>
            </a:r>
            <a:r>
              <a:rPr lang="en-US" i="1" dirty="0" smtClean="0"/>
              <a:t>if not</a:t>
            </a:r>
            <a:r>
              <a:rPr lang="en-US" dirty="0" smtClean="0"/>
              <a:t> equal (</a:t>
            </a:r>
            <a:r>
              <a:rPr lang="en-US" dirty="0" err="1" smtClean="0">
                <a:latin typeface="Courier New"/>
                <a:cs typeface="Courier New"/>
              </a:rPr>
              <a:t>bne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Unconditional Branch</a:t>
            </a:r>
            <a:r>
              <a:rPr lang="en-US" dirty="0" smtClean="0"/>
              <a:t> – always branch</a:t>
            </a:r>
          </a:p>
          <a:p>
            <a:pPr lvl="1"/>
            <a:r>
              <a:rPr lang="en-US" dirty="0" smtClean="0"/>
              <a:t>a MIPS instruction for this</a:t>
            </a:r>
            <a:r>
              <a:rPr lang="en-US" i="1" dirty="0" smtClean="0"/>
              <a:t>: </a:t>
            </a:r>
            <a:r>
              <a:rPr lang="en-US" i="1" dirty="0" smtClean="0">
                <a:solidFill>
                  <a:srgbClr val="000000"/>
                </a:solidFill>
              </a:rPr>
              <a:t>jump </a:t>
            </a:r>
            <a:r>
              <a:rPr lang="en-US" i="1" dirty="0" smtClean="0"/>
              <a:t>(</a:t>
            </a:r>
            <a:r>
              <a:rPr lang="en-US" i="1" dirty="0" err="1" smtClean="0">
                <a:latin typeface="Courier New"/>
                <a:cs typeface="Courier New"/>
              </a:rPr>
              <a:t>j</a:t>
            </a:r>
            <a:r>
              <a:rPr lang="en-US" i="1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Assuming translations below, compile </a:t>
            </a:r>
            <a:r>
              <a:rPr lang="en-US" i="1" dirty="0" smtClean="0"/>
              <a:t>if</a:t>
            </a:r>
            <a:r>
              <a:rPr lang="en-US" dirty="0" smtClean="0"/>
              <a:t> block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$s1</a:t>
            </a:r>
            <a:r>
              <a:rPr lang="en-US" dirty="0" smtClean="0"/>
              <a:t>	  </a:t>
            </a:r>
            <a:r>
              <a:rPr lang="en-US" dirty="0" err="1" smtClean="0"/>
              <a:t>h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$s3	</a:t>
            </a:r>
            <a:r>
              <a:rPr lang="en-US" dirty="0" smtClean="0"/>
              <a:t>	</a:t>
            </a:r>
            <a:r>
              <a:rPr lang="en-US" dirty="0" err="1" smtClean="0"/>
              <a:t>j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$s4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$s3,$s4,Exit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add $s0,$s1,$s2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					Exit:</a:t>
            </a:r>
          </a:p>
          <a:p>
            <a:r>
              <a:rPr lang="en-US" dirty="0" smtClean="0"/>
              <a:t>May need to negate branch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2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if-else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Assuming translations below, compile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$s1</a:t>
            </a:r>
            <a:r>
              <a:rPr lang="en-US" dirty="0" smtClean="0"/>
              <a:t>	  </a:t>
            </a:r>
            <a:r>
              <a:rPr lang="en-US" dirty="0" err="1" smtClean="0"/>
              <a:t>h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$s3	</a:t>
            </a:r>
            <a:r>
              <a:rPr lang="en-US" dirty="0" smtClean="0"/>
              <a:t>	</a:t>
            </a:r>
            <a:r>
              <a:rPr lang="en-US" dirty="0" err="1" smtClean="0"/>
              <a:t>j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$s4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$s3,$s4,Else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	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add $s0,$s1,$s2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else			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Exit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–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Else:	sub $s0,$s1,$s2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						Exit: 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9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Assembly Language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686801" cy="4876800"/>
          </a:xfrm>
          <a:ln/>
        </p:spPr>
        <p:txBody>
          <a:bodyPr>
            <a:normAutofit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Basic </a:t>
            </a:r>
            <a:r>
              <a:rPr lang="en-US" dirty="0"/>
              <a:t>job of a CPU: execute lots of </a:t>
            </a:r>
            <a:r>
              <a:rPr lang="en-US" i="1" dirty="0">
                <a:solidFill>
                  <a:srgbClr val="063DE8"/>
                </a:solidFill>
              </a:rPr>
              <a:t>instructions</a:t>
            </a:r>
            <a:r>
              <a:rPr lang="en-US" dirty="0"/>
              <a:t>.</a:t>
            </a:r>
          </a:p>
          <a:p>
            <a:pPr marL="100013" indent="-100013"/>
            <a:r>
              <a:rPr lang="en-US" dirty="0" smtClean="0"/>
              <a:t> Instructions </a:t>
            </a:r>
            <a:r>
              <a:rPr lang="en-US" dirty="0"/>
              <a:t>are the primitive operations that the CPU may execute.</a:t>
            </a:r>
          </a:p>
          <a:p>
            <a:pPr marL="100013" indent="-100013"/>
            <a:r>
              <a:rPr lang="en-US" dirty="0" smtClean="0"/>
              <a:t> Different </a:t>
            </a:r>
            <a:r>
              <a:rPr lang="en-US" dirty="0"/>
              <a:t>CPUs implement different sets of instructions.  The set of instructions a particular CPU implements is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63DE8"/>
                </a:solidFill>
              </a:rPr>
              <a:t>Instruction </a:t>
            </a:r>
            <a:r>
              <a:rPr lang="en-US" i="1" dirty="0">
                <a:solidFill>
                  <a:srgbClr val="063DE8"/>
                </a:solidFill>
              </a:rPr>
              <a:t>Set Architecture</a:t>
            </a:r>
            <a:r>
              <a:rPr lang="en-US" dirty="0"/>
              <a:t> (</a:t>
            </a:r>
            <a:r>
              <a:rPr lang="en-US" i="1" dirty="0">
                <a:solidFill>
                  <a:srgbClr val="063DE8"/>
                </a:solidFill>
              </a:rPr>
              <a:t>ISA</a:t>
            </a:r>
            <a:r>
              <a:rPr lang="en-US" dirty="0"/>
              <a:t>).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Examples: </a:t>
            </a:r>
            <a:r>
              <a:rPr lang="en-US" dirty="0" smtClean="0"/>
              <a:t>ARM, Intel x86, MIPS, RISC-V, IBM/Motorola </a:t>
            </a:r>
            <a:r>
              <a:rPr lang="en-US" dirty="0"/>
              <a:t>PowerPC (old </a:t>
            </a:r>
            <a:r>
              <a:rPr lang="en-US" dirty="0" smtClean="0"/>
              <a:t>Mac), </a:t>
            </a:r>
            <a:r>
              <a:rPr lang="en-US" dirty="0"/>
              <a:t>Intel IA64,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855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Hopefully everyone turned-in HW0</a:t>
            </a:r>
          </a:p>
          <a:p>
            <a:endParaRPr lang="en-US" sz="2800" dirty="0"/>
          </a:p>
          <a:p>
            <a:r>
              <a:rPr lang="en-US" sz="2800" dirty="0" smtClean="0"/>
              <a:t>Project </a:t>
            </a:r>
            <a:r>
              <a:rPr lang="en-US" sz="2800" dirty="0"/>
              <a:t>1 </a:t>
            </a:r>
            <a:r>
              <a:rPr lang="en-US" sz="2800" dirty="0" smtClean="0"/>
              <a:t>out</a:t>
            </a:r>
            <a:endParaRPr lang="en-US" sz="2800" dirty="0"/>
          </a:p>
          <a:p>
            <a:pPr lvl="1"/>
            <a:r>
              <a:rPr lang="en-US" sz="2400" dirty="0"/>
              <a:t>Make sure you test your code on hive machines, that’s where we’ll grade </a:t>
            </a:r>
            <a:r>
              <a:rPr lang="en-US" sz="2400" dirty="0" smtClean="0"/>
              <a:t>them</a:t>
            </a:r>
          </a:p>
          <a:p>
            <a:endParaRPr lang="en-US" sz="2800" dirty="0" smtClean="0"/>
          </a:p>
          <a:p>
            <a:r>
              <a:rPr lang="en-US" sz="2800" dirty="0" smtClean="0"/>
              <a:t>Guerrilla </a:t>
            </a:r>
            <a:r>
              <a:rPr lang="en-US" sz="2800" dirty="0"/>
              <a:t>sections starting this </a:t>
            </a:r>
            <a:r>
              <a:rPr lang="en-US" sz="2800" dirty="0" smtClean="0"/>
              <a:t>Saturday</a:t>
            </a:r>
          </a:p>
          <a:p>
            <a:pPr lvl="1"/>
            <a:r>
              <a:rPr lang="en-US" sz="2400" dirty="0" smtClean="0"/>
              <a:t>Saturdays</a:t>
            </a:r>
            <a:r>
              <a:rPr lang="en-US" sz="2400" dirty="0"/>
              <a:t> and </a:t>
            </a:r>
            <a:r>
              <a:rPr lang="en-US" sz="2400" dirty="0" smtClean="0"/>
              <a:t>Tuesdays, every </a:t>
            </a:r>
            <a:r>
              <a:rPr lang="en-US" sz="2400" dirty="0"/>
              <a:t>other </a:t>
            </a:r>
            <a:r>
              <a:rPr lang="en-US" sz="2400" dirty="0" smtClean="0"/>
              <a:t>week</a:t>
            </a:r>
          </a:p>
          <a:p>
            <a:pPr lvl="1"/>
            <a:r>
              <a:rPr lang="en-US" sz="2400" dirty="0" smtClean="0"/>
              <a:t>Schedule on </a:t>
            </a:r>
            <a:r>
              <a:rPr lang="en-US" sz="2400" dirty="0"/>
              <a:t>the course </a:t>
            </a:r>
            <a:r>
              <a:rPr lang="en-US" sz="2400" dirty="0" smtClean="0"/>
              <a:t>website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CS61C in the News pt. 1</a:t>
            </a:r>
            <a:endParaRPr lang="en-US" dirty="0"/>
          </a:p>
        </p:txBody>
      </p:sp>
      <p:pic>
        <p:nvPicPr>
          <p:cNvPr id="5" name="Content Placeholder 4" descr="risciplaquemediu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30" r="-16530"/>
          <a:stretch>
            <a:fillRect/>
          </a:stretch>
        </p:blipFill>
        <p:spPr>
          <a:xfrm>
            <a:off x="-533400" y="1295400"/>
            <a:ext cx="10114527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CS61C in the News pt.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F22A8FAE-D2F4-4A0B-A6F0-91B1F95A149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1" y="1295400"/>
            <a:ext cx="8229600" cy="4394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5816025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EECS151/251A</a:t>
            </a:r>
            <a:r>
              <a:rPr lang="en-US" sz="3200" dirty="0"/>
              <a:t>, CS152, CS250, CS252 use RISC-V</a:t>
            </a:r>
          </a:p>
        </p:txBody>
      </p:sp>
    </p:spTree>
    <p:extLst>
      <p:ext uri="{BB962C8B-B14F-4D97-AF65-F5344CB8AC3E}">
        <p14:creationId xmlns:p14="http://schemas.microsoft.com/office/powerpoint/2010/main" val="1773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Inequalities in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MIPS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Until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now, we’ve only tested equalities </a:t>
            </a:r>
            <a:r>
              <a:rPr lang="en-US" altLang="en-US" sz="2800" dirty="0">
                <a:latin typeface="+mj-lt"/>
                <a:sym typeface="Lucida Grande" charset="0"/>
              </a:rPr>
              <a:t/>
            </a:r>
            <a:br>
              <a:rPr lang="en-US" altLang="en-US" sz="2800" dirty="0">
                <a:latin typeface="+mj-lt"/>
                <a:sym typeface="Lucida Grande" charset="0"/>
              </a:rPr>
            </a:b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(== and != in C).  General programs need to test &lt; and &gt; as well.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Introduce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MIPS Inequality Instruction: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78581" lvl="1" indent="0">
              <a:lnSpc>
                <a:spcPct val="75000"/>
              </a:lnSpc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 on Less Than”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Syntax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:        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reg1,reg2,reg3</a:t>
            </a:r>
            <a:endParaRPr lang="en-US" altLang="en-US" dirty="0">
              <a:latin typeface="Courier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Meaning:</a:t>
            </a:r>
            <a:r>
              <a:rPr lang="en-US" altLang="en-US" dirty="0" smtClean="0">
                <a:latin typeface="+mj-lt"/>
                <a:sym typeface="Lucida Grande" charset="0"/>
              </a:rPr>
              <a:t>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(reg2 &lt; reg3) </a:t>
            </a: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/>
            </a:r>
            <a:b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</a:b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sym typeface="Courier" charset="0"/>
              </a:rPr>
              <a:t>		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reg1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= 1; </a:t>
            </a: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/>
            </a:r>
            <a:b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</a:b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>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sym typeface="Courier" charset="0"/>
              </a:rPr>
              <a:t>		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else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reg1 = 0; 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set” means “change to 1”, </a:t>
            </a:r>
            <a:r>
              <a:rPr lang="en-US" altLang="en-US" dirty="0">
                <a:latin typeface="+mj-lt"/>
                <a:sym typeface="Lucida Grande" charset="0"/>
              </a:rPr>
              <a:t/>
            </a:r>
            <a:br>
              <a:rPr lang="en-US" altLang="en-US" dirty="0">
                <a:latin typeface="+mj-lt"/>
                <a:sym typeface="Lucida Grande" charset="0"/>
              </a:rPr>
            </a:br>
            <a:r>
              <a:rPr lang="en-US" altLang="en-US" dirty="0" smtClean="0">
                <a:latin typeface="+mj-lt"/>
                <a:sym typeface="Lucida Grande" charset="0"/>
              </a:rPr>
              <a:t>	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reset” means “change to 0”.</a:t>
            </a:r>
            <a:endParaRPr lang="en-US" altLang="en-US" dirty="0">
              <a:latin typeface="+mj-lt"/>
              <a:sym typeface="Lucida Grand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Inequalities in MIPS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Cont.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 fontScale="92500" lnSpcReduction="10000"/>
          </a:bodyPr>
          <a:lstStyle/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How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do we use this? Compile by hand:</a:t>
            </a:r>
            <a:r>
              <a:rPr lang="en-US" altLang="en-US" sz="2800" dirty="0">
                <a:latin typeface="+mj-lt"/>
                <a:sym typeface="Lucida Grande" charset="0"/>
              </a:rPr>
              <a:t/>
            </a:r>
            <a:br>
              <a:rPr lang="en-US" altLang="en-US" sz="2800" dirty="0">
                <a:latin typeface="+mj-lt"/>
                <a:sym typeface="Lucida Grande" charset="0"/>
              </a:rPr>
            </a:br>
            <a:r>
              <a:rPr lang="en-US" altLang="en-US" sz="2800" dirty="0" smtClean="0">
                <a:latin typeface="+mj-lt"/>
                <a:sym typeface="Lucida Grande" charset="0"/>
              </a:rPr>
              <a:t>	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(g &lt; h) </a:t>
            </a:r>
            <a:r>
              <a:rPr lang="en-US" altLang="en-US" sz="2800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Less;</a:t>
            </a:r>
            <a:r>
              <a:rPr lang="en-US" altLang="en-US" sz="2800" dirty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#g:$s0, h:$s1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endParaRPr lang="en-US" alt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Answer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: compiled MIPS code…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2800" dirty="0" smtClean="0">
                <a:latin typeface="+mj-lt"/>
                <a:sym typeface="Lucida Grande" charset="0"/>
              </a:rPr>
              <a:t>	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$t0,$s0,$s1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i="1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 $t0 = 1 if</a:t>
            </a:r>
            <a:r>
              <a:rPr lang="en-US" altLang="en-US" sz="2800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i="1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g&lt;h</a:t>
            </a:r>
            <a:r>
              <a:rPr lang="en-US" altLang="en-US" sz="2800" i="1" dirty="0">
                <a:latin typeface="+mj-lt"/>
                <a:sym typeface="Courier" charset="0"/>
              </a:rPr>
              <a:t>	</a:t>
            </a:r>
            <a:br>
              <a:rPr lang="en-US" altLang="en-US" sz="2800" i="1" dirty="0">
                <a:latin typeface="+mj-lt"/>
                <a:sym typeface="Courier" charset="0"/>
              </a:rPr>
            </a:br>
            <a:r>
              <a:rPr lang="en-US" altLang="en-US" sz="2800" i="1" dirty="0" smtClean="0">
                <a:latin typeface="+mj-lt"/>
                <a:sym typeface="Courier" charset="0"/>
              </a:rPr>
              <a:t>	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,$zero,Less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800" i="1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800" i="1" dirty="0">
                <a:solidFill>
                  <a:srgbClr val="4E5B6F"/>
                </a:solidFill>
                <a:ea typeface="Courier" charset="0"/>
                <a:cs typeface="Courier" charset="0"/>
                <a:sym typeface="Courier" charset="0"/>
              </a:rPr>
              <a:t>if $t0!=0 </a:t>
            </a:r>
            <a:r>
              <a:rPr lang="en-US" altLang="en-US" sz="2800" i="1" dirty="0" err="1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800" i="1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Less</a:t>
            </a:r>
            <a:endParaRPr lang="en-US" altLang="en-US" sz="2800" dirty="0" smtClean="0">
              <a:latin typeface="+mj-lt"/>
              <a:sym typeface="Lucida Grande" charset="0"/>
            </a:endParaRPr>
          </a:p>
          <a:p>
            <a:pPr marL="0" indent="0">
              <a:lnSpc>
                <a:spcPct val="95000"/>
              </a:lnSpc>
              <a:buSzPct val="94000"/>
              <a:buNone/>
            </a:pPr>
            <a:endParaRPr lang="en-US" alt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Register </a:t>
            </a:r>
            <a:r>
              <a:rPr lang="en-US" altLang="en-US" sz="28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$zero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always contains the value 0, so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often use it for comparison after an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instruction</a:t>
            </a:r>
          </a:p>
          <a:p>
            <a:pPr marL="92869" indent="-92869">
              <a:lnSpc>
                <a:spcPct val="95000"/>
              </a:lnSpc>
              <a:buSzPct val="94000"/>
            </a:pPr>
            <a:endParaRPr lang="en-US" alt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err="1" smtClean="0">
                <a:solidFill>
                  <a:srgbClr val="0926B7"/>
                </a:solidFill>
                <a:latin typeface="Courier"/>
                <a:ea typeface="Lucida Grande" charset="0"/>
                <a:cs typeface="Lucida Grande" charset="0"/>
                <a:sym typeface="Lucida Grande" charset="0"/>
              </a:rPr>
              <a:t>sltu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treats registers as unsigned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Immediates in Inequalities</a:t>
            </a:r>
            <a:endParaRPr lang="en-US" altLang="en-US">
              <a:latin typeface="Lucida Grande" charset="0"/>
              <a:sym typeface="Lucida Grande" charset="0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err="1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slti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immediate version of </a:t>
            </a:r>
            <a:r>
              <a:rPr lang="en-US" altLang="en-US" dirty="0" err="1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to test against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constants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364331" lvl="1">
              <a:spcBef>
                <a:spcPts val="450"/>
              </a:spcBef>
              <a:buClr>
                <a:srgbClr val="408000"/>
              </a:buClr>
              <a:buSzPct val="89000"/>
              <a:buFont typeface="Wingdings" panose="05000000000000000000" pitchFamily="2" charset="2"/>
              <a:buChar char="•"/>
            </a:pPr>
            <a:endParaRPr lang="en-US" altLang="en-US" sz="1913" dirty="0" smtClean="0">
              <a:solidFill>
                <a:srgbClr val="EA157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: </a:t>
            </a:r>
            <a:r>
              <a:rPr lang="en-US" altLang="en-US" sz="2400" i="1" dirty="0">
                <a:latin typeface="Courier"/>
                <a:sym typeface="Courier" charset="0"/>
              </a:rPr>
              <a:t>	</a:t>
            </a:r>
            <a:r>
              <a:rPr lang="en-US" altLang="en-US" sz="2400" i="1" dirty="0">
                <a:latin typeface="Courier"/>
                <a:ea typeface="Courier" charset="0"/>
                <a:cs typeface="Courier" charset="0"/>
                <a:sym typeface="Courier" charset="0"/>
              </a:rPr>
              <a:t>. . .</a:t>
            </a: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slti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$t0,$s0,1  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$t0 = 1 if</a:t>
            </a: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               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$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s0&lt;1</a:t>
            </a:r>
            <a:r>
              <a:rPr lang="en-US" altLang="en-US" sz="2400" i="1" dirty="0">
                <a:latin typeface="Courier"/>
                <a:sym typeface="Courier" charset="0"/>
              </a:rPr>
              <a:t/>
            </a:r>
            <a:br>
              <a:rPr lang="en-US" altLang="en-US" sz="2400" i="1" dirty="0">
                <a:latin typeface="Courier"/>
                <a:sym typeface="Courier" charset="0"/>
              </a:rPr>
            </a:b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 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,$zero,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/>
            </a:r>
            <a:b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</a:b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                 </a:t>
            </a:r>
            <a:r>
              <a:rPr lang="en-US" altLang="en-US" sz="2400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if $t0==0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/>
            </a:r>
            <a:b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</a:b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>				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			 	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(if 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($s0&gt;=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1))</a:t>
            </a:r>
            <a:r>
              <a:rPr lang="en-US" altLang="en-US" sz="2400" dirty="0">
                <a:latin typeface="Courier"/>
                <a:sym typeface="Lucida Grande" charset="0"/>
              </a:rPr>
              <a:t/>
            </a:r>
            <a:br>
              <a:rPr lang="en-US" altLang="en-US" sz="2400" dirty="0">
                <a:latin typeface="Courier"/>
                <a:sym typeface="Lucida Grande" charset="0"/>
              </a:rPr>
            </a:br>
            <a:r>
              <a:rPr lang="en-US" altLang="en-US" dirty="0">
                <a:latin typeface="Lucida Grande" charset="0"/>
                <a:sym typeface="Lucida Grande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Loops in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C/Assembly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525963"/>
          </a:xfrm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Simple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loop in C;      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A[]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is an array of </a:t>
            </a:r>
            <a:r>
              <a:rPr lang="en-US" altLang="en-US" sz="2800" dirty="0" err="1">
                <a:latin typeface="+mj-lt"/>
                <a:ea typeface="Lucida Grande" charset="0"/>
                <a:cs typeface="Lucida Grande" charset="0"/>
                <a:sym typeface="Lucida Grande" charset="0"/>
              </a:rPr>
              <a:t>ints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318790" lvl="1" indent="0">
              <a:lnSpc>
                <a:spcPct val="75000"/>
              </a:lnSpc>
              <a:spcBef>
                <a:spcPts val="450"/>
              </a:spcBef>
              <a:buNone/>
            </a:pPr>
            <a:r>
              <a:rPr lang="en-US" altLang="en-US" dirty="0" smtClean="0"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do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{</a:t>
            </a:r>
            <a:r>
              <a:rPr lang="en-US" altLang="en-US" dirty="0">
                <a:latin typeface="+mj-lt"/>
                <a:sym typeface="Courier" charset="0"/>
              </a:rPr>
              <a:t>	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+ </a:t>
            </a:r>
            <a:r>
              <a:rPr lang="en-US" altLang="en-US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[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];</a:t>
            </a:r>
            <a:r>
              <a:rPr lang="en-US" altLang="en-US" dirty="0">
                <a:latin typeface="+mj-lt"/>
                <a:sym typeface="Courier" charset="0"/>
              </a:rPr>
              <a:t/>
            </a:r>
            <a:br>
              <a:rPr lang="en-US" altLang="en-US" dirty="0">
                <a:latin typeface="+mj-lt"/>
                <a:sym typeface="Courier" charset="0"/>
              </a:rPr>
            </a:b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     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 	</a:t>
            </a:r>
            <a:r>
              <a:rPr lang="en-US" altLang="en-US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=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+ </a:t>
            </a:r>
            <a:r>
              <a:rPr lang="en-US" altLang="en-US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j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altLang="en-US" dirty="0">
                <a:latin typeface="+mj-lt"/>
                <a:sym typeface="Courier" charset="0"/>
              </a:rPr>
              <a:t/>
            </a:r>
            <a:br>
              <a:rPr lang="en-US" altLang="en-US" dirty="0">
                <a:latin typeface="+mj-lt"/>
                <a:sym typeface="Courier" charset="0"/>
              </a:rPr>
            </a:br>
            <a:r>
              <a:rPr lang="en-US" altLang="en-US" dirty="0" smtClean="0"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}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while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!= </a:t>
            </a:r>
            <a:r>
              <a:rPr lang="en-US" altLang="en-US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h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);</a:t>
            </a:r>
            <a:endParaRPr lang="en-US" altLang="en-US" sz="24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Use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mapping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:</a:t>
            </a:r>
            <a:r>
              <a:rPr lang="en-US" altLang="en-US" sz="2800" dirty="0">
                <a:latin typeface="+mj-lt"/>
                <a:sym typeface="Lucida Grande" charset="0"/>
              </a:rPr>
              <a:t>	</a:t>
            </a:r>
            <a:r>
              <a:rPr lang="en-US" altLang="en-US" sz="24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</a:t>
            </a:r>
            <a:r>
              <a:rPr lang="en-US" altLang="en-US" sz="2400" dirty="0">
                <a:solidFill>
                  <a:srgbClr val="0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h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 </a:t>
            </a:r>
            <a:r>
              <a:rPr lang="en-US" altLang="en-US" sz="2400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 </a:t>
            </a:r>
            <a:r>
              <a:rPr lang="en-US" altLang="en-US" sz="2400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j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&amp;A[0]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sym typeface="Courier" charset="0"/>
              </a:rPr>
              <a:t/>
            </a:r>
            <a:br>
              <a:rPr lang="en-US" altLang="en-US" sz="2400" dirty="0">
                <a:solidFill>
                  <a:srgbClr val="800000"/>
                </a:solidFill>
                <a:latin typeface="+mj-lt"/>
                <a:sym typeface="Courier" charset="0"/>
              </a:rPr>
            </a:b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						    </a:t>
            </a:r>
            <a:r>
              <a:rPr lang="en-US" altLang="en-US" sz="2400" dirty="0" smtClean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$s4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$s5</a:t>
            </a:r>
            <a:endParaRPr lang="en-US" altLang="en-US" sz="2400" dirty="0">
              <a:solidFill>
                <a:srgbClr val="800000"/>
              </a:solidFill>
              <a:latin typeface="+mj-lt"/>
              <a:sym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863181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869" indent="-92869"/>
            <a:r>
              <a:rPr lang="en-US" altLang="en-US" sz="2400" dirty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Loop:</a:t>
            </a:r>
            <a:r>
              <a:rPr lang="en-US" alt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$t1,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,2  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 4*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	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$t1,$t1,</a:t>
            </a:r>
            <a:r>
              <a:rPr lang="en-US" altLang="en-US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$s5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addr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A+4i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$t1,0($t1) 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$t1=A[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  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,$t1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g=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g+A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00ADD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$s4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i+j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FF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Loop</a:t>
            </a:r>
            <a:r>
              <a:rPr lang="en-US" altLang="en-US" sz="2400" i="1" dirty="0"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latin typeface="Courier" charset="0"/>
                <a:sym typeface="Courier" charset="0"/>
              </a:rPr>
            </a:br>
            <a:r>
              <a:rPr lang="en-US" altLang="en-US" sz="2400" i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    </a:t>
            </a:r>
            <a:r>
              <a:rPr lang="en-US" altLang="en-US" sz="24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!=h</a:t>
            </a:r>
            <a:endParaRPr lang="en-US" altLang="en-US" sz="2400" dirty="0">
              <a:latin typeface="Lucida Grande" charset="0"/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In Conclusion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 words and vocabulary are called instructions and instruction set respectively</a:t>
            </a:r>
          </a:p>
          <a:p>
            <a:r>
              <a:rPr lang="en-US" dirty="0" smtClean="0"/>
              <a:t>MIPS is example RISC instruction set in this class</a:t>
            </a:r>
          </a:p>
          <a:p>
            <a:r>
              <a:rPr lang="en-US" dirty="0" smtClean="0"/>
              <a:t>Rigid format: 1 operation, 2 source operands, 1 destination</a:t>
            </a:r>
          </a:p>
          <a:p>
            <a:pPr lvl="1"/>
            <a:r>
              <a:rPr lang="en-US" dirty="0" err="1" smtClean="0">
                <a:latin typeface="Courier"/>
              </a:rPr>
              <a:t>add,sub,mul,div,and,or,sll,srl,sra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err="1" smtClean="0">
                <a:latin typeface="Courier"/>
              </a:rPr>
              <a:t>lw,sw,lb,sb</a:t>
            </a:r>
            <a:r>
              <a:rPr lang="en-US" dirty="0" smtClean="0"/>
              <a:t> to move data to/from registers from/to memory</a:t>
            </a:r>
          </a:p>
          <a:p>
            <a:pPr lvl="1"/>
            <a:r>
              <a:rPr lang="en-US" dirty="0" err="1" smtClean="0">
                <a:latin typeface="Courier"/>
              </a:rPr>
              <a:t>beq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bne</a:t>
            </a:r>
            <a:r>
              <a:rPr lang="en-US" dirty="0" smtClean="0">
                <a:latin typeface="Courier"/>
              </a:rPr>
              <a:t>, j, </a:t>
            </a:r>
            <a:r>
              <a:rPr lang="en-US" dirty="0" err="1" smtClean="0">
                <a:latin typeface="Courier"/>
              </a:rPr>
              <a:t>slt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slti</a:t>
            </a:r>
            <a:r>
              <a:rPr lang="en-US" dirty="0" smtClean="0"/>
              <a:t> for decision/flow control</a:t>
            </a:r>
          </a:p>
          <a:p>
            <a:r>
              <a:rPr lang="en-US" dirty="0" smtClean="0"/>
              <a:t>Simple mappings from arithmetic expressions, array access, if-then-else in C to MIPS instructions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9487"/>
          </a:xfrm>
          <a:ln/>
        </p:spPr>
        <p:txBody>
          <a:bodyPr>
            <a:normAutofit/>
          </a:bodyPr>
          <a:lstStyle/>
          <a:p>
            <a:r>
              <a:rPr lang="en-US" dirty="0"/>
              <a:t>Instruction Set Architectures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67163" cy="4525963"/>
          </a:xfrm>
          <a:ln/>
        </p:spPr>
        <p:txBody>
          <a:bodyPr>
            <a:noAutofit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Early </a:t>
            </a:r>
            <a:r>
              <a:rPr lang="en-US" dirty="0"/>
              <a:t>trend was to add more and more instructions to new CPUs to do </a:t>
            </a:r>
            <a:r>
              <a:rPr lang="en-US" dirty="0" smtClean="0"/>
              <a:t>elaborate operations</a:t>
            </a:r>
            <a:endParaRPr lang="en-US" dirty="0"/>
          </a:p>
          <a:p>
            <a:pPr lvl="1">
              <a:lnSpc>
                <a:spcPct val="75000"/>
              </a:lnSpc>
            </a:pPr>
            <a:r>
              <a:rPr lang="en-US" dirty="0"/>
              <a:t>VAX architecture had an instruction to multiply polynomials</a:t>
            </a:r>
            <a:r>
              <a:rPr lang="en-US" dirty="0" smtClean="0"/>
              <a:t>!</a:t>
            </a:r>
          </a:p>
          <a:p>
            <a:pPr lvl="1">
              <a:lnSpc>
                <a:spcPct val="75000"/>
              </a:lnSpc>
            </a:pPr>
            <a:endParaRPr lang="en-US" dirty="0"/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RISC </a:t>
            </a:r>
            <a:r>
              <a:rPr lang="en-US" dirty="0"/>
              <a:t>philosophy (</a:t>
            </a:r>
            <a:r>
              <a:rPr lang="en-US" dirty="0" err="1"/>
              <a:t>Cocke</a:t>
            </a:r>
            <a:r>
              <a:rPr lang="en-US" dirty="0"/>
              <a:t> IBM, Patterson, Hennessy, 1980s) – </a:t>
            </a:r>
            <a:br>
              <a:rPr lang="en-US" dirty="0"/>
            </a:br>
            <a:r>
              <a:rPr lang="en-US" dirty="0"/>
              <a:t>Reduced Instruction Set Computing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Keep the instruction set small and simple, makes it easier to build fast hardware.</a:t>
            </a:r>
          </a:p>
          <a:p>
            <a:pPr lvl="1"/>
            <a:r>
              <a:rPr lang="en-US" dirty="0"/>
              <a:t>Let software do complicated operations by composing simpler ones.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MIPS Architecture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65843"/>
            <a:ext cx="8229600" cy="4758757"/>
          </a:xfrm>
          <a:ln/>
        </p:spPr>
        <p:txBody>
          <a:bodyPr>
            <a:normAutofit fontScale="925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MIPS </a:t>
            </a:r>
            <a:r>
              <a:rPr lang="en-US" dirty="0"/>
              <a:t>– semiconductor company that built one of the first commercial RISC architectures</a:t>
            </a:r>
          </a:p>
          <a:p>
            <a:pPr marL="100013" indent="-100013"/>
            <a:r>
              <a:rPr lang="en-US" dirty="0" smtClean="0"/>
              <a:t> We </a:t>
            </a:r>
            <a:r>
              <a:rPr lang="en-US" dirty="0"/>
              <a:t>will study the MIPS architecture in some detail in this class (also used in upper division courses CS </a:t>
            </a:r>
            <a:r>
              <a:rPr lang="en-US" dirty="0" smtClean="0"/>
              <a:t>151, 152</a:t>
            </a:r>
            <a:r>
              <a:rPr lang="en-US" dirty="0"/>
              <a:t>, 162, 164)</a:t>
            </a:r>
          </a:p>
          <a:p>
            <a:pPr marL="100013" indent="-100013"/>
            <a:r>
              <a:rPr lang="en-US" dirty="0" smtClean="0"/>
              <a:t> Why </a:t>
            </a:r>
            <a:r>
              <a:rPr lang="en-US" dirty="0"/>
              <a:t>MIPS instead of Intel </a:t>
            </a:r>
            <a:r>
              <a:rPr lang="en-US" dirty="0" smtClean="0"/>
              <a:t>x86</a:t>
            </a:r>
            <a:r>
              <a:rPr lang="en-US" dirty="0"/>
              <a:t>?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MIPS is simple, elegant. 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want to get bogged down in gritty details.</a:t>
            </a:r>
          </a:p>
          <a:p>
            <a:pPr lvl="1">
              <a:spcBef>
                <a:spcPts val="956"/>
              </a:spcBef>
            </a:pPr>
            <a:r>
              <a:rPr lang="en-US" dirty="0"/>
              <a:t>MIPS widely used in embedded apps, x86 little used in embedded, and more embedded computers than </a:t>
            </a:r>
            <a:r>
              <a:rPr lang="en-US" dirty="0" smtClean="0"/>
              <a:t>PCs</a:t>
            </a:r>
          </a:p>
          <a:p>
            <a:pPr>
              <a:spcBef>
                <a:spcPts val="956"/>
              </a:spcBef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Assembly Variables: </a:t>
            </a: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Unlike </a:t>
            </a:r>
            <a:r>
              <a:rPr lang="en-US" dirty="0"/>
              <a:t>HLL like C or Java, assembly cannot use variables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Why not? Keep Hardware Simple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Assembly </a:t>
            </a:r>
            <a:r>
              <a:rPr lang="en-US" dirty="0"/>
              <a:t>Operands are </a:t>
            </a:r>
            <a:r>
              <a:rPr lang="en-US" u="sng" dirty="0">
                <a:solidFill>
                  <a:srgbClr val="063DE8"/>
                </a:solidFill>
              </a:rPr>
              <a:t>registers</a:t>
            </a:r>
            <a:endParaRPr lang="en-US" dirty="0"/>
          </a:p>
          <a:p>
            <a:pPr lvl="1">
              <a:lnSpc>
                <a:spcPct val="75000"/>
              </a:lnSpc>
            </a:pPr>
            <a:r>
              <a:rPr lang="en-US" dirty="0" smtClean="0"/>
              <a:t>Limited </a:t>
            </a:r>
            <a:r>
              <a:rPr lang="en-US" dirty="0"/>
              <a:t>number of special locations built directly into the hardware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/>
              <a:t>can only be performed on these!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Benefit</a:t>
            </a:r>
            <a:r>
              <a:rPr lang="en-US" dirty="0"/>
              <a:t>: Since registers are directly in hardware, they are very fast </a:t>
            </a:r>
            <a:br>
              <a:rPr lang="en-US" dirty="0"/>
            </a:br>
            <a:r>
              <a:rPr lang="en-US" dirty="0"/>
              <a:t>(faster than 1 </a:t>
            </a:r>
            <a:r>
              <a:rPr lang="en-US" dirty="0" smtClean="0"/>
              <a:t>ns - </a:t>
            </a:r>
            <a:r>
              <a:rPr lang="en-US" dirty="0"/>
              <a:t>light travels 30cm in 1 ns!!!  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Number of MIPS Registers</a:t>
            </a:r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Drawback</a:t>
            </a:r>
            <a:r>
              <a:rPr lang="en-US" dirty="0"/>
              <a:t>: Since registers are in hardware, there are a predetermined number of them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Solution: MIPS code must be very carefully put together to efficiently use registers</a:t>
            </a:r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32 </a:t>
            </a:r>
            <a:r>
              <a:rPr lang="en-US" dirty="0"/>
              <a:t>registers in MIPS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Why 32? </a:t>
            </a:r>
            <a:r>
              <a:rPr lang="en-US" dirty="0">
                <a:solidFill>
                  <a:srgbClr val="063DE8"/>
                </a:solidFill>
              </a:rPr>
              <a:t>Smaller is </a:t>
            </a:r>
            <a:r>
              <a:rPr lang="en-US" dirty="0" smtClean="0">
                <a:solidFill>
                  <a:srgbClr val="063DE8"/>
                </a:solidFill>
              </a:rPr>
              <a:t>faster, but too small is bad. Goldilocks problem.</a:t>
            </a:r>
            <a:endParaRPr lang="en-US" dirty="0"/>
          </a:p>
          <a:p>
            <a:pPr marL="100013" indent="-100013">
              <a:lnSpc>
                <a:spcPct val="85000"/>
              </a:lnSpc>
            </a:pPr>
            <a:r>
              <a:rPr lang="en-US" dirty="0" smtClean="0"/>
              <a:t> Each </a:t>
            </a:r>
            <a:r>
              <a:rPr lang="en-US" dirty="0"/>
              <a:t>MIPS register is 32 bits wide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Groups of 32 bits called a </a:t>
            </a:r>
            <a:r>
              <a:rPr lang="en-US" u="sng" dirty="0">
                <a:solidFill>
                  <a:srgbClr val="063DE8"/>
                </a:solidFill>
              </a:rPr>
              <a:t>word</a:t>
            </a:r>
            <a:r>
              <a:rPr lang="en-US" dirty="0"/>
              <a:t> in MIPS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Names of MIPS Registers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839200" cy="4525963"/>
          </a:xfrm>
          <a:ln/>
        </p:spPr>
        <p:txBody>
          <a:bodyPr>
            <a:normAutofit fontScale="92500" lnSpcReduction="10000"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/>
              <a:t> Registers </a:t>
            </a:r>
            <a:r>
              <a:rPr lang="en-US" dirty="0"/>
              <a:t>are numbered from 0 to 31</a:t>
            </a:r>
          </a:p>
          <a:p>
            <a:pPr marL="100013" indent="-100013"/>
            <a:r>
              <a:rPr lang="en-US" dirty="0" smtClean="0"/>
              <a:t> Each </a:t>
            </a:r>
            <a:r>
              <a:rPr lang="en-US" dirty="0"/>
              <a:t>register can be referred to by number or name</a:t>
            </a:r>
          </a:p>
          <a:p>
            <a:pPr marL="100013" indent="-100013"/>
            <a:r>
              <a:rPr lang="en-US" dirty="0" smtClean="0"/>
              <a:t> Number </a:t>
            </a:r>
            <a:r>
              <a:rPr lang="en-US" dirty="0"/>
              <a:t>references:</a:t>
            </a:r>
          </a:p>
          <a:p>
            <a:pPr marL="500063" lvl="1" indent="-142875">
              <a:lnSpc>
                <a:spcPct val="75000"/>
              </a:lnSpc>
            </a:pPr>
            <a:r>
              <a:rPr lang="en-US" dirty="0"/>
              <a:t>$0, $1, $2, … $30, $</a:t>
            </a:r>
            <a:r>
              <a:rPr lang="en-US" dirty="0" smtClean="0"/>
              <a:t>31</a:t>
            </a:r>
          </a:p>
          <a:p>
            <a:pPr marL="100013" indent="-100013"/>
            <a:r>
              <a:rPr lang="en-US" dirty="0" smtClean="0"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For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now:</a:t>
            </a:r>
            <a:endParaRPr lang="en-US" dirty="0">
              <a:latin typeface="+mj-lt"/>
            </a:endParaRPr>
          </a:p>
          <a:p>
            <a:pPr marL="500063" lvl="1" indent="-142875">
              <a:lnSpc>
                <a:spcPct val="75000"/>
              </a:lnSpc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$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16 - $23</a:t>
            </a:r>
            <a:r>
              <a:rPr lang="en-US" dirty="0">
                <a:solidFill>
                  <a:srgbClr val="000000"/>
                </a:solidFill>
                <a:latin typeface="+mj-lt"/>
                <a:cs typeface="Wingdings" charset="0"/>
                <a:sym typeface="Wingdings" charset="0"/>
              </a:rPr>
              <a:t>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$s0 - $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s7</a:t>
            </a:r>
            <a:r>
              <a:rPr lang="en-US" dirty="0" smtClean="0">
                <a:latin typeface="+mj-lt"/>
                <a:sym typeface="Arial Bold" charset="0"/>
              </a:rPr>
              <a:t>		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(correspond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to C variables)</a:t>
            </a:r>
            <a:endParaRPr lang="en-US" dirty="0">
              <a:latin typeface="+mj-lt"/>
            </a:endParaRPr>
          </a:p>
          <a:p>
            <a:pPr marL="500063" lvl="1" indent="-142875"/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$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8 - $15</a:t>
            </a:r>
            <a:r>
              <a:rPr lang="en-US" dirty="0">
                <a:latin typeface="+mj-lt"/>
                <a:sym typeface="Arial Bold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+mj-lt"/>
                <a:cs typeface="Wingdings" charset="0"/>
                <a:sym typeface="Wingdings" charset="0"/>
              </a:rPr>
              <a:t>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$t0 - $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t7</a:t>
            </a:r>
            <a:r>
              <a:rPr lang="en-US" dirty="0" smtClean="0">
                <a:latin typeface="+mj-lt"/>
                <a:sym typeface="Arial Bold" charset="0"/>
              </a:rPr>
              <a:t>	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(correspond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to temporary variables)</a:t>
            </a:r>
            <a:endParaRPr lang="en-US" dirty="0">
              <a:latin typeface="+mj-lt"/>
            </a:endParaRPr>
          </a:p>
          <a:p>
            <a:pPr marL="500063" lvl="1" indent="-142875"/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Later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will explain other 16 register names</a:t>
            </a:r>
            <a:endParaRPr lang="en-US" dirty="0">
              <a:latin typeface="+mj-lt"/>
            </a:endParaRPr>
          </a:p>
          <a:p>
            <a:pPr marL="100013" indent="-100013">
              <a:lnSpc>
                <a:spcPct val="85000"/>
              </a:lnSpc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In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general, use names to make your code more readable</a:t>
            </a:r>
            <a:endParaRPr lang="en-US" dirty="0">
              <a:latin typeface="+mj-lt"/>
              <a:sym typeface="Arial Bold" charset="0"/>
            </a:endParaRPr>
          </a:p>
          <a:p>
            <a:pPr marL="100013" indent="-142875">
              <a:lnSpc>
                <a:spcPct val="75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/>
              <a:t>C, Java variables vs. registers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 marL="100013" indent="-100013">
              <a:spcBef>
                <a:spcPct val="0"/>
              </a:spcBef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In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C (and most High Level Languages) variables declared first and given a type</a:t>
            </a:r>
            <a:endParaRPr lang="en-US" dirty="0">
              <a:latin typeface="+mj-lt"/>
            </a:endParaRPr>
          </a:p>
          <a:p>
            <a:pPr lvl="1">
              <a:lnSpc>
                <a:spcPct val="75000"/>
              </a:lnSpc>
              <a:buFont typeface="Arial" charset="0"/>
              <a:buChar char="•"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Example: 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</a:t>
            </a:r>
            <a:r>
              <a:rPr lang="en-US" sz="2363" dirty="0" err="1" smtClean="0">
                <a:latin typeface="Courier"/>
                <a:cs typeface="Courier" charset="0"/>
                <a:sym typeface="Courier" charset="0"/>
              </a:rPr>
              <a:t>int</a:t>
            </a:r>
            <a:r>
              <a:rPr lang="en-US" sz="2363" dirty="0" smtClean="0">
                <a:latin typeface="Courier"/>
                <a:cs typeface="Courier" charset="0"/>
                <a:sym typeface="Courier" charset="0"/>
              </a:rPr>
              <a:t> </a:t>
            </a:r>
            <a:r>
              <a:rPr lang="en-US" sz="2363" dirty="0" err="1">
                <a:latin typeface="Courier"/>
                <a:cs typeface="Courier" charset="0"/>
                <a:sym typeface="Courier" charset="0"/>
              </a:rPr>
              <a:t>fahr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, </a:t>
            </a:r>
            <a:r>
              <a:rPr lang="en-US" sz="2363" dirty="0" err="1">
                <a:latin typeface="Courier"/>
                <a:cs typeface="Courier" charset="0"/>
                <a:sym typeface="Courier" charset="0"/>
              </a:rPr>
              <a:t>celsius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; </a:t>
            </a:r>
            <a:r>
              <a:rPr lang="en-US" sz="2363" dirty="0">
                <a:latin typeface="Courier"/>
                <a:sym typeface="Courier" charset="0"/>
              </a:rPr>
              <a:t/>
            </a:r>
            <a:br>
              <a:rPr lang="en-US" sz="2363" dirty="0">
                <a:latin typeface="Courier"/>
                <a:sym typeface="Courier" charset="0"/>
              </a:rPr>
            </a:br>
            <a:r>
              <a:rPr lang="en-US" sz="2363" dirty="0" smtClean="0">
                <a:latin typeface="Courier"/>
                <a:sym typeface="Courier" charset="0"/>
              </a:rPr>
              <a:t>				</a:t>
            </a:r>
            <a:r>
              <a:rPr lang="en-US" sz="2363" dirty="0" smtClean="0">
                <a:latin typeface="Courier"/>
                <a:cs typeface="Courier" charset="0"/>
                <a:sym typeface="Courier" charset="0"/>
              </a:rPr>
              <a:t>char 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a, b, c, d, e;</a:t>
            </a:r>
            <a:endParaRPr lang="en-US" dirty="0">
              <a:latin typeface="Courier"/>
            </a:endParaRPr>
          </a:p>
          <a:p>
            <a:pPr marL="100013" indent="-100013">
              <a:lnSpc>
                <a:spcPct val="85000"/>
              </a:lnSpc>
            </a:pP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Each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variable can ONLY represent a value of the type it was declared as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/>
            </a:r>
            <a:br>
              <a:rPr lang="en-US" dirty="0" smtClean="0">
                <a:latin typeface="+mj-lt"/>
                <a:cs typeface="Arial Bold" charset="0"/>
                <a:sym typeface="Arial Bold" charset="0"/>
              </a:rPr>
            </a:b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(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cannot mix and match </a:t>
            </a:r>
            <a:r>
              <a:rPr lang="en-US" i="1" dirty="0" err="1">
                <a:latin typeface="+mj-lt"/>
                <a:cs typeface="Arial Bold" charset="0"/>
                <a:sym typeface="Arial Bold" charset="0"/>
              </a:rPr>
              <a:t>int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and </a:t>
            </a:r>
            <a:r>
              <a:rPr lang="en-US" i="1" dirty="0">
                <a:latin typeface="+mj-lt"/>
                <a:cs typeface="Arial Bold" charset="0"/>
                <a:sym typeface="Arial Bold" charset="0"/>
              </a:rPr>
              <a:t>char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variables).</a:t>
            </a:r>
            <a:endParaRPr lang="en-US" dirty="0">
              <a:latin typeface="+mj-lt"/>
            </a:endParaRPr>
          </a:p>
          <a:p>
            <a:pPr marL="100013" indent="-100013"/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 In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Assembly Language, </a:t>
            </a:r>
            <a:r>
              <a:rPr lang="en-US" dirty="0" smtClean="0">
                <a:latin typeface="+mj-lt"/>
                <a:cs typeface="Arial Bold" charset="0"/>
                <a:sym typeface="Arial Bold" charset="0"/>
              </a:rPr>
              <a:t>registers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have no type; </a:t>
            </a:r>
            <a:r>
              <a:rPr lang="en-US" dirty="0">
                <a:solidFill>
                  <a:srgbClr val="FF0000"/>
                </a:solidFill>
                <a:latin typeface="+mj-lt"/>
                <a:cs typeface="Arial Bold" charset="0"/>
                <a:sym typeface="Arial Bold" charset="0"/>
              </a:rPr>
              <a:t>operation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determines how register contents are treated</a:t>
            </a:r>
            <a:endParaRPr lang="en-US" dirty="0">
              <a:latin typeface="+mj-lt"/>
              <a:sym typeface="Arial Bold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</a:spPr>
      <a:bodyPr rtlCol="0" anchor="ctr"/>
      <a:lstStyle>
        <a:defPPr algn="ctr">
          <a:defRPr sz="2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8375</TotalTime>
  <Words>1475</Words>
  <Application>Microsoft Office PowerPoint</Application>
  <PresentationFormat>On-screen Show (4:3)</PresentationFormat>
  <Paragraphs>439</Paragraphs>
  <Slides>37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Bold</vt:lpstr>
      <vt:lpstr>Calibri</vt:lpstr>
      <vt:lpstr>Courier</vt:lpstr>
      <vt:lpstr>Courier New</vt:lpstr>
      <vt:lpstr>Lucida Grande</vt:lpstr>
      <vt:lpstr>Times</vt:lpstr>
      <vt:lpstr>Verdana</vt:lpstr>
      <vt:lpstr>Wingdings</vt:lpstr>
      <vt:lpstr>Office Theme</vt:lpstr>
      <vt:lpstr>Image</vt:lpstr>
      <vt:lpstr>CS 61C:  Great Ideas in Computer Architecture  Intro to Assembly Language, MIPS Intro</vt:lpstr>
      <vt:lpstr>Levels of Representation/Interpretation</vt:lpstr>
      <vt:lpstr>Assembly Language</vt:lpstr>
      <vt:lpstr>Instruction Set Architectures</vt:lpstr>
      <vt:lpstr>MIPS Architecture</vt:lpstr>
      <vt:lpstr>Assembly Variables: Registers</vt:lpstr>
      <vt:lpstr>Number of MIPS Registers</vt:lpstr>
      <vt:lpstr>Names of MIPS Registers</vt:lpstr>
      <vt:lpstr>C, Java variables vs. registers</vt:lpstr>
      <vt:lpstr>Addition and Subtraction of Integers</vt:lpstr>
      <vt:lpstr>Addition and Subtraction of Integers Example 1</vt:lpstr>
      <vt:lpstr>Immediates</vt:lpstr>
      <vt:lpstr>Overflow in Arithmetic</vt:lpstr>
      <vt:lpstr>Overflow handling in MIPS</vt:lpstr>
      <vt:lpstr>Data Transfer: Load from and Store to memory</vt:lpstr>
      <vt:lpstr>Memory Addresses are in Bytes</vt:lpstr>
      <vt:lpstr>Transfer from Memory to Register</vt:lpstr>
      <vt:lpstr>Transfer from Register to Memory</vt:lpstr>
      <vt:lpstr>Loading and Storing bytes</vt:lpstr>
      <vt:lpstr>Speed of Registers vs. Memory</vt:lpstr>
      <vt:lpstr>How many hours h on Homework 0?</vt:lpstr>
      <vt:lpstr>Clickers/Peer Instruction</vt:lpstr>
      <vt:lpstr>MIPS Logical Instructions</vt:lpstr>
      <vt:lpstr>Logic Shifting</vt:lpstr>
      <vt:lpstr>Arithmetic Shifting</vt:lpstr>
      <vt:lpstr>Computer Decision Making</vt:lpstr>
      <vt:lpstr>Types of Branches</vt:lpstr>
      <vt:lpstr>Example if Statement</vt:lpstr>
      <vt:lpstr>Example if-else Statement</vt:lpstr>
      <vt:lpstr>Administrivia</vt:lpstr>
      <vt:lpstr>CS61C in the News pt. 1</vt:lpstr>
      <vt:lpstr>CS61C in the News pt. 2</vt:lpstr>
      <vt:lpstr>Inequalities in MIPS</vt:lpstr>
      <vt:lpstr>Inequalities in MIPS Cont.</vt:lpstr>
      <vt:lpstr>Immediates in Inequalities</vt:lpstr>
      <vt:lpstr>Loops in C/Assembly</vt:lpstr>
      <vt:lpstr>And In Conclusion …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Vladimir Stojanovic</cp:lastModifiedBy>
  <cp:revision>563</cp:revision>
  <cp:lastPrinted>2013-09-05T02:40:25Z</cp:lastPrinted>
  <dcterms:created xsi:type="dcterms:W3CDTF">2012-01-23T14:14:16Z</dcterms:created>
  <dcterms:modified xsi:type="dcterms:W3CDTF">2015-09-10T06:50:40Z</dcterms:modified>
</cp:coreProperties>
</file>