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78" r:id="rId2"/>
    <p:sldId id="538" r:id="rId3"/>
    <p:sldId id="617" r:id="rId4"/>
    <p:sldId id="635" r:id="rId5"/>
    <p:sldId id="636" r:id="rId6"/>
    <p:sldId id="638" r:id="rId7"/>
    <p:sldId id="637" r:id="rId8"/>
    <p:sldId id="610" r:id="rId9"/>
    <p:sldId id="640" r:id="rId10"/>
    <p:sldId id="641" r:id="rId11"/>
    <p:sldId id="633" r:id="rId12"/>
    <p:sldId id="634" r:id="rId13"/>
    <p:sldId id="639" r:id="rId14"/>
    <p:sldId id="579" r:id="rId15"/>
    <p:sldId id="580" r:id="rId16"/>
    <p:sldId id="624" r:id="rId17"/>
    <p:sldId id="625" r:id="rId18"/>
    <p:sldId id="626" r:id="rId19"/>
    <p:sldId id="627" r:id="rId20"/>
    <p:sldId id="582" r:id="rId21"/>
    <p:sldId id="583" r:id="rId22"/>
    <p:sldId id="585" r:id="rId23"/>
    <p:sldId id="586" r:id="rId24"/>
    <p:sldId id="587" r:id="rId25"/>
    <p:sldId id="588" r:id="rId26"/>
    <p:sldId id="590" r:id="rId27"/>
    <p:sldId id="619" r:id="rId28"/>
    <p:sldId id="620" r:id="rId29"/>
    <p:sldId id="595" r:id="rId30"/>
    <p:sldId id="632" r:id="rId31"/>
    <p:sldId id="628" r:id="rId32"/>
    <p:sldId id="629" r:id="rId33"/>
    <p:sldId id="630" r:id="rId34"/>
    <p:sldId id="631" r:id="rId35"/>
    <p:sldId id="605" r:id="rId36"/>
    <p:sldId id="596" r:id="rId37"/>
    <p:sldId id="597" r:id="rId38"/>
    <p:sldId id="598" r:id="rId39"/>
    <p:sldId id="606" r:id="rId40"/>
    <p:sldId id="621" r:id="rId41"/>
    <p:sldId id="622" r:id="rId42"/>
    <p:sldId id="62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Patterson" initials="DP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4" autoAdjust="0"/>
    <p:restoredTop sz="79882" autoAdjust="0"/>
  </p:normalViewPr>
  <p:slideViewPr>
    <p:cSldViewPr>
      <p:cViewPr varScale="1">
        <p:scale>
          <a:sx n="84" d="100"/>
          <a:sy n="84" d="100"/>
        </p:scale>
        <p:origin x="1463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3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98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4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65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$</a:t>
            </a:r>
            <a:r>
              <a:rPr lang="en-US" dirty="0" err="1" smtClean="0"/>
              <a:t>ra</a:t>
            </a:r>
            <a:r>
              <a:rPr lang="en-US" dirty="0" smtClean="0"/>
              <a:t> on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5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1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algn="l"/>
            <a:r>
              <a:rPr lang="en-US" sz="1200" dirty="0" smtClean="0">
                <a:solidFill>
                  <a:schemeClr val="folHlink"/>
                </a:solidFill>
                <a:latin typeface="Courier" charset="0"/>
              </a:rPr>
              <a:t>B: Print It saves PC+4</a:t>
            </a:r>
            <a:br>
              <a:rPr lang="en-US" sz="1200" dirty="0" smtClean="0">
                <a:solidFill>
                  <a:schemeClr val="folHlink"/>
                </a:solidFill>
                <a:latin typeface="Courier" charset="0"/>
              </a:rPr>
            </a:br>
            <a:r>
              <a:rPr lang="en-US" sz="1200" dirty="0" smtClean="0">
                <a:solidFill>
                  <a:schemeClr val="folHlink"/>
                </a:solidFill>
                <a:latin typeface="Courier" charset="0"/>
              </a:rPr>
              <a:t/>
            </a:r>
            <a:br>
              <a:rPr lang="en-US" sz="1200" dirty="0" smtClean="0">
                <a:solidFill>
                  <a:schemeClr val="folHlink"/>
                </a:solidFill>
                <a:latin typeface="Courier" charset="0"/>
              </a:rPr>
            </a:br>
            <a:r>
              <a:rPr lang="en-US" sz="1200" dirty="0" smtClean="0">
                <a:solidFill>
                  <a:schemeClr val="folHlink"/>
                </a:solidFill>
              </a:rPr>
              <a:t>…because </a:t>
            </a:r>
            <a:r>
              <a:rPr lang="en-US" sz="1200" dirty="0" smtClean="0">
                <a:solidFill>
                  <a:schemeClr val="folHlink"/>
                </a:solidFill>
                <a:latin typeface="Courier" charset="0"/>
              </a:rPr>
              <a:t>instructions</a:t>
            </a:r>
            <a:r>
              <a:rPr lang="en-US" sz="1200" dirty="0" smtClean="0">
                <a:solidFill>
                  <a:schemeClr val="folHlink"/>
                </a:solidFill>
              </a:rPr>
              <a:t> in this system are 4-bytes long and </a:t>
            </a:r>
            <a:br>
              <a:rPr lang="en-US" sz="1200" dirty="0" smtClean="0">
                <a:solidFill>
                  <a:schemeClr val="folHlink"/>
                </a:solidFill>
              </a:rPr>
            </a:br>
            <a:r>
              <a:rPr lang="en-US" sz="1200" dirty="0" smtClean="0">
                <a:solidFill>
                  <a:schemeClr val="folHlink"/>
                </a:solidFill>
              </a:rPr>
              <a:t>the actual address increments by 4 bytes even though it appears to only increment b</a:t>
            </a:r>
            <a:r>
              <a:rPr lang="en-US" sz="1200" baseline="0" dirty="0" smtClean="0">
                <a:solidFill>
                  <a:schemeClr val="folHlink"/>
                </a:solidFill>
              </a:rPr>
              <a:t>y one instruction.</a:t>
            </a:r>
            <a:endParaRPr lang="en-US" sz="1200" dirty="0" smtClean="0">
              <a:solidFill>
                <a:schemeClr val="folHlin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43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4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6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6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Slti</a:t>
            </a:r>
            <a:r>
              <a:rPr lang="en-US" dirty="0" smtClean="0"/>
              <a:t>: set </a:t>
            </a:r>
            <a:r>
              <a:rPr lang="en-US" dirty="0" err="1" smtClean="0"/>
              <a:t>dst</a:t>
            </a:r>
            <a:r>
              <a:rPr lang="en-US" baseline="0" dirty="0" smtClean="0"/>
              <a:t> to 1 if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is less than </a:t>
            </a:r>
            <a:r>
              <a:rPr lang="en-US" baseline="0" dirty="0" err="1" smtClean="0"/>
              <a:t>imm</a:t>
            </a:r>
            <a:r>
              <a:rPr lang="en-US" baseline="0" dirty="0" smtClean="0"/>
              <a:t> (signed immediate)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2191"/>
            <a:ext cx="5909964" cy="4115405"/>
          </a:xfrm>
          <a:noFill/>
          <a:ln w="9525"/>
        </p:spPr>
        <p:txBody>
          <a:bodyPr lIns="90475" tIns="44444" rIns="90475" bIns="44444"/>
          <a:lstStyle/>
          <a:p>
            <a:endParaRPr lang="en-US" dirty="0"/>
          </a:p>
        </p:txBody>
      </p:sp>
      <p:sp>
        <p:nvSpPr>
          <p:cNvPr id="29699" name="Rectangle 3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8875" y="587375"/>
            <a:ext cx="4552950" cy="3416300"/>
          </a:xfrm>
        </p:spPr>
      </p:sp>
    </p:spTree>
    <p:extLst>
      <p:ext uri="{BB962C8B-B14F-4D97-AF65-F5344CB8AC3E}">
        <p14:creationId xmlns:p14="http://schemas.microsoft.com/office/powerpoint/2010/main" val="299588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$at – assembler temporary</a:t>
            </a:r>
            <a:r>
              <a:rPr lang="en-US" baseline="0" dirty="0" smtClean="0"/>
              <a:t> register, used for pseudo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6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0150" y="598488"/>
            <a:ext cx="4635500" cy="3476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4421188"/>
            <a:ext cx="6051550" cy="41894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PC+4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8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iscv.org/ange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8" y="1574801"/>
            <a:ext cx="8510631" cy="2025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61C: </a:t>
            </a:r>
            <a:br>
              <a:rPr lang="en-US" dirty="0" smtClean="0"/>
            </a:br>
            <a:r>
              <a:rPr lang="en-US" dirty="0" smtClean="0"/>
              <a:t>Great Ideas in Computer Architecture </a:t>
            </a:r>
            <a:br>
              <a:rPr lang="en-US" dirty="0" smtClean="0"/>
            </a:br>
            <a:r>
              <a:rPr lang="en-US" i="1" dirty="0" smtClean="0"/>
              <a:t>More MIPS, MIPS Functions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16000" y="3886200"/>
            <a:ext cx="7213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Instructors:</a:t>
            </a:r>
          </a:p>
          <a:p>
            <a:r>
              <a:rPr lang="en-US" dirty="0" smtClean="0"/>
              <a:t>John </a:t>
            </a:r>
            <a:r>
              <a:rPr lang="en-US" dirty="0" err="1" smtClean="0"/>
              <a:t>Wawrzynek</a:t>
            </a:r>
            <a:r>
              <a:rPr lang="en-US" dirty="0" smtClean="0"/>
              <a:t> &amp; Vladimir </a:t>
            </a:r>
            <a:r>
              <a:rPr lang="en-US" dirty="0" err="1" smtClean="0"/>
              <a:t>Stojanovic</a:t>
            </a:r>
            <a:endParaRPr lang="en-US" dirty="0" smtClean="0"/>
          </a:p>
          <a:p>
            <a:r>
              <a:rPr lang="en-US" dirty="0" smtClean="0"/>
              <a:t>http://inst.eecs.Berkeley.edu/~cs61c/fa15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21431" tIns="21431" rIns="21431" bIns="21431" rtlCol="0" anchor="ctr">
            <a:normAutofit/>
          </a:bodyPr>
          <a:lstStyle/>
          <a:p>
            <a:r>
              <a:rPr lang="en-US" altLang="en-US" dirty="0" smtClean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Clickers/Peer Instruction</a:t>
            </a:r>
            <a:endParaRPr lang="en-US" altLang="en-US" dirty="0">
              <a:latin typeface="Lucida Grande" charset="0"/>
              <a:sym typeface="Lucida Grande" charset="0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idx="1"/>
          </p:nvPr>
        </p:nvSpPr>
        <p:spPr>
          <a:xfrm>
            <a:off x="5334000" y="3770570"/>
            <a:ext cx="3581400" cy="2468563"/>
          </a:xfrm>
          <a:ln/>
        </p:spPr>
        <p:txBody>
          <a:bodyPr vert="horz" lIns="21431" tIns="21431" rIns="21431" bIns="21431" rtlCol="0">
            <a:normAutofit fontScale="92500"/>
          </a:bodyPr>
          <a:lstStyle/>
          <a:p>
            <a:pPr marL="0" indent="0">
              <a:buSzPct val="94000"/>
              <a:buNone/>
            </a:pPr>
            <a:r>
              <a:rPr lang="en-US" altLang="en-US" sz="28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What is the code above?</a:t>
            </a:r>
          </a:p>
          <a:p>
            <a:pPr marL="0" indent="0">
              <a:buNone/>
            </a:pPr>
            <a:r>
              <a:rPr lang="en-US" sz="2400" dirty="0" smtClean="0"/>
              <a:t>A: </a:t>
            </a:r>
            <a:r>
              <a:rPr lang="en-US" sz="2400" dirty="0"/>
              <a:t> while loop</a:t>
            </a:r>
          </a:p>
          <a:p>
            <a:pPr marL="0" indent="0">
              <a:buNone/>
            </a:pPr>
            <a:r>
              <a:rPr lang="en-US" sz="2400" dirty="0" smtClean="0"/>
              <a:t>B: </a:t>
            </a:r>
            <a:r>
              <a:rPr lang="en-US" sz="2400" dirty="0"/>
              <a:t> do … while loop</a:t>
            </a:r>
          </a:p>
          <a:p>
            <a:pPr marL="0" indent="0">
              <a:buNone/>
            </a:pPr>
            <a:r>
              <a:rPr lang="en-US" sz="2400" dirty="0" smtClean="0"/>
              <a:t>C: </a:t>
            </a:r>
            <a:r>
              <a:rPr lang="en-US" sz="2400" dirty="0"/>
              <a:t> for loop </a:t>
            </a:r>
          </a:p>
          <a:p>
            <a:pPr marL="0" indent="0">
              <a:buNone/>
            </a:pPr>
            <a:r>
              <a:rPr lang="en-US" sz="2400" dirty="0" smtClean="0"/>
              <a:t>D</a:t>
            </a:r>
            <a:r>
              <a:rPr lang="en-US" sz="2400" dirty="0"/>
              <a:t>:  </a:t>
            </a:r>
            <a:r>
              <a:rPr lang="en-US" sz="2400" dirty="0" smtClean="0"/>
              <a:t>A or 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E:  Not a </a:t>
            </a:r>
            <a:r>
              <a:rPr lang="en-US" sz="2400" dirty="0" smtClean="0"/>
              <a:t>loop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60695" y="1624548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869" indent="-92869"/>
            <a:r>
              <a:rPr lang="en-US" altLang="en-US" sz="2400" dirty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smtClean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</a:t>
            </a:r>
            <a:r>
              <a:rPr lang="en-US" alt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addi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$s0,$zero,0</a:t>
            </a:r>
            <a:endParaRPr lang="en-US" altLang="en-US" sz="2400" dirty="0" smtClean="0">
              <a:solidFill>
                <a:srgbClr val="6E0500"/>
              </a:solidFill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92869" indent="-92869"/>
            <a:r>
              <a:rPr lang="en-US" altLang="en-US" sz="2400" dirty="0" smtClean="0">
                <a:solidFill>
                  <a:srgbClr val="6E05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Start:</a:t>
            </a:r>
            <a:r>
              <a:rPr lang="en-US" alt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slt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$t0,$s0,$s1 </a:t>
            </a:r>
          </a:p>
          <a:p>
            <a:pPr marL="92869" indent="-92869"/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		 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beq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$t0,$zero,Exit</a:t>
            </a:r>
            <a:endParaRPr lang="en-US" altLang="en-US" sz="2400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  <a:p>
            <a:pPr marL="92869" indent="-92869"/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			 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sll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$t1,$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s0,2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	  </a:t>
            </a:r>
            <a:r>
              <a:rPr lang="en-US" altLang="en-US" sz="2400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addu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$t1,$t1,$s5</a:t>
            </a: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  <a:t/>
            </a:r>
            <a:br>
              <a:rPr lang="en-US" altLang="en-US" sz="2400" i="1" dirty="0">
                <a:solidFill>
                  <a:srgbClr val="4E5B6F"/>
                </a:solidFill>
                <a:latin typeface="Courier" charset="0"/>
                <a:sym typeface="Courier" charset="0"/>
              </a:rPr>
            </a:br>
            <a:r>
              <a:rPr lang="en-US" altLang="en-US" sz="2400" i="1" dirty="0">
                <a:solidFill>
                  <a:srgbClr val="4E5B6F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    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  </a:t>
            </a:r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$t1,0($t1) </a:t>
            </a:r>
          </a:p>
          <a:p>
            <a:pPr marL="92869" indent="-92869"/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			  add  $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s4,$s4,$t1			  </a:t>
            </a:r>
            <a:r>
              <a:rPr lang="en-US" altLang="en-US" sz="2400" i="1" dirty="0" smtClean="0">
                <a:solidFill>
                  <a:srgbClr val="00ADDC"/>
                </a:solidFill>
                <a:latin typeface="Courier" charset="0"/>
                <a:sym typeface="Courier" charset="0"/>
              </a:rPr>
              <a:t>			 </a:t>
            </a:r>
          </a:p>
          <a:p>
            <a:pPr marL="92869" indent="-92869"/>
            <a:r>
              <a:rPr lang="en-US" altLang="en-US" sz="2400" i="1" dirty="0" smtClean="0">
                <a:solidFill>
                  <a:srgbClr val="00ADDC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			  </a:t>
            </a:r>
            <a:r>
              <a:rPr lang="en-US" altLang="en-US" sz="2400" dirty="0" err="1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addi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 $s0,$s0,1</a:t>
            </a:r>
          </a:p>
          <a:p>
            <a:pPr marL="92869" indent="-92869"/>
            <a:r>
              <a:rPr lang="en-US" altLang="en-US" sz="24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	</a:t>
            </a:r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		  j Start</a:t>
            </a:r>
          </a:p>
          <a:p>
            <a:pPr marL="92869" indent="-92869"/>
            <a:r>
              <a:rPr lang="en-US" altLang="en-US" sz="2400" dirty="0" smtClean="0">
                <a:latin typeface="Courier" charset="0"/>
                <a:ea typeface="Courier" charset="0"/>
                <a:cs typeface="Courier" charset="0"/>
                <a:sym typeface="Courier" charset="0"/>
              </a:rPr>
              <a:t>Exit:</a:t>
            </a:r>
            <a:endParaRPr lang="en-US" altLang="en-US" sz="2400" dirty="0">
              <a:latin typeface="Courier" charset="0"/>
              <a:ea typeface="Courier" charset="0"/>
              <a:cs typeface="Courier" charset="0"/>
              <a:sym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Fill-out the form </a:t>
            </a:r>
            <a:r>
              <a:rPr lang="en-US" sz="2800" dirty="0"/>
              <a:t>to link </a:t>
            </a:r>
            <a:r>
              <a:rPr lang="en-US" sz="2800" dirty="0" err="1"/>
              <a:t>bitbucket</a:t>
            </a:r>
            <a:r>
              <a:rPr lang="en-US" sz="2800" dirty="0"/>
              <a:t> and </a:t>
            </a:r>
            <a:r>
              <a:rPr lang="en-US" sz="2800" dirty="0" err="1"/>
              <a:t>edX</a:t>
            </a:r>
            <a:r>
              <a:rPr lang="en-US" sz="2800" dirty="0"/>
              <a:t> </a:t>
            </a:r>
            <a:r>
              <a:rPr lang="en-US" sz="2800" dirty="0" smtClean="0"/>
              <a:t>accounts</a:t>
            </a:r>
          </a:p>
          <a:p>
            <a:pPr lvl="1"/>
            <a:r>
              <a:rPr lang="en-US" sz="2600" dirty="0" smtClean="0"/>
              <a:t>Look-out for post on Piazza</a:t>
            </a:r>
          </a:p>
          <a:p>
            <a:endParaRPr lang="en-US" dirty="0"/>
          </a:p>
          <a:p>
            <a:r>
              <a:rPr lang="en-US" sz="2800" dirty="0" smtClean="0"/>
              <a:t>Advertising </a:t>
            </a:r>
            <a:r>
              <a:rPr lang="en-US" sz="2800" dirty="0"/>
              <a:t>Guerrilla sections </a:t>
            </a:r>
            <a:r>
              <a:rPr lang="en-US" sz="2800" dirty="0" smtClean="0"/>
              <a:t>again</a:t>
            </a:r>
          </a:p>
          <a:p>
            <a:pPr lvl="1"/>
            <a:r>
              <a:rPr lang="en-US" sz="2600" dirty="0" smtClean="0"/>
              <a:t>Tuesdays and Saturdays every two weeks </a:t>
            </a:r>
            <a:endParaRPr lang="en-US" sz="2600" dirty="0"/>
          </a:p>
          <a:p>
            <a:endParaRPr lang="en-US" sz="3000" dirty="0" smtClean="0"/>
          </a:p>
          <a:p>
            <a:r>
              <a:rPr lang="en-US" sz="3000" dirty="0" smtClean="0"/>
              <a:t>CE applications approved for all students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14" y="152400"/>
            <a:ext cx="846868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CS61C In the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3716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MIPS Creator CI20 </a:t>
            </a:r>
            <a:r>
              <a:rPr lang="en-US" b="1" dirty="0" err="1"/>
              <a:t>dev</a:t>
            </a:r>
            <a:r>
              <a:rPr lang="en-US" b="1" dirty="0"/>
              <a:t> board now available</a:t>
            </a:r>
          </a:p>
          <a:p>
            <a:pPr lvl="1"/>
            <a:r>
              <a:rPr lang="en-US" dirty="0" smtClean="0"/>
              <a:t>A lot like Raspberry Pi but with MIPS CPU</a:t>
            </a:r>
          </a:p>
          <a:p>
            <a:pPr lvl="1"/>
            <a:r>
              <a:rPr lang="en-US" dirty="0" smtClean="0"/>
              <a:t>Supports Linux and Android</a:t>
            </a:r>
          </a:p>
          <a:p>
            <a:endParaRPr lang="en-US" dirty="0"/>
          </a:p>
          <a:p>
            <a:r>
              <a:rPr lang="en-US" dirty="0" smtClean="0"/>
              <a:t>1.2GHz 32-bit MIPS with integrated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57912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/>
                <a:cs typeface="Courier"/>
              </a:rPr>
              <a:t>http://liliputing.com/2015/01/mips-creator-ci20-dev-board-now-available-for-65.html</a:t>
            </a:r>
          </a:p>
        </p:txBody>
      </p:sp>
      <p:pic>
        <p:nvPicPr>
          <p:cNvPr id="3074" name="Picture 2" descr="ci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9" y="1828800"/>
            <a:ext cx="364937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8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CS61C In the News pt.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RISC-V ANGEL:</a:t>
            </a:r>
          </a:p>
          <a:p>
            <a:r>
              <a:rPr lang="en-US" dirty="0" smtClean="0"/>
              <a:t>Try RISC-V in a browser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://riscv.org/angel/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Six Fundamental Steps in </a:t>
            </a:r>
            <a:br>
              <a:rPr lang="en-US" dirty="0" smtClean="0"/>
            </a:br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36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parameters in a place where function can access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control to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Acquire (local) storage resources needed for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desired task of the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result value in a place where calling code can access it and restore any registers you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 control to point of origin, since a function can be called from several points in a program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5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Function Call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Registers faster than memory, so use them</a:t>
            </a:r>
          </a:p>
          <a:p>
            <a:r>
              <a:rPr lang="en-US" dirty="0" smtClean="0">
                <a:latin typeface="Courier New"/>
                <a:cs typeface="Courier New"/>
              </a:rPr>
              <a:t>$a0–$a3</a:t>
            </a:r>
            <a:r>
              <a:rPr lang="en-US" dirty="0" smtClean="0"/>
              <a:t>: four </a:t>
            </a:r>
            <a:r>
              <a:rPr lang="en-US" i="1" dirty="0" smtClean="0">
                <a:solidFill>
                  <a:srgbClr val="0000FF"/>
                </a:solidFill>
              </a:rPr>
              <a:t>argument </a:t>
            </a:r>
            <a:r>
              <a:rPr lang="en-US" dirty="0" smtClean="0"/>
              <a:t>registers to pass parameters ($4 - $7)</a:t>
            </a:r>
          </a:p>
          <a:p>
            <a:r>
              <a:rPr lang="en-US" dirty="0" smtClean="0">
                <a:latin typeface="Courier New"/>
                <a:cs typeface="Courier New"/>
              </a:rPr>
              <a:t>$v0,$v1</a:t>
            </a:r>
            <a:r>
              <a:rPr lang="en-US" dirty="0" smtClean="0"/>
              <a:t>: two </a:t>
            </a:r>
            <a:r>
              <a:rPr lang="en-US" i="1" dirty="0" smtClean="0">
                <a:solidFill>
                  <a:srgbClr val="0000FF"/>
                </a:solidFill>
              </a:rPr>
              <a:t>value </a:t>
            </a:r>
            <a:r>
              <a:rPr lang="en-US" dirty="0" smtClean="0"/>
              <a:t>registers to return values ($2,$3)</a:t>
            </a:r>
          </a:p>
          <a:p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r>
              <a:rPr lang="en-US" dirty="0" smtClean="0"/>
              <a:t>: one </a:t>
            </a:r>
            <a:r>
              <a:rPr lang="en-US" i="1" dirty="0" smtClean="0">
                <a:solidFill>
                  <a:srgbClr val="0000FF"/>
                </a:solidFill>
              </a:rPr>
              <a:t>return address </a:t>
            </a:r>
            <a:r>
              <a:rPr lang="en-US" dirty="0" smtClean="0"/>
              <a:t>register to return to the point of origin ($31)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39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1534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 Support for </a:t>
            </a:r>
            <a:r>
              <a:rPr lang="en-US" dirty="0" smtClean="0"/>
              <a:t>Functions (1/4)</a:t>
            </a:r>
            <a:endParaRPr lang="en-US" dirty="0"/>
          </a:p>
        </p:txBody>
      </p:sp>
      <p:sp>
        <p:nvSpPr>
          <p:cNvPr id="196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432425"/>
          </a:xfrm>
        </p:spPr>
        <p:txBody>
          <a:bodyPr/>
          <a:lstStyle/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... </a:t>
            </a:r>
            <a:r>
              <a:rPr lang="en-US" sz="2400" b="1" dirty="0" err="1">
                <a:latin typeface="Courier"/>
                <a:cs typeface="Courier"/>
              </a:rPr>
              <a:t>sum(a,b</a:t>
            </a:r>
            <a:r>
              <a:rPr lang="en-US" sz="2400" b="1" dirty="0">
                <a:latin typeface="Courier"/>
                <a:cs typeface="Courier"/>
              </a:rPr>
              <a:t>);...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/* a,b:$s0,$s1 */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sum(int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x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y</a:t>
            </a:r>
            <a:r>
              <a:rPr lang="en-US" sz="2400" b="1" dirty="0">
                <a:latin typeface="Courier"/>
                <a:cs typeface="Courier"/>
              </a:rPr>
              <a:t>) {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	return </a:t>
            </a:r>
            <a:r>
              <a:rPr lang="en-US" sz="2400" b="1" dirty="0" err="1">
                <a:latin typeface="Courier"/>
                <a:cs typeface="Courier"/>
              </a:rPr>
              <a:t>x+y</a:t>
            </a:r>
            <a:r>
              <a:rPr lang="en-US" sz="2400" b="1" dirty="0">
                <a:latin typeface="Courier"/>
                <a:cs typeface="Courier"/>
              </a:rPr>
              <a:t>;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pPr>
              <a:buFont typeface="Times" pitchFamily="-65" charset="0"/>
              <a:buNone/>
            </a:pPr>
            <a:r>
              <a:rPr lang="en-US" sz="2400" dirty="0" smtClean="0">
                <a:latin typeface="Courier"/>
                <a:cs typeface="Courier"/>
              </a:rPr>
              <a:t> address (shown in decimal)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1000 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1004 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1008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1012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1016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…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2000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2004</a:t>
            </a:r>
          </a:p>
        </p:txBody>
      </p:sp>
      <p:sp>
        <p:nvSpPr>
          <p:cNvPr id="1961988" name="Line 4"/>
          <p:cNvSpPr>
            <a:spLocks noChangeShapeType="1"/>
          </p:cNvSpPr>
          <p:nvPr/>
        </p:nvSpPr>
        <p:spPr bwMode="auto">
          <a:xfrm>
            <a:off x="609600" y="3124200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1989" name="Text Box 5"/>
          <p:cNvSpPr txBox="1">
            <a:spLocks noChangeArrowheads="1"/>
          </p:cNvSpPr>
          <p:nvPr/>
        </p:nvSpPr>
        <p:spPr bwMode="auto">
          <a:xfrm>
            <a:off x="0" y="1905000"/>
            <a:ext cx="45397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961990" name="Text Box 6"/>
          <p:cNvSpPr txBox="1">
            <a:spLocks noChangeArrowheads="1"/>
          </p:cNvSpPr>
          <p:nvPr/>
        </p:nvSpPr>
        <p:spPr bwMode="auto">
          <a:xfrm>
            <a:off x="-16431" y="3581400"/>
            <a:ext cx="556563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M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I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P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S</a:t>
            </a:r>
          </a:p>
        </p:txBody>
      </p:sp>
      <p:sp>
        <p:nvSpPr>
          <p:cNvPr id="1961991" name="Rectangle 7"/>
          <p:cNvSpPr>
            <a:spLocks noChangeArrowheads="1"/>
          </p:cNvSpPr>
          <p:nvPr/>
        </p:nvSpPr>
        <p:spPr bwMode="auto">
          <a:xfrm>
            <a:off x="3581400" y="3581400"/>
            <a:ext cx="5562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+mj-lt"/>
                <a:cs typeface="Corbel"/>
              </a:rPr>
              <a:t>In MIPS, all instructions are 4 bytes, and stored in memory just like data. So here we show the addresses of where the programs are stored.</a:t>
            </a:r>
          </a:p>
        </p:txBody>
      </p:sp>
      <p:sp>
        <p:nvSpPr>
          <p:cNvPr id="1961992" name="AutoShape 8"/>
          <p:cNvSpPr>
            <a:spLocks noChangeArrowheads="1"/>
          </p:cNvSpPr>
          <p:nvPr/>
        </p:nvSpPr>
        <p:spPr bwMode="auto">
          <a:xfrm>
            <a:off x="1828800" y="3505200"/>
            <a:ext cx="1600200" cy="2667000"/>
          </a:xfrm>
          <a:prstGeom prst="leftArrow">
            <a:avLst>
              <a:gd name="adj1" fmla="val 48574"/>
              <a:gd name="adj2" fmla="val 53009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5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2296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 Support for </a:t>
            </a:r>
            <a:r>
              <a:rPr lang="en-US" dirty="0" smtClean="0"/>
              <a:t>Functions (2/4)</a:t>
            </a:r>
            <a:endParaRPr lang="en-US" dirty="0"/>
          </a:p>
        </p:txBody>
      </p:sp>
      <p:sp>
        <p:nvSpPr>
          <p:cNvPr id="196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432425"/>
          </a:xfrm>
        </p:spPr>
        <p:txBody>
          <a:bodyPr>
            <a:normAutofit/>
          </a:bodyPr>
          <a:lstStyle/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... </a:t>
            </a:r>
            <a:r>
              <a:rPr lang="en-US" sz="2400" b="1" dirty="0" err="1">
                <a:latin typeface="Courier"/>
                <a:cs typeface="Courier"/>
              </a:rPr>
              <a:t>sum(a,b</a:t>
            </a:r>
            <a:r>
              <a:rPr lang="en-US" sz="2400" b="1" dirty="0">
                <a:latin typeface="Courier"/>
                <a:cs typeface="Courier"/>
              </a:rPr>
              <a:t>);...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/* a,b:$s0,$s1 */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sum(int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x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y</a:t>
            </a:r>
            <a:r>
              <a:rPr lang="en-US" sz="2400" b="1" dirty="0">
                <a:latin typeface="Courier"/>
                <a:cs typeface="Courier"/>
              </a:rPr>
              <a:t>) {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	return </a:t>
            </a:r>
            <a:r>
              <a:rPr lang="en-US" sz="2400" b="1" dirty="0" err="1">
                <a:latin typeface="Courier"/>
                <a:cs typeface="Courier"/>
              </a:rPr>
              <a:t>x+y</a:t>
            </a:r>
            <a:r>
              <a:rPr lang="en-US" sz="2400" b="1" dirty="0">
                <a:latin typeface="Courier"/>
                <a:cs typeface="Courier"/>
              </a:rPr>
              <a:t>;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address (shown in decimal)</a:t>
            </a:r>
            <a:br>
              <a:rPr lang="en-US" sz="2400" dirty="0" smtClean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1000 add  $a0,$s0,$zero  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x = a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1004 add  $a1,$s1,$zero  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y = b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1008 </a:t>
            </a:r>
            <a:r>
              <a:rPr lang="en-US" sz="2400" b="1" dirty="0" err="1">
                <a:latin typeface="Courier"/>
                <a:cs typeface="Courier"/>
              </a:rPr>
              <a:t>addi</a:t>
            </a:r>
            <a:r>
              <a:rPr lang="en-US" sz="2400" b="1" dirty="0">
                <a:latin typeface="Courier"/>
                <a:cs typeface="Courier"/>
              </a:rPr>
              <a:t> $ra,$zero,</a:t>
            </a:r>
            <a:r>
              <a:rPr lang="en-US" sz="2400" b="1" dirty="0">
                <a:solidFill>
                  <a:srgbClr val="00B050"/>
                </a:solidFill>
                <a:latin typeface="Courier"/>
                <a:cs typeface="Courier"/>
              </a:rPr>
              <a:t>1016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#$</a:t>
            </a:r>
            <a:r>
              <a:rPr lang="en-US" sz="2400" b="1" i="1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=1016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1012 j    </a:t>
            </a:r>
            <a:r>
              <a:rPr lang="en-US" sz="2400" b="1" dirty="0">
                <a:solidFill>
                  <a:srgbClr val="0926B7"/>
                </a:solidFill>
                <a:latin typeface="Courier"/>
                <a:cs typeface="Courier"/>
              </a:rPr>
              <a:t>sum</a:t>
            </a:r>
            <a:r>
              <a:rPr lang="en-US" sz="2400" b="1" dirty="0">
                <a:latin typeface="Courier"/>
                <a:cs typeface="Courier"/>
              </a:rPr>
              <a:t> 	</a:t>
            </a:r>
            <a:r>
              <a:rPr lang="en-US" sz="2400" b="1" dirty="0" smtClean="0">
                <a:latin typeface="Courier"/>
                <a:cs typeface="Courier"/>
              </a:rPr>
              <a:t>	 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jump to sum</a:t>
            </a:r>
            <a:r>
              <a:rPr lang="en-US" sz="2400" b="1" dirty="0">
                <a:latin typeface="Courier"/>
                <a:cs typeface="Courier"/>
              </a:rPr>
              <a:t/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solidFill>
                  <a:srgbClr val="00B050"/>
                </a:solidFill>
                <a:latin typeface="Courier"/>
                <a:cs typeface="Courier"/>
              </a:rPr>
              <a:t>1016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…						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next instruction</a:t>
            </a:r>
            <a:r>
              <a:rPr lang="en-US" sz="2400" b="1" dirty="0">
                <a:latin typeface="Courier"/>
                <a:cs typeface="Courier"/>
              </a:rPr>
              <a:t/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…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2000 </a:t>
            </a:r>
            <a:r>
              <a:rPr lang="en-US" sz="2400" b="1" dirty="0">
                <a:solidFill>
                  <a:srgbClr val="0926B7"/>
                </a:solidFill>
                <a:latin typeface="Courier"/>
                <a:cs typeface="Courier"/>
              </a:rPr>
              <a:t>sum</a:t>
            </a:r>
            <a:r>
              <a:rPr lang="en-US" sz="2400" b="1" dirty="0">
                <a:latin typeface="Courier"/>
                <a:cs typeface="Courier"/>
              </a:rPr>
              <a:t>: add $v0,$a0,$a1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2004 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jr</a:t>
            </a:r>
            <a:r>
              <a:rPr lang="en-US" sz="2400" b="1" dirty="0">
                <a:solidFill>
                  <a:srgbClr val="C00000"/>
                </a:solidFill>
                <a:latin typeface="Courier"/>
                <a:cs typeface="Courier"/>
              </a:rPr>
              <a:t>   $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ra</a:t>
            </a:r>
            <a:r>
              <a:rPr lang="en-US" sz="2400" b="1" dirty="0" smtClean="0">
                <a:latin typeface="Courier"/>
                <a:cs typeface="Courier"/>
              </a:rPr>
              <a:t>	   </a:t>
            </a:r>
            <a:r>
              <a:rPr lang="en-US" sz="2400" b="1" i="1" dirty="0" smtClean="0">
                <a:solidFill>
                  <a:srgbClr val="C00000"/>
                </a:solidFill>
                <a:latin typeface="Courier"/>
                <a:cs typeface="Courier"/>
              </a:rPr>
              <a:t># </a:t>
            </a:r>
            <a:r>
              <a:rPr lang="en-US" sz="2400" b="1" i="1" dirty="0">
                <a:solidFill>
                  <a:srgbClr val="C00000"/>
                </a:solidFill>
                <a:latin typeface="Courier"/>
                <a:cs typeface="Courier"/>
              </a:rPr>
              <a:t>new instr. “jump register”</a:t>
            </a:r>
            <a:endParaRPr lang="en-US" sz="2400" b="1" dirty="0">
              <a:solidFill>
                <a:srgbClr val="C00000"/>
              </a:solidFill>
              <a:latin typeface="Courier"/>
              <a:cs typeface="Courier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09600" y="3124200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1905000"/>
            <a:ext cx="45397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-16431" y="3581400"/>
            <a:ext cx="556563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M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I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P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3820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 Support for Functions (</a:t>
            </a:r>
            <a:r>
              <a:rPr lang="en-US" dirty="0" smtClean="0"/>
              <a:t>3/4)</a:t>
            </a:r>
            <a:endParaRPr lang="en-US" dirty="0"/>
          </a:p>
        </p:txBody>
      </p:sp>
      <p:sp>
        <p:nvSpPr>
          <p:cNvPr id="196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9220200" cy="5715000"/>
          </a:xfrm>
        </p:spPr>
        <p:txBody>
          <a:bodyPr>
            <a:normAutofit/>
          </a:bodyPr>
          <a:lstStyle/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latin typeface="Courier"/>
                <a:cs typeface="Courier"/>
              </a:rPr>
              <a:t>... </a:t>
            </a:r>
            <a:r>
              <a:rPr lang="en-US" sz="2400" b="1" dirty="0" err="1">
                <a:latin typeface="Courier"/>
                <a:cs typeface="Courier"/>
              </a:rPr>
              <a:t>sum(a,b</a:t>
            </a:r>
            <a:r>
              <a:rPr lang="en-US" sz="2400" b="1" dirty="0">
                <a:latin typeface="Courier"/>
                <a:cs typeface="Courier"/>
              </a:rPr>
              <a:t>);...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/* a,b:$s0,$s1 */</a:t>
            </a:r>
            <a: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400" b="1" dirty="0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sum(int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x</a:t>
            </a:r>
            <a:r>
              <a:rPr lang="en-US" sz="2400" b="1" dirty="0">
                <a:latin typeface="Courier"/>
                <a:cs typeface="Courier"/>
              </a:rPr>
              <a:t>, </a:t>
            </a:r>
            <a:r>
              <a:rPr lang="en-US" sz="2400" b="1" dirty="0" err="1">
                <a:latin typeface="Courier"/>
                <a:cs typeface="Courier"/>
              </a:rPr>
              <a:t>int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y</a:t>
            </a:r>
            <a:r>
              <a:rPr lang="en-US" sz="2400" b="1" dirty="0">
                <a:latin typeface="Courier"/>
                <a:cs typeface="Courier"/>
              </a:rPr>
              <a:t>) {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	return </a:t>
            </a:r>
            <a:r>
              <a:rPr lang="en-US" sz="2400" b="1" dirty="0" err="1">
                <a:latin typeface="Courier"/>
                <a:cs typeface="Courier"/>
              </a:rPr>
              <a:t>x+y</a:t>
            </a:r>
            <a:r>
              <a:rPr lang="en-US" sz="2400" b="1" dirty="0">
                <a:latin typeface="Courier"/>
                <a:cs typeface="Courier"/>
              </a:rPr>
              <a:t>;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}</a:t>
            </a:r>
          </a:p>
          <a:p>
            <a:pPr>
              <a:buFont typeface="Times" pitchFamily="-65" charset="0"/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0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endParaRPr lang="en-US" sz="2400" dirty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</a:p>
          <a:p>
            <a:pPr>
              <a:buFont typeface="Times" pitchFamily="-65" charset="0"/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>
              <a:buFont typeface="Times" pitchFamily="-65" charset="0"/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2000 </a:t>
            </a:r>
            <a:r>
              <a:rPr lang="en-US" sz="2400" b="1" dirty="0">
                <a:latin typeface="Courier"/>
                <a:cs typeface="Courier"/>
              </a:rPr>
              <a:t>sum: add $v0,$a0,$a1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2004 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jr</a:t>
            </a:r>
            <a:r>
              <a:rPr lang="en-US" sz="2400" b="1" dirty="0">
                <a:solidFill>
                  <a:srgbClr val="C00000"/>
                </a:solidFill>
                <a:latin typeface="Courier"/>
                <a:cs typeface="Courier"/>
              </a:rPr>
              <a:t>   $</a:t>
            </a:r>
            <a:r>
              <a:rPr lang="en-US" sz="2400" b="1" dirty="0" err="1">
                <a:solidFill>
                  <a:srgbClr val="C00000"/>
                </a:solidFill>
                <a:latin typeface="Courier"/>
                <a:cs typeface="Courier"/>
              </a:rPr>
              <a:t>ra</a:t>
            </a:r>
            <a:r>
              <a:rPr lang="en-US" sz="2400" b="1" dirty="0" smtClean="0">
                <a:solidFill>
                  <a:srgbClr val="C00000"/>
                </a:solidFill>
                <a:latin typeface="Courier"/>
                <a:cs typeface="Courier"/>
              </a:rPr>
              <a:t>	 </a:t>
            </a:r>
            <a:r>
              <a:rPr lang="en-US" sz="2400" b="1" i="1" dirty="0" smtClean="0">
                <a:solidFill>
                  <a:srgbClr val="C00000"/>
                </a:solidFill>
                <a:latin typeface="Courier"/>
                <a:cs typeface="Courier"/>
              </a:rPr>
              <a:t># new instr. “jump register”</a:t>
            </a:r>
            <a:endParaRPr lang="en-US" sz="2400" b="1" dirty="0">
              <a:solidFill>
                <a:srgbClr val="C00000"/>
              </a:solidFill>
              <a:latin typeface="Courier"/>
              <a:cs typeface="Courier"/>
            </a:endParaRPr>
          </a:p>
        </p:txBody>
      </p:sp>
      <p:sp>
        <p:nvSpPr>
          <p:cNvPr id="1966087" name="Rectangle 7"/>
          <p:cNvSpPr>
            <a:spLocks noChangeArrowheads="1"/>
          </p:cNvSpPr>
          <p:nvPr/>
        </p:nvSpPr>
        <p:spPr bwMode="auto">
          <a:xfrm>
            <a:off x="762000" y="3261641"/>
            <a:ext cx="7848600" cy="13993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cs typeface="Corbel"/>
              </a:rPr>
              <a:t>Question: Why use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rbel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jr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rbel"/>
              </a:rPr>
              <a:t> here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rbel"/>
              </a:rPr>
              <a:t>? Why not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rbel"/>
              </a:rPr>
              <a:t> use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rbel"/>
              </a:rPr>
              <a:t>?</a:t>
            </a: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cs typeface="Corbel"/>
              </a:rPr>
              <a:t>Answer: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sum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rbel"/>
              </a:rPr>
              <a:t> might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rbel"/>
              </a:rPr>
              <a:t>be called by many places, so we can’t return to a fixed place. The calling proc to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sum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rbel"/>
              </a:rPr>
              <a:t> must be able to say “return here” somehow.</a:t>
            </a:r>
          </a:p>
        </p:txBody>
      </p:sp>
      <p:sp>
        <p:nvSpPr>
          <p:cNvPr id="1966088" name="Oval 8"/>
          <p:cNvSpPr>
            <a:spLocks noChangeArrowheads="1"/>
          </p:cNvSpPr>
          <p:nvPr/>
        </p:nvSpPr>
        <p:spPr bwMode="auto">
          <a:xfrm>
            <a:off x="1600200" y="5486400"/>
            <a:ext cx="843280" cy="5334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966089" name="AutoShape 9"/>
          <p:cNvSpPr>
            <a:spLocks noChangeArrowheads="1"/>
          </p:cNvSpPr>
          <p:nvPr/>
        </p:nvSpPr>
        <p:spPr bwMode="auto">
          <a:xfrm flipV="1">
            <a:off x="457200" y="4953000"/>
            <a:ext cx="386080" cy="1320800"/>
          </a:xfrm>
          <a:custGeom>
            <a:avLst/>
            <a:gdLst>
              <a:gd name="G0" fmla="+- 12427 0 0"/>
              <a:gd name="G1" fmla="+- 3021 0 0"/>
              <a:gd name="G2" fmla="+- 12158 0 3021"/>
              <a:gd name="G3" fmla="+- G2 0 3021"/>
              <a:gd name="G4" fmla="*/ G3 32768 32059"/>
              <a:gd name="G5" fmla="*/ G4 1 2"/>
              <a:gd name="G6" fmla="+- 21600 0 12427"/>
              <a:gd name="G7" fmla="*/ G6 3021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3126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3021"/>
                </a:lnTo>
                <a:cubicBezTo>
                  <a:pt x="5564" y="3021"/>
                  <a:pt x="0" y="7112"/>
                  <a:pt x="0" y="12158"/>
                </a:cubicBezTo>
                <a:lnTo>
                  <a:pt x="0" y="21600"/>
                </a:lnTo>
                <a:lnTo>
                  <a:pt x="6251" y="21600"/>
                </a:lnTo>
                <a:lnTo>
                  <a:pt x="6251" y="12158"/>
                </a:lnTo>
                <a:cubicBezTo>
                  <a:pt x="6251" y="10490"/>
                  <a:pt x="9016" y="9137"/>
                  <a:pt x="12427" y="9137"/>
                </a:cubicBezTo>
                <a:lnTo>
                  <a:pt x="12427" y="12158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09600" y="3124200"/>
            <a:ext cx="792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0" y="1905000"/>
            <a:ext cx="45397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Bold   07390"/>
              </a:rPr>
              <a:t>C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-16431" y="3581400"/>
            <a:ext cx="556563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18 VAG Rounded Bold   07390"/>
                <a:cs typeface="Corbel"/>
              </a:rPr>
              <a:t>M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I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P</a:t>
            </a:r>
            <a:br>
              <a:rPr lang="en-US" sz="3200" b="1" dirty="0">
                <a:latin typeface="18 VAG Rounded Bold   07390"/>
                <a:cs typeface="Corbel"/>
              </a:rPr>
            </a:br>
            <a:r>
              <a:rPr lang="en-US" sz="3200" b="1" dirty="0">
                <a:latin typeface="18 VAG Rounded Bold   07390"/>
                <a:cs typeface="Corbel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0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2296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 Support for Functions (</a:t>
            </a:r>
            <a:r>
              <a:rPr lang="en-US" dirty="0" smtClean="0"/>
              <a:t>4/4)</a:t>
            </a:r>
            <a:endParaRPr lang="en-US" dirty="0"/>
          </a:p>
        </p:txBody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053013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Single instruction to jump and save return address: jump and link (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jal</a:t>
            </a:r>
            <a:r>
              <a:rPr lang="en-US" sz="2800" dirty="0">
                <a:latin typeface="+mj-lt"/>
              </a:rPr>
              <a:t>)</a:t>
            </a:r>
          </a:p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Before</a:t>
            </a:r>
            <a:r>
              <a:rPr lang="en-US" sz="2800" dirty="0" smtClean="0">
                <a:latin typeface="+mj-lt"/>
              </a:rPr>
              <a:t>: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Courier"/>
                <a:cs typeface="Courier"/>
              </a:rPr>
              <a:t>1008 </a:t>
            </a:r>
            <a:r>
              <a:rPr lang="en-US" sz="2800" b="1" dirty="0" err="1">
                <a:latin typeface="Courier"/>
                <a:cs typeface="Courier"/>
              </a:rPr>
              <a:t>addi</a:t>
            </a:r>
            <a:r>
              <a:rPr lang="en-US" sz="2800" b="1" dirty="0">
                <a:latin typeface="Courier"/>
                <a:cs typeface="Courier"/>
              </a:rPr>
              <a:t> $ra,$zero,1016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#$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=1016</a:t>
            </a:r>
            <a:r>
              <a:rPr lang="en-US" sz="2800" b="1" dirty="0" smtClean="0">
                <a:latin typeface="Courier"/>
                <a:cs typeface="Courier"/>
              </a:rPr>
              <a:t/>
            </a:r>
            <a:br>
              <a:rPr lang="en-US" sz="2800" b="1" dirty="0" smtClean="0">
                <a:latin typeface="Courier"/>
                <a:cs typeface="Courier"/>
              </a:rPr>
            </a:br>
            <a:r>
              <a:rPr lang="en-US" sz="2800" b="1" dirty="0" smtClean="0">
                <a:latin typeface="Courier"/>
                <a:cs typeface="Courier"/>
              </a:rPr>
              <a:t> 1012 </a:t>
            </a:r>
            <a:r>
              <a:rPr lang="en-US" sz="2800" b="1" dirty="0">
                <a:latin typeface="Courier"/>
                <a:cs typeface="Courier"/>
              </a:rPr>
              <a:t>j sum 			  </a:t>
            </a:r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goto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sum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After</a:t>
            </a:r>
            <a:r>
              <a:rPr lang="en-US" sz="2800" dirty="0" smtClean="0">
                <a:latin typeface="+mj-lt"/>
              </a:rPr>
              <a:t>: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latin typeface="Courier"/>
                <a:cs typeface="Courier"/>
              </a:rPr>
              <a:t>1008 </a:t>
            </a:r>
            <a:r>
              <a:rPr lang="en-US" sz="2800" b="1" dirty="0" err="1">
                <a:latin typeface="Courier"/>
                <a:cs typeface="Courier"/>
              </a:rPr>
              <a:t>jal</a:t>
            </a:r>
            <a:r>
              <a:rPr lang="en-US" sz="2800" b="1" dirty="0">
                <a:latin typeface="Courier"/>
                <a:cs typeface="Courier"/>
              </a:rPr>
              <a:t> sum 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$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=1012,goto sum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+mj-lt"/>
              </a:rPr>
              <a:t>Why have a </a:t>
            </a:r>
            <a:r>
              <a:rPr lang="en-US" sz="2800" b="1" dirty="0" err="1">
                <a:latin typeface="Courier"/>
                <a:cs typeface="Courier"/>
              </a:rPr>
              <a:t>jal</a:t>
            </a:r>
            <a:r>
              <a:rPr lang="en-US" sz="2800" dirty="0">
                <a:latin typeface="+mj-lt"/>
              </a:rPr>
              <a:t>?</a:t>
            </a:r>
            <a:r>
              <a:rPr lang="en-US" sz="2800" dirty="0" smtClean="0">
                <a:latin typeface="+mj-lt"/>
              </a:rPr>
              <a:t> </a:t>
            </a:r>
          </a:p>
          <a:p>
            <a:pPr lvl="1"/>
            <a:r>
              <a:rPr lang="en-US" sz="2400" dirty="0" smtClean="0">
                <a:latin typeface="+mj-lt"/>
              </a:rPr>
              <a:t>Make </a:t>
            </a:r>
            <a:r>
              <a:rPr lang="en-US" sz="2400" dirty="0">
                <a:latin typeface="+mj-lt"/>
              </a:rPr>
              <a:t>the common case fast: function calls</a:t>
            </a:r>
            <a:r>
              <a:rPr lang="en-US" sz="2400" dirty="0" smtClean="0">
                <a:latin typeface="+mj-lt"/>
              </a:rPr>
              <a:t> very </a:t>
            </a:r>
            <a:r>
              <a:rPr lang="en-US" sz="2400" dirty="0">
                <a:latin typeface="+mj-lt"/>
              </a:rPr>
              <a:t>common. </a:t>
            </a:r>
            <a:r>
              <a:rPr lang="en-US" sz="2400" dirty="0" smtClean="0">
                <a:latin typeface="+mj-lt"/>
              </a:rPr>
              <a:t> </a:t>
            </a:r>
          </a:p>
          <a:p>
            <a:pPr lvl="1"/>
            <a:r>
              <a:rPr lang="en-US" sz="2400" dirty="0" smtClean="0">
                <a:latin typeface="+mj-lt"/>
              </a:rPr>
              <a:t>Don’t </a:t>
            </a:r>
            <a:r>
              <a:rPr lang="en-US" sz="2400" dirty="0">
                <a:latin typeface="+mj-lt"/>
              </a:rPr>
              <a:t>have to know where</a:t>
            </a:r>
            <a:r>
              <a:rPr lang="en-US" sz="2400" dirty="0" smtClean="0">
                <a:latin typeface="+mj-lt"/>
              </a:rPr>
              <a:t> code </a:t>
            </a:r>
            <a:r>
              <a:rPr lang="en-US" sz="2400" dirty="0">
                <a:latin typeface="+mj-lt"/>
              </a:rPr>
              <a:t>is</a:t>
            </a:r>
            <a:r>
              <a:rPr lang="en-US" sz="2400" dirty="0" smtClean="0">
                <a:latin typeface="+mj-lt"/>
              </a:rPr>
              <a:t> in memory </a:t>
            </a:r>
            <a:r>
              <a:rPr lang="en-US" sz="2400" dirty="0">
                <a:latin typeface="+mj-lt"/>
              </a:rPr>
              <a:t>with </a:t>
            </a:r>
            <a:r>
              <a:rPr lang="en-US" sz="2400" b="1" dirty="0" err="1" smtClean="0">
                <a:latin typeface="Courier"/>
                <a:cs typeface="Courier"/>
              </a:rPr>
              <a:t>jal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4000" y="2260583"/>
            <a:ext cx="8636000" cy="82128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Levels </a:t>
            </a:r>
            <a:r>
              <a:rPr lang="en-US" dirty="0"/>
              <a:t>of </a:t>
            </a:r>
            <a:r>
              <a:rPr lang="en-US" dirty="0" smtClean="0"/>
              <a:t>Representation/Interpretation</a:t>
            </a:r>
            <a:endParaRPr lang="en-US" dirty="0"/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24585" y="2202532"/>
            <a:ext cx="3848100" cy="896938"/>
          </a:xfrm>
          <a:noFill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lw</a:t>
            </a:r>
            <a:r>
              <a:rPr lang="en-US" sz="1600" dirty="0">
                <a:solidFill>
                  <a:srgbClr val="FFFFFF"/>
                </a:solidFill>
              </a:rPr>
              <a:t>	  $t0, 0($2)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lw</a:t>
            </a:r>
            <a:r>
              <a:rPr lang="en-US" sz="1600" dirty="0">
                <a:solidFill>
                  <a:srgbClr val="FFFFFF"/>
                </a:solidFill>
              </a:rPr>
              <a:t>	  $t1, 4($2)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sw</a:t>
            </a:r>
            <a:r>
              <a:rPr lang="en-US" sz="1600" dirty="0">
                <a:solidFill>
                  <a:srgbClr val="FFFFFF"/>
                </a:solidFill>
              </a:rPr>
              <a:t>	  $t1, 0($2)</a:t>
            </a:r>
          </a:p>
          <a:p>
            <a:pPr marL="342900" indent="-342900">
              <a:spcBef>
                <a:spcPct val="0"/>
              </a:spcBef>
              <a:buFont typeface="Times" charset="0"/>
              <a:buNone/>
              <a:tabLst>
                <a:tab pos="1066800" algn="l"/>
              </a:tabLst>
            </a:pPr>
            <a:r>
              <a:rPr lang="en-US" sz="1600" dirty="0" err="1">
                <a:solidFill>
                  <a:srgbClr val="FFFFFF"/>
                </a:solidFill>
              </a:rPr>
              <a:t>sw</a:t>
            </a:r>
            <a:r>
              <a:rPr lang="en-US" sz="1600" dirty="0">
                <a:solidFill>
                  <a:srgbClr val="FFFFFF"/>
                </a:solidFill>
              </a:rPr>
              <a:t>	  $t0, 4($2)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857250" y="1435290"/>
            <a:ext cx="259080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rgbClr val="000000"/>
                </a:solidFill>
              </a:rPr>
              <a:t>High Level </a:t>
            </a:r>
            <a:r>
              <a:rPr lang="en-US" sz="1800" b="1" dirty="0" smtClean="0">
                <a:solidFill>
                  <a:srgbClr val="000000"/>
                </a:solidFill>
              </a:rPr>
              <a:t>Language</a:t>
            </a:r>
            <a:br>
              <a:rPr lang="en-US" sz="1800" b="1" dirty="0" smtClean="0">
                <a:solidFill>
                  <a:srgbClr val="000000"/>
                </a:solidFill>
              </a:rPr>
            </a:br>
            <a:r>
              <a:rPr lang="en-US" sz="1800" b="1" dirty="0" smtClean="0">
                <a:solidFill>
                  <a:srgbClr val="000000"/>
                </a:solidFill>
              </a:rPr>
              <a:t>Program </a:t>
            </a:r>
            <a:r>
              <a:rPr lang="en-US" sz="1800" b="1" dirty="0">
                <a:solidFill>
                  <a:srgbClr val="000000"/>
                </a:solidFill>
              </a:rPr>
              <a:t>(e.g., C)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857250" y="2381440"/>
            <a:ext cx="2800350" cy="52911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>
                <a:solidFill>
                  <a:schemeClr val="bg1"/>
                </a:solidFill>
              </a:rPr>
              <a:t>Assembly  </a:t>
            </a:r>
            <a:r>
              <a:rPr lang="en-US" sz="1800" b="1" dirty="0" smtClean="0">
                <a:solidFill>
                  <a:schemeClr val="bg1"/>
                </a:solidFill>
              </a:rPr>
              <a:t>Language Program </a:t>
            </a:r>
            <a:r>
              <a:rPr lang="en-US" sz="1800" b="1" dirty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e.g., MIPS</a:t>
            </a:r>
            <a:r>
              <a:rPr lang="en-US" sz="18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908050" y="3295840"/>
            <a:ext cx="2590800" cy="54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41000"/>
              </a:spcBef>
            </a:pPr>
            <a:r>
              <a:rPr lang="en-US" sz="1800" b="1" dirty="0"/>
              <a:t>Machine  Language Program (MIPS)</a:t>
            </a: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04800" y="4667440"/>
            <a:ext cx="40386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3366FF"/>
                </a:solidFill>
              </a:rPr>
              <a:t>Hardware Architecture </a:t>
            </a:r>
            <a:r>
              <a:rPr lang="en-US" sz="1800" b="1" dirty="0" smtClean="0">
                <a:solidFill>
                  <a:srgbClr val="3366FF"/>
                </a:solidFill>
              </a:rPr>
              <a:t>Description</a:t>
            </a:r>
            <a:br>
              <a:rPr lang="en-US" sz="1800" b="1" dirty="0" smtClean="0">
                <a:solidFill>
                  <a:srgbClr val="3366FF"/>
                </a:solidFill>
              </a:rPr>
            </a:br>
            <a:r>
              <a:rPr lang="en-US" sz="1800" b="1" dirty="0" smtClean="0">
                <a:solidFill>
                  <a:srgbClr val="3366FF"/>
                </a:solidFill>
              </a:rPr>
              <a:t>(</a:t>
            </a:r>
            <a:r>
              <a:rPr lang="en-US" sz="1800" b="1" dirty="0">
                <a:solidFill>
                  <a:srgbClr val="3366FF"/>
                </a:solidFill>
              </a:rPr>
              <a:t>e.g., block diagrams)</a:t>
            </a:r>
            <a:r>
              <a:rPr lang="en-US" sz="1800" dirty="0">
                <a:solidFill>
                  <a:srgbClr val="3366FF"/>
                </a:solidFill>
              </a:rPr>
              <a:t> 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2057400" y="1981390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2197100" y="2076640"/>
            <a:ext cx="1308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2222500" y="2991040"/>
            <a:ext cx="1435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2108200" y="3816540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381000" y="405784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Machine Interpretation</a:t>
            </a:r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624585" y="1337007"/>
            <a:ext cx="3086100" cy="7096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temp = </a:t>
            </a: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 err="1">
                <a:solidFill>
                  <a:srgbClr val="000000"/>
                </a:solidFill>
              </a:rPr>
              <a:t>v[k</a:t>
            </a:r>
            <a:r>
              <a:rPr lang="en-US" sz="1800" b="1" dirty="0">
                <a:solidFill>
                  <a:srgbClr val="000000"/>
                </a:solidFill>
              </a:rPr>
              <a:t>] = v[k+1];</a:t>
            </a:r>
          </a:p>
          <a:p>
            <a:pPr marL="342900" indent="-342900" algn="l">
              <a:lnSpc>
                <a:spcPct val="78000"/>
              </a:lnSpc>
            </a:pPr>
            <a:r>
              <a:rPr lang="en-US" sz="1800" b="1" dirty="0">
                <a:solidFill>
                  <a:srgbClr val="000000"/>
                </a:solidFill>
              </a:rPr>
              <a:t>v[k+1] = temp;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688" name="Rectangle 19"/>
          <p:cNvSpPr>
            <a:spLocks noChangeArrowheads="1"/>
          </p:cNvSpPr>
          <p:nvPr/>
        </p:nvSpPr>
        <p:spPr bwMode="auto">
          <a:xfrm>
            <a:off x="4624585" y="4299140"/>
            <a:ext cx="2984500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Rectangle 20"/>
          <p:cNvSpPr>
            <a:spLocks noChangeArrowheads="1"/>
          </p:cNvSpPr>
          <p:nvPr/>
        </p:nvSpPr>
        <p:spPr bwMode="auto">
          <a:xfrm>
            <a:off x="4624585" y="3125450"/>
            <a:ext cx="4384575" cy="9515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ourier New" charset="0"/>
              </a:rPr>
              <a:t>0000 1001 1100 0110 1010 1111 0101 1000</a:t>
            </a:r>
          </a:p>
          <a:p>
            <a:pPr algn="l"/>
            <a:r>
              <a:rPr lang="en-US" sz="1400" dirty="0">
                <a:latin typeface="Courier New" charset="0"/>
              </a:rPr>
              <a:t>1010 1111 0101 1000 0000 1001 1100 0110 </a:t>
            </a:r>
          </a:p>
          <a:p>
            <a:pPr algn="l"/>
            <a:r>
              <a:rPr lang="en-US" sz="1400" dirty="0">
                <a:latin typeface="Courier New" charset="0"/>
              </a:rPr>
              <a:t>1100 0110 1010 1111 0101 1000 0000 1001 </a:t>
            </a:r>
          </a:p>
          <a:p>
            <a:pPr algn="l"/>
            <a:r>
              <a:rPr lang="en-US" sz="1400" dirty="0">
                <a:latin typeface="Courier New" charset="0"/>
              </a:rPr>
              <a:t>0101 1000 0000 1001 1100 0110 1010 1111</a:t>
            </a:r>
            <a:r>
              <a:rPr lang="en-US" sz="1400" dirty="0">
                <a:latin typeface="Courier" charset="0"/>
              </a:rPr>
              <a:t> </a:t>
            </a:r>
          </a:p>
        </p:txBody>
      </p:sp>
      <p:sp>
        <p:nvSpPr>
          <p:cNvPr id="28690" name="Rectangle 22"/>
          <p:cNvSpPr>
            <a:spLocks noChangeArrowheads="1"/>
          </p:cNvSpPr>
          <p:nvPr/>
        </p:nvSpPr>
        <p:spPr bwMode="auto">
          <a:xfrm>
            <a:off x="844550" y="3816540"/>
            <a:ext cx="2730500" cy="139700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Line 23"/>
          <p:cNvSpPr>
            <a:spLocks noChangeShapeType="1"/>
          </p:cNvSpPr>
          <p:nvPr/>
        </p:nvSpPr>
        <p:spPr bwMode="auto">
          <a:xfrm flipH="1">
            <a:off x="2082800" y="2922778"/>
            <a:ext cx="3175" cy="3665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2286000" y="5224653"/>
            <a:ext cx="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381000" y="5369115"/>
            <a:ext cx="1981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800" b="1" i="1">
                <a:solidFill>
                  <a:schemeClr val="tx1"/>
                </a:solidFill>
              </a:rPr>
              <a:t>Architecture Implementation</a:t>
            </a:r>
          </a:p>
        </p:txBody>
      </p:sp>
      <p:pic>
        <p:nvPicPr>
          <p:cNvPr id="28695" name="Picture 35" descr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4585" y="4178010"/>
            <a:ext cx="16383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6" name="Rectangle 36"/>
          <p:cNvSpPr>
            <a:spLocks noChangeArrowheads="1"/>
          </p:cNvSpPr>
          <p:nvPr/>
        </p:nvSpPr>
        <p:spPr bwMode="auto">
          <a:xfrm>
            <a:off x="6009193" y="5291665"/>
            <a:ext cx="3048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66936" y="2184438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FFFF"/>
                </a:solidFill>
              </a:rPr>
              <a:t>Anything can be represented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as a </a:t>
            </a:r>
            <a:r>
              <a:rPr lang="en-US" sz="1600" i="1" dirty="0" smtClean="0">
                <a:solidFill>
                  <a:srgbClr val="FFFFFF"/>
                </a:solidFill>
              </a:rPr>
              <a:t>number</a:t>
            </a:r>
            <a:r>
              <a:rPr lang="en-US" sz="1600" dirty="0" smtClean="0">
                <a:solidFill>
                  <a:srgbClr val="FFFFFF"/>
                </a:solidFill>
              </a:rPr>
              <a:t>, 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i.e., data or instructions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867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24585" y="5550380"/>
          <a:ext cx="18288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Image" r:id="rId5" imgW="3492063" imgH="2400000" progId="">
                  <p:embed/>
                </p:oleObj>
              </mc:Choice>
              <mc:Fallback>
                <p:oleObj name="Image" r:id="rId5" imgW="3492063" imgH="24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585" y="5550380"/>
                        <a:ext cx="18288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609600" y="6070790"/>
            <a:ext cx="3708400" cy="561975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dirty="0">
                <a:solidFill>
                  <a:srgbClr val="005400"/>
                </a:solidFill>
              </a:rPr>
              <a:t>Logic Circuit Description</a:t>
            </a:r>
            <a:br>
              <a:rPr lang="en-US" sz="1800" b="1" dirty="0">
                <a:solidFill>
                  <a:srgbClr val="005400"/>
                </a:solidFill>
              </a:rPr>
            </a:br>
            <a:r>
              <a:rPr lang="en-US" sz="1800" b="1" dirty="0">
                <a:solidFill>
                  <a:srgbClr val="005400"/>
                </a:solidFill>
              </a:rPr>
              <a:t>(Circuit Schematic Diagrams)</a:t>
            </a:r>
          </a:p>
        </p:txBody>
      </p:sp>
    </p:spTree>
    <p:extLst>
      <p:ext uri="{BB962C8B-B14F-4D97-AF65-F5344CB8AC3E}">
        <p14:creationId xmlns:p14="http://schemas.microsoft.com/office/powerpoint/2010/main" val="4006950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Function Call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Invoke function</a:t>
            </a:r>
            <a:r>
              <a:rPr lang="en-US" i="1" dirty="0" smtClean="0">
                <a:solidFill>
                  <a:srgbClr val="3366FF"/>
                </a:solidFill>
              </a:rPr>
              <a:t>: </a:t>
            </a:r>
            <a:r>
              <a:rPr lang="en-US" i="1" dirty="0" smtClean="0">
                <a:solidFill>
                  <a:srgbClr val="0000FF"/>
                </a:solidFill>
              </a:rPr>
              <a:t>jump and link </a:t>
            </a:r>
            <a:r>
              <a:rPr lang="en-US" dirty="0" smtClean="0"/>
              <a:t>instruction (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(really should be </a:t>
            </a:r>
            <a:r>
              <a:rPr lang="en-US" dirty="0" err="1" smtClean="0">
                <a:latin typeface="Courier"/>
              </a:rPr>
              <a:t>laj</a:t>
            </a:r>
            <a:r>
              <a:rPr lang="en-US" dirty="0" smtClean="0"/>
              <a:t> </a:t>
            </a:r>
            <a:r>
              <a:rPr lang="en-US" i="1" dirty="0" smtClean="0"/>
              <a:t>“link and jump”</a:t>
            </a:r>
            <a:r>
              <a:rPr lang="en-US" dirty="0" smtClean="0"/>
              <a:t>)</a:t>
            </a:r>
          </a:p>
          <a:p>
            <a:pPr lvl="1"/>
            <a:r>
              <a:rPr lang="en-US" sz="2811" dirty="0" smtClean="0"/>
              <a:t>“link” means form an </a:t>
            </a:r>
            <a:r>
              <a:rPr lang="en-US" sz="2811" i="1" dirty="0" smtClean="0"/>
              <a:t>address </a:t>
            </a:r>
            <a:r>
              <a:rPr lang="en-US" sz="2811" dirty="0" smtClean="0"/>
              <a:t>or </a:t>
            </a:r>
            <a:r>
              <a:rPr lang="en-US" sz="2811" i="1" dirty="0" smtClean="0"/>
              <a:t>link </a:t>
            </a:r>
            <a:r>
              <a:rPr lang="en-US" sz="2811" dirty="0" smtClean="0"/>
              <a:t>that points to </a:t>
            </a:r>
            <a:br>
              <a:rPr lang="en-US" sz="2811" dirty="0" smtClean="0"/>
            </a:br>
            <a:r>
              <a:rPr lang="en-US" sz="2811" dirty="0" smtClean="0"/>
              <a:t>calling site to allow function to return to proper address</a:t>
            </a:r>
          </a:p>
          <a:p>
            <a:pPr lvl="1"/>
            <a:r>
              <a:rPr lang="en-US" dirty="0" smtClean="0"/>
              <a:t>Jumps to address and simultaneously saves the address of the </a:t>
            </a:r>
            <a:r>
              <a:rPr lang="en-US" u="sng" dirty="0" smtClean="0"/>
              <a:t>following</a:t>
            </a:r>
            <a:r>
              <a:rPr lang="en-US" dirty="0" smtClean="0"/>
              <a:t> instruction in register </a:t>
            </a:r>
            <a:r>
              <a:rPr lang="en-US" sz="2400" dirty="0" smtClean="0">
                <a:latin typeface="Courier New"/>
                <a:cs typeface="Courier New"/>
              </a:rPr>
              <a:t>$</a:t>
            </a:r>
            <a:r>
              <a:rPr lang="en-US" sz="2400" dirty="0" err="1" smtClean="0">
                <a:latin typeface="Courier New"/>
                <a:cs typeface="Courier New"/>
              </a:rPr>
              <a:t>ra</a:t>
            </a:r>
            <a:endParaRPr lang="en-US" sz="2400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200" dirty="0" smtClean="0">
                <a:latin typeface="Courier New"/>
                <a:cs typeface="Courier New"/>
              </a:rPr>
              <a:t>		</a:t>
            </a:r>
            <a:r>
              <a:rPr lang="en-US" sz="3200" dirty="0" err="1" smtClean="0">
                <a:latin typeface="Courier New"/>
                <a:cs typeface="Courier New"/>
              </a:rPr>
              <a:t>jal</a:t>
            </a:r>
            <a:r>
              <a:rPr lang="en-US" sz="3200" dirty="0" smtClean="0">
                <a:latin typeface="Courier New"/>
                <a:cs typeface="Courier New"/>
              </a:rPr>
              <a:t> </a:t>
            </a:r>
            <a:r>
              <a:rPr lang="en-US" sz="3200" dirty="0" err="1" smtClean="0">
                <a:latin typeface="Courier New"/>
                <a:cs typeface="Courier New"/>
              </a:rPr>
              <a:t>FunctionLabel</a:t>
            </a:r>
            <a:endParaRPr lang="en-US" sz="32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Return from function</a:t>
            </a:r>
            <a:r>
              <a:rPr lang="en-US" dirty="0" smtClean="0">
                <a:solidFill>
                  <a:srgbClr val="3366FF"/>
                </a:solidFill>
              </a:rPr>
              <a:t>: </a:t>
            </a:r>
            <a:r>
              <a:rPr lang="en-US" i="1" dirty="0" smtClean="0">
                <a:solidFill>
                  <a:srgbClr val="0000FF"/>
                </a:solidFill>
              </a:rPr>
              <a:t>jump register </a:t>
            </a:r>
            <a:r>
              <a:rPr lang="en-US" dirty="0" smtClean="0"/>
              <a:t>instruction 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jr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Unconditional jump to address specified in register</a:t>
            </a:r>
          </a:p>
          <a:p>
            <a:pPr lvl="1">
              <a:buNone/>
            </a:pPr>
            <a:r>
              <a:rPr lang="en-US" sz="3243" dirty="0" smtClean="0">
                <a:latin typeface="Courier New"/>
                <a:cs typeface="Courier New"/>
              </a:rPr>
              <a:t>		</a:t>
            </a:r>
            <a:r>
              <a:rPr lang="en-US" sz="3243" dirty="0" err="1" smtClean="0">
                <a:latin typeface="Courier New"/>
                <a:cs typeface="Courier New"/>
              </a:rPr>
              <a:t>jr</a:t>
            </a:r>
            <a:r>
              <a:rPr lang="en-US" sz="3243" dirty="0" smtClean="0">
                <a:latin typeface="Courier New"/>
                <a:cs typeface="Courier New"/>
              </a:rPr>
              <a:t> $</a:t>
            </a:r>
            <a:r>
              <a:rPr lang="en-US" sz="3243" dirty="0" err="1" smtClean="0">
                <a:latin typeface="Courier New"/>
                <a:cs typeface="Courier New"/>
              </a:rPr>
              <a:t>ra</a:t>
            </a:r>
            <a:endParaRPr lang="en-US" sz="3243" dirty="0" smtClean="0">
              <a:latin typeface="Courier New"/>
              <a:cs typeface="Courier New"/>
            </a:endParaRP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4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2906"/>
            <a:ext cx="8229600" cy="50340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Calling program (</a:t>
            </a:r>
            <a:r>
              <a:rPr lang="en-US" i="1" dirty="0" smtClean="0">
                <a:solidFill>
                  <a:srgbClr val="0000FF"/>
                </a:solidFill>
              </a:rPr>
              <a:t>caller</a:t>
            </a:r>
            <a:r>
              <a:rPr lang="en-US" dirty="0" smtClean="0"/>
              <a:t>) puts parameters into registers </a:t>
            </a:r>
            <a:r>
              <a:rPr lang="en-US" dirty="0" smtClean="0">
                <a:latin typeface="Courier New"/>
                <a:cs typeface="Courier New"/>
              </a:rPr>
              <a:t>$a0-$a3</a:t>
            </a:r>
            <a:r>
              <a:rPr lang="en-US" dirty="0" smtClean="0">
                <a:latin typeface="+mj-lt"/>
                <a:cs typeface="Courier New"/>
              </a:rPr>
              <a:t> </a:t>
            </a:r>
            <a:r>
              <a:rPr lang="en-US" dirty="0" smtClean="0"/>
              <a:t>and uses 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>
                <a:latin typeface="+mj-lt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to invoke (</a:t>
            </a:r>
            <a:r>
              <a:rPr lang="en-US" i="1" dirty="0" err="1" smtClean="0">
                <a:solidFill>
                  <a:srgbClr val="0000FF"/>
                </a:solidFill>
              </a:rPr>
              <a:t>callee</a:t>
            </a:r>
            <a:r>
              <a:rPr lang="en-US" dirty="0" smtClean="0"/>
              <a:t>) at address labeled X</a:t>
            </a:r>
          </a:p>
          <a:p>
            <a:r>
              <a:rPr lang="en-US" dirty="0" smtClean="0"/>
              <a:t>Must have register in computer with address of currently executing instruction</a:t>
            </a:r>
          </a:p>
          <a:p>
            <a:pPr lvl="1"/>
            <a:r>
              <a:rPr lang="en-US" dirty="0" smtClean="0"/>
              <a:t>Instead of </a:t>
            </a:r>
            <a:r>
              <a:rPr lang="en-US" i="1" dirty="0" smtClean="0"/>
              <a:t>Instruction Address Register</a:t>
            </a:r>
            <a:r>
              <a:rPr lang="en-US" dirty="0" smtClean="0"/>
              <a:t> (better name), historically called </a:t>
            </a:r>
            <a:r>
              <a:rPr lang="en-US" i="1" dirty="0" smtClean="0">
                <a:solidFill>
                  <a:srgbClr val="0000FF"/>
                </a:solidFill>
              </a:rPr>
              <a:t>Program Counte</a:t>
            </a:r>
            <a:r>
              <a:rPr lang="en-US" i="1" dirty="0" smtClean="0">
                <a:solidFill>
                  <a:srgbClr val="3366FF"/>
                </a:solidFill>
              </a:rPr>
              <a:t>r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0000FF"/>
                </a:solidFill>
              </a:rPr>
              <a:t>PC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It’s a program’s counter; it doesn’t count programs!</a:t>
            </a:r>
          </a:p>
          <a:p>
            <a:endParaRPr lang="en-US" dirty="0" smtClean="0"/>
          </a:p>
          <a:p>
            <a:r>
              <a:rPr lang="en-US" dirty="0" smtClean="0"/>
              <a:t>What value does 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place into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r>
              <a:rPr lang="en-US" dirty="0" smtClean="0"/>
              <a:t>? </a:t>
            </a:r>
            <a:r>
              <a:rPr lang="en-US" b="1" dirty="0" smtClean="0">
                <a:solidFill>
                  <a:srgbClr val="FF0000"/>
                </a:solidFill>
              </a:rPr>
              <a:t>????</a:t>
            </a:r>
          </a:p>
          <a:p>
            <a:r>
              <a:rPr lang="en-US" dirty="0" err="1">
                <a:latin typeface="Courier New"/>
                <a:cs typeface="Courier New"/>
              </a:rPr>
              <a:t>jr</a:t>
            </a:r>
            <a:r>
              <a:rPr lang="en-US" dirty="0">
                <a:latin typeface="Courier New"/>
                <a:cs typeface="Courier New"/>
              </a:rPr>
              <a:t> $</a:t>
            </a:r>
            <a:r>
              <a:rPr lang="en-US" dirty="0" err="1">
                <a:latin typeface="Courier New"/>
                <a:cs typeface="Courier New"/>
              </a:rPr>
              <a:t>ra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puts address inside </a:t>
            </a:r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dirty="0" err="1">
                <a:latin typeface="Courier New"/>
                <a:cs typeface="Courier New"/>
              </a:rPr>
              <a:t>ra</a:t>
            </a: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back </a:t>
            </a:r>
            <a:r>
              <a:rPr lang="en-US" dirty="0" smtClean="0"/>
              <a:t>into </a:t>
            </a:r>
            <a:r>
              <a:rPr lang="en-US" dirty="0"/>
              <a:t>PC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Are Old Register Values Saved</a:t>
            </a:r>
            <a:br>
              <a:rPr lang="en-US" dirty="0" smtClean="0"/>
            </a:br>
            <a:r>
              <a:rPr lang="en-US" dirty="0" smtClean="0"/>
              <a:t>to Restore Them After Function Call?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5" y="1532466"/>
            <a:ext cx="8398933" cy="50546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Need a place to save old values before call function, restore them when return, and delete </a:t>
            </a:r>
          </a:p>
          <a:p>
            <a:r>
              <a:rPr lang="en-US" dirty="0" smtClean="0"/>
              <a:t>Ideal is </a:t>
            </a:r>
            <a:r>
              <a:rPr lang="en-US" i="1" dirty="0" smtClean="0">
                <a:solidFill>
                  <a:srgbClr val="0000FF"/>
                </a:solidFill>
              </a:rPr>
              <a:t>stack</a:t>
            </a:r>
            <a:r>
              <a:rPr lang="en-US" dirty="0" smtClean="0"/>
              <a:t>: last-in-first-out queue </a:t>
            </a:r>
            <a:br>
              <a:rPr lang="en-US" dirty="0" smtClean="0"/>
            </a:br>
            <a:r>
              <a:rPr lang="en-US" dirty="0" smtClean="0"/>
              <a:t>(e.g., stack of plates)</a:t>
            </a:r>
          </a:p>
          <a:p>
            <a:pPr lvl="1"/>
            <a:r>
              <a:rPr lang="en-US" dirty="0" smtClean="0"/>
              <a:t>Push: placing data onto stack</a:t>
            </a:r>
          </a:p>
          <a:p>
            <a:pPr lvl="1"/>
            <a:r>
              <a:rPr lang="en-US" dirty="0" smtClean="0"/>
              <a:t>Pop: removing data from stack</a:t>
            </a:r>
          </a:p>
          <a:p>
            <a:r>
              <a:rPr lang="en-US" dirty="0" smtClean="0"/>
              <a:t>Stack in memory, so need register to point to it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$sp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 </a:t>
            </a:r>
            <a:r>
              <a:rPr lang="en-US" dirty="0" smtClean="0"/>
              <a:t>is the </a:t>
            </a:r>
            <a:r>
              <a:rPr lang="en-US" i="1" dirty="0" smtClean="0">
                <a:solidFill>
                  <a:srgbClr val="0000FF"/>
                </a:solidFill>
              </a:rPr>
              <a:t>stack pointer </a:t>
            </a:r>
            <a:r>
              <a:rPr lang="en-US" dirty="0" smtClean="0"/>
              <a:t>in MIPS ($29)</a:t>
            </a:r>
          </a:p>
          <a:p>
            <a:r>
              <a:rPr lang="en-US" dirty="0" smtClean="0"/>
              <a:t>Convention is grow from high to low addresses</a:t>
            </a:r>
          </a:p>
          <a:p>
            <a:pPr lvl="1"/>
            <a:r>
              <a:rPr lang="en-US" i="1" dirty="0" smtClean="0"/>
              <a:t>Push</a:t>
            </a:r>
            <a:r>
              <a:rPr lang="en-US" dirty="0" smtClean="0"/>
              <a:t> decrements </a:t>
            </a:r>
            <a:r>
              <a:rPr lang="en-US" dirty="0" smtClean="0">
                <a:latin typeface="Courier New"/>
                <a:cs typeface="Courier New"/>
              </a:rPr>
              <a:t>$sp</a:t>
            </a:r>
            <a:r>
              <a:rPr lang="en-US" dirty="0" smtClean="0"/>
              <a:t>, </a:t>
            </a:r>
            <a:r>
              <a:rPr lang="en-US" i="1" dirty="0" smtClean="0"/>
              <a:t>Pop</a:t>
            </a:r>
            <a:r>
              <a:rPr lang="en-US" dirty="0" smtClean="0"/>
              <a:t> increments </a:t>
            </a:r>
            <a:r>
              <a:rPr lang="en-US" dirty="0" smtClean="0">
                <a:latin typeface="Courier New"/>
                <a:cs typeface="Courier New"/>
              </a:rPr>
              <a:t>$sp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8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Leaf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(int g, int h, int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 int j)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  <a:tabLst>
                <a:tab pos="1033463" algn="l"/>
              </a:tabLst>
            </a:pPr>
            <a:r>
              <a:rPr lang="en-US" dirty="0" smtClean="0">
                <a:latin typeface="Courier New"/>
                <a:cs typeface="Courier New"/>
              </a:rPr>
              <a:t>	int 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(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) –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/>
              <a:t>Parameter variables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/>
              <a:t> in argument registers </a:t>
            </a:r>
            <a:r>
              <a:rPr lang="en-US" dirty="0" smtClean="0">
                <a:latin typeface="Courier New"/>
                <a:cs typeface="Courier New"/>
              </a:rPr>
              <a:t>$a0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$a1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$a2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$a3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/>
              <a:t> in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</a:p>
          <a:p>
            <a:r>
              <a:rPr lang="en-US" sz="3176" dirty="0" smtClean="0"/>
              <a:t>Assume need one temporary register </a:t>
            </a:r>
            <a:r>
              <a:rPr lang="en-US" sz="3176" dirty="0" smtClean="0">
                <a:latin typeface="Courier New"/>
                <a:cs typeface="Courier New"/>
              </a:rPr>
              <a:t>$t0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1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Before, During, After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5700"/>
            <a:ext cx="8740681" cy="329776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686800" cy="4936067"/>
          </a:xfrm>
        </p:spPr>
        <p:txBody>
          <a:bodyPr>
            <a:normAutofit/>
          </a:bodyPr>
          <a:lstStyle/>
          <a:p>
            <a:r>
              <a:rPr lang="en-US" dirty="0" smtClean="0"/>
              <a:t>Need to save old values of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sz="3176" dirty="0" smtClean="0">
                <a:latin typeface="Courier New"/>
                <a:cs typeface="Courier New"/>
              </a:rPr>
              <a:t>$t0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877733" y="4182533"/>
            <a:ext cx="2175934" cy="508000"/>
          </a:xfrm>
          <a:prstGeom prst="rect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Contents of $s0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716867"/>
            <a:ext cx="2175933" cy="474133"/>
          </a:xfrm>
          <a:prstGeom prst="rect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Contents of $t0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71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Code for Leaf()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1489967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urier"/>
              </a:rPr>
              <a:t>Leaf: </a:t>
            </a:r>
            <a:r>
              <a:rPr lang="en-US" sz="2400" dirty="0" err="1" smtClean="0">
                <a:latin typeface="Courier"/>
              </a:rPr>
              <a:t>addi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$sp,$sp,-8 # </a:t>
            </a:r>
            <a:r>
              <a:rPr lang="en-US" sz="2400" dirty="0"/>
              <a:t>adjust stack for 2 items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		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$t0, 4($</a:t>
            </a:r>
            <a:r>
              <a:rPr lang="en-US" sz="2400" dirty="0" err="1">
                <a:latin typeface="Courier"/>
              </a:rPr>
              <a:t>sp</a:t>
            </a:r>
            <a:r>
              <a:rPr lang="en-US" sz="2400" dirty="0">
                <a:latin typeface="Courier"/>
              </a:rPr>
              <a:t>) #</a:t>
            </a:r>
            <a:r>
              <a:rPr lang="en-US" sz="2400" dirty="0"/>
              <a:t> save $t0 for use afterwards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     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$s0, 0($</a:t>
            </a:r>
            <a:r>
              <a:rPr lang="en-US" sz="2400" dirty="0" err="1">
                <a:latin typeface="Courier"/>
              </a:rPr>
              <a:t>sp</a:t>
            </a:r>
            <a:r>
              <a:rPr lang="en-US" sz="2400" dirty="0">
                <a:latin typeface="Courier"/>
              </a:rPr>
              <a:t>) #</a:t>
            </a:r>
            <a:r>
              <a:rPr lang="en-US" sz="2400" dirty="0"/>
              <a:t> save $s0 for use afterwards</a:t>
            </a:r>
          </a:p>
          <a:p>
            <a:pPr marL="406400" indent="-406400">
              <a:buNone/>
            </a:pPr>
            <a:endParaRPr lang="en-US" sz="2400" dirty="0" smtClean="0">
              <a:latin typeface="Courier"/>
            </a:endParaRPr>
          </a:p>
          <a:p>
            <a:pPr marL="406400" indent="-406400">
              <a:buNone/>
            </a:pPr>
            <a:r>
              <a:rPr lang="en-US" sz="2400" dirty="0" smtClean="0">
                <a:latin typeface="Courier"/>
              </a:rPr>
              <a:t>      add </a:t>
            </a:r>
            <a:r>
              <a:rPr lang="en-US" sz="2400" dirty="0">
                <a:latin typeface="Courier"/>
              </a:rPr>
              <a:t>$s0,$a0,$a1 #</a:t>
            </a:r>
            <a:r>
              <a:rPr lang="en-US" sz="2400" dirty="0"/>
              <a:t> f = g + h</a:t>
            </a:r>
          </a:p>
          <a:p>
            <a:pPr marL="338138" indent="-338138">
              <a:buNone/>
            </a:pPr>
            <a:r>
              <a:rPr lang="en-US" sz="2400" dirty="0" smtClean="0">
                <a:latin typeface="Courier"/>
              </a:rPr>
              <a:t>      add </a:t>
            </a:r>
            <a:r>
              <a:rPr lang="en-US" sz="2400" dirty="0">
                <a:latin typeface="Courier"/>
              </a:rPr>
              <a:t>$t0,$a2,$a3 #</a:t>
            </a:r>
            <a:r>
              <a:rPr lang="en-US" sz="2400" dirty="0"/>
              <a:t> t0 = </a:t>
            </a:r>
            <a:r>
              <a:rPr lang="en-US" sz="2400" dirty="0" err="1"/>
              <a:t>i</a:t>
            </a:r>
            <a:r>
              <a:rPr lang="en-US" sz="2400" dirty="0"/>
              <a:t> + j</a:t>
            </a:r>
          </a:p>
          <a:p>
            <a:pPr marL="338138" indent="-338138">
              <a:buNone/>
            </a:pPr>
            <a:r>
              <a:rPr lang="en-US" sz="2400" dirty="0" smtClean="0">
                <a:latin typeface="Courier"/>
              </a:rPr>
              <a:t>      sub </a:t>
            </a:r>
            <a:r>
              <a:rPr lang="en-US" sz="2400" dirty="0">
                <a:latin typeface="Courier"/>
              </a:rPr>
              <a:t>$v0,$s0,$t0 #</a:t>
            </a:r>
            <a:r>
              <a:rPr lang="en-US" sz="2400" dirty="0"/>
              <a:t> return value (g + h) – (</a:t>
            </a:r>
            <a:r>
              <a:rPr lang="en-US" sz="2400" dirty="0" err="1"/>
              <a:t>i</a:t>
            </a:r>
            <a:r>
              <a:rPr lang="en-US" sz="2400" dirty="0"/>
              <a:t> + j)</a:t>
            </a:r>
          </a:p>
          <a:p>
            <a:pPr marL="338138" indent="-338138">
              <a:buNone/>
            </a:pPr>
            <a:endParaRPr lang="en-US" sz="2400" dirty="0" smtClean="0">
              <a:latin typeface="Courier"/>
            </a:endParaRPr>
          </a:p>
          <a:p>
            <a:pPr marL="338138" indent="-338138">
              <a:buNone/>
            </a:pPr>
            <a:r>
              <a:rPr lang="en-US" sz="2400" dirty="0" smtClean="0">
                <a:latin typeface="Courier"/>
              </a:rPr>
              <a:t>     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$s0, 0($</a:t>
            </a:r>
            <a:r>
              <a:rPr lang="en-US" sz="2400" dirty="0" err="1">
                <a:latin typeface="Courier"/>
              </a:rPr>
              <a:t>sp</a:t>
            </a:r>
            <a:r>
              <a:rPr lang="en-US" sz="2400" dirty="0">
                <a:latin typeface="Courier"/>
              </a:rPr>
              <a:t>) #</a:t>
            </a:r>
            <a:r>
              <a:rPr lang="en-US" sz="2400" dirty="0"/>
              <a:t> restore register $s0 for </a:t>
            </a:r>
            <a:r>
              <a:rPr lang="en-US" sz="2400" dirty="0" smtClean="0"/>
              <a:t>caller </a:t>
            </a:r>
            <a:endParaRPr lang="en-US" sz="2400" dirty="0"/>
          </a:p>
          <a:p>
            <a:pPr marL="338138" indent="-338138">
              <a:buNone/>
            </a:pPr>
            <a:r>
              <a:rPr lang="en-US" sz="2400" dirty="0" smtClean="0">
                <a:latin typeface="Courier"/>
              </a:rPr>
              <a:t>     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$t0, 4($</a:t>
            </a:r>
            <a:r>
              <a:rPr lang="en-US" sz="2400" dirty="0" err="1">
                <a:latin typeface="Courier"/>
              </a:rPr>
              <a:t>sp</a:t>
            </a:r>
            <a:r>
              <a:rPr lang="en-US" sz="2400" dirty="0">
                <a:latin typeface="Courier"/>
              </a:rPr>
              <a:t>) #</a:t>
            </a:r>
            <a:r>
              <a:rPr lang="en-US" sz="2400" dirty="0"/>
              <a:t> restore register $t0 for caller</a:t>
            </a:r>
          </a:p>
          <a:p>
            <a:pPr marL="338138" indent="-338138">
              <a:buNone/>
            </a:pPr>
            <a:r>
              <a:rPr lang="en-US" sz="2400" dirty="0" smtClean="0">
                <a:latin typeface="Courier"/>
              </a:rPr>
              <a:t>      </a:t>
            </a:r>
            <a:r>
              <a:rPr lang="en-US" sz="2400" dirty="0" err="1" smtClean="0">
                <a:latin typeface="Courier"/>
              </a:rPr>
              <a:t>addi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$sp,$sp,8 #</a:t>
            </a:r>
            <a:r>
              <a:rPr lang="en-US" sz="2400" dirty="0"/>
              <a:t> adjust stack to delete 2 items</a:t>
            </a:r>
          </a:p>
          <a:p>
            <a:pPr marL="338138" indent="-338138">
              <a:buNone/>
            </a:pPr>
            <a:r>
              <a:rPr lang="en-US" sz="2400" dirty="0" smtClean="0">
                <a:latin typeface="Courier"/>
              </a:rPr>
              <a:t>      </a:t>
            </a:r>
            <a:r>
              <a:rPr lang="en-US" sz="2400" dirty="0" err="1" smtClean="0">
                <a:latin typeface="Courier"/>
              </a:rPr>
              <a:t>jr</a:t>
            </a:r>
            <a:r>
              <a:rPr lang="en-US" sz="2400" dirty="0" smtClean="0">
                <a:latin typeface="Courier"/>
              </a:rPr>
              <a:t> </a:t>
            </a:r>
            <a:r>
              <a:rPr lang="en-US" sz="2400" dirty="0">
                <a:latin typeface="Courier"/>
              </a:rPr>
              <a:t>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 #</a:t>
            </a:r>
            <a:r>
              <a:rPr lang="en-US" sz="2400" dirty="0"/>
              <a:t> jump back to calling routine</a:t>
            </a:r>
          </a:p>
        </p:txBody>
      </p:sp>
    </p:spTree>
    <p:extLst>
      <p:ext uri="{BB962C8B-B14F-4D97-AF65-F5344CB8AC3E}">
        <p14:creationId xmlns:p14="http://schemas.microsoft.com/office/powerpoint/2010/main" val="912990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a Function Calls a Function? Recursive Function Calls?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dirty="0" smtClean="0"/>
              <a:t>Would clobber values in </a:t>
            </a:r>
            <a:r>
              <a:rPr lang="en-US" dirty="0" smtClean="0">
                <a:latin typeface="Courier New"/>
                <a:cs typeface="Courier New"/>
              </a:rPr>
              <a:t>$a0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latin typeface="Courier New"/>
                <a:cs typeface="Courier New"/>
              </a:rPr>
              <a:t>$a3</a:t>
            </a:r>
            <a:r>
              <a:rPr lang="en-US" dirty="0" smtClean="0">
                <a:latin typeface="+mj-lt"/>
                <a:cs typeface="Courier New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What is the solution?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211138"/>
            <a:ext cx="6143625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Procedures (1/2)</a:t>
            </a:r>
          </a:p>
        </p:txBody>
      </p:sp>
      <p:sp>
        <p:nvSpPr>
          <p:cNvPr id="197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019675"/>
          </a:xfrm>
        </p:spPr>
        <p:txBody>
          <a:bodyPr>
            <a:normAutofit/>
          </a:bodyPr>
          <a:lstStyle/>
          <a:p>
            <a:pPr>
              <a:buFont typeface="Times" pitchFamily="-65" charset="0"/>
              <a:buNone/>
            </a:pPr>
            <a:r>
              <a:rPr lang="en-US" dirty="0" smtClean="0">
                <a:latin typeface="18 VAG Rounded Light   02390"/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sumSquare(int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x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) {</a:t>
            </a:r>
            <a:b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</a:b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	return 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mult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(x,x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)+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;</a:t>
            </a:r>
            <a:b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</a:b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+mj-lt"/>
              </a:rPr>
              <a:t>Something called </a:t>
            </a:r>
            <a:r>
              <a:rPr lang="en-US" b="1" dirty="0" err="1">
                <a:latin typeface="Courier"/>
                <a:cs typeface="Courier"/>
              </a:rPr>
              <a:t>sumSquare</a:t>
            </a:r>
            <a:r>
              <a:rPr lang="en-US" dirty="0">
                <a:latin typeface="+mj-lt"/>
              </a:rPr>
              <a:t>, now </a:t>
            </a:r>
            <a:r>
              <a:rPr lang="en-US" b="1" dirty="0" err="1">
                <a:latin typeface="Courier"/>
                <a:cs typeface="Courier"/>
              </a:rPr>
              <a:t>sumSquare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is calling </a:t>
            </a:r>
            <a:r>
              <a:rPr lang="en-US" b="1" dirty="0" err="1" smtClean="0">
                <a:latin typeface="Courier"/>
                <a:cs typeface="Courier"/>
              </a:rPr>
              <a:t>mult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So there’s a value in </a:t>
            </a:r>
            <a:r>
              <a:rPr lang="en-US" dirty="0">
                <a:solidFill>
                  <a:srgbClr val="C00000"/>
                </a:solidFill>
                <a:latin typeface="Courier"/>
                <a:cs typeface="Courier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urier"/>
                <a:cs typeface="Courier"/>
              </a:rPr>
              <a:t>ra</a:t>
            </a:r>
            <a:r>
              <a:rPr lang="en-US" dirty="0">
                <a:latin typeface="+mj-lt"/>
              </a:rPr>
              <a:t> that </a:t>
            </a:r>
            <a:r>
              <a:rPr lang="en-US" b="1" dirty="0" err="1">
                <a:latin typeface="Courier"/>
                <a:cs typeface="Courier"/>
              </a:rPr>
              <a:t>sumSquare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wants to jump back to, but this will be overwritten by the call to </a:t>
            </a:r>
            <a:r>
              <a:rPr lang="en-US" b="1" dirty="0" err="1" smtClean="0">
                <a:latin typeface="Courier"/>
                <a:cs typeface="Courier"/>
              </a:rPr>
              <a:t>mult</a:t>
            </a:r>
            <a:endParaRPr lang="en-US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5495925"/>
            <a:ext cx="8153400" cy="1057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pitchFamily="-65" charset="0"/>
              <a:buNone/>
            </a:pPr>
            <a:r>
              <a:rPr lang="en-US" dirty="0" smtClean="0">
                <a:latin typeface="18 VAG Rounded Light   02390"/>
              </a:rPr>
              <a:t>	</a:t>
            </a:r>
            <a:r>
              <a:rPr lang="en-US" dirty="0" smtClean="0">
                <a:solidFill>
                  <a:srgbClr val="0926B7"/>
                </a:solidFill>
                <a:latin typeface="+mj-lt"/>
              </a:rPr>
              <a:t>Need to save </a:t>
            </a:r>
            <a:r>
              <a:rPr lang="en-US" b="1" dirty="0" err="1" smtClean="0">
                <a:solidFill>
                  <a:srgbClr val="0926B7"/>
                </a:solidFill>
                <a:latin typeface="Courier"/>
                <a:cs typeface="Courier"/>
              </a:rPr>
              <a:t>sumSquare</a:t>
            </a:r>
            <a:r>
              <a:rPr lang="en-US" b="1" dirty="0" smtClean="0">
                <a:solidFill>
                  <a:srgbClr val="0926B7"/>
                </a:solidFill>
                <a:latin typeface="Courier"/>
              </a:rPr>
              <a:t> </a:t>
            </a:r>
            <a:r>
              <a:rPr lang="en-US" dirty="0" smtClean="0">
                <a:solidFill>
                  <a:srgbClr val="0926B7"/>
                </a:solidFill>
                <a:latin typeface="+mj-lt"/>
              </a:rPr>
              <a:t>return address before call to </a:t>
            </a:r>
            <a:r>
              <a:rPr lang="en-US" b="1" dirty="0" err="1" smtClean="0">
                <a:solidFill>
                  <a:srgbClr val="0926B7"/>
                </a:solidFill>
                <a:latin typeface="Courier"/>
                <a:cs typeface="Courier"/>
              </a:rPr>
              <a:t>mult</a:t>
            </a:r>
            <a:endParaRPr lang="en-US" dirty="0">
              <a:solidFill>
                <a:srgbClr val="0926B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0681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11138"/>
            <a:ext cx="5686425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Procedures (2/2)</a:t>
            </a:r>
          </a:p>
        </p:txBody>
      </p:sp>
      <p:sp>
        <p:nvSpPr>
          <p:cNvPr id="197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8791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In general, may need to save some other info in addition to 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$</a:t>
            </a:r>
            <a:r>
              <a:rPr lang="en-US" dirty="0" err="1">
                <a:solidFill>
                  <a:schemeClr val="accent2"/>
                </a:solidFill>
                <a:latin typeface="Courier"/>
                <a:cs typeface="Courier"/>
              </a:rPr>
              <a:t>ra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When a C program is run, there are 3 important memory areas allocated:</a:t>
            </a:r>
          </a:p>
          <a:p>
            <a:pPr lvl="1"/>
            <a:r>
              <a:rPr lang="en-US" dirty="0">
                <a:solidFill>
                  <a:srgbClr val="FF6600"/>
                </a:solidFill>
                <a:latin typeface="+mj-lt"/>
              </a:rPr>
              <a:t>Static</a:t>
            </a:r>
            <a:r>
              <a:rPr lang="en-US" dirty="0">
                <a:latin typeface="+mj-lt"/>
              </a:rPr>
              <a:t>: Variables declared once per program, cease to exist only after execution </a:t>
            </a:r>
            <a:r>
              <a:rPr lang="en-US" dirty="0" smtClean="0">
                <a:latin typeface="+mj-lt"/>
              </a:rPr>
              <a:t>completes - e.g</a:t>
            </a:r>
            <a:r>
              <a:rPr lang="en-US" dirty="0">
                <a:latin typeface="+mj-lt"/>
              </a:rPr>
              <a:t>., C </a:t>
            </a:r>
            <a:r>
              <a:rPr lang="en-US" dirty="0" err="1">
                <a:latin typeface="+mj-lt"/>
              </a:rPr>
              <a:t>globals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solidFill>
                  <a:schemeClr val="accent4"/>
                </a:solidFill>
                <a:latin typeface="+mj-lt"/>
              </a:rPr>
              <a:t>Heap</a:t>
            </a:r>
            <a:r>
              <a:rPr lang="en-US" dirty="0">
                <a:latin typeface="+mj-lt"/>
              </a:rPr>
              <a:t>: Variables declared </a:t>
            </a:r>
            <a:r>
              <a:rPr lang="en-US" dirty="0" smtClean="0">
                <a:latin typeface="+mj-lt"/>
              </a:rPr>
              <a:t>dynamically via </a:t>
            </a:r>
            <a:r>
              <a:rPr lang="en-US" b="1" dirty="0" err="1" smtClean="0">
                <a:latin typeface="+mj-lt"/>
                <a:cs typeface="Courier New"/>
              </a:rPr>
              <a:t>malloc</a:t>
            </a:r>
            <a:endParaRPr lang="en-US" b="1" dirty="0" smtClean="0">
              <a:latin typeface="+mj-lt"/>
              <a:cs typeface="Courier New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latin typeface="+mj-lt"/>
              </a:rPr>
              <a:t>Stack</a:t>
            </a:r>
            <a:r>
              <a:rPr lang="en-US" dirty="0">
                <a:latin typeface="+mj-lt"/>
              </a:rPr>
              <a:t>: Space to be used by procedure during execution; this is where we can save register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Function Convention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445500" cy="4927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To reduce expensive loads and stores from spilling and restoring registers, MIPS divides registers into two 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Preserved across function call</a:t>
            </a:r>
          </a:p>
          <a:p>
            <a:pPr marL="914400" lvl="1" indent="-514350"/>
            <a:r>
              <a:rPr lang="en-US" dirty="0" smtClean="0"/>
              <a:t>Caller can rely on values being unchanged</a:t>
            </a:r>
          </a:p>
          <a:p>
            <a:pPr marL="914400" lvl="1" indent="-514350"/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sp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gp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err="1" smtClean="0">
                <a:latin typeface="Courier New"/>
                <a:cs typeface="Courier New"/>
              </a:rPr>
              <a:t>fp</a:t>
            </a:r>
            <a:r>
              <a:rPr lang="en-US" dirty="0" smtClean="0"/>
              <a:t>, “saved registers”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/>
              <a:t>- </a:t>
            </a:r>
            <a:r>
              <a:rPr lang="en-US" dirty="0" smtClean="0">
                <a:latin typeface="Courier New"/>
                <a:cs typeface="Courier New"/>
              </a:rPr>
              <a:t>$s7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preserved across function call</a:t>
            </a:r>
          </a:p>
          <a:p>
            <a:pPr marL="914400" lvl="1" indent="-514350"/>
            <a:r>
              <a:rPr lang="en-US" dirty="0" smtClean="0"/>
              <a:t>Caller </a:t>
            </a:r>
            <a:r>
              <a:rPr lang="en-US" i="1" dirty="0" smtClean="0">
                <a:solidFill>
                  <a:srgbClr val="000000"/>
                </a:solidFill>
              </a:rPr>
              <a:t>cannot </a:t>
            </a:r>
            <a:r>
              <a:rPr lang="en-US" dirty="0" smtClean="0"/>
              <a:t>rely on values being unchanged</a:t>
            </a:r>
          </a:p>
          <a:p>
            <a:pPr marL="914400" lvl="1" indent="-514350"/>
            <a:r>
              <a:rPr lang="en-US" dirty="0" smtClean="0"/>
              <a:t>Return </a:t>
            </a:r>
            <a:r>
              <a:rPr lang="en-US" dirty="0" smtClean="0"/>
              <a:t>value registers </a:t>
            </a:r>
            <a:r>
              <a:rPr lang="en-US" dirty="0" smtClean="0">
                <a:latin typeface="Courier New"/>
                <a:cs typeface="Courier New"/>
              </a:rPr>
              <a:t>$v0</a:t>
            </a:r>
            <a:r>
              <a:rPr lang="en-US" dirty="0" smtClean="0"/>
              <a:t>,</a:t>
            </a:r>
            <a:r>
              <a:rPr lang="en-US" dirty="0" smtClean="0">
                <a:latin typeface="Courier New"/>
                <a:cs typeface="Courier New"/>
              </a:rPr>
              <a:t>$v1</a:t>
            </a:r>
            <a:r>
              <a:rPr lang="en-US" dirty="0" smtClean="0"/>
              <a:t>, Argument registers </a:t>
            </a:r>
            <a:r>
              <a:rPr lang="en-US" dirty="0" smtClean="0">
                <a:latin typeface="Courier New"/>
                <a:cs typeface="Courier New"/>
              </a:rPr>
              <a:t>$a0</a:t>
            </a:r>
            <a:r>
              <a:rPr lang="en-US" dirty="0" smtClean="0"/>
              <a:t>-</a:t>
            </a:r>
            <a:r>
              <a:rPr lang="en-US" dirty="0" smtClean="0">
                <a:latin typeface="Courier New"/>
                <a:cs typeface="Courier New"/>
              </a:rPr>
              <a:t>$a3</a:t>
            </a:r>
            <a:r>
              <a:rPr lang="en-US" dirty="0" smtClean="0"/>
              <a:t>, “temporary registers” </a:t>
            </a:r>
            <a:r>
              <a:rPr lang="en-US" dirty="0" smtClean="0">
                <a:latin typeface="Courier New"/>
                <a:cs typeface="Courier New"/>
              </a:rPr>
              <a:t>$t0</a:t>
            </a:r>
            <a:r>
              <a:rPr lang="en-US" dirty="0" smtClean="0"/>
              <a:t>-</a:t>
            </a:r>
            <a:r>
              <a:rPr lang="en-US" dirty="0" smtClean="0">
                <a:latin typeface="Courier New"/>
                <a:cs typeface="Courier New"/>
              </a:rPr>
              <a:t>$</a:t>
            </a:r>
            <a:r>
              <a:rPr lang="en-US" dirty="0" smtClean="0">
                <a:latin typeface="Courier New"/>
                <a:cs typeface="Courier New"/>
              </a:rPr>
              <a:t>t9,$ra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2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lecture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 “words” and “vocabulary” are called </a:t>
            </a:r>
            <a:r>
              <a:rPr lang="en-US" i="1" dirty="0" smtClean="0"/>
              <a:t>instructions</a:t>
            </a:r>
            <a:r>
              <a:rPr lang="en-US" dirty="0" smtClean="0"/>
              <a:t> and </a:t>
            </a:r>
            <a:r>
              <a:rPr lang="en-US" i="1" dirty="0" smtClean="0"/>
              <a:t>instruction set </a:t>
            </a:r>
            <a:r>
              <a:rPr lang="en-US" dirty="0" smtClean="0"/>
              <a:t>respectively</a:t>
            </a:r>
          </a:p>
          <a:p>
            <a:r>
              <a:rPr lang="en-US" dirty="0" smtClean="0"/>
              <a:t>MIPS is example RISC instruction set used in CS61C</a:t>
            </a:r>
          </a:p>
          <a:p>
            <a:r>
              <a:rPr lang="en-US" dirty="0" smtClean="0"/>
              <a:t>Rigid format: 1 operation, 2 source operands, 1 destination</a:t>
            </a:r>
          </a:p>
          <a:p>
            <a:pPr lvl="1"/>
            <a:r>
              <a:rPr lang="en-US" dirty="0" err="1" smtClean="0">
                <a:latin typeface="Courier"/>
              </a:rPr>
              <a:t>add,sub,mul,div,and,or,sll,srl,sra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err="1" smtClean="0">
                <a:latin typeface="Courier"/>
              </a:rPr>
              <a:t>lw,sw,lb,sb</a:t>
            </a:r>
            <a:r>
              <a:rPr lang="en-US" dirty="0" smtClean="0"/>
              <a:t> to move data to/from registers from/to memory</a:t>
            </a:r>
          </a:p>
          <a:p>
            <a:pPr lvl="1"/>
            <a:r>
              <a:rPr lang="en-US" dirty="0" err="1" smtClean="0">
                <a:latin typeface="Courier"/>
              </a:rPr>
              <a:t>beq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bne</a:t>
            </a:r>
            <a:r>
              <a:rPr lang="en-US" dirty="0" smtClean="0">
                <a:latin typeface="Courier"/>
              </a:rPr>
              <a:t>, j, </a:t>
            </a:r>
            <a:r>
              <a:rPr lang="en-US" dirty="0" err="1" smtClean="0">
                <a:latin typeface="Courier"/>
              </a:rPr>
              <a:t>slt</a:t>
            </a:r>
            <a:r>
              <a:rPr lang="en-US" dirty="0" smtClean="0">
                <a:latin typeface="Courier"/>
              </a:rPr>
              <a:t>, </a:t>
            </a:r>
            <a:r>
              <a:rPr lang="en-US" dirty="0" err="1" smtClean="0">
                <a:latin typeface="Courier"/>
              </a:rPr>
              <a:t>slti</a:t>
            </a:r>
            <a:r>
              <a:rPr lang="en-US" dirty="0" smtClean="0"/>
              <a:t> for decision/flow control</a:t>
            </a:r>
          </a:p>
          <a:p>
            <a:r>
              <a:rPr lang="en-US" dirty="0" smtClean="0"/>
              <a:t>Simple mappings from arithmetic expressions, array access, in C to MIPS instructions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Clickers/Peer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statement is FALSE?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B: 	</a:t>
            </a:r>
            <a:r>
              <a:rPr lang="en-US" sz="2800" dirty="0" err="1" smtClean="0">
                <a:latin typeface="Courier"/>
                <a:cs typeface="Courier"/>
              </a:rPr>
              <a:t>jal</a:t>
            </a:r>
            <a:r>
              <a:rPr lang="en-US" sz="2800" dirty="0" smtClean="0">
                <a:latin typeface="+mj-lt"/>
                <a:cs typeface="Courier"/>
              </a:rPr>
              <a:t> saves PC+1 in </a:t>
            </a:r>
            <a:r>
              <a:rPr lang="en-US" sz="2800" dirty="0">
                <a:latin typeface="Courier"/>
                <a:cs typeface="Courier"/>
              </a:rPr>
              <a:t>$</a:t>
            </a:r>
            <a:r>
              <a:rPr lang="en-US" sz="2800" dirty="0" err="1" smtClean="0">
                <a:latin typeface="Courier"/>
                <a:cs typeface="Courier"/>
              </a:rPr>
              <a:t>ra</a:t>
            </a:r>
            <a:endParaRPr lang="en-US" sz="2800" dirty="0" smtClean="0">
              <a:latin typeface="Courier"/>
              <a:cs typeface="Courier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371600" y="3886200"/>
            <a:ext cx="670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C: 	The </a:t>
            </a:r>
            <a:r>
              <a:rPr lang="en-US" sz="2800" dirty="0" err="1" smtClean="0">
                <a:latin typeface="+mj-lt"/>
                <a:cs typeface="Courier"/>
              </a:rPr>
              <a:t>callee</a:t>
            </a:r>
            <a:r>
              <a:rPr lang="en-US" sz="2800" dirty="0" smtClean="0">
                <a:latin typeface="+mj-lt"/>
                <a:cs typeface="Courier"/>
              </a:rPr>
              <a:t> can use temporary registers (</a:t>
            </a:r>
            <a:r>
              <a:rPr lang="en-US" sz="2800" dirty="0">
                <a:latin typeface="Courier"/>
                <a:cs typeface="Courier"/>
              </a:rPr>
              <a:t>$</a:t>
            </a:r>
            <a:r>
              <a:rPr lang="en-US" sz="2800" dirty="0" err="1" smtClean="0">
                <a:latin typeface="Courier"/>
                <a:cs typeface="Courier"/>
              </a:rPr>
              <a:t>ti</a:t>
            </a:r>
            <a:r>
              <a:rPr lang="en-US" sz="2800" dirty="0" smtClean="0">
                <a:latin typeface="+mj-lt"/>
                <a:cs typeface="Courier"/>
              </a:rPr>
              <a:t>) without saving and restoring them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+mj-lt"/>
                <a:cs typeface="Courier"/>
              </a:rPr>
              <a:t>D: 	The caller can rely on save registers (</a:t>
            </a:r>
            <a:r>
              <a:rPr lang="en-US" sz="2800" dirty="0">
                <a:latin typeface="Courier"/>
                <a:cs typeface="Courier"/>
              </a:rPr>
              <a:t>$</a:t>
            </a:r>
            <a:r>
              <a:rPr lang="en-US" sz="2800" dirty="0" err="1">
                <a:latin typeface="Courier"/>
                <a:cs typeface="Courier"/>
              </a:rPr>
              <a:t>si</a:t>
            </a:r>
            <a:r>
              <a:rPr lang="en-US" sz="2800" dirty="0">
                <a:latin typeface="+mj-lt"/>
                <a:cs typeface="Courier"/>
              </a:rPr>
              <a:t>) without fear of </a:t>
            </a:r>
            <a:r>
              <a:rPr lang="en-US" sz="2800" dirty="0" err="1">
                <a:latin typeface="+mj-lt"/>
                <a:cs typeface="Courier"/>
              </a:rPr>
              <a:t>callee</a:t>
            </a:r>
            <a:r>
              <a:rPr lang="en-US" sz="2800" dirty="0">
                <a:latin typeface="+mj-lt"/>
                <a:cs typeface="Courier"/>
              </a:rPr>
              <a:t> changing them</a:t>
            </a:r>
          </a:p>
          <a:p>
            <a:endParaRPr lang="en-US" sz="2800" dirty="0" smtClean="0">
              <a:ln>
                <a:solidFill>
                  <a:schemeClr val="tx1"/>
                </a:solidFill>
              </a:ln>
              <a:latin typeface="+mj-lt"/>
              <a:cs typeface="Courier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371399" y="2325688"/>
            <a:ext cx="717698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+mj-lt"/>
                <a:cs typeface="Courier"/>
              </a:rPr>
              <a:t>A:  MIPS uses </a:t>
            </a:r>
            <a:r>
              <a:rPr lang="en-US" sz="2800" dirty="0" err="1" smtClean="0">
                <a:latin typeface="Courier"/>
                <a:cs typeface="Courier"/>
              </a:rPr>
              <a:t>jal</a:t>
            </a:r>
            <a:r>
              <a:rPr lang="en-US" sz="2800" dirty="0" smtClean="0">
                <a:latin typeface="+mj-lt"/>
                <a:cs typeface="Courier"/>
              </a:rPr>
              <a:t> to invoke a function and</a:t>
            </a:r>
            <a:br>
              <a:rPr lang="en-US" sz="2800" dirty="0" smtClean="0">
                <a:latin typeface="+mj-lt"/>
                <a:cs typeface="Courier"/>
              </a:rPr>
            </a:br>
            <a:r>
              <a:rPr lang="en-US" sz="2800" dirty="0" err="1" smtClean="0">
                <a:latin typeface="+mj-lt"/>
                <a:cs typeface="Courier"/>
              </a:rPr>
              <a:t>jr</a:t>
            </a:r>
            <a:r>
              <a:rPr lang="en-US" sz="2800" dirty="0" smtClean="0">
                <a:latin typeface="+mj-lt"/>
                <a:cs typeface="Courier"/>
              </a:rPr>
              <a:t> to return from a function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Space on Stack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 has two storage classes: automatic and static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Automatic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variables are local to function and discarded when function exits</a:t>
            </a:r>
          </a:p>
          <a:p>
            <a:pPr lvl="1"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Static </a:t>
            </a:r>
            <a:r>
              <a:rPr lang="en-US" dirty="0" smtClean="0"/>
              <a:t>variables exist across exits from and entries to procedures</a:t>
            </a:r>
          </a:p>
          <a:p>
            <a:r>
              <a:rPr lang="en-US" dirty="0" smtClean="0"/>
              <a:t>Use stack for automatic (local) variables that don’t fit in registers</a:t>
            </a:r>
          </a:p>
          <a:p>
            <a:pPr>
              <a:buClr>
                <a:schemeClr val="tx1"/>
              </a:buClr>
            </a:pPr>
            <a:r>
              <a:rPr lang="en-US" i="1" dirty="0" smtClean="0">
                <a:solidFill>
                  <a:srgbClr val="0000FF"/>
                </a:solidFill>
              </a:rPr>
              <a:t>Procedure frame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activation record</a:t>
            </a:r>
            <a:r>
              <a:rPr lang="en-US" b="1" dirty="0" smtClean="0"/>
              <a:t>: </a:t>
            </a:r>
            <a:r>
              <a:rPr lang="en-US" dirty="0" smtClean="0"/>
              <a:t>segment of stack with saved registers and local variables</a:t>
            </a:r>
          </a:p>
          <a:p>
            <a:r>
              <a:rPr lang="en-US" dirty="0" smtClean="0"/>
              <a:t>Some MIPS compilers use a </a:t>
            </a:r>
            <a:r>
              <a:rPr lang="en-US" dirty="0" smtClean="0">
                <a:solidFill>
                  <a:srgbClr val="000000"/>
                </a:solidFill>
              </a:rPr>
              <a:t>frame pointer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fp</a:t>
            </a:r>
            <a:r>
              <a:rPr lang="en-US" dirty="0" smtClean="0"/>
              <a:t>) to point to first word of frame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2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Before, During, After Call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" y="1354667"/>
            <a:ext cx="9101192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2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1054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Stack (1/2)</a:t>
            </a:r>
          </a:p>
        </p:txBody>
      </p:sp>
      <p:sp>
        <p:nvSpPr>
          <p:cNvPr id="198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848600" cy="45037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So we have a register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$sp</a:t>
            </a:r>
            <a:r>
              <a:rPr lang="en-US" dirty="0">
                <a:latin typeface="+mj-lt"/>
              </a:rPr>
              <a:t> which always points to the last used space in the stack.</a:t>
            </a:r>
          </a:p>
          <a:p>
            <a:r>
              <a:rPr lang="en-US" dirty="0">
                <a:latin typeface="+mj-lt"/>
              </a:rPr>
              <a:t>To use stack, we decrement this pointer by the amount of space we need and then fill it with info.</a:t>
            </a:r>
          </a:p>
          <a:p>
            <a:r>
              <a:rPr lang="en-US" dirty="0">
                <a:latin typeface="+mj-lt"/>
              </a:rPr>
              <a:t>So, how do we compile this?</a:t>
            </a:r>
          </a:p>
          <a:p>
            <a:pPr lvl="1">
              <a:buFontTx/>
              <a:buNone/>
            </a:pPr>
            <a:r>
              <a:rPr lang="en-US" dirty="0"/>
              <a:t>	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sumSquare(int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x</a:t>
            </a:r>
            <a:r>
              <a:rPr lang="en-US" b="1" dirty="0">
                <a:latin typeface="Courier"/>
                <a:cs typeface="Courier"/>
              </a:rPr>
              <a:t>, </a:t>
            </a:r>
            <a:r>
              <a:rPr lang="en-US" b="1" dirty="0" err="1">
                <a:latin typeface="Courier"/>
                <a:cs typeface="Courier"/>
              </a:rPr>
              <a:t>int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err="1">
                <a:latin typeface="Courier"/>
                <a:cs typeface="Courier"/>
              </a:rPr>
              <a:t>y</a:t>
            </a:r>
            <a:r>
              <a:rPr lang="en-US" b="1" dirty="0">
                <a:latin typeface="Courier"/>
                <a:cs typeface="Courier"/>
              </a:rPr>
              <a:t>) {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	  return </a:t>
            </a:r>
            <a:r>
              <a:rPr lang="en-US" sz="2400" b="1" dirty="0" err="1">
                <a:latin typeface="Courier"/>
                <a:cs typeface="Courier"/>
              </a:rPr>
              <a:t>mult</a:t>
            </a:r>
            <a:r>
              <a:rPr lang="en-US" b="1" dirty="0" err="1">
                <a:latin typeface="Courier"/>
                <a:cs typeface="Courier"/>
              </a:rPr>
              <a:t>(x,x</a:t>
            </a:r>
            <a:r>
              <a:rPr lang="en-US" b="1" dirty="0">
                <a:latin typeface="Courier"/>
                <a:cs typeface="Courier"/>
              </a:rPr>
              <a:t>)+ </a:t>
            </a:r>
            <a:r>
              <a:rPr lang="en-US" b="1" dirty="0" err="1">
                <a:latin typeface="Courier"/>
                <a:cs typeface="Courier"/>
              </a:rPr>
              <a:t>y</a:t>
            </a:r>
            <a:r>
              <a:rPr lang="en-US" b="1" dirty="0">
                <a:latin typeface="Courier"/>
                <a:cs typeface="Courier"/>
              </a:rPr>
              <a:t>;</a:t>
            </a:r>
            <a:br>
              <a:rPr lang="en-US" b="1" dirty="0">
                <a:latin typeface="Courier"/>
                <a:cs typeface="Courier"/>
              </a:rPr>
            </a:br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1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105400" y="3886200"/>
            <a:ext cx="3657600" cy="2286000"/>
          </a:xfrm>
          <a:prstGeom prst="roundRect">
            <a:avLst>
              <a:gd name="adj" fmla="val 222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105400" cy="47466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the Stack (2/2)</a:t>
            </a:r>
          </a:p>
        </p:txBody>
      </p:sp>
      <p:sp>
        <p:nvSpPr>
          <p:cNvPr id="198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</a:pPr>
            <a:r>
              <a:rPr lang="en-US" dirty="0" smtClean="0">
                <a:latin typeface="18 VAG Rounded Light   02390"/>
              </a:rPr>
              <a:t> </a:t>
            </a:r>
            <a:r>
              <a:rPr lang="en-US" dirty="0" smtClean="0">
                <a:latin typeface="+mj-lt"/>
              </a:rPr>
              <a:t>Hand</a:t>
            </a:r>
            <a:r>
              <a:rPr lang="en-US" dirty="0">
                <a:latin typeface="+mj-lt"/>
              </a:rPr>
              <a:t>-compile</a:t>
            </a:r>
            <a:r>
              <a:rPr lang="en-US" dirty="0">
                <a:latin typeface="18 VAG Rounded Light   02390"/>
              </a:rPr>
              <a:t/>
            </a:r>
            <a:br>
              <a:rPr lang="en-US" dirty="0">
                <a:latin typeface="18 VAG Rounded Light   02390"/>
              </a:rPr>
            </a:br>
            <a:r>
              <a:rPr lang="en-US" sz="2800" b="1" dirty="0" err="1">
                <a:solidFill>
                  <a:srgbClr val="0926B7"/>
                </a:solidFill>
                <a:latin typeface="Courier"/>
                <a:cs typeface="Courier"/>
              </a:rPr>
              <a:t>sumSquare</a:t>
            </a:r>
            <a:r>
              <a:rPr lang="en-US" sz="2800" b="1" dirty="0">
                <a:solidFill>
                  <a:srgbClr val="0926B7"/>
                </a:solidFill>
                <a:latin typeface="Courier"/>
                <a:cs typeface="Courier"/>
              </a:rPr>
              <a:t>: </a:t>
            </a:r>
            <a:br>
              <a:rPr lang="en-US" sz="2800" b="1" dirty="0">
                <a:solidFill>
                  <a:srgbClr val="0926B7"/>
                </a:solidFill>
                <a:latin typeface="Courier"/>
                <a:cs typeface="Courier"/>
              </a:rPr>
            </a:br>
            <a:r>
              <a:rPr lang="en-US" sz="2800" b="1" dirty="0">
                <a:solidFill>
                  <a:srgbClr val="FFFF0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00B050"/>
                </a:solidFill>
                <a:latin typeface="Courier"/>
                <a:cs typeface="Courier"/>
              </a:rPr>
              <a:t>addi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$sp,$sp,-8 </a:t>
            </a:r>
            <a: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  <a:t># space on stack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/>
            </a:r>
            <a:b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</a:b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00B050"/>
                </a:solidFill>
                <a:latin typeface="Courier"/>
                <a:cs typeface="Courier"/>
              </a:rPr>
              <a:t>sw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$</a:t>
            </a:r>
            <a:r>
              <a:rPr lang="en-US" sz="2800" b="1" dirty="0" err="1">
                <a:solidFill>
                  <a:srgbClr val="00B050"/>
                </a:solidFill>
                <a:latin typeface="Courier"/>
                <a:cs typeface="Courier"/>
              </a:rPr>
              <a:t>ra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, 4($sp)	 </a:t>
            </a:r>
            <a: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  <a:t># save ret </a:t>
            </a:r>
            <a:r>
              <a:rPr lang="en-US" sz="2800" b="1" i="1" dirty="0" err="1">
                <a:solidFill>
                  <a:srgbClr val="00B050"/>
                </a:solidFill>
                <a:latin typeface="Courier"/>
                <a:cs typeface="Courier"/>
              </a:rPr>
              <a:t>addr</a:t>
            </a:r>
            <a: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  <a:t/>
            </a:r>
            <a:b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</a:b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00B050"/>
                </a:solidFill>
                <a:latin typeface="Courier"/>
                <a:cs typeface="Courier"/>
              </a:rPr>
              <a:t>sw</a:t>
            </a:r>
            <a:r>
              <a:rPr lang="en-US" sz="2800" b="1" dirty="0">
                <a:solidFill>
                  <a:srgbClr val="00B050"/>
                </a:solidFill>
                <a:latin typeface="Courier"/>
                <a:cs typeface="Courier"/>
              </a:rPr>
              <a:t> $a1, 0($sp)	 </a:t>
            </a:r>
            <a:r>
              <a:rPr lang="en-US" sz="2800" b="1" i="1" dirty="0">
                <a:solidFill>
                  <a:srgbClr val="00B050"/>
                </a:solidFill>
                <a:latin typeface="Courier"/>
                <a:cs typeface="Courier"/>
              </a:rPr>
              <a:t># save </a:t>
            </a:r>
            <a:r>
              <a:rPr lang="en-US" sz="2800" b="1" i="1" dirty="0" err="1">
                <a:solidFill>
                  <a:srgbClr val="00B050"/>
                </a:solidFill>
                <a:latin typeface="Courier"/>
                <a:cs typeface="Courier"/>
              </a:rPr>
              <a:t>y</a:t>
            </a:r>
            <a:br>
              <a:rPr lang="en-US" sz="2800" b="1" i="1" dirty="0" err="1">
                <a:solidFill>
                  <a:srgbClr val="00B050"/>
                </a:solidFill>
                <a:latin typeface="Courier"/>
                <a:cs typeface="Courier"/>
              </a:rPr>
            </a:br>
            <a:r>
              <a:rPr lang="en-US" sz="2800" b="1" i="1" dirty="0" err="1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2800" b="1" dirty="0">
                <a:latin typeface="Courier"/>
                <a:cs typeface="Courier"/>
              </a:rPr>
              <a:t>add</a:t>
            </a:r>
            <a:r>
              <a:rPr lang="en-US" sz="2800" b="1" i="1" dirty="0">
                <a:latin typeface="Courier"/>
                <a:cs typeface="Courier"/>
              </a:rPr>
              <a:t> </a:t>
            </a:r>
            <a:r>
              <a:rPr lang="en-US" sz="2800" b="1" dirty="0">
                <a:latin typeface="Courier"/>
                <a:cs typeface="Courier"/>
              </a:rPr>
              <a:t>$a1,$a0,$zero</a:t>
            </a:r>
            <a:r>
              <a:rPr lang="en-US" sz="2800" b="1" i="1" dirty="0">
                <a:latin typeface="Courier"/>
                <a:cs typeface="Courier"/>
              </a:rPr>
              <a:t>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mult(x,x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800" b="1" dirty="0">
                <a:latin typeface="Courier"/>
                <a:cs typeface="Courier"/>
              </a:rPr>
              <a:t/>
            </a:r>
            <a:br>
              <a:rPr lang="en-US" sz="2800" b="1" dirty="0">
                <a:latin typeface="Courier"/>
                <a:cs typeface="Courier"/>
              </a:rPr>
            </a:br>
            <a:r>
              <a:rPr lang="en-US" sz="2800" b="1" dirty="0">
                <a:latin typeface="Courier"/>
                <a:cs typeface="Courier"/>
              </a:rPr>
              <a:t>      </a:t>
            </a:r>
            <a:r>
              <a:rPr lang="en-US" sz="2800" b="1" dirty="0" err="1">
                <a:latin typeface="Courier"/>
                <a:cs typeface="Courier"/>
              </a:rPr>
              <a:t>jal</a:t>
            </a:r>
            <a:r>
              <a:rPr lang="en-US" sz="2800" b="1" dirty="0">
                <a:latin typeface="Courier"/>
                <a:cs typeface="Courier"/>
              </a:rPr>
              <a:t> </a:t>
            </a:r>
            <a:r>
              <a:rPr lang="en-US" sz="2800" b="1" dirty="0" err="1">
                <a:latin typeface="Courier"/>
                <a:cs typeface="Courier"/>
              </a:rPr>
              <a:t>mult</a:t>
            </a:r>
            <a:r>
              <a:rPr lang="en-US" sz="2800" b="1" dirty="0">
                <a:latin typeface="Courier"/>
                <a:cs typeface="Courier"/>
              </a:rPr>
              <a:t> 		  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call 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mult</a:t>
            </a:r>
            <a:r>
              <a:rPr lang="en-US" sz="2800" b="1" i="1" dirty="0" err="1">
                <a:solidFill>
                  <a:schemeClr val="bg2"/>
                </a:solidFill>
                <a:latin typeface="Courier"/>
                <a:cs typeface="Courier"/>
              </a:rPr>
              <a:t/>
            </a:r>
            <a:br>
              <a:rPr lang="en-US" sz="2800" b="1" i="1" dirty="0" err="1">
                <a:solidFill>
                  <a:schemeClr val="bg2"/>
                </a:solidFill>
                <a:latin typeface="Courier"/>
                <a:cs typeface="Courier"/>
              </a:rPr>
            </a:br>
            <a:r>
              <a:rPr lang="en-US" sz="2800" b="1" i="1" dirty="0" err="1">
                <a:solidFill>
                  <a:schemeClr val="bg2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latin typeface="Courier"/>
                <a:cs typeface="Courier"/>
              </a:rPr>
              <a:t>lw</a:t>
            </a:r>
            <a:r>
              <a:rPr lang="en-US" sz="2800" b="1" dirty="0">
                <a:latin typeface="Courier"/>
                <a:cs typeface="Courier"/>
              </a:rPr>
              <a:t> $a1, 0($sp)	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restore </a:t>
            </a:r>
            <a:r>
              <a:rPr lang="en-US" sz="2800" b="1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y</a:t>
            </a:r>
            <a:r>
              <a:rPr lang="en-US" sz="2800" b="1" i="1" dirty="0" err="1" smtClean="0">
                <a:latin typeface="Courier"/>
                <a:cs typeface="Courier"/>
              </a:rPr>
              <a:t/>
            </a:r>
            <a:br>
              <a:rPr lang="en-US" sz="2800" b="1" i="1" dirty="0" err="1" smtClean="0">
                <a:latin typeface="Courier"/>
                <a:cs typeface="Courier"/>
              </a:rPr>
            </a:br>
            <a:r>
              <a:rPr lang="en-US" sz="2800" b="1" i="1" dirty="0" err="1" smtClean="0">
                <a:latin typeface="Courier"/>
                <a:cs typeface="Courier"/>
              </a:rPr>
              <a:t>      </a:t>
            </a:r>
            <a:r>
              <a:rPr lang="en-US" sz="2800" b="1" dirty="0" smtClean="0">
                <a:latin typeface="Courier"/>
                <a:cs typeface="Courier"/>
              </a:rPr>
              <a:t>add </a:t>
            </a:r>
            <a:r>
              <a:rPr lang="en-US" sz="2800" b="1" dirty="0">
                <a:latin typeface="Courier"/>
                <a:cs typeface="Courier"/>
              </a:rPr>
              <a:t>$v0,$v0,$a1</a:t>
            </a:r>
            <a:r>
              <a:rPr lang="en-US" sz="2800" b="1" i="1" dirty="0">
                <a:latin typeface="Courier"/>
                <a:cs typeface="Courier"/>
              </a:rPr>
              <a:t> </a:t>
            </a:r>
            <a:r>
              <a:rPr lang="en-US" sz="28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</a:t>
            </a:r>
            <a:r>
              <a:rPr lang="en-US" sz="28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mult()+y</a:t>
            </a:r>
            <a:r>
              <a:rPr lang="en-US" sz="2800" b="1" i="1" dirty="0" err="1">
                <a:latin typeface="Courier"/>
                <a:cs typeface="Courier"/>
              </a:rPr>
              <a:t/>
            </a:r>
            <a:br>
              <a:rPr lang="en-US" sz="2800" b="1" i="1" dirty="0" err="1">
                <a:latin typeface="Courier"/>
                <a:cs typeface="Courier"/>
              </a:rPr>
            </a:br>
            <a:r>
              <a:rPr lang="en-US" sz="2800" b="1" i="1" dirty="0" err="1"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lw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$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ra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, 4($sp)	 </a:t>
            </a:r>
            <a:r>
              <a:rPr lang="en-US" sz="2800" b="1" i="1" dirty="0">
                <a:solidFill>
                  <a:srgbClr val="FF0000"/>
                </a:solidFill>
                <a:latin typeface="Courier"/>
                <a:cs typeface="Courier"/>
              </a:rPr>
              <a:t># get ret </a:t>
            </a:r>
            <a:r>
              <a:rPr lang="en-US" sz="2800" b="1" i="1" dirty="0" err="1">
                <a:solidFill>
                  <a:srgbClr val="FF0000"/>
                </a:solidFill>
                <a:latin typeface="Courier"/>
                <a:cs typeface="Courier"/>
              </a:rPr>
              <a:t>addr</a:t>
            </a:r>
            <a:br>
              <a:rPr lang="en-US" sz="2800" b="1" i="1" dirty="0" err="1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2800" b="1" i="1" dirty="0" err="1">
                <a:solidFill>
                  <a:srgbClr val="FF000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addi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$sp,$sp,8  </a:t>
            </a:r>
            <a:r>
              <a:rPr lang="en-US" sz="2800" b="1" i="1" dirty="0">
                <a:solidFill>
                  <a:srgbClr val="FF0000"/>
                </a:solidFill>
                <a:latin typeface="Courier"/>
                <a:cs typeface="Courier"/>
              </a:rPr>
              <a:t># </a:t>
            </a:r>
            <a:r>
              <a:rPr lang="en-US" sz="2800" b="1" i="1" dirty="0" smtClean="0">
                <a:solidFill>
                  <a:srgbClr val="FF0000"/>
                </a:solidFill>
                <a:latin typeface="Courier"/>
                <a:cs typeface="Courier"/>
              </a:rPr>
              <a:t>restore stack</a:t>
            </a:r>
            <a:br>
              <a:rPr lang="en-US" sz="2800" b="1" i="1" dirty="0" smtClean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2800" b="1" i="1" dirty="0" smtClean="0">
                <a:solidFill>
                  <a:srgbClr val="FF0000"/>
                </a:solidFill>
                <a:latin typeface="Courier"/>
                <a:cs typeface="Courier"/>
              </a:rPr>
              <a:t>      </a:t>
            </a:r>
            <a:r>
              <a:rPr lang="en-US" sz="2800" b="1" dirty="0" err="1" smtClean="0">
                <a:solidFill>
                  <a:srgbClr val="FF0000"/>
                </a:solidFill>
                <a:latin typeface="Courier"/>
                <a:cs typeface="Courier"/>
              </a:rPr>
              <a:t>jr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$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ra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2800" b="1" dirty="0" err="1">
                <a:solidFill>
                  <a:srgbClr val="0926B7"/>
                </a:solidFill>
                <a:latin typeface="Courier"/>
                <a:cs typeface="Courier"/>
              </a:rPr>
              <a:t>mult</a:t>
            </a:r>
            <a:r>
              <a:rPr lang="en-US" sz="2800" b="1" dirty="0">
                <a:solidFill>
                  <a:srgbClr val="0926B7"/>
                </a:solidFill>
                <a:latin typeface="Courier"/>
                <a:cs typeface="Courier"/>
              </a:rPr>
              <a:t>: </a:t>
            </a:r>
            <a:r>
              <a:rPr lang="en-US" sz="2800" b="1" dirty="0">
                <a:latin typeface="Courier"/>
                <a:cs typeface="Courier"/>
              </a:rPr>
              <a:t>...</a:t>
            </a:r>
            <a:br>
              <a:rPr lang="en-US" sz="2800" b="1" dirty="0">
                <a:latin typeface="Courier"/>
                <a:cs typeface="Courier"/>
              </a:rPr>
            </a:b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984518" name="Rectangle 6"/>
          <p:cNvSpPr>
            <a:spLocks noChangeArrowheads="1"/>
          </p:cNvSpPr>
          <p:nvPr/>
        </p:nvSpPr>
        <p:spPr bwMode="auto">
          <a:xfrm>
            <a:off x="2971800" y="1219200"/>
            <a:ext cx="554085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85000"/>
              </a:lnSpc>
              <a:spcBef>
                <a:spcPct val="40000"/>
              </a:spcBef>
              <a:buSzPct val="100000"/>
            </a:pP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sumSquare(int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x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y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) {</a:t>
            </a:r>
            <a:b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</a:b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	return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mult(x,x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)+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y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; }</a:t>
            </a:r>
            <a:endParaRPr lang="en-US" sz="2800" b="1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984519" name="Text Box 7"/>
          <p:cNvSpPr txBox="1">
            <a:spLocks noChangeArrowheads="1"/>
          </p:cNvSpPr>
          <p:nvPr/>
        </p:nvSpPr>
        <p:spPr bwMode="auto">
          <a:xfrm>
            <a:off x="304800" y="2448580"/>
            <a:ext cx="1402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B050"/>
                </a:solidFill>
                <a:latin typeface="18 VAG Rounded Bold   07390"/>
                <a:cs typeface="Corbel"/>
              </a:rPr>
              <a:t>“push”</a:t>
            </a:r>
          </a:p>
        </p:txBody>
      </p:sp>
      <p:sp>
        <p:nvSpPr>
          <p:cNvPr id="1984520" name="Text Box 8"/>
          <p:cNvSpPr txBox="1">
            <a:spLocks noChangeArrowheads="1"/>
          </p:cNvSpPr>
          <p:nvPr/>
        </p:nvSpPr>
        <p:spPr bwMode="auto">
          <a:xfrm>
            <a:off x="304800" y="4953000"/>
            <a:ext cx="1202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18 VAG Rounded Bold   07390"/>
                <a:cs typeface="Corbel"/>
              </a:rPr>
              <a:t>“pop”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8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105400" y="3886200"/>
            <a:ext cx="3657600" cy="1600200"/>
          </a:xfrm>
          <a:prstGeom prst="roundRect">
            <a:avLst>
              <a:gd name="adj" fmla="val 222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474663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Structure of a Function</a:t>
            </a:r>
          </a:p>
        </p:txBody>
      </p:sp>
      <p:sp>
        <p:nvSpPr>
          <p:cNvPr id="199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410200"/>
          </a:xfrm>
        </p:spPr>
        <p:txBody>
          <a:bodyPr>
            <a:normAutofit/>
          </a:bodyPr>
          <a:lstStyle/>
          <a:p>
            <a:pPr marL="0" indent="0">
              <a:buFont typeface="Times" pitchFamily="-65" charset="0"/>
              <a:buNone/>
              <a:tabLst>
                <a:tab pos="742950" algn="l"/>
              </a:tabLst>
            </a:pP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r>
              <a:rPr lang="en-US" sz="2400" b="1" dirty="0" err="1">
                <a:latin typeface="Courier"/>
                <a:cs typeface="Courier"/>
              </a:rPr>
              <a:t>entry_label</a:t>
            </a:r>
            <a:r>
              <a:rPr lang="en-US" sz="2400" b="1" dirty="0">
                <a:latin typeface="Courier"/>
                <a:cs typeface="Courier"/>
              </a:rPr>
              <a:t>: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addi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sp,$sp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, </a:t>
            </a:r>
            <a:r>
              <a:rPr lang="en-US" sz="2400" b="1" dirty="0">
                <a:latin typeface="Courier"/>
                <a:cs typeface="Courier"/>
              </a:rPr>
              <a:t>-</a:t>
            </a:r>
            <a:r>
              <a:rPr lang="en-US" sz="2400" b="1" dirty="0" err="1">
                <a:latin typeface="Courier"/>
                <a:cs typeface="Courier"/>
              </a:rPr>
              <a:t>framesize</a:t>
            </a:r>
            <a:r>
              <a:rPr lang="en-US" sz="2400" b="1" dirty="0">
                <a:latin typeface="Courier"/>
                <a:cs typeface="Courier"/>
              </a:rPr>
              <a:t/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sw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ra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, </a:t>
            </a:r>
            <a:r>
              <a:rPr lang="en-US" sz="2400" b="1" dirty="0">
                <a:latin typeface="Courier"/>
                <a:cs typeface="Courier"/>
              </a:rPr>
              <a:t>framesize-4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($sp)  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save $</a:t>
            </a:r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/>
            </a:r>
            <a:b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</a:br>
            <a:r>
              <a:rPr lang="en-US" sz="2400" b="1" dirty="0">
                <a:latin typeface="Courier"/>
                <a:cs typeface="Courier"/>
              </a:rPr>
              <a:t>save other </a:t>
            </a:r>
            <a:r>
              <a:rPr lang="en-US" sz="2400" b="1" dirty="0" err="1">
                <a:latin typeface="Courier"/>
                <a:cs typeface="Courier"/>
              </a:rPr>
              <a:t>regs</a:t>
            </a:r>
            <a:r>
              <a:rPr lang="en-US" sz="2400" b="1" dirty="0">
                <a:latin typeface="Courier"/>
                <a:cs typeface="Courier"/>
              </a:rPr>
              <a:t> if need be</a:t>
            </a:r>
            <a:r>
              <a:rPr lang="en-US" sz="2400" b="1" i="1" dirty="0">
                <a:latin typeface="Courier"/>
                <a:cs typeface="Courier"/>
              </a:rPr>
              <a:t>		</a:t>
            </a:r>
            <a:r>
              <a:rPr lang="en-US" sz="2400" i="1" dirty="0">
                <a:latin typeface="Courier"/>
                <a:cs typeface="Courier"/>
              </a:rPr>
              <a:t> </a:t>
            </a:r>
            <a:r>
              <a:rPr lang="en-US" sz="2400" i="1" dirty="0" smtClean="0">
                <a:latin typeface="Courier"/>
                <a:cs typeface="Courier"/>
              </a:rPr>
              <a:t> </a:t>
            </a: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endParaRPr lang="en-US" sz="2400" i="1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.. </a:t>
            </a:r>
            <a:r>
              <a:rPr lang="en-US" sz="2400" dirty="0">
                <a:latin typeface="Courier"/>
                <a:cs typeface="Courier"/>
              </a:rPr>
              <a:t>  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lnSpc>
                <a:spcPct val="85000"/>
              </a:lnSpc>
              <a:buFont typeface="Times" pitchFamily="-65" charset="0"/>
              <a:buNone/>
              <a:tabLst>
                <a:tab pos="742950" algn="l"/>
              </a:tabLst>
            </a:pPr>
            <a:r>
              <a:rPr lang="en-US" sz="2400" b="1" dirty="0">
                <a:latin typeface="Courier"/>
                <a:cs typeface="Courier"/>
              </a:rPr>
              <a:t>restore other </a:t>
            </a:r>
            <a:r>
              <a:rPr lang="en-US" sz="2400" b="1" dirty="0" err="1">
                <a:latin typeface="Courier"/>
                <a:cs typeface="Courier"/>
              </a:rPr>
              <a:t>regs</a:t>
            </a:r>
            <a:r>
              <a:rPr lang="en-US" sz="2400" b="1" dirty="0">
                <a:latin typeface="Courier"/>
                <a:cs typeface="Courier"/>
              </a:rPr>
              <a:t> if need be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lw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ra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, </a:t>
            </a:r>
            <a:r>
              <a:rPr lang="en-US" sz="2400" b="1" dirty="0">
                <a:latin typeface="Courier"/>
                <a:cs typeface="Courier"/>
              </a:rPr>
              <a:t>framesize-4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($sp)  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# restore $</a:t>
            </a:r>
            <a:r>
              <a:rPr lang="en-US" sz="2400" b="1" i="1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ra</a:t>
            </a:r>
            <a: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/>
            </a:r>
            <a:br>
              <a:rPr lang="en-US" sz="2400" b="1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addi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sp,$sp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,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err="1">
                <a:latin typeface="Courier"/>
                <a:cs typeface="Courier"/>
              </a:rPr>
              <a:t>framesize</a:t>
            </a:r>
            <a:r>
              <a:rPr lang="en-US" sz="2400" b="1" dirty="0">
                <a:latin typeface="Courier"/>
                <a:cs typeface="Courier"/>
              </a:rPr>
              <a:t> </a:t>
            </a:r>
            <a:br>
              <a:rPr lang="en-US" sz="2400" b="1" dirty="0">
                <a:latin typeface="Courier"/>
                <a:cs typeface="Courier"/>
              </a:rPr>
            </a:b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jr</a:t>
            </a:r>
            <a:r>
              <a:rPr lang="en-US" sz="2400" b="1" dirty="0">
                <a:solidFill>
                  <a:schemeClr val="accent1"/>
                </a:solidFill>
                <a:latin typeface="Courier"/>
                <a:cs typeface="Courier"/>
              </a:rPr>
              <a:t> $</a:t>
            </a:r>
            <a:r>
              <a:rPr lang="en-US" sz="2400" b="1" dirty="0" err="1">
                <a:solidFill>
                  <a:schemeClr val="accent1"/>
                </a:solidFill>
                <a:latin typeface="Courier"/>
                <a:cs typeface="Courier"/>
              </a:rPr>
              <a:t>ra</a:t>
            </a:r>
            <a:endParaRPr lang="en-US" sz="2400" b="1" dirty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1990660" name="Text Box 4"/>
          <p:cNvSpPr txBox="1">
            <a:spLocks noChangeArrowheads="1"/>
          </p:cNvSpPr>
          <p:nvPr/>
        </p:nvSpPr>
        <p:spPr bwMode="auto">
          <a:xfrm>
            <a:off x="97872" y="4419600"/>
            <a:ext cx="17011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srgbClr val="0926B7"/>
                </a:solidFill>
                <a:latin typeface="18 VAG Rounded Bold   07390"/>
                <a:cs typeface="Corbel"/>
              </a:rPr>
              <a:t>Epilogue</a:t>
            </a:r>
          </a:p>
        </p:txBody>
      </p:sp>
      <p:sp>
        <p:nvSpPr>
          <p:cNvPr id="1990661" name="Text Box 5"/>
          <p:cNvSpPr txBox="1">
            <a:spLocks noChangeArrowheads="1"/>
          </p:cNvSpPr>
          <p:nvPr/>
        </p:nvSpPr>
        <p:spPr bwMode="auto">
          <a:xfrm>
            <a:off x="152400" y="1219200"/>
            <a:ext cx="174118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srgbClr val="0926B7"/>
                </a:solidFill>
                <a:latin typeface="18 VAG Rounded Bold   07390"/>
                <a:cs typeface="Corbel"/>
              </a:rPr>
              <a:t>Prologue</a:t>
            </a:r>
          </a:p>
        </p:txBody>
      </p:sp>
      <p:sp>
        <p:nvSpPr>
          <p:cNvPr id="1990662" name="Text Box 6"/>
          <p:cNvSpPr txBox="1">
            <a:spLocks noChangeArrowheads="1"/>
          </p:cNvSpPr>
          <p:nvPr/>
        </p:nvSpPr>
        <p:spPr bwMode="auto">
          <a:xfrm>
            <a:off x="457200" y="3352800"/>
            <a:ext cx="619272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srgbClr val="0926B7"/>
                </a:solidFill>
                <a:latin typeface="18 VAG Rounded Bold   07390"/>
                <a:cs typeface="Corbel"/>
              </a:rPr>
              <a:t>Body            </a:t>
            </a:r>
            <a:r>
              <a:rPr lang="en-US" sz="2800" b="1" dirty="0">
                <a:solidFill>
                  <a:srgbClr val="0926B7"/>
                </a:solidFill>
                <a:latin typeface="18 VAG Rounded Bold   07390"/>
                <a:cs typeface="Corbel"/>
              </a:rPr>
              <a:t>(call other functions…)</a:t>
            </a:r>
          </a:p>
        </p:txBody>
      </p:sp>
      <p:sp>
        <p:nvSpPr>
          <p:cNvPr id="1990663" name="Rectangle 7"/>
          <p:cNvSpPr>
            <a:spLocks noChangeArrowheads="1"/>
          </p:cNvSpPr>
          <p:nvPr/>
        </p:nvSpPr>
        <p:spPr bwMode="auto">
          <a:xfrm>
            <a:off x="7391400" y="2895600"/>
            <a:ext cx="7620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0664" name="Rectangle 8"/>
          <p:cNvSpPr>
            <a:spLocks noChangeArrowheads="1"/>
          </p:cNvSpPr>
          <p:nvPr/>
        </p:nvSpPr>
        <p:spPr bwMode="auto">
          <a:xfrm>
            <a:off x="7391400" y="2895600"/>
            <a:ext cx="7620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0665" name="Text Box 9"/>
          <p:cNvSpPr txBox="1">
            <a:spLocks noChangeArrowheads="1"/>
          </p:cNvSpPr>
          <p:nvPr/>
        </p:nvSpPr>
        <p:spPr bwMode="auto">
          <a:xfrm>
            <a:off x="7543800" y="2775903"/>
            <a:ext cx="41729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18 VAG Rounded Bold   07390"/>
                <a:cs typeface="Corbel"/>
              </a:rPr>
              <a:t>ra</a:t>
            </a:r>
            <a:endParaRPr lang="en-US" sz="2000" dirty="0">
              <a:latin typeface="18 VAG Rounded Bold   07390"/>
              <a:cs typeface="Corbel"/>
            </a:endParaRPr>
          </a:p>
        </p:txBody>
      </p:sp>
      <p:sp>
        <p:nvSpPr>
          <p:cNvPr id="1990666" name="Line 10"/>
          <p:cNvSpPr>
            <a:spLocks noChangeShapeType="1"/>
          </p:cNvSpPr>
          <p:nvPr/>
        </p:nvSpPr>
        <p:spPr bwMode="auto">
          <a:xfrm>
            <a:off x="8305800" y="2895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0667" name="Text Box 11"/>
          <p:cNvSpPr txBox="1">
            <a:spLocks noChangeArrowheads="1"/>
          </p:cNvSpPr>
          <p:nvPr/>
        </p:nvSpPr>
        <p:spPr bwMode="auto">
          <a:xfrm>
            <a:off x="7223041" y="4098925"/>
            <a:ext cx="11336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18 VAG Rounded Bold   07390"/>
                <a:cs typeface="Corbel"/>
              </a:rPr>
              <a:t>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Stack in Memory?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MIPS convention</a:t>
            </a:r>
          </a:p>
          <a:p>
            <a:r>
              <a:rPr lang="en-US" dirty="0" smtClean="0"/>
              <a:t>Stack starts in high memory and grows down</a:t>
            </a:r>
          </a:p>
          <a:p>
            <a:pPr lvl="1"/>
            <a:r>
              <a:rPr lang="en-US" dirty="0" smtClean="0"/>
              <a:t>Hexadecimal (base 16) : 7fff </a:t>
            </a:r>
            <a:r>
              <a:rPr lang="en-US" dirty="0" err="1" smtClean="0"/>
              <a:t>fffc</a:t>
            </a:r>
            <a:r>
              <a:rPr lang="en-US" baseline="-25000" dirty="0" err="1" smtClean="0"/>
              <a:t>hex</a:t>
            </a:r>
            <a:endParaRPr lang="en-US" dirty="0" smtClean="0"/>
          </a:p>
          <a:p>
            <a:r>
              <a:rPr lang="en-US" dirty="0" smtClean="0"/>
              <a:t>MIPS programs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text segment</a:t>
            </a:r>
            <a:r>
              <a:rPr lang="en-US" dirty="0" smtClean="0"/>
              <a:t>) in low end</a:t>
            </a:r>
          </a:p>
          <a:p>
            <a:pPr lvl="1"/>
            <a:r>
              <a:rPr lang="en-US" dirty="0" smtClean="0"/>
              <a:t>0040 0000</a:t>
            </a:r>
            <a:r>
              <a:rPr lang="en-US" baseline="-25000" dirty="0" smtClean="0"/>
              <a:t>hex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static data segment </a:t>
            </a:r>
            <a:r>
              <a:rPr lang="en-US" i="1" dirty="0" smtClean="0"/>
              <a:t>(</a:t>
            </a:r>
            <a:r>
              <a:rPr lang="en-US" dirty="0" smtClean="0"/>
              <a:t>constants and other static variables) above text for static variables</a:t>
            </a:r>
          </a:p>
          <a:p>
            <a:pPr lvl="1"/>
            <a:r>
              <a:rPr lang="en-US" dirty="0" smtClean="0"/>
              <a:t>MIPS convention </a:t>
            </a:r>
            <a:r>
              <a:rPr lang="en-US" i="1" dirty="0" smtClean="0">
                <a:solidFill>
                  <a:srgbClr val="0000FF"/>
                </a:solidFill>
              </a:rPr>
              <a:t>global pointer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$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gp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 smtClean="0"/>
              <a:t>points to static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Heap </a:t>
            </a:r>
            <a:r>
              <a:rPr lang="en-US" dirty="0" smtClean="0"/>
              <a:t>above static for data structures that grow and shrink ; grows up to high addresses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134" y="0"/>
            <a:ext cx="8229600" cy="1143000"/>
          </a:xfrm>
        </p:spPr>
        <p:txBody>
          <a:bodyPr/>
          <a:lstStyle/>
          <a:p>
            <a:r>
              <a:rPr lang="en-US" dirty="0" smtClean="0"/>
              <a:t>MIPS Memory Allocation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01" y="1134533"/>
            <a:ext cx="7289322" cy="57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83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Allocation and Numbering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" y="1845734"/>
            <a:ext cx="9142858" cy="38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7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477000" cy="474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 </a:t>
            </a:r>
            <a:r>
              <a:rPr lang="en-US" dirty="0"/>
              <a:t>in Conclusion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9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7207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</a:rPr>
              <a:t>Functions called with 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jal</a:t>
            </a:r>
            <a:r>
              <a:rPr lang="en-US" sz="2800" dirty="0">
                <a:latin typeface="+mj-lt"/>
              </a:rPr>
              <a:t>, return with 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jr</a:t>
            </a:r>
            <a:r>
              <a:rPr lang="en-US" sz="2800" b="1" dirty="0">
                <a:solidFill>
                  <a:schemeClr val="accent2"/>
                </a:solidFill>
                <a:latin typeface="Courier"/>
                <a:cs typeface="Courier"/>
              </a:rPr>
              <a:t> $</a:t>
            </a:r>
            <a:r>
              <a:rPr lang="en-US" sz="2800" b="1" dirty="0" err="1">
                <a:solidFill>
                  <a:schemeClr val="accent2"/>
                </a:solidFill>
                <a:latin typeface="Courier"/>
                <a:cs typeface="Courier"/>
              </a:rPr>
              <a:t>ra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>
                <a:latin typeface="+mj-lt"/>
              </a:rPr>
              <a:t>The stack is your friend: Use it to save anything you need.  Just</a:t>
            </a:r>
            <a:r>
              <a:rPr lang="en-US" sz="2800" dirty="0" smtClean="0">
                <a:latin typeface="+mj-lt"/>
              </a:rPr>
              <a:t> leave </a:t>
            </a:r>
            <a:r>
              <a:rPr lang="en-US" sz="2800" dirty="0">
                <a:latin typeface="+mj-lt"/>
              </a:rPr>
              <a:t>it the way you found </a:t>
            </a:r>
            <a:r>
              <a:rPr lang="en-US" sz="2800" dirty="0" smtClean="0">
                <a:latin typeface="+mj-lt"/>
              </a:rPr>
              <a:t>it!</a:t>
            </a:r>
          </a:p>
          <a:p>
            <a:r>
              <a:rPr lang="en-US" sz="2800" dirty="0">
                <a:latin typeface="+mj-lt"/>
              </a:rPr>
              <a:t>Instructions we know so </a:t>
            </a:r>
            <a:r>
              <a:rPr lang="en-US" sz="2800" dirty="0" smtClean="0">
                <a:latin typeface="+mj-lt"/>
              </a:rPr>
              <a:t>far…</a:t>
            </a:r>
          </a:p>
          <a:p>
            <a:pPr lvl="1">
              <a:buFontTx/>
              <a:buNone/>
            </a:pPr>
            <a:r>
              <a:rPr lang="en-US" sz="2400" dirty="0" smtClean="0">
                <a:latin typeface="+mj-lt"/>
              </a:rPr>
              <a:t>Arithmetic: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add,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addi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sub,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addu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addiu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subu</a:t>
            </a:r>
            <a:endParaRPr lang="en-US" sz="2400" b="1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lvl="1">
              <a:buFontTx/>
              <a:buNone/>
            </a:pPr>
            <a:r>
              <a:rPr lang="en-US" sz="2400" dirty="0" smtClean="0"/>
              <a:t>Memory:	   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lw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sw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cs typeface="Courier"/>
              </a:rPr>
              <a:t>, lb,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sb</a:t>
            </a:r>
            <a:endParaRPr lang="en-US" sz="2400" b="1" dirty="0" smtClean="0">
              <a:solidFill>
                <a:schemeClr val="accent2"/>
              </a:solidFill>
              <a:latin typeface="Courier"/>
              <a:cs typeface="Courier"/>
            </a:endParaRPr>
          </a:p>
          <a:p>
            <a:pPr lvl="1">
              <a:buFontTx/>
              <a:buNone/>
            </a:pPr>
            <a:r>
              <a:rPr lang="en-US" sz="2400" dirty="0" smtClean="0"/>
              <a:t>Decision</a:t>
            </a:r>
            <a:r>
              <a:rPr lang="en-US" sz="2400" dirty="0"/>
              <a:t>:  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beq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bne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slt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slti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sltu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sltiu</a:t>
            </a:r>
            <a:endParaRPr lang="en-US" sz="2400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lvl="1">
              <a:buFontTx/>
              <a:buNone/>
            </a:pPr>
            <a:r>
              <a:rPr lang="en-US" sz="2400" dirty="0"/>
              <a:t>Unconditional Branches (Jumps)</a:t>
            </a:r>
            <a:r>
              <a:rPr lang="en-US" sz="2400" dirty="0" smtClean="0"/>
              <a:t>:  </a:t>
            </a:r>
            <a:r>
              <a:rPr lang="en-US" sz="2400" b="1" dirty="0" err="1" smtClean="0">
                <a:solidFill>
                  <a:schemeClr val="accent2"/>
                </a:solidFill>
                <a:latin typeface="Courier"/>
                <a:cs typeface="Courier"/>
              </a:rPr>
              <a:t>j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jal</a:t>
            </a:r>
            <a:r>
              <a:rPr lang="en-US" sz="2400" b="1" dirty="0">
                <a:solidFill>
                  <a:schemeClr val="accent2"/>
                </a:solidFill>
                <a:latin typeface="Courier"/>
                <a:cs typeface="Courier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Courier"/>
                <a:cs typeface="Courier"/>
              </a:rPr>
              <a:t>jr</a:t>
            </a:r>
            <a:endParaRPr lang="en-US" sz="2400" b="1" dirty="0">
              <a:solidFill>
                <a:schemeClr val="accent2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+mj-lt"/>
              </a:rPr>
              <a:t>Registers we know so </a:t>
            </a:r>
            <a:r>
              <a:rPr lang="en-US" sz="2800" dirty="0" smtClean="0">
                <a:latin typeface="+mj-lt"/>
              </a:rPr>
              <a:t>far</a:t>
            </a:r>
          </a:p>
          <a:p>
            <a:pPr lvl="1"/>
            <a:r>
              <a:rPr lang="en-US" sz="2400" dirty="0" smtClean="0"/>
              <a:t>All </a:t>
            </a:r>
            <a:r>
              <a:rPr lang="en-US" sz="2400" dirty="0"/>
              <a:t>of them</a:t>
            </a:r>
            <a:r>
              <a:rPr lang="en-US" sz="2400" dirty="0" smtClean="0"/>
              <a:t>!</a:t>
            </a:r>
          </a:p>
          <a:p>
            <a:pPr lvl="1"/>
            <a:r>
              <a:rPr lang="en-US" sz="2400" dirty="0" smtClean="0"/>
              <a:t>$</a:t>
            </a:r>
            <a:r>
              <a:rPr lang="en-US" sz="2400" dirty="0"/>
              <a:t>a0-$a3 for </a:t>
            </a:r>
            <a:r>
              <a:rPr lang="en-US" sz="2400" dirty="0" smtClean="0"/>
              <a:t>function arguments</a:t>
            </a:r>
            <a:r>
              <a:rPr lang="en-US" sz="2400" dirty="0"/>
              <a:t>, $v0-$v1 for return </a:t>
            </a:r>
            <a:r>
              <a:rPr lang="en-US" sz="2400" dirty="0" smtClean="0"/>
              <a:t>values</a:t>
            </a:r>
          </a:p>
          <a:p>
            <a:pPr lvl="1"/>
            <a:r>
              <a:rPr lang="en-US" sz="2400" dirty="0" smtClean="0"/>
              <a:t>$</a:t>
            </a:r>
            <a:r>
              <a:rPr lang="en-US" sz="2400" dirty="0" err="1" smtClean="0"/>
              <a:t>sp</a:t>
            </a:r>
            <a:r>
              <a:rPr lang="en-US" sz="2400" dirty="0" smtClean="0"/>
              <a:t>, stack pointer, $</a:t>
            </a:r>
            <a:r>
              <a:rPr lang="en-US" sz="2400" dirty="0" err="1" smtClean="0"/>
              <a:t>fp</a:t>
            </a:r>
            <a:r>
              <a:rPr lang="en-US" sz="2400" dirty="0" smtClean="0"/>
              <a:t> frame pointer, $</a:t>
            </a:r>
            <a:r>
              <a:rPr lang="en-US" sz="2400" dirty="0" err="1" smtClean="0"/>
              <a:t>ra</a:t>
            </a:r>
            <a:r>
              <a:rPr lang="en-US" sz="2400" dirty="0" smtClean="0"/>
              <a:t> return address</a:t>
            </a:r>
            <a:endParaRPr lang="en-US" sz="2400" dirty="0"/>
          </a:p>
          <a:p>
            <a:pPr lvl="1"/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609600" y="1676400"/>
            <a:ext cx="3048000" cy="3962400"/>
            <a:chOff x="609600" y="1676400"/>
            <a:chExt cx="3048000" cy="3962400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Control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Components of a Computer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70" name="Group 269"/>
          <p:cNvGrpSpPr/>
          <p:nvPr/>
        </p:nvGrpSpPr>
        <p:grpSpPr>
          <a:xfrm>
            <a:off x="914399" y="3505200"/>
            <a:ext cx="2367431" cy="1828800"/>
            <a:chOff x="914399" y="3505200"/>
            <a:chExt cx="2367431" cy="1828800"/>
          </a:xfrm>
        </p:grpSpPr>
        <p:sp>
          <p:nvSpPr>
            <p:cNvPr id="12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Program Counter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14399" y="3886200"/>
              <a:ext cx="2362202" cy="685800"/>
              <a:chOff x="1600199" y="3962400"/>
              <a:chExt cx="1600201" cy="685800"/>
            </a:xfrm>
            <a:solidFill>
              <a:srgbClr val="9BBB5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5000" y="4114800"/>
                <a:ext cx="1031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  <a:endParaRPr lang="en-US" sz="2400" dirty="0">
                  <a:effectLst>
                    <a:glow rad="2540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400" y="4648200"/>
              <a:ext cx="2367430" cy="685800"/>
              <a:chOff x="4572000" y="3352800"/>
              <a:chExt cx="2367430" cy="685800"/>
            </a:xfrm>
          </p:grpSpPr>
          <p:sp>
            <p:nvSpPr>
              <p:cNvPr id="23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352800"/>
                <a:ext cx="2367430" cy="64633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  <a:endParaRPr lang="en-US" dirty="0">
                  <a:effectLst>
                    <a:glow rad="1524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4800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3" name="Group 272"/>
          <p:cNvGrpSpPr/>
          <p:nvPr/>
        </p:nvGrpSpPr>
        <p:grpSpPr>
          <a:xfrm>
            <a:off x="6705600" y="1676400"/>
            <a:ext cx="1524000" cy="762000"/>
            <a:chOff x="6705600" y="1676400"/>
            <a:chExt cx="1524000" cy="762000"/>
          </a:xfrm>
        </p:grpSpPr>
        <p:sp>
          <p:nvSpPr>
            <p:cNvPr id="51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6705600" y="4800600"/>
            <a:ext cx="1524000" cy="762000"/>
            <a:chOff x="6705600" y="4800600"/>
            <a:chExt cx="1524000" cy="762000"/>
          </a:xfrm>
        </p:grpSpPr>
        <p:sp>
          <p:nvSpPr>
            <p:cNvPr id="55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4953000" y="1981200"/>
            <a:ext cx="1524000" cy="342900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743200" y="1828800"/>
            <a:ext cx="2854568" cy="4560332"/>
            <a:chOff x="2743200" y="1828800"/>
            <a:chExt cx="2854568" cy="4560332"/>
          </a:xfrm>
        </p:grpSpPr>
        <p:grpSp>
          <p:nvGrpSpPr>
            <p:cNvPr id="272" name="Group 271"/>
            <p:cNvGrpSpPr/>
            <p:nvPr/>
          </p:nvGrpSpPr>
          <p:grpSpPr>
            <a:xfrm>
              <a:off x="3429000" y="1828800"/>
              <a:ext cx="1415937" cy="3465731"/>
              <a:chOff x="3429000" y="1828800"/>
              <a:chExt cx="1415937" cy="3465731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30" idx="1"/>
              </p:cNvCxnSpPr>
              <p:nvPr/>
            </p:nvCxnSpPr>
            <p:spPr>
              <a:xfrm>
                <a:off x="3429000" y="35814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429000" y="4535269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>
                <a:off x="3429000" y="4725988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581400" y="1828800"/>
                <a:ext cx="1263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Enable?</a:t>
                </a:r>
              </a:p>
              <a:p>
                <a:r>
                  <a:rPr lang="en-US" dirty="0" smtClean="0"/>
                  <a:t>Read/Write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57600" y="3276600"/>
                <a:ext cx="933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Address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33800" y="3925669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Write Data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810000" y="4648200"/>
                <a:ext cx="6857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ReadData</a:t>
                </a:r>
                <a:endParaRPr lang="en-US" dirty="0"/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2743200" y="5715000"/>
              <a:ext cx="2854568" cy="674132"/>
              <a:chOff x="2819400" y="5791200"/>
              <a:chExt cx="2854568" cy="674132"/>
            </a:xfrm>
          </p:grpSpPr>
          <p:sp>
            <p:nvSpPr>
              <p:cNvPr id="276" name="Left Brace 275"/>
              <p:cNvSpPr/>
              <p:nvPr/>
            </p:nvSpPr>
            <p:spPr>
              <a:xfrm rot="16200000">
                <a:off x="4114800" y="5410200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819400" y="6096000"/>
                <a:ext cx="2854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Processor-Memory Interface</a:t>
                </a:r>
                <a:endParaRPr lang="en-US" dirty="0"/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6324600" y="5791200"/>
            <a:ext cx="2339102" cy="674132"/>
            <a:chOff x="6324600" y="5791200"/>
            <a:chExt cx="2339102" cy="674132"/>
          </a:xfrm>
        </p:grpSpPr>
        <p:sp>
          <p:nvSpPr>
            <p:cNvPr id="283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324600" y="6096000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I/O-Memory Interfaces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4965587" y="2601652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4941589" y="4420874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261533"/>
            <a:ext cx="8314267" cy="50207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int fact (int </a:t>
            </a:r>
            <a:r>
              <a:rPr lang="en-US" sz="2595" dirty="0" err="1" smtClean="0">
                <a:latin typeface="Courier New"/>
                <a:cs typeface="Courier New"/>
              </a:rPr>
              <a:t>n</a:t>
            </a:r>
            <a:r>
              <a:rPr lang="en-US" sz="2595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2595" dirty="0" smtClean="0">
                <a:latin typeface="Courier New"/>
                <a:cs typeface="Courier New"/>
              </a:rPr>
              <a:t>	if (</a:t>
            </a:r>
            <a:r>
              <a:rPr lang="en-US" sz="2595" dirty="0" err="1" smtClean="0">
                <a:latin typeface="Courier New"/>
                <a:cs typeface="Courier New"/>
              </a:rPr>
              <a:t>n</a:t>
            </a:r>
            <a:r>
              <a:rPr lang="en-US" sz="2595" dirty="0" smtClean="0">
                <a:latin typeface="Courier New"/>
                <a:cs typeface="Courier New"/>
              </a:rPr>
              <a:t> &lt; 1) return (1);</a:t>
            </a:r>
          </a:p>
          <a:p>
            <a:pPr>
              <a:buNone/>
              <a:tabLst>
                <a:tab pos="863600" algn="l"/>
              </a:tabLst>
            </a:pPr>
            <a:r>
              <a:rPr lang="en-US" sz="2595" dirty="0" smtClean="0">
                <a:latin typeface="Courier New"/>
                <a:cs typeface="Courier New"/>
              </a:rPr>
              <a:t>			else return (</a:t>
            </a:r>
            <a:r>
              <a:rPr lang="en-US" sz="2595" dirty="0" err="1" smtClean="0">
                <a:latin typeface="Courier New"/>
                <a:cs typeface="Courier New"/>
              </a:rPr>
              <a:t>n</a:t>
            </a:r>
            <a:r>
              <a:rPr lang="en-US" sz="2595" dirty="0" smtClean="0">
                <a:latin typeface="Courier New"/>
                <a:cs typeface="Courier New"/>
              </a:rPr>
              <a:t> * fact(n-1));</a:t>
            </a:r>
          </a:p>
          <a:p>
            <a:pPr>
              <a:buNone/>
              <a:tabLst>
                <a:tab pos="863600" algn="l"/>
              </a:tabLst>
            </a:pPr>
            <a:r>
              <a:rPr lang="en-US" sz="2595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97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Factorial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0" y="1354668"/>
            <a:ext cx="4775200" cy="5096932"/>
          </a:xfrm>
        </p:spPr>
        <p:txBody>
          <a:bodyPr>
            <a:normAutofit fontScale="70000" lnSpcReduction="20000"/>
          </a:bodyPr>
          <a:lstStyle/>
          <a:p>
            <a:pPr>
              <a:buNone/>
              <a:tabLst>
                <a:tab pos="795338" algn="l"/>
              </a:tabLst>
            </a:pPr>
            <a:r>
              <a:rPr lang="en-US" dirty="0" smtClean="0">
                <a:latin typeface="Courier New"/>
                <a:cs typeface="Courier New"/>
              </a:rPr>
              <a:t>Fact: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adjust stack for 2 items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$sp,$sp,-8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# save return address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sw</a:t>
            </a:r>
            <a:r>
              <a:rPr lang="en-US" dirty="0" smtClean="0">
                <a:latin typeface="Courier New"/>
                <a:cs typeface="Courier New"/>
              </a:rPr>
              <a:t> 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r>
              <a:rPr lang="en-US" dirty="0" smtClean="0">
                <a:latin typeface="Courier New"/>
                <a:cs typeface="Courier New"/>
              </a:rPr>
              <a:t>, 4($sp)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save argument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sw</a:t>
            </a:r>
            <a:r>
              <a:rPr lang="en-US" dirty="0" smtClean="0">
                <a:latin typeface="Courier New"/>
                <a:cs typeface="Courier New"/>
              </a:rPr>
              <a:t> $a0, 0($sp)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test for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&lt; 1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slti</a:t>
            </a:r>
            <a:r>
              <a:rPr lang="en-US" dirty="0" smtClean="0">
                <a:latin typeface="Courier New"/>
                <a:cs typeface="Courier New"/>
              </a:rPr>
              <a:t> $t0,$a0,1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# if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&gt;= 1, go to L1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beq</a:t>
            </a:r>
            <a:r>
              <a:rPr lang="en-US" dirty="0" smtClean="0">
                <a:latin typeface="Courier New"/>
                <a:cs typeface="Courier New"/>
              </a:rPr>
              <a:t> $t0,$zero,L1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Then part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==1) return 1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$v0,$zero,1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pop 2 items off stack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$sp,$sp,8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return to caller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jr</a:t>
            </a:r>
            <a:r>
              <a:rPr lang="en-US" dirty="0" smtClean="0">
                <a:latin typeface="Courier New"/>
                <a:cs typeface="Courier New"/>
              </a:rPr>
              <a:t> 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02661" y="1354668"/>
            <a:ext cx="4961467" cy="480906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L1: 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# Else part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&gt;= 1)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arg. gets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– 1)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$a0,$a0,-1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call fact with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– 1)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smtClean="0">
                <a:latin typeface="Courier New"/>
                <a:cs typeface="Courier New"/>
              </a:rPr>
              <a:t> Fact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# return from </a:t>
            </a:r>
            <a:r>
              <a:rPr lang="en-US" dirty="0" err="1" smtClean="0">
                <a:latin typeface="Courier New"/>
                <a:cs typeface="Courier New"/>
              </a:rPr>
              <a:t>jal</a:t>
            </a:r>
            <a:r>
              <a:rPr lang="en-US" dirty="0" smtClean="0">
                <a:latin typeface="Courier New"/>
                <a:cs typeface="Courier New"/>
              </a:rPr>
              <a:t>: restore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>
                <a:latin typeface="Courier New"/>
                <a:cs typeface="Courier New"/>
              </a:rPr>
              <a:t> $a0, 0($sp)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restore return address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lw</a:t>
            </a:r>
            <a:r>
              <a:rPr lang="en-US" dirty="0" smtClean="0">
                <a:latin typeface="Courier New"/>
                <a:cs typeface="Courier New"/>
              </a:rPr>
              <a:t> 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r>
              <a:rPr lang="en-US" dirty="0" smtClean="0">
                <a:latin typeface="Courier New"/>
                <a:cs typeface="Courier New"/>
              </a:rPr>
              <a:t>, 4($sp)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adjust sp to pop 2 items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addi</a:t>
            </a:r>
            <a:r>
              <a:rPr lang="en-US" dirty="0" smtClean="0">
                <a:latin typeface="Courier New"/>
                <a:cs typeface="Courier New"/>
              </a:rPr>
              <a:t> $sp, $sp,8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return 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* fact (</a:t>
            </a:r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– 1)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mul</a:t>
            </a:r>
            <a:r>
              <a:rPr lang="en-US" b="1" dirty="0" smtClean="0">
                <a:latin typeface="Courier New"/>
                <a:cs typeface="Courier New"/>
              </a:rPr>
              <a:t> $v0,$a0,$v0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# return to the caller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jr</a:t>
            </a:r>
            <a:r>
              <a:rPr lang="en-US" dirty="0" smtClean="0">
                <a:latin typeface="Courier New"/>
                <a:cs typeface="Courier New"/>
              </a:rPr>
              <a:t> $</a:t>
            </a:r>
            <a:r>
              <a:rPr lang="en-US" dirty="0" err="1" smtClean="0">
                <a:latin typeface="Courier New"/>
                <a:cs typeface="Courier New"/>
              </a:rPr>
              <a:t>ra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81688" y="6115165"/>
            <a:ext cx="273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mul</a:t>
            </a:r>
            <a:r>
              <a:rPr lang="en-US" i="1" dirty="0" smtClean="0"/>
              <a:t> is a pseudo instruction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7844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Program is Stored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09800" y="1524000"/>
            <a:ext cx="44958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2514600" y="1981200"/>
            <a:ext cx="3962400" cy="342900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538361" y="2601652"/>
            <a:ext cx="3944244" cy="758448"/>
          </a:xfrm>
          <a:prstGeom prst="rect">
            <a:avLst/>
          </a:prstGeom>
          <a:solidFill>
            <a:srgbClr val="FFFFFF">
              <a:alpha val="4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514363" y="4420874"/>
            <a:ext cx="3944244" cy="758448"/>
          </a:xfrm>
          <a:prstGeom prst="rect">
            <a:avLst/>
          </a:prstGeom>
          <a:solidFill>
            <a:srgbClr val="FFFFFF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6" name="Group 285"/>
          <p:cNvGrpSpPr/>
          <p:nvPr/>
        </p:nvGrpSpPr>
        <p:grpSpPr>
          <a:xfrm>
            <a:off x="2514600" y="2590800"/>
            <a:ext cx="6400800" cy="1447800"/>
            <a:chOff x="2514600" y="2590800"/>
            <a:chExt cx="6400800" cy="1447800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514600" y="2590800"/>
              <a:ext cx="1828800" cy="114300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H="1" flipV="1">
              <a:off x="2514600" y="2667000"/>
              <a:ext cx="1828800" cy="137160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H="1" flipV="1">
              <a:off x="6477000" y="2590800"/>
              <a:ext cx="2438400" cy="114300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H="1" flipV="1">
              <a:off x="6477000" y="2667000"/>
              <a:ext cx="2438400" cy="1371600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4343400" y="3733800"/>
              <a:ext cx="4572000" cy="304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One MIPS Instruction = 32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Assembler to Machine Code</a:t>
            </a:r>
            <a:br>
              <a:rPr lang="en-US" dirty="0" smtClean="0"/>
            </a:br>
            <a:r>
              <a:rPr lang="en-US" sz="4000" dirty="0" smtClean="0"/>
              <a:t>(more later in course)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304800" y="1295401"/>
            <a:ext cx="1878632" cy="685800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foo.S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2667000" y="1295401"/>
            <a:ext cx="1884990" cy="609600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bar.S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" y="2438400"/>
            <a:ext cx="2119231" cy="8378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Assembler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67924" y="2362200"/>
            <a:ext cx="2110723" cy="8378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Assembler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flipH="1">
            <a:off x="1212016" y="1981201"/>
            <a:ext cx="32100" cy="4571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3609495" y="1905001"/>
            <a:ext cx="13791" cy="4571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olded Corner 17"/>
          <p:cNvSpPr/>
          <p:nvPr/>
        </p:nvSpPr>
        <p:spPr>
          <a:xfrm>
            <a:off x="457200" y="3505200"/>
            <a:ext cx="1878632" cy="711876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foo.o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2819400" y="3505200"/>
            <a:ext cx="1878632" cy="711876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bar.o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7" idx="4"/>
            <a:endCxn id="18" idx="0"/>
          </p:cNvCxnSpPr>
          <p:nvPr/>
        </p:nvCxnSpPr>
        <p:spPr>
          <a:xfrm>
            <a:off x="1212016" y="3276220"/>
            <a:ext cx="184500" cy="2289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9" idx="0"/>
          </p:cNvCxnSpPr>
          <p:nvPr/>
        </p:nvCxnSpPr>
        <p:spPr>
          <a:xfrm>
            <a:off x="3623286" y="3200020"/>
            <a:ext cx="135430" cy="3051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524000" y="4495800"/>
            <a:ext cx="2087847" cy="8378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Linker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>
            <a:stCxn id="18" idx="2"/>
            <a:endCxn id="29" idx="1"/>
          </p:cNvCxnSpPr>
          <p:nvPr/>
        </p:nvCxnSpPr>
        <p:spPr>
          <a:xfrm>
            <a:off x="1396516" y="4217076"/>
            <a:ext cx="433242" cy="4014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2"/>
            <a:endCxn id="29" idx="7"/>
          </p:cNvCxnSpPr>
          <p:nvPr/>
        </p:nvCxnSpPr>
        <p:spPr>
          <a:xfrm flipH="1">
            <a:off x="3306089" y="4217076"/>
            <a:ext cx="452627" cy="4014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4114800" y="4495800"/>
            <a:ext cx="1878632" cy="711876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lib.o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45" idx="1"/>
            <a:endCxn id="29" idx="6"/>
          </p:cNvCxnSpPr>
          <p:nvPr/>
        </p:nvCxnSpPr>
        <p:spPr>
          <a:xfrm flipH="1">
            <a:off x="3611847" y="4851738"/>
            <a:ext cx="502953" cy="629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olded Corner 48"/>
          <p:cNvSpPr/>
          <p:nvPr/>
        </p:nvSpPr>
        <p:spPr>
          <a:xfrm>
            <a:off x="1600200" y="5638800"/>
            <a:ext cx="1878632" cy="838200"/>
          </a:xfrm>
          <a:prstGeom prst="foldedCorner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a.out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29" idx="4"/>
            <a:endCxn id="49" idx="0"/>
          </p:cNvCxnSpPr>
          <p:nvPr/>
        </p:nvCxnSpPr>
        <p:spPr>
          <a:xfrm flipH="1">
            <a:off x="2539516" y="5333620"/>
            <a:ext cx="28408" cy="3051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53000" y="1371600"/>
            <a:ext cx="372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Assembler source files (text)</a:t>
            </a:r>
            <a:endParaRPr lang="en-US" sz="24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76800" y="3657600"/>
            <a:ext cx="341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Machine code object files</a:t>
            </a:r>
            <a:endParaRPr lang="en-US" sz="24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6096000" y="4495800"/>
            <a:ext cx="226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Pre-built object file libraries</a:t>
            </a:r>
            <a:endParaRPr lang="en-US" sz="2400" i="1" dirty="0"/>
          </a:p>
        </p:txBody>
      </p:sp>
      <p:sp>
        <p:nvSpPr>
          <p:cNvPr id="83" name="TextBox 82"/>
          <p:cNvSpPr txBox="1"/>
          <p:nvPr/>
        </p:nvSpPr>
        <p:spPr>
          <a:xfrm>
            <a:off x="3810000" y="5791200"/>
            <a:ext cx="3873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Machine code executable file</a:t>
            </a:r>
            <a:endParaRPr lang="en-US" sz="24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4800600" y="2057400"/>
            <a:ext cx="3657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A</a:t>
            </a:r>
            <a:r>
              <a:rPr lang="en-US" sz="2400" i="1" dirty="0" smtClean="0"/>
              <a:t>ssembler converts human-readable assembly code to instruction bit patterns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34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1143000" y="990600"/>
            <a:ext cx="3048000" cy="3962400"/>
            <a:chOff x="609600" y="1676400"/>
            <a:chExt cx="3048000" cy="3962400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</a:rPr>
                <a:t>Control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 smtClean="0">
                  <a:solidFill>
                    <a:schemeClr val="tx1"/>
                  </a:solidFill>
                </a:rPr>
                <a:t>Datapath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Executing a Program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70" name="Group 269"/>
          <p:cNvGrpSpPr/>
          <p:nvPr/>
        </p:nvGrpSpPr>
        <p:grpSpPr>
          <a:xfrm>
            <a:off x="1447799" y="2819400"/>
            <a:ext cx="2367431" cy="1828800"/>
            <a:chOff x="914399" y="3505200"/>
            <a:chExt cx="2367431" cy="1828800"/>
          </a:xfrm>
        </p:grpSpPr>
        <p:sp>
          <p:nvSpPr>
            <p:cNvPr id="12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14399" y="3886200"/>
              <a:ext cx="2362202" cy="685800"/>
              <a:chOff x="1600199" y="3962400"/>
              <a:chExt cx="1600201" cy="685800"/>
            </a:xfrm>
            <a:solidFill>
              <a:srgbClr val="9BBB5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905000" y="4114800"/>
                <a:ext cx="1031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</a:rPr>
                  <a:t>Registers</a:t>
                </a:r>
                <a:endParaRPr lang="en-US" sz="2400" dirty="0">
                  <a:effectLst>
                    <a:glow rad="2540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400" y="4648200"/>
              <a:ext cx="2367430" cy="685800"/>
              <a:chOff x="4572000" y="3352800"/>
              <a:chExt cx="2367430" cy="685800"/>
            </a:xfrm>
          </p:grpSpPr>
          <p:sp>
            <p:nvSpPr>
              <p:cNvPr id="23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72000" y="3352800"/>
                <a:ext cx="2367430" cy="64633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Arithmetic &amp; Logic Unit</a:t>
                </a:r>
              </a:p>
              <a:p>
                <a:pPr algn="ctr"/>
                <a:r>
                  <a:rPr lang="en-US" dirty="0" smtClean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</a:rPr>
                  <a:t>(ALU)</a:t>
                </a:r>
                <a:endParaRPr lang="en-US" dirty="0">
                  <a:effectLst>
                    <a:glow rad="152400">
                      <a:schemeClr val="bg1">
                        <a:alpha val="75000"/>
                      </a:schemeClr>
                    </a:glow>
                  </a:effectLst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5334000" y="8382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5486400" y="1295400"/>
            <a:ext cx="1524000" cy="3429000"/>
            <a:chOff x="4953000" y="1981200"/>
            <a:chExt cx="1524000" cy="3429000"/>
          </a:xfrm>
        </p:grpSpPr>
        <p:grpSp>
          <p:nvGrpSpPr>
            <p:cNvPr id="75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7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7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7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7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5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7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7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7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7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7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7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37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47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5181600" y="33528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</a:rPr>
                <a:t>Bytes</a:t>
              </a:r>
              <a:endParaRPr lang="en-US" sz="2400" dirty="0">
                <a:effectLst>
                  <a:glow rad="228600">
                    <a:schemeClr val="bg1">
                      <a:alpha val="75000"/>
                    </a:schemeClr>
                  </a:glow>
                </a:effectLst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3810000" y="1143000"/>
            <a:ext cx="1676400" cy="2246531"/>
            <a:chOff x="3276600" y="1828800"/>
            <a:chExt cx="1676400" cy="2246531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276600" y="3200400"/>
              <a:ext cx="1676400" cy="45720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3429000" y="2667000"/>
              <a:ext cx="1524000" cy="45720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657600" y="3429000"/>
              <a:ext cx="1202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Instruction</a:t>
              </a:r>
            </a:p>
            <a:p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18288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 Instruction Bits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498987" y="1915852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5474989" y="3735074"/>
            <a:ext cx="1517017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57200" y="51054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PC (program counter) is internal register inside processor holding </a:t>
            </a:r>
            <a:r>
              <a:rPr lang="en-US" u="sng" dirty="0" smtClean="0"/>
              <a:t>byte</a:t>
            </a:r>
            <a:r>
              <a:rPr lang="en-US" dirty="0" smtClean="0"/>
              <a:t> address of next instruction to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 is fetched from memory, then control unit executes instruction using </a:t>
            </a:r>
            <a:r>
              <a:rPr lang="en-US" dirty="0" err="1" smtClean="0"/>
              <a:t>datapath</a:t>
            </a:r>
            <a:r>
              <a:rPr lang="en-US" dirty="0" smtClean="0"/>
              <a:t> and memory system, and updates program counter (default is </a:t>
            </a:r>
            <a:r>
              <a:rPr lang="en-US" u="sng" dirty="0" smtClean="0"/>
              <a:t>add +4 bytes to PC</a:t>
            </a:r>
            <a:r>
              <a:rPr lang="en-US" dirty="0" smtClean="0"/>
              <a:t>, to move to next sequential instruction)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i="1" dirty="0" smtClean="0"/>
              <a:t>if-else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34467"/>
          </a:xfrm>
        </p:spPr>
        <p:txBody>
          <a:bodyPr>
            <a:normAutofit/>
          </a:bodyPr>
          <a:lstStyle/>
          <a:p>
            <a:r>
              <a:rPr lang="en-US" dirty="0" smtClean="0"/>
              <a:t>Assuming translations below, compile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$s0</a:t>
            </a:r>
            <a:r>
              <a:rPr lang="en-US" dirty="0" smtClean="0"/>
              <a:t>		</a:t>
            </a:r>
            <a:r>
              <a:rPr lang="en-US" dirty="0" err="1" smtClean="0"/>
              <a:t>g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$s1</a:t>
            </a:r>
            <a:r>
              <a:rPr lang="en-US" dirty="0" smtClean="0"/>
              <a:t>	  </a:t>
            </a:r>
            <a:r>
              <a:rPr lang="en-US" dirty="0" err="1" smtClean="0"/>
              <a:t>h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$s3	</a:t>
            </a:r>
            <a:r>
              <a:rPr lang="en-US" dirty="0" smtClean="0"/>
              <a:t>	</a:t>
            </a:r>
            <a:r>
              <a:rPr lang="en-US" dirty="0" err="1" smtClean="0"/>
              <a:t>j</a:t>
            </a:r>
            <a:r>
              <a:rPr lang="en-US" dirty="0" smtClean="0"/>
              <a:t> → </a:t>
            </a:r>
            <a:r>
              <a:rPr lang="en-US" dirty="0" smtClean="0">
                <a:latin typeface="Courier New"/>
                <a:cs typeface="Courier New"/>
              </a:rPr>
              <a:t>$s4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== </a:t>
            </a:r>
            <a:r>
              <a:rPr lang="en-US" dirty="0" err="1" smtClean="0">
                <a:latin typeface="Courier New"/>
                <a:cs typeface="Courier New"/>
              </a:rPr>
              <a:t>j</a:t>
            </a:r>
            <a:r>
              <a:rPr lang="en-US" dirty="0" smtClean="0">
                <a:latin typeface="Courier New"/>
                <a:cs typeface="Courier New"/>
              </a:rPr>
              <a:t>)	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bne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$s3,$s4,Else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+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			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add $s0,$s1,$s2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else								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 Exit 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g</a:t>
            </a:r>
            <a:r>
              <a:rPr lang="en-US" dirty="0" smtClean="0">
                <a:latin typeface="Courier New"/>
                <a:cs typeface="Courier New"/>
              </a:rPr>
              <a:t> – </a:t>
            </a:r>
            <a:r>
              <a:rPr lang="en-US" dirty="0" err="1" smtClean="0">
                <a:latin typeface="Courier New"/>
                <a:cs typeface="Courier New"/>
              </a:rPr>
              <a:t>h</a:t>
            </a:r>
            <a:r>
              <a:rPr lang="en-US" dirty="0" smtClean="0">
                <a:latin typeface="Courier New"/>
                <a:cs typeface="Courier New"/>
              </a:rPr>
              <a:t>;	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Else:	sub $s0,$s1,$s2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								Exit: 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7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Control-flow Graphs: 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     </a:t>
            </a:r>
            <a:r>
              <a:rPr lang="en-US" sz="24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bne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$s3,$s4,Else </a:t>
            </a:r>
            <a:endParaRPr lang="en-US" sz="2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     add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$s0,$s1,$s2 </a:t>
            </a:r>
            <a:endParaRPr lang="en-US" sz="2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     j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Exit </a:t>
            </a:r>
            <a:endParaRPr lang="en-US" sz="2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Else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:	sub $s0,$s1,$s2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/>
                <a:cs typeface="Courier New"/>
              </a:rPr>
              <a:t>Exit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05400" y="1600200"/>
            <a:ext cx="3505200" cy="685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bne</a:t>
            </a:r>
            <a:r>
              <a:rPr lang="en-US" sz="2400" dirty="0" smtClean="0">
                <a:solidFill>
                  <a:srgbClr val="000000"/>
                </a:solidFill>
              </a:rPr>
              <a:t> $s3, $s4, Else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3048000"/>
            <a:ext cx="3505200" cy="8382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add $s0, $s1, $s2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j Exit</a:t>
            </a:r>
          </a:p>
        </p:txBody>
      </p:sp>
      <p:sp>
        <p:nvSpPr>
          <p:cNvPr id="8" name="Oval 7"/>
          <p:cNvSpPr/>
          <p:nvPr/>
        </p:nvSpPr>
        <p:spPr>
          <a:xfrm>
            <a:off x="4572000" y="4419600"/>
            <a:ext cx="4267200" cy="685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Else: sub $s0, $s1, $s2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5791200"/>
            <a:ext cx="3505200" cy="6858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Exit: …</a:t>
            </a:r>
          </a:p>
        </p:txBody>
      </p:sp>
      <p:cxnSp>
        <p:nvCxnSpPr>
          <p:cNvPr id="16" name="Straight Arrow Connector 15"/>
          <p:cNvCxnSpPr>
            <a:stCxn id="5" idx="4"/>
            <a:endCxn id="6" idx="0"/>
          </p:cNvCxnSpPr>
          <p:nvPr/>
        </p:nvCxnSpPr>
        <p:spPr>
          <a:xfrm>
            <a:off x="6858000" y="2286000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</p:cNvCxnSpPr>
          <p:nvPr/>
        </p:nvCxnSpPr>
        <p:spPr>
          <a:xfrm>
            <a:off x="6705600" y="5105400"/>
            <a:ext cx="152400" cy="68580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4"/>
            <a:endCxn id="8" idx="2"/>
          </p:cNvCxnSpPr>
          <p:nvPr/>
        </p:nvCxnSpPr>
        <p:spPr>
          <a:xfrm rot="5400000">
            <a:off x="4476750" y="2381250"/>
            <a:ext cx="2476500" cy="2286000"/>
          </a:xfrm>
          <a:prstGeom prst="curvedConnector4">
            <a:avLst>
              <a:gd name="adj1" fmla="val 29402"/>
              <a:gd name="adj2" fmla="val 110000"/>
            </a:avLst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4"/>
            <a:endCxn id="9" idx="6"/>
          </p:cNvCxnSpPr>
          <p:nvPr/>
        </p:nvCxnSpPr>
        <p:spPr>
          <a:xfrm rot="16200000" flipH="1">
            <a:off x="6610350" y="4133850"/>
            <a:ext cx="2247900" cy="1752600"/>
          </a:xfrm>
          <a:prstGeom prst="curvedConnector4">
            <a:avLst>
              <a:gd name="adj1" fmla="val 8475"/>
              <a:gd name="adj2" fmla="val 124316"/>
            </a:avLst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</a:spPr>
      <a:bodyPr rtlCol="0" anchor="ctr"/>
      <a:lstStyle>
        <a:defPPr algn="ctr">
          <a:defRPr sz="2400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triangle" w="lg" len="lg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7381</TotalTime>
  <Words>1656</Words>
  <Application>Microsoft Office PowerPoint</Application>
  <PresentationFormat>On-screen Show (4:3)</PresentationFormat>
  <Paragraphs>414</Paragraphs>
  <Slides>42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18 VAG Rounded Bold   07390</vt:lpstr>
      <vt:lpstr>18 VAG Rounded Light   02390</vt:lpstr>
      <vt:lpstr>Courier</vt:lpstr>
      <vt:lpstr>Lucida Grande</vt:lpstr>
      <vt:lpstr>ＭＳ Ｐゴシック</vt:lpstr>
      <vt:lpstr>Arial</vt:lpstr>
      <vt:lpstr>Calibri</vt:lpstr>
      <vt:lpstr>Corbel</vt:lpstr>
      <vt:lpstr>Courier New</vt:lpstr>
      <vt:lpstr>Times</vt:lpstr>
      <vt:lpstr>Office Theme</vt:lpstr>
      <vt:lpstr>Image</vt:lpstr>
      <vt:lpstr>CS 61C:  Great Ideas in Computer Architecture  More MIPS, MIPS Functions</vt:lpstr>
      <vt:lpstr>Levels of Representation/Interpretation</vt:lpstr>
      <vt:lpstr>From last lecture …</vt:lpstr>
      <vt:lpstr>Review: Components of a Computer</vt:lpstr>
      <vt:lpstr>How Program is Stored</vt:lpstr>
      <vt:lpstr>Assembler to Machine Code (more later in course)</vt:lpstr>
      <vt:lpstr>Executing a Program</vt:lpstr>
      <vt:lpstr>Review if-else Statement</vt:lpstr>
      <vt:lpstr>Control-flow Graphs: A visualization</vt:lpstr>
      <vt:lpstr>Clickers/Peer Instruction</vt:lpstr>
      <vt:lpstr>Administrivia</vt:lpstr>
      <vt:lpstr>CS61C In the News</vt:lpstr>
      <vt:lpstr>CS61C In the News pt. 2</vt:lpstr>
      <vt:lpstr>Six Fundamental Steps in  Calling a Function</vt:lpstr>
      <vt:lpstr>MIPS Function Call Conventions</vt:lpstr>
      <vt:lpstr>Instruction Support for Functions (1/4)</vt:lpstr>
      <vt:lpstr>Instruction Support for Functions (2/4)</vt:lpstr>
      <vt:lpstr>Instruction Support for Functions (3/4)</vt:lpstr>
      <vt:lpstr>Instruction Support for Functions (4/4)</vt:lpstr>
      <vt:lpstr>MIPS Function Call Instructions</vt:lpstr>
      <vt:lpstr>Notes on Functions</vt:lpstr>
      <vt:lpstr>Where Are Old Register Values Saved to Restore Them After Function Call?</vt:lpstr>
      <vt:lpstr>Example</vt:lpstr>
      <vt:lpstr>Stack Before, During, After Function</vt:lpstr>
      <vt:lpstr>MIPS Code for Leaf()</vt:lpstr>
      <vt:lpstr>What If a Function Calls a Function? Recursive Function Calls?</vt:lpstr>
      <vt:lpstr>Nested Procedures (1/2)</vt:lpstr>
      <vt:lpstr>Nested Procedures (2/2)</vt:lpstr>
      <vt:lpstr>Optimized Function Convention</vt:lpstr>
      <vt:lpstr>Clickers/Peer Instruction</vt:lpstr>
      <vt:lpstr>Allocating Space on Stack</vt:lpstr>
      <vt:lpstr>Stack Before, During, After Call</vt:lpstr>
      <vt:lpstr>Using the Stack (1/2)</vt:lpstr>
      <vt:lpstr>Using the Stack (2/2)</vt:lpstr>
      <vt:lpstr>Basic Structure of a Function</vt:lpstr>
      <vt:lpstr>Where is the Stack in Memory?</vt:lpstr>
      <vt:lpstr>MIPS Memory Allocation</vt:lpstr>
      <vt:lpstr>Register Allocation and Numbering</vt:lpstr>
      <vt:lpstr>And in Conclusion…</vt:lpstr>
      <vt:lpstr>Bonus Slides</vt:lpstr>
      <vt:lpstr>Recursive Function Factorial</vt:lpstr>
      <vt:lpstr>Recursive Function Factorial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</dc:title>
  <dc:creator>Randy Katz</dc:creator>
  <cp:lastModifiedBy>Fred Hong</cp:lastModifiedBy>
  <cp:revision>675</cp:revision>
  <cp:lastPrinted>2013-09-05T02:40:25Z</cp:lastPrinted>
  <dcterms:created xsi:type="dcterms:W3CDTF">2012-01-23T14:14:16Z</dcterms:created>
  <dcterms:modified xsi:type="dcterms:W3CDTF">2015-09-28T21:55:32Z</dcterms:modified>
</cp:coreProperties>
</file>