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684" r:id="rId2"/>
    <p:sldId id="657" r:id="rId3"/>
    <p:sldId id="690" r:id="rId4"/>
    <p:sldId id="635" r:id="rId5"/>
    <p:sldId id="691" r:id="rId6"/>
    <p:sldId id="636" r:id="rId7"/>
    <p:sldId id="637" r:id="rId8"/>
    <p:sldId id="638" r:id="rId9"/>
    <p:sldId id="639" r:id="rId10"/>
    <p:sldId id="640" r:id="rId11"/>
    <p:sldId id="641" r:id="rId12"/>
    <p:sldId id="642" r:id="rId13"/>
    <p:sldId id="643" r:id="rId14"/>
    <p:sldId id="644" r:id="rId15"/>
    <p:sldId id="645" r:id="rId16"/>
    <p:sldId id="646" r:id="rId17"/>
    <p:sldId id="647" r:id="rId18"/>
    <p:sldId id="649" r:id="rId19"/>
    <p:sldId id="650" r:id="rId20"/>
    <p:sldId id="651" r:id="rId21"/>
    <p:sldId id="652" r:id="rId22"/>
    <p:sldId id="653" r:id="rId23"/>
    <p:sldId id="654" r:id="rId24"/>
    <p:sldId id="655" r:id="rId25"/>
    <p:sldId id="697" r:id="rId26"/>
    <p:sldId id="662" r:id="rId27"/>
    <p:sldId id="663" r:id="rId28"/>
    <p:sldId id="664" r:id="rId29"/>
    <p:sldId id="666" r:id="rId30"/>
    <p:sldId id="667" r:id="rId31"/>
    <p:sldId id="668" r:id="rId32"/>
    <p:sldId id="669" r:id="rId33"/>
    <p:sldId id="673" r:id="rId34"/>
    <p:sldId id="674" r:id="rId35"/>
    <p:sldId id="675" r:id="rId36"/>
    <p:sldId id="676" r:id="rId37"/>
    <p:sldId id="693" r:id="rId38"/>
    <p:sldId id="679" r:id="rId39"/>
    <p:sldId id="680" r:id="rId40"/>
    <p:sldId id="681" r:id="rId41"/>
    <p:sldId id="694" r:id="rId42"/>
    <p:sldId id="695" r:id="rId43"/>
    <p:sldId id="696" r:id="rId44"/>
    <p:sldId id="682" r:id="rId45"/>
    <p:sldId id="692" r:id="rId46"/>
    <p:sldId id="683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 Patterson" initials="DP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6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74" autoAdjust="0"/>
    <p:restoredTop sz="79882" autoAdjust="0"/>
  </p:normalViewPr>
  <p:slideViewPr>
    <p:cSldViewPr>
      <p:cViewPr varScale="1">
        <p:scale>
          <a:sx n="76" d="100"/>
          <a:sy n="76" d="100"/>
        </p:scale>
        <p:origin x="105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5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33265-5E23-BF49-B6BF-1934B9BC786E}" type="datetimeFigureOut">
              <a:rPr lang="en-US" smtClean="0"/>
              <a:pPr/>
              <a:t>9/17/2015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D7F38-D411-9B47-AFF4-70C571B83B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698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A1BC7-CCFC-484A-97F3-979F740C57F6}" type="datetimeFigureOut">
              <a:rPr lang="en-US" smtClean="0"/>
              <a:pPr/>
              <a:t>9/17/2015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7FDFF-7B9F-7D4D-BFC0-AAD1F3D3D3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748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4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4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875" y="587375"/>
            <a:ext cx="4552950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08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6211" y="4342779"/>
            <a:ext cx="5909289" cy="411511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7" tIns="45708" rIns="91417" bIns="45708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94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4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875" y="587375"/>
            <a:ext cx="4552950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1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6211" y="4342779"/>
            <a:ext cx="5909289" cy="411511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7" tIns="45708" rIns="91417" bIns="45708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94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5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875" y="587375"/>
            <a:ext cx="4552950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12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6211" y="4342779"/>
            <a:ext cx="5909289" cy="411511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7" tIns="45708" rIns="91417" bIns="45708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12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5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875" y="587375"/>
            <a:ext cx="4552950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14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6211" y="4342779"/>
            <a:ext cx="5909289" cy="411511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7" tIns="45708" rIns="91417" bIns="45708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94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6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875" y="587375"/>
            <a:ext cx="4552950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16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6211" y="4342779"/>
            <a:ext cx="5909289" cy="411511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7" tIns="45708" rIns="91417" bIns="45708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52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6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875" y="587375"/>
            <a:ext cx="4552950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18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6211" y="4342779"/>
            <a:ext cx="5909289" cy="411511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7" tIns="45708" rIns="91417" bIns="45708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56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7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875" y="587375"/>
            <a:ext cx="4552950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20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6211" y="4342779"/>
            <a:ext cx="5909289" cy="411511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7" tIns="45708" rIns="91417" bIns="45708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771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7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875" y="587375"/>
            <a:ext cx="4552950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22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6211" y="4342779"/>
            <a:ext cx="5909289" cy="411511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7" tIns="45708" rIns="91417" bIns="45708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634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8875" y="587375"/>
            <a:ext cx="4552950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26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6211" y="4342779"/>
            <a:ext cx="5909289" cy="411511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2" tIns="45704" rIns="91412" bIns="45704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316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8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875" y="587375"/>
            <a:ext cx="4552950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28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6211" y="4342779"/>
            <a:ext cx="5909289" cy="411511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7" tIns="45708" rIns="91417" bIns="45708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5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6434" y="4342191"/>
            <a:ext cx="5909964" cy="4115405"/>
          </a:xfrm>
          <a:noFill/>
          <a:ln w="9525"/>
        </p:spPr>
        <p:txBody>
          <a:bodyPr lIns="90475" tIns="44444" rIns="90475" bIns="44444"/>
          <a:lstStyle/>
          <a:p>
            <a:endParaRPr lang="en-US" dirty="0"/>
          </a:p>
        </p:txBody>
      </p:sp>
      <p:sp>
        <p:nvSpPr>
          <p:cNvPr id="29699" name="Rectangle 3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8875" y="587375"/>
            <a:ext cx="4552950" cy="3416300"/>
          </a:xfrm>
        </p:spPr>
      </p:sp>
    </p:spTree>
    <p:extLst>
      <p:ext uri="{BB962C8B-B14F-4D97-AF65-F5344CB8AC3E}">
        <p14:creationId xmlns:p14="http://schemas.microsoft.com/office/powerpoint/2010/main" val="2995885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9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875" y="587375"/>
            <a:ext cx="4552950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30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6211" y="4342779"/>
            <a:ext cx="5909289" cy="411511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7" tIns="45708" rIns="91417" bIns="45708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61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9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875" y="587375"/>
            <a:ext cx="4552950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32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6211" y="4342779"/>
            <a:ext cx="5909289" cy="411511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7" tIns="45708" rIns="91417" bIns="45708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572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50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875" y="587375"/>
            <a:ext cx="4552950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35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6211" y="4342779"/>
            <a:ext cx="5909289" cy="411511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7" tIns="45708" rIns="91417" bIns="45708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905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0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875" y="587375"/>
            <a:ext cx="4552950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37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6211" y="4342779"/>
            <a:ext cx="5909289" cy="411511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7" tIns="45708" rIns="91417" bIns="45708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737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8875" y="587375"/>
            <a:ext cx="4552950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39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6211" y="4342779"/>
            <a:ext cx="5909289" cy="411511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2" tIns="45704" rIns="91412" bIns="45704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388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we will see, jumping instructions</a:t>
            </a:r>
            <a:r>
              <a:rPr lang="en-US" baseline="0" dirty="0" smtClean="0"/>
              <a:t> can reach farther than branching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478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585788"/>
            <a:ext cx="4554537" cy="3417887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4342893"/>
            <a:ext cx="5911908" cy="411456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14" tIns="45706" rIns="91414" bIns="45706"/>
          <a:lstStyle/>
          <a:p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90414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4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0463" y="587375"/>
            <a:ext cx="4551362" cy="3414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08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6211" y="4342778"/>
            <a:ext cx="5909289" cy="411511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8" tIns="45709" rIns="91418" bIns="45709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00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-Electronic Numerical Integrator and Computer</a:t>
            </a:r>
          </a:p>
          <a:p>
            <a:r>
              <a:rPr lang="en-US" dirty="0" smtClean="0"/>
              <a:t>-Digital (electronic),</a:t>
            </a:r>
            <a:r>
              <a:rPr lang="en-US" baseline="0" dirty="0" smtClean="0"/>
              <a:t> capable of being reprogrammed to solve a variety of mathematical problems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began at the end of WWII, was designed and primarily used to calculate artillery firing tables for the US Army’s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-Very slow to program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-Story about 2 architects who designed it and Von Neumann, how it led to EDSAC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-Slow program entry, I/O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97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1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875" y="587375"/>
            <a:ext cx="4552950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98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6211" y="4342779"/>
            <a:ext cx="5909289" cy="411511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7" tIns="45708" rIns="91417" bIns="45708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48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Programming EDSAC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25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2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875" y="587375"/>
            <a:ext cx="4552950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00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6211" y="4342779"/>
            <a:ext cx="5909289" cy="411511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7" tIns="45708" rIns="91417" bIns="45708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67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2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875" y="587375"/>
            <a:ext cx="4552950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02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6211" y="4342779"/>
            <a:ext cx="5909289" cy="411511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7" tIns="45708" rIns="91417" bIns="45708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74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3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875" y="587375"/>
            <a:ext cx="4552950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04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6211" y="4342779"/>
            <a:ext cx="5909289" cy="411511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7" tIns="45708" rIns="91417" bIns="45708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47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875" y="587375"/>
            <a:ext cx="4552950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0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6211" y="4342779"/>
            <a:ext cx="5909289" cy="411511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7" tIns="45708" rIns="91417" bIns="45708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60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366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5727700" cy="4746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48100" cy="2138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143000"/>
            <a:ext cx="3848100" cy="992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2287588"/>
            <a:ext cx="3848100" cy="993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MIPS_architectur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168" y="1574801"/>
            <a:ext cx="8510631" cy="20256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 61C: </a:t>
            </a:r>
            <a:br>
              <a:rPr lang="en-US" dirty="0" smtClean="0"/>
            </a:br>
            <a:r>
              <a:rPr lang="en-US" dirty="0" smtClean="0"/>
              <a:t>Great Ideas in Computer Architecture </a:t>
            </a:r>
            <a:br>
              <a:rPr lang="en-US" dirty="0" smtClean="0"/>
            </a:br>
            <a:r>
              <a:rPr lang="en-US" i="1" dirty="0" smtClean="0"/>
              <a:t>MIPS Instruction Formats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2A7E-5181-A840-825F-018EFA86BC7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016000" y="3886200"/>
            <a:ext cx="7213600" cy="1905000"/>
          </a:xfrm>
        </p:spPr>
        <p:txBody>
          <a:bodyPr>
            <a:normAutofit/>
          </a:bodyPr>
          <a:lstStyle/>
          <a:p>
            <a:r>
              <a:rPr lang="en-US" dirty="0" smtClean="0"/>
              <a:t>Instructors:</a:t>
            </a:r>
          </a:p>
          <a:p>
            <a:r>
              <a:rPr lang="en-US" dirty="0" smtClean="0"/>
              <a:t>John </a:t>
            </a:r>
            <a:r>
              <a:rPr lang="en-US" dirty="0" err="1" smtClean="0"/>
              <a:t>Wawrzynek</a:t>
            </a:r>
            <a:r>
              <a:rPr lang="en-US" dirty="0" smtClean="0"/>
              <a:t> &amp; Vladimir </a:t>
            </a:r>
            <a:r>
              <a:rPr lang="en-US" dirty="0" err="1" smtClean="0"/>
              <a:t>Stojanovic</a:t>
            </a:r>
            <a:endParaRPr lang="en-US" dirty="0" smtClean="0"/>
          </a:p>
          <a:p>
            <a:r>
              <a:rPr lang="en-US" dirty="0" smtClean="0"/>
              <a:t>http://inst.eecs.Berkeley.edu/~cs61c/fa15</a:t>
            </a:r>
          </a:p>
        </p:txBody>
      </p:sp>
    </p:spTree>
    <p:extLst>
      <p:ext uri="{BB962C8B-B14F-4D97-AF65-F5344CB8AC3E}">
        <p14:creationId xmlns:p14="http://schemas.microsoft.com/office/powerpoint/2010/main" val="154606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Instruction Formats</a:t>
            </a:r>
            <a:endParaRPr lang="en-US"/>
          </a:p>
        </p:txBody>
      </p:sp>
      <p:sp>
        <p:nvSpPr>
          <p:cNvPr id="2107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I-format</a:t>
            </a:r>
            <a:r>
              <a:rPr lang="en-US" dirty="0" smtClean="0"/>
              <a:t>: used for instructions with </a:t>
            </a:r>
            <a:r>
              <a:rPr lang="en-US" dirty="0" err="1" smtClean="0"/>
              <a:t>immediates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lw</a:t>
            </a:r>
            <a:r>
              <a:rPr lang="en-US" dirty="0" smtClean="0"/>
              <a:t> and </a:t>
            </a:r>
            <a:r>
              <a:rPr lang="en-US" b="1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sw</a:t>
            </a:r>
            <a:r>
              <a:rPr lang="en-US" dirty="0" smtClean="0"/>
              <a:t> (since offset counts as an immediate), and branches (</a:t>
            </a:r>
            <a:r>
              <a:rPr lang="en-US" b="1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beq</a:t>
            </a:r>
            <a:r>
              <a:rPr lang="en-US" dirty="0" smtClean="0"/>
              <a:t> and </a:t>
            </a:r>
            <a:r>
              <a:rPr lang="en-US" b="1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bne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(but not the shift instructions; later)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J-format</a:t>
            </a:r>
            <a:r>
              <a:rPr lang="en-US" dirty="0" smtClean="0"/>
              <a:t>: used for </a:t>
            </a:r>
            <a:r>
              <a:rPr lang="en-US" b="1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j</a:t>
            </a:r>
            <a:r>
              <a:rPr lang="en-US" dirty="0" smtClean="0"/>
              <a:t> and </a:t>
            </a:r>
            <a:r>
              <a:rPr lang="en-US" b="1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jal</a:t>
            </a: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R-format</a:t>
            </a:r>
            <a:r>
              <a:rPr lang="en-US" dirty="0" smtClean="0"/>
              <a:t>: used for all other instructions</a:t>
            </a:r>
          </a:p>
          <a:p>
            <a:r>
              <a:rPr lang="en-US" dirty="0" smtClean="0"/>
              <a:t>It will soon become clear why the instructions have been partitioned in this way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113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R-Format Instructions (1/5)</a:t>
            </a:r>
            <a:endParaRPr lang="en-US"/>
          </a:p>
        </p:txBody>
      </p:sp>
      <p:sp>
        <p:nvSpPr>
          <p:cNvPr id="2109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Define “</a:t>
            </a:r>
            <a:r>
              <a:rPr lang="en-US" dirty="0" smtClean="0">
                <a:solidFill>
                  <a:schemeClr val="accent1"/>
                </a:solidFill>
              </a:rPr>
              <a:t>fields</a:t>
            </a:r>
            <a:r>
              <a:rPr lang="en-US" dirty="0" smtClean="0"/>
              <a:t>” of the following number of bits each: 6 + 5 + 5 + 5 + 5 + 6 = 32</a:t>
            </a:r>
          </a:p>
          <a:p>
            <a:endParaRPr lang="en-US" dirty="0" smtClean="0"/>
          </a:p>
          <a:p>
            <a:r>
              <a:rPr lang="en-US" dirty="0" smtClean="0">
                <a:cs typeface="Corbel"/>
              </a:rPr>
              <a:t>For simplicity, each field has a name:</a:t>
            </a:r>
          </a:p>
          <a:p>
            <a:endParaRPr lang="en-US" dirty="0" smtClean="0">
              <a:cs typeface="Corbel"/>
            </a:endParaRPr>
          </a:p>
          <a:p>
            <a:r>
              <a:rPr lang="en-US" sz="2800" dirty="0" smtClean="0">
                <a:solidFill>
                  <a:schemeClr val="accent2"/>
                </a:solidFill>
                <a:cs typeface="Corbel"/>
              </a:rPr>
              <a:t>Important</a:t>
            </a:r>
            <a:r>
              <a:rPr lang="en-US" sz="2800" dirty="0" smtClean="0">
                <a:cs typeface="Corbel"/>
              </a:rPr>
              <a:t>: On these slides and in book, each field is viewed as a 5- or 6-bit unsigned integer, not as part of a 32-bit integer</a:t>
            </a:r>
          </a:p>
          <a:p>
            <a:pPr lvl="1"/>
            <a:r>
              <a:rPr lang="en-US" sz="2400" dirty="0" smtClean="0">
                <a:ea typeface="ＭＳ Ｐゴシック" pitchFamily="-65" charset="-128"/>
                <a:cs typeface="Corbel"/>
              </a:rPr>
              <a:t>Consequence: 5-bit fields can represent any number 0-31, while 6-bit fields can represent any number 0-63</a:t>
            </a:r>
            <a:endParaRPr lang="en-US" dirty="0" smtClean="0">
              <a:cs typeface="Corbel"/>
            </a:endParaRPr>
          </a:p>
          <a:p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" y="2605087"/>
            <a:ext cx="8153400" cy="519113"/>
            <a:chOff x="288" y="1152"/>
            <a:chExt cx="5136" cy="327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671" y="1152"/>
              <a:ext cx="4378" cy="327"/>
              <a:chOff x="671" y="1152"/>
              <a:chExt cx="4378" cy="327"/>
            </a:xfrm>
          </p:grpSpPr>
          <p:sp>
            <p:nvSpPr>
              <p:cNvPr id="2109446" name="Text Box 6"/>
              <p:cNvSpPr txBox="1">
                <a:spLocks noChangeArrowheads="1"/>
              </p:cNvSpPr>
              <p:nvPr/>
            </p:nvSpPr>
            <p:spPr bwMode="auto">
              <a:xfrm>
                <a:off x="671" y="1152"/>
                <a:ext cx="250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chemeClr val="tx1"/>
                    </a:solidFill>
                    <a:latin typeface="Courier New" pitchFamily="-65" charset="0"/>
                  </a:rPr>
                  <a:t>6</a:t>
                </a:r>
                <a:endParaRPr lang="en-US" sz="2000"/>
              </a:p>
            </p:txBody>
          </p:sp>
          <p:sp>
            <p:nvSpPr>
              <p:cNvPr id="2109447" name="Text Box 7"/>
              <p:cNvSpPr txBox="1">
                <a:spLocks noChangeArrowheads="1"/>
              </p:cNvSpPr>
              <p:nvPr/>
            </p:nvSpPr>
            <p:spPr bwMode="auto">
              <a:xfrm>
                <a:off x="1536" y="1152"/>
                <a:ext cx="250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chemeClr val="tx1"/>
                    </a:solidFill>
                    <a:latin typeface="Courier New" pitchFamily="-65" charset="0"/>
                  </a:rPr>
                  <a:t>5</a:t>
                </a:r>
                <a:endParaRPr lang="en-US" sz="2000"/>
              </a:p>
            </p:txBody>
          </p:sp>
          <p:sp>
            <p:nvSpPr>
              <p:cNvPr id="2109448" name="Text Box 8"/>
              <p:cNvSpPr txBox="1">
                <a:spLocks noChangeArrowheads="1"/>
              </p:cNvSpPr>
              <p:nvPr/>
            </p:nvSpPr>
            <p:spPr bwMode="auto">
              <a:xfrm>
                <a:off x="2335" y="1152"/>
                <a:ext cx="250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chemeClr val="tx1"/>
                    </a:solidFill>
                    <a:latin typeface="Courier New" pitchFamily="-65" charset="0"/>
                  </a:rPr>
                  <a:t>5</a:t>
                </a:r>
                <a:endParaRPr lang="en-US" sz="2000"/>
              </a:p>
            </p:txBody>
          </p:sp>
          <p:sp>
            <p:nvSpPr>
              <p:cNvPr id="2109449" name="Text Box 9"/>
              <p:cNvSpPr txBox="1">
                <a:spLocks noChangeArrowheads="1"/>
              </p:cNvSpPr>
              <p:nvPr/>
            </p:nvSpPr>
            <p:spPr bwMode="auto">
              <a:xfrm>
                <a:off x="3134" y="1152"/>
                <a:ext cx="250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chemeClr val="tx1"/>
                    </a:solidFill>
                    <a:latin typeface="Courier New" pitchFamily="-65" charset="0"/>
                  </a:rPr>
                  <a:t>5</a:t>
                </a:r>
                <a:endParaRPr lang="en-US" sz="2000"/>
              </a:p>
            </p:txBody>
          </p:sp>
          <p:sp>
            <p:nvSpPr>
              <p:cNvPr id="2109450" name="Text Box 10"/>
              <p:cNvSpPr txBox="1">
                <a:spLocks noChangeArrowheads="1"/>
              </p:cNvSpPr>
              <p:nvPr/>
            </p:nvSpPr>
            <p:spPr bwMode="auto">
              <a:xfrm>
                <a:off x="4799" y="1152"/>
                <a:ext cx="250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chemeClr val="tx1"/>
                    </a:solidFill>
                    <a:latin typeface="Courier New" pitchFamily="-65" charset="0"/>
                  </a:rPr>
                  <a:t>6</a:t>
                </a:r>
                <a:endParaRPr lang="en-US" sz="2000"/>
              </a:p>
            </p:txBody>
          </p:sp>
          <p:sp>
            <p:nvSpPr>
              <p:cNvPr id="2109451" name="Text Box 11"/>
              <p:cNvSpPr txBox="1">
                <a:spLocks noChangeArrowheads="1"/>
              </p:cNvSpPr>
              <p:nvPr/>
            </p:nvSpPr>
            <p:spPr bwMode="auto">
              <a:xfrm>
                <a:off x="3933" y="1152"/>
                <a:ext cx="250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chemeClr val="tx1"/>
                    </a:solidFill>
                    <a:latin typeface="Courier New" pitchFamily="-65" charset="0"/>
                  </a:rPr>
                  <a:t>5</a:t>
                </a:r>
                <a:endParaRPr lang="en-US" sz="2000"/>
              </a:p>
            </p:txBody>
          </p:sp>
        </p:grpSp>
        <p:sp>
          <p:nvSpPr>
            <p:cNvPr id="2109452" name="Rectangle 12"/>
            <p:cNvSpPr>
              <a:spLocks noChangeArrowheads="1"/>
            </p:cNvSpPr>
            <p:nvPr/>
          </p:nvSpPr>
          <p:spPr bwMode="auto">
            <a:xfrm>
              <a:off x="288" y="1152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9453" name="Line 13"/>
            <p:cNvSpPr>
              <a:spLocks noChangeShapeType="1"/>
            </p:cNvSpPr>
            <p:nvPr/>
          </p:nvSpPr>
          <p:spPr bwMode="auto">
            <a:xfrm>
              <a:off x="1248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9454" name="Line 14"/>
            <p:cNvSpPr>
              <a:spLocks noChangeShapeType="1"/>
            </p:cNvSpPr>
            <p:nvPr/>
          </p:nvSpPr>
          <p:spPr bwMode="auto">
            <a:xfrm>
              <a:off x="2064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9455" name="Line 15"/>
            <p:cNvSpPr>
              <a:spLocks noChangeShapeType="1"/>
            </p:cNvSpPr>
            <p:nvPr/>
          </p:nvSpPr>
          <p:spPr bwMode="auto">
            <a:xfrm>
              <a:off x="2832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9456" name="Line 16"/>
            <p:cNvSpPr>
              <a:spLocks noChangeShapeType="1"/>
            </p:cNvSpPr>
            <p:nvPr/>
          </p:nvSpPr>
          <p:spPr bwMode="auto">
            <a:xfrm>
              <a:off x="3648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9457" name="Line 17"/>
            <p:cNvSpPr>
              <a:spLocks noChangeShapeType="1"/>
            </p:cNvSpPr>
            <p:nvPr/>
          </p:nvSpPr>
          <p:spPr bwMode="auto">
            <a:xfrm>
              <a:off x="4464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457200" y="3443287"/>
            <a:ext cx="8153400" cy="519113"/>
            <a:chOff x="240" y="2496"/>
            <a:chExt cx="5136" cy="327"/>
          </a:xfrm>
        </p:grpSpPr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287" y="2496"/>
              <a:ext cx="4983" cy="327"/>
              <a:chOff x="287" y="2496"/>
              <a:chExt cx="4983" cy="327"/>
            </a:xfrm>
          </p:grpSpPr>
          <p:sp>
            <p:nvSpPr>
              <p:cNvPr id="2109460" name="Text Box 20"/>
              <p:cNvSpPr txBox="1">
                <a:spLocks noChangeArrowheads="1"/>
              </p:cNvSpPr>
              <p:nvPr/>
            </p:nvSpPr>
            <p:spPr bwMode="auto">
              <a:xfrm>
                <a:off x="287" y="2496"/>
                <a:ext cx="923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chemeClr val="tx1"/>
                    </a:solidFill>
                    <a:latin typeface="Courier New" pitchFamily="-65" charset="0"/>
                  </a:rPr>
                  <a:t>opcode</a:t>
                </a:r>
                <a:endParaRPr lang="en-US" sz="2000"/>
              </a:p>
            </p:txBody>
          </p:sp>
          <p:sp>
            <p:nvSpPr>
              <p:cNvPr id="2109461" name="Text Box 21"/>
              <p:cNvSpPr txBox="1">
                <a:spLocks noChangeArrowheads="1"/>
              </p:cNvSpPr>
              <p:nvPr/>
            </p:nvSpPr>
            <p:spPr bwMode="auto">
              <a:xfrm>
                <a:off x="1421" y="2496"/>
                <a:ext cx="385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chemeClr val="tx1"/>
                    </a:solidFill>
                    <a:latin typeface="Courier New" pitchFamily="-65" charset="0"/>
                  </a:rPr>
                  <a:t>rs</a:t>
                </a:r>
                <a:endParaRPr lang="en-US" sz="2000"/>
              </a:p>
            </p:txBody>
          </p:sp>
          <p:sp>
            <p:nvSpPr>
              <p:cNvPr id="2109462" name="Text Box 22"/>
              <p:cNvSpPr txBox="1">
                <a:spLocks noChangeArrowheads="1"/>
              </p:cNvSpPr>
              <p:nvPr/>
            </p:nvSpPr>
            <p:spPr bwMode="auto">
              <a:xfrm>
                <a:off x="2220" y="2496"/>
                <a:ext cx="385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chemeClr val="tx1"/>
                    </a:solidFill>
                    <a:latin typeface="Courier New" pitchFamily="-65" charset="0"/>
                  </a:rPr>
                  <a:t>rt</a:t>
                </a:r>
                <a:endParaRPr lang="en-US" sz="2000"/>
              </a:p>
            </p:txBody>
          </p:sp>
          <p:sp>
            <p:nvSpPr>
              <p:cNvPr id="2109463" name="Text Box 23"/>
              <p:cNvSpPr txBox="1">
                <a:spLocks noChangeArrowheads="1"/>
              </p:cNvSpPr>
              <p:nvPr/>
            </p:nvSpPr>
            <p:spPr bwMode="auto">
              <a:xfrm>
                <a:off x="3019" y="2496"/>
                <a:ext cx="385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chemeClr val="tx1"/>
                    </a:solidFill>
                    <a:latin typeface="Courier New" pitchFamily="-65" charset="0"/>
                  </a:rPr>
                  <a:t>rd</a:t>
                </a:r>
                <a:endParaRPr lang="en-US" sz="2000"/>
              </a:p>
            </p:txBody>
          </p:sp>
          <p:sp>
            <p:nvSpPr>
              <p:cNvPr id="2109464" name="Text Box 24"/>
              <p:cNvSpPr txBox="1">
                <a:spLocks noChangeArrowheads="1"/>
              </p:cNvSpPr>
              <p:nvPr/>
            </p:nvSpPr>
            <p:spPr bwMode="auto">
              <a:xfrm>
                <a:off x="4482" y="2496"/>
                <a:ext cx="788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chemeClr val="tx1"/>
                    </a:solidFill>
                    <a:latin typeface="Courier New" pitchFamily="-65" charset="0"/>
                  </a:rPr>
                  <a:t>funct</a:t>
                </a:r>
                <a:endParaRPr lang="en-US" sz="2000"/>
              </a:p>
            </p:txBody>
          </p:sp>
          <p:sp>
            <p:nvSpPr>
              <p:cNvPr id="2109465" name="Text Box 25"/>
              <p:cNvSpPr txBox="1">
                <a:spLocks noChangeArrowheads="1"/>
              </p:cNvSpPr>
              <p:nvPr/>
            </p:nvSpPr>
            <p:spPr bwMode="auto">
              <a:xfrm>
                <a:off x="3616" y="2496"/>
                <a:ext cx="788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chemeClr val="tx1"/>
                    </a:solidFill>
                    <a:latin typeface="Courier New" pitchFamily="-65" charset="0"/>
                  </a:rPr>
                  <a:t>shamt</a:t>
                </a:r>
                <a:endParaRPr lang="en-US" sz="2000"/>
              </a:p>
            </p:txBody>
          </p:sp>
        </p:grpSp>
        <p:sp>
          <p:nvSpPr>
            <p:cNvPr id="2109466" name="Rectangle 26"/>
            <p:cNvSpPr>
              <a:spLocks noChangeArrowheads="1"/>
            </p:cNvSpPr>
            <p:nvPr/>
          </p:nvSpPr>
          <p:spPr bwMode="auto">
            <a:xfrm>
              <a:off x="240" y="2496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9467" name="Line 27"/>
            <p:cNvSpPr>
              <a:spLocks noChangeShapeType="1"/>
            </p:cNvSpPr>
            <p:nvPr/>
          </p:nvSpPr>
          <p:spPr bwMode="auto">
            <a:xfrm>
              <a:off x="1200" y="24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9468" name="Line 28"/>
            <p:cNvSpPr>
              <a:spLocks noChangeShapeType="1"/>
            </p:cNvSpPr>
            <p:nvPr/>
          </p:nvSpPr>
          <p:spPr bwMode="auto">
            <a:xfrm>
              <a:off x="2016" y="24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9469" name="Line 29"/>
            <p:cNvSpPr>
              <a:spLocks noChangeShapeType="1"/>
            </p:cNvSpPr>
            <p:nvPr/>
          </p:nvSpPr>
          <p:spPr bwMode="auto">
            <a:xfrm>
              <a:off x="2784" y="24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9470" name="Line 30"/>
            <p:cNvSpPr>
              <a:spLocks noChangeShapeType="1"/>
            </p:cNvSpPr>
            <p:nvPr/>
          </p:nvSpPr>
          <p:spPr bwMode="auto">
            <a:xfrm>
              <a:off x="3600" y="24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9471" name="Line 31"/>
            <p:cNvSpPr>
              <a:spLocks noChangeShapeType="1"/>
            </p:cNvSpPr>
            <p:nvPr/>
          </p:nvSpPr>
          <p:spPr bwMode="auto">
            <a:xfrm>
              <a:off x="4416" y="24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545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R-Format Instructions (2/5)</a:t>
            </a:r>
            <a:endParaRPr lang="en-US"/>
          </a:p>
        </p:txBody>
      </p:sp>
      <p:sp>
        <p:nvSpPr>
          <p:cNvPr id="21114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2895600"/>
          </a:xfrm>
        </p:spPr>
        <p:txBody>
          <a:bodyPr/>
          <a:lstStyle/>
          <a:p>
            <a:r>
              <a:rPr lang="en-US" dirty="0" smtClean="0"/>
              <a:t>What do these field integer values tell us?</a:t>
            </a:r>
          </a:p>
          <a:p>
            <a:pPr lvl="1"/>
            <a:r>
              <a:rPr lang="en-US" b="1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opcode</a:t>
            </a:r>
            <a:r>
              <a:rPr lang="en-US" dirty="0" smtClean="0"/>
              <a:t>: partially specifies what instruction it is </a:t>
            </a:r>
          </a:p>
          <a:p>
            <a:pPr lvl="2"/>
            <a:r>
              <a:rPr lang="en-US" dirty="0" smtClean="0"/>
              <a:t>Note: This number is equal to </a:t>
            </a:r>
            <a:r>
              <a:rPr lang="en-US" b="1" dirty="0" smtClean="0">
                <a:solidFill>
                  <a:schemeClr val="accent2"/>
                </a:solidFill>
                <a:latin typeface="Courier New"/>
                <a:cs typeface="Courier New"/>
              </a:rPr>
              <a:t>0</a:t>
            </a:r>
            <a:r>
              <a:rPr lang="en-US" dirty="0" smtClean="0"/>
              <a:t> for all R-Format instructions</a:t>
            </a:r>
          </a:p>
          <a:p>
            <a:pPr lvl="1"/>
            <a:r>
              <a:rPr lang="en-US" b="1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funct</a:t>
            </a:r>
            <a:r>
              <a:rPr lang="en-US" dirty="0" smtClean="0"/>
              <a:t>: combined with </a:t>
            </a:r>
            <a:r>
              <a:rPr lang="en-US" b="1" dirty="0" smtClean="0">
                <a:latin typeface="Courier New"/>
                <a:cs typeface="Courier New"/>
              </a:rPr>
              <a:t>opcode</a:t>
            </a:r>
            <a:r>
              <a:rPr lang="en-US" dirty="0" smtClean="0"/>
              <a:t>, this number exactly specifies the instruction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83066" y="4637484"/>
            <a:ext cx="8229600" cy="3802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Question: Why aren’t </a:t>
            </a:r>
            <a:r>
              <a:rPr lang="en-US" b="1" dirty="0" smtClean="0">
                <a:latin typeface="Courier New"/>
                <a:cs typeface="Courier New"/>
              </a:rPr>
              <a:t>opcode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/>
                <a:cs typeface="Courier New"/>
              </a:rPr>
              <a:t>funct</a:t>
            </a:r>
            <a:r>
              <a:rPr lang="en-US" dirty="0" smtClean="0"/>
              <a:t> a single 12-bit field?</a:t>
            </a:r>
          </a:p>
          <a:p>
            <a:pPr lvl="1"/>
            <a:r>
              <a:rPr lang="en-US" dirty="0" smtClean="0"/>
              <a:t>We’ll answer this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4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R-Format Instructions (3/5)</a:t>
            </a:r>
            <a:endParaRPr lang="en-US" dirty="0"/>
          </a:p>
        </p:txBody>
      </p:sp>
      <p:sp>
        <p:nvSpPr>
          <p:cNvPr id="21135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24025"/>
            <a:ext cx="7848600" cy="3838575"/>
          </a:xfrm>
        </p:spPr>
        <p:txBody>
          <a:bodyPr>
            <a:normAutofit fontScale="92500"/>
          </a:bodyPr>
          <a:lstStyle/>
          <a:p>
            <a:r>
              <a:rPr lang="en-US" dirty="0"/>
              <a:t>More fields:</a:t>
            </a:r>
          </a:p>
          <a:p>
            <a:pPr lvl="1"/>
            <a:r>
              <a:rPr lang="en-US" b="1" u="sng" dirty="0" err="1">
                <a:solidFill>
                  <a:schemeClr val="accent2"/>
                </a:solidFill>
                <a:latin typeface="Courier New" pitchFamily="-65" charset="0"/>
              </a:rPr>
              <a:t>rs</a:t>
            </a:r>
            <a:r>
              <a:rPr lang="en-US" dirty="0"/>
              <a:t> (</a:t>
            </a:r>
            <a:r>
              <a:rPr lang="en-US" dirty="0">
                <a:solidFill>
                  <a:schemeClr val="accent2"/>
                </a:solidFill>
              </a:rPr>
              <a:t>S</a:t>
            </a:r>
            <a:r>
              <a:rPr lang="en-US" dirty="0"/>
              <a:t>ource </a:t>
            </a:r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US" dirty="0"/>
              <a:t>egister): </a:t>
            </a:r>
            <a:r>
              <a:rPr lang="en-US" i="1" dirty="0" smtClean="0">
                <a:solidFill>
                  <a:schemeClr val="accent2"/>
                </a:solidFill>
              </a:rPr>
              <a:t>usually</a:t>
            </a:r>
            <a:r>
              <a:rPr lang="en-US" dirty="0" smtClean="0"/>
              <a:t> </a:t>
            </a:r>
            <a:r>
              <a:rPr lang="en-US" dirty="0"/>
              <a:t>used to specify register containing first operand</a:t>
            </a:r>
          </a:p>
          <a:p>
            <a:pPr lvl="1"/>
            <a:r>
              <a:rPr lang="en-US" b="1" u="sng" dirty="0" err="1">
                <a:solidFill>
                  <a:schemeClr val="accent2"/>
                </a:solidFill>
                <a:latin typeface="Courier New" pitchFamily="-65" charset="0"/>
              </a:rPr>
              <a:t>rt</a:t>
            </a:r>
            <a:r>
              <a:rPr lang="en-US" dirty="0"/>
              <a:t> (</a:t>
            </a:r>
            <a:r>
              <a:rPr lang="en-US" dirty="0">
                <a:solidFill>
                  <a:schemeClr val="accent2"/>
                </a:solidFill>
              </a:rPr>
              <a:t>T</a:t>
            </a:r>
            <a:r>
              <a:rPr lang="en-US" dirty="0"/>
              <a:t>arget </a:t>
            </a:r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US" dirty="0"/>
              <a:t>egister): </a:t>
            </a:r>
            <a:r>
              <a:rPr lang="en-US" i="1" dirty="0" smtClean="0">
                <a:solidFill>
                  <a:schemeClr val="accent2"/>
                </a:solidFill>
              </a:rPr>
              <a:t>usually</a:t>
            </a:r>
            <a:r>
              <a:rPr lang="en-US" dirty="0" smtClean="0"/>
              <a:t> </a:t>
            </a:r>
            <a:r>
              <a:rPr lang="en-US" dirty="0"/>
              <a:t>used to specify register containing second operand (note that name is misleading)</a:t>
            </a:r>
          </a:p>
          <a:p>
            <a:pPr lvl="1"/>
            <a:r>
              <a:rPr lang="en-US" b="1" u="sng" dirty="0">
                <a:solidFill>
                  <a:schemeClr val="accent2"/>
                </a:solidFill>
                <a:latin typeface="Courier New" pitchFamily="-65" charset="0"/>
              </a:rPr>
              <a:t>rd</a:t>
            </a:r>
            <a:r>
              <a:rPr lang="en-US" dirty="0"/>
              <a:t> (</a:t>
            </a:r>
            <a:r>
              <a:rPr lang="en-US" dirty="0">
                <a:solidFill>
                  <a:schemeClr val="accent2"/>
                </a:solidFill>
              </a:rPr>
              <a:t>D</a:t>
            </a:r>
            <a:r>
              <a:rPr lang="en-US" dirty="0"/>
              <a:t>estination </a:t>
            </a:r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US" dirty="0"/>
              <a:t>egister): </a:t>
            </a:r>
            <a:r>
              <a:rPr lang="en-US" i="1" dirty="0" smtClean="0">
                <a:solidFill>
                  <a:schemeClr val="accent2"/>
                </a:solidFill>
              </a:rPr>
              <a:t>usually</a:t>
            </a:r>
            <a:r>
              <a:rPr lang="en-US" dirty="0" smtClean="0"/>
              <a:t> </a:t>
            </a:r>
            <a:r>
              <a:rPr lang="en-US" dirty="0"/>
              <a:t>used to specify register which will receive result of computation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03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R-Format Instructions (4/5)</a:t>
            </a:r>
            <a:endParaRPr lang="en-US" dirty="0"/>
          </a:p>
        </p:txBody>
      </p:sp>
      <p:sp>
        <p:nvSpPr>
          <p:cNvPr id="21155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8153400" cy="4524375"/>
          </a:xfrm>
        </p:spPr>
        <p:txBody>
          <a:bodyPr/>
          <a:lstStyle/>
          <a:p>
            <a:r>
              <a:rPr lang="en-US" dirty="0"/>
              <a:t>Notes about register fields:</a:t>
            </a:r>
          </a:p>
          <a:p>
            <a:pPr lvl="1"/>
            <a:r>
              <a:rPr lang="en-US" dirty="0"/>
              <a:t>Each register field is exactly 5 bits, which means that it can specify any unsigned integer in the range 0-31.  Each of these fields specifies one of the 32 registers by number.</a:t>
            </a:r>
          </a:p>
          <a:p>
            <a:pPr lvl="1"/>
            <a:r>
              <a:rPr lang="en-US" dirty="0"/>
              <a:t>The word </a:t>
            </a:r>
            <a:r>
              <a:rPr lang="en-US" dirty="0" smtClean="0"/>
              <a:t>“</a:t>
            </a:r>
            <a:r>
              <a:rPr lang="en-US" i="1" dirty="0">
                <a:solidFill>
                  <a:schemeClr val="accent2"/>
                </a:solidFill>
              </a:rPr>
              <a:t>usually</a:t>
            </a:r>
            <a:r>
              <a:rPr lang="en-US" dirty="0" smtClean="0"/>
              <a:t>” </a:t>
            </a:r>
            <a:r>
              <a:rPr lang="en-US" dirty="0"/>
              <a:t>was used because there are exceptions that we’ll see </a:t>
            </a:r>
            <a:r>
              <a:rPr lang="en-US" dirty="0" smtClean="0"/>
              <a:t>later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84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R-Format Instructions (5/5)</a:t>
            </a:r>
            <a:endParaRPr lang="en-US" dirty="0"/>
          </a:p>
        </p:txBody>
      </p:sp>
      <p:sp>
        <p:nvSpPr>
          <p:cNvPr id="21176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7848600" cy="5251450"/>
          </a:xfrm>
        </p:spPr>
        <p:txBody>
          <a:bodyPr/>
          <a:lstStyle/>
          <a:p>
            <a:r>
              <a:rPr lang="en-US" dirty="0"/>
              <a:t>Final field:</a:t>
            </a:r>
          </a:p>
          <a:p>
            <a:pPr lvl="1"/>
            <a:r>
              <a:rPr lang="en-US" b="1" u="sng" dirty="0" err="1">
                <a:solidFill>
                  <a:schemeClr val="accent2"/>
                </a:solidFill>
                <a:latin typeface="Courier New" pitchFamily="-65" charset="0"/>
              </a:rPr>
              <a:t>shamt</a:t>
            </a:r>
            <a:r>
              <a:rPr lang="en-US" dirty="0"/>
              <a:t>: This field contains the amount a shift instruction will shift by.  Shifting a 32-bit word by more than 31 is useless, so this field is only 5 bits (so it can represent the numbers 0-31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This field is set to </a:t>
            </a:r>
            <a:r>
              <a:rPr lang="en-US" dirty="0">
                <a:latin typeface="Courier New"/>
                <a:cs typeface="Courier New"/>
              </a:rPr>
              <a:t>0</a:t>
            </a:r>
            <a:r>
              <a:rPr lang="en-US" dirty="0"/>
              <a:t> in all but the shift </a:t>
            </a:r>
            <a:r>
              <a:rPr lang="en-US" dirty="0" smtClean="0"/>
              <a:t>instructions</a:t>
            </a:r>
            <a:endParaRPr lang="en-US" dirty="0"/>
          </a:p>
          <a:p>
            <a:r>
              <a:rPr lang="en-US" dirty="0"/>
              <a:t>For a detailed description of field usage for each instruction, see green insert in COD</a:t>
            </a:r>
            <a:br>
              <a:rPr lang="en-US" dirty="0"/>
            </a:br>
            <a:r>
              <a:rPr lang="en-US" dirty="0"/>
              <a:t>(You can bring with you to all exams)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354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R-Format Example (1/2)</a:t>
            </a:r>
            <a:endParaRPr lang="en-US" dirty="0"/>
          </a:p>
        </p:txBody>
      </p:sp>
      <p:sp>
        <p:nvSpPr>
          <p:cNvPr id="2119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7848600" cy="4695825"/>
          </a:xfrm>
        </p:spPr>
        <p:txBody>
          <a:bodyPr/>
          <a:lstStyle/>
          <a:p>
            <a:r>
              <a:rPr lang="en-US" dirty="0"/>
              <a:t>MIPS Instruction:</a:t>
            </a:r>
          </a:p>
          <a:p>
            <a:pPr lvl="1">
              <a:buFontTx/>
              <a:buNone/>
            </a:pPr>
            <a:r>
              <a:rPr lang="en-US" b="1" dirty="0">
                <a:latin typeface="Courier New" pitchFamily="-65" charset="0"/>
              </a:rPr>
              <a:t>add   $8,$9,$10</a:t>
            </a:r>
            <a:endParaRPr lang="en-US" b="1" dirty="0"/>
          </a:p>
          <a:p>
            <a:pPr lvl="1">
              <a:buFontTx/>
              <a:buNone/>
            </a:pPr>
            <a:endParaRPr lang="en-US" dirty="0"/>
          </a:p>
          <a:p>
            <a:pPr lvl="1">
              <a:buFontTx/>
              <a:buNone/>
            </a:pPr>
            <a:r>
              <a:rPr lang="en-US" dirty="0" err="1">
                <a:latin typeface="Courier New" pitchFamily="-65" charset="0"/>
              </a:rPr>
              <a:t>opcode</a:t>
            </a:r>
            <a:r>
              <a:rPr lang="en-US" dirty="0"/>
              <a:t> = 0 (look up in table in book)</a:t>
            </a:r>
          </a:p>
          <a:p>
            <a:pPr lvl="1">
              <a:buFontTx/>
              <a:buNone/>
            </a:pPr>
            <a:r>
              <a:rPr lang="en-US" dirty="0" err="1">
                <a:latin typeface="Courier New" pitchFamily="-65" charset="0"/>
              </a:rPr>
              <a:t>funct</a:t>
            </a:r>
            <a:r>
              <a:rPr lang="en-US" dirty="0"/>
              <a:t> = 32 (look up in table in book)</a:t>
            </a:r>
          </a:p>
          <a:p>
            <a:pPr lvl="1">
              <a:buFontTx/>
              <a:buNone/>
            </a:pPr>
            <a:r>
              <a:rPr lang="en-US" dirty="0">
                <a:latin typeface="Courier New" pitchFamily="-65" charset="0"/>
              </a:rPr>
              <a:t>rd</a:t>
            </a:r>
            <a:r>
              <a:rPr lang="en-US" dirty="0"/>
              <a:t> = 8 (destination)</a:t>
            </a:r>
            <a:r>
              <a:rPr lang="en-US" dirty="0">
                <a:latin typeface="Courier New" pitchFamily="-65" charset="0"/>
              </a:rPr>
              <a:t> </a:t>
            </a:r>
          </a:p>
          <a:p>
            <a:pPr lvl="1">
              <a:buFontTx/>
              <a:buNone/>
            </a:pPr>
            <a:r>
              <a:rPr lang="en-US" dirty="0" err="1">
                <a:latin typeface="Courier New" pitchFamily="-65" charset="0"/>
              </a:rPr>
              <a:t>rs</a:t>
            </a:r>
            <a:r>
              <a:rPr lang="en-US" dirty="0"/>
              <a:t> = 9 (first </a:t>
            </a:r>
            <a:r>
              <a:rPr lang="en-US" i="1" dirty="0">
                <a:solidFill>
                  <a:schemeClr val="accent2"/>
                </a:solidFill>
              </a:rPr>
              <a:t>operand</a:t>
            </a:r>
            <a:r>
              <a:rPr lang="en-US" dirty="0"/>
              <a:t>)</a:t>
            </a:r>
          </a:p>
          <a:p>
            <a:pPr lvl="1">
              <a:buFontTx/>
              <a:buNone/>
            </a:pPr>
            <a:r>
              <a:rPr lang="en-US" dirty="0" err="1">
                <a:latin typeface="Courier New" pitchFamily="-65" charset="0"/>
              </a:rPr>
              <a:t>rt</a:t>
            </a:r>
            <a:r>
              <a:rPr lang="en-US" dirty="0"/>
              <a:t> = 10 (second </a:t>
            </a:r>
            <a:r>
              <a:rPr lang="en-US" i="1" dirty="0">
                <a:solidFill>
                  <a:schemeClr val="accent2"/>
                </a:solidFill>
              </a:rPr>
              <a:t>operand</a:t>
            </a:r>
            <a:r>
              <a:rPr lang="en-US" dirty="0"/>
              <a:t>)</a:t>
            </a:r>
          </a:p>
          <a:p>
            <a:pPr lvl="1">
              <a:buFontTx/>
              <a:buNone/>
            </a:pPr>
            <a:r>
              <a:rPr lang="en-US" dirty="0" err="1">
                <a:latin typeface="Courier New" pitchFamily="-65" charset="0"/>
              </a:rPr>
              <a:t>shamt</a:t>
            </a:r>
            <a:r>
              <a:rPr lang="en-US" dirty="0"/>
              <a:t> = 0 (not a shift)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211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R-Format Example (2/2)</a:t>
            </a:r>
            <a:endParaRPr lang="en-US" dirty="0"/>
          </a:p>
        </p:txBody>
      </p:sp>
      <p:sp>
        <p:nvSpPr>
          <p:cNvPr id="212173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8153400" cy="5029200"/>
          </a:xfrm>
        </p:spPr>
        <p:txBody>
          <a:bodyPr>
            <a:normAutofit/>
          </a:bodyPr>
          <a:lstStyle/>
          <a:p>
            <a:r>
              <a:rPr lang="en-US" dirty="0"/>
              <a:t>MIPS Instruction:</a:t>
            </a:r>
          </a:p>
          <a:p>
            <a:pPr lvl="1">
              <a:buFontTx/>
              <a:buNone/>
            </a:pPr>
            <a:r>
              <a:rPr lang="en-US" b="1" dirty="0">
                <a:latin typeface="Courier New" pitchFamily="-65" charset="0"/>
              </a:rPr>
              <a:t>add   $8,$9,$</a:t>
            </a:r>
            <a:r>
              <a:rPr lang="en-US" b="1" dirty="0" smtClean="0">
                <a:latin typeface="Courier New" pitchFamily="-65" charset="0"/>
              </a:rPr>
              <a:t>10</a:t>
            </a:r>
          </a:p>
          <a:p>
            <a:pPr lvl="1">
              <a:buNone/>
            </a:pPr>
            <a:r>
              <a:rPr lang="en-US" sz="2400" dirty="0" smtClean="0">
                <a:ea typeface="ＭＳ Ｐゴシック" pitchFamily="-65" charset="-128"/>
              </a:rPr>
              <a:t>Decimal number per field representation:</a:t>
            </a:r>
          </a:p>
          <a:p>
            <a:pPr lvl="1">
              <a:buNone/>
            </a:pPr>
            <a:endParaRPr lang="en-US" sz="2400" dirty="0" smtClean="0">
              <a:ea typeface="ＭＳ Ｐゴシック" pitchFamily="-65" charset="-128"/>
            </a:endParaRPr>
          </a:p>
          <a:p>
            <a:pPr lvl="1">
              <a:buNone/>
            </a:pPr>
            <a:endParaRPr lang="en-US" sz="2400" dirty="0" smtClean="0">
              <a:ea typeface="ＭＳ Ｐゴシック" pitchFamily="-65" charset="-128"/>
            </a:endParaRPr>
          </a:p>
          <a:p>
            <a:pPr lvl="1">
              <a:buNone/>
            </a:pPr>
            <a:r>
              <a:rPr lang="en-US" sz="2400" dirty="0" smtClean="0">
                <a:ea typeface="ＭＳ Ｐゴシック" pitchFamily="-65" charset="-128"/>
              </a:rPr>
              <a:t>Binary number per field representation:</a:t>
            </a:r>
          </a:p>
          <a:p>
            <a:pPr lvl="1">
              <a:buNone/>
            </a:pPr>
            <a:endParaRPr lang="en-US" sz="2400" dirty="0" smtClean="0">
              <a:ea typeface="ＭＳ Ｐゴシック" pitchFamily="-65" charset="-128"/>
            </a:endParaRPr>
          </a:p>
          <a:p>
            <a:pPr lvl="1">
              <a:buNone/>
            </a:pPr>
            <a:endParaRPr lang="en-US" sz="2400" dirty="0" smtClean="0">
              <a:ea typeface="ＭＳ Ｐゴシック" pitchFamily="-65" charset="-128"/>
            </a:endParaRPr>
          </a:p>
          <a:p>
            <a:pPr lvl="1">
              <a:buNone/>
            </a:pPr>
            <a:r>
              <a:rPr lang="en-US" sz="2400" dirty="0" smtClean="0">
                <a:ea typeface="ＭＳ Ｐゴシック" pitchFamily="-65" charset="-128"/>
              </a:rPr>
              <a:t>hex representation: 	       </a:t>
            </a:r>
            <a:r>
              <a:rPr lang="en-US" sz="2400" dirty="0" smtClean="0">
                <a:latin typeface="Courier New"/>
                <a:ea typeface="ＭＳ Ｐゴシック" pitchFamily="-65" charset="-128"/>
                <a:cs typeface="Courier New"/>
              </a:rPr>
              <a:t>012A 4020</a:t>
            </a:r>
            <a:r>
              <a:rPr lang="en-US" sz="2400" baseline="-25000" dirty="0" smtClean="0">
                <a:ea typeface="ＭＳ Ｐゴシック" pitchFamily="-65" charset="-128"/>
              </a:rPr>
              <a:t>hex</a:t>
            </a:r>
          </a:p>
          <a:p>
            <a:pPr lvl="1">
              <a:buNone/>
            </a:pPr>
            <a:r>
              <a:rPr lang="en-US" sz="2400" dirty="0" smtClean="0">
                <a:ea typeface="ＭＳ Ｐゴシック" pitchFamily="-65" charset="-128"/>
              </a:rPr>
              <a:t>Called a </a:t>
            </a:r>
            <a:r>
              <a:rPr lang="en-US" sz="2400" u="sng" dirty="0" smtClean="0">
                <a:solidFill>
                  <a:schemeClr val="accent2"/>
                </a:solidFill>
                <a:ea typeface="ＭＳ Ｐゴシック" pitchFamily="-65" charset="-128"/>
              </a:rPr>
              <a:t>Machine Language Instruction</a:t>
            </a:r>
            <a:endParaRPr lang="en-US" sz="2400" dirty="0" smtClean="0">
              <a:solidFill>
                <a:schemeClr val="accent2"/>
              </a:solidFill>
              <a:ea typeface="ＭＳ Ｐゴシック" pitchFamily="-65" charset="-128"/>
            </a:endParaRPr>
          </a:p>
          <a:p>
            <a:pPr lvl="1">
              <a:buNone/>
            </a:pPr>
            <a:endParaRPr lang="en-US" sz="2400" dirty="0" smtClean="0">
              <a:solidFill>
                <a:srgbClr val="0D407F"/>
              </a:solidFill>
              <a:ea typeface="ＭＳ Ｐゴシック" pitchFamily="-65" charset="-128"/>
            </a:endParaRPr>
          </a:p>
          <a:p>
            <a:pPr lvl="1">
              <a:buNone/>
            </a:pPr>
            <a:endParaRPr lang="en-US" sz="2400" dirty="0" smtClean="0">
              <a:solidFill>
                <a:srgbClr val="0D407F"/>
              </a:solidFill>
              <a:ea typeface="ＭＳ Ｐゴシック" pitchFamily="-65" charset="-128"/>
            </a:endParaRPr>
          </a:p>
          <a:p>
            <a:pPr lvl="1">
              <a:buFontTx/>
              <a:buNone/>
            </a:pP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2819400"/>
            <a:ext cx="8153400" cy="519113"/>
            <a:chOff x="240" y="2496"/>
            <a:chExt cx="5136" cy="327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623" y="2496"/>
              <a:ext cx="4446" cy="327"/>
              <a:chOff x="623" y="2496"/>
              <a:chExt cx="4446" cy="327"/>
            </a:xfrm>
          </p:grpSpPr>
          <p:sp>
            <p:nvSpPr>
              <p:cNvPr id="2121734" name="Text Box 6"/>
              <p:cNvSpPr txBox="1">
                <a:spLocks noChangeArrowheads="1"/>
              </p:cNvSpPr>
              <p:nvPr/>
            </p:nvSpPr>
            <p:spPr bwMode="auto">
              <a:xfrm>
                <a:off x="623" y="2496"/>
                <a:ext cx="250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chemeClr val="tx1"/>
                    </a:solidFill>
                    <a:latin typeface="Courier New" pitchFamily="-65" charset="0"/>
                  </a:rPr>
                  <a:t>0</a:t>
                </a:r>
                <a:endParaRPr lang="en-US" sz="2000"/>
              </a:p>
            </p:txBody>
          </p:sp>
          <p:sp>
            <p:nvSpPr>
              <p:cNvPr id="2121735" name="Text Box 7"/>
              <p:cNvSpPr txBox="1">
                <a:spLocks noChangeArrowheads="1"/>
              </p:cNvSpPr>
              <p:nvPr/>
            </p:nvSpPr>
            <p:spPr bwMode="auto">
              <a:xfrm>
                <a:off x="1488" y="2496"/>
                <a:ext cx="250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chemeClr val="tx1"/>
                    </a:solidFill>
                    <a:latin typeface="Courier New" pitchFamily="-65" charset="0"/>
                  </a:rPr>
                  <a:t>9</a:t>
                </a:r>
                <a:endParaRPr lang="en-US" sz="2000"/>
              </a:p>
            </p:txBody>
          </p:sp>
          <p:sp>
            <p:nvSpPr>
              <p:cNvPr id="2121736" name="Text Box 8"/>
              <p:cNvSpPr txBox="1">
                <a:spLocks noChangeArrowheads="1"/>
              </p:cNvSpPr>
              <p:nvPr/>
            </p:nvSpPr>
            <p:spPr bwMode="auto">
              <a:xfrm>
                <a:off x="2220" y="2496"/>
                <a:ext cx="385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chemeClr val="tx1"/>
                    </a:solidFill>
                    <a:latin typeface="Courier New" pitchFamily="-65" charset="0"/>
                  </a:rPr>
                  <a:t>10</a:t>
                </a:r>
                <a:endParaRPr lang="en-US" sz="2000"/>
              </a:p>
            </p:txBody>
          </p:sp>
          <p:sp>
            <p:nvSpPr>
              <p:cNvPr id="2121737" name="Text Box 9"/>
              <p:cNvSpPr txBox="1">
                <a:spLocks noChangeArrowheads="1"/>
              </p:cNvSpPr>
              <p:nvPr/>
            </p:nvSpPr>
            <p:spPr bwMode="auto">
              <a:xfrm>
                <a:off x="3086" y="2496"/>
                <a:ext cx="250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chemeClr val="tx1"/>
                    </a:solidFill>
                    <a:latin typeface="Courier New" pitchFamily="-65" charset="0"/>
                  </a:rPr>
                  <a:t>8</a:t>
                </a:r>
                <a:endParaRPr lang="en-US" sz="2000"/>
              </a:p>
            </p:txBody>
          </p:sp>
          <p:sp>
            <p:nvSpPr>
              <p:cNvPr id="2121738" name="Text Box 10"/>
              <p:cNvSpPr txBox="1">
                <a:spLocks noChangeArrowheads="1"/>
              </p:cNvSpPr>
              <p:nvPr/>
            </p:nvSpPr>
            <p:spPr bwMode="auto">
              <a:xfrm>
                <a:off x="4684" y="2496"/>
                <a:ext cx="385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chemeClr val="tx1"/>
                    </a:solidFill>
                    <a:latin typeface="Courier New" pitchFamily="-65" charset="0"/>
                  </a:rPr>
                  <a:t>32</a:t>
                </a:r>
                <a:endParaRPr lang="en-US" sz="2000"/>
              </a:p>
            </p:txBody>
          </p:sp>
          <p:sp>
            <p:nvSpPr>
              <p:cNvPr id="2121739" name="Text Box 11"/>
              <p:cNvSpPr txBox="1">
                <a:spLocks noChangeArrowheads="1"/>
              </p:cNvSpPr>
              <p:nvPr/>
            </p:nvSpPr>
            <p:spPr bwMode="auto">
              <a:xfrm>
                <a:off x="3885" y="2496"/>
                <a:ext cx="250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chemeClr val="tx1"/>
                    </a:solidFill>
                    <a:latin typeface="Courier New" pitchFamily="-65" charset="0"/>
                  </a:rPr>
                  <a:t>0</a:t>
                </a:r>
                <a:endParaRPr lang="en-US" sz="2000"/>
              </a:p>
            </p:txBody>
          </p:sp>
        </p:grpSp>
        <p:sp>
          <p:nvSpPr>
            <p:cNvPr id="2121740" name="Rectangle 12"/>
            <p:cNvSpPr>
              <a:spLocks noChangeArrowheads="1"/>
            </p:cNvSpPr>
            <p:nvPr/>
          </p:nvSpPr>
          <p:spPr bwMode="auto">
            <a:xfrm>
              <a:off x="240" y="2496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1741" name="Line 13"/>
            <p:cNvSpPr>
              <a:spLocks noChangeShapeType="1"/>
            </p:cNvSpPr>
            <p:nvPr/>
          </p:nvSpPr>
          <p:spPr bwMode="auto">
            <a:xfrm>
              <a:off x="1200" y="24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1742" name="Line 14"/>
            <p:cNvSpPr>
              <a:spLocks noChangeShapeType="1"/>
            </p:cNvSpPr>
            <p:nvPr/>
          </p:nvSpPr>
          <p:spPr bwMode="auto">
            <a:xfrm>
              <a:off x="2016" y="24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1743" name="Line 15"/>
            <p:cNvSpPr>
              <a:spLocks noChangeShapeType="1"/>
            </p:cNvSpPr>
            <p:nvPr/>
          </p:nvSpPr>
          <p:spPr bwMode="auto">
            <a:xfrm>
              <a:off x="2784" y="24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1744" name="Line 16"/>
            <p:cNvSpPr>
              <a:spLocks noChangeShapeType="1"/>
            </p:cNvSpPr>
            <p:nvPr/>
          </p:nvSpPr>
          <p:spPr bwMode="auto">
            <a:xfrm>
              <a:off x="3600" y="24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1745" name="Line 17"/>
            <p:cNvSpPr>
              <a:spLocks noChangeShapeType="1"/>
            </p:cNvSpPr>
            <p:nvPr/>
          </p:nvSpPr>
          <p:spPr bwMode="auto">
            <a:xfrm>
              <a:off x="4416" y="24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304800" y="4083050"/>
            <a:ext cx="8153400" cy="519113"/>
            <a:chOff x="240" y="2496"/>
            <a:chExt cx="5136" cy="327"/>
          </a:xfrm>
        </p:grpSpPr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287" y="2496"/>
              <a:ext cx="5051" cy="327"/>
              <a:chOff x="287" y="2496"/>
              <a:chExt cx="5051" cy="327"/>
            </a:xfrm>
          </p:grpSpPr>
          <p:sp>
            <p:nvSpPr>
              <p:cNvPr id="2121753" name="Text Box 25"/>
              <p:cNvSpPr txBox="1">
                <a:spLocks noChangeArrowheads="1"/>
              </p:cNvSpPr>
              <p:nvPr/>
            </p:nvSpPr>
            <p:spPr bwMode="auto">
              <a:xfrm>
                <a:off x="287" y="2496"/>
                <a:ext cx="923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chemeClr val="tx1"/>
                    </a:solidFill>
                    <a:latin typeface="Courier New" pitchFamily="-65" charset="0"/>
                  </a:rPr>
                  <a:t>000000</a:t>
                </a:r>
                <a:endParaRPr lang="en-US" sz="2000"/>
              </a:p>
            </p:txBody>
          </p:sp>
          <p:sp>
            <p:nvSpPr>
              <p:cNvPr id="2121754" name="Text Box 26"/>
              <p:cNvSpPr txBox="1">
                <a:spLocks noChangeArrowheads="1"/>
              </p:cNvSpPr>
              <p:nvPr/>
            </p:nvSpPr>
            <p:spPr bwMode="auto">
              <a:xfrm>
                <a:off x="1219" y="2496"/>
                <a:ext cx="788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chemeClr val="tx1"/>
                    </a:solidFill>
                    <a:latin typeface="Courier New" pitchFamily="-65" charset="0"/>
                  </a:rPr>
                  <a:t>01001</a:t>
                </a:r>
                <a:endParaRPr lang="en-US" sz="2000"/>
              </a:p>
            </p:txBody>
          </p:sp>
          <p:sp>
            <p:nvSpPr>
              <p:cNvPr id="2121755" name="Text Box 27"/>
              <p:cNvSpPr txBox="1">
                <a:spLocks noChangeArrowheads="1"/>
              </p:cNvSpPr>
              <p:nvPr/>
            </p:nvSpPr>
            <p:spPr bwMode="auto">
              <a:xfrm>
                <a:off x="2018" y="2496"/>
                <a:ext cx="788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chemeClr val="tx1"/>
                    </a:solidFill>
                    <a:latin typeface="Courier New" pitchFamily="-65" charset="0"/>
                  </a:rPr>
                  <a:t>01010</a:t>
                </a:r>
                <a:endParaRPr lang="en-US" sz="2000"/>
              </a:p>
            </p:txBody>
          </p:sp>
          <p:sp>
            <p:nvSpPr>
              <p:cNvPr id="2121756" name="Text Box 28"/>
              <p:cNvSpPr txBox="1">
                <a:spLocks noChangeArrowheads="1"/>
              </p:cNvSpPr>
              <p:nvPr/>
            </p:nvSpPr>
            <p:spPr bwMode="auto">
              <a:xfrm>
                <a:off x="2817" y="2496"/>
                <a:ext cx="788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chemeClr val="tx1"/>
                    </a:solidFill>
                    <a:latin typeface="Courier New" pitchFamily="-65" charset="0"/>
                  </a:rPr>
                  <a:t>01000</a:t>
                </a:r>
                <a:endParaRPr lang="en-US" sz="2000"/>
              </a:p>
            </p:txBody>
          </p:sp>
          <p:sp>
            <p:nvSpPr>
              <p:cNvPr id="2121757" name="Text Box 29"/>
              <p:cNvSpPr txBox="1">
                <a:spLocks noChangeArrowheads="1"/>
              </p:cNvSpPr>
              <p:nvPr/>
            </p:nvSpPr>
            <p:spPr bwMode="auto">
              <a:xfrm>
                <a:off x="4415" y="2496"/>
                <a:ext cx="923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chemeClr val="tx1"/>
                    </a:solidFill>
                    <a:latin typeface="Courier New" pitchFamily="-65" charset="0"/>
                  </a:rPr>
                  <a:t>100000</a:t>
                </a:r>
                <a:endParaRPr lang="en-US" sz="2000"/>
              </a:p>
            </p:txBody>
          </p:sp>
          <p:sp>
            <p:nvSpPr>
              <p:cNvPr id="2121758" name="Text Box 30"/>
              <p:cNvSpPr txBox="1">
                <a:spLocks noChangeArrowheads="1"/>
              </p:cNvSpPr>
              <p:nvPr/>
            </p:nvSpPr>
            <p:spPr bwMode="auto">
              <a:xfrm>
                <a:off x="3616" y="2496"/>
                <a:ext cx="788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chemeClr val="tx1"/>
                    </a:solidFill>
                    <a:latin typeface="Courier New" pitchFamily="-65" charset="0"/>
                  </a:rPr>
                  <a:t>00000</a:t>
                </a:r>
                <a:endParaRPr lang="en-US" sz="2000"/>
              </a:p>
            </p:txBody>
          </p:sp>
        </p:grpSp>
        <p:sp>
          <p:nvSpPr>
            <p:cNvPr id="2121759" name="Rectangle 31"/>
            <p:cNvSpPr>
              <a:spLocks noChangeArrowheads="1"/>
            </p:cNvSpPr>
            <p:nvPr/>
          </p:nvSpPr>
          <p:spPr bwMode="auto">
            <a:xfrm>
              <a:off x="240" y="2496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1760" name="Line 32"/>
            <p:cNvSpPr>
              <a:spLocks noChangeShapeType="1"/>
            </p:cNvSpPr>
            <p:nvPr/>
          </p:nvSpPr>
          <p:spPr bwMode="auto">
            <a:xfrm>
              <a:off x="1200" y="24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1761" name="Line 33"/>
            <p:cNvSpPr>
              <a:spLocks noChangeShapeType="1"/>
            </p:cNvSpPr>
            <p:nvPr/>
          </p:nvSpPr>
          <p:spPr bwMode="auto">
            <a:xfrm>
              <a:off x="2016" y="24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1762" name="Line 34"/>
            <p:cNvSpPr>
              <a:spLocks noChangeShapeType="1"/>
            </p:cNvSpPr>
            <p:nvPr/>
          </p:nvSpPr>
          <p:spPr bwMode="auto">
            <a:xfrm>
              <a:off x="2784" y="24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1763" name="Line 35"/>
            <p:cNvSpPr>
              <a:spLocks noChangeShapeType="1"/>
            </p:cNvSpPr>
            <p:nvPr/>
          </p:nvSpPr>
          <p:spPr bwMode="auto">
            <a:xfrm>
              <a:off x="3600" y="24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1764" name="Line 36"/>
            <p:cNvSpPr>
              <a:spLocks noChangeShapeType="1"/>
            </p:cNvSpPr>
            <p:nvPr/>
          </p:nvSpPr>
          <p:spPr bwMode="auto">
            <a:xfrm>
              <a:off x="4416" y="24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304800" y="4006852"/>
            <a:ext cx="8594725" cy="795338"/>
            <a:chOff x="192" y="2400"/>
            <a:chExt cx="5414" cy="501"/>
          </a:xfrm>
        </p:grpSpPr>
        <p:sp>
          <p:nvSpPr>
            <p:cNvPr id="2121766" name="Rectangle 38"/>
            <p:cNvSpPr>
              <a:spLocks noChangeArrowheads="1"/>
            </p:cNvSpPr>
            <p:nvPr/>
          </p:nvSpPr>
          <p:spPr bwMode="auto">
            <a:xfrm>
              <a:off x="192" y="2400"/>
              <a:ext cx="624" cy="4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1767" name="Rectangle 39"/>
            <p:cNvSpPr>
              <a:spLocks noChangeArrowheads="1"/>
            </p:cNvSpPr>
            <p:nvPr/>
          </p:nvSpPr>
          <p:spPr bwMode="auto">
            <a:xfrm>
              <a:off x="864" y="2400"/>
              <a:ext cx="624" cy="4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1768" name="Rectangle 40"/>
            <p:cNvSpPr>
              <a:spLocks noChangeArrowheads="1"/>
            </p:cNvSpPr>
            <p:nvPr/>
          </p:nvSpPr>
          <p:spPr bwMode="auto">
            <a:xfrm>
              <a:off x="1536" y="2400"/>
              <a:ext cx="576" cy="4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1769" name="Rectangle 41"/>
            <p:cNvSpPr>
              <a:spLocks noChangeArrowheads="1"/>
            </p:cNvSpPr>
            <p:nvPr/>
          </p:nvSpPr>
          <p:spPr bwMode="auto">
            <a:xfrm>
              <a:off x="2160" y="2400"/>
              <a:ext cx="576" cy="4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1770" name="Rectangle 42"/>
            <p:cNvSpPr>
              <a:spLocks noChangeArrowheads="1"/>
            </p:cNvSpPr>
            <p:nvPr/>
          </p:nvSpPr>
          <p:spPr bwMode="auto">
            <a:xfrm>
              <a:off x="2784" y="2400"/>
              <a:ext cx="576" cy="4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1771" name="Rectangle 43"/>
            <p:cNvSpPr>
              <a:spLocks noChangeArrowheads="1"/>
            </p:cNvSpPr>
            <p:nvPr/>
          </p:nvSpPr>
          <p:spPr bwMode="auto">
            <a:xfrm>
              <a:off x="3408" y="2400"/>
              <a:ext cx="624" cy="4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1772" name="Rectangle 44"/>
            <p:cNvSpPr>
              <a:spLocks noChangeArrowheads="1"/>
            </p:cNvSpPr>
            <p:nvPr/>
          </p:nvSpPr>
          <p:spPr bwMode="auto">
            <a:xfrm>
              <a:off x="4080" y="2400"/>
              <a:ext cx="576" cy="4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1773" name="Rectangle 45"/>
            <p:cNvSpPr>
              <a:spLocks noChangeArrowheads="1"/>
            </p:cNvSpPr>
            <p:nvPr/>
          </p:nvSpPr>
          <p:spPr bwMode="auto">
            <a:xfrm>
              <a:off x="4704" y="2400"/>
              <a:ext cx="624" cy="4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1774" name="Text Box 46"/>
            <p:cNvSpPr txBox="1">
              <a:spLocks noChangeArrowheads="1"/>
            </p:cNvSpPr>
            <p:nvPr/>
          </p:nvSpPr>
          <p:spPr bwMode="auto">
            <a:xfrm>
              <a:off x="5280" y="2688"/>
              <a:ext cx="326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 b="1" baseline="-25000" dirty="0">
                  <a:latin typeface="Corbel"/>
                  <a:cs typeface="Corbel"/>
                </a:rPr>
                <a:t>hex</a:t>
              </a:r>
              <a:endParaRPr lang="en-US" sz="2400" baseline="-25000" dirty="0">
                <a:latin typeface="Corbel"/>
                <a:cs typeface="Corbel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43" name="Group 18"/>
          <p:cNvGrpSpPr>
            <a:grpSpLocks/>
          </p:cNvGrpSpPr>
          <p:nvPr/>
        </p:nvGrpSpPr>
        <p:grpSpPr bwMode="auto">
          <a:xfrm>
            <a:off x="301626" y="5803901"/>
            <a:ext cx="8153400" cy="519113"/>
            <a:chOff x="240" y="2496"/>
            <a:chExt cx="5136" cy="327"/>
          </a:xfrm>
        </p:grpSpPr>
        <p:grpSp>
          <p:nvGrpSpPr>
            <p:cNvPr id="44" name="Group 19"/>
            <p:cNvGrpSpPr>
              <a:grpSpLocks/>
            </p:cNvGrpSpPr>
            <p:nvPr/>
          </p:nvGrpSpPr>
          <p:grpSpPr bwMode="auto">
            <a:xfrm>
              <a:off x="287" y="2496"/>
              <a:ext cx="4983" cy="327"/>
              <a:chOff x="287" y="2496"/>
              <a:chExt cx="4983" cy="327"/>
            </a:xfrm>
          </p:grpSpPr>
          <p:sp>
            <p:nvSpPr>
              <p:cNvPr id="52" name="Text Box 20"/>
              <p:cNvSpPr txBox="1">
                <a:spLocks noChangeArrowheads="1"/>
              </p:cNvSpPr>
              <p:nvPr/>
            </p:nvSpPr>
            <p:spPr bwMode="auto">
              <a:xfrm>
                <a:off x="287" y="2496"/>
                <a:ext cx="923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chemeClr val="tx1"/>
                    </a:solidFill>
                    <a:latin typeface="Courier New" pitchFamily="-65" charset="0"/>
                  </a:rPr>
                  <a:t>opcode</a:t>
                </a:r>
                <a:endParaRPr lang="en-US" sz="2000"/>
              </a:p>
            </p:txBody>
          </p:sp>
          <p:sp>
            <p:nvSpPr>
              <p:cNvPr id="53" name="Text Box 21"/>
              <p:cNvSpPr txBox="1">
                <a:spLocks noChangeArrowheads="1"/>
              </p:cNvSpPr>
              <p:nvPr/>
            </p:nvSpPr>
            <p:spPr bwMode="auto">
              <a:xfrm>
                <a:off x="1421" y="2496"/>
                <a:ext cx="385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chemeClr val="tx1"/>
                    </a:solidFill>
                    <a:latin typeface="Courier New" pitchFamily="-65" charset="0"/>
                  </a:rPr>
                  <a:t>rs</a:t>
                </a:r>
                <a:endParaRPr lang="en-US" sz="2000"/>
              </a:p>
            </p:txBody>
          </p:sp>
          <p:sp>
            <p:nvSpPr>
              <p:cNvPr id="54" name="Text Box 22"/>
              <p:cNvSpPr txBox="1">
                <a:spLocks noChangeArrowheads="1"/>
              </p:cNvSpPr>
              <p:nvPr/>
            </p:nvSpPr>
            <p:spPr bwMode="auto">
              <a:xfrm>
                <a:off x="2220" y="2496"/>
                <a:ext cx="385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chemeClr val="tx1"/>
                    </a:solidFill>
                    <a:latin typeface="Courier New" pitchFamily="-65" charset="0"/>
                  </a:rPr>
                  <a:t>rt</a:t>
                </a:r>
                <a:endParaRPr lang="en-US" sz="2000"/>
              </a:p>
            </p:txBody>
          </p:sp>
          <p:sp>
            <p:nvSpPr>
              <p:cNvPr id="55" name="Text Box 23"/>
              <p:cNvSpPr txBox="1">
                <a:spLocks noChangeArrowheads="1"/>
              </p:cNvSpPr>
              <p:nvPr/>
            </p:nvSpPr>
            <p:spPr bwMode="auto">
              <a:xfrm>
                <a:off x="3019" y="2496"/>
                <a:ext cx="385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chemeClr val="tx1"/>
                    </a:solidFill>
                    <a:latin typeface="Courier New" pitchFamily="-65" charset="0"/>
                  </a:rPr>
                  <a:t>rd</a:t>
                </a:r>
                <a:endParaRPr lang="en-US" sz="2000"/>
              </a:p>
            </p:txBody>
          </p:sp>
          <p:sp>
            <p:nvSpPr>
              <p:cNvPr id="56" name="Text Box 24"/>
              <p:cNvSpPr txBox="1">
                <a:spLocks noChangeArrowheads="1"/>
              </p:cNvSpPr>
              <p:nvPr/>
            </p:nvSpPr>
            <p:spPr bwMode="auto">
              <a:xfrm>
                <a:off x="4482" y="2496"/>
                <a:ext cx="788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chemeClr val="tx1"/>
                    </a:solidFill>
                    <a:latin typeface="Courier New" pitchFamily="-65" charset="0"/>
                  </a:rPr>
                  <a:t>funct</a:t>
                </a:r>
                <a:endParaRPr lang="en-US" sz="2000"/>
              </a:p>
            </p:txBody>
          </p:sp>
          <p:sp>
            <p:nvSpPr>
              <p:cNvPr id="57" name="Text Box 25"/>
              <p:cNvSpPr txBox="1">
                <a:spLocks noChangeArrowheads="1"/>
              </p:cNvSpPr>
              <p:nvPr/>
            </p:nvSpPr>
            <p:spPr bwMode="auto">
              <a:xfrm>
                <a:off x="3616" y="2496"/>
                <a:ext cx="788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chemeClr val="tx1"/>
                    </a:solidFill>
                    <a:latin typeface="Courier New" pitchFamily="-65" charset="0"/>
                  </a:rPr>
                  <a:t>shamt</a:t>
                </a:r>
                <a:endParaRPr lang="en-US" sz="2000"/>
              </a:p>
            </p:txBody>
          </p:sp>
        </p:grpSp>
        <p:sp>
          <p:nvSpPr>
            <p:cNvPr id="45" name="Rectangle 26"/>
            <p:cNvSpPr>
              <a:spLocks noChangeArrowheads="1"/>
            </p:cNvSpPr>
            <p:nvPr/>
          </p:nvSpPr>
          <p:spPr bwMode="auto">
            <a:xfrm>
              <a:off x="240" y="2496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27"/>
            <p:cNvSpPr>
              <a:spLocks noChangeShapeType="1"/>
            </p:cNvSpPr>
            <p:nvPr/>
          </p:nvSpPr>
          <p:spPr bwMode="auto">
            <a:xfrm>
              <a:off x="1200" y="24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28"/>
            <p:cNvSpPr>
              <a:spLocks noChangeShapeType="1"/>
            </p:cNvSpPr>
            <p:nvPr/>
          </p:nvSpPr>
          <p:spPr bwMode="auto">
            <a:xfrm>
              <a:off x="2016" y="24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29"/>
            <p:cNvSpPr>
              <a:spLocks noChangeShapeType="1"/>
            </p:cNvSpPr>
            <p:nvPr/>
          </p:nvSpPr>
          <p:spPr bwMode="auto">
            <a:xfrm>
              <a:off x="2784" y="24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30"/>
            <p:cNvSpPr>
              <a:spLocks noChangeShapeType="1"/>
            </p:cNvSpPr>
            <p:nvPr/>
          </p:nvSpPr>
          <p:spPr bwMode="auto">
            <a:xfrm>
              <a:off x="3600" y="24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31"/>
            <p:cNvSpPr>
              <a:spLocks noChangeShapeType="1"/>
            </p:cNvSpPr>
            <p:nvPr/>
          </p:nvSpPr>
          <p:spPr bwMode="auto">
            <a:xfrm>
              <a:off x="4416" y="24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80406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I-Format Instructions (1/4)</a:t>
            </a:r>
            <a:endParaRPr lang="en-US"/>
          </a:p>
        </p:txBody>
      </p:sp>
      <p:sp>
        <p:nvSpPr>
          <p:cNvPr id="21258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What about instructions with immediates?</a:t>
            </a:r>
          </a:p>
          <a:p>
            <a:pPr lvl="1"/>
            <a:r>
              <a:rPr lang="en-US" smtClean="0"/>
              <a:t>5-bit field only represents numbers up to the value 31: immediates may be much larger than this</a:t>
            </a:r>
          </a:p>
          <a:p>
            <a:pPr lvl="1"/>
            <a:r>
              <a:rPr lang="en-US" smtClean="0"/>
              <a:t>Ideally, MIPS would have only one instruction format (for simplicity): unfortunately, we need to compromise</a:t>
            </a:r>
          </a:p>
          <a:p>
            <a:r>
              <a:rPr lang="en-US" smtClean="0"/>
              <a:t>Define new instruction format that is partially consistent with R-format:</a:t>
            </a:r>
          </a:p>
          <a:p>
            <a:pPr lvl="1"/>
            <a:r>
              <a:rPr lang="en-US" smtClean="0"/>
              <a:t>First notice that, if instruction has immediate, then it uses at most 2 registers.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865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I-Format Instructions (2/4)</a:t>
            </a:r>
            <a:endParaRPr lang="en-US" dirty="0"/>
          </a:p>
        </p:txBody>
      </p:sp>
      <p:sp>
        <p:nvSpPr>
          <p:cNvPr id="21278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153400" cy="4038600"/>
          </a:xfrm>
        </p:spPr>
        <p:txBody>
          <a:bodyPr>
            <a:noAutofit/>
          </a:bodyPr>
          <a:lstStyle/>
          <a:p>
            <a:r>
              <a:rPr lang="en-US" sz="2800" dirty="0"/>
              <a:t>Define “fields” of the following number of bits each: 6 + 5 + 5 + 16 = 32 </a:t>
            </a:r>
            <a:r>
              <a:rPr lang="en-US" sz="2800" dirty="0" smtClean="0"/>
              <a:t>bits</a:t>
            </a:r>
          </a:p>
          <a:p>
            <a:endParaRPr lang="en-US" sz="2800" dirty="0" smtClean="0"/>
          </a:p>
          <a:p>
            <a:pPr lvl="1"/>
            <a:r>
              <a:rPr lang="en-US" sz="2400" dirty="0" smtClean="0"/>
              <a:t>Again, each field has a name:</a:t>
            </a:r>
          </a:p>
          <a:p>
            <a:endParaRPr lang="en-US" sz="2800" dirty="0" smtClean="0">
              <a:solidFill>
                <a:schemeClr val="accent2"/>
              </a:solidFill>
            </a:endParaRPr>
          </a:p>
          <a:p>
            <a:endParaRPr lang="en-US" sz="2800" dirty="0" smtClean="0">
              <a:solidFill>
                <a:schemeClr val="accent2"/>
              </a:solidFill>
            </a:endParaRPr>
          </a:p>
          <a:p>
            <a:pPr lvl="1"/>
            <a:r>
              <a:rPr lang="en-US" sz="2400" dirty="0" smtClean="0">
                <a:solidFill>
                  <a:schemeClr val="accent2"/>
                </a:solidFill>
              </a:rPr>
              <a:t>Key Concept</a:t>
            </a:r>
            <a:r>
              <a:rPr lang="en-US" sz="2400" dirty="0" smtClean="0"/>
              <a:t>: Only one field is inconsistent with R-format.  Most importantly, </a:t>
            </a:r>
            <a:r>
              <a:rPr lang="en-US" sz="2400" b="1" dirty="0" err="1" smtClean="0">
                <a:latin typeface="Courier New" pitchFamily="-65" charset="0"/>
              </a:rPr>
              <a:t>opcode</a:t>
            </a:r>
            <a:r>
              <a:rPr lang="en-US" sz="2400" dirty="0" smtClean="0"/>
              <a:t> is still in same location.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9600" y="2224088"/>
            <a:ext cx="8153400" cy="976312"/>
            <a:chOff x="432" y="3120"/>
            <a:chExt cx="5136" cy="615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835" y="3120"/>
              <a:ext cx="4311" cy="327"/>
              <a:chOff x="623" y="2496"/>
              <a:chExt cx="4311" cy="327"/>
            </a:xfrm>
          </p:grpSpPr>
          <p:sp>
            <p:nvSpPr>
              <p:cNvPr id="2127878" name="Text Box 6"/>
              <p:cNvSpPr txBox="1">
                <a:spLocks noChangeArrowheads="1"/>
              </p:cNvSpPr>
              <p:nvPr/>
            </p:nvSpPr>
            <p:spPr bwMode="auto">
              <a:xfrm>
                <a:off x="623" y="2496"/>
                <a:ext cx="250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chemeClr val="tx1"/>
                    </a:solidFill>
                    <a:latin typeface="Courier New" pitchFamily="-65" charset="0"/>
                  </a:rPr>
                  <a:t>6</a:t>
                </a:r>
                <a:endParaRPr lang="en-US" sz="2000"/>
              </a:p>
            </p:txBody>
          </p:sp>
          <p:sp>
            <p:nvSpPr>
              <p:cNvPr id="2127879" name="Text Box 7"/>
              <p:cNvSpPr txBox="1">
                <a:spLocks noChangeArrowheads="1"/>
              </p:cNvSpPr>
              <p:nvPr/>
            </p:nvSpPr>
            <p:spPr bwMode="auto">
              <a:xfrm>
                <a:off x="1488" y="2496"/>
                <a:ext cx="250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chemeClr val="tx1"/>
                    </a:solidFill>
                    <a:latin typeface="Courier New" pitchFamily="-65" charset="0"/>
                  </a:rPr>
                  <a:t>5</a:t>
                </a:r>
                <a:endParaRPr lang="en-US" sz="2000"/>
              </a:p>
            </p:txBody>
          </p:sp>
          <p:sp>
            <p:nvSpPr>
              <p:cNvPr id="2127880" name="Text Box 8"/>
              <p:cNvSpPr txBox="1">
                <a:spLocks noChangeArrowheads="1"/>
              </p:cNvSpPr>
              <p:nvPr/>
            </p:nvSpPr>
            <p:spPr bwMode="auto">
              <a:xfrm>
                <a:off x="2287" y="2496"/>
                <a:ext cx="250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chemeClr val="tx1"/>
                    </a:solidFill>
                    <a:latin typeface="Courier New" pitchFamily="-65" charset="0"/>
                  </a:rPr>
                  <a:t>5</a:t>
                </a:r>
                <a:endParaRPr lang="en-US" sz="2000"/>
              </a:p>
            </p:txBody>
          </p:sp>
          <p:sp>
            <p:nvSpPr>
              <p:cNvPr id="2127881" name="Text Box 9"/>
              <p:cNvSpPr txBox="1">
                <a:spLocks noChangeArrowheads="1"/>
              </p:cNvSpPr>
              <p:nvPr/>
            </p:nvSpPr>
            <p:spPr bwMode="auto">
              <a:xfrm>
                <a:off x="3153" y="2546"/>
                <a:ext cx="11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 sz="2000"/>
              </a:p>
            </p:txBody>
          </p:sp>
          <p:sp>
            <p:nvSpPr>
              <p:cNvPr id="2127882" name="Text Box 10"/>
              <p:cNvSpPr txBox="1">
                <a:spLocks noChangeArrowheads="1"/>
              </p:cNvSpPr>
              <p:nvPr/>
            </p:nvSpPr>
            <p:spPr bwMode="auto">
              <a:xfrm>
                <a:off x="4818" y="2546"/>
                <a:ext cx="11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 sz="2000"/>
              </a:p>
            </p:txBody>
          </p:sp>
          <p:sp>
            <p:nvSpPr>
              <p:cNvPr id="2127883" name="Text Box 11"/>
              <p:cNvSpPr txBox="1">
                <a:spLocks noChangeArrowheads="1"/>
              </p:cNvSpPr>
              <p:nvPr/>
            </p:nvSpPr>
            <p:spPr bwMode="auto">
              <a:xfrm>
                <a:off x="3818" y="2496"/>
                <a:ext cx="385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chemeClr val="tx1"/>
                    </a:solidFill>
                    <a:latin typeface="Courier New" pitchFamily="-65" charset="0"/>
                  </a:rPr>
                  <a:t>16</a:t>
                </a:r>
                <a:endParaRPr lang="en-US" sz="2000"/>
              </a:p>
            </p:txBody>
          </p:sp>
        </p:grpSp>
        <p:sp>
          <p:nvSpPr>
            <p:cNvPr id="2127884" name="Rectangle 12"/>
            <p:cNvSpPr>
              <a:spLocks noChangeArrowheads="1"/>
            </p:cNvSpPr>
            <p:nvPr/>
          </p:nvSpPr>
          <p:spPr bwMode="auto">
            <a:xfrm>
              <a:off x="432" y="3120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7885" name="Line 13"/>
            <p:cNvSpPr>
              <a:spLocks noChangeShapeType="1"/>
            </p:cNvSpPr>
            <p:nvPr/>
          </p:nvSpPr>
          <p:spPr bwMode="auto">
            <a:xfrm>
              <a:off x="1392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7886" name="Line 14"/>
            <p:cNvSpPr>
              <a:spLocks noChangeShapeType="1"/>
            </p:cNvSpPr>
            <p:nvPr/>
          </p:nvSpPr>
          <p:spPr bwMode="auto">
            <a:xfrm>
              <a:off x="2208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7887" name="Line 15"/>
            <p:cNvSpPr>
              <a:spLocks noChangeShapeType="1"/>
            </p:cNvSpPr>
            <p:nvPr/>
          </p:nvSpPr>
          <p:spPr bwMode="auto">
            <a:xfrm>
              <a:off x="2976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7888" name="Text Box 16"/>
            <p:cNvSpPr txBox="1">
              <a:spLocks noChangeArrowheads="1"/>
            </p:cNvSpPr>
            <p:nvPr/>
          </p:nvSpPr>
          <p:spPr bwMode="auto">
            <a:xfrm>
              <a:off x="528" y="3408"/>
              <a:ext cx="11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2127889" name="Text Box 17"/>
            <p:cNvSpPr txBox="1">
              <a:spLocks noChangeArrowheads="1"/>
            </p:cNvSpPr>
            <p:nvPr/>
          </p:nvSpPr>
          <p:spPr bwMode="auto">
            <a:xfrm>
              <a:off x="1440" y="3408"/>
              <a:ext cx="11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2127890" name="Text Box 18"/>
            <p:cNvSpPr txBox="1">
              <a:spLocks noChangeArrowheads="1"/>
            </p:cNvSpPr>
            <p:nvPr/>
          </p:nvSpPr>
          <p:spPr bwMode="auto">
            <a:xfrm>
              <a:off x="2208" y="3408"/>
              <a:ext cx="11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2127891" name="Text Box 19"/>
            <p:cNvSpPr txBox="1">
              <a:spLocks noChangeArrowheads="1"/>
            </p:cNvSpPr>
            <p:nvPr/>
          </p:nvSpPr>
          <p:spPr bwMode="auto">
            <a:xfrm>
              <a:off x="3840" y="3408"/>
              <a:ext cx="11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 sz="28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609600" y="3352800"/>
            <a:ext cx="8153400" cy="976313"/>
            <a:chOff x="432" y="3120"/>
            <a:chExt cx="5136" cy="615"/>
          </a:xfrm>
        </p:grpSpPr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499" y="3120"/>
              <a:ext cx="4647" cy="327"/>
              <a:chOff x="287" y="2496"/>
              <a:chExt cx="4647" cy="327"/>
            </a:xfrm>
          </p:grpSpPr>
          <p:sp>
            <p:nvSpPr>
              <p:cNvPr id="2127894" name="Text Box 22"/>
              <p:cNvSpPr txBox="1">
                <a:spLocks noChangeArrowheads="1"/>
              </p:cNvSpPr>
              <p:nvPr/>
            </p:nvSpPr>
            <p:spPr bwMode="auto">
              <a:xfrm>
                <a:off x="287" y="2496"/>
                <a:ext cx="923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chemeClr val="tx1"/>
                    </a:solidFill>
                    <a:latin typeface="Courier New" pitchFamily="-65" charset="0"/>
                  </a:rPr>
                  <a:t>opcode</a:t>
                </a:r>
                <a:endParaRPr lang="en-US" sz="2000"/>
              </a:p>
            </p:txBody>
          </p:sp>
          <p:sp>
            <p:nvSpPr>
              <p:cNvPr id="2127895" name="Text Box 23"/>
              <p:cNvSpPr txBox="1">
                <a:spLocks noChangeArrowheads="1"/>
              </p:cNvSpPr>
              <p:nvPr/>
            </p:nvSpPr>
            <p:spPr bwMode="auto">
              <a:xfrm>
                <a:off x="1421" y="2496"/>
                <a:ext cx="385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chemeClr val="tx1"/>
                    </a:solidFill>
                    <a:latin typeface="Courier New" pitchFamily="-65" charset="0"/>
                  </a:rPr>
                  <a:t>rs</a:t>
                </a:r>
                <a:endParaRPr lang="en-US" sz="2000"/>
              </a:p>
            </p:txBody>
          </p:sp>
          <p:sp>
            <p:nvSpPr>
              <p:cNvPr id="2127896" name="Text Box 24"/>
              <p:cNvSpPr txBox="1">
                <a:spLocks noChangeArrowheads="1"/>
              </p:cNvSpPr>
              <p:nvPr/>
            </p:nvSpPr>
            <p:spPr bwMode="auto">
              <a:xfrm>
                <a:off x="2220" y="2496"/>
                <a:ext cx="385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chemeClr val="tx1"/>
                    </a:solidFill>
                    <a:latin typeface="Courier New" pitchFamily="-65" charset="0"/>
                  </a:rPr>
                  <a:t>rt</a:t>
                </a:r>
                <a:endParaRPr lang="en-US" sz="2000"/>
              </a:p>
            </p:txBody>
          </p:sp>
          <p:sp>
            <p:nvSpPr>
              <p:cNvPr id="2127897" name="Text Box 25"/>
              <p:cNvSpPr txBox="1">
                <a:spLocks noChangeArrowheads="1"/>
              </p:cNvSpPr>
              <p:nvPr/>
            </p:nvSpPr>
            <p:spPr bwMode="auto">
              <a:xfrm>
                <a:off x="3153" y="2546"/>
                <a:ext cx="11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 sz="2000"/>
              </a:p>
            </p:txBody>
          </p:sp>
          <p:sp>
            <p:nvSpPr>
              <p:cNvPr id="2127898" name="Text Box 26"/>
              <p:cNvSpPr txBox="1">
                <a:spLocks noChangeArrowheads="1"/>
              </p:cNvSpPr>
              <p:nvPr/>
            </p:nvSpPr>
            <p:spPr bwMode="auto">
              <a:xfrm>
                <a:off x="4818" y="2546"/>
                <a:ext cx="11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 sz="2000"/>
              </a:p>
            </p:txBody>
          </p:sp>
          <p:sp>
            <p:nvSpPr>
              <p:cNvPr id="2127899" name="Text Box 27"/>
              <p:cNvSpPr txBox="1">
                <a:spLocks noChangeArrowheads="1"/>
              </p:cNvSpPr>
              <p:nvPr/>
            </p:nvSpPr>
            <p:spPr bwMode="auto">
              <a:xfrm>
                <a:off x="3347" y="2496"/>
                <a:ext cx="1326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chemeClr val="tx1"/>
                    </a:solidFill>
                    <a:latin typeface="Courier New" pitchFamily="-65" charset="0"/>
                  </a:rPr>
                  <a:t>immediate</a:t>
                </a:r>
                <a:endParaRPr lang="en-US" sz="2000"/>
              </a:p>
            </p:txBody>
          </p:sp>
        </p:grpSp>
        <p:sp>
          <p:nvSpPr>
            <p:cNvPr id="2127900" name="Rectangle 28"/>
            <p:cNvSpPr>
              <a:spLocks noChangeArrowheads="1"/>
            </p:cNvSpPr>
            <p:nvPr/>
          </p:nvSpPr>
          <p:spPr bwMode="auto">
            <a:xfrm>
              <a:off x="432" y="3120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7901" name="Line 29"/>
            <p:cNvSpPr>
              <a:spLocks noChangeShapeType="1"/>
            </p:cNvSpPr>
            <p:nvPr/>
          </p:nvSpPr>
          <p:spPr bwMode="auto">
            <a:xfrm>
              <a:off x="1392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7902" name="Line 30"/>
            <p:cNvSpPr>
              <a:spLocks noChangeShapeType="1"/>
            </p:cNvSpPr>
            <p:nvPr/>
          </p:nvSpPr>
          <p:spPr bwMode="auto">
            <a:xfrm>
              <a:off x="2208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7903" name="Line 31"/>
            <p:cNvSpPr>
              <a:spLocks noChangeShapeType="1"/>
            </p:cNvSpPr>
            <p:nvPr/>
          </p:nvSpPr>
          <p:spPr bwMode="auto">
            <a:xfrm>
              <a:off x="2976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7904" name="Text Box 32"/>
            <p:cNvSpPr txBox="1">
              <a:spLocks noChangeArrowheads="1"/>
            </p:cNvSpPr>
            <p:nvPr/>
          </p:nvSpPr>
          <p:spPr bwMode="auto">
            <a:xfrm>
              <a:off x="528" y="3408"/>
              <a:ext cx="11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2127905" name="Text Box 33"/>
            <p:cNvSpPr txBox="1">
              <a:spLocks noChangeArrowheads="1"/>
            </p:cNvSpPr>
            <p:nvPr/>
          </p:nvSpPr>
          <p:spPr bwMode="auto">
            <a:xfrm>
              <a:off x="1440" y="3408"/>
              <a:ext cx="11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2127906" name="Text Box 34"/>
            <p:cNvSpPr txBox="1">
              <a:spLocks noChangeArrowheads="1"/>
            </p:cNvSpPr>
            <p:nvPr/>
          </p:nvSpPr>
          <p:spPr bwMode="auto">
            <a:xfrm>
              <a:off x="2208" y="3408"/>
              <a:ext cx="11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2127907" name="Text Box 35"/>
            <p:cNvSpPr txBox="1">
              <a:spLocks noChangeArrowheads="1"/>
            </p:cNvSpPr>
            <p:nvPr/>
          </p:nvSpPr>
          <p:spPr bwMode="auto">
            <a:xfrm>
              <a:off x="3840" y="3408"/>
              <a:ext cx="11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 sz="2800" b="1">
                <a:solidFill>
                  <a:schemeClr val="tx1"/>
                </a:solidFill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05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79400" y="3200400"/>
            <a:ext cx="8636000" cy="821284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Levels </a:t>
            </a:r>
            <a:r>
              <a:rPr lang="en-US" dirty="0"/>
              <a:t>of </a:t>
            </a:r>
            <a:r>
              <a:rPr lang="en-US" dirty="0" smtClean="0"/>
              <a:t>Representation/Interpretation</a:t>
            </a:r>
            <a:endParaRPr lang="en-US" dirty="0"/>
          </a:p>
        </p:txBody>
      </p:sp>
      <p:sp>
        <p:nvSpPr>
          <p:cNvPr id="28676" name="Rectangle 18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24585" y="2202532"/>
            <a:ext cx="3848100" cy="896938"/>
          </a:xfrm>
          <a:noFill/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Font typeface="Times" charset="0"/>
              <a:buNone/>
              <a:tabLst>
                <a:tab pos="1066800" algn="l"/>
              </a:tabLst>
            </a:pPr>
            <a:r>
              <a:rPr lang="en-US" sz="1600" dirty="0" err="1"/>
              <a:t>lw</a:t>
            </a:r>
            <a:r>
              <a:rPr lang="en-US" sz="1600" dirty="0"/>
              <a:t>	  $t0, 0($2)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Font typeface="Times" charset="0"/>
              <a:buNone/>
              <a:tabLst>
                <a:tab pos="1066800" algn="l"/>
              </a:tabLst>
            </a:pPr>
            <a:r>
              <a:rPr lang="en-US" sz="1600" dirty="0" err="1"/>
              <a:t>lw</a:t>
            </a:r>
            <a:r>
              <a:rPr lang="en-US" sz="1600" dirty="0"/>
              <a:t>	  $t1, 4($2)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Font typeface="Times" charset="0"/>
              <a:buNone/>
              <a:tabLst>
                <a:tab pos="1066800" algn="l"/>
              </a:tabLst>
            </a:pPr>
            <a:r>
              <a:rPr lang="en-US" sz="1600" dirty="0" err="1"/>
              <a:t>sw</a:t>
            </a:r>
            <a:r>
              <a:rPr lang="en-US" sz="1600" dirty="0"/>
              <a:t>	  $t1, 0($2)</a:t>
            </a:r>
          </a:p>
          <a:p>
            <a:pPr marL="342900" indent="-342900">
              <a:spcBef>
                <a:spcPct val="0"/>
              </a:spcBef>
              <a:buFont typeface="Times" charset="0"/>
              <a:buNone/>
              <a:tabLst>
                <a:tab pos="1066800" algn="l"/>
              </a:tabLst>
            </a:pPr>
            <a:r>
              <a:rPr lang="en-US" sz="1600" dirty="0" err="1"/>
              <a:t>sw</a:t>
            </a:r>
            <a:r>
              <a:rPr lang="en-US" sz="1600" dirty="0"/>
              <a:t>	  $t0, 4($2)</a:t>
            </a:r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857250" y="1435290"/>
            <a:ext cx="2590800" cy="52911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41000"/>
              </a:spcBef>
            </a:pPr>
            <a:r>
              <a:rPr lang="en-US" sz="1800" b="1" dirty="0">
                <a:solidFill>
                  <a:srgbClr val="000000"/>
                </a:solidFill>
              </a:rPr>
              <a:t>High Level </a:t>
            </a:r>
            <a:r>
              <a:rPr lang="en-US" sz="1800" b="1" dirty="0" smtClean="0">
                <a:solidFill>
                  <a:srgbClr val="000000"/>
                </a:solidFill>
              </a:rPr>
              <a:t>Language</a:t>
            </a:r>
            <a:br>
              <a:rPr lang="en-US" sz="1800" b="1" dirty="0" smtClean="0">
                <a:solidFill>
                  <a:srgbClr val="000000"/>
                </a:solidFill>
              </a:rPr>
            </a:br>
            <a:r>
              <a:rPr lang="en-US" sz="1800" b="1" dirty="0" smtClean="0">
                <a:solidFill>
                  <a:srgbClr val="000000"/>
                </a:solidFill>
              </a:rPr>
              <a:t>Program </a:t>
            </a:r>
            <a:r>
              <a:rPr lang="en-US" sz="1800" b="1" dirty="0">
                <a:solidFill>
                  <a:srgbClr val="000000"/>
                </a:solidFill>
              </a:rPr>
              <a:t>(e.g., C)</a:t>
            </a:r>
          </a:p>
        </p:txBody>
      </p:sp>
      <p:sp>
        <p:nvSpPr>
          <p:cNvPr id="28679" name="Rectangle 8"/>
          <p:cNvSpPr>
            <a:spLocks noChangeArrowheads="1"/>
          </p:cNvSpPr>
          <p:nvPr/>
        </p:nvSpPr>
        <p:spPr bwMode="auto">
          <a:xfrm>
            <a:off x="857250" y="2381440"/>
            <a:ext cx="2800350" cy="52911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41000"/>
              </a:spcBef>
            </a:pPr>
            <a:r>
              <a:rPr lang="en-US" sz="1800" b="1" dirty="0"/>
              <a:t>Assembly  </a:t>
            </a:r>
            <a:r>
              <a:rPr lang="en-US" sz="1800" b="1" dirty="0" smtClean="0"/>
              <a:t>Language Program </a:t>
            </a:r>
            <a:r>
              <a:rPr lang="en-US" sz="1800" b="1" dirty="0"/>
              <a:t>(</a:t>
            </a:r>
            <a:r>
              <a:rPr lang="en-US" sz="1800" b="1" dirty="0" smtClean="0"/>
              <a:t>e.g., MIPS</a:t>
            </a:r>
            <a:r>
              <a:rPr lang="en-US" sz="1800" b="1" dirty="0"/>
              <a:t>)</a:t>
            </a:r>
          </a:p>
        </p:txBody>
      </p:sp>
      <p:sp>
        <p:nvSpPr>
          <p:cNvPr id="28680" name="Rectangle 9"/>
          <p:cNvSpPr>
            <a:spLocks noChangeArrowheads="1"/>
          </p:cNvSpPr>
          <p:nvPr/>
        </p:nvSpPr>
        <p:spPr bwMode="auto">
          <a:xfrm>
            <a:off x="908050" y="3295840"/>
            <a:ext cx="2590800" cy="5461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41000"/>
              </a:spcBef>
            </a:pPr>
            <a:r>
              <a:rPr lang="en-US" sz="1800" b="1" dirty="0">
                <a:solidFill>
                  <a:schemeClr val="bg1"/>
                </a:solidFill>
              </a:rPr>
              <a:t>Machine  Language Program (MIPS)</a:t>
            </a:r>
          </a:p>
        </p:txBody>
      </p:sp>
      <p:sp>
        <p:nvSpPr>
          <p:cNvPr id="28681" name="Rectangle 10"/>
          <p:cNvSpPr>
            <a:spLocks noChangeArrowheads="1"/>
          </p:cNvSpPr>
          <p:nvPr/>
        </p:nvSpPr>
        <p:spPr bwMode="auto">
          <a:xfrm>
            <a:off x="304800" y="4667440"/>
            <a:ext cx="4038600" cy="561975"/>
          </a:xfrm>
          <a:prstGeom prst="rect">
            <a:avLst/>
          </a:prstGeom>
          <a:noFill/>
          <a:ln w="28575">
            <a:pattFill prst="pct70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lnSpc>
                <a:spcPct val="88000"/>
              </a:lnSpc>
              <a:spcBef>
                <a:spcPct val="43000"/>
              </a:spcBef>
            </a:pPr>
            <a:r>
              <a:rPr lang="en-US" sz="1800" b="1" dirty="0">
                <a:solidFill>
                  <a:srgbClr val="3366FF"/>
                </a:solidFill>
              </a:rPr>
              <a:t>Hardware Architecture </a:t>
            </a:r>
            <a:r>
              <a:rPr lang="en-US" sz="1800" b="1" dirty="0" smtClean="0">
                <a:solidFill>
                  <a:srgbClr val="3366FF"/>
                </a:solidFill>
              </a:rPr>
              <a:t>Description</a:t>
            </a:r>
            <a:br>
              <a:rPr lang="en-US" sz="1800" b="1" dirty="0" smtClean="0">
                <a:solidFill>
                  <a:srgbClr val="3366FF"/>
                </a:solidFill>
              </a:rPr>
            </a:br>
            <a:r>
              <a:rPr lang="en-US" sz="1800" b="1" dirty="0" smtClean="0">
                <a:solidFill>
                  <a:srgbClr val="3366FF"/>
                </a:solidFill>
              </a:rPr>
              <a:t>(</a:t>
            </a:r>
            <a:r>
              <a:rPr lang="en-US" sz="1800" b="1" dirty="0">
                <a:solidFill>
                  <a:srgbClr val="3366FF"/>
                </a:solidFill>
              </a:rPr>
              <a:t>e.g., block diagrams)</a:t>
            </a:r>
            <a:r>
              <a:rPr lang="en-US" sz="1800" dirty="0">
                <a:solidFill>
                  <a:srgbClr val="3366FF"/>
                </a:solidFill>
              </a:rPr>
              <a:t> </a:t>
            </a:r>
          </a:p>
        </p:txBody>
      </p:sp>
      <p:sp>
        <p:nvSpPr>
          <p:cNvPr id="28682" name="Line 11"/>
          <p:cNvSpPr>
            <a:spLocks noChangeShapeType="1"/>
          </p:cNvSpPr>
          <p:nvPr/>
        </p:nvSpPr>
        <p:spPr bwMode="auto">
          <a:xfrm>
            <a:off x="2057400" y="1981390"/>
            <a:ext cx="0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3" name="Rectangle 13"/>
          <p:cNvSpPr>
            <a:spLocks noChangeArrowheads="1"/>
          </p:cNvSpPr>
          <p:nvPr/>
        </p:nvSpPr>
        <p:spPr bwMode="auto">
          <a:xfrm>
            <a:off x="2197100" y="2076640"/>
            <a:ext cx="13081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800" b="1" i="1" dirty="0">
                <a:solidFill>
                  <a:schemeClr val="tx1"/>
                </a:solidFill>
              </a:rPr>
              <a:t>Compiler</a:t>
            </a:r>
          </a:p>
        </p:txBody>
      </p:sp>
      <p:sp>
        <p:nvSpPr>
          <p:cNvPr id="28684" name="Rectangle 14"/>
          <p:cNvSpPr>
            <a:spLocks noChangeArrowheads="1"/>
          </p:cNvSpPr>
          <p:nvPr/>
        </p:nvSpPr>
        <p:spPr bwMode="auto">
          <a:xfrm>
            <a:off x="2222500" y="2991040"/>
            <a:ext cx="14351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800" b="1" i="1">
                <a:solidFill>
                  <a:schemeClr val="tx1"/>
                </a:solidFill>
              </a:rPr>
              <a:t>Assembler</a:t>
            </a:r>
          </a:p>
        </p:txBody>
      </p:sp>
      <p:sp>
        <p:nvSpPr>
          <p:cNvPr id="28685" name="Line 15"/>
          <p:cNvSpPr>
            <a:spLocks noChangeShapeType="1"/>
          </p:cNvSpPr>
          <p:nvPr/>
        </p:nvSpPr>
        <p:spPr bwMode="auto">
          <a:xfrm>
            <a:off x="2108200" y="3816540"/>
            <a:ext cx="0" cy="850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6" name="Rectangle 16"/>
          <p:cNvSpPr>
            <a:spLocks noChangeArrowheads="1"/>
          </p:cNvSpPr>
          <p:nvPr/>
        </p:nvSpPr>
        <p:spPr bwMode="auto">
          <a:xfrm>
            <a:off x="381000" y="4057840"/>
            <a:ext cx="16764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800" b="1" i="1">
                <a:solidFill>
                  <a:schemeClr val="tx1"/>
                </a:solidFill>
              </a:rPr>
              <a:t>Machine Interpretation</a:t>
            </a:r>
          </a:p>
        </p:txBody>
      </p:sp>
      <p:sp>
        <p:nvSpPr>
          <p:cNvPr id="28687" name="Rectangle 17"/>
          <p:cNvSpPr>
            <a:spLocks noChangeArrowheads="1"/>
          </p:cNvSpPr>
          <p:nvPr/>
        </p:nvSpPr>
        <p:spPr bwMode="auto">
          <a:xfrm>
            <a:off x="4624585" y="1337007"/>
            <a:ext cx="3086100" cy="7096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marL="342900" indent="-342900" algn="l">
              <a:lnSpc>
                <a:spcPct val="78000"/>
              </a:lnSpc>
            </a:pPr>
            <a:r>
              <a:rPr lang="en-US" sz="1800" b="1" dirty="0">
                <a:solidFill>
                  <a:srgbClr val="000000"/>
                </a:solidFill>
              </a:rPr>
              <a:t>temp = </a:t>
            </a:r>
            <a:r>
              <a:rPr lang="en-US" sz="1800" b="1" dirty="0" err="1">
                <a:solidFill>
                  <a:srgbClr val="000000"/>
                </a:solidFill>
              </a:rPr>
              <a:t>v[k</a:t>
            </a:r>
            <a:r>
              <a:rPr lang="en-US" sz="1800" b="1" dirty="0">
                <a:solidFill>
                  <a:srgbClr val="000000"/>
                </a:solidFill>
              </a:rPr>
              <a:t>];</a:t>
            </a:r>
          </a:p>
          <a:p>
            <a:pPr marL="342900" indent="-342900" algn="l">
              <a:lnSpc>
                <a:spcPct val="78000"/>
              </a:lnSpc>
            </a:pPr>
            <a:r>
              <a:rPr lang="en-US" sz="1800" b="1" dirty="0" err="1">
                <a:solidFill>
                  <a:srgbClr val="000000"/>
                </a:solidFill>
              </a:rPr>
              <a:t>v[k</a:t>
            </a:r>
            <a:r>
              <a:rPr lang="en-US" sz="1800" b="1" dirty="0">
                <a:solidFill>
                  <a:srgbClr val="000000"/>
                </a:solidFill>
              </a:rPr>
              <a:t>] = v[k+1];</a:t>
            </a:r>
          </a:p>
          <a:p>
            <a:pPr marL="342900" indent="-342900" algn="l">
              <a:lnSpc>
                <a:spcPct val="78000"/>
              </a:lnSpc>
            </a:pPr>
            <a:r>
              <a:rPr lang="en-US" sz="1800" b="1" dirty="0">
                <a:solidFill>
                  <a:srgbClr val="000000"/>
                </a:solidFill>
              </a:rPr>
              <a:t>v[k+1] = temp;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8688" name="Rectangle 19"/>
          <p:cNvSpPr>
            <a:spLocks noChangeArrowheads="1"/>
          </p:cNvSpPr>
          <p:nvPr/>
        </p:nvSpPr>
        <p:spPr bwMode="auto">
          <a:xfrm>
            <a:off x="4624585" y="4299140"/>
            <a:ext cx="2984500" cy="266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9" name="Rectangle 20"/>
          <p:cNvSpPr>
            <a:spLocks noChangeArrowheads="1"/>
          </p:cNvSpPr>
          <p:nvPr/>
        </p:nvSpPr>
        <p:spPr bwMode="auto">
          <a:xfrm>
            <a:off x="4624585" y="3125450"/>
            <a:ext cx="4384575" cy="9515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urier New" charset="0"/>
              </a:rPr>
              <a:t>0000 1001 1100 0110 1010 1111 0101 1000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urier New" charset="0"/>
              </a:rPr>
              <a:t>1010 1111 0101 1000 0000 1001 1100 0110 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urier New" charset="0"/>
              </a:rPr>
              <a:t>1100 0110 1010 1111 0101 1000 0000 1001 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urier New" charset="0"/>
              </a:rPr>
              <a:t>0101 1000 0000 1001 1100 0110 1010 1111</a:t>
            </a:r>
            <a:r>
              <a:rPr lang="en-US" sz="1400" dirty="0">
                <a:solidFill>
                  <a:schemeClr val="bg1"/>
                </a:solidFill>
                <a:latin typeface="Courier" charset="0"/>
              </a:rPr>
              <a:t> </a:t>
            </a:r>
          </a:p>
        </p:txBody>
      </p:sp>
      <p:sp>
        <p:nvSpPr>
          <p:cNvPr id="28690" name="Rectangle 22"/>
          <p:cNvSpPr>
            <a:spLocks noChangeArrowheads="1"/>
          </p:cNvSpPr>
          <p:nvPr/>
        </p:nvSpPr>
        <p:spPr bwMode="auto">
          <a:xfrm>
            <a:off x="844550" y="3816540"/>
            <a:ext cx="2730500" cy="139700"/>
          </a:xfrm>
          <a:prstGeom prst="rect">
            <a:avLst/>
          </a:prstGeom>
          <a:solidFill>
            <a:srgbClr val="FF8DA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91" name="Line 23"/>
          <p:cNvSpPr>
            <a:spLocks noChangeShapeType="1"/>
          </p:cNvSpPr>
          <p:nvPr/>
        </p:nvSpPr>
        <p:spPr bwMode="auto">
          <a:xfrm flipH="1">
            <a:off x="2082800" y="2922778"/>
            <a:ext cx="3175" cy="36652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3" name="Line 26"/>
          <p:cNvSpPr>
            <a:spLocks noChangeShapeType="1"/>
          </p:cNvSpPr>
          <p:nvPr/>
        </p:nvSpPr>
        <p:spPr bwMode="auto">
          <a:xfrm>
            <a:off x="2286000" y="5224653"/>
            <a:ext cx="0" cy="850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4" name="Rectangle 27"/>
          <p:cNvSpPr>
            <a:spLocks noChangeArrowheads="1"/>
          </p:cNvSpPr>
          <p:nvPr/>
        </p:nvSpPr>
        <p:spPr bwMode="auto">
          <a:xfrm>
            <a:off x="381000" y="5369115"/>
            <a:ext cx="19812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800" b="1" i="1">
                <a:solidFill>
                  <a:schemeClr val="tx1"/>
                </a:solidFill>
              </a:rPr>
              <a:t>Architecture Implementation</a:t>
            </a:r>
          </a:p>
        </p:txBody>
      </p:sp>
      <p:pic>
        <p:nvPicPr>
          <p:cNvPr id="28695" name="Picture 35" descr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24585" y="4178010"/>
            <a:ext cx="16383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96" name="Rectangle 36"/>
          <p:cNvSpPr>
            <a:spLocks noChangeArrowheads="1"/>
          </p:cNvSpPr>
          <p:nvPr/>
        </p:nvSpPr>
        <p:spPr bwMode="auto">
          <a:xfrm>
            <a:off x="6009193" y="5291665"/>
            <a:ext cx="304800" cy="3365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366936" y="2184438"/>
            <a:ext cx="25837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/>
              <a:t>Anything can be represented</a:t>
            </a:r>
            <a:br>
              <a:rPr lang="en-US" sz="1600" dirty="0" smtClean="0"/>
            </a:br>
            <a:r>
              <a:rPr lang="en-US" sz="1600" dirty="0" smtClean="0"/>
              <a:t>as a </a:t>
            </a:r>
            <a:r>
              <a:rPr lang="en-US" sz="1600" i="1" dirty="0" smtClean="0"/>
              <a:t>number</a:t>
            </a:r>
            <a:r>
              <a:rPr lang="en-US" sz="1600" dirty="0" smtClean="0"/>
              <a:t>, </a:t>
            </a:r>
            <a:br>
              <a:rPr lang="en-US" sz="1600" dirty="0" smtClean="0"/>
            </a:br>
            <a:r>
              <a:rPr lang="en-US" sz="1600" dirty="0" smtClean="0"/>
              <a:t>i.e., data or instructions</a:t>
            </a:r>
            <a:endParaRPr lang="en-US" sz="1600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28674" name="Object 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624585" y="5550380"/>
          <a:ext cx="18288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" name="Image" r:id="rId5" imgW="3492063" imgH="2400000" progId="">
                  <p:embed/>
                </p:oleObj>
              </mc:Choice>
              <mc:Fallback>
                <p:oleObj name="Image" r:id="rId5" imgW="3492063" imgH="2400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4585" y="5550380"/>
                        <a:ext cx="18288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2" name="Rectangle 24"/>
          <p:cNvSpPr>
            <a:spLocks noChangeArrowheads="1"/>
          </p:cNvSpPr>
          <p:nvPr/>
        </p:nvSpPr>
        <p:spPr bwMode="auto">
          <a:xfrm>
            <a:off x="609600" y="6070790"/>
            <a:ext cx="3708400" cy="561975"/>
          </a:xfrm>
          <a:prstGeom prst="rect">
            <a:avLst/>
          </a:prstGeom>
          <a:noFill/>
          <a:ln w="28575">
            <a:pattFill prst="pct70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lnSpc>
                <a:spcPct val="88000"/>
              </a:lnSpc>
              <a:spcBef>
                <a:spcPct val="43000"/>
              </a:spcBef>
            </a:pPr>
            <a:r>
              <a:rPr lang="en-US" sz="1800" b="1" dirty="0">
                <a:solidFill>
                  <a:srgbClr val="005400"/>
                </a:solidFill>
              </a:rPr>
              <a:t>Logic Circuit Description</a:t>
            </a:r>
            <a:br>
              <a:rPr lang="en-US" sz="1800" b="1" dirty="0">
                <a:solidFill>
                  <a:srgbClr val="005400"/>
                </a:solidFill>
              </a:rPr>
            </a:br>
            <a:r>
              <a:rPr lang="en-US" sz="1800" b="1" dirty="0">
                <a:solidFill>
                  <a:srgbClr val="005400"/>
                </a:solidFill>
              </a:rPr>
              <a:t>(Circuit Schematic Diagrams)</a:t>
            </a:r>
          </a:p>
        </p:txBody>
      </p:sp>
    </p:spTree>
    <p:extLst>
      <p:ext uri="{BB962C8B-B14F-4D97-AF65-F5344CB8AC3E}">
        <p14:creationId xmlns:p14="http://schemas.microsoft.com/office/powerpoint/2010/main" val="13763698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I-Format Instructions (3/4)</a:t>
            </a:r>
            <a:endParaRPr lang="en-US" dirty="0"/>
          </a:p>
        </p:txBody>
      </p:sp>
      <p:sp>
        <p:nvSpPr>
          <p:cNvPr id="21299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077200" cy="5000625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What do these fields mean?</a:t>
            </a:r>
          </a:p>
          <a:p>
            <a:pPr lvl="1"/>
            <a:r>
              <a:rPr lang="en-US" sz="2400" b="1" dirty="0" err="1">
                <a:solidFill>
                  <a:schemeClr val="accent1"/>
                </a:solidFill>
                <a:latin typeface="Courier New" pitchFamily="-65" charset="0"/>
              </a:rPr>
              <a:t>opcode</a:t>
            </a:r>
            <a:r>
              <a:rPr lang="en-US" sz="2400" dirty="0"/>
              <a:t>: same as before except that, since there’s no </a:t>
            </a:r>
            <a:r>
              <a:rPr lang="en-US" sz="2400" b="1" dirty="0" err="1">
                <a:latin typeface="Courier New" pitchFamily="-65" charset="0"/>
              </a:rPr>
              <a:t>funct</a:t>
            </a:r>
            <a:r>
              <a:rPr lang="en-US" sz="2400" dirty="0"/>
              <a:t> field, </a:t>
            </a:r>
            <a:r>
              <a:rPr lang="en-US" sz="2400" b="1" dirty="0" err="1">
                <a:latin typeface="Courier New" pitchFamily="-65" charset="0"/>
              </a:rPr>
              <a:t>opcode</a:t>
            </a:r>
            <a:r>
              <a:rPr lang="en-US" sz="2400" dirty="0"/>
              <a:t> uniquely specifies an instruction in I-format</a:t>
            </a:r>
          </a:p>
          <a:p>
            <a:pPr lvl="1"/>
            <a:r>
              <a:rPr lang="en-US" sz="2400" dirty="0"/>
              <a:t>This also answers question of why R-format has two 6-bit fields to identify instruction instead of a single 12-bit field: in order to be consistent as possible with other formats while leaving as much space as possible for immediate field.</a:t>
            </a:r>
          </a:p>
          <a:p>
            <a:pPr lvl="1"/>
            <a:r>
              <a:rPr lang="en-US" sz="2400" b="1" u="sng" dirty="0" err="1">
                <a:solidFill>
                  <a:schemeClr val="accent2"/>
                </a:solidFill>
                <a:latin typeface="Courier New" pitchFamily="-65" charset="0"/>
              </a:rPr>
              <a:t>rs</a:t>
            </a:r>
            <a:r>
              <a:rPr lang="en-US" sz="2400" dirty="0"/>
              <a:t>: specifies a register operand (if there is one)</a:t>
            </a:r>
          </a:p>
          <a:p>
            <a:pPr lvl="1"/>
            <a:r>
              <a:rPr lang="en-US" sz="2400" b="1" u="sng" dirty="0" err="1">
                <a:solidFill>
                  <a:schemeClr val="accent2"/>
                </a:solidFill>
                <a:latin typeface="Courier New" pitchFamily="-65" charset="0"/>
              </a:rPr>
              <a:t>rt</a:t>
            </a:r>
            <a:r>
              <a:rPr lang="en-US" sz="2400" dirty="0"/>
              <a:t>: specifies register which will receive result of computation (this is why it’s called the </a:t>
            </a:r>
            <a:r>
              <a:rPr lang="en-US" sz="2400" i="1" dirty="0">
                <a:solidFill>
                  <a:schemeClr val="accent2"/>
                </a:solidFill>
              </a:rPr>
              <a:t>target</a:t>
            </a:r>
            <a:r>
              <a:rPr lang="en-US" sz="2400" dirty="0"/>
              <a:t> register “</a:t>
            </a:r>
            <a:r>
              <a:rPr lang="en-US" sz="2400" b="1" dirty="0" err="1">
                <a:latin typeface="Courier New"/>
                <a:cs typeface="Courier New"/>
              </a:rPr>
              <a:t>rt</a:t>
            </a:r>
            <a:r>
              <a:rPr lang="en-US" sz="2400" dirty="0"/>
              <a:t>”) or other operand for some instructions.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598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I-Format Instructions (4/4)</a:t>
            </a:r>
            <a:endParaRPr lang="en-US" dirty="0"/>
          </a:p>
        </p:txBody>
      </p:sp>
      <p:sp>
        <p:nvSpPr>
          <p:cNvPr id="21319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7848600" cy="51006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Immediate Field:</a:t>
            </a:r>
          </a:p>
          <a:p>
            <a:pPr lvl="1"/>
            <a:r>
              <a:rPr lang="en-US" b="1" dirty="0" err="1">
                <a:latin typeface="Courier New" pitchFamily="-65" charset="0"/>
              </a:rPr>
              <a:t>addi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-65" charset="0"/>
              </a:rPr>
              <a:t>slti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-65" charset="0"/>
              </a:rPr>
              <a:t>sltiu</a:t>
            </a:r>
            <a:r>
              <a:rPr lang="en-US" dirty="0"/>
              <a:t>, the immediate is </a:t>
            </a:r>
            <a:r>
              <a:rPr lang="en-US" dirty="0">
                <a:solidFill>
                  <a:schemeClr val="accent2"/>
                </a:solidFill>
              </a:rPr>
              <a:t>sign-extended</a:t>
            </a:r>
            <a:r>
              <a:rPr lang="en-US" dirty="0"/>
              <a:t> to 32 bits.  Thus, it’s treated as a signed integer.</a:t>
            </a:r>
          </a:p>
          <a:p>
            <a:pPr lvl="1"/>
            <a:r>
              <a:rPr lang="en-US" dirty="0"/>
              <a:t>16 bits </a:t>
            </a:r>
            <a:r>
              <a:rPr lang="en-US" dirty="0" err="1">
                <a:sym typeface="Wingdings" pitchFamily="-65" charset="2"/>
              </a:rPr>
              <a:t></a:t>
            </a:r>
            <a:r>
              <a:rPr lang="en-US" dirty="0">
                <a:sym typeface="Wingdings" pitchFamily="-65" charset="2"/>
              </a:rPr>
              <a:t> can be used to represent immediate up to 2</a:t>
            </a:r>
            <a:r>
              <a:rPr lang="en-US" baseline="30000" dirty="0">
                <a:sym typeface="Wingdings" pitchFamily="-65" charset="2"/>
              </a:rPr>
              <a:t>16</a:t>
            </a:r>
            <a:r>
              <a:rPr lang="en-US" dirty="0">
                <a:sym typeface="Wingdings" pitchFamily="-65" charset="2"/>
              </a:rPr>
              <a:t> different values</a:t>
            </a:r>
          </a:p>
          <a:p>
            <a:pPr lvl="1"/>
            <a:r>
              <a:rPr lang="en-US" dirty="0">
                <a:sym typeface="Wingdings" pitchFamily="-65" charset="2"/>
              </a:rPr>
              <a:t>This is large enough to handle the offset in a typical </a:t>
            </a:r>
            <a:r>
              <a:rPr lang="en-US" b="1" dirty="0" err="1">
                <a:latin typeface="Courier New" pitchFamily="-65" charset="0"/>
                <a:sym typeface="Wingdings" pitchFamily="-65" charset="2"/>
              </a:rPr>
              <a:t>lw</a:t>
            </a:r>
            <a:r>
              <a:rPr lang="en-US" dirty="0">
                <a:sym typeface="Wingdings" pitchFamily="-65" charset="2"/>
              </a:rPr>
              <a:t> or </a:t>
            </a:r>
            <a:r>
              <a:rPr lang="en-US" b="1" dirty="0" err="1">
                <a:latin typeface="Courier New" pitchFamily="-65" charset="0"/>
                <a:sym typeface="Wingdings" pitchFamily="-65" charset="2"/>
              </a:rPr>
              <a:t>sw</a:t>
            </a:r>
            <a:r>
              <a:rPr lang="en-US" dirty="0">
                <a:sym typeface="Wingdings" pitchFamily="-65" charset="2"/>
              </a:rPr>
              <a:t>, plus a vast majority of </a:t>
            </a:r>
            <a:r>
              <a:rPr lang="en-US" dirty="0"/>
              <a:t>values that will be used in the </a:t>
            </a:r>
            <a:r>
              <a:rPr lang="en-US" b="1" dirty="0" err="1">
                <a:latin typeface="Courier New" pitchFamily="-65" charset="0"/>
              </a:rPr>
              <a:t>slti</a:t>
            </a:r>
            <a:r>
              <a:rPr lang="en-US" dirty="0"/>
              <a:t> instruction.</a:t>
            </a:r>
          </a:p>
          <a:p>
            <a:pPr lvl="1"/>
            <a:r>
              <a:rPr lang="en-US" dirty="0" smtClean="0"/>
              <a:t>Later, we’ll </a:t>
            </a:r>
            <a:r>
              <a:rPr lang="en-US" dirty="0"/>
              <a:t>see what to do when </a:t>
            </a:r>
            <a:r>
              <a:rPr lang="en-US" dirty="0" smtClean="0"/>
              <a:t>a value is </a:t>
            </a:r>
            <a:r>
              <a:rPr lang="en-US" dirty="0"/>
              <a:t>too </a:t>
            </a:r>
            <a:r>
              <a:rPr lang="en-US" dirty="0" smtClean="0"/>
              <a:t>big for 16 bits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653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I-Format Example (1/2)</a:t>
            </a:r>
            <a:endParaRPr lang="en-US" dirty="0"/>
          </a:p>
        </p:txBody>
      </p:sp>
      <p:sp>
        <p:nvSpPr>
          <p:cNvPr id="21340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79550"/>
            <a:ext cx="8305800" cy="36258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MIPS Instruction:</a:t>
            </a:r>
          </a:p>
          <a:p>
            <a:pPr lvl="1">
              <a:buFontTx/>
              <a:buNone/>
            </a:pPr>
            <a:r>
              <a:rPr lang="en-US" b="1" dirty="0" err="1">
                <a:latin typeface="Courier New" pitchFamily="-65" charset="0"/>
              </a:rPr>
              <a:t>addi</a:t>
            </a:r>
            <a:r>
              <a:rPr lang="en-US" b="1" dirty="0">
                <a:latin typeface="Courier New" pitchFamily="-65" charset="0"/>
              </a:rPr>
              <a:t>   $21,$22,-50</a:t>
            </a:r>
            <a:endParaRPr lang="en-US" b="1" dirty="0"/>
          </a:p>
          <a:p>
            <a:pPr lvl="1">
              <a:buFontTx/>
              <a:buNone/>
            </a:pPr>
            <a:endParaRPr lang="en-US" dirty="0"/>
          </a:p>
          <a:p>
            <a:pPr lvl="1">
              <a:buFontTx/>
              <a:buNone/>
            </a:pPr>
            <a:r>
              <a:rPr lang="en-US" b="1" dirty="0" err="1">
                <a:latin typeface="Courier New" pitchFamily="-65" charset="0"/>
              </a:rPr>
              <a:t>opcode</a:t>
            </a:r>
            <a:r>
              <a:rPr lang="en-US" dirty="0"/>
              <a:t> = 8 (look up in table in book)</a:t>
            </a:r>
          </a:p>
          <a:p>
            <a:pPr lvl="1">
              <a:buFontTx/>
              <a:buNone/>
            </a:pPr>
            <a:r>
              <a:rPr lang="en-US" b="1" dirty="0" err="1">
                <a:latin typeface="Courier New" pitchFamily="-65" charset="0"/>
              </a:rPr>
              <a:t>rs</a:t>
            </a:r>
            <a:r>
              <a:rPr lang="en-US" dirty="0"/>
              <a:t> = 22 (register containing operand)</a:t>
            </a:r>
          </a:p>
          <a:p>
            <a:pPr lvl="1">
              <a:buFontTx/>
              <a:buNone/>
            </a:pPr>
            <a:r>
              <a:rPr lang="en-US" b="1" dirty="0" err="1">
                <a:latin typeface="Courier New" pitchFamily="-65" charset="0"/>
              </a:rPr>
              <a:t>rt</a:t>
            </a:r>
            <a:r>
              <a:rPr lang="en-US" dirty="0"/>
              <a:t> = 21 (target register)</a:t>
            </a:r>
          </a:p>
          <a:p>
            <a:pPr lvl="1">
              <a:buFontTx/>
              <a:buNone/>
            </a:pPr>
            <a:r>
              <a:rPr lang="en-US" b="1" dirty="0">
                <a:latin typeface="Courier New" pitchFamily="-65" charset="0"/>
              </a:rPr>
              <a:t>immediate</a:t>
            </a:r>
            <a:r>
              <a:rPr lang="en-US" dirty="0"/>
              <a:t> = -50 (by default, this is </a:t>
            </a:r>
            <a:r>
              <a:rPr lang="en-US" dirty="0" smtClean="0"/>
              <a:t>decimal in assembly code)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914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I-Format Example (2/2)</a:t>
            </a:r>
            <a:endParaRPr lang="en-US" dirty="0"/>
          </a:p>
        </p:txBody>
      </p:sp>
      <p:sp>
        <p:nvSpPr>
          <p:cNvPr id="21360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7848600" cy="9509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MIPS Instruction:</a:t>
            </a:r>
          </a:p>
          <a:p>
            <a:pPr lvl="1">
              <a:buFontTx/>
              <a:buNone/>
            </a:pPr>
            <a:r>
              <a:rPr lang="en-US" b="1" dirty="0" err="1">
                <a:latin typeface="Courier New" pitchFamily="-65" charset="0"/>
              </a:rPr>
              <a:t>addi</a:t>
            </a:r>
            <a:r>
              <a:rPr lang="en-US" b="1" dirty="0">
                <a:latin typeface="Courier New" pitchFamily="-65" charset="0"/>
              </a:rPr>
              <a:t>   $21,$22,-50</a:t>
            </a:r>
            <a:endParaRPr lang="en-US" b="1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9600" y="3276600"/>
            <a:ext cx="8153400" cy="976313"/>
            <a:chOff x="432" y="3120"/>
            <a:chExt cx="5136" cy="615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835" y="3120"/>
              <a:ext cx="4311" cy="327"/>
              <a:chOff x="623" y="2496"/>
              <a:chExt cx="4311" cy="327"/>
            </a:xfrm>
          </p:grpSpPr>
          <p:sp>
            <p:nvSpPr>
              <p:cNvPr id="2136070" name="Text Box 6"/>
              <p:cNvSpPr txBox="1">
                <a:spLocks noChangeArrowheads="1"/>
              </p:cNvSpPr>
              <p:nvPr/>
            </p:nvSpPr>
            <p:spPr bwMode="auto">
              <a:xfrm>
                <a:off x="623" y="2496"/>
                <a:ext cx="250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chemeClr val="tx1"/>
                    </a:solidFill>
                    <a:latin typeface="Courier New" pitchFamily="-65" charset="0"/>
                  </a:rPr>
                  <a:t>8</a:t>
                </a:r>
                <a:endParaRPr lang="en-US" sz="2000"/>
              </a:p>
            </p:txBody>
          </p:sp>
          <p:sp>
            <p:nvSpPr>
              <p:cNvPr id="2136071" name="Text Box 7"/>
              <p:cNvSpPr txBox="1">
                <a:spLocks noChangeArrowheads="1"/>
              </p:cNvSpPr>
              <p:nvPr/>
            </p:nvSpPr>
            <p:spPr bwMode="auto">
              <a:xfrm>
                <a:off x="1421" y="2496"/>
                <a:ext cx="385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chemeClr val="tx1"/>
                    </a:solidFill>
                    <a:latin typeface="Courier New" pitchFamily="-65" charset="0"/>
                  </a:rPr>
                  <a:t>22</a:t>
                </a:r>
                <a:endParaRPr lang="en-US" sz="2000"/>
              </a:p>
            </p:txBody>
          </p:sp>
          <p:sp>
            <p:nvSpPr>
              <p:cNvPr id="2136072" name="Text Box 8"/>
              <p:cNvSpPr txBox="1">
                <a:spLocks noChangeArrowheads="1"/>
              </p:cNvSpPr>
              <p:nvPr/>
            </p:nvSpPr>
            <p:spPr bwMode="auto">
              <a:xfrm>
                <a:off x="2220" y="2496"/>
                <a:ext cx="385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chemeClr val="tx1"/>
                    </a:solidFill>
                    <a:latin typeface="Courier New" pitchFamily="-65" charset="0"/>
                  </a:rPr>
                  <a:t>21</a:t>
                </a:r>
                <a:endParaRPr lang="en-US" sz="2000"/>
              </a:p>
            </p:txBody>
          </p:sp>
          <p:sp>
            <p:nvSpPr>
              <p:cNvPr id="2136073" name="Text Box 9"/>
              <p:cNvSpPr txBox="1">
                <a:spLocks noChangeArrowheads="1"/>
              </p:cNvSpPr>
              <p:nvPr/>
            </p:nvSpPr>
            <p:spPr bwMode="auto">
              <a:xfrm>
                <a:off x="3153" y="2546"/>
                <a:ext cx="11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 sz="2000"/>
              </a:p>
            </p:txBody>
          </p:sp>
          <p:sp>
            <p:nvSpPr>
              <p:cNvPr id="2136074" name="Text Box 10"/>
              <p:cNvSpPr txBox="1">
                <a:spLocks noChangeArrowheads="1"/>
              </p:cNvSpPr>
              <p:nvPr/>
            </p:nvSpPr>
            <p:spPr bwMode="auto">
              <a:xfrm>
                <a:off x="4818" y="2546"/>
                <a:ext cx="11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 sz="2000"/>
              </a:p>
            </p:txBody>
          </p:sp>
          <p:sp>
            <p:nvSpPr>
              <p:cNvPr id="2136075" name="Text Box 11"/>
              <p:cNvSpPr txBox="1">
                <a:spLocks noChangeArrowheads="1"/>
              </p:cNvSpPr>
              <p:nvPr/>
            </p:nvSpPr>
            <p:spPr bwMode="auto">
              <a:xfrm>
                <a:off x="3750" y="2496"/>
                <a:ext cx="519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chemeClr val="tx1"/>
                    </a:solidFill>
                    <a:latin typeface="Courier New" pitchFamily="-65" charset="0"/>
                  </a:rPr>
                  <a:t>-50</a:t>
                </a:r>
                <a:endParaRPr lang="en-US" sz="2000"/>
              </a:p>
            </p:txBody>
          </p:sp>
        </p:grpSp>
        <p:sp>
          <p:nvSpPr>
            <p:cNvPr id="2136076" name="Rectangle 12"/>
            <p:cNvSpPr>
              <a:spLocks noChangeArrowheads="1"/>
            </p:cNvSpPr>
            <p:nvPr/>
          </p:nvSpPr>
          <p:spPr bwMode="auto">
            <a:xfrm>
              <a:off x="432" y="3120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6077" name="Line 13"/>
            <p:cNvSpPr>
              <a:spLocks noChangeShapeType="1"/>
            </p:cNvSpPr>
            <p:nvPr/>
          </p:nvSpPr>
          <p:spPr bwMode="auto">
            <a:xfrm>
              <a:off x="1392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6078" name="Line 14"/>
            <p:cNvSpPr>
              <a:spLocks noChangeShapeType="1"/>
            </p:cNvSpPr>
            <p:nvPr/>
          </p:nvSpPr>
          <p:spPr bwMode="auto">
            <a:xfrm>
              <a:off x="2208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6079" name="Line 15"/>
            <p:cNvSpPr>
              <a:spLocks noChangeShapeType="1"/>
            </p:cNvSpPr>
            <p:nvPr/>
          </p:nvSpPr>
          <p:spPr bwMode="auto">
            <a:xfrm>
              <a:off x="2976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6080" name="Text Box 16"/>
            <p:cNvSpPr txBox="1">
              <a:spLocks noChangeArrowheads="1"/>
            </p:cNvSpPr>
            <p:nvPr/>
          </p:nvSpPr>
          <p:spPr bwMode="auto">
            <a:xfrm>
              <a:off x="528" y="3408"/>
              <a:ext cx="11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2136081" name="Text Box 17"/>
            <p:cNvSpPr txBox="1">
              <a:spLocks noChangeArrowheads="1"/>
            </p:cNvSpPr>
            <p:nvPr/>
          </p:nvSpPr>
          <p:spPr bwMode="auto">
            <a:xfrm>
              <a:off x="1440" y="3408"/>
              <a:ext cx="11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2136082" name="Text Box 18"/>
            <p:cNvSpPr txBox="1">
              <a:spLocks noChangeArrowheads="1"/>
            </p:cNvSpPr>
            <p:nvPr/>
          </p:nvSpPr>
          <p:spPr bwMode="auto">
            <a:xfrm>
              <a:off x="2208" y="3408"/>
              <a:ext cx="11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2136083" name="Text Box 19"/>
            <p:cNvSpPr txBox="1">
              <a:spLocks noChangeArrowheads="1"/>
            </p:cNvSpPr>
            <p:nvPr/>
          </p:nvSpPr>
          <p:spPr bwMode="auto">
            <a:xfrm>
              <a:off x="3840" y="3408"/>
              <a:ext cx="11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 sz="28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609600" y="4343400"/>
            <a:ext cx="8153400" cy="976313"/>
            <a:chOff x="432" y="3120"/>
            <a:chExt cx="5136" cy="615"/>
          </a:xfrm>
        </p:grpSpPr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499" y="3120"/>
              <a:ext cx="4857" cy="327"/>
              <a:chOff x="287" y="2496"/>
              <a:chExt cx="4857" cy="327"/>
            </a:xfrm>
          </p:grpSpPr>
          <p:sp>
            <p:nvSpPr>
              <p:cNvPr id="2136086" name="Text Box 22"/>
              <p:cNvSpPr txBox="1">
                <a:spLocks noChangeArrowheads="1"/>
              </p:cNvSpPr>
              <p:nvPr/>
            </p:nvSpPr>
            <p:spPr bwMode="auto">
              <a:xfrm>
                <a:off x="287" y="2496"/>
                <a:ext cx="923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chemeClr val="tx1"/>
                    </a:solidFill>
                    <a:latin typeface="Courier New" pitchFamily="-65" charset="0"/>
                  </a:rPr>
                  <a:t>001000</a:t>
                </a:r>
                <a:endParaRPr lang="en-US" sz="2000"/>
              </a:p>
            </p:txBody>
          </p:sp>
          <p:sp>
            <p:nvSpPr>
              <p:cNvPr id="2136087" name="Text Box 23"/>
              <p:cNvSpPr txBox="1">
                <a:spLocks noChangeArrowheads="1"/>
              </p:cNvSpPr>
              <p:nvPr/>
            </p:nvSpPr>
            <p:spPr bwMode="auto">
              <a:xfrm>
                <a:off x="1219" y="2496"/>
                <a:ext cx="788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chemeClr val="tx1"/>
                    </a:solidFill>
                    <a:latin typeface="Courier New" pitchFamily="-65" charset="0"/>
                  </a:rPr>
                  <a:t>10110</a:t>
                </a:r>
                <a:endParaRPr lang="en-US" sz="2000"/>
              </a:p>
            </p:txBody>
          </p:sp>
          <p:sp>
            <p:nvSpPr>
              <p:cNvPr id="2136088" name="Text Box 24"/>
              <p:cNvSpPr txBox="1">
                <a:spLocks noChangeArrowheads="1"/>
              </p:cNvSpPr>
              <p:nvPr/>
            </p:nvSpPr>
            <p:spPr bwMode="auto">
              <a:xfrm>
                <a:off x="2018" y="2496"/>
                <a:ext cx="788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chemeClr val="tx1"/>
                    </a:solidFill>
                    <a:latin typeface="Courier New" pitchFamily="-65" charset="0"/>
                  </a:rPr>
                  <a:t>10101</a:t>
                </a:r>
                <a:endParaRPr lang="en-US" sz="2000"/>
              </a:p>
            </p:txBody>
          </p:sp>
          <p:sp>
            <p:nvSpPr>
              <p:cNvPr id="2136089" name="Text Box 25"/>
              <p:cNvSpPr txBox="1">
                <a:spLocks noChangeArrowheads="1"/>
              </p:cNvSpPr>
              <p:nvPr/>
            </p:nvSpPr>
            <p:spPr bwMode="auto">
              <a:xfrm>
                <a:off x="3153" y="2546"/>
                <a:ext cx="11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 sz="2000"/>
              </a:p>
            </p:txBody>
          </p:sp>
          <p:sp>
            <p:nvSpPr>
              <p:cNvPr id="2136090" name="Text Box 26"/>
              <p:cNvSpPr txBox="1">
                <a:spLocks noChangeArrowheads="1"/>
              </p:cNvSpPr>
              <p:nvPr/>
            </p:nvSpPr>
            <p:spPr bwMode="auto">
              <a:xfrm>
                <a:off x="4818" y="2546"/>
                <a:ext cx="11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 sz="2000"/>
              </a:p>
            </p:txBody>
          </p:sp>
          <p:sp>
            <p:nvSpPr>
              <p:cNvPr id="2136091" name="Text Box 27"/>
              <p:cNvSpPr txBox="1">
                <a:spLocks noChangeArrowheads="1"/>
              </p:cNvSpPr>
              <p:nvPr/>
            </p:nvSpPr>
            <p:spPr bwMode="auto">
              <a:xfrm>
                <a:off x="2877" y="2496"/>
                <a:ext cx="2267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chemeClr val="tx1"/>
                    </a:solidFill>
                    <a:latin typeface="Courier New" pitchFamily="-65" charset="0"/>
                  </a:rPr>
                  <a:t>1111111111001110</a:t>
                </a:r>
                <a:endParaRPr lang="en-US" sz="2000"/>
              </a:p>
            </p:txBody>
          </p:sp>
        </p:grpSp>
        <p:sp>
          <p:nvSpPr>
            <p:cNvPr id="2136092" name="Rectangle 28"/>
            <p:cNvSpPr>
              <a:spLocks noChangeArrowheads="1"/>
            </p:cNvSpPr>
            <p:nvPr/>
          </p:nvSpPr>
          <p:spPr bwMode="auto">
            <a:xfrm>
              <a:off x="432" y="3120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6093" name="Line 29"/>
            <p:cNvSpPr>
              <a:spLocks noChangeShapeType="1"/>
            </p:cNvSpPr>
            <p:nvPr/>
          </p:nvSpPr>
          <p:spPr bwMode="auto">
            <a:xfrm>
              <a:off x="1392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6094" name="Line 30"/>
            <p:cNvSpPr>
              <a:spLocks noChangeShapeType="1"/>
            </p:cNvSpPr>
            <p:nvPr/>
          </p:nvSpPr>
          <p:spPr bwMode="auto">
            <a:xfrm>
              <a:off x="2208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6095" name="Line 31"/>
            <p:cNvSpPr>
              <a:spLocks noChangeShapeType="1"/>
            </p:cNvSpPr>
            <p:nvPr/>
          </p:nvSpPr>
          <p:spPr bwMode="auto">
            <a:xfrm>
              <a:off x="2976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6096" name="Text Box 32"/>
            <p:cNvSpPr txBox="1">
              <a:spLocks noChangeArrowheads="1"/>
            </p:cNvSpPr>
            <p:nvPr/>
          </p:nvSpPr>
          <p:spPr bwMode="auto">
            <a:xfrm>
              <a:off x="528" y="3408"/>
              <a:ext cx="11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2136097" name="Text Box 33"/>
            <p:cNvSpPr txBox="1">
              <a:spLocks noChangeArrowheads="1"/>
            </p:cNvSpPr>
            <p:nvPr/>
          </p:nvSpPr>
          <p:spPr bwMode="auto">
            <a:xfrm>
              <a:off x="1440" y="3408"/>
              <a:ext cx="11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2136098" name="Text Box 34"/>
            <p:cNvSpPr txBox="1">
              <a:spLocks noChangeArrowheads="1"/>
            </p:cNvSpPr>
            <p:nvPr/>
          </p:nvSpPr>
          <p:spPr bwMode="auto">
            <a:xfrm>
              <a:off x="2208" y="3408"/>
              <a:ext cx="11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2136099" name="Text Box 35"/>
            <p:cNvSpPr txBox="1">
              <a:spLocks noChangeArrowheads="1"/>
            </p:cNvSpPr>
            <p:nvPr/>
          </p:nvSpPr>
          <p:spPr bwMode="auto">
            <a:xfrm>
              <a:off x="3840" y="3408"/>
              <a:ext cx="11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 sz="2800" b="1">
                <a:solidFill>
                  <a:schemeClr val="tx1"/>
                </a:solidFill>
              </a:endParaRPr>
            </a:p>
          </p:txBody>
        </p:sp>
      </p:grpSp>
      <p:sp>
        <p:nvSpPr>
          <p:cNvPr id="2136100" name="Rectangle 36"/>
          <p:cNvSpPr>
            <a:spLocks noChangeArrowheads="1"/>
          </p:cNvSpPr>
          <p:nvPr/>
        </p:nvSpPr>
        <p:spPr bwMode="auto">
          <a:xfrm>
            <a:off x="685800" y="2743200"/>
            <a:ext cx="7848600" cy="428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marL="685800" lvl="1" indent="-190500">
              <a:lnSpc>
                <a:spcPct val="85000"/>
              </a:lnSpc>
              <a:spcBef>
                <a:spcPct val="40000"/>
              </a:spcBef>
              <a:buSzPct val="100000"/>
            </a:pPr>
            <a:r>
              <a:rPr lang="en-US" sz="2800" b="1" dirty="0">
                <a:latin typeface="18 VAG Rounded Thin   55390"/>
                <a:ea typeface="ＭＳ Ｐゴシック" pitchFamily="-65" charset="-128"/>
                <a:cs typeface="Corbel"/>
              </a:rPr>
              <a:t>Decimal/field representation:</a:t>
            </a:r>
          </a:p>
        </p:txBody>
      </p:sp>
      <p:sp>
        <p:nvSpPr>
          <p:cNvPr id="2136101" name="Rectangle 37"/>
          <p:cNvSpPr>
            <a:spLocks noChangeArrowheads="1"/>
          </p:cNvSpPr>
          <p:nvPr/>
        </p:nvSpPr>
        <p:spPr bwMode="auto">
          <a:xfrm>
            <a:off x="685800" y="3852863"/>
            <a:ext cx="7848600" cy="428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marL="685800" lvl="1" indent="-190500">
              <a:lnSpc>
                <a:spcPct val="85000"/>
              </a:lnSpc>
              <a:spcBef>
                <a:spcPct val="40000"/>
              </a:spcBef>
              <a:buSzPct val="100000"/>
            </a:pPr>
            <a:r>
              <a:rPr lang="en-US" sz="2800" b="1">
                <a:solidFill>
                  <a:srgbClr val="000000"/>
                </a:solidFill>
                <a:latin typeface="18 VAG Rounded Thin   55390"/>
                <a:ea typeface="ＭＳ Ｐゴシック" pitchFamily="-65" charset="-128"/>
                <a:cs typeface="Corbel"/>
              </a:rPr>
              <a:t>Binary/field representation:</a:t>
            </a:r>
          </a:p>
        </p:txBody>
      </p:sp>
      <p:sp>
        <p:nvSpPr>
          <p:cNvPr id="2136102" name="Rectangle 38"/>
          <p:cNvSpPr>
            <a:spLocks noChangeArrowheads="1"/>
          </p:cNvSpPr>
          <p:nvPr/>
        </p:nvSpPr>
        <p:spPr bwMode="auto">
          <a:xfrm>
            <a:off x="685800" y="4953000"/>
            <a:ext cx="7848600" cy="3744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marL="685800" lvl="1" indent="-190500">
              <a:lnSpc>
                <a:spcPct val="85000"/>
              </a:lnSpc>
              <a:spcBef>
                <a:spcPct val="40000"/>
              </a:spcBef>
              <a:buSzPct val="100000"/>
            </a:pPr>
            <a:r>
              <a:rPr lang="en-US" sz="2400" b="1" dirty="0">
                <a:solidFill>
                  <a:srgbClr val="000000"/>
                </a:solidFill>
                <a:latin typeface="18 VAG Rounded Thin   55390"/>
                <a:ea typeface="ＭＳ Ｐゴシック" pitchFamily="-65" charset="-128"/>
                <a:cs typeface="Corbel"/>
              </a:rPr>
              <a:t>hexadecimal representation: 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Ｐゴシック" pitchFamily="-65" charset="-128"/>
                <a:cs typeface="Courier New"/>
              </a:rPr>
              <a:t>22D5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Ｐゴシック" pitchFamily="-65" charset="-128"/>
                <a:cs typeface="Courier New"/>
              </a:rPr>
              <a:t>FFCE</a:t>
            </a:r>
            <a:r>
              <a:rPr lang="en-US" sz="2400" b="1" baseline="-25000" dirty="0" err="1">
                <a:solidFill>
                  <a:srgbClr val="000000"/>
                </a:solidFill>
                <a:latin typeface="18 VAG Rounded Thin   55390"/>
                <a:ea typeface="ＭＳ Ｐゴシック" pitchFamily="-65" charset="-128"/>
                <a:cs typeface="Corbel"/>
              </a:rPr>
              <a:t>hex</a:t>
            </a:r>
            <a:endParaRPr lang="en-US" sz="2400" b="1" baseline="-25000" dirty="0">
              <a:solidFill>
                <a:srgbClr val="000000"/>
              </a:solidFill>
              <a:latin typeface="18 VAG Rounded Thin   55390"/>
              <a:ea typeface="ＭＳ Ｐゴシック" pitchFamily="-65" charset="-128"/>
              <a:cs typeface="Corbe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688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76"/>
          <p:cNvSpPr>
            <a:spLocks noGrp="1"/>
          </p:cNvSpPr>
          <p:nvPr>
            <p:ph type="title"/>
          </p:nvPr>
        </p:nvSpPr>
        <p:spPr>
          <a:xfrm>
            <a:off x="609600" y="152400"/>
            <a:ext cx="8229600" cy="1143000"/>
          </a:xfrm>
        </p:spPr>
        <p:txBody>
          <a:bodyPr/>
          <a:lstStyle/>
          <a:p>
            <a:r>
              <a:rPr lang="en-US" dirty="0" smtClean="0"/>
              <a:t>Clicker/Peer Instruction</a:t>
            </a:r>
            <a:endParaRPr lang="en-US" dirty="0"/>
          </a:p>
        </p:txBody>
      </p:sp>
      <p:sp>
        <p:nvSpPr>
          <p:cNvPr id="21381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382000" cy="5897562"/>
          </a:xfrm>
        </p:spPr>
        <p:txBody>
          <a:bodyPr/>
          <a:lstStyle/>
          <a:p>
            <a:pPr>
              <a:lnSpc>
                <a:spcPct val="65000"/>
              </a:lnSpc>
              <a:buFont typeface="Times" pitchFamily="-65" charset="0"/>
              <a:buNone/>
            </a:pPr>
            <a:r>
              <a:rPr lang="en-US" sz="2400" dirty="0" smtClean="0"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2400" dirty="0">
                <a:ea typeface="Times New Roman" pitchFamily="-65" charset="0"/>
                <a:cs typeface="Times New Roman" pitchFamily="-65" charset="0"/>
              </a:rPr>
              <a:t>Which instruction has same representation as </a:t>
            </a:r>
            <a:r>
              <a:rPr lang="en-US" sz="2400" dirty="0" smtClean="0">
                <a:ea typeface="Times New Roman" pitchFamily="-65" charset="0"/>
                <a:cs typeface="Times New Roman" pitchFamily="-65" charset="0"/>
              </a:rPr>
              <a:t>integer 35</a:t>
            </a:r>
            <a:r>
              <a:rPr lang="en-US" sz="2400" baseline="-25000" dirty="0" smtClean="0">
                <a:ea typeface="Times New Roman" pitchFamily="-65" charset="0"/>
                <a:cs typeface="Times New Roman" pitchFamily="-65" charset="0"/>
              </a:rPr>
              <a:t>ten</a:t>
            </a:r>
            <a:r>
              <a:rPr lang="en-US" sz="2400" dirty="0">
                <a:ea typeface="Times New Roman" pitchFamily="-65" charset="0"/>
                <a:cs typeface="Times New Roman" pitchFamily="-65" charset="0"/>
              </a:rPr>
              <a:t>?</a:t>
            </a:r>
          </a:p>
          <a:p>
            <a:pPr lvl="1">
              <a:lnSpc>
                <a:spcPct val="75000"/>
              </a:lnSpc>
              <a:spcAft>
                <a:spcPts val="600"/>
              </a:spcAft>
              <a:buFontTx/>
              <a:buNone/>
            </a:pPr>
            <a:r>
              <a:rPr lang="en-US" sz="2400" dirty="0">
                <a:ea typeface="Times New Roman" pitchFamily="-65" charset="0"/>
                <a:cs typeface="Times New Roman" pitchFamily="-65" charset="0"/>
              </a:rPr>
              <a:t>a)</a:t>
            </a:r>
            <a:r>
              <a:rPr lang="en-US" sz="2400" dirty="0">
                <a:latin typeface="Times New Roman" pitchFamily="-65" charset="0"/>
                <a:ea typeface="Times New Roman" pitchFamily="-65" charset="0"/>
                <a:cs typeface="Times New Roman" pitchFamily="-65" charset="0"/>
              </a:rPr>
              <a:t> </a:t>
            </a:r>
            <a:r>
              <a:rPr lang="en-US" sz="2400" dirty="0">
                <a:ea typeface="Times New Roman" pitchFamily="-65" charset="0"/>
                <a:cs typeface="Times New Roman" pitchFamily="-65" charset="0"/>
              </a:rPr>
              <a:t>add $0, $0, $0</a:t>
            </a:r>
          </a:p>
          <a:p>
            <a:pPr lvl="1">
              <a:lnSpc>
                <a:spcPct val="75000"/>
              </a:lnSpc>
              <a:spcAft>
                <a:spcPts val="600"/>
              </a:spcAft>
              <a:buFontTx/>
              <a:buNone/>
            </a:pPr>
            <a:r>
              <a:rPr lang="en-US" sz="2400" dirty="0">
                <a:ea typeface="Times New Roman" pitchFamily="-65" charset="0"/>
                <a:cs typeface="Times New Roman" pitchFamily="-65" charset="0"/>
              </a:rPr>
              <a:t>b)</a:t>
            </a:r>
            <a:r>
              <a:rPr lang="en-US" sz="2400" dirty="0">
                <a:latin typeface="Times New Roman" pitchFamily="-65" charset="0"/>
                <a:ea typeface="Times New Roman" pitchFamily="-65" charset="0"/>
                <a:cs typeface="Times New Roman" pitchFamily="-65" charset="0"/>
              </a:rPr>
              <a:t> </a:t>
            </a:r>
            <a:r>
              <a:rPr lang="en-US" sz="2400" dirty="0" err="1">
                <a:ea typeface="Times New Roman" pitchFamily="-65" charset="0"/>
                <a:cs typeface="Times New Roman" pitchFamily="-65" charset="0"/>
              </a:rPr>
              <a:t>subu</a:t>
            </a:r>
            <a:r>
              <a:rPr lang="en-US" sz="2400" dirty="0">
                <a:ea typeface="Times New Roman" pitchFamily="-65" charset="0"/>
                <a:cs typeface="Times New Roman" pitchFamily="-65" charset="0"/>
              </a:rPr>
              <a:t> $s0,$s0,$s0</a:t>
            </a:r>
          </a:p>
          <a:p>
            <a:pPr lvl="1">
              <a:lnSpc>
                <a:spcPct val="75000"/>
              </a:lnSpc>
              <a:spcAft>
                <a:spcPts val="600"/>
              </a:spcAft>
              <a:buFontTx/>
              <a:buNone/>
            </a:pPr>
            <a:r>
              <a:rPr lang="en-US" sz="2400" dirty="0">
                <a:ea typeface="Times New Roman" pitchFamily="-65" charset="0"/>
                <a:cs typeface="Times New Roman" pitchFamily="-65" charset="0"/>
              </a:rPr>
              <a:t>c)</a:t>
            </a:r>
            <a:r>
              <a:rPr lang="en-US" sz="2400" dirty="0">
                <a:latin typeface="Times New Roman" pitchFamily="-65" charset="0"/>
                <a:ea typeface="Times New Roman" pitchFamily="-65" charset="0"/>
                <a:cs typeface="Times New Roman" pitchFamily="-65" charset="0"/>
              </a:rPr>
              <a:t> </a:t>
            </a:r>
            <a:r>
              <a:rPr lang="en-US" sz="2400" dirty="0" err="1">
                <a:ea typeface="Times New Roman" pitchFamily="-65" charset="0"/>
                <a:cs typeface="Times New Roman" pitchFamily="-65" charset="0"/>
              </a:rPr>
              <a:t>lw</a:t>
            </a:r>
            <a:r>
              <a:rPr lang="en-US" sz="2400" dirty="0">
                <a:ea typeface="Times New Roman" pitchFamily="-65" charset="0"/>
                <a:cs typeface="Times New Roman" pitchFamily="-65" charset="0"/>
              </a:rPr>
              <a:t> $0, 0($0)</a:t>
            </a:r>
          </a:p>
          <a:p>
            <a:pPr lvl="1">
              <a:lnSpc>
                <a:spcPct val="75000"/>
              </a:lnSpc>
              <a:spcAft>
                <a:spcPts val="600"/>
              </a:spcAft>
              <a:buFontTx/>
              <a:buNone/>
            </a:pPr>
            <a:r>
              <a:rPr lang="en-US" sz="2400" dirty="0">
                <a:ea typeface="Times New Roman" pitchFamily="-65" charset="0"/>
                <a:cs typeface="Times New Roman" pitchFamily="-65" charset="0"/>
              </a:rPr>
              <a:t>d)</a:t>
            </a:r>
            <a:r>
              <a:rPr lang="en-US" sz="2400" dirty="0">
                <a:latin typeface="Times New Roman" pitchFamily="-65" charset="0"/>
                <a:ea typeface="Times New Roman" pitchFamily="-65" charset="0"/>
                <a:cs typeface="Times New Roman" pitchFamily="-65" charset="0"/>
              </a:rPr>
              <a:t> </a:t>
            </a:r>
            <a:r>
              <a:rPr lang="en-US" sz="2400" dirty="0" err="1">
                <a:ea typeface="Times New Roman" pitchFamily="-65" charset="0"/>
                <a:cs typeface="Times New Roman" pitchFamily="-65" charset="0"/>
              </a:rPr>
              <a:t>addi</a:t>
            </a:r>
            <a:r>
              <a:rPr lang="en-US" sz="2400" dirty="0">
                <a:ea typeface="Times New Roman" pitchFamily="-65" charset="0"/>
                <a:cs typeface="Times New Roman" pitchFamily="-65" charset="0"/>
              </a:rPr>
              <a:t> $0, $0, 35</a:t>
            </a:r>
          </a:p>
          <a:p>
            <a:pPr lvl="1">
              <a:lnSpc>
                <a:spcPct val="75000"/>
              </a:lnSpc>
              <a:spcAft>
                <a:spcPts val="600"/>
              </a:spcAft>
              <a:buFontTx/>
              <a:buNone/>
            </a:pPr>
            <a:r>
              <a:rPr lang="en-US" sz="2400" dirty="0">
                <a:ea typeface="Times New Roman" pitchFamily="-65" charset="0"/>
                <a:cs typeface="Times New Roman" pitchFamily="-65" charset="0"/>
              </a:rPr>
              <a:t>e)</a:t>
            </a:r>
            <a:r>
              <a:rPr lang="en-US" sz="2400" dirty="0">
                <a:latin typeface="Times New Roman" pitchFamily="-65" charset="0"/>
                <a:ea typeface="Times New Roman" pitchFamily="-65" charset="0"/>
                <a:cs typeface="Times New Roman" pitchFamily="-65" charset="0"/>
              </a:rPr>
              <a:t> </a:t>
            </a:r>
            <a:r>
              <a:rPr lang="en-US" sz="2400" dirty="0" err="1" smtClean="0">
                <a:ea typeface="Times New Roman" pitchFamily="-65" charset="0"/>
                <a:cs typeface="Times New Roman" pitchFamily="-65" charset="0"/>
              </a:rPr>
              <a:t>subu</a:t>
            </a:r>
            <a:r>
              <a:rPr lang="en-US" sz="2400" dirty="0" smtClean="0">
                <a:ea typeface="Times New Roman" pitchFamily="-65" charset="0"/>
                <a:cs typeface="Times New Roman" pitchFamily="-65" charset="0"/>
              </a:rPr>
              <a:t> </a:t>
            </a:r>
            <a:r>
              <a:rPr lang="en-US" sz="2400" dirty="0">
                <a:ea typeface="Times New Roman" pitchFamily="-65" charset="0"/>
                <a:cs typeface="Times New Roman" pitchFamily="-65" charset="0"/>
              </a:rPr>
              <a:t>$0, $0, $0</a:t>
            </a:r>
            <a:endParaRPr lang="en-US" sz="2000" dirty="0">
              <a:ea typeface="Times New Roman" pitchFamily="-65" charset="0"/>
              <a:cs typeface="Times New Roman" pitchFamily="-65" charset="0"/>
            </a:endParaRPr>
          </a:p>
          <a:p>
            <a:pPr lvl="1">
              <a:lnSpc>
                <a:spcPct val="75000"/>
              </a:lnSpc>
              <a:buFontTx/>
              <a:buNone/>
            </a:pPr>
            <a:endParaRPr lang="en-US" sz="2000" dirty="0" smtClean="0">
              <a:ea typeface="Times New Roman" pitchFamily="-65" charset="0"/>
              <a:cs typeface="Times New Roman" pitchFamily="-65" charset="0"/>
            </a:endParaRP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2000" dirty="0" smtClean="0">
                <a:ea typeface="Times New Roman" pitchFamily="-65" charset="0"/>
                <a:cs typeface="Times New Roman" pitchFamily="-65" charset="0"/>
              </a:rPr>
              <a:t>Registers </a:t>
            </a:r>
            <a:r>
              <a:rPr lang="en-US" sz="2000" dirty="0">
                <a:ea typeface="Times New Roman" pitchFamily="-65" charset="0"/>
                <a:cs typeface="Times New Roman" pitchFamily="-65" charset="0"/>
              </a:rPr>
              <a:t>numbers and names: </a:t>
            </a:r>
            <a:br>
              <a:rPr lang="en-US" sz="2000" dirty="0">
                <a:ea typeface="Times New Roman" pitchFamily="-65" charset="0"/>
                <a:cs typeface="Times New Roman" pitchFamily="-65" charset="0"/>
              </a:rPr>
            </a:br>
            <a:r>
              <a:rPr lang="en-US" sz="2400" dirty="0">
                <a:ea typeface="Times New Roman" pitchFamily="-65" charset="0"/>
                <a:cs typeface="Times New Roman" pitchFamily="-65" charset="0"/>
              </a:rPr>
              <a:t>0: $0, .. 8: $t0, 9:$t1, ..15: $t7, 16: $s0, 17: $s1, .. 23: $s7 </a:t>
            </a:r>
            <a:endParaRPr lang="en-US" sz="2000" dirty="0">
              <a:ea typeface="Times New Roman" pitchFamily="-65" charset="0"/>
              <a:cs typeface="Times New Roman" pitchFamily="-65" charset="0"/>
            </a:endParaRP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2000" dirty="0">
                <a:ea typeface="Times New Roman" pitchFamily="-65" charset="0"/>
                <a:cs typeface="Times New Roman" pitchFamily="-65" charset="0"/>
              </a:rPr>
              <a:t>Opcodes and function </a:t>
            </a:r>
            <a:r>
              <a:rPr lang="en-US" sz="2000" dirty="0" smtClean="0">
                <a:ea typeface="Times New Roman" pitchFamily="-65" charset="0"/>
                <a:cs typeface="Times New Roman" pitchFamily="-65" charset="0"/>
              </a:rPr>
              <a:t>fields:</a:t>
            </a:r>
            <a:endParaRPr lang="en-US" sz="2000" dirty="0">
              <a:ea typeface="Times New Roman" pitchFamily="-65" charset="0"/>
              <a:cs typeface="Times New Roman" pitchFamily="-65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dirty="0">
                <a:ea typeface="Times New Roman" pitchFamily="-65" charset="0"/>
                <a:cs typeface="Times New Roman" pitchFamily="-65" charset="0"/>
              </a:rPr>
              <a:t>		</a:t>
            </a:r>
            <a:r>
              <a:rPr lang="en-US" b="1" dirty="0">
                <a:latin typeface="Courier New" pitchFamily="-65" charset="0"/>
                <a:ea typeface="Times New Roman" pitchFamily="-65" charset="0"/>
                <a:cs typeface="Times New Roman" pitchFamily="-65" charset="0"/>
              </a:rPr>
              <a:t>add</a:t>
            </a:r>
            <a:r>
              <a:rPr lang="en-US" dirty="0">
                <a:ea typeface="Times New Roman" pitchFamily="-65" charset="0"/>
                <a:cs typeface="Times New Roman" pitchFamily="-65" charset="0"/>
              </a:rPr>
              <a:t>: </a:t>
            </a:r>
            <a:r>
              <a:rPr lang="en-US" dirty="0" err="1">
                <a:ea typeface="Times New Roman" pitchFamily="-65" charset="0"/>
                <a:cs typeface="Times New Roman" pitchFamily="-65" charset="0"/>
              </a:rPr>
              <a:t>opcode</a:t>
            </a:r>
            <a:r>
              <a:rPr lang="en-US" dirty="0">
                <a:ea typeface="Times New Roman" pitchFamily="-65" charset="0"/>
                <a:cs typeface="Times New Roman" pitchFamily="-65" charset="0"/>
              </a:rPr>
              <a:t> = 0, </a:t>
            </a:r>
            <a:r>
              <a:rPr lang="en-US" dirty="0" err="1">
                <a:ea typeface="Times New Roman" pitchFamily="-65" charset="0"/>
                <a:cs typeface="Times New Roman" pitchFamily="-65" charset="0"/>
              </a:rPr>
              <a:t>funct</a:t>
            </a:r>
            <a:r>
              <a:rPr lang="en-US" dirty="0">
                <a:ea typeface="Times New Roman" pitchFamily="-65" charset="0"/>
                <a:cs typeface="Times New Roman" pitchFamily="-65" charset="0"/>
              </a:rPr>
              <a:t> = 32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dirty="0">
                <a:ea typeface="Times New Roman" pitchFamily="-65" charset="0"/>
                <a:cs typeface="Times New Roman" pitchFamily="-65" charset="0"/>
              </a:rPr>
              <a:t>		</a:t>
            </a:r>
            <a:r>
              <a:rPr lang="en-US" b="1" dirty="0" err="1">
                <a:latin typeface="Courier New" pitchFamily="-65" charset="0"/>
                <a:ea typeface="Times New Roman" pitchFamily="-65" charset="0"/>
                <a:cs typeface="Times New Roman" pitchFamily="-65" charset="0"/>
              </a:rPr>
              <a:t>subu</a:t>
            </a:r>
            <a:r>
              <a:rPr lang="en-US" dirty="0">
                <a:ea typeface="Times New Roman" pitchFamily="-65" charset="0"/>
                <a:cs typeface="Times New Roman" pitchFamily="-65" charset="0"/>
              </a:rPr>
              <a:t>: </a:t>
            </a:r>
            <a:r>
              <a:rPr lang="en-US" dirty="0" err="1">
                <a:ea typeface="Times New Roman" pitchFamily="-65" charset="0"/>
                <a:cs typeface="Times New Roman" pitchFamily="-65" charset="0"/>
              </a:rPr>
              <a:t>opcode</a:t>
            </a:r>
            <a:r>
              <a:rPr lang="en-US" dirty="0">
                <a:ea typeface="Times New Roman" pitchFamily="-65" charset="0"/>
                <a:cs typeface="Times New Roman" pitchFamily="-65" charset="0"/>
              </a:rPr>
              <a:t> = 0, </a:t>
            </a:r>
            <a:r>
              <a:rPr lang="en-US" dirty="0" err="1">
                <a:ea typeface="Times New Roman" pitchFamily="-65" charset="0"/>
                <a:cs typeface="Times New Roman" pitchFamily="-65" charset="0"/>
              </a:rPr>
              <a:t>funct</a:t>
            </a:r>
            <a:r>
              <a:rPr lang="en-US" dirty="0">
                <a:ea typeface="Times New Roman" pitchFamily="-65" charset="0"/>
                <a:cs typeface="Times New Roman" pitchFamily="-65" charset="0"/>
              </a:rPr>
              <a:t> = 35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dirty="0">
                <a:ea typeface="Times New Roman" pitchFamily="-65" charset="0"/>
                <a:cs typeface="Times New Roman" pitchFamily="-65" charset="0"/>
              </a:rPr>
              <a:t>		</a:t>
            </a:r>
            <a:r>
              <a:rPr lang="en-US" b="1" dirty="0" err="1">
                <a:latin typeface="Courier New" pitchFamily="-65" charset="0"/>
                <a:ea typeface="Times New Roman" pitchFamily="-65" charset="0"/>
                <a:cs typeface="Times New Roman" pitchFamily="-65" charset="0"/>
              </a:rPr>
              <a:t>addi</a:t>
            </a:r>
            <a:r>
              <a:rPr lang="en-US" dirty="0">
                <a:ea typeface="Times New Roman" pitchFamily="-65" charset="0"/>
                <a:cs typeface="Times New Roman" pitchFamily="-65" charset="0"/>
              </a:rPr>
              <a:t>: </a:t>
            </a:r>
            <a:r>
              <a:rPr lang="en-US" dirty="0" err="1">
                <a:ea typeface="Times New Roman" pitchFamily="-65" charset="0"/>
                <a:cs typeface="Times New Roman" pitchFamily="-65" charset="0"/>
              </a:rPr>
              <a:t>opcode</a:t>
            </a:r>
            <a:r>
              <a:rPr lang="en-US" dirty="0">
                <a:ea typeface="Times New Roman" pitchFamily="-65" charset="0"/>
                <a:cs typeface="Times New Roman" pitchFamily="-65" charset="0"/>
              </a:rPr>
              <a:t> = 8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dirty="0">
                <a:ea typeface="Times New Roman" pitchFamily="-65" charset="0"/>
                <a:cs typeface="Times New Roman" pitchFamily="-65" charset="0"/>
              </a:rPr>
              <a:t>		</a:t>
            </a:r>
            <a:r>
              <a:rPr lang="en-US" b="1" dirty="0" err="1">
                <a:latin typeface="Courier New" pitchFamily="-65" charset="0"/>
                <a:ea typeface="Times New Roman" pitchFamily="-65" charset="0"/>
                <a:cs typeface="Times New Roman" pitchFamily="-65" charset="0"/>
              </a:rPr>
              <a:t>lw</a:t>
            </a:r>
            <a:r>
              <a:rPr lang="en-US" dirty="0">
                <a:ea typeface="Times New Roman" pitchFamily="-65" charset="0"/>
                <a:cs typeface="Times New Roman" pitchFamily="-65" charset="0"/>
              </a:rPr>
              <a:t>: </a:t>
            </a:r>
            <a:r>
              <a:rPr lang="en-US" dirty="0" err="1">
                <a:ea typeface="Times New Roman" pitchFamily="-65" charset="0"/>
                <a:cs typeface="Times New Roman" pitchFamily="-65" charset="0"/>
              </a:rPr>
              <a:t>opcode</a:t>
            </a:r>
            <a:r>
              <a:rPr lang="en-US" dirty="0">
                <a:ea typeface="Times New Roman" pitchFamily="-65" charset="0"/>
                <a:cs typeface="Times New Roman" pitchFamily="-65" charset="0"/>
              </a:rPr>
              <a:t> = 35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729035" y="2249488"/>
            <a:ext cx="5362577" cy="601662"/>
            <a:chOff x="2160" y="1104"/>
            <a:chExt cx="3471" cy="379"/>
          </a:xfrm>
        </p:grpSpPr>
        <p:sp>
          <p:nvSpPr>
            <p:cNvPr id="2138117" name="Text Box 5"/>
            <p:cNvSpPr txBox="1">
              <a:spLocks noChangeArrowheads="1"/>
            </p:cNvSpPr>
            <p:nvPr/>
          </p:nvSpPr>
          <p:spPr bwMode="auto">
            <a:xfrm>
              <a:off x="2901" y="1156"/>
              <a:ext cx="11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2138118" name="Text Box 6"/>
            <p:cNvSpPr txBox="1">
              <a:spLocks noChangeArrowheads="1"/>
            </p:cNvSpPr>
            <p:nvPr/>
          </p:nvSpPr>
          <p:spPr bwMode="auto">
            <a:xfrm>
              <a:off x="3370" y="1156"/>
              <a:ext cx="11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2138119" name="Text Box 7"/>
            <p:cNvSpPr txBox="1">
              <a:spLocks noChangeArrowheads="1"/>
            </p:cNvSpPr>
            <p:nvPr/>
          </p:nvSpPr>
          <p:spPr bwMode="auto">
            <a:xfrm>
              <a:off x="3765" y="1156"/>
              <a:ext cx="11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 sz="2800" b="1">
                <a:solidFill>
                  <a:schemeClr val="tx1"/>
                </a:solidFill>
              </a:endParaRP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160" y="1104"/>
              <a:ext cx="3154" cy="275"/>
              <a:chOff x="230" y="2546"/>
              <a:chExt cx="4733" cy="412"/>
            </a:xfrm>
          </p:grpSpPr>
          <p:sp>
            <p:nvSpPr>
              <p:cNvPr id="2138121" name="Text Box 9"/>
              <p:cNvSpPr txBox="1">
                <a:spLocks noChangeArrowheads="1"/>
              </p:cNvSpPr>
              <p:nvPr/>
            </p:nvSpPr>
            <p:spPr bwMode="auto">
              <a:xfrm>
                <a:off x="230" y="2583"/>
                <a:ext cx="1038" cy="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 b="1">
                    <a:solidFill>
                      <a:schemeClr val="tx1"/>
                    </a:solidFill>
                    <a:latin typeface="Courier New" pitchFamily="-65" charset="0"/>
                  </a:rPr>
                  <a:t>opcode</a:t>
                </a:r>
                <a:endParaRPr lang="en-US" sz="2000"/>
              </a:p>
            </p:txBody>
          </p:sp>
          <p:sp>
            <p:nvSpPr>
              <p:cNvPr id="2138122" name="Text Box 10"/>
              <p:cNvSpPr txBox="1">
                <a:spLocks noChangeArrowheads="1"/>
              </p:cNvSpPr>
              <p:nvPr/>
            </p:nvSpPr>
            <p:spPr bwMode="auto">
              <a:xfrm>
                <a:off x="1383" y="2583"/>
                <a:ext cx="462" cy="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 b="1">
                    <a:solidFill>
                      <a:schemeClr val="tx1"/>
                    </a:solidFill>
                    <a:latin typeface="Courier New" pitchFamily="-65" charset="0"/>
                  </a:rPr>
                  <a:t>rs</a:t>
                </a:r>
                <a:endParaRPr lang="en-US" sz="2000"/>
              </a:p>
            </p:txBody>
          </p:sp>
          <p:sp>
            <p:nvSpPr>
              <p:cNvPr id="2138123" name="Text Box 11"/>
              <p:cNvSpPr txBox="1">
                <a:spLocks noChangeArrowheads="1"/>
              </p:cNvSpPr>
              <p:nvPr/>
            </p:nvSpPr>
            <p:spPr bwMode="auto">
              <a:xfrm>
                <a:off x="2183" y="2583"/>
                <a:ext cx="462" cy="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 b="1">
                    <a:solidFill>
                      <a:schemeClr val="tx1"/>
                    </a:solidFill>
                    <a:latin typeface="Courier New" pitchFamily="-65" charset="0"/>
                  </a:rPr>
                  <a:t>rt</a:t>
                </a:r>
                <a:endParaRPr lang="en-US" sz="2000"/>
              </a:p>
            </p:txBody>
          </p:sp>
          <p:sp>
            <p:nvSpPr>
              <p:cNvPr id="2138124" name="Text Box 12"/>
              <p:cNvSpPr txBox="1">
                <a:spLocks noChangeArrowheads="1"/>
              </p:cNvSpPr>
              <p:nvPr/>
            </p:nvSpPr>
            <p:spPr bwMode="auto">
              <a:xfrm>
                <a:off x="3123" y="2546"/>
                <a:ext cx="174" cy="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 sz="2000"/>
              </a:p>
            </p:txBody>
          </p:sp>
          <p:sp>
            <p:nvSpPr>
              <p:cNvPr id="2138125" name="Text Box 13"/>
              <p:cNvSpPr txBox="1">
                <a:spLocks noChangeArrowheads="1"/>
              </p:cNvSpPr>
              <p:nvPr/>
            </p:nvSpPr>
            <p:spPr bwMode="auto">
              <a:xfrm>
                <a:off x="4789" y="2546"/>
                <a:ext cx="174" cy="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 sz="2000"/>
              </a:p>
            </p:txBody>
          </p:sp>
          <p:sp>
            <p:nvSpPr>
              <p:cNvPr id="2138126" name="Text Box 14"/>
              <p:cNvSpPr txBox="1">
                <a:spLocks noChangeArrowheads="1"/>
              </p:cNvSpPr>
              <p:nvPr/>
            </p:nvSpPr>
            <p:spPr bwMode="auto">
              <a:xfrm>
                <a:off x="3492" y="2583"/>
                <a:ext cx="1039" cy="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 b="1">
                    <a:solidFill>
                      <a:schemeClr val="tx1"/>
                    </a:solidFill>
                    <a:latin typeface="Courier New" pitchFamily="-65" charset="0"/>
                  </a:rPr>
                  <a:t>offset</a:t>
                </a:r>
                <a:endParaRPr lang="en-US" sz="2000"/>
              </a:p>
            </p:txBody>
          </p:sp>
        </p:grpSp>
        <p:sp>
          <p:nvSpPr>
            <p:cNvPr id="2138127" name="Rectangle 15"/>
            <p:cNvSpPr>
              <a:spLocks noChangeArrowheads="1"/>
            </p:cNvSpPr>
            <p:nvPr/>
          </p:nvSpPr>
          <p:spPr bwMode="auto">
            <a:xfrm>
              <a:off x="2208" y="1152"/>
              <a:ext cx="3423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8128" name="Line 16"/>
            <p:cNvSpPr>
              <a:spLocks noChangeShapeType="1"/>
            </p:cNvSpPr>
            <p:nvPr/>
          </p:nvSpPr>
          <p:spPr bwMode="auto">
            <a:xfrm>
              <a:off x="2848" y="115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8129" name="Line 17"/>
            <p:cNvSpPr>
              <a:spLocks noChangeShapeType="1"/>
            </p:cNvSpPr>
            <p:nvPr/>
          </p:nvSpPr>
          <p:spPr bwMode="auto">
            <a:xfrm>
              <a:off x="3392" y="115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8130" name="Line 18"/>
            <p:cNvSpPr>
              <a:spLocks noChangeShapeType="1"/>
            </p:cNvSpPr>
            <p:nvPr/>
          </p:nvSpPr>
          <p:spPr bwMode="auto">
            <a:xfrm>
              <a:off x="3904" y="115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8131" name="Text Box 19"/>
            <p:cNvSpPr txBox="1">
              <a:spLocks noChangeArrowheads="1"/>
            </p:cNvSpPr>
            <p:nvPr/>
          </p:nvSpPr>
          <p:spPr bwMode="auto">
            <a:xfrm>
              <a:off x="2253" y="1118"/>
              <a:ext cx="11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2138132" name="Text Box 20"/>
            <p:cNvSpPr txBox="1">
              <a:spLocks noChangeArrowheads="1"/>
            </p:cNvSpPr>
            <p:nvPr/>
          </p:nvSpPr>
          <p:spPr bwMode="auto">
            <a:xfrm>
              <a:off x="3372" y="1118"/>
              <a:ext cx="11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 sz="2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3729035" y="1447800"/>
            <a:ext cx="5363649" cy="417512"/>
            <a:chOff x="2160" y="841"/>
            <a:chExt cx="3471" cy="263"/>
          </a:xfrm>
        </p:grpSpPr>
        <p:sp>
          <p:nvSpPr>
            <p:cNvPr id="2138134" name="Text Box 22"/>
            <p:cNvSpPr txBox="1">
              <a:spLocks noChangeArrowheads="1"/>
            </p:cNvSpPr>
            <p:nvPr/>
          </p:nvSpPr>
          <p:spPr bwMode="auto">
            <a:xfrm>
              <a:off x="4062" y="854"/>
              <a:ext cx="30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solidFill>
                    <a:schemeClr val="tx1"/>
                  </a:solidFill>
                  <a:latin typeface="Courier New" pitchFamily="-65" charset="0"/>
                </a:rPr>
                <a:t>rd</a:t>
              </a:r>
              <a:endParaRPr lang="en-US" sz="2000"/>
            </a:p>
          </p:txBody>
        </p:sp>
        <p:sp>
          <p:nvSpPr>
            <p:cNvPr id="2138135" name="Text Box 23"/>
            <p:cNvSpPr txBox="1">
              <a:spLocks noChangeArrowheads="1"/>
            </p:cNvSpPr>
            <p:nvPr/>
          </p:nvSpPr>
          <p:spPr bwMode="auto">
            <a:xfrm>
              <a:off x="5010" y="854"/>
              <a:ext cx="59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solidFill>
                    <a:schemeClr val="tx1"/>
                  </a:solidFill>
                  <a:latin typeface="Courier New" pitchFamily="-65" charset="0"/>
                </a:rPr>
                <a:t>funct</a:t>
              </a:r>
              <a:endParaRPr lang="en-US" sz="2000"/>
            </a:p>
          </p:txBody>
        </p:sp>
        <p:sp>
          <p:nvSpPr>
            <p:cNvPr id="2138136" name="Text Box 24"/>
            <p:cNvSpPr txBox="1">
              <a:spLocks noChangeArrowheads="1"/>
            </p:cNvSpPr>
            <p:nvPr/>
          </p:nvSpPr>
          <p:spPr bwMode="auto">
            <a:xfrm>
              <a:off x="4442" y="854"/>
              <a:ext cx="59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solidFill>
                    <a:schemeClr val="tx1"/>
                  </a:solidFill>
                  <a:latin typeface="Courier New" pitchFamily="-65" charset="0"/>
                </a:rPr>
                <a:t>shamt</a:t>
              </a:r>
              <a:endParaRPr lang="en-US" sz="2000"/>
            </a:p>
          </p:txBody>
        </p:sp>
        <p:sp>
          <p:nvSpPr>
            <p:cNvPr id="2138137" name="Line 25"/>
            <p:cNvSpPr>
              <a:spLocks noChangeShapeType="1"/>
            </p:cNvSpPr>
            <p:nvPr/>
          </p:nvSpPr>
          <p:spPr bwMode="auto">
            <a:xfrm>
              <a:off x="4416" y="864"/>
              <a:ext cx="0" cy="1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8138" name="Line 26"/>
            <p:cNvSpPr>
              <a:spLocks noChangeShapeType="1"/>
            </p:cNvSpPr>
            <p:nvPr/>
          </p:nvSpPr>
          <p:spPr bwMode="auto">
            <a:xfrm>
              <a:off x="5040" y="864"/>
              <a:ext cx="0" cy="1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8139" name="Text Box 27"/>
            <p:cNvSpPr txBox="1">
              <a:spLocks noChangeArrowheads="1"/>
            </p:cNvSpPr>
            <p:nvPr/>
          </p:nvSpPr>
          <p:spPr bwMode="auto">
            <a:xfrm>
              <a:off x="2160" y="841"/>
              <a:ext cx="69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solidFill>
                    <a:schemeClr val="tx1"/>
                  </a:solidFill>
                  <a:latin typeface="Courier New" pitchFamily="-65" charset="0"/>
                </a:rPr>
                <a:t>opcode</a:t>
              </a:r>
              <a:endParaRPr lang="en-US" sz="2000"/>
            </a:p>
          </p:txBody>
        </p:sp>
        <p:sp>
          <p:nvSpPr>
            <p:cNvPr id="2138140" name="Text Box 28"/>
            <p:cNvSpPr txBox="1">
              <a:spLocks noChangeArrowheads="1"/>
            </p:cNvSpPr>
            <p:nvPr/>
          </p:nvSpPr>
          <p:spPr bwMode="auto">
            <a:xfrm>
              <a:off x="2928" y="841"/>
              <a:ext cx="30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solidFill>
                    <a:schemeClr val="tx1"/>
                  </a:solidFill>
                  <a:latin typeface="Courier New" pitchFamily="-65" charset="0"/>
                </a:rPr>
                <a:t>rs</a:t>
              </a:r>
              <a:endParaRPr lang="en-US" sz="2000"/>
            </a:p>
          </p:txBody>
        </p:sp>
        <p:sp>
          <p:nvSpPr>
            <p:cNvPr id="2138141" name="Text Box 29"/>
            <p:cNvSpPr txBox="1">
              <a:spLocks noChangeArrowheads="1"/>
            </p:cNvSpPr>
            <p:nvPr/>
          </p:nvSpPr>
          <p:spPr bwMode="auto">
            <a:xfrm>
              <a:off x="3461" y="841"/>
              <a:ext cx="30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solidFill>
                    <a:schemeClr val="tx1"/>
                  </a:solidFill>
                  <a:latin typeface="Courier New" pitchFamily="-65" charset="0"/>
                </a:rPr>
                <a:t>rt</a:t>
              </a:r>
              <a:endParaRPr lang="en-US" sz="2000"/>
            </a:p>
          </p:txBody>
        </p:sp>
        <p:sp>
          <p:nvSpPr>
            <p:cNvPr id="2138142" name="Rectangle 30"/>
            <p:cNvSpPr>
              <a:spLocks noChangeArrowheads="1"/>
            </p:cNvSpPr>
            <p:nvPr/>
          </p:nvSpPr>
          <p:spPr bwMode="auto">
            <a:xfrm>
              <a:off x="2208" y="864"/>
              <a:ext cx="3423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8143" name="Line 31"/>
            <p:cNvSpPr>
              <a:spLocks noChangeShapeType="1"/>
            </p:cNvSpPr>
            <p:nvPr/>
          </p:nvSpPr>
          <p:spPr bwMode="auto">
            <a:xfrm>
              <a:off x="2848" y="86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8144" name="Line 32"/>
            <p:cNvSpPr>
              <a:spLocks noChangeShapeType="1"/>
            </p:cNvSpPr>
            <p:nvPr/>
          </p:nvSpPr>
          <p:spPr bwMode="auto">
            <a:xfrm>
              <a:off x="3392" y="86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8145" name="Line 33"/>
            <p:cNvSpPr>
              <a:spLocks noChangeShapeType="1"/>
            </p:cNvSpPr>
            <p:nvPr/>
          </p:nvSpPr>
          <p:spPr bwMode="auto">
            <a:xfrm>
              <a:off x="3904" y="86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3729034" y="2706688"/>
            <a:ext cx="5362577" cy="601662"/>
            <a:chOff x="2160" y="1104"/>
            <a:chExt cx="3471" cy="379"/>
          </a:xfrm>
        </p:grpSpPr>
        <p:sp>
          <p:nvSpPr>
            <p:cNvPr id="2138147" name="Text Box 35"/>
            <p:cNvSpPr txBox="1">
              <a:spLocks noChangeArrowheads="1"/>
            </p:cNvSpPr>
            <p:nvPr/>
          </p:nvSpPr>
          <p:spPr bwMode="auto">
            <a:xfrm>
              <a:off x="2901" y="1156"/>
              <a:ext cx="11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2138148" name="Text Box 36"/>
            <p:cNvSpPr txBox="1">
              <a:spLocks noChangeArrowheads="1"/>
            </p:cNvSpPr>
            <p:nvPr/>
          </p:nvSpPr>
          <p:spPr bwMode="auto">
            <a:xfrm>
              <a:off x="3370" y="1156"/>
              <a:ext cx="11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2138149" name="Text Box 37"/>
            <p:cNvSpPr txBox="1">
              <a:spLocks noChangeArrowheads="1"/>
            </p:cNvSpPr>
            <p:nvPr/>
          </p:nvSpPr>
          <p:spPr bwMode="auto">
            <a:xfrm>
              <a:off x="3765" y="1156"/>
              <a:ext cx="11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 sz="2800" b="1">
                <a:solidFill>
                  <a:schemeClr val="tx1"/>
                </a:solidFill>
              </a:endParaRPr>
            </a:p>
          </p:txBody>
        </p:sp>
        <p:grpSp>
          <p:nvGrpSpPr>
            <p:cNvPr id="6" name="Group 38"/>
            <p:cNvGrpSpPr>
              <a:grpSpLocks/>
            </p:cNvGrpSpPr>
            <p:nvPr/>
          </p:nvGrpSpPr>
          <p:grpSpPr bwMode="auto">
            <a:xfrm>
              <a:off x="2160" y="1104"/>
              <a:ext cx="3154" cy="275"/>
              <a:chOff x="230" y="2546"/>
              <a:chExt cx="4733" cy="412"/>
            </a:xfrm>
          </p:grpSpPr>
          <p:sp>
            <p:nvSpPr>
              <p:cNvPr id="2138151" name="Text Box 39"/>
              <p:cNvSpPr txBox="1">
                <a:spLocks noChangeArrowheads="1"/>
              </p:cNvSpPr>
              <p:nvPr/>
            </p:nvSpPr>
            <p:spPr bwMode="auto">
              <a:xfrm>
                <a:off x="230" y="2583"/>
                <a:ext cx="1038" cy="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 b="1">
                    <a:solidFill>
                      <a:schemeClr val="tx1"/>
                    </a:solidFill>
                    <a:latin typeface="Courier New" pitchFamily="-65" charset="0"/>
                  </a:rPr>
                  <a:t>opcode</a:t>
                </a:r>
                <a:endParaRPr lang="en-US" sz="2000"/>
              </a:p>
            </p:txBody>
          </p:sp>
          <p:sp>
            <p:nvSpPr>
              <p:cNvPr id="2138152" name="Text Box 40"/>
              <p:cNvSpPr txBox="1">
                <a:spLocks noChangeArrowheads="1"/>
              </p:cNvSpPr>
              <p:nvPr/>
            </p:nvSpPr>
            <p:spPr bwMode="auto">
              <a:xfrm>
                <a:off x="1383" y="2583"/>
                <a:ext cx="462" cy="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 b="1">
                    <a:solidFill>
                      <a:schemeClr val="tx1"/>
                    </a:solidFill>
                    <a:latin typeface="Courier New" pitchFamily="-65" charset="0"/>
                  </a:rPr>
                  <a:t>rs</a:t>
                </a:r>
                <a:endParaRPr lang="en-US" sz="2000"/>
              </a:p>
            </p:txBody>
          </p:sp>
          <p:sp>
            <p:nvSpPr>
              <p:cNvPr id="2138153" name="Text Box 41"/>
              <p:cNvSpPr txBox="1">
                <a:spLocks noChangeArrowheads="1"/>
              </p:cNvSpPr>
              <p:nvPr/>
            </p:nvSpPr>
            <p:spPr bwMode="auto">
              <a:xfrm>
                <a:off x="2183" y="2583"/>
                <a:ext cx="462" cy="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 b="1">
                    <a:solidFill>
                      <a:schemeClr val="tx1"/>
                    </a:solidFill>
                    <a:latin typeface="Courier New" pitchFamily="-65" charset="0"/>
                  </a:rPr>
                  <a:t>rt</a:t>
                </a:r>
                <a:endParaRPr lang="en-US" sz="2000"/>
              </a:p>
            </p:txBody>
          </p:sp>
          <p:sp>
            <p:nvSpPr>
              <p:cNvPr id="2138154" name="Text Box 42"/>
              <p:cNvSpPr txBox="1">
                <a:spLocks noChangeArrowheads="1"/>
              </p:cNvSpPr>
              <p:nvPr/>
            </p:nvSpPr>
            <p:spPr bwMode="auto">
              <a:xfrm>
                <a:off x="3123" y="2546"/>
                <a:ext cx="174" cy="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 sz="2000"/>
              </a:p>
            </p:txBody>
          </p:sp>
          <p:sp>
            <p:nvSpPr>
              <p:cNvPr id="2138155" name="Text Box 43"/>
              <p:cNvSpPr txBox="1">
                <a:spLocks noChangeArrowheads="1"/>
              </p:cNvSpPr>
              <p:nvPr/>
            </p:nvSpPr>
            <p:spPr bwMode="auto">
              <a:xfrm>
                <a:off x="4789" y="2546"/>
                <a:ext cx="174" cy="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 sz="2000"/>
              </a:p>
            </p:txBody>
          </p:sp>
          <p:sp>
            <p:nvSpPr>
              <p:cNvPr id="2138156" name="Text Box 44"/>
              <p:cNvSpPr txBox="1">
                <a:spLocks noChangeArrowheads="1"/>
              </p:cNvSpPr>
              <p:nvPr/>
            </p:nvSpPr>
            <p:spPr bwMode="auto">
              <a:xfrm>
                <a:off x="3276" y="2583"/>
                <a:ext cx="1471" cy="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 b="1">
                    <a:solidFill>
                      <a:schemeClr val="tx1"/>
                    </a:solidFill>
                    <a:latin typeface="Courier New" pitchFamily="-65" charset="0"/>
                  </a:rPr>
                  <a:t>immediate</a:t>
                </a:r>
                <a:endParaRPr lang="en-US" sz="2000"/>
              </a:p>
            </p:txBody>
          </p:sp>
        </p:grpSp>
        <p:sp>
          <p:nvSpPr>
            <p:cNvPr id="2138157" name="Rectangle 45"/>
            <p:cNvSpPr>
              <a:spLocks noChangeArrowheads="1"/>
            </p:cNvSpPr>
            <p:nvPr/>
          </p:nvSpPr>
          <p:spPr bwMode="auto">
            <a:xfrm>
              <a:off x="2208" y="1152"/>
              <a:ext cx="3423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8158" name="Line 46"/>
            <p:cNvSpPr>
              <a:spLocks noChangeShapeType="1"/>
            </p:cNvSpPr>
            <p:nvPr/>
          </p:nvSpPr>
          <p:spPr bwMode="auto">
            <a:xfrm>
              <a:off x="2848" y="115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8159" name="Line 47"/>
            <p:cNvSpPr>
              <a:spLocks noChangeShapeType="1"/>
            </p:cNvSpPr>
            <p:nvPr/>
          </p:nvSpPr>
          <p:spPr bwMode="auto">
            <a:xfrm>
              <a:off x="3392" y="115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8160" name="Line 48"/>
            <p:cNvSpPr>
              <a:spLocks noChangeShapeType="1"/>
            </p:cNvSpPr>
            <p:nvPr/>
          </p:nvSpPr>
          <p:spPr bwMode="auto">
            <a:xfrm>
              <a:off x="3904" y="115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8161" name="Text Box 49"/>
            <p:cNvSpPr txBox="1">
              <a:spLocks noChangeArrowheads="1"/>
            </p:cNvSpPr>
            <p:nvPr/>
          </p:nvSpPr>
          <p:spPr bwMode="auto">
            <a:xfrm>
              <a:off x="2253" y="1118"/>
              <a:ext cx="11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2138162" name="Text Box 50"/>
            <p:cNvSpPr txBox="1">
              <a:spLocks noChangeArrowheads="1"/>
            </p:cNvSpPr>
            <p:nvPr/>
          </p:nvSpPr>
          <p:spPr bwMode="auto">
            <a:xfrm>
              <a:off x="3372" y="1118"/>
              <a:ext cx="11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 sz="2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3729036" y="1868488"/>
            <a:ext cx="5362575" cy="417512"/>
            <a:chOff x="2160" y="841"/>
            <a:chExt cx="3471" cy="263"/>
          </a:xfrm>
        </p:grpSpPr>
        <p:sp>
          <p:nvSpPr>
            <p:cNvPr id="2138164" name="Text Box 52"/>
            <p:cNvSpPr txBox="1">
              <a:spLocks noChangeArrowheads="1"/>
            </p:cNvSpPr>
            <p:nvPr/>
          </p:nvSpPr>
          <p:spPr bwMode="auto">
            <a:xfrm>
              <a:off x="4062" y="854"/>
              <a:ext cx="30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solidFill>
                    <a:schemeClr val="tx1"/>
                  </a:solidFill>
                  <a:latin typeface="Courier New" pitchFamily="-65" charset="0"/>
                </a:rPr>
                <a:t>rd</a:t>
              </a:r>
              <a:endParaRPr lang="en-US" sz="2000"/>
            </a:p>
          </p:txBody>
        </p:sp>
        <p:sp>
          <p:nvSpPr>
            <p:cNvPr id="2138165" name="Text Box 53"/>
            <p:cNvSpPr txBox="1">
              <a:spLocks noChangeArrowheads="1"/>
            </p:cNvSpPr>
            <p:nvPr/>
          </p:nvSpPr>
          <p:spPr bwMode="auto">
            <a:xfrm>
              <a:off x="5010" y="854"/>
              <a:ext cx="59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solidFill>
                    <a:schemeClr val="tx1"/>
                  </a:solidFill>
                  <a:latin typeface="Courier New" pitchFamily="-65" charset="0"/>
                </a:rPr>
                <a:t>funct</a:t>
              </a:r>
              <a:endParaRPr lang="en-US" sz="2000"/>
            </a:p>
          </p:txBody>
        </p:sp>
        <p:sp>
          <p:nvSpPr>
            <p:cNvPr id="2138166" name="Text Box 54"/>
            <p:cNvSpPr txBox="1">
              <a:spLocks noChangeArrowheads="1"/>
            </p:cNvSpPr>
            <p:nvPr/>
          </p:nvSpPr>
          <p:spPr bwMode="auto">
            <a:xfrm>
              <a:off x="4442" y="854"/>
              <a:ext cx="59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solidFill>
                    <a:schemeClr val="tx1"/>
                  </a:solidFill>
                  <a:latin typeface="Courier New" pitchFamily="-65" charset="0"/>
                </a:rPr>
                <a:t>shamt</a:t>
              </a:r>
              <a:endParaRPr lang="en-US" sz="2000"/>
            </a:p>
          </p:txBody>
        </p:sp>
        <p:sp>
          <p:nvSpPr>
            <p:cNvPr id="2138167" name="Line 55"/>
            <p:cNvSpPr>
              <a:spLocks noChangeShapeType="1"/>
            </p:cNvSpPr>
            <p:nvPr/>
          </p:nvSpPr>
          <p:spPr bwMode="auto">
            <a:xfrm>
              <a:off x="4416" y="864"/>
              <a:ext cx="0" cy="1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8168" name="Line 56"/>
            <p:cNvSpPr>
              <a:spLocks noChangeShapeType="1"/>
            </p:cNvSpPr>
            <p:nvPr/>
          </p:nvSpPr>
          <p:spPr bwMode="auto">
            <a:xfrm>
              <a:off x="5040" y="864"/>
              <a:ext cx="0" cy="1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8169" name="Text Box 57"/>
            <p:cNvSpPr txBox="1">
              <a:spLocks noChangeArrowheads="1"/>
            </p:cNvSpPr>
            <p:nvPr/>
          </p:nvSpPr>
          <p:spPr bwMode="auto">
            <a:xfrm>
              <a:off x="2160" y="841"/>
              <a:ext cx="69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solidFill>
                    <a:schemeClr val="tx1"/>
                  </a:solidFill>
                  <a:latin typeface="Courier New" pitchFamily="-65" charset="0"/>
                </a:rPr>
                <a:t>opcode</a:t>
              </a:r>
              <a:endParaRPr lang="en-US" sz="2000"/>
            </a:p>
          </p:txBody>
        </p:sp>
        <p:sp>
          <p:nvSpPr>
            <p:cNvPr id="2138170" name="Text Box 58"/>
            <p:cNvSpPr txBox="1">
              <a:spLocks noChangeArrowheads="1"/>
            </p:cNvSpPr>
            <p:nvPr/>
          </p:nvSpPr>
          <p:spPr bwMode="auto">
            <a:xfrm>
              <a:off x="2928" y="841"/>
              <a:ext cx="30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solidFill>
                    <a:schemeClr val="tx1"/>
                  </a:solidFill>
                  <a:latin typeface="Courier New" pitchFamily="-65" charset="0"/>
                </a:rPr>
                <a:t>rs</a:t>
              </a:r>
              <a:endParaRPr lang="en-US" sz="2000"/>
            </a:p>
          </p:txBody>
        </p:sp>
        <p:sp>
          <p:nvSpPr>
            <p:cNvPr id="2138171" name="Text Box 59"/>
            <p:cNvSpPr txBox="1">
              <a:spLocks noChangeArrowheads="1"/>
            </p:cNvSpPr>
            <p:nvPr/>
          </p:nvSpPr>
          <p:spPr bwMode="auto">
            <a:xfrm>
              <a:off x="3461" y="841"/>
              <a:ext cx="30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solidFill>
                    <a:schemeClr val="tx1"/>
                  </a:solidFill>
                  <a:latin typeface="Courier New" pitchFamily="-65" charset="0"/>
                </a:rPr>
                <a:t>rt</a:t>
              </a:r>
              <a:endParaRPr lang="en-US" sz="2000"/>
            </a:p>
          </p:txBody>
        </p:sp>
        <p:sp>
          <p:nvSpPr>
            <p:cNvPr id="2138172" name="Rectangle 60"/>
            <p:cNvSpPr>
              <a:spLocks noChangeArrowheads="1"/>
            </p:cNvSpPr>
            <p:nvPr/>
          </p:nvSpPr>
          <p:spPr bwMode="auto">
            <a:xfrm>
              <a:off x="2208" y="864"/>
              <a:ext cx="3423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8173" name="Line 61"/>
            <p:cNvSpPr>
              <a:spLocks noChangeShapeType="1"/>
            </p:cNvSpPr>
            <p:nvPr/>
          </p:nvSpPr>
          <p:spPr bwMode="auto">
            <a:xfrm>
              <a:off x="2848" y="86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8174" name="Line 62"/>
            <p:cNvSpPr>
              <a:spLocks noChangeShapeType="1"/>
            </p:cNvSpPr>
            <p:nvPr/>
          </p:nvSpPr>
          <p:spPr bwMode="auto">
            <a:xfrm>
              <a:off x="3392" y="86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8175" name="Line 63"/>
            <p:cNvSpPr>
              <a:spLocks noChangeShapeType="1"/>
            </p:cNvSpPr>
            <p:nvPr/>
          </p:nvSpPr>
          <p:spPr bwMode="auto">
            <a:xfrm>
              <a:off x="3904" y="86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64"/>
          <p:cNvGrpSpPr>
            <a:grpSpLocks/>
          </p:cNvGrpSpPr>
          <p:nvPr/>
        </p:nvGrpSpPr>
        <p:grpSpPr bwMode="auto">
          <a:xfrm>
            <a:off x="3729034" y="3163888"/>
            <a:ext cx="5362578" cy="417512"/>
            <a:chOff x="2160" y="841"/>
            <a:chExt cx="3471" cy="263"/>
          </a:xfrm>
        </p:grpSpPr>
        <p:sp>
          <p:nvSpPr>
            <p:cNvPr id="2138177" name="Text Box 65"/>
            <p:cNvSpPr txBox="1">
              <a:spLocks noChangeArrowheads="1"/>
            </p:cNvSpPr>
            <p:nvPr/>
          </p:nvSpPr>
          <p:spPr bwMode="auto">
            <a:xfrm>
              <a:off x="4062" y="854"/>
              <a:ext cx="30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solidFill>
                    <a:schemeClr val="tx1"/>
                  </a:solidFill>
                  <a:latin typeface="Courier New" pitchFamily="-65" charset="0"/>
                </a:rPr>
                <a:t>rd</a:t>
              </a:r>
              <a:endParaRPr lang="en-US" sz="2000"/>
            </a:p>
          </p:txBody>
        </p:sp>
        <p:sp>
          <p:nvSpPr>
            <p:cNvPr id="2138178" name="Text Box 66"/>
            <p:cNvSpPr txBox="1">
              <a:spLocks noChangeArrowheads="1"/>
            </p:cNvSpPr>
            <p:nvPr/>
          </p:nvSpPr>
          <p:spPr bwMode="auto">
            <a:xfrm>
              <a:off x="5010" y="854"/>
              <a:ext cx="59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solidFill>
                    <a:schemeClr val="tx1"/>
                  </a:solidFill>
                  <a:latin typeface="Courier New" pitchFamily="-65" charset="0"/>
                </a:rPr>
                <a:t>funct</a:t>
              </a:r>
              <a:endParaRPr lang="en-US" sz="2000"/>
            </a:p>
          </p:txBody>
        </p:sp>
        <p:sp>
          <p:nvSpPr>
            <p:cNvPr id="2138179" name="Text Box 67"/>
            <p:cNvSpPr txBox="1">
              <a:spLocks noChangeArrowheads="1"/>
            </p:cNvSpPr>
            <p:nvPr/>
          </p:nvSpPr>
          <p:spPr bwMode="auto">
            <a:xfrm>
              <a:off x="4442" y="854"/>
              <a:ext cx="59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solidFill>
                    <a:schemeClr val="tx1"/>
                  </a:solidFill>
                  <a:latin typeface="Courier New" pitchFamily="-65" charset="0"/>
                </a:rPr>
                <a:t>shamt</a:t>
              </a:r>
              <a:endParaRPr lang="en-US" sz="2000"/>
            </a:p>
          </p:txBody>
        </p:sp>
        <p:sp>
          <p:nvSpPr>
            <p:cNvPr id="2138180" name="Line 68"/>
            <p:cNvSpPr>
              <a:spLocks noChangeShapeType="1"/>
            </p:cNvSpPr>
            <p:nvPr/>
          </p:nvSpPr>
          <p:spPr bwMode="auto">
            <a:xfrm>
              <a:off x="4416" y="864"/>
              <a:ext cx="0" cy="1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8181" name="Line 69"/>
            <p:cNvSpPr>
              <a:spLocks noChangeShapeType="1"/>
            </p:cNvSpPr>
            <p:nvPr/>
          </p:nvSpPr>
          <p:spPr bwMode="auto">
            <a:xfrm>
              <a:off x="5040" y="864"/>
              <a:ext cx="0" cy="1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8182" name="Text Box 70"/>
            <p:cNvSpPr txBox="1">
              <a:spLocks noChangeArrowheads="1"/>
            </p:cNvSpPr>
            <p:nvPr/>
          </p:nvSpPr>
          <p:spPr bwMode="auto">
            <a:xfrm>
              <a:off x="2160" y="841"/>
              <a:ext cx="69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solidFill>
                    <a:schemeClr val="tx1"/>
                  </a:solidFill>
                  <a:latin typeface="Courier New" pitchFamily="-65" charset="0"/>
                </a:rPr>
                <a:t>opcode</a:t>
              </a:r>
              <a:endParaRPr lang="en-US" sz="2000"/>
            </a:p>
          </p:txBody>
        </p:sp>
        <p:sp>
          <p:nvSpPr>
            <p:cNvPr id="2138183" name="Text Box 71"/>
            <p:cNvSpPr txBox="1">
              <a:spLocks noChangeArrowheads="1"/>
            </p:cNvSpPr>
            <p:nvPr/>
          </p:nvSpPr>
          <p:spPr bwMode="auto">
            <a:xfrm>
              <a:off x="2928" y="841"/>
              <a:ext cx="30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solidFill>
                    <a:schemeClr val="tx1"/>
                  </a:solidFill>
                  <a:latin typeface="Courier New" pitchFamily="-65" charset="0"/>
                </a:rPr>
                <a:t>rs</a:t>
              </a:r>
              <a:endParaRPr lang="en-US" sz="2000"/>
            </a:p>
          </p:txBody>
        </p:sp>
        <p:sp>
          <p:nvSpPr>
            <p:cNvPr id="2138184" name="Text Box 72"/>
            <p:cNvSpPr txBox="1">
              <a:spLocks noChangeArrowheads="1"/>
            </p:cNvSpPr>
            <p:nvPr/>
          </p:nvSpPr>
          <p:spPr bwMode="auto">
            <a:xfrm>
              <a:off x="3461" y="841"/>
              <a:ext cx="30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solidFill>
                    <a:schemeClr val="tx1"/>
                  </a:solidFill>
                  <a:latin typeface="Courier New" pitchFamily="-65" charset="0"/>
                </a:rPr>
                <a:t>rt</a:t>
              </a:r>
              <a:endParaRPr lang="en-US" sz="2000"/>
            </a:p>
          </p:txBody>
        </p:sp>
        <p:sp>
          <p:nvSpPr>
            <p:cNvPr id="2138185" name="Rectangle 73"/>
            <p:cNvSpPr>
              <a:spLocks noChangeArrowheads="1"/>
            </p:cNvSpPr>
            <p:nvPr/>
          </p:nvSpPr>
          <p:spPr bwMode="auto">
            <a:xfrm>
              <a:off x="2208" y="864"/>
              <a:ext cx="3423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8186" name="Line 74"/>
            <p:cNvSpPr>
              <a:spLocks noChangeShapeType="1"/>
            </p:cNvSpPr>
            <p:nvPr/>
          </p:nvSpPr>
          <p:spPr bwMode="auto">
            <a:xfrm>
              <a:off x="2848" y="86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8187" name="Line 75"/>
            <p:cNvSpPr>
              <a:spLocks noChangeShapeType="1"/>
            </p:cNvSpPr>
            <p:nvPr/>
          </p:nvSpPr>
          <p:spPr bwMode="auto">
            <a:xfrm>
              <a:off x="3392" y="86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8188" name="Line 76"/>
            <p:cNvSpPr>
              <a:spLocks noChangeShapeType="1"/>
            </p:cNvSpPr>
            <p:nvPr/>
          </p:nvSpPr>
          <p:spPr bwMode="auto">
            <a:xfrm>
              <a:off x="3904" y="86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2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1 due next </a:t>
            </a:r>
            <a:r>
              <a:rPr lang="en-US" dirty="0"/>
              <a:t>Tuesday 9/22 @ </a:t>
            </a:r>
            <a:r>
              <a:rPr lang="en-US" dirty="0" smtClean="0"/>
              <a:t>23:59:59</a:t>
            </a:r>
          </a:p>
          <a:p>
            <a:r>
              <a:rPr lang="en-US" smtClean="0"/>
              <a:t>Piazza – </a:t>
            </a:r>
            <a:r>
              <a:rPr lang="en-US" dirty="0" smtClean="0"/>
              <a:t>Top 1% of contributors will get full EPA points!</a:t>
            </a:r>
          </a:p>
          <a:p>
            <a:r>
              <a:rPr lang="en-US" dirty="0" smtClean="0"/>
              <a:t>Piazza Etiquette</a:t>
            </a:r>
          </a:p>
          <a:p>
            <a:pPr lvl="1"/>
            <a:r>
              <a:rPr lang="en-US" dirty="0" smtClean="0"/>
              <a:t>Please don’t post code. We do not debug over piazza. Come to OH instead!</a:t>
            </a:r>
          </a:p>
          <a:p>
            <a:pPr lvl="1"/>
            <a:r>
              <a:rPr lang="en-US" dirty="0" smtClean="0"/>
              <a:t>Search through other posts, FAQs before posting a question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2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Branching Instructions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93776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Need to specify a target address if branch taken</a:t>
            </a:r>
          </a:p>
          <a:p>
            <a:pPr lvl="1"/>
            <a:r>
              <a:rPr lang="en-US" dirty="0" smtClean="0"/>
              <a:t>Also specify two registers to compare</a:t>
            </a:r>
          </a:p>
          <a:p>
            <a:r>
              <a:rPr lang="en-US" dirty="0" smtClean="0"/>
              <a:t>Use I-Format:</a:t>
            </a:r>
          </a:p>
          <a:p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opcode</a:t>
            </a:r>
            <a:r>
              <a:rPr lang="en-US" dirty="0" smtClean="0"/>
              <a:t> specifies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dirty="0" smtClean="0"/>
              <a:t> (4) vs.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dirty="0" smtClean="0"/>
              <a:t> (5)</a:t>
            </a:r>
          </a:p>
          <a:p>
            <a:pPr lvl="1"/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 and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rt</a:t>
            </a:r>
            <a:r>
              <a:rPr lang="en-US" dirty="0" smtClean="0"/>
              <a:t> specify registers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How to best use </a:t>
            </a:r>
            <a:r>
              <a:rPr lang="en-US" sz="2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immediate</a:t>
            </a:r>
            <a:r>
              <a:rPr lang="en-US" dirty="0" smtClean="0">
                <a:solidFill>
                  <a:srgbClr val="FF0000"/>
                </a:solidFill>
              </a:rPr>
              <a:t> to specify addresses?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93192" y="3566160"/>
            <a:ext cx="8349870" cy="822960"/>
            <a:chOff x="351069" y="2468880"/>
            <a:chExt cx="8349870" cy="822960"/>
          </a:xfrm>
        </p:grpSpPr>
        <p:grpSp>
          <p:nvGrpSpPr>
            <p:cNvPr id="8" name="Group 50"/>
            <p:cNvGrpSpPr/>
            <p:nvPr/>
          </p:nvGrpSpPr>
          <p:grpSpPr>
            <a:xfrm>
              <a:off x="621792" y="2834640"/>
              <a:ext cx="7900416" cy="457200"/>
              <a:chOff x="621792" y="2834640"/>
              <a:chExt cx="7900416" cy="4572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621792" y="2834640"/>
                <a:ext cx="1481328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28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103120" y="2834640"/>
                <a:ext cx="123444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28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337560" y="2834640"/>
                <a:ext cx="123444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28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572000" y="2834640"/>
                <a:ext cx="3950208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immediate</a:t>
                </a:r>
                <a:endParaRPr lang="en-US" sz="28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51069" y="2468880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31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31927" y="2468880"/>
              <a:ext cx="369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0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9912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Branching Instruction Usage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9377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Branches typically used for loops (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if-else</a:t>
            </a:r>
            <a:r>
              <a:rPr lang="en-US" dirty="0" smtClean="0"/>
              <a:t>,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,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Loops are generally small (&lt; 50 instructions)</a:t>
            </a:r>
          </a:p>
          <a:p>
            <a:pPr lvl="1"/>
            <a:r>
              <a:rPr lang="en-US" dirty="0" smtClean="0"/>
              <a:t>Function calls and unconditional jumps handled with jump instructions (J-Format)</a:t>
            </a:r>
          </a:p>
          <a:p>
            <a:r>
              <a:rPr lang="en-US" b="1" dirty="0" smtClean="0"/>
              <a:t>Recall:</a:t>
            </a:r>
            <a:r>
              <a:rPr lang="en-US" dirty="0" smtClean="0"/>
              <a:t>  Instructions stored in a localized area of memory (Code/Text)</a:t>
            </a:r>
          </a:p>
          <a:p>
            <a:pPr lvl="1"/>
            <a:r>
              <a:rPr lang="en-US" dirty="0" smtClean="0"/>
              <a:t>Largest branch distance limited by size of code</a:t>
            </a:r>
          </a:p>
          <a:p>
            <a:pPr lvl="1"/>
            <a:r>
              <a:rPr lang="en-US" dirty="0" smtClean="0"/>
              <a:t>Address of current instruction stored in the program counter (PC)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520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PC-Relative Addressing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PC-Relative Addressing:</a:t>
            </a:r>
            <a:r>
              <a:rPr lang="en-US" dirty="0" smtClean="0"/>
              <a:t>  Use the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immediate</a:t>
            </a:r>
            <a:r>
              <a:rPr lang="en-US" dirty="0" smtClean="0"/>
              <a:t> field as a two’s complement offset to PC</a:t>
            </a:r>
          </a:p>
          <a:p>
            <a:pPr lvl="1"/>
            <a:r>
              <a:rPr lang="en-US" dirty="0" smtClean="0"/>
              <a:t>Branches generally change the PC by a small amount</a:t>
            </a:r>
          </a:p>
          <a:p>
            <a:pPr lvl="1"/>
            <a:r>
              <a:rPr lang="en-US" dirty="0" smtClean="0"/>
              <a:t>Can specify ± 2</a:t>
            </a:r>
            <a:r>
              <a:rPr lang="en-US" baseline="30000" dirty="0" smtClean="0"/>
              <a:t>15</a:t>
            </a:r>
            <a:r>
              <a:rPr lang="en-US" dirty="0" smtClean="0"/>
              <a:t> addresses from the PC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11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Branch Calculation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9377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we </a:t>
            </a:r>
            <a:r>
              <a:rPr lang="en-US" dirty="0" smtClean="0">
                <a:solidFill>
                  <a:srgbClr val="FF0000"/>
                </a:solidFill>
              </a:rPr>
              <a:t>don’t</a:t>
            </a:r>
            <a:r>
              <a:rPr lang="en-US" dirty="0" smtClean="0"/>
              <a:t> take the branch: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PC = PC + 4 =</a:t>
            </a:r>
            <a:r>
              <a:rPr lang="en-US" dirty="0" smtClean="0"/>
              <a:t>	next instruction</a:t>
            </a:r>
          </a:p>
          <a:p>
            <a:r>
              <a:rPr lang="en-US" dirty="0" smtClean="0"/>
              <a:t>If we </a:t>
            </a:r>
            <a:r>
              <a:rPr lang="en-US" dirty="0" smtClean="0">
                <a:solidFill>
                  <a:srgbClr val="FF0000"/>
                </a:solidFill>
              </a:rPr>
              <a:t>do</a:t>
            </a:r>
            <a:r>
              <a:rPr lang="en-US" dirty="0" smtClean="0"/>
              <a:t> take the branch: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PC = (PC+4) + (immediate*4)</a:t>
            </a:r>
          </a:p>
          <a:p>
            <a:pPr>
              <a:spcBef>
                <a:spcPts val="2400"/>
              </a:spcBef>
            </a:pPr>
            <a:r>
              <a:rPr lang="en-US" b="1" dirty="0" smtClean="0"/>
              <a:t>Observations:</a:t>
            </a:r>
          </a:p>
          <a:p>
            <a:pPr lvl="1"/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immediate</a:t>
            </a:r>
            <a:r>
              <a:rPr lang="en-US" dirty="0" smtClean="0"/>
              <a:t> is number of instructions to jump (remember, specifies words) either forward (+) or backwards (–)</a:t>
            </a:r>
          </a:p>
          <a:p>
            <a:pPr lvl="1"/>
            <a:r>
              <a:rPr lang="en-US" dirty="0" smtClean="0"/>
              <a:t>Branch from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PC+4</a:t>
            </a:r>
            <a:r>
              <a:rPr lang="en-US" dirty="0" smtClean="0"/>
              <a:t> for hardware reasons; will be clear why later in the course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166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4" descr="Eniac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7" b="5757"/>
          <a:stretch>
            <a:fillRect/>
          </a:stretch>
        </p:blipFill>
        <p:spPr>
          <a:xfrm>
            <a:off x="405714" y="1180387"/>
            <a:ext cx="8396516" cy="56776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47" y="1215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ENIAC (</a:t>
            </a:r>
            <a:r>
              <a:rPr lang="en-US" dirty="0" err="1" smtClean="0"/>
              <a:t>U.Penn</a:t>
            </a:r>
            <a:r>
              <a:rPr lang="en-US" dirty="0" smtClean="0"/>
              <a:t>., 1946)</a:t>
            </a:r>
            <a:br>
              <a:rPr lang="en-US" dirty="0" smtClean="0"/>
            </a:br>
            <a:r>
              <a:rPr lang="en-US" sz="4000" dirty="0" smtClean="0"/>
              <a:t>First Electronic General-Purpose Computer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90465" y="1347805"/>
            <a:ext cx="8267666" cy="4525963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effectLst>
                  <a:glow rad="381000">
                    <a:schemeClr val="tx1"/>
                  </a:glow>
                </a:effectLst>
              </a:rPr>
              <a:t>Blazingly fast (multiply in 2.8ms!)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effectLst>
                  <a:glow rad="381000">
                    <a:schemeClr val="tx1"/>
                  </a:glow>
                </a:effectLst>
              </a:rPr>
              <a:t>10 decimal digits x 10 decimal digits</a:t>
            </a:r>
          </a:p>
          <a:p>
            <a:r>
              <a:rPr lang="en-US" dirty="0">
                <a:solidFill>
                  <a:srgbClr val="FFFFFF"/>
                </a:solidFill>
                <a:effectLst>
                  <a:glow rad="381000">
                    <a:schemeClr val="tx1"/>
                  </a:glow>
                </a:effectLst>
              </a:rPr>
              <a:t>But needed 2-3 days to setup new program, as programmed with patch cords and switches</a:t>
            </a:r>
          </a:p>
        </p:txBody>
      </p:sp>
    </p:spTree>
    <p:extLst>
      <p:ext uri="{BB962C8B-B14F-4D97-AF65-F5344CB8AC3E}">
        <p14:creationId xmlns:p14="http://schemas.microsoft.com/office/powerpoint/2010/main" val="377253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Branch Example (1/2)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1647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37760"/>
          </a:xfrm>
        </p:spPr>
        <p:txBody>
          <a:bodyPr>
            <a:normAutofit fontScale="92500" lnSpcReduction="10000"/>
          </a:bodyPr>
          <a:lstStyle/>
          <a:p>
            <a:pPr>
              <a:tabLst>
                <a:tab pos="1771650" algn="l"/>
                <a:tab pos="2571750" algn="l"/>
                <a:tab pos="3257550" algn="l"/>
              </a:tabLst>
            </a:pPr>
            <a:r>
              <a:rPr lang="en-US" dirty="0"/>
              <a:t>MIPS Code:</a:t>
            </a:r>
          </a:p>
          <a:p>
            <a:pPr lvl="1">
              <a:buFontTx/>
              <a:buNone/>
              <a:tabLst>
                <a:tab pos="1771650" algn="l"/>
                <a:tab pos="2571750" algn="l"/>
                <a:tab pos="3257550" algn="l"/>
              </a:tabLst>
            </a:pPr>
            <a:r>
              <a:rPr lang="en-US" dirty="0" smtClean="0">
                <a:latin typeface="Courier New" pitchFamily="24" charset="0"/>
              </a:rPr>
              <a:t>	</a:t>
            </a:r>
            <a:r>
              <a:rPr lang="en-US" dirty="0" smtClean="0">
                <a:solidFill>
                  <a:schemeClr val="accent4"/>
                </a:solidFill>
                <a:latin typeface="Courier New" pitchFamily="24" charset="0"/>
              </a:rPr>
              <a:t>Loop:</a:t>
            </a:r>
            <a:r>
              <a:rPr lang="en-US" sz="2400" dirty="0" smtClean="0">
                <a:solidFill>
                  <a:schemeClr val="accent4"/>
                </a:solidFill>
                <a:latin typeface="Courier New" pitchFamily="2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24" charset="0"/>
              </a:rPr>
              <a:t>beq</a:t>
            </a:r>
            <a:r>
              <a:rPr lang="en-US" b="1" dirty="0" smtClean="0">
                <a:solidFill>
                  <a:srgbClr val="FF0000"/>
                </a:solidFill>
                <a:latin typeface="Courier New" pitchFamily="24" charset="0"/>
              </a:rPr>
              <a:t>   </a:t>
            </a:r>
            <a:r>
              <a:rPr lang="en-US" b="1" dirty="0">
                <a:solidFill>
                  <a:srgbClr val="FF0000"/>
                </a:solidFill>
                <a:latin typeface="Courier New" pitchFamily="24" charset="0"/>
              </a:rPr>
              <a:t>$9,$0,</a:t>
            </a:r>
            <a:r>
              <a:rPr lang="en-US" b="1" dirty="0" smtClean="0">
                <a:solidFill>
                  <a:schemeClr val="accent6"/>
                </a:solidFill>
                <a:latin typeface="Courier New" pitchFamily="24" charset="0"/>
              </a:rPr>
              <a:t>End</a:t>
            </a:r>
            <a:r>
              <a:rPr lang="en-US" u="sng" dirty="0" smtClean="0">
                <a:solidFill>
                  <a:schemeClr val="accent2"/>
                </a:solidFill>
                <a:latin typeface="Courier New" pitchFamily="24" charset="0"/>
              </a:rPr>
              <a:t/>
            </a:r>
            <a:br>
              <a:rPr lang="en-US" u="sng" dirty="0" smtClean="0">
                <a:solidFill>
                  <a:schemeClr val="accent2"/>
                </a:solidFill>
                <a:latin typeface="Courier New" pitchFamily="24" charset="0"/>
              </a:rPr>
            </a:br>
            <a:r>
              <a:rPr lang="en-US" dirty="0" smtClean="0">
                <a:solidFill>
                  <a:schemeClr val="accent2"/>
                </a:solidFill>
                <a:latin typeface="Courier New" pitchFamily="24" charset="0"/>
              </a:rPr>
              <a:t>      </a:t>
            </a:r>
            <a:r>
              <a:rPr lang="en-US" dirty="0" err="1" smtClean="0">
                <a:latin typeface="Courier New" pitchFamily="24" charset="0"/>
              </a:rPr>
              <a:t>addu</a:t>
            </a:r>
            <a:r>
              <a:rPr lang="en-US" dirty="0" smtClean="0">
                <a:latin typeface="Courier New" pitchFamily="24" charset="0"/>
              </a:rPr>
              <a:t>  </a:t>
            </a:r>
            <a:r>
              <a:rPr lang="en-US" dirty="0">
                <a:latin typeface="Courier New" pitchFamily="24" charset="0"/>
              </a:rPr>
              <a:t>$8,$8,$</a:t>
            </a:r>
            <a:r>
              <a:rPr lang="en-US" dirty="0" smtClean="0">
                <a:latin typeface="Courier New" pitchFamily="24" charset="0"/>
              </a:rPr>
              <a:t>10</a:t>
            </a:r>
            <a:br>
              <a:rPr lang="en-US" dirty="0" smtClean="0">
                <a:latin typeface="Courier New" pitchFamily="24" charset="0"/>
              </a:rPr>
            </a:br>
            <a:r>
              <a:rPr lang="en-US" dirty="0" smtClean="0">
                <a:latin typeface="Courier New" pitchFamily="24" charset="0"/>
              </a:rPr>
              <a:t>      </a:t>
            </a:r>
            <a:r>
              <a:rPr lang="en-US" dirty="0" err="1" smtClean="0">
                <a:latin typeface="Courier New" pitchFamily="24" charset="0"/>
              </a:rPr>
              <a:t>addiu</a:t>
            </a:r>
            <a:r>
              <a:rPr lang="en-US" dirty="0" smtClean="0">
                <a:latin typeface="Courier New" pitchFamily="24" charset="0"/>
              </a:rPr>
              <a:t> </a:t>
            </a:r>
            <a:r>
              <a:rPr lang="en-US" dirty="0">
                <a:latin typeface="Courier New" pitchFamily="24" charset="0"/>
              </a:rPr>
              <a:t>$9,$9,-</a:t>
            </a:r>
            <a:r>
              <a:rPr lang="en-US" dirty="0" smtClean="0">
                <a:latin typeface="Courier New" pitchFamily="24" charset="0"/>
              </a:rPr>
              <a:t>1</a:t>
            </a:r>
            <a:br>
              <a:rPr lang="en-US" dirty="0" smtClean="0">
                <a:latin typeface="Courier New" pitchFamily="24" charset="0"/>
              </a:rPr>
            </a:br>
            <a:r>
              <a:rPr lang="en-US" dirty="0" smtClean="0">
                <a:latin typeface="Courier New" pitchFamily="24" charset="0"/>
              </a:rPr>
              <a:t>      j     </a:t>
            </a:r>
            <a:r>
              <a:rPr lang="en-US" dirty="0" smtClean="0">
                <a:solidFill>
                  <a:schemeClr val="accent6"/>
                </a:solidFill>
                <a:latin typeface="Courier New" pitchFamily="24" charset="0"/>
              </a:rPr>
              <a:t>Loop</a:t>
            </a:r>
            <a:r>
              <a:rPr lang="en-US" dirty="0" smtClean="0">
                <a:latin typeface="Courier New" pitchFamily="24" charset="0"/>
              </a:rPr>
              <a:t/>
            </a:r>
            <a:br>
              <a:rPr lang="en-US" dirty="0" smtClean="0">
                <a:latin typeface="Courier New" pitchFamily="24" charset="0"/>
              </a:rPr>
            </a:br>
            <a:r>
              <a:rPr lang="en-US" dirty="0" smtClean="0">
                <a:solidFill>
                  <a:schemeClr val="accent4"/>
                </a:solidFill>
                <a:latin typeface="Courier New" pitchFamily="24" charset="0"/>
              </a:rPr>
              <a:t>End</a:t>
            </a:r>
            <a:r>
              <a:rPr lang="en-US" dirty="0">
                <a:solidFill>
                  <a:schemeClr val="accent4"/>
                </a:solidFill>
                <a:latin typeface="Courier New" pitchFamily="24" charset="0"/>
              </a:rPr>
              <a:t>:</a:t>
            </a:r>
            <a:endParaRPr lang="en-US" dirty="0">
              <a:solidFill>
                <a:schemeClr val="accent4"/>
              </a:solidFill>
            </a:endParaRPr>
          </a:p>
          <a:p>
            <a:pPr>
              <a:tabLst>
                <a:tab pos="1771650" algn="l"/>
                <a:tab pos="2571750" algn="l"/>
                <a:tab pos="3257550" algn="l"/>
              </a:tabLst>
            </a:pPr>
            <a:r>
              <a:rPr lang="en-US" dirty="0" smtClean="0"/>
              <a:t>I-Format fields:</a:t>
            </a:r>
            <a:endParaRPr lang="en-US" dirty="0"/>
          </a:p>
          <a:p>
            <a:pPr lvl="1">
              <a:buFontTx/>
              <a:buNone/>
              <a:tabLst>
                <a:tab pos="1371600" algn="l"/>
                <a:tab pos="3657600" algn="l"/>
              </a:tabLst>
            </a:pPr>
            <a:r>
              <a:rPr lang="en-US" dirty="0" smtClean="0">
                <a:latin typeface="Courier New" pitchFamily="24" charset="0"/>
              </a:rPr>
              <a:t>	</a:t>
            </a:r>
            <a:r>
              <a:rPr lang="en-US" dirty="0" err="1" smtClean="0">
                <a:latin typeface="Courier New" pitchFamily="24" charset="0"/>
              </a:rPr>
              <a:t>opcode</a:t>
            </a:r>
            <a:r>
              <a:rPr lang="en-US" b="1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4	(look </a:t>
            </a:r>
            <a:r>
              <a:rPr lang="en-US" dirty="0"/>
              <a:t>up </a:t>
            </a:r>
            <a:r>
              <a:rPr lang="en-US" dirty="0" smtClean="0"/>
              <a:t>on Green Sheet)</a:t>
            </a:r>
            <a:endParaRPr lang="en-US" dirty="0"/>
          </a:p>
          <a:p>
            <a:pPr lvl="1">
              <a:buFontTx/>
              <a:buNone/>
              <a:tabLst>
                <a:tab pos="1371600" algn="l"/>
                <a:tab pos="3657600" algn="l"/>
              </a:tabLst>
            </a:pPr>
            <a:r>
              <a:rPr lang="en-US" dirty="0" smtClean="0">
                <a:latin typeface="Courier New" pitchFamily="24" charset="0"/>
              </a:rPr>
              <a:t>	</a:t>
            </a:r>
            <a:r>
              <a:rPr lang="en-US" dirty="0" err="1" smtClean="0">
                <a:latin typeface="Courier New" pitchFamily="24" charset="0"/>
              </a:rPr>
              <a:t>rs</a:t>
            </a:r>
            <a:r>
              <a:rPr lang="en-US" b="1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9	(first </a:t>
            </a:r>
            <a:r>
              <a:rPr lang="en-US" dirty="0"/>
              <a:t>operand)</a:t>
            </a:r>
          </a:p>
          <a:p>
            <a:pPr lvl="1">
              <a:buFontTx/>
              <a:buNone/>
              <a:tabLst>
                <a:tab pos="1371600" algn="l"/>
                <a:tab pos="3657600" algn="l"/>
              </a:tabLst>
            </a:pPr>
            <a:r>
              <a:rPr lang="en-US" dirty="0" smtClean="0">
                <a:latin typeface="Courier New" pitchFamily="24" charset="0"/>
              </a:rPr>
              <a:t>	</a:t>
            </a:r>
            <a:r>
              <a:rPr lang="en-US" dirty="0" err="1" smtClean="0">
                <a:latin typeface="Courier New" pitchFamily="24" charset="0"/>
              </a:rPr>
              <a:t>rt</a:t>
            </a:r>
            <a:r>
              <a:rPr lang="en-US" b="1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0	(second </a:t>
            </a:r>
            <a:r>
              <a:rPr lang="en-US" dirty="0"/>
              <a:t>operand)</a:t>
            </a:r>
          </a:p>
          <a:p>
            <a:pPr lvl="1">
              <a:buFontTx/>
              <a:buNone/>
              <a:tabLst>
                <a:tab pos="1371600" algn="l"/>
                <a:tab pos="3657600" algn="l"/>
              </a:tabLst>
            </a:pPr>
            <a:r>
              <a:rPr lang="en-US" dirty="0" smtClean="0">
                <a:latin typeface="Courier New" pitchFamily="24" charset="0"/>
              </a:rPr>
              <a:t>	immediate</a:t>
            </a:r>
            <a:r>
              <a:rPr lang="en-US" b="1" dirty="0" smtClean="0"/>
              <a:t> </a:t>
            </a:r>
            <a:r>
              <a:rPr lang="en-US" dirty="0"/>
              <a:t>= ???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464629" y="1371600"/>
            <a:ext cx="3679371" cy="1164772"/>
            <a:chOff x="5464629" y="1371600"/>
            <a:chExt cx="3679371" cy="1164772"/>
          </a:xfrm>
        </p:grpSpPr>
        <p:cxnSp>
          <p:nvCxnSpPr>
            <p:cNvPr id="8" name="Straight Arrow Connector 7"/>
            <p:cNvCxnSpPr/>
            <p:nvPr/>
          </p:nvCxnSpPr>
          <p:spPr>
            <a:xfrm flipH="1">
              <a:off x="5464629" y="1621971"/>
              <a:ext cx="925285" cy="91440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355080" y="1371600"/>
              <a:ext cx="278892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Start counting from instruction AFTER the branch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519057" y="2623457"/>
            <a:ext cx="522511" cy="1294934"/>
            <a:chOff x="5519057" y="2623457"/>
            <a:chExt cx="522511" cy="1294934"/>
          </a:xfrm>
        </p:grpSpPr>
        <p:sp>
          <p:nvSpPr>
            <p:cNvPr id="14" name="Freeform 13"/>
            <p:cNvSpPr/>
            <p:nvPr/>
          </p:nvSpPr>
          <p:spPr>
            <a:xfrm>
              <a:off x="5519057" y="2623457"/>
              <a:ext cx="273957" cy="1023257"/>
            </a:xfrm>
            <a:custGeom>
              <a:avLst/>
              <a:gdLst>
                <a:gd name="connsiteX0" fmla="*/ 0 w 273957"/>
                <a:gd name="connsiteY0" fmla="*/ 0 h 1023257"/>
                <a:gd name="connsiteX1" fmla="*/ 228600 w 273957"/>
                <a:gd name="connsiteY1" fmla="*/ 195943 h 1023257"/>
                <a:gd name="connsiteX2" fmla="*/ 32657 w 273957"/>
                <a:gd name="connsiteY2" fmla="*/ 391886 h 1023257"/>
                <a:gd name="connsiteX3" fmla="*/ 228600 w 273957"/>
                <a:gd name="connsiteY3" fmla="*/ 555172 h 1023257"/>
                <a:gd name="connsiteX4" fmla="*/ 32657 w 273957"/>
                <a:gd name="connsiteY4" fmla="*/ 740229 h 1023257"/>
                <a:gd name="connsiteX5" fmla="*/ 272143 w 273957"/>
                <a:gd name="connsiteY5" fmla="*/ 914400 h 1023257"/>
                <a:gd name="connsiteX6" fmla="*/ 21772 w 273957"/>
                <a:gd name="connsiteY6" fmla="*/ 1023257 h 102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957" h="1023257">
                  <a:moveTo>
                    <a:pt x="0" y="0"/>
                  </a:moveTo>
                  <a:cubicBezTo>
                    <a:pt x="111578" y="65314"/>
                    <a:pt x="223157" y="130629"/>
                    <a:pt x="228600" y="195943"/>
                  </a:cubicBezTo>
                  <a:cubicBezTo>
                    <a:pt x="234043" y="261257"/>
                    <a:pt x="32657" y="332015"/>
                    <a:pt x="32657" y="391886"/>
                  </a:cubicBezTo>
                  <a:cubicBezTo>
                    <a:pt x="32657" y="451757"/>
                    <a:pt x="228600" y="497115"/>
                    <a:pt x="228600" y="555172"/>
                  </a:cubicBezTo>
                  <a:cubicBezTo>
                    <a:pt x="228600" y="613229"/>
                    <a:pt x="25400" y="680358"/>
                    <a:pt x="32657" y="740229"/>
                  </a:cubicBezTo>
                  <a:cubicBezTo>
                    <a:pt x="39914" y="800100"/>
                    <a:pt x="273957" y="867229"/>
                    <a:pt x="272143" y="914400"/>
                  </a:cubicBezTo>
                  <a:cubicBezTo>
                    <a:pt x="270329" y="961571"/>
                    <a:pt x="101600" y="996043"/>
                    <a:pt x="21772" y="1023257"/>
                  </a:cubicBezTo>
                </a:path>
              </a:pathLst>
            </a:cu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14997" y="2841173"/>
              <a:ext cx="32657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b="1" dirty="0" smtClean="0"/>
                <a:t>1</a:t>
              </a:r>
            </a:p>
            <a:p>
              <a:pPr>
                <a:spcBef>
                  <a:spcPts val="600"/>
                </a:spcBef>
              </a:pPr>
              <a:r>
                <a:rPr lang="en-US" b="1" dirty="0" smtClean="0"/>
                <a:t>2</a:t>
              </a:r>
            </a:p>
            <a:p>
              <a:pPr>
                <a:spcBef>
                  <a:spcPts val="600"/>
                </a:spcBef>
              </a:pPr>
              <a:r>
                <a:rPr lang="en-US" b="1" dirty="0" smtClean="0"/>
                <a:t>3</a:t>
              </a:r>
              <a:endParaRPr lang="en-US" b="1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337560" y="5715001"/>
            <a:ext cx="548640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rgbClr val="FF0000"/>
                </a:solidFill>
              </a:rPr>
              <a:t>3</a:t>
            </a:r>
            <a:endParaRPr lang="en-US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0784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Branch Example (2/2)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1667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37760"/>
          </a:xfrm>
        </p:spPr>
        <p:txBody>
          <a:bodyPr>
            <a:normAutofit fontScale="92500" lnSpcReduction="10000"/>
          </a:bodyPr>
          <a:lstStyle/>
          <a:p>
            <a:pPr>
              <a:tabLst>
                <a:tab pos="1771650" algn="l"/>
                <a:tab pos="2571750" algn="l"/>
                <a:tab pos="3257550" algn="l"/>
              </a:tabLst>
            </a:pPr>
            <a:r>
              <a:rPr lang="en-US" dirty="0" smtClean="0"/>
              <a:t>MIPS Code:</a:t>
            </a:r>
          </a:p>
          <a:p>
            <a:pPr lvl="1">
              <a:buFontTx/>
              <a:buNone/>
              <a:tabLst>
                <a:tab pos="1771650" algn="l"/>
                <a:tab pos="2571750" algn="l"/>
                <a:tab pos="3257550" algn="l"/>
              </a:tabLst>
            </a:pPr>
            <a:r>
              <a:rPr lang="en-US" dirty="0" smtClean="0">
                <a:latin typeface="Courier New" pitchFamily="24" charset="0"/>
              </a:rPr>
              <a:t>	</a:t>
            </a:r>
            <a:r>
              <a:rPr lang="en-US" dirty="0" smtClean="0">
                <a:solidFill>
                  <a:schemeClr val="accent4"/>
                </a:solidFill>
                <a:latin typeface="Courier New" pitchFamily="24" charset="0"/>
              </a:rPr>
              <a:t>Loop:</a:t>
            </a:r>
            <a:r>
              <a:rPr lang="en-US" sz="2400" dirty="0" smtClean="0">
                <a:solidFill>
                  <a:schemeClr val="accent4"/>
                </a:solidFill>
                <a:latin typeface="Courier New" pitchFamily="2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24" charset="0"/>
              </a:rPr>
              <a:t>beq</a:t>
            </a:r>
            <a:r>
              <a:rPr lang="en-US" b="1" dirty="0" smtClean="0">
                <a:solidFill>
                  <a:srgbClr val="FF0000"/>
                </a:solidFill>
                <a:latin typeface="Courier New" pitchFamily="24" charset="0"/>
              </a:rPr>
              <a:t>   $9,$0,</a:t>
            </a:r>
            <a:r>
              <a:rPr lang="en-US" b="1" dirty="0" smtClean="0">
                <a:solidFill>
                  <a:schemeClr val="accent6"/>
                </a:solidFill>
                <a:latin typeface="Courier New" pitchFamily="24" charset="0"/>
              </a:rPr>
              <a:t>End</a:t>
            </a:r>
            <a:r>
              <a:rPr lang="en-US" u="sng" dirty="0" smtClean="0">
                <a:solidFill>
                  <a:schemeClr val="accent2"/>
                </a:solidFill>
                <a:latin typeface="Courier New" pitchFamily="24" charset="0"/>
              </a:rPr>
              <a:t/>
            </a:r>
            <a:br>
              <a:rPr lang="en-US" u="sng" dirty="0" smtClean="0">
                <a:solidFill>
                  <a:schemeClr val="accent2"/>
                </a:solidFill>
                <a:latin typeface="Courier New" pitchFamily="24" charset="0"/>
              </a:rPr>
            </a:br>
            <a:r>
              <a:rPr lang="en-US" dirty="0" smtClean="0">
                <a:solidFill>
                  <a:schemeClr val="accent2"/>
                </a:solidFill>
                <a:latin typeface="Courier New" pitchFamily="24" charset="0"/>
              </a:rPr>
              <a:t>      </a:t>
            </a:r>
            <a:r>
              <a:rPr lang="en-US" dirty="0" err="1" smtClean="0">
                <a:latin typeface="Courier New" pitchFamily="24" charset="0"/>
              </a:rPr>
              <a:t>addu</a:t>
            </a:r>
            <a:r>
              <a:rPr lang="en-US" dirty="0" smtClean="0">
                <a:latin typeface="Courier New" pitchFamily="24" charset="0"/>
              </a:rPr>
              <a:t>  $8,$8,$10</a:t>
            </a:r>
            <a:br>
              <a:rPr lang="en-US" dirty="0" smtClean="0">
                <a:latin typeface="Courier New" pitchFamily="24" charset="0"/>
              </a:rPr>
            </a:br>
            <a:r>
              <a:rPr lang="en-US" dirty="0" smtClean="0">
                <a:latin typeface="Courier New" pitchFamily="24" charset="0"/>
              </a:rPr>
              <a:t>      </a:t>
            </a:r>
            <a:r>
              <a:rPr lang="en-US" dirty="0" err="1" smtClean="0">
                <a:latin typeface="Courier New" pitchFamily="24" charset="0"/>
              </a:rPr>
              <a:t>addiu</a:t>
            </a:r>
            <a:r>
              <a:rPr lang="en-US" dirty="0" smtClean="0">
                <a:latin typeface="Courier New" pitchFamily="24" charset="0"/>
              </a:rPr>
              <a:t> $9,$9,-1</a:t>
            </a:r>
            <a:br>
              <a:rPr lang="en-US" dirty="0" smtClean="0">
                <a:latin typeface="Courier New" pitchFamily="24" charset="0"/>
              </a:rPr>
            </a:br>
            <a:r>
              <a:rPr lang="en-US" dirty="0" smtClean="0">
                <a:latin typeface="Courier New" pitchFamily="24" charset="0"/>
              </a:rPr>
              <a:t>      j     </a:t>
            </a:r>
            <a:r>
              <a:rPr lang="en-US" dirty="0" smtClean="0">
                <a:solidFill>
                  <a:schemeClr val="accent6"/>
                </a:solidFill>
                <a:latin typeface="Courier New" pitchFamily="24" charset="0"/>
              </a:rPr>
              <a:t>Loop</a:t>
            </a:r>
            <a:r>
              <a:rPr lang="en-US" dirty="0" smtClean="0">
                <a:latin typeface="Courier New" pitchFamily="24" charset="0"/>
              </a:rPr>
              <a:t/>
            </a:r>
            <a:br>
              <a:rPr lang="en-US" dirty="0" smtClean="0">
                <a:latin typeface="Courier New" pitchFamily="24" charset="0"/>
              </a:rPr>
            </a:br>
            <a:r>
              <a:rPr lang="en-US" dirty="0" smtClean="0">
                <a:solidFill>
                  <a:schemeClr val="accent4"/>
                </a:solidFill>
                <a:latin typeface="Courier New" pitchFamily="24" charset="0"/>
              </a:rPr>
              <a:t>End:</a:t>
            </a:r>
          </a:p>
          <a:p>
            <a:pPr lvl="1">
              <a:spcBef>
                <a:spcPts val="1200"/>
              </a:spcBef>
              <a:buNone/>
            </a:pPr>
            <a:r>
              <a:rPr lang="en-US" dirty="0" smtClean="0">
                <a:ea typeface="ＭＳ Ｐゴシック" pitchFamily="-65" charset="-128"/>
              </a:rPr>
              <a:t>Field representation (decimal):</a:t>
            </a:r>
          </a:p>
          <a:p>
            <a:pPr lvl="1">
              <a:buNone/>
            </a:pPr>
            <a:endParaRPr lang="en-US" dirty="0" smtClean="0">
              <a:ea typeface="ＭＳ Ｐゴシック" pitchFamily="-65" charset="-128"/>
            </a:endParaRPr>
          </a:p>
          <a:p>
            <a:pPr lvl="1">
              <a:spcBef>
                <a:spcPts val="2700"/>
              </a:spcBef>
              <a:buNone/>
            </a:pPr>
            <a:r>
              <a:rPr lang="en-US" dirty="0" smtClean="0">
                <a:ea typeface="ＭＳ Ｐゴシック" pitchFamily="-65" charset="-128"/>
              </a:rPr>
              <a:t>Field representation (binary):</a:t>
            </a:r>
          </a:p>
          <a:p>
            <a:pPr lvl="1">
              <a:spcBef>
                <a:spcPts val="2400"/>
              </a:spcBef>
              <a:buNone/>
            </a:pPr>
            <a:r>
              <a:rPr lang="en-US" dirty="0" smtClean="0">
                <a:ea typeface="ＭＳ Ｐゴシック" pitchFamily="-65" charset="-128"/>
              </a:rPr>
              <a:t> </a:t>
            </a:r>
          </a:p>
          <a:p>
            <a:pPr lvl="1">
              <a:spcBef>
                <a:spcPts val="2400"/>
              </a:spcBef>
              <a:buNone/>
            </a:pPr>
            <a:endParaRPr lang="en-US" dirty="0" smtClean="0">
              <a:ea typeface="ＭＳ Ｐゴシック" pitchFamily="-65" charset="-12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393192" y="4206240"/>
            <a:ext cx="8349870" cy="822960"/>
            <a:chOff x="351069" y="2468880"/>
            <a:chExt cx="8349870" cy="822960"/>
          </a:xfrm>
        </p:grpSpPr>
        <p:grpSp>
          <p:nvGrpSpPr>
            <p:cNvPr id="42" name="Group 50"/>
            <p:cNvGrpSpPr/>
            <p:nvPr/>
          </p:nvGrpSpPr>
          <p:grpSpPr>
            <a:xfrm>
              <a:off x="621792" y="2834640"/>
              <a:ext cx="7900416" cy="457200"/>
              <a:chOff x="621792" y="2834640"/>
              <a:chExt cx="7900416" cy="4572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621792" y="2834640"/>
                <a:ext cx="1481328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4</a:t>
                </a:r>
                <a:endParaRPr lang="en-US" sz="28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103120" y="2834640"/>
                <a:ext cx="123444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9</a:t>
                </a:r>
                <a:endParaRPr lang="en-US" sz="28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337560" y="2834640"/>
                <a:ext cx="123444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endParaRPr lang="en-US" sz="28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4572000" y="2834640"/>
                <a:ext cx="3950208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3</a:t>
                </a:r>
                <a:endParaRPr lang="en-US" sz="28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351069" y="2468880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31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331927" y="2468880"/>
              <a:ext cx="369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0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93192" y="5303520"/>
            <a:ext cx="8349870" cy="822960"/>
            <a:chOff x="351069" y="2468880"/>
            <a:chExt cx="8349870" cy="822960"/>
          </a:xfrm>
        </p:grpSpPr>
        <p:grpSp>
          <p:nvGrpSpPr>
            <p:cNvPr id="50" name="Group 50"/>
            <p:cNvGrpSpPr/>
            <p:nvPr/>
          </p:nvGrpSpPr>
          <p:grpSpPr>
            <a:xfrm>
              <a:off x="621792" y="2834640"/>
              <a:ext cx="7900416" cy="457200"/>
              <a:chOff x="621792" y="2834640"/>
              <a:chExt cx="7900416" cy="457200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621792" y="2834640"/>
                <a:ext cx="1481328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000100</a:t>
                </a:r>
                <a:endParaRPr lang="en-US" sz="28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103120" y="2834640"/>
                <a:ext cx="123444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01001</a:t>
                </a:r>
                <a:endParaRPr lang="en-US" sz="28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337560" y="2834640"/>
                <a:ext cx="123444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US" sz="28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4572000" y="2834640"/>
                <a:ext cx="3950208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0000000000000011</a:t>
                </a:r>
                <a:endParaRPr lang="en-US" sz="28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351069" y="2468880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31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331927" y="2468880"/>
              <a:ext cx="369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0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87484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Questions on PC-addressing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1678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199"/>
            <a:ext cx="8229600" cy="4937760"/>
          </a:xfrm>
        </p:spPr>
        <p:txBody>
          <a:bodyPr>
            <a:normAutofit/>
          </a:bodyPr>
          <a:lstStyle/>
          <a:p>
            <a:r>
              <a:rPr lang="en-US" dirty="0" smtClean="0"/>
              <a:t>Does the value in branch immediate field change if we move the code?</a:t>
            </a:r>
          </a:p>
          <a:p>
            <a:pPr lvl="1"/>
            <a:r>
              <a:rPr lang="en-US" dirty="0" smtClean="0"/>
              <a:t>If moving individual lines of code, then yes</a:t>
            </a:r>
          </a:p>
          <a:p>
            <a:pPr lvl="1"/>
            <a:r>
              <a:rPr lang="en-US" dirty="0" smtClean="0"/>
              <a:t>If moving all of code, then no</a:t>
            </a:r>
          </a:p>
          <a:p>
            <a:r>
              <a:rPr lang="en-US" dirty="0" smtClean="0"/>
              <a:t>What do we do if destination is &gt; 2</a:t>
            </a:r>
            <a:r>
              <a:rPr lang="en-US" baseline="30000" dirty="0" smtClean="0"/>
              <a:t>15</a:t>
            </a:r>
            <a:r>
              <a:rPr lang="en-US" dirty="0" smtClean="0"/>
              <a:t> instructions away from branch?</a:t>
            </a:r>
          </a:p>
          <a:p>
            <a:pPr lvl="1"/>
            <a:r>
              <a:rPr lang="en-US" dirty="0" smtClean="0"/>
              <a:t>Other instructions save us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$s0,$0,</a:t>
            </a:r>
            <a:r>
              <a:rPr lang="en-US" sz="24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far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$s0,$0,</a:t>
            </a:r>
            <a:r>
              <a:rPr lang="en-US" sz="24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# next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instr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/>
              </a:rPr>
              <a:t>  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j   </a:t>
            </a:r>
            <a:r>
              <a:rPr lang="en-US" sz="24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far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2400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next: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# next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instr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179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J-Format Instructions (1/4)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1708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37760"/>
          </a:xfrm>
        </p:spPr>
        <p:txBody>
          <a:bodyPr>
            <a:normAutofit/>
          </a:bodyPr>
          <a:lstStyle/>
          <a:p>
            <a:r>
              <a:rPr lang="en-US" dirty="0" smtClean="0"/>
              <a:t>For branches, we assumed that we won’t want to branch too far, so we can specify a </a:t>
            </a:r>
            <a:r>
              <a:rPr lang="en-US" i="1" dirty="0" smtClean="0">
                <a:solidFill>
                  <a:srgbClr val="FF0000"/>
                </a:solidFill>
              </a:rPr>
              <a:t>change</a:t>
            </a:r>
            <a:r>
              <a:rPr lang="en-US" dirty="0" smtClean="0"/>
              <a:t> in the PC</a:t>
            </a:r>
          </a:p>
          <a:p>
            <a:r>
              <a:rPr lang="en-US" dirty="0" smtClean="0"/>
              <a:t>For general jumps (</a:t>
            </a:r>
            <a:r>
              <a:rPr lang="en-US" dirty="0" smtClean="0">
                <a:latin typeface="Courier New" pitchFamily="24" charset="0"/>
              </a:rPr>
              <a:t>j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dirty="0" err="1" smtClean="0">
                <a:latin typeface="Courier New" pitchFamily="24" charset="0"/>
              </a:rPr>
              <a:t>jal</a:t>
            </a:r>
            <a:r>
              <a:rPr lang="en-US" dirty="0" smtClean="0"/>
              <a:t>), we may jump to </a:t>
            </a:r>
            <a:r>
              <a:rPr lang="en-US" i="1" dirty="0" smtClean="0">
                <a:solidFill>
                  <a:srgbClr val="FF0000"/>
                </a:solidFill>
              </a:rPr>
              <a:t>anywhere</a:t>
            </a:r>
            <a:r>
              <a:rPr lang="en-US" dirty="0" smtClean="0"/>
              <a:t> in memory</a:t>
            </a:r>
          </a:p>
          <a:p>
            <a:pPr lvl="1"/>
            <a:r>
              <a:rPr lang="en-US" dirty="0" smtClean="0"/>
              <a:t>Ideally, we would specify a 32-bit memory address to jump to</a:t>
            </a:r>
          </a:p>
          <a:p>
            <a:pPr lvl="1"/>
            <a:r>
              <a:rPr lang="en-US" dirty="0" smtClean="0"/>
              <a:t>Unfortunately, we can’t fit both a 6-bit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opcode</a:t>
            </a:r>
            <a:r>
              <a:rPr lang="en-US" dirty="0" smtClean="0"/>
              <a:t> and a 32-bit address into a single 32-bit 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44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J-Format Instructions (2/4)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1719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199"/>
            <a:ext cx="8229600" cy="4937760"/>
          </a:xfrm>
        </p:spPr>
        <p:txBody>
          <a:bodyPr>
            <a:noAutofit/>
          </a:bodyPr>
          <a:lstStyle/>
          <a:p>
            <a:r>
              <a:rPr lang="en-US" dirty="0" smtClean="0"/>
              <a:t>Define two “fields” of these bit widths:</a:t>
            </a:r>
          </a:p>
          <a:p>
            <a:pPr>
              <a:buNone/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As usual, each field has a name:</a:t>
            </a:r>
          </a:p>
          <a:p>
            <a:endParaRPr lang="en-US" dirty="0" smtClean="0"/>
          </a:p>
          <a:p>
            <a:pPr>
              <a:spcBef>
                <a:spcPts val="2400"/>
              </a:spcBef>
            </a:pPr>
            <a:r>
              <a:rPr lang="en-US" b="1" dirty="0" smtClean="0"/>
              <a:t>Key Concepts:</a:t>
            </a:r>
          </a:p>
          <a:p>
            <a:pPr lvl="1"/>
            <a:r>
              <a:rPr lang="en-US" dirty="0" smtClean="0"/>
              <a:t>Keep </a:t>
            </a:r>
            <a:r>
              <a:rPr lang="en-US" sz="2600" dirty="0" err="1" smtClean="0">
                <a:latin typeface="Courier New"/>
                <a:cs typeface="Courier New"/>
              </a:rPr>
              <a:t>opcode</a:t>
            </a:r>
            <a:r>
              <a:rPr lang="en-US" b="1" dirty="0" smtClean="0"/>
              <a:t> </a:t>
            </a:r>
            <a:r>
              <a:rPr lang="en-US" dirty="0" smtClean="0"/>
              <a:t>field identical to R-Format and </a:t>
            </a:r>
            <a:br>
              <a:rPr lang="en-US" dirty="0" smtClean="0"/>
            </a:br>
            <a:r>
              <a:rPr lang="en-US" dirty="0" smtClean="0"/>
              <a:t>I-Format for consistency</a:t>
            </a:r>
          </a:p>
          <a:p>
            <a:pPr lvl="1"/>
            <a:r>
              <a:rPr lang="en-US" dirty="0" smtClean="0"/>
              <a:t>Collapse all other fields to make room for large target address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393192" y="1920240"/>
            <a:ext cx="8349870" cy="822960"/>
            <a:chOff x="351069" y="2468880"/>
            <a:chExt cx="8349870" cy="822960"/>
          </a:xfrm>
        </p:grpSpPr>
        <p:grpSp>
          <p:nvGrpSpPr>
            <p:cNvPr id="20" name="Group 50"/>
            <p:cNvGrpSpPr/>
            <p:nvPr/>
          </p:nvGrpSpPr>
          <p:grpSpPr>
            <a:xfrm>
              <a:off x="621792" y="2834640"/>
              <a:ext cx="7900416" cy="457200"/>
              <a:chOff x="621792" y="2834640"/>
              <a:chExt cx="7900416" cy="4572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21792" y="2834640"/>
                <a:ext cx="1481328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6</a:t>
                </a:r>
                <a:endParaRPr lang="en-US" sz="28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103120" y="2834640"/>
                <a:ext cx="6419088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26</a:t>
                </a:r>
                <a:endParaRPr lang="en-US" sz="28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351069" y="2468880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31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331927" y="2468880"/>
              <a:ext cx="369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0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93192" y="3154680"/>
            <a:ext cx="8349870" cy="822960"/>
            <a:chOff x="351069" y="2468880"/>
            <a:chExt cx="8349870" cy="822960"/>
          </a:xfrm>
        </p:grpSpPr>
        <p:grpSp>
          <p:nvGrpSpPr>
            <p:cNvPr id="28" name="Group 50"/>
            <p:cNvGrpSpPr/>
            <p:nvPr/>
          </p:nvGrpSpPr>
          <p:grpSpPr>
            <a:xfrm>
              <a:off x="621792" y="2834640"/>
              <a:ext cx="7900416" cy="457200"/>
              <a:chOff x="621792" y="2834640"/>
              <a:chExt cx="7900416" cy="45720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621792" y="2834640"/>
                <a:ext cx="1481328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28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103120" y="2834640"/>
                <a:ext cx="6419088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target address</a:t>
                </a:r>
                <a:endParaRPr lang="en-US" sz="28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351069" y="2468880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31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331927" y="2468880"/>
              <a:ext cx="369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0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5104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J-Format Instructions (3/4)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1729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199"/>
            <a:ext cx="8229600" cy="493776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We can specify 2</a:t>
            </a:r>
            <a:r>
              <a:rPr lang="en-US" baseline="30000" dirty="0" smtClean="0"/>
              <a:t>26</a:t>
            </a:r>
            <a:r>
              <a:rPr lang="en-US" dirty="0" smtClean="0"/>
              <a:t> addresses</a:t>
            </a:r>
          </a:p>
          <a:p>
            <a:pPr lvl="1"/>
            <a:r>
              <a:rPr lang="en-US" dirty="0" smtClean="0"/>
              <a:t>Still going to word-aligned instructions, so add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0b00</a:t>
            </a:r>
            <a:r>
              <a:rPr lang="en-US" dirty="0" smtClean="0"/>
              <a:t> as last two bits (multiply by 4)</a:t>
            </a:r>
          </a:p>
          <a:p>
            <a:pPr lvl="1"/>
            <a:r>
              <a:rPr lang="en-US" dirty="0" smtClean="0"/>
              <a:t>This brings us to 28 bits of a 32-bit address</a:t>
            </a:r>
          </a:p>
          <a:p>
            <a:r>
              <a:rPr lang="en-US" dirty="0" smtClean="0"/>
              <a:t>Take the 4 highest order bits from the PC</a:t>
            </a:r>
          </a:p>
          <a:p>
            <a:pPr lvl="1"/>
            <a:r>
              <a:rPr lang="en-US" dirty="0" smtClean="0"/>
              <a:t>Cannot reach </a:t>
            </a:r>
            <a:r>
              <a:rPr lang="en-US" i="1" dirty="0" smtClean="0"/>
              <a:t>everywhere</a:t>
            </a:r>
            <a:r>
              <a:rPr lang="en-US" dirty="0" smtClean="0"/>
              <a:t>, but adequate almost all of the time, since programs aren’t that long</a:t>
            </a:r>
          </a:p>
          <a:p>
            <a:pPr lvl="1"/>
            <a:r>
              <a:rPr lang="en-US" dirty="0" smtClean="0"/>
              <a:t>Only problematic if code straddles a 256MB boundary</a:t>
            </a:r>
          </a:p>
          <a:p>
            <a:r>
              <a:rPr lang="en-US" dirty="0" smtClean="0"/>
              <a:t>If necessary, use 2 jumps or 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jr</a:t>
            </a:r>
            <a:r>
              <a:rPr lang="en-US" dirty="0" smtClean="0"/>
              <a:t> (R-Format) instead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706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J-Format Instructions (4/4)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1749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37760"/>
          </a:xfrm>
        </p:spPr>
        <p:txBody>
          <a:bodyPr/>
          <a:lstStyle/>
          <a:p>
            <a:r>
              <a:rPr lang="en-US" dirty="0" smtClean="0"/>
              <a:t>Jump instruction: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New </a:t>
            </a:r>
            <a:r>
              <a:rPr lang="en-US" dirty="0">
                <a:solidFill>
                  <a:srgbClr val="FF0000"/>
                </a:solidFill>
              </a:rPr>
              <a:t>PC = {</a:t>
            </a:r>
            <a:r>
              <a:rPr lang="en-US" dirty="0" smtClean="0">
                <a:solidFill>
                  <a:srgbClr val="FF0000"/>
                </a:solidFill>
              </a:rPr>
              <a:t> (PC+4)[</a:t>
            </a:r>
            <a:r>
              <a:rPr lang="en-US" dirty="0">
                <a:solidFill>
                  <a:srgbClr val="FF0000"/>
                </a:solidFill>
              </a:rPr>
              <a:t>31..28], target address, 00 }</a:t>
            </a:r>
          </a:p>
          <a:p>
            <a:r>
              <a:rPr lang="en-US" dirty="0" smtClean="0"/>
              <a:t>Notes: </a:t>
            </a:r>
          </a:p>
          <a:p>
            <a:pPr lvl="1"/>
            <a:r>
              <a:rPr lang="en-US" dirty="0" smtClean="0"/>
              <a:t>{ </a:t>
            </a:r>
            <a:r>
              <a:rPr lang="en-US" dirty="0"/>
              <a:t>, , } means </a:t>
            </a:r>
            <a:r>
              <a:rPr lang="en-US" dirty="0" smtClean="0"/>
              <a:t>concatenation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{ 4 bits , 26 bits , 2 bits } = 32 bit </a:t>
            </a:r>
            <a:r>
              <a:rPr lang="en-US" dirty="0" smtClean="0"/>
              <a:t>address</a:t>
            </a:r>
          </a:p>
          <a:p>
            <a:pPr lvl="2"/>
            <a:r>
              <a:rPr lang="en-US" dirty="0" smtClean="0"/>
              <a:t>Book uses || instead</a:t>
            </a:r>
            <a:endParaRPr lang="en-US" dirty="0"/>
          </a:p>
          <a:p>
            <a:pPr lvl="1"/>
            <a:r>
              <a:rPr lang="en-US" dirty="0" smtClean="0"/>
              <a:t>Array indexing:  [31..28] means highest 4 bits</a:t>
            </a:r>
          </a:p>
          <a:p>
            <a:pPr lvl="1"/>
            <a:r>
              <a:rPr lang="en-US" dirty="0" smtClean="0"/>
              <a:t>For hardware reasons, use PC+4 instead of PC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134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9067800" cy="563562"/>
          </a:xfrm>
        </p:spPr>
        <p:txBody>
          <a:bodyPr>
            <a:noAutofit/>
          </a:bodyPr>
          <a:lstStyle/>
          <a:p>
            <a:r>
              <a:rPr lang="en-US" sz="3200" dirty="0" smtClean="0"/>
              <a:t>In the News: MIPS CPU that executes x86 and ARM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419600"/>
            <a:ext cx="8686800" cy="2438399"/>
          </a:xfrm>
        </p:spPr>
        <p:txBody>
          <a:bodyPr>
            <a:normAutofit fontScale="40000" lnSpcReduction="20000"/>
          </a:bodyPr>
          <a:lstStyle/>
          <a:p>
            <a:r>
              <a:rPr lang="en-US" sz="5900" dirty="0" smtClean="0"/>
              <a:t>China-based </a:t>
            </a:r>
            <a:r>
              <a:rPr lang="en-US" sz="5900" dirty="0" err="1" smtClean="0"/>
              <a:t>Loongson</a:t>
            </a:r>
            <a:endParaRPr lang="en-US" sz="5900" dirty="0" smtClean="0"/>
          </a:p>
          <a:p>
            <a:pPr lvl="1"/>
            <a:r>
              <a:rPr lang="en-US" sz="5100" dirty="0"/>
              <a:t>MIPS64 Release 3 instructions </a:t>
            </a:r>
            <a:endParaRPr lang="en-US" sz="5100" dirty="0" smtClean="0"/>
          </a:p>
          <a:p>
            <a:pPr lvl="1"/>
            <a:r>
              <a:rPr lang="en-US" sz="5100" dirty="0" smtClean="0"/>
              <a:t>The </a:t>
            </a:r>
            <a:r>
              <a:rPr lang="en-US" sz="5100" dirty="0"/>
              <a:t>binary translation to run x86 and ARM code – called ‘</a:t>
            </a:r>
            <a:r>
              <a:rPr lang="en-US" sz="5100" dirty="0" err="1"/>
              <a:t>LoongBT</a:t>
            </a:r>
            <a:r>
              <a:rPr lang="en-US" sz="5100" dirty="0"/>
              <a:t>’ </a:t>
            </a:r>
            <a:endParaRPr lang="en-US" sz="5100" dirty="0" smtClean="0"/>
          </a:p>
          <a:p>
            <a:pPr lvl="1"/>
            <a:r>
              <a:rPr lang="en-US" sz="5100" dirty="0" err="1" smtClean="0"/>
              <a:t>LoongVM</a:t>
            </a:r>
            <a:r>
              <a:rPr lang="en-US" sz="5100" dirty="0" smtClean="0"/>
              <a:t> </a:t>
            </a:r>
            <a:r>
              <a:rPr lang="en-US" sz="5100" dirty="0"/>
              <a:t>instructions for custom virtual machines </a:t>
            </a:r>
            <a:endParaRPr lang="en-US" sz="5100" dirty="0" smtClean="0"/>
          </a:p>
          <a:p>
            <a:pPr lvl="1"/>
            <a:r>
              <a:rPr lang="en-US" sz="5100" dirty="0" err="1" smtClean="0"/>
              <a:t>LoongSIMD</a:t>
            </a:r>
            <a:r>
              <a:rPr lang="en-US" sz="5100" dirty="0" smtClean="0"/>
              <a:t> </a:t>
            </a:r>
            <a:r>
              <a:rPr lang="en-US" sz="5100" dirty="0"/>
              <a:t>instructions for 128- and 256-bit vector arithmetic </a:t>
            </a:r>
            <a:r>
              <a:rPr lang="en-US" sz="5100" dirty="0" smtClean="0"/>
              <a:t>operations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3000" dirty="0" smtClean="0"/>
              <a:t>See </a:t>
            </a:r>
            <a:r>
              <a:rPr lang="en-US" sz="3000" dirty="0"/>
              <a:t>more at: http://www.electronicsweekly.com/news/components/microprocessors-and-dsps/quad-core-64bit-mips-processors-execute-arm-x86-instructions-2015-09/#sthash.bq66vrRQ.dpuf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3074" name="Picture 2" descr="Loongson 3A2000 Imagination MI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722113"/>
            <a:ext cx="4419600" cy="355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58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Assembler Pseudo-Instructions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33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Certain C statements are implemented unintuitively in MIPS</a:t>
            </a:r>
          </a:p>
          <a:p>
            <a:pPr lvl="1"/>
            <a:r>
              <a:rPr lang="en-US" dirty="0" smtClean="0"/>
              <a:t>e.g. assignment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a=b</a:t>
            </a:r>
            <a:r>
              <a:rPr lang="en-US" dirty="0" smtClean="0"/>
              <a:t>) via add $zero</a:t>
            </a:r>
          </a:p>
          <a:p>
            <a:r>
              <a:rPr lang="en-US" dirty="0" smtClean="0"/>
              <a:t>MIPS has a set of “pseudo-instructions” to make programming easier</a:t>
            </a:r>
          </a:p>
          <a:p>
            <a:pPr lvl="1"/>
            <a:r>
              <a:rPr lang="en-US" dirty="0" smtClean="0"/>
              <a:t>More intuitive to read, but get translated into actual instructions later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	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move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dst,src</a:t>
            </a:r>
            <a:r>
              <a:rPr lang="en-US" dirty="0" smtClean="0">
                <a:latin typeface="+mj-lt"/>
                <a:cs typeface="Courier New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+mj-lt"/>
                <a:cs typeface="Courier New"/>
              </a:rPr>
              <a:t>translated into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latin typeface="Courier New"/>
                <a:cs typeface="Courier New"/>
              </a:rPr>
              <a:t>addi dst,src,0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143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Assembler Pseudo-Instructions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122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List of pseudo-instructions:  </a:t>
            </a:r>
            <a:r>
              <a:rPr lang="en-US" sz="2000" dirty="0" smtClean="0">
                <a:hlinkClick r:id="rId2"/>
              </a:rPr>
              <a:t>http://en.wikipedia.org/wiki/MIPS_architecture#Pseudo_instructions</a:t>
            </a:r>
            <a:endParaRPr lang="en-US" dirty="0" smtClean="0"/>
          </a:p>
          <a:p>
            <a:pPr lvl="1"/>
            <a:r>
              <a:rPr lang="en-US" dirty="0" smtClean="0"/>
              <a:t>List also includes instruction translation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Load Address </a:t>
            </a:r>
            <a:r>
              <a:rPr lang="en-US" dirty="0" smtClean="0"/>
              <a:t>(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la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la </a:t>
            </a:r>
            <a:r>
              <a:rPr lang="en-US" dirty="0" err="1" smtClean="0">
                <a:latin typeface="Courier New"/>
                <a:cs typeface="Courier New"/>
              </a:rPr>
              <a:t>dst,label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>
                <a:cs typeface="Courier New"/>
              </a:rPr>
              <a:t>Loads address of specified label into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dst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Load Immediate</a:t>
            </a:r>
            <a:r>
              <a:rPr lang="en-US" dirty="0" smtClean="0"/>
              <a:t> (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dst,imm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Loads 32-bit immediate into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dst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MARS has additional pseudo-instructions</a:t>
            </a:r>
          </a:p>
          <a:p>
            <a:pPr lvl="1"/>
            <a:r>
              <a:rPr lang="en-US" dirty="0" smtClean="0"/>
              <a:t>See Help (F1) for full list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741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3505200" cy="2620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Big Idea: Stored-Program Computer</a:t>
            </a:r>
            <a:endParaRPr lang="en-US" dirty="0"/>
          </a:p>
        </p:txBody>
      </p:sp>
      <p:sp>
        <p:nvSpPr>
          <p:cNvPr id="20971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819400"/>
            <a:ext cx="8229600" cy="396240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 smtClean="0"/>
              <a:t>Instructions are represented as bit patterns - can think of these as numbers</a:t>
            </a:r>
          </a:p>
          <a:p>
            <a:pPr lvl="1"/>
            <a:r>
              <a:rPr lang="en-US" dirty="0" smtClean="0"/>
              <a:t>Therefore, entire programs can be stored in memory to be read or written just like data</a:t>
            </a:r>
          </a:p>
          <a:p>
            <a:pPr lvl="1"/>
            <a:r>
              <a:rPr lang="en-US" dirty="0" smtClean="0"/>
              <a:t>Can reprogram quickly (seconds), don’t have to rewire computer (days)</a:t>
            </a:r>
          </a:p>
          <a:p>
            <a:pPr lvl="1"/>
            <a:r>
              <a:rPr lang="en-US" dirty="0" smtClean="0"/>
              <a:t>Known as the “von Neumann” computers after widely distributed tech report on EDVAC project</a:t>
            </a:r>
          </a:p>
          <a:p>
            <a:pPr lvl="2"/>
            <a:r>
              <a:rPr lang="en-US" dirty="0" smtClean="0"/>
              <a:t>Wrote-up discussions of Eckert and </a:t>
            </a:r>
            <a:r>
              <a:rPr lang="en-US" dirty="0" err="1" smtClean="0"/>
              <a:t>Mauchly</a:t>
            </a:r>
            <a:endParaRPr lang="en-US" dirty="0" smtClean="0"/>
          </a:p>
          <a:p>
            <a:pPr lvl="2"/>
            <a:r>
              <a:rPr lang="en-US" dirty="0" smtClean="0"/>
              <a:t>Anticipated earlier by Turing and </a:t>
            </a:r>
            <a:r>
              <a:rPr lang="en-US" dirty="0" err="1" smtClean="0"/>
              <a:t>Zuse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14800" y="152400"/>
            <a:ext cx="4876800" cy="2554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aseline="30000" dirty="0"/>
              <a:t>First Draft of a Report on the EDVAC</a:t>
            </a:r>
          </a:p>
          <a:p>
            <a:pPr algn="ctr"/>
            <a:r>
              <a:rPr lang="en-US" sz="2400" baseline="30000" dirty="0"/>
              <a:t>by</a:t>
            </a:r>
          </a:p>
          <a:p>
            <a:pPr algn="ctr"/>
            <a:r>
              <a:rPr lang="en-US" sz="2400" baseline="30000" dirty="0"/>
              <a:t>John von Neumann</a:t>
            </a:r>
          </a:p>
          <a:p>
            <a:pPr algn="ctr"/>
            <a:r>
              <a:rPr lang="en-US" sz="2400" baseline="30000" dirty="0"/>
              <a:t>Contract No. W–670–ORD–</a:t>
            </a:r>
            <a:r>
              <a:rPr lang="en-US" sz="2400" baseline="30000" dirty="0" smtClean="0"/>
              <a:t>4926</a:t>
            </a:r>
          </a:p>
          <a:p>
            <a:pPr algn="ctr"/>
            <a:r>
              <a:rPr lang="en-US" sz="2400" baseline="30000" dirty="0" smtClean="0"/>
              <a:t>Between </a:t>
            </a:r>
            <a:r>
              <a:rPr lang="en-US" sz="2400" baseline="30000" dirty="0"/>
              <a:t>the</a:t>
            </a:r>
          </a:p>
          <a:p>
            <a:pPr algn="ctr"/>
            <a:r>
              <a:rPr lang="en-US" sz="2400" baseline="30000" dirty="0"/>
              <a:t>United States Army Ordnance Department and the</a:t>
            </a:r>
          </a:p>
          <a:p>
            <a:pPr algn="ctr"/>
            <a:r>
              <a:rPr lang="en-US" sz="2400" baseline="30000" dirty="0"/>
              <a:t>University of Pennsylvania</a:t>
            </a:r>
          </a:p>
          <a:p>
            <a:pPr algn="ctr"/>
            <a:r>
              <a:rPr lang="en-US" sz="2400" baseline="30000" dirty="0"/>
              <a:t>Moore School of Electrical </a:t>
            </a:r>
            <a:r>
              <a:rPr lang="en-US" sz="2400" baseline="30000" dirty="0" smtClean="0"/>
              <a:t>Engineering</a:t>
            </a:r>
          </a:p>
          <a:p>
            <a:pPr algn="ctr"/>
            <a:r>
              <a:rPr lang="en-US" sz="2400" baseline="30000" dirty="0" smtClean="0"/>
              <a:t>University </a:t>
            </a:r>
            <a:r>
              <a:rPr lang="en-US" sz="2400" baseline="30000" dirty="0"/>
              <a:t>of Pennsylvania</a:t>
            </a:r>
          </a:p>
          <a:p>
            <a:pPr algn="ctr"/>
            <a:r>
              <a:rPr lang="fr-FR" sz="2400" baseline="30000" dirty="0" err="1"/>
              <a:t>June</a:t>
            </a:r>
            <a:r>
              <a:rPr lang="fr-FR" sz="2400" baseline="30000" dirty="0"/>
              <a:t> 30, 1945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516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1"/>
                </a:solidFill>
              </a:rPr>
              <a:t>Assembler Register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3776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+mj-lt"/>
                <a:ea typeface="ＭＳ Ｐゴシック" pitchFamily="34" charset="-128"/>
              </a:rPr>
              <a:t>Problem:</a:t>
            </a:r>
          </a:p>
          <a:p>
            <a:pPr lvl="1" eaLnBrk="1" hangingPunct="1">
              <a:lnSpc>
                <a:spcPct val="75000"/>
              </a:lnSpc>
            </a:pPr>
            <a:r>
              <a:rPr lang="en-US" dirty="0" smtClean="0">
                <a:latin typeface="+mj-lt"/>
                <a:ea typeface="ＭＳ Ｐゴシック" pitchFamily="34" charset="-128"/>
              </a:rPr>
              <a:t>When breaking up a pseudo-instruction, the assembler may need to use an extra register</a:t>
            </a:r>
          </a:p>
          <a:p>
            <a:pPr lvl="1" eaLnBrk="1" hangingPunct="1">
              <a:lnSpc>
                <a:spcPct val="75000"/>
              </a:lnSpc>
            </a:pPr>
            <a:r>
              <a:rPr lang="en-US" dirty="0" smtClean="0">
                <a:latin typeface="+mj-lt"/>
                <a:ea typeface="ＭＳ Ｐゴシック" pitchFamily="34" charset="-128"/>
              </a:rPr>
              <a:t>If it uses a regular register, it’ll overwrite whatever the program has put into it</a:t>
            </a:r>
          </a:p>
          <a:p>
            <a:pPr eaLnBrk="1" hangingPunct="1"/>
            <a:r>
              <a:rPr lang="en-US" dirty="0" smtClean="0">
                <a:latin typeface="+mj-lt"/>
                <a:ea typeface="ＭＳ Ｐゴシック" pitchFamily="34" charset="-128"/>
              </a:rPr>
              <a:t>Solution:</a:t>
            </a:r>
          </a:p>
          <a:p>
            <a:pPr lvl="1" eaLnBrk="1" hangingPunct="1">
              <a:lnSpc>
                <a:spcPct val="75000"/>
              </a:lnSpc>
            </a:pPr>
            <a:r>
              <a:rPr lang="en-US" dirty="0" smtClean="0">
                <a:latin typeface="+mj-lt"/>
                <a:ea typeface="ＭＳ Ｐゴシック" pitchFamily="34" charset="-128"/>
              </a:rPr>
              <a:t>Reserve a register (</a:t>
            </a:r>
            <a:r>
              <a:rPr lang="en-US" dirty="0" smtClean="0">
                <a:solidFill>
                  <a:srgbClr val="FF0000"/>
                </a:solidFill>
                <a:latin typeface="+mj-lt"/>
                <a:ea typeface="ＭＳ Ｐゴシック" pitchFamily="34" charset="-128"/>
              </a:rPr>
              <a:t>$1</a:t>
            </a:r>
            <a:r>
              <a:rPr lang="en-US" dirty="0" smtClean="0">
                <a:latin typeface="+mj-lt"/>
                <a:ea typeface="ＭＳ Ｐゴシック" pitchFamily="34" charset="-128"/>
              </a:rPr>
              <a:t> or </a:t>
            </a:r>
            <a:r>
              <a:rPr lang="en-US" dirty="0" smtClean="0">
                <a:solidFill>
                  <a:srgbClr val="FF0000"/>
                </a:solidFill>
                <a:latin typeface="+mj-lt"/>
                <a:ea typeface="ＭＳ Ｐゴシック" pitchFamily="34" charset="-128"/>
              </a:rPr>
              <a:t>$at</a:t>
            </a:r>
            <a:r>
              <a:rPr lang="en-US" b="1" dirty="0" smtClean="0">
                <a:latin typeface="+mj-lt"/>
                <a:ea typeface="ＭＳ Ｐゴシック" pitchFamily="34" charset="-128"/>
              </a:rPr>
              <a:t> </a:t>
            </a:r>
            <a:r>
              <a:rPr lang="en-US" dirty="0" smtClean="0">
                <a:latin typeface="+mj-lt"/>
                <a:ea typeface="ＭＳ Ｐゴシック" pitchFamily="34" charset="-128"/>
              </a:rPr>
              <a:t>for “assembler temporary”) that assembler will use to break up pseudo-instructions</a:t>
            </a:r>
          </a:p>
          <a:p>
            <a:pPr lvl="1" eaLnBrk="1" hangingPunct="1">
              <a:lnSpc>
                <a:spcPct val="75000"/>
              </a:lnSpc>
            </a:pPr>
            <a:r>
              <a:rPr lang="en-US" dirty="0" smtClean="0">
                <a:latin typeface="+mj-lt"/>
                <a:ea typeface="ＭＳ Ｐゴシック" pitchFamily="34" charset="-128"/>
              </a:rPr>
              <a:t>Since the assembler may use this at any time, it’s not safe to code with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323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Dealing With Large </a:t>
            </a:r>
            <a:r>
              <a:rPr lang="en-US" dirty="0" err="1" smtClean="0">
                <a:solidFill>
                  <a:schemeClr val="accent1"/>
                </a:solidFill>
              </a:rPr>
              <a:t>Immediates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1565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377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 do we deal with 32-bit </a:t>
            </a:r>
            <a:r>
              <a:rPr lang="en-US" dirty="0" err="1" smtClean="0"/>
              <a:t>immediates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 smtClean="0"/>
              <a:t>Sometimes want to use </a:t>
            </a:r>
            <a:r>
              <a:rPr lang="en-US" dirty="0" err="1" smtClean="0"/>
              <a:t>immediates</a:t>
            </a:r>
            <a:r>
              <a:rPr lang="en-US" dirty="0" smtClean="0"/>
              <a:t> &gt; ± 2</a:t>
            </a:r>
            <a:r>
              <a:rPr lang="en-US" baseline="30000" dirty="0" smtClean="0"/>
              <a:t>15</a:t>
            </a:r>
            <a:r>
              <a:rPr lang="en-US" dirty="0" smtClean="0"/>
              <a:t> with </a:t>
            </a:r>
            <a:r>
              <a:rPr lang="en-US" dirty="0" err="1">
                <a:latin typeface="Courier New" pitchFamily="24" charset="0"/>
              </a:rPr>
              <a:t>addi</a:t>
            </a:r>
            <a:r>
              <a:rPr lang="en-US" dirty="0"/>
              <a:t>, </a:t>
            </a:r>
            <a:r>
              <a:rPr lang="en-US" dirty="0" err="1">
                <a:latin typeface="Courier New" pitchFamily="24" charset="0"/>
              </a:rPr>
              <a:t>lw</a:t>
            </a:r>
            <a:r>
              <a:rPr lang="en-US" dirty="0"/>
              <a:t>, </a:t>
            </a:r>
            <a:r>
              <a:rPr lang="en-US" dirty="0" err="1">
                <a:latin typeface="Courier New" pitchFamily="24" charset="0"/>
              </a:rPr>
              <a:t>sw</a:t>
            </a:r>
            <a:r>
              <a:rPr lang="en-US" dirty="0"/>
              <a:t> and </a:t>
            </a:r>
            <a:r>
              <a:rPr lang="en-US" dirty="0" err="1">
                <a:latin typeface="Courier New" pitchFamily="24" charset="0"/>
              </a:rPr>
              <a:t>slti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Bitwise logic operations with 32-bit </a:t>
            </a:r>
            <a:r>
              <a:rPr lang="en-US" dirty="0" err="1" smtClean="0"/>
              <a:t>immediates</a:t>
            </a: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b="1" dirty="0" smtClean="0"/>
              <a:t>Solution:  </a:t>
            </a:r>
            <a:r>
              <a:rPr lang="en-US" dirty="0" smtClean="0"/>
              <a:t>Don’t mess with instruction formats, just add a new instruction</a:t>
            </a:r>
          </a:p>
          <a:p>
            <a:pPr>
              <a:spcBef>
                <a:spcPts val="1800"/>
              </a:spcBef>
            </a:pPr>
            <a:r>
              <a:rPr lang="en-US" dirty="0" smtClean="0">
                <a:solidFill>
                  <a:srgbClr val="FF0000"/>
                </a:solidFill>
              </a:rPr>
              <a:t>Load Upper Immediate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lui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lui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reg,imm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Moves 16-bit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imm</a:t>
            </a:r>
            <a:r>
              <a:rPr lang="en-US" dirty="0" smtClean="0"/>
              <a:t> into upper half (bits 16-31) of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dirty="0" smtClean="0"/>
              <a:t> and zeros the lower half (bits 0-15)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438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lui</a:t>
            </a:r>
            <a:r>
              <a:rPr lang="en-US" dirty="0" smtClean="0">
                <a:solidFill>
                  <a:schemeClr val="accent1"/>
                </a:solidFill>
              </a:rPr>
              <a:t> Example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937760"/>
          </a:xfrm>
        </p:spPr>
        <p:txBody>
          <a:bodyPr/>
          <a:lstStyle/>
          <a:p>
            <a:r>
              <a:rPr lang="en-US" dirty="0" smtClean="0"/>
              <a:t>Want:   </a:t>
            </a:r>
            <a:r>
              <a:rPr lang="en-US" dirty="0" err="1" smtClean="0">
                <a:latin typeface="Courier New" pitchFamily="24" charset="0"/>
              </a:rPr>
              <a:t>addiu</a:t>
            </a:r>
            <a:r>
              <a:rPr lang="en-US" dirty="0" smtClean="0">
                <a:latin typeface="Courier New" pitchFamily="24" charset="0"/>
              </a:rPr>
              <a:t> $t0,$t0,0xABABCDCD</a:t>
            </a:r>
            <a:endParaRPr lang="en-US" dirty="0" smtClean="0"/>
          </a:p>
          <a:p>
            <a:pPr lvl="1"/>
            <a:r>
              <a:rPr lang="en-US" dirty="0" smtClean="0"/>
              <a:t>This is a </a:t>
            </a:r>
            <a:r>
              <a:rPr lang="en-US" dirty="0" smtClean="0">
                <a:solidFill>
                  <a:srgbClr val="0926B7"/>
                </a:solidFill>
              </a:rPr>
              <a:t>pseudo-instruction</a:t>
            </a:r>
            <a:r>
              <a:rPr lang="en-US" dirty="0" smtClean="0"/>
              <a:t>!</a:t>
            </a:r>
          </a:p>
          <a:p>
            <a:r>
              <a:rPr lang="en-US" dirty="0" smtClean="0"/>
              <a:t>Translates into: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lui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$at,0xABAB		# upper 16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ori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$at,$at,0xCDCD	# lower 16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addu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$t0,$t0,$at  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# move</a:t>
            </a:r>
          </a:p>
          <a:p>
            <a:pPr>
              <a:spcBef>
                <a:spcPts val="5400"/>
              </a:spcBef>
            </a:pPr>
            <a:r>
              <a:rPr lang="en-US" dirty="0" smtClean="0"/>
              <a:t>Now we can handle everything with a 16-bit immediate!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42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733800" y="4147457"/>
            <a:ext cx="5257800" cy="815646"/>
            <a:chOff x="3940629" y="4147457"/>
            <a:chExt cx="5257800" cy="815646"/>
          </a:xfrm>
        </p:grpSpPr>
        <p:sp>
          <p:nvSpPr>
            <p:cNvPr id="7" name="Oval 6"/>
            <p:cNvSpPr/>
            <p:nvPr/>
          </p:nvSpPr>
          <p:spPr>
            <a:xfrm>
              <a:off x="3940629" y="4147457"/>
              <a:ext cx="838200" cy="48985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4724400" y="4582886"/>
              <a:ext cx="576943" cy="18505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312228" y="4593771"/>
              <a:ext cx="3886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Only the assembler gets to use $at ($1)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43560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Multiply and Divide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+mj-lt"/>
              </a:rPr>
              <a:t>Example pseudo-instruction:</a:t>
            </a:r>
          </a:p>
          <a:p>
            <a:pPr marL="457200" lvl="1" indent="0">
              <a:buNone/>
            </a:pPr>
            <a:r>
              <a:rPr lang="en-US" b="1" dirty="0" err="1" smtClean="0">
                <a:latin typeface="Courier New" pitchFamily="-65" charset="0"/>
              </a:rPr>
              <a:t>mul</a:t>
            </a:r>
            <a:r>
              <a:rPr lang="en-US" b="1" dirty="0" smtClean="0">
                <a:latin typeface="Courier New" pitchFamily="-65" charset="0"/>
              </a:rPr>
              <a:t> $</a:t>
            </a:r>
            <a:r>
              <a:rPr lang="en-US" b="1" dirty="0" err="1" smtClean="0">
                <a:latin typeface="Courier New" pitchFamily="-65" charset="0"/>
              </a:rPr>
              <a:t>rd</a:t>
            </a:r>
            <a:r>
              <a:rPr lang="en-US" b="1" dirty="0" smtClean="0">
                <a:latin typeface="Courier New" pitchFamily="-65" charset="0"/>
              </a:rPr>
              <a:t>,$</a:t>
            </a:r>
            <a:r>
              <a:rPr lang="en-US" b="1" dirty="0" err="1" smtClean="0">
                <a:latin typeface="Courier New" pitchFamily="-65" charset="0"/>
              </a:rPr>
              <a:t>rs</a:t>
            </a:r>
            <a:r>
              <a:rPr lang="en-US" b="1" dirty="0" smtClean="0">
                <a:latin typeface="Courier New" pitchFamily="-65" charset="0"/>
              </a:rPr>
              <a:t>,$</a:t>
            </a:r>
            <a:r>
              <a:rPr lang="en-US" b="1" dirty="0" err="1" smtClean="0">
                <a:latin typeface="Courier New" pitchFamily="-65" charset="0"/>
              </a:rPr>
              <a:t>rt</a:t>
            </a:r>
            <a:endParaRPr lang="en-US" b="1" dirty="0" smtClean="0">
              <a:latin typeface="Courier New" pitchFamily="-65" charset="0"/>
            </a:endParaRPr>
          </a:p>
          <a:p>
            <a:pPr lvl="1"/>
            <a:r>
              <a:rPr lang="en-US" dirty="0" smtClean="0">
                <a:latin typeface="+mj-lt"/>
              </a:rPr>
              <a:t>Consists of </a:t>
            </a:r>
            <a:r>
              <a:rPr lang="en-US" dirty="0" err="1" smtClean="0">
                <a:latin typeface="+mj-lt"/>
              </a:rPr>
              <a:t>mult</a:t>
            </a:r>
            <a:r>
              <a:rPr lang="en-US" dirty="0" smtClean="0">
                <a:latin typeface="+mj-lt"/>
              </a:rPr>
              <a:t> which stores the output in special hi and lo registers, and a move from these registers to $</a:t>
            </a:r>
            <a:r>
              <a:rPr lang="en-US" dirty="0" err="1" smtClean="0">
                <a:latin typeface="+mj-lt"/>
              </a:rPr>
              <a:t>rd</a:t>
            </a:r>
            <a:endParaRPr lang="en-US" dirty="0">
              <a:latin typeface="+mj-lt"/>
            </a:endParaRPr>
          </a:p>
          <a:p>
            <a:pPr marL="457200" lvl="1" indent="0">
              <a:buNone/>
            </a:pPr>
            <a:r>
              <a:rPr lang="en-US" b="1" dirty="0" err="1" smtClean="0">
                <a:latin typeface="Courier New" pitchFamily="-65" charset="0"/>
              </a:rPr>
              <a:t>mult</a:t>
            </a:r>
            <a:r>
              <a:rPr lang="en-US" b="1" dirty="0" smtClean="0">
                <a:latin typeface="Courier New" pitchFamily="-65" charset="0"/>
              </a:rPr>
              <a:t> $</a:t>
            </a:r>
            <a:r>
              <a:rPr lang="en-US" b="1" dirty="0" err="1" smtClean="0">
                <a:latin typeface="Courier New" pitchFamily="-65" charset="0"/>
              </a:rPr>
              <a:t>rs</a:t>
            </a:r>
            <a:r>
              <a:rPr lang="en-US" b="1" dirty="0" smtClean="0">
                <a:latin typeface="Courier New" pitchFamily="-65" charset="0"/>
              </a:rPr>
              <a:t>,$</a:t>
            </a:r>
            <a:r>
              <a:rPr lang="en-US" b="1" dirty="0" err="1" smtClean="0">
                <a:latin typeface="Courier New" pitchFamily="-65" charset="0"/>
              </a:rPr>
              <a:t>rt</a:t>
            </a:r>
            <a:endParaRPr lang="en-US" b="1" dirty="0" smtClean="0">
              <a:latin typeface="Courier New" pitchFamily="-65" charset="0"/>
            </a:endParaRPr>
          </a:p>
          <a:p>
            <a:pPr marL="457200" lvl="1" indent="0">
              <a:buNone/>
            </a:pPr>
            <a:r>
              <a:rPr lang="en-US" b="1" dirty="0" err="1" smtClean="0">
                <a:latin typeface="Courier New" pitchFamily="-65" charset="0"/>
              </a:rPr>
              <a:t>mflo</a:t>
            </a:r>
            <a:r>
              <a:rPr lang="en-US" b="1" dirty="0" smtClean="0">
                <a:latin typeface="Courier New" pitchFamily="-65" charset="0"/>
              </a:rPr>
              <a:t> $</a:t>
            </a:r>
            <a:r>
              <a:rPr lang="en-US" b="1" dirty="0" err="1" smtClean="0">
                <a:latin typeface="Courier New" pitchFamily="-65" charset="0"/>
              </a:rPr>
              <a:t>rd</a:t>
            </a:r>
            <a:endParaRPr lang="en-US" b="1" dirty="0" smtClean="0">
              <a:latin typeface="Courier New" pitchFamily="-65" charset="0"/>
            </a:endParaRPr>
          </a:p>
          <a:p>
            <a:endParaRPr lang="en-US" b="1" dirty="0" smtClean="0">
              <a:latin typeface="Courier New" pitchFamily="-65" charset="0"/>
            </a:endParaRPr>
          </a:p>
          <a:p>
            <a:r>
              <a:rPr lang="en-US" b="1" dirty="0" err="1" smtClean="0">
                <a:latin typeface="Courier New" pitchFamily="-65" charset="0"/>
              </a:rPr>
              <a:t>mult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>
                <a:latin typeface="Courier New" pitchFamily="-65" charset="0"/>
              </a:rPr>
              <a:t>div</a:t>
            </a:r>
            <a:r>
              <a:rPr lang="en-US" dirty="0"/>
              <a:t> have nothing important in the </a:t>
            </a:r>
            <a:r>
              <a:rPr lang="en-US" b="1" dirty="0" err="1">
                <a:latin typeface="Courier New" pitchFamily="-65" charset="0"/>
              </a:rPr>
              <a:t>rd</a:t>
            </a:r>
            <a:r>
              <a:rPr lang="en-US" dirty="0"/>
              <a:t> field since the destination registers are </a:t>
            </a:r>
            <a:r>
              <a:rPr lang="en-US" b="1" dirty="0">
                <a:latin typeface="Courier New" pitchFamily="-65" charset="0"/>
              </a:rPr>
              <a:t>hi</a:t>
            </a:r>
            <a:r>
              <a:rPr lang="en-US" dirty="0"/>
              <a:t> and </a:t>
            </a:r>
            <a:r>
              <a:rPr lang="en-US" b="1" dirty="0">
                <a:latin typeface="Courier New" pitchFamily="-65" charset="0"/>
              </a:rPr>
              <a:t>lo</a:t>
            </a:r>
          </a:p>
          <a:p>
            <a:r>
              <a:rPr lang="en-US" b="1" dirty="0" err="1">
                <a:latin typeface="Courier New" pitchFamily="-65" charset="0"/>
              </a:rPr>
              <a:t>mfhi</a:t>
            </a:r>
            <a:r>
              <a:rPr lang="en-US" dirty="0"/>
              <a:t> and </a:t>
            </a:r>
            <a:r>
              <a:rPr lang="en-US" b="1" dirty="0" err="1">
                <a:latin typeface="Courier New" pitchFamily="-65" charset="0"/>
              </a:rPr>
              <a:t>mflo</a:t>
            </a:r>
            <a:r>
              <a:rPr lang="en-US" dirty="0"/>
              <a:t> have nothing important in the </a:t>
            </a:r>
            <a:r>
              <a:rPr lang="en-US" b="1" dirty="0" err="1">
                <a:latin typeface="Courier New" pitchFamily="-65" charset="0"/>
              </a:rPr>
              <a:t>rs</a:t>
            </a:r>
            <a:r>
              <a:rPr lang="en-US" dirty="0"/>
              <a:t> and </a:t>
            </a:r>
            <a:r>
              <a:rPr lang="en-US" b="1" dirty="0" err="1">
                <a:latin typeface="Courier New" pitchFamily="-65" charset="0"/>
              </a:rPr>
              <a:t>rt</a:t>
            </a:r>
            <a:r>
              <a:rPr lang="en-US" dirty="0"/>
              <a:t> fields since the source is determined by the instruction (see COD)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7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MAL vs. TAL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1486"/>
          </a:xfrm>
        </p:spPr>
        <p:txBody>
          <a:bodyPr>
            <a:normAutofit/>
          </a:bodyPr>
          <a:lstStyle/>
          <a:p>
            <a:r>
              <a:rPr lang="en-US" dirty="0" smtClean="0"/>
              <a:t>True Assembly Language (TAL)</a:t>
            </a:r>
          </a:p>
          <a:p>
            <a:pPr lvl="1"/>
            <a:r>
              <a:rPr lang="en-US" dirty="0" smtClean="0"/>
              <a:t>The instructions a computer understands and executes</a:t>
            </a:r>
          </a:p>
          <a:p>
            <a:endParaRPr lang="en-US" dirty="0" smtClean="0"/>
          </a:p>
          <a:p>
            <a:r>
              <a:rPr lang="en-US" dirty="0" smtClean="0"/>
              <a:t>MIPS Assembly Language (MAL)</a:t>
            </a:r>
          </a:p>
          <a:p>
            <a:pPr lvl="1"/>
            <a:r>
              <a:rPr lang="en-US" dirty="0" smtClean="0"/>
              <a:t>Instructions the assembly programmer can use</a:t>
            </a:r>
            <a:br>
              <a:rPr lang="en-US" dirty="0" smtClean="0"/>
            </a:br>
            <a:r>
              <a:rPr lang="en-US" dirty="0" smtClean="0"/>
              <a:t>(includes pseudo-instructions)</a:t>
            </a:r>
          </a:p>
          <a:p>
            <a:pPr lvl="1"/>
            <a:r>
              <a:rPr lang="en-US" dirty="0" smtClean="0"/>
              <a:t>Each MAL instruction becomes 1 or more TAL instruction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139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Clicker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Which of the following place the address of LOOP in $v0?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400" dirty="0" smtClean="0">
                <a:latin typeface="Courier"/>
                <a:cs typeface="Courier"/>
              </a:rPr>
              <a:t>la $t1, LOOP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lw</a:t>
            </a:r>
            <a:r>
              <a:rPr lang="en-US" sz="2400" dirty="0" smtClean="0">
                <a:latin typeface="Courier"/>
                <a:cs typeface="Courier"/>
              </a:rPr>
              <a:t> $v0, 0($t1)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2</a:t>
            </a:r>
            <a:r>
              <a:rPr lang="en-US" sz="2400" dirty="0" smtClean="0">
                <a:latin typeface="Courier"/>
                <a:cs typeface="Courier"/>
              </a:rPr>
              <a:t>) </a:t>
            </a:r>
            <a:r>
              <a:rPr lang="en-US" sz="2400" dirty="0" err="1" smtClean="0">
                <a:latin typeface="Courier"/>
                <a:cs typeface="Courier"/>
              </a:rPr>
              <a:t>jal</a:t>
            </a:r>
            <a:r>
              <a:rPr lang="en-US" sz="2400" dirty="0" smtClean="0">
                <a:latin typeface="Courier"/>
                <a:cs typeface="Courier"/>
              </a:rPr>
              <a:t> LOOP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smtClean="0">
                <a:latin typeface="Courier"/>
                <a:cs typeface="Courier"/>
              </a:rPr>
              <a:t>LOOP: </a:t>
            </a:r>
            <a:r>
              <a:rPr lang="en-US" sz="2400" dirty="0" err="1" smtClean="0">
                <a:latin typeface="Courier"/>
                <a:cs typeface="Courier"/>
              </a:rPr>
              <a:t>addu</a:t>
            </a:r>
            <a:r>
              <a:rPr lang="en-US" sz="2400" dirty="0" smtClean="0">
                <a:latin typeface="Courier"/>
                <a:cs typeface="Courier"/>
              </a:rPr>
              <a:t> $v0, $</a:t>
            </a:r>
            <a:r>
              <a:rPr lang="en-US" sz="2400" dirty="0" err="1" smtClean="0">
                <a:latin typeface="Courier"/>
                <a:cs typeface="Courier"/>
              </a:rPr>
              <a:t>ra</a:t>
            </a:r>
            <a:r>
              <a:rPr lang="en-US" sz="2400" dirty="0" smtClean="0">
                <a:latin typeface="Courier"/>
                <a:cs typeface="Courier"/>
              </a:rPr>
              <a:t>, $zero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3</a:t>
            </a:r>
            <a:r>
              <a:rPr lang="en-US" sz="2400" dirty="0" smtClean="0">
                <a:latin typeface="Courier"/>
                <a:cs typeface="Courier"/>
              </a:rPr>
              <a:t>) la $v0, LOOP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0" y="2743200"/>
            <a:ext cx="3200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/>
                <a:cs typeface="Courier New"/>
              </a:rPr>
              <a:t>  1  2  3</a:t>
            </a:r>
          </a:p>
          <a:p>
            <a:pPr marL="342900" indent="-342900">
              <a:buAutoNum type="alphaUcParenR"/>
            </a:pPr>
            <a:r>
              <a:rPr lang="en-US" sz="3200" dirty="0" smtClean="0">
                <a:latin typeface="Courier New"/>
                <a:cs typeface="Courier New"/>
              </a:rPr>
              <a:t>T, T, T</a:t>
            </a:r>
          </a:p>
          <a:p>
            <a:pPr marL="342900" indent="-342900">
              <a:buAutoNum type="alphaUcParenR"/>
            </a:pPr>
            <a:r>
              <a:rPr lang="en-US" sz="3200" dirty="0" smtClean="0">
                <a:latin typeface="Courier New"/>
                <a:cs typeface="Courier New"/>
              </a:rPr>
              <a:t>T, T, F</a:t>
            </a:r>
          </a:p>
          <a:p>
            <a:pPr marL="342900" indent="-342900">
              <a:buAutoNum type="alphaUcParenR"/>
            </a:pPr>
            <a:r>
              <a:rPr lang="en-US" sz="3200" dirty="0" smtClean="0">
                <a:latin typeface="Courier New"/>
                <a:cs typeface="Courier New"/>
              </a:rPr>
              <a:t>F, T, T</a:t>
            </a:r>
          </a:p>
          <a:p>
            <a:pPr marL="342900" indent="-342900">
              <a:buAutoNum type="alphaUcParenR"/>
            </a:pPr>
            <a:r>
              <a:rPr lang="en-US" sz="3200" dirty="0" smtClean="0">
                <a:latin typeface="Courier New"/>
                <a:cs typeface="Courier New"/>
              </a:rPr>
              <a:t>F, T, F</a:t>
            </a:r>
          </a:p>
          <a:p>
            <a:pPr marL="342900" indent="-342900">
              <a:buAutoNum type="alphaUcParenR"/>
            </a:pPr>
            <a:r>
              <a:rPr lang="en-US" sz="3200" dirty="0" smtClean="0">
                <a:latin typeface="Courier New"/>
                <a:cs typeface="Courier New"/>
              </a:rPr>
              <a:t>F, F, T</a:t>
            </a:r>
            <a:endParaRPr lang="en-US" sz="3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9210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Summary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10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93776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I-Format:</a:t>
            </a:r>
            <a:r>
              <a:rPr lang="en-US" dirty="0" smtClean="0"/>
              <a:t>  instructions with </a:t>
            </a:r>
            <a:r>
              <a:rPr lang="en-US" dirty="0" err="1" smtClean="0"/>
              <a:t>immediates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lw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/>
                <a:cs typeface="Courier New"/>
              </a:rPr>
              <a:t>sw</a:t>
            </a:r>
            <a:r>
              <a:rPr lang="en-US" dirty="0" smtClean="0"/>
              <a:t> (offset is immediate),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bne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But not the shift instructions</a:t>
            </a:r>
          </a:p>
          <a:p>
            <a:pPr lvl="1">
              <a:spcBef>
                <a:spcPts val="0"/>
              </a:spcBef>
            </a:pPr>
            <a:r>
              <a:rPr lang="en-US" dirty="0"/>
              <a:t>Branches use PC-relative addressing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J-Format:</a:t>
            </a:r>
            <a:r>
              <a:rPr lang="en-US" dirty="0" smtClean="0"/>
              <a:t>  </a:t>
            </a:r>
            <a:r>
              <a:rPr lang="en-US" dirty="0" smtClean="0">
                <a:latin typeface="Courier New"/>
                <a:cs typeface="Courier New"/>
              </a:rPr>
              <a:t>j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/>
                <a:cs typeface="Courier New"/>
              </a:rPr>
              <a:t>jal</a:t>
            </a:r>
            <a:r>
              <a:rPr lang="en-US" dirty="0" smtClean="0"/>
              <a:t> (but not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jr</a:t>
            </a:r>
            <a:r>
              <a:rPr lang="en-US" dirty="0" smtClean="0"/>
              <a:t>)</a:t>
            </a:r>
          </a:p>
          <a:p>
            <a:pPr lvl="1">
              <a:spcBef>
                <a:spcPts val="0"/>
              </a:spcBef>
            </a:pPr>
            <a:r>
              <a:rPr lang="en-US" dirty="0"/>
              <a:t>Jumps use absolute </a:t>
            </a:r>
            <a:r>
              <a:rPr lang="en-US" dirty="0" smtClean="0"/>
              <a:t>addressing</a:t>
            </a:r>
          </a:p>
          <a:p>
            <a:pPr lvl="1">
              <a:spcBef>
                <a:spcPts val="0"/>
              </a:spcBef>
            </a:pP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R-Format:</a:t>
            </a:r>
            <a:r>
              <a:rPr lang="en-US" dirty="0" smtClean="0"/>
              <a:t>  all other instructions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65760" y="3200400"/>
            <a:ext cx="8357616" cy="492443"/>
            <a:chOff x="365760" y="3182112"/>
            <a:chExt cx="8357616" cy="492443"/>
          </a:xfrm>
        </p:grpSpPr>
        <p:grpSp>
          <p:nvGrpSpPr>
            <p:cNvPr id="8" name="Group 50"/>
            <p:cNvGrpSpPr/>
            <p:nvPr/>
          </p:nvGrpSpPr>
          <p:grpSpPr>
            <a:xfrm>
              <a:off x="822960" y="3200400"/>
              <a:ext cx="7900416" cy="457200"/>
              <a:chOff x="621792" y="2834640"/>
              <a:chExt cx="7900416" cy="457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621792" y="2834640"/>
                <a:ext cx="1481328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28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103120" y="2834640"/>
                <a:ext cx="123444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28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337560" y="2834640"/>
                <a:ext cx="123444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28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572000" y="2834640"/>
                <a:ext cx="3950208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immediate</a:t>
                </a:r>
                <a:endParaRPr lang="en-US" sz="28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65760" y="3182112"/>
              <a:ext cx="457200" cy="492443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pPr algn="r"/>
              <a:r>
                <a:rPr lang="en-US" sz="3200" b="1" dirty="0" smtClean="0"/>
                <a:t>I:</a:t>
              </a:r>
              <a:endParaRPr lang="en-US" sz="32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5760" y="4754880"/>
            <a:ext cx="8357616" cy="492443"/>
            <a:chOff x="365760" y="3730752"/>
            <a:chExt cx="8357616" cy="492443"/>
          </a:xfrm>
        </p:grpSpPr>
        <p:grpSp>
          <p:nvGrpSpPr>
            <p:cNvPr id="15" name="Group 50"/>
            <p:cNvGrpSpPr/>
            <p:nvPr/>
          </p:nvGrpSpPr>
          <p:grpSpPr>
            <a:xfrm>
              <a:off x="822960" y="3749040"/>
              <a:ext cx="7900416" cy="457200"/>
              <a:chOff x="621792" y="2834640"/>
              <a:chExt cx="7900416" cy="45720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621792" y="2834640"/>
                <a:ext cx="1481328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28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103120" y="2834640"/>
                <a:ext cx="6419088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target address</a:t>
                </a:r>
                <a:endParaRPr lang="en-US" sz="28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65760" y="3730752"/>
              <a:ext cx="457200" cy="492443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pPr algn="r"/>
              <a:r>
                <a:rPr lang="en-US" sz="3200" b="1" dirty="0" smtClean="0"/>
                <a:t>J:</a:t>
              </a:r>
              <a:endParaRPr lang="en-US" sz="3200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74320" y="5760720"/>
            <a:ext cx="8449056" cy="492443"/>
            <a:chOff x="274320" y="2633472"/>
            <a:chExt cx="8449056" cy="492443"/>
          </a:xfrm>
        </p:grpSpPr>
        <p:grpSp>
          <p:nvGrpSpPr>
            <p:cNvPr id="20" name="Group 43"/>
            <p:cNvGrpSpPr/>
            <p:nvPr/>
          </p:nvGrpSpPr>
          <p:grpSpPr>
            <a:xfrm>
              <a:off x="822960" y="2651760"/>
              <a:ext cx="7900416" cy="457200"/>
              <a:chOff x="457200" y="4572000"/>
              <a:chExt cx="7900416" cy="4572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457200" y="4572000"/>
                <a:ext cx="1481328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28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876288" y="4572000"/>
                <a:ext cx="1481328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funct</a:t>
                </a:r>
                <a:endParaRPr lang="en-US" sz="28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938528" y="4572000"/>
                <a:ext cx="123444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28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172968" y="4572000"/>
                <a:ext cx="123444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28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407408" y="4572000"/>
                <a:ext cx="123444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rd</a:t>
                </a:r>
                <a:endParaRPr lang="en-US" sz="28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5641848" y="4572000"/>
                <a:ext cx="123444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800" dirty="0" err="1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shamt</a:t>
                </a:r>
                <a:endParaRPr lang="en-US" sz="28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274320" y="2633472"/>
              <a:ext cx="548640" cy="492443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pPr algn="r"/>
              <a:r>
                <a:rPr lang="en-US" sz="3200" b="1" dirty="0" smtClean="0"/>
                <a:t>R: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130391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893" y="1288138"/>
            <a:ext cx="7832045" cy="55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47" y="1215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EDSAC (Cambridge, 1949)</a:t>
            </a:r>
            <a:br>
              <a:rPr lang="en-US" dirty="0"/>
            </a:br>
            <a:r>
              <a:rPr lang="en-US" sz="4000" dirty="0"/>
              <a:t>First General Stored-Program Computer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90465" y="1347805"/>
            <a:ext cx="8267666" cy="4525963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effectLst>
                  <a:glow rad="381000">
                    <a:schemeClr val="tx1"/>
                  </a:glow>
                </a:effectLst>
              </a:rPr>
              <a:t>Programs </a:t>
            </a:r>
            <a:r>
              <a:rPr lang="en-US" dirty="0">
                <a:solidFill>
                  <a:srgbClr val="FFFFFF"/>
                </a:solidFill>
                <a:effectLst>
                  <a:glow rad="381000">
                    <a:schemeClr val="tx1"/>
                  </a:glow>
                </a:effectLst>
              </a:rPr>
              <a:t>held as numbers in memory</a:t>
            </a:r>
          </a:p>
          <a:p>
            <a:r>
              <a:rPr lang="en-US" dirty="0">
                <a:solidFill>
                  <a:srgbClr val="FFFFFF"/>
                </a:solidFill>
                <a:effectLst>
                  <a:glow rad="381000">
                    <a:schemeClr val="tx1"/>
                  </a:glow>
                </a:effectLst>
              </a:rPr>
              <a:t>35-bit binary 2’s complement words</a:t>
            </a:r>
          </a:p>
          <a:p>
            <a:endParaRPr lang="en-US" dirty="0">
              <a:solidFill>
                <a:srgbClr val="FFFFFF"/>
              </a:solidFill>
              <a:effectLst>
                <a:glow rad="381000">
                  <a:schemeClr val="tx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471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8392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Consequence #1: Everything Addressed</a:t>
            </a:r>
            <a:endParaRPr lang="en-US" dirty="0"/>
          </a:p>
        </p:txBody>
      </p:sp>
      <p:sp>
        <p:nvSpPr>
          <p:cNvPr id="2099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0"/>
              </a:spcAft>
            </a:pPr>
            <a:r>
              <a:rPr lang="en-US" sz="2800" dirty="0" smtClean="0"/>
              <a:t>Since all instructions and data are stored in memory, everything has a memory address: instructions, data words</a:t>
            </a:r>
          </a:p>
          <a:p>
            <a:pPr lvl="1">
              <a:spcAft>
                <a:spcPts val="0"/>
              </a:spcAft>
            </a:pPr>
            <a:r>
              <a:rPr lang="en-US" sz="2400" dirty="0" smtClean="0"/>
              <a:t>both branches and jumps use these</a:t>
            </a:r>
          </a:p>
          <a:p>
            <a:pPr>
              <a:spcAft>
                <a:spcPts val="0"/>
              </a:spcAft>
            </a:pPr>
            <a:r>
              <a:rPr lang="en-US" sz="2800" dirty="0" smtClean="0"/>
              <a:t>C pointers are just memory addresses: they can point to anything in memory</a:t>
            </a:r>
          </a:p>
          <a:p>
            <a:pPr lvl="1">
              <a:spcAft>
                <a:spcPts val="0"/>
              </a:spcAft>
            </a:pPr>
            <a:r>
              <a:rPr lang="en-US" sz="2400" dirty="0" smtClean="0"/>
              <a:t>Unconstrained use of addresses can lead to nasty bugs; up to you in C; limited in Java by language design</a:t>
            </a:r>
          </a:p>
          <a:p>
            <a:pPr>
              <a:spcAft>
                <a:spcPts val="0"/>
              </a:spcAft>
            </a:pPr>
            <a:r>
              <a:rPr lang="en-US" sz="2800" dirty="0" smtClean="0"/>
              <a:t>One register keeps address of instruction being executed: </a:t>
            </a:r>
            <a:r>
              <a:rPr lang="en-US" sz="2800" b="1" dirty="0" smtClean="0">
                <a:solidFill>
                  <a:schemeClr val="accent2"/>
                </a:solidFill>
              </a:rPr>
              <a:t>“Program Counter” (PC)</a:t>
            </a:r>
          </a:p>
          <a:p>
            <a:pPr lvl="1">
              <a:spcAft>
                <a:spcPts val="0"/>
              </a:spcAft>
            </a:pPr>
            <a:r>
              <a:rPr lang="en-US" sz="2400" dirty="0" smtClean="0"/>
              <a:t>Basically a pointer to memory: Intel calls it Instruction Pointer (a better name)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17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Consequence #2: Binary Compatibility</a:t>
            </a:r>
            <a:endParaRPr lang="en-US" dirty="0"/>
          </a:p>
        </p:txBody>
      </p:sp>
      <p:sp>
        <p:nvSpPr>
          <p:cNvPr id="2101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Programs are distributed in binary form</a:t>
            </a:r>
          </a:p>
          <a:p>
            <a:pPr lvl="1"/>
            <a:r>
              <a:rPr lang="en-US" sz="2400" dirty="0" smtClean="0"/>
              <a:t>Programs bound to specific instruction set</a:t>
            </a:r>
          </a:p>
          <a:p>
            <a:pPr lvl="1"/>
            <a:r>
              <a:rPr lang="en-US" sz="2400" dirty="0" smtClean="0"/>
              <a:t>Different version for </a:t>
            </a:r>
            <a:r>
              <a:rPr lang="en-US" sz="2400" dirty="0" smtClean="0">
                <a:solidFill>
                  <a:schemeClr val="accent2"/>
                </a:solidFill>
              </a:rPr>
              <a:t>Macintoshes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chemeClr val="accent1"/>
                </a:solidFill>
              </a:rPr>
              <a:t>PC</a:t>
            </a:r>
            <a:r>
              <a:rPr lang="en-US" sz="2400" dirty="0" smtClean="0"/>
              <a:t>s</a:t>
            </a:r>
          </a:p>
          <a:p>
            <a:r>
              <a:rPr lang="en-US" sz="2800" dirty="0" smtClean="0"/>
              <a:t>New machines want to run old programs (“binaries”) as well as programs compiled to new instructions</a:t>
            </a:r>
          </a:p>
          <a:p>
            <a:r>
              <a:rPr lang="en-US" sz="2800" dirty="0" smtClean="0"/>
              <a:t>Leads to “backward-compatible” instruction set evolving over time</a:t>
            </a:r>
          </a:p>
          <a:p>
            <a:r>
              <a:rPr lang="en-US" sz="2800" dirty="0" smtClean="0"/>
              <a:t>Selection of Intel 8086 in 1981 for 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IBM PC is major reason latest PCs still use 80x86 instruction set; could still run program from 1981 PC today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33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Instructions as Numbers (1/2)</a:t>
            </a:r>
            <a:endParaRPr lang="en-US"/>
          </a:p>
        </p:txBody>
      </p:sp>
      <p:sp>
        <p:nvSpPr>
          <p:cNvPr id="2103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Currently all data we work with is in words (32-bit chunks):</a:t>
            </a:r>
          </a:p>
          <a:p>
            <a:pPr lvl="1"/>
            <a:r>
              <a:rPr lang="en-US" dirty="0" smtClean="0"/>
              <a:t>Each register is a word.</a:t>
            </a:r>
          </a:p>
          <a:p>
            <a:pPr lvl="1"/>
            <a:r>
              <a:rPr lang="en-US" b="1" dirty="0" err="1" smtClean="0">
                <a:latin typeface="Courier New"/>
                <a:cs typeface="Courier New"/>
              </a:rPr>
              <a:t>lw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/>
                <a:cs typeface="Courier New"/>
              </a:rPr>
              <a:t>sw</a:t>
            </a:r>
            <a:r>
              <a:rPr lang="en-US" dirty="0" smtClean="0"/>
              <a:t> both access memory one word at a time.</a:t>
            </a:r>
          </a:p>
          <a:p>
            <a:r>
              <a:rPr lang="en-US" dirty="0" smtClean="0"/>
              <a:t>So how do we represent instructions?</a:t>
            </a:r>
          </a:p>
          <a:p>
            <a:pPr lvl="1"/>
            <a:r>
              <a:rPr lang="en-US" dirty="0" smtClean="0"/>
              <a:t>Remember: Computer only understands 1s and 0s, so “</a:t>
            </a:r>
            <a:r>
              <a:rPr lang="en-US" b="1" dirty="0" smtClean="0">
                <a:solidFill>
                  <a:schemeClr val="accent2"/>
                </a:solidFill>
                <a:latin typeface="Courier New"/>
                <a:cs typeface="Courier New"/>
              </a:rPr>
              <a:t>add $t0,$0,$0</a:t>
            </a:r>
            <a:r>
              <a:rPr lang="en-US" dirty="0" smtClean="0"/>
              <a:t>” is meaningless.</a:t>
            </a:r>
          </a:p>
          <a:p>
            <a:pPr lvl="1"/>
            <a:r>
              <a:rPr lang="en-US" dirty="0" smtClean="0"/>
              <a:t>MIPS/RISC seeks simplicity: since data is in words, make instructions be fixed-size 32-bit words also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149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Instructions as Numbers (2/2)</a:t>
            </a:r>
            <a:endParaRPr lang="en-US"/>
          </a:p>
        </p:txBody>
      </p:sp>
      <p:sp>
        <p:nvSpPr>
          <p:cNvPr id="2105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One word is 32 bits, so divide instruction word into “</a:t>
            </a:r>
            <a:r>
              <a:rPr lang="en-US" dirty="0" smtClean="0">
                <a:solidFill>
                  <a:schemeClr val="accent2"/>
                </a:solidFill>
              </a:rPr>
              <a:t>fields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Each field tells processor something about instruction.</a:t>
            </a:r>
          </a:p>
          <a:p>
            <a:r>
              <a:rPr lang="en-US" dirty="0" smtClean="0"/>
              <a:t>We could define different fields for each instruction, but MIPS seeks simplicity, so define 3 basic types of instruction formats:</a:t>
            </a:r>
          </a:p>
          <a:p>
            <a:pPr lvl="1"/>
            <a:r>
              <a:rPr lang="en-US" dirty="0" smtClean="0"/>
              <a:t>R-format</a:t>
            </a:r>
          </a:p>
          <a:p>
            <a:pPr lvl="1"/>
            <a:r>
              <a:rPr lang="en-US" dirty="0" smtClean="0"/>
              <a:t>I-format</a:t>
            </a:r>
          </a:p>
          <a:p>
            <a:pPr lvl="1"/>
            <a:r>
              <a:rPr lang="en-US" dirty="0" smtClean="0"/>
              <a:t>J-format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266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>
          <a:solidFill>
            <a:srgbClr val="000000"/>
          </a:solidFill>
        </a:ln>
      </a:spPr>
      <a:bodyPr rtlCol="0" anchor="ctr"/>
      <a:lstStyle>
        <a:defPPr algn="ctr">
          <a:defRPr sz="2400" dirty="0" smtClean="0">
            <a:solidFill>
              <a:srgbClr val="000000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triangle" w="lg" len="lg"/>
          <a:tailEnd type="non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7602</TotalTime>
  <Words>2819</Words>
  <Application>Microsoft Office PowerPoint</Application>
  <PresentationFormat>On-screen Show (4:3)</PresentationFormat>
  <Paragraphs>539</Paragraphs>
  <Slides>46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8" baseType="lpstr">
      <vt:lpstr>MS PGothic</vt:lpstr>
      <vt:lpstr>18 VAG Rounded Thin   55390</vt:lpstr>
      <vt:lpstr>Arial</vt:lpstr>
      <vt:lpstr>Calibri</vt:lpstr>
      <vt:lpstr>Corbel</vt:lpstr>
      <vt:lpstr>Courier</vt:lpstr>
      <vt:lpstr>Courier New</vt:lpstr>
      <vt:lpstr>Times</vt:lpstr>
      <vt:lpstr>Times New Roman</vt:lpstr>
      <vt:lpstr>Wingdings</vt:lpstr>
      <vt:lpstr>Office Theme</vt:lpstr>
      <vt:lpstr>Image</vt:lpstr>
      <vt:lpstr>CS 61C:  Great Ideas in Computer Architecture  MIPS Instruction Formats</vt:lpstr>
      <vt:lpstr>Levels of Representation/Interpretation</vt:lpstr>
      <vt:lpstr>ENIAC (U.Penn., 1946) First Electronic General-Purpose Computer</vt:lpstr>
      <vt:lpstr>Big Idea: Stored-Program Computer</vt:lpstr>
      <vt:lpstr>EDSAC (Cambridge, 1949) First General Stored-Program Computer</vt:lpstr>
      <vt:lpstr>Consequence #1: Everything Addressed</vt:lpstr>
      <vt:lpstr>Consequence #2: Binary Compatibility</vt:lpstr>
      <vt:lpstr>Instructions as Numbers (1/2)</vt:lpstr>
      <vt:lpstr>Instructions as Numbers (2/2)</vt:lpstr>
      <vt:lpstr>Instruction Formats</vt:lpstr>
      <vt:lpstr>R-Format Instructions (1/5)</vt:lpstr>
      <vt:lpstr>R-Format Instructions (2/5)</vt:lpstr>
      <vt:lpstr>R-Format Instructions (3/5)</vt:lpstr>
      <vt:lpstr>R-Format Instructions (4/5)</vt:lpstr>
      <vt:lpstr>R-Format Instructions (5/5)</vt:lpstr>
      <vt:lpstr>R-Format Example (1/2)</vt:lpstr>
      <vt:lpstr>R-Format Example (2/2)</vt:lpstr>
      <vt:lpstr>I-Format Instructions (1/4)</vt:lpstr>
      <vt:lpstr>I-Format Instructions (2/4)</vt:lpstr>
      <vt:lpstr>I-Format Instructions (3/4)</vt:lpstr>
      <vt:lpstr>I-Format Instructions (4/4)</vt:lpstr>
      <vt:lpstr>I-Format Example (1/2)</vt:lpstr>
      <vt:lpstr>I-Format Example (2/2)</vt:lpstr>
      <vt:lpstr>Clicker/Peer Instruction</vt:lpstr>
      <vt:lpstr>Administrivia</vt:lpstr>
      <vt:lpstr>Branching Instructions</vt:lpstr>
      <vt:lpstr>Branching Instruction Usage</vt:lpstr>
      <vt:lpstr>PC-Relative Addressing</vt:lpstr>
      <vt:lpstr>Branch Calculation</vt:lpstr>
      <vt:lpstr>Branch Example (1/2)</vt:lpstr>
      <vt:lpstr>Branch Example (2/2)</vt:lpstr>
      <vt:lpstr>Questions on PC-addressing</vt:lpstr>
      <vt:lpstr>J-Format Instructions (1/4)</vt:lpstr>
      <vt:lpstr>J-Format Instructions (2/4)</vt:lpstr>
      <vt:lpstr>J-Format Instructions (3/4)</vt:lpstr>
      <vt:lpstr>J-Format Instructions (4/4)</vt:lpstr>
      <vt:lpstr>In the News: MIPS CPU that executes x86 and ARM</vt:lpstr>
      <vt:lpstr>Assembler Pseudo-Instructions</vt:lpstr>
      <vt:lpstr>Assembler Pseudo-Instructions</vt:lpstr>
      <vt:lpstr>Assembler Register</vt:lpstr>
      <vt:lpstr>Dealing With Large Immediates</vt:lpstr>
      <vt:lpstr>lui Example</vt:lpstr>
      <vt:lpstr>Multiply and Divide</vt:lpstr>
      <vt:lpstr>MAL vs. TAL</vt:lpstr>
      <vt:lpstr>Clicker Question</vt:lpstr>
      <vt:lpstr>Summary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61C: Great Ideas in Computer Architecture (Machine Structures)</dc:title>
  <dc:creator>Randy Katz</dc:creator>
  <cp:lastModifiedBy>Vladimir Stojanovic</cp:lastModifiedBy>
  <cp:revision>720</cp:revision>
  <cp:lastPrinted>2013-09-05T02:40:25Z</cp:lastPrinted>
  <dcterms:created xsi:type="dcterms:W3CDTF">2012-01-23T14:14:16Z</dcterms:created>
  <dcterms:modified xsi:type="dcterms:W3CDTF">2015-09-17T18:05:21Z</dcterms:modified>
</cp:coreProperties>
</file>