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handoutMasterIdLst>
    <p:handoutMasterId r:id="rId49"/>
  </p:handoutMasterIdLst>
  <p:sldIdLst>
    <p:sldId id="663" r:id="rId2"/>
    <p:sldId id="650" r:id="rId3"/>
    <p:sldId id="530" r:id="rId4"/>
    <p:sldId id="529" r:id="rId5"/>
    <p:sldId id="532" r:id="rId6"/>
    <p:sldId id="533" r:id="rId7"/>
    <p:sldId id="551" r:id="rId8"/>
    <p:sldId id="579" r:id="rId9"/>
    <p:sldId id="534" r:id="rId10"/>
    <p:sldId id="535" r:id="rId11"/>
    <p:sldId id="652" r:id="rId12"/>
    <p:sldId id="653" r:id="rId13"/>
    <p:sldId id="667" r:id="rId14"/>
    <p:sldId id="580" r:id="rId15"/>
    <p:sldId id="536" r:id="rId16"/>
    <p:sldId id="655" r:id="rId17"/>
    <p:sldId id="552" r:id="rId18"/>
    <p:sldId id="523" r:id="rId19"/>
    <p:sldId id="664" r:id="rId20"/>
    <p:sldId id="562" r:id="rId21"/>
    <p:sldId id="665" r:id="rId22"/>
    <p:sldId id="544" r:id="rId23"/>
    <p:sldId id="545" r:id="rId24"/>
    <p:sldId id="546" r:id="rId25"/>
    <p:sldId id="547" r:id="rId26"/>
    <p:sldId id="548" r:id="rId27"/>
    <p:sldId id="559" r:id="rId28"/>
    <p:sldId id="560" r:id="rId29"/>
    <p:sldId id="561" r:id="rId30"/>
    <p:sldId id="574" r:id="rId31"/>
    <p:sldId id="659" r:id="rId32"/>
    <p:sldId id="666" r:id="rId33"/>
    <p:sldId id="657" r:id="rId34"/>
    <p:sldId id="658" r:id="rId35"/>
    <p:sldId id="661" r:id="rId36"/>
    <p:sldId id="625" r:id="rId37"/>
    <p:sldId id="628" r:id="rId38"/>
    <p:sldId id="629" r:id="rId39"/>
    <p:sldId id="630" r:id="rId40"/>
    <p:sldId id="631" r:id="rId41"/>
    <p:sldId id="632" r:id="rId42"/>
    <p:sldId id="633" r:id="rId43"/>
    <p:sldId id="634" r:id="rId44"/>
    <p:sldId id="635" r:id="rId45"/>
    <p:sldId id="636" r:id="rId46"/>
    <p:sldId id="649"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FF6FCF"/>
    <a:srgbClr val="C9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75" autoAdjust="0"/>
    <p:restoredTop sz="99811" autoAdjust="0"/>
  </p:normalViewPr>
  <p:slideViewPr>
    <p:cSldViewPr>
      <p:cViewPr varScale="1">
        <p:scale>
          <a:sx n="95" d="100"/>
          <a:sy n="95" d="100"/>
        </p:scale>
        <p:origin x="460" y="72"/>
      </p:cViewPr>
      <p:guideLst>
        <p:guide orient="horz" pos="2160"/>
        <p:guide pos="2880"/>
      </p:guideLst>
    </p:cSldViewPr>
  </p:slideViewPr>
  <p:notesTextViewPr>
    <p:cViewPr>
      <p:scale>
        <a:sx n="100" d="100"/>
        <a:sy n="100" d="100"/>
      </p:scale>
      <p:origin x="0" y="0"/>
    </p:cViewPr>
  </p:notesTextViewPr>
  <p:sorterViewPr>
    <p:cViewPr>
      <p:scale>
        <a:sx n="180" d="100"/>
        <a:sy n="180" d="100"/>
      </p:scale>
      <p:origin x="0" y="-16240"/>
    </p:cViewPr>
  </p:sorterViewPr>
  <p:notesViewPr>
    <p:cSldViewPr snapToGrid="0" snapToObjects="1">
      <p:cViewPr varScale="1">
        <p:scale>
          <a:sx n="85" d="100"/>
          <a:sy n="85" d="100"/>
        </p:scale>
        <p:origin x="-312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933265-5E23-BF49-B6BF-1934B9BC786E}" type="datetimeFigureOut">
              <a:rPr lang="en-US" smtClean="0"/>
              <a:pPr/>
              <a:t>9/24/2015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D7F38-D411-9B47-AFF4-70C571B83B5A}" type="slidenum">
              <a:rPr lang="en-US" smtClean="0"/>
              <a:pPr/>
              <a:t>‹#›</a:t>
            </a:fld>
            <a:endParaRPr lang="en-US" dirty="0"/>
          </a:p>
        </p:txBody>
      </p:sp>
    </p:spTree>
    <p:extLst>
      <p:ext uri="{BB962C8B-B14F-4D97-AF65-F5344CB8AC3E}">
        <p14:creationId xmlns:p14="http://schemas.microsoft.com/office/powerpoint/2010/main" val="3611572798"/>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5-09-24T06:38:21.494"/>
    </inkml:context>
    <inkml:brush xml:id="br0">
      <inkml:brushProperty name="width" value="0.07" units="cm"/>
      <inkml:brushProperty name="height" value="0.07" units="cm"/>
      <inkml:brushProperty name="fitToCurve" value="1"/>
    </inkml:brush>
  </inkml:definitions>
  <inkml:traceGroup>
    <inkml:annotationXML>
      <emma:emma xmlns:emma="http://www.w3.org/2003/04/emma" version="1.0">
        <emma:interpretation id="{8B1F6A6C-06BC-4193-B5D7-B817473FCC23}" emma:medium="tactile" emma:mode="ink">
          <msink:context xmlns:msink="http://schemas.microsoft.com/ink/2010/main" type="writingRegion" rotatedBoundingBox="1091,9344 1636,9344 1636,11475 1091,11475"/>
        </emma:interpretation>
      </emma:emma>
    </inkml:annotationXML>
    <inkml:traceGroup>
      <inkml:annotationXML>
        <emma:emma xmlns:emma="http://www.w3.org/2003/04/emma" version="1.0">
          <emma:interpretation id="{13F1DC8F-089A-4251-BB36-02A8778398D2}" emma:medium="tactile" emma:mode="ink">
            <msink:context xmlns:msink="http://schemas.microsoft.com/ink/2010/main" type="paragraph" rotatedBoundingBox="1091,9344 1636,9344 1636,11475 1091,11475" alignmentLevel="1"/>
          </emma:interpretation>
        </emma:emma>
      </inkml:annotationXML>
      <inkml:traceGroup>
        <inkml:annotationXML>
          <emma:emma xmlns:emma="http://www.w3.org/2003/04/emma" version="1.0">
            <emma:interpretation id="{9263DC81-B7D5-4E34-A79E-5A4EBCCD2A17}" emma:medium="tactile" emma:mode="ink">
              <msink:context xmlns:msink="http://schemas.microsoft.com/ink/2010/main" type="line" rotatedBoundingBox="1091,9344 1636,9344 1636,11475 1091,11475"/>
            </emma:interpretation>
          </emma:emma>
        </inkml:annotationXML>
        <inkml:traceGroup>
          <inkml:annotationXML>
            <emma:emma xmlns:emma="http://www.w3.org/2003/04/emma" version="1.0">
              <emma:interpretation id="{98F1C68C-F514-49F9-B5DD-A0C294B4DD00}" emma:medium="tactile" emma:mode="ink">
                <msink:context xmlns:msink="http://schemas.microsoft.com/ink/2010/main" type="inkWord" rotatedBoundingBox="1091,9344 1636,9344 1636,11475 1091,11475"/>
              </emma:interpretation>
              <emma:one-of disjunction-type="recognition" id="oneOf0">
                <emma:interpretation id="interp0" emma:lang="en-US" emma:confidence="0">
                  <emma:literal>i</emma:literal>
                </emma:interpretation>
                <emma:interpretation id="interp1" emma:lang="en-US" emma:confidence="0">
                  <emma:literal>☹</emma:literal>
                </emma:interpretation>
                <emma:interpretation id="interp2" emma:lang="en-US" emma:confidence="0">
                  <emma:literal>Y</emma:literal>
                </emma:interpretation>
                <emma:interpretation id="interp3" emma:lang="en-US" emma:confidence="0">
                  <emma:literal>]</emma:literal>
                </emma:interpretation>
                <emma:interpretation id="interp4" emma:lang="en-US" emma:confidence="0">
                  <emma:literal>t</emma:literal>
                </emma:interpretation>
              </emma:one-of>
            </emma:emma>
          </inkml:annotationXML>
          <inkml:trace contextRef="#ctx0" brushRef="#br0">438 118 16 0,'-4'-4'8'0,"-5"0"-3"0,9 4 9 16,0 0-13-16,0 0 0 16,-4 12 0-16,-1 8 1 15,-4 4-2-15,-4 7 0 16,-13 12 1-16,-10 13 1 0,-4-1 0 16,0 8 0-16,-8 4-1 15,8-8 1-15,0 0 0 16,4-8 0-16,5-8-1 15,9-7 0-15,5-9-1 16,3-15 0-16,10-12 0 16,8-12 0-16,10-19-1 15,3-9 0-15,14-15-1 16,5-12 0-16,4 0 1 16,-1-15 0-16,6 7 0 15,-5 8 0-15,-5 4 0 16,-4 4 1-16,-9 12 0 15,-4 3 1-15,0 17 1 16,-9 7 0-16,-1 8 1 16,-3 16 0-16,4 8 1 0,-5 4 1 15,1 11-1-15,3 13 0 16,1 3-1-16,0 0 0 16,0-3-2-16,-5-1 1 15,1 0-2-15,-1 1 0 16,1-5-3-16,-1-3 1 15,5 3-3-15,-5 1 0 16,5-1-6-16,0-3 1 16,0-1-1-16,9-3 0 15</inkml:trace>
          <inkml:trace contextRef="#ctx0" brushRef="#br0" timeOffset="-886.243">390 559 3 0,'9'-15'1'0,"-1"-9"1"0,-3 16 2 16,-5-4 0-16,0 4 0 16,-5 1 4-16,5-5 0 15,0 0-9-15,0 0 0 16,0 4 6-16,0-4 0 15,0 8-2-15,-4-3 1 16,0 3-2-16,-1 8 0 16,1 7 0-16,-1 9 1 0,1 0-1 15,-1 11 0 1,1 9 0-16,4 11 1 0,0 12 0 16,0 12 0-16,0 19 0 15,4 5 0-15,1 7 0 16,4 0 0-16,0 9-1 15,-1-9 0-15,1-8-1 16,-4 1 0-16,-1-13-1 16,1-7 1-16,-1-8-2 15,0-8 1-15,1-8-2 16,-5 0 1-16,0-11-1 16,0-9 1-16,-5-11-2 15,1-9 1-15,0 1 0 16,4 0 0-16,-5-8-1 15,5 0 0-15,0-4-3 16,0-4 0-16,0 0-3 16,0-8 0-16</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5-09-24T06:38:26.688"/>
    </inkml:context>
    <inkml:brush xml:id="br0">
      <inkml:brushProperty name="width" value="0.07" units="cm"/>
      <inkml:brushProperty name="height" value="0.07" units="cm"/>
      <inkml:brushProperty name="fitToCurve" value="1"/>
    </inkml:brush>
  </inkml:definitions>
  <inkml:traceGroup>
    <inkml:annotationXML>
      <emma:emma xmlns:emma="http://www.w3.org/2003/04/emma" version="1.0">
        <emma:interpretation id="{A2269C5A-8523-4C67-9781-E522A2ACF517}" emma:medium="tactile" emma:mode="ink">
          <msink:context xmlns:msink="http://schemas.microsoft.com/ink/2010/main" type="inkDrawing" rotatedBoundingBox="1658,12375 4258,12418 4255,12603 1655,12560" semanticType="underline" shapeName="Other">
            <msink:sourceLink direction="with" ref="{4FBAC3D2-D96B-4062-89DF-9A8773A157B7}"/>
          </msink:context>
        </emma:interpretation>
      </emma:emma>
    </inkml:annotationXML>
    <inkml:trace contextRef="#ctx0" brushRef="#br0">0-1 11 0,'4'-4'5'0,"18"4"5"0,-13 0 6 16,5 8-14-16,3 0 0 16,5 0 1-16,5 4 0 15,13 0-4-15,9-4 1 16,13 3 3-16,4 5 0 15,1 0 0-15,12 4 0 16,10-5 0-16,8 5 1 16,19-8-1-16,-15 0 0 15,10-1-2-15,9 1 1 0,-1-8-2 16,10-4 1-16,-1-4-1 16,-8 0 1-16,-5 0-1 15,0-3 0-15,-8-5 0 16,-1 0 1-16,-8-4-1 15,-5-4 1-15,-14 9-1 16,-12-1 1-16,-14 4-1 16,-9-4 0-16,-8 8-1 15,-10-4 0-15,-4 8-1 16,-8-8 0-16,-5 5-2 16,-1-1 0-16,-8 4-2 15,-4-4 1-15,0 4-5 16,-5-4 1-16</inkml:trace>
  </inkml:traceGroup>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5-09-24T06:38:22.516"/>
    </inkml:context>
    <inkml:brush xml:id="br0">
      <inkml:brushProperty name="width" value="0.07" units="cm"/>
      <inkml:brushProperty name="height" value="0.07" units="cm"/>
      <inkml:brushProperty name="fitToCurve" value="1"/>
    </inkml:brush>
  </inkml:definitions>
  <inkml:traceGroup>
    <inkml:annotationXML>
      <emma:emma xmlns:emma="http://www.w3.org/2003/04/emma" version="1.0">
        <emma:interpretation id="{BCD3391E-2AAF-45C4-88E1-62279B1F0E20}" emma:medium="tactile" emma:mode="ink">
          <msink:context xmlns:msink="http://schemas.microsoft.com/ink/2010/main" type="writingRegion" rotatedBoundingBox="1902,9765 4866,10025 4631,12702 1667,12442"/>
        </emma:interpretation>
      </emma:emma>
    </inkml:annotationXML>
    <inkml:traceGroup>
      <inkml:annotationXML>
        <emma:emma xmlns:emma="http://www.w3.org/2003/04/emma" version="1.0">
          <emma:interpretation id="{07A00BCF-33F2-4937-816F-782DCD6522DD}" emma:medium="tactile" emma:mode="ink">
            <msink:context xmlns:msink="http://schemas.microsoft.com/ink/2010/main" type="paragraph" rotatedBoundingBox="1902,9765 4866,10025 4755,11279 1792,11019" alignmentLevel="1"/>
          </emma:interpretation>
        </emma:emma>
      </inkml:annotationXML>
      <inkml:traceGroup>
        <inkml:annotationXML>
          <emma:emma xmlns:emma="http://www.w3.org/2003/04/emma" version="1.0">
            <emma:interpretation id="{4FBAC3D2-D96B-4062-89DF-9A8773A157B7}" emma:medium="tactile" emma:mode="ink">
              <msink:context xmlns:msink="http://schemas.microsoft.com/ink/2010/main" type="line" rotatedBoundingBox="1902,9765 4866,10025 4755,11279 1792,11019">
                <msink:destinationLink direction="with" ref="{A2269C5A-8523-4C67-9781-E522A2ACF517}"/>
              </msink:context>
            </emma:interpretation>
          </emma:emma>
        </inkml:annotationXML>
        <inkml:traceGroup>
          <inkml:annotationXML>
            <emma:emma xmlns:emma="http://www.w3.org/2003/04/emma" version="1.0">
              <emma:interpretation id="{3F02691A-3E9D-4D88-BCF2-84676B87BE0D}" emma:medium="tactile" emma:mode="ink">
                <msink:context xmlns:msink="http://schemas.microsoft.com/ink/2010/main" type="inkWord" rotatedBoundingBox="1902,9765 4866,10025 4755,11279 1792,11019"/>
              </emma:interpretation>
              <emma:one-of disjunction-type="recognition" id="oneOf0">
                <emma:interpretation id="interp0" emma:lang="en-US" emma:confidence="1">
                  <emma:literal>voltage</emma:literal>
                </emma:interpretation>
                <emma:interpretation id="interp1" emma:lang="en-US" emma:confidence="1">
                  <emma:literal>volt age</emma:literal>
                </emma:interpretation>
                <emma:interpretation id="interp2" emma:lang="en-US" emma:confidence="0">
                  <emma:literal>Volt age</emma:literal>
                </emma:interpretation>
                <emma:interpretation id="interp3" emma:lang="en-US" emma:confidence="0">
                  <emma:literal>volts age</emma:literal>
                </emma:interpretation>
                <emma:interpretation id="interp4" emma:lang="en-US" emma:confidence="0">
                  <emma:literal>volte age</emma:literal>
                </emma:interpretation>
              </emma:one-of>
            </emma:emma>
          </inkml:annotationXML>
          <inkml:trace contextRef="#ctx0" brushRef="#br0">749 1209 16 0,'-5'-20'8'0,"10"5"-3"0,-1 3 13 16,-4 4-16-16,4-8 0 15,1 1 3-15,-1-1 1 16,1 0-7-16,4 0 0 16,-1 8 4-16,1 1 1 15,-9 7-1-15,0 0 0 16,5 7-1-16,-5 9 0 16,4 4 0-16,1 7 0 15,-5 1-1-15,4 7 1 16,0 1-1-16,1-1 0 0,4 1-1 15,4-5 1-15,0-3-1 16,1-5 0-16,-1-7-1 16,0-4 1-16,0-4-1 15,1-8 1-15,-1-8 0 16,0-8 1-16,1-3-1 16,-6-9 0-16,6 0 0 15,-5 5 0-15,4-9 0 16,0 5 0-16,0 7 0 15,1 0 0-15,-5 1-2 16,-1 11 0-16,1 0-3 16,0 8 1-16,0 0-7 15,-4-4 1-15,-1 8-1 16,0 4 1-16</inkml:trace>
          <inkml:trace contextRef="#ctx0" brushRef="#br0" timeOffset="464.7477">1386 1032 17 0,'0'-8'8'0,"-13"-4"-3"0,13 4 15 0,-4 1-18 16,-1 3 1-16,-4 4 2 15,1 4 0-15,-6-1-7 16,1 9 1-16,-5 8 4 16,1 8 0-16,-1 7-2 15,5 0 1-15,4 1-2 16,0 7 1-16,9-3-1 15,4-5 0-15,5-7 0 16,4-5 0-16,5-7 0 16,4-12 0-16,0-12 0 15,1-8 0-15,-1-3 0 16,0-5 0-16,-4-12 0 16,-5 1 0-16,-4-12 0 15,-5 7 0-15,-4 1 0 0,-4 4 1 16,-1 7-2-16,-4 8 1 15,1 9-4-15,-1 11 0 16,0 3-5-16,0 9 0 16</inkml:trace>
          <inkml:trace contextRef="#ctx0" brushRef="#br0" timeOffset="1260.5715">1648 1276 20 0,'9'-20'10'0,"8"-3"-3"15,-8 11 11-15,5-4-17 16,-1-11 1-16,5-5-1 16,-1-7 1-16,1-5-3 15,-5-19 1-15,1 8 1 16,-6-4 1-16,1-4-1 15,-4 0 0-15,-1 8-1 16,-4 0 1-16,0 12 0 16,-4 7 1-16,4 9-1 15,-5 3 0-15,-4 12-1 16,1 16 1-16,-10 12 0 16,5 15 1-16,-1 13-1 15,5 15 0-15,5 16-1 0,0 3 1 16,4 9 0-16,4-12 0 15,9-4-1-15,1-8 0 16,-6-8-2-16,1 0 1 16,5-16-2-16,-1-3 0 15,0-9-3-15,0-7 0 16,1-8-4-16,-1-8 1 16</inkml:trace>
          <inkml:trace contextRef="#ctx0" brushRef="#br0" timeOffset="1573.9294">2131 650 13 0,'-14'-24'6'0,"10"9"2"15,0 15 6-15,-1 0-12 16,-4 4 1-16,5 3 0 15,-1 9 0-15,1 4-4 16,4 0 1-16,0 15 2 16,0 8 1-16,0 8-2 15,0 5 0-15,0-1 0 16,4 4 0-16,1-4-1 16,-1-4 0-16,5-4-1 15,-4-3 1-15,3-5-3 16,1-11 1-16,5-9-5 0,-1-7 0 15,-4-4 0-15,0-8 0 16</inkml:trace>
          <inkml:trace contextRef="#ctx0" brushRef="#br0" timeOffset="1831.117">1958 1000 25 0,'-9'8'12'0,"14"4"-12"0,-1-8 25 0,5-4-22 16,4 0 1-16,9-4 0 16,0 0 1-16,5 8-7 15,0-8 0-15,17 8 3 16,-4 0 0-16,4-4-6 15,-4 4 0-15,0-4-5 16,-5 0 0-16</inkml:trace>
          <inkml:trace contextRef="#ctx0" brushRef="#br0" timeOffset="3197.0368">2512 1044 25 0,'-5'4'12'0,"-8"-8"-10"0,13 4 19 16,-4 4-19-16,-1 0 0 15,-4 7 0-15,-4 1 0 0,0 4-3 16,-1 4 1-16,1 7 1 16,0-3 1-16,4 7-2 15,5-3 0-15,-1 0 0 16,5-1 0-16,9-3-1 16,4-5 0-16,1-7-1 15,3-8 1-15,-3-4-1 16,-1-12 0-16,0-3 0 15,0-5 0-15,1 0 0 16,-1-3 1-16,0-9 0 16,-4-7 1-16,0 7-1 15,-5 1 1-15,-4 3 0 16,0 8 1-16,-4 1-1 16,4 11 1-16,-4 8 1 15,-1 8 0-15,1 8-1 16,4 3 1-16,0 5-1 0,4-1 0 15,5-3-1-15,0-4 0 16,4 0-1-16,5-1 0 16,4-11 0-16,5-8 0 15,-1-7 0-15,1-1 1 16,-1-8-1-16,5 4 1 16,-8-3 0-16,-6-1 1 15,-3-4 0-15,-1 5 0 16,-9-1 0-16,1 0 1 15,-10 8-1-15,1 9 0 16,-5 3 0-16,-4 7 0 16,-5 9-1-16,0 4 1 0,1 11-2 15,3-3 1-15,-3 3-1 16,12-3 1-16,5-4-3 16,9-1 0-16,9-7-3 15,-5-8 1-15,5-4-1 16,4-4 1-16,-4 0 1 15,4-12 0-15,0-8 3 16,0-7 1-16,0 7 2 16,-4 0 1-16,-5 1 0 15,0 3 0-15,1 4-1 16,-5 8 0-16,-9 4-1 16,4 8 0-16,0 8-1 15,5 11 1-15,5 5-1 16,-1 11 1-16,5 4-1 15,4-3 1-15,0 11 0 0,5 4 0 16,-5 0 0-16,-5-4 1 16,-3 4 0-16,-1-8 0 15,-4-3 0-15,-5-5 1 16,1-4-1-16,-5-3 1 16,-5-9-1-16,-4-7 0 15,-13 0-2-15,0-8 1 16,-4-9-1-16,-5-10 1 15,0-9-1-15,0-4 1 16,4 0-1-16,5-7 1 16,4 3-1-16,5-3 0 0,4-5 0 15,9 1 0-15,9-9-1 16,8 1 1-16,6 0-1 16,8-5 1-16,4 5-1 15,1-4 1-15,-1-1 0 16,5 5 0-16,0-4 0 15,4-5 1-15,5-3 0 16,-5 4 0-16,0 7 0 16,-8 5 1-16,-5 4 0 15,-13-1 0-15,-5 12-1 16,-4 9 1-16,-9 3-1 16,-5 4 1-16,-8 4-1 15,-5 8 1-15,-4 3-1 16,-4 9 1-16,-6 12-1 15,6 3 0-15,-1 4 0 0,5 9 0 16,9 3-1 0,4-4 0-16,9-8 0 0,9-7 0 15,9-8-1-15,13-5 1 16,8-3-2-16,10-8 0 16,-4-8-3-16,12-8 0 15,1-4-7-15,-5-4 0 16,0-3 0-16,-4 3 0 31</inkml:trace>
        </inkml:traceGroup>
      </inkml:traceGroup>
    </inkml:traceGroup>
    <inkml:traceGroup>
      <inkml:annotationXML>
        <emma:emma xmlns:emma="http://www.w3.org/2003/04/emma" version="1.0">
          <emma:interpretation id="{B78C7074-E36B-45FC-8078-6AD7F2703754}" emma:medium="tactile" emma:mode="ink">
            <msink:context xmlns:msink="http://schemas.microsoft.com/ink/2010/main" type="paragraph" rotatedBoundingBox="3846,12187 4462,12187 4462,12676 3846,12676" alignmentLevel="2"/>
          </emma:interpretation>
        </emma:emma>
      </inkml:annotationXML>
      <inkml:traceGroup>
        <inkml:annotationXML>
          <emma:emma xmlns:emma="http://www.w3.org/2003/04/emma" version="1.0">
            <emma:interpretation id="{24C91725-277C-4F60-8119-BAF128314C1E}" emma:medium="tactile" emma:mode="ink">
              <msink:context xmlns:msink="http://schemas.microsoft.com/ink/2010/main" type="inkBullet" rotatedBoundingBox="3926,12059 4500,12399 4333,12680 3759,12340"/>
            </emma:interpretation>
            <emma:one-of disjunction-type="recognition" id="oneOf1">
              <emma:interpretation id="interp5" emma:lang="en-US" emma:confidence="0">
                <emma:literal>→</emma:literal>
              </emma:interpretation>
            </emma:one-of>
          </emma:emma>
        </inkml:annotationXML>
        <inkml:trace contextRef="#ctx0" brushRef="#br0" timeOffset="4591.8354">2778 2843 29 0,'-14'4'14'0,"5"0"-17"0,9-4 26 16,0 0-21-16,9 0 1 16,5 0 1-16,3 4 1 0,5 0-6 15,14 0 0-15,4 4 3 16,8 4 0-16,1 0-1 15,-4 3 0-15,-1-7-1 16,0 4 1-16,0 0-1 16,-4 0 1-16,0 3 0 15,-4-3 0-15,-10 4 0 16,-4-4 0-16,-4 8 1 16,0-1 0-16,-14 5-1 15,-4 3 0-15,-9 1-2 16,-8 7 1-16,-1-3-3 15,0-5 1-15,-4 1-5 16,4 4 0-16,1-5-5 16,-1-3 1-16</inkml:trace>
      </inkml:traceGroup>
    </inkml:traceGroup>
  </inkml:traceGroup>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5-09-24T06:38:27.785"/>
    </inkml:context>
    <inkml:brush xml:id="br0">
      <inkml:brushProperty name="width" value="0.07" units="cm"/>
      <inkml:brushProperty name="height" value="0.07" units="cm"/>
      <inkml:brushProperty name="fitToCurve" value="1"/>
    </inkml:brush>
  </inkml:definitions>
  <inkml:traceGroup>
    <inkml:annotationXML>
      <emma:emma xmlns:emma="http://www.w3.org/2003/04/emma" version="1.0">
        <emma:interpretation id="{DE19C0D8-09BC-47F0-9132-3F634686CFF8}" emma:medium="tactile" emma:mode="ink">
          <msink:context xmlns:msink="http://schemas.microsoft.com/ink/2010/main" type="writingRegion" rotatedBoundingBox="2300,12873 4244,13005 4199,13669 2255,13537"/>
        </emma:interpretation>
      </emma:emma>
    </inkml:annotationXML>
    <inkml:traceGroup>
      <inkml:annotationXML>
        <emma:emma xmlns:emma="http://www.w3.org/2003/04/emma" version="1.0">
          <emma:interpretation id="{EFE46A16-4F59-4FD0-B22F-0A854A92E5DC}" emma:medium="tactile" emma:mode="ink">
            <msink:context xmlns:msink="http://schemas.microsoft.com/ink/2010/main" type="paragraph" rotatedBoundingBox="2300,12873 4244,13005 4199,13669 2255,13537" alignmentLevel="1"/>
          </emma:interpretation>
        </emma:emma>
      </inkml:annotationXML>
      <inkml:traceGroup>
        <inkml:annotationXML>
          <emma:emma xmlns:emma="http://www.w3.org/2003/04/emma" version="1.0">
            <emma:interpretation id="{0A4231E2-AD64-4C6C-A580-1AC0D8E0122E}" emma:medium="tactile" emma:mode="ink">
              <msink:context xmlns:msink="http://schemas.microsoft.com/ink/2010/main" type="line" rotatedBoundingBox="2300,12873 4244,13005 4199,13669 2255,13537"/>
            </emma:interpretation>
          </emma:emma>
        </inkml:annotationXML>
        <inkml:traceGroup>
          <inkml:annotationXML>
            <emma:emma xmlns:emma="http://www.w3.org/2003/04/emma" version="1.0">
              <emma:interpretation id="{52CEF127-5FDD-4B46-9FAB-F4C2C61F9382}" emma:medium="tactile" emma:mode="ink">
                <msink:context xmlns:msink="http://schemas.microsoft.com/ink/2010/main" type="inkWord" rotatedBoundingBox="2300,12873 4244,13005 4199,13669 2255,13537"/>
              </emma:interpretation>
              <emma:one-of disjunction-type="recognition" id="oneOf0">
                <emma:interpretation id="interp0" emma:lang="en-US" emma:confidence="1">
                  <emma:literal>time</emma:literal>
                </emma:interpretation>
                <emma:interpretation id="interp1" emma:lang="en-US" emma:confidence="1">
                  <emma:literal>t ime</emma:literal>
                </emma:interpretation>
                <emma:interpretation id="interp2" emma:lang="en-US" emma:confidence="0">
                  <emma:literal>tin e</emma:literal>
                </emma:interpretation>
                <emma:interpretation id="interp3" emma:lang="en-US" emma:confidence="0">
                  <emma:literal>time e</emma:literal>
                </emma:interpretation>
                <emma:interpretation id="interp4" emma:lang="en-US" emma:confidence="0">
                  <emma:literal>tim e</emma:literal>
                </emma:interpretation>
              </emma:one-of>
            </emma:emma>
          </inkml:annotationXML>
          <inkml:trace contextRef="#ctx0" brushRef="#br0">7 5 22 0,'-9'-4'11'0,"9"0"-6"0,0 4 13 16,0 0-16-16,9 0 1 15,0 4 0-15,0 0 1 16,4 8-5-16,0 4 1 16,1 11 3-16,-1 5 1 15,0 7-2-15,-4 8 0 16,0 9 0-16,-5-1 0 16,1 0-1-16,-1 0 0 15,1 0-1-15,3-4 1 0,1-3-1 16,0-17 0-16,4-7 0 15,1 3 0-15,3-11-1 16,6-4 0-16,-1-12 0 16,0-8 0-16,0-8-3 15,0-11 1-15,0 3-3 16,-4 0 0-16,-5-7-4 16,-4 3 0-16</inkml:trace>
          <inkml:trace contextRef="#ctx0" brushRef="#br0" timeOffset="225.5581">-55 375 27 0,'-13'-4'13'0,"13"8"-10"16,0-4 22-16,9 4-22 0,-1-8 0 15,6 0 1-15,3 4 0 16,10-7-6-16,8-1 1 15,1-4 2-15,4 4 1 16,8-4-5-16,10 0 0 16,-5-7-6-16,0 3 1 15,-4 0-3-15,-9-4 1 16</inkml:trace>
          <inkml:trace contextRef="#ctx0" brushRef="#br0" timeOffset="599.4881">587 21 35 0,'-13'0'17'0,"13"12"-22"0,0-12 33 16,0 0-29-16,0 0 0 16,0 0-4-16,4 0 0 15,5 0-2-15,5 8 1 16</inkml:trace>
          <inkml:trace contextRef="#ctx0" brushRef="#br0" timeOffset="497.0559">605 218 16 0,'0'16'8'0,"5"-5"0"15,-5-7 12-15,0 8-16 16,0 4 0-16,0 4 3 16,0 7 0-16,-5 5-9 15,5-9 1-15,0 9 5 16,0-1 1-16,0 9-3 16,0-1 1-16,5-3-2 15,-1-1 0-15,5-11-4 16,0-1 1-16,0-7-6 15,4-8 0-15,0-8-3 16,5-16 1-16</inkml:trace>
          <inkml:trace contextRef="#ctx0" brushRef="#br0" timeOffset="1231.6827">866 470 21 0,'0'-20'10'0,"9"8"-2"15,-9 12 10-15,5-8-16 16,-5 8 0-16,9-3 2 15,-5 3 0-15,5 3-5 16,0 5 1-16,0 0 3 16,-5 4 0-16,5 4-1 15,0 4 0-15,-5-1-1 16,1 5 0-16,-1-4-1 16,0-1 1-16,1-3-2 0,-1-4 0 15,5-4 0 1,5-8 0-16,-1-4-1 0,0-8 1 15,0-4-1-15,5-4 1 16,0-3 0-16,0 3 0 16,-5 0 0-16,0 1 1 31,0 7 2-31,1 4 0 16,-1 12-1-16,0 0 1 15,-4 0 0-15,0 4 0 0,-5 0-1 16,1 0 0-16,-1-1-2 15,1 1 0-15,-1-4-1 16,1 0 1-16,-5-4-1 16,4 0 1-16,5-4-1 15,0-4 1-15,-5 4 0 16,1-3 1-16,-1-1 0 16,5-4 1-16,0 8 0 15,0 4 0-15,-1 4-1 16,1 4 1-16,0 4 0 15,0 3 0-15,0 1-2 16,0 0 1-16,4-4-4 16,-4-5 1-16,4 1-6 15,1-4 1-15,-6-4-2 16,6-4 1-16</inkml:trace>
          <inkml:trace contextRef="#ctx0" brushRef="#br0" timeOffset="1651.2913">1597 446 20 0,'5'8'10'0,"8"8"-6"0,-4-16 18 16,0 0-21-16,4 0 0 16,0-4 2-16,5 0 0 15,4-8-4-15,0 8 1 16,1-12 2-16,-1 1 0 15,-4-5-1-15,4 4 1 16,-5-3-1-16,1-1 0 0,0-4 0 16,-5 9 1-16,-4-9-1 15,-5 0 1-15,-8 5-1 16,4-5 1-16,-9 16-1 16,-4-4 0-16,-9 4-1 15,4 12 0-15,-4 8 0 16,-9 8 0-16,4 3 0 15,5 17 0-15,0 3 0 16,4 0 0-16,5 1 0 16,8-1 1-16,5 0-1 15,0-7 0-15,9-9 0 16,9-7 0-16,9-4-1 16,4-12 1-16,0-4-4 15,4-8 0-15,-4-4-6 0,0-4 0 16</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A1BC7-CCFC-484A-97F3-979F740C57F6}" type="datetimeFigureOut">
              <a:rPr lang="en-US" smtClean="0"/>
              <a:pPr/>
              <a:t>9/24/2015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7FDFF-7B9F-7D4D-BFC0-AAD1F3D3D3CB}" type="slidenum">
              <a:rPr lang="en-US" smtClean="0"/>
              <a:pPr/>
              <a:t>‹#›</a:t>
            </a:fld>
            <a:endParaRPr lang="en-US" dirty="0"/>
          </a:p>
        </p:txBody>
      </p:sp>
    </p:spTree>
    <p:extLst>
      <p:ext uri="{BB962C8B-B14F-4D97-AF65-F5344CB8AC3E}">
        <p14:creationId xmlns:p14="http://schemas.microsoft.com/office/powerpoint/2010/main" val="380614077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Field-effect_transistor"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en.wikipedia.org/wiki/MOSFET" TargetMode="External"/><Relationship Id="rId4" Type="http://schemas.openxmlformats.org/officeDocument/2006/relationships/hyperlink" Target="http://en.wikipedia.org/wiki/Semiconductor"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en.wikipedia.org/wiki/Semiconductor" TargetMode="External"/><Relationship Id="rId13" Type="http://schemas.openxmlformats.org/officeDocument/2006/relationships/hyperlink" Target="http://en.wikipedia.org/wiki/Process_technology" TargetMode="External"/><Relationship Id="rId3" Type="http://schemas.openxmlformats.org/officeDocument/2006/relationships/hyperlink" Target="http://en.wikipedia.org/wiki/Transistor" TargetMode="External"/><Relationship Id="rId7" Type="http://schemas.openxmlformats.org/officeDocument/2006/relationships/hyperlink" Target="http://en.wikipedia.org/wiki/Charge_carrier" TargetMode="External"/><Relationship Id="rId12" Type="http://schemas.openxmlformats.org/officeDocument/2006/relationships/hyperlink" Target="http://en.wikipedia.org/wiki/Integrated_circuit" TargetMode="External"/><Relationship Id="rId2" Type="http://schemas.openxmlformats.org/officeDocument/2006/relationships/slide" Target="../slides/slide10.xml"/><Relationship Id="rId16" Type="http://schemas.openxmlformats.org/officeDocument/2006/relationships/hyperlink" Target="http://en.wikipedia.org/wiki/Voltage" TargetMode="External"/><Relationship Id="rId1" Type="http://schemas.openxmlformats.org/officeDocument/2006/relationships/notesMaster" Target="../notesMasters/notesMaster1.xml"/><Relationship Id="rId6" Type="http://schemas.openxmlformats.org/officeDocument/2006/relationships/hyperlink" Target="http://en.wikipedia.org/wiki/Channel_(transistors)" TargetMode="External"/><Relationship Id="rId11" Type="http://schemas.openxmlformats.org/officeDocument/2006/relationships/hyperlink" Target="http://en.wikipedia.org/wiki/Digital" TargetMode="External"/><Relationship Id="rId5" Type="http://schemas.openxmlformats.org/officeDocument/2006/relationships/hyperlink" Target="http://en.wikipedia.org/wiki/Electrical_conductivity" TargetMode="External"/><Relationship Id="rId15" Type="http://schemas.openxmlformats.org/officeDocument/2006/relationships/hyperlink" Target="http://en.wikipedia.org/wiki/Gate" TargetMode="External"/><Relationship Id="rId10" Type="http://schemas.openxmlformats.org/officeDocument/2006/relationships/hyperlink" Target="http://en.wikipedia.org/wiki/CMOS" TargetMode="External"/><Relationship Id="rId4" Type="http://schemas.openxmlformats.org/officeDocument/2006/relationships/hyperlink" Target="http://en.wikipedia.org/wiki/Electric_field" TargetMode="External"/><Relationship Id="rId9" Type="http://schemas.openxmlformats.org/officeDocument/2006/relationships/hyperlink" Target="http://en.wikipedia.org/wiki/MOSFET" TargetMode="External"/><Relationship Id="rId14" Type="http://schemas.openxmlformats.org/officeDocument/2006/relationships/hyperlink" Target="http://en.wikipedia.org/wiki/Electrical_resistanc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F97FDFF-7B9F-7D4D-BFC0-AAD1F3D3D3CB}"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759922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Top</a:t>
            </a:r>
          </a:p>
          <a:p>
            <a:pPr eaLnBrk="1" hangingPunct="1">
              <a:spcBef>
                <a:spcPct val="0"/>
              </a:spcBef>
            </a:pPr>
            <a:r>
              <a:rPr lang="en-US" dirty="0" smtClean="0"/>
              <a:t>X = 0v Y</a:t>
            </a:r>
            <a:r>
              <a:rPr lang="en-US" baseline="0" dirty="0" smtClean="0"/>
              <a:t> = 0V both closed on top, so Z = 3v</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0v Y</a:t>
            </a:r>
            <a:r>
              <a:rPr lang="en-US" baseline="0" dirty="0" smtClean="0"/>
              <a:t> = 0V both open bottom</a:t>
            </a:r>
          </a:p>
          <a:p>
            <a:pPr eaLnBrk="1" hangingPunct="1">
              <a:spcBef>
                <a:spcPct val="0"/>
              </a:spcBef>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0v Y</a:t>
            </a:r>
            <a:r>
              <a:rPr lang="en-US" baseline="0" dirty="0" smtClean="0"/>
              <a:t> = 3V 2</a:t>
            </a:r>
            <a:r>
              <a:rPr lang="en-US" baseline="30000" dirty="0" smtClean="0"/>
              <a:t>nd</a:t>
            </a:r>
            <a:r>
              <a:rPr lang="en-US" baseline="0" dirty="0" smtClean="0"/>
              <a:t> closed on top, so Z = 3v</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0v Y</a:t>
            </a:r>
            <a:r>
              <a:rPr lang="en-US" baseline="0" dirty="0" smtClean="0"/>
              <a:t> = 3V 2</a:t>
            </a:r>
            <a:r>
              <a:rPr lang="en-US" baseline="30000" dirty="0" smtClean="0"/>
              <a:t>nd</a:t>
            </a:r>
            <a:r>
              <a:rPr lang="en-US" baseline="0" dirty="0" smtClean="0"/>
              <a:t> in series open</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0V 1st closed on top, so Z = 3v</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0V 1</a:t>
            </a:r>
            <a:r>
              <a:rPr lang="en-US" baseline="30000" dirty="0" smtClean="0"/>
              <a:t>st</a:t>
            </a:r>
            <a:r>
              <a:rPr lang="en-US" baseline="0" dirty="0" smtClean="0"/>
              <a:t> in series open</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3V both open on top</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0V both closed, so Z = 0v</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eaLnBrk="1" hangingPunct="1">
              <a:spcBef>
                <a:spcPct val="0"/>
              </a:spcBef>
            </a:pPr>
            <a:endParaRPr lang="en-US" dirty="0"/>
          </a:p>
        </p:txBody>
      </p:sp>
      <p:sp>
        <p:nvSpPr>
          <p:cNvPr id="37891" name="Rectangle 3"/>
          <p:cNvSpPr>
            <a:spLocks noGrp="1" noRot="1" noChangeAspect="1" noChangeArrowheads="1" noTextEdit="1"/>
          </p:cNvSpPr>
          <p:nvPr>
            <p:ph type="sldImg"/>
          </p:nvPr>
        </p:nvSpPr>
        <p:spPr bwMode="auto">
          <a:noFill/>
          <a:ln cap="flat">
            <a:solidFill>
              <a:srgbClr val="000000"/>
            </a:solidFill>
            <a:miter lim="800000"/>
            <a:headEnd/>
            <a:tailEnd/>
          </a:ln>
        </p:spPr>
      </p:sp>
    </p:spTree>
    <p:extLst>
      <p:ext uri="{BB962C8B-B14F-4D97-AF65-F5344CB8AC3E}">
        <p14:creationId xmlns:p14="http://schemas.microsoft.com/office/powerpoint/2010/main" val="3870313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Top</a:t>
            </a:r>
          </a:p>
          <a:p>
            <a:pPr eaLnBrk="1" hangingPunct="1">
              <a:spcBef>
                <a:spcPct val="0"/>
              </a:spcBef>
            </a:pPr>
            <a:r>
              <a:rPr lang="en-US" dirty="0" smtClean="0"/>
              <a:t>X = 0v Y</a:t>
            </a:r>
            <a:r>
              <a:rPr lang="en-US" baseline="0" dirty="0" smtClean="0"/>
              <a:t> = 0V both closed on top, so Z = 3v</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0v Y</a:t>
            </a:r>
            <a:r>
              <a:rPr lang="en-US" baseline="0" dirty="0" smtClean="0"/>
              <a:t> = 0V both open bottom</a:t>
            </a:r>
          </a:p>
          <a:p>
            <a:pPr eaLnBrk="1" hangingPunct="1">
              <a:spcBef>
                <a:spcPct val="0"/>
              </a:spcBef>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0v Y</a:t>
            </a:r>
            <a:r>
              <a:rPr lang="en-US" baseline="0" dirty="0" smtClean="0"/>
              <a:t> = 3V 2</a:t>
            </a:r>
            <a:r>
              <a:rPr lang="en-US" baseline="30000" dirty="0" smtClean="0"/>
              <a:t>nd</a:t>
            </a:r>
            <a:r>
              <a:rPr lang="en-US" baseline="0" dirty="0" smtClean="0"/>
              <a:t> closed on top, so Z = 3v</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0v Y</a:t>
            </a:r>
            <a:r>
              <a:rPr lang="en-US" baseline="0" dirty="0" smtClean="0"/>
              <a:t> = 3V 2</a:t>
            </a:r>
            <a:r>
              <a:rPr lang="en-US" baseline="30000" dirty="0" smtClean="0"/>
              <a:t>nd</a:t>
            </a:r>
            <a:r>
              <a:rPr lang="en-US" baseline="0" dirty="0" smtClean="0"/>
              <a:t> in series open</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0V 1st closed on top, so Z = 3v</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0V 1</a:t>
            </a:r>
            <a:r>
              <a:rPr lang="en-US" baseline="30000" dirty="0" smtClean="0"/>
              <a:t>st</a:t>
            </a:r>
            <a:r>
              <a:rPr lang="en-US" baseline="0" dirty="0" smtClean="0"/>
              <a:t> in series open</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3V both open on top</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0V both closed, so Z = 0v</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eaLnBrk="1" hangingPunct="1">
              <a:spcBef>
                <a:spcPct val="0"/>
              </a:spcBef>
            </a:pPr>
            <a:endParaRPr lang="en-US" dirty="0"/>
          </a:p>
        </p:txBody>
      </p:sp>
      <p:sp>
        <p:nvSpPr>
          <p:cNvPr id="37891" name="Rectangle 3"/>
          <p:cNvSpPr>
            <a:spLocks noGrp="1" noRot="1" noChangeAspect="1" noChangeArrowheads="1" noTextEdit="1"/>
          </p:cNvSpPr>
          <p:nvPr>
            <p:ph type="sldImg"/>
          </p:nvPr>
        </p:nvSpPr>
        <p:spPr bwMode="auto">
          <a:noFill/>
          <a:ln cap="flat">
            <a:solidFill>
              <a:srgbClr val="000000"/>
            </a:solidFill>
            <a:miter lim="800000"/>
            <a:headEnd/>
            <a:tailEnd/>
          </a:ln>
        </p:spPr>
      </p:sp>
    </p:spTree>
    <p:extLst>
      <p:ext uri="{BB962C8B-B14F-4D97-AF65-F5344CB8AC3E}">
        <p14:creationId xmlns:p14="http://schemas.microsoft.com/office/powerpoint/2010/main" val="2939234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0963" name="Rectangle 3"/>
          <p:cNvSpPr>
            <a:spLocks noGrp="1" noRot="1" noChangeAspect="1" noChangeArrowheads="1" noTextEdit="1"/>
          </p:cNvSpPr>
          <p:nvPr>
            <p:ph type="sldImg"/>
          </p:nvPr>
        </p:nvSpPr>
        <p:spPr bwMode="auto">
          <a:noFill/>
          <a:ln cap="flat">
            <a:solidFill>
              <a:srgbClr val="000000"/>
            </a:solidFill>
            <a:miter lim="800000"/>
            <a:headEnd/>
            <a:tailEnd/>
          </a:ln>
        </p:spPr>
      </p:sp>
    </p:spTree>
    <p:extLst>
      <p:ext uri="{BB962C8B-B14F-4D97-AF65-F5344CB8AC3E}">
        <p14:creationId xmlns:p14="http://schemas.microsoft.com/office/powerpoint/2010/main" val="2619401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716972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 on black</a:t>
            </a:r>
            <a:r>
              <a:rPr lang="en-US" baseline="0" dirty="0" smtClean="0"/>
              <a:t> board</a:t>
            </a:r>
          </a:p>
          <a:p>
            <a:r>
              <a:rPr lang="en-US" baseline="0" dirty="0" smtClean="0"/>
              <a:t>First write truth table</a:t>
            </a:r>
          </a:p>
          <a:p>
            <a:r>
              <a:rPr lang="en-US" baseline="0" dirty="0" smtClean="0"/>
              <a:t>Then minimize and check truth table</a:t>
            </a:r>
          </a:p>
          <a:p>
            <a:r>
              <a:rPr lang="en-US" dirty="0" smtClean="0"/>
              <a:t>From distribution</a:t>
            </a:r>
            <a:r>
              <a:rPr lang="en-US" baseline="0" dirty="0" smtClean="0"/>
              <a:t>: </a:t>
            </a:r>
            <a:r>
              <a:rPr lang="en-US" baseline="0" dirty="0" err="1" smtClean="0"/>
              <a:t>a(b</a:t>
            </a:r>
            <a:r>
              <a:rPr lang="en-US" baseline="0" dirty="0" smtClean="0"/>
              <a:t> +1) + </a:t>
            </a:r>
            <a:r>
              <a:rPr lang="en-US" baseline="0" dirty="0" err="1" smtClean="0"/>
              <a:t>c</a:t>
            </a:r>
            <a:endParaRPr lang="en-US" baseline="0" dirty="0" smtClean="0"/>
          </a:p>
          <a:p>
            <a:r>
              <a:rPr lang="en-US" baseline="0" dirty="0" err="1" smtClean="0"/>
              <a:t>Froms</a:t>
            </a:r>
            <a:r>
              <a:rPr lang="en-US" baseline="0" dirty="0" smtClean="0"/>
              <a:t> laws of 0s and 1s: b+1 = 1</a:t>
            </a:r>
          </a:p>
          <a:p>
            <a:r>
              <a:rPr lang="en-US" baseline="0" dirty="0" smtClean="0"/>
              <a:t>= a + </a:t>
            </a:r>
            <a:r>
              <a:rPr lang="en-US" baseline="0" dirty="0" err="1" smtClean="0"/>
              <a:t>c</a:t>
            </a:r>
            <a:endParaRPr lang="en-US" baseline="0" dirty="0" smtClean="0"/>
          </a:p>
          <a:p>
            <a:r>
              <a:rPr lang="en-US" baseline="0" dirty="0" smtClean="0"/>
              <a:t>Truth Table</a:t>
            </a:r>
          </a:p>
          <a:p>
            <a:r>
              <a:rPr lang="en-US" baseline="0" dirty="0" smtClean="0"/>
              <a:t>a </a:t>
            </a:r>
            <a:r>
              <a:rPr lang="en-US" baseline="0" dirty="0" err="1" smtClean="0"/>
              <a:t>b</a:t>
            </a:r>
            <a:r>
              <a:rPr lang="en-US" baseline="0" dirty="0" smtClean="0"/>
              <a:t> </a:t>
            </a:r>
            <a:r>
              <a:rPr lang="en-US" baseline="0" dirty="0" err="1" smtClean="0"/>
              <a:t>c</a:t>
            </a:r>
            <a:r>
              <a:rPr lang="en-US" baseline="0" dirty="0" smtClean="0"/>
              <a:t> </a:t>
            </a:r>
            <a:r>
              <a:rPr lang="en-US" baseline="0" dirty="0" err="1" smtClean="0"/>
              <a:t>y</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0 0 0 0</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0 0 1 1</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0 0 1 1</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29</a:t>
            </a:fld>
            <a:endParaRPr lang="en-US" dirty="0"/>
          </a:p>
        </p:txBody>
      </p:sp>
    </p:spTree>
    <p:extLst>
      <p:ext uri="{BB962C8B-B14F-4D97-AF65-F5344CB8AC3E}">
        <p14:creationId xmlns:p14="http://schemas.microsoft.com/office/powerpoint/2010/main" val="2040026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 on black</a:t>
            </a:r>
            <a:r>
              <a:rPr lang="en-US" baseline="0" dirty="0" smtClean="0"/>
              <a:t> board</a:t>
            </a:r>
          </a:p>
          <a:p>
            <a:r>
              <a:rPr lang="en-US" dirty="0" smtClean="0"/>
              <a:t>From distribution</a:t>
            </a:r>
            <a:r>
              <a:rPr lang="en-US" baseline="0" dirty="0" smtClean="0"/>
              <a:t>: </a:t>
            </a:r>
            <a:r>
              <a:rPr lang="en-US" baseline="0" dirty="0" err="1" smtClean="0"/>
              <a:t>a(b</a:t>
            </a:r>
            <a:r>
              <a:rPr lang="en-US" baseline="0" dirty="0" smtClean="0"/>
              <a:t> +1) + </a:t>
            </a:r>
            <a:r>
              <a:rPr lang="en-US" baseline="0" dirty="0" err="1" smtClean="0"/>
              <a:t>c</a:t>
            </a:r>
            <a:endParaRPr lang="en-US" baseline="0" dirty="0" smtClean="0"/>
          </a:p>
          <a:p>
            <a:r>
              <a:rPr lang="en-US" baseline="0" dirty="0" err="1" smtClean="0"/>
              <a:t>Froms</a:t>
            </a:r>
            <a:r>
              <a:rPr lang="en-US" baseline="0" dirty="0" smtClean="0"/>
              <a:t> laws of 0s and 1s: b+1 = 1</a:t>
            </a:r>
          </a:p>
          <a:p>
            <a:r>
              <a:rPr lang="en-US" baseline="0" dirty="0" smtClean="0"/>
              <a:t>= a + </a:t>
            </a:r>
            <a:r>
              <a:rPr lang="en-US" baseline="0" dirty="0" err="1" smtClean="0"/>
              <a:t>c</a:t>
            </a:r>
            <a:endParaRPr lang="en-US" baseline="0" dirty="0" smtClean="0"/>
          </a:p>
          <a:p>
            <a:r>
              <a:rPr lang="en-US" baseline="0" dirty="0" smtClean="0"/>
              <a:t>Truth Table</a:t>
            </a:r>
          </a:p>
          <a:p>
            <a:r>
              <a:rPr lang="en-US" baseline="0" dirty="0" smtClean="0"/>
              <a:t>a </a:t>
            </a:r>
            <a:r>
              <a:rPr lang="en-US" baseline="0" dirty="0" err="1" smtClean="0"/>
              <a:t>b</a:t>
            </a:r>
            <a:r>
              <a:rPr lang="en-US" baseline="0" dirty="0" smtClean="0"/>
              <a:t> </a:t>
            </a:r>
            <a:r>
              <a:rPr lang="en-US" baseline="0" dirty="0" err="1" smtClean="0"/>
              <a:t>c</a:t>
            </a:r>
            <a:r>
              <a:rPr lang="en-US" baseline="0" dirty="0" smtClean="0"/>
              <a:t> </a:t>
            </a:r>
            <a:r>
              <a:rPr lang="en-US" baseline="0" dirty="0" err="1" smtClean="0"/>
              <a:t>y</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0 0 0 0</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0 0 1 1</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0 1 0 0</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0 1 1 1</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1 0 0 1</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1 0 1 1</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1 1 0 1</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1 1 1 1</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30</a:t>
            </a:fld>
            <a:endParaRPr lang="en-US" dirty="0"/>
          </a:p>
        </p:txBody>
      </p:sp>
    </p:spTree>
    <p:extLst>
      <p:ext uri="{BB962C8B-B14F-4D97-AF65-F5344CB8AC3E}">
        <p14:creationId xmlns:p14="http://schemas.microsoft.com/office/powerpoint/2010/main" val="1263498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Top</a:t>
            </a:r>
          </a:p>
          <a:p>
            <a:pPr eaLnBrk="1" hangingPunct="1">
              <a:spcBef>
                <a:spcPct val="0"/>
              </a:spcBef>
            </a:pPr>
            <a:r>
              <a:rPr lang="en-US" dirty="0" smtClean="0"/>
              <a:t>X = 0v Y</a:t>
            </a:r>
            <a:r>
              <a:rPr lang="en-US" baseline="0" dirty="0" smtClean="0"/>
              <a:t> = 0V both closed on top, so Z = 3v</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0v Y</a:t>
            </a:r>
            <a:r>
              <a:rPr lang="en-US" baseline="0" dirty="0" smtClean="0"/>
              <a:t> = 0V both open bottom</a:t>
            </a:r>
          </a:p>
          <a:p>
            <a:pPr eaLnBrk="1" hangingPunct="1">
              <a:spcBef>
                <a:spcPct val="0"/>
              </a:spcBef>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0v Y</a:t>
            </a:r>
            <a:r>
              <a:rPr lang="en-US" baseline="0" dirty="0" smtClean="0"/>
              <a:t> = 3V 2</a:t>
            </a:r>
            <a:r>
              <a:rPr lang="en-US" baseline="30000" dirty="0" smtClean="0"/>
              <a:t>nd</a:t>
            </a:r>
            <a:r>
              <a:rPr lang="en-US" baseline="0" dirty="0" smtClean="0"/>
              <a:t> closed on top, so Z = 3v</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0v Y</a:t>
            </a:r>
            <a:r>
              <a:rPr lang="en-US" baseline="0" dirty="0" smtClean="0"/>
              <a:t> = 3V 2</a:t>
            </a:r>
            <a:r>
              <a:rPr lang="en-US" baseline="30000" dirty="0" smtClean="0"/>
              <a:t>nd</a:t>
            </a:r>
            <a:r>
              <a:rPr lang="en-US" baseline="0" dirty="0" smtClean="0"/>
              <a:t> in series open</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0V 1st closed on top, so Z = 3v</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0V 1</a:t>
            </a:r>
            <a:r>
              <a:rPr lang="en-US" baseline="30000" dirty="0" smtClean="0"/>
              <a:t>st</a:t>
            </a:r>
            <a:r>
              <a:rPr lang="en-US" baseline="0" dirty="0" smtClean="0"/>
              <a:t> in series open</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3V both open on top</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 = 3v Y</a:t>
            </a:r>
            <a:r>
              <a:rPr lang="en-US" baseline="0" dirty="0" smtClean="0"/>
              <a:t> = 0V both closed, so Z = 0v</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eaLnBrk="1" hangingPunct="1">
              <a:spcBef>
                <a:spcPct val="0"/>
              </a:spcBef>
            </a:pPr>
            <a:endParaRPr lang="en-US" dirty="0"/>
          </a:p>
        </p:txBody>
      </p:sp>
      <p:sp>
        <p:nvSpPr>
          <p:cNvPr id="37891" name="Rectangle 3"/>
          <p:cNvSpPr>
            <a:spLocks noGrp="1" noRot="1" noChangeAspect="1" noChangeArrowheads="1" noTextEdit="1"/>
          </p:cNvSpPr>
          <p:nvPr>
            <p:ph type="sldImg"/>
          </p:nvPr>
        </p:nvSpPr>
        <p:spPr bwMode="auto">
          <a:noFill/>
          <a:ln cap="flat">
            <a:solidFill>
              <a:srgbClr val="000000"/>
            </a:solidFill>
            <a:miter lim="800000"/>
            <a:headEnd/>
            <a:tailEnd/>
          </a:ln>
        </p:spPr>
      </p:sp>
    </p:spTree>
    <p:extLst>
      <p:ext uri="{BB962C8B-B14F-4D97-AF65-F5344CB8AC3E}">
        <p14:creationId xmlns:p14="http://schemas.microsoft.com/office/powerpoint/2010/main" val="2734100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4594" name="Rectangle 2"/>
          <p:cNvSpPr>
            <a:spLocks noGrp="1" noRot="1" noChangeAspect="1" noChangeArrowheads="1"/>
          </p:cNvSpPr>
          <p:nvPr>
            <p:ph type="sldImg"/>
          </p:nvPr>
        </p:nvSpPr>
        <p:spPr bwMode="auto">
          <a:xfrm>
            <a:off x="1158875" y="587375"/>
            <a:ext cx="4552950" cy="3414713"/>
          </a:xfrm>
          <a:prstGeom prst="rect">
            <a:avLst/>
          </a:prstGeom>
          <a:solidFill>
            <a:srgbClr val="FFFFFF"/>
          </a:solidFill>
          <a:ln>
            <a:solidFill>
              <a:srgbClr val="000000"/>
            </a:solidFill>
            <a:miter lim="800000"/>
            <a:headEnd/>
            <a:tailEnd/>
          </a:ln>
        </p:spPr>
      </p:sp>
      <p:sp>
        <p:nvSpPr>
          <p:cNvPr id="2414595" name="Rectangle 3"/>
          <p:cNvSpPr>
            <a:spLocks noGrp="1" noChangeArrowheads="1"/>
          </p:cNvSpPr>
          <p:nvPr>
            <p:ph type="body" idx="1"/>
          </p:nvPr>
        </p:nvSpPr>
        <p:spPr bwMode="auto">
          <a:xfrm>
            <a:off x="516211" y="4342777"/>
            <a:ext cx="5909289" cy="4115111"/>
          </a:xfrm>
          <a:prstGeom prst="rect">
            <a:avLst/>
          </a:prstGeom>
          <a:solidFill>
            <a:srgbClr val="FFFFFF"/>
          </a:solidFill>
          <a:ln>
            <a:solidFill>
              <a:srgbClr val="000000"/>
            </a:solidFill>
            <a:miter lim="800000"/>
            <a:headEnd/>
            <a:tailEnd/>
          </a:ln>
        </p:spPr>
        <p:txBody>
          <a:bodyPr lIns="91427" tIns="45713" rIns="91427" bIns="45713">
            <a:prstTxWarp prst="textNoShape">
              <a:avLst/>
            </a:prstTxWarp>
          </a:bodyPr>
          <a:lstStyle/>
          <a:p>
            <a:endParaRPr lang="en-US"/>
          </a:p>
        </p:txBody>
      </p:sp>
    </p:spTree>
    <p:extLst>
      <p:ext uri="{BB962C8B-B14F-4D97-AF65-F5344CB8AC3E}">
        <p14:creationId xmlns:p14="http://schemas.microsoft.com/office/powerpoint/2010/main" val="2606728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0802" name="Rectangle 2"/>
          <p:cNvSpPr>
            <a:spLocks noGrp="1" noRot="1" noChangeAspect="1" noChangeArrowheads="1" noTextEdit="1"/>
          </p:cNvSpPr>
          <p:nvPr>
            <p:ph type="sldImg"/>
          </p:nvPr>
        </p:nvSpPr>
        <p:spPr/>
      </p:sp>
      <p:sp>
        <p:nvSpPr>
          <p:cNvPr id="2380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254638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3154" name="Rectangle 2"/>
          <p:cNvSpPr>
            <a:spLocks noGrp="1" noRot="1" noChangeAspect="1" noChangeArrowheads="1" noTextEdit="1"/>
          </p:cNvSpPr>
          <p:nvPr>
            <p:ph type="sldImg"/>
          </p:nvPr>
        </p:nvSpPr>
        <p:spPr/>
      </p:sp>
      <p:sp>
        <p:nvSpPr>
          <p:cNvPr id="2353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59909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bwMode="auto">
          <a:xfrm>
            <a:off x="515939" y="4341813"/>
            <a:ext cx="5910262" cy="4116387"/>
          </a:xfrm>
          <a:noFill/>
        </p:spPr>
        <p:txBody>
          <a:bodyPr wrap="square" lIns="90475" tIns="44444" rIns="90475" bIns="44444" numCol="1" anchor="t" anchorCtr="0" compatLnSpc="1">
            <a:prstTxWarp prst="textNoShape">
              <a:avLst/>
            </a:prstTxWarp>
          </a:bodyPr>
          <a:lstStyle/>
          <a:p>
            <a:pPr eaLnBrk="1" hangingPunct="1">
              <a:spcBef>
                <a:spcPct val="0"/>
              </a:spcBef>
            </a:pPr>
            <a:endParaRPr lang="en-US"/>
          </a:p>
        </p:txBody>
      </p:sp>
      <p:sp>
        <p:nvSpPr>
          <p:cNvPr id="22531" name="Rectangle 3"/>
          <p:cNvSpPr>
            <a:spLocks noGrp="1" noRot="1" noChangeAspect="1" noChangeArrowheads="1"/>
          </p:cNvSpPr>
          <p:nvPr>
            <p:ph type="sldImg"/>
          </p:nvPr>
        </p:nvSpPr>
        <p:spPr bwMode="auto">
          <a:xfrm>
            <a:off x="1158875" y="585788"/>
            <a:ext cx="4552950" cy="3416300"/>
          </a:xfrm>
          <a:noFill/>
          <a:ln>
            <a:solidFill>
              <a:srgbClr val="000000"/>
            </a:solidFill>
            <a:miter lim="800000"/>
            <a:headEnd/>
            <a:tailEnd/>
          </a:ln>
        </p:spPr>
      </p:sp>
    </p:spTree>
    <p:extLst>
      <p:ext uri="{BB962C8B-B14F-4D97-AF65-F5344CB8AC3E}">
        <p14:creationId xmlns:p14="http://schemas.microsoft.com/office/powerpoint/2010/main" val="22346528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1166814" y="587375"/>
            <a:ext cx="4538662" cy="3416300"/>
          </a:xfrm>
          <a:prstGeom prst="rect">
            <a:avLst/>
          </a:prstGeom>
          <a:solidFill>
            <a:srgbClr val="FFFFFF"/>
          </a:solidFill>
          <a:ln w="9525">
            <a:solidFill>
              <a:srgbClr val="000000"/>
            </a:solidFill>
            <a:miter lim="800000"/>
            <a:headEnd/>
            <a:tailEnd/>
          </a:ln>
        </p:spPr>
        <p:txBody>
          <a:bodyPr wrap="none" lIns="89959" tIns="44979" rIns="89959" bIns="44979" anchor="ctr">
            <a:prstTxWarp prst="textNoShape">
              <a:avLst/>
            </a:prstTxWarp>
          </a:bodyPr>
          <a:lstStyle/>
          <a:p>
            <a:endParaRPr lang="en-US"/>
          </a:p>
        </p:txBody>
      </p:sp>
      <p:sp>
        <p:nvSpPr>
          <p:cNvPr id="26627" name="Text Box 2"/>
          <p:cNvSpPr>
            <a:spLocks noGrp="1" noChangeArrowheads="1"/>
          </p:cNvSpPr>
          <p:nvPr>
            <p:ph type="body"/>
          </p:nvPr>
        </p:nvSpPr>
        <p:spPr bwMode="auto">
          <a:xfrm>
            <a:off x="515939" y="4346575"/>
            <a:ext cx="5910262" cy="4122739"/>
          </a:xfrm>
          <a:solidFill>
            <a:srgbClr val="FFFFFF"/>
          </a:solidFill>
          <a:ln w="9360">
            <a:solidFill>
              <a:srgbClr val="000000"/>
            </a:solidFill>
            <a:miter lim="800000"/>
            <a:headEnd/>
            <a:tailEnd/>
          </a:ln>
        </p:spPr>
        <p:txBody>
          <a:bodyPr wrap="none" numCol="1" anchor="ctr"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839920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1166814" y="587375"/>
            <a:ext cx="4538662" cy="3416300"/>
          </a:xfrm>
          <a:prstGeom prst="rect">
            <a:avLst/>
          </a:prstGeom>
          <a:solidFill>
            <a:srgbClr val="FFFFFF"/>
          </a:solidFill>
          <a:ln w="9525">
            <a:solidFill>
              <a:srgbClr val="000000"/>
            </a:solidFill>
            <a:miter lim="800000"/>
            <a:headEnd/>
            <a:tailEnd/>
          </a:ln>
        </p:spPr>
        <p:txBody>
          <a:bodyPr wrap="none" lIns="89959" tIns="44979" rIns="89959" bIns="44979" anchor="ctr">
            <a:prstTxWarp prst="textNoShape">
              <a:avLst/>
            </a:prstTxWarp>
          </a:bodyPr>
          <a:lstStyle/>
          <a:p>
            <a:endParaRPr lang="en-US"/>
          </a:p>
        </p:txBody>
      </p:sp>
      <p:sp>
        <p:nvSpPr>
          <p:cNvPr id="28675" name="Text Box 2"/>
          <p:cNvSpPr>
            <a:spLocks noGrp="1" noChangeArrowheads="1"/>
          </p:cNvSpPr>
          <p:nvPr>
            <p:ph type="body"/>
          </p:nvPr>
        </p:nvSpPr>
        <p:spPr bwMode="auto">
          <a:xfrm>
            <a:off x="515939" y="4346575"/>
            <a:ext cx="5910262" cy="4122739"/>
          </a:xfrm>
          <a:solidFill>
            <a:srgbClr val="FFFFFF"/>
          </a:solidFill>
          <a:ln w="9360">
            <a:solidFill>
              <a:srgbClr val="000000"/>
            </a:solidFill>
            <a:miter lim="800000"/>
            <a:headEnd/>
            <a:tailEnd/>
          </a:ln>
        </p:spPr>
        <p:txBody>
          <a:bodyPr wrap="none" numCol="1" anchor="ctr"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1667933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1166814" y="587375"/>
            <a:ext cx="4538662" cy="3416300"/>
          </a:xfrm>
          <a:prstGeom prst="rect">
            <a:avLst/>
          </a:prstGeom>
          <a:solidFill>
            <a:srgbClr val="FFFFFF"/>
          </a:solidFill>
          <a:ln w="9525">
            <a:solidFill>
              <a:srgbClr val="000000"/>
            </a:solidFill>
            <a:miter lim="800000"/>
            <a:headEnd/>
            <a:tailEnd/>
          </a:ln>
        </p:spPr>
        <p:txBody>
          <a:bodyPr wrap="none" lIns="89959" tIns="44979" rIns="89959" bIns="44979" anchor="ctr">
            <a:prstTxWarp prst="textNoShape">
              <a:avLst/>
            </a:prstTxWarp>
          </a:bodyPr>
          <a:lstStyle/>
          <a:p>
            <a:endParaRPr lang="en-US"/>
          </a:p>
        </p:txBody>
      </p:sp>
      <p:sp>
        <p:nvSpPr>
          <p:cNvPr id="30723" name="Text Box 2"/>
          <p:cNvSpPr>
            <a:spLocks noGrp="1" noChangeArrowheads="1"/>
          </p:cNvSpPr>
          <p:nvPr>
            <p:ph type="body"/>
          </p:nvPr>
        </p:nvSpPr>
        <p:spPr bwMode="auto">
          <a:xfrm>
            <a:off x="515939" y="4346575"/>
            <a:ext cx="5910262" cy="4122739"/>
          </a:xfrm>
          <a:solidFill>
            <a:srgbClr val="FFFFFF"/>
          </a:solidFill>
          <a:ln w="9360">
            <a:solidFill>
              <a:srgbClr val="000000"/>
            </a:solidFill>
            <a:miter lim="800000"/>
            <a:headEnd/>
            <a:tailEnd/>
          </a:ln>
        </p:spPr>
        <p:txBody>
          <a:bodyPr wrap="none" numCol="1" anchor="ctr"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3580448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1166814" y="587375"/>
            <a:ext cx="4538662" cy="3416300"/>
          </a:xfrm>
          <a:prstGeom prst="rect">
            <a:avLst/>
          </a:prstGeom>
          <a:solidFill>
            <a:srgbClr val="FFFFFF"/>
          </a:solidFill>
          <a:ln w="9525">
            <a:solidFill>
              <a:srgbClr val="000000"/>
            </a:solidFill>
            <a:miter lim="800000"/>
            <a:headEnd/>
            <a:tailEnd/>
          </a:ln>
        </p:spPr>
        <p:txBody>
          <a:bodyPr wrap="none" lIns="89959" tIns="44979" rIns="89959" bIns="44979" anchor="ctr">
            <a:prstTxWarp prst="textNoShape">
              <a:avLst/>
            </a:prstTxWarp>
          </a:bodyPr>
          <a:lstStyle/>
          <a:p>
            <a:endParaRPr lang="en-US"/>
          </a:p>
        </p:txBody>
      </p:sp>
      <p:sp>
        <p:nvSpPr>
          <p:cNvPr id="32771" name="Text Box 2"/>
          <p:cNvSpPr>
            <a:spLocks noGrp="1" noChangeArrowheads="1"/>
          </p:cNvSpPr>
          <p:nvPr>
            <p:ph type="body"/>
          </p:nvPr>
        </p:nvSpPr>
        <p:spPr bwMode="auto">
          <a:xfrm>
            <a:off x="515939" y="4346575"/>
            <a:ext cx="5910262" cy="4122739"/>
          </a:xfrm>
          <a:solidFill>
            <a:srgbClr val="FFFFFF"/>
          </a:solidFill>
          <a:ln w="9360">
            <a:solidFill>
              <a:srgbClr val="000000"/>
            </a:solidFill>
            <a:miter lim="800000"/>
            <a:headEnd/>
            <a:tailEnd/>
          </a:ln>
        </p:spPr>
        <p:txBody>
          <a:bodyPr wrap="none" numCol="1" anchor="ctr"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26225492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Text Box 1"/>
          <p:cNvSpPr txBox="1">
            <a:spLocks noChangeArrowheads="1"/>
          </p:cNvSpPr>
          <p:nvPr/>
        </p:nvSpPr>
        <p:spPr bwMode="auto">
          <a:xfrm>
            <a:off x="1166814" y="587375"/>
            <a:ext cx="4538662" cy="3416300"/>
          </a:xfrm>
          <a:prstGeom prst="rect">
            <a:avLst/>
          </a:prstGeom>
          <a:solidFill>
            <a:srgbClr val="FFFFFF"/>
          </a:solidFill>
          <a:ln w="9525">
            <a:solidFill>
              <a:srgbClr val="000000"/>
            </a:solidFill>
            <a:miter lim="800000"/>
            <a:headEnd/>
            <a:tailEnd/>
          </a:ln>
        </p:spPr>
        <p:txBody>
          <a:bodyPr wrap="none" lIns="89959" tIns="44979" rIns="89959" bIns="44979" anchor="ctr">
            <a:prstTxWarp prst="textNoShape">
              <a:avLst/>
            </a:prstTxWarp>
          </a:bodyPr>
          <a:lstStyle/>
          <a:p>
            <a:endParaRPr lang="en-US"/>
          </a:p>
        </p:txBody>
      </p:sp>
      <p:sp>
        <p:nvSpPr>
          <p:cNvPr id="63491" name="Text Box 2"/>
          <p:cNvSpPr>
            <a:spLocks noGrp="1" noChangeArrowheads="1"/>
          </p:cNvSpPr>
          <p:nvPr>
            <p:ph type="body"/>
          </p:nvPr>
        </p:nvSpPr>
        <p:spPr bwMode="auto">
          <a:xfrm>
            <a:off x="515939" y="4346575"/>
            <a:ext cx="5910262" cy="4122739"/>
          </a:xfrm>
          <a:solidFill>
            <a:srgbClr val="FFFFFF"/>
          </a:solidFill>
          <a:ln w="9360">
            <a:solidFill>
              <a:srgbClr val="000000"/>
            </a:solidFill>
            <a:miter lim="800000"/>
            <a:headEnd/>
            <a:tailEnd/>
          </a:ln>
        </p:spPr>
        <p:txBody>
          <a:bodyPr wrap="none" numCol="1" anchor="ctr"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23724503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1166814" y="587375"/>
            <a:ext cx="4538662" cy="3416300"/>
          </a:xfrm>
          <a:prstGeom prst="rect">
            <a:avLst/>
          </a:prstGeom>
          <a:solidFill>
            <a:srgbClr val="FFFFFF"/>
          </a:solidFill>
          <a:ln w="9525">
            <a:solidFill>
              <a:srgbClr val="000000"/>
            </a:solidFill>
            <a:miter lim="800000"/>
            <a:headEnd/>
            <a:tailEnd/>
          </a:ln>
        </p:spPr>
        <p:txBody>
          <a:bodyPr wrap="none" lIns="89959" tIns="44979" rIns="89959" bIns="44979" anchor="ctr">
            <a:prstTxWarp prst="textNoShape">
              <a:avLst/>
            </a:prstTxWarp>
          </a:bodyPr>
          <a:lstStyle/>
          <a:p>
            <a:endParaRPr lang="en-US"/>
          </a:p>
        </p:txBody>
      </p:sp>
      <p:sp>
        <p:nvSpPr>
          <p:cNvPr id="34819" name="Text Box 2"/>
          <p:cNvSpPr>
            <a:spLocks noGrp="1" noChangeArrowheads="1"/>
          </p:cNvSpPr>
          <p:nvPr>
            <p:ph type="body"/>
          </p:nvPr>
        </p:nvSpPr>
        <p:spPr bwMode="auto">
          <a:xfrm>
            <a:off x="515939" y="4346575"/>
            <a:ext cx="5910262" cy="4122739"/>
          </a:xfrm>
          <a:solidFill>
            <a:srgbClr val="FFFFFF"/>
          </a:solidFill>
          <a:ln w="9360">
            <a:solidFill>
              <a:srgbClr val="000000"/>
            </a:solidFill>
            <a:miter lim="800000"/>
            <a:headEnd/>
            <a:tailEnd/>
          </a:ln>
        </p:spPr>
        <p:txBody>
          <a:bodyPr wrap="none" numCol="1" anchor="ctr"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38149328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p:cNvSpPr>
          <p:nvPr>
            <p:ph type="sldImg"/>
          </p:nvPr>
        </p:nvSpPr>
        <p:spPr bwMode="auto">
          <a:xfrm>
            <a:off x="1163638" y="585788"/>
            <a:ext cx="4554537" cy="3416300"/>
          </a:xfrm>
          <a:solidFill>
            <a:srgbClr val="FFFFFF"/>
          </a:solidFill>
          <a:ln>
            <a:solidFill>
              <a:srgbClr val="000000"/>
            </a:solidFill>
            <a:miter lim="800000"/>
            <a:headEnd/>
            <a:tailEnd/>
          </a:ln>
        </p:spPr>
      </p:sp>
      <p:sp>
        <p:nvSpPr>
          <p:cNvPr id="48131" name="Rectangle 3"/>
          <p:cNvSpPr>
            <a:spLocks noGrp="1" noChangeArrowheads="1"/>
          </p:cNvSpPr>
          <p:nvPr>
            <p:ph type="body" idx="1"/>
          </p:nvPr>
        </p:nvSpPr>
        <p:spPr bwMode="auto">
          <a:xfrm>
            <a:off x="515939" y="4346577"/>
            <a:ext cx="5908675" cy="411162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3937028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7651" name="Rectangle 3"/>
          <p:cNvSpPr>
            <a:spLocks noGrp="1" noRot="1" noChangeAspect="1" noChangeArrowheads="1" noTextEdit="1"/>
          </p:cNvSpPr>
          <p:nvPr>
            <p:ph type="sldImg"/>
          </p:nvPr>
        </p:nvSpPr>
        <p:spPr bwMode="auto">
          <a:noFill/>
          <a:ln cap="flat">
            <a:solidFill>
              <a:srgbClr val="000000"/>
            </a:solidFill>
            <a:miter lim="800000"/>
            <a:headEnd/>
            <a:tailEnd/>
          </a:ln>
        </p:spPr>
      </p:sp>
    </p:spTree>
    <p:extLst>
      <p:ext uri="{BB962C8B-B14F-4D97-AF65-F5344CB8AC3E}">
        <p14:creationId xmlns:p14="http://schemas.microsoft.com/office/powerpoint/2010/main" val="3209730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9699" name="Rectangle 3"/>
          <p:cNvSpPr>
            <a:spLocks noGrp="1" noRot="1" noChangeAspect="1" noChangeArrowheads="1" noTextEdit="1"/>
          </p:cNvSpPr>
          <p:nvPr>
            <p:ph type="sldImg"/>
          </p:nvPr>
        </p:nvSpPr>
        <p:spPr bwMode="auto">
          <a:noFill/>
          <a:ln cap="flat">
            <a:solidFill>
              <a:srgbClr val="000000"/>
            </a:solidFill>
            <a:miter lim="800000"/>
            <a:headEnd/>
            <a:tailEnd/>
          </a:ln>
        </p:spPr>
      </p:sp>
    </p:spTree>
    <p:extLst>
      <p:ext uri="{BB962C8B-B14F-4D97-AF65-F5344CB8AC3E}">
        <p14:creationId xmlns:p14="http://schemas.microsoft.com/office/powerpoint/2010/main" val="2298234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EBCB8B-FAA5-3B47-87E3-416EDB1B4713}" type="slidenum">
              <a:rPr lang="en-US"/>
              <a:pPr/>
              <a:t>8</a:t>
            </a:fld>
            <a:endParaRPr 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67221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Wikipedia:</a:t>
            </a:r>
            <a:r>
              <a:rPr lang="en-US" baseline="0" dirty="0" smtClean="0"/>
              <a:t> </a:t>
            </a:r>
            <a:r>
              <a:rPr lang="en-US" dirty="0" smtClean="0"/>
              <a:t>The phrase "metal–oxide–semiconductor" is a reference to the physical structure of certain </a:t>
            </a:r>
            <a:r>
              <a:rPr lang="en-US" dirty="0" smtClean="0">
                <a:hlinkClick r:id="rId3" tooltip="Field-effect transistor"/>
              </a:rPr>
              <a:t>field-effect transistors</a:t>
            </a:r>
            <a:r>
              <a:rPr lang="en-US" dirty="0" smtClean="0"/>
              <a:t>, having a metal gate electrode placed on top of an oxide insulator, which in turn is on top of a </a:t>
            </a:r>
            <a:r>
              <a:rPr lang="en-US" dirty="0" smtClean="0">
                <a:hlinkClick r:id="rId4" tooltip="Semiconductor"/>
              </a:rPr>
              <a:t>semiconductor material</a:t>
            </a:r>
            <a:r>
              <a:rPr lang="en-US" dirty="0" smtClean="0"/>
              <a:t>.</a:t>
            </a:r>
          </a:p>
          <a:p>
            <a:pPr eaLnBrk="1" hangingPunct="1">
              <a:spcBef>
                <a:spcPct val="0"/>
              </a:spcBef>
            </a:pPr>
            <a:endParaRPr lang="en-US" dirty="0" smtClean="0"/>
          </a:p>
          <a:p>
            <a:pPr eaLnBrk="1" hangingPunct="1">
              <a:spcBef>
                <a:spcPct val="0"/>
              </a:spcBef>
            </a:pPr>
            <a:r>
              <a:rPr lang="en-US" dirty="0" smtClean="0"/>
              <a:t>CMOS circuits use a combination of </a:t>
            </a:r>
            <a:r>
              <a:rPr lang="en-US" dirty="0" err="1" smtClean="0"/>
              <a:t>p</a:t>
            </a:r>
            <a:r>
              <a:rPr lang="en-US" dirty="0" smtClean="0"/>
              <a:t>-type and </a:t>
            </a:r>
            <a:r>
              <a:rPr lang="en-US" dirty="0" err="1" smtClean="0"/>
              <a:t>n</a:t>
            </a:r>
            <a:r>
              <a:rPr lang="en-US" dirty="0" smtClean="0"/>
              <a:t>-type </a:t>
            </a:r>
            <a:r>
              <a:rPr lang="en-US" dirty="0" smtClean="0">
                <a:hlinkClick r:id="rId5" tooltip="MOSFET"/>
              </a:rPr>
              <a:t>metal–oxide–semiconductor field-effect transistors</a:t>
            </a:r>
            <a:r>
              <a:rPr lang="en-US" dirty="0" smtClean="0"/>
              <a:t> (</a:t>
            </a:r>
            <a:r>
              <a:rPr lang="en-US" dirty="0" err="1" smtClean="0"/>
              <a:t>MOSFETs</a:t>
            </a:r>
            <a:r>
              <a:rPr lang="en-US" dirty="0" smtClean="0"/>
              <a:t>)</a:t>
            </a:r>
            <a:endParaRPr lang="en-US" dirty="0"/>
          </a:p>
        </p:txBody>
      </p:sp>
      <p:sp>
        <p:nvSpPr>
          <p:cNvPr id="31747" name="Rectangle 3"/>
          <p:cNvSpPr>
            <a:spLocks noGrp="1" noRot="1" noChangeAspect="1" noChangeArrowheads="1" noTextEdit="1"/>
          </p:cNvSpPr>
          <p:nvPr>
            <p:ph type="sldImg"/>
          </p:nvPr>
        </p:nvSpPr>
        <p:spPr bwMode="auto">
          <a:noFill/>
          <a:ln cap="flat">
            <a:solidFill>
              <a:srgbClr val="000000"/>
            </a:solidFill>
            <a:miter lim="800000"/>
            <a:headEnd/>
            <a:tailEnd/>
          </a:ln>
        </p:spPr>
      </p:sp>
    </p:spTree>
    <p:extLst>
      <p:ext uri="{BB962C8B-B14F-4D97-AF65-F5344CB8AC3E}">
        <p14:creationId xmlns:p14="http://schemas.microsoft.com/office/powerpoint/2010/main" val="1686818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From </a:t>
            </a:r>
            <a:r>
              <a:rPr lang="en-US" dirty="0" err="1" smtClean="0"/>
              <a:t>wikipedia</a:t>
            </a:r>
            <a:r>
              <a:rPr lang="en-US" dirty="0" smtClean="0"/>
              <a:t>:</a:t>
            </a:r>
          </a:p>
          <a:p>
            <a:pPr eaLnBrk="1" hangingPunct="1">
              <a:spcBef>
                <a:spcPct val="0"/>
              </a:spcBef>
            </a:pPr>
            <a:r>
              <a:rPr lang="en-US" dirty="0" smtClean="0"/>
              <a:t>The </a:t>
            </a:r>
            <a:r>
              <a:rPr lang="en-US" b="1" dirty="0" smtClean="0"/>
              <a:t>field-effect </a:t>
            </a:r>
            <a:r>
              <a:rPr lang="en-US" b="1" dirty="0" smtClean="0">
                <a:hlinkClick r:id="rId3"/>
              </a:rPr>
              <a:t>transistor</a:t>
            </a:r>
            <a:r>
              <a:rPr lang="en-US" dirty="0" smtClean="0"/>
              <a:t> (FET) relies on an </a:t>
            </a:r>
            <a:r>
              <a:rPr lang="en-US" dirty="0" smtClean="0">
                <a:hlinkClick r:id="rId4"/>
              </a:rPr>
              <a:t>electric field</a:t>
            </a:r>
            <a:r>
              <a:rPr lang="en-US" dirty="0" smtClean="0"/>
              <a:t> to control the shape and hence the </a:t>
            </a:r>
            <a:r>
              <a:rPr lang="en-US" dirty="0" smtClean="0">
                <a:hlinkClick r:id="rId5" tooltip="Electrical conductivity"/>
              </a:rPr>
              <a:t>conductivity</a:t>
            </a:r>
            <a:r>
              <a:rPr lang="en-US" dirty="0" smtClean="0"/>
              <a:t> of a </a:t>
            </a:r>
            <a:r>
              <a:rPr lang="en-US" dirty="0" smtClean="0">
                <a:hlinkClick r:id="rId6" tooltip="Channel (transistors)"/>
              </a:rPr>
              <a:t>channel</a:t>
            </a:r>
            <a:r>
              <a:rPr lang="en-US" dirty="0" smtClean="0"/>
              <a:t> of one type of </a:t>
            </a:r>
            <a:r>
              <a:rPr lang="en-US" dirty="0" smtClean="0">
                <a:hlinkClick r:id="rId7"/>
              </a:rPr>
              <a:t>charge carrier</a:t>
            </a:r>
            <a:r>
              <a:rPr lang="en-US" dirty="0" smtClean="0"/>
              <a:t> in a </a:t>
            </a:r>
            <a:r>
              <a:rPr lang="en-US" dirty="0" smtClean="0">
                <a:hlinkClick r:id="rId8"/>
              </a:rPr>
              <a:t>semiconductor</a:t>
            </a:r>
            <a:r>
              <a:rPr lang="en-US" dirty="0" smtClean="0"/>
              <a:t> material. </a:t>
            </a:r>
          </a:p>
          <a:p>
            <a:pPr eaLnBrk="1" hangingPunct="1">
              <a:spcBef>
                <a:spcPct val="0"/>
              </a:spcBef>
            </a:pPr>
            <a:endParaRPr lang="en-US" dirty="0" smtClean="0"/>
          </a:p>
          <a:p>
            <a:pPr eaLnBrk="1" hangingPunct="1">
              <a:spcBef>
                <a:spcPct val="0"/>
              </a:spcBef>
            </a:pPr>
            <a:r>
              <a:rPr lang="en-US" dirty="0" smtClean="0"/>
              <a:t>The most commonly used FET is the </a:t>
            </a:r>
            <a:r>
              <a:rPr lang="en-US" dirty="0" smtClean="0">
                <a:hlinkClick r:id="rId9"/>
              </a:rPr>
              <a:t>MOSFET</a:t>
            </a:r>
            <a:r>
              <a:rPr lang="en-US" dirty="0" smtClean="0"/>
              <a:t>. The </a:t>
            </a:r>
            <a:r>
              <a:rPr lang="en-US" dirty="0" smtClean="0">
                <a:hlinkClick r:id="rId10"/>
              </a:rPr>
              <a:t>CMOS</a:t>
            </a:r>
            <a:r>
              <a:rPr lang="en-US" dirty="0" smtClean="0"/>
              <a:t> (complementary-symmetry metal oxide semiconductor) process technology is the basis for modern </a:t>
            </a:r>
            <a:r>
              <a:rPr lang="en-US" dirty="0" smtClean="0">
                <a:hlinkClick r:id="rId11"/>
              </a:rPr>
              <a:t>digital</a:t>
            </a:r>
            <a:r>
              <a:rPr lang="en-US" dirty="0" smtClean="0"/>
              <a:t> </a:t>
            </a:r>
            <a:r>
              <a:rPr lang="en-US" dirty="0" smtClean="0">
                <a:hlinkClick r:id="rId12" tooltip="Integrated circuit"/>
              </a:rPr>
              <a:t>integrated circuits</a:t>
            </a:r>
            <a:r>
              <a:rPr lang="en-US" dirty="0" smtClean="0"/>
              <a:t>. This </a:t>
            </a:r>
            <a:r>
              <a:rPr lang="en-US" dirty="0" smtClean="0">
                <a:hlinkClick r:id="rId13" tooltip="Process technology"/>
              </a:rPr>
              <a:t>process technology</a:t>
            </a:r>
            <a:r>
              <a:rPr lang="en-US" dirty="0" smtClean="0"/>
              <a:t> uses an arrangement where the (usually "enhancement-mode") </a:t>
            </a:r>
            <a:r>
              <a:rPr lang="en-US" dirty="0" err="1" smtClean="0"/>
              <a:t>p</a:t>
            </a:r>
            <a:r>
              <a:rPr lang="en-US" dirty="0" smtClean="0"/>
              <a:t>-channel MOSFET and </a:t>
            </a:r>
            <a:r>
              <a:rPr lang="en-US" dirty="0" err="1" smtClean="0"/>
              <a:t>n</a:t>
            </a:r>
            <a:r>
              <a:rPr lang="en-US" dirty="0" smtClean="0"/>
              <a:t>-channel MOSFET are connected in series such that when one is on, the other is off.</a:t>
            </a:r>
          </a:p>
          <a:p>
            <a:pPr eaLnBrk="1" hangingPunct="1">
              <a:spcBef>
                <a:spcPct val="0"/>
              </a:spcBef>
            </a:pPr>
            <a:endParaRPr lang="en-US" dirty="0" smtClean="0"/>
          </a:p>
          <a:p>
            <a:pPr eaLnBrk="1" hangingPunct="1">
              <a:spcBef>
                <a:spcPct val="0"/>
              </a:spcBef>
            </a:pPr>
            <a:r>
              <a:rPr lang="en-US" dirty="0" smtClean="0"/>
              <a:t>CMOS circuits are constructed in such a way that all PMOS transistors must have either an input from the voltage source or from another PMOS transistor. Similarly, all NMOS transistors must have either an input from ground or from another NMOS transistor. The composition of a PMOS transistor creates low </a:t>
            </a:r>
            <a:r>
              <a:rPr lang="en-US" dirty="0" smtClean="0">
                <a:hlinkClick r:id="rId14" tooltip="Electrical resistance"/>
              </a:rPr>
              <a:t>resistance</a:t>
            </a:r>
            <a:r>
              <a:rPr lang="en-US" dirty="0" smtClean="0"/>
              <a:t> between its source and drain contacts when a low </a:t>
            </a:r>
            <a:r>
              <a:rPr lang="en-US" dirty="0" smtClean="0">
                <a:hlinkClick r:id="rId15" tooltip="Gate"/>
              </a:rPr>
              <a:t>gate</a:t>
            </a:r>
            <a:r>
              <a:rPr lang="en-US" dirty="0" smtClean="0"/>
              <a:t> </a:t>
            </a:r>
            <a:r>
              <a:rPr lang="en-US" dirty="0" smtClean="0">
                <a:hlinkClick r:id="rId16" tooltip="Voltage"/>
              </a:rPr>
              <a:t>voltage</a:t>
            </a:r>
            <a:r>
              <a:rPr lang="en-US" dirty="0" smtClean="0"/>
              <a:t> is applied and high resistance when a high gate voltage is applied. </a:t>
            </a:r>
          </a:p>
          <a:p>
            <a:pPr eaLnBrk="1" hangingPunct="1">
              <a:spcBef>
                <a:spcPct val="0"/>
              </a:spcBef>
            </a:pPr>
            <a:endParaRPr lang="en-US" dirty="0" smtClean="0"/>
          </a:p>
          <a:p>
            <a:pPr eaLnBrk="1" hangingPunct="1">
              <a:spcBef>
                <a:spcPct val="0"/>
              </a:spcBef>
            </a:pPr>
            <a:r>
              <a:rPr lang="en-US" dirty="0" smtClean="0"/>
              <a:t>On the other hand, the composition of an NMOS transistor creates high resistance between source and drain when a low gate voltage is applied and low resistance when a high gate voltage is applied. </a:t>
            </a:r>
          </a:p>
          <a:p>
            <a:pPr eaLnBrk="1" hangingPunct="1">
              <a:spcBef>
                <a:spcPct val="0"/>
              </a:spcBef>
            </a:pPr>
            <a:endParaRPr lang="en-US" dirty="0" smtClean="0"/>
          </a:p>
          <a:p>
            <a:pPr eaLnBrk="1" hangingPunct="1">
              <a:spcBef>
                <a:spcPct val="0"/>
              </a:spcBef>
            </a:pPr>
            <a:endParaRPr lang="en-US" dirty="0"/>
          </a:p>
        </p:txBody>
      </p:sp>
      <p:sp>
        <p:nvSpPr>
          <p:cNvPr id="33795" name="Rectangle 3"/>
          <p:cNvSpPr>
            <a:spLocks noGrp="1" noRot="1" noChangeAspect="1" noChangeArrowheads="1" noTextEdit="1"/>
          </p:cNvSpPr>
          <p:nvPr>
            <p:ph type="sldImg"/>
          </p:nvPr>
        </p:nvSpPr>
        <p:spPr bwMode="auto">
          <a:noFill/>
          <a:ln cap="flat">
            <a:solidFill>
              <a:srgbClr val="000000"/>
            </a:solidFill>
            <a:miter lim="800000"/>
            <a:headEnd/>
            <a:tailEnd/>
          </a:ln>
        </p:spPr>
      </p:sp>
    </p:spTree>
    <p:extLst>
      <p:ext uri="{BB962C8B-B14F-4D97-AF65-F5344CB8AC3E}">
        <p14:creationId xmlns:p14="http://schemas.microsoft.com/office/powerpoint/2010/main" val="3338449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BDE5CE-FBC0-8F43-BA04-052EE104487F}" type="slidenum">
              <a:rPr lang="en-US"/>
              <a:pPr/>
              <a:t>14</a:t>
            </a:fld>
            <a:endParaRPr 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r>
              <a:rPr lang="en-US" dirty="0" smtClean="0"/>
              <a:t>Wikipedia: CMOS accomplishes current reduction by complementing every </a:t>
            </a:r>
            <a:r>
              <a:rPr lang="en-US" dirty="0" err="1" smtClean="0"/>
              <a:t>nMOSFET</a:t>
            </a:r>
            <a:r>
              <a:rPr lang="en-US" dirty="0" smtClean="0"/>
              <a:t> with a </a:t>
            </a:r>
            <a:r>
              <a:rPr lang="en-US" dirty="0" err="1" smtClean="0"/>
              <a:t>pMOSFET</a:t>
            </a:r>
            <a:r>
              <a:rPr lang="en-US" dirty="0" smtClean="0"/>
              <a:t> and connecting both gates and both drains together. A high voltage on the gates will cause the </a:t>
            </a:r>
            <a:r>
              <a:rPr lang="en-US" dirty="0" err="1" smtClean="0"/>
              <a:t>nMOSFET</a:t>
            </a:r>
            <a:r>
              <a:rPr lang="en-US" dirty="0" smtClean="0"/>
              <a:t> to conduct and the </a:t>
            </a:r>
            <a:r>
              <a:rPr lang="en-US" dirty="0" err="1" smtClean="0"/>
              <a:t>pMOSFET</a:t>
            </a:r>
            <a:r>
              <a:rPr lang="en-US" dirty="0" smtClean="0"/>
              <a:t> not to conduct while a low voltage on the gates causes the reverse. This arrangement greatly reduces power consumption and heat generation. However, during the switching time both </a:t>
            </a:r>
            <a:r>
              <a:rPr lang="en-US" dirty="0" err="1" smtClean="0"/>
              <a:t>MOSFETs</a:t>
            </a:r>
            <a:r>
              <a:rPr lang="en-US" dirty="0" smtClean="0"/>
              <a:t> conduct briefly as the gate voltage goes from one state to another. This induces a brief spike in power consumption and becomes a serious issue at high frequencies.</a:t>
            </a:r>
            <a:endParaRPr lang="en-US" dirty="0"/>
          </a:p>
        </p:txBody>
      </p:sp>
    </p:spTree>
    <p:extLst>
      <p:ext uri="{BB962C8B-B14F-4D97-AF65-F5344CB8AC3E}">
        <p14:creationId xmlns:p14="http://schemas.microsoft.com/office/powerpoint/2010/main" val="1810577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bwMode="auto">
          <a:noFill/>
        </p:spPr>
        <p:txBody>
          <a:bodyPr wrap="square" numCol="1" anchor="t" anchorCtr="0" compatLnSpc="1">
            <a:prstTxWarp prst="textNoShape">
              <a:avLst/>
            </a:prstTxWarp>
            <a:normAutofit fontScale="92500" lnSpcReduction="20000"/>
          </a:bodyPr>
          <a:lstStyle/>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a:t>
            </a:r>
            <a:r>
              <a:rPr lang="en-US" baseline="0" dirty="0" smtClean="0"/>
              <a:t> = 0 implies top switch is closed, so 3V sent Y</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a:t>
            </a:r>
            <a:r>
              <a:rPr lang="en-US" baseline="0" dirty="0" smtClean="0"/>
              <a:t> = 0 implies bottom switch is open, so nothing sent to Y</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a:t>
            </a:r>
            <a:r>
              <a:rPr lang="en-US" baseline="0" dirty="0" smtClean="0"/>
              <a:t> = 3v implies Top switch is open, so nothing sent to Y</a:t>
            </a:r>
          </a:p>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t>X</a:t>
            </a:r>
            <a:r>
              <a:rPr lang="en-US" baseline="0" dirty="0" smtClean="0"/>
              <a:t> = 3v implies Bottom switch is closed, so 0V sent Y</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r>
              <a:rPr lang="en-US" baseline="0" dirty="0" smtClean="0"/>
              <a:t>Wikipedia: </a:t>
            </a:r>
          </a:p>
          <a:p>
            <a:r>
              <a:rPr lang="en-US" dirty="0" smtClean="0"/>
              <a:t>The image shows what happens when an input is connected to both a PMOS transistor (top of diagram) and an NMOS transistor (bottom of diagram). When the voltage of input X is low, the NMOS transistor's channel is in a high resistance state. This limits the current that can flow from Y to ground. </a:t>
            </a:r>
          </a:p>
          <a:p>
            <a:endParaRPr lang="en-US" dirty="0" smtClean="0"/>
          </a:p>
          <a:p>
            <a:r>
              <a:rPr lang="en-US" dirty="0" smtClean="0"/>
              <a:t>The PMOS transistor's channel is in a low resistance state and much more current can flow from the supply to the output. Because the resistance between the supply voltage and Y is low, the voltage drop between the supply voltage and Y due to a current drawn from Y is small. The output therefore registers a high voltage.</a:t>
            </a:r>
          </a:p>
          <a:p>
            <a:endParaRPr lang="en-US" dirty="0" smtClean="0"/>
          </a:p>
          <a:p>
            <a:r>
              <a:rPr lang="en-US" dirty="0" smtClean="0"/>
              <a:t>On the other hand, when the voltage of input X is high, the PMOS transistor is in an OFF (high resistance) state so it would limit the current flowing from the positive supply to the output, while the NMOS transistor is in an ON (low resistance) state, allowing the output to drain to ground. </a:t>
            </a:r>
          </a:p>
          <a:p>
            <a:endParaRPr lang="en-US" dirty="0" smtClean="0"/>
          </a:p>
          <a:p>
            <a:r>
              <a:rPr lang="en-US" dirty="0" smtClean="0"/>
              <a:t>Because the resistance between Y and ground is low, the voltage drop due to a current drawn into Y placing Y above ground is small. This low drop results in the output registering a low voltage.</a:t>
            </a:r>
          </a:p>
          <a:p>
            <a:endParaRPr lang="en-US" dirty="0" smtClean="0"/>
          </a:p>
          <a:p>
            <a:r>
              <a:rPr lang="en-US" dirty="0" smtClean="0"/>
              <a:t>In short, the outputs of the PMOS and NMOS transistors are complementary such that when the input is low, the output is high, and when the input is high, the output is low. Because of this </a:t>
            </a:r>
            <a:r>
              <a:rPr lang="en-US" dirty="0" err="1" smtClean="0"/>
              <a:t>behavour</a:t>
            </a:r>
            <a:r>
              <a:rPr lang="en-US" dirty="0" smtClean="0"/>
              <a:t> of input and output, the CMOS circuits' output is the inverse of the input.</a:t>
            </a:r>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ct val="0"/>
              </a:spcBef>
              <a:spcAft>
                <a:spcPts val="0"/>
              </a:spcAft>
              <a:buClrTx/>
              <a:buSzTx/>
              <a:buFontTx/>
              <a:buNone/>
              <a:tabLst/>
              <a:defRPr/>
            </a:pPr>
            <a:endParaRPr lang="en-US" baseline="0" dirty="0" smtClean="0"/>
          </a:p>
          <a:p>
            <a:pPr eaLnBrk="1" hangingPunct="1">
              <a:spcBef>
                <a:spcPct val="0"/>
              </a:spcBef>
            </a:pPr>
            <a:endParaRPr lang="en-US" baseline="0" dirty="0" smtClean="0"/>
          </a:p>
          <a:p>
            <a:pPr eaLnBrk="1" hangingPunct="1">
              <a:spcBef>
                <a:spcPct val="0"/>
              </a:spcBef>
            </a:pPr>
            <a:endParaRPr lang="en-US" dirty="0"/>
          </a:p>
        </p:txBody>
      </p:sp>
      <p:sp>
        <p:nvSpPr>
          <p:cNvPr id="35843" name="Rectangle 3"/>
          <p:cNvSpPr>
            <a:spLocks noGrp="1" noRot="1" noChangeAspect="1" noChangeArrowheads="1" noTextEdit="1"/>
          </p:cNvSpPr>
          <p:nvPr>
            <p:ph type="sldImg"/>
          </p:nvPr>
        </p:nvSpPr>
        <p:spPr bwMode="auto">
          <a:noFill/>
          <a:ln cap="flat">
            <a:solidFill>
              <a:srgbClr val="000000"/>
            </a:solidFill>
            <a:miter lim="800000"/>
            <a:headEnd/>
            <a:tailEnd/>
          </a:ln>
        </p:spPr>
      </p:sp>
    </p:spTree>
    <p:extLst>
      <p:ext uri="{BB962C8B-B14F-4D97-AF65-F5344CB8AC3E}">
        <p14:creationId xmlns:p14="http://schemas.microsoft.com/office/powerpoint/2010/main" val="59628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0"/>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0"/>
            <a:ext cx="38481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588"/>
            <a:ext cx="38481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endParaRPr lang="en-US" noProof="0" dirty="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2" name="Shape 12"/>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extLst>
      <p:ext uri="{BB962C8B-B14F-4D97-AF65-F5344CB8AC3E}">
        <p14:creationId xmlns:p14="http://schemas.microsoft.com/office/powerpoint/2010/main" val="2497564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F93DDC3-FD7F-1F45-89D7-5881D11171A2}" type="datetime1">
              <a:rPr lang="en-US" smtClean="0"/>
              <a:pPr/>
              <a:t>9/24/2015</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dirty="0" smtClean="0"/>
              <a:t>Fall 2013 -- Lecture #17</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iming>
    <p:tnLst>
      <p:par>
        <p:cTn id="1" dur="indefinite" restart="never" nodeType="tmRoot"/>
      </p:par>
    </p:tnLst>
  </p:timing>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23.jpeg"/><Relationship Id="rId7" Type="http://schemas.openxmlformats.org/officeDocument/2006/relationships/image" Target="../media/image25.e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27.emf"/><Relationship Id="rId5" Type="http://schemas.openxmlformats.org/officeDocument/2006/relationships/image" Target="../media/image24.emf"/><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26.emf"/></Relationships>
</file>

<file path=ppt/slides/_rels/slide3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8.jpeg"/></Relationships>
</file>

<file path=ppt/slides/_rels/slide4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168" y="1295400"/>
            <a:ext cx="8510631" cy="2025650"/>
          </a:xfrm>
        </p:spPr>
        <p:txBody>
          <a:bodyPr>
            <a:normAutofit fontScale="90000"/>
          </a:bodyPr>
          <a:lstStyle/>
          <a:p>
            <a:r>
              <a:rPr lang="en-US" dirty="0" smtClean="0"/>
              <a:t>CS 61C: </a:t>
            </a:r>
            <a:br>
              <a:rPr lang="en-US" dirty="0" smtClean="0"/>
            </a:br>
            <a:r>
              <a:rPr lang="en-US" dirty="0" smtClean="0"/>
              <a:t>Great Ideas in Computer Architecture </a:t>
            </a:r>
            <a:br>
              <a:rPr lang="en-US" dirty="0" smtClean="0"/>
            </a:br>
            <a:r>
              <a:rPr lang="en-US" i="1" dirty="0"/>
              <a:t>Synchronous Digital Systems</a:t>
            </a:r>
          </a:p>
        </p:txBody>
      </p:sp>
      <p:sp>
        <p:nvSpPr>
          <p:cNvPr id="4" name="Slide Number Placeholder 3"/>
          <p:cNvSpPr>
            <a:spLocks noGrp="1"/>
          </p:cNvSpPr>
          <p:nvPr>
            <p:ph type="sldNum" sz="quarter" idx="12"/>
          </p:nvPr>
        </p:nvSpPr>
        <p:spPr/>
        <p:txBody>
          <a:bodyPr/>
          <a:lstStyle/>
          <a:p>
            <a:fld id="{F4BA2A7E-5181-A840-825F-018EFA86BC7E}" type="slidenum">
              <a:rPr lang="en-US" smtClean="0">
                <a:solidFill>
                  <a:prstClr val="black">
                    <a:tint val="75000"/>
                  </a:prstClr>
                </a:solidFill>
              </a:rPr>
              <a:pPr/>
              <a:t>1</a:t>
            </a:fld>
            <a:endParaRPr lang="en-US">
              <a:solidFill>
                <a:prstClr val="black">
                  <a:tint val="75000"/>
                </a:prstClr>
              </a:solidFill>
            </a:endParaRPr>
          </a:p>
        </p:txBody>
      </p:sp>
      <p:sp>
        <p:nvSpPr>
          <p:cNvPr id="7" name="Subtitle 2"/>
          <p:cNvSpPr>
            <a:spLocks noGrp="1"/>
          </p:cNvSpPr>
          <p:nvPr>
            <p:ph type="subTitle" idx="1"/>
          </p:nvPr>
        </p:nvSpPr>
        <p:spPr>
          <a:xfrm>
            <a:off x="1016000" y="3886200"/>
            <a:ext cx="7213600" cy="1905000"/>
          </a:xfrm>
        </p:spPr>
        <p:txBody>
          <a:bodyPr>
            <a:normAutofit/>
          </a:bodyPr>
          <a:lstStyle/>
          <a:p>
            <a:r>
              <a:rPr lang="en-US" dirty="0" smtClean="0"/>
              <a:t>Instructors:</a:t>
            </a:r>
          </a:p>
          <a:p>
            <a:r>
              <a:rPr lang="en-US" dirty="0" smtClean="0"/>
              <a:t>John </a:t>
            </a:r>
            <a:r>
              <a:rPr lang="en-US" dirty="0" err="1" smtClean="0"/>
              <a:t>Wawrzynek</a:t>
            </a:r>
            <a:r>
              <a:rPr lang="en-US" dirty="0" smtClean="0"/>
              <a:t> &amp; Vladimir </a:t>
            </a:r>
            <a:r>
              <a:rPr lang="en-US" dirty="0" err="1" smtClean="0"/>
              <a:t>Stojanovic</a:t>
            </a:r>
            <a:endParaRPr lang="en-US" dirty="0" smtClean="0"/>
          </a:p>
          <a:p>
            <a:r>
              <a:rPr lang="en-US" dirty="0" smtClean="0"/>
              <a:t>http://inst.eecs.Berkeley.edu/~cs61c/fa15</a:t>
            </a:r>
          </a:p>
        </p:txBody>
      </p:sp>
    </p:spTree>
    <p:extLst>
      <p:ext uri="{BB962C8B-B14F-4D97-AF65-F5344CB8AC3E}">
        <p14:creationId xmlns:p14="http://schemas.microsoft.com/office/powerpoint/2010/main" val="424232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0"/>
          <p:cNvSpPr>
            <a:spLocks noChangeArrowheads="1"/>
          </p:cNvSpPr>
          <p:nvPr/>
        </p:nvSpPr>
        <p:spPr bwMode="auto">
          <a:xfrm>
            <a:off x="592672" y="4541455"/>
            <a:ext cx="3471863" cy="1687512"/>
          </a:xfrm>
          <a:prstGeom prst="rect">
            <a:avLst/>
          </a:prstGeom>
          <a:noFill/>
          <a:ln w="12700">
            <a:noFill/>
            <a:miter lim="800000"/>
            <a:headEnd/>
            <a:tailEnd/>
          </a:ln>
        </p:spPr>
        <p:txBody>
          <a:bodyPr wrap="none" lIns="19050" tIns="26988" rIns="19050" bIns="26988">
            <a:prstTxWarp prst="textNoShape">
              <a:avLst/>
            </a:prstTxWarp>
          </a:bodyPr>
          <a:lstStyle/>
          <a:p>
            <a:pPr algn="ctr">
              <a:lnSpc>
                <a:spcPts val="2200"/>
              </a:lnSpc>
              <a:tabLst>
                <a:tab pos="457200" algn="l"/>
                <a:tab pos="914400" algn="l"/>
                <a:tab pos="1371600" algn="l"/>
              </a:tabLst>
            </a:pPr>
            <a:r>
              <a:rPr lang="en-US" i="1" dirty="0">
                <a:solidFill>
                  <a:srgbClr val="0000FF"/>
                </a:solidFill>
                <a:latin typeface="Tahoma" charset="0"/>
              </a:rPr>
              <a:t>n-</a:t>
            </a:r>
            <a:r>
              <a:rPr lang="en-US" i="1" dirty="0" smtClean="0">
                <a:solidFill>
                  <a:srgbClr val="0000FF"/>
                </a:solidFill>
                <a:latin typeface="Tahoma" charset="0"/>
              </a:rPr>
              <a:t>channel </a:t>
            </a:r>
            <a:r>
              <a:rPr lang="en-US" i="1" dirty="0" err="1" smtClean="0">
                <a:solidFill>
                  <a:srgbClr val="0000FF"/>
                </a:solidFill>
                <a:latin typeface="Tahoma" charset="0"/>
              </a:rPr>
              <a:t>transitor</a:t>
            </a:r>
            <a:r>
              <a:rPr lang="en-US" dirty="0" smtClean="0">
                <a:solidFill>
                  <a:srgbClr val="000000"/>
                </a:solidFill>
                <a:latin typeface="Tahoma" charset="0"/>
              </a:rPr>
              <a:t/>
            </a:r>
            <a:br>
              <a:rPr lang="en-US" dirty="0" smtClean="0">
                <a:solidFill>
                  <a:srgbClr val="000000"/>
                </a:solidFill>
                <a:latin typeface="Tahoma" charset="0"/>
              </a:rPr>
            </a:br>
            <a:r>
              <a:rPr lang="en-US" dirty="0" smtClean="0">
                <a:solidFill>
                  <a:srgbClr val="0000FF"/>
                </a:solidFill>
                <a:latin typeface="Tahoma" charset="0"/>
              </a:rPr>
              <a:t>off </a:t>
            </a:r>
            <a:r>
              <a:rPr lang="en-US" dirty="0">
                <a:solidFill>
                  <a:srgbClr val="000000"/>
                </a:solidFill>
                <a:latin typeface="Tahoma" charset="0"/>
              </a:rPr>
              <a:t>when voltage at </a:t>
            </a:r>
            <a:r>
              <a:rPr lang="en-US" dirty="0" smtClean="0">
                <a:solidFill>
                  <a:srgbClr val="000000"/>
                </a:solidFill>
                <a:latin typeface="Tahoma" charset="0"/>
              </a:rPr>
              <a:t>Gate </a:t>
            </a:r>
            <a:r>
              <a:rPr lang="en-US" dirty="0">
                <a:solidFill>
                  <a:srgbClr val="000000"/>
                </a:solidFill>
                <a:latin typeface="Tahoma" charset="0"/>
              </a:rPr>
              <a:t>is low</a:t>
            </a:r>
            <a:br>
              <a:rPr lang="en-US" dirty="0">
                <a:solidFill>
                  <a:srgbClr val="000000"/>
                </a:solidFill>
                <a:latin typeface="Tahoma" charset="0"/>
              </a:rPr>
            </a:br>
            <a:r>
              <a:rPr lang="en-US" dirty="0" smtClean="0">
                <a:solidFill>
                  <a:srgbClr val="FF0000"/>
                </a:solidFill>
                <a:latin typeface="Tahoma" charset="0"/>
              </a:rPr>
              <a:t>on</a:t>
            </a:r>
            <a:r>
              <a:rPr lang="en-US" dirty="0" smtClean="0">
                <a:solidFill>
                  <a:srgbClr val="0000FF"/>
                </a:solidFill>
                <a:latin typeface="Tahoma" charset="0"/>
              </a:rPr>
              <a:t> </a:t>
            </a:r>
            <a:r>
              <a:rPr lang="en-US" dirty="0">
                <a:solidFill>
                  <a:srgbClr val="000000"/>
                </a:solidFill>
                <a:latin typeface="Tahoma" charset="0"/>
              </a:rPr>
              <a:t>when:</a:t>
            </a:r>
          </a:p>
          <a:p>
            <a:pPr algn="ctr">
              <a:lnSpc>
                <a:spcPts val="2200"/>
              </a:lnSpc>
              <a:tabLst>
                <a:tab pos="457200" algn="l"/>
                <a:tab pos="914400" algn="l"/>
                <a:tab pos="1371600" algn="l"/>
              </a:tabLst>
            </a:pPr>
            <a:r>
              <a:rPr lang="en-US" dirty="0">
                <a:solidFill>
                  <a:srgbClr val="000000"/>
                </a:solidFill>
                <a:latin typeface="Tahoma" charset="0"/>
              </a:rPr>
              <a:t>voltage(</a:t>
            </a:r>
            <a:r>
              <a:rPr lang="en-US" dirty="0" smtClean="0">
                <a:solidFill>
                  <a:srgbClr val="000000"/>
                </a:solidFill>
                <a:latin typeface="Tahoma" charset="0"/>
              </a:rPr>
              <a:t>Gate) </a:t>
            </a:r>
            <a:r>
              <a:rPr lang="en-US" dirty="0">
                <a:solidFill>
                  <a:srgbClr val="000000"/>
                </a:solidFill>
                <a:latin typeface="Tahoma" charset="0"/>
              </a:rPr>
              <a:t>&gt; voltage </a:t>
            </a:r>
            <a:r>
              <a:rPr lang="en-US" dirty="0" smtClean="0">
                <a:solidFill>
                  <a:srgbClr val="000000"/>
                </a:solidFill>
                <a:latin typeface="Tahoma" charset="0"/>
              </a:rPr>
              <a:t>(Threshold)</a:t>
            </a:r>
          </a:p>
        </p:txBody>
      </p:sp>
      <p:sp>
        <p:nvSpPr>
          <p:cNvPr id="32772" name="Rectangle 31"/>
          <p:cNvSpPr>
            <a:spLocks noChangeArrowheads="1"/>
          </p:cNvSpPr>
          <p:nvPr/>
        </p:nvSpPr>
        <p:spPr bwMode="auto">
          <a:xfrm>
            <a:off x="4808538" y="4541455"/>
            <a:ext cx="3471862" cy="1755245"/>
          </a:xfrm>
          <a:prstGeom prst="rect">
            <a:avLst/>
          </a:prstGeom>
          <a:noFill/>
          <a:ln w="12700">
            <a:noFill/>
            <a:miter lim="800000"/>
            <a:headEnd/>
            <a:tailEnd/>
          </a:ln>
        </p:spPr>
        <p:txBody>
          <a:bodyPr wrap="none" lIns="19050" tIns="26988" rIns="19050" bIns="26988">
            <a:prstTxWarp prst="textNoShape">
              <a:avLst/>
            </a:prstTxWarp>
          </a:bodyPr>
          <a:lstStyle/>
          <a:p>
            <a:pPr algn="ctr">
              <a:lnSpc>
                <a:spcPts val="2200"/>
              </a:lnSpc>
              <a:tabLst>
                <a:tab pos="457200" algn="l"/>
                <a:tab pos="914400" algn="l"/>
                <a:tab pos="1371600" algn="l"/>
              </a:tabLst>
            </a:pPr>
            <a:r>
              <a:rPr lang="en-US" i="1" dirty="0">
                <a:solidFill>
                  <a:srgbClr val="0000FF"/>
                </a:solidFill>
                <a:latin typeface="Tahoma" charset="0"/>
              </a:rPr>
              <a:t>p-</a:t>
            </a:r>
            <a:r>
              <a:rPr lang="en-US" i="1" dirty="0" smtClean="0">
                <a:solidFill>
                  <a:srgbClr val="0000FF"/>
                </a:solidFill>
                <a:latin typeface="Tahoma" charset="0"/>
              </a:rPr>
              <a:t>channel transistor</a:t>
            </a:r>
            <a:r>
              <a:rPr lang="en-US" dirty="0" smtClean="0">
                <a:solidFill>
                  <a:srgbClr val="000000"/>
                </a:solidFill>
                <a:latin typeface="Tahoma" charset="0"/>
              </a:rPr>
              <a:t/>
            </a:r>
            <a:br>
              <a:rPr lang="en-US" dirty="0" smtClean="0">
                <a:solidFill>
                  <a:srgbClr val="000000"/>
                </a:solidFill>
                <a:latin typeface="Tahoma" charset="0"/>
              </a:rPr>
            </a:br>
            <a:r>
              <a:rPr lang="en-US" dirty="0" smtClean="0">
                <a:solidFill>
                  <a:srgbClr val="FF0000"/>
                </a:solidFill>
                <a:latin typeface="Tahoma" charset="0"/>
              </a:rPr>
              <a:t>on</a:t>
            </a:r>
            <a:r>
              <a:rPr lang="en-US" dirty="0" smtClean="0">
                <a:solidFill>
                  <a:srgbClr val="0000FF"/>
                </a:solidFill>
                <a:latin typeface="Tahoma" charset="0"/>
              </a:rPr>
              <a:t> </a:t>
            </a:r>
            <a:r>
              <a:rPr lang="en-US" dirty="0">
                <a:solidFill>
                  <a:srgbClr val="000000"/>
                </a:solidFill>
                <a:latin typeface="Tahoma" charset="0"/>
              </a:rPr>
              <a:t>when voltage at </a:t>
            </a:r>
            <a:r>
              <a:rPr lang="en-US" dirty="0" smtClean="0">
                <a:solidFill>
                  <a:srgbClr val="000000"/>
                </a:solidFill>
                <a:latin typeface="Tahoma" charset="0"/>
              </a:rPr>
              <a:t>Gate </a:t>
            </a:r>
            <a:r>
              <a:rPr lang="en-US" dirty="0">
                <a:solidFill>
                  <a:srgbClr val="000000"/>
                </a:solidFill>
                <a:latin typeface="Tahoma" charset="0"/>
              </a:rPr>
              <a:t>is low</a:t>
            </a:r>
            <a:br>
              <a:rPr lang="en-US" dirty="0">
                <a:solidFill>
                  <a:srgbClr val="000000"/>
                </a:solidFill>
                <a:latin typeface="Tahoma" charset="0"/>
              </a:rPr>
            </a:br>
            <a:r>
              <a:rPr lang="en-US" dirty="0" smtClean="0">
                <a:solidFill>
                  <a:srgbClr val="0000FF"/>
                </a:solidFill>
                <a:latin typeface="Tahoma" charset="0"/>
              </a:rPr>
              <a:t>off </a:t>
            </a:r>
            <a:r>
              <a:rPr lang="en-US" dirty="0">
                <a:solidFill>
                  <a:srgbClr val="000000"/>
                </a:solidFill>
                <a:latin typeface="Tahoma" charset="0"/>
              </a:rPr>
              <a:t>when:</a:t>
            </a:r>
          </a:p>
          <a:p>
            <a:pPr algn="ctr">
              <a:lnSpc>
                <a:spcPts val="2200"/>
              </a:lnSpc>
              <a:tabLst>
                <a:tab pos="457200" algn="l"/>
                <a:tab pos="914400" algn="l"/>
                <a:tab pos="1371600" algn="l"/>
              </a:tabLst>
            </a:pPr>
            <a:r>
              <a:rPr lang="en-US" dirty="0" err="1">
                <a:solidFill>
                  <a:srgbClr val="000000"/>
                </a:solidFill>
                <a:latin typeface="Tahoma" charset="0"/>
              </a:rPr>
              <a:t>voltage(</a:t>
            </a:r>
            <a:r>
              <a:rPr lang="en-US" dirty="0" err="1" smtClean="0">
                <a:solidFill>
                  <a:srgbClr val="000000"/>
                </a:solidFill>
                <a:latin typeface="Tahoma" charset="0"/>
              </a:rPr>
              <a:t>Gate</a:t>
            </a:r>
            <a:r>
              <a:rPr lang="en-US" dirty="0" smtClean="0">
                <a:solidFill>
                  <a:srgbClr val="000000"/>
                </a:solidFill>
                <a:latin typeface="Tahoma" charset="0"/>
              </a:rPr>
              <a:t>) &gt; </a:t>
            </a:r>
            <a:r>
              <a:rPr lang="en-US" dirty="0">
                <a:solidFill>
                  <a:srgbClr val="000000"/>
                </a:solidFill>
                <a:latin typeface="Tahoma" charset="0"/>
              </a:rPr>
              <a:t>voltage </a:t>
            </a:r>
            <a:r>
              <a:rPr lang="en-US" dirty="0" smtClean="0">
                <a:solidFill>
                  <a:srgbClr val="000000"/>
                </a:solidFill>
                <a:latin typeface="Tahoma" charset="0"/>
              </a:rPr>
              <a:t>(Threshold)</a:t>
            </a:r>
          </a:p>
          <a:p>
            <a:pPr algn="ctr">
              <a:lnSpc>
                <a:spcPts val="2200"/>
              </a:lnSpc>
              <a:tabLst>
                <a:tab pos="457200" algn="l"/>
                <a:tab pos="914400" algn="l"/>
                <a:tab pos="1371600" algn="l"/>
              </a:tabLst>
            </a:pPr>
            <a:r>
              <a:rPr lang="en-US" dirty="0" smtClean="0">
                <a:solidFill>
                  <a:srgbClr val="000000"/>
                </a:solidFill>
                <a:latin typeface="Tahoma" charset="0"/>
              </a:rPr>
              <a:t> </a:t>
            </a:r>
            <a:endParaRPr lang="en-US" dirty="0">
              <a:solidFill>
                <a:srgbClr val="000000"/>
              </a:solidFill>
              <a:latin typeface="Tahoma" charset="0"/>
            </a:endParaRPr>
          </a:p>
        </p:txBody>
      </p:sp>
      <p:sp>
        <p:nvSpPr>
          <p:cNvPr id="32773" name="Rectangle 73"/>
          <p:cNvSpPr>
            <a:spLocks noGrp="1" noChangeArrowheads="1"/>
          </p:cNvSpPr>
          <p:nvPr>
            <p:ph type="title"/>
          </p:nvPr>
        </p:nvSpPr>
        <p:spPr>
          <a:xfrm>
            <a:off x="502024" y="65461"/>
            <a:ext cx="8229600" cy="1143000"/>
          </a:xfrm>
        </p:spPr>
        <p:txBody>
          <a:bodyPr/>
          <a:lstStyle/>
          <a:p>
            <a:pPr eaLnBrk="1" hangingPunct="1"/>
            <a:r>
              <a:rPr lang="en-US" dirty="0" smtClean="0"/>
              <a:t>CMOS </a:t>
            </a:r>
            <a:r>
              <a:rPr lang="en-US" dirty="0"/>
              <a:t>Transistors</a:t>
            </a:r>
          </a:p>
        </p:txBody>
      </p:sp>
      <p:sp>
        <p:nvSpPr>
          <p:cNvPr id="32774" name="Rectangle 74"/>
          <p:cNvSpPr>
            <a:spLocks noGrp="1" noChangeArrowheads="1"/>
          </p:cNvSpPr>
          <p:nvPr>
            <p:ph type="body" idx="1"/>
          </p:nvPr>
        </p:nvSpPr>
        <p:spPr>
          <a:xfrm>
            <a:off x="457200" y="1241611"/>
            <a:ext cx="8229600" cy="1888067"/>
          </a:xfrm>
        </p:spPr>
        <p:txBody>
          <a:bodyPr/>
          <a:lstStyle/>
          <a:p>
            <a:r>
              <a:rPr lang="en-US" sz="2800" dirty="0"/>
              <a:t>Three terminals:</a:t>
            </a:r>
            <a:r>
              <a:rPr lang="en-US" sz="2800" dirty="0" smtClean="0"/>
              <a:t> source, gate, and drain</a:t>
            </a:r>
          </a:p>
          <a:p>
            <a:pPr lvl="1" eaLnBrk="1" hangingPunct="1">
              <a:lnSpc>
                <a:spcPct val="85000"/>
              </a:lnSpc>
            </a:pPr>
            <a:r>
              <a:rPr lang="en-US" sz="2400" dirty="0"/>
              <a:t>Switch action:</a:t>
            </a:r>
            <a:br>
              <a:rPr lang="en-US" sz="2400" dirty="0"/>
            </a:br>
            <a:r>
              <a:rPr lang="en-US" sz="2400" dirty="0"/>
              <a:t>if voltage on gate terminal is (some amount) higher/lower than source terminal then conducting path established between drain and source </a:t>
            </a:r>
            <a:r>
              <a:rPr lang="en-US" sz="2400" dirty="0" smtClean="0"/>
              <a:t>terminals (switch is closed)</a:t>
            </a:r>
            <a:endParaRPr lang="en-US" sz="2400" dirty="0"/>
          </a:p>
        </p:txBody>
      </p:sp>
      <p:grpSp>
        <p:nvGrpSpPr>
          <p:cNvPr id="39" name="Group 38"/>
          <p:cNvGrpSpPr/>
          <p:nvPr/>
        </p:nvGrpSpPr>
        <p:grpSpPr>
          <a:xfrm>
            <a:off x="1075273" y="3303205"/>
            <a:ext cx="2243137" cy="1143000"/>
            <a:chOff x="1346201" y="3475038"/>
            <a:chExt cx="2243137" cy="1143000"/>
          </a:xfrm>
        </p:grpSpPr>
        <p:sp>
          <p:nvSpPr>
            <p:cNvPr id="32778" name="Rectangle 61"/>
            <p:cNvSpPr>
              <a:spLocks noChangeArrowheads="1"/>
            </p:cNvSpPr>
            <p:nvPr/>
          </p:nvSpPr>
          <p:spPr bwMode="auto">
            <a:xfrm>
              <a:off x="2265363" y="3475038"/>
              <a:ext cx="627062" cy="427037"/>
            </a:xfrm>
            <a:prstGeom prst="rect">
              <a:avLst/>
            </a:prstGeom>
            <a:noFill/>
            <a:ln w="12700">
              <a:noFill/>
              <a:miter lim="800000"/>
              <a:headEnd/>
              <a:tailEnd/>
            </a:ln>
          </p:spPr>
          <p:txBody>
            <a:bodyPr wrap="none" lIns="19050" tIns="26988" rIns="19050" bIns="26988">
              <a:prstTxWarp prst="textNoShape">
                <a:avLst/>
              </a:prstTxWarp>
            </a:bodyPr>
            <a:lstStyle/>
            <a:p>
              <a:pPr algn="ctr">
                <a:lnSpc>
                  <a:spcPts val="2200"/>
                </a:lnSpc>
                <a:tabLst>
                  <a:tab pos="457200" algn="l"/>
                  <a:tab pos="914400" algn="l"/>
                  <a:tab pos="1371600" algn="l"/>
                </a:tabLst>
              </a:pPr>
              <a:r>
                <a:rPr lang="en-US" dirty="0" smtClean="0">
                  <a:solidFill>
                    <a:srgbClr val="000000"/>
                  </a:solidFill>
                  <a:latin typeface="Tahoma" charset="0"/>
                </a:rPr>
                <a:t>Gate</a:t>
              </a:r>
              <a:endParaRPr lang="en-US" dirty="0">
                <a:solidFill>
                  <a:srgbClr val="000000"/>
                </a:solidFill>
                <a:latin typeface="Tahoma" charset="0"/>
              </a:endParaRPr>
            </a:p>
          </p:txBody>
        </p:sp>
        <p:sp>
          <p:nvSpPr>
            <p:cNvPr id="32779" name="Rectangle 62"/>
            <p:cNvSpPr>
              <a:spLocks noChangeArrowheads="1"/>
            </p:cNvSpPr>
            <p:nvPr/>
          </p:nvSpPr>
          <p:spPr bwMode="auto">
            <a:xfrm>
              <a:off x="1346201" y="4191000"/>
              <a:ext cx="325438" cy="427038"/>
            </a:xfrm>
            <a:prstGeom prst="rect">
              <a:avLst/>
            </a:prstGeom>
            <a:noFill/>
            <a:ln w="12700">
              <a:noFill/>
              <a:miter lim="800000"/>
              <a:headEnd/>
              <a:tailEnd/>
            </a:ln>
          </p:spPr>
          <p:txBody>
            <a:bodyPr wrap="none" lIns="19050" tIns="26988" rIns="19050" bIns="26988">
              <a:prstTxWarp prst="textNoShape">
                <a:avLst/>
              </a:prstTxWarp>
            </a:bodyPr>
            <a:lstStyle/>
            <a:p>
              <a:pPr algn="ctr">
                <a:lnSpc>
                  <a:spcPts val="2200"/>
                </a:lnSpc>
                <a:tabLst>
                  <a:tab pos="457200" algn="l"/>
                  <a:tab pos="914400" algn="l"/>
                  <a:tab pos="1371600" algn="l"/>
                </a:tabLst>
              </a:pPr>
              <a:r>
                <a:rPr lang="en-US" dirty="0" smtClean="0">
                  <a:solidFill>
                    <a:srgbClr val="000000"/>
                  </a:solidFill>
                  <a:latin typeface="Tahoma" charset="0"/>
                </a:rPr>
                <a:t>Source</a:t>
              </a:r>
              <a:endParaRPr lang="en-US" dirty="0">
                <a:solidFill>
                  <a:srgbClr val="000000"/>
                </a:solidFill>
                <a:latin typeface="Tahoma" charset="0"/>
              </a:endParaRPr>
            </a:p>
          </p:txBody>
        </p:sp>
        <p:sp>
          <p:nvSpPr>
            <p:cNvPr id="32780" name="Rectangle 63"/>
            <p:cNvSpPr>
              <a:spLocks noChangeArrowheads="1"/>
            </p:cNvSpPr>
            <p:nvPr/>
          </p:nvSpPr>
          <p:spPr bwMode="auto">
            <a:xfrm>
              <a:off x="3308350" y="4191000"/>
              <a:ext cx="280988" cy="425450"/>
            </a:xfrm>
            <a:prstGeom prst="rect">
              <a:avLst/>
            </a:prstGeom>
            <a:noFill/>
            <a:ln w="12700">
              <a:noFill/>
              <a:miter lim="800000"/>
              <a:headEnd/>
              <a:tailEnd/>
            </a:ln>
          </p:spPr>
          <p:txBody>
            <a:bodyPr wrap="none" lIns="19050" tIns="26988" rIns="19050" bIns="26988">
              <a:prstTxWarp prst="textNoShape">
                <a:avLst/>
              </a:prstTxWarp>
            </a:bodyPr>
            <a:lstStyle/>
            <a:p>
              <a:pPr>
                <a:lnSpc>
                  <a:spcPts val="2200"/>
                </a:lnSpc>
                <a:tabLst>
                  <a:tab pos="457200" algn="l"/>
                  <a:tab pos="914400" algn="l"/>
                  <a:tab pos="1371600" algn="l"/>
                </a:tabLst>
              </a:pPr>
              <a:r>
                <a:rPr lang="en-US" dirty="0" smtClean="0">
                  <a:solidFill>
                    <a:srgbClr val="000000"/>
                  </a:solidFill>
                  <a:latin typeface="Tahoma" charset="0"/>
                </a:rPr>
                <a:t>Drain</a:t>
              </a:r>
              <a:endParaRPr lang="en-US" dirty="0">
                <a:solidFill>
                  <a:srgbClr val="000000"/>
                </a:solidFill>
                <a:latin typeface="Tahoma" charset="0"/>
              </a:endParaRPr>
            </a:p>
          </p:txBody>
        </p:sp>
        <p:grpSp>
          <p:nvGrpSpPr>
            <p:cNvPr id="2" name="Group 72"/>
            <p:cNvGrpSpPr>
              <a:grpSpLocks/>
            </p:cNvGrpSpPr>
            <p:nvPr/>
          </p:nvGrpSpPr>
          <p:grpSpPr bwMode="auto">
            <a:xfrm>
              <a:off x="1912938" y="3810000"/>
              <a:ext cx="1371600" cy="533400"/>
              <a:chOff x="1205" y="2400"/>
              <a:chExt cx="864" cy="336"/>
            </a:xfrm>
          </p:grpSpPr>
          <p:sp>
            <p:nvSpPr>
              <p:cNvPr id="32793" name="Line 64"/>
              <p:cNvSpPr>
                <a:spLocks noChangeShapeType="1"/>
              </p:cNvSpPr>
              <p:nvPr/>
            </p:nvSpPr>
            <p:spPr bwMode="auto">
              <a:xfrm flipH="1" flipV="1">
                <a:off x="1493" y="2592"/>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2794" name="Line 65"/>
              <p:cNvSpPr>
                <a:spLocks noChangeShapeType="1"/>
              </p:cNvSpPr>
              <p:nvPr/>
            </p:nvSpPr>
            <p:spPr bwMode="auto">
              <a:xfrm>
                <a:off x="1493" y="2592"/>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2795" name="Line 66"/>
              <p:cNvSpPr>
                <a:spLocks noChangeShapeType="1"/>
              </p:cNvSpPr>
              <p:nvPr/>
            </p:nvSpPr>
            <p:spPr bwMode="auto">
              <a:xfrm>
                <a:off x="1781" y="2592"/>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2796" name="Line 67"/>
              <p:cNvSpPr>
                <a:spLocks noChangeShapeType="1"/>
              </p:cNvSpPr>
              <p:nvPr/>
            </p:nvSpPr>
            <p:spPr bwMode="auto">
              <a:xfrm>
                <a:off x="1781" y="2736"/>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2797" name="Line 68"/>
              <p:cNvSpPr>
                <a:spLocks noChangeShapeType="1"/>
              </p:cNvSpPr>
              <p:nvPr/>
            </p:nvSpPr>
            <p:spPr bwMode="auto">
              <a:xfrm>
                <a:off x="1493" y="2544"/>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2798" name="Line 69"/>
              <p:cNvSpPr>
                <a:spLocks noChangeShapeType="1"/>
              </p:cNvSpPr>
              <p:nvPr/>
            </p:nvSpPr>
            <p:spPr bwMode="auto">
              <a:xfrm flipH="1" flipV="1">
                <a:off x="1637" y="2400"/>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2799" name="Line 70"/>
              <p:cNvSpPr>
                <a:spLocks noChangeShapeType="1"/>
              </p:cNvSpPr>
              <p:nvPr/>
            </p:nvSpPr>
            <p:spPr bwMode="auto">
              <a:xfrm flipH="1">
                <a:off x="1205" y="2736"/>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grpSp>
      </p:grpSp>
      <p:grpSp>
        <p:nvGrpSpPr>
          <p:cNvPr id="40" name="Group 39"/>
          <p:cNvGrpSpPr/>
          <p:nvPr/>
        </p:nvGrpSpPr>
        <p:grpSpPr>
          <a:xfrm>
            <a:off x="5562600" y="3333367"/>
            <a:ext cx="1989138" cy="1143000"/>
            <a:chOff x="5562600" y="3505200"/>
            <a:chExt cx="1989138" cy="1143000"/>
          </a:xfrm>
        </p:grpSpPr>
        <p:sp>
          <p:nvSpPr>
            <p:cNvPr id="32775" name="Rectangle 16"/>
            <p:cNvSpPr>
              <a:spLocks noChangeArrowheads="1"/>
            </p:cNvSpPr>
            <p:nvPr/>
          </p:nvSpPr>
          <p:spPr bwMode="auto">
            <a:xfrm>
              <a:off x="6227763" y="3505200"/>
              <a:ext cx="627062" cy="427038"/>
            </a:xfrm>
            <a:prstGeom prst="rect">
              <a:avLst/>
            </a:prstGeom>
            <a:noFill/>
            <a:ln w="12700">
              <a:noFill/>
              <a:miter lim="800000"/>
              <a:headEnd/>
              <a:tailEnd/>
            </a:ln>
          </p:spPr>
          <p:txBody>
            <a:bodyPr wrap="none" lIns="19050" tIns="26988" rIns="19050" bIns="26988">
              <a:prstTxWarp prst="textNoShape">
                <a:avLst/>
              </a:prstTxWarp>
            </a:bodyPr>
            <a:lstStyle/>
            <a:p>
              <a:pPr algn="ctr">
                <a:lnSpc>
                  <a:spcPts val="2200"/>
                </a:lnSpc>
                <a:tabLst>
                  <a:tab pos="457200" algn="l"/>
                  <a:tab pos="914400" algn="l"/>
                  <a:tab pos="1371600" algn="l"/>
                </a:tabLst>
              </a:pPr>
              <a:r>
                <a:rPr lang="en-US" dirty="0" smtClean="0">
                  <a:solidFill>
                    <a:srgbClr val="000000"/>
                  </a:solidFill>
                  <a:latin typeface="Tahoma" charset="0"/>
                </a:rPr>
                <a:t>Gate</a:t>
              </a:r>
              <a:endParaRPr lang="en-US" dirty="0">
                <a:solidFill>
                  <a:srgbClr val="000000"/>
                </a:solidFill>
                <a:latin typeface="Tahoma" charset="0"/>
              </a:endParaRPr>
            </a:p>
          </p:txBody>
        </p:sp>
        <p:sp>
          <p:nvSpPr>
            <p:cNvPr id="32776" name="Rectangle 17"/>
            <p:cNvSpPr>
              <a:spLocks noChangeArrowheads="1"/>
            </p:cNvSpPr>
            <p:nvPr/>
          </p:nvSpPr>
          <p:spPr bwMode="auto">
            <a:xfrm>
              <a:off x="5562600" y="4221163"/>
              <a:ext cx="325438" cy="427037"/>
            </a:xfrm>
            <a:prstGeom prst="rect">
              <a:avLst/>
            </a:prstGeom>
            <a:noFill/>
            <a:ln w="12700">
              <a:noFill/>
              <a:miter lim="800000"/>
              <a:headEnd/>
              <a:tailEnd/>
            </a:ln>
          </p:spPr>
          <p:txBody>
            <a:bodyPr wrap="none" lIns="19050" tIns="26988" rIns="19050" bIns="26988">
              <a:prstTxWarp prst="textNoShape">
                <a:avLst/>
              </a:prstTxWarp>
            </a:bodyPr>
            <a:lstStyle/>
            <a:p>
              <a:pPr algn="r">
                <a:lnSpc>
                  <a:spcPts val="2200"/>
                </a:lnSpc>
                <a:tabLst>
                  <a:tab pos="457200" algn="l"/>
                  <a:tab pos="914400" algn="l"/>
                  <a:tab pos="1371600" algn="l"/>
                </a:tabLst>
              </a:pPr>
              <a:r>
                <a:rPr lang="en-US" dirty="0" smtClean="0">
                  <a:solidFill>
                    <a:srgbClr val="000000"/>
                  </a:solidFill>
                  <a:latin typeface="Tahoma" charset="0"/>
                </a:rPr>
                <a:t>Source </a:t>
              </a:r>
              <a:endParaRPr lang="en-US" dirty="0">
                <a:solidFill>
                  <a:srgbClr val="000000"/>
                </a:solidFill>
                <a:latin typeface="Tahoma" charset="0"/>
              </a:endParaRPr>
            </a:p>
          </p:txBody>
        </p:sp>
        <p:sp>
          <p:nvSpPr>
            <p:cNvPr id="32777" name="Rectangle 18"/>
            <p:cNvSpPr>
              <a:spLocks noChangeArrowheads="1"/>
            </p:cNvSpPr>
            <p:nvPr/>
          </p:nvSpPr>
          <p:spPr bwMode="auto">
            <a:xfrm>
              <a:off x="7270750" y="4221163"/>
              <a:ext cx="280988" cy="425450"/>
            </a:xfrm>
            <a:prstGeom prst="rect">
              <a:avLst/>
            </a:prstGeom>
            <a:noFill/>
            <a:ln w="12700">
              <a:noFill/>
              <a:miter lim="800000"/>
              <a:headEnd/>
              <a:tailEnd/>
            </a:ln>
          </p:spPr>
          <p:txBody>
            <a:bodyPr wrap="none" lIns="19050" tIns="26988" rIns="19050" bIns="26988">
              <a:prstTxWarp prst="textNoShape">
                <a:avLst/>
              </a:prstTxWarp>
            </a:bodyPr>
            <a:lstStyle/>
            <a:p>
              <a:pPr>
                <a:lnSpc>
                  <a:spcPts val="2200"/>
                </a:lnSpc>
                <a:tabLst>
                  <a:tab pos="457200" algn="l"/>
                  <a:tab pos="914400" algn="l"/>
                  <a:tab pos="1371600" algn="l"/>
                </a:tabLst>
              </a:pPr>
              <a:r>
                <a:rPr lang="en-US" dirty="0" smtClean="0">
                  <a:solidFill>
                    <a:srgbClr val="000000"/>
                  </a:solidFill>
                  <a:latin typeface="Tahoma" charset="0"/>
                </a:rPr>
                <a:t>Drain</a:t>
              </a:r>
              <a:endParaRPr lang="en-US" dirty="0">
                <a:solidFill>
                  <a:srgbClr val="000000"/>
                </a:solidFill>
                <a:latin typeface="Tahoma" charset="0"/>
              </a:endParaRPr>
            </a:p>
          </p:txBody>
        </p:sp>
        <p:grpSp>
          <p:nvGrpSpPr>
            <p:cNvPr id="3" name="Group 71"/>
            <p:cNvGrpSpPr>
              <a:grpSpLocks/>
            </p:cNvGrpSpPr>
            <p:nvPr/>
          </p:nvGrpSpPr>
          <p:grpSpPr bwMode="auto">
            <a:xfrm>
              <a:off x="5875338" y="3840163"/>
              <a:ext cx="1371600" cy="533400"/>
              <a:chOff x="3701" y="2419"/>
              <a:chExt cx="864" cy="336"/>
            </a:xfrm>
          </p:grpSpPr>
          <p:sp>
            <p:nvSpPr>
              <p:cNvPr id="32785" name="Line 37"/>
              <p:cNvSpPr>
                <a:spLocks noChangeShapeType="1"/>
              </p:cNvSpPr>
              <p:nvPr/>
            </p:nvSpPr>
            <p:spPr bwMode="auto">
              <a:xfrm flipH="1" flipV="1">
                <a:off x="3989" y="2611"/>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2786" name="Line 38"/>
              <p:cNvSpPr>
                <a:spLocks noChangeShapeType="1"/>
              </p:cNvSpPr>
              <p:nvPr/>
            </p:nvSpPr>
            <p:spPr bwMode="auto">
              <a:xfrm>
                <a:off x="3989" y="2611"/>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2787" name="Line 39"/>
              <p:cNvSpPr>
                <a:spLocks noChangeShapeType="1"/>
              </p:cNvSpPr>
              <p:nvPr/>
            </p:nvSpPr>
            <p:spPr bwMode="auto">
              <a:xfrm>
                <a:off x="4277" y="2611"/>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2788" name="Line 40"/>
              <p:cNvSpPr>
                <a:spLocks noChangeShapeType="1"/>
              </p:cNvSpPr>
              <p:nvPr/>
            </p:nvSpPr>
            <p:spPr bwMode="auto">
              <a:xfrm>
                <a:off x="4277" y="2755"/>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2789" name="Line 41"/>
              <p:cNvSpPr>
                <a:spLocks noChangeShapeType="1"/>
              </p:cNvSpPr>
              <p:nvPr/>
            </p:nvSpPr>
            <p:spPr bwMode="auto">
              <a:xfrm>
                <a:off x="3989" y="2563"/>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2790" name="Line 42"/>
              <p:cNvSpPr>
                <a:spLocks noChangeShapeType="1"/>
              </p:cNvSpPr>
              <p:nvPr/>
            </p:nvSpPr>
            <p:spPr bwMode="auto">
              <a:xfrm flipH="1" flipV="1">
                <a:off x="4133" y="2419"/>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2791" name="Line 58"/>
              <p:cNvSpPr>
                <a:spLocks noChangeShapeType="1"/>
              </p:cNvSpPr>
              <p:nvPr/>
            </p:nvSpPr>
            <p:spPr bwMode="auto">
              <a:xfrm flipH="1">
                <a:off x="3701" y="2755"/>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2792" name="Oval 55"/>
              <p:cNvSpPr>
                <a:spLocks noChangeArrowheads="1"/>
              </p:cNvSpPr>
              <p:nvPr/>
            </p:nvSpPr>
            <p:spPr bwMode="auto">
              <a:xfrm>
                <a:off x="4095" y="2484"/>
                <a:ext cx="72" cy="72"/>
              </a:xfrm>
              <a:prstGeom prst="ellipse">
                <a:avLst/>
              </a:prstGeom>
              <a:solidFill>
                <a:schemeClr val="bg1"/>
              </a:solidFill>
              <a:ln w="28575">
                <a:solidFill>
                  <a:schemeClr val="tx1"/>
                </a:solidFill>
                <a:round/>
                <a:headEnd/>
                <a:tailEnd/>
              </a:ln>
            </p:spPr>
            <p:txBody>
              <a:bodyPr wrap="none" anchor="ctr">
                <a:prstTxWarp prst="textNoShape">
                  <a:avLst/>
                </a:prstTxWarp>
              </a:bodyPr>
              <a:lstStyle/>
              <a:p>
                <a:endParaRPr lang="en-US">
                  <a:latin typeface="Calibri" charset="0"/>
                </a:endParaRPr>
              </a:p>
            </p:txBody>
          </p:sp>
        </p:grpSp>
      </p:grpSp>
      <p:sp>
        <p:nvSpPr>
          <p:cNvPr id="32" name="Slide Number Placeholder 31"/>
          <p:cNvSpPr>
            <a:spLocks noGrp="1"/>
          </p:cNvSpPr>
          <p:nvPr>
            <p:ph type="sldNum" sz="quarter" idx="12"/>
          </p:nvPr>
        </p:nvSpPr>
        <p:spPr/>
        <p:txBody>
          <a:bodyPr/>
          <a:lstStyle/>
          <a:p>
            <a:pPr>
              <a:defRPr/>
            </a:pPr>
            <a:fld id="{C72A262B-7F1A-FA4B-82A3-6E51D306FFE1}" type="slidenum">
              <a:rPr lang="en-US"/>
              <a:pPr>
                <a:defRPr/>
              </a:pPr>
              <a:t>10</a:t>
            </a:fld>
            <a:endParaRPr lang="en-US"/>
          </a:p>
        </p:txBody>
      </p:sp>
      <p:grpSp>
        <p:nvGrpSpPr>
          <p:cNvPr id="38" name="Group 37"/>
          <p:cNvGrpSpPr/>
          <p:nvPr/>
        </p:nvGrpSpPr>
        <p:grpSpPr>
          <a:xfrm>
            <a:off x="6598374" y="3130166"/>
            <a:ext cx="2545626" cy="923330"/>
            <a:chOff x="6598374" y="3301999"/>
            <a:chExt cx="2545626" cy="923330"/>
          </a:xfrm>
        </p:grpSpPr>
        <p:sp>
          <p:nvSpPr>
            <p:cNvPr id="35" name="TextBox 34"/>
            <p:cNvSpPr txBox="1"/>
            <p:nvPr/>
          </p:nvSpPr>
          <p:spPr>
            <a:xfrm>
              <a:off x="7200302" y="3301999"/>
              <a:ext cx="1943698" cy="923330"/>
            </a:xfrm>
            <a:prstGeom prst="rect">
              <a:avLst/>
            </a:prstGeom>
            <a:noFill/>
          </p:spPr>
          <p:txBody>
            <a:bodyPr wrap="square" rtlCol="0">
              <a:spAutoFit/>
            </a:bodyPr>
            <a:lstStyle/>
            <a:p>
              <a:r>
                <a:rPr lang="en-US" dirty="0" smtClean="0"/>
                <a:t>Note circle symbol to indicate “NOT” or “complement”</a:t>
              </a:r>
              <a:endParaRPr lang="en-US" dirty="0"/>
            </a:p>
          </p:txBody>
        </p:sp>
        <p:cxnSp>
          <p:nvCxnSpPr>
            <p:cNvPr id="37" name="Straight Arrow Connector 36"/>
            <p:cNvCxnSpPr>
              <a:stCxn id="35" idx="1"/>
              <a:endCxn id="32792" idx="7"/>
            </p:cNvCxnSpPr>
            <p:nvPr/>
          </p:nvCxnSpPr>
          <p:spPr>
            <a:xfrm flipH="1">
              <a:off x="6598374" y="3763664"/>
              <a:ext cx="601928" cy="1889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57" name="Group 56"/>
          <p:cNvGrpSpPr/>
          <p:nvPr/>
        </p:nvGrpSpPr>
        <p:grpSpPr>
          <a:xfrm>
            <a:off x="6688040" y="472205"/>
            <a:ext cx="2242610" cy="887943"/>
            <a:chOff x="980013" y="5902325"/>
            <a:chExt cx="2242610" cy="887943"/>
          </a:xfrm>
        </p:grpSpPr>
        <p:grpSp>
          <p:nvGrpSpPr>
            <p:cNvPr id="41" name="Group 16"/>
            <p:cNvGrpSpPr>
              <a:grpSpLocks/>
            </p:cNvGrpSpPr>
            <p:nvPr/>
          </p:nvGrpSpPr>
          <p:grpSpPr bwMode="auto">
            <a:xfrm>
              <a:off x="1558200" y="6359525"/>
              <a:ext cx="1134181" cy="219075"/>
              <a:chOff x="2376" y="1492"/>
              <a:chExt cx="724" cy="140"/>
            </a:xfrm>
          </p:grpSpPr>
          <p:sp>
            <p:nvSpPr>
              <p:cNvPr id="42" name="Line 11"/>
              <p:cNvSpPr>
                <a:spLocks noChangeShapeType="1"/>
              </p:cNvSpPr>
              <p:nvPr/>
            </p:nvSpPr>
            <p:spPr bwMode="auto">
              <a:xfrm>
                <a:off x="2376" y="1632"/>
                <a:ext cx="220" cy="0"/>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43" name="Line 12"/>
              <p:cNvSpPr>
                <a:spLocks noChangeShapeType="1"/>
              </p:cNvSpPr>
              <p:nvPr/>
            </p:nvSpPr>
            <p:spPr bwMode="auto">
              <a:xfrm>
                <a:off x="2604" y="1492"/>
                <a:ext cx="208" cy="136"/>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44" name="Line 13"/>
              <p:cNvSpPr>
                <a:spLocks noChangeShapeType="1"/>
              </p:cNvSpPr>
              <p:nvPr/>
            </p:nvSpPr>
            <p:spPr bwMode="auto">
              <a:xfrm>
                <a:off x="2820" y="1632"/>
                <a:ext cx="280" cy="0"/>
              </a:xfrm>
              <a:prstGeom prst="line">
                <a:avLst/>
              </a:prstGeom>
              <a:noFill/>
              <a:ln w="12700">
                <a:solidFill>
                  <a:srgbClr val="000000"/>
                </a:solidFill>
                <a:round/>
                <a:headEnd/>
                <a:tailEnd/>
              </a:ln>
            </p:spPr>
            <p:txBody>
              <a:bodyPr wrap="none" anchor="ctr">
                <a:prstTxWarp prst="textNoShape">
                  <a:avLst/>
                </a:prstTxWarp>
              </a:bodyPr>
              <a:lstStyle/>
              <a:p>
                <a:endParaRPr lang="en-US"/>
              </a:p>
            </p:txBody>
          </p:sp>
        </p:grpSp>
        <p:sp>
          <p:nvSpPr>
            <p:cNvPr id="47" name="Line 27"/>
            <p:cNvSpPr>
              <a:spLocks noChangeShapeType="1"/>
            </p:cNvSpPr>
            <p:nvPr/>
          </p:nvSpPr>
          <p:spPr bwMode="auto">
            <a:xfrm>
              <a:off x="2059516" y="6096000"/>
              <a:ext cx="0" cy="327025"/>
            </a:xfrm>
            <a:prstGeom prst="line">
              <a:avLst/>
            </a:prstGeom>
            <a:noFill/>
            <a:ln w="12700">
              <a:solidFill>
                <a:srgbClr val="000000"/>
              </a:solidFill>
              <a:round/>
              <a:headEnd/>
              <a:tailEnd type="triangle" w="med" len="med"/>
            </a:ln>
          </p:spPr>
          <p:txBody>
            <a:bodyPr wrap="none" anchor="ctr">
              <a:prstTxWarp prst="textNoShape">
                <a:avLst/>
              </a:prstTxWarp>
            </a:bodyPr>
            <a:lstStyle/>
            <a:p>
              <a:endParaRPr lang="en-US"/>
            </a:p>
          </p:txBody>
        </p:sp>
        <p:sp>
          <p:nvSpPr>
            <p:cNvPr id="49" name="Oval 31"/>
            <p:cNvSpPr>
              <a:spLocks noChangeArrowheads="1"/>
            </p:cNvSpPr>
            <p:nvPr/>
          </p:nvSpPr>
          <p:spPr bwMode="auto">
            <a:xfrm>
              <a:off x="1865841" y="6534150"/>
              <a:ext cx="112713" cy="114300"/>
            </a:xfrm>
            <a:prstGeom prst="ellipse">
              <a:avLst/>
            </a:prstGeom>
            <a:solidFill>
              <a:srgbClr val="000000"/>
            </a:solidFill>
            <a:ln w="12700">
              <a:solidFill>
                <a:srgbClr val="000000"/>
              </a:solidFill>
              <a:round/>
              <a:headEnd/>
              <a:tailEnd/>
            </a:ln>
          </p:spPr>
          <p:txBody>
            <a:bodyPr wrap="none" anchor="ctr">
              <a:prstTxWarp prst="textNoShape">
                <a:avLst/>
              </a:prstTxWarp>
            </a:bodyPr>
            <a:lstStyle/>
            <a:p>
              <a:endParaRPr lang="en-US">
                <a:latin typeface="Calibri" charset="0"/>
              </a:endParaRPr>
            </a:p>
          </p:txBody>
        </p:sp>
        <p:sp>
          <p:nvSpPr>
            <p:cNvPr id="50" name="Oval 32"/>
            <p:cNvSpPr>
              <a:spLocks noChangeArrowheads="1"/>
            </p:cNvSpPr>
            <p:nvPr/>
          </p:nvSpPr>
          <p:spPr bwMode="auto">
            <a:xfrm>
              <a:off x="2189691" y="6534150"/>
              <a:ext cx="114300" cy="114300"/>
            </a:xfrm>
            <a:prstGeom prst="ellipse">
              <a:avLst/>
            </a:prstGeom>
            <a:solidFill>
              <a:srgbClr val="000000"/>
            </a:solidFill>
            <a:ln w="12700">
              <a:solidFill>
                <a:srgbClr val="000000"/>
              </a:solidFill>
              <a:round/>
              <a:headEnd/>
              <a:tailEnd/>
            </a:ln>
          </p:spPr>
          <p:txBody>
            <a:bodyPr wrap="none" anchor="ctr">
              <a:prstTxWarp prst="textNoShape">
                <a:avLst/>
              </a:prstTxWarp>
            </a:bodyPr>
            <a:lstStyle/>
            <a:p>
              <a:endParaRPr lang="en-US">
                <a:latin typeface="Calibri" charset="0"/>
              </a:endParaRPr>
            </a:p>
          </p:txBody>
        </p:sp>
        <p:sp>
          <p:nvSpPr>
            <p:cNvPr id="53" name="Rectangle 41"/>
            <p:cNvSpPr>
              <a:spLocks noChangeArrowheads="1"/>
            </p:cNvSpPr>
            <p:nvPr/>
          </p:nvSpPr>
          <p:spPr bwMode="auto">
            <a:xfrm>
              <a:off x="2097616" y="5902325"/>
              <a:ext cx="549275" cy="450850"/>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tabLst>
                  <a:tab pos="457200" algn="l"/>
                  <a:tab pos="914400" algn="l"/>
                  <a:tab pos="1371600" algn="l"/>
                </a:tabLst>
              </a:pPr>
              <a:r>
                <a:rPr lang="en-US" dirty="0" smtClean="0">
                  <a:solidFill>
                    <a:srgbClr val="000000"/>
                  </a:solidFill>
                  <a:latin typeface="Tahoma" charset="0"/>
                </a:rPr>
                <a:t>Gate</a:t>
              </a:r>
              <a:endParaRPr lang="en-US" dirty="0">
                <a:solidFill>
                  <a:srgbClr val="000000"/>
                </a:solidFill>
                <a:latin typeface="Tahoma" charset="0"/>
              </a:endParaRPr>
            </a:p>
          </p:txBody>
        </p:sp>
        <p:sp>
          <p:nvSpPr>
            <p:cNvPr id="55" name="Rectangle 41"/>
            <p:cNvSpPr>
              <a:spLocks noChangeArrowheads="1"/>
            </p:cNvSpPr>
            <p:nvPr/>
          </p:nvSpPr>
          <p:spPr bwMode="auto">
            <a:xfrm>
              <a:off x="2673348" y="6322485"/>
              <a:ext cx="549275" cy="450850"/>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tabLst>
                  <a:tab pos="457200" algn="l"/>
                  <a:tab pos="914400" algn="l"/>
                  <a:tab pos="1371600" algn="l"/>
                </a:tabLst>
              </a:pPr>
              <a:r>
                <a:rPr lang="en-US" dirty="0" smtClean="0">
                  <a:solidFill>
                    <a:srgbClr val="000000"/>
                  </a:solidFill>
                  <a:latin typeface="Tahoma" charset="0"/>
                </a:rPr>
                <a:t>Drain</a:t>
              </a:r>
              <a:endParaRPr lang="en-US" dirty="0">
                <a:solidFill>
                  <a:srgbClr val="000000"/>
                </a:solidFill>
                <a:latin typeface="Tahoma" charset="0"/>
              </a:endParaRPr>
            </a:p>
          </p:txBody>
        </p:sp>
        <p:sp>
          <p:nvSpPr>
            <p:cNvPr id="56" name="Rectangle 41"/>
            <p:cNvSpPr>
              <a:spLocks noChangeArrowheads="1"/>
            </p:cNvSpPr>
            <p:nvPr/>
          </p:nvSpPr>
          <p:spPr bwMode="auto">
            <a:xfrm>
              <a:off x="980013" y="6339418"/>
              <a:ext cx="549275" cy="450850"/>
            </a:xfrm>
            <a:prstGeom prst="rect">
              <a:avLst/>
            </a:prstGeom>
            <a:noFill/>
            <a:ln w="12700">
              <a:noFill/>
              <a:miter lim="800000"/>
              <a:headEnd/>
              <a:tailEnd/>
            </a:ln>
          </p:spPr>
          <p:txBody>
            <a:bodyPr wrap="none" lIns="19050" tIns="26988" rIns="19050" bIns="26988">
              <a:prstTxWarp prst="textNoShape">
                <a:avLst/>
              </a:prstTxWarp>
            </a:bodyPr>
            <a:lstStyle/>
            <a:p>
              <a:pPr algn="r">
                <a:lnSpc>
                  <a:spcPts val="2600"/>
                </a:lnSpc>
                <a:tabLst>
                  <a:tab pos="457200" algn="l"/>
                  <a:tab pos="914400" algn="l"/>
                  <a:tab pos="1371600" algn="l"/>
                </a:tabLst>
              </a:pPr>
              <a:r>
                <a:rPr lang="en-US" dirty="0" smtClean="0">
                  <a:solidFill>
                    <a:srgbClr val="000000"/>
                  </a:solidFill>
                  <a:latin typeface="Tahoma" charset="0"/>
                </a:rPr>
                <a:t>Source</a:t>
              </a:r>
              <a:endParaRPr lang="en-US" dirty="0">
                <a:solidFill>
                  <a:srgbClr val="000000"/>
                </a:solidFill>
                <a:latin typeface="Tahoma" charset="0"/>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p:bldP spid="3277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5" name="Picture 3"/>
          <p:cNvPicPr>
            <a:picLocks noChangeAspect="1" noChangeArrowheads="1"/>
          </p:cNvPicPr>
          <p:nvPr/>
        </p:nvPicPr>
        <p:blipFill>
          <a:blip r:embed="rId2"/>
          <a:srcRect l="8837" t="15885" r="4393" b="13187"/>
          <a:stretch>
            <a:fillRect/>
          </a:stretch>
        </p:blipFill>
        <p:spPr bwMode="auto">
          <a:xfrm>
            <a:off x="198083" y="444471"/>
            <a:ext cx="9047520" cy="6485912"/>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3CC63E4C-4642-794D-A2FD-70F6B81535F5}" type="slidenum">
              <a:rPr lang="en-US" smtClean="0"/>
              <a:pPr/>
              <a:t>11</a:t>
            </a:fld>
            <a:endParaRPr lang="en-US"/>
          </a:p>
        </p:txBody>
      </p:sp>
      <p:pic>
        <p:nvPicPr>
          <p:cNvPr id="30" name="Picture 22" descr="gordon-moore"/>
          <p:cNvPicPr>
            <a:picLocks noChangeAspect="1" noChangeArrowheads="1"/>
          </p:cNvPicPr>
          <p:nvPr/>
        </p:nvPicPr>
        <p:blipFill>
          <a:blip r:embed="rId3"/>
          <a:srcRect/>
          <a:stretch>
            <a:fillRect/>
          </a:stretch>
        </p:blipFill>
        <p:spPr bwMode="auto">
          <a:xfrm>
            <a:off x="7135832" y="2123173"/>
            <a:ext cx="2008187" cy="2725739"/>
          </a:xfrm>
          <a:prstGeom prst="rect">
            <a:avLst/>
          </a:prstGeom>
          <a:noFill/>
          <a:ln w="9525">
            <a:noFill/>
            <a:miter lim="800000"/>
            <a:headEnd/>
            <a:tailEnd/>
          </a:ln>
        </p:spPr>
      </p:pic>
      <p:sp>
        <p:nvSpPr>
          <p:cNvPr id="31" name="Rectangle 23"/>
          <p:cNvSpPr>
            <a:spLocks noChangeArrowheads="1"/>
          </p:cNvSpPr>
          <p:nvPr/>
        </p:nvSpPr>
        <p:spPr bwMode="auto">
          <a:xfrm>
            <a:off x="7291742" y="4894497"/>
            <a:ext cx="1688458" cy="923330"/>
          </a:xfrm>
          <a:prstGeom prst="rect">
            <a:avLst/>
          </a:prstGeom>
          <a:noFill/>
          <a:ln w="12700">
            <a:noFill/>
            <a:miter lim="800000"/>
            <a:headEnd/>
            <a:tailEnd/>
          </a:ln>
        </p:spPr>
        <p:txBody>
          <a:bodyPr wrap="none">
            <a:prstTxWarp prst="textNoShape">
              <a:avLst/>
            </a:prstTxWarp>
            <a:spAutoFit/>
          </a:bodyPr>
          <a:lstStyle/>
          <a:p>
            <a:r>
              <a:rPr lang="en-US" sz="1800" b="1" dirty="0">
                <a:solidFill>
                  <a:srgbClr val="FF0000"/>
                </a:solidFill>
                <a:ea typeface="Helvetica" charset="0"/>
                <a:cs typeface="Helvetica" charset="0"/>
              </a:rPr>
              <a:t>Gordon Moore</a:t>
            </a:r>
            <a:br>
              <a:rPr lang="en-US" sz="1800" b="1" dirty="0">
                <a:solidFill>
                  <a:srgbClr val="FF0000"/>
                </a:solidFill>
                <a:ea typeface="Helvetica" charset="0"/>
                <a:cs typeface="Helvetica" charset="0"/>
              </a:rPr>
            </a:br>
            <a:r>
              <a:rPr lang="en-US" sz="1800" b="1" dirty="0">
                <a:solidFill>
                  <a:srgbClr val="FF0000"/>
                </a:solidFill>
                <a:ea typeface="Helvetica" charset="0"/>
                <a:cs typeface="Helvetica" charset="0"/>
              </a:rPr>
              <a:t>Intel Cofounder</a:t>
            </a:r>
            <a:br>
              <a:rPr lang="en-US" sz="1800" b="1" dirty="0">
                <a:solidFill>
                  <a:srgbClr val="FF0000"/>
                </a:solidFill>
                <a:ea typeface="Helvetica" charset="0"/>
                <a:cs typeface="Helvetica" charset="0"/>
              </a:rPr>
            </a:br>
            <a:r>
              <a:rPr lang="en-US" sz="1800" b="1" dirty="0">
                <a:solidFill>
                  <a:srgbClr val="FF0000"/>
                </a:solidFill>
                <a:ea typeface="Helvetica" charset="0"/>
                <a:cs typeface="Helvetica" charset="0"/>
              </a:rPr>
              <a:t>B.S. Cal 1950!</a:t>
            </a:r>
          </a:p>
        </p:txBody>
      </p:sp>
      <p:sp>
        <p:nvSpPr>
          <p:cNvPr id="32" name="Rectangle 25"/>
          <p:cNvSpPr>
            <a:spLocks noChangeArrowheads="1"/>
          </p:cNvSpPr>
          <p:nvPr/>
        </p:nvSpPr>
        <p:spPr bwMode="auto">
          <a:xfrm rot="16200000">
            <a:off x="-2201795" y="3342920"/>
            <a:ext cx="4803318" cy="400110"/>
          </a:xfrm>
          <a:prstGeom prst="rect">
            <a:avLst/>
          </a:prstGeom>
          <a:noFill/>
          <a:ln w="12700">
            <a:noFill/>
            <a:miter lim="800000"/>
            <a:headEnd/>
            <a:tailEnd/>
          </a:ln>
        </p:spPr>
        <p:txBody>
          <a:bodyPr wrap="none">
            <a:prstTxWarp prst="textNoShape">
              <a:avLst/>
            </a:prstTxWarp>
            <a:spAutoFit/>
          </a:bodyPr>
          <a:lstStyle/>
          <a:p>
            <a:r>
              <a:rPr lang="en-US" sz="2000" b="1" dirty="0">
                <a:solidFill>
                  <a:schemeClr val="tx1"/>
                </a:solidFill>
                <a:ea typeface="Helvetica" charset="0"/>
                <a:cs typeface="Helvetica" charset="0"/>
              </a:rPr>
              <a:t># of transistors on an</a:t>
            </a:r>
            <a:r>
              <a:rPr lang="en-US" sz="2000" b="1" dirty="0" smtClean="0">
                <a:solidFill>
                  <a:schemeClr val="tx1"/>
                </a:solidFill>
                <a:ea typeface="Helvetica" charset="0"/>
                <a:cs typeface="Helvetica" charset="0"/>
              </a:rPr>
              <a:t>  integrated </a:t>
            </a:r>
            <a:r>
              <a:rPr lang="en-US" sz="2000" b="1" dirty="0">
                <a:solidFill>
                  <a:schemeClr val="tx1"/>
                </a:solidFill>
                <a:ea typeface="Helvetica" charset="0"/>
                <a:cs typeface="Helvetica" charset="0"/>
              </a:rPr>
              <a:t>circuit (IC)</a:t>
            </a:r>
          </a:p>
        </p:txBody>
      </p:sp>
      <p:sp>
        <p:nvSpPr>
          <p:cNvPr id="34" name="Rectangle 24"/>
          <p:cNvSpPr>
            <a:spLocks noChangeArrowheads="1"/>
          </p:cNvSpPr>
          <p:nvPr/>
        </p:nvSpPr>
        <p:spPr bwMode="auto">
          <a:xfrm>
            <a:off x="7662852" y="6236601"/>
            <a:ext cx="664815" cy="400110"/>
          </a:xfrm>
          <a:prstGeom prst="rect">
            <a:avLst/>
          </a:prstGeom>
          <a:noFill/>
          <a:ln w="12700">
            <a:noFill/>
            <a:miter lim="800000"/>
            <a:headEnd/>
            <a:tailEnd/>
          </a:ln>
        </p:spPr>
        <p:txBody>
          <a:bodyPr wrap="none">
            <a:prstTxWarp prst="textNoShape">
              <a:avLst/>
            </a:prstTxWarp>
            <a:spAutoFit/>
          </a:bodyPr>
          <a:lstStyle/>
          <a:p>
            <a:r>
              <a:rPr lang="en-US" sz="2000" b="1" dirty="0">
                <a:solidFill>
                  <a:schemeClr val="tx1"/>
                </a:solidFill>
                <a:ea typeface="Helvetica" charset="0"/>
                <a:cs typeface="Helvetica" charset="0"/>
              </a:rPr>
              <a:t>Year</a:t>
            </a:r>
          </a:p>
        </p:txBody>
      </p:sp>
      <p:sp>
        <p:nvSpPr>
          <p:cNvPr id="28" name="Title 27"/>
          <p:cNvSpPr>
            <a:spLocks noGrp="1"/>
          </p:cNvSpPr>
          <p:nvPr>
            <p:ph type="title"/>
          </p:nvPr>
        </p:nvSpPr>
        <p:spPr>
          <a:xfrm>
            <a:off x="457200" y="54509"/>
            <a:ext cx="7480300" cy="1143000"/>
          </a:xfrm>
        </p:spPr>
        <p:txBody>
          <a:bodyPr/>
          <a:lstStyle/>
          <a:p>
            <a:r>
              <a:rPr lang="en-US" dirty="0" smtClean="0"/>
              <a:t>#2: Moore’s Law</a:t>
            </a:r>
            <a:endParaRPr lang="en-US" dirty="0"/>
          </a:p>
        </p:txBody>
      </p:sp>
      <p:sp>
        <p:nvSpPr>
          <p:cNvPr id="10" name="Rectangle 9"/>
          <p:cNvSpPr>
            <a:spLocks noChangeArrowheads="1"/>
          </p:cNvSpPr>
          <p:nvPr/>
        </p:nvSpPr>
        <p:spPr bwMode="auto">
          <a:xfrm>
            <a:off x="2199890" y="1784175"/>
            <a:ext cx="3073042" cy="1197764"/>
          </a:xfrm>
          <a:prstGeom prst="rect">
            <a:avLst/>
          </a:prstGeom>
          <a:solidFill>
            <a:schemeClr val="accent1"/>
          </a:solidFill>
          <a:ln w="12700">
            <a:solidFill>
              <a:schemeClr val="accent1"/>
            </a:solidFill>
            <a:miter lim="800000"/>
            <a:headEnd/>
            <a:tailEnd/>
          </a:ln>
        </p:spPr>
        <p:txBody>
          <a:bodyPr wrap="square" lIns="90487" tIns="44450" rIns="90487" bIns="44450">
            <a:prstTxWarp prst="textNoShape">
              <a:avLst/>
            </a:prstTxWarp>
            <a:spAutoFit/>
          </a:bodyPr>
          <a:lstStyle/>
          <a:p>
            <a:pPr algn="ctr"/>
            <a:r>
              <a:rPr lang="en-US" sz="2400" b="1" kern="1200" dirty="0">
                <a:solidFill>
                  <a:schemeClr val="bg1"/>
                </a:solidFill>
                <a:ea typeface="Helvetica" charset="0"/>
                <a:cs typeface="Helvetica" charset="0"/>
              </a:rPr>
              <a:t>Predicts: </a:t>
            </a:r>
            <a:endParaRPr lang="en-US" sz="2400" b="1" kern="1200" dirty="0" smtClean="0">
              <a:solidFill>
                <a:schemeClr val="bg1"/>
              </a:solidFill>
              <a:ea typeface="Helvetica" charset="0"/>
              <a:cs typeface="Helvetica" charset="0"/>
            </a:endParaRPr>
          </a:p>
          <a:p>
            <a:pPr algn="ctr"/>
            <a:r>
              <a:rPr lang="en-US" sz="2400" b="1" kern="1200" dirty="0" smtClean="0">
                <a:solidFill>
                  <a:schemeClr val="bg1"/>
                </a:solidFill>
                <a:ea typeface="Helvetica" charset="0"/>
                <a:cs typeface="Helvetica" charset="0"/>
              </a:rPr>
              <a:t>2X </a:t>
            </a:r>
            <a:r>
              <a:rPr lang="en-US" sz="2400" b="1" kern="1200" dirty="0">
                <a:solidFill>
                  <a:schemeClr val="bg1"/>
                </a:solidFill>
                <a:ea typeface="Helvetica" charset="0"/>
                <a:cs typeface="Helvetica" charset="0"/>
              </a:rPr>
              <a:t>Transistors / chip </a:t>
            </a:r>
            <a:r>
              <a:rPr lang="en-US" sz="2400" b="1" kern="1200" dirty="0" smtClean="0">
                <a:solidFill>
                  <a:schemeClr val="bg1"/>
                </a:solidFill>
                <a:ea typeface="Helvetica" charset="0"/>
                <a:cs typeface="Helvetica" charset="0"/>
              </a:rPr>
              <a:t/>
            </a:r>
            <a:br>
              <a:rPr lang="en-US" sz="2400" b="1" kern="1200" dirty="0" smtClean="0">
                <a:solidFill>
                  <a:schemeClr val="bg1"/>
                </a:solidFill>
                <a:ea typeface="Helvetica" charset="0"/>
                <a:cs typeface="Helvetica" charset="0"/>
              </a:rPr>
            </a:br>
            <a:r>
              <a:rPr lang="en-US" sz="2400" b="1" kern="1200" dirty="0" smtClean="0">
                <a:solidFill>
                  <a:schemeClr val="bg1"/>
                </a:solidFill>
                <a:ea typeface="Helvetica" charset="0"/>
                <a:cs typeface="Helvetica" charset="0"/>
              </a:rPr>
              <a:t>every </a:t>
            </a:r>
            <a:r>
              <a:rPr lang="en-US" sz="2400" b="1" kern="1200" dirty="0">
                <a:solidFill>
                  <a:schemeClr val="bg1"/>
                </a:solidFill>
                <a:ea typeface="Helvetica" charset="0"/>
                <a:cs typeface="Helvetica" charset="0"/>
              </a:rPr>
              <a:t>2 years</a:t>
            </a:r>
            <a:endParaRPr lang="en-US" b="1" kern="1200" dirty="0">
              <a:solidFill>
                <a:schemeClr val="bg1"/>
              </a:solidFill>
              <a:ea typeface="Helvetica" charset="0"/>
              <a:cs typeface="Helvetica" charset="0"/>
            </a:endParaRPr>
          </a:p>
        </p:txBody>
      </p:sp>
      <p:sp>
        <p:nvSpPr>
          <p:cNvPr id="11" name="Rectangle 10"/>
          <p:cNvSpPr>
            <a:spLocks noChangeArrowheads="1"/>
          </p:cNvSpPr>
          <p:nvPr/>
        </p:nvSpPr>
        <p:spPr bwMode="auto">
          <a:xfrm>
            <a:off x="2315883" y="3684693"/>
            <a:ext cx="4506449" cy="828432"/>
          </a:xfrm>
          <a:prstGeom prst="rect">
            <a:avLst/>
          </a:prstGeom>
          <a:solidFill>
            <a:schemeClr val="accent1"/>
          </a:solidFill>
          <a:ln w="12700">
            <a:solidFill>
              <a:schemeClr val="accent1"/>
            </a:solidFill>
            <a:miter lim="800000"/>
            <a:headEnd/>
            <a:tailEnd/>
          </a:ln>
        </p:spPr>
        <p:txBody>
          <a:bodyPr wrap="square" lIns="90487" tIns="44450" rIns="90487" bIns="44450">
            <a:prstTxWarp prst="textNoShape">
              <a:avLst/>
            </a:prstTxWarp>
            <a:spAutoFit/>
          </a:bodyPr>
          <a:lstStyle/>
          <a:p>
            <a:pPr algn="ctr"/>
            <a:r>
              <a:rPr lang="en-US" sz="2400" b="1" dirty="0" smtClean="0">
                <a:solidFill>
                  <a:schemeClr val="bg1"/>
                </a:solidFill>
                <a:ea typeface="Helvetica" charset="0"/>
                <a:cs typeface="Helvetica" charset="0"/>
              </a:rPr>
              <a:t>Modern microprocessor chips include several billion transistors</a:t>
            </a:r>
            <a:endParaRPr lang="en-US" b="1" kern="1200" dirty="0">
              <a:solidFill>
                <a:schemeClr val="bg1"/>
              </a:solidFill>
              <a:ea typeface="Helvetica" charset="0"/>
              <a:cs typeface="Helvetica" charset="0"/>
            </a:endParaRPr>
          </a:p>
        </p:txBody>
      </p:sp>
    </p:spTree>
    <p:extLst>
      <p:ext uri="{BB962C8B-B14F-4D97-AF65-F5344CB8AC3E}">
        <p14:creationId xmlns:p14="http://schemas.microsoft.com/office/powerpoint/2010/main" val="18061288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srcRect l="40370" t="31111" r="37408" b="20555"/>
          <a:stretch/>
        </p:blipFill>
        <p:spPr>
          <a:xfrm>
            <a:off x="6596461" y="1417637"/>
            <a:ext cx="2430212" cy="3523807"/>
          </a:xfrm>
          <a:prstGeom prst="rect">
            <a:avLst/>
          </a:prstGeom>
        </p:spPr>
      </p:pic>
      <p:sp>
        <p:nvSpPr>
          <p:cNvPr id="2" name="Title 1"/>
          <p:cNvSpPr>
            <a:spLocks noGrp="1"/>
          </p:cNvSpPr>
          <p:nvPr>
            <p:ph type="title"/>
          </p:nvPr>
        </p:nvSpPr>
        <p:spPr/>
        <p:txBody>
          <a:bodyPr/>
          <a:lstStyle/>
          <a:p>
            <a:r>
              <a:rPr lang="en-US" dirty="0" smtClean="0"/>
              <a:t>Intel 14nm Technology</a:t>
            </a:r>
            <a:endParaRPr lang="en-US" dirty="0"/>
          </a:p>
        </p:txBody>
      </p:sp>
      <p:sp>
        <p:nvSpPr>
          <p:cNvPr id="3" name="Slide Number Placeholder 2"/>
          <p:cNvSpPr>
            <a:spLocks noGrp="1"/>
          </p:cNvSpPr>
          <p:nvPr>
            <p:ph type="sldNum" sz="quarter" idx="12"/>
          </p:nvPr>
        </p:nvSpPr>
        <p:spPr/>
        <p:txBody>
          <a:bodyPr/>
          <a:lstStyle/>
          <a:p>
            <a:fld id="{3CC63E4C-4642-794D-A2FD-70F6B81535F5}" type="slidenum">
              <a:rPr lang="en-US" smtClean="0"/>
              <a:pPr/>
              <a:t>12</a:t>
            </a:fld>
            <a:endParaRPr lang="en-US" dirty="0"/>
          </a:p>
        </p:txBody>
      </p:sp>
      <p:grpSp>
        <p:nvGrpSpPr>
          <p:cNvPr id="9" name="Group 8"/>
          <p:cNvGrpSpPr/>
          <p:nvPr/>
        </p:nvGrpSpPr>
        <p:grpSpPr>
          <a:xfrm>
            <a:off x="112058" y="1933334"/>
            <a:ext cx="6484402" cy="4543666"/>
            <a:chOff x="112058" y="1234372"/>
            <a:chExt cx="6484402" cy="4543666"/>
          </a:xfrm>
        </p:grpSpPr>
        <p:pic>
          <p:nvPicPr>
            <p:cNvPr id="4" name="Picture 3"/>
            <p:cNvPicPr>
              <a:picLocks noChangeAspect="1"/>
            </p:cNvPicPr>
            <p:nvPr/>
          </p:nvPicPr>
          <p:blipFill>
            <a:blip r:embed="rId3"/>
            <a:stretch>
              <a:fillRect/>
            </a:stretch>
          </p:blipFill>
          <p:spPr>
            <a:xfrm>
              <a:off x="112058" y="1234372"/>
              <a:ext cx="6484402" cy="4174333"/>
            </a:xfrm>
            <a:prstGeom prst="rect">
              <a:avLst/>
            </a:prstGeom>
          </p:spPr>
        </p:pic>
        <p:sp>
          <p:nvSpPr>
            <p:cNvPr id="6" name="TextBox 5"/>
            <p:cNvSpPr txBox="1"/>
            <p:nvPr/>
          </p:nvSpPr>
          <p:spPr>
            <a:xfrm>
              <a:off x="179294" y="5408706"/>
              <a:ext cx="2367543" cy="369332"/>
            </a:xfrm>
            <a:prstGeom prst="rect">
              <a:avLst/>
            </a:prstGeom>
            <a:noFill/>
          </p:spPr>
          <p:txBody>
            <a:bodyPr wrap="none" rtlCol="0">
              <a:spAutoFit/>
            </a:bodyPr>
            <a:lstStyle/>
            <a:p>
              <a:r>
                <a:rPr lang="en-US" dirty="0" smtClean="0"/>
                <a:t>Plan view of transistors</a:t>
              </a:r>
              <a:endParaRPr lang="en-US" dirty="0"/>
            </a:p>
          </p:txBody>
        </p:sp>
      </p:grpSp>
      <p:grpSp>
        <p:nvGrpSpPr>
          <p:cNvPr id="8" name="Group 7"/>
          <p:cNvGrpSpPr/>
          <p:nvPr/>
        </p:nvGrpSpPr>
        <p:grpSpPr>
          <a:xfrm>
            <a:off x="4258236" y="1598707"/>
            <a:ext cx="4736352" cy="5160965"/>
            <a:chOff x="4258236" y="1598707"/>
            <a:chExt cx="4736352" cy="5160965"/>
          </a:xfrm>
        </p:grpSpPr>
        <p:pic>
          <p:nvPicPr>
            <p:cNvPr id="5" name="Picture 4"/>
            <p:cNvPicPr>
              <a:picLocks noChangeAspect="1"/>
            </p:cNvPicPr>
            <p:nvPr/>
          </p:nvPicPr>
          <p:blipFill>
            <a:blip r:embed="rId4"/>
            <a:stretch>
              <a:fillRect/>
            </a:stretch>
          </p:blipFill>
          <p:spPr>
            <a:xfrm>
              <a:off x="4258236" y="1598707"/>
              <a:ext cx="4736352" cy="4736352"/>
            </a:xfrm>
            <a:prstGeom prst="rect">
              <a:avLst/>
            </a:prstGeom>
          </p:spPr>
        </p:pic>
        <p:sp>
          <p:nvSpPr>
            <p:cNvPr id="7" name="TextBox 6"/>
            <p:cNvSpPr txBox="1"/>
            <p:nvPr/>
          </p:nvSpPr>
          <p:spPr>
            <a:xfrm>
              <a:off x="5254812" y="6390340"/>
              <a:ext cx="2557110" cy="369332"/>
            </a:xfrm>
            <a:prstGeom prst="rect">
              <a:avLst/>
            </a:prstGeom>
            <a:noFill/>
          </p:spPr>
          <p:txBody>
            <a:bodyPr wrap="none" rtlCol="0">
              <a:spAutoFit/>
            </a:bodyPr>
            <a:lstStyle/>
            <a:p>
              <a:r>
                <a:rPr lang="en-US" dirty="0" smtClean="0"/>
                <a:t>Side view of wiring layers</a:t>
              </a:r>
              <a:endParaRPr lang="en-US" dirty="0"/>
            </a:p>
          </p:txBody>
        </p:sp>
      </p:grpSp>
    </p:spTree>
    <p:extLst>
      <p:ext uri="{BB962C8B-B14F-4D97-AF65-F5344CB8AC3E}">
        <p14:creationId xmlns:p14="http://schemas.microsoft.com/office/powerpoint/2010/main" val="209724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Sense of Scale</a:t>
            </a:r>
            <a:endParaRPr lang="en-US" dirty="0"/>
          </a:p>
        </p:txBody>
      </p:sp>
      <p:sp>
        <p:nvSpPr>
          <p:cNvPr id="3" name="Slide Number Placeholder 2"/>
          <p:cNvSpPr>
            <a:spLocks noGrp="1"/>
          </p:cNvSpPr>
          <p:nvPr>
            <p:ph type="sldNum" sz="quarter" idx="12"/>
          </p:nvPr>
        </p:nvSpPr>
        <p:spPr/>
        <p:txBody>
          <a:bodyPr/>
          <a:lstStyle/>
          <a:p>
            <a:fld id="{3CC63E4C-4642-794D-A2FD-70F6B81535F5}" type="slidenum">
              <a:rPr lang="en-US" smtClean="0"/>
              <a:pPr/>
              <a:t>13</a:t>
            </a:fld>
            <a:endParaRPr lang="en-US" dirty="0"/>
          </a:p>
        </p:txBody>
      </p:sp>
      <p:pic>
        <p:nvPicPr>
          <p:cNvPr id="4" name="Picture 3"/>
          <p:cNvPicPr>
            <a:picLocks noChangeAspect="1"/>
          </p:cNvPicPr>
          <p:nvPr/>
        </p:nvPicPr>
        <p:blipFill rotWithShape="1">
          <a:blip r:embed="rId2"/>
          <a:srcRect l="4444" t="27777" r="2963" b="19444"/>
          <a:stretch/>
        </p:blipFill>
        <p:spPr>
          <a:xfrm>
            <a:off x="64168" y="1752600"/>
            <a:ext cx="8851232" cy="3363468"/>
          </a:xfrm>
          <a:prstGeom prst="rect">
            <a:avLst/>
          </a:prstGeom>
        </p:spPr>
      </p:pic>
      <p:sp>
        <p:nvSpPr>
          <p:cNvPr id="5" name="TextBox 4"/>
          <p:cNvSpPr txBox="1"/>
          <p:nvPr/>
        </p:nvSpPr>
        <p:spPr>
          <a:xfrm flipH="1">
            <a:off x="5532119" y="5867400"/>
            <a:ext cx="3840481" cy="369332"/>
          </a:xfrm>
          <a:prstGeom prst="rect">
            <a:avLst/>
          </a:prstGeom>
          <a:noFill/>
        </p:spPr>
        <p:txBody>
          <a:bodyPr wrap="square" rtlCol="0">
            <a:spAutoFit/>
          </a:bodyPr>
          <a:lstStyle/>
          <a:p>
            <a:r>
              <a:rPr lang="en-US" dirty="0" smtClean="0"/>
              <a:t>Source: Mark Bohr, IDF14</a:t>
            </a:r>
            <a:endParaRPr lang="en-US" dirty="0"/>
          </a:p>
        </p:txBody>
      </p:sp>
    </p:spTree>
    <p:extLst>
      <p:ext uri="{BB962C8B-B14F-4D97-AF65-F5344CB8AC3E}">
        <p14:creationId xmlns:p14="http://schemas.microsoft.com/office/powerpoint/2010/main" val="18208665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descr="Large confetti"/>
          <p:cNvSpPr>
            <a:spLocks noGrp="1" noChangeArrowheads="1"/>
          </p:cNvSpPr>
          <p:nvPr>
            <p:ph type="title"/>
          </p:nvPr>
        </p:nvSpPr>
        <p:spPr>
          <a:xfrm>
            <a:off x="464670" y="0"/>
            <a:ext cx="8229600" cy="1143000"/>
          </a:xfrm>
        </p:spPr>
        <p:txBody>
          <a:bodyPr/>
          <a:lstStyle/>
          <a:p>
            <a:r>
              <a:rPr lang="en-US" dirty="0" smtClean="0"/>
              <a:t>CMOS Circuit Rules</a:t>
            </a:r>
            <a:endParaRPr lang="en-US" dirty="0"/>
          </a:p>
        </p:txBody>
      </p:sp>
      <p:sp>
        <p:nvSpPr>
          <p:cNvPr id="27651" name="Rectangle 3"/>
          <p:cNvSpPr>
            <a:spLocks noGrp="1" noChangeArrowheads="1"/>
          </p:cNvSpPr>
          <p:nvPr>
            <p:ph type="body" idx="1"/>
          </p:nvPr>
        </p:nvSpPr>
        <p:spPr>
          <a:xfrm>
            <a:off x="442258" y="995082"/>
            <a:ext cx="8290859" cy="4981389"/>
          </a:xfrm>
        </p:spPr>
        <p:txBody>
          <a:bodyPr>
            <a:noAutofit/>
          </a:bodyPr>
          <a:lstStyle/>
          <a:p>
            <a:r>
              <a:rPr lang="en-US" sz="2800" dirty="0" smtClean="0"/>
              <a:t>Don’t </a:t>
            </a:r>
            <a:r>
              <a:rPr lang="en-US" sz="2800" dirty="0"/>
              <a:t>pass weak </a:t>
            </a:r>
            <a:r>
              <a:rPr lang="en-US" sz="2800" dirty="0" smtClean="0"/>
              <a:t>values =&gt; Use Complementary Pairs</a:t>
            </a:r>
          </a:p>
          <a:p>
            <a:pPr lvl="1"/>
            <a:r>
              <a:rPr lang="en-US" sz="2400" dirty="0"/>
              <a:t>N-type transistors pass weak 1’s (</a:t>
            </a:r>
            <a:r>
              <a:rPr lang="en-US" sz="2400" dirty="0" err="1"/>
              <a:t>V</a:t>
            </a:r>
            <a:r>
              <a:rPr lang="en-US" sz="2400" baseline="-25000" dirty="0" err="1"/>
              <a:t>dd</a:t>
            </a:r>
            <a:r>
              <a:rPr lang="en-US" sz="2400" dirty="0"/>
              <a:t> - </a:t>
            </a:r>
            <a:r>
              <a:rPr lang="en-US" sz="2400" dirty="0" err="1"/>
              <a:t>V</a:t>
            </a:r>
            <a:r>
              <a:rPr lang="en-US" sz="2400" baseline="-25000" dirty="0" err="1"/>
              <a:t>th</a:t>
            </a:r>
            <a:r>
              <a:rPr lang="en-US" sz="2400" dirty="0"/>
              <a:t>)</a:t>
            </a:r>
          </a:p>
          <a:p>
            <a:pPr lvl="1"/>
            <a:r>
              <a:rPr lang="en-US" sz="2400" dirty="0"/>
              <a:t>N-type transistors pass strong 0’s </a:t>
            </a:r>
            <a:r>
              <a:rPr lang="en-US" sz="2400" dirty="0" smtClean="0"/>
              <a:t>(ground)</a:t>
            </a:r>
            <a:endParaRPr lang="en-US" sz="2400" dirty="0"/>
          </a:p>
          <a:p>
            <a:pPr lvl="1"/>
            <a:r>
              <a:rPr lang="en-US" sz="2400" dirty="0"/>
              <a:t>Use N-type transistors only to pass 0’s </a:t>
            </a:r>
            <a:r>
              <a:rPr lang="en-US" sz="2400" dirty="0" smtClean="0"/>
              <a:t>(N for negative</a:t>
            </a:r>
            <a:r>
              <a:rPr lang="en-US" sz="2400" dirty="0"/>
              <a:t>)</a:t>
            </a:r>
          </a:p>
          <a:p>
            <a:pPr lvl="1"/>
            <a:r>
              <a:rPr lang="en-US" sz="2400" dirty="0" smtClean="0"/>
              <a:t>Converse </a:t>
            </a:r>
            <a:r>
              <a:rPr lang="en-US" sz="2400" dirty="0"/>
              <a:t>for P-type </a:t>
            </a:r>
            <a:r>
              <a:rPr lang="en-US" sz="2400" dirty="0" smtClean="0"/>
              <a:t>transistors: Pass weak 0s, strong 1s</a:t>
            </a:r>
          </a:p>
          <a:p>
            <a:pPr lvl="2"/>
            <a:r>
              <a:rPr lang="en-US" sz="2000" dirty="0"/>
              <a:t>Pass weak 0’s (</a:t>
            </a:r>
            <a:r>
              <a:rPr lang="en-US" sz="2000" dirty="0" err="1"/>
              <a:t>V</a:t>
            </a:r>
            <a:r>
              <a:rPr lang="en-US" sz="2000" baseline="-25000" dirty="0" err="1"/>
              <a:t>th</a:t>
            </a:r>
            <a:r>
              <a:rPr lang="en-US" sz="2000" dirty="0"/>
              <a:t>), strong 1’s (</a:t>
            </a:r>
            <a:r>
              <a:rPr lang="en-US" sz="2000" dirty="0" err="1"/>
              <a:t>V</a:t>
            </a:r>
            <a:r>
              <a:rPr lang="en-US" sz="2000" baseline="-25000" dirty="0" err="1"/>
              <a:t>dd</a:t>
            </a:r>
            <a:r>
              <a:rPr lang="en-US" sz="2000" dirty="0"/>
              <a:t>)</a:t>
            </a:r>
          </a:p>
          <a:p>
            <a:pPr lvl="2"/>
            <a:r>
              <a:rPr lang="en-US" sz="2000" dirty="0"/>
              <a:t>Use P-type transistors only to pass 1’s </a:t>
            </a:r>
            <a:r>
              <a:rPr lang="en-US" sz="2000" dirty="0" smtClean="0"/>
              <a:t>(P for positive)</a:t>
            </a:r>
          </a:p>
          <a:p>
            <a:pPr lvl="1"/>
            <a:r>
              <a:rPr lang="en-US" dirty="0" smtClean="0"/>
              <a:t>Use pairs of N-type and P-type to get strong values</a:t>
            </a:r>
          </a:p>
          <a:p>
            <a:r>
              <a:rPr lang="en-US" sz="2800" dirty="0"/>
              <a:t>Never leave a wire </a:t>
            </a:r>
            <a:r>
              <a:rPr lang="en-US" sz="2800" dirty="0" err="1"/>
              <a:t>undriven</a:t>
            </a:r>
            <a:endParaRPr lang="en-US" sz="2800" dirty="0"/>
          </a:p>
          <a:p>
            <a:pPr lvl="1"/>
            <a:r>
              <a:rPr lang="en-US" sz="2400" dirty="0"/>
              <a:t>Make sure there’s always a path to </a:t>
            </a:r>
            <a:r>
              <a:rPr lang="en-US" sz="2400" dirty="0" err="1"/>
              <a:t>V</a:t>
            </a:r>
            <a:r>
              <a:rPr lang="en-US" sz="2400" baseline="-25000" dirty="0" err="1"/>
              <a:t>dd</a:t>
            </a:r>
            <a:r>
              <a:rPr lang="en-US" sz="2400" dirty="0"/>
              <a:t> or </a:t>
            </a:r>
            <a:r>
              <a:rPr lang="en-US" sz="2400" dirty="0" smtClean="0"/>
              <a:t>GND</a:t>
            </a:r>
          </a:p>
          <a:p>
            <a:r>
              <a:rPr lang="en-US" sz="2800" dirty="0" smtClean="0"/>
              <a:t>Never create a path from </a:t>
            </a:r>
            <a:r>
              <a:rPr lang="en-US" sz="2800" dirty="0" err="1" smtClean="0"/>
              <a:t>V</a:t>
            </a:r>
            <a:r>
              <a:rPr lang="en-US" sz="2800" baseline="-25000" dirty="0" err="1" smtClean="0"/>
              <a:t>dd</a:t>
            </a:r>
            <a:r>
              <a:rPr lang="en-US" sz="2800" dirty="0" smtClean="0"/>
              <a:t> to GND (ground)</a:t>
            </a:r>
          </a:p>
          <a:p>
            <a:pPr lvl="1"/>
            <a:r>
              <a:rPr lang="en-US" sz="2400" dirty="0" smtClean="0"/>
              <a:t>This would short-circuit the power supply!</a:t>
            </a:r>
          </a:p>
        </p:txBody>
      </p:sp>
      <p:sp>
        <p:nvSpPr>
          <p:cNvPr id="6" name="Slide Number Placeholder 5"/>
          <p:cNvSpPr>
            <a:spLocks noGrp="1"/>
          </p:cNvSpPr>
          <p:nvPr>
            <p:ph type="sldNum" sz="quarter" idx="12"/>
          </p:nvPr>
        </p:nvSpPr>
        <p:spPr/>
        <p:txBody>
          <a:bodyPr/>
          <a:lstStyle/>
          <a:p>
            <a:fld id="{3CC63E4C-4642-794D-A2FD-70F6B81535F5}" type="slidenum">
              <a:rPr lang="en-US" smtClean="0"/>
              <a:pPr/>
              <a:t>14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65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65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7651">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651">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651">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5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Line 17"/>
          <p:cNvSpPr>
            <a:spLocks noChangeShapeType="1"/>
          </p:cNvSpPr>
          <p:nvPr/>
        </p:nvSpPr>
        <p:spPr bwMode="auto">
          <a:xfrm flipH="1">
            <a:off x="3124200" y="3200400"/>
            <a:ext cx="0" cy="1219200"/>
          </a:xfrm>
          <a:prstGeom prst="line">
            <a:avLst/>
          </a:prstGeom>
          <a:noFill/>
          <a:ln w="28575">
            <a:solidFill>
              <a:srgbClr val="000000"/>
            </a:solidFill>
            <a:round/>
            <a:headEnd/>
            <a:tailEnd/>
          </a:ln>
        </p:spPr>
        <p:txBody>
          <a:bodyPr wrap="none" anchor="ctr">
            <a:prstTxWarp prst="textNoShape">
              <a:avLst/>
            </a:prstTxWarp>
          </a:bodyPr>
          <a:lstStyle/>
          <a:p>
            <a:endParaRPr lang="en-US"/>
          </a:p>
        </p:txBody>
      </p:sp>
      <p:sp>
        <p:nvSpPr>
          <p:cNvPr id="34820" name="Rectangle 18"/>
          <p:cNvSpPr>
            <a:spLocks noChangeArrowheads="1"/>
          </p:cNvSpPr>
          <p:nvPr/>
        </p:nvSpPr>
        <p:spPr bwMode="auto">
          <a:xfrm>
            <a:off x="1311275" y="3048000"/>
            <a:ext cx="365125" cy="412750"/>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Tahoma" charset="0"/>
              </a:rPr>
              <a:t>1V</a:t>
            </a:r>
            <a:endParaRPr lang="en-US" dirty="0">
              <a:solidFill>
                <a:srgbClr val="000000"/>
              </a:solidFill>
              <a:latin typeface="Tahoma" charset="0"/>
            </a:endParaRPr>
          </a:p>
        </p:txBody>
      </p:sp>
      <p:sp>
        <p:nvSpPr>
          <p:cNvPr id="34821" name="Line 19"/>
          <p:cNvSpPr>
            <a:spLocks noChangeShapeType="1"/>
          </p:cNvSpPr>
          <p:nvPr/>
        </p:nvSpPr>
        <p:spPr bwMode="auto">
          <a:xfrm>
            <a:off x="3124200" y="3808413"/>
            <a:ext cx="457200" cy="1587"/>
          </a:xfrm>
          <a:prstGeom prst="line">
            <a:avLst/>
          </a:prstGeom>
          <a:noFill/>
          <a:ln w="28575">
            <a:solidFill>
              <a:srgbClr val="000000"/>
            </a:solidFill>
            <a:round/>
            <a:headEnd/>
            <a:tailEnd/>
          </a:ln>
        </p:spPr>
        <p:txBody>
          <a:bodyPr wrap="none" anchor="ctr">
            <a:prstTxWarp prst="textNoShape">
              <a:avLst/>
            </a:prstTxWarp>
          </a:bodyPr>
          <a:lstStyle/>
          <a:p>
            <a:endParaRPr lang="en-US"/>
          </a:p>
        </p:txBody>
      </p:sp>
      <p:sp>
        <p:nvSpPr>
          <p:cNvPr id="34822" name="Rectangle 20"/>
          <p:cNvSpPr>
            <a:spLocks noChangeArrowheads="1"/>
          </p:cNvSpPr>
          <p:nvPr/>
        </p:nvSpPr>
        <p:spPr bwMode="auto">
          <a:xfrm>
            <a:off x="2305050" y="2133600"/>
            <a:ext cx="361950"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Tahoma" charset="0"/>
              </a:rPr>
              <a:t>X</a:t>
            </a:r>
          </a:p>
        </p:txBody>
      </p:sp>
      <p:sp>
        <p:nvSpPr>
          <p:cNvPr id="34823" name="Rectangle 21"/>
          <p:cNvSpPr>
            <a:spLocks noChangeArrowheads="1"/>
          </p:cNvSpPr>
          <p:nvPr/>
        </p:nvSpPr>
        <p:spPr bwMode="auto">
          <a:xfrm>
            <a:off x="3657600" y="3657600"/>
            <a:ext cx="363538"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Tahoma" charset="0"/>
              </a:rPr>
              <a:t>Y</a:t>
            </a:r>
          </a:p>
        </p:txBody>
      </p:sp>
      <p:sp>
        <p:nvSpPr>
          <p:cNvPr id="34824" name="Line 22"/>
          <p:cNvSpPr>
            <a:spLocks noChangeShapeType="1"/>
          </p:cNvSpPr>
          <p:nvPr/>
        </p:nvSpPr>
        <p:spPr bwMode="auto">
          <a:xfrm flipH="1" flipV="1">
            <a:off x="2438400" y="2514600"/>
            <a:ext cx="0" cy="1454150"/>
          </a:xfrm>
          <a:prstGeom prst="line">
            <a:avLst/>
          </a:prstGeom>
          <a:noFill/>
          <a:ln w="28575">
            <a:solidFill>
              <a:srgbClr val="000000"/>
            </a:solidFill>
            <a:round/>
            <a:headEnd/>
            <a:tailEnd/>
          </a:ln>
        </p:spPr>
        <p:txBody>
          <a:bodyPr wrap="none" anchor="ctr">
            <a:prstTxWarp prst="textNoShape">
              <a:avLst/>
            </a:prstTxWarp>
          </a:bodyPr>
          <a:lstStyle/>
          <a:p>
            <a:endParaRPr lang="en-US"/>
          </a:p>
        </p:txBody>
      </p:sp>
      <p:sp>
        <p:nvSpPr>
          <p:cNvPr id="34825" name="Rectangle 23"/>
          <p:cNvSpPr>
            <a:spLocks noChangeArrowheads="1"/>
          </p:cNvSpPr>
          <p:nvPr/>
        </p:nvSpPr>
        <p:spPr bwMode="auto">
          <a:xfrm>
            <a:off x="5811838" y="3744913"/>
            <a:ext cx="889000" cy="414337"/>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a:solidFill>
                  <a:srgbClr val="000000"/>
                </a:solidFill>
                <a:latin typeface="Comic Sans MS" charset="0"/>
              </a:rPr>
              <a:t>0 </a:t>
            </a:r>
            <a:r>
              <a:rPr lang="en-US" dirty="0" smtClean="0">
                <a:solidFill>
                  <a:srgbClr val="000000"/>
                </a:solidFill>
                <a:latin typeface="Comic Sans MS" charset="0"/>
              </a:rPr>
              <a:t>Volt</a:t>
            </a:r>
          </a:p>
          <a:p>
            <a:pPr>
              <a:lnSpc>
                <a:spcPts val="2100"/>
              </a:lnSpc>
              <a:tabLst>
                <a:tab pos="457200" algn="l"/>
                <a:tab pos="914400" algn="l"/>
                <a:tab pos="1371600" algn="l"/>
              </a:tabLst>
            </a:pPr>
            <a:r>
              <a:rPr lang="en-US" dirty="0" smtClean="0">
                <a:solidFill>
                  <a:srgbClr val="000000"/>
                </a:solidFill>
                <a:latin typeface="Comic Sans MS" charset="0"/>
              </a:rPr>
              <a:t>(GND)</a:t>
            </a:r>
            <a:endParaRPr lang="en-US" dirty="0">
              <a:solidFill>
                <a:srgbClr val="000000"/>
              </a:solidFill>
              <a:latin typeface="Comic Sans MS" charset="0"/>
            </a:endParaRPr>
          </a:p>
        </p:txBody>
      </p:sp>
      <p:sp>
        <p:nvSpPr>
          <p:cNvPr id="34826" name="Line 24"/>
          <p:cNvSpPr>
            <a:spLocks noChangeShapeType="1"/>
          </p:cNvSpPr>
          <p:nvPr/>
        </p:nvSpPr>
        <p:spPr bwMode="auto">
          <a:xfrm>
            <a:off x="5761038" y="3570288"/>
            <a:ext cx="1966912" cy="0"/>
          </a:xfrm>
          <a:prstGeom prst="line">
            <a:avLst/>
          </a:prstGeom>
          <a:noFill/>
          <a:ln w="25400">
            <a:solidFill>
              <a:srgbClr val="000000"/>
            </a:solidFill>
            <a:round/>
            <a:headEnd/>
            <a:tailEnd/>
          </a:ln>
        </p:spPr>
        <p:txBody>
          <a:bodyPr wrap="none" anchor="ctr">
            <a:prstTxWarp prst="textNoShape">
              <a:avLst/>
            </a:prstTxWarp>
          </a:bodyPr>
          <a:lstStyle/>
          <a:p>
            <a:endParaRPr lang="en-US"/>
          </a:p>
        </p:txBody>
      </p:sp>
      <p:sp>
        <p:nvSpPr>
          <p:cNvPr id="34827" name="Line 25"/>
          <p:cNvSpPr>
            <a:spLocks noChangeShapeType="1"/>
          </p:cNvSpPr>
          <p:nvPr/>
        </p:nvSpPr>
        <p:spPr bwMode="auto">
          <a:xfrm>
            <a:off x="6764338" y="3155950"/>
            <a:ext cx="0" cy="1592263"/>
          </a:xfrm>
          <a:prstGeom prst="line">
            <a:avLst/>
          </a:prstGeom>
          <a:noFill/>
          <a:ln w="25400">
            <a:solidFill>
              <a:srgbClr val="000000"/>
            </a:solidFill>
            <a:round/>
            <a:headEnd/>
            <a:tailEnd/>
          </a:ln>
        </p:spPr>
        <p:txBody>
          <a:bodyPr wrap="none" anchor="ctr">
            <a:prstTxWarp prst="textNoShape">
              <a:avLst/>
            </a:prstTxWarp>
          </a:bodyPr>
          <a:lstStyle/>
          <a:p>
            <a:endParaRPr lang="en-US"/>
          </a:p>
        </p:txBody>
      </p:sp>
      <p:sp>
        <p:nvSpPr>
          <p:cNvPr id="34828" name="Rectangle 26"/>
          <p:cNvSpPr>
            <a:spLocks noChangeArrowheads="1"/>
          </p:cNvSpPr>
          <p:nvPr/>
        </p:nvSpPr>
        <p:spPr bwMode="auto">
          <a:xfrm>
            <a:off x="6151563" y="3130550"/>
            <a:ext cx="361950"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Comic Sans MS" charset="0"/>
              </a:rPr>
              <a:t>x</a:t>
            </a:r>
          </a:p>
        </p:txBody>
      </p:sp>
      <p:sp>
        <p:nvSpPr>
          <p:cNvPr id="34829" name="Rectangle 27"/>
          <p:cNvSpPr>
            <a:spLocks noChangeArrowheads="1"/>
          </p:cNvSpPr>
          <p:nvPr/>
        </p:nvSpPr>
        <p:spPr bwMode="auto">
          <a:xfrm>
            <a:off x="7078663" y="3130550"/>
            <a:ext cx="361950"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Comic Sans MS" charset="0"/>
              </a:rPr>
              <a:t>y</a:t>
            </a:r>
          </a:p>
        </p:txBody>
      </p:sp>
      <p:sp>
        <p:nvSpPr>
          <p:cNvPr id="34830" name="Rectangle 28"/>
          <p:cNvSpPr>
            <a:spLocks noChangeArrowheads="1"/>
          </p:cNvSpPr>
          <p:nvPr/>
        </p:nvSpPr>
        <p:spPr bwMode="auto">
          <a:xfrm>
            <a:off x="5824538" y="4305830"/>
            <a:ext cx="889000" cy="414337"/>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a:solidFill>
                  <a:srgbClr val="000000"/>
                </a:solidFill>
                <a:latin typeface="Comic Sans MS" charset="0"/>
              </a:rPr>
              <a:t>1</a:t>
            </a:r>
            <a:r>
              <a:rPr lang="en-US" dirty="0" smtClean="0">
                <a:solidFill>
                  <a:srgbClr val="000000"/>
                </a:solidFill>
                <a:latin typeface="Comic Sans MS" charset="0"/>
              </a:rPr>
              <a:t> Volt</a:t>
            </a:r>
          </a:p>
          <a:p>
            <a:pPr>
              <a:lnSpc>
                <a:spcPts val="2100"/>
              </a:lnSpc>
              <a:tabLst>
                <a:tab pos="457200" algn="l"/>
                <a:tab pos="914400" algn="l"/>
                <a:tab pos="1371600" algn="l"/>
              </a:tabLst>
            </a:pPr>
            <a:r>
              <a:rPr lang="en-US" dirty="0" smtClean="0">
                <a:solidFill>
                  <a:srgbClr val="000000"/>
                </a:solidFill>
                <a:latin typeface="Comic Sans MS" charset="0"/>
              </a:rPr>
              <a:t>(</a:t>
            </a:r>
            <a:r>
              <a:rPr lang="en-US" dirty="0" err="1" smtClean="0">
                <a:solidFill>
                  <a:srgbClr val="000000"/>
                </a:solidFill>
                <a:latin typeface="Comic Sans MS" charset="0"/>
              </a:rPr>
              <a:t>Vdd</a:t>
            </a:r>
            <a:r>
              <a:rPr lang="en-US" dirty="0" smtClean="0">
                <a:solidFill>
                  <a:srgbClr val="000000"/>
                </a:solidFill>
                <a:latin typeface="Comic Sans MS" charset="0"/>
              </a:rPr>
              <a:t>)</a:t>
            </a:r>
            <a:endParaRPr lang="en-US" dirty="0">
              <a:solidFill>
                <a:srgbClr val="000000"/>
              </a:solidFill>
              <a:latin typeface="Comic Sans MS" charset="0"/>
            </a:endParaRPr>
          </a:p>
        </p:txBody>
      </p:sp>
      <p:sp>
        <p:nvSpPr>
          <p:cNvPr id="34831" name="Rectangle 29"/>
          <p:cNvSpPr>
            <a:spLocks noChangeArrowheads="1"/>
          </p:cNvSpPr>
          <p:nvPr/>
        </p:nvSpPr>
        <p:spPr bwMode="auto">
          <a:xfrm>
            <a:off x="1338263" y="4256088"/>
            <a:ext cx="338137" cy="414337"/>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Tahoma" charset="0"/>
              </a:rPr>
              <a:t>0V</a:t>
            </a:r>
            <a:endParaRPr lang="en-US" dirty="0">
              <a:solidFill>
                <a:srgbClr val="000000"/>
              </a:solidFill>
              <a:latin typeface="Tahoma" charset="0"/>
            </a:endParaRPr>
          </a:p>
        </p:txBody>
      </p:sp>
      <p:sp>
        <p:nvSpPr>
          <p:cNvPr id="34832" name="Rectangle 30"/>
          <p:cNvSpPr>
            <a:spLocks noChangeArrowheads="1"/>
          </p:cNvSpPr>
          <p:nvPr/>
        </p:nvSpPr>
        <p:spPr bwMode="auto">
          <a:xfrm>
            <a:off x="5786438" y="2065338"/>
            <a:ext cx="2105025" cy="939800"/>
          </a:xfrm>
          <a:prstGeom prst="rect">
            <a:avLst/>
          </a:prstGeom>
          <a:noFill/>
          <a:ln w="12700">
            <a:noFill/>
            <a:miter lim="800000"/>
            <a:headEnd/>
            <a:tailEnd/>
          </a:ln>
        </p:spPr>
        <p:txBody>
          <a:bodyPr wrap="none" lIns="19050" tIns="26988" rIns="19050" bIns="26988">
            <a:prstTxWarp prst="textNoShape">
              <a:avLst/>
            </a:prstTxWarp>
          </a:bodyPr>
          <a:lstStyle/>
          <a:p>
            <a:pPr algn="ctr">
              <a:lnSpc>
                <a:spcPts val="2100"/>
              </a:lnSpc>
              <a:tabLst>
                <a:tab pos="457200" algn="l"/>
                <a:tab pos="914400" algn="l"/>
                <a:tab pos="1371600" algn="l"/>
              </a:tabLst>
            </a:pPr>
            <a:r>
              <a:rPr lang="en-US">
                <a:solidFill>
                  <a:srgbClr val="000000"/>
                </a:solidFill>
                <a:latin typeface="Comic Sans MS" charset="0"/>
              </a:rPr>
              <a:t>what  is the </a:t>
            </a:r>
            <a:br>
              <a:rPr lang="en-US">
                <a:solidFill>
                  <a:srgbClr val="000000"/>
                </a:solidFill>
                <a:latin typeface="Comic Sans MS" charset="0"/>
              </a:rPr>
            </a:br>
            <a:r>
              <a:rPr lang="en-US">
                <a:solidFill>
                  <a:srgbClr val="000000"/>
                </a:solidFill>
                <a:latin typeface="Comic Sans MS" charset="0"/>
              </a:rPr>
              <a:t>relationship </a:t>
            </a:r>
            <a:br>
              <a:rPr lang="en-US">
                <a:solidFill>
                  <a:srgbClr val="000000"/>
                </a:solidFill>
                <a:latin typeface="Comic Sans MS" charset="0"/>
              </a:rPr>
            </a:br>
            <a:r>
              <a:rPr lang="en-US">
                <a:solidFill>
                  <a:srgbClr val="000000"/>
                </a:solidFill>
                <a:latin typeface="Comic Sans MS" charset="0"/>
              </a:rPr>
              <a:t>between x and y?</a:t>
            </a:r>
          </a:p>
        </p:txBody>
      </p:sp>
      <p:sp>
        <p:nvSpPr>
          <p:cNvPr id="34833" name="Rectangle 33"/>
          <p:cNvSpPr>
            <a:spLocks noGrp="1" noChangeArrowheads="1"/>
          </p:cNvSpPr>
          <p:nvPr>
            <p:ph type="title"/>
          </p:nvPr>
        </p:nvSpPr>
        <p:spPr>
          <a:xfrm>
            <a:off x="474133" y="0"/>
            <a:ext cx="8229600" cy="1143000"/>
          </a:xfrm>
        </p:spPr>
        <p:txBody>
          <a:bodyPr/>
          <a:lstStyle/>
          <a:p>
            <a:pPr eaLnBrk="1" hangingPunct="1"/>
            <a:r>
              <a:rPr lang="en-US" dirty="0" smtClean="0"/>
              <a:t>CMOS </a:t>
            </a:r>
            <a:r>
              <a:rPr lang="en-US" dirty="0"/>
              <a:t>Networks</a:t>
            </a:r>
          </a:p>
        </p:txBody>
      </p:sp>
      <p:grpSp>
        <p:nvGrpSpPr>
          <p:cNvPr id="2" name="Group 35"/>
          <p:cNvGrpSpPr>
            <a:grpSpLocks/>
          </p:cNvGrpSpPr>
          <p:nvPr/>
        </p:nvGrpSpPr>
        <p:grpSpPr bwMode="auto">
          <a:xfrm>
            <a:off x="1752600" y="3886200"/>
            <a:ext cx="1371600" cy="533400"/>
            <a:chOff x="1205" y="2400"/>
            <a:chExt cx="864" cy="336"/>
          </a:xfrm>
        </p:grpSpPr>
        <p:sp>
          <p:nvSpPr>
            <p:cNvPr id="34847" name="Line 36"/>
            <p:cNvSpPr>
              <a:spLocks noChangeShapeType="1"/>
            </p:cNvSpPr>
            <p:nvPr/>
          </p:nvSpPr>
          <p:spPr bwMode="auto">
            <a:xfrm flipH="1" flipV="1">
              <a:off x="1493" y="2592"/>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4848" name="Line 37"/>
            <p:cNvSpPr>
              <a:spLocks noChangeShapeType="1"/>
            </p:cNvSpPr>
            <p:nvPr/>
          </p:nvSpPr>
          <p:spPr bwMode="auto">
            <a:xfrm>
              <a:off x="1493" y="2592"/>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4849" name="Line 38"/>
            <p:cNvSpPr>
              <a:spLocks noChangeShapeType="1"/>
            </p:cNvSpPr>
            <p:nvPr/>
          </p:nvSpPr>
          <p:spPr bwMode="auto">
            <a:xfrm>
              <a:off x="1781" y="2592"/>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4850" name="Line 39"/>
            <p:cNvSpPr>
              <a:spLocks noChangeShapeType="1"/>
            </p:cNvSpPr>
            <p:nvPr/>
          </p:nvSpPr>
          <p:spPr bwMode="auto">
            <a:xfrm>
              <a:off x="1781" y="2736"/>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4851" name="Line 40"/>
            <p:cNvSpPr>
              <a:spLocks noChangeShapeType="1"/>
            </p:cNvSpPr>
            <p:nvPr/>
          </p:nvSpPr>
          <p:spPr bwMode="auto">
            <a:xfrm>
              <a:off x="1493" y="2544"/>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4852" name="Line 41"/>
            <p:cNvSpPr>
              <a:spLocks noChangeShapeType="1"/>
            </p:cNvSpPr>
            <p:nvPr/>
          </p:nvSpPr>
          <p:spPr bwMode="auto">
            <a:xfrm flipH="1" flipV="1">
              <a:off x="1637" y="2400"/>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4853" name="Line 42"/>
            <p:cNvSpPr>
              <a:spLocks noChangeShapeType="1"/>
            </p:cNvSpPr>
            <p:nvPr/>
          </p:nvSpPr>
          <p:spPr bwMode="auto">
            <a:xfrm flipH="1">
              <a:off x="1205" y="2736"/>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grpSp>
      <p:grpSp>
        <p:nvGrpSpPr>
          <p:cNvPr id="3" name="Group 43"/>
          <p:cNvGrpSpPr>
            <a:grpSpLocks/>
          </p:cNvGrpSpPr>
          <p:nvPr/>
        </p:nvGrpSpPr>
        <p:grpSpPr bwMode="auto">
          <a:xfrm>
            <a:off x="1752600" y="2667000"/>
            <a:ext cx="1371600" cy="533400"/>
            <a:chOff x="3701" y="2419"/>
            <a:chExt cx="864" cy="336"/>
          </a:xfrm>
        </p:grpSpPr>
        <p:sp>
          <p:nvSpPr>
            <p:cNvPr id="34839" name="Line 44"/>
            <p:cNvSpPr>
              <a:spLocks noChangeShapeType="1"/>
            </p:cNvSpPr>
            <p:nvPr/>
          </p:nvSpPr>
          <p:spPr bwMode="auto">
            <a:xfrm flipH="1" flipV="1">
              <a:off x="3989" y="2611"/>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4840" name="Line 45"/>
            <p:cNvSpPr>
              <a:spLocks noChangeShapeType="1"/>
            </p:cNvSpPr>
            <p:nvPr/>
          </p:nvSpPr>
          <p:spPr bwMode="auto">
            <a:xfrm>
              <a:off x="3989" y="2611"/>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4841" name="Line 46"/>
            <p:cNvSpPr>
              <a:spLocks noChangeShapeType="1"/>
            </p:cNvSpPr>
            <p:nvPr/>
          </p:nvSpPr>
          <p:spPr bwMode="auto">
            <a:xfrm>
              <a:off x="4277" y="2611"/>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4842" name="Line 47"/>
            <p:cNvSpPr>
              <a:spLocks noChangeShapeType="1"/>
            </p:cNvSpPr>
            <p:nvPr/>
          </p:nvSpPr>
          <p:spPr bwMode="auto">
            <a:xfrm>
              <a:off x="4277" y="2755"/>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4843" name="Line 48"/>
            <p:cNvSpPr>
              <a:spLocks noChangeShapeType="1"/>
            </p:cNvSpPr>
            <p:nvPr/>
          </p:nvSpPr>
          <p:spPr bwMode="auto">
            <a:xfrm>
              <a:off x="3989" y="2563"/>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4844" name="Line 49"/>
            <p:cNvSpPr>
              <a:spLocks noChangeShapeType="1"/>
            </p:cNvSpPr>
            <p:nvPr/>
          </p:nvSpPr>
          <p:spPr bwMode="auto">
            <a:xfrm flipH="1" flipV="1">
              <a:off x="4133" y="2419"/>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4845" name="Line 50"/>
            <p:cNvSpPr>
              <a:spLocks noChangeShapeType="1"/>
            </p:cNvSpPr>
            <p:nvPr/>
          </p:nvSpPr>
          <p:spPr bwMode="auto">
            <a:xfrm flipH="1">
              <a:off x="3701" y="2755"/>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4846" name="Oval 51"/>
            <p:cNvSpPr>
              <a:spLocks noChangeArrowheads="1"/>
            </p:cNvSpPr>
            <p:nvPr/>
          </p:nvSpPr>
          <p:spPr bwMode="auto">
            <a:xfrm>
              <a:off x="4095" y="2484"/>
              <a:ext cx="72" cy="72"/>
            </a:xfrm>
            <a:prstGeom prst="ellipse">
              <a:avLst/>
            </a:prstGeom>
            <a:solidFill>
              <a:schemeClr val="bg1"/>
            </a:solidFill>
            <a:ln w="28575">
              <a:solidFill>
                <a:schemeClr val="tx1"/>
              </a:solidFill>
              <a:round/>
              <a:headEnd/>
              <a:tailEnd/>
            </a:ln>
          </p:spPr>
          <p:txBody>
            <a:bodyPr wrap="none" anchor="ctr">
              <a:prstTxWarp prst="textNoShape">
                <a:avLst/>
              </a:prstTxWarp>
            </a:bodyPr>
            <a:lstStyle/>
            <a:p>
              <a:endParaRPr lang="en-US">
                <a:latin typeface="Calibri" charset="0"/>
              </a:endParaRPr>
            </a:p>
          </p:txBody>
        </p:sp>
      </p:grpSp>
      <p:sp>
        <p:nvSpPr>
          <p:cNvPr id="34836" name="Oval 52"/>
          <p:cNvSpPr>
            <a:spLocks noChangeArrowheads="1"/>
          </p:cNvSpPr>
          <p:nvPr/>
        </p:nvSpPr>
        <p:spPr bwMode="auto">
          <a:xfrm>
            <a:off x="3048000" y="3733800"/>
            <a:ext cx="152400" cy="152400"/>
          </a:xfrm>
          <a:prstGeom prst="ellipse">
            <a:avLst/>
          </a:prstGeom>
          <a:solidFill>
            <a:schemeClr val="tx2"/>
          </a:solidFill>
          <a:ln w="12700">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38" name="Slide Number Placeholder 37"/>
          <p:cNvSpPr>
            <a:spLocks noGrp="1"/>
          </p:cNvSpPr>
          <p:nvPr>
            <p:ph type="sldNum" sz="quarter" idx="12"/>
          </p:nvPr>
        </p:nvSpPr>
        <p:spPr/>
        <p:txBody>
          <a:bodyPr/>
          <a:lstStyle/>
          <a:p>
            <a:pPr>
              <a:defRPr/>
            </a:pPr>
            <a:fld id="{5E5558CA-66EC-F34B-8451-45CB55BD2790}" type="slidenum">
              <a:rPr lang="en-US"/>
              <a:pPr>
                <a:defRPr/>
              </a:pPr>
              <a:t>15</a:t>
            </a:fld>
            <a:endParaRPr lang="en-US"/>
          </a:p>
        </p:txBody>
      </p:sp>
      <p:sp>
        <p:nvSpPr>
          <p:cNvPr id="39" name="Rectangle 30"/>
          <p:cNvSpPr>
            <a:spLocks noChangeArrowheads="1"/>
          </p:cNvSpPr>
          <p:nvPr/>
        </p:nvSpPr>
        <p:spPr bwMode="auto">
          <a:xfrm>
            <a:off x="0" y="954089"/>
            <a:ext cx="5198533" cy="1254125"/>
          </a:xfrm>
          <a:prstGeom prst="rect">
            <a:avLst/>
          </a:prstGeom>
          <a:noFill/>
          <a:ln w="12700">
            <a:noFill/>
            <a:miter lim="800000"/>
            <a:headEnd/>
            <a:tailEnd/>
          </a:ln>
        </p:spPr>
        <p:txBody>
          <a:bodyPr wrap="none" lIns="19050" tIns="26988" rIns="19050" bIns="26988">
            <a:prstTxWarp prst="textNoShape">
              <a:avLst/>
            </a:prstTxWarp>
          </a:bodyPr>
          <a:lstStyle/>
          <a:p>
            <a:pPr algn="ctr">
              <a:lnSpc>
                <a:spcPts val="2200"/>
              </a:lnSpc>
              <a:tabLst>
                <a:tab pos="457200" algn="l"/>
                <a:tab pos="914400" algn="l"/>
                <a:tab pos="1371600" algn="l"/>
              </a:tabLst>
            </a:pPr>
            <a:r>
              <a:rPr lang="en-US" i="1" dirty="0" smtClean="0">
                <a:solidFill>
                  <a:srgbClr val="0000FF"/>
                </a:solidFill>
                <a:latin typeface="Tahoma" charset="0"/>
              </a:rPr>
              <a:t>p-channel transistor</a:t>
            </a:r>
            <a:r>
              <a:rPr lang="en-US" dirty="0" smtClean="0">
                <a:solidFill>
                  <a:srgbClr val="000000"/>
                </a:solidFill>
                <a:latin typeface="Tahoma" charset="0"/>
              </a:rPr>
              <a:t/>
            </a:r>
            <a:br>
              <a:rPr lang="en-US" dirty="0" smtClean="0">
                <a:solidFill>
                  <a:srgbClr val="000000"/>
                </a:solidFill>
                <a:latin typeface="Tahoma" charset="0"/>
              </a:rPr>
            </a:br>
            <a:r>
              <a:rPr lang="en-US" dirty="0" smtClean="0">
                <a:solidFill>
                  <a:srgbClr val="FF0000"/>
                </a:solidFill>
                <a:latin typeface="Tahoma" charset="0"/>
              </a:rPr>
              <a:t>on</a:t>
            </a:r>
            <a:r>
              <a:rPr lang="en-US" dirty="0" smtClean="0">
                <a:solidFill>
                  <a:srgbClr val="0000FF"/>
                </a:solidFill>
                <a:latin typeface="Tahoma" charset="0"/>
              </a:rPr>
              <a:t> </a:t>
            </a:r>
            <a:r>
              <a:rPr lang="en-US" dirty="0" smtClean="0">
                <a:solidFill>
                  <a:srgbClr val="000000"/>
                </a:solidFill>
                <a:latin typeface="Tahoma" charset="0"/>
              </a:rPr>
              <a:t>when voltage at Gate is low</a:t>
            </a:r>
            <a:br>
              <a:rPr lang="en-US" dirty="0" smtClean="0">
                <a:solidFill>
                  <a:srgbClr val="000000"/>
                </a:solidFill>
                <a:latin typeface="Tahoma" charset="0"/>
              </a:rPr>
            </a:br>
            <a:r>
              <a:rPr lang="en-US" dirty="0" smtClean="0">
                <a:solidFill>
                  <a:srgbClr val="0000FF"/>
                </a:solidFill>
                <a:latin typeface="Tahoma" charset="0"/>
              </a:rPr>
              <a:t>off </a:t>
            </a:r>
            <a:r>
              <a:rPr lang="en-US" dirty="0" smtClean="0">
                <a:solidFill>
                  <a:srgbClr val="000000"/>
                </a:solidFill>
                <a:latin typeface="Tahoma" charset="0"/>
              </a:rPr>
              <a:t>when:</a:t>
            </a:r>
          </a:p>
          <a:p>
            <a:pPr algn="ctr">
              <a:lnSpc>
                <a:spcPts val="2200"/>
              </a:lnSpc>
              <a:tabLst>
                <a:tab pos="457200" algn="l"/>
                <a:tab pos="914400" algn="l"/>
                <a:tab pos="1371600" algn="l"/>
              </a:tabLst>
            </a:pPr>
            <a:r>
              <a:rPr lang="en-US" dirty="0" err="1" smtClean="0">
                <a:solidFill>
                  <a:srgbClr val="000000"/>
                </a:solidFill>
                <a:latin typeface="Tahoma" charset="0"/>
              </a:rPr>
              <a:t>voltage(Gate</a:t>
            </a:r>
            <a:r>
              <a:rPr lang="en-US" dirty="0" smtClean="0">
                <a:solidFill>
                  <a:srgbClr val="000000"/>
                </a:solidFill>
                <a:latin typeface="Tahoma" charset="0"/>
              </a:rPr>
              <a:t>) &gt;  voltage (Threshold) </a:t>
            </a:r>
            <a:endParaRPr lang="en-US" dirty="0">
              <a:solidFill>
                <a:srgbClr val="000000"/>
              </a:solidFill>
              <a:latin typeface="Tahoma" charset="0"/>
            </a:endParaRPr>
          </a:p>
        </p:txBody>
      </p:sp>
      <p:sp>
        <p:nvSpPr>
          <p:cNvPr id="40" name="Rectangle 31"/>
          <p:cNvSpPr>
            <a:spLocks noChangeArrowheads="1"/>
          </p:cNvSpPr>
          <p:nvPr/>
        </p:nvSpPr>
        <p:spPr bwMode="auto">
          <a:xfrm>
            <a:off x="897466" y="4672542"/>
            <a:ext cx="3996267" cy="1254125"/>
          </a:xfrm>
          <a:prstGeom prst="rect">
            <a:avLst/>
          </a:prstGeom>
          <a:noFill/>
          <a:ln w="12700">
            <a:noFill/>
            <a:miter lim="800000"/>
            <a:headEnd/>
            <a:tailEnd/>
          </a:ln>
        </p:spPr>
        <p:txBody>
          <a:bodyPr wrap="none" lIns="19050" tIns="26988" rIns="19050" bIns="26988">
            <a:prstTxWarp prst="textNoShape">
              <a:avLst/>
            </a:prstTxWarp>
          </a:bodyPr>
          <a:lstStyle/>
          <a:p>
            <a:pPr algn="ctr">
              <a:lnSpc>
                <a:spcPts val="2200"/>
              </a:lnSpc>
              <a:tabLst>
                <a:tab pos="457200" algn="l"/>
                <a:tab pos="914400" algn="l"/>
                <a:tab pos="1371600" algn="l"/>
              </a:tabLst>
            </a:pPr>
            <a:r>
              <a:rPr lang="en-US" i="1" dirty="0" smtClean="0">
                <a:solidFill>
                  <a:srgbClr val="0000FF"/>
                </a:solidFill>
                <a:latin typeface="Tahoma" charset="0"/>
              </a:rPr>
              <a:t>n-channel </a:t>
            </a:r>
            <a:r>
              <a:rPr lang="en-US" i="1" dirty="0" err="1" smtClean="0">
                <a:solidFill>
                  <a:srgbClr val="0000FF"/>
                </a:solidFill>
                <a:latin typeface="Tahoma" charset="0"/>
              </a:rPr>
              <a:t>transitor</a:t>
            </a:r>
            <a:r>
              <a:rPr lang="en-US" dirty="0" smtClean="0">
                <a:solidFill>
                  <a:srgbClr val="000000"/>
                </a:solidFill>
                <a:latin typeface="Tahoma" charset="0"/>
              </a:rPr>
              <a:t/>
            </a:r>
            <a:br>
              <a:rPr lang="en-US" dirty="0" smtClean="0">
                <a:solidFill>
                  <a:srgbClr val="000000"/>
                </a:solidFill>
                <a:latin typeface="Tahoma" charset="0"/>
              </a:rPr>
            </a:br>
            <a:r>
              <a:rPr lang="en-US" dirty="0" smtClean="0">
                <a:solidFill>
                  <a:srgbClr val="0000FF"/>
                </a:solidFill>
                <a:latin typeface="Tahoma" charset="0"/>
              </a:rPr>
              <a:t>off </a:t>
            </a:r>
            <a:r>
              <a:rPr lang="en-US" dirty="0" smtClean="0">
                <a:solidFill>
                  <a:srgbClr val="000000"/>
                </a:solidFill>
                <a:latin typeface="Tahoma" charset="0"/>
              </a:rPr>
              <a:t>when voltage at Gate is low</a:t>
            </a:r>
            <a:br>
              <a:rPr lang="en-US" dirty="0" smtClean="0">
                <a:solidFill>
                  <a:srgbClr val="000000"/>
                </a:solidFill>
                <a:latin typeface="Tahoma" charset="0"/>
              </a:rPr>
            </a:br>
            <a:r>
              <a:rPr lang="en-US" dirty="0" smtClean="0">
                <a:solidFill>
                  <a:srgbClr val="FF0000"/>
                </a:solidFill>
                <a:latin typeface="Tahoma" charset="0"/>
              </a:rPr>
              <a:t>on</a:t>
            </a:r>
            <a:r>
              <a:rPr lang="en-US" dirty="0" smtClean="0">
                <a:solidFill>
                  <a:srgbClr val="0000FF"/>
                </a:solidFill>
                <a:latin typeface="Tahoma" charset="0"/>
              </a:rPr>
              <a:t> </a:t>
            </a:r>
            <a:r>
              <a:rPr lang="en-US" dirty="0" smtClean="0">
                <a:solidFill>
                  <a:srgbClr val="000000"/>
                </a:solidFill>
                <a:latin typeface="Tahoma" charset="0"/>
              </a:rPr>
              <a:t>when:</a:t>
            </a:r>
          </a:p>
          <a:p>
            <a:pPr algn="ctr">
              <a:lnSpc>
                <a:spcPts val="2200"/>
              </a:lnSpc>
              <a:tabLst>
                <a:tab pos="457200" algn="l"/>
                <a:tab pos="914400" algn="l"/>
                <a:tab pos="1371600" algn="l"/>
              </a:tabLst>
            </a:pPr>
            <a:r>
              <a:rPr lang="en-US" dirty="0" err="1" smtClean="0">
                <a:solidFill>
                  <a:srgbClr val="000000"/>
                </a:solidFill>
                <a:latin typeface="Tahoma" charset="0"/>
              </a:rPr>
              <a:t>voltage(Gate</a:t>
            </a:r>
            <a:r>
              <a:rPr lang="en-US" dirty="0" smtClean="0">
                <a:solidFill>
                  <a:srgbClr val="000000"/>
                </a:solidFill>
                <a:latin typeface="Tahoma" charset="0"/>
              </a:rPr>
              <a:t>) &gt; voltage (Threshold)</a:t>
            </a:r>
            <a:endParaRPr lang="en-US" dirty="0">
              <a:solidFill>
                <a:srgbClr val="000000"/>
              </a:solidFill>
              <a:latin typeface="Tahoma" charset="0"/>
            </a:endParaRPr>
          </a:p>
        </p:txBody>
      </p:sp>
      <p:sp>
        <p:nvSpPr>
          <p:cNvPr id="41" name="TextBox 40"/>
          <p:cNvSpPr txBox="1"/>
          <p:nvPr/>
        </p:nvSpPr>
        <p:spPr>
          <a:xfrm>
            <a:off x="5247543" y="5350934"/>
            <a:ext cx="3896457" cy="461665"/>
          </a:xfrm>
          <a:prstGeom prst="rect">
            <a:avLst/>
          </a:prstGeom>
          <a:noFill/>
        </p:spPr>
        <p:txBody>
          <a:bodyPr wrap="none" rtlCol="0">
            <a:spAutoFit/>
          </a:bodyPr>
          <a:lstStyle/>
          <a:p>
            <a:r>
              <a:rPr lang="en-US" sz="2400" dirty="0" smtClean="0"/>
              <a:t>Called an </a:t>
            </a:r>
            <a:r>
              <a:rPr lang="en-US" sz="2400" i="1" dirty="0" smtClean="0">
                <a:solidFill>
                  <a:srgbClr val="0000FF"/>
                </a:solidFill>
              </a:rPr>
              <a:t>inverter </a:t>
            </a:r>
            <a:r>
              <a:rPr lang="en-US" sz="2400" dirty="0" smtClean="0"/>
              <a:t>or </a:t>
            </a:r>
            <a:r>
              <a:rPr lang="en-US" sz="2400" i="1" dirty="0" smtClean="0">
                <a:solidFill>
                  <a:srgbClr val="0000FF"/>
                </a:solidFill>
              </a:rPr>
              <a:t>not gate</a:t>
            </a:r>
            <a:endParaRPr lang="en-US" sz="2400" i="1" dirty="0">
              <a:solidFill>
                <a:srgbClr val="0000FF"/>
              </a:solidFill>
            </a:endParaRPr>
          </a:p>
        </p:txBody>
      </p:sp>
      <p:sp>
        <p:nvSpPr>
          <p:cNvPr id="42" name="Rectangle 28"/>
          <p:cNvSpPr>
            <a:spLocks noChangeArrowheads="1"/>
          </p:cNvSpPr>
          <p:nvPr/>
        </p:nvSpPr>
        <p:spPr bwMode="auto">
          <a:xfrm>
            <a:off x="6789737" y="3713163"/>
            <a:ext cx="889000" cy="414337"/>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a:solidFill>
                  <a:srgbClr val="000000"/>
                </a:solidFill>
                <a:latin typeface="Comic Sans MS" charset="0"/>
              </a:rPr>
              <a:t>1</a:t>
            </a:r>
            <a:r>
              <a:rPr lang="en-US" dirty="0" smtClean="0">
                <a:solidFill>
                  <a:srgbClr val="000000"/>
                </a:solidFill>
                <a:latin typeface="Comic Sans MS" charset="0"/>
              </a:rPr>
              <a:t> Volt (</a:t>
            </a:r>
            <a:r>
              <a:rPr lang="en-US" dirty="0" err="1" smtClean="0">
                <a:solidFill>
                  <a:srgbClr val="000000"/>
                </a:solidFill>
                <a:latin typeface="Comic Sans MS" charset="0"/>
              </a:rPr>
              <a:t>Vdd</a:t>
            </a:r>
            <a:r>
              <a:rPr lang="en-US" dirty="0" smtClean="0">
                <a:solidFill>
                  <a:srgbClr val="000000"/>
                </a:solidFill>
                <a:latin typeface="Comic Sans MS" charset="0"/>
              </a:rPr>
              <a:t>)</a:t>
            </a:r>
            <a:endParaRPr lang="en-US" dirty="0">
              <a:solidFill>
                <a:srgbClr val="000000"/>
              </a:solidFill>
              <a:latin typeface="Comic Sans MS" charset="0"/>
            </a:endParaRPr>
          </a:p>
        </p:txBody>
      </p:sp>
      <p:sp>
        <p:nvSpPr>
          <p:cNvPr id="43" name="Rectangle 23"/>
          <p:cNvSpPr>
            <a:spLocks noChangeArrowheads="1"/>
          </p:cNvSpPr>
          <p:nvPr/>
        </p:nvSpPr>
        <p:spPr bwMode="auto">
          <a:xfrm>
            <a:off x="6777038" y="4320646"/>
            <a:ext cx="889000" cy="414337"/>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a:solidFill>
                  <a:srgbClr val="000000"/>
                </a:solidFill>
                <a:latin typeface="Comic Sans MS" charset="0"/>
              </a:rPr>
              <a:t>0 V</a:t>
            </a:r>
            <a:r>
              <a:rPr lang="en-US" dirty="0" smtClean="0">
                <a:solidFill>
                  <a:srgbClr val="000000"/>
                </a:solidFill>
                <a:latin typeface="Comic Sans MS" charset="0"/>
              </a:rPr>
              <a:t>olt (GND)</a:t>
            </a:r>
            <a:endParaRPr lang="en-US" dirty="0">
              <a:solidFill>
                <a:srgbClr val="000000"/>
              </a:solidFill>
              <a:latin typeface="Comic Sans MS"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4" name="Rectangle 53"/>
          <p:cNvSpPr>
            <a:spLocks noChangeArrowheads="1"/>
          </p:cNvSpPr>
          <p:nvPr/>
        </p:nvSpPr>
        <p:spPr bwMode="auto">
          <a:xfrm>
            <a:off x="5118069" y="2064808"/>
            <a:ext cx="3044295" cy="939800"/>
          </a:xfrm>
          <a:prstGeom prst="rect">
            <a:avLst/>
          </a:prstGeom>
          <a:noFill/>
          <a:ln w="12700">
            <a:noFill/>
            <a:miter lim="800000"/>
            <a:headEnd/>
            <a:tailEnd/>
          </a:ln>
        </p:spPr>
        <p:txBody>
          <a:bodyPr wrap="none" lIns="19050" tIns="26988" rIns="19050" bIns="26988">
            <a:prstTxWarp prst="textNoShape">
              <a:avLst/>
            </a:prstTxWarp>
          </a:bodyPr>
          <a:lstStyle/>
          <a:p>
            <a:pPr algn="ctr">
              <a:lnSpc>
                <a:spcPts val="2100"/>
              </a:lnSpc>
              <a:tabLst>
                <a:tab pos="457200" algn="l"/>
                <a:tab pos="914400" algn="l"/>
                <a:tab pos="1371600" algn="l"/>
              </a:tabLst>
            </a:pPr>
            <a:r>
              <a:rPr lang="en-US" dirty="0">
                <a:solidFill>
                  <a:srgbClr val="000000"/>
                </a:solidFill>
                <a:latin typeface="Comic Sans MS" charset="0"/>
              </a:rPr>
              <a:t>what  is the </a:t>
            </a:r>
            <a:br>
              <a:rPr lang="en-US" dirty="0">
                <a:solidFill>
                  <a:srgbClr val="000000"/>
                </a:solidFill>
                <a:latin typeface="Comic Sans MS" charset="0"/>
              </a:rPr>
            </a:br>
            <a:r>
              <a:rPr lang="en-US" dirty="0">
                <a:solidFill>
                  <a:srgbClr val="000000"/>
                </a:solidFill>
                <a:latin typeface="Comic Sans MS" charset="0"/>
              </a:rPr>
              <a:t>relationship</a:t>
            </a:r>
            <a:r>
              <a:rPr lang="en-US" dirty="0" smtClean="0">
                <a:solidFill>
                  <a:srgbClr val="000000"/>
                </a:solidFill>
                <a:latin typeface="Comic Sans MS" charset="0"/>
              </a:rPr>
              <a:t> between </a:t>
            </a:r>
            <a:r>
              <a:rPr lang="en-US" dirty="0" err="1">
                <a:solidFill>
                  <a:srgbClr val="000000"/>
                </a:solidFill>
                <a:latin typeface="Comic Sans MS" charset="0"/>
              </a:rPr>
              <a:t>x</a:t>
            </a:r>
            <a:r>
              <a:rPr lang="en-US" dirty="0">
                <a:solidFill>
                  <a:srgbClr val="000000"/>
                </a:solidFill>
                <a:latin typeface="Comic Sans MS" charset="0"/>
              </a:rPr>
              <a:t>, </a:t>
            </a:r>
            <a:r>
              <a:rPr lang="en-US" dirty="0" err="1">
                <a:solidFill>
                  <a:srgbClr val="000000"/>
                </a:solidFill>
                <a:latin typeface="Comic Sans MS" charset="0"/>
              </a:rPr>
              <a:t>y</a:t>
            </a:r>
            <a:r>
              <a:rPr lang="en-US" dirty="0">
                <a:solidFill>
                  <a:srgbClr val="000000"/>
                </a:solidFill>
                <a:latin typeface="Comic Sans MS" charset="0"/>
              </a:rPr>
              <a:t> and </a:t>
            </a:r>
            <a:r>
              <a:rPr lang="en-US" dirty="0" err="1">
                <a:solidFill>
                  <a:srgbClr val="000000"/>
                </a:solidFill>
                <a:latin typeface="Comic Sans MS" charset="0"/>
              </a:rPr>
              <a:t>z</a:t>
            </a:r>
            <a:r>
              <a:rPr lang="en-US" dirty="0">
                <a:solidFill>
                  <a:srgbClr val="000000"/>
                </a:solidFill>
                <a:latin typeface="Comic Sans MS" charset="0"/>
              </a:rPr>
              <a:t>?</a:t>
            </a:r>
          </a:p>
        </p:txBody>
      </p:sp>
      <p:sp>
        <p:nvSpPr>
          <p:cNvPr id="36875" name="Rectangle 56"/>
          <p:cNvSpPr>
            <a:spLocks noGrp="1" noChangeArrowheads="1"/>
          </p:cNvSpPr>
          <p:nvPr>
            <p:ph type="title"/>
          </p:nvPr>
        </p:nvSpPr>
        <p:spPr/>
        <p:txBody>
          <a:bodyPr/>
          <a:lstStyle/>
          <a:p>
            <a:pPr eaLnBrk="1" hangingPunct="1"/>
            <a:r>
              <a:rPr lang="en-US" dirty="0" smtClean="0"/>
              <a:t>Two-Input </a:t>
            </a:r>
            <a:r>
              <a:rPr lang="en-US" dirty="0"/>
              <a:t>Networks</a:t>
            </a:r>
          </a:p>
        </p:txBody>
      </p:sp>
      <p:sp>
        <p:nvSpPr>
          <p:cNvPr id="36876" name="Line 59"/>
          <p:cNvSpPr>
            <a:spLocks noChangeShapeType="1"/>
          </p:cNvSpPr>
          <p:nvPr/>
        </p:nvSpPr>
        <p:spPr bwMode="auto">
          <a:xfrm flipH="1">
            <a:off x="3818965" y="3251200"/>
            <a:ext cx="0" cy="1371600"/>
          </a:xfrm>
          <a:prstGeom prst="line">
            <a:avLst/>
          </a:prstGeom>
          <a:noFill/>
          <a:ln w="28575">
            <a:solidFill>
              <a:srgbClr val="000000"/>
            </a:solidFill>
            <a:round/>
            <a:headEnd/>
            <a:tailEnd/>
          </a:ln>
        </p:spPr>
        <p:txBody>
          <a:bodyPr wrap="none" anchor="ctr">
            <a:prstTxWarp prst="textNoShape">
              <a:avLst/>
            </a:prstTxWarp>
          </a:bodyPr>
          <a:lstStyle/>
          <a:p>
            <a:endParaRPr lang="en-US"/>
          </a:p>
        </p:txBody>
      </p:sp>
      <p:sp>
        <p:nvSpPr>
          <p:cNvPr id="36877" name="Rectangle 60"/>
          <p:cNvSpPr>
            <a:spLocks noChangeArrowheads="1"/>
          </p:cNvSpPr>
          <p:nvPr/>
        </p:nvSpPr>
        <p:spPr bwMode="auto">
          <a:xfrm>
            <a:off x="710640" y="3067050"/>
            <a:ext cx="365125" cy="412750"/>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Tahoma" charset="0"/>
              </a:rPr>
              <a:t>1V</a:t>
            </a:r>
            <a:endParaRPr lang="en-US" dirty="0">
              <a:solidFill>
                <a:srgbClr val="000000"/>
              </a:solidFill>
              <a:latin typeface="Tahoma" charset="0"/>
            </a:endParaRPr>
          </a:p>
        </p:txBody>
      </p:sp>
      <p:sp>
        <p:nvSpPr>
          <p:cNvPr id="36878" name="Line 61"/>
          <p:cNvSpPr>
            <a:spLocks noChangeShapeType="1"/>
          </p:cNvSpPr>
          <p:nvPr/>
        </p:nvSpPr>
        <p:spPr bwMode="auto">
          <a:xfrm>
            <a:off x="3818965" y="4089400"/>
            <a:ext cx="457200" cy="1588"/>
          </a:xfrm>
          <a:prstGeom prst="line">
            <a:avLst/>
          </a:prstGeom>
          <a:noFill/>
          <a:ln w="28575">
            <a:solidFill>
              <a:srgbClr val="000000"/>
            </a:solidFill>
            <a:round/>
            <a:headEnd/>
            <a:tailEnd/>
          </a:ln>
        </p:spPr>
        <p:txBody>
          <a:bodyPr wrap="none" anchor="ctr">
            <a:prstTxWarp prst="textNoShape">
              <a:avLst/>
            </a:prstTxWarp>
          </a:bodyPr>
          <a:lstStyle/>
          <a:p>
            <a:endParaRPr lang="en-US"/>
          </a:p>
        </p:txBody>
      </p:sp>
      <p:sp>
        <p:nvSpPr>
          <p:cNvPr id="36879" name="Rectangle 62"/>
          <p:cNvSpPr>
            <a:spLocks noChangeArrowheads="1"/>
          </p:cNvSpPr>
          <p:nvPr/>
        </p:nvSpPr>
        <p:spPr bwMode="auto">
          <a:xfrm>
            <a:off x="1704415" y="2336800"/>
            <a:ext cx="361950"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Tahoma" charset="0"/>
              </a:rPr>
              <a:t>X</a:t>
            </a:r>
          </a:p>
        </p:txBody>
      </p:sp>
      <p:sp>
        <p:nvSpPr>
          <p:cNvPr id="36880" name="Rectangle 63"/>
          <p:cNvSpPr>
            <a:spLocks noChangeArrowheads="1"/>
          </p:cNvSpPr>
          <p:nvPr/>
        </p:nvSpPr>
        <p:spPr bwMode="auto">
          <a:xfrm>
            <a:off x="2998228" y="2336800"/>
            <a:ext cx="363537"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Tahoma" charset="0"/>
              </a:rPr>
              <a:t>Y</a:t>
            </a:r>
          </a:p>
        </p:txBody>
      </p:sp>
      <p:sp>
        <p:nvSpPr>
          <p:cNvPr id="36881" name="Line 64"/>
          <p:cNvSpPr>
            <a:spLocks noChangeShapeType="1"/>
          </p:cNvSpPr>
          <p:nvPr/>
        </p:nvSpPr>
        <p:spPr bwMode="auto">
          <a:xfrm flipH="1" flipV="1">
            <a:off x="1837765" y="2717800"/>
            <a:ext cx="0" cy="1454150"/>
          </a:xfrm>
          <a:prstGeom prst="line">
            <a:avLst/>
          </a:prstGeom>
          <a:noFill/>
          <a:ln w="28575">
            <a:solidFill>
              <a:srgbClr val="000000"/>
            </a:solidFill>
            <a:round/>
            <a:headEnd/>
            <a:tailEnd/>
          </a:ln>
        </p:spPr>
        <p:txBody>
          <a:bodyPr wrap="none" anchor="ctr">
            <a:prstTxWarp prst="textNoShape">
              <a:avLst/>
            </a:prstTxWarp>
          </a:bodyPr>
          <a:lstStyle/>
          <a:p>
            <a:endParaRPr lang="en-US"/>
          </a:p>
        </p:txBody>
      </p:sp>
      <p:sp>
        <p:nvSpPr>
          <p:cNvPr id="36882" name="Rectangle 65"/>
          <p:cNvSpPr>
            <a:spLocks noChangeArrowheads="1"/>
          </p:cNvSpPr>
          <p:nvPr/>
        </p:nvSpPr>
        <p:spPr bwMode="auto">
          <a:xfrm>
            <a:off x="770965" y="4437063"/>
            <a:ext cx="338138" cy="414337"/>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Tahoma" charset="0"/>
              </a:rPr>
              <a:t>0V</a:t>
            </a:r>
            <a:endParaRPr lang="en-US" dirty="0">
              <a:solidFill>
                <a:srgbClr val="000000"/>
              </a:solidFill>
              <a:latin typeface="Tahoma" charset="0"/>
            </a:endParaRPr>
          </a:p>
        </p:txBody>
      </p:sp>
      <p:grpSp>
        <p:nvGrpSpPr>
          <p:cNvPr id="4" name="Group 66"/>
          <p:cNvGrpSpPr>
            <a:grpSpLocks/>
          </p:cNvGrpSpPr>
          <p:nvPr/>
        </p:nvGrpSpPr>
        <p:grpSpPr bwMode="auto">
          <a:xfrm>
            <a:off x="1151965" y="4089400"/>
            <a:ext cx="1371600" cy="533400"/>
            <a:chOff x="1205" y="2400"/>
            <a:chExt cx="864" cy="336"/>
          </a:xfrm>
        </p:grpSpPr>
        <p:sp>
          <p:nvSpPr>
            <p:cNvPr id="36969" name="Line 67"/>
            <p:cNvSpPr>
              <a:spLocks noChangeShapeType="1"/>
            </p:cNvSpPr>
            <p:nvPr/>
          </p:nvSpPr>
          <p:spPr bwMode="auto">
            <a:xfrm flipH="1" flipV="1">
              <a:off x="1493" y="2592"/>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70" name="Line 68"/>
            <p:cNvSpPr>
              <a:spLocks noChangeShapeType="1"/>
            </p:cNvSpPr>
            <p:nvPr/>
          </p:nvSpPr>
          <p:spPr bwMode="auto">
            <a:xfrm>
              <a:off x="1493" y="2592"/>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71" name="Line 69"/>
            <p:cNvSpPr>
              <a:spLocks noChangeShapeType="1"/>
            </p:cNvSpPr>
            <p:nvPr/>
          </p:nvSpPr>
          <p:spPr bwMode="auto">
            <a:xfrm>
              <a:off x="1781" y="2592"/>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72" name="Line 70"/>
            <p:cNvSpPr>
              <a:spLocks noChangeShapeType="1"/>
            </p:cNvSpPr>
            <p:nvPr/>
          </p:nvSpPr>
          <p:spPr bwMode="auto">
            <a:xfrm>
              <a:off x="1781" y="2736"/>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73" name="Line 71"/>
            <p:cNvSpPr>
              <a:spLocks noChangeShapeType="1"/>
            </p:cNvSpPr>
            <p:nvPr/>
          </p:nvSpPr>
          <p:spPr bwMode="auto">
            <a:xfrm>
              <a:off x="1493" y="2544"/>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74" name="Line 72"/>
            <p:cNvSpPr>
              <a:spLocks noChangeShapeType="1"/>
            </p:cNvSpPr>
            <p:nvPr/>
          </p:nvSpPr>
          <p:spPr bwMode="auto">
            <a:xfrm flipH="1" flipV="1">
              <a:off x="1637" y="2400"/>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75" name="Line 73"/>
            <p:cNvSpPr>
              <a:spLocks noChangeShapeType="1"/>
            </p:cNvSpPr>
            <p:nvPr/>
          </p:nvSpPr>
          <p:spPr bwMode="auto">
            <a:xfrm flipH="1">
              <a:off x="1205" y="2736"/>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grpSp>
      <p:grpSp>
        <p:nvGrpSpPr>
          <p:cNvPr id="5" name="Group 74"/>
          <p:cNvGrpSpPr>
            <a:grpSpLocks/>
          </p:cNvGrpSpPr>
          <p:nvPr/>
        </p:nvGrpSpPr>
        <p:grpSpPr bwMode="auto">
          <a:xfrm>
            <a:off x="1151965" y="2717800"/>
            <a:ext cx="1371600" cy="533400"/>
            <a:chOff x="3701" y="2419"/>
            <a:chExt cx="864" cy="336"/>
          </a:xfrm>
        </p:grpSpPr>
        <p:sp>
          <p:nvSpPr>
            <p:cNvPr id="36961" name="Line 75"/>
            <p:cNvSpPr>
              <a:spLocks noChangeShapeType="1"/>
            </p:cNvSpPr>
            <p:nvPr/>
          </p:nvSpPr>
          <p:spPr bwMode="auto">
            <a:xfrm flipH="1" flipV="1">
              <a:off x="3989" y="2611"/>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62" name="Line 76"/>
            <p:cNvSpPr>
              <a:spLocks noChangeShapeType="1"/>
            </p:cNvSpPr>
            <p:nvPr/>
          </p:nvSpPr>
          <p:spPr bwMode="auto">
            <a:xfrm>
              <a:off x="3989" y="2611"/>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63" name="Line 77"/>
            <p:cNvSpPr>
              <a:spLocks noChangeShapeType="1"/>
            </p:cNvSpPr>
            <p:nvPr/>
          </p:nvSpPr>
          <p:spPr bwMode="auto">
            <a:xfrm>
              <a:off x="4277" y="2611"/>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64" name="Line 78"/>
            <p:cNvSpPr>
              <a:spLocks noChangeShapeType="1"/>
            </p:cNvSpPr>
            <p:nvPr/>
          </p:nvSpPr>
          <p:spPr bwMode="auto">
            <a:xfrm>
              <a:off x="4277" y="2755"/>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65" name="Line 79"/>
            <p:cNvSpPr>
              <a:spLocks noChangeShapeType="1"/>
            </p:cNvSpPr>
            <p:nvPr/>
          </p:nvSpPr>
          <p:spPr bwMode="auto">
            <a:xfrm>
              <a:off x="3989" y="2563"/>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66" name="Line 80"/>
            <p:cNvSpPr>
              <a:spLocks noChangeShapeType="1"/>
            </p:cNvSpPr>
            <p:nvPr/>
          </p:nvSpPr>
          <p:spPr bwMode="auto">
            <a:xfrm flipH="1" flipV="1">
              <a:off x="4133" y="2419"/>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67" name="Line 81"/>
            <p:cNvSpPr>
              <a:spLocks noChangeShapeType="1"/>
            </p:cNvSpPr>
            <p:nvPr/>
          </p:nvSpPr>
          <p:spPr bwMode="auto">
            <a:xfrm flipH="1">
              <a:off x="3701" y="2755"/>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68" name="Oval 82"/>
            <p:cNvSpPr>
              <a:spLocks noChangeArrowheads="1"/>
            </p:cNvSpPr>
            <p:nvPr/>
          </p:nvSpPr>
          <p:spPr bwMode="auto">
            <a:xfrm>
              <a:off x="4095" y="2484"/>
              <a:ext cx="72" cy="72"/>
            </a:xfrm>
            <a:prstGeom prst="ellipse">
              <a:avLst/>
            </a:prstGeom>
            <a:solidFill>
              <a:schemeClr val="bg1"/>
            </a:solidFill>
            <a:ln w="28575">
              <a:solidFill>
                <a:schemeClr val="tx1"/>
              </a:solidFill>
              <a:round/>
              <a:headEnd/>
              <a:tailEnd/>
            </a:ln>
          </p:spPr>
          <p:txBody>
            <a:bodyPr wrap="none" anchor="ctr">
              <a:prstTxWarp prst="textNoShape">
                <a:avLst/>
              </a:prstTxWarp>
            </a:bodyPr>
            <a:lstStyle/>
            <a:p>
              <a:endParaRPr lang="en-US">
                <a:latin typeface="Calibri" charset="0"/>
              </a:endParaRPr>
            </a:p>
          </p:txBody>
        </p:sp>
      </p:grpSp>
      <p:grpSp>
        <p:nvGrpSpPr>
          <p:cNvPr id="6" name="Group 83"/>
          <p:cNvGrpSpPr>
            <a:grpSpLocks/>
          </p:cNvGrpSpPr>
          <p:nvPr/>
        </p:nvGrpSpPr>
        <p:grpSpPr bwMode="auto">
          <a:xfrm>
            <a:off x="2447365" y="4089400"/>
            <a:ext cx="1371600" cy="533400"/>
            <a:chOff x="1205" y="2400"/>
            <a:chExt cx="864" cy="336"/>
          </a:xfrm>
        </p:grpSpPr>
        <p:sp>
          <p:nvSpPr>
            <p:cNvPr id="36954" name="Line 84"/>
            <p:cNvSpPr>
              <a:spLocks noChangeShapeType="1"/>
            </p:cNvSpPr>
            <p:nvPr/>
          </p:nvSpPr>
          <p:spPr bwMode="auto">
            <a:xfrm flipH="1" flipV="1">
              <a:off x="1493" y="2592"/>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55" name="Line 85"/>
            <p:cNvSpPr>
              <a:spLocks noChangeShapeType="1"/>
            </p:cNvSpPr>
            <p:nvPr/>
          </p:nvSpPr>
          <p:spPr bwMode="auto">
            <a:xfrm>
              <a:off x="1493" y="2592"/>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56" name="Line 86"/>
            <p:cNvSpPr>
              <a:spLocks noChangeShapeType="1"/>
            </p:cNvSpPr>
            <p:nvPr/>
          </p:nvSpPr>
          <p:spPr bwMode="auto">
            <a:xfrm>
              <a:off x="1781" y="2592"/>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57" name="Line 87"/>
            <p:cNvSpPr>
              <a:spLocks noChangeShapeType="1"/>
            </p:cNvSpPr>
            <p:nvPr/>
          </p:nvSpPr>
          <p:spPr bwMode="auto">
            <a:xfrm>
              <a:off x="1781" y="2736"/>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58" name="Line 88"/>
            <p:cNvSpPr>
              <a:spLocks noChangeShapeType="1"/>
            </p:cNvSpPr>
            <p:nvPr/>
          </p:nvSpPr>
          <p:spPr bwMode="auto">
            <a:xfrm>
              <a:off x="1493" y="2544"/>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59" name="Line 89"/>
            <p:cNvSpPr>
              <a:spLocks noChangeShapeType="1"/>
            </p:cNvSpPr>
            <p:nvPr/>
          </p:nvSpPr>
          <p:spPr bwMode="auto">
            <a:xfrm flipH="1" flipV="1">
              <a:off x="1637" y="2400"/>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60" name="Line 90"/>
            <p:cNvSpPr>
              <a:spLocks noChangeShapeType="1"/>
            </p:cNvSpPr>
            <p:nvPr/>
          </p:nvSpPr>
          <p:spPr bwMode="auto">
            <a:xfrm flipH="1">
              <a:off x="1205" y="2736"/>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grpSp>
      <p:sp>
        <p:nvSpPr>
          <p:cNvPr id="36886" name="Line 100"/>
          <p:cNvSpPr>
            <a:spLocks noChangeShapeType="1"/>
          </p:cNvSpPr>
          <p:nvPr/>
        </p:nvSpPr>
        <p:spPr bwMode="auto">
          <a:xfrm flipH="1">
            <a:off x="1304365" y="3860800"/>
            <a:ext cx="1143000"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887" name="Line 101"/>
          <p:cNvSpPr>
            <a:spLocks noChangeShapeType="1"/>
          </p:cNvSpPr>
          <p:nvPr/>
        </p:nvSpPr>
        <p:spPr bwMode="auto">
          <a:xfrm flipH="1">
            <a:off x="2447365" y="3251200"/>
            <a:ext cx="1371600"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888" name="Line 102"/>
          <p:cNvSpPr>
            <a:spLocks noChangeShapeType="1"/>
          </p:cNvSpPr>
          <p:nvPr/>
        </p:nvSpPr>
        <p:spPr bwMode="auto">
          <a:xfrm flipH="1" flipV="1">
            <a:off x="3133165" y="2717800"/>
            <a:ext cx="0" cy="1454150"/>
          </a:xfrm>
          <a:prstGeom prst="line">
            <a:avLst/>
          </a:prstGeom>
          <a:noFill/>
          <a:ln w="28575">
            <a:solidFill>
              <a:srgbClr val="000000"/>
            </a:solidFill>
            <a:round/>
            <a:headEnd/>
            <a:tailEnd/>
          </a:ln>
        </p:spPr>
        <p:txBody>
          <a:bodyPr wrap="none" anchor="ctr">
            <a:prstTxWarp prst="textNoShape">
              <a:avLst/>
            </a:prstTxWarp>
          </a:bodyPr>
          <a:lstStyle/>
          <a:p>
            <a:endParaRPr lang="en-US"/>
          </a:p>
        </p:txBody>
      </p:sp>
      <p:sp>
        <p:nvSpPr>
          <p:cNvPr id="36889" name="Line 103"/>
          <p:cNvSpPr>
            <a:spLocks noChangeShapeType="1"/>
          </p:cNvSpPr>
          <p:nvPr/>
        </p:nvSpPr>
        <p:spPr bwMode="auto">
          <a:xfrm flipH="1">
            <a:off x="1304365" y="3251200"/>
            <a:ext cx="0" cy="609600"/>
          </a:xfrm>
          <a:prstGeom prst="line">
            <a:avLst/>
          </a:prstGeom>
          <a:noFill/>
          <a:ln w="28575">
            <a:solidFill>
              <a:srgbClr val="000000"/>
            </a:solidFill>
            <a:round/>
            <a:headEnd/>
            <a:tailEnd/>
          </a:ln>
        </p:spPr>
        <p:txBody>
          <a:bodyPr wrap="none" anchor="ctr">
            <a:prstTxWarp prst="textNoShape">
              <a:avLst/>
            </a:prstTxWarp>
          </a:bodyPr>
          <a:lstStyle/>
          <a:p>
            <a:endParaRPr lang="en-US"/>
          </a:p>
        </p:txBody>
      </p:sp>
      <p:sp>
        <p:nvSpPr>
          <p:cNvPr id="36890" name="Rectangle 104"/>
          <p:cNvSpPr>
            <a:spLocks noChangeArrowheads="1"/>
          </p:cNvSpPr>
          <p:nvPr/>
        </p:nvSpPr>
        <p:spPr bwMode="auto">
          <a:xfrm>
            <a:off x="4352365" y="3937000"/>
            <a:ext cx="363538"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Tahoma" charset="0"/>
              </a:rPr>
              <a:t>Z</a:t>
            </a:r>
          </a:p>
        </p:txBody>
      </p:sp>
      <p:grpSp>
        <p:nvGrpSpPr>
          <p:cNvPr id="7" name="Group 91"/>
          <p:cNvGrpSpPr>
            <a:grpSpLocks/>
          </p:cNvGrpSpPr>
          <p:nvPr/>
        </p:nvGrpSpPr>
        <p:grpSpPr bwMode="auto">
          <a:xfrm>
            <a:off x="2447365" y="3327400"/>
            <a:ext cx="1371600" cy="533400"/>
            <a:chOff x="3701" y="2419"/>
            <a:chExt cx="864" cy="336"/>
          </a:xfrm>
        </p:grpSpPr>
        <p:sp>
          <p:nvSpPr>
            <p:cNvPr id="36946" name="Line 92"/>
            <p:cNvSpPr>
              <a:spLocks noChangeShapeType="1"/>
            </p:cNvSpPr>
            <p:nvPr/>
          </p:nvSpPr>
          <p:spPr bwMode="auto">
            <a:xfrm flipH="1" flipV="1">
              <a:off x="3989" y="2611"/>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47" name="Line 93"/>
            <p:cNvSpPr>
              <a:spLocks noChangeShapeType="1"/>
            </p:cNvSpPr>
            <p:nvPr/>
          </p:nvSpPr>
          <p:spPr bwMode="auto">
            <a:xfrm>
              <a:off x="3989" y="2611"/>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48" name="Line 94"/>
            <p:cNvSpPr>
              <a:spLocks noChangeShapeType="1"/>
            </p:cNvSpPr>
            <p:nvPr/>
          </p:nvSpPr>
          <p:spPr bwMode="auto">
            <a:xfrm>
              <a:off x="4277" y="2611"/>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49" name="Line 95"/>
            <p:cNvSpPr>
              <a:spLocks noChangeShapeType="1"/>
            </p:cNvSpPr>
            <p:nvPr/>
          </p:nvSpPr>
          <p:spPr bwMode="auto">
            <a:xfrm>
              <a:off x="4277" y="2755"/>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50" name="Line 96"/>
            <p:cNvSpPr>
              <a:spLocks noChangeShapeType="1"/>
            </p:cNvSpPr>
            <p:nvPr/>
          </p:nvSpPr>
          <p:spPr bwMode="auto">
            <a:xfrm>
              <a:off x="3989" y="2563"/>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51" name="Line 97"/>
            <p:cNvSpPr>
              <a:spLocks noChangeShapeType="1"/>
            </p:cNvSpPr>
            <p:nvPr/>
          </p:nvSpPr>
          <p:spPr bwMode="auto">
            <a:xfrm flipH="1" flipV="1">
              <a:off x="4133" y="2419"/>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52" name="Line 98"/>
            <p:cNvSpPr>
              <a:spLocks noChangeShapeType="1"/>
            </p:cNvSpPr>
            <p:nvPr/>
          </p:nvSpPr>
          <p:spPr bwMode="auto">
            <a:xfrm flipH="1">
              <a:off x="3701" y="2755"/>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53" name="Oval 99"/>
            <p:cNvSpPr>
              <a:spLocks noChangeArrowheads="1"/>
            </p:cNvSpPr>
            <p:nvPr/>
          </p:nvSpPr>
          <p:spPr bwMode="auto">
            <a:xfrm>
              <a:off x="4095" y="2484"/>
              <a:ext cx="72" cy="72"/>
            </a:xfrm>
            <a:prstGeom prst="ellipse">
              <a:avLst/>
            </a:prstGeom>
            <a:solidFill>
              <a:schemeClr val="bg1"/>
            </a:solidFill>
            <a:ln w="28575">
              <a:solidFill>
                <a:schemeClr val="tx1"/>
              </a:solidFill>
              <a:round/>
              <a:headEnd/>
              <a:tailEnd/>
            </a:ln>
          </p:spPr>
          <p:txBody>
            <a:bodyPr wrap="none" anchor="ctr">
              <a:prstTxWarp prst="textNoShape">
                <a:avLst/>
              </a:prstTxWarp>
            </a:bodyPr>
            <a:lstStyle/>
            <a:p>
              <a:endParaRPr lang="en-US">
                <a:latin typeface="Calibri" charset="0"/>
              </a:endParaRPr>
            </a:p>
          </p:txBody>
        </p:sp>
      </p:grpSp>
      <p:sp>
        <p:nvSpPr>
          <p:cNvPr id="36892" name="Oval 105"/>
          <p:cNvSpPr>
            <a:spLocks noChangeArrowheads="1"/>
          </p:cNvSpPr>
          <p:nvPr/>
        </p:nvSpPr>
        <p:spPr bwMode="auto">
          <a:xfrm>
            <a:off x="1228165" y="3175000"/>
            <a:ext cx="152400" cy="152400"/>
          </a:xfrm>
          <a:prstGeom prst="ellipse">
            <a:avLst/>
          </a:prstGeom>
          <a:solidFill>
            <a:schemeClr val="tx2"/>
          </a:solidFill>
          <a:ln w="12700">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36893" name="Oval 106"/>
          <p:cNvSpPr>
            <a:spLocks noChangeArrowheads="1"/>
          </p:cNvSpPr>
          <p:nvPr/>
        </p:nvSpPr>
        <p:spPr bwMode="auto">
          <a:xfrm>
            <a:off x="3742765" y="3784600"/>
            <a:ext cx="152400" cy="152400"/>
          </a:xfrm>
          <a:prstGeom prst="ellipse">
            <a:avLst/>
          </a:prstGeom>
          <a:solidFill>
            <a:schemeClr val="tx2"/>
          </a:solidFill>
          <a:ln w="12700">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36894" name="Oval 107"/>
          <p:cNvSpPr>
            <a:spLocks noChangeArrowheads="1"/>
          </p:cNvSpPr>
          <p:nvPr/>
        </p:nvSpPr>
        <p:spPr bwMode="auto">
          <a:xfrm>
            <a:off x="3742765" y="4013200"/>
            <a:ext cx="152400" cy="152400"/>
          </a:xfrm>
          <a:prstGeom prst="ellipse">
            <a:avLst/>
          </a:prstGeom>
          <a:solidFill>
            <a:schemeClr val="tx2"/>
          </a:solidFill>
          <a:ln w="12700">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120" name="Slide Number Placeholder 119"/>
          <p:cNvSpPr>
            <a:spLocks noGrp="1"/>
          </p:cNvSpPr>
          <p:nvPr>
            <p:ph type="sldNum" sz="quarter" idx="12"/>
          </p:nvPr>
        </p:nvSpPr>
        <p:spPr/>
        <p:txBody>
          <a:bodyPr/>
          <a:lstStyle/>
          <a:p>
            <a:pPr>
              <a:defRPr/>
            </a:pPr>
            <a:fld id="{3870C79D-D249-A441-85A0-5AAAC4F723CE}" type="slidenum">
              <a:rPr lang="en-US"/>
              <a:pPr>
                <a:defRPr/>
              </a:pPr>
              <a:t>16</a:t>
            </a:fld>
            <a:endParaRPr lang="en-US"/>
          </a:p>
        </p:txBody>
      </p:sp>
      <p:sp>
        <p:nvSpPr>
          <p:cNvPr id="121" name="Line 38"/>
          <p:cNvSpPr>
            <a:spLocks noChangeShapeType="1"/>
          </p:cNvSpPr>
          <p:nvPr/>
        </p:nvSpPr>
        <p:spPr bwMode="auto">
          <a:xfrm>
            <a:off x="5457264" y="3043238"/>
            <a:ext cx="2881313" cy="0"/>
          </a:xfrm>
          <a:prstGeom prst="line">
            <a:avLst/>
          </a:prstGeom>
          <a:noFill/>
          <a:ln w="25400">
            <a:solidFill>
              <a:srgbClr val="000000"/>
            </a:solidFill>
            <a:round/>
            <a:headEnd/>
            <a:tailEnd/>
          </a:ln>
        </p:spPr>
        <p:txBody>
          <a:bodyPr wrap="none" anchor="ctr">
            <a:prstTxWarp prst="textNoShape">
              <a:avLst/>
            </a:prstTxWarp>
          </a:bodyPr>
          <a:lstStyle/>
          <a:p>
            <a:endParaRPr lang="en-US"/>
          </a:p>
        </p:txBody>
      </p:sp>
      <p:sp>
        <p:nvSpPr>
          <p:cNvPr id="122" name="Line 39"/>
          <p:cNvSpPr>
            <a:spLocks noChangeShapeType="1"/>
          </p:cNvSpPr>
          <p:nvPr/>
        </p:nvSpPr>
        <p:spPr bwMode="auto">
          <a:xfrm>
            <a:off x="7360677" y="2692400"/>
            <a:ext cx="0" cy="2205038"/>
          </a:xfrm>
          <a:prstGeom prst="line">
            <a:avLst/>
          </a:prstGeom>
          <a:noFill/>
          <a:ln w="25400">
            <a:solidFill>
              <a:srgbClr val="000000"/>
            </a:solidFill>
            <a:round/>
            <a:headEnd/>
            <a:tailEnd/>
          </a:ln>
        </p:spPr>
        <p:txBody>
          <a:bodyPr wrap="none" anchor="ctr">
            <a:prstTxWarp prst="textNoShape">
              <a:avLst/>
            </a:prstTxWarp>
          </a:bodyPr>
          <a:lstStyle/>
          <a:p>
            <a:endParaRPr lang="en-US"/>
          </a:p>
        </p:txBody>
      </p:sp>
      <p:sp>
        <p:nvSpPr>
          <p:cNvPr id="123" name="Rectangle 40"/>
          <p:cNvSpPr>
            <a:spLocks noChangeArrowheads="1"/>
          </p:cNvSpPr>
          <p:nvPr/>
        </p:nvSpPr>
        <p:spPr bwMode="auto">
          <a:xfrm>
            <a:off x="5844614" y="2603500"/>
            <a:ext cx="363538"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Comic Sans MS" charset="0"/>
              </a:rPr>
              <a:t>x</a:t>
            </a:r>
          </a:p>
        </p:txBody>
      </p:sp>
      <p:sp>
        <p:nvSpPr>
          <p:cNvPr id="124" name="Rectangle 41"/>
          <p:cNvSpPr>
            <a:spLocks noChangeArrowheads="1"/>
          </p:cNvSpPr>
          <p:nvPr/>
        </p:nvSpPr>
        <p:spPr bwMode="auto">
          <a:xfrm>
            <a:off x="6771714" y="2603500"/>
            <a:ext cx="363538"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Comic Sans MS" charset="0"/>
              </a:rPr>
              <a:t>y</a:t>
            </a:r>
          </a:p>
        </p:txBody>
      </p:sp>
      <p:sp>
        <p:nvSpPr>
          <p:cNvPr id="125" name="Rectangle 42"/>
          <p:cNvSpPr>
            <a:spLocks noChangeArrowheads="1"/>
          </p:cNvSpPr>
          <p:nvPr/>
        </p:nvSpPr>
        <p:spPr bwMode="auto">
          <a:xfrm>
            <a:off x="7724214" y="2616200"/>
            <a:ext cx="361950"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Comic Sans MS" charset="0"/>
              </a:rPr>
              <a:t>z</a:t>
            </a:r>
          </a:p>
        </p:txBody>
      </p:sp>
      <p:grpSp>
        <p:nvGrpSpPr>
          <p:cNvPr id="126" name="Group 47"/>
          <p:cNvGrpSpPr>
            <a:grpSpLocks/>
          </p:cNvGrpSpPr>
          <p:nvPr/>
        </p:nvGrpSpPr>
        <p:grpSpPr bwMode="auto">
          <a:xfrm>
            <a:off x="6384364" y="3192463"/>
            <a:ext cx="901700" cy="1730375"/>
            <a:chOff x="4120" y="2640"/>
            <a:chExt cx="576" cy="1104"/>
          </a:xfrm>
        </p:grpSpPr>
        <p:sp>
          <p:nvSpPr>
            <p:cNvPr id="127" name="Rectangle 43"/>
            <p:cNvSpPr>
              <a:spLocks noChangeArrowheads="1"/>
            </p:cNvSpPr>
            <p:nvPr/>
          </p:nvSpPr>
          <p:spPr bwMode="auto">
            <a:xfrm>
              <a:off x="4120" y="2640"/>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0 Volt</a:t>
              </a:r>
              <a:endParaRPr lang="en-US" dirty="0">
                <a:solidFill>
                  <a:srgbClr val="000000"/>
                </a:solidFill>
                <a:latin typeface="Comic Sans MS" charset="0"/>
              </a:endParaRPr>
            </a:p>
          </p:txBody>
        </p:sp>
        <p:sp>
          <p:nvSpPr>
            <p:cNvPr id="128" name="Rectangle 44"/>
            <p:cNvSpPr>
              <a:spLocks noChangeArrowheads="1"/>
            </p:cNvSpPr>
            <p:nvPr/>
          </p:nvSpPr>
          <p:spPr bwMode="auto">
            <a:xfrm>
              <a:off x="4128" y="2944"/>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1 Volt</a:t>
              </a:r>
              <a:endParaRPr lang="en-US" dirty="0">
                <a:solidFill>
                  <a:srgbClr val="000000"/>
                </a:solidFill>
                <a:latin typeface="Comic Sans MS" charset="0"/>
              </a:endParaRPr>
            </a:p>
          </p:txBody>
        </p:sp>
        <p:sp>
          <p:nvSpPr>
            <p:cNvPr id="129" name="Rectangle 45"/>
            <p:cNvSpPr>
              <a:spLocks noChangeArrowheads="1"/>
            </p:cNvSpPr>
            <p:nvPr/>
          </p:nvSpPr>
          <p:spPr bwMode="auto">
            <a:xfrm>
              <a:off x="4128" y="3216"/>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0 Volt</a:t>
              </a:r>
              <a:endParaRPr lang="en-US" dirty="0">
                <a:solidFill>
                  <a:srgbClr val="000000"/>
                </a:solidFill>
                <a:latin typeface="Comic Sans MS" charset="0"/>
              </a:endParaRPr>
            </a:p>
          </p:txBody>
        </p:sp>
        <p:sp>
          <p:nvSpPr>
            <p:cNvPr id="130" name="Rectangle 46"/>
            <p:cNvSpPr>
              <a:spLocks noChangeArrowheads="1"/>
            </p:cNvSpPr>
            <p:nvPr/>
          </p:nvSpPr>
          <p:spPr bwMode="auto">
            <a:xfrm>
              <a:off x="4128" y="3480"/>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1 Volt</a:t>
              </a:r>
              <a:endParaRPr lang="en-US" dirty="0">
                <a:solidFill>
                  <a:srgbClr val="000000"/>
                </a:solidFill>
                <a:latin typeface="Comic Sans MS" charset="0"/>
              </a:endParaRPr>
            </a:p>
          </p:txBody>
        </p:sp>
      </p:grpSp>
      <p:grpSp>
        <p:nvGrpSpPr>
          <p:cNvPr id="131" name="Group 52"/>
          <p:cNvGrpSpPr>
            <a:grpSpLocks/>
          </p:cNvGrpSpPr>
          <p:nvPr/>
        </p:nvGrpSpPr>
        <p:grpSpPr bwMode="auto">
          <a:xfrm>
            <a:off x="5495364" y="3205163"/>
            <a:ext cx="901700" cy="1706562"/>
            <a:chOff x="3552" y="2648"/>
            <a:chExt cx="576" cy="1088"/>
          </a:xfrm>
        </p:grpSpPr>
        <p:sp>
          <p:nvSpPr>
            <p:cNvPr id="132" name="Rectangle 48"/>
            <p:cNvSpPr>
              <a:spLocks noChangeArrowheads="1"/>
            </p:cNvSpPr>
            <p:nvPr/>
          </p:nvSpPr>
          <p:spPr bwMode="auto">
            <a:xfrm>
              <a:off x="3552" y="2648"/>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0 Volt</a:t>
              </a:r>
              <a:endParaRPr lang="en-US" dirty="0">
                <a:solidFill>
                  <a:srgbClr val="000000"/>
                </a:solidFill>
                <a:latin typeface="Comic Sans MS" charset="0"/>
              </a:endParaRPr>
            </a:p>
          </p:txBody>
        </p:sp>
        <p:sp>
          <p:nvSpPr>
            <p:cNvPr id="133" name="Rectangle 49"/>
            <p:cNvSpPr>
              <a:spLocks noChangeArrowheads="1"/>
            </p:cNvSpPr>
            <p:nvPr/>
          </p:nvSpPr>
          <p:spPr bwMode="auto">
            <a:xfrm>
              <a:off x="3552" y="2944"/>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0 Volt</a:t>
              </a:r>
              <a:endParaRPr lang="en-US" dirty="0">
                <a:solidFill>
                  <a:srgbClr val="000000"/>
                </a:solidFill>
                <a:latin typeface="Comic Sans MS" charset="0"/>
              </a:endParaRPr>
            </a:p>
          </p:txBody>
        </p:sp>
        <p:sp>
          <p:nvSpPr>
            <p:cNvPr id="134" name="Rectangle 50"/>
            <p:cNvSpPr>
              <a:spLocks noChangeArrowheads="1"/>
            </p:cNvSpPr>
            <p:nvPr/>
          </p:nvSpPr>
          <p:spPr bwMode="auto">
            <a:xfrm>
              <a:off x="3552" y="3200"/>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1 Volt</a:t>
              </a:r>
              <a:endParaRPr lang="en-US" dirty="0">
                <a:solidFill>
                  <a:srgbClr val="000000"/>
                </a:solidFill>
                <a:latin typeface="Comic Sans MS" charset="0"/>
              </a:endParaRPr>
            </a:p>
          </p:txBody>
        </p:sp>
        <p:sp>
          <p:nvSpPr>
            <p:cNvPr id="135" name="Rectangle 51"/>
            <p:cNvSpPr>
              <a:spLocks noChangeArrowheads="1"/>
            </p:cNvSpPr>
            <p:nvPr/>
          </p:nvSpPr>
          <p:spPr bwMode="auto">
            <a:xfrm>
              <a:off x="3560" y="3472"/>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1 Volt</a:t>
              </a:r>
              <a:endParaRPr lang="en-US" dirty="0">
                <a:solidFill>
                  <a:srgbClr val="000000"/>
                </a:solidFill>
                <a:latin typeface="Comic Sans MS" charset="0"/>
              </a:endParaRPr>
            </a:p>
          </p:txBody>
        </p:sp>
      </p:grpSp>
      <p:sp>
        <p:nvSpPr>
          <p:cNvPr id="208" name="Rectangle 43"/>
          <p:cNvSpPr>
            <a:spLocks noChangeArrowheads="1"/>
          </p:cNvSpPr>
          <p:nvPr/>
        </p:nvSpPr>
        <p:spPr bwMode="auto">
          <a:xfrm>
            <a:off x="7434230" y="3124730"/>
            <a:ext cx="889176" cy="413785"/>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1 Volt</a:t>
            </a:r>
            <a:endParaRPr lang="en-US" dirty="0">
              <a:solidFill>
                <a:srgbClr val="000000"/>
              </a:solidFill>
              <a:latin typeface="Comic Sans MS" charset="0"/>
            </a:endParaRPr>
          </a:p>
        </p:txBody>
      </p:sp>
      <p:sp>
        <p:nvSpPr>
          <p:cNvPr id="209" name="Rectangle 44"/>
          <p:cNvSpPr>
            <a:spLocks noChangeArrowheads="1"/>
          </p:cNvSpPr>
          <p:nvPr/>
        </p:nvSpPr>
        <p:spPr bwMode="auto">
          <a:xfrm>
            <a:off x="7446754" y="3601210"/>
            <a:ext cx="889176" cy="413785"/>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1 Volt</a:t>
            </a:r>
            <a:endParaRPr lang="en-US" dirty="0">
              <a:solidFill>
                <a:srgbClr val="000000"/>
              </a:solidFill>
              <a:latin typeface="Comic Sans MS" charset="0"/>
            </a:endParaRPr>
          </a:p>
        </p:txBody>
      </p:sp>
      <p:sp>
        <p:nvSpPr>
          <p:cNvPr id="210" name="Rectangle 45"/>
          <p:cNvSpPr>
            <a:spLocks noChangeArrowheads="1"/>
          </p:cNvSpPr>
          <p:nvPr/>
        </p:nvSpPr>
        <p:spPr bwMode="auto">
          <a:xfrm>
            <a:off x="7446754" y="4027534"/>
            <a:ext cx="889176" cy="413785"/>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1 Volt</a:t>
            </a:r>
            <a:endParaRPr lang="en-US" dirty="0">
              <a:solidFill>
                <a:srgbClr val="000000"/>
              </a:solidFill>
              <a:latin typeface="Comic Sans MS" charset="0"/>
            </a:endParaRPr>
          </a:p>
        </p:txBody>
      </p:sp>
      <p:sp>
        <p:nvSpPr>
          <p:cNvPr id="211" name="Rectangle 46"/>
          <p:cNvSpPr>
            <a:spLocks noChangeArrowheads="1"/>
          </p:cNvSpPr>
          <p:nvPr/>
        </p:nvSpPr>
        <p:spPr bwMode="auto">
          <a:xfrm>
            <a:off x="7446754" y="4441320"/>
            <a:ext cx="889176" cy="413785"/>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0 Volt</a:t>
            </a:r>
            <a:endParaRPr lang="en-US" dirty="0">
              <a:solidFill>
                <a:srgbClr val="000000"/>
              </a:solidFill>
              <a:latin typeface="Comic Sans MS" charset="0"/>
            </a:endParaRPr>
          </a:p>
        </p:txBody>
      </p:sp>
      <p:sp>
        <p:nvSpPr>
          <p:cNvPr id="212" name="TextBox 211"/>
          <p:cNvSpPr txBox="1"/>
          <p:nvPr/>
        </p:nvSpPr>
        <p:spPr>
          <a:xfrm>
            <a:off x="2696882" y="5346451"/>
            <a:ext cx="3230284" cy="954107"/>
          </a:xfrm>
          <a:prstGeom prst="rect">
            <a:avLst/>
          </a:prstGeom>
          <a:noFill/>
        </p:spPr>
        <p:txBody>
          <a:bodyPr wrap="square" rtlCol="0">
            <a:spAutoFit/>
          </a:bodyPr>
          <a:lstStyle/>
          <a:p>
            <a:pPr algn="ctr"/>
            <a:r>
              <a:rPr lang="en-US" sz="2800" dirty="0" smtClean="0"/>
              <a:t>Called a </a:t>
            </a:r>
            <a:r>
              <a:rPr lang="en-US" sz="2800" i="1" dirty="0" smtClean="0">
                <a:solidFill>
                  <a:srgbClr val="0000FF"/>
                </a:solidFill>
              </a:rPr>
              <a:t>NAND gate (NOT AND)</a:t>
            </a:r>
            <a:endParaRPr lang="en-US" sz="2800" i="1" dirty="0">
              <a:solidFill>
                <a:srgbClr val="0000FF"/>
              </a:solidFill>
            </a:endParaRPr>
          </a:p>
        </p:txBody>
      </p:sp>
    </p:spTree>
    <p:extLst>
      <p:ext uri="{BB962C8B-B14F-4D97-AF65-F5344CB8AC3E}">
        <p14:creationId xmlns:p14="http://schemas.microsoft.com/office/powerpoint/2010/main" val="390891369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 grpId="0"/>
      <p:bldP spid="209" grpId="0"/>
      <p:bldP spid="210" grpId="0"/>
      <p:bldP spid="211" grpId="0"/>
      <p:bldP spid="2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Line 38"/>
          <p:cNvSpPr>
            <a:spLocks noChangeShapeType="1"/>
          </p:cNvSpPr>
          <p:nvPr/>
        </p:nvSpPr>
        <p:spPr bwMode="auto">
          <a:xfrm>
            <a:off x="4715685" y="2502916"/>
            <a:ext cx="2881313" cy="0"/>
          </a:xfrm>
          <a:prstGeom prst="line">
            <a:avLst/>
          </a:prstGeom>
          <a:noFill/>
          <a:ln w="25400">
            <a:solidFill>
              <a:srgbClr val="000000"/>
            </a:solidFill>
            <a:round/>
            <a:headEnd/>
            <a:tailEnd/>
          </a:ln>
        </p:spPr>
        <p:txBody>
          <a:bodyPr wrap="none" anchor="ctr">
            <a:prstTxWarp prst="textNoShape">
              <a:avLst/>
            </a:prstTxWarp>
          </a:bodyPr>
          <a:lstStyle/>
          <a:p>
            <a:endParaRPr lang="en-US"/>
          </a:p>
        </p:txBody>
      </p:sp>
      <p:sp>
        <p:nvSpPr>
          <p:cNvPr id="36869" name="Rectangle 40"/>
          <p:cNvSpPr>
            <a:spLocks noChangeArrowheads="1"/>
          </p:cNvSpPr>
          <p:nvPr/>
        </p:nvSpPr>
        <p:spPr bwMode="auto">
          <a:xfrm>
            <a:off x="5103035" y="2063178"/>
            <a:ext cx="363538"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Comic Sans MS" charset="0"/>
              </a:rPr>
              <a:t>x</a:t>
            </a:r>
          </a:p>
        </p:txBody>
      </p:sp>
      <p:sp>
        <p:nvSpPr>
          <p:cNvPr id="36870" name="Rectangle 41"/>
          <p:cNvSpPr>
            <a:spLocks noChangeArrowheads="1"/>
          </p:cNvSpPr>
          <p:nvPr/>
        </p:nvSpPr>
        <p:spPr bwMode="auto">
          <a:xfrm>
            <a:off x="6030135" y="2063178"/>
            <a:ext cx="363538"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Comic Sans MS" charset="0"/>
              </a:rPr>
              <a:t>y</a:t>
            </a:r>
          </a:p>
        </p:txBody>
      </p:sp>
      <p:grpSp>
        <p:nvGrpSpPr>
          <p:cNvPr id="2" name="Group 47"/>
          <p:cNvGrpSpPr>
            <a:grpSpLocks/>
          </p:cNvGrpSpPr>
          <p:nvPr/>
        </p:nvGrpSpPr>
        <p:grpSpPr bwMode="auto">
          <a:xfrm>
            <a:off x="5659718" y="2787607"/>
            <a:ext cx="901700" cy="1730375"/>
            <a:chOff x="4120" y="2640"/>
            <a:chExt cx="576" cy="1104"/>
          </a:xfrm>
        </p:grpSpPr>
        <p:sp>
          <p:nvSpPr>
            <p:cNvPr id="36980" name="Rectangle 43"/>
            <p:cNvSpPr>
              <a:spLocks noChangeArrowheads="1"/>
            </p:cNvSpPr>
            <p:nvPr/>
          </p:nvSpPr>
          <p:spPr bwMode="auto">
            <a:xfrm>
              <a:off x="4120" y="2640"/>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0 Volt</a:t>
              </a:r>
              <a:endParaRPr lang="en-US" dirty="0">
                <a:solidFill>
                  <a:srgbClr val="000000"/>
                </a:solidFill>
                <a:latin typeface="Comic Sans MS" charset="0"/>
              </a:endParaRPr>
            </a:p>
          </p:txBody>
        </p:sp>
        <p:sp>
          <p:nvSpPr>
            <p:cNvPr id="36981" name="Rectangle 44"/>
            <p:cNvSpPr>
              <a:spLocks noChangeArrowheads="1"/>
            </p:cNvSpPr>
            <p:nvPr/>
          </p:nvSpPr>
          <p:spPr bwMode="auto">
            <a:xfrm>
              <a:off x="4128" y="2944"/>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1 Volt</a:t>
              </a:r>
              <a:endParaRPr lang="en-US" dirty="0">
                <a:solidFill>
                  <a:srgbClr val="000000"/>
                </a:solidFill>
                <a:latin typeface="Comic Sans MS" charset="0"/>
              </a:endParaRPr>
            </a:p>
          </p:txBody>
        </p:sp>
        <p:sp>
          <p:nvSpPr>
            <p:cNvPr id="36982" name="Rectangle 45"/>
            <p:cNvSpPr>
              <a:spLocks noChangeArrowheads="1"/>
            </p:cNvSpPr>
            <p:nvPr/>
          </p:nvSpPr>
          <p:spPr bwMode="auto">
            <a:xfrm>
              <a:off x="4128" y="3216"/>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0 Volt</a:t>
              </a:r>
              <a:endParaRPr lang="en-US" dirty="0">
                <a:solidFill>
                  <a:srgbClr val="000000"/>
                </a:solidFill>
                <a:latin typeface="Comic Sans MS" charset="0"/>
              </a:endParaRPr>
            </a:p>
          </p:txBody>
        </p:sp>
        <p:sp>
          <p:nvSpPr>
            <p:cNvPr id="36983" name="Rectangle 46"/>
            <p:cNvSpPr>
              <a:spLocks noChangeArrowheads="1"/>
            </p:cNvSpPr>
            <p:nvPr/>
          </p:nvSpPr>
          <p:spPr bwMode="auto">
            <a:xfrm>
              <a:off x="4128" y="3480"/>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1 Volt</a:t>
              </a:r>
              <a:endParaRPr lang="en-US" dirty="0">
                <a:solidFill>
                  <a:srgbClr val="000000"/>
                </a:solidFill>
                <a:latin typeface="Comic Sans MS" charset="0"/>
              </a:endParaRPr>
            </a:p>
          </p:txBody>
        </p:sp>
      </p:grpSp>
      <p:grpSp>
        <p:nvGrpSpPr>
          <p:cNvPr id="3" name="Group 52"/>
          <p:cNvGrpSpPr>
            <a:grpSpLocks/>
          </p:cNvGrpSpPr>
          <p:nvPr/>
        </p:nvGrpSpPr>
        <p:grpSpPr bwMode="auto">
          <a:xfrm>
            <a:off x="4770718" y="2800307"/>
            <a:ext cx="901700" cy="1706562"/>
            <a:chOff x="3552" y="2648"/>
            <a:chExt cx="576" cy="1088"/>
          </a:xfrm>
        </p:grpSpPr>
        <p:sp>
          <p:nvSpPr>
            <p:cNvPr id="36976" name="Rectangle 48"/>
            <p:cNvSpPr>
              <a:spLocks noChangeArrowheads="1"/>
            </p:cNvSpPr>
            <p:nvPr/>
          </p:nvSpPr>
          <p:spPr bwMode="auto">
            <a:xfrm>
              <a:off x="3552" y="2648"/>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0 Volt</a:t>
              </a:r>
              <a:endParaRPr lang="en-US" dirty="0">
                <a:solidFill>
                  <a:srgbClr val="000000"/>
                </a:solidFill>
                <a:latin typeface="Comic Sans MS" charset="0"/>
              </a:endParaRPr>
            </a:p>
          </p:txBody>
        </p:sp>
        <p:sp>
          <p:nvSpPr>
            <p:cNvPr id="36977" name="Rectangle 49"/>
            <p:cNvSpPr>
              <a:spLocks noChangeArrowheads="1"/>
            </p:cNvSpPr>
            <p:nvPr/>
          </p:nvSpPr>
          <p:spPr bwMode="auto">
            <a:xfrm>
              <a:off x="3552" y="2944"/>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0 Volt</a:t>
              </a:r>
              <a:endParaRPr lang="en-US" dirty="0">
                <a:solidFill>
                  <a:srgbClr val="000000"/>
                </a:solidFill>
                <a:latin typeface="Comic Sans MS" charset="0"/>
              </a:endParaRPr>
            </a:p>
          </p:txBody>
        </p:sp>
        <p:sp>
          <p:nvSpPr>
            <p:cNvPr id="36978" name="Rectangle 50"/>
            <p:cNvSpPr>
              <a:spLocks noChangeArrowheads="1"/>
            </p:cNvSpPr>
            <p:nvPr/>
          </p:nvSpPr>
          <p:spPr bwMode="auto">
            <a:xfrm>
              <a:off x="3552" y="3200"/>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1 Volt</a:t>
              </a:r>
              <a:endParaRPr lang="en-US" dirty="0">
                <a:solidFill>
                  <a:srgbClr val="000000"/>
                </a:solidFill>
                <a:latin typeface="Comic Sans MS" charset="0"/>
              </a:endParaRPr>
            </a:p>
          </p:txBody>
        </p:sp>
        <p:sp>
          <p:nvSpPr>
            <p:cNvPr id="36979" name="Rectangle 51"/>
            <p:cNvSpPr>
              <a:spLocks noChangeArrowheads="1"/>
            </p:cNvSpPr>
            <p:nvPr/>
          </p:nvSpPr>
          <p:spPr bwMode="auto">
            <a:xfrm>
              <a:off x="3560" y="3472"/>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1 Volt</a:t>
              </a:r>
              <a:endParaRPr lang="en-US" dirty="0">
                <a:solidFill>
                  <a:srgbClr val="000000"/>
                </a:solidFill>
                <a:latin typeface="Comic Sans MS" charset="0"/>
              </a:endParaRPr>
            </a:p>
          </p:txBody>
        </p:sp>
      </p:grpSp>
      <p:sp>
        <p:nvSpPr>
          <p:cNvPr id="36875" name="Rectangle 56"/>
          <p:cNvSpPr>
            <a:spLocks noGrp="1" noChangeArrowheads="1"/>
          </p:cNvSpPr>
          <p:nvPr>
            <p:ph type="title"/>
          </p:nvPr>
        </p:nvSpPr>
        <p:spPr/>
        <p:txBody>
          <a:bodyPr>
            <a:normAutofit/>
          </a:bodyPr>
          <a:lstStyle/>
          <a:p>
            <a:pPr eaLnBrk="1" hangingPunct="1"/>
            <a:r>
              <a:rPr lang="en-US" dirty="0" smtClean="0"/>
              <a:t>Clickers/Peer Instruction</a:t>
            </a:r>
            <a:endParaRPr lang="en-US" dirty="0"/>
          </a:p>
        </p:txBody>
      </p:sp>
      <p:sp>
        <p:nvSpPr>
          <p:cNvPr id="36895" name="Line 108"/>
          <p:cNvSpPr>
            <a:spLocks noChangeShapeType="1"/>
          </p:cNvSpPr>
          <p:nvPr/>
        </p:nvSpPr>
        <p:spPr bwMode="auto">
          <a:xfrm flipH="1">
            <a:off x="3602317" y="3056956"/>
            <a:ext cx="0" cy="1371600"/>
          </a:xfrm>
          <a:prstGeom prst="line">
            <a:avLst/>
          </a:prstGeom>
          <a:noFill/>
          <a:ln w="28575">
            <a:solidFill>
              <a:srgbClr val="000000"/>
            </a:solidFill>
            <a:round/>
            <a:headEnd/>
            <a:tailEnd/>
          </a:ln>
        </p:spPr>
        <p:txBody>
          <a:bodyPr wrap="none" anchor="ctr">
            <a:prstTxWarp prst="textNoShape">
              <a:avLst/>
            </a:prstTxWarp>
          </a:bodyPr>
          <a:lstStyle/>
          <a:p>
            <a:endParaRPr lang="en-US"/>
          </a:p>
        </p:txBody>
      </p:sp>
      <p:sp>
        <p:nvSpPr>
          <p:cNvPr id="36896" name="Rectangle 109"/>
          <p:cNvSpPr>
            <a:spLocks noChangeArrowheads="1"/>
          </p:cNvSpPr>
          <p:nvPr/>
        </p:nvSpPr>
        <p:spPr bwMode="auto">
          <a:xfrm>
            <a:off x="493992" y="2872806"/>
            <a:ext cx="365125" cy="412750"/>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Tahoma" charset="0"/>
              </a:rPr>
              <a:t>1V</a:t>
            </a:r>
            <a:endParaRPr lang="en-US" dirty="0">
              <a:solidFill>
                <a:srgbClr val="000000"/>
              </a:solidFill>
              <a:latin typeface="Tahoma" charset="0"/>
            </a:endParaRPr>
          </a:p>
        </p:txBody>
      </p:sp>
      <p:sp>
        <p:nvSpPr>
          <p:cNvPr id="36897" name="Line 110"/>
          <p:cNvSpPr>
            <a:spLocks noChangeShapeType="1"/>
          </p:cNvSpPr>
          <p:nvPr/>
        </p:nvSpPr>
        <p:spPr bwMode="auto">
          <a:xfrm>
            <a:off x="3602317" y="3590356"/>
            <a:ext cx="457200" cy="1588"/>
          </a:xfrm>
          <a:prstGeom prst="line">
            <a:avLst/>
          </a:prstGeom>
          <a:noFill/>
          <a:ln w="28575">
            <a:solidFill>
              <a:srgbClr val="000000"/>
            </a:solidFill>
            <a:round/>
            <a:headEnd/>
            <a:tailEnd/>
          </a:ln>
        </p:spPr>
        <p:txBody>
          <a:bodyPr wrap="none" anchor="ctr">
            <a:prstTxWarp prst="textNoShape">
              <a:avLst/>
            </a:prstTxWarp>
          </a:bodyPr>
          <a:lstStyle/>
          <a:p>
            <a:endParaRPr lang="en-US"/>
          </a:p>
        </p:txBody>
      </p:sp>
      <p:sp>
        <p:nvSpPr>
          <p:cNvPr id="36898" name="Rectangle 111"/>
          <p:cNvSpPr>
            <a:spLocks noChangeArrowheads="1"/>
          </p:cNvSpPr>
          <p:nvPr/>
        </p:nvSpPr>
        <p:spPr bwMode="auto">
          <a:xfrm>
            <a:off x="1487767" y="2142556"/>
            <a:ext cx="361950"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Tahoma" charset="0"/>
              </a:rPr>
              <a:t>X</a:t>
            </a:r>
          </a:p>
        </p:txBody>
      </p:sp>
      <p:sp>
        <p:nvSpPr>
          <p:cNvPr id="36899" name="Rectangle 112"/>
          <p:cNvSpPr>
            <a:spLocks noChangeArrowheads="1"/>
          </p:cNvSpPr>
          <p:nvPr/>
        </p:nvSpPr>
        <p:spPr bwMode="auto">
          <a:xfrm>
            <a:off x="2781580" y="2142556"/>
            <a:ext cx="363537"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Tahoma" charset="0"/>
              </a:rPr>
              <a:t>Y</a:t>
            </a:r>
          </a:p>
        </p:txBody>
      </p:sp>
      <p:sp>
        <p:nvSpPr>
          <p:cNvPr id="36900" name="Line 113"/>
          <p:cNvSpPr>
            <a:spLocks noChangeShapeType="1"/>
          </p:cNvSpPr>
          <p:nvPr/>
        </p:nvSpPr>
        <p:spPr bwMode="auto">
          <a:xfrm flipH="1" flipV="1">
            <a:off x="1621117" y="2523556"/>
            <a:ext cx="0" cy="1454150"/>
          </a:xfrm>
          <a:prstGeom prst="line">
            <a:avLst/>
          </a:prstGeom>
          <a:noFill/>
          <a:ln w="28575">
            <a:solidFill>
              <a:srgbClr val="000000"/>
            </a:solidFill>
            <a:round/>
            <a:headEnd/>
            <a:tailEnd/>
          </a:ln>
        </p:spPr>
        <p:txBody>
          <a:bodyPr wrap="none" anchor="ctr">
            <a:prstTxWarp prst="textNoShape">
              <a:avLst/>
            </a:prstTxWarp>
          </a:bodyPr>
          <a:lstStyle/>
          <a:p>
            <a:endParaRPr lang="en-US"/>
          </a:p>
        </p:txBody>
      </p:sp>
      <p:sp>
        <p:nvSpPr>
          <p:cNvPr id="36901" name="Rectangle 114"/>
          <p:cNvSpPr>
            <a:spLocks noChangeArrowheads="1"/>
          </p:cNvSpPr>
          <p:nvPr/>
        </p:nvSpPr>
        <p:spPr bwMode="auto">
          <a:xfrm>
            <a:off x="554317" y="4242819"/>
            <a:ext cx="338138" cy="414337"/>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Tahoma" charset="0"/>
              </a:rPr>
              <a:t>0v</a:t>
            </a:r>
          </a:p>
        </p:txBody>
      </p:sp>
      <p:grpSp>
        <p:nvGrpSpPr>
          <p:cNvPr id="8" name="Group 115"/>
          <p:cNvGrpSpPr>
            <a:grpSpLocks/>
          </p:cNvGrpSpPr>
          <p:nvPr/>
        </p:nvGrpSpPr>
        <p:grpSpPr bwMode="auto">
          <a:xfrm>
            <a:off x="935317" y="3895156"/>
            <a:ext cx="1371600" cy="533400"/>
            <a:chOff x="1205" y="2400"/>
            <a:chExt cx="864" cy="336"/>
          </a:xfrm>
        </p:grpSpPr>
        <p:sp>
          <p:nvSpPr>
            <p:cNvPr id="36939" name="Line 116"/>
            <p:cNvSpPr>
              <a:spLocks noChangeShapeType="1"/>
            </p:cNvSpPr>
            <p:nvPr/>
          </p:nvSpPr>
          <p:spPr bwMode="auto">
            <a:xfrm flipH="1" flipV="1">
              <a:off x="1493" y="2592"/>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40" name="Line 117"/>
            <p:cNvSpPr>
              <a:spLocks noChangeShapeType="1"/>
            </p:cNvSpPr>
            <p:nvPr/>
          </p:nvSpPr>
          <p:spPr bwMode="auto">
            <a:xfrm>
              <a:off x="1493" y="2592"/>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41" name="Line 118"/>
            <p:cNvSpPr>
              <a:spLocks noChangeShapeType="1"/>
            </p:cNvSpPr>
            <p:nvPr/>
          </p:nvSpPr>
          <p:spPr bwMode="auto">
            <a:xfrm>
              <a:off x="1781" y="2592"/>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42" name="Line 119"/>
            <p:cNvSpPr>
              <a:spLocks noChangeShapeType="1"/>
            </p:cNvSpPr>
            <p:nvPr/>
          </p:nvSpPr>
          <p:spPr bwMode="auto">
            <a:xfrm>
              <a:off x="1781" y="2736"/>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43" name="Line 120"/>
            <p:cNvSpPr>
              <a:spLocks noChangeShapeType="1"/>
            </p:cNvSpPr>
            <p:nvPr/>
          </p:nvSpPr>
          <p:spPr bwMode="auto">
            <a:xfrm>
              <a:off x="1493" y="2544"/>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44" name="Line 121"/>
            <p:cNvSpPr>
              <a:spLocks noChangeShapeType="1"/>
            </p:cNvSpPr>
            <p:nvPr/>
          </p:nvSpPr>
          <p:spPr bwMode="auto">
            <a:xfrm flipH="1" flipV="1">
              <a:off x="1637" y="2400"/>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45" name="Line 122"/>
            <p:cNvSpPr>
              <a:spLocks noChangeShapeType="1"/>
            </p:cNvSpPr>
            <p:nvPr/>
          </p:nvSpPr>
          <p:spPr bwMode="auto">
            <a:xfrm flipH="1">
              <a:off x="1205" y="2736"/>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grpSp>
      <p:grpSp>
        <p:nvGrpSpPr>
          <p:cNvPr id="9" name="Group 123"/>
          <p:cNvGrpSpPr>
            <a:grpSpLocks/>
          </p:cNvGrpSpPr>
          <p:nvPr/>
        </p:nvGrpSpPr>
        <p:grpSpPr bwMode="auto">
          <a:xfrm>
            <a:off x="935317" y="2523556"/>
            <a:ext cx="1371600" cy="533400"/>
            <a:chOff x="3701" y="2419"/>
            <a:chExt cx="864" cy="336"/>
          </a:xfrm>
        </p:grpSpPr>
        <p:sp>
          <p:nvSpPr>
            <p:cNvPr id="36931" name="Line 124"/>
            <p:cNvSpPr>
              <a:spLocks noChangeShapeType="1"/>
            </p:cNvSpPr>
            <p:nvPr/>
          </p:nvSpPr>
          <p:spPr bwMode="auto">
            <a:xfrm flipH="1" flipV="1">
              <a:off x="3989" y="2611"/>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32" name="Line 125"/>
            <p:cNvSpPr>
              <a:spLocks noChangeShapeType="1"/>
            </p:cNvSpPr>
            <p:nvPr/>
          </p:nvSpPr>
          <p:spPr bwMode="auto">
            <a:xfrm>
              <a:off x="3989" y="2611"/>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33" name="Line 126"/>
            <p:cNvSpPr>
              <a:spLocks noChangeShapeType="1"/>
            </p:cNvSpPr>
            <p:nvPr/>
          </p:nvSpPr>
          <p:spPr bwMode="auto">
            <a:xfrm>
              <a:off x="4277" y="2611"/>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34" name="Line 127"/>
            <p:cNvSpPr>
              <a:spLocks noChangeShapeType="1"/>
            </p:cNvSpPr>
            <p:nvPr/>
          </p:nvSpPr>
          <p:spPr bwMode="auto">
            <a:xfrm>
              <a:off x="4277" y="2755"/>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35" name="Line 128"/>
            <p:cNvSpPr>
              <a:spLocks noChangeShapeType="1"/>
            </p:cNvSpPr>
            <p:nvPr/>
          </p:nvSpPr>
          <p:spPr bwMode="auto">
            <a:xfrm>
              <a:off x="3989" y="2563"/>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36" name="Line 129"/>
            <p:cNvSpPr>
              <a:spLocks noChangeShapeType="1"/>
            </p:cNvSpPr>
            <p:nvPr/>
          </p:nvSpPr>
          <p:spPr bwMode="auto">
            <a:xfrm flipH="1" flipV="1">
              <a:off x="4133" y="2419"/>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37" name="Line 130"/>
            <p:cNvSpPr>
              <a:spLocks noChangeShapeType="1"/>
            </p:cNvSpPr>
            <p:nvPr/>
          </p:nvSpPr>
          <p:spPr bwMode="auto">
            <a:xfrm flipH="1">
              <a:off x="3701" y="2755"/>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38" name="Oval 131"/>
            <p:cNvSpPr>
              <a:spLocks noChangeArrowheads="1"/>
            </p:cNvSpPr>
            <p:nvPr/>
          </p:nvSpPr>
          <p:spPr bwMode="auto">
            <a:xfrm>
              <a:off x="4095" y="2484"/>
              <a:ext cx="72" cy="72"/>
            </a:xfrm>
            <a:prstGeom prst="ellipse">
              <a:avLst/>
            </a:prstGeom>
            <a:solidFill>
              <a:schemeClr val="bg1"/>
            </a:solidFill>
            <a:ln w="28575">
              <a:solidFill>
                <a:schemeClr val="tx1"/>
              </a:solidFill>
              <a:round/>
              <a:headEnd/>
              <a:tailEnd/>
            </a:ln>
          </p:spPr>
          <p:txBody>
            <a:bodyPr wrap="none" anchor="ctr">
              <a:prstTxWarp prst="textNoShape">
                <a:avLst/>
              </a:prstTxWarp>
            </a:bodyPr>
            <a:lstStyle/>
            <a:p>
              <a:endParaRPr lang="en-US">
                <a:latin typeface="Calibri" charset="0"/>
              </a:endParaRPr>
            </a:p>
          </p:txBody>
        </p:sp>
      </p:grpSp>
      <p:grpSp>
        <p:nvGrpSpPr>
          <p:cNvPr id="10" name="Group 132"/>
          <p:cNvGrpSpPr>
            <a:grpSpLocks/>
          </p:cNvGrpSpPr>
          <p:nvPr/>
        </p:nvGrpSpPr>
        <p:grpSpPr bwMode="auto">
          <a:xfrm>
            <a:off x="2230717" y="3285556"/>
            <a:ext cx="1371600" cy="533400"/>
            <a:chOff x="1205" y="2400"/>
            <a:chExt cx="864" cy="336"/>
          </a:xfrm>
        </p:grpSpPr>
        <p:sp>
          <p:nvSpPr>
            <p:cNvPr id="36924" name="Line 133"/>
            <p:cNvSpPr>
              <a:spLocks noChangeShapeType="1"/>
            </p:cNvSpPr>
            <p:nvPr/>
          </p:nvSpPr>
          <p:spPr bwMode="auto">
            <a:xfrm flipH="1" flipV="1">
              <a:off x="1493" y="2592"/>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25" name="Line 134"/>
            <p:cNvSpPr>
              <a:spLocks noChangeShapeType="1"/>
            </p:cNvSpPr>
            <p:nvPr/>
          </p:nvSpPr>
          <p:spPr bwMode="auto">
            <a:xfrm>
              <a:off x="1493" y="2592"/>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26" name="Line 135"/>
            <p:cNvSpPr>
              <a:spLocks noChangeShapeType="1"/>
            </p:cNvSpPr>
            <p:nvPr/>
          </p:nvSpPr>
          <p:spPr bwMode="auto">
            <a:xfrm>
              <a:off x="1781" y="2592"/>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27" name="Line 136"/>
            <p:cNvSpPr>
              <a:spLocks noChangeShapeType="1"/>
            </p:cNvSpPr>
            <p:nvPr/>
          </p:nvSpPr>
          <p:spPr bwMode="auto">
            <a:xfrm>
              <a:off x="1781" y="2736"/>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28" name="Line 137"/>
            <p:cNvSpPr>
              <a:spLocks noChangeShapeType="1"/>
            </p:cNvSpPr>
            <p:nvPr/>
          </p:nvSpPr>
          <p:spPr bwMode="auto">
            <a:xfrm>
              <a:off x="1493" y="2544"/>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29" name="Line 138"/>
            <p:cNvSpPr>
              <a:spLocks noChangeShapeType="1"/>
            </p:cNvSpPr>
            <p:nvPr/>
          </p:nvSpPr>
          <p:spPr bwMode="auto">
            <a:xfrm flipH="1" flipV="1">
              <a:off x="1637" y="2400"/>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30" name="Line 139"/>
            <p:cNvSpPr>
              <a:spLocks noChangeShapeType="1"/>
            </p:cNvSpPr>
            <p:nvPr/>
          </p:nvSpPr>
          <p:spPr bwMode="auto">
            <a:xfrm flipH="1">
              <a:off x="1205" y="2736"/>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grpSp>
      <p:sp>
        <p:nvSpPr>
          <p:cNvPr id="36905" name="Line 140"/>
          <p:cNvSpPr>
            <a:spLocks noChangeShapeType="1"/>
          </p:cNvSpPr>
          <p:nvPr/>
        </p:nvSpPr>
        <p:spPr bwMode="auto">
          <a:xfrm flipH="1">
            <a:off x="1087717" y="3818956"/>
            <a:ext cx="1143000"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06" name="Line 141"/>
          <p:cNvSpPr>
            <a:spLocks noChangeShapeType="1"/>
          </p:cNvSpPr>
          <p:nvPr/>
        </p:nvSpPr>
        <p:spPr bwMode="auto">
          <a:xfrm flipH="1">
            <a:off x="2230717" y="4428556"/>
            <a:ext cx="1371600"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07" name="Line 142"/>
          <p:cNvSpPr>
            <a:spLocks noChangeShapeType="1"/>
          </p:cNvSpPr>
          <p:nvPr/>
        </p:nvSpPr>
        <p:spPr bwMode="auto">
          <a:xfrm flipH="1" flipV="1">
            <a:off x="2916517" y="2523556"/>
            <a:ext cx="0" cy="838200"/>
          </a:xfrm>
          <a:prstGeom prst="line">
            <a:avLst/>
          </a:prstGeom>
          <a:noFill/>
          <a:ln w="28575">
            <a:solidFill>
              <a:srgbClr val="000000"/>
            </a:solidFill>
            <a:round/>
            <a:headEnd/>
            <a:tailEnd/>
          </a:ln>
        </p:spPr>
        <p:txBody>
          <a:bodyPr wrap="none" anchor="ctr">
            <a:prstTxWarp prst="textNoShape">
              <a:avLst/>
            </a:prstTxWarp>
          </a:bodyPr>
          <a:lstStyle/>
          <a:p>
            <a:endParaRPr lang="en-US"/>
          </a:p>
        </p:txBody>
      </p:sp>
      <p:sp>
        <p:nvSpPr>
          <p:cNvPr id="36908" name="Line 143"/>
          <p:cNvSpPr>
            <a:spLocks noChangeShapeType="1"/>
          </p:cNvSpPr>
          <p:nvPr/>
        </p:nvSpPr>
        <p:spPr bwMode="auto">
          <a:xfrm flipH="1">
            <a:off x="1087717" y="3818956"/>
            <a:ext cx="0" cy="609600"/>
          </a:xfrm>
          <a:prstGeom prst="line">
            <a:avLst/>
          </a:prstGeom>
          <a:noFill/>
          <a:ln w="28575">
            <a:solidFill>
              <a:srgbClr val="000000"/>
            </a:solidFill>
            <a:round/>
            <a:headEnd/>
            <a:tailEnd/>
          </a:ln>
        </p:spPr>
        <p:txBody>
          <a:bodyPr wrap="none" anchor="ctr">
            <a:prstTxWarp prst="textNoShape">
              <a:avLst/>
            </a:prstTxWarp>
          </a:bodyPr>
          <a:lstStyle/>
          <a:p>
            <a:endParaRPr lang="en-US"/>
          </a:p>
        </p:txBody>
      </p:sp>
      <p:sp>
        <p:nvSpPr>
          <p:cNvPr id="36909" name="Rectangle 144"/>
          <p:cNvSpPr>
            <a:spLocks noChangeArrowheads="1"/>
          </p:cNvSpPr>
          <p:nvPr/>
        </p:nvSpPr>
        <p:spPr bwMode="auto">
          <a:xfrm>
            <a:off x="4135717" y="3437956"/>
            <a:ext cx="363538"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Tahoma" charset="0"/>
              </a:rPr>
              <a:t>Z</a:t>
            </a:r>
          </a:p>
        </p:txBody>
      </p:sp>
      <p:grpSp>
        <p:nvGrpSpPr>
          <p:cNvPr id="11" name="Group 145"/>
          <p:cNvGrpSpPr>
            <a:grpSpLocks/>
          </p:cNvGrpSpPr>
          <p:nvPr/>
        </p:nvGrpSpPr>
        <p:grpSpPr bwMode="auto">
          <a:xfrm>
            <a:off x="2230717" y="2523556"/>
            <a:ext cx="1371600" cy="533400"/>
            <a:chOff x="3701" y="2419"/>
            <a:chExt cx="864" cy="336"/>
          </a:xfrm>
        </p:grpSpPr>
        <p:sp>
          <p:nvSpPr>
            <p:cNvPr id="36916" name="Line 146"/>
            <p:cNvSpPr>
              <a:spLocks noChangeShapeType="1"/>
            </p:cNvSpPr>
            <p:nvPr/>
          </p:nvSpPr>
          <p:spPr bwMode="auto">
            <a:xfrm flipH="1" flipV="1">
              <a:off x="3989" y="2611"/>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17" name="Line 147"/>
            <p:cNvSpPr>
              <a:spLocks noChangeShapeType="1"/>
            </p:cNvSpPr>
            <p:nvPr/>
          </p:nvSpPr>
          <p:spPr bwMode="auto">
            <a:xfrm>
              <a:off x="3989" y="2611"/>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18" name="Line 148"/>
            <p:cNvSpPr>
              <a:spLocks noChangeShapeType="1"/>
            </p:cNvSpPr>
            <p:nvPr/>
          </p:nvSpPr>
          <p:spPr bwMode="auto">
            <a:xfrm>
              <a:off x="4277" y="2611"/>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19" name="Line 149"/>
            <p:cNvSpPr>
              <a:spLocks noChangeShapeType="1"/>
            </p:cNvSpPr>
            <p:nvPr/>
          </p:nvSpPr>
          <p:spPr bwMode="auto">
            <a:xfrm>
              <a:off x="4277" y="2755"/>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20" name="Line 150"/>
            <p:cNvSpPr>
              <a:spLocks noChangeShapeType="1"/>
            </p:cNvSpPr>
            <p:nvPr/>
          </p:nvSpPr>
          <p:spPr bwMode="auto">
            <a:xfrm>
              <a:off x="3989" y="2563"/>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21" name="Line 151"/>
            <p:cNvSpPr>
              <a:spLocks noChangeShapeType="1"/>
            </p:cNvSpPr>
            <p:nvPr/>
          </p:nvSpPr>
          <p:spPr bwMode="auto">
            <a:xfrm flipH="1" flipV="1">
              <a:off x="4133" y="2419"/>
              <a:ext cx="0" cy="14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22" name="Line 152"/>
            <p:cNvSpPr>
              <a:spLocks noChangeShapeType="1"/>
            </p:cNvSpPr>
            <p:nvPr/>
          </p:nvSpPr>
          <p:spPr bwMode="auto">
            <a:xfrm flipH="1">
              <a:off x="3701" y="2755"/>
              <a:ext cx="288"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36923" name="Oval 153"/>
            <p:cNvSpPr>
              <a:spLocks noChangeArrowheads="1"/>
            </p:cNvSpPr>
            <p:nvPr/>
          </p:nvSpPr>
          <p:spPr bwMode="auto">
            <a:xfrm>
              <a:off x="4095" y="2484"/>
              <a:ext cx="72" cy="72"/>
            </a:xfrm>
            <a:prstGeom prst="ellipse">
              <a:avLst/>
            </a:prstGeom>
            <a:solidFill>
              <a:schemeClr val="bg1"/>
            </a:solidFill>
            <a:ln w="28575">
              <a:solidFill>
                <a:schemeClr val="tx1"/>
              </a:solidFill>
              <a:round/>
              <a:headEnd/>
              <a:tailEnd/>
            </a:ln>
          </p:spPr>
          <p:txBody>
            <a:bodyPr wrap="none" anchor="ctr">
              <a:prstTxWarp prst="textNoShape">
                <a:avLst/>
              </a:prstTxWarp>
            </a:bodyPr>
            <a:lstStyle/>
            <a:p>
              <a:endParaRPr lang="en-US">
                <a:latin typeface="Calibri" charset="0"/>
              </a:endParaRPr>
            </a:p>
          </p:txBody>
        </p:sp>
      </p:grpSp>
      <p:sp>
        <p:nvSpPr>
          <p:cNvPr id="36911" name="Oval 154"/>
          <p:cNvSpPr>
            <a:spLocks noChangeArrowheads="1"/>
          </p:cNvSpPr>
          <p:nvPr/>
        </p:nvSpPr>
        <p:spPr bwMode="auto">
          <a:xfrm>
            <a:off x="1011517" y="4352356"/>
            <a:ext cx="152400" cy="152400"/>
          </a:xfrm>
          <a:prstGeom prst="ellipse">
            <a:avLst/>
          </a:prstGeom>
          <a:solidFill>
            <a:schemeClr val="tx2"/>
          </a:solidFill>
          <a:ln w="12700">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36912" name="Oval 155"/>
          <p:cNvSpPr>
            <a:spLocks noChangeArrowheads="1"/>
          </p:cNvSpPr>
          <p:nvPr/>
        </p:nvSpPr>
        <p:spPr bwMode="auto">
          <a:xfrm>
            <a:off x="3526117" y="3742756"/>
            <a:ext cx="152400" cy="152400"/>
          </a:xfrm>
          <a:prstGeom prst="ellipse">
            <a:avLst/>
          </a:prstGeom>
          <a:solidFill>
            <a:schemeClr val="tx2"/>
          </a:solidFill>
          <a:ln w="12700">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36913" name="Oval 156"/>
          <p:cNvSpPr>
            <a:spLocks noChangeArrowheads="1"/>
          </p:cNvSpPr>
          <p:nvPr/>
        </p:nvSpPr>
        <p:spPr bwMode="auto">
          <a:xfrm>
            <a:off x="3526117" y="3514156"/>
            <a:ext cx="152400" cy="152400"/>
          </a:xfrm>
          <a:prstGeom prst="ellipse">
            <a:avLst/>
          </a:prstGeom>
          <a:solidFill>
            <a:schemeClr val="tx2"/>
          </a:solidFill>
          <a:ln w="12700">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120" name="Slide Number Placeholder 119"/>
          <p:cNvSpPr>
            <a:spLocks noGrp="1"/>
          </p:cNvSpPr>
          <p:nvPr>
            <p:ph type="sldNum" sz="quarter" idx="12"/>
          </p:nvPr>
        </p:nvSpPr>
        <p:spPr>
          <a:xfrm>
            <a:off x="6620934" y="6492875"/>
            <a:ext cx="2133600" cy="365125"/>
          </a:xfrm>
        </p:spPr>
        <p:txBody>
          <a:bodyPr/>
          <a:lstStyle/>
          <a:p>
            <a:pPr>
              <a:defRPr/>
            </a:pPr>
            <a:fld id="{3870C79D-D249-A441-85A0-5AAAC4F723CE}" type="slidenum">
              <a:rPr lang="en-US"/>
              <a:pPr>
                <a:defRPr/>
              </a:pPr>
              <a:t>17</a:t>
            </a:fld>
            <a:endParaRPr lang="en-US" dirty="0"/>
          </a:p>
        </p:txBody>
      </p:sp>
      <p:grpSp>
        <p:nvGrpSpPr>
          <p:cNvPr id="145" name="Group 47"/>
          <p:cNvGrpSpPr>
            <a:grpSpLocks/>
          </p:cNvGrpSpPr>
          <p:nvPr/>
        </p:nvGrpSpPr>
        <p:grpSpPr bwMode="auto">
          <a:xfrm>
            <a:off x="8055535" y="2764697"/>
            <a:ext cx="901700" cy="1730375"/>
            <a:chOff x="4120" y="2640"/>
            <a:chExt cx="576" cy="1104"/>
          </a:xfrm>
        </p:grpSpPr>
        <p:sp>
          <p:nvSpPr>
            <p:cNvPr id="146" name="Rectangle 43"/>
            <p:cNvSpPr>
              <a:spLocks noChangeArrowheads="1"/>
            </p:cNvSpPr>
            <p:nvPr/>
          </p:nvSpPr>
          <p:spPr bwMode="auto">
            <a:xfrm>
              <a:off x="4120" y="2640"/>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Volts</a:t>
              </a:r>
              <a:endParaRPr lang="en-US" dirty="0">
                <a:solidFill>
                  <a:srgbClr val="000000"/>
                </a:solidFill>
                <a:latin typeface="Comic Sans MS" charset="0"/>
              </a:endParaRPr>
            </a:p>
          </p:txBody>
        </p:sp>
        <p:sp>
          <p:nvSpPr>
            <p:cNvPr id="147" name="Rectangle 44"/>
            <p:cNvSpPr>
              <a:spLocks noChangeArrowheads="1"/>
            </p:cNvSpPr>
            <p:nvPr/>
          </p:nvSpPr>
          <p:spPr bwMode="auto">
            <a:xfrm>
              <a:off x="4128" y="2944"/>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Volts</a:t>
              </a:r>
              <a:endParaRPr lang="en-US" dirty="0">
                <a:solidFill>
                  <a:srgbClr val="000000"/>
                </a:solidFill>
                <a:latin typeface="Comic Sans MS" charset="0"/>
              </a:endParaRPr>
            </a:p>
          </p:txBody>
        </p:sp>
        <p:sp>
          <p:nvSpPr>
            <p:cNvPr id="148" name="Rectangle 45"/>
            <p:cNvSpPr>
              <a:spLocks noChangeArrowheads="1"/>
            </p:cNvSpPr>
            <p:nvPr/>
          </p:nvSpPr>
          <p:spPr bwMode="auto">
            <a:xfrm>
              <a:off x="4128" y="3216"/>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Volts</a:t>
              </a:r>
              <a:endParaRPr lang="en-US" dirty="0">
                <a:solidFill>
                  <a:srgbClr val="000000"/>
                </a:solidFill>
                <a:latin typeface="Comic Sans MS" charset="0"/>
              </a:endParaRPr>
            </a:p>
          </p:txBody>
        </p:sp>
        <p:sp>
          <p:nvSpPr>
            <p:cNvPr id="149" name="Rectangle 46"/>
            <p:cNvSpPr>
              <a:spLocks noChangeArrowheads="1"/>
            </p:cNvSpPr>
            <p:nvPr/>
          </p:nvSpPr>
          <p:spPr bwMode="auto">
            <a:xfrm>
              <a:off x="4128" y="3480"/>
              <a:ext cx="568" cy="26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rgbClr val="000000"/>
                  </a:solidFill>
                  <a:latin typeface="Comic Sans MS" charset="0"/>
                </a:rPr>
                <a:t>Volts</a:t>
              </a:r>
              <a:endParaRPr lang="en-US" dirty="0">
                <a:solidFill>
                  <a:srgbClr val="000000"/>
                </a:solidFill>
                <a:latin typeface="Comic Sans MS" charset="0"/>
              </a:endParaRPr>
            </a:p>
          </p:txBody>
        </p:sp>
      </p:grpSp>
      <p:sp>
        <p:nvSpPr>
          <p:cNvPr id="36868" name="Line 39"/>
          <p:cNvSpPr>
            <a:spLocks noChangeShapeType="1"/>
          </p:cNvSpPr>
          <p:nvPr/>
        </p:nvSpPr>
        <p:spPr bwMode="auto">
          <a:xfrm>
            <a:off x="6619098" y="2152078"/>
            <a:ext cx="0" cy="2205038"/>
          </a:xfrm>
          <a:prstGeom prst="line">
            <a:avLst/>
          </a:prstGeom>
          <a:noFill/>
          <a:ln w="25400">
            <a:solidFill>
              <a:srgbClr val="000000"/>
            </a:solidFill>
            <a:round/>
            <a:headEnd/>
            <a:tailEnd/>
          </a:ln>
        </p:spPr>
        <p:txBody>
          <a:bodyPr wrap="none" anchor="ctr">
            <a:prstTxWarp prst="textNoShape">
              <a:avLst/>
            </a:prstTxWarp>
          </a:bodyPr>
          <a:lstStyle/>
          <a:p>
            <a:endParaRPr lang="en-US"/>
          </a:p>
        </p:txBody>
      </p:sp>
      <p:sp>
        <p:nvSpPr>
          <p:cNvPr id="36871" name="Rectangle 42"/>
          <p:cNvSpPr>
            <a:spLocks noChangeArrowheads="1"/>
          </p:cNvSpPr>
          <p:nvPr/>
        </p:nvSpPr>
        <p:spPr bwMode="auto">
          <a:xfrm>
            <a:off x="6982635" y="2075878"/>
            <a:ext cx="361950" cy="414338"/>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a:solidFill>
                  <a:srgbClr val="000000"/>
                </a:solidFill>
                <a:latin typeface="Comic Sans MS" charset="0"/>
              </a:rPr>
              <a:t>z</a:t>
            </a:r>
          </a:p>
        </p:txBody>
      </p:sp>
      <p:sp>
        <p:nvSpPr>
          <p:cNvPr id="154" name="Rectangle 43"/>
          <p:cNvSpPr>
            <a:spLocks noChangeArrowheads="1"/>
          </p:cNvSpPr>
          <p:nvPr/>
        </p:nvSpPr>
        <p:spPr bwMode="auto">
          <a:xfrm>
            <a:off x="6790018" y="2804539"/>
            <a:ext cx="889176" cy="413785"/>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chemeClr val="accent6"/>
                </a:solidFill>
                <a:latin typeface="Comic Sans MS" charset="0"/>
              </a:rPr>
              <a:t>0</a:t>
            </a:r>
            <a:r>
              <a:rPr lang="en-US" dirty="0" smtClean="0">
                <a:solidFill>
                  <a:srgbClr val="000000"/>
                </a:solidFill>
                <a:latin typeface="Comic Sans MS" charset="0"/>
              </a:rPr>
              <a:t>  </a:t>
            </a:r>
            <a:r>
              <a:rPr lang="en-US" dirty="0" smtClean="0">
                <a:solidFill>
                  <a:srgbClr val="008000"/>
                </a:solidFill>
                <a:latin typeface="Comic Sans MS" charset="0"/>
              </a:rPr>
              <a:t>0</a:t>
            </a:r>
            <a:r>
              <a:rPr lang="en-US" dirty="0" smtClean="0">
                <a:solidFill>
                  <a:srgbClr val="000000"/>
                </a:solidFill>
                <a:latin typeface="Comic Sans MS" charset="0"/>
              </a:rPr>
              <a:t>  </a:t>
            </a:r>
            <a:r>
              <a:rPr lang="en-US" dirty="0" smtClean="0">
                <a:solidFill>
                  <a:srgbClr val="FF6FCF"/>
                </a:solidFill>
                <a:latin typeface="Comic Sans MS" charset="0"/>
              </a:rPr>
              <a:t>1</a:t>
            </a:r>
            <a:r>
              <a:rPr lang="en-US" dirty="0" smtClean="0">
                <a:solidFill>
                  <a:srgbClr val="008000"/>
                </a:solidFill>
                <a:latin typeface="Comic Sans MS" charset="0"/>
              </a:rPr>
              <a:t>  </a:t>
            </a:r>
            <a:r>
              <a:rPr lang="en-US" b="1" dirty="0" smtClean="0">
                <a:ln>
                  <a:solidFill>
                    <a:schemeClr val="tx1"/>
                  </a:solidFill>
                </a:ln>
                <a:solidFill>
                  <a:srgbClr val="FFFF00"/>
                </a:solidFill>
              </a:rPr>
              <a:t>1</a:t>
            </a:r>
            <a:endParaRPr lang="en-US" b="1" dirty="0">
              <a:ln>
                <a:solidFill>
                  <a:schemeClr val="tx1"/>
                </a:solidFill>
              </a:ln>
              <a:solidFill>
                <a:srgbClr val="FFFF00"/>
              </a:solidFill>
            </a:endParaRPr>
          </a:p>
        </p:txBody>
      </p:sp>
      <p:sp>
        <p:nvSpPr>
          <p:cNvPr id="155" name="Rectangle 44"/>
          <p:cNvSpPr>
            <a:spLocks noChangeArrowheads="1"/>
          </p:cNvSpPr>
          <p:nvPr/>
        </p:nvSpPr>
        <p:spPr bwMode="auto">
          <a:xfrm>
            <a:off x="6802542" y="3281019"/>
            <a:ext cx="889176" cy="413785"/>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chemeClr val="accent6"/>
                </a:solidFill>
                <a:latin typeface="Comic Sans MS" charset="0"/>
              </a:rPr>
              <a:t>0</a:t>
            </a:r>
            <a:r>
              <a:rPr lang="en-US" dirty="0" smtClean="0">
                <a:solidFill>
                  <a:srgbClr val="000000"/>
                </a:solidFill>
                <a:latin typeface="Comic Sans MS" charset="0"/>
              </a:rPr>
              <a:t>  </a:t>
            </a:r>
            <a:r>
              <a:rPr lang="en-US" dirty="0" smtClean="0">
                <a:solidFill>
                  <a:srgbClr val="008000"/>
                </a:solidFill>
                <a:latin typeface="Comic Sans MS" charset="0"/>
              </a:rPr>
              <a:t>1</a:t>
            </a:r>
            <a:r>
              <a:rPr lang="en-US" dirty="0" smtClean="0">
                <a:solidFill>
                  <a:srgbClr val="E46C0A"/>
                </a:solidFill>
                <a:latin typeface="Comic Sans MS" charset="0"/>
              </a:rPr>
              <a:t>  </a:t>
            </a:r>
            <a:r>
              <a:rPr lang="en-US" dirty="0" smtClean="0">
                <a:solidFill>
                  <a:srgbClr val="FF6FCF"/>
                </a:solidFill>
                <a:latin typeface="Comic Sans MS" charset="0"/>
              </a:rPr>
              <a:t>0</a:t>
            </a:r>
            <a:r>
              <a:rPr lang="en-US" dirty="0" smtClean="0">
                <a:solidFill>
                  <a:srgbClr val="008000"/>
                </a:solidFill>
                <a:latin typeface="Comic Sans MS" charset="0"/>
              </a:rPr>
              <a:t>  </a:t>
            </a:r>
            <a:r>
              <a:rPr lang="en-US" b="1" dirty="0" smtClean="0">
                <a:ln>
                  <a:solidFill>
                    <a:schemeClr val="tx1"/>
                  </a:solidFill>
                </a:ln>
                <a:solidFill>
                  <a:srgbClr val="FFFF00"/>
                </a:solidFill>
              </a:rPr>
              <a:t>1</a:t>
            </a:r>
          </a:p>
          <a:p>
            <a:pPr>
              <a:lnSpc>
                <a:spcPts val="2100"/>
              </a:lnSpc>
              <a:tabLst>
                <a:tab pos="457200" algn="l"/>
                <a:tab pos="914400" algn="l"/>
                <a:tab pos="1371600" algn="l"/>
              </a:tabLst>
            </a:pPr>
            <a:endParaRPr lang="en-US" dirty="0">
              <a:solidFill>
                <a:srgbClr val="000000"/>
              </a:solidFill>
              <a:latin typeface="Comic Sans MS" charset="0"/>
            </a:endParaRPr>
          </a:p>
        </p:txBody>
      </p:sp>
      <p:sp>
        <p:nvSpPr>
          <p:cNvPr id="156" name="Rectangle 45"/>
          <p:cNvSpPr>
            <a:spLocks noChangeArrowheads="1"/>
          </p:cNvSpPr>
          <p:nvPr/>
        </p:nvSpPr>
        <p:spPr bwMode="auto">
          <a:xfrm>
            <a:off x="6802542" y="3707343"/>
            <a:ext cx="889176" cy="413785"/>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chemeClr val="accent6"/>
                </a:solidFill>
                <a:latin typeface="Comic Sans MS" charset="0"/>
              </a:rPr>
              <a:t>0</a:t>
            </a:r>
            <a:r>
              <a:rPr lang="en-US" dirty="0" smtClean="0">
                <a:solidFill>
                  <a:srgbClr val="000000"/>
                </a:solidFill>
                <a:latin typeface="Comic Sans MS" charset="0"/>
              </a:rPr>
              <a:t>  </a:t>
            </a:r>
            <a:r>
              <a:rPr lang="en-US" dirty="0" smtClean="0">
                <a:solidFill>
                  <a:srgbClr val="008000"/>
                </a:solidFill>
                <a:latin typeface="Comic Sans MS" charset="0"/>
              </a:rPr>
              <a:t>1</a:t>
            </a:r>
            <a:r>
              <a:rPr lang="en-US" dirty="0" smtClean="0">
                <a:solidFill>
                  <a:srgbClr val="E46C0A"/>
                </a:solidFill>
                <a:latin typeface="Comic Sans MS" charset="0"/>
              </a:rPr>
              <a:t>  </a:t>
            </a:r>
            <a:r>
              <a:rPr lang="en-US" dirty="0" smtClean="0">
                <a:solidFill>
                  <a:srgbClr val="FF6FCF"/>
                </a:solidFill>
                <a:latin typeface="Comic Sans MS" charset="0"/>
              </a:rPr>
              <a:t>0</a:t>
            </a:r>
            <a:r>
              <a:rPr lang="en-US" dirty="0" smtClean="0">
                <a:solidFill>
                  <a:srgbClr val="008000"/>
                </a:solidFill>
                <a:latin typeface="Comic Sans MS" charset="0"/>
              </a:rPr>
              <a:t>  </a:t>
            </a:r>
            <a:r>
              <a:rPr lang="en-US" dirty="0" smtClean="0">
                <a:solidFill>
                  <a:srgbClr val="000000"/>
                </a:solidFill>
                <a:latin typeface="Comic Sans MS" charset="0"/>
              </a:rPr>
              <a:t>1</a:t>
            </a:r>
          </a:p>
          <a:p>
            <a:pPr>
              <a:lnSpc>
                <a:spcPts val="2100"/>
              </a:lnSpc>
              <a:tabLst>
                <a:tab pos="457200" algn="l"/>
                <a:tab pos="914400" algn="l"/>
                <a:tab pos="1371600" algn="l"/>
              </a:tabLst>
            </a:pPr>
            <a:endParaRPr lang="en-US" dirty="0">
              <a:solidFill>
                <a:srgbClr val="000000"/>
              </a:solidFill>
              <a:latin typeface="Comic Sans MS" charset="0"/>
            </a:endParaRPr>
          </a:p>
        </p:txBody>
      </p:sp>
      <p:sp>
        <p:nvSpPr>
          <p:cNvPr id="157" name="Rectangle 46"/>
          <p:cNvSpPr>
            <a:spLocks noChangeArrowheads="1"/>
          </p:cNvSpPr>
          <p:nvPr/>
        </p:nvSpPr>
        <p:spPr bwMode="auto">
          <a:xfrm>
            <a:off x="6802542" y="4121129"/>
            <a:ext cx="889176" cy="413785"/>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dirty="0" smtClean="0">
                <a:solidFill>
                  <a:schemeClr val="accent6"/>
                </a:solidFill>
                <a:latin typeface="Comic Sans MS" charset="0"/>
              </a:rPr>
              <a:t>1</a:t>
            </a:r>
            <a:r>
              <a:rPr lang="en-US" dirty="0" smtClean="0">
                <a:solidFill>
                  <a:srgbClr val="000000"/>
                </a:solidFill>
                <a:latin typeface="Comic Sans MS" charset="0"/>
              </a:rPr>
              <a:t>  </a:t>
            </a:r>
            <a:r>
              <a:rPr lang="en-US" dirty="0" smtClean="0">
                <a:solidFill>
                  <a:srgbClr val="008000"/>
                </a:solidFill>
                <a:latin typeface="Comic Sans MS" charset="0"/>
              </a:rPr>
              <a:t>1</a:t>
            </a:r>
            <a:r>
              <a:rPr lang="en-US" dirty="0" smtClean="0">
                <a:solidFill>
                  <a:srgbClr val="E46C0A"/>
                </a:solidFill>
                <a:latin typeface="Comic Sans MS" charset="0"/>
              </a:rPr>
              <a:t>  </a:t>
            </a:r>
            <a:r>
              <a:rPr lang="en-US" dirty="0" smtClean="0">
                <a:solidFill>
                  <a:srgbClr val="FF6FCF"/>
                </a:solidFill>
                <a:latin typeface="Comic Sans MS" charset="0"/>
              </a:rPr>
              <a:t>0</a:t>
            </a:r>
            <a:r>
              <a:rPr lang="en-US" dirty="0" smtClean="0">
                <a:solidFill>
                  <a:srgbClr val="008000"/>
                </a:solidFill>
                <a:latin typeface="Comic Sans MS" charset="0"/>
              </a:rPr>
              <a:t>  </a:t>
            </a:r>
            <a:r>
              <a:rPr lang="en-US" dirty="0" smtClean="0">
                <a:solidFill>
                  <a:srgbClr val="000000"/>
                </a:solidFill>
                <a:latin typeface="Comic Sans MS" charset="0"/>
              </a:rPr>
              <a:t>0</a:t>
            </a:r>
          </a:p>
          <a:p>
            <a:pPr>
              <a:lnSpc>
                <a:spcPts val="2100"/>
              </a:lnSpc>
              <a:tabLst>
                <a:tab pos="457200" algn="l"/>
                <a:tab pos="914400" algn="l"/>
                <a:tab pos="1371600" algn="l"/>
              </a:tabLst>
            </a:pPr>
            <a:endParaRPr lang="en-US" dirty="0">
              <a:solidFill>
                <a:srgbClr val="000000"/>
              </a:solidFill>
              <a:latin typeface="Comic Sans MS" charset="0"/>
            </a:endParaRPr>
          </a:p>
        </p:txBody>
      </p:sp>
      <p:sp>
        <p:nvSpPr>
          <p:cNvPr id="158" name="Rectangle 43"/>
          <p:cNvSpPr>
            <a:spLocks noChangeArrowheads="1"/>
          </p:cNvSpPr>
          <p:nvPr/>
        </p:nvSpPr>
        <p:spPr bwMode="auto">
          <a:xfrm>
            <a:off x="6739218" y="2482805"/>
            <a:ext cx="1054099" cy="540284"/>
          </a:xfrm>
          <a:prstGeom prst="rect">
            <a:avLst/>
          </a:prstGeom>
          <a:noFill/>
          <a:ln w="12700">
            <a:noFill/>
            <a:miter lim="800000"/>
            <a:headEnd/>
            <a:tailEnd/>
          </a:ln>
        </p:spPr>
        <p:txBody>
          <a:bodyPr wrap="none" lIns="19050" tIns="26988" rIns="19050" bIns="26988">
            <a:prstTxWarp prst="textNoShape">
              <a:avLst/>
            </a:prstTxWarp>
          </a:bodyPr>
          <a:lstStyle/>
          <a:p>
            <a:pPr>
              <a:lnSpc>
                <a:spcPts val="2100"/>
              </a:lnSpc>
              <a:tabLst>
                <a:tab pos="457200" algn="l"/>
                <a:tab pos="914400" algn="l"/>
                <a:tab pos="1371600" algn="l"/>
              </a:tabLst>
            </a:pPr>
            <a:r>
              <a:rPr lang="en-US" b="1" dirty="0" smtClean="0">
                <a:solidFill>
                  <a:schemeClr val="accent6"/>
                </a:solidFill>
              </a:rPr>
              <a:t>A</a:t>
            </a:r>
            <a:r>
              <a:rPr lang="en-US" dirty="0" smtClean="0">
                <a:solidFill>
                  <a:srgbClr val="000000"/>
                </a:solidFill>
                <a:latin typeface="Comic Sans MS" charset="0"/>
              </a:rPr>
              <a:t>  </a:t>
            </a:r>
            <a:r>
              <a:rPr lang="en-US" b="1" dirty="0" smtClean="0">
                <a:solidFill>
                  <a:srgbClr val="008000"/>
                </a:solidFill>
              </a:rPr>
              <a:t>B</a:t>
            </a:r>
            <a:r>
              <a:rPr lang="en-US" dirty="0" smtClean="0">
                <a:solidFill>
                  <a:srgbClr val="000000"/>
                </a:solidFill>
                <a:latin typeface="Comic Sans MS" charset="0"/>
              </a:rPr>
              <a:t>  </a:t>
            </a:r>
            <a:r>
              <a:rPr lang="en-US" b="1" dirty="0" smtClean="0">
                <a:solidFill>
                  <a:srgbClr val="FF6FCF"/>
                </a:solidFill>
              </a:rPr>
              <a:t>C</a:t>
            </a:r>
            <a:r>
              <a:rPr lang="en-US" dirty="0" smtClean="0">
                <a:solidFill>
                  <a:srgbClr val="000000"/>
                </a:solidFill>
                <a:latin typeface="Comic Sans MS" charset="0"/>
              </a:rPr>
              <a:t>  </a:t>
            </a:r>
            <a:r>
              <a:rPr lang="en-US" b="1" dirty="0" smtClean="0">
                <a:ln>
                  <a:solidFill>
                    <a:schemeClr val="tx1"/>
                  </a:solidFill>
                </a:ln>
                <a:solidFill>
                  <a:srgbClr val="FFFF00"/>
                </a:solidFill>
              </a:rPr>
              <a:t>D</a:t>
            </a:r>
            <a:endParaRPr lang="en-US" dirty="0">
              <a:solidFill>
                <a:srgbClr val="000000"/>
              </a:solidFill>
              <a:latin typeface="Comic Sans MS" charset="0"/>
            </a:endParaRPr>
          </a:p>
        </p:txBody>
      </p:sp>
      <p:sp>
        <p:nvSpPr>
          <p:cNvPr id="159" name="Rectangle 158"/>
          <p:cNvSpPr/>
          <p:nvPr/>
        </p:nvSpPr>
        <p:spPr>
          <a:xfrm>
            <a:off x="6743450" y="2481223"/>
            <a:ext cx="270934" cy="20997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2" name="Rectangle 161"/>
          <p:cNvSpPr/>
          <p:nvPr/>
        </p:nvSpPr>
        <p:spPr>
          <a:xfrm>
            <a:off x="7014384" y="2481223"/>
            <a:ext cx="270934" cy="20997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3" name="Rectangle 162"/>
          <p:cNvSpPr/>
          <p:nvPr/>
        </p:nvSpPr>
        <p:spPr>
          <a:xfrm>
            <a:off x="7285318" y="2481223"/>
            <a:ext cx="270934" cy="20997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Rectangle 163"/>
          <p:cNvSpPr/>
          <p:nvPr/>
        </p:nvSpPr>
        <p:spPr>
          <a:xfrm>
            <a:off x="7556252" y="2481223"/>
            <a:ext cx="270934" cy="20997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endParaRPr lang="en-US" dirty="0"/>
          </a:p>
        </p:txBody>
      </p:sp>
      <p:sp>
        <p:nvSpPr>
          <p:cNvPr id="7" name="Content Placeholder 6"/>
          <p:cNvSpPr>
            <a:spLocks noGrp="1"/>
          </p:cNvSpPr>
          <p:nvPr>
            <p:ph idx="1"/>
          </p:nvPr>
        </p:nvSpPr>
        <p:spPr/>
        <p:txBody>
          <a:bodyPr>
            <a:normAutofit/>
          </a:bodyPr>
          <a:lstStyle/>
          <a:p>
            <a:r>
              <a:rPr lang="en-US" dirty="0" smtClean="0"/>
              <a:t>Hopefully everyone turned-in Project 1</a:t>
            </a:r>
          </a:p>
          <a:p>
            <a:pPr lvl="1"/>
            <a:r>
              <a:rPr lang="en-US" dirty="0" smtClean="0"/>
              <a:t>How many hours spent?</a:t>
            </a:r>
          </a:p>
          <a:p>
            <a:endParaRPr lang="en-US" dirty="0"/>
          </a:p>
          <a:p>
            <a:r>
              <a:rPr lang="en-US" dirty="0"/>
              <a:t>Start projects early</a:t>
            </a:r>
            <a:r>
              <a:rPr lang="en-US" dirty="0" smtClean="0"/>
              <a:t>! </a:t>
            </a:r>
            <a:endParaRPr lang="en-US" dirty="0" smtClean="0"/>
          </a:p>
          <a:p>
            <a:pPr lvl="1"/>
            <a:r>
              <a:rPr lang="en-US" dirty="0" smtClean="0"/>
              <a:t>Project </a:t>
            </a:r>
            <a:r>
              <a:rPr lang="en-US" dirty="0" smtClean="0"/>
              <a:t>2 releasing soon</a:t>
            </a:r>
            <a:endParaRPr lang="en-US" dirty="0"/>
          </a:p>
          <a:p>
            <a:pPr marL="457200" lvl="1" indent="0">
              <a:buNone/>
            </a:pPr>
            <a:endParaRPr lang="en-US" dirty="0" smtClean="0"/>
          </a:p>
          <a:p>
            <a:r>
              <a:rPr lang="en-US" dirty="0"/>
              <a:t>Guerilla Session: MIPS, Sat 9/26 noon-2pm @ 306 Soda</a:t>
            </a:r>
          </a:p>
          <a:p>
            <a:pPr lvl="1"/>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18</a:t>
            </a:fld>
            <a:endParaRPr lang="en-US" dirty="0"/>
          </a:p>
        </p:txBody>
      </p:sp>
      <p:sp>
        <p:nvSpPr>
          <p:cNvPr id="4" name="Rectangle 1"/>
          <p:cNvSpPr>
            <a:spLocks noChangeArrowheads="1"/>
          </p:cNvSpPr>
          <p:nvPr/>
        </p:nvSpPr>
        <p:spPr bwMode="auto">
          <a:xfrm>
            <a:off x="952500" y="34925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60" name="Rectangle 32"/>
          <p:cNvSpPr>
            <a:spLocks noGrp="1" noChangeArrowheads="1"/>
          </p:cNvSpPr>
          <p:nvPr>
            <p:ph type="body" idx="1"/>
          </p:nvPr>
        </p:nvSpPr>
        <p:spPr>
          <a:xfrm>
            <a:off x="406400" y="1600200"/>
            <a:ext cx="8178800" cy="3910013"/>
          </a:xfrm>
        </p:spPr>
        <p:txBody>
          <a:bodyPr/>
          <a:lstStyle/>
          <a:p>
            <a:pPr eaLnBrk="1" hangingPunct="1">
              <a:lnSpc>
                <a:spcPct val="90000"/>
              </a:lnSpc>
            </a:pPr>
            <a:r>
              <a:rPr lang="en-US" sz="2400" dirty="0"/>
              <a:t>Common combinational logic systems have standard symbols called logic gates</a:t>
            </a:r>
            <a:r>
              <a:rPr lang="en-US" sz="2000" dirty="0"/>
              <a:t/>
            </a:r>
            <a:br>
              <a:rPr lang="en-US" sz="2000" dirty="0"/>
            </a:br>
            <a:endParaRPr lang="en-US" sz="2000" dirty="0"/>
          </a:p>
          <a:p>
            <a:pPr lvl="1" eaLnBrk="1" hangingPunct="1">
              <a:lnSpc>
                <a:spcPct val="110000"/>
              </a:lnSpc>
            </a:pPr>
            <a:r>
              <a:rPr lang="en-US" sz="1800" dirty="0"/>
              <a:t>Buffer, NOT</a:t>
            </a:r>
            <a:r>
              <a:rPr lang="en-US" sz="1600" dirty="0"/>
              <a:t/>
            </a:r>
            <a:br>
              <a:rPr lang="en-US" sz="1600" dirty="0"/>
            </a:br>
            <a:r>
              <a:rPr lang="en-US" sz="1600" dirty="0"/>
              <a:t/>
            </a:r>
            <a:br>
              <a:rPr lang="en-US" sz="1600" dirty="0"/>
            </a:br>
            <a:r>
              <a:rPr lang="en-US" sz="1600" dirty="0"/>
              <a:t/>
            </a:r>
            <a:br>
              <a:rPr lang="en-US" sz="1600" dirty="0"/>
            </a:br>
            <a:endParaRPr lang="en-US" sz="1600" dirty="0"/>
          </a:p>
          <a:p>
            <a:pPr lvl="1" eaLnBrk="1" hangingPunct="1">
              <a:lnSpc>
                <a:spcPct val="110000"/>
              </a:lnSpc>
            </a:pPr>
            <a:r>
              <a:rPr lang="en-US" sz="1800" dirty="0"/>
              <a:t>AND, NAND</a:t>
            </a:r>
            <a:r>
              <a:rPr lang="en-US" sz="1600" dirty="0"/>
              <a:t/>
            </a:r>
            <a:br>
              <a:rPr lang="en-US" sz="1600" dirty="0"/>
            </a:br>
            <a:r>
              <a:rPr lang="en-US" sz="1600" dirty="0"/>
              <a:t/>
            </a:r>
            <a:br>
              <a:rPr lang="en-US" sz="1600" dirty="0"/>
            </a:br>
            <a:r>
              <a:rPr lang="en-US" sz="1600" dirty="0"/>
              <a:t/>
            </a:r>
            <a:br>
              <a:rPr lang="en-US" sz="1600" dirty="0"/>
            </a:br>
            <a:r>
              <a:rPr lang="en-US" sz="1600" dirty="0" smtClean="0"/>
              <a:t>								</a:t>
            </a:r>
            <a:endParaRPr lang="en-US" sz="1600" dirty="0"/>
          </a:p>
          <a:p>
            <a:pPr lvl="1" eaLnBrk="1" hangingPunct="1">
              <a:lnSpc>
                <a:spcPct val="110000"/>
              </a:lnSpc>
            </a:pPr>
            <a:r>
              <a:rPr lang="en-US" sz="1800" dirty="0"/>
              <a:t>OR, </a:t>
            </a:r>
            <a:r>
              <a:rPr lang="en-US" sz="1800" dirty="0" smtClean="0"/>
              <a:t>NOR		</a:t>
            </a:r>
            <a:endParaRPr lang="en-US" sz="1800" dirty="0"/>
          </a:p>
        </p:txBody>
      </p:sp>
      <p:sp>
        <p:nvSpPr>
          <p:cNvPr id="39945" name="Line 15"/>
          <p:cNvSpPr>
            <a:spLocks noChangeShapeType="1"/>
          </p:cNvSpPr>
          <p:nvPr/>
        </p:nvSpPr>
        <p:spPr bwMode="auto">
          <a:xfrm>
            <a:off x="3840163" y="3406775"/>
            <a:ext cx="2241550" cy="1454150"/>
          </a:xfrm>
          <a:prstGeom prst="line">
            <a:avLst/>
          </a:prstGeom>
          <a:noFill/>
          <a:ln w="12700">
            <a:solidFill>
              <a:srgbClr val="000000"/>
            </a:solidFill>
            <a:round/>
            <a:headEnd type="triangle" w="med" len="med"/>
            <a:tailEnd/>
          </a:ln>
        </p:spPr>
        <p:txBody>
          <a:bodyPr wrap="none" anchor="ctr">
            <a:prstTxWarp prst="textNoShape">
              <a:avLst/>
            </a:prstTxWarp>
          </a:bodyPr>
          <a:lstStyle/>
          <a:p>
            <a:endParaRPr lang="en-US"/>
          </a:p>
        </p:txBody>
      </p:sp>
      <p:sp>
        <p:nvSpPr>
          <p:cNvPr id="39946" name="Line 16"/>
          <p:cNvSpPr>
            <a:spLocks noChangeShapeType="1"/>
          </p:cNvSpPr>
          <p:nvPr/>
        </p:nvSpPr>
        <p:spPr bwMode="auto">
          <a:xfrm>
            <a:off x="3943817" y="4648200"/>
            <a:ext cx="2130425" cy="212725"/>
          </a:xfrm>
          <a:prstGeom prst="line">
            <a:avLst/>
          </a:prstGeom>
          <a:noFill/>
          <a:ln w="12700">
            <a:solidFill>
              <a:srgbClr val="000000"/>
            </a:solidFill>
            <a:round/>
            <a:headEnd type="triangle" w="med" len="med"/>
            <a:tailEnd/>
          </a:ln>
        </p:spPr>
        <p:txBody>
          <a:bodyPr wrap="none" anchor="ctr">
            <a:prstTxWarp prst="textNoShape">
              <a:avLst/>
            </a:prstTxWarp>
          </a:bodyPr>
          <a:lstStyle/>
          <a:p>
            <a:endParaRPr lang="en-US"/>
          </a:p>
        </p:txBody>
      </p:sp>
      <p:sp>
        <p:nvSpPr>
          <p:cNvPr id="39947" name="Line 17"/>
          <p:cNvSpPr>
            <a:spLocks noChangeShapeType="1"/>
          </p:cNvSpPr>
          <p:nvPr/>
        </p:nvSpPr>
        <p:spPr bwMode="auto">
          <a:xfrm flipV="1">
            <a:off x="4056529" y="4860925"/>
            <a:ext cx="2017713" cy="576263"/>
          </a:xfrm>
          <a:prstGeom prst="line">
            <a:avLst/>
          </a:prstGeom>
          <a:noFill/>
          <a:ln w="12700">
            <a:solidFill>
              <a:srgbClr val="000000"/>
            </a:solidFill>
            <a:round/>
            <a:headEnd type="triangle" w="med" len="med"/>
            <a:tailEnd/>
          </a:ln>
        </p:spPr>
        <p:txBody>
          <a:bodyPr wrap="none" anchor="ctr">
            <a:prstTxWarp prst="textNoShape">
              <a:avLst/>
            </a:prstTxWarp>
          </a:bodyPr>
          <a:lstStyle/>
          <a:p>
            <a:endParaRPr lang="en-US"/>
          </a:p>
        </p:txBody>
      </p:sp>
      <p:sp>
        <p:nvSpPr>
          <p:cNvPr id="39948" name="Rectangle 31"/>
          <p:cNvSpPr>
            <a:spLocks noGrp="1" noChangeArrowheads="1"/>
          </p:cNvSpPr>
          <p:nvPr>
            <p:ph type="title"/>
          </p:nvPr>
        </p:nvSpPr>
        <p:spPr/>
        <p:txBody>
          <a:bodyPr/>
          <a:lstStyle/>
          <a:p>
            <a:pPr eaLnBrk="1" hangingPunct="1"/>
            <a:r>
              <a:rPr lang="en-US" dirty="0"/>
              <a:t>Combinational Logic Symbols</a:t>
            </a:r>
          </a:p>
        </p:txBody>
      </p:sp>
      <p:sp>
        <p:nvSpPr>
          <p:cNvPr id="39949" name="Text Box 23"/>
          <p:cNvSpPr txBox="1">
            <a:spLocks noChangeArrowheads="1"/>
          </p:cNvSpPr>
          <p:nvPr/>
        </p:nvSpPr>
        <p:spPr bwMode="auto">
          <a:xfrm>
            <a:off x="2459038" y="3133725"/>
            <a:ext cx="284162" cy="304800"/>
          </a:xfrm>
          <a:prstGeom prst="rect">
            <a:avLst/>
          </a:prstGeom>
          <a:noFill/>
          <a:ln w="12700">
            <a:noFill/>
            <a:miter lim="800000"/>
            <a:headEnd/>
            <a:tailEnd/>
          </a:ln>
        </p:spPr>
        <p:txBody>
          <a:bodyPr wrap="none">
            <a:prstTxWarp prst="textNoShape">
              <a:avLst/>
            </a:prstTxWarp>
            <a:spAutoFit/>
          </a:bodyPr>
          <a:lstStyle/>
          <a:p>
            <a:r>
              <a:rPr lang="en-US" sz="1400" dirty="0">
                <a:latin typeface="Tahoma" charset="0"/>
              </a:rPr>
              <a:t>Z</a:t>
            </a:r>
          </a:p>
        </p:txBody>
      </p:sp>
      <p:sp>
        <p:nvSpPr>
          <p:cNvPr id="39950" name="Text Box 24"/>
          <p:cNvSpPr txBox="1">
            <a:spLocks noChangeArrowheads="1"/>
          </p:cNvSpPr>
          <p:nvPr/>
        </p:nvSpPr>
        <p:spPr bwMode="auto">
          <a:xfrm>
            <a:off x="1295400" y="4191000"/>
            <a:ext cx="290513" cy="304800"/>
          </a:xfrm>
          <a:prstGeom prst="rect">
            <a:avLst/>
          </a:prstGeom>
          <a:noFill/>
          <a:ln w="12700">
            <a:noFill/>
            <a:miter lim="800000"/>
            <a:headEnd/>
            <a:tailEnd/>
          </a:ln>
        </p:spPr>
        <p:txBody>
          <a:bodyPr wrap="none">
            <a:prstTxWarp prst="textNoShape">
              <a:avLst/>
            </a:prstTxWarp>
            <a:spAutoFit/>
          </a:bodyPr>
          <a:lstStyle/>
          <a:p>
            <a:r>
              <a:rPr lang="en-US" sz="1400" dirty="0">
                <a:latin typeface="Tahoma" charset="0"/>
              </a:rPr>
              <a:t>A</a:t>
            </a:r>
          </a:p>
        </p:txBody>
      </p:sp>
      <p:sp>
        <p:nvSpPr>
          <p:cNvPr id="39951" name="Text Box 25"/>
          <p:cNvSpPr txBox="1">
            <a:spLocks noChangeArrowheads="1"/>
          </p:cNvSpPr>
          <p:nvPr/>
        </p:nvSpPr>
        <p:spPr bwMode="auto">
          <a:xfrm>
            <a:off x="1295400" y="4419600"/>
            <a:ext cx="288925" cy="304800"/>
          </a:xfrm>
          <a:prstGeom prst="rect">
            <a:avLst/>
          </a:prstGeom>
          <a:noFill/>
          <a:ln w="12700">
            <a:noFill/>
            <a:miter lim="800000"/>
            <a:headEnd/>
            <a:tailEnd/>
          </a:ln>
        </p:spPr>
        <p:txBody>
          <a:bodyPr wrap="none">
            <a:prstTxWarp prst="textNoShape">
              <a:avLst/>
            </a:prstTxWarp>
            <a:spAutoFit/>
          </a:bodyPr>
          <a:lstStyle/>
          <a:p>
            <a:r>
              <a:rPr lang="en-US" sz="1400" dirty="0">
                <a:latin typeface="Tahoma" charset="0"/>
              </a:rPr>
              <a:t>B</a:t>
            </a:r>
          </a:p>
        </p:txBody>
      </p:sp>
      <p:sp>
        <p:nvSpPr>
          <p:cNvPr id="39952" name="Text Box 26"/>
          <p:cNvSpPr txBox="1">
            <a:spLocks noChangeArrowheads="1"/>
          </p:cNvSpPr>
          <p:nvPr/>
        </p:nvSpPr>
        <p:spPr bwMode="auto">
          <a:xfrm>
            <a:off x="2557463" y="4316413"/>
            <a:ext cx="284162" cy="304800"/>
          </a:xfrm>
          <a:prstGeom prst="rect">
            <a:avLst/>
          </a:prstGeom>
          <a:noFill/>
          <a:ln w="12700">
            <a:noFill/>
            <a:miter lim="800000"/>
            <a:headEnd/>
            <a:tailEnd/>
          </a:ln>
        </p:spPr>
        <p:txBody>
          <a:bodyPr wrap="none">
            <a:prstTxWarp prst="textNoShape">
              <a:avLst/>
            </a:prstTxWarp>
            <a:spAutoFit/>
          </a:bodyPr>
          <a:lstStyle/>
          <a:p>
            <a:r>
              <a:rPr lang="en-US" sz="1400">
                <a:latin typeface="Tahoma" charset="0"/>
              </a:rPr>
              <a:t>Z</a:t>
            </a:r>
          </a:p>
        </p:txBody>
      </p:sp>
      <p:sp>
        <p:nvSpPr>
          <p:cNvPr id="39953" name="Text Box 27"/>
          <p:cNvSpPr txBox="1">
            <a:spLocks noChangeArrowheads="1"/>
          </p:cNvSpPr>
          <p:nvPr/>
        </p:nvSpPr>
        <p:spPr bwMode="auto">
          <a:xfrm>
            <a:off x="2519363" y="5464175"/>
            <a:ext cx="284162" cy="304800"/>
          </a:xfrm>
          <a:prstGeom prst="rect">
            <a:avLst/>
          </a:prstGeom>
          <a:noFill/>
          <a:ln w="12700">
            <a:noFill/>
            <a:miter lim="800000"/>
            <a:headEnd/>
            <a:tailEnd/>
          </a:ln>
        </p:spPr>
        <p:txBody>
          <a:bodyPr wrap="none">
            <a:prstTxWarp prst="textNoShape">
              <a:avLst/>
            </a:prstTxWarp>
            <a:spAutoFit/>
          </a:bodyPr>
          <a:lstStyle/>
          <a:p>
            <a:r>
              <a:rPr lang="en-US" sz="1400">
                <a:latin typeface="Tahoma" charset="0"/>
              </a:rPr>
              <a:t>Z</a:t>
            </a:r>
          </a:p>
        </p:txBody>
      </p:sp>
      <p:sp>
        <p:nvSpPr>
          <p:cNvPr id="39954" name="Text Box 28"/>
          <p:cNvSpPr txBox="1">
            <a:spLocks noChangeArrowheads="1"/>
          </p:cNvSpPr>
          <p:nvPr/>
        </p:nvSpPr>
        <p:spPr bwMode="auto">
          <a:xfrm>
            <a:off x="1295400" y="3132138"/>
            <a:ext cx="290512" cy="304800"/>
          </a:xfrm>
          <a:prstGeom prst="rect">
            <a:avLst/>
          </a:prstGeom>
          <a:noFill/>
          <a:ln w="12700">
            <a:noFill/>
            <a:miter lim="800000"/>
            <a:headEnd/>
            <a:tailEnd/>
          </a:ln>
        </p:spPr>
        <p:txBody>
          <a:bodyPr wrap="none">
            <a:prstTxWarp prst="textNoShape">
              <a:avLst/>
            </a:prstTxWarp>
            <a:spAutoFit/>
          </a:bodyPr>
          <a:lstStyle/>
          <a:p>
            <a:r>
              <a:rPr lang="en-US" sz="1400" dirty="0">
                <a:latin typeface="Tahoma" charset="0"/>
              </a:rPr>
              <a:t>A</a:t>
            </a:r>
          </a:p>
        </p:txBody>
      </p:sp>
      <p:sp>
        <p:nvSpPr>
          <p:cNvPr id="39955" name="Text Box 29"/>
          <p:cNvSpPr txBox="1">
            <a:spLocks noChangeArrowheads="1"/>
          </p:cNvSpPr>
          <p:nvPr/>
        </p:nvSpPr>
        <p:spPr bwMode="auto">
          <a:xfrm>
            <a:off x="1233487" y="5372100"/>
            <a:ext cx="290513" cy="304800"/>
          </a:xfrm>
          <a:prstGeom prst="rect">
            <a:avLst/>
          </a:prstGeom>
          <a:noFill/>
          <a:ln w="12700">
            <a:noFill/>
            <a:miter lim="800000"/>
            <a:headEnd/>
            <a:tailEnd/>
          </a:ln>
        </p:spPr>
        <p:txBody>
          <a:bodyPr wrap="none">
            <a:prstTxWarp prst="textNoShape">
              <a:avLst/>
            </a:prstTxWarp>
            <a:spAutoFit/>
          </a:bodyPr>
          <a:lstStyle/>
          <a:p>
            <a:r>
              <a:rPr lang="en-US" sz="1400" dirty="0">
                <a:latin typeface="Tahoma" charset="0"/>
              </a:rPr>
              <a:t>A</a:t>
            </a:r>
          </a:p>
        </p:txBody>
      </p:sp>
      <p:sp>
        <p:nvSpPr>
          <p:cNvPr id="39956" name="Text Box 30"/>
          <p:cNvSpPr txBox="1">
            <a:spLocks noChangeArrowheads="1"/>
          </p:cNvSpPr>
          <p:nvPr/>
        </p:nvSpPr>
        <p:spPr bwMode="auto">
          <a:xfrm>
            <a:off x="1235075" y="5584825"/>
            <a:ext cx="288925" cy="304800"/>
          </a:xfrm>
          <a:prstGeom prst="rect">
            <a:avLst/>
          </a:prstGeom>
          <a:noFill/>
          <a:ln w="12700">
            <a:noFill/>
            <a:miter lim="800000"/>
            <a:headEnd/>
            <a:tailEnd/>
          </a:ln>
        </p:spPr>
        <p:txBody>
          <a:bodyPr wrap="none">
            <a:prstTxWarp prst="textNoShape">
              <a:avLst/>
            </a:prstTxWarp>
            <a:spAutoFit/>
          </a:bodyPr>
          <a:lstStyle/>
          <a:p>
            <a:r>
              <a:rPr lang="en-US" sz="1400">
                <a:latin typeface="Tahoma" charset="0"/>
              </a:rPr>
              <a:t>B</a:t>
            </a:r>
          </a:p>
        </p:txBody>
      </p:sp>
      <p:sp>
        <p:nvSpPr>
          <p:cNvPr id="39957" name="Rectangle 18"/>
          <p:cNvSpPr>
            <a:spLocks noChangeArrowheads="1"/>
          </p:cNvSpPr>
          <p:nvPr/>
        </p:nvSpPr>
        <p:spPr bwMode="auto">
          <a:xfrm>
            <a:off x="5924175" y="4959537"/>
            <a:ext cx="3062943" cy="1162499"/>
          </a:xfrm>
          <a:prstGeom prst="rect">
            <a:avLst/>
          </a:prstGeom>
          <a:noFill/>
          <a:ln w="12700">
            <a:noFill/>
            <a:miter lim="800000"/>
            <a:headEnd/>
            <a:tailEnd/>
          </a:ln>
        </p:spPr>
        <p:txBody>
          <a:bodyPr wrap="square" lIns="19050" tIns="26988" rIns="19050" bIns="26988">
            <a:prstTxWarp prst="textNoShape">
              <a:avLst/>
            </a:prstTxWarp>
            <a:normAutofit fontScale="70000" lnSpcReduction="20000"/>
          </a:bodyPr>
          <a:lstStyle/>
          <a:p>
            <a:pPr>
              <a:lnSpc>
                <a:spcPts val="2200"/>
              </a:lnSpc>
              <a:tabLst>
                <a:tab pos="457200" algn="l"/>
                <a:tab pos="914400" algn="l"/>
                <a:tab pos="1371600" algn="l"/>
              </a:tabLst>
            </a:pPr>
            <a:r>
              <a:rPr lang="en-US" dirty="0" smtClean="0">
                <a:solidFill>
                  <a:srgbClr val="000000"/>
                </a:solidFill>
                <a:latin typeface="Calibri" charset="0"/>
              </a:rPr>
              <a:t>Inverting versions (NOT, NAND, NOR) easiest </a:t>
            </a:r>
            <a:r>
              <a:rPr lang="en-US" dirty="0">
                <a:solidFill>
                  <a:srgbClr val="000000"/>
                </a:solidFill>
                <a:latin typeface="Calibri" charset="0"/>
              </a:rPr>
              <a:t>to </a:t>
            </a:r>
            <a:r>
              <a:rPr lang="en-US" dirty="0" smtClean="0">
                <a:solidFill>
                  <a:srgbClr val="000000"/>
                </a:solidFill>
                <a:latin typeface="Calibri" charset="0"/>
              </a:rPr>
              <a:t>implement</a:t>
            </a:r>
            <a:r>
              <a:rPr lang="en-US" dirty="0">
                <a:solidFill>
                  <a:srgbClr val="000000"/>
                </a:solidFill>
                <a:latin typeface="Calibri" charset="0"/>
              </a:rPr>
              <a:t> </a:t>
            </a:r>
            <a:r>
              <a:rPr lang="en-US" dirty="0" smtClean="0">
                <a:solidFill>
                  <a:srgbClr val="000000"/>
                </a:solidFill>
                <a:latin typeface="Calibri" charset="0"/>
              </a:rPr>
              <a:t>with </a:t>
            </a:r>
            <a:r>
              <a:rPr lang="en-US" dirty="0">
                <a:solidFill>
                  <a:srgbClr val="000000"/>
                </a:solidFill>
                <a:latin typeface="Calibri" charset="0"/>
              </a:rPr>
              <a:t>CMOS </a:t>
            </a:r>
            <a:r>
              <a:rPr lang="en-US" dirty="0" smtClean="0">
                <a:solidFill>
                  <a:srgbClr val="000000"/>
                </a:solidFill>
                <a:latin typeface="Calibri" charset="0"/>
              </a:rPr>
              <a:t>transistors</a:t>
            </a:r>
            <a:r>
              <a:rPr lang="en-US" dirty="0">
                <a:solidFill>
                  <a:srgbClr val="000000"/>
                </a:solidFill>
                <a:latin typeface="Calibri" charset="0"/>
              </a:rPr>
              <a:t> </a:t>
            </a:r>
            <a:r>
              <a:rPr lang="en-US" dirty="0" smtClean="0">
                <a:solidFill>
                  <a:srgbClr val="000000"/>
                </a:solidFill>
                <a:latin typeface="Calibri" charset="0"/>
              </a:rPr>
              <a:t>(the switches </a:t>
            </a:r>
            <a:r>
              <a:rPr lang="en-US" dirty="0">
                <a:solidFill>
                  <a:srgbClr val="000000"/>
                </a:solidFill>
                <a:latin typeface="Calibri" charset="0"/>
              </a:rPr>
              <a:t>we </a:t>
            </a:r>
            <a:r>
              <a:rPr lang="en-US" dirty="0" smtClean="0">
                <a:solidFill>
                  <a:srgbClr val="000000"/>
                </a:solidFill>
                <a:latin typeface="Calibri" charset="0"/>
              </a:rPr>
              <a:t>have available </a:t>
            </a:r>
            <a:r>
              <a:rPr lang="en-US" dirty="0">
                <a:solidFill>
                  <a:srgbClr val="000000"/>
                </a:solidFill>
                <a:latin typeface="Calibri" charset="0"/>
              </a:rPr>
              <a:t>and use most)</a:t>
            </a:r>
          </a:p>
        </p:txBody>
      </p:sp>
      <p:sp>
        <p:nvSpPr>
          <p:cNvPr id="25" name="Slide Number Placeholder 24"/>
          <p:cNvSpPr>
            <a:spLocks noGrp="1"/>
          </p:cNvSpPr>
          <p:nvPr>
            <p:ph type="sldNum" sz="quarter" idx="12"/>
          </p:nvPr>
        </p:nvSpPr>
        <p:spPr/>
        <p:txBody>
          <a:bodyPr/>
          <a:lstStyle/>
          <a:p>
            <a:pPr>
              <a:defRPr/>
            </a:pPr>
            <a:fld id="{868DC694-1BB0-F143-856D-D23E83EC16B0}" type="slidenum">
              <a:rPr lang="en-US"/>
              <a:pPr>
                <a:defRPr/>
              </a:pPr>
              <a:t>19</a:t>
            </a:fld>
            <a:endParaRPr lang="en-US" dirty="0"/>
          </a:p>
        </p:txBody>
      </p:sp>
      <p:pic>
        <p:nvPicPr>
          <p:cNvPr id="2" name="Picture 1" descr="100px-AND_ANSI.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4191000"/>
            <a:ext cx="973666" cy="486833"/>
          </a:xfrm>
          <a:prstGeom prst="rect">
            <a:avLst/>
          </a:prstGeom>
        </p:spPr>
      </p:pic>
      <p:pic>
        <p:nvPicPr>
          <p:cNvPr id="3" name="Picture 2" descr="100px-OR_ANSI.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0200" y="5410200"/>
            <a:ext cx="914400" cy="457200"/>
          </a:xfrm>
          <a:prstGeom prst="rect">
            <a:avLst/>
          </a:prstGeom>
        </p:spPr>
      </p:pic>
      <p:pic>
        <p:nvPicPr>
          <p:cNvPr id="4" name="Picture 3" descr="100px-NAND_ANSI.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000" y="4191000"/>
            <a:ext cx="1035756" cy="517878"/>
          </a:xfrm>
          <a:prstGeom prst="rect">
            <a:avLst/>
          </a:prstGeom>
        </p:spPr>
      </p:pic>
      <p:pic>
        <p:nvPicPr>
          <p:cNvPr id="5" name="Picture 4" descr="100px-NOR_ANSI.svg.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8000" y="5341056"/>
            <a:ext cx="990600" cy="495300"/>
          </a:xfrm>
          <a:prstGeom prst="rect">
            <a:avLst/>
          </a:prstGeom>
        </p:spPr>
      </p:pic>
      <p:pic>
        <p:nvPicPr>
          <p:cNvPr id="6" name="Picture 5" descr="100px-NOT_ANSI.svg.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71800" y="3124200"/>
            <a:ext cx="914400" cy="457200"/>
          </a:xfrm>
          <a:prstGeom prst="rect">
            <a:avLst/>
          </a:prstGeom>
        </p:spPr>
      </p:pic>
      <p:pic>
        <p:nvPicPr>
          <p:cNvPr id="7" name="Picture 6" descr="2_18_0_4.png"/>
          <p:cNvPicPr>
            <a:picLocks noChangeAspect="1"/>
          </p:cNvPicPr>
          <p:nvPr/>
        </p:nvPicPr>
        <p:blipFill rotWithShape="1">
          <a:blip r:embed="rId8">
            <a:extLst>
              <a:ext uri="{28A0092B-C50C-407E-A947-70E740481C1C}">
                <a14:useLocalDpi xmlns:a14="http://schemas.microsoft.com/office/drawing/2010/main" val="0"/>
              </a:ext>
            </a:extLst>
          </a:blip>
          <a:srcRect l="14574" r="17794"/>
          <a:stretch/>
        </p:blipFill>
        <p:spPr>
          <a:xfrm>
            <a:off x="1676400" y="3124200"/>
            <a:ext cx="714056" cy="381000"/>
          </a:xfrm>
          <a:prstGeom prst="rect">
            <a:avLst/>
          </a:prstGeom>
        </p:spPr>
      </p:pic>
    </p:spTree>
    <p:extLst>
      <p:ext uri="{BB962C8B-B14F-4D97-AF65-F5344CB8AC3E}">
        <p14:creationId xmlns:p14="http://schemas.microsoft.com/office/powerpoint/2010/main" val="2110104831"/>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279400" y="5460060"/>
            <a:ext cx="8636000" cy="1397940"/>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i="1" dirty="0">
              <a:solidFill>
                <a:schemeClr val="bg1"/>
              </a:solidFill>
            </a:endParaRPr>
          </a:p>
        </p:txBody>
      </p:sp>
      <p:sp>
        <p:nvSpPr>
          <p:cNvPr id="21507" name="Rectangle 5"/>
          <p:cNvSpPr>
            <a:spLocks noGrp="1" noChangeArrowheads="1"/>
          </p:cNvSpPr>
          <p:nvPr>
            <p:ph type="title"/>
          </p:nvPr>
        </p:nvSpPr>
        <p:spPr/>
        <p:txBody>
          <a:bodyPr/>
          <a:lstStyle/>
          <a:p>
            <a:pPr eaLnBrk="1" hangingPunct="1">
              <a:lnSpc>
                <a:spcPct val="80000"/>
              </a:lnSpc>
            </a:pPr>
            <a:r>
              <a:rPr lang="en-US" sz="4000" smtClean="0"/>
              <a:t>Levels of Representation/Interpretation</a:t>
            </a:r>
          </a:p>
        </p:txBody>
      </p:sp>
      <p:sp>
        <p:nvSpPr>
          <p:cNvPr id="28676" name="Rectangle 18"/>
          <p:cNvSpPr>
            <a:spLocks noGrp="1" noChangeArrowheads="1"/>
          </p:cNvSpPr>
          <p:nvPr>
            <p:ph type="body" sz="half" idx="4294967295"/>
          </p:nvPr>
        </p:nvSpPr>
        <p:spPr>
          <a:xfrm>
            <a:off x="4624389" y="2201864"/>
            <a:ext cx="3848100" cy="896937"/>
          </a:xfrm>
        </p:spPr>
        <p:txBody>
          <a:bodyPr rtlCol="0">
            <a:normAutofit lnSpcReduction="10000"/>
          </a:bodyPr>
          <a:lstStyle/>
          <a:p>
            <a:pPr eaLnBrk="1" fontAlgn="auto" hangingPunct="1">
              <a:lnSpc>
                <a:spcPct val="90000"/>
              </a:lnSpc>
              <a:spcBef>
                <a:spcPct val="0"/>
              </a:spcBef>
              <a:spcAft>
                <a:spcPts val="0"/>
              </a:spcAft>
              <a:buFont typeface="Times" charset="0"/>
              <a:buNone/>
              <a:tabLst>
                <a:tab pos="1066800" algn="l"/>
              </a:tabLst>
              <a:defRPr/>
            </a:pPr>
            <a:r>
              <a:rPr lang="en-US" sz="1600" dirty="0" err="1">
                <a:solidFill>
                  <a:srgbClr val="FF0000"/>
                </a:solidFill>
                <a:ea typeface="+mn-ea"/>
                <a:cs typeface="+mn-cs"/>
              </a:rPr>
              <a:t>lw</a:t>
            </a:r>
            <a:r>
              <a:rPr lang="en-US" sz="1600" dirty="0">
                <a:solidFill>
                  <a:srgbClr val="FF0000"/>
                </a:solidFill>
                <a:ea typeface="+mn-ea"/>
                <a:cs typeface="+mn-cs"/>
              </a:rPr>
              <a:t>	  $t0, 0($2)</a:t>
            </a:r>
          </a:p>
          <a:p>
            <a:pPr eaLnBrk="1" fontAlgn="auto" hangingPunct="1">
              <a:lnSpc>
                <a:spcPct val="90000"/>
              </a:lnSpc>
              <a:spcBef>
                <a:spcPct val="0"/>
              </a:spcBef>
              <a:spcAft>
                <a:spcPts val="0"/>
              </a:spcAft>
              <a:buFont typeface="Times" charset="0"/>
              <a:buNone/>
              <a:tabLst>
                <a:tab pos="1066800" algn="l"/>
              </a:tabLst>
              <a:defRPr/>
            </a:pPr>
            <a:r>
              <a:rPr lang="en-US" sz="1600" dirty="0" err="1">
                <a:solidFill>
                  <a:srgbClr val="FF0000"/>
                </a:solidFill>
                <a:ea typeface="+mn-ea"/>
                <a:cs typeface="+mn-cs"/>
              </a:rPr>
              <a:t>lw</a:t>
            </a:r>
            <a:r>
              <a:rPr lang="en-US" sz="1600" dirty="0">
                <a:solidFill>
                  <a:srgbClr val="FF0000"/>
                </a:solidFill>
                <a:ea typeface="+mn-ea"/>
                <a:cs typeface="+mn-cs"/>
              </a:rPr>
              <a:t>	  $t1, 4($2)</a:t>
            </a:r>
          </a:p>
          <a:p>
            <a:pPr eaLnBrk="1" fontAlgn="auto" hangingPunct="1">
              <a:lnSpc>
                <a:spcPct val="90000"/>
              </a:lnSpc>
              <a:spcBef>
                <a:spcPct val="0"/>
              </a:spcBef>
              <a:spcAft>
                <a:spcPts val="0"/>
              </a:spcAft>
              <a:buFont typeface="Times" charset="0"/>
              <a:buNone/>
              <a:tabLst>
                <a:tab pos="1066800" algn="l"/>
              </a:tabLst>
              <a:defRPr/>
            </a:pPr>
            <a:r>
              <a:rPr lang="en-US" sz="1600" dirty="0" err="1">
                <a:solidFill>
                  <a:srgbClr val="FF0000"/>
                </a:solidFill>
                <a:ea typeface="+mn-ea"/>
                <a:cs typeface="+mn-cs"/>
              </a:rPr>
              <a:t>sw</a:t>
            </a:r>
            <a:r>
              <a:rPr lang="en-US" sz="1600" dirty="0">
                <a:solidFill>
                  <a:srgbClr val="FF0000"/>
                </a:solidFill>
                <a:ea typeface="+mn-ea"/>
                <a:cs typeface="+mn-cs"/>
              </a:rPr>
              <a:t>	  $t1, 0($2)</a:t>
            </a:r>
          </a:p>
          <a:p>
            <a:pPr eaLnBrk="1" fontAlgn="auto" hangingPunct="1">
              <a:spcBef>
                <a:spcPct val="0"/>
              </a:spcBef>
              <a:spcAft>
                <a:spcPts val="0"/>
              </a:spcAft>
              <a:buFont typeface="Times" charset="0"/>
              <a:buNone/>
              <a:tabLst>
                <a:tab pos="1066800" algn="l"/>
              </a:tabLst>
              <a:defRPr/>
            </a:pPr>
            <a:r>
              <a:rPr lang="en-US" sz="1600" dirty="0" err="1">
                <a:solidFill>
                  <a:srgbClr val="FF0000"/>
                </a:solidFill>
                <a:ea typeface="+mn-ea"/>
                <a:cs typeface="+mn-cs"/>
              </a:rPr>
              <a:t>sw</a:t>
            </a:r>
            <a:r>
              <a:rPr lang="en-US" sz="1600" dirty="0">
                <a:solidFill>
                  <a:srgbClr val="FF0000"/>
                </a:solidFill>
                <a:ea typeface="+mn-ea"/>
                <a:cs typeface="+mn-cs"/>
              </a:rPr>
              <a:t>	  $t0, 4($2)</a:t>
            </a:r>
          </a:p>
        </p:txBody>
      </p:sp>
      <p:graphicFrame>
        <p:nvGraphicFramePr>
          <p:cNvPr id="21506" name="Object 2"/>
          <p:cNvGraphicFramePr>
            <a:graphicFrameLocks noGrp="1" noChangeAspect="1"/>
          </p:cNvGraphicFramePr>
          <p:nvPr>
            <p:ph sz="quarter" idx="4294967295"/>
          </p:nvPr>
        </p:nvGraphicFramePr>
        <p:xfrm>
          <a:off x="4624388" y="5549900"/>
          <a:ext cx="1828800" cy="1257300"/>
        </p:xfrm>
        <a:graphic>
          <a:graphicData uri="http://schemas.openxmlformats.org/presentationml/2006/ole">
            <mc:AlternateContent xmlns:mc="http://schemas.openxmlformats.org/markup-compatibility/2006">
              <mc:Choice xmlns:v="urn:schemas-microsoft-com:vml" Requires="v">
                <p:oleObj spid="_x0000_s155819" name="Image" r:id="rId4" imgW="3492063" imgH="2400000" progId="">
                  <p:embed/>
                </p:oleObj>
              </mc:Choice>
              <mc:Fallback>
                <p:oleObj name="Image" r:id="rId4" imgW="3492063" imgH="240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4388" y="5549900"/>
                        <a:ext cx="1828800" cy="1257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pic>
                </p:oleObj>
              </mc:Fallback>
            </mc:AlternateContent>
          </a:graphicData>
        </a:graphic>
      </p:graphicFrame>
      <p:sp>
        <p:nvSpPr>
          <p:cNvPr id="21509" name="Rectangle 7"/>
          <p:cNvSpPr>
            <a:spLocks noChangeArrowheads="1"/>
          </p:cNvSpPr>
          <p:nvPr/>
        </p:nvSpPr>
        <p:spPr bwMode="auto">
          <a:xfrm>
            <a:off x="857251" y="1435100"/>
            <a:ext cx="2590800" cy="529119"/>
          </a:xfrm>
          <a:prstGeom prst="rect">
            <a:avLst/>
          </a:prstGeom>
          <a:noFill/>
          <a:ln w="28575">
            <a:solidFill>
              <a:schemeClr val="tx1"/>
            </a:solidFill>
            <a:miter lim="800000"/>
            <a:headEnd/>
            <a:tailEnd/>
          </a:ln>
        </p:spPr>
        <p:txBody>
          <a:bodyPr lIns="63500" tIns="25400" rIns="63500" bIns="25400">
            <a:prstTxWarp prst="textNoShape">
              <a:avLst/>
            </a:prstTxWarp>
            <a:spAutoFit/>
          </a:bodyPr>
          <a:lstStyle/>
          <a:p>
            <a:pPr algn="ctr">
              <a:lnSpc>
                <a:spcPct val="85000"/>
              </a:lnSpc>
              <a:spcBef>
                <a:spcPct val="41000"/>
              </a:spcBef>
            </a:pPr>
            <a:r>
              <a:rPr lang="en-US" b="1">
                <a:latin typeface="Calibri" charset="0"/>
              </a:rPr>
              <a:t>High Level Language</a:t>
            </a:r>
            <a:br>
              <a:rPr lang="en-US" b="1">
                <a:latin typeface="Calibri" charset="0"/>
              </a:rPr>
            </a:br>
            <a:r>
              <a:rPr lang="en-US" b="1">
                <a:latin typeface="Calibri" charset="0"/>
              </a:rPr>
              <a:t>Program (e.g., C)</a:t>
            </a:r>
          </a:p>
        </p:txBody>
      </p:sp>
      <p:sp>
        <p:nvSpPr>
          <p:cNvPr id="21510" name="Rectangle 8"/>
          <p:cNvSpPr>
            <a:spLocks noChangeArrowheads="1"/>
          </p:cNvSpPr>
          <p:nvPr/>
        </p:nvSpPr>
        <p:spPr bwMode="auto">
          <a:xfrm>
            <a:off x="857250" y="2381251"/>
            <a:ext cx="2800351" cy="529119"/>
          </a:xfrm>
          <a:prstGeom prst="rect">
            <a:avLst/>
          </a:prstGeom>
          <a:noFill/>
          <a:ln w="28575">
            <a:solidFill>
              <a:schemeClr val="tx1"/>
            </a:solidFill>
            <a:miter lim="800000"/>
            <a:headEnd/>
            <a:tailEnd/>
          </a:ln>
        </p:spPr>
        <p:txBody>
          <a:bodyPr lIns="63500" tIns="25400" rIns="63500" bIns="25400">
            <a:prstTxWarp prst="textNoShape">
              <a:avLst/>
            </a:prstTxWarp>
            <a:spAutoFit/>
          </a:bodyPr>
          <a:lstStyle/>
          <a:p>
            <a:pPr algn="ctr">
              <a:lnSpc>
                <a:spcPct val="85000"/>
              </a:lnSpc>
              <a:spcBef>
                <a:spcPct val="41000"/>
              </a:spcBef>
            </a:pPr>
            <a:r>
              <a:rPr lang="en-US" b="1">
                <a:solidFill>
                  <a:srgbClr val="FF0000"/>
                </a:solidFill>
                <a:latin typeface="Calibri" charset="0"/>
              </a:rPr>
              <a:t>Assembly  Language Program (e.g., MIPS)</a:t>
            </a:r>
          </a:p>
        </p:txBody>
      </p:sp>
      <p:sp>
        <p:nvSpPr>
          <p:cNvPr id="21511" name="Rectangle 9"/>
          <p:cNvSpPr>
            <a:spLocks noChangeArrowheads="1"/>
          </p:cNvSpPr>
          <p:nvPr/>
        </p:nvSpPr>
        <p:spPr bwMode="auto">
          <a:xfrm>
            <a:off x="908051" y="3295650"/>
            <a:ext cx="2590800" cy="529119"/>
          </a:xfrm>
          <a:prstGeom prst="rect">
            <a:avLst/>
          </a:prstGeom>
          <a:noFill/>
          <a:ln w="28575">
            <a:solidFill>
              <a:schemeClr val="tx1"/>
            </a:solidFill>
            <a:miter lim="800000"/>
            <a:headEnd/>
            <a:tailEnd/>
          </a:ln>
        </p:spPr>
        <p:txBody>
          <a:bodyPr lIns="63500" tIns="25400" rIns="63500" bIns="25400">
            <a:prstTxWarp prst="textNoShape">
              <a:avLst/>
            </a:prstTxWarp>
            <a:spAutoFit/>
          </a:bodyPr>
          <a:lstStyle/>
          <a:p>
            <a:pPr algn="ctr">
              <a:lnSpc>
                <a:spcPct val="85000"/>
              </a:lnSpc>
              <a:spcBef>
                <a:spcPct val="41000"/>
              </a:spcBef>
            </a:pPr>
            <a:r>
              <a:rPr lang="en-US" b="1">
                <a:latin typeface="Calibri" charset="0"/>
              </a:rPr>
              <a:t>Machine  Language Program (MIPS)</a:t>
            </a:r>
          </a:p>
        </p:txBody>
      </p:sp>
      <p:sp>
        <p:nvSpPr>
          <p:cNvPr id="21512" name="Rectangle 10"/>
          <p:cNvSpPr>
            <a:spLocks noChangeArrowheads="1"/>
          </p:cNvSpPr>
          <p:nvPr/>
        </p:nvSpPr>
        <p:spPr bwMode="auto">
          <a:xfrm>
            <a:off x="304800" y="4667251"/>
            <a:ext cx="4038600" cy="544354"/>
          </a:xfrm>
          <a:prstGeom prst="rect">
            <a:avLst/>
          </a:prstGeom>
          <a:noFill/>
          <a:ln w="28575">
            <a:pattFill prst="pct70">
              <a:fgClr>
                <a:schemeClr val="tx1"/>
              </a:fgClr>
              <a:bgClr>
                <a:schemeClr val="bg1"/>
              </a:bgClr>
            </a:pattFill>
            <a:miter lim="800000"/>
            <a:headEnd/>
            <a:tailEnd/>
          </a:ln>
        </p:spPr>
        <p:txBody>
          <a:bodyPr lIns="63500" tIns="25400" rIns="63500" bIns="25400">
            <a:prstTxWarp prst="textNoShape">
              <a:avLst/>
            </a:prstTxWarp>
            <a:spAutoFit/>
          </a:bodyPr>
          <a:lstStyle/>
          <a:p>
            <a:pPr algn="ctr">
              <a:lnSpc>
                <a:spcPct val="88000"/>
              </a:lnSpc>
              <a:spcBef>
                <a:spcPct val="43000"/>
              </a:spcBef>
            </a:pPr>
            <a:r>
              <a:rPr lang="en-US" b="1">
                <a:solidFill>
                  <a:srgbClr val="3366FF"/>
                </a:solidFill>
                <a:latin typeface="Calibri" charset="0"/>
              </a:rPr>
              <a:t>Hardware Architecture Description</a:t>
            </a:r>
            <a:br>
              <a:rPr lang="en-US" b="1">
                <a:solidFill>
                  <a:srgbClr val="3366FF"/>
                </a:solidFill>
                <a:latin typeface="Calibri" charset="0"/>
              </a:rPr>
            </a:br>
            <a:r>
              <a:rPr lang="en-US" b="1">
                <a:solidFill>
                  <a:srgbClr val="3366FF"/>
                </a:solidFill>
                <a:latin typeface="Calibri" charset="0"/>
              </a:rPr>
              <a:t>(e.g., block diagrams)</a:t>
            </a:r>
            <a:r>
              <a:rPr lang="en-US">
                <a:solidFill>
                  <a:srgbClr val="3366FF"/>
                </a:solidFill>
                <a:latin typeface="Calibri" charset="0"/>
              </a:rPr>
              <a:t> </a:t>
            </a:r>
          </a:p>
        </p:txBody>
      </p:sp>
      <p:sp>
        <p:nvSpPr>
          <p:cNvPr id="21513" name="Line 11"/>
          <p:cNvSpPr>
            <a:spLocks noChangeShapeType="1"/>
          </p:cNvSpPr>
          <p:nvPr/>
        </p:nvSpPr>
        <p:spPr bwMode="auto">
          <a:xfrm>
            <a:off x="2057400" y="1981200"/>
            <a:ext cx="0" cy="40005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21514" name="Rectangle 13"/>
          <p:cNvSpPr>
            <a:spLocks noChangeArrowheads="1"/>
          </p:cNvSpPr>
          <p:nvPr/>
        </p:nvSpPr>
        <p:spPr bwMode="auto">
          <a:xfrm>
            <a:off x="2197101" y="2076451"/>
            <a:ext cx="1308100" cy="293670"/>
          </a:xfrm>
          <a:prstGeom prst="rect">
            <a:avLst/>
          </a:prstGeom>
          <a:noFill/>
          <a:ln w="12700">
            <a:noFill/>
            <a:miter lim="800000"/>
            <a:headEnd/>
            <a:tailEnd/>
          </a:ln>
        </p:spPr>
        <p:txBody>
          <a:bodyPr lIns="63500" tIns="25400" rIns="63500" bIns="25400">
            <a:prstTxWarp prst="textNoShape">
              <a:avLst/>
            </a:prstTxWarp>
            <a:spAutoFit/>
          </a:bodyPr>
          <a:lstStyle/>
          <a:p>
            <a:pPr>
              <a:lnSpc>
                <a:spcPct val="85000"/>
              </a:lnSpc>
            </a:pPr>
            <a:r>
              <a:rPr lang="en-US" b="1" i="1">
                <a:latin typeface="Calibri" charset="0"/>
              </a:rPr>
              <a:t>Compiler</a:t>
            </a:r>
          </a:p>
        </p:txBody>
      </p:sp>
      <p:sp>
        <p:nvSpPr>
          <p:cNvPr id="21515" name="Rectangle 14"/>
          <p:cNvSpPr>
            <a:spLocks noChangeArrowheads="1"/>
          </p:cNvSpPr>
          <p:nvPr/>
        </p:nvSpPr>
        <p:spPr bwMode="auto">
          <a:xfrm>
            <a:off x="2222501" y="2990851"/>
            <a:ext cx="1435100" cy="293670"/>
          </a:xfrm>
          <a:prstGeom prst="rect">
            <a:avLst/>
          </a:prstGeom>
          <a:noFill/>
          <a:ln w="12700">
            <a:noFill/>
            <a:miter lim="800000"/>
            <a:headEnd/>
            <a:tailEnd/>
          </a:ln>
        </p:spPr>
        <p:txBody>
          <a:bodyPr lIns="63500" tIns="25400" rIns="63500" bIns="25400">
            <a:prstTxWarp prst="textNoShape">
              <a:avLst/>
            </a:prstTxWarp>
            <a:spAutoFit/>
          </a:bodyPr>
          <a:lstStyle/>
          <a:p>
            <a:pPr>
              <a:lnSpc>
                <a:spcPct val="85000"/>
              </a:lnSpc>
            </a:pPr>
            <a:r>
              <a:rPr lang="en-US" b="1" i="1">
                <a:latin typeface="Calibri" charset="0"/>
              </a:rPr>
              <a:t>Assembler</a:t>
            </a:r>
          </a:p>
        </p:txBody>
      </p:sp>
      <p:sp>
        <p:nvSpPr>
          <p:cNvPr id="21516" name="Line 15"/>
          <p:cNvSpPr>
            <a:spLocks noChangeShapeType="1"/>
          </p:cNvSpPr>
          <p:nvPr/>
        </p:nvSpPr>
        <p:spPr bwMode="auto">
          <a:xfrm>
            <a:off x="2108200" y="3816351"/>
            <a:ext cx="0" cy="85090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21517" name="Rectangle 16"/>
          <p:cNvSpPr>
            <a:spLocks noChangeArrowheads="1"/>
          </p:cNvSpPr>
          <p:nvPr/>
        </p:nvSpPr>
        <p:spPr bwMode="auto">
          <a:xfrm>
            <a:off x="381000" y="4057651"/>
            <a:ext cx="1676400" cy="529119"/>
          </a:xfrm>
          <a:prstGeom prst="rect">
            <a:avLst/>
          </a:prstGeom>
          <a:noFill/>
          <a:ln w="12700">
            <a:noFill/>
            <a:miter lim="800000"/>
            <a:headEnd/>
            <a:tailEnd/>
          </a:ln>
        </p:spPr>
        <p:txBody>
          <a:bodyPr lIns="63500" tIns="25400" rIns="63500" bIns="25400">
            <a:prstTxWarp prst="textNoShape">
              <a:avLst/>
            </a:prstTxWarp>
            <a:spAutoFit/>
          </a:bodyPr>
          <a:lstStyle/>
          <a:p>
            <a:pPr>
              <a:lnSpc>
                <a:spcPct val="85000"/>
              </a:lnSpc>
            </a:pPr>
            <a:r>
              <a:rPr lang="en-US" b="1" i="1">
                <a:latin typeface="Calibri" charset="0"/>
              </a:rPr>
              <a:t>Machine Interpretation</a:t>
            </a:r>
          </a:p>
        </p:txBody>
      </p:sp>
      <p:sp>
        <p:nvSpPr>
          <p:cNvPr id="21518" name="Rectangle 17"/>
          <p:cNvSpPr>
            <a:spLocks noChangeArrowheads="1"/>
          </p:cNvSpPr>
          <p:nvPr/>
        </p:nvSpPr>
        <p:spPr bwMode="auto">
          <a:xfrm>
            <a:off x="4624389" y="1336675"/>
            <a:ext cx="3086100" cy="709630"/>
          </a:xfrm>
          <a:prstGeom prst="rect">
            <a:avLst/>
          </a:prstGeom>
          <a:noFill/>
          <a:ln w="12700">
            <a:noFill/>
            <a:miter lim="800000"/>
            <a:headEnd/>
            <a:tailEnd/>
          </a:ln>
        </p:spPr>
        <p:txBody>
          <a:bodyPr lIns="63500" tIns="25400" rIns="63500" bIns="25400">
            <a:prstTxWarp prst="textNoShape">
              <a:avLst/>
            </a:prstTxWarp>
            <a:spAutoFit/>
          </a:bodyPr>
          <a:lstStyle/>
          <a:p>
            <a:pPr marL="342900" indent="-342900">
              <a:lnSpc>
                <a:spcPct val="78000"/>
              </a:lnSpc>
            </a:pPr>
            <a:r>
              <a:rPr lang="en-US" b="1">
                <a:latin typeface="Calibri" charset="0"/>
              </a:rPr>
              <a:t>temp = v[k];</a:t>
            </a:r>
          </a:p>
          <a:p>
            <a:pPr marL="342900" indent="-342900">
              <a:lnSpc>
                <a:spcPct val="78000"/>
              </a:lnSpc>
            </a:pPr>
            <a:r>
              <a:rPr lang="en-US" b="1">
                <a:latin typeface="Calibri" charset="0"/>
              </a:rPr>
              <a:t>v[k] = v[k+1];</a:t>
            </a:r>
          </a:p>
          <a:p>
            <a:pPr marL="342900" indent="-342900">
              <a:lnSpc>
                <a:spcPct val="78000"/>
              </a:lnSpc>
            </a:pPr>
            <a:r>
              <a:rPr lang="en-US" b="1">
                <a:latin typeface="Calibri" charset="0"/>
              </a:rPr>
              <a:t>v[k+1] = temp;</a:t>
            </a:r>
            <a:endParaRPr lang="en-US" sz="1200">
              <a:latin typeface="Calibri" charset="0"/>
            </a:endParaRPr>
          </a:p>
        </p:txBody>
      </p:sp>
      <p:sp>
        <p:nvSpPr>
          <p:cNvPr id="21519" name="Rectangle 19"/>
          <p:cNvSpPr>
            <a:spLocks noChangeArrowheads="1"/>
          </p:cNvSpPr>
          <p:nvPr/>
        </p:nvSpPr>
        <p:spPr bwMode="auto">
          <a:xfrm>
            <a:off x="4624389" y="4298950"/>
            <a:ext cx="2984500" cy="266700"/>
          </a:xfrm>
          <a:prstGeom prst="rect">
            <a:avLst/>
          </a:prstGeom>
          <a:noFill/>
          <a:ln w="12700">
            <a:noFill/>
            <a:miter lim="800000"/>
            <a:headEnd/>
            <a:tailEnd/>
          </a:ln>
        </p:spPr>
        <p:txBody>
          <a:bodyPr wrap="none" anchor="ctr">
            <a:prstTxWarp prst="textNoShape">
              <a:avLst/>
            </a:prstTxWarp>
          </a:bodyPr>
          <a:lstStyle/>
          <a:p>
            <a:endParaRPr lang="en-US">
              <a:latin typeface="Calibri" charset="0"/>
            </a:endParaRPr>
          </a:p>
        </p:txBody>
      </p:sp>
      <p:sp>
        <p:nvSpPr>
          <p:cNvPr id="21520" name="Rectangle 20"/>
          <p:cNvSpPr>
            <a:spLocks noChangeArrowheads="1"/>
          </p:cNvSpPr>
          <p:nvPr/>
        </p:nvSpPr>
        <p:spPr bwMode="auto">
          <a:xfrm>
            <a:off x="4624390" y="3125788"/>
            <a:ext cx="4384575" cy="951542"/>
          </a:xfrm>
          <a:prstGeom prst="rect">
            <a:avLst/>
          </a:prstGeom>
          <a:noFill/>
          <a:ln w="12700">
            <a:noFill/>
            <a:miter lim="800000"/>
            <a:headEnd/>
            <a:tailEnd/>
          </a:ln>
        </p:spPr>
        <p:txBody>
          <a:bodyPr wrap="none" lIns="90487" tIns="44450" rIns="90487" bIns="44450">
            <a:prstTxWarp prst="textNoShape">
              <a:avLst/>
            </a:prstTxWarp>
            <a:spAutoFit/>
          </a:bodyPr>
          <a:lstStyle/>
          <a:p>
            <a:r>
              <a:rPr lang="en-US" sz="1400">
                <a:latin typeface="Courier New" charset="0"/>
              </a:rPr>
              <a:t>0000 1001 1100 0110 1010 1111 0101 1000</a:t>
            </a:r>
          </a:p>
          <a:p>
            <a:r>
              <a:rPr lang="en-US" sz="1400">
                <a:latin typeface="Courier New" charset="0"/>
              </a:rPr>
              <a:t>1010 1111 0101 1000 0000 1001 1100 0110 </a:t>
            </a:r>
          </a:p>
          <a:p>
            <a:r>
              <a:rPr lang="en-US" sz="1400">
                <a:latin typeface="Courier New" charset="0"/>
              </a:rPr>
              <a:t>1100 0110 1010 1111 0101 1000 0000 1001 </a:t>
            </a:r>
          </a:p>
          <a:p>
            <a:r>
              <a:rPr lang="en-US" sz="1400">
                <a:latin typeface="Courier New" charset="0"/>
              </a:rPr>
              <a:t>0101 1000 0000 1001 1100 0110 1010 1111</a:t>
            </a:r>
            <a:r>
              <a:rPr lang="en-US" sz="1400">
                <a:latin typeface="Courier" charset="0"/>
              </a:rPr>
              <a:t> </a:t>
            </a:r>
          </a:p>
        </p:txBody>
      </p:sp>
      <p:sp>
        <p:nvSpPr>
          <p:cNvPr id="21521" name="Rectangle 22"/>
          <p:cNvSpPr>
            <a:spLocks noChangeArrowheads="1"/>
          </p:cNvSpPr>
          <p:nvPr/>
        </p:nvSpPr>
        <p:spPr bwMode="auto">
          <a:xfrm>
            <a:off x="844551" y="3816351"/>
            <a:ext cx="2730500" cy="139700"/>
          </a:xfrm>
          <a:prstGeom prst="rect">
            <a:avLst/>
          </a:prstGeom>
          <a:solidFill>
            <a:srgbClr val="FF8DA0"/>
          </a:solid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21522" name="Line 23"/>
          <p:cNvSpPr>
            <a:spLocks noChangeShapeType="1"/>
          </p:cNvSpPr>
          <p:nvPr/>
        </p:nvSpPr>
        <p:spPr bwMode="auto">
          <a:xfrm>
            <a:off x="2085975" y="2922588"/>
            <a:ext cx="0" cy="40005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21523" name="Rectangle 24"/>
          <p:cNvSpPr>
            <a:spLocks noChangeArrowheads="1"/>
          </p:cNvSpPr>
          <p:nvPr/>
        </p:nvSpPr>
        <p:spPr bwMode="auto">
          <a:xfrm>
            <a:off x="609600" y="6070601"/>
            <a:ext cx="3708400" cy="544354"/>
          </a:xfrm>
          <a:prstGeom prst="rect">
            <a:avLst/>
          </a:prstGeom>
          <a:noFill/>
          <a:ln w="28575">
            <a:pattFill prst="pct70">
              <a:fgClr>
                <a:schemeClr val="tx1"/>
              </a:fgClr>
              <a:bgClr>
                <a:schemeClr val="bg1"/>
              </a:bgClr>
            </a:pattFill>
            <a:miter lim="800000"/>
            <a:headEnd/>
            <a:tailEnd/>
          </a:ln>
        </p:spPr>
        <p:txBody>
          <a:bodyPr lIns="63500" tIns="25400" rIns="63500" bIns="25400">
            <a:prstTxWarp prst="textNoShape">
              <a:avLst/>
            </a:prstTxWarp>
            <a:spAutoFit/>
          </a:bodyPr>
          <a:lstStyle/>
          <a:p>
            <a:pPr algn="ctr">
              <a:lnSpc>
                <a:spcPct val="88000"/>
              </a:lnSpc>
              <a:spcBef>
                <a:spcPct val="43000"/>
              </a:spcBef>
            </a:pPr>
            <a:r>
              <a:rPr lang="en-US" b="1">
                <a:solidFill>
                  <a:srgbClr val="005400"/>
                </a:solidFill>
                <a:latin typeface="Calibri" charset="0"/>
              </a:rPr>
              <a:t>Logic Circuit Description</a:t>
            </a:r>
            <a:br>
              <a:rPr lang="en-US" b="1">
                <a:solidFill>
                  <a:srgbClr val="005400"/>
                </a:solidFill>
                <a:latin typeface="Calibri" charset="0"/>
              </a:rPr>
            </a:br>
            <a:r>
              <a:rPr lang="en-US" b="1">
                <a:solidFill>
                  <a:srgbClr val="005400"/>
                </a:solidFill>
                <a:latin typeface="Calibri" charset="0"/>
              </a:rPr>
              <a:t>(Circuit Schematic Diagrams)</a:t>
            </a:r>
          </a:p>
        </p:txBody>
      </p:sp>
      <p:sp>
        <p:nvSpPr>
          <p:cNvPr id="21524" name="Line 26"/>
          <p:cNvSpPr>
            <a:spLocks noChangeShapeType="1"/>
          </p:cNvSpPr>
          <p:nvPr/>
        </p:nvSpPr>
        <p:spPr bwMode="auto">
          <a:xfrm>
            <a:off x="2286000" y="5224464"/>
            <a:ext cx="0" cy="85090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21525" name="Rectangle 27"/>
          <p:cNvSpPr>
            <a:spLocks noChangeArrowheads="1"/>
          </p:cNvSpPr>
          <p:nvPr/>
        </p:nvSpPr>
        <p:spPr bwMode="auto">
          <a:xfrm>
            <a:off x="381000" y="5368926"/>
            <a:ext cx="1981200" cy="529119"/>
          </a:xfrm>
          <a:prstGeom prst="rect">
            <a:avLst/>
          </a:prstGeom>
          <a:noFill/>
          <a:ln w="12700">
            <a:noFill/>
            <a:miter lim="800000"/>
            <a:headEnd/>
            <a:tailEnd/>
          </a:ln>
        </p:spPr>
        <p:txBody>
          <a:bodyPr lIns="63500" tIns="25400" rIns="63500" bIns="25400">
            <a:prstTxWarp prst="textNoShape">
              <a:avLst/>
            </a:prstTxWarp>
            <a:spAutoFit/>
          </a:bodyPr>
          <a:lstStyle/>
          <a:p>
            <a:pPr>
              <a:lnSpc>
                <a:spcPct val="85000"/>
              </a:lnSpc>
            </a:pPr>
            <a:r>
              <a:rPr lang="en-US" b="1" i="1">
                <a:latin typeface="Calibri" charset="0"/>
              </a:rPr>
              <a:t>Architecture Implementation</a:t>
            </a:r>
          </a:p>
        </p:txBody>
      </p:sp>
      <p:pic>
        <p:nvPicPr>
          <p:cNvPr id="21526" name="Picture 35" descr="Picture 1"/>
          <p:cNvPicPr>
            <a:picLocks noChangeAspect="1" noChangeArrowheads="1"/>
          </p:cNvPicPr>
          <p:nvPr/>
        </p:nvPicPr>
        <p:blipFill>
          <a:blip r:embed="rId6"/>
          <a:srcRect/>
          <a:stretch>
            <a:fillRect/>
          </a:stretch>
        </p:blipFill>
        <p:spPr bwMode="auto">
          <a:xfrm>
            <a:off x="4624389" y="4178301"/>
            <a:ext cx="1638300" cy="1373188"/>
          </a:xfrm>
          <a:prstGeom prst="rect">
            <a:avLst/>
          </a:prstGeom>
          <a:noFill/>
          <a:ln w="9525">
            <a:noFill/>
            <a:miter lim="800000"/>
            <a:headEnd/>
            <a:tailEnd/>
          </a:ln>
        </p:spPr>
      </p:pic>
      <p:sp>
        <p:nvSpPr>
          <p:cNvPr id="21527" name="Rectangle 36"/>
          <p:cNvSpPr>
            <a:spLocks noChangeArrowheads="1"/>
          </p:cNvSpPr>
          <p:nvPr/>
        </p:nvSpPr>
        <p:spPr bwMode="auto">
          <a:xfrm>
            <a:off x="6008688" y="5291139"/>
            <a:ext cx="304800" cy="336550"/>
          </a:xfrm>
          <a:prstGeom prst="rect">
            <a:avLst/>
          </a:prstGeom>
          <a:solidFill>
            <a:schemeClr val="bg1"/>
          </a:solidFill>
          <a:ln w="12700">
            <a:noFill/>
            <a:miter lim="800000"/>
            <a:headEnd/>
            <a:tailEnd/>
          </a:ln>
        </p:spPr>
        <p:txBody>
          <a:bodyPr wrap="none" anchor="ctr">
            <a:prstTxWarp prst="textNoShape">
              <a:avLst/>
            </a:prstTxWarp>
          </a:bodyPr>
          <a:lstStyle/>
          <a:p>
            <a:endParaRPr lang="en-US">
              <a:latin typeface="Calibri" charset="0"/>
            </a:endParaRPr>
          </a:p>
        </p:txBody>
      </p:sp>
      <p:sp>
        <p:nvSpPr>
          <p:cNvPr id="21528" name="TextBox 24"/>
          <p:cNvSpPr txBox="1">
            <a:spLocks noChangeArrowheads="1"/>
          </p:cNvSpPr>
          <p:nvPr/>
        </p:nvSpPr>
        <p:spPr bwMode="auto">
          <a:xfrm>
            <a:off x="6359853" y="2184401"/>
            <a:ext cx="2590473" cy="830997"/>
          </a:xfrm>
          <a:prstGeom prst="rect">
            <a:avLst/>
          </a:prstGeom>
          <a:noFill/>
          <a:ln w="9525">
            <a:noFill/>
            <a:miter lim="800000"/>
            <a:headEnd/>
            <a:tailEnd/>
          </a:ln>
        </p:spPr>
        <p:txBody>
          <a:bodyPr wrap="none">
            <a:prstTxWarp prst="textNoShape">
              <a:avLst/>
            </a:prstTxWarp>
            <a:spAutoFit/>
          </a:bodyPr>
          <a:lstStyle/>
          <a:p>
            <a:pPr algn="r"/>
            <a:r>
              <a:rPr lang="en-US" sz="1600">
                <a:latin typeface="Calibri" charset="0"/>
              </a:rPr>
              <a:t>Anything can be represented</a:t>
            </a:r>
            <a:br>
              <a:rPr lang="en-US" sz="1600">
                <a:latin typeface="Calibri" charset="0"/>
              </a:rPr>
            </a:br>
            <a:r>
              <a:rPr lang="en-US" sz="1600">
                <a:latin typeface="Calibri" charset="0"/>
              </a:rPr>
              <a:t>as a </a:t>
            </a:r>
            <a:r>
              <a:rPr lang="en-US" sz="1600" i="1">
                <a:latin typeface="Calibri" charset="0"/>
              </a:rPr>
              <a:t>number</a:t>
            </a:r>
            <a:r>
              <a:rPr lang="en-US" sz="1600">
                <a:latin typeface="Calibri" charset="0"/>
              </a:rPr>
              <a:t>, </a:t>
            </a:r>
            <a:br>
              <a:rPr lang="en-US" sz="1600">
                <a:latin typeface="Calibri" charset="0"/>
              </a:rPr>
            </a:br>
            <a:r>
              <a:rPr lang="en-US" sz="1600">
                <a:latin typeface="Calibri" charset="0"/>
              </a:rPr>
              <a:t>i.e., data or instructions</a:t>
            </a:r>
          </a:p>
        </p:txBody>
      </p:sp>
      <p:sp>
        <p:nvSpPr>
          <p:cNvPr id="27" name="Slide Number Placeholder 26"/>
          <p:cNvSpPr>
            <a:spLocks noGrp="1"/>
          </p:cNvSpPr>
          <p:nvPr>
            <p:ph type="sldNum" sz="quarter" idx="12"/>
          </p:nvPr>
        </p:nvSpPr>
        <p:spPr/>
        <p:txBody>
          <a:bodyPr/>
          <a:lstStyle/>
          <a:p>
            <a:pPr>
              <a:defRPr/>
            </a:pPr>
            <a:fld id="{5A4513E0-2E5C-2743-9841-8E41BC710CE1}" type="slidenum">
              <a:rPr lang="en-US"/>
              <a:pPr>
                <a:defRPr/>
              </a:pPr>
              <a:t>2</a:t>
            </a:fld>
            <a:endParaRPr lang="en-US"/>
          </a:p>
        </p:txBody>
      </p:sp>
    </p:spTree>
    <p:extLst>
      <p:ext uri="{BB962C8B-B14F-4D97-AF65-F5344CB8AC3E}">
        <p14:creationId xmlns:p14="http://schemas.microsoft.com/office/powerpoint/2010/main" val="321556524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Algebra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Use plus “+” for OR </a:t>
            </a:r>
          </a:p>
          <a:p>
            <a:pPr lvl="1"/>
            <a:r>
              <a:rPr lang="en-US" dirty="0" smtClean="0"/>
              <a:t>“logical sum”</a:t>
            </a:r>
          </a:p>
          <a:p>
            <a:r>
              <a:rPr lang="en-US" dirty="0" smtClean="0"/>
              <a:t>Use product for AND (</a:t>
            </a:r>
            <a:r>
              <a:rPr lang="en-US" dirty="0" err="1" smtClean="0"/>
              <a:t>a</a:t>
            </a:r>
            <a:r>
              <a:rPr lang="en-US" dirty="0" err="1" smtClean="0">
                <a:latin typeface="Wingdings"/>
                <a:ea typeface="Wingdings"/>
                <a:cs typeface="Wingdings"/>
              </a:rPr>
              <a:t></a:t>
            </a:r>
            <a:r>
              <a:rPr lang="en-US" dirty="0" err="1" smtClean="0"/>
              <a:t>b</a:t>
            </a:r>
            <a:r>
              <a:rPr lang="en-US" dirty="0" smtClean="0"/>
              <a:t> or implied via </a:t>
            </a:r>
            <a:r>
              <a:rPr lang="en-US" dirty="0" err="1" smtClean="0"/>
              <a:t>ab</a:t>
            </a:r>
            <a:r>
              <a:rPr lang="en-US" dirty="0" smtClean="0"/>
              <a:t>)</a:t>
            </a:r>
          </a:p>
          <a:p>
            <a:pPr lvl="1"/>
            <a:r>
              <a:rPr lang="en-US" dirty="0" smtClean="0"/>
              <a:t>“logical product”</a:t>
            </a:r>
          </a:p>
          <a:p>
            <a:r>
              <a:rPr lang="en-US" dirty="0" smtClean="0"/>
              <a:t>“Hat” to mean complement (NOT) </a:t>
            </a:r>
          </a:p>
          <a:p>
            <a:r>
              <a:rPr lang="en-US" dirty="0" smtClean="0"/>
              <a:t>Thus</a:t>
            </a:r>
          </a:p>
          <a:p>
            <a:pPr>
              <a:buNone/>
            </a:pPr>
            <a:r>
              <a:rPr lang="en-US" dirty="0" smtClean="0"/>
              <a:t>	</a:t>
            </a:r>
            <a:r>
              <a:rPr lang="en-US" dirty="0" err="1" smtClean="0"/>
              <a:t>ab</a:t>
            </a:r>
            <a:r>
              <a:rPr lang="en-US" dirty="0" smtClean="0"/>
              <a:t> + a + </a:t>
            </a:r>
            <a:r>
              <a:rPr lang="en-US" dirty="0" err="1" smtClean="0"/>
              <a:t>c</a:t>
            </a:r>
            <a:r>
              <a:rPr lang="en-US" dirty="0" smtClean="0"/>
              <a:t> </a:t>
            </a:r>
          </a:p>
          <a:p>
            <a:pPr>
              <a:buNone/>
            </a:pPr>
            <a:r>
              <a:rPr lang="en-US" dirty="0" smtClean="0"/>
              <a:t>= 	</a:t>
            </a:r>
            <a:r>
              <a:rPr lang="en-US" dirty="0" err="1" smtClean="0"/>
              <a:t>a</a:t>
            </a:r>
            <a:r>
              <a:rPr lang="en-US" dirty="0" err="1" smtClean="0">
                <a:latin typeface="Wingdings"/>
                <a:ea typeface="Wingdings"/>
                <a:cs typeface="Wingdings"/>
              </a:rPr>
              <a:t></a:t>
            </a:r>
            <a:r>
              <a:rPr lang="en-US" dirty="0" err="1" smtClean="0"/>
              <a:t>b</a:t>
            </a:r>
            <a:r>
              <a:rPr lang="en-US" dirty="0" smtClean="0"/>
              <a:t> + a + </a:t>
            </a:r>
            <a:r>
              <a:rPr lang="en-US" dirty="0" err="1" smtClean="0"/>
              <a:t>c</a:t>
            </a:r>
            <a:r>
              <a:rPr lang="en-US" dirty="0" smtClean="0"/>
              <a:t> </a:t>
            </a:r>
          </a:p>
          <a:p>
            <a:pPr>
              <a:buNone/>
            </a:pPr>
            <a:r>
              <a:rPr lang="en-US" dirty="0" smtClean="0"/>
              <a:t>= 	(a AND </a:t>
            </a:r>
            <a:r>
              <a:rPr lang="en-US" dirty="0" err="1" smtClean="0"/>
              <a:t>b</a:t>
            </a:r>
            <a:r>
              <a:rPr lang="en-US" dirty="0" smtClean="0"/>
              <a:t>) OR a OR (NOT </a:t>
            </a:r>
            <a:r>
              <a:rPr lang="en-US" dirty="0" err="1" smtClean="0"/>
              <a:t>c</a:t>
            </a:r>
            <a:r>
              <a:rPr lang="en-US" dirty="0" smtClean="0"/>
              <a:t> )</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20</a:t>
            </a:fld>
            <a:endParaRPr lang="en-US" dirty="0"/>
          </a:p>
        </p:txBody>
      </p:sp>
      <p:cxnSp>
        <p:nvCxnSpPr>
          <p:cNvPr id="14" name="Straight Connector 13"/>
          <p:cNvCxnSpPr/>
          <p:nvPr/>
        </p:nvCxnSpPr>
        <p:spPr>
          <a:xfrm flipV="1">
            <a:off x="2153139" y="4603750"/>
            <a:ext cx="247161" cy="211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322472" y="5111262"/>
            <a:ext cx="256604"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7" name="Picture 6" descr="boole.gif"/>
          <p:cNvPicPr>
            <a:picLocks noChangeAspect="1"/>
          </p:cNvPicPr>
          <p:nvPr/>
        </p:nvPicPr>
        <p:blipFill>
          <a:blip r:embed="rId2"/>
          <a:stretch>
            <a:fillRect/>
          </a:stretch>
        </p:blipFill>
        <p:spPr>
          <a:xfrm>
            <a:off x="6078071" y="3962400"/>
            <a:ext cx="3065929" cy="28956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4650"/>
            <a:ext cx="8468700" cy="1143000"/>
          </a:xfrm>
          <a:prstGeom prst="rect">
            <a:avLst/>
          </a:prstGeom>
        </p:spPr>
        <p:txBody>
          <a:bodyPr lIns="91425" tIns="91425" rIns="91425" bIns="91425" anchor="b" anchorCtr="0">
            <a:noAutofit/>
          </a:bodyPr>
          <a:lstStyle/>
          <a:p>
            <a:pPr>
              <a:spcBef>
                <a:spcPts val="0"/>
              </a:spcBef>
              <a:buNone/>
            </a:pPr>
            <a:r>
              <a:rPr lang="en-US" dirty="0" smtClean="0"/>
              <a:t>Representations of Combinational Logic (groups of logic gates)</a:t>
            </a:r>
            <a:endParaRPr lang="en" dirty="0"/>
          </a:p>
        </p:txBody>
      </p:sp>
      <p:sp>
        <p:nvSpPr>
          <p:cNvPr id="60" name="Shape 60"/>
          <p:cNvSpPr/>
          <p:nvPr/>
        </p:nvSpPr>
        <p:spPr>
          <a:xfrm>
            <a:off x="2971800" y="1524000"/>
            <a:ext cx="2964600" cy="1143000"/>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
              <a:t>Truth Table</a:t>
            </a:r>
          </a:p>
        </p:txBody>
      </p:sp>
      <p:sp>
        <p:nvSpPr>
          <p:cNvPr id="61" name="Shape 61"/>
          <p:cNvSpPr/>
          <p:nvPr/>
        </p:nvSpPr>
        <p:spPr>
          <a:xfrm>
            <a:off x="5943600" y="4876800"/>
            <a:ext cx="2964600" cy="1143000"/>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Gate Diagram</a:t>
            </a:r>
          </a:p>
        </p:txBody>
      </p:sp>
      <p:sp>
        <p:nvSpPr>
          <p:cNvPr id="62" name="Shape 62"/>
          <p:cNvSpPr/>
          <p:nvPr/>
        </p:nvSpPr>
        <p:spPr>
          <a:xfrm>
            <a:off x="228600" y="4876800"/>
            <a:ext cx="2964600" cy="1143000"/>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dirty="0"/>
              <a:t>Boolean Expression</a:t>
            </a:r>
          </a:p>
        </p:txBody>
      </p:sp>
      <p:cxnSp>
        <p:nvCxnSpPr>
          <p:cNvPr id="63" name="Shape 63"/>
          <p:cNvCxnSpPr>
            <a:stCxn id="60" idx="3"/>
            <a:endCxn id="62" idx="0"/>
          </p:cNvCxnSpPr>
          <p:nvPr/>
        </p:nvCxnSpPr>
        <p:spPr>
          <a:xfrm flipH="1">
            <a:off x="1710900" y="2499612"/>
            <a:ext cx="1695056" cy="2377188"/>
          </a:xfrm>
          <a:prstGeom prst="straightConnector1">
            <a:avLst/>
          </a:prstGeom>
          <a:noFill/>
          <a:ln w="19050" cap="flat" cmpd="sng">
            <a:solidFill>
              <a:schemeClr val="dk2"/>
            </a:solidFill>
            <a:prstDash val="solid"/>
            <a:round/>
            <a:headEnd type="none" w="lg" len="lg"/>
            <a:tailEnd type="triangle" w="lg" len="lg"/>
          </a:ln>
        </p:spPr>
      </p:cxnSp>
      <p:cxnSp>
        <p:nvCxnSpPr>
          <p:cNvPr id="64" name="Shape 64"/>
          <p:cNvCxnSpPr/>
          <p:nvPr/>
        </p:nvCxnSpPr>
        <p:spPr>
          <a:xfrm flipV="1">
            <a:off x="1371600" y="2362200"/>
            <a:ext cx="1752600" cy="2559600"/>
          </a:xfrm>
          <a:prstGeom prst="straightConnector1">
            <a:avLst/>
          </a:prstGeom>
          <a:noFill/>
          <a:ln w="19050" cap="flat" cmpd="sng">
            <a:solidFill>
              <a:schemeClr val="dk2"/>
            </a:solidFill>
            <a:prstDash val="solid"/>
            <a:round/>
            <a:headEnd type="none" w="lg" len="lg"/>
            <a:tailEnd type="triangle" w="lg" len="lg"/>
          </a:ln>
        </p:spPr>
      </p:cxnSp>
      <p:cxnSp>
        <p:nvCxnSpPr>
          <p:cNvPr id="66" name="Shape 66"/>
          <p:cNvCxnSpPr>
            <a:stCxn id="61" idx="0"/>
            <a:endCxn id="60" idx="5"/>
          </p:cNvCxnSpPr>
          <p:nvPr/>
        </p:nvCxnSpPr>
        <p:spPr>
          <a:xfrm flipH="1" flipV="1">
            <a:off x="5502244" y="2499612"/>
            <a:ext cx="1923656" cy="2377188"/>
          </a:xfrm>
          <a:prstGeom prst="straightConnector1">
            <a:avLst/>
          </a:prstGeom>
          <a:noFill/>
          <a:ln w="19050" cap="flat" cmpd="sng">
            <a:solidFill>
              <a:schemeClr val="dk2"/>
            </a:solidFill>
            <a:prstDash val="solid"/>
            <a:round/>
            <a:headEnd type="none" w="lg" len="lg"/>
            <a:tailEnd type="triangle" w="lg" len="lg"/>
          </a:ln>
        </p:spPr>
      </p:cxnSp>
      <p:cxnSp>
        <p:nvCxnSpPr>
          <p:cNvPr id="67" name="Shape 67"/>
          <p:cNvCxnSpPr>
            <a:stCxn id="62" idx="7"/>
            <a:endCxn id="61" idx="1"/>
          </p:cNvCxnSpPr>
          <p:nvPr/>
        </p:nvCxnSpPr>
        <p:spPr>
          <a:xfrm>
            <a:off x="2759044" y="5044188"/>
            <a:ext cx="3618712" cy="0"/>
          </a:xfrm>
          <a:prstGeom prst="straightConnector1">
            <a:avLst/>
          </a:prstGeom>
          <a:noFill/>
          <a:ln w="19050" cap="flat" cmpd="sng">
            <a:solidFill>
              <a:schemeClr val="dk2"/>
            </a:solidFill>
            <a:prstDash val="solid"/>
            <a:round/>
            <a:headEnd type="none" w="lg" len="lg"/>
            <a:tailEnd type="triangle" w="lg" len="lg"/>
          </a:ln>
        </p:spPr>
      </p:cxnSp>
      <p:cxnSp>
        <p:nvCxnSpPr>
          <p:cNvPr id="68" name="Shape 68"/>
          <p:cNvCxnSpPr>
            <a:stCxn id="61" idx="3"/>
            <a:endCxn id="62" idx="5"/>
          </p:cNvCxnSpPr>
          <p:nvPr/>
        </p:nvCxnSpPr>
        <p:spPr>
          <a:xfrm flipH="1">
            <a:off x="2759044" y="5852412"/>
            <a:ext cx="3618712" cy="0"/>
          </a:xfrm>
          <a:prstGeom prst="straightConnector1">
            <a:avLst/>
          </a:prstGeom>
          <a:noFill/>
          <a:ln w="19050" cap="flat" cmpd="sng">
            <a:solidFill>
              <a:schemeClr val="dk2"/>
            </a:solidFill>
            <a:prstDash val="solid"/>
            <a:round/>
            <a:headEnd type="none" w="lg" len="lg"/>
            <a:tailEnd type="triangle" w="lg" len="lg"/>
          </a:ln>
        </p:spPr>
      </p:cxnSp>
      <p:sp>
        <p:nvSpPr>
          <p:cNvPr id="69" name="Shape 69"/>
          <p:cNvSpPr txBox="1"/>
          <p:nvPr/>
        </p:nvSpPr>
        <p:spPr>
          <a:xfrm>
            <a:off x="2895600" y="3124200"/>
            <a:ext cx="1727400" cy="506699"/>
          </a:xfrm>
          <a:prstGeom prst="rect">
            <a:avLst/>
          </a:prstGeom>
          <a:noFill/>
          <a:ln>
            <a:noFill/>
          </a:ln>
        </p:spPr>
        <p:txBody>
          <a:bodyPr lIns="91425" tIns="91425" rIns="91425" bIns="91425" anchor="t" anchorCtr="0">
            <a:noAutofit/>
          </a:bodyPr>
          <a:lstStyle/>
          <a:p>
            <a:pPr lvl="0" rtl="0">
              <a:spcBef>
                <a:spcPts val="0"/>
              </a:spcBef>
              <a:buNone/>
            </a:pPr>
            <a:r>
              <a:rPr lang="en" dirty="0"/>
              <a:t>Sum of Products,</a:t>
            </a:r>
          </a:p>
          <a:p>
            <a:pPr>
              <a:spcBef>
                <a:spcPts val="0"/>
              </a:spcBef>
              <a:buNone/>
            </a:pPr>
            <a:r>
              <a:rPr lang="en" dirty="0"/>
              <a:t>Product of Sums Methods</a:t>
            </a:r>
          </a:p>
        </p:txBody>
      </p:sp>
      <p:sp>
        <p:nvSpPr>
          <p:cNvPr id="70" name="Shape 70"/>
          <p:cNvSpPr txBox="1"/>
          <p:nvPr/>
        </p:nvSpPr>
        <p:spPr>
          <a:xfrm>
            <a:off x="1219200" y="3048000"/>
            <a:ext cx="1311900" cy="595799"/>
          </a:xfrm>
          <a:prstGeom prst="rect">
            <a:avLst/>
          </a:prstGeom>
          <a:noFill/>
          <a:ln>
            <a:noFill/>
          </a:ln>
        </p:spPr>
        <p:txBody>
          <a:bodyPr lIns="91425" tIns="91425" rIns="91425" bIns="91425" anchor="t" anchorCtr="0">
            <a:noAutofit/>
          </a:bodyPr>
          <a:lstStyle/>
          <a:p>
            <a:pPr lvl="0" rtl="0">
              <a:spcBef>
                <a:spcPts val="0"/>
              </a:spcBef>
              <a:buNone/>
            </a:pPr>
            <a:r>
              <a:rPr lang="en" dirty="0"/>
              <a:t>Enumerate Inputs</a:t>
            </a:r>
          </a:p>
        </p:txBody>
      </p:sp>
      <p:sp>
        <p:nvSpPr>
          <p:cNvPr id="71" name="Shape 71"/>
          <p:cNvSpPr txBox="1"/>
          <p:nvPr/>
        </p:nvSpPr>
        <p:spPr>
          <a:xfrm>
            <a:off x="6324600" y="2819400"/>
            <a:ext cx="1600200" cy="685800"/>
          </a:xfrm>
          <a:prstGeom prst="rect">
            <a:avLst/>
          </a:prstGeom>
          <a:noFill/>
          <a:ln>
            <a:noFill/>
          </a:ln>
        </p:spPr>
        <p:txBody>
          <a:bodyPr lIns="91425" tIns="91425" rIns="91425" bIns="91425" anchor="t" anchorCtr="0">
            <a:noAutofit/>
          </a:bodyPr>
          <a:lstStyle/>
          <a:p>
            <a:pPr lvl="0" rtl="0">
              <a:spcBef>
                <a:spcPts val="0"/>
              </a:spcBef>
              <a:buNone/>
            </a:pPr>
            <a:r>
              <a:rPr lang="en" dirty="0"/>
              <a:t>Enumerate Inputs</a:t>
            </a:r>
          </a:p>
        </p:txBody>
      </p:sp>
      <p:sp>
        <p:nvSpPr>
          <p:cNvPr id="72" name="Shape 72"/>
          <p:cNvSpPr txBox="1"/>
          <p:nvPr/>
        </p:nvSpPr>
        <p:spPr>
          <a:xfrm>
            <a:off x="3352800" y="4953000"/>
            <a:ext cx="2680412" cy="1570925"/>
          </a:xfrm>
          <a:prstGeom prst="rect">
            <a:avLst/>
          </a:prstGeom>
          <a:noFill/>
          <a:ln>
            <a:noFill/>
          </a:ln>
        </p:spPr>
        <p:txBody>
          <a:bodyPr lIns="91425" tIns="91425" rIns="91425" bIns="91425" anchor="t" anchorCtr="0">
            <a:noAutofit/>
          </a:bodyPr>
          <a:lstStyle/>
          <a:p>
            <a:pPr lvl="0" algn="ctr" rtl="0">
              <a:spcBef>
                <a:spcPts val="0"/>
              </a:spcBef>
              <a:buNone/>
            </a:pPr>
            <a:r>
              <a:rPr lang="en" dirty="0"/>
              <a:t>Use Equivalency between boolean operators and gates</a:t>
            </a:r>
          </a:p>
        </p:txBody>
      </p:sp>
    </p:spTree>
    <p:extLst>
      <p:ext uri="{BB962C8B-B14F-4D97-AF65-F5344CB8AC3E}">
        <p14:creationId xmlns:p14="http://schemas.microsoft.com/office/powerpoint/2010/main" val="2919996311"/>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199" y="443971"/>
            <a:ext cx="5115859" cy="1143000"/>
          </a:xfrm>
        </p:spPr>
        <p:txBody>
          <a:bodyPr>
            <a:normAutofit fontScale="90000"/>
          </a:bodyPr>
          <a:lstStyle/>
          <a:p>
            <a:r>
              <a:rPr lang="en-US" dirty="0" smtClean="0"/>
              <a:t>Truth Tables</a:t>
            </a:r>
            <a:br>
              <a:rPr lang="en-US" dirty="0" smtClean="0"/>
            </a:br>
            <a:r>
              <a:rPr lang="en-US" dirty="0" smtClean="0"/>
              <a:t>for Combinational Logic</a:t>
            </a:r>
          </a:p>
        </p:txBody>
      </p:sp>
      <p:sp>
        <p:nvSpPr>
          <p:cNvPr id="7" name="Slide Number Placeholder 6"/>
          <p:cNvSpPr>
            <a:spLocks noGrp="1"/>
          </p:cNvSpPr>
          <p:nvPr>
            <p:ph type="sldNum" sz="quarter" idx="12"/>
          </p:nvPr>
        </p:nvSpPr>
        <p:spPr/>
        <p:txBody>
          <a:bodyPr/>
          <a:lstStyle/>
          <a:p>
            <a:pPr>
              <a:defRPr/>
            </a:pPr>
            <a:fld id="{B73DE936-3E13-6145-AC22-4683092FF079}" type="slidenum">
              <a:rPr lang="en-US" smtClean="0"/>
              <a:pPr>
                <a:defRPr/>
              </a:pPr>
              <a:t>22</a:t>
            </a:fld>
            <a:endParaRPr lang="en-US"/>
          </a:p>
        </p:txBody>
      </p:sp>
      <p:pic>
        <p:nvPicPr>
          <p:cNvPr id="46086" name="Picture 4"/>
          <p:cNvPicPr>
            <a:picLocks noChangeAspect="1" noChangeArrowheads="1"/>
          </p:cNvPicPr>
          <p:nvPr/>
        </p:nvPicPr>
        <p:blipFill>
          <a:blip r:embed="rId2"/>
          <a:srcRect l="2541"/>
          <a:stretch>
            <a:fillRect/>
          </a:stretch>
        </p:blipFill>
        <p:spPr bwMode="auto">
          <a:xfrm>
            <a:off x="5795963" y="525463"/>
            <a:ext cx="3170237" cy="5867400"/>
          </a:xfrm>
          <a:prstGeom prst="rect">
            <a:avLst/>
          </a:prstGeom>
          <a:noFill/>
          <a:ln w="9525">
            <a:noFill/>
            <a:miter lim="800000"/>
            <a:headEnd/>
            <a:tailEnd/>
          </a:ln>
        </p:spPr>
      </p:pic>
      <p:sp>
        <p:nvSpPr>
          <p:cNvPr id="9" name="Rectangle 8"/>
          <p:cNvSpPr/>
          <p:nvPr/>
        </p:nvSpPr>
        <p:spPr>
          <a:xfrm>
            <a:off x="1709738" y="1963738"/>
            <a:ext cx="2540000" cy="260826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4000" dirty="0">
                <a:solidFill>
                  <a:schemeClr val="tx1"/>
                </a:solidFill>
              </a:rPr>
              <a:t>F</a:t>
            </a:r>
          </a:p>
        </p:txBody>
      </p:sp>
      <p:cxnSp>
        <p:nvCxnSpPr>
          <p:cNvPr id="14" name="Straight Arrow Connector 13"/>
          <p:cNvCxnSpPr/>
          <p:nvPr/>
        </p:nvCxnSpPr>
        <p:spPr>
          <a:xfrm>
            <a:off x="4267200" y="3302000"/>
            <a:ext cx="896938"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830263" y="2438400"/>
            <a:ext cx="896937"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812800" y="2979738"/>
            <a:ext cx="896938" cy="158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830263" y="3573463"/>
            <a:ext cx="896937" cy="158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812800" y="4114800"/>
            <a:ext cx="896938"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706938" y="2811463"/>
            <a:ext cx="365125" cy="522287"/>
          </a:xfrm>
          <a:prstGeom prst="rect">
            <a:avLst/>
          </a:prstGeom>
          <a:noFill/>
        </p:spPr>
        <p:txBody>
          <a:bodyPr wrap="none">
            <a:spAutoFit/>
          </a:bodyPr>
          <a:lstStyle/>
          <a:p>
            <a:pPr>
              <a:defRPr/>
            </a:pPr>
            <a:r>
              <a:rPr lang="en-US" sz="2800" dirty="0">
                <a:latin typeface="+mn-lt"/>
              </a:rPr>
              <a:t>Y</a:t>
            </a:r>
          </a:p>
        </p:txBody>
      </p:sp>
      <p:sp>
        <p:nvSpPr>
          <p:cNvPr id="21" name="TextBox 20"/>
          <p:cNvSpPr txBox="1"/>
          <p:nvPr/>
        </p:nvSpPr>
        <p:spPr>
          <a:xfrm>
            <a:off x="830263" y="1930400"/>
            <a:ext cx="392112" cy="523875"/>
          </a:xfrm>
          <a:prstGeom prst="rect">
            <a:avLst/>
          </a:prstGeom>
          <a:noFill/>
        </p:spPr>
        <p:txBody>
          <a:bodyPr wrap="none">
            <a:spAutoFit/>
          </a:bodyPr>
          <a:lstStyle/>
          <a:p>
            <a:pPr>
              <a:defRPr/>
            </a:pPr>
            <a:r>
              <a:rPr lang="en-US" sz="2800" dirty="0">
                <a:latin typeface="+mn-lt"/>
              </a:rPr>
              <a:t>A</a:t>
            </a:r>
          </a:p>
        </p:txBody>
      </p:sp>
      <p:sp>
        <p:nvSpPr>
          <p:cNvPr id="22" name="TextBox 21"/>
          <p:cNvSpPr txBox="1"/>
          <p:nvPr/>
        </p:nvSpPr>
        <p:spPr>
          <a:xfrm>
            <a:off x="830263" y="2455863"/>
            <a:ext cx="392112" cy="522287"/>
          </a:xfrm>
          <a:prstGeom prst="rect">
            <a:avLst/>
          </a:prstGeom>
          <a:noFill/>
        </p:spPr>
        <p:txBody>
          <a:bodyPr wrap="none">
            <a:spAutoFit/>
          </a:bodyPr>
          <a:lstStyle/>
          <a:p>
            <a:pPr>
              <a:defRPr/>
            </a:pPr>
            <a:r>
              <a:rPr lang="en-US" sz="2800" dirty="0">
                <a:latin typeface="+mn-lt"/>
              </a:rPr>
              <a:t>B</a:t>
            </a:r>
          </a:p>
        </p:txBody>
      </p:sp>
      <p:sp>
        <p:nvSpPr>
          <p:cNvPr id="23" name="TextBox 22"/>
          <p:cNvSpPr txBox="1"/>
          <p:nvPr/>
        </p:nvSpPr>
        <p:spPr>
          <a:xfrm>
            <a:off x="830263" y="3030538"/>
            <a:ext cx="376237" cy="523875"/>
          </a:xfrm>
          <a:prstGeom prst="rect">
            <a:avLst/>
          </a:prstGeom>
          <a:noFill/>
        </p:spPr>
        <p:txBody>
          <a:bodyPr wrap="none">
            <a:spAutoFit/>
          </a:bodyPr>
          <a:lstStyle/>
          <a:p>
            <a:pPr>
              <a:defRPr/>
            </a:pPr>
            <a:r>
              <a:rPr lang="en-US" sz="2800" dirty="0">
                <a:latin typeface="+mn-lt"/>
              </a:rPr>
              <a:t>C</a:t>
            </a:r>
          </a:p>
        </p:txBody>
      </p:sp>
      <p:sp>
        <p:nvSpPr>
          <p:cNvPr id="24" name="TextBox 23"/>
          <p:cNvSpPr txBox="1"/>
          <p:nvPr/>
        </p:nvSpPr>
        <p:spPr>
          <a:xfrm>
            <a:off x="830263" y="3556000"/>
            <a:ext cx="404812" cy="523875"/>
          </a:xfrm>
          <a:prstGeom prst="rect">
            <a:avLst/>
          </a:prstGeom>
          <a:noFill/>
        </p:spPr>
        <p:txBody>
          <a:bodyPr wrap="none">
            <a:spAutoFit/>
          </a:bodyPr>
          <a:lstStyle/>
          <a:p>
            <a:pPr>
              <a:defRPr/>
            </a:pPr>
            <a:r>
              <a:rPr lang="en-US" sz="2800" dirty="0">
                <a:latin typeface="+mn-lt"/>
              </a:rPr>
              <a:t>D</a:t>
            </a:r>
          </a:p>
        </p:txBody>
      </p:sp>
      <p:sp>
        <p:nvSpPr>
          <p:cNvPr id="46098" name="TextBox 24"/>
          <p:cNvSpPr txBox="1">
            <a:spLocks noChangeArrowheads="1"/>
          </p:cNvSpPr>
          <p:nvPr/>
        </p:nvSpPr>
        <p:spPr bwMode="auto">
          <a:xfrm>
            <a:off x="5875338" y="3217863"/>
            <a:ext cx="312737" cy="400050"/>
          </a:xfrm>
          <a:prstGeom prst="rect">
            <a:avLst/>
          </a:prstGeom>
          <a:solidFill>
            <a:schemeClr val="bg1"/>
          </a:solidFill>
          <a:ln w="9525">
            <a:noFill/>
            <a:miter lim="800000"/>
            <a:headEnd/>
            <a:tailEnd/>
          </a:ln>
        </p:spPr>
        <p:txBody>
          <a:bodyPr wrap="none">
            <a:prstTxWarp prst="textNoShape">
              <a:avLst/>
            </a:prstTxWarp>
            <a:spAutoFit/>
          </a:bodyPr>
          <a:lstStyle/>
          <a:p>
            <a:r>
              <a:rPr lang="en-US" sz="2000">
                <a:latin typeface="Times" charset="0"/>
                <a:ea typeface="Times" charset="0"/>
                <a:cs typeface="Times" charset="0"/>
              </a:rPr>
              <a:t>0</a:t>
            </a:r>
          </a:p>
        </p:txBody>
      </p:sp>
      <p:sp>
        <p:nvSpPr>
          <p:cNvPr id="2" name="TextBox 1"/>
          <p:cNvSpPr txBox="1"/>
          <p:nvPr/>
        </p:nvSpPr>
        <p:spPr>
          <a:xfrm>
            <a:off x="457199" y="4614013"/>
            <a:ext cx="5338764" cy="830997"/>
          </a:xfrm>
          <a:prstGeom prst="rect">
            <a:avLst/>
          </a:prstGeom>
          <a:noFill/>
        </p:spPr>
        <p:txBody>
          <a:bodyPr wrap="square" rtlCol="0">
            <a:spAutoFit/>
          </a:bodyPr>
          <a:lstStyle/>
          <a:p>
            <a:r>
              <a:rPr lang="en-US" sz="2400" dirty="0" smtClean="0"/>
              <a:t>Exhaustive list of the output value generated for each combination of inputs</a:t>
            </a:r>
            <a:endParaRPr lang="en-US" sz="2400" dirty="0"/>
          </a:p>
        </p:txBody>
      </p:sp>
      <p:sp>
        <p:nvSpPr>
          <p:cNvPr id="3" name="TextBox 2"/>
          <p:cNvSpPr txBox="1"/>
          <p:nvPr/>
        </p:nvSpPr>
        <p:spPr>
          <a:xfrm>
            <a:off x="152400" y="5486400"/>
            <a:ext cx="5722938" cy="830997"/>
          </a:xfrm>
          <a:prstGeom prst="rect">
            <a:avLst/>
          </a:prstGeom>
          <a:noFill/>
        </p:spPr>
        <p:txBody>
          <a:bodyPr wrap="square" rtlCol="0">
            <a:spAutoFit/>
          </a:bodyPr>
          <a:lstStyle/>
          <a:p>
            <a:r>
              <a:rPr lang="en-US" sz="2400" dirty="0" smtClean="0">
                <a:solidFill>
                  <a:srgbClr val="0070C0"/>
                </a:solidFill>
              </a:rPr>
              <a:t>How many logic functions can be defined with N inputs? </a:t>
            </a:r>
            <a:endParaRPr lang="en-US" sz="240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r>
              <a:rPr lang="en-US" dirty="0" smtClean="0"/>
              <a:t>Truth Table Example #1: </a:t>
            </a:r>
            <a:br>
              <a:rPr lang="en-US" dirty="0" smtClean="0"/>
            </a:br>
            <a:r>
              <a:rPr lang="en-US" dirty="0" err="1" smtClean="0"/>
              <a:t>y</a:t>
            </a:r>
            <a:r>
              <a:rPr lang="en-US" dirty="0" smtClean="0"/>
              <a:t>= </a:t>
            </a:r>
            <a:r>
              <a:rPr lang="en-US" dirty="0" err="1" smtClean="0"/>
              <a:t>F(a,b</a:t>
            </a:r>
            <a:r>
              <a:rPr lang="en-US" dirty="0" smtClean="0"/>
              <a:t>): 1 </a:t>
            </a:r>
            <a:r>
              <a:rPr lang="en-US" dirty="0" err="1" smtClean="0"/>
              <a:t>iff</a:t>
            </a:r>
            <a:r>
              <a:rPr lang="en-US" dirty="0" smtClean="0"/>
              <a:t> a ≠ </a:t>
            </a:r>
            <a:r>
              <a:rPr lang="en-US" dirty="0" err="1" smtClean="0"/>
              <a:t>b</a:t>
            </a:r>
            <a:endParaRPr lang="en-US" dirty="0" smtClean="0"/>
          </a:p>
        </p:txBody>
      </p:sp>
      <p:graphicFrame>
        <p:nvGraphicFramePr>
          <p:cNvPr id="2500611" name="Group 3"/>
          <p:cNvGraphicFramePr>
            <a:graphicFrameLocks noGrp="1"/>
          </p:cNvGraphicFramePr>
          <p:nvPr>
            <p:ph type="tbl" idx="4294967295"/>
          </p:nvPr>
        </p:nvGraphicFramePr>
        <p:xfrm>
          <a:off x="584200" y="1897063"/>
          <a:ext cx="2547891" cy="4080403"/>
        </p:xfrm>
        <a:graphic>
          <a:graphicData uri="http://schemas.openxmlformats.org/drawingml/2006/table">
            <a:tbl>
              <a:tblPr/>
              <a:tblGrid>
                <a:gridCol w="849297"/>
                <a:gridCol w="849297"/>
                <a:gridCol w="849297"/>
              </a:tblGrid>
              <a:tr h="815001">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a:ln>
                            <a:noFill/>
                          </a:ln>
                          <a:solidFill>
                            <a:schemeClr val="tx1"/>
                          </a:solidFill>
                          <a:effectLst/>
                          <a:latin typeface="Helvetica" pitchFamily="-65" charset="0"/>
                        </a:rPr>
                        <a:t>a</a:t>
                      </a:r>
                    </a:p>
                  </a:txBody>
                  <a:tcPr marL="94167" marR="94167" marT="47084" marB="47084" anchor="ctr" horzOverflow="overflow">
                    <a:lnL>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a:ln>
                            <a:noFill/>
                          </a:ln>
                          <a:solidFill>
                            <a:schemeClr val="tx1"/>
                          </a:solidFill>
                          <a:effectLst/>
                          <a:latin typeface="Helvetica" pitchFamily="-65" charset="0"/>
                        </a:rPr>
                        <a:t>b</a:t>
                      </a:r>
                    </a:p>
                  </a:txBody>
                  <a:tcPr marL="94167" marR="94167" marT="47084" marB="47084" anchor="ctr" horzOverflow="overflow">
                    <a:lnL>
                      <a:noFill/>
                    </a:lnL>
                    <a:lnR w="127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dirty="0" err="1">
                          <a:ln>
                            <a:noFill/>
                          </a:ln>
                          <a:solidFill>
                            <a:schemeClr val="tx1"/>
                          </a:solidFill>
                          <a:effectLst/>
                          <a:latin typeface="Helvetica" pitchFamily="-65" charset="0"/>
                        </a:rPr>
                        <a:t>y</a:t>
                      </a:r>
                      <a:endParaRPr kumimoji="0" lang="en-US" sz="5600" b="1" i="0" u="none" strike="noStrike" cap="none" normalizeH="0" baseline="0" dirty="0">
                        <a:ln>
                          <a:noFill/>
                        </a:ln>
                        <a:solidFill>
                          <a:schemeClr val="tx1"/>
                        </a:solidFill>
                        <a:effectLst/>
                        <a:latin typeface="Helvetica" pitchFamily="-65" charset="0"/>
                      </a:endParaRPr>
                    </a:p>
                  </a:txBody>
                  <a:tcPr marL="94167" marR="94167" marT="47084" marB="47084" anchor="ctr" horzOverflow="overflow">
                    <a:lnL w="12700" cap="flat" cmpd="sng" algn="ctr">
                      <a:solidFill>
                        <a:schemeClr val="tx1"/>
                      </a:solidFill>
                      <a:prstDash val="solid"/>
                      <a:round/>
                      <a:headEnd type="none" w="med" len="med"/>
                      <a:tailEnd type="none" w="med" len="med"/>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r>
              <a:tr h="817700">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a:ln>
                            <a:noFill/>
                          </a:ln>
                          <a:solidFill>
                            <a:schemeClr val="tx1"/>
                          </a:solidFill>
                          <a:effectLst/>
                          <a:latin typeface="Helvetica" pitchFamily="-65" charset="0"/>
                        </a:rPr>
                        <a:t>0</a:t>
                      </a:r>
                    </a:p>
                  </a:txBody>
                  <a:tcPr marL="94167" marR="94167" marT="47084" marB="47084" anchor="ctr" horzOverflow="overflow">
                    <a:lnL>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a:ln>
                            <a:noFill/>
                          </a:ln>
                          <a:solidFill>
                            <a:schemeClr val="tx1"/>
                          </a:solidFill>
                          <a:effectLst/>
                          <a:latin typeface="Helvetica" pitchFamily="-65" charset="0"/>
                        </a:rPr>
                        <a:t>0</a:t>
                      </a:r>
                    </a:p>
                  </a:txBody>
                  <a:tcPr marL="94167" marR="94167" marT="47084" marB="47084" anchor="ctr" horzOverflow="overflow">
                    <a:lnL>
                      <a:noFill/>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a:ln>
                            <a:noFill/>
                          </a:ln>
                          <a:solidFill>
                            <a:schemeClr val="tx1"/>
                          </a:solidFill>
                          <a:effectLst/>
                          <a:latin typeface="Helvetica" pitchFamily="-65" charset="0"/>
                        </a:rPr>
                        <a:t>0</a:t>
                      </a:r>
                    </a:p>
                  </a:txBody>
                  <a:tcPr marL="94167" marR="94167" marT="47084" marB="47084" anchor="ctr" horzOverflow="overflow">
                    <a:lnL w="12700"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r>
              <a:tr h="815001">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dirty="0">
                          <a:ln>
                            <a:noFill/>
                          </a:ln>
                          <a:solidFill>
                            <a:schemeClr val="tx1"/>
                          </a:solidFill>
                          <a:effectLst/>
                          <a:latin typeface="Helvetica" pitchFamily="-65" charset="0"/>
                        </a:rPr>
                        <a:t>0</a:t>
                      </a:r>
                    </a:p>
                  </a:txBody>
                  <a:tcPr marL="94167" marR="94167" marT="47084" marB="47084"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dirty="0">
                          <a:ln>
                            <a:noFill/>
                          </a:ln>
                          <a:solidFill>
                            <a:schemeClr val="tx1"/>
                          </a:solidFill>
                          <a:effectLst/>
                          <a:latin typeface="Helvetica" pitchFamily="-65" charset="0"/>
                        </a:rPr>
                        <a:t>1</a:t>
                      </a:r>
                    </a:p>
                  </a:txBody>
                  <a:tcPr marL="94167" marR="94167" marT="47084" marB="47084"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dirty="0">
                          <a:ln>
                            <a:noFill/>
                          </a:ln>
                          <a:solidFill>
                            <a:schemeClr val="tx1"/>
                          </a:solidFill>
                          <a:effectLst/>
                          <a:latin typeface="Helvetica" pitchFamily="-65" charset="0"/>
                        </a:rPr>
                        <a:t>1</a:t>
                      </a:r>
                    </a:p>
                  </a:txBody>
                  <a:tcPr marL="94167" marR="94167" marT="47084" marB="47084"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817700">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a:ln>
                            <a:noFill/>
                          </a:ln>
                          <a:solidFill>
                            <a:schemeClr val="tx1"/>
                          </a:solidFill>
                          <a:effectLst/>
                          <a:latin typeface="Helvetica" pitchFamily="-65" charset="0"/>
                        </a:rPr>
                        <a:t>1</a:t>
                      </a:r>
                    </a:p>
                  </a:txBody>
                  <a:tcPr marL="94167" marR="94167" marT="47084" marB="47084"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a:ln>
                            <a:noFill/>
                          </a:ln>
                          <a:solidFill>
                            <a:schemeClr val="tx1"/>
                          </a:solidFill>
                          <a:effectLst/>
                          <a:latin typeface="Helvetica" pitchFamily="-65" charset="0"/>
                        </a:rPr>
                        <a:t>0</a:t>
                      </a:r>
                    </a:p>
                  </a:txBody>
                  <a:tcPr marL="94167" marR="94167" marT="47084" marB="47084"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a:ln>
                            <a:noFill/>
                          </a:ln>
                          <a:solidFill>
                            <a:schemeClr val="tx1"/>
                          </a:solidFill>
                          <a:effectLst/>
                          <a:latin typeface="Helvetica" pitchFamily="-65" charset="0"/>
                        </a:rPr>
                        <a:t>1</a:t>
                      </a:r>
                    </a:p>
                  </a:txBody>
                  <a:tcPr marL="94167" marR="94167" marT="47084" marB="47084"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815001">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a:ln>
                            <a:noFill/>
                          </a:ln>
                          <a:solidFill>
                            <a:schemeClr val="tx1"/>
                          </a:solidFill>
                          <a:effectLst/>
                          <a:latin typeface="Helvetica" pitchFamily="-65" charset="0"/>
                        </a:rPr>
                        <a:t>1</a:t>
                      </a:r>
                    </a:p>
                  </a:txBody>
                  <a:tcPr marL="94167" marR="94167" marT="47084" marB="47084"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a:ln>
                            <a:noFill/>
                          </a:ln>
                          <a:solidFill>
                            <a:schemeClr val="tx1"/>
                          </a:solidFill>
                          <a:effectLst/>
                          <a:latin typeface="Helvetica" pitchFamily="-65" charset="0"/>
                        </a:rPr>
                        <a:t>1</a:t>
                      </a:r>
                    </a:p>
                  </a:txBody>
                  <a:tcPr marL="94167" marR="94167" marT="47084" marB="47084"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75000"/>
                        </a:lnSpc>
                        <a:spcBef>
                          <a:spcPct val="65000"/>
                        </a:spcBef>
                        <a:spcAft>
                          <a:spcPct val="0"/>
                        </a:spcAft>
                        <a:buClrTx/>
                        <a:buSzPct val="100000"/>
                        <a:buFont typeface="Times" pitchFamily="-65" charset="0"/>
                        <a:buNone/>
                        <a:tabLst/>
                      </a:pPr>
                      <a:r>
                        <a:rPr kumimoji="0" lang="en-US" sz="5600" b="1" i="0" u="none" strike="noStrike" cap="none" normalizeH="0" baseline="0" dirty="0">
                          <a:ln>
                            <a:noFill/>
                          </a:ln>
                          <a:solidFill>
                            <a:schemeClr val="tx1"/>
                          </a:solidFill>
                          <a:effectLst/>
                          <a:latin typeface="Helvetica" pitchFamily="-65" charset="0"/>
                        </a:rPr>
                        <a:t>0</a:t>
                      </a:r>
                    </a:p>
                  </a:txBody>
                  <a:tcPr marL="94167" marR="94167" marT="47084" marB="47084"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bl>
          </a:graphicData>
        </a:graphic>
      </p:graphicFrame>
      <p:sp>
        <p:nvSpPr>
          <p:cNvPr id="7" name="Slide Number Placeholder 6"/>
          <p:cNvSpPr>
            <a:spLocks noGrp="1"/>
          </p:cNvSpPr>
          <p:nvPr>
            <p:ph type="sldNum" sz="quarter" idx="12"/>
          </p:nvPr>
        </p:nvSpPr>
        <p:spPr/>
        <p:txBody>
          <a:bodyPr/>
          <a:lstStyle/>
          <a:p>
            <a:pPr>
              <a:defRPr/>
            </a:pPr>
            <a:fld id="{E5B746B3-D72F-374B-BAEC-6BFFE705A532}" type="slidenum">
              <a:rPr lang="en-US" smtClean="0"/>
              <a:pPr>
                <a:defRPr/>
              </a:pPr>
              <a:t>23</a:t>
            </a:fld>
            <a:endParaRPr lang="en-US"/>
          </a:p>
        </p:txBody>
      </p:sp>
      <p:sp>
        <p:nvSpPr>
          <p:cNvPr id="14" name="TextBox 13"/>
          <p:cNvSpPr txBox="1"/>
          <p:nvPr/>
        </p:nvSpPr>
        <p:spPr>
          <a:xfrm>
            <a:off x="4521200" y="2844800"/>
            <a:ext cx="2457450" cy="584200"/>
          </a:xfrm>
          <a:prstGeom prst="rect">
            <a:avLst/>
          </a:prstGeom>
          <a:noFill/>
        </p:spPr>
        <p:txBody>
          <a:bodyPr wrap="none">
            <a:spAutoFit/>
          </a:bodyPr>
          <a:lstStyle/>
          <a:p>
            <a:pPr>
              <a:defRPr/>
            </a:pPr>
            <a:r>
              <a:rPr lang="en-US" sz="3200" dirty="0">
                <a:latin typeface="+mn-lt"/>
              </a:rPr>
              <a:t>Y = A B  +  A B</a:t>
            </a:r>
          </a:p>
        </p:txBody>
      </p:sp>
      <p:cxnSp>
        <p:nvCxnSpPr>
          <p:cNvPr id="16" name="Straight Connector 15"/>
          <p:cNvCxnSpPr/>
          <p:nvPr/>
        </p:nvCxnSpPr>
        <p:spPr>
          <a:xfrm>
            <a:off x="5194300" y="2936875"/>
            <a:ext cx="2921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6578600" y="2936875"/>
            <a:ext cx="2921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2959100" y="3911600"/>
            <a:ext cx="25019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2984500" y="4660900"/>
            <a:ext cx="35687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rot="5400000" flipH="1" flipV="1">
            <a:off x="5200651" y="3651250"/>
            <a:ext cx="520700" cy="317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rot="5400000" flipH="1" flipV="1">
            <a:off x="5917407" y="4039394"/>
            <a:ext cx="1244600" cy="158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2959100" y="2870200"/>
            <a:ext cx="4013200" cy="2387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TextBox 14"/>
          <p:cNvSpPr txBox="1"/>
          <p:nvPr/>
        </p:nvSpPr>
        <p:spPr>
          <a:xfrm>
            <a:off x="5384800" y="5214938"/>
            <a:ext cx="1404938" cy="1200150"/>
          </a:xfrm>
          <a:prstGeom prst="rect">
            <a:avLst/>
          </a:prstGeom>
          <a:noFill/>
        </p:spPr>
        <p:txBody>
          <a:bodyPr wrap="none">
            <a:spAutoFit/>
          </a:bodyPr>
          <a:lstStyle/>
          <a:p>
            <a:pPr algn="ctr">
              <a:defRPr/>
            </a:pPr>
            <a:r>
              <a:rPr lang="en-US" sz="2400" dirty="0">
                <a:latin typeface="+mn-lt"/>
              </a:rPr>
              <a:t>Y = A  +  B</a:t>
            </a:r>
          </a:p>
          <a:p>
            <a:pPr algn="ctr">
              <a:defRPr/>
            </a:pPr>
            <a:endParaRPr lang="en-US" sz="2400" dirty="0">
              <a:latin typeface="+mn-lt"/>
            </a:endParaRPr>
          </a:p>
          <a:p>
            <a:pPr algn="ctr">
              <a:defRPr/>
            </a:pPr>
            <a:r>
              <a:rPr lang="en-US" sz="2400" dirty="0">
                <a:latin typeface="+mn-lt"/>
              </a:rPr>
              <a:t>XOR</a:t>
            </a:r>
          </a:p>
        </p:txBody>
      </p:sp>
      <p:sp>
        <p:nvSpPr>
          <p:cNvPr id="18" name="Oval 17"/>
          <p:cNvSpPr/>
          <p:nvPr/>
        </p:nvSpPr>
        <p:spPr>
          <a:xfrm>
            <a:off x="6215063" y="5367338"/>
            <a:ext cx="203200" cy="20320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9" name="Rectangle 18"/>
          <p:cNvSpPr/>
          <p:nvPr/>
        </p:nvSpPr>
        <p:spPr>
          <a:xfrm>
            <a:off x="5251450" y="5113338"/>
            <a:ext cx="1522413" cy="12366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74638"/>
            <a:ext cx="5842000" cy="1143000"/>
          </a:xfrm>
        </p:spPr>
        <p:txBody>
          <a:bodyPr>
            <a:normAutofit fontScale="90000"/>
          </a:bodyPr>
          <a:lstStyle/>
          <a:p>
            <a:pPr>
              <a:lnSpc>
                <a:spcPct val="90000"/>
              </a:lnSpc>
            </a:pPr>
            <a:r>
              <a:rPr lang="en-US" smtClean="0"/>
              <a:t>Truth Table Example #2: </a:t>
            </a:r>
            <a:br>
              <a:rPr lang="en-US" smtClean="0"/>
            </a:br>
            <a:r>
              <a:rPr lang="en-US" smtClean="0"/>
              <a:t>2-bit Adder</a:t>
            </a:r>
          </a:p>
        </p:txBody>
      </p:sp>
      <p:sp>
        <p:nvSpPr>
          <p:cNvPr id="7" name="Slide Number Placeholder 6"/>
          <p:cNvSpPr>
            <a:spLocks noGrp="1"/>
          </p:cNvSpPr>
          <p:nvPr>
            <p:ph type="sldNum" sz="quarter" idx="12"/>
          </p:nvPr>
        </p:nvSpPr>
        <p:spPr/>
        <p:txBody>
          <a:bodyPr/>
          <a:lstStyle/>
          <a:p>
            <a:pPr>
              <a:defRPr/>
            </a:pPr>
            <a:fld id="{C8FCC23E-2E65-914D-A698-C7E00BDE18DC}" type="slidenum">
              <a:rPr lang="en-US" smtClean="0"/>
              <a:pPr>
                <a:defRPr/>
              </a:pPr>
              <a:t>24</a:t>
            </a:fld>
            <a:endParaRPr lang="en-US"/>
          </a:p>
        </p:txBody>
      </p:sp>
      <p:pic>
        <p:nvPicPr>
          <p:cNvPr id="48134" name="Picture 4"/>
          <p:cNvPicPr>
            <a:picLocks noChangeAspect="1" noChangeArrowheads="1"/>
          </p:cNvPicPr>
          <p:nvPr/>
        </p:nvPicPr>
        <p:blipFill>
          <a:blip r:embed="rId2">
            <a:clrChange>
              <a:clrFrom>
                <a:srgbClr val="FFFFFF"/>
              </a:clrFrom>
              <a:clrTo>
                <a:srgbClr val="FFFFFF">
                  <a:alpha val="0"/>
                </a:srgbClr>
              </a:clrTo>
            </a:clrChange>
          </a:blip>
          <a:srcRect b="1109"/>
          <a:stretch>
            <a:fillRect/>
          </a:stretch>
        </p:blipFill>
        <p:spPr bwMode="auto">
          <a:xfrm>
            <a:off x="6467475" y="431800"/>
            <a:ext cx="2693988" cy="6019800"/>
          </a:xfrm>
          <a:prstGeom prst="rect">
            <a:avLst/>
          </a:prstGeom>
          <a:noFill/>
          <a:ln w="9525">
            <a:noFill/>
            <a:miter lim="800000"/>
            <a:headEnd/>
            <a:tailEnd/>
          </a:ln>
        </p:spPr>
      </p:pic>
      <p:sp>
        <p:nvSpPr>
          <p:cNvPr id="2501637" name="Rectangle 5"/>
          <p:cNvSpPr>
            <a:spLocks noChangeArrowheads="1"/>
          </p:cNvSpPr>
          <p:nvPr/>
        </p:nvSpPr>
        <p:spPr bwMode="auto">
          <a:xfrm>
            <a:off x="5148263" y="1333500"/>
            <a:ext cx="1254125" cy="1568450"/>
          </a:xfrm>
          <a:prstGeom prst="rect">
            <a:avLst/>
          </a:prstGeom>
          <a:noFill/>
          <a:ln w="12700">
            <a:noFill/>
            <a:miter lim="800000"/>
            <a:headEnd/>
            <a:tailEnd/>
          </a:ln>
        </p:spPr>
        <p:txBody>
          <a:bodyPr wrap="none">
            <a:prstTxWarp prst="textNoShape">
              <a:avLst/>
            </a:prstTxWarp>
            <a:spAutoFit/>
          </a:bodyPr>
          <a:lstStyle/>
          <a:p>
            <a:pPr eaLnBrk="0" hangingPunct="0">
              <a:defRPr/>
            </a:pPr>
            <a:r>
              <a:rPr lang="en-US" sz="3200" dirty="0">
                <a:latin typeface="+mn-lt"/>
              </a:rPr>
              <a:t>How</a:t>
            </a:r>
            <a:br>
              <a:rPr lang="en-US" sz="3200" dirty="0">
                <a:latin typeface="+mn-lt"/>
              </a:rPr>
            </a:br>
            <a:r>
              <a:rPr lang="en-US" sz="3200" dirty="0">
                <a:latin typeface="+mn-lt"/>
              </a:rPr>
              <a:t>Many</a:t>
            </a:r>
            <a:br>
              <a:rPr lang="en-US" sz="3200" dirty="0">
                <a:latin typeface="+mn-lt"/>
              </a:rPr>
            </a:br>
            <a:r>
              <a:rPr lang="en-US" sz="3200" dirty="0">
                <a:latin typeface="+mn-lt"/>
              </a:rPr>
              <a:t>Rows?</a:t>
            </a:r>
          </a:p>
        </p:txBody>
      </p:sp>
      <p:sp>
        <p:nvSpPr>
          <p:cNvPr id="9" name="Rectangle 8"/>
          <p:cNvSpPr/>
          <p:nvPr/>
        </p:nvSpPr>
        <p:spPr>
          <a:xfrm>
            <a:off x="1366838" y="2751138"/>
            <a:ext cx="2540000" cy="260826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4000" dirty="0">
                <a:solidFill>
                  <a:schemeClr val="tx1"/>
                </a:solidFill>
              </a:rPr>
              <a:t>+</a:t>
            </a:r>
          </a:p>
        </p:txBody>
      </p:sp>
      <p:cxnSp>
        <p:nvCxnSpPr>
          <p:cNvPr id="10" name="Straight Arrow Connector 9"/>
          <p:cNvCxnSpPr/>
          <p:nvPr/>
        </p:nvCxnSpPr>
        <p:spPr>
          <a:xfrm>
            <a:off x="3911600" y="4089400"/>
            <a:ext cx="896938"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487363" y="3225800"/>
            <a:ext cx="896937"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469900" y="3767138"/>
            <a:ext cx="896938" cy="158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487363" y="4360863"/>
            <a:ext cx="896937" cy="158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69900" y="4902200"/>
            <a:ext cx="896938"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122738" y="3598863"/>
            <a:ext cx="558800" cy="522287"/>
          </a:xfrm>
          <a:prstGeom prst="rect">
            <a:avLst/>
          </a:prstGeom>
          <a:noFill/>
        </p:spPr>
        <p:txBody>
          <a:bodyPr wrap="none">
            <a:spAutoFit/>
          </a:bodyPr>
          <a:lstStyle/>
          <a:p>
            <a:pPr>
              <a:defRPr/>
            </a:pPr>
            <a:r>
              <a:rPr lang="en-US" sz="2800" dirty="0">
                <a:latin typeface="+mn-lt"/>
              </a:rPr>
              <a:t>C1</a:t>
            </a:r>
          </a:p>
        </p:txBody>
      </p:sp>
      <p:sp>
        <p:nvSpPr>
          <p:cNvPr id="16" name="TextBox 15"/>
          <p:cNvSpPr txBox="1"/>
          <p:nvPr/>
        </p:nvSpPr>
        <p:spPr>
          <a:xfrm>
            <a:off x="487363" y="2717800"/>
            <a:ext cx="574675" cy="523875"/>
          </a:xfrm>
          <a:prstGeom prst="rect">
            <a:avLst/>
          </a:prstGeom>
          <a:noFill/>
        </p:spPr>
        <p:txBody>
          <a:bodyPr wrap="none">
            <a:spAutoFit/>
          </a:bodyPr>
          <a:lstStyle/>
          <a:p>
            <a:pPr>
              <a:defRPr/>
            </a:pPr>
            <a:r>
              <a:rPr lang="en-US" sz="2800" dirty="0">
                <a:latin typeface="+mn-lt"/>
              </a:rPr>
              <a:t>A1</a:t>
            </a:r>
          </a:p>
        </p:txBody>
      </p:sp>
      <p:sp>
        <p:nvSpPr>
          <p:cNvPr id="17" name="TextBox 16"/>
          <p:cNvSpPr txBox="1"/>
          <p:nvPr/>
        </p:nvSpPr>
        <p:spPr>
          <a:xfrm>
            <a:off x="487363" y="3243263"/>
            <a:ext cx="574675" cy="522287"/>
          </a:xfrm>
          <a:prstGeom prst="rect">
            <a:avLst/>
          </a:prstGeom>
          <a:noFill/>
        </p:spPr>
        <p:txBody>
          <a:bodyPr wrap="none">
            <a:spAutoFit/>
          </a:bodyPr>
          <a:lstStyle/>
          <a:p>
            <a:pPr>
              <a:defRPr/>
            </a:pPr>
            <a:r>
              <a:rPr lang="en-US" sz="2800" dirty="0">
                <a:latin typeface="+mn-lt"/>
              </a:rPr>
              <a:t>A0</a:t>
            </a:r>
          </a:p>
        </p:txBody>
      </p:sp>
      <p:sp>
        <p:nvSpPr>
          <p:cNvPr id="18" name="TextBox 17"/>
          <p:cNvSpPr txBox="1"/>
          <p:nvPr/>
        </p:nvSpPr>
        <p:spPr>
          <a:xfrm>
            <a:off x="487363" y="3817938"/>
            <a:ext cx="561975" cy="523875"/>
          </a:xfrm>
          <a:prstGeom prst="rect">
            <a:avLst/>
          </a:prstGeom>
          <a:noFill/>
        </p:spPr>
        <p:txBody>
          <a:bodyPr wrap="none">
            <a:spAutoFit/>
          </a:bodyPr>
          <a:lstStyle/>
          <a:p>
            <a:pPr>
              <a:defRPr/>
            </a:pPr>
            <a:r>
              <a:rPr lang="en-US" sz="2800" dirty="0">
                <a:latin typeface="+mn-lt"/>
              </a:rPr>
              <a:t>B1</a:t>
            </a:r>
          </a:p>
        </p:txBody>
      </p:sp>
      <p:sp>
        <p:nvSpPr>
          <p:cNvPr id="19" name="TextBox 18"/>
          <p:cNvSpPr txBox="1"/>
          <p:nvPr/>
        </p:nvSpPr>
        <p:spPr>
          <a:xfrm>
            <a:off x="487363" y="4343400"/>
            <a:ext cx="561975" cy="523875"/>
          </a:xfrm>
          <a:prstGeom prst="rect">
            <a:avLst/>
          </a:prstGeom>
          <a:noFill/>
        </p:spPr>
        <p:txBody>
          <a:bodyPr wrap="none">
            <a:spAutoFit/>
          </a:bodyPr>
          <a:lstStyle/>
          <a:p>
            <a:pPr>
              <a:defRPr/>
            </a:pPr>
            <a:r>
              <a:rPr lang="en-US" sz="2800" dirty="0">
                <a:latin typeface="+mn-lt"/>
              </a:rPr>
              <a:t>B0</a:t>
            </a:r>
          </a:p>
        </p:txBody>
      </p:sp>
      <p:cxnSp>
        <p:nvCxnSpPr>
          <p:cNvPr id="20" name="Straight Arrow Connector 19"/>
          <p:cNvCxnSpPr/>
          <p:nvPr/>
        </p:nvCxnSpPr>
        <p:spPr>
          <a:xfrm>
            <a:off x="3898900" y="3505200"/>
            <a:ext cx="896938"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097338" y="3014663"/>
            <a:ext cx="558800" cy="522287"/>
          </a:xfrm>
          <a:prstGeom prst="rect">
            <a:avLst/>
          </a:prstGeom>
          <a:noFill/>
        </p:spPr>
        <p:txBody>
          <a:bodyPr wrap="none">
            <a:spAutoFit/>
          </a:bodyPr>
          <a:lstStyle/>
          <a:p>
            <a:pPr>
              <a:defRPr/>
            </a:pPr>
            <a:r>
              <a:rPr lang="en-US" sz="2800" dirty="0">
                <a:latin typeface="+mn-lt"/>
              </a:rPr>
              <a:t>C2</a:t>
            </a:r>
          </a:p>
        </p:txBody>
      </p:sp>
      <p:cxnSp>
        <p:nvCxnSpPr>
          <p:cNvPr id="22" name="Straight Arrow Connector 21"/>
          <p:cNvCxnSpPr/>
          <p:nvPr/>
        </p:nvCxnSpPr>
        <p:spPr>
          <a:xfrm>
            <a:off x="3911600" y="4673600"/>
            <a:ext cx="896938"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4110038" y="4183063"/>
            <a:ext cx="558800" cy="522287"/>
          </a:xfrm>
          <a:prstGeom prst="rect">
            <a:avLst/>
          </a:prstGeom>
          <a:noFill/>
        </p:spPr>
        <p:txBody>
          <a:bodyPr wrap="none">
            <a:spAutoFit/>
          </a:bodyPr>
          <a:lstStyle/>
          <a:p>
            <a:pPr>
              <a:defRPr/>
            </a:pPr>
            <a:r>
              <a:rPr lang="en-US" sz="2800" dirty="0">
                <a:latin typeface="+mn-lt"/>
              </a:rPr>
              <a:t>C0</a:t>
            </a:r>
          </a:p>
        </p:txBody>
      </p:sp>
      <p:sp>
        <p:nvSpPr>
          <p:cNvPr id="24" name="Rectangle 23"/>
          <p:cNvSpPr/>
          <p:nvPr/>
        </p:nvSpPr>
        <p:spPr>
          <a:xfrm>
            <a:off x="6629400" y="1231900"/>
            <a:ext cx="1295400" cy="5232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 name="Rectangle 24"/>
          <p:cNvSpPr/>
          <p:nvPr/>
        </p:nvSpPr>
        <p:spPr>
          <a:xfrm>
            <a:off x="8166100" y="1219200"/>
            <a:ext cx="914400" cy="5232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016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1637" grpId="0" build="p" autoUpdateAnimBg="0"/>
      <p:bldP spid="24" grpId="0" animBg="1"/>
      <p:bldP spid="2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fontScale="90000"/>
          </a:bodyPr>
          <a:lstStyle/>
          <a:p>
            <a:r>
              <a:rPr lang="en-US" smtClean="0"/>
              <a:t>Truth Table Example #3: </a:t>
            </a:r>
            <a:br>
              <a:rPr lang="en-US" smtClean="0"/>
            </a:br>
            <a:r>
              <a:rPr lang="en-US" smtClean="0"/>
              <a:t>32-bit Unsigned Adder</a:t>
            </a:r>
          </a:p>
        </p:txBody>
      </p:sp>
      <p:sp>
        <p:nvSpPr>
          <p:cNvPr id="6" name="Slide Number Placeholder 5"/>
          <p:cNvSpPr>
            <a:spLocks noGrp="1"/>
          </p:cNvSpPr>
          <p:nvPr>
            <p:ph type="sldNum" sz="quarter" idx="12"/>
          </p:nvPr>
        </p:nvSpPr>
        <p:spPr/>
        <p:txBody>
          <a:bodyPr/>
          <a:lstStyle/>
          <a:p>
            <a:pPr>
              <a:defRPr/>
            </a:pPr>
            <a:fld id="{68257C6C-A552-2A43-817E-7AA316BC3FD3}" type="slidenum">
              <a:rPr lang="en-US" smtClean="0"/>
              <a:pPr>
                <a:defRPr/>
              </a:pPr>
              <a:t>25</a:t>
            </a:fld>
            <a:endParaRPr lang="en-US"/>
          </a:p>
        </p:txBody>
      </p:sp>
      <p:pic>
        <p:nvPicPr>
          <p:cNvPr id="49158" name="Picture 3"/>
          <p:cNvPicPr>
            <a:picLocks noGrp="1" noChangeAspect="1" noChangeArrowheads="1"/>
          </p:cNvPicPr>
          <p:nvPr>
            <p:ph idx="4294967295"/>
          </p:nvPr>
        </p:nvPicPr>
        <p:blipFill>
          <a:blip r:embed="rId2"/>
          <a:srcRect/>
          <a:stretch>
            <a:fillRect/>
          </a:stretch>
        </p:blipFill>
        <p:spPr>
          <a:xfrm>
            <a:off x="0" y="1701800"/>
            <a:ext cx="7366000" cy="4565650"/>
          </a:xfrm>
        </p:spPr>
      </p:pic>
      <p:sp>
        <p:nvSpPr>
          <p:cNvPr id="2502660" name="Rectangle 4"/>
          <p:cNvSpPr>
            <a:spLocks noChangeArrowheads="1"/>
          </p:cNvSpPr>
          <p:nvPr/>
        </p:nvSpPr>
        <p:spPr bwMode="auto">
          <a:xfrm>
            <a:off x="7373938" y="3779838"/>
            <a:ext cx="1285875" cy="1570037"/>
          </a:xfrm>
          <a:prstGeom prst="rect">
            <a:avLst/>
          </a:prstGeom>
          <a:noFill/>
          <a:ln w="12700">
            <a:noFill/>
            <a:miter lim="800000"/>
            <a:headEnd/>
            <a:tailEnd/>
          </a:ln>
        </p:spPr>
        <p:txBody>
          <a:bodyPr wrap="none">
            <a:prstTxWarp prst="textNoShape">
              <a:avLst/>
            </a:prstTxWarp>
            <a:spAutoFit/>
          </a:bodyPr>
          <a:lstStyle/>
          <a:p>
            <a:pPr eaLnBrk="0" hangingPunct="0">
              <a:defRPr/>
            </a:pPr>
            <a:r>
              <a:rPr lang="en-US" sz="3200" dirty="0">
                <a:solidFill>
                  <a:srgbClr val="000000"/>
                </a:solidFill>
                <a:latin typeface="+mn-lt"/>
              </a:rPr>
              <a:t>How</a:t>
            </a:r>
            <a:br>
              <a:rPr lang="en-US" sz="3200" dirty="0">
                <a:solidFill>
                  <a:srgbClr val="000000"/>
                </a:solidFill>
                <a:latin typeface="+mn-lt"/>
              </a:rPr>
            </a:br>
            <a:r>
              <a:rPr lang="en-US" sz="3200" dirty="0">
                <a:solidFill>
                  <a:srgbClr val="000000"/>
                </a:solidFill>
                <a:latin typeface="+mn-lt"/>
              </a:rPr>
              <a:t>Many</a:t>
            </a:r>
            <a:br>
              <a:rPr lang="en-US" sz="3200" dirty="0">
                <a:solidFill>
                  <a:srgbClr val="000000"/>
                </a:solidFill>
                <a:latin typeface="+mn-lt"/>
              </a:rPr>
            </a:br>
            <a:r>
              <a:rPr lang="en-US" sz="3200" dirty="0">
                <a:solidFill>
                  <a:srgbClr val="000000"/>
                </a:solidFill>
                <a:latin typeface="+mn-lt"/>
              </a:rPr>
              <a:t>Rows?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0266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2660"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3"/>
          <p:cNvPicPr>
            <a:picLocks noGrp="1" noChangeAspect="1" noChangeArrowheads="1"/>
          </p:cNvPicPr>
          <p:nvPr>
            <p:ph idx="4294967295"/>
          </p:nvPr>
        </p:nvPicPr>
        <p:blipFill>
          <a:blip r:embed="rId2"/>
          <a:srcRect/>
          <a:stretch>
            <a:fillRect/>
          </a:stretch>
        </p:blipFill>
        <p:spPr>
          <a:xfrm>
            <a:off x="5775325" y="871538"/>
            <a:ext cx="3368675" cy="5715000"/>
          </a:xfrm>
        </p:spPr>
      </p:pic>
      <p:sp>
        <p:nvSpPr>
          <p:cNvPr id="50179" name="Rectangle 2"/>
          <p:cNvSpPr>
            <a:spLocks noGrp="1" noChangeArrowheads="1"/>
          </p:cNvSpPr>
          <p:nvPr>
            <p:ph type="title"/>
          </p:nvPr>
        </p:nvSpPr>
        <p:spPr>
          <a:xfrm>
            <a:off x="228600" y="274638"/>
            <a:ext cx="5753100" cy="1143000"/>
          </a:xfrm>
        </p:spPr>
        <p:txBody>
          <a:bodyPr>
            <a:normAutofit fontScale="90000"/>
          </a:bodyPr>
          <a:lstStyle/>
          <a:p>
            <a:r>
              <a:rPr lang="en-US" altLang="zh-TW" smtClean="0">
                <a:ea typeface="新細明體" charset="-120"/>
                <a:cs typeface="新細明體" charset="-120"/>
              </a:rPr>
              <a:t>Truth Table Example #4: </a:t>
            </a:r>
            <a:br>
              <a:rPr lang="en-US" altLang="zh-TW" smtClean="0">
                <a:ea typeface="新細明體" charset="-120"/>
                <a:cs typeface="新細明體" charset="-120"/>
              </a:rPr>
            </a:br>
            <a:r>
              <a:rPr lang="en-US" altLang="zh-TW" smtClean="0">
                <a:ea typeface="新細明體" charset="-120"/>
                <a:cs typeface="新細明體" charset="-120"/>
              </a:rPr>
              <a:t>3-input Majority Circuit</a:t>
            </a:r>
          </a:p>
        </p:txBody>
      </p:sp>
      <p:sp>
        <p:nvSpPr>
          <p:cNvPr id="5" name="Slide Number Placeholder 4"/>
          <p:cNvSpPr>
            <a:spLocks noGrp="1"/>
          </p:cNvSpPr>
          <p:nvPr>
            <p:ph type="sldNum" sz="quarter" idx="12"/>
          </p:nvPr>
        </p:nvSpPr>
        <p:spPr/>
        <p:txBody>
          <a:bodyPr/>
          <a:lstStyle/>
          <a:p>
            <a:pPr>
              <a:defRPr/>
            </a:pPr>
            <a:fld id="{2DE4E3B1-E6AB-E544-ACBE-F8F538F5B755}" type="slidenum">
              <a:rPr lang="en-US" smtClean="0"/>
              <a:pPr>
                <a:defRPr/>
              </a:pPr>
              <a:t>26</a:t>
            </a:fld>
            <a:endParaRPr lang="en-US"/>
          </a:p>
        </p:txBody>
      </p:sp>
      <p:sp>
        <p:nvSpPr>
          <p:cNvPr id="7" name="TextBox 6"/>
          <p:cNvSpPr txBox="1"/>
          <p:nvPr/>
        </p:nvSpPr>
        <p:spPr>
          <a:xfrm>
            <a:off x="609600" y="2298700"/>
            <a:ext cx="4586288" cy="461963"/>
          </a:xfrm>
          <a:prstGeom prst="rect">
            <a:avLst/>
          </a:prstGeom>
          <a:noFill/>
        </p:spPr>
        <p:txBody>
          <a:bodyPr wrap="none">
            <a:spAutoFit/>
          </a:bodyPr>
          <a:lstStyle/>
          <a:p>
            <a:pPr>
              <a:defRPr/>
            </a:pPr>
            <a:r>
              <a:rPr lang="en-US" sz="2400" dirty="0">
                <a:latin typeface="+mn-lt"/>
              </a:rPr>
              <a:t>Y = A B C  +  A B C   +  A B C  +  A B C</a:t>
            </a:r>
          </a:p>
        </p:txBody>
      </p:sp>
      <p:cxnSp>
        <p:nvCxnSpPr>
          <p:cNvPr id="9" name="Straight Connector 8"/>
          <p:cNvCxnSpPr/>
          <p:nvPr/>
        </p:nvCxnSpPr>
        <p:spPr>
          <a:xfrm>
            <a:off x="1104900" y="2362200"/>
            <a:ext cx="2286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411413" y="2379663"/>
            <a:ext cx="228600" cy="158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3795713" y="2378075"/>
            <a:ext cx="2286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6080125" y="3425825"/>
            <a:ext cx="2789238" cy="519113"/>
          </a:xfrm>
          <a:prstGeom prst="rect">
            <a:avLst/>
          </a:prstGeom>
          <a:noFill/>
          <a:ln w="5080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 name="Rectangle 15"/>
          <p:cNvSpPr/>
          <p:nvPr/>
        </p:nvSpPr>
        <p:spPr>
          <a:xfrm>
            <a:off x="1084263" y="2328863"/>
            <a:ext cx="757237" cy="4032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6116638" y="4656138"/>
            <a:ext cx="2790825" cy="519112"/>
          </a:xfrm>
          <a:prstGeom prst="rect">
            <a:avLst/>
          </a:prstGeom>
          <a:noFill/>
          <a:ln w="5080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8" name="Rectangle 17"/>
          <p:cNvSpPr/>
          <p:nvPr/>
        </p:nvSpPr>
        <p:spPr>
          <a:xfrm>
            <a:off x="1905000" y="2354263"/>
            <a:ext cx="965200" cy="4032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Rectangle 13"/>
          <p:cNvSpPr/>
          <p:nvPr/>
        </p:nvSpPr>
        <p:spPr>
          <a:xfrm>
            <a:off x="6115050" y="5249863"/>
            <a:ext cx="2790825" cy="520700"/>
          </a:xfrm>
          <a:prstGeom prst="rect">
            <a:avLst/>
          </a:prstGeom>
          <a:noFill/>
          <a:ln w="5080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0" name="Rectangle 19"/>
          <p:cNvSpPr/>
          <p:nvPr/>
        </p:nvSpPr>
        <p:spPr>
          <a:xfrm>
            <a:off x="2963863" y="2328863"/>
            <a:ext cx="1125537" cy="4032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Rectangle 14"/>
          <p:cNvSpPr/>
          <p:nvPr/>
        </p:nvSpPr>
        <p:spPr>
          <a:xfrm>
            <a:off x="6115050" y="5846763"/>
            <a:ext cx="2790825" cy="519112"/>
          </a:xfrm>
          <a:prstGeom prst="rect">
            <a:avLst/>
          </a:prstGeom>
          <a:noFill/>
          <a:ln w="5080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2" name="Rectangle 21"/>
          <p:cNvSpPr/>
          <p:nvPr/>
        </p:nvSpPr>
        <p:spPr>
          <a:xfrm>
            <a:off x="4081463" y="2354263"/>
            <a:ext cx="1087437" cy="4032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 name="TextBox 23"/>
          <p:cNvSpPr txBox="1"/>
          <p:nvPr/>
        </p:nvSpPr>
        <p:spPr>
          <a:xfrm>
            <a:off x="698500" y="3924300"/>
            <a:ext cx="3197225" cy="461963"/>
          </a:xfrm>
          <a:prstGeom prst="rect">
            <a:avLst/>
          </a:prstGeom>
          <a:noFill/>
        </p:spPr>
        <p:txBody>
          <a:bodyPr wrap="none">
            <a:spAutoFit/>
          </a:bodyPr>
          <a:lstStyle/>
          <a:p>
            <a:pPr>
              <a:defRPr/>
            </a:pPr>
            <a:r>
              <a:rPr lang="en-US" sz="2400" dirty="0">
                <a:latin typeface="+mn-lt"/>
              </a:rPr>
              <a:t>Y = B C  +  A (B C   +  B C)</a:t>
            </a:r>
          </a:p>
        </p:txBody>
      </p:sp>
      <p:cxnSp>
        <p:nvCxnSpPr>
          <p:cNvPr id="26" name="Straight Connector 25"/>
          <p:cNvCxnSpPr/>
          <p:nvPr/>
        </p:nvCxnSpPr>
        <p:spPr>
          <a:xfrm>
            <a:off x="2362200" y="3995738"/>
            <a:ext cx="215900" cy="158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3487738" y="3995738"/>
            <a:ext cx="215900" cy="158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711200" y="4711700"/>
            <a:ext cx="2517775" cy="461963"/>
          </a:xfrm>
          <a:prstGeom prst="rect">
            <a:avLst/>
          </a:prstGeom>
          <a:noFill/>
        </p:spPr>
        <p:txBody>
          <a:bodyPr wrap="none">
            <a:spAutoFit/>
          </a:bodyPr>
          <a:lstStyle/>
          <a:p>
            <a:pPr>
              <a:defRPr/>
            </a:pPr>
            <a:r>
              <a:rPr lang="en-US" sz="2400" dirty="0">
                <a:latin typeface="+mn-lt"/>
              </a:rPr>
              <a:t>Y = B C  +  A (B + C)</a:t>
            </a:r>
          </a:p>
        </p:txBody>
      </p:sp>
      <p:sp>
        <p:nvSpPr>
          <p:cNvPr id="29" name="Oval 28"/>
          <p:cNvSpPr/>
          <p:nvPr/>
        </p:nvSpPr>
        <p:spPr>
          <a:xfrm>
            <a:off x="2616200" y="4876800"/>
            <a:ext cx="190500" cy="190500"/>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0" name="Rectangle 29"/>
          <p:cNvSpPr/>
          <p:nvPr/>
        </p:nvSpPr>
        <p:spPr>
          <a:xfrm>
            <a:off x="542925" y="3954463"/>
            <a:ext cx="3419475" cy="4143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1" name="Rectangle 30"/>
          <p:cNvSpPr/>
          <p:nvPr/>
        </p:nvSpPr>
        <p:spPr>
          <a:xfrm>
            <a:off x="542925" y="4767263"/>
            <a:ext cx="3419475" cy="4143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 name="TextBox 31"/>
          <p:cNvSpPr txBox="1"/>
          <p:nvPr/>
        </p:nvSpPr>
        <p:spPr>
          <a:xfrm>
            <a:off x="592138" y="2722563"/>
            <a:ext cx="4776787" cy="1200150"/>
          </a:xfrm>
          <a:prstGeom prst="rect">
            <a:avLst/>
          </a:prstGeom>
          <a:noFill/>
        </p:spPr>
        <p:txBody>
          <a:bodyPr wrap="none">
            <a:spAutoFit/>
          </a:bodyPr>
          <a:lstStyle/>
          <a:p>
            <a:pPr>
              <a:defRPr/>
            </a:pPr>
            <a:r>
              <a:rPr lang="en-US" sz="2400" dirty="0">
                <a:latin typeface="+mn-lt"/>
              </a:rPr>
              <a:t>This is called </a:t>
            </a:r>
            <a:r>
              <a:rPr lang="en-US" sz="2400" i="1" dirty="0">
                <a:latin typeface="+mn-lt"/>
              </a:rPr>
              <a:t>Sum of Products </a:t>
            </a:r>
            <a:r>
              <a:rPr lang="en-US" sz="2400" dirty="0">
                <a:latin typeface="+mn-lt"/>
              </a:rPr>
              <a:t>form;</a:t>
            </a:r>
          </a:p>
          <a:p>
            <a:pPr>
              <a:defRPr/>
            </a:pPr>
            <a:r>
              <a:rPr lang="en-US" sz="2400" dirty="0">
                <a:latin typeface="+mn-lt"/>
              </a:rPr>
              <a:t>Just another way to represent the TT</a:t>
            </a:r>
            <a:br>
              <a:rPr lang="en-US" sz="2400" dirty="0">
                <a:latin typeface="+mn-lt"/>
              </a:rPr>
            </a:br>
            <a:r>
              <a:rPr lang="en-US" sz="2400" dirty="0">
                <a:latin typeface="+mn-lt"/>
              </a:rPr>
              <a:t>as a logical expression</a:t>
            </a:r>
          </a:p>
        </p:txBody>
      </p:sp>
      <p:sp>
        <p:nvSpPr>
          <p:cNvPr id="33" name="TextBox 32"/>
          <p:cNvSpPr txBox="1"/>
          <p:nvPr/>
        </p:nvSpPr>
        <p:spPr>
          <a:xfrm>
            <a:off x="542925" y="5126038"/>
            <a:ext cx="3090863" cy="831850"/>
          </a:xfrm>
          <a:prstGeom prst="rect">
            <a:avLst/>
          </a:prstGeom>
          <a:noFill/>
        </p:spPr>
        <p:txBody>
          <a:bodyPr wrap="none">
            <a:spAutoFit/>
          </a:bodyPr>
          <a:lstStyle/>
          <a:p>
            <a:pPr>
              <a:defRPr/>
            </a:pPr>
            <a:r>
              <a:rPr lang="en-US" sz="2400" dirty="0">
                <a:latin typeface="+mn-lt"/>
              </a:rPr>
              <a:t>More simplified forms </a:t>
            </a:r>
            <a:br>
              <a:rPr lang="en-US" sz="2400" dirty="0">
                <a:latin typeface="+mn-lt"/>
              </a:rPr>
            </a:br>
            <a:r>
              <a:rPr lang="en-US" sz="2400" dirty="0">
                <a:latin typeface="+mn-lt"/>
              </a:rPr>
              <a:t>(fewer gates and wires)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3" grpId="0" animBg="1"/>
      <p:bldP spid="18" grpId="0" animBg="1"/>
      <p:bldP spid="14" grpId="0" animBg="1"/>
      <p:bldP spid="20" grpId="0" animBg="1"/>
      <p:bldP spid="15" grpId="0" animBg="1"/>
      <p:bldP spid="22" grpId="0" animBg="1"/>
      <p:bldP spid="30" grpId="0" animBg="1"/>
      <p:bldP spid="31" grpId="0" animBg="1"/>
      <p:bldP spid="32" grpId="0"/>
      <p:bldP spid="3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r>
              <a:rPr lang="en-US" smtClean="0"/>
              <a:t>Boolean Algebra: Circuit &amp; Algebraic Simplification</a:t>
            </a:r>
          </a:p>
        </p:txBody>
      </p:sp>
      <p:pic>
        <p:nvPicPr>
          <p:cNvPr id="20483" name="Picture 3"/>
          <p:cNvPicPr>
            <a:picLocks noGrp="1" noChangeAspect="1" noChangeArrowheads="1"/>
          </p:cNvPicPr>
          <p:nvPr>
            <p:ph idx="1"/>
          </p:nvPr>
        </p:nvPicPr>
        <p:blipFill rotWithShape="1">
          <a:blip r:embed="rId2"/>
          <a:srcRect l="-10658" t="3545" r="-10658" b="3437"/>
          <a:stretch/>
        </p:blipFill>
        <p:spPr>
          <a:xfrm>
            <a:off x="-75447" y="1601096"/>
            <a:ext cx="9473447" cy="4846320"/>
          </a:xfrm>
        </p:spPr>
      </p:pic>
      <p:sp>
        <p:nvSpPr>
          <p:cNvPr id="6" name="Slide Number Placeholder 5"/>
          <p:cNvSpPr>
            <a:spLocks noGrp="1"/>
          </p:cNvSpPr>
          <p:nvPr>
            <p:ph type="sldNum" sz="quarter" idx="12"/>
          </p:nvPr>
        </p:nvSpPr>
        <p:spPr/>
        <p:txBody>
          <a:bodyPr/>
          <a:lstStyle/>
          <a:p>
            <a:pPr>
              <a:defRPr/>
            </a:pPr>
            <a:fld id="{5B711183-8E13-4C48-869E-7D2597D23605}"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9"/>
          <p:cNvPicPr>
            <a:picLocks noChangeAspect="1" noChangeArrowheads="1"/>
          </p:cNvPicPr>
          <p:nvPr/>
        </p:nvPicPr>
        <p:blipFill>
          <a:blip r:embed="rId2"/>
          <a:srcRect/>
          <a:stretch>
            <a:fillRect/>
          </a:stretch>
        </p:blipFill>
        <p:spPr bwMode="auto">
          <a:xfrm>
            <a:off x="152400" y="1905000"/>
            <a:ext cx="8991600" cy="3643313"/>
          </a:xfrm>
          <a:prstGeom prst="rect">
            <a:avLst/>
          </a:prstGeom>
          <a:noFill/>
          <a:ln w="9525">
            <a:noFill/>
            <a:miter lim="800000"/>
            <a:headEnd/>
            <a:tailEnd/>
          </a:ln>
        </p:spPr>
      </p:pic>
      <p:sp>
        <p:nvSpPr>
          <p:cNvPr id="21507" name="Rectangle 2"/>
          <p:cNvSpPr>
            <a:spLocks noGrp="1" noChangeArrowheads="1"/>
          </p:cNvSpPr>
          <p:nvPr>
            <p:ph type="title"/>
          </p:nvPr>
        </p:nvSpPr>
        <p:spPr/>
        <p:txBody>
          <a:bodyPr/>
          <a:lstStyle/>
          <a:p>
            <a:r>
              <a:rPr lang="en-US" altLang="zh-TW" dirty="0">
                <a:ea typeface="新細明體" charset="-120"/>
                <a:cs typeface="新細明體" charset="-120"/>
              </a:rPr>
              <a:t>Laws of Boolean Algebra</a:t>
            </a:r>
          </a:p>
        </p:txBody>
      </p:sp>
      <p:sp>
        <p:nvSpPr>
          <p:cNvPr id="6" name="Slide Number Placeholder 5"/>
          <p:cNvSpPr>
            <a:spLocks noGrp="1"/>
          </p:cNvSpPr>
          <p:nvPr>
            <p:ph type="sldNum" sz="quarter" idx="12"/>
          </p:nvPr>
        </p:nvSpPr>
        <p:spPr/>
        <p:txBody>
          <a:bodyPr/>
          <a:lstStyle/>
          <a:p>
            <a:pPr>
              <a:defRPr/>
            </a:pPr>
            <a:fld id="{F8B4C87B-43A8-8F46-8AA2-A02CAEC51FDD}" type="slidenum">
              <a:rPr lang="en-US" smtClean="0"/>
              <a:pPr>
                <a:defRPr/>
              </a:pPr>
              <a:t>28</a:t>
            </a:fld>
            <a:endParaRPr lang="en-US"/>
          </a:p>
        </p:txBody>
      </p:sp>
      <p:grpSp>
        <p:nvGrpSpPr>
          <p:cNvPr id="11" name="Group 10"/>
          <p:cNvGrpSpPr/>
          <p:nvPr/>
        </p:nvGrpSpPr>
        <p:grpSpPr>
          <a:xfrm>
            <a:off x="199573" y="1858076"/>
            <a:ext cx="2524850" cy="3785652"/>
            <a:chOff x="241298" y="1803648"/>
            <a:chExt cx="2524850" cy="3785652"/>
          </a:xfrm>
        </p:grpSpPr>
        <p:sp>
          <p:nvSpPr>
            <p:cNvPr id="2" name="TextBox 1"/>
            <p:cNvSpPr txBox="1"/>
            <p:nvPr/>
          </p:nvSpPr>
          <p:spPr>
            <a:xfrm>
              <a:off x="241298" y="1803648"/>
              <a:ext cx="2524850" cy="3785652"/>
            </a:xfrm>
            <a:prstGeom prst="rect">
              <a:avLst/>
            </a:prstGeom>
            <a:solidFill>
              <a:schemeClr val="bg1"/>
            </a:solidFill>
          </p:spPr>
          <p:txBody>
            <a:bodyPr wrap="none" rtlCol="0">
              <a:spAutoFit/>
            </a:bodyPr>
            <a:lstStyle/>
            <a:p>
              <a:pPr algn="ctr"/>
              <a:r>
                <a:rPr lang="en-US" sz="2400" dirty="0" smtClean="0"/>
                <a:t>X X = 0</a:t>
              </a:r>
            </a:p>
            <a:p>
              <a:pPr algn="ctr"/>
              <a:r>
                <a:rPr lang="en-US" sz="2400" dirty="0" smtClean="0"/>
                <a:t>X 0 = 0</a:t>
              </a:r>
            </a:p>
            <a:p>
              <a:pPr algn="ctr"/>
              <a:r>
                <a:rPr lang="en-US" sz="2400" dirty="0" smtClean="0"/>
                <a:t>X 1 = X</a:t>
              </a:r>
            </a:p>
            <a:p>
              <a:pPr algn="ctr"/>
              <a:r>
                <a:rPr lang="en-US" sz="2400" dirty="0" smtClean="0"/>
                <a:t>X X = X</a:t>
              </a:r>
            </a:p>
            <a:p>
              <a:pPr algn="ctr"/>
              <a:r>
                <a:rPr lang="en-US" sz="2400" dirty="0" smtClean="0"/>
                <a:t>X Y = Y X</a:t>
              </a:r>
            </a:p>
            <a:p>
              <a:pPr algn="ctr"/>
              <a:r>
                <a:rPr lang="en-US" sz="2400" dirty="0" smtClean="0"/>
                <a:t>(X Y) Z = Z (Y Z)</a:t>
              </a:r>
            </a:p>
            <a:p>
              <a:pPr algn="ctr"/>
              <a:r>
                <a:rPr lang="en-US" sz="2400" dirty="0" smtClean="0"/>
                <a:t>X (Y + Z) = X Y + X Z</a:t>
              </a:r>
            </a:p>
            <a:p>
              <a:pPr algn="ctr"/>
              <a:r>
                <a:rPr lang="en-US" sz="2400" dirty="0" smtClean="0"/>
                <a:t>X Y + X = X</a:t>
              </a:r>
            </a:p>
            <a:p>
              <a:pPr algn="ctr"/>
              <a:r>
                <a:rPr lang="en-US" sz="2400" dirty="0" smtClean="0"/>
                <a:t>X Y + X = X + Y</a:t>
              </a:r>
            </a:p>
            <a:p>
              <a:pPr algn="ctr"/>
              <a:r>
                <a:rPr lang="en-US" sz="2400" dirty="0" smtClean="0"/>
                <a:t>X Y = X + Y</a:t>
              </a:r>
              <a:endParaRPr lang="en-US" sz="2400" dirty="0"/>
            </a:p>
          </p:txBody>
        </p:sp>
        <p:cxnSp>
          <p:nvCxnSpPr>
            <p:cNvPr id="4" name="Straight Connector 3"/>
            <p:cNvCxnSpPr/>
            <p:nvPr/>
          </p:nvCxnSpPr>
          <p:spPr>
            <a:xfrm>
              <a:off x="1302659" y="1905000"/>
              <a:ext cx="19533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10809" y="4822379"/>
              <a:ext cx="21831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801913" y="5192493"/>
              <a:ext cx="46808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2757714" y="1901619"/>
            <a:ext cx="3683000" cy="3785652"/>
            <a:chOff x="414242" y="1803648"/>
            <a:chExt cx="2178962" cy="3785652"/>
          </a:xfrm>
        </p:grpSpPr>
        <p:sp>
          <p:nvSpPr>
            <p:cNvPr id="18" name="TextBox 17"/>
            <p:cNvSpPr txBox="1"/>
            <p:nvPr/>
          </p:nvSpPr>
          <p:spPr>
            <a:xfrm>
              <a:off x="414242" y="1803648"/>
              <a:ext cx="2178962" cy="3785652"/>
            </a:xfrm>
            <a:prstGeom prst="rect">
              <a:avLst/>
            </a:prstGeom>
            <a:solidFill>
              <a:schemeClr val="bg1"/>
            </a:solidFill>
          </p:spPr>
          <p:txBody>
            <a:bodyPr wrap="none" rtlCol="0">
              <a:spAutoFit/>
            </a:bodyPr>
            <a:lstStyle/>
            <a:p>
              <a:pPr algn="ctr"/>
              <a:r>
                <a:rPr lang="en-US" sz="2400" dirty="0" smtClean="0"/>
                <a:t>X +  X = 1</a:t>
              </a:r>
            </a:p>
            <a:p>
              <a:pPr algn="ctr"/>
              <a:r>
                <a:rPr lang="en-US" sz="2400" dirty="0" smtClean="0"/>
                <a:t>X + 1 = 1</a:t>
              </a:r>
            </a:p>
            <a:p>
              <a:pPr algn="ctr"/>
              <a:r>
                <a:rPr lang="en-US" sz="2400" dirty="0" smtClean="0"/>
                <a:t>X + 0 = X</a:t>
              </a:r>
            </a:p>
            <a:p>
              <a:pPr algn="ctr"/>
              <a:r>
                <a:rPr lang="en-US" sz="2400" dirty="0" smtClean="0"/>
                <a:t>X + X = X</a:t>
              </a:r>
            </a:p>
            <a:p>
              <a:pPr algn="ctr"/>
              <a:r>
                <a:rPr lang="en-US" sz="2400" dirty="0" smtClean="0"/>
                <a:t>X + Y = Y + X</a:t>
              </a:r>
            </a:p>
            <a:p>
              <a:pPr algn="ctr"/>
              <a:r>
                <a:rPr lang="en-US" sz="2400" dirty="0" smtClean="0"/>
                <a:t>(X + Y) + Z = Z + (Y + Z)</a:t>
              </a:r>
            </a:p>
            <a:p>
              <a:pPr algn="ctr"/>
              <a:r>
                <a:rPr lang="en-US" sz="2400" dirty="0" smtClean="0"/>
                <a:t>X + Y Z = (X + Y) (X + Z)</a:t>
              </a:r>
            </a:p>
            <a:p>
              <a:pPr algn="ctr"/>
              <a:r>
                <a:rPr lang="en-US" sz="2400" dirty="0" smtClean="0"/>
                <a:t>(X + Y) X = X</a:t>
              </a:r>
            </a:p>
            <a:p>
              <a:pPr algn="ctr"/>
              <a:r>
                <a:rPr lang="en-US" sz="2400" dirty="0" smtClean="0"/>
                <a:t>(X + Y) X = X Y</a:t>
              </a:r>
            </a:p>
            <a:p>
              <a:pPr algn="ctr"/>
              <a:r>
                <a:rPr lang="en-US" sz="2400" dirty="0" smtClean="0"/>
                <a:t>X + Y = X Y</a:t>
              </a:r>
              <a:endParaRPr lang="en-US" sz="2400" dirty="0"/>
            </a:p>
          </p:txBody>
        </p:sp>
        <p:cxnSp>
          <p:nvCxnSpPr>
            <p:cNvPr id="19" name="Straight Connector 18"/>
            <p:cNvCxnSpPr/>
            <p:nvPr/>
          </p:nvCxnSpPr>
          <p:spPr>
            <a:xfrm flipV="1">
              <a:off x="1465081" y="1911804"/>
              <a:ext cx="116462" cy="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5569" y="4820104"/>
              <a:ext cx="11646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098790" y="5191579"/>
              <a:ext cx="388401" cy="91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3" name="TextBox 22"/>
          <p:cNvSpPr txBox="1"/>
          <p:nvPr/>
        </p:nvSpPr>
        <p:spPr>
          <a:xfrm>
            <a:off x="6287875" y="1872591"/>
            <a:ext cx="2856125" cy="3785652"/>
          </a:xfrm>
          <a:prstGeom prst="rect">
            <a:avLst/>
          </a:prstGeom>
          <a:solidFill>
            <a:schemeClr val="bg1"/>
          </a:solidFill>
        </p:spPr>
        <p:txBody>
          <a:bodyPr wrap="square" rtlCol="0">
            <a:spAutoFit/>
          </a:bodyPr>
          <a:lstStyle/>
          <a:p>
            <a:pPr algn="ctr"/>
            <a:r>
              <a:rPr lang="en-US" sz="2400" dirty="0"/>
              <a:t>C</a:t>
            </a:r>
            <a:r>
              <a:rPr lang="en-US" sz="2400" dirty="0" smtClean="0"/>
              <a:t>omplementarity</a:t>
            </a:r>
          </a:p>
          <a:p>
            <a:pPr algn="ctr"/>
            <a:r>
              <a:rPr lang="en-US" sz="2400" dirty="0" smtClean="0"/>
              <a:t>Laws of 0’s and 1’s</a:t>
            </a:r>
          </a:p>
          <a:p>
            <a:pPr algn="ctr"/>
            <a:r>
              <a:rPr lang="en-US" sz="2400" dirty="0" smtClean="0"/>
              <a:t>Identities</a:t>
            </a:r>
          </a:p>
          <a:p>
            <a:pPr algn="ctr"/>
            <a:r>
              <a:rPr lang="en-US" sz="2400" dirty="0" smtClean="0"/>
              <a:t>Idempotent Laws</a:t>
            </a:r>
          </a:p>
          <a:p>
            <a:pPr algn="ctr"/>
            <a:r>
              <a:rPr lang="en-US" sz="2400" dirty="0" err="1" smtClean="0"/>
              <a:t>Commutativity</a:t>
            </a:r>
            <a:endParaRPr lang="en-US" sz="2400" dirty="0" smtClean="0"/>
          </a:p>
          <a:p>
            <a:pPr algn="ctr"/>
            <a:r>
              <a:rPr lang="en-US" sz="2400" dirty="0" smtClean="0"/>
              <a:t>Associativity</a:t>
            </a:r>
          </a:p>
          <a:p>
            <a:pPr algn="ctr"/>
            <a:r>
              <a:rPr lang="en-US" sz="2400" dirty="0" smtClean="0"/>
              <a:t>Distribution</a:t>
            </a:r>
          </a:p>
          <a:p>
            <a:pPr algn="ctr"/>
            <a:r>
              <a:rPr lang="en-US" sz="2400" dirty="0" smtClean="0"/>
              <a:t>Uniting Theorem</a:t>
            </a:r>
          </a:p>
          <a:p>
            <a:pPr algn="ctr"/>
            <a:r>
              <a:rPr lang="en-US" sz="2400" dirty="0" smtClean="0"/>
              <a:t>Uniting Theorem v. 2</a:t>
            </a:r>
          </a:p>
          <a:p>
            <a:pPr algn="ctr"/>
            <a:r>
              <a:rPr lang="en-US" sz="2400" dirty="0" err="1" smtClean="0"/>
              <a:t>DeMorgan’s</a:t>
            </a:r>
            <a:r>
              <a:rPr lang="en-US" sz="2400" dirty="0" smtClean="0"/>
              <a:t> Law</a:t>
            </a:r>
            <a:endParaRPr lang="en-US" sz="2400" dirty="0"/>
          </a:p>
        </p:txBody>
      </p:sp>
      <p:cxnSp>
        <p:nvCxnSpPr>
          <p:cNvPr id="28" name="Straight Connector 27"/>
          <p:cNvCxnSpPr/>
          <p:nvPr/>
        </p:nvCxnSpPr>
        <p:spPr>
          <a:xfrm>
            <a:off x="1452210" y="5260613"/>
            <a:ext cx="19533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1889702" y="5257518"/>
            <a:ext cx="19533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4805415" y="5296391"/>
            <a:ext cx="19533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074440" y="5293296"/>
            <a:ext cx="19533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smtClean="0"/>
              <a:t>Boolean Algebraic Simplification Example</a:t>
            </a:r>
          </a:p>
        </p:txBody>
      </p:sp>
      <p:pic>
        <p:nvPicPr>
          <p:cNvPr id="22531" name="Picture 3"/>
          <p:cNvPicPr>
            <a:picLocks noGrp="1" noChangeAspect="1" noChangeArrowheads="1"/>
          </p:cNvPicPr>
          <p:nvPr>
            <p:ph idx="1"/>
          </p:nvPr>
        </p:nvPicPr>
        <p:blipFill>
          <a:blip r:embed="rId3"/>
          <a:srcRect t="-45120" b="-45120"/>
          <a:stretch>
            <a:fillRect/>
          </a:stretch>
        </p:blipFill>
        <p:spPr/>
      </p:pic>
      <p:sp>
        <p:nvSpPr>
          <p:cNvPr id="5" name="Slide Number Placeholder 4"/>
          <p:cNvSpPr>
            <a:spLocks noGrp="1"/>
          </p:cNvSpPr>
          <p:nvPr>
            <p:ph type="sldNum" sz="quarter" idx="12"/>
          </p:nvPr>
        </p:nvSpPr>
        <p:spPr/>
        <p:txBody>
          <a:bodyPr/>
          <a:lstStyle/>
          <a:p>
            <a:pPr>
              <a:defRPr/>
            </a:pPr>
            <a:fld id="{3A3F7988-85C2-6F4F-ADC4-2B5AB1466059}" type="slidenum">
              <a:rPr lang="en-US" smtClean="0"/>
              <a:pPr>
                <a:defRPr/>
              </a:pPr>
              <a:t>29</a:t>
            </a:fld>
            <a:endParaRPr lang="en-US"/>
          </a:p>
        </p:txBody>
      </p:sp>
      <p:sp>
        <p:nvSpPr>
          <p:cNvPr id="7" name="Rectangle 6"/>
          <p:cNvSpPr/>
          <p:nvPr/>
        </p:nvSpPr>
        <p:spPr>
          <a:xfrm>
            <a:off x="965200" y="3352800"/>
            <a:ext cx="7772400" cy="47466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Rectangle 7"/>
          <p:cNvSpPr/>
          <p:nvPr/>
        </p:nvSpPr>
        <p:spPr>
          <a:xfrm>
            <a:off x="965200" y="3962400"/>
            <a:ext cx="7772400" cy="47466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Rectangle 8"/>
          <p:cNvSpPr/>
          <p:nvPr/>
        </p:nvSpPr>
        <p:spPr>
          <a:xfrm>
            <a:off x="965200" y="4605338"/>
            <a:ext cx="7772400" cy="47466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dirty="0" smtClean="0"/>
              <a:t>Hardware Design</a:t>
            </a:r>
          </a:p>
        </p:txBody>
      </p:sp>
      <p:sp>
        <p:nvSpPr>
          <p:cNvPr id="3" name="Content Placeholder 2"/>
          <p:cNvSpPr>
            <a:spLocks noGrp="1"/>
          </p:cNvSpPr>
          <p:nvPr>
            <p:ph idx="1"/>
          </p:nvPr>
        </p:nvSpPr>
        <p:spPr>
          <a:xfrm>
            <a:off x="404906" y="1249083"/>
            <a:ext cx="8450263" cy="4851400"/>
          </a:xfrm>
        </p:spPr>
        <p:txBody>
          <a:bodyPr rtlCol="0">
            <a:normAutofit fontScale="92500"/>
          </a:bodyPr>
          <a:lstStyle/>
          <a:p>
            <a:pPr eaLnBrk="1" fontAlgn="auto" hangingPunct="1">
              <a:spcAft>
                <a:spcPts val="0"/>
              </a:spcAft>
              <a:buFont typeface="Arial"/>
              <a:buChar char="•"/>
              <a:defRPr/>
            </a:pPr>
            <a:r>
              <a:rPr lang="en-US" sz="2800" dirty="0" smtClean="0">
                <a:ea typeface="+mn-ea"/>
                <a:cs typeface="+mn-cs"/>
              </a:rPr>
              <a:t>Next several weeks: how a modern processor is built</a:t>
            </a:r>
            <a:r>
              <a:rPr lang="en-US" sz="2800" dirty="0" smtClean="0"/>
              <a:t>, </a:t>
            </a:r>
            <a:r>
              <a:rPr lang="en-US" sz="2800" dirty="0" smtClean="0">
                <a:ea typeface="+mn-ea"/>
                <a:cs typeface="+mn-cs"/>
              </a:rPr>
              <a:t>starting with basic elements as building blocks</a:t>
            </a:r>
          </a:p>
          <a:p>
            <a:pPr eaLnBrk="1" fontAlgn="auto" hangingPunct="1">
              <a:spcAft>
                <a:spcPts val="0"/>
              </a:spcAft>
              <a:buFont typeface="Arial"/>
              <a:buChar char="•"/>
              <a:defRPr/>
            </a:pPr>
            <a:r>
              <a:rPr lang="en-US" sz="2800" dirty="0" smtClean="0">
                <a:ea typeface="+mn-ea"/>
                <a:cs typeface="+mn-cs"/>
              </a:rPr>
              <a:t>Why study hardware design?</a:t>
            </a:r>
          </a:p>
          <a:p>
            <a:pPr lvl="1" eaLnBrk="1" fontAlgn="auto" hangingPunct="1">
              <a:spcAft>
                <a:spcPts val="0"/>
              </a:spcAft>
              <a:buFont typeface="Arial"/>
              <a:buChar char="–"/>
              <a:defRPr/>
            </a:pPr>
            <a:r>
              <a:rPr lang="en-US" sz="2400" dirty="0" smtClean="0">
                <a:ea typeface="+mn-ea"/>
              </a:rPr>
              <a:t>Understand capabilities and limitations of HW in general and processors in particular</a:t>
            </a:r>
          </a:p>
          <a:p>
            <a:pPr lvl="1" eaLnBrk="1" fontAlgn="auto" hangingPunct="1">
              <a:spcAft>
                <a:spcPts val="0"/>
              </a:spcAft>
              <a:buFont typeface="Arial"/>
              <a:buChar char="–"/>
              <a:defRPr/>
            </a:pPr>
            <a:r>
              <a:rPr lang="en-US" sz="2400" dirty="0" smtClean="0">
                <a:ea typeface="+mn-ea"/>
              </a:rPr>
              <a:t>What processors can do fast and what they can’t do fast </a:t>
            </a:r>
            <a:br>
              <a:rPr lang="en-US" sz="2400" dirty="0" smtClean="0">
                <a:ea typeface="+mn-ea"/>
              </a:rPr>
            </a:br>
            <a:r>
              <a:rPr lang="en-US" sz="2400" dirty="0" smtClean="0">
                <a:ea typeface="+mn-ea"/>
              </a:rPr>
              <a:t>(avoid slow things if you want your code to run fast!)</a:t>
            </a:r>
          </a:p>
          <a:p>
            <a:pPr lvl="1" eaLnBrk="1" fontAlgn="auto" hangingPunct="1">
              <a:spcAft>
                <a:spcPts val="0"/>
              </a:spcAft>
              <a:buFont typeface="Arial"/>
              <a:buChar char="–"/>
              <a:defRPr/>
            </a:pPr>
            <a:r>
              <a:rPr lang="en-US" sz="2400" dirty="0" smtClean="0">
                <a:ea typeface="+mn-ea"/>
              </a:rPr>
              <a:t>Background for more in-depth HW courses (</a:t>
            </a:r>
            <a:r>
              <a:rPr lang="x-none" sz="2400" dirty="0" smtClean="0">
                <a:ea typeface="+mn-ea"/>
              </a:rPr>
              <a:t>EE</a:t>
            </a:r>
            <a:r>
              <a:rPr lang="en-US" sz="2400" dirty="0" smtClean="0">
                <a:ea typeface="+mn-ea"/>
              </a:rPr>
              <a:t>CS 15</a:t>
            </a:r>
            <a:r>
              <a:rPr lang="x-none" sz="2400" dirty="0" smtClean="0">
                <a:ea typeface="+mn-ea"/>
              </a:rPr>
              <a:t>1</a:t>
            </a:r>
            <a:r>
              <a:rPr lang="en-US" sz="2400" dirty="0" smtClean="0">
                <a:ea typeface="+mn-ea"/>
              </a:rPr>
              <a:t>, CS 152)</a:t>
            </a:r>
          </a:p>
          <a:p>
            <a:pPr lvl="1" eaLnBrk="1" fontAlgn="auto" hangingPunct="1">
              <a:spcAft>
                <a:spcPts val="0"/>
              </a:spcAft>
              <a:buFont typeface="Arial"/>
              <a:buChar char="–"/>
              <a:defRPr/>
            </a:pPr>
            <a:r>
              <a:rPr lang="en-US" sz="2400" dirty="0" smtClean="0"/>
              <a:t>Hard to know what you’ll need for next 30 years</a:t>
            </a:r>
            <a:endParaRPr lang="en-US" sz="2400" dirty="0" smtClean="0">
              <a:ea typeface="+mn-ea"/>
            </a:endParaRPr>
          </a:p>
          <a:p>
            <a:pPr lvl="1" eaLnBrk="1" fontAlgn="auto" hangingPunct="1">
              <a:spcAft>
                <a:spcPts val="0"/>
              </a:spcAft>
              <a:buFont typeface="Arial"/>
              <a:buChar char="–"/>
              <a:defRPr/>
            </a:pPr>
            <a:r>
              <a:rPr lang="en-US" sz="2400" dirty="0" smtClean="0">
                <a:ea typeface="+mn-ea"/>
              </a:rPr>
              <a:t>There is only so much you can do with standard processors: you may need to design own custom HW for extra performance</a:t>
            </a:r>
          </a:p>
          <a:p>
            <a:pPr lvl="2">
              <a:buFont typeface="Arial"/>
              <a:buChar char="–"/>
              <a:defRPr/>
            </a:pPr>
            <a:r>
              <a:rPr lang="en-US" sz="2000" dirty="0" smtClean="0"/>
              <a:t>Even some commercial processors today have customizable hardware!</a:t>
            </a:r>
            <a:endParaRPr lang="en-US" sz="2000" dirty="0" smtClean="0">
              <a:ea typeface="+mn-ea"/>
            </a:endParaRPr>
          </a:p>
          <a:p>
            <a:pPr eaLnBrk="1" fontAlgn="auto" hangingPunct="1">
              <a:spcAft>
                <a:spcPts val="0"/>
              </a:spcAft>
              <a:buFont typeface="Arial"/>
              <a:buChar char="•"/>
              <a:defRPr/>
            </a:pPr>
            <a:endParaRPr lang="en-US" dirty="0">
              <a:ea typeface="+mn-ea"/>
              <a:cs typeface="+mn-cs"/>
            </a:endParaRPr>
          </a:p>
        </p:txBody>
      </p:sp>
      <p:sp>
        <p:nvSpPr>
          <p:cNvPr id="6" name="Slide Number Placeholder 5"/>
          <p:cNvSpPr>
            <a:spLocks noGrp="1"/>
          </p:cNvSpPr>
          <p:nvPr>
            <p:ph type="sldNum" sz="quarter" idx="12"/>
          </p:nvPr>
        </p:nvSpPr>
        <p:spPr/>
        <p:txBody>
          <a:bodyPr/>
          <a:lstStyle/>
          <a:p>
            <a:pPr>
              <a:defRPr/>
            </a:pPr>
            <a:fld id="{AD7BF3F3-C70C-C24F-874A-AD8A0D3DC081}" type="slidenum">
              <a:rPr lang="en-US"/>
              <a:pPr>
                <a:defRPr/>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smtClean="0"/>
              <a:t>Boolean Algebraic Simplification Example</a:t>
            </a:r>
          </a:p>
        </p:txBody>
      </p:sp>
      <p:pic>
        <p:nvPicPr>
          <p:cNvPr id="22531" name="Picture 3"/>
          <p:cNvPicPr>
            <a:picLocks noGrp="1" noChangeAspect="1" noChangeArrowheads="1"/>
          </p:cNvPicPr>
          <p:nvPr>
            <p:ph idx="1"/>
          </p:nvPr>
        </p:nvPicPr>
        <p:blipFill>
          <a:blip r:embed="rId3"/>
          <a:srcRect t="-45120" b="-45120"/>
          <a:stretch>
            <a:fillRect/>
          </a:stretch>
        </p:blipFill>
        <p:spPr>
          <a:xfrm>
            <a:off x="914400" y="380999"/>
            <a:ext cx="8229600" cy="4525963"/>
          </a:xfrm>
        </p:spPr>
      </p:pic>
      <p:sp>
        <p:nvSpPr>
          <p:cNvPr id="5" name="Slide Number Placeholder 4"/>
          <p:cNvSpPr>
            <a:spLocks noGrp="1"/>
          </p:cNvSpPr>
          <p:nvPr>
            <p:ph type="sldNum" sz="quarter" idx="12"/>
          </p:nvPr>
        </p:nvSpPr>
        <p:spPr/>
        <p:txBody>
          <a:bodyPr/>
          <a:lstStyle/>
          <a:p>
            <a:pPr>
              <a:defRPr/>
            </a:pPr>
            <a:fld id="{3A3F7988-85C2-6F4F-ADC4-2B5AB1466059}" type="slidenum">
              <a:rPr lang="en-US" smtClean="0"/>
              <a:pPr>
                <a:defRPr/>
              </a:pPr>
              <a:t>30</a:t>
            </a:fld>
            <a:endParaRPr lang="en-US"/>
          </a:p>
        </p:txBody>
      </p:sp>
      <p:sp>
        <p:nvSpPr>
          <p:cNvPr id="10" name="TextBox 9"/>
          <p:cNvSpPr txBox="1"/>
          <p:nvPr/>
        </p:nvSpPr>
        <p:spPr>
          <a:xfrm>
            <a:off x="0" y="2112176"/>
            <a:ext cx="1294946" cy="4524315"/>
          </a:xfrm>
          <a:prstGeom prst="rect">
            <a:avLst/>
          </a:prstGeom>
          <a:noFill/>
        </p:spPr>
        <p:txBody>
          <a:bodyPr wrap="square" rtlCol="0">
            <a:spAutoFit/>
          </a:bodyPr>
          <a:lstStyle/>
          <a:p>
            <a:r>
              <a:rPr lang="en-US" sz="3200" dirty="0" smtClean="0"/>
              <a:t>a </a:t>
            </a:r>
            <a:r>
              <a:rPr lang="en-US" sz="3200" dirty="0" err="1" smtClean="0"/>
              <a:t>b</a:t>
            </a:r>
            <a:r>
              <a:rPr lang="en-US" sz="3200" dirty="0" smtClean="0"/>
              <a:t> </a:t>
            </a:r>
            <a:r>
              <a:rPr lang="en-US" sz="3200" dirty="0" err="1" smtClean="0"/>
              <a:t>c</a:t>
            </a:r>
            <a:r>
              <a:rPr lang="en-US" sz="3200" dirty="0" smtClean="0"/>
              <a:t> </a:t>
            </a:r>
            <a:r>
              <a:rPr lang="en-US" sz="3200" dirty="0" err="1" smtClean="0"/>
              <a:t>y</a:t>
            </a:r>
            <a:endParaRPr lang="en-US" sz="3200" dirty="0" smtClean="0"/>
          </a:p>
          <a:p>
            <a:r>
              <a:rPr lang="en-US" sz="3200" dirty="0" smtClean="0"/>
              <a:t>0 0 0 0</a:t>
            </a:r>
          </a:p>
          <a:p>
            <a:r>
              <a:rPr lang="en-US" sz="3200" dirty="0" smtClean="0"/>
              <a:t>0 0 1 1</a:t>
            </a:r>
          </a:p>
          <a:p>
            <a:r>
              <a:rPr lang="en-US" sz="3200" dirty="0" smtClean="0"/>
              <a:t>0 1 0 0</a:t>
            </a:r>
          </a:p>
          <a:p>
            <a:r>
              <a:rPr lang="en-US" sz="3200" dirty="0" smtClean="0"/>
              <a:t>0 1 1 1</a:t>
            </a:r>
          </a:p>
          <a:p>
            <a:r>
              <a:rPr lang="en-US" sz="3200" dirty="0" smtClean="0"/>
              <a:t>1 0 0 1</a:t>
            </a:r>
          </a:p>
          <a:p>
            <a:r>
              <a:rPr lang="en-US" sz="3200" dirty="0" smtClean="0"/>
              <a:t>1 0 1 1</a:t>
            </a:r>
          </a:p>
          <a:p>
            <a:r>
              <a:rPr lang="en-US" sz="3200" dirty="0" smtClean="0"/>
              <a:t>1 1 0 1</a:t>
            </a:r>
          </a:p>
          <a:p>
            <a:r>
              <a:rPr lang="en-US" sz="3200" dirty="0" smtClean="0"/>
              <a:t>1 1 1 1</a:t>
            </a:r>
            <a:endParaRPr lang="en-US" sz="3200"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5" name="Rectangle 56"/>
          <p:cNvSpPr>
            <a:spLocks noGrp="1" noChangeArrowheads="1"/>
          </p:cNvSpPr>
          <p:nvPr>
            <p:ph type="title"/>
          </p:nvPr>
        </p:nvSpPr>
        <p:spPr/>
        <p:txBody>
          <a:bodyPr>
            <a:normAutofit/>
          </a:bodyPr>
          <a:lstStyle/>
          <a:p>
            <a:pPr eaLnBrk="1" hangingPunct="1"/>
            <a:r>
              <a:rPr lang="en-US" dirty="0" smtClean="0"/>
              <a:t>Clickers/Peer Instruction</a:t>
            </a:r>
            <a:endParaRPr lang="en-US" dirty="0"/>
          </a:p>
        </p:txBody>
      </p:sp>
      <p:sp>
        <p:nvSpPr>
          <p:cNvPr id="4" name="Content Placeholder 3"/>
          <p:cNvSpPr>
            <a:spLocks noGrp="1"/>
          </p:cNvSpPr>
          <p:nvPr>
            <p:ph idx="1"/>
          </p:nvPr>
        </p:nvSpPr>
        <p:spPr/>
        <p:txBody>
          <a:bodyPr/>
          <a:lstStyle/>
          <a:p>
            <a:r>
              <a:rPr lang="en-US" dirty="0" smtClean="0"/>
              <a:t>Simplify </a:t>
            </a:r>
            <a:r>
              <a:rPr lang="en-US" dirty="0"/>
              <a:t>Z = </a:t>
            </a:r>
            <a:r>
              <a:rPr lang="en-US" dirty="0" smtClean="0"/>
              <a:t>A+BC </a:t>
            </a:r>
            <a:r>
              <a:rPr lang="en-US" dirty="0"/>
              <a:t>+ </a:t>
            </a:r>
            <a:r>
              <a:rPr lang="en-US" dirty="0" smtClean="0"/>
              <a:t>A(BC)</a:t>
            </a:r>
          </a:p>
          <a:p>
            <a:endParaRPr lang="en-US" dirty="0" smtClean="0"/>
          </a:p>
          <a:p>
            <a:r>
              <a:rPr lang="en-US" dirty="0" smtClean="0"/>
              <a:t>A: 	Z = 0</a:t>
            </a:r>
          </a:p>
          <a:p>
            <a:r>
              <a:rPr lang="en-US" dirty="0" smtClean="0"/>
              <a:t>B: 	Z = A(1+ BC)</a:t>
            </a:r>
          </a:p>
          <a:p>
            <a:r>
              <a:rPr lang="en-US" dirty="0" smtClean="0"/>
              <a:t>C:   Z = (A + BC)</a:t>
            </a:r>
          </a:p>
          <a:p>
            <a:r>
              <a:rPr lang="en-US" dirty="0" smtClean="0"/>
              <a:t>D:  Z = BC</a:t>
            </a:r>
          </a:p>
          <a:p>
            <a:r>
              <a:rPr lang="en-US" dirty="0" smtClean="0"/>
              <a:t>E:   Z = 1</a:t>
            </a:r>
            <a:endParaRPr lang="en-US" dirty="0"/>
          </a:p>
          <a:p>
            <a:endParaRPr lang="en-US" dirty="0"/>
          </a:p>
        </p:txBody>
      </p:sp>
      <p:sp>
        <p:nvSpPr>
          <p:cNvPr id="120" name="Slide Number Placeholder 119"/>
          <p:cNvSpPr>
            <a:spLocks noGrp="1"/>
          </p:cNvSpPr>
          <p:nvPr>
            <p:ph type="sldNum" sz="quarter" idx="12"/>
          </p:nvPr>
        </p:nvSpPr>
        <p:spPr/>
        <p:txBody>
          <a:bodyPr/>
          <a:lstStyle/>
          <a:p>
            <a:pPr>
              <a:defRPr/>
            </a:pPr>
            <a:fld id="{3870C79D-D249-A441-85A0-5AAAC4F723CE}" type="slidenum">
              <a:rPr lang="en-US"/>
              <a:pPr>
                <a:defRPr/>
              </a:pPr>
              <a:t>31</a:t>
            </a:fld>
            <a:endParaRPr lang="en-US" dirty="0"/>
          </a:p>
        </p:txBody>
      </p:sp>
      <p:cxnSp>
        <p:nvCxnSpPr>
          <p:cNvPr id="89" name="Straight Connector 88"/>
          <p:cNvCxnSpPr/>
          <p:nvPr/>
        </p:nvCxnSpPr>
        <p:spPr>
          <a:xfrm flipH="1">
            <a:off x="4114800" y="1676400"/>
            <a:ext cx="228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flipH="1">
            <a:off x="4495800" y="1676400"/>
            <a:ext cx="5334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H="1">
            <a:off x="2133600" y="3429000"/>
            <a:ext cx="1143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624767"/>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4" name="Content Placeholder 3"/>
          <p:cNvSpPr>
            <a:spLocks noGrp="1"/>
          </p:cNvSpPr>
          <p:nvPr>
            <p:ph sz="half" idx="2"/>
          </p:nvPr>
        </p:nvSpPr>
        <p:spPr/>
        <p:txBody>
          <a:bodyPr/>
          <a:lstStyle/>
          <a:p>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32</a:t>
            </a:fld>
            <a:endParaRPr lang="en-US" dirty="0"/>
          </a:p>
        </p:txBody>
      </p:sp>
      <p:sp>
        <p:nvSpPr>
          <p:cNvPr id="5" name="Content Placeholder 4"/>
          <p:cNvSpPr>
            <a:spLocks noGrp="1"/>
          </p:cNvSpPr>
          <p:nvPr>
            <p:ph sz="half" idx="1"/>
          </p:nvPr>
        </p:nvSpPr>
        <p:spPr/>
        <p:txBody>
          <a:bodyPr/>
          <a:lstStyle/>
          <a:p>
            <a:endParaRPr lang="en-US"/>
          </a:p>
        </p:txBody>
      </p:sp>
    </p:spTree>
    <p:extLst>
      <p:ext uri="{BB962C8B-B14F-4D97-AF65-F5344CB8AC3E}">
        <p14:creationId xmlns:p14="http://schemas.microsoft.com/office/powerpoint/2010/main" val="33157971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3570" name="Rectangle 2"/>
          <p:cNvSpPr>
            <a:spLocks noGrp="1" noChangeArrowheads="1"/>
          </p:cNvSpPr>
          <p:nvPr>
            <p:ph type="title"/>
          </p:nvPr>
        </p:nvSpPr>
        <p:spPr>
          <a:xfrm>
            <a:off x="761999" y="152400"/>
            <a:ext cx="7888941" cy="474663"/>
          </a:xfrm>
        </p:spPr>
        <p:txBody>
          <a:bodyPr>
            <a:normAutofit fontScale="90000"/>
          </a:bodyPr>
          <a:lstStyle/>
          <a:p>
            <a:r>
              <a:rPr lang="en-US" dirty="0"/>
              <a:t>Signals and Waveforms: Grouping</a:t>
            </a:r>
          </a:p>
        </p:txBody>
      </p:sp>
      <p:pic>
        <p:nvPicPr>
          <p:cNvPr id="2413571" name="Picture 3"/>
          <p:cNvPicPr>
            <a:picLocks noGrp="1" noChangeAspect="1" noChangeArrowheads="1"/>
          </p:cNvPicPr>
          <p:nvPr>
            <p:ph idx="1"/>
          </p:nvPr>
        </p:nvPicPr>
        <p:blipFill>
          <a:blip r:embed="rId3"/>
          <a:srcRect l="2655" r="6195" b="9038"/>
          <a:stretch>
            <a:fillRect/>
          </a:stretch>
        </p:blipFill>
        <p:spPr>
          <a:xfrm>
            <a:off x="152400" y="846138"/>
            <a:ext cx="8839200" cy="5326062"/>
          </a:xfrm>
        </p:spPr>
      </p:pic>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392944" y="3364072"/>
              <a:ext cx="196560" cy="766800"/>
            </p14:xfrm>
          </p:contentPart>
        </mc:Choice>
        <mc:Fallback xmlns="">
          <p:pic>
            <p:nvPicPr>
              <p:cNvPr id="7" name="Ink 6"/>
              <p:cNvPicPr/>
              <p:nvPr/>
            </p:nvPicPr>
            <p:blipFill>
              <a:blip r:embed="rId5"/>
              <a:stretch>
                <a:fillRect/>
              </a:stretch>
            </p:blipFill>
            <p:spPr>
              <a:xfrm>
                <a:off x="385024" y="3356512"/>
                <a:ext cx="209880" cy="782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7"/>
              <p14:cNvContentPartPr/>
              <p14:nvPr/>
            </p14:nvContentPartPr>
            <p14:xfrm>
              <a:off x="597064" y="4457392"/>
              <a:ext cx="935640" cy="72720"/>
            </p14:xfrm>
          </p:contentPart>
        </mc:Choice>
        <mc:Fallback xmlns="">
          <p:pic>
            <p:nvPicPr>
              <p:cNvPr id="18" name="Ink 17"/>
              <p:cNvPicPr/>
              <p:nvPr/>
            </p:nvPicPr>
            <p:blipFill>
              <a:blip r:embed="rId7"/>
              <a:stretch>
                <a:fillRect/>
              </a:stretch>
            </p:blipFill>
            <p:spPr>
              <a:xfrm>
                <a:off x="593104" y="4451272"/>
                <a:ext cx="94788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p14:cNvContentPartPr/>
              <p14:nvPr/>
            </p14:nvContentPartPr>
            <p14:xfrm>
              <a:off x="661864" y="3546952"/>
              <a:ext cx="1069560" cy="1017000"/>
            </p14:xfrm>
          </p:contentPart>
        </mc:Choice>
        <mc:Fallback xmlns="">
          <p:pic>
            <p:nvPicPr>
              <p:cNvPr id="23" name="Ink 22"/>
              <p:cNvPicPr/>
              <p:nvPr/>
            </p:nvPicPr>
            <p:blipFill>
              <a:blip r:embed="rId9"/>
              <a:stretch>
                <a:fillRect/>
              </a:stretch>
            </p:blipFill>
            <p:spPr>
              <a:xfrm>
                <a:off x="656824" y="3538672"/>
                <a:ext cx="1080360" cy="1032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p14:cNvContentPartPr/>
              <p14:nvPr/>
            </p14:nvContentPartPr>
            <p14:xfrm>
              <a:off x="820624" y="4642432"/>
              <a:ext cx="700200" cy="239400"/>
            </p14:xfrm>
          </p:contentPart>
        </mc:Choice>
        <mc:Fallback xmlns="">
          <p:pic>
            <p:nvPicPr>
              <p:cNvPr id="24" name="Ink 23"/>
              <p:cNvPicPr/>
              <p:nvPr/>
            </p:nvPicPr>
            <p:blipFill>
              <a:blip r:embed="rId11"/>
              <a:stretch>
                <a:fillRect/>
              </a:stretch>
            </p:blipFill>
            <p:spPr>
              <a:xfrm>
                <a:off x="812344" y="4634861"/>
                <a:ext cx="717480" cy="256345"/>
              </a:xfrm>
              <a:prstGeom prst="rect">
                <a:avLst/>
              </a:prstGeom>
            </p:spPr>
          </p:pic>
        </mc:Fallback>
      </mc:AlternateContent>
    </p:spTree>
    <p:extLst>
      <p:ext uri="{BB962C8B-B14F-4D97-AF65-F5344CB8AC3E}">
        <p14:creationId xmlns:p14="http://schemas.microsoft.com/office/powerpoint/2010/main" val="25135484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1234" name="Rectangle 2"/>
          <p:cNvSpPr>
            <a:spLocks noGrp="1" noChangeArrowheads="1"/>
          </p:cNvSpPr>
          <p:nvPr>
            <p:ph type="title"/>
          </p:nvPr>
        </p:nvSpPr>
        <p:spPr>
          <a:xfrm>
            <a:off x="433295" y="152400"/>
            <a:ext cx="8329706" cy="474663"/>
          </a:xfrm>
        </p:spPr>
        <p:txBody>
          <a:bodyPr>
            <a:normAutofit fontScale="90000"/>
          </a:bodyPr>
          <a:lstStyle/>
          <a:p>
            <a:r>
              <a:rPr lang="en-US" dirty="0"/>
              <a:t>Signals and Waveforms: Circuit Delay</a:t>
            </a:r>
          </a:p>
        </p:txBody>
      </p:sp>
      <p:pic>
        <p:nvPicPr>
          <p:cNvPr id="2271235" name="Picture 3"/>
          <p:cNvPicPr>
            <a:picLocks noGrp="1" noChangeAspect="1" noChangeArrowheads="1"/>
          </p:cNvPicPr>
          <p:nvPr>
            <p:ph idx="1"/>
          </p:nvPr>
        </p:nvPicPr>
        <p:blipFill>
          <a:blip r:embed="rId3"/>
          <a:srcRect l="7059" t="3917" r="7059" b="2068"/>
          <a:stretch>
            <a:fillRect/>
          </a:stretch>
        </p:blipFill>
        <p:spPr>
          <a:xfrm>
            <a:off x="1676400" y="762000"/>
            <a:ext cx="5943600" cy="5862638"/>
          </a:xfrm>
        </p:spPr>
      </p:pic>
      <p:sp>
        <p:nvSpPr>
          <p:cNvPr id="2271236" name="Rectangle 4"/>
          <p:cNvSpPr>
            <a:spLocks noChangeArrowheads="1"/>
          </p:cNvSpPr>
          <p:nvPr/>
        </p:nvSpPr>
        <p:spPr bwMode="auto">
          <a:xfrm>
            <a:off x="2590800" y="3429000"/>
            <a:ext cx="311150" cy="366713"/>
          </a:xfrm>
          <a:prstGeom prst="rect">
            <a:avLst/>
          </a:prstGeom>
          <a:noFill/>
          <a:ln w="12700">
            <a:noFill/>
            <a:miter lim="800000"/>
            <a:headEnd/>
            <a:tailEnd/>
          </a:ln>
          <a:effectLst/>
        </p:spPr>
        <p:txBody>
          <a:bodyPr wrap="none">
            <a:prstTxWarp prst="textNoShape">
              <a:avLst/>
            </a:prstTxWarp>
            <a:spAutoFit/>
          </a:bodyPr>
          <a:lstStyle/>
          <a:p>
            <a:r>
              <a:rPr lang="en-US" sz="1800">
                <a:solidFill>
                  <a:srgbClr val="063DE8"/>
                </a:solidFill>
              </a:rPr>
              <a:t>2</a:t>
            </a:r>
          </a:p>
        </p:txBody>
      </p:sp>
      <p:sp>
        <p:nvSpPr>
          <p:cNvPr id="2271237" name="Rectangle 5"/>
          <p:cNvSpPr>
            <a:spLocks noChangeArrowheads="1"/>
          </p:cNvSpPr>
          <p:nvPr/>
        </p:nvSpPr>
        <p:spPr bwMode="auto">
          <a:xfrm>
            <a:off x="2590800" y="4267200"/>
            <a:ext cx="311150" cy="366713"/>
          </a:xfrm>
          <a:prstGeom prst="rect">
            <a:avLst/>
          </a:prstGeom>
          <a:noFill/>
          <a:ln w="12700">
            <a:noFill/>
            <a:miter lim="800000"/>
            <a:headEnd/>
            <a:tailEnd/>
          </a:ln>
          <a:effectLst/>
        </p:spPr>
        <p:txBody>
          <a:bodyPr wrap="none">
            <a:prstTxWarp prst="textNoShape">
              <a:avLst/>
            </a:prstTxWarp>
            <a:spAutoFit/>
          </a:bodyPr>
          <a:lstStyle/>
          <a:p>
            <a:r>
              <a:rPr lang="en-US" sz="1800">
                <a:solidFill>
                  <a:srgbClr val="FC0128"/>
                </a:solidFill>
              </a:rPr>
              <a:t>3</a:t>
            </a:r>
          </a:p>
        </p:txBody>
      </p:sp>
      <p:sp>
        <p:nvSpPr>
          <p:cNvPr id="2271238" name="Rectangle 6"/>
          <p:cNvSpPr>
            <a:spLocks noChangeArrowheads="1"/>
          </p:cNvSpPr>
          <p:nvPr/>
        </p:nvSpPr>
        <p:spPr bwMode="auto">
          <a:xfrm>
            <a:off x="3352800" y="3429000"/>
            <a:ext cx="311150" cy="366713"/>
          </a:xfrm>
          <a:prstGeom prst="rect">
            <a:avLst/>
          </a:prstGeom>
          <a:noFill/>
          <a:ln w="12700">
            <a:noFill/>
            <a:miter lim="800000"/>
            <a:headEnd/>
            <a:tailEnd/>
          </a:ln>
          <a:effectLst/>
        </p:spPr>
        <p:txBody>
          <a:bodyPr wrap="none">
            <a:prstTxWarp prst="textNoShape">
              <a:avLst/>
            </a:prstTxWarp>
            <a:spAutoFit/>
          </a:bodyPr>
          <a:lstStyle/>
          <a:p>
            <a:r>
              <a:rPr lang="en-US" sz="1800">
                <a:solidFill>
                  <a:srgbClr val="063DE8"/>
                </a:solidFill>
              </a:rPr>
              <a:t>3</a:t>
            </a:r>
          </a:p>
        </p:txBody>
      </p:sp>
      <p:sp>
        <p:nvSpPr>
          <p:cNvPr id="2271239" name="Rectangle 7"/>
          <p:cNvSpPr>
            <a:spLocks noChangeArrowheads="1"/>
          </p:cNvSpPr>
          <p:nvPr/>
        </p:nvSpPr>
        <p:spPr bwMode="auto">
          <a:xfrm>
            <a:off x="4114800" y="3429000"/>
            <a:ext cx="311150" cy="366713"/>
          </a:xfrm>
          <a:prstGeom prst="rect">
            <a:avLst/>
          </a:prstGeom>
          <a:noFill/>
          <a:ln w="12700">
            <a:noFill/>
            <a:miter lim="800000"/>
            <a:headEnd/>
            <a:tailEnd/>
          </a:ln>
          <a:effectLst/>
        </p:spPr>
        <p:txBody>
          <a:bodyPr wrap="none">
            <a:prstTxWarp prst="textNoShape">
              <a:avLst/>
            </a:prstTxWarp>
            <a:spAutoFit/>
          </a:bodyPr>
          <a:lstStyle/>
          <a:p>
            <a:r>
              <a:rPr lang="en-US" sz="1800">
                <a:solidFill>
                  <a:srgbClr val="063DE8"/>
                </a:solidFill>
              </a:rPr>
              <a:t>4</a:t>
            </a:r>
          </a:p>
        </p:txBody>
      </p:sp>
      <p:sp>
        <p:nvSpPr>
          <p:cNvPr id="2271240" name="Rectangle 8"/>
          <p:cNvSpPr>
            <a:spLocks noChangeArrowheads="1"/>
          </p:cNvSpPr>
          <p:nvPr/>
        </p:nvSpPr>
        <p:spPr bwMode="auto">
          <a:xfrm>
            <a:off x="4800600" y="3429000"/>
            <a:ext cx="311150" cy="366713"/>
          </a:xfrm>
          <a:prstGeom prst="rect">
            <a:avLst/>
          </a:prstGeom>
          <a:noFill/>
          <a:ln w="12700">
            <a:noFill/>
            <a:miter lim="800000"/>
            <a:headEnd/>
            <a:tailEnd/>
          </a:ln>
          <a:effectLst/>
        </p:spPr>
        <p:txBody>
          <a:bodyPr wrap="none">
            <a:prstTxWarp prst="textNoShape">
              <a:avLst/>
            </a:prstTxWarp>
            <a:spAutoFit/>
          </a:bodyPr>
          <a:lstStyle/>
          <a:p>
            <a:r>
              <a:rPr lang="en-US" sz="1800">
                <a:solidFill>
                  <a:srgbClr val="063DE8"/>
                </a:solidFill>
              </a:rPr>
              <a:t>5</a:t>
            </a:r>
          </a:p>
        </p:txBody>
      </p:sp>
      <p:sp>
        <p:nvSpPr>
          <p:cNvPr id="2271241" name="Rectangle 9"/>
          <p:cNvSpPr>
            <a:spLocks noChangeArrowheads="1"/>
          </p:cNvSpPr>
          <p:nvPr/>
        </p:nvSpPr>
        <p:spPr bwMode="auto">
          <a:xfrm>
            <a:off x="3276600" y="4267200"/>
            <a:ext cx="441422" cy="369332"/>
          </a:xfrm>
          <a:prstGeom prst="rect">
            <a:avLst/>
          </a:prstGeom>
          <a:noFill/>
          <a:ln w="12700">
            <a:noFill/>
            <a:miter lim="800000"/>
            <a:headEnd/>
            <a:tailEnd/>
          </a:ln>
          <a:effectLst/>
        </p:spPr>
        <p:txBody>
          <a:bodyPr wrap="none">
            <a:prstTxWarp prst="textNoShape">
              <a:avLst/>
            </a:prstTxWarp>
            <a:spAutoFit/>
          </a:bodyPr>
          <a:lstStyle/>
          <a:p>
            <a:r>
              <a:rPr lang="en-US" sz="1800">
                <a:solidFill>
                  <a:srgbClr val="FC0128"/>
                </a:solidFill>
              </a:rPr>
              <a:t>10</a:t>
            </a:r>
          </a:p>
        </p:txBody>
      </p:sp>
      <p:sp>
        <p:nvSpPr>
          <p:cNvPr id="2271242" name="Rectangle 10"/>
          <p:cNvSpPr>
            <a:spLocks noChangeArrowheads="1"/>
          </p:cNvSpPr>
          <p:nvPr/>
        </p:nvSpPr>
        <p:spPr bwMode="auto">
          <a:xfrm>
            <a:off x="4114800" y="4267200"/>
            <a:ext cx="311150" cy="366713"/>
          </a:xfrm>
          <a:prstGeom prst="rect">
            <a:avLst/>
          </a:prstGeom>
          <a:noFill/>
          <a:ln w="12700">
            <a:noFill/>
            <a:miter lim="800000"/>
            <a:headEnd/>
            <a:tailEnd/>
          </a:ln>
          <a:effectLst/>
        </p:spPr>
        <p:txBody>
          <a:bodyPr wrap="none">
            <a:prstTxWarp prst="textNoShape">
              <a:avLst/>
            </a:prstTxWarp>
            <a:spAutoFit/>
          </a:bodyPr>
          <a:lstStyle/>
          <a:p>
            <a:r>
              <a:rPr lang="en-US" sz="1800">
                <a:solidFill>
                  <a:srgbClr val="FC0128"/>
                </a:solidFill>
              </a:rPr>
              <a:t>0</a:t>
            </a:r>
          </a:p>
        </p:txBody>
      </p:sp>
      <p:sp>
        <p:nvSpPr>
          <p:cNvPr id="2271243" name="Rectangle 11"/>
          <p:cNvSpPr>
            <a:spLocks noChangeArrowheads="1"/>
          </p:cNvSpPr>
          <p:nvPr/>
        </p:nvSpPr>
        <p:spPr bwMode="auto">
          <a:xfrm>
            <a:off x="4800600" y="4267200"/>
            <a:ext cx="311150" cy="366713"/>
          </a:xfrm>
          <a:prstGeom prst="rect">
            <a:avLst/>
          </a:prstGeom>
          <a:noFill/>
          <a:ln w="12700">
            <a:noFill/>
            <a:miter lim="800000"/>
            <a:headEnd/>
            <a:tailEnd/>
          </a:ln>
          <a:effectLst/>
        </p:spPr>
        <p:txBody>
          <a:bodyPr wrap="none">
            <a:prstTxWarp prst="textNoShape">
              <a:avLst/>
            </a:prstTxWarp>
            <a:spAutoFit/>
          </a:bodyPr>
          <a:lstStyle/>
          <a:p>
            <a:r>
              <a:rPr lang="en-US" sz="1800">
                <a:solidFill>
                  <a:srgbClr val="FC0128"/>
                </a:solidFill>
              </a:rPr>
              <a:t>1</a:t>
            </a:r>
          </a:p>
        </p:txBody>
      </p:sp>
      <p:sp>
        <p:nvSpPr>
          <p:cNvPr id="2271244" name="Rectangle 12"/>
          <p:cNvSpPr>
            <a:spLocks noChangeArrowheads="1"/>
          </p:cNvSpPr>
          <p:nvPr/>
        </p:nvSpPr>
        <p:spPr bwMode="auto">
          <a:xfrm>
            <a:off x="2590800" y="5119688"/>
            <a:ext cx="311150" cy="366712"/>
          </a:xfrm>
          <a:prstGeom prst="rect">
            <a:avLst/>
          </a:prstGeom>
          <a:noFill/>
          <a:ln w="12700">
            <a:noFill/>
            <a:miter lim="800000"/>
            <a:headEnd/>
            <a:tailEnd/>
          </a:ln>
          <a:effectLst/>
        </p:spPr>
        <p:txBody>
          <a:bodyPr wrap="none">
            <a:prstTxWarp prst="textNoShape">
              <a:avLst/>
            </a:prstTxWarp>
            <a:spAutoFit/>
          </a:bodyPr>
          <a:lstStyle/>
          <a:p>
            <a:r>
              <a:rPr lang="en-US" sz="1800">
                <a:solidFill>
                  <a:srgbClr val="800080"/>
                </a:solidFill>
              </a:rPr>
              <a:t>5</a:t>
            </a:r>
          </a:p>
        </p:txBody>
      </p:sp>
      <p:sp>
        <p:nvSpPr>
          <p:cNvPr id="2271245" name="Rectangle 13"/>
          <p:cNvSpPr>
            <a:spLocks noChangeArrowheads="1"/>
          </p:cNvSpPr>
          <p:nvPr/>
        </p:nvSpPr>
        <p:spPr bwMode="auto">
          <a:xfrm>
            <a:off x="3429000" y="5105400"/>
            <a:ext cx="441422" cy="369332"/>
          </a:xfrm>
          <a:prstGeom prst="rect">
            <a:avLst/>
          </a:prstGeom>
          <a:noFill/>
          <a:ln w="12700">
            <a:noFill/>
            <a:miter lim="800000"/>
            <a:headEnd/>
            <a:tailEnd/>
          </a:ln>
          <a:effectLst/>
        </p:spPr>
        <p:txBody>
          <a:bodyPr wrap="none">
            <a:prstTxWarp prst="textNoShape">
              <a:avLst/>
            </a:prstTxWarp>
            <a:spAutoFit/>
          </a:bodyPr>
          <a:lstStyle/>
          <a:p>
            <a:r>
              <a:rPr lang="en-US" sz="1800">
                <a:solidFill>
                  <a:srgbClr val="800080"/>
                </a:solidFill>
              </a:rPr>
              <a:t>13</a:t>
            </a:r>
          </a:p>
        </p:txBody>
      </p:sp>
      <p:sp>
        <p:nvSpPr>
          <p:cNvPr id="2271246" name="Rectangle 14"/>
          <p:cNvSpPr>
            <a:spLocks noChangeArrowheads="1"/>
          </p:cNvSpPr>
          <p:nvPr/>
        </p:nvSpPr>
        <p:spPr bwMode="auto">
          <a:xfrm>
            <a:off x="4267200" y="5119688"/>
            <a:ext cx="311150" cy="366712"/>
          </a:xfrm>
          <a:prstGeom prst="rect">
            <a:avLst/>
          </a:prstGeom>
          <a:noFill/>
          <a:ln w="12700">
            <a:noFill/>
            <a:miter lim="800000"/>
            <a:headEnd/>
            <a:tailEnd/>
          </a:ln>
          <a:effectLst/>
        </p:spPr>
        <p:txBody>
          <a:bodyPr wrap="none">
            <a:prstTxWarp prst="textNoShape">
              <a:avLst/>
            </a:prstTxWarp>
            <a:spAutoFit/>
          </a:bodyPr>
          <a:lstStyle/>
          <a:p>
            <a:r>
              <a:rPr lang="en-US" sz="1800">
                <a:solidFill>
                  <a:srgbClr val="800080"/>
                </a:solidFill>
              </a:rPr>
              <a:t>4</a:t>
            </a:r>
          </a:p>
        </p:txBody>
      </p:sp>
      <p:sp>
        <p:nvSpPr>
          <p:cNvPr id="2271247" name="Rectangle 15"/>
          <p:cNvSpPr>
            <a:spLocks noChangeArrowheads="1"/>
          </p:cNvSpPr>
          <p:nvPr/>
        </p:nvSpPr>
        <p:spPr bwMode="auto">
          <a:xfrm>
            <a:off x="5105400" y="5105400"/>
            <a:ext cx="313044" cy="369332"/>
          </a:xfrm>
          <a:prstGeom prst="rect">
            <a:avLst/>
          </a:prstGeom>
          <a:noFill/>
          <a:ln w="12700">
            <a:noFill/>
            <a:miter lim="800000"/>
            <a:headEnd/>
            <a:tailEnd/>
          </a:ln>
          <a:effectLst/>
        </p:spPr>
        <p:txBody>
          <a:bodyPr wrap="none">
            <a:prstTxWarp prst="textNoShape">
              <a:avLst/>
            </a:prstTxWarp>
            <a:spAutoFit/>
          </a:bodyPr>
          <a:lstStyle/>
          <a:p>
            <a:r>
              <a:rPr lang="en-US" sz="1800">
                <a:solidFill>
                  <a:srgbClr val="800080"/>
                </a:solidFill>
              </a:rPr>
              <a:t>6</a:t>
            </a:r>
          </a:p>
        </p:txBody>
      </p:sp>
    </p:spTree>
    <p:extLst>
      <p:ext uri="{BB962C8B-B14F-4D97-AF65-F5344CB8AC3E}">
        <p14:creationId xmlns:p14="http://schemas.microsoft.com/office/powerpoint/2010/main" val="21214528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9058" name="Rectangle 2"/>
          <p:cNvSpPr>
            <a:spLocks noGrp="1" noChangeArrowheads="1"/>
          </p:cNvSpPr>
          <p:nvPr>
            <p:ph type="title"/>
          </p:nvPr>
        </p:nvSpPr>
        <p:spPr>
          <a:xfrm>
            <a:off x="762000" y="152400"/>
            <a:ext cx="8077200" cy="474663"/>
          </a:xfrm>
        </p:spPr>
        <p:txBody>
          <a:bodyPr>
            <a:normAutofit fontScale="90000"/>
          </a:bodyPr>
          <a:lstStyle/>
          <a:p>
            <a:r>
              <a:rPr lang="en-US" dirty="0"/>
              <a:t>Sample Debugging Waveform</a:t>
            </a:r>
          </a:p>
        </p:txBody>
      </p:sp>
      <p:pic>
        <p:nvPicPr>
          <p:cNvPr id="2349060" name="Picture 4" descr="modelsim"/>
          <p:cNvPicPr>
            <a:picLocks noChangeAspect="1" noChangeArrowheads="1"/>
          </p:cNvPicPr>
          <p:nvPr/>
        </p:nvPicPr>
        <p:blipFill>
          <a:blip r:embed="rId3"/>
          <a:srcRect/>
          <a:stretch>
            <a:fillRect/>
          </a:stretch>
        </p:blipFill>
        <p:spPr bwMode="auto">
          <a:xfrm>
            <a:off x="1066800" y="838200"/>
            <a:ext cx="7848600" cy="5702300"/>
          </a:xfrm>
          <a:prstGeom prst="rect">
            <a:avLst/>
          </a:prstGeom>
          <a:noFill/>
        </p:spPr>
      </p:pic>
    </p:spTree>
    <p:extLst>
      <p:ext uri="{BB962C8B-B14F-4D97-AF65-F5344CB8AC3E}">
        <p14:creationId xmlns:p14="http://schemas.microsoft.com/office/powerpoint/2010/main" val="12564221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5"/>
          <p:cNvSpPr>
            <a:spLocks noGrp="1"/>
          </p:cNvSpPr>
          <p:nvPr>
            <p:ph type="title"/>
          </p:nvPr>
        </p:nvSpPr>
        <p:spPr/>
        <p:txBody>
          <a:bodyPr/>
          <a:lstStyle/>
          <a:p>
            <a:pPr eaLnBrk="1" hangingPunct="1"/>
            <a:r>
              <a:rPr lang="en-US" smtClean="0"/>
              <a:t>Type of Circuits</a:t>
            </a:r>
          </a:p>
        </p:txBody>
      </p:sp>
      <p:sp>
        <p:nvSpPr>
          <p:cNvPr id="7" name="Content Placeholder 6"/>
          <p:cNvSpPr>
            <a:spLocks noGrp="1"/>
          </p:cNvSpPr>
          <p:nvPr>
            <p:ph idx="1"/>
          </p:nvPr>
        </p:nvSpPr>
        <p:spPr>
          <a:xfrm>
            <a:off x="464670" y="1353671"/>
            <a:ext cx="8229600" cy="4885266"/>
          </a:xfrm>
        </p:spPr>
        <p:txBody>
          <a:bodyPr rtlCol="0">
            <a:normAutofit/>
          </a:bodyPr>
          <a:lstStyle/>
          <a:p>
            <a:pPr eaLnBrk="1" fontAlgn="auto" hangingPunct="1">
              <a:spcAft>
                <a:spcPts val="0"/>
              </a:spcAft>
              <a:buFont typeface="Arial"/>
              <a:buChar char="•"/>
              <a:defRPr/>
            </a:pPr>
            <a:r>
              <a:rPr lang="en-US" i="1" dirty="0" smtClean="0">
                <a:solidFill>
                  <a:srgbClr val="000000"/>
                </a:solidFill>
                <a:ea typeface="+mn-ea"/>
                <a:cs typeface="+mn-cs"/>
              </a:rPr>
              <a:t>Synchronous Digital Systems </a:t>
            </a:r>
            <a:r>
              <a:rPr lang="en-US" dirty="0" smtClean="0">
                <a:solidFill>
                  <a:srgbClr val="000000"/>
                </a:solidFill>
                <a:ea typeface="+mn-ea"/>
                <a:cs typeface="+mn-cs"/>
              </a:rPr>
              <a:t>consist of two basic types of circuits:</a:t>
            </a:r>
          </a:p>
          <a:p>
            <a:pPr lvl="1" eaLnBrk="1" fontAlgn="auto" hangingPunct="1">
              <a:spcAft>
                <a:spcPts val="0"/>
              </a:spcAft>
              <a:buFont typeface="Arial"/>
              <a:buChar char="•"/>
              <a:defRPr/>
            </a:pPr>
            <a:r>
              <a:rPr lang="en-US" dirty="0" smtClean="0">
                <a:solidFill>
                  <a:srgbClr val="000000"/>
                </a:solidFill>
                <a:ea typeface="+mn-ea"/>
              </a:rPr>
              <a:t>Combinational Logic (CL) circuits</a:t>
            </a:r>
          </a:p>
          <a:p>
            <a:pPr lvl="2" eaLnBrk="1" fontAlgn="auto" hangingPunct="1">
              <a:spcAft>
                <a:spcPts val="0"/>
              </a:spcAft>
              <a:buFont typeface="Arial"/>
              <a:buChar char="–"/>
              <a:defRPr/>
            </a:pPr>
            <a:r>
              <a:rPr lang="en-US" dirty="0" smtClean="0">
                <a:solidFill>
                  <a:srgbClr val="000000"/>
                </a:solidFill>
                <a:ea typeface="+mn-ea"/>
              </a:rPr>
              <a:t>Output is a function of the inputs only, not the history of its execution</a:t>
            </a:r>
          </a:p>
          <a:p>
            <a:pPr lvl="2" eaLnBrk="1" fontAlgn="auto" hangingPunct="1">
              <a:spcAft>
                <a:spcPts val="0"/>
              </a:spcAft>
              <a:buFont typeface="Arial"/>
              <a:buChar char="–"/>
              <a:defRPr/>
            </a:pPr>
            <a:r>
              <a:rPr lang="en-US" dirty="0" smtClean="0">
                <a:solidFill>
                  <a:srgbClr val="000000"/>
                </a:solidFill>
                <a:ea typeface="+mn-ea"/>
              </a:rPr>
              <a:t>E.g., circuits to add A, B (ALUs)</a:t>
            </a:r>
          </a:p>
          <a:p>
            <a:pPr lvl="1" eaLnBrk="1" fontAlgn="auto" hangingPunct="1">
              <a:spcAft>
                <a:spcPts val="0"/>
              </a:spcAft>
              <a:buFont typeface="Arial"/>
              <a:buChar char="•"/>
              <a:defRPr/>
            </a:pPr>
            <a:r>
              <a:rPr lang="en-US" dirty="0" smtClean="0">
                <a:solidFill>
                  <a:srgbClr val="000000"/>
                </a:solidFill>
                <a:ea typeface="+mn-ea"/>
              </a:rPr>
              <a:t>Sequential Logic (SL)</a:t>
            </a:r>
          </a:p>
          <a:p>
            <a:pPr lvl="2" eaLnBrk="1" fontAlgn="auto" hangingPunct="1">
              <a:spcAft>
                <a:spcPts val="0"/>
              </a:spcAft>
              <a:buFont typeface="Arial"/>
              <a:buChar char="•"/>
              <a:defRPr/>
            </a:pPr>
            <a:r>
              <a:rPr lang="en-US" dirty="0" smtClean="0">
                <a:solidFill>
                  <a:srgbClr val="000000"/>
                </a:solidFill>
                <a:ea typeface="+mn-ea"/>
              </a:rPr>
              <a:t>Circuits that “remember” or store information</a:t>
            </a:r>
          </a:p>
          <a:p>
            <a:pPr lvl="2" eaLnBrk="1" fontAlgn="auto" hangingPunct="1">
              <a:spcAft>
                <a:spcPts val="0"/>
              </a:spcAft>
              <a:buFont typeface="Arial"/>
              <a:buChar char="•"/>
              <a:defRPr/>
            </a:pPr>
            <a:r>
              <a:rPr lang="en-US" dirty="0" smtClean="0">
                <a:solidFill>
                  <a:srgbClr val="000000"/>
                </a:solidFill>
                <a:ea typeface="+mn-ea"/>
              </a:rPr>
              <a:t>aka “State Elements”</a:t>
            </a:r>
          </a:p>
          <a:p>
            <a:pPr lvl="2" eaLnBrk="1" fontAlgn="auto" hangingPunct="1">
              <a:spcAft>
                <a:spcPts val="0"/>
              </a:spcAft>
              <a:buFont typeface="Arial"/>
              <a:buChar char="•"/>
              <a:defRPr/>
            </a:pPr>
            <a:r>
              <a:rPr lang="en-US" dirty="0" smtClean="0">
                <a:solidFill>
                  <a:srgbClr val="000000"/>
                </a:solidFill>
                <a:ea typeface="+mn-ea"/>
              </a:rPr>
              <a:t>E.g., memories and registers (Registers)</a:t>
            </a:r>
          </a:p>
        </p:txBody>
      </p:sp>
      <p:sp>
        <p:nvSpPr>
          <p:cNvPr id="5" name="Slide Number Placeholder 4"/>
          <p:cNvSpPr>
            <a:spLocks noGrp="1"/>
          </p:cNvSpPr>
          <p:nvPr>
            <p:ph type="sldNum" sz="quarter" idx="12"/>
          </p:nvPr>
        </p:nvSpPr>
        <p:spPr/>
        <p:txBody>
          <a:bodyPr/>
          <a:lstStyle/>
          <a:p>
            <a:pPr>
              <a:defRPr/>
            </a:pPr>
            <a:fld id="{8868D7DF-525F-7D46-885E-65CB5685D7BE}" type="slidenum">
              <a:rPr lang="en-US"/>
              <a:pPr>
                <a:defRPr/>
              </a:pPr>
              <a:t>36</a:t>
            </a:fld>
            <a:endParaRPr lang="en-US"/>
          </a:p>
        </p:txBody>
      </p:sp>
    </p:spTree>
    <p:extLst>
      <p:ext uri="{BB962C8B-B14F-4D97-AF65-F5344CB8AC3E}">
        <p14:creationId xmlns:p14="http://schemas.microsoft.com/office/powerpoint/2010/main" val="199427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eaLnBrk="1" hangingPunct="1"/>
            <a:r>
              <a:rPr lang="en-GB" smtClean="0"/>
              <a:t>Uses for State Elements</a:t>
            </a:r>
          </a:p>
        </p:txBody>
      </p:sp>
      <p:sp>
        <p:nvSpPr>
          <p:cNvPr id="25603" name="Rectangle 2"/>
          <p:cNvSpPr>
            <a:spLocks noGrp="1" noChangeArrowheads="1"/>
          </p:cNvSpPr>
          <p:nvPr>
            <p:ph type="body" idx="1"/>
          </p:nvPr>
        </p:nvSpPr>
        <p:spPr/>
        <p:txBody>
          <a:bodyPr>
            <a:normAutofit/>
          </a:bodyPr>
          <a:lstStyle/>
          <a:p>
            <a:pPr eaLnBrk="1" hangingPunct="1"/>
            <a:r>
              <a:rPr lang="en-GB" dirty="0" smtClean="0"/>
              <a:t>Place to store values for later re-use:</a:t>
            </a:r>
          </a:p>
          <a:p>
            <a:pPr lvl="1" eaLnBrk="1" hangingPunct="1"/>
            <a:r>
              <a:rPr lang="en-GB" dirty="0" smtClean="0"/>
              <a:t>Register files (like $1-$31 in MIPS)</a:t>
            </a:r>
          </a:p>
          <a:p>
            <a:pPr lvl="1" eaLnBrk="1" hangingPunct="1"/>
            <a:r>
              <a:rPr lang="en-GB" dirty="0" smtClean="0"/>
              <a:t>Memory (caches and main memory)</a:t>
            </a:r>
          </a:p>
          <a:p>
            <a:pPr eaLnBrk="1" hangingPunct="1">
              <a:buClr>
                <a:schemeClr val="tx1"/>
              </a:buClr>
            </a:pPr>
            <a:r>
              <a:rPr lang="en-GB" i="1" dirty="0" smtClean="0">
                <a:solidFill>
                  <a:srgbClr val="0000FF"/>
                </a:solidFill>
              </a:rPr>
              <a:t>Help control flow of information between combinational logic blocks</a:t>
            </a:r>
          </a:p>
          <a:p>
            <a:pPr lvl="1" eaLnBrk="1" hangingPunct="1"/>
            <a:r>
              <a:rPr lang="en-GB" dirty="0" smtClean="0"/>
              <a:t>State elements hold up the movement of information at input to combinational logic blocks to allow for orderly passage</a:t>
            </a:r>
          </a:p>
        </p:txBody>
      </p:sp>
      <p:sp>
        <p:nvSpPr>
          <p:cNvPr id="7" name="Slide Number Placeholder 6"/>
          <p:cNvSpPr>
            <a:spLocks noGrp="1"/>
          </p:cNvSpPr>
          <p:nvPr>
            <p:ph type="sldNum" sz="quarter" idx="12"/>
          </p:nvPr>
        </p:nvSpPr>
        <p:spPr/>
        <p:txBody>
          <a:bodyPr/>
          <a:lstStyle/>
          <a:p>
            <a:pPr>
              <a:defRPr/>
            </a:pPr>
            <a:fld id="{DB9092EC-4C6B-A745-BA8E-07B4FE9C6ABB}" type="slidenum">
              <a:rPr lang="en-US" smtClean="0"/>
              <a:pPr>
                <a:defRPr/>
              </a:pPr>
              <a:t>37</a:t>
            </a:fld>
            <a:endParaRPr lang="en-US"/>
          </a:p>
        </p:txBody>
      </p:sp>
    </p:spTree>
    <p:extLst>
      <p:ext uri="{BB962C8B-B14F-4D97-AF65-F5344CB8AC3E}">
        <p14:creationId xmlns:p14="http://schemas.microsoft.com/office/powerpoint/2010/main" val="1150054735"/>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p:txBody>
          <a:bodyPr>
            <a:spAutoFit/>
          </a:bodyPr>
          <a:lstStyle/>
          <a:p>
            <a:pPr eaLnBrk="1" hangingPunct="1">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Accumulator Example</a:t>
            </a:r>
          </a:p>
        </p:txBody>
      </p:sp>
      <p:sp>
        <p:nvSpPr>
          <p:cNvPr id="6147" name="Rectangle 3"/>
          <p:cNvSpPr>
            <a:spLocks noChangeArrowheads="1"/>
          </p:cNvSpPr>
          <p:nvPr/>
        </p:nvSpPr>
        <p:spPr bwMode="auto">
          <a:xfrm>
            <a:off x="423863" y="3614738"/>
            <a:ext cx="6091237" cy="1571625"/>
          </a:xfrm>
          <a:prstGeom prst="rect">
            <a:avLst/>
          </a:prstGeom>
          <a:noFill/>
          <a:ln w="9525">
            <a:noFill/>
            <a:round/>
            <a:headEnd/>
            <a:tailEnd/>
          </a:ln>
          <a:effectLst/>
        </p:spPr>
        <p:txBody>
          <a:bodyPr wrap="none" lIns="90000" tIns="46800" rIns="90000" bIns="46800">
            <a:prstTxWarp prst="textNoShape">
              <a:avLst/>
            </a:prstTxWarp>
            <a:spAutoFit/>
          </a:bodyPr>
          <a:lstStyle/>
          <a:p>
            <a:pPr>
              <a:buClr>
                <a:srgbClr val="063DE8"/>
              </a:buClr>
              <a:buFont typeface="Helvetica"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200" dirty="0">
                <a:latin typeface="+mn-lt"/>
                <a:ea typeface="DejaVu Sans" charset="0"/>
                <a:cs typeface="DejaVu Sans" charset="0"/>
              </a:rPr>
              <a:t>Want:</a:t>
            </a:r>
            <a:r>
              <a:rPr lang="en-GB" sz="3200" dirty="0">
                <a:latin typeface="Courier"/>
                <a:ea typeface="DejaVu Sans" charset="0"/>
                <a:cs typeface="Courier"/>
              </a:rPr>
              <a:t> </a:t>
            </a:r>
            <a:r>
              <a:rPr lang="en-GB" sz="3200" b="1" dirty="0">
                <a:latin typeface="Courier"/>
                <a:ea typeface="DejaVu Sans" charset="0"/>
                <a:cs typeface="Courier"/>
              </a:rPr>
              <a:t>  </a:t>
            </a:r>
            <a:r>
              <a:rPr lang="en-GB" sz="3200" dirty="0">
                <a:latin typeface="Courier New" charset="0"/>
                <a:ea typeface="DejaVu Sans" charset="0"/>
                <a:cs typeface="DejaVu Sans" charset="0"/>
              </a:rPr>
              <a:t>S=0; </a:t>
            </a:r>
          </a:p>
          <a:p>
            <a:pPr>
              <a:buFont typeface="Courier New"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200" dirty="0">
                <a:solidFill>
                  <a:srgbClr val="000000"/>
                </a:solidFill>
                <a:latin typeface="Courier New" charset="0"/>
                <a:ea typeface="DejaVu Sans" charset="0"/>
                <a:cs typeface="DejaVu Sans" charset="0"/>
              </a:rPr>
              <a:t>       for (</a:t>
            </a:r>
            <a:r>
              <a:rPr lang="en-GB" sz="3200" dirty="0" err="1">
                <a:solidFill>
                  <a:srgbClr val="000000"/>
                </a:solidFill>
                <a:latin typeface="Courier New" charset="0"/>
                <a:ea typeface="DejaVu Sans" charset="0"/>
                <a:cs typeface="DejaVu Sans" charset="0"/>
              </a:rPr>
              <a:t>i</a:t>
            </a:r>
            <a:r>
              <a:rPr lang="en-GB" sz="3200" dirty="0">
                <a:solidFill>
                  <a:srgbClr val="000000"/>
                </a:solidFill>
                <a:latin typeface="Courier New" charset="0"/>
                <a:ea typeface="DejaVu Sans" charset="0"/>
                <a:cs typeface="DejaVu Sans" charset="0"/>
              </a:rPr>
              <a:t>=0;i&lt;</a:t>
            </a:r>
            <a:r>
              <a:rPr lang="en-GB" sz="3200" dirty="0" err="1">
                <a:solidFill>
                  <a:srgbClr val="000000"/>
                </a:solidFill>
                <a:latin typeface="Courier New" charset="0"/>
                <a:ea typeface="DejaVu Sans" charset="0"/>
                <a:cs typeface="DejaVu Sans" charset="0"/>
              </a:rPr>
              <a:t>n;i</a:t>
            </a:r>
            <a:r>
              <a:rPr lang="en-GB" sz="3200" dirty="0">
                <a:solidFill>
                  <a:srgbClr val="000000"/>
                </a:solidFill>
                <a:latin typeface="Courier New" charset="0"/>
                <a:ea typeface="DejaVu Sans" charset="0"/>
                <a:cs typeface="DejaVu Sans" charset="0"/>
              </a:rPr>
              <a:t>++)</a:t>
            </a:r>
          </a:p>
          <a:p>
            <a:pPr>
              <a:buFont typeface="Courier New"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200" dirty="0">
                <a:solidFill>
                  <a:srgbClr val="000000"/>
                </a:solidFill>
                <a:latin typeface="Courier New" charset="0"/>
                <a:ea typeface="DejaVu Sans" charset="0"/>
                <a:cs typeface="DejaVu Sans" charset="0"/>
              </a:rPr>
              <a:t>		  </a:t>
            </a:r>
            <a:r>
              <a:rPr lang="en-GB" sz="3200" dirty="0" smtClean="0">
                <a:solidFill>
                  <a:srgbClr val="000000"/>
                </a:solidFill>
                <a:latin typeface="Courier New" charset="0"/>
                <a:ea typeface="DejaVu Sans" charset="0"/>
                <a:cs typeface="DejaVu Sans" charset="0"/>
              </a:rPr>
              <a:t>		S </a:t>
            </a:r>
            <a:r>
              <a:rPr lang="en-GB" sz="3200" dirty="0">
                <a:solidFill>
                  <a:srgbClr val="000000"/>
                </a:solidFill>
                <a:latin typeface="Courier New" charset="0"/>
                <a:ea typeface="DejaVu Sans" charset="0"/>
                <a:cs typeface="DejaVu Sans" charset="0"/>
              </a:rPr>
              <a:t>= S + X</a:t>
            </a:r>
            <a:r>
              <a:rPr lang="en-GB" sz="3200" baseline="-25000" dirty="0">
                <a:solidFill>
                  <a:srgbClr val="000000"/>
                </a:solidFill>
                <a:latin typeface="Courier New" charset="0"/>
                <a:ea typeface="DejaVu Sans" charset="0"/>
                <a:cs typeface="DejaVu Sans" charset="0"/>
              </a:rPr>
              <a:t>i</a:t>
            </a:r>
          </a:p>
        </p:txBody>
      </p:sp>
      <p:sp>
        <p:nvSpPr>
          <p:cNvPr id="6148" name="Text Box 4"/>
          <p:cNvSpPr txBox="1">
            <a:spLocks noChangeArrowheads="1"/>
          </p:cNvSpPr>
          <p:nvPr/>
        </p:nvSpPr>
        <p:spPr bwMode="auto">
          <a:xfrm>
            <a:off x="373063" y="1430338"/>
            <a:ext cx="7767637" cy="525462"/>
          </a:xfrm>
          <a:prstGeom prst="rect">
            <a:avLst/>
          </a:prstGeom>
          <a:noFill/>
          <a:ln w="9525">
            <a:noFill/>
            <a:round/>
            <a:headEnd/>
            <a:tailEnd/>
          </a:ln>
          <a:effectLst/>
        </p:spPr>
        <p:txBody>
          <a:bodyPr wrap="none" lIns="90000" tIns="46800" rIns="90000" bIns="46800">
            <a:prstTxWarp prst="textNoShape">
              <a:avLst/>
            </a:prstTxWarp>
            <a:spAutoFit/>
          </a:bodyPr>
          <a:lstStyle/>
          <a:p>
            <a:pPr>
              <a:buClr>
                <a:srgbClr val="FC0128"/>
              </a:buClr>
              <a:buFont typeface="Helvetica"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800" dirty="0">
                <a:solidFill>
                  <a:srgbClr val="0000FF"/>
                </a:solidFill>
                <a:latin typeface="+mn-lt"/>
                <a:ea typeface="DejaVu Sans" charset="0"/>
                <a:cs typeface="DejaVu Sans" charset="0"/>
              </a:rPr>
              <a:t>Why do we need to control the flow of information?</a:t>
            </a:r>
          </a:p>
        </p:txBody>
      </p:sp>
      <p:sp>
        <p:nvSpPr>
          <p:cNvPr id="27653" name="Rectangle 5"/>
          <p:cNvSpPr>
            <a:spLocks noChangeArrowheads="1"/>
          </p:cNvSpPr>
          <p:nvPr/>
        </p:nvSpPr>
        <p:spPr bwMode="auto">
          <a:xfrm>
            <a:off x="423863" y="4902200"/>
            <a:ext cx="8364537" cy="1449388"/>
          </a:xfrm>
          <a:prstGeom prst="rect">
            <a:avLst/>
          </a:prstGeom>
          <a:noFill/>
          <a:ln w="9525">
            <a:noFill/>
            <a:round/>
            <a:headEnd/>
            <a:tailEnd/>
          </a:ln>
        </p:spPr>
        <p:txBody>
          <a:bodyPr lIns="90000" tIns="46800" rIns="90000" bIns="46800">
            <a:prstTxWarp prst="textNoShape">
              <a:avLst/>
            </a:prstTxWarp>
            <a:spAutoFit/>
          </a:bodyPr>
          <a:lstStyle/>
          <a:p>
            <a:pPr>
              <a:buClr>
                <a:srgbClr val="063DE8"/>
              </a:buClr>
              <a:buFont typeface="Helvetica"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0000"/>
                </a:solidFill>
                <a:latin typeface="Calibri" charset="0"/>
                <a:ea typeface="DejaVu Sans" charset="0"/>
                <a:cs typeface="DejaVu Sans" charset="0"/>
              </a:rPr>
              <a:t>Assume:</a:t>
            </a:r>
          </a:p>
          <a:p>
            <a:pPr lvl="1">
              <a:buFont typeface="Helvetica"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solidFill>
                  <a:srgbClr val="000000"/>
                </a:solidFill>
                <a:latin typeface="Calibri" charset="0"/>
                <a:ea typeface="DejaVu Sans" charset="0"/>
                <a:cs typeface="DejaVu Sans" charset="0"/>
              </a:rPr>
              <a:t> Each X value is applied in succession, one per cycle</a:t>
            </a:r>
          </a:p>
          <a:p>
            <a:pPr lvl="1">
              <a:buFont typeface="Helvetica"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solidFill>
                  <a:srgbClr val="000000"/>
                </a:solidFill>
                <a:latin typeface="Calibri" charset="0"/>
                <a:ea typeface="DejaVu Sans" charset="0"/>
                <a:cs typeface="DejaVu Sans" charset="0"/>
              </a:rPr>
              <a:t> After n cycles the sum is present on S</a:t>
            </a:r>
          </a:p>
        </p:txBody>
      </p:sp>
      <p:sp>
        <p:nvSpPr>
          <p:cNvPr id="8" name="Slide Number Placeholder 7"/>
          <p:cNvSpPr>
            <a:spLocks noGrp="1"/>
          </p:cNvSpPr>
          <p:nvPr>
            <p:ph type="sldNum" sz="quarter" idx="12"/>
          </p:nvPr>
        </p:nvSpPr>
        <p:spPr/>
        <p:txBody>
          <a:bodyPr/>
          <a:lstStyle/>
          <a:p>
            <a:pPr>
              <a:defRPr/>
            </a:pPr>
            <a:fld id="{86BCD460-6FDA-3147-B836-35C786A28650}" type="slidenum">
              <a:rPr lang="en-US" smtClean="0"/>
              <a:pPr>
                <a:defRPr/>
              </a:pPr>
              <a:t>38</a:t>
            </a:fld>
            <a:endParaRPr lang="en-US"/>
          </a:p>
        </p:txBody>
      </p:sp>
      <p:sp>
        <p:nvSpPr>
          <p:cNvPr id="10" name="Rectangle 9"/>
          <p:cNvSpPr/>
          <p:nvPr/>
        </p:nvSpPr>
        <p:spPr>
          <a:xfrm>
            <a:off x="3436938" y="2065338"/>
            <a:ext cx="2133600" cy="160813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800" dirty="0">
                <a:solidFill>
                  <a:srgbClr val="000000"/>
                </a:solidFill>
              </a:rPr>
              <a:t>SUM</a:t>
            </a:r>
          </a:p>
        </p:txBody>
      </p:sp>
      <p:cxnSp>
        <p:nvCxnSpPr>
          <p:cNvPr id="12" name="Straight Arrow Connector 11"/>
          <p:cNvCxnSpPr>
            <a:endCxn id="10" idx="1"/>
          </p:cNvCxnSpPr>
          <p:nvPr/>
        </p:nvCxnSpPr>
        <p:spPr>
          <a:xfrm flipV="1">
            <a:off x="2217738" y="2870200"/>
            <a:ext cx="1219200" cy="793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5554663" y="2886075"/>
            <a:ext cx="1219200" cy="952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5400000" flipH="1" flipV="1">
            <a:off x="2590006" y="2675732"/>
            <a:ext cx="423863" cy="3556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flipV="1">
            <a:off x="5910262" y="2692401"/>
            <a:ext cx="422275" cy="3556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828800" y="2641600"/>
            <a:ext cx="392113" cy="461963"/>
          </a:xfrm>
          <a:prstGeom prst="rect">
            <a:avLst/>
          </a:prstGeom>
          <a:noFill/>
        </p:spPr>
        <p:txBody>
          <a:bodyPr wrap="none">
            <a:spAutoFit/>
          </a:bodyPr>
          <a:lstStyle/>
          <a:p>
            <a:pPr>
              <a:defRPr/>
            </a:pPr>
            <a:r>
              <a:rPr lang="en-US" sz="2400" dirty="0">
                <a:latin typeface="+mn-lt"/>
              </a:rPr>
              <a:t>X</a:t>
            </a:r>
            <a:r>
              <a:rPr lang="en-US" sz="2400" baseline="-25000" dirty="0">
                <a:latin typeface="+mn-lt"/>
              </a:rPr>
              <a:t>i</a:t>
            </a:r>
          </a:p>
        </p:txBody>
      </p:sp>
      <p:sp>
        <p:nvSpPr>
          <p:cNvPr id="19" name="TextBox 18"/>
          <p:cNvSpPr txBox="1"/>
          <p:nvPr/>
        </p:nvSpPr>
        <p:spPr>
          <a:xfrm>
            <a:off x="6773863" y="2624138"/>
            <a:ext cx="325437" cy="461962"/>
          </a:xfrm>
          <a:prstGeom prst="rect">
            <a:avLst/>
          </a:prstGeom>
          <a:noFill/>
        </p:spPr>
        <p:txBody>
          <a:bodyPr wrap="none">
            <a:spAutoFit/>
          </a:bodyPr>
          <a:lstStyle/>
          <a:p>
            <a:pPr>
              <a:defRPr/>
            </a:pPr>
            <a:r>
              <a:rPr lang="en-US" sz="2400" dirty="0">
                <a:latin typeface="+mn-lt"/>
              </a:rPr>
              <a:t>S</a:t>
            </a:r>
            <a:endParaRPr lang="en-US" sz="2400" baseline="-25000" dirty="0">
              <a:latin typeface="+mn-lt"/>
            </a:endParaRPr>
          </a:p>
        </p:txBody>
      </p:sp>
    </p:spTree>
    <p:extLst>
      <p:ext uri="{BB962C8B-B14F-4D97-AF65-F5344CB8AC3E}">
        <p14:creationId xmlns:p14="http://schemas.microsoft.com/office/powerpoint/2010/main" val="48581406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a:xfrm>
            <a:off x="457200" y="498475"/>
            <a:ext cx="8229600" cy="695325"/>
          </a:xfrm>
        </p:spPr>
        <p:txBody>
          <a:bodyPr>
            <a:spAutoFit/>
          </a:bodyPr>
          <a:lstStyle/>
          <a:p>
            <a:pPr eaLnBrk="1" hangingPunct="1">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First Try: Does this work?</a:t>
            </a:r>
          </a:p>
        </p:txBody>
      </p:sp>
      <p:sp>
        <p:nvSpPr>
          <p:cNvPr id="7" name="Slide Number Placeholder 6"/>
          <p:cNvSpPr>
            <a:spLocks noGrp="1"/>
          </p:cNvSpPr>
          <p:nvPr>
            <p:ph type="sldNum" sz="quarter" idx="12"/>
          </p:nvPr>
        </p:nvSpPr>
        <p:spPr/>
        <p:txBody>
          <a:bodyPr/>
          <a:lstStyle/>
          <a:p>
            <a:pPr>
              <a:defRPr/>
            </a:pPr>
            <a:fld id="{DFF1011F-DD40-4E42-A272-3842F5CD23B9}" type="slidenum">
              <a:rPr lang="en-US" smtClean="0"/>
              <a:pPr>
                <a:defRPr/>
              </a:pPr>
              <a:t>39</a:t>
            </a:fld>
            <a:endParaRPr lang="en-US"/>
          </a:p>
        </p:txBody>
      </p:sp>
      <p:pic>
        <p:nvPicPr>
          <p:cNvPr id="29702" name="Picture 2"/>
          <p:cNvPicPr>
            <a:picLocks noChangeAspect="1" noChangeArrowheads="1"/>
          </p:cNvPicPr>
          <p:nvPr/>
        </p:nvPicPr>
        <p:blipFill>
          <a:blip r:embed="rId3"/>
          <a:srcRect l="2142" t="7140" r="18484" b="10910"/>
          <a:stretch>
            <a:fillRect/>
          </a:stretch>
        </p:blipFill>
        <p:spPr bwMode="auto">
          <a:xfrm>
            <a:off x="2176463" y="1709738"/>
            <a:ext cx="3276600" cy="2216150"/>
          </a:xfrm>
          <a:prstGeom prst="rect">
            <a:avLst/>
          </a:prstGeom>
          <a:noFill/>
          <a:ln w="9525">
            <a:noFill/>
            <a:round/>
            <a:headEnd/>
            <a:tailEnd/>
          </a:ln>
        </p:spPr>
      </p:pic>
      <p:sp>
        <p:nvSpPr>
          <p:cNvPr id="7171" name="Rectangle 3"/>
          <p:cNvSpPr>
            <a:spLocks noChangeArrowheads="1"/>
          </p:cNvSpPr>
          <p:nvPr/>
        </p:nvSpPr>
        <p:spPr bwMode="auto">
          <a:xfrm>
            <a:off x="558800" y="4191000"/>
            <a:ext cx="8008938" cy="2063750"/>
          </a:xfrm>
          <a:prstGeom prst="rect">
            <a:avLst/>
          </a:prstGeom>
          <a:noFill/>
          <a:ln w="9525">
            <a:noFill/>
            <a:round/>
            <a:headEnd/>
            <a:tailEnd/>
          </a:ln>
        </p:spPr>
        <p:txBody>
          <a:bodyPr lIns="90000" tIns="46800" rIns="90000" bIns="46800">
            <a:prstTxWarp prst="textNoShape">
              <a:avLst/>
            </a:prstTxWarp>
            <a:spAutoFit/>
          </a:bodyPr>
          <a:lstStyle/>
          <a:p>
            <a:pPr>
              <a:buClr>
                <a:srgbClr val="FC0128"/>
              </a:buClr>
              <a:buFont typeface="Helvetica"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a:solidFill>
                  <a:srgbClr val="FC0128"/>
                </a:solidFill>
                <a:latin typeface="Calibri" charset="0"/>
                <a:ea typeface="DejaVu Sans" charset="0"/>
                <a:cs typeface="DejaVu Sans" charset="0"/>
              </a:rPr>
              <a:t>No!</a:t>
            </a:r>
            <a:r>
              <a:rPr lang="en-GB" sz="3200" dirty="0">
                <a:solidFill>
                  <a:srgbClr val="063DE8"/>
                </a:solidFill>
                <a:latin typeface="Calibri" charset="0"/>
                <a:ea typeface="DejaVu Sans" charset="0"/>
                <a:cs typeface="DejaVu Sans" charset="0"/>
              </a:rPr>
              <a:t> </a:t>
            </a:r>
          </a:p>
          <a:p>
            <a:pPr>
              <a:buFont typeface="Helvetica"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a:solidFill>
                  <a:srgbClr val="000000"/>
                </a:solidFill>
                <a:latin typeface="Calibri" charset="0"/>
                <a:ea typeface="DejaVu Sans" charset="0"/>
                <a:cs typeface="DejaVu Sans" charset="0"/>
              </a:rPr>
              <a:t>Reason #1: How to control the next iteration of the ‘for’ loop?</a:t>
            </a:r>
          </a:p>
          <a:p>
            <a:pPr>
              <a:buFont typeface="Helvetica"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a:solidFill>
                  <a:srgbClr val="000000"/>
                </a:solidFill>
                <a:latin typeface="Calibri" charset="0"/>
                <a:ea typeface="DejaVu Sans" charset="0"/>
                <a:cs typeface="DejaVu Sans" charset="0"/>
              </a:rPr>
              <a:t>Reason #2: How do we say: ‘S=0’?</a:t>
            </a:r>
          </a:p>
        </p:txBody>
      </p:sp>
      <p:sp>
        <p:nvSpPr>
          <p:cNvPr id="7172" name="AutoShape 4"/>
          <p:cNvSpPr>
            <a:spLocks noChangeArrowheads="1"/>
          </p:cNvSpPr>
          <p:nvPr/>
        </p:nvSpPr>
        <p:spPr bwMode="auto">
          <a:xfrm>
            <a:off x="4538663" y="3357563"/>
            <a:ext cx="1981200" cy="796925"/>
          </a:xfrm>
          <a:prstGeom prst="leftArrow">
            <a:avLst>
              <a:gd name="adj1" fmla="val 50000"/>
              <a:gd name="adj2" fmla="val 62151"/>
            </a:avLst>
          </a:prstGeom>
          <a:noFill/>
          <a:ln w="38160">
            <a:solidFill>
              <a:srgbClr val="FF0000"/>
            </a:solidFill>
            <a:miter lim="800000"/>
            <a:headEnd/>
            <a:tailEnd/>
          </a:ln>
          <a:effectLst/>
        </p:spPr>
        <p:txBody>
          <a:bodyPr lIns="90000" tIns="46800" rIns="90000" bIns="46800" anchor="ctr">
            <a:prstTxWarp prst="textNoShape">
              <a:avLst/>
            </a:prstTxWarp>
            <a:spAutoFit/>
          </a:bodyPr>
          <a:lstStyle/>
          <a:p>
            <a:pPr algn="ctr">
              <a:buClr>
                <a:srgbClr val="800080"/>
              </a:buClr>
              <a:buFont typeface="Helvetica"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000" dirty="0">
                <a:solidFill>
                  <a:srgbClr val="FF0000"/>
                </a:solidFill>
                <a:latin typeface="+mn-lt"/>
                <a:ea typeface="DejaVu Sans" charset="0"/>
                <a:cs typeface="DejaVu Sans" charset="0"/>
              </a:rPr>
              <a:t>Feedback</a:t>
            </a:r>
          </a:p>
        </p:txBody>
      </p:sp>
    </p:spTree>
    <p:extLst>
      <p:ext uri="{BB962C8B-B14F-4D97-AF65-F5344CB8AC3E}">
        <p14:creationId xmlns:p14="http://schemas.microsoft.com/office/powerpoint/2010/main" val="25938650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72141" y="0"/>
            <a:ext cx="8229600" cy="1143000"/>
          </a:xfrm>
        </p:spPr>
        <p:txBody>
          <a:bodyPr/>
          <a:lstStyle/>
          <a:p>
            <a:pPr eaLnBrk="1" hangingPunct="1"/>
            <a:r>
              <a:rPr lang="en-US" dirty="0" smtClean="0"/>
              <a:t>Synchronous Digital Systems</a:t>
            </a:r>
          </a:p>
        </p:txBody>
      </p:sp>
      <p:sp>
        <p:nvSpPr>
          <p:cNvPr id="6" name="Slide Number Placeholder 5"/>
          <p:cNvSpPr>
            <a:spLocks noGrp="1"/>
          </p:cNvSpPr>
          <p:nvPr>
            <p:ph type="sldNum" sz="quarter" idx="12"/>
          </p:nvPr>
        </p:nvSpPr>
        <p:spPr/>
        <p:txBody>
          <a:bodyPr/>
          <a:lstStyle/>
          <a:p>
            <a:pPr>
              <a:defRPr/>
            </a:pPr>
            <a:fld id="{04B0CAB2-761D-0442-8E79-01B0481F9092}" type="slidenum">
              <a:rPr lang="en-US"/>
              <a:pPr>
                <a:defRPr/>
              </a:pPr>
              <a:t>4</a:t>
            </a:fld>
            <a:endParaRPr lang="en-US"/>
          </a:p>
        </p:txBody>
      </p:sp>
      <p:sp>
        <p:nvSpPr>
          <p:cNvPr id="23558" name="Rectangle 3"/>
          <p:cNvSpPr txBox="1">
            <a:spLocks noChangeArrowheads="1"/>
          </p:cNvSpPr>
          <p:nvPr/>
        </p:nvSpPr>
        <p:spPr bwMode="auto">
          <a:xfrm>
            <a:off x="648446" y="1856161"/>
            <a:ext cx="7848600" cy="4814138"/>
          </a:xfrm>
          <a:prstGeom prst="rect">
            <a:avLst/>
          </a:prstGeom>
          <a:noFill/>
          <a:ln w="12700">
            <a:noFill/>
            <a:miter lim="800000"/>
            <a:headEnd/>
            <a:tailEnd/>
          </a:ln>
        </p:spPr>
        <p:txBody>
          <a:bodyPr lIns="63500" tIns="25400" rIns="63500" bIns="25400">
            <a:prstTxWarp prst="textNoShape">
              <a:avLst/>
            </a:prstTxWarp>
            <a:spAutoFit/>
          </a:bodyPr>
          <a:lstStyle/>
          <a:p>
            <a:pPr marL="203200" indent="-203200" defTabSz="914400" eaLnBrk="0" hangingPunct="0">
              <a:lnSpc>
                <a:spcPct val="75000"/>
              </a:lnSpc>
              <a:spcBef>
                <a:spcPct val="65000"/>
              </a:spcBef>
              <a:buSzPct val="100000"/>
              <a:buFont typeface="Times" charset="0"/>
              <a:buNone/>
            </a:pPr>
            <a:r>
              <a:rPr lang="en-US" sz="3200" i="1" dirty="0">
                <a:latin typeface="Calibri" charset="0"/>
              </a:rPr>
              <a:t>Synchronous</a:t>
            </a:r>
            <a:r>
              <a:rPr lang="en-US" sz="3200" dirty="0">
                <a:latin typeface="Calibri" charset="0"/>
              </a:rPr>
              <a:t>:</a:t>
            </a:r>
          </a:p>
          <a:p>
            <a:pPr marL="685800" lvl="1" indent="-190500" defTabSz="914400" eaLnBrk="0" hangingPunct="0">
              <a:lnSpc>
                <a:spcPct val="85000"/>
              </a:lnSpc>
              <a:spcBef>
                <a:spcPct val="40000"/>
              </a:spcBef>
              <a:buSzPct val="100000"/>
              <a:buFontTx/>
              <a:buChar char="•"/>
            </a:pPr>
            <a:r>
              <a:rPr lang="en-US" sz="2800" dirty="0">
                <a:latin typeface="Calibri" charset="0"/>
              </a:rPr>
              <a:t> All operations coordinated by a central clock</a:t>
            </a:r>
          </a:p>
          <a:p>
            <a:pPr marL="1257300" lvl="2" indent="-342900" defTabSz="914400" eaLnBrk="0" hangingPunct="0">
              <a:lnSpc>
                <a:spcPct val="85000"/>
              </a:lnSpc>
              <a:spcBef>
                <a:spcPct val="40000"/>
              </a:spcBef>
              <a:buSzPct val="100000"/>
              <a:buFont typeface="Wingdings" charset="2"/>
              <a:buChar char="§"/>
            </a:pPr>
            <a:r>
              <a:rPr lang="en-US" sz="2400" dirty="0">
                <a:latin typeface="Calibri" charset="0"/>
              </a:rPr>
              <a:t>“Heartbeat” of the system!</a:t>
            </a:r>
          </a:p>
          <a:p>
            <a:pPr marL="203200" indent="-203200" defTabSz="914400" eaLnBrk="0" hangingPunct="0">
              <a:lnSpc>
                <a:spcPct val="75000"/>
              </a:lnSpc>
              <a:spcBef>
                <a:spcPct val="65000"/>
              </a:spcBef>
              <a:buSzPct val="100000"/>
              <a:buFont typeface="Times" charset="0"/>
              <a:buNone/>
            </a:pPr>
            <a:r>
              <a:rPr lang="en-US" sz="3200" i="1" dirty="0">
                <a:latin typeface="Calibri" charset="0"/>
              </a:rPr>
              <a:t>Digital</a:t>
            </a:r>
            <a:r>
              <a:rPr lang="en-US" sz="3200" dirty="0">
                <a:latin typeface="Calibri" charset="0"/>
              </a:rPr>
              <a:t>:</a:t>
            </a:r>
          </a:p>
          <a:p>
            <a:pPr marL="685800" lvl="1" indent="-190500" defTabSz="914400" eaLnBrk="0" hangingPunct="0">
              <a:lnSpc>
                <a:spcPct val="85000"/>
              </a:lnSpc>
              <a:spcBef>
                <a:spcPct val="40000"/>
              </a:spcBef>
              <a:buSzPct val="100000"/>
              <a:buFontTx/>
              <a:buChar char="•"/>
            </a:pPr>
            <a:r>
              <a:rPr lang="en-US" sz="2800" dirty="0" smtClean="0">
                <a:latin typeface="Calibri" charset="0"/>
              </a:rPr>
              <a:t> Represent all </a:t>
            </a:r>
            <a:r>
              <a:rPr lang="en-US" sz="2800" dirty="0">
                <a:latin typeface="Calibri" charset="0"/>
              </a:rPr>
              <a:t>values</a:t>
            </a:r>
            <a:r>
              <a:rPr lang="en-US" sz="2800" dirty="0" smtClean="0">
                <a:latin typeface="Calibri" charset="0"/>
              </a:rPr>
              <a:t> by discrete values</a:t>
            </a:r>
          </a:p>
          <a:p>
            <a:pPr marL="685800" lvl="1" indent="-190500" defTabSz="914400" eaLnBrk="0" hangingPunct="0">
              <a:lnSpc>
                <a:spcPct val="85000"/>
              </a:lnSpc>
              <a:spcBef>
                <a:spcPct val="40000"/>
              </a:spcBef>
              <a:buSzPct val="100000"/>
              <a:buFontTx/>
              <a:buChar char="•"/>
            </a:pPr>
            <a:r>
              <a:rPr lang="en-US" sz="2800" dirty="0">
                <a:latin typeface="Calibri" charset="0"/>
              </a:rPr>
              <a:t> </a:t>
            </a:r>
            <a:r>
              <a:rPr lang="en-US" sz="2800" dirty="0" smtClean="0">
                <a:latin typeface="Calibri" charset="0"/>
              </a:rPr>
              <a:t>Two binary digits: 1 and 0</a:t>
            </a:r>
          </a:p>
          <a:p>
            <a:pPr marL="685800" lvl="1" indent="-190500" defTabSz="914400" eaLnBrk="0" hangingPunct="0">
              <a:lnSpc>
                <a:spcPct val="85000"/>
              </a:lnSpc>
              <a:spcBef>
                <a:spcPct val="40000"/>
              </a:spcBef>
              <a:buSzPct val="100000"/>
              <a:buFontTx/>
              <a:buChar char="•"/>
            </a:pPr>
            <a:r>
              <a:rPr lang="en-US" sz="2800" dirty="0" smtClean="0">
                <a:latin typeface="Calibri" charset="0"/>
              </a:rPr>
              <a:t> Electrical signals are treated as 1’s and 0’s</a:t>
            </a:r>
          </a:p>
          <a:p>
            <a:pPr marL="1143000" lvl="2" indent="-190500" defTabSz="914400" eaLnBrk="0" hangingPunct="0">
              <a:lnSpc>
                <a:spcPct val="85000"/>
              </a:lnSpc>
              <a:spcBef>
                <a:spcPct val="40000"/>
              </a:spcBef>
              <a:buSzPct val="100000"/>
              <a:buFontTx/>
              <a:buChar char="•"/>
            </a:pPr>
            <a:r>
              <a:rPr lang="x-none" sz="2800" dirty="0" smtClean="0">
                <a:latin typeface="Calibri" charset="0"/>
              </a:rPr>
              <a:t> </a:t>
            </a:r>
            <a:r>
              <a:rPr lang="en-US" sz="2800" dirty="0" smtClean="0">
                <a:latin typeface="Calibri" charset="0"/>
              </a:rPr>
              <a:t>1 and 0 are complements of each other</a:t>
            </a:r>
          </a:p>
          <a:p>
            <a:pPr marL="685800" lvl="1" indent="-190500" defTabSz="914400" eaLnBrk="0" hangingPunct="0">
              <a:lnSpc>
                <a:spcPct val="85000"/>
              </a:lnSpc>
              <a:spcBef>
                <a:spcPct val="40000"/>
              </a:spcBef>
              <a:buSzPct val="100000"/>
              <a:buFontTx/>
              <a:buChar char="•"/>
            </a:pPr>
            <a:r>
              <a:rPr lang="en-US" sz="2800" dirty="0" smtClean="0">
                <a:latin typeface="Calibri" charset="0"/>
              </a:rPr>
              <a:t> </a:t>
            </a:r>
            <a:r>
              <a:rPr lang="en-US" sz="2800" dirty="0" smtClean="0">
                <a:solidFill>
                  <a:srgbClr val="FF0000"/>
                </a:solidFill>
                <a:latin typeface="Calibri" charset="0"/>
              </a:rPr>
              <a:t>High</a:t>
            </a:r>
            <a:r>
              <a:rPr lang="en-US" sz="2800" dirty="0" smtClean="0">
                <a:latin typeface="Calibri" charset="0"/>
              </a:rPr>
              <a:t> /</a:t>
            </a:r>
            <a:r>
              <a:rPr lang="en-US" sz="2800" dirty="0" smtClean="0">
                <a:solidFill>
                  <a:srgbClr val="0070C0"/>
                </a:solidFill>
                <a:latin typeface="Calibri" charset="0"/>
              </a:rPr>
              <a:t>low</a:t>
            </a:r>
            <a:r>
              <a:rPr lang="en-US" sz="2800" dirty="0" smtClean="0">
                <a:latin typeface="Calibri" charset="0"/>
              </a:rPr>
              <a:t> voltage for </a:t>
            </a:r>
            <a:r>
              <a:rPr lang="en-US" sz="2800" dirty="0" smtClean="0">
                <a:solidFill>
                  <a:srgbClr val="FF0000"/>
                </a:solidFill>
                <a:latin typeface="Calibri" charset="0"/>
              </a:rPr>
              <a:t>true</a:t>
            </a:r>
            <a:r>
              <a:rPr lang="en-US" sz="2800" dirty="0" smtClean="0">
                <a:latin typeface="Calibri" charset="0"/>
              </a:rPr>
              <a:t> / </a:t>
            </a:r>
            <a:r>
              <a:rPr lang="en-US" sz="2800" dirty="0" smtClean="0">
                <a:solidFill>
                  <a:srgbClr val="0070C0"/>
                </a:solidFill>
                <a:latin typeface="Calibri" charset="0"/>
              </a:rPr>
              <a:t>false</a:t>
            </a:r>
            <a:r>
              <a:rPr lang="en-US" sz="2800" dirty="0" smtClean="0">
                <a:latin typeface="Calibri" charset="0"/>
              </a:rPr>
              <a:t>, </a:t>
            </a:r>
            <a:r>
              <a:rPr lang="en-US" sz="2800" dirty="0" smtClean="0">
                <a:solidFill>
                  <a:srgbClr val="FF0000"/>
                </a:solidFill>
                <a:latin typeface="Calibri" charset="0"/>
              </a:rPr>
              <a:t>1</a:t>
            </a:r>
            <a:r>
              <a:rPr lang="en-US" sz="2800" dirty="0" smtClean="0">
                <a:latin typeface="Calibri" charset="0"/>
              </a:rPr>
              <a:t> / </a:t>
            </a:r>
            <a:r>
              <a:rPr lang="en-US" sz="2800" dirty="0" smtClean="0">
                <a:solidFill>
                  <a:srgbClr val="0070C0"/>
                </a:solidFill>
                <a:latin typeface="Calibri" charset="0"/>
              </a:rPr>
              <a:t>0</a:t>
            </a:r>
          </a:p>
        </p:txBody>
      </p:sp>
      <p:sp>
        <p:nvSpPr>
          <p:cNvPr id="23559" name="Text Box 4"/>
          <p:cNvSpPr txBox="1">
            <a:spLocks noChangeArrowheads="1"/>
          </p:cNvSpPr>
          <p:nvPr/>
        </p:nvSpPr>
        <p:spPr bwMode="auto">
          <a:xfrm>
            <a:off x="837266" y="999472"/>
            <a:ext cx="7635875" cy="830262"/>
          </a:xfrm>
          <a:prstGeom prst="rect">
            <a:avLst/>
          </a:prstGeom>
          <a:noFill/>
          <a:ln w="12700">
            <a:noFill/>
            <a:miter lim="800000"/>
            <a:headEnd/>
            <a:tailEnd/>
          </a:ln>
        </p:spPr>
        <p:txBody>
          <a:bodyPr>
            <a:prstTxWarp prst="textNoShape">
              <a:avLst/>
            </a:prstTxWarp>
            <a:spAutoFit/>
          </a:bodyPr>
          <a:lstStyle/>
          <a:p>
            <a:pPr algn="ctr"/>
            <a:r>
              <a:rPr lang="en-US" sz="2400" i="1" dirty="0">
                <a:latin typeface="Calibri" charset="0"/>
              </a:rPr>
              <a:t>Hardware of a processor, such as the MIPS, is an example of a Synchronous Digital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55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55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558">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558">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55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a:xfrm>
            <a:off x="457200" y="498475"/>
            <a:ext cx="8229600" cy="695325"/>
          </a:xfrm>
        </p:spPr>
        <p:txBody>
          <a:bodyPr>
            <a:spAutoFit/>
          </a:bodyPr>
          <a:lstStyle/>
          <a:p>
            <a:pPr eaLnBrk="1" hangingPunct="1">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Second Try: How About This?</a:t>
            </a:r>
          </a:p>
        </p:txBody>
      </p:sp>
      <p:sp>
        <p:nvSpPr>
          <p:cNvPr id="8" name="Slide Number Placeholder 7"/>
          <p:cNvSpPr>
            <a:spLocks noGrp="1"/>
          </p:cNvSpPr>
          <p:nvPr>
            <p:ph type="sldNum" sz="quarter" idx="12"/>
          </p:nvPr>
        </p:nvSpPr>
        <p:spPr/>
        <p:txBody>
          <a:bodyPr/>
          <a:lstStyle/>
          <a:p>
            <a:pPr>
              <a:defRPr/>
            </a:pPr>
            <a:fld id="{C59F8648-9865-F84F-B642-51C505144649}" type="slidenum">
              <a:rPr lang="en-US" smtClean="0"/>
              <a:pPr>
                <a:defRPr/>
              </a:pPr>
              <a:t>40</a:t>
            </a:fld>
            <a:endParaRPr lang="en-US"/>
          </a:p>
        </p:txBody>
      </p:sp>
      <p:pic>
        <p:nvPicPr>
          <p:cNvPr id="31751" name="Picture 3"/>
          <p:cNvPicPr>
            <a:picLocks noChangeAspect="1" noChangeArrowheads="1"/>
          </p:cNvPicPr>
          <p:nvPr/>
        </p:nvPicPr>
        <p:blipFill>
          <a:blip r:embed="rId3"/>
          <a:srcRect l="1273" t="8598" r="5956" b="10965"/>
          <a:stretch>
            <a:fillRect/>
          </a:stretch>
        </p:blipFill>
        <p:spPr bwMode="auto">
          <a:xfrm>
            <a:off x="2379663" y="4148138"/>
            <a:ext cx="6629400" cy="1998662"/>
          </a:xfrm>
          <a:prstGeom prst="rect">
            <a:avLst/>
          </a:prstGeom>
          <a:noFill/>
          <a:ln w="9525">
            <a:noFill/>
            <a:round/>
            <a:headEnd/>
            <a:tailEnd/>
          </a:ln>
        </p:spPr>
      </p:pic>
      <p:sp>
        <p:nvSpPr>
          <p:cNvPr id="31752" name="Rectangle 4"/>
          <p:cNvSpPr>
            <a:spLocks noChangeArrowheads="1"/>
          </p:cNvSpPr>
          <p:nvPr/>
        </p:nvSpPr>
        <p:spPr bwMode="auto">
          <a:xfrm>
            <a:off x="304800" y="4635500"/>
            <a:ext cx="1438275" cy="955675"/>
          </a:xfrm>
          <a:prstGeom prst="rect">
            <a:avLst/>
          </a:prstGeom>
          <a:noFill/>
          <a:ln w="9525">
            <a:noFill/>
            <a:round/>
            <a:headEnd/>
            <a:tailEnd/>
          </a:ln>
        </p:spPr>
        <p:txBody>
          <a:bodyPr wrap="none" lIns="90000" tIns="46800" rIns="90000" bIns="46800">
            <a:prstTxWarp prst="textNoShape">
              <a:avLst/>
            </a:prstTxWarp>
            <a:spAutoFit/>
          </a:bodyPr>
          <a:lstStyle/>
          <a:p>
            <a:pPr>
              <a:buClr>
                <a:srgbClr val="063DE8"/>
              </a:buClr>
              <a:buFont typeface="Helvetica"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solidFill>
                  <a:srgbClr val="000000"/>
                </a:solidFill>
                <a:latin typeface="Calibri" charset="0"/>
                <a:ea typeface="DejaVu Sans" charset="0"/>
                <a:cs typeface="DejaVu Sans" charset="0"/>
              </a:rPr>
              <a:t>Rough</a:t>
            </a:r>
            <a:br>
              <a:rPr lang="en-GB" sz="2800">
                <a:solidFill>
                  <a:srgbClr val="000000"/>
                </a:solidFill>
                <a:latin typeface="Calibri" charset="0"/>
                <a:ea typeface="DejaVu Sans" charset="0"/>
                <a:cs typeface="DejaVu Sans" charset="0"/>
              </a:rPr>
            </a:br>
            <a:r>
              <a:rPr lang="en-GB" sz="2800">
                <a:solidFill>
                  <a:srgbClr val="000000"/>
                </a:solidFill>
                <a:latin typeface="Calibri" charset="0"/>
                <a:ea typeface="DejaVu Sans" charset="0"/>
                <a:cs typeface="DejaVu Sans" charset="0"/>
              </a:rPr>
              <a:t>timing …</a:t>
            </a:r>
          </a:p>
        </p:txBody>
      </p:sp>
      <p:sp>
        <p:nvSpPr>
          <p:cNvPr id="31753" name="Text Box 5"/>
          <p:cNvSpPr txBox="1">
            <a:spLocks noChangeArrowheads="1"/>
          </p:cNvSpPr>
          <p:nvPr/>
        </p:nvSpPr>
        <p:spPr bwMode="auto">
          <a:xfrm>
            <a:off x="6248400" y="1338263"/>
            <a:ext cx="2665413" cy="1201737"/>
          </a:xfrm>
          <a:prstGeom prst="rect">
            <a:avLst/>
          </a:prstGeom>
          <a:noFill/>
          <a:ln w="9525">
            <a:noFill/>
            <a:round/>
            <a:headEnd/>
            <a:tailEnd/>
          </a:ln>
        </p:spPr>
        <p:txBody>
          <a:bodyPr wrap="none" lIns="90000" tIns="46800" rIns="90000" bIns="46800">
            <a:prstTxWarp prst="textNoShape">
              <a:avLst/>
            </a:prstTxWarp>
            <a:spAutoFit/>
          </a:bodyPr>
          <a:lstStyle/>
          <a:p>
            <a:pPr>
              <a:buClr>
                <a:srgbClr val="800080"/>
              </a:buClr>
              <a:buFont typeface="Helvetica"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000000"/>
                </a:solidFill>
                <a:latin typeface="Calibri" charset="0"/>
                <a:ea typeface="DejaVu Sans" charset="0"/>
                <a:cs typeface="DejaVu Sans" charset="0"/>
              </a:rPr>
              <a:t>Register is used to </a:t>
            </a:r>
            <a:br>
              <a:rPr lang="en-GB" sz="2400">
                <a:solidFill>
                  <a:srgbClr val="000000"/>
                </a:solidFill>
                <a:latin typeface="Calibri" charset="0"/>
                <a:ea typeface="DejaVu Sans" charset="0"/>
                <a:cs typeface="DejaVu Sans" charset="0"/>
              </a:rPr>
            </a:br>
            <a:r>
              <a:rPr lang="en-GB" sz="2400">
                <a:solidFill>
                  <a:srgbClr val="000000"/>
                </a:solidFill>
                <a:latin typeface="Calibri" charset="0"/>
                <a:ea typeface="DejaVu Sans" charset="0"/>
                <a:cs typeface="DejaVu Sans" charset="0"/>
              </a:rPr>
              <a:t>hold up the transfer </a:t>
            </a:r>
            <a:br>
              <a:rPr lang="en-GB" sz="2400">
                <a:solidFill>
                  <a:srgbClr val="000000"/>
                </a:solidFill>
                <a:latin typeface="Calibri" charset="0"/>
                <a:ea typeface="DejaVu Sans" charset="0"/>
                <a:cs typeface="DejaVu Sans" charset="0"/>
              </a:rPr>
            </a:br>
            <a:r>
              <a:rPr lang="en-GB" sz="2400">
                <a:solidFill>
                  <a:srgbClr val="000000"/>
                </a:solidFill>
                <a:latin typeface="Calibri" charset="0"/>
                <a:ea typeface="DejaVu Sans" charset="0"/>
                <a:cs typeface="DejaVu Sans" charset="0"/>
              </a:rPr>
              <a:t>of data to adder</a:t>
            </a:r>
          </a:p>
        </p:txBody>
      </p:sp>
      <p:sp>
        <p:nvSpPr>
          <p:cNvPr id="13" name="TextBox 12"/>
          <p:cNvSpPr txBox="1"/>
          <p:nvPr/>
        </p:nvSpPr>
        <p:spPr>
          <a:xfrm>
            <a:off x="2319338" y="6129338"/>
            <a:ext cx="649287" cy="369887"/>
          </a:xfrm>
          <a:prstGeom prst="rect">
            <a:avLst/>
          </a:prstGeom>
          <a:noFill/>
        </p:spPr>
        <p:txBody>
          <a:bodyPr wrap="none">
            <a:spAutoFit/>
          </a:bodyPr>
          <a:lstStyle/>
          <a:p>
            <a:pPr>
              <a:defRPr/>
            </a:pPr>
            <a:r>
              <a:rPr lang="en-US" dirty="0">
                <a:latin typeface="+mn-lt"/>
              </a:rPr>
              <a:t>Time</a:t>
            </a:r>
          </a:p>
        </p:txBody>
      </p:sp>
      <p:cxnSp>
        <p:nvCxnSpPr>
          <p:cNvPr id="15" name="Straight Arrow Connector 14"/>
          <p:cNvCxnSpPr>
            <a:stCxn id="13" idx="3"/>
          </p:cNvCxnSpPr>
          <p:nvPr/>
        </p:nvCxnSpPr>
        <p:spPr>
          <a:xfrm flipV="1">
            <a:off x="2968625" y="6281738"/>
            <a:ext cx="6056313" cy="3333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a:off x="3014663" y="5189539"/>
            <a:ext cx="2049463" cy="1588"/>
          </a:xfrm>
          <a:prstGeom prst="line">
            <a:avLst/>
          </a:prstGeom>
          <a:ln>
            <a:solidFill>
              <a:srgbClr val="FF000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a:off x="4083050" y="5172076"/>
            <a:ext cx="2047875" cy="3175"/>
          </a:xfrm>
          <a:prstGeom prst="line">
            <a:avLst/>
          </a:prstGeom>
          <a:ln>
            <a:solidFill>
              <a:srgbClr val="FF000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5400000">
            <a:off x="5100415" y="5156202"/>
            <a:ext cx="2049462" cy="1587"/>
          </a:xfrm>
          <a:prstGeom prst="line">
            <a:avLst/>
          </a:prstGeom>
          <a:ln>
            <a:solidFill>
              <a:srgbClr val="FF000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5400000">
            <a:off x="6113464" y="5156200"/>
            <a:ext cx="2049462" cy="1588"/>
          </a:xfrm>
          <a:prstGeom prst="line">
            <a:avLst/>
          </a:prstGeom>
          <a:ln>
            <a:solidFill>
              <a:srgbClr val="FF000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a:off x="7180264" y="5156200"/>
            <a:ext cx="2049462" cy="1588"/>
          </a:xfrm>
          <a:prstGeom prst="line">
            <a:avLst/>
          </a:prstGeom>
          <a:ln>
            <a:solidFill>
              <a:srgbClr val="FF0000"/>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28" name="Group 27"/>
          <p:cNvGrpSpPr/>
          <p:nvPr/>
        </p:nvGrpSpPr>
        <p:grpSpPr>
          <a:xfrm>
            <a:off x="2319888" y="4775197"/>
            <a:ext cx="931328" cy="707999"/>
            <a:chOff x="3454399" y="3996267"/>
            <a:chExt cx="931328" cy="707999"/>
          </a:xfrm>
        </p:grpSpPr>
        <p:sp>
          <p:nvSpPr>
            <p:cNvPr id="29" name="TextBox 28"/>
            <p:cNvSpPr txBox="1"/>
            <p:nvPr/>
          </p:nvSpPr>
          <p:spPr>
            <a:xfrm>
              <a:off x="3454400" y="3996267"/>
              <a:ext cx="920557" cy="369332"/>
            </a:xfrm>
            <a:prstGeom prst="rect">
              <a:avLst/>
            </a:prstGeom>
            <a:noFill/>
          </p:spPr>
          <p:txBody>
            <a:bodyPr wrap="none" rtlCol="0">
              <a:spAutoFit/>
            </a:bodyPr>
            <a:lstStyle/>
            <a:p>
              <a:r>
                <a:rPr lang="en-US" dirty="0" smtClean="0"/>
                <a:t>High (1)</a:t>
              </a:r>
              <a:endParaRPr lang="en-US" dirty="0"/>
            </a:p>
          </p:txBody>
        </p:sp>
        <p:sp>
          <p:nvSpPr>
            <p:cNvPr id="30" name="TextBox 29"/>
            <p:cNvSpPr txBox="1"/>
            <p:nvPr/>
          </p:nvSpPr>
          <p:spPr>
            <a:xfrm>
              <a:off x="3454399" y="4334934"/>
              <a:ext cx="931328" cy="369332"/>
            </a:xfrm>
            <a:prstGeom prst="rect">
              <a:avLst/>
            </a:prstGeom>
            <a:noFill/>
          </p:spPr>
          <p:txBody>
            <a:bodyPr wrap="square" rtlCol="0">
              <a:spAutoFit/>
            </a:bodyPr>
            <a:lstStyle/>
            <a:p>
              <a:r>
                <a:rPr lang="en-US" dirty="0" smtClean="0"/>
                <a:t>Low (0)</a:t>
              </a:r>
              <a:endParaRPr lang="en-US" dirty="0"/>
            </a:p>
          </p:txBody>
        </p:sp>
      </p:grpSp>
      <p:grpSp>
        <p:nvGrpSpPr>
          <p:cNvPr id="31" name="Group 30"/>
          <p:cNvGrpSpPr/>
          <p:nvPr/>
        </p:nvGrpSpPr>
        <p:grpSpPr>
          <a:xfrm>
            <a:off x="2319888" y="5537199"/>
            <a:ext cx="1032927" cy="724932"/>
            <a:chOff x="3454399" y="3996267"/>
            <a:chExt cx="1032927" cy="724932"/>
          </a:xfrm>
        </p:grpSpPr>
        <p:sp>
          <p:nvSpPr>
            <p:cNvPr id="32" name="TextBox 31"/>
            <p:cNvSpPr txBox="1"/>
            <p:nvPr/>
          </p:nvSpPr>
          <p:spPr>
            <a:xfrm>
              <a:off x="3454400" y="3996267"/>
              <a:ext cx="920557" cy="369332"/>
            </a:xfrm>
            <a:prstGeom prst="rect">
              <a:avLst/>
            </a:prstGeom>
            <a:noFill/>
          </p:spPr>
          <p:txBody>
            <a:bodyPr wrap="none" rtlCol="0">
              <a:spAutoFit/>
            </a:bodyPr>
            <a:lstStyle/>
            <a:p>
              <a:r>
                <a:rPr lang="en-US" dirty="0" smtClean="0"/>
                <a:t>High (1)</a:t>
              </a:r>
              <a:endParaRPr lang="en-US" dirty="0"/>
            </a:p>
          </p:txBody>
        </p:sp>
        <p:sp>
          <p:nvSpPr>
            <p:cNvPr id="33" name="TextBox 32"/>
            <p:cNvSpPr txBox="1"/>
            <p:nvPr/>
          </p:nvSpPr>
          <p:spPr>
            <a:xfrm>
              <a:off x="3454399" y="4351867"/>
              <a:ext cx="1032927" cy="369332"/>
            </a:xfrm>
            <a:prstGeom prst="rect">
              <a:avLst/>
            </a:prstGeom>
            <a:noFill/>
          </p:spPr>
          <p:txBody>
            <a:bodyPr wrap="square" rtlCol="0">
              <a:spAutoFit/>
            </a:bodyPr>
            <a:lstStyle/>
            <a:p>
              <a:r>
                <a:rPr lang="en-US" dirty="0" smtClean="0"/>
                <a:t>Low (0)</a:t>
              </a:r>
              <a:endParaRPr lang="en-US" dirty="0"/>
            </a:p>
          </p:txBody>
        </p:sp>
      </p:grpSp>
      <p:sp>
        <p:nvSpPr>
          <p:cNvPr id="34" name="TextBox 33"/>
          <p:cNvSpPr txBox="1"/>
          <p:nvPr/>
        </p:nvSpPr>
        <p:spPr>
          <a:xfrm>
            <a:off x="4167747" y="4605868"/>
            <a:ext cx="5011295" cy="369332"/>
          </a:xfrm>
          <a:prstGeom prst="rect">
            <a:avLst/>
          </a:prstGeom>
          <a:solidFill>
            <a:schemeClr val="bg1"/>
          </a:solidFill>
        </p:spPr>
        <p:txBody>
          <a:bodyPr wrap="none" rtlCol="0">
            <a:spAutoFit/>
          </a:bodyPr>
          <a:lstStyle/>
          <a:p>
            <a:r>
              <a:rPr lang="en-US" dirty="0" smtClean="0"/>
              <a:t>Rounded Rectangle per clock means could be 1 or 0</a:t>
            </a:r>
            <a:endParaRPr lang="en-US" dirty="0"/>
          </a:p>
        </p:txBody>
      </p:sp>
      <p:grpSp>
        <p:nvGrpSpPr>
          <p:cNvPr id="27" name="Group 26"/>
          <p:cNvGrpSpPr/>
          <p:nvPr/>
        </p:nvGrpSpPr>
        <p:grpSpPr>
          <a:xfrm>
            <a:off x="2286023" y="4030133"/>
            <a:ext cx="920557" cy="707999"/>
            <a:chOff x="3437467" y="3996267"/>
            <a:chExt cx="920557" cy="707999"/>
          </a:xfrm>
        </p:grpSpPr>
        <p:sp>
          <p:nvSpPr>
            <p:cNvPr id="25" name="TextBox 24"/>
            <p:cNvSpPr txBox="1"/>
            <p:nvPr/>
          </p:nvSpPr>
          <p:spPr>
            <a:xfrm>
              <a:off x="3437467" y="3996267"/>
              <a:ext cx="920557" cy="369332"/>
            </a:xfrm>
            <a:prstGeom prst="rect">
              <a:avLst/>
            </a:prstGeom>
            <a:noFill/>
          </p:spPr>
          <p:txBody>
            <a:bodyPr wrap="none" rtlCol="0">
              <a:spAutoFit/>
            </a:bodyPr>
            <a:lstStyle/>
            <a:p>
              <a:r>
                <a:rPr lang="en-US" dirty="0" smtClean="0"/>
                <a:t>High (1)</a:t>
              </a:r>
              <a:endParaRPr lang="en-US" dirty="0"/>
            </a:p>
          </p:txBody>
        </p:sp>
        <p:sp>
          <p:nvSpPr>
            <p:cNvPr id="26" name="TextBox 25"/>
            <p:cNvSpPr txBox="1"/>
            <p:nvPr/>
          </p:nvSpPr>
          <p:spPr>
            <a:xfrm>
              <a:off x="3454400" y="4334934"/>
              <a:ext cx="897460" cy="369332"/>
            </a:xfrm>
            <a:prstGeom prst="rect">
              <a:avLst/>
            </a:prstGeom>
            <a:noFill/>
          </p:spPr>
          <p:txBody>
            <a:bodyPr wrap="square" rtlCol="0">
              <a:spAutoFit/>
            </a:bodyPr>
            <a:lstStyle/>
            <a:p>
              <a:r>
                <a:rPr lang="en-US" dirty="0" smtClean="0"/>
                <a:t>Low (0)</a:t>
              </a:r>
              <a:endParaRPr lang="en-US" dirty="0"/>
            </a:p>
          </p:txBody>
        </p:sp>
      </p:grpSp>
      <p:pic>
        <p:nvPicPr>
          <p:cNvPr id="31750" name="Picture 2"/>
          <p:cNvPicPr>
            <a:picLocks noChangeAspect="1" noChangeArrowheads="1"/>
          </p:cNvPicPr>
          <p:nvPr/>
        </p:nvPicPr>
        <p:blipFill>
          <a:blip r:embed="rId4"/>
          <a:srcRect l="1266" t="8461" r="5836" b="8012"/>
          <a:stretch>
            <a:fillRect/>
          </a:stretch>
        </p:blipFill>
        <p:spPr bwMode="auto">
          <a:xfrm>
            <a:off x="93663" y="1203325"/>
            <a:ext cx="6096000" cy="2835275"/>
          </a:xfrm>
          <a:prstGeom prst="rect">
            <a:avLst/>
          </a:prstGeom>
          <a:noFill/>
          <a:ln w="9525">
            <a:noFill/>
            <a:round/>
            <a:headEnd/>
            <a:tailEnd/>
          </a:ln>
        </p:spPr>
      </p:pic>
      <p:sp>
        <p:nvSpPr>
          <p:cNvPr id="24" name="TextBox 23"/>
          <p:cNvSpPr txBox="1"/>
          <p:nvPr/>
        </p:nvSpPr>
        <p:spPr>
          <a:xfrm>
            <a:off x="4675739" y="3606795"/>
            <a:ext cx="4248128" cy="369332"/>
          </a:xfrm>
          <a:prstGeom prst="rect">
            <a:avLst/>
          </a:prstGeom>
          <a:noFill/>
        </p:spPr>
        <p:txBody>
          <a:bodyPr wrap="none" rtlCol="0">
            <a:spAutoFit/>
          </a:bodyPr>
          <a:lstStyle/>
          <a:p>
            <a:r>
              <a:rPr lang="en-US" dirty="0" smtClean="0"/>
              <a:t>Square wave clock sets when things change</a:t>
            </a:r>
            <a:endParaRPr lang="en-US" dirty="0"/>
          </a:p>
        </p:txBody>
      </p:sp>
    </p:spTree>
    <p:extLst>
      <p:ext uri="{BB962C8B-B14F-4D97-AF65-F5344CB8AC3E}">
        <p14:creationId xmlns:p14="http://schemas.microsoft.com/office/powerpoint/2010/main" val="32746455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
          <p:cNvSpPr>
            <a:spLocks noGrp="1" noChangeArrowheads="1"/>
          </p:cNvSpPr>
          <p:nvPr>
            <p:ph type="title"/>
          </p:nvPr>
        </p:nvSpPr>
        <p:spPr>
          <a:xfrm>
            <a:off x="457200" y="0"/>
            <a:ext cx="8229600" cy="1143000"/>
          </a:xfrm>
        </p:spPr>
        <p:txBody>
          <a:bodyPr>
            <a:normAutofit/>
          </a:bodyPr>
          <a:lstStyle/>
          <a:p>
            <a:pPr eaLnBrk="1" hangingPunct="1"/>
            <a:r>
              <a:rPr lang="en-GB" dirty="0" smtClean="0"/>
              <a:t>Model for Synchronous Systems</a:t>
            </a:r>
          </a:p>
        </p:txBody>
      </p:sp>
      <p:sp>
        <p:nvSpPr>
          <p:cNvPr id="7" name="Slide Number Placeholder 6"/>
          <p:cNvSpPr>
            <a:spLocks noGrp="1"/>
          </p:cNvSpPr>
          <p:nvPr>
            <p:ph type="sldNum" sz="quarter" idx="12"/>
          </p:nvPr>
        </p:nvSpPr>
        <p:spPr/>
        <p:txBody>
          <a:bodyPr/>
          <a:lstStyle/>
          <a:p>
            <a:pPr>
              <a:defRPr/>
            </a:pPr>
            <a:fld id="{7A5B1DB3-5FF6-AE42-AEB7-86E14ECCC173}" type="slidenum">
              <a:rPr lang="en-US" smtClean="0"/>
              <a:pPr>
                <a:defRPr/>
              </a:pPr>
              <a:t>41</a:t>
            </a:fld>
            <a:endParaRPr lang="en-US"/>
          </a:p>
        </p:txBody>
      </p:sp>
      <p:pic>
        <p:nvPicPr>
          <p:cNvPr id="62470" name="Picture 2"/>
          <p:cNvPicPr>
            <a:picLocks noChangeAspect="1" noChangeArrowheads="1"/>
          </p:cNvPicPr>
          <p:nvPr/>
        </p:nvPicPr>
        <p:blipFill>
          <a:blip r:embed="rId3"/>
          <a:srcRect/>
          <a:stretch>
            <a:fillRect/>
          </a:stretch>
        </p:blipFill>
        <p:spPr bwMode="auto">
          <a:xfrm>
            <a:off x="702733" y="1023938"/>
            <a:ext cx="7696200" cy="3278187"/>
          </a:xfrm>
          <a:prstGeom prst="rect">
            <a:avLst/>
          </a:prstGeom>
          <a:noFill/>
          <a:ln w="9525">
            <a:noFill/>
            <a:round/>
            <a:headEnd/>
            <a:tailEnd/>
          </a:ln>
        </p:spPr>
      </p:pic>
      <p:sp>
        <p:nvSpPr>
          <p:cNvPr id="62471" name="Rectangle 3"/>
          <p:cNvSpPr>
            <a:spLocks noChangeArrowheads="1"/>
          </p:cNvSpPr>
          <p:nvPr/>
        </p:nvSpPr>
        <p:spPr bwMode="auto">
          <a:xfrm>
            <a:off x="7467600" y="2438400"/>
            <a:ext cx="762000" cy="304800"/>
          </a:xfrm>
          <a:prstGeom prst="rect">
            <a:avLst/>
          </a:prstGeom>
          <a:solidFill>
            <a:srgbClr val="FFFFFF"/>
          </a:solidFill>
          <a:ln w="9525">
            <a:noFill/>
            <a:round/>
            <a:headEnd/>
            <a:tailEnd/>
          </a:ln>
        </p:spPr>
        <p:txBody>
          <a:bodyPr wrap="none" anchor="ctr">
            <a:prstTxWarp prst="textNoShape">
              <a:avLst/>
            </a:prstTxWarp>
          </a:bodyPr>
          <a:lstStyle/>
          <a:p>
            <a:endParaRPr lang="en-US"/>
          </a:p>
        </p:txBody>
      </p:sp>
      <p:sp>
        <p:nvSpPr>
          <p:cNvPr id="62472" name="Rectangle 4"/>
          <p:cNvSpPr>
            <a:spLocks noChangeArrowheads="1"/>
          </p:cNvSpPr>
          <p:nvPr/>
        </p:nvSpPr>
        <p:spPr bwMode="auto">
          <a:xfrm>
            <a:off x="388938" y="4267729"/>
            <a:ext cx="8755063" cy="2267610"/>
          </a:xfrm>
          <a:prstGeom prst="rect">
            <a:avLst/>
          </a:prstGeom>
          <a:noFill/>
          <a:ln w="9525">
            <a:noFill/>
            <a:round/>
            <a:headEnd/>
            <a:tailEnd/>
          </a:ln>
        </p:spPr>
        <p:txBody>
          <a:bodyPr lIns="63360" tIns="25560" rIns="63360" bIns="25560">
            <a:prstTxWarp prst="textNoShape">
              <a:avLst/>
            </a:prstTxWarp>
            <a:spAutoFit/>
          </a:bodyPr>
          <a:lstStyle/>
          <a:p>
            <a:pPr marL="201613" indent="-201613">
              <a:buFont typeface="Times New Roman" charset="0"/>
              <a:buChar char="•"/>
              <a:tabLst>
                <a:tab pos="201613" algn="l"/>
                <a:tab pos="1116013" algn="l"/>
                <a:tab pos="2030413" algn="l"/>
                <a:tab pos="2944813" algn="l"/>
                <a:tab pos="3859213" algn="l"/>
                <a:tab pos="4773613" algn="l"/>
                <a:tab pos="5688013" algn="l"/>
                <a:tab pos="6602413" algn="l"/>
                <a:tab pos="7516813" algn="l"/>
                <a:tab pos="8431213" algn="l"/>
                <a:tab pos="9345613" algn="l"/>
                <a:tab pos="10260013" algn="l"/>
              </a:tabLst>
            </a:pPr>
            <a:r>
              <a:rPr lang="en-GB" sz="2400" dirty="0">
                <a:solidFill>
                  <a:srgbClr val="000000"/>
                </a:solidFill>
                <a:latin typeface="Calibri" charset="0"/>
                <a:ea typeface="DejaVu Sans" charset="0"/>
                <a:cs typeface="DejaVu Sans" charset="0"/>
              </a:rPr>
              <a:t>Collection of</a:t>
            </a:r>
            <a:r>
              <a:rPr lang="en-GB" sz="2400" dirty="0" smtClean="0">
                <a:solidFill>
                  <a:srgbClr val="000000"/>
                </a:solidFill>
                <a:latin typeface="Calibri" charset="0"/>
                <a:ea typeface="DejaVu Sans" charset="0"/>
                <a:cs typeface="DejaVu Sans" charset="0"/>
              </a:rPr>
              <a:t> Combinational Logic </a:t>
            </a:r>
            <a:r>
              <a:rPr lang="en-GB" sz="2400" dirty="0">
                <a:solidFill>
                  <a:srgbClr val="000000"/>
                </a:solidFill>
                <a:latin typeface="Calibri" charset="0"/>
                <a:ea typeface="DejaVu Sans" charset="0"/>
                <a:cs typeface="DejaVu Sans" charset="0"/>
              </a:rPr>
              <a:t>blocks separated by registers</a:t>
            </a:r>
            <a:endParaRPr lang="en-GB" sz="2400" dirty="0" smtClean="0">
              <a:solidFill>
                <a:srgbClr val="000000"/>
              </a:solidFill>
              <a:latin typeface="Calibri" charset="0"/>
              <a:ea typeface="DejaVu Sans" charset="0"/>
              <a:cs typeface="DejaVu Sans" charset="0"/>
            </a:endParaRPr>
          </a:p>
          <a:p>
            <a:pPr marL="201613" indent="-201613">
              <a:buFont typeface="Times New Roman" charset="0"/>
              <a:buChar char="•"/>
              <a:tabLst>
                <a:tab pos="201613" algn="l"/>
                <a:tab pos="1116013" algn="l"/>
                <a:tab pos="2030413" algn="l"/>
                <a:tab pos="2944813" algn="l"/>
                <a:tab pos="3859213" algn="l"/>
                <a:tab pos="4773613" algn="l"/>
                <a:tab pos="5688013" algn="l"/>
                <a:tab pos="6602413" algn="l"/>
                <a:tab pos="7516813" algn="l"/>
                <a:tab pos="8431213" algn="l"/>
                <a:tab pos="9345613" algn="l"/>
                <a:tab pos="10260013" algn="l"/>
              </a:tabLst>
            </a:pPr>
            <a:r>
              <a:rPr lang="en-GB" sz="2400" dirty="0" smtClean="0">
                <a:solidFill>
                  <a:srgbClr val="000000"/>
                </a:solidFill>
                <a:latin typeface="Calibri" charset="0"/>
                <a:ea typeface="DejaVu Sans" charset="0"/>
                <a:cs typeface="DejaVu Sans" charset="0"/>
              </a:rPr>
              <a:t>Feedback </a:t>
            </a:r>
            <a:r>
              <a:rPr lang="en-GB" sz="2400" dirty="0">
                <a:solidFill>
                  <a:srgbClr val="000000"/>
                </a:solidFill>
                <a:latin typeface="Calibri" charset="0"/>
                <a:ea typeface="DejaVu Sans" charset="0"/>
                <a:cs typeface="DejaVu Sans" charset="0"/>
              </a:rPr>
              <a:t>is optional</a:t>
            </a:r>
          </a:p>
          <a:p>
            <a:pPr marL="201613" indent="-201613">
              <a:buFont typeface="Times New Roman" charset="0"/>
              <a:buChar char="•"/>
              <a:tabLst>
                <a:tab pos="201613" algn="l"/>
                <a:tab pos="1116013" algn="l"/>
                <a:tab pos="2030413" algn="l"/>
                <a:tab pos="2944813" algn="l"/>
                <a:tab pos="3859213" algn="l"/>
                <a:tab pos="4773613" algn="l"/>
                <a:tab pos="5688013" algn="l"/>
                <a:tab pos="6602413" algn="l"/>
                <a:tab pos="7516813" algn="l"/>
                <a:tab pos="8431213" algn="l"/>
                <a:tab pos="9345613" algn="l"/>
                <a:tab pos="10260013" algn="l"/>
              </a:tabLst>
            </a:pPr>
            <a:r>
              <a:rPr lang="en-GB" sz="2400" dirty="0">
                <a:solidFill>
                  <a:srgbClr val="000000"/>
                </a:solidFill>
                <a:latin typeface="Calibri" charset="0"/>
                <a:ea typeface="DejaVu Sans" charset="0"/>
                <a:cs typeface="DejaVu Sans" charset="0"/>
              </a:rPr>
              <a:t>Clock </a:t>
            </a:r>
            <a:r>
              <a:rPr lang="en-GB" sz="2400" dirty="0" err="1">
                <a:solidFill>
                  <a:srgbClr val="000000"/>
                </a:solidFill>
                <a:latin typeface="Calibri" charset="0"/>
                <a:ea typeface="DejaVu Sans" charset="0"/>
                <a:cs typeface="DejaVu Sans" charset="0"/>
              </a:rPr>
              <a:t>signal(s</a:t>
            </a:r>
            <a:r>
              <a:rPr lang="en-GB" sz="2400" dirty="0">
                <a:solidFill>
                  <a:srgbClr val="000000"/>
                </a:solidFill>
                <a:latin typeface="Calibri" charset="0"/>
                <a:ea typeface="DejaVu Sans" charset="0"/>
                <a:cs typeface="DejaVu Sans" charset="0"/>
              </a:rPr>
              <a:t>) connects only to clock input of </a:t>
            </a:r>
            <a:r>
              <a:rPr lang="en-GB" sz="2400" dirty="0" smtClean="0">
                <a:solidFill>
                  <a:srgbClr val="000000"/>
                </a:solidFill>
                <a:latin typeface="Calibri" charset="0"/>
                <a:ea typeface="DejaVu Sans" charset="0"/>
                <a:cs typeface="DejaVu Sans" charset="0"/>
              </a:rPr>
              <a:t>registers</a:t>
            </a:r>
          </a:p>
          <a:p>
            <a:pPr marL="201613" indent="-201613">
              <a:buFont typeface="Times New Roman" charset="0"/>
              <a:buChar char="•"/>
              <a:tabLst>
                <a:tab pos="201613" algn="l"/>
                <a:tab pos="1116013" algn="l"/>
                <a:tab pos="2030413" algn="l"/>
                <a:tab pos="2944813" algn="l"/>
                <a:tab pos="3859213" algn="l"/>
                <a:tab pos="4773613" algn="l"/>
                <a:tab pos="5688013" algn="l"/>
                <a:tab pos="6602413" algn="l"/>
                <a:tab pos="7516813" algn="l"/>
                <a:tab pos="8431213" algn="l"/>
                <a:tab pos="9345613" algn="l"/>
                <a:tab pos="10260013" algn="l"/>
              </a:tabLst>
            </a:pPr>
            <a:r>
              <a:rPr lang="en-US" sz="2400" dirty="0" smtClean="0"/>
              <a:t>Clock (CLK): steady square wave that synchronizes the system</a:t>
            </a:r>
          </a:p>
          <a:p>
            <a:pPr marL="201613" indent="-201613">
              <a:buFont typeface="Times New Roman" charset="0"/>
              <a:buChar char="•"/>
              <a:tabLst>
                <a:tab pos="201613" algn="l"/>
                <a:tab pos="1116013" algn="l"/>
                <a:tab pos="2030413" algn="l"/>
                <a:tab pos="2944813" algn="l"/>
                <a:tab pos="3859213" algn="l"/>
                <a:tab pos="4773613" algn="l"/>
                <a:tab pos="5688013" algn="l"/>
                <a:tab pos="6602413" algn="l"/>
                <a:tab pos="7516813" algn="l"/>
                <a:tab pos="8431213" algn="l"/>
                <a:tab pos="9345613" algn="l"/>
                <a:tab pos="10260013" algn="l"/>
              </a:tabLst>
            </a:pPr>
            <a:r>
              <a:rPr lang="en-US" sz="2400" dirty="0" smtClean="0">
                <a:solidFill>
                  <a:srgbClr val="000000"/>
                </a:solidFill>
              </a:rPr>
              <a:t>Register: several bits of state that samples on rising edge of CLK (positive edge-triggered) or falling edge (negative edge-triggered)</a:t>
            </a:r>
            <a:endParaRPr lang="en-GB" sz="2400" dirty="0">
              <a:solidFill>
                <a:srgbClr val="000000"/>
              </a:solidFill>
              <a:latin typeface="Calibri" charset="0"/>
              <a:ea typeface="DejaVu Sans" charset="0"/>
              <a:cs typeface="DejaVu Sans" charset="0"/>
            </a:endParaRPr>
          </a:p>
        </p:txBody>
      </p:sp>
    </p:spTree>
    <p:extLst>
      <p:ext uri="{BB962C8B-B14F-4D97-AF65-F5344CB8AC3E}">
        <p14:creationId xmlns:p14="http://schemas.microsoft.com/office/powerpoint/2010/main" val="74148766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a:xfrm>
            <a:off x="457200" y="498475"/>
            <a:ext cx="8229600" cy="695325"/>
          </a:xfrm>
        </p:spPr>
        <p:txBody>
          <a:bodyPr>
            <a:spAutoFit/>
          </a:bodyPr>
          <a:lstStyle/>
          <a:p>
            <a:pPr eaLnBrk="1" hangingPunct="1">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Register Internals</a:t>
            </a:r>
          </a:p>
        </p:txBody>
      </p:sp>
      <p:sp>
        <p:nvSpPr>
          <p:cNvPr id="33795" name="Rectangle 3"/>
          <p:cNvSpPr>
            <a:spLocks noGrp="1" noChangeArrowheads="1"/>
          </p:cNvSpPr>
          <p:nvPr>
            <p:ph type="body" idx="4294967295"/>
          </p:nvPr>
        </p:nvSpPr>
        <p:spPr>
          <a:xfrm>
            <a:off x="677863" y="3868738"/>
            <a:ext cx="8077200" cy="2611437"/>
          </a:xfrm>
        </p:spPr>
        <p:txBody>
          <a:bodyPr>
            <a:spAutoFit/>
          </a:bodyPr>
          <a:lstStyle/>
          <a:p>
            <a:pPr eaLnBrk="1" hangingPunct="1">
              <a:lnSpc>
                <a:spcPct val="75000"/>
              </a:lnSpc>
              <a:spcBef>
                <a:spcPts val="22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err="1"/>
              <a:t>n</a:t>
            </a:r>
            <a:r>
              <a:rPr lang="en-GB" sz="2800" dirty="0"/>
              <a:t> instances of a </a:t>
            </a:r>
            <a:r>
              <a:rPr lang="en-GB" sz="2800" dirty="0">
                <a:solidFill>
                  <a:srgbClr val="0000FF"/>
                </a:solidFill>
              </a:rPr>
              <a:t>“Flip-Flop”</a:t>
            </a:r>
          </a:p>
          <a:p>
            <a:pPr eaLnBrk="1" hangingPunct="1">
              <a:lnSpc>
                <a:spcPct val="75000"/>
              </a:lnSpc>
              <a:spcBef>
                <a:spcPts val="2275"/>
              </a:spcBef>
              <a:buClr>
                <a:schemeClr val="tx1"/>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solidFill>
                  <a:srgbClr val="0000FF"/>
                </a:solidFill>
              </a:rPr>
              <a:t>Flip-flop </a:t>
            </a:r>
            <a:r>
              <a:rPr lang="en-GB" sz="2800" dirty="0"/>
              <a:t>name because the output flips and flops between 0 and 1 </a:t>
            </a:r>
          </a:p>
          <a:p>
            <a:pPr eaLnBrk="1" hangingPunct="1">
              <a:lnSpc>
                <a:spcPct val="75000"/>
              </a:lnSpc>
              <a:spcBef>
                <a:spcPts val="22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t>D is “</a:t>
            </a:r>
            <a:r>
              <a:rPr lang="en-GB" sz="2800" dirty="0" smtClean="0"/>
              <a:t>data input”</a:t>
            </a:r>
            <a:r>
              <a:rPr lang="en-GB" sz="2800" dirty="0"/>
              <a:t>, Q is </a:t>
            </a:r>
            <a:r>
              <a:rPr lang="en-GB" sz="2800" dirty="0" smtClean="0"/>
              <a:t>“data output</a:t>
            </a:r>
            <a:r>
              <a:rPr lang="en-GB" sz="2800" dirty="0"/>
              <a:t>”</a:t>
            </a:r>
          </a:p>
          <a:p>
            <a:pPr eaLnBrk="1" hangingPunct="1">
              <a:lnSpc>
                <a:spcPct val="75000"/>
              </a:lnSpc>
              <a:spcBef>
                <a:spcPts val="22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t>Also called </a:t>
            </a:r>
            <a:r>
              <a:rPr lang="en-GB" sz="2800" dirty="0" smtClean="0"/>
              <a:t>“D-</a:t>
            </a:r>
            <a:r>
              <a:rPr lang="en-GB" sz="2800" dirty="0"/>
              <a:t>type Flip-Flop”</a:t>
            </a:r>
          </a:p>
        </p:txBody>
      </p:sp>
      <p:pic>
        <p:nvPicPr>
          <p:cNvPr id="33796" name="Picture 2"/>
          <p:cNvPicPr>
            <a:picLocks noChangeAspect="1" noChangeArrowheads="1"/>
          </p:cNvPicPr>
          <p:nvPr/>
        </p:nvPicPr>
        <p:blipFill>
          <a:blip r:embed="rId3"/>
          <a:srcRect l="1825" r="1825"/>
          <a:stretch>
            <a:fillRect/>
          </a:stretch>
        </p:blipFill>
        <p:spPr bwMode="auto">
          <a:xfrm>
            <a:off x="685800" y="1346200"/>
            <a:ext cx="7848600" cy="2362200"/>
          </a:xfrm>
          <a:prstGeom prst="rect">
            <a:avLst/>
          </a:prstGeom>
          <a:noFill/>
          <a:ln w="9525">
            <a:noFill/>
            <a:round/>
            <a:headEnd/>
            <a:tailEnd/>
          </a:ln>
        </p:spPr>
      </p:pic>
      <p:sp>
        <p:nvSpPr>
          <p:cNvPr id="6" name="Slide Number Placeholder 5"/>
          <p:cNvSpPr>
            <a:spLocks noGrp="1"/>
          </p:cNvSpPr>
          <p:nvPr>
            <p:ph type="sldNum" sz="quarter" idx="12"/>
          </p:nvPr>
        </p:nvSpPr>
        <p:spPr/>
        <p:txBody>
          <a:bodyPr/>
          <a:lstStyle/>
          <a:p>
            <a:pPr>
              <a:defRPr/>
            </a:pPr>
            <a:fld id="{DD045862-AEC5-7C47-856E-7FCCFE484B74}" type="slidenum">
              <a:rPr lang="en-US" smtClean="0"/>
              <a:pPr>
                <a:defRPr/>
              </a:pPr>
              <a:t>42</a:t>
            </a:fld>
            <a:endParaRPr lang="en-US"/>
          </a:p>
        </p:txBody>
      </p:sp>
    </p:spTree>
    <p:extLst>
      <p:ext uri="{BB962C8B-B14F-4D97-AF65-F5344CB8AC3E}">
        <p14:creationId xmlns:p14="http://schemas.microsoft.com/office/powerpoint/2010/main" val="41377162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Camera Analogy Timing Terms</a:t>
            </a:r>
            <a:endParaRPr lang="en-US" dirty="0"/>
          </a:p>
        </p:txBody>
      </p:sp>
      <p:sp>
        <p:nvSpPr>
          <p:cNvPr id="3" name="Content Placeholder 2"/>
          <p:cNvSpPr>
            <a:spLocks noGrp="1"/>
          </p:cNvSpPr>
          <p:nvPr>
            <p:ph idx="1"/>
          </p:nvPr>
        </p:nvSpPr>
        <p:spPr/>
        <p:txBody>
          <a:bodyPr>
            <a:normAutofit/>
          </a:bodyPr>
          <a:lstStyle/>
          <a:p>
            <a:r>
              <a:rPr lang="en-US" dirty="0" smtClean="0"/>
              <a:t>Want to take a portrait – timing right before and after taking picture</a:t>
            </a:r>
          </a:p>
          <a:p>
            <a:pPr>
              <a:buClr>
                <a:schemeClr val="tx1"/>
              </a:buClr>
            </a:pPr>
            <a:r>
              <a:rPr lang="en-US" i="1" dirty="0" smtClean="0">
                <a:solidFill>
                  <a:srgbClr val="0000FF"/>
                </a:solidFill>
              </a:rPr>
              <a:t>Set up time </a:t>
            </a:r>
            <a:r>
              <a:rPr lang="en-US" dirty="0" smtClean="0"/>
              <a:t>– don’t move since about to take picture (open camera shutter)</a:t>
            </a:r>
          </a:p>
          <a:p>
            <a:pPr>
              <a:buClr>
                <a:schemeClr val="tx1"/>
              </a:buClr>
            </a:pPr>
            <a:r>
              <a:rPr lang="en-US" i="1" dirty="0" smtClean="0">
                <a:solidFill>
                  <a:srgbClr val="0000FF"/>
                </a:solidFill>
              </a:rPr>
              <a:t>Hold time </a:t>
            </a:r>
            <a:r>
              <a:rPr lang="en-US" dirty="0" smtClean="0"/>
              <a:t>– need to hold still after shutter opens until camera shutter closes</a:t>
            </a:r>
          </a:p>
          <a:p>
            <a:pPr>
              <a:buClr>
                <a:schemeClr val="tx1"/>
              </a:buClr>
            </a:pPr>
            <a:r>
              <a:rPr lang="en-US" i="1" dirty="0" smtClean="0">
                <a:solidFill>
                  <a:srgbClr val="0000FF"/>
                </a:solidFill>
              </a:rPr>
              <a:t>Time click to data </a:t>
            </a:r>
            <a:r>
              <a:rPr lang="en-US" dirty="0" smtClean="0"/>
              <a:t>– time from open shutter until can see image on output (</a:t>
            </a:r>
            <a:r>
              <a:rPr lang="en-US" dirty="0" err="1" smtClean="0"/>
              <a:t>viewscreen</a:t>
            </a:r>
            <a:r>
              <a:rPr lang="en-US" dirty="0" smtClean="0"/>
              <a:t>)</a:t>
            </a:r>
          </a:p>
        </p:txBody>
      </p:sp>
      <p:sp>
        <p:nvSpPr>
          <p:cNvPr id="6" name="Slide Number Placeholder 5"/>
          <p:cNvSpPr>
            <a:spLocks noGrp="1"/>
          </p:cNvSpPr>
          <p:nvPr>
            <p:ph type="sldNum" sz="quarter" idx="12"/>
          </p:nvPr>
        </p:nvSpPr>
        <p:spPr/>
        <p:txBody>
          <a:bodyPr/>
          <a:lstStyle/>
          <a:p>
            <a:fld id="{3CC63E4C-4642-794D-A2FD-70F6B81535F5}" type="slidenum">
              <a:rPr lang="en-US" smtClean="0"/>
              <a:pPr/>
              <a:t>43</a:t>
            </a:fld>
            <a:endParaRPr lang="en-US" dirty="0"/>
          </a:p>
        </p:txBody>
      </p:sp>
    </p:spTree>
    <p:extLst>
      <p:ext uri="{BB962C8B-B14F-4D97-AF65-F5344CB8AC3E}">
        <p14:creationId xmlns:p14="http://schemas.microsoft.com/office/powerpoint/2010/main" val="30306993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dirty="0" smtClean="0"/>
              <a:t>Hardware Timing Terms</a:t>
            </a:r>
          </a:p>
        </p:txBody>
      </p:sp>
      <p:sp>
        <p:nvSpPr>
          <p:cNvPr id="53251" name="Rectangle 4"/>
          <p:cNvSpPr>
            <a:spLocks noGrp="1" noChangeArrowheads="1"/>
          </p:cNvSpPr>
          <p:nvPr>
            <p:ph idx="1"/>
          </p:nvPr>
        </p:nvSpPr>
        <p:spPr/>
        <p:txBody>
          <a:bodyPr>
            <a:normAutofit/>
          </a:bodyPr>
          <a:lstStyle/>
          <a:p>
            <a:pPr eaLnBrk="1" hangingPunct="1">
              <a:buClr>
                <a:schemeClr val="tx1"/>
              </a:buClr>
            </a:pPr>
            <a:r>
              <a:rPr lang="en-US" dirty="0" smtClean="0">
                <a:solidFill>
                  <a:srgbClr val="0000FF"/>
                </a:solidFill>
              </a:rPr>
              <a:t>Setup </a:t>
            </a:r>
            <a:r>
              <a:rPr lang="en-US" dirty="0">
                <a:solidFill>
                  <a:srgbClr val="0000FF"/>
                </a:solidFill>
              </a:rPr>
              <a:t>Time: </a:t>
            </a:r>
            <a:r>
              <a:rPr lang="en-US" dirty="0"/>
              <a:t>when the input must be stable </a:t>
            </a:r>
            <a:r>
              <a:rPr lang="en-US" i="1" dirty="0">
                <a:solidFill>
                  <a:srgbClr val="0000FF"/>
                </a:solidFill>
              </a:rPr>
              <a:t>before </a:t>
            </a:r>
            <a:r>
              <a:rPr lang="en-US" dirty="0"/>
              <a:t>the</a:t>
            </a:r>
            <a:r>
              <a:rPr lang="en-US" dirty="0" smtClean="0"/>
              <a:t> edge </a:t>
            </a:r>
            <a:r>
              <a:rPr lang="en-US" dirty="0"/>
              <a:t>of the CLK</a:t>
            </a:r>
          </a:p>
          <a:p>
            <a:pPr eaLnBrk="1" hangingPunct="1">
              <a:buClr>
                <a:schemeClr val="tx1"/>
              </a:buClr>
            </a:pPr>
            <a:r>
              <a:rPr lang="en-US" dirty="0">
                <a:solidFill>
                  <a:srgbClr val="0000FF"/>
                </a:solidFill>
              </a:rPr>
              <a:t>Hold Time: </a:t>
            </a:r>
            <a:r>
              <a:rPr lang="en-US" dirty="0"/>
              <a:t>when the input must be stable </a:t>
            </a:r>
            <a:r>
              <a:rPr lang="en-US" i="1" dirty="0">
                <a:solidFill>
                  <a:srgbClr val="0000FF"/>
                </a:solidFill>
              </a:rPr>
              <a:t>after </a:t>
            </a:r>
            <a:r>
              <a:rPr lang="en-US" dirty="0"/>
              <a:t>the</a:t>
            </a:r>
            <a:r>
              <a:rPr lang="en-US" dirty="0" smtClean="0"/>
              <a:t> edge </a:t>
            </a:r>
            <a:r>
              <a:rPr lang="en-US" dirty="0"/>
              <a:t>of the CLK</a:t>
            </a:r>
          </a:p>
          <a:p>
            <a:pPr eaLnBrk="1" hangingPunct="1">
              <a:buClr>
                <a:schemeClr val="tx1"/>
              </a:buClr>
            </a:pPr>
            <a:r>
              <a:rPr lang="en-US" dirty="0">
                <a:solidFill>
                  <a:srgbClr val="0000FF"/>
                </a:solidFill>
              </a:rPr>
              <a:t>“CLK-to-Q” Delay</a:t>
            </a:r>
            <a:r>
              <a:rPr lang="en-US" dirty="0"/>
              <a:t>: how long it takes the output to change, measured from the</a:t>
            </a:r>
            <a:r>
              <a:rPr lang="en-US" dirty="0" smtClean="0"/>
              <a:t> edge </a:t>
            </a:r>
            <a:r>
              <a:rPr lang="en-US" dirty="0"/>
              <a:t>of the </a:t>
            </a:r>
            <a:r>
              <a:rPr lang="en-US" dirty="0" smtClean="0"/>
              <a:t>CLK</a:t>
            </a:r>
          </a:p>
        </p:txBody>
      </p:sp>
      <p:sp>
        <p:nvSpPr>
          <p:cNvPr id="5" name="Slide Number Placeholder 4"/>
          <p:cNvSpPr>
            <a:spLocks noGrp="1"/>
          </p:cNvSpPr>
          <p:nvPr>
            <p:ph type="sldNum" sz="quarter" idx="12"/>
          </p:nvPr>
        </p:nvSpPr>
        <p:spPr/>
        <p:txBody>
          <a:bodyPr/>
          <a:lstStyle/>
          <a:p>
            <a:pPr>
              <a:defRPr/>
            </a:pPr>
            <a:fld id="{078306F8-CDD1-E542-8AB6-801A2FCA930A}" type="slidenum">
              <a:rPr lang="en-US" smtClean="0"/>
              <a:pPr>
                <a:defRPr/>
              </a:pPr>
              <a:t>44</a:t>
            </a:fld>
            <a:endParaRPr lang="en-US"/>
          </a:p>
        </p:txBody>
      </p:sp>
    </p:spTree>
    <p:extLst>
      <p:ext uri="{BB962C8B-B14F-4D97-AF65-F5344CB8AC3E}">
        <p14:creationId xmlns:p14="http://schemas.microsoft.com/office/powerpoint/2010/main" val="10439430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dirty="0" smtClean="0"/>
              <a:t>Maximum Clock Frequency</a:t>
            </a:r>
          </a:p>
        </p:txBody>
      </p:sp>
      <p:sp>
        <p:nvSpPr>
          <p:cNvPr id="47107" name="Rectangle 3"/>
          <p:cNvSpPr>
            <a:spLocks noGrp="1" noChangeArrowheads="1"/>
          </p:cNvSpPr>
          <p:nvPr>
            <p:ph type="body" idx="1"/>
          </p:nvPr>
        </p:nvSpPr>
        <p:spPr>
          <a:xfrm>
            <a:off x="457200" y="1600201"/>
            <a:ext cx="8483600" cy="4525963"/>
          </a:xfrm>
        </p:spPr>
        <p:txBody>
          <a:bodyPr/>
          <a:lstStyle/>
          <a:p>
            <a:pPr eaLnBrk="1" hangingPunct="1"/>
            <a:r>
              <a:rPr lang="en-US" smtClean="0"/>
              <a:t>What is the maximum frequency of this circuit?</a:t>
            </a:r>
          </a:p>
          <a:p>
            <a:pPr lvl="1" eaLnBrk="1" hangingPunct="1"/>
            <a:endParaRPr lang="en-US" smtClean="0"/>
          </a:p>
        </p:txBody>
      </p:sp>
      <p:sp>
        <p:nvSpPr>
          <p:cNvPr id="11" name="Slide Number Placeholder 10"/>
          <p:cNvSpPr>
            <a:spLocks noGrp="1"/>
          </p:cNvSpPr>
          <p:nvPr>
            <p:ph type="sldNum" sz="quarter" idx="12"/>
          </p:nvPr>
        </p:nvSpPr>
        <p:spPr/>
        <p:txBody>
          <a:bodyPr/>
          <a:lstStyle/>
          <a:p>
            <a:pPr>
              <a:defRPr/>
            </a:pPr>
            <a:fld id="{603EB19D-A831-4B48-866A-FD72DEF19FDF}" type="slidenum">
              <a:rPr lang="en-US" smtClean="0"/>
              <a:pPr>
                <a:defRPr/>
              </a:pPr>
              <a:t>45</a:t>
            </a:fld>
            <a:endParaRPr lang="en-US"/>
          </a:p>
        </p:txBody>
      </p:sp>
      <p:pic>
        <p:nvPicPr>
          <p:cNvPr id="47111" name="Picture 4" descr="figs"/>
          <p:cNvPicPr>
            <a:picLocks noChangeAspect="1" noChangeArrowheads="1"/>
          </p:cNvPicPr>
          <p:nvPr/>
        </p:nvPicPr>
        <p:blipFill>
          <a:blip r:embed="rId3"/>
          <a:srcRect/>
          <a:stretch>
            <a:fillRect/>
          </a:stretch>
        </p:blipFill>
        <p:spPr bwMode="auto">
          <a:xfrm>
            <a:off x="769939" y="2684463"/>
            <a:ext cx="3886200" cy="3022600"/>
          </a:xfrm>
          <a:prstGeom prst="rect">
            <a:avLst/>
          </a:prstGeom>
          <a:noFill/>
          <a:ln w="9525">
            <a:noFill/>
            <a:miter lim="800000"/>
            <a:headEnd/>
            <a:tailEnd/>
          </a:ln>
        </p:spPr>
      </p:pic>
      <p:sp>
        <p:nvSpPr>
          <p:cNvPr id="2388997" name="Rectangle 5"/>
          <p:cNvSpPr>
            <a:spLocks noChangeArrowheads="1"/>
          </p:cNvSpPr>
          <p:nvPr/>
        </p:nvSpPr>
        <p:spPr bwMode="auto">
          <a:xfrm>
            <a:off x="381000" y="5892801"/>
            <a:ext cx="8763000" cy="523220"/>
          </a:xfrm>
          <a:prstGeom prst="rect">
            <a:avLst/>
          </a:prstGeom>
          <a:noFill/>
          <a:ln w="12700">
            <a:noFill/>
            <a:miter lim="800000"/>
            <a:headEnd/>
            <a:tailEnd/>
          </a:ln>
        </p:spPr>
        <p:txBody>
          <a:bodyPr>
            <a:prstTxWarp prst="textNoShape">
              <a:avLst/>
            </a:prstTxWarp>
            <a:spAutoFit/>
          </a:bodyPr>
          <a:lstStyle/>
          <a:p>
            <a:r>
              <a:rPr lang="en-US" sz="2800" dirty="0">
                <a:solidFill>
                  <a:srgbClr val="000000"/>
                </a:solidFill>
                <a:latin typeface="Calibri" charset="0"/>
              </a:rPr>
              <a:t>Max Delay = 	</a:t>
            </a:r>
            <a:r>
              <a:rPr lang="en-US" sz="2800" dirty="0">
                <a:solidFill>
                  <a:srgbClr val="008000"/>
                </a:solidFill>
                <a:latin typeface="Calibri" charset="0"/>
              </a:rPr>
              <a:t>Setup Time </a:t>
            </a:r>
            <a:r>
              <a:rPr lang="en-US" sz="2800" dirty="0">
                <a:solidFill>
                  <a:srgbClr val="000000"/>
                </a:solidFill>
                <a:latin typeface="Calibri" charset="0"/>
              </a:rPr>
              <a:t>+ </a:t>
            </a:r>
            <a:r>
              <a:rPr lang="en-US" sz="2800" dirty="0">
                <a:solidFill>
                  <a:srgbClr val="660066"/>
                </a:solidFill>
                <a:latin typeface="Calibri" charset="0"/>
              </a:rPr>
              <a:t>CLK-to-Q Delay </a:t>
            </a:r>
            <a:r>
              <a:rPr lang="en-US" sz="2800" dirty="0">
                <a:solidFill>
                  <a:srgbClr val="000000"/>
                </a:solidFill>
                <a:latin typeface="Calibri" charset="0"/>
              </a:rPr>
              <a:t>+ </a:t>
            </a:r>
            <a:r>
              <a:rPr lang="en-US" sz="2800" dirty="0">
                <a:solidFill>
                  <a:srgbClr val="FF0000"/>
                </a:solidFill>
                <a:latin typeface="Calibri" charset="0"/>
              </a:rPr>
              <a:t>CL Delay</a:t>
            </a:r>
          </a:p>
        </p:txBody>
      </p:sp>
      <p:sp>
        <p:nvSpPr>
          <p:cNvPr id="2388998" name="Line 6"/>
          <p:cNvSpPr>
            <a:spLocks noChangeShapeType="1"/>
          </p:cNvSpPr>
          <p:nvPr/>
        </p:nvSpPr>
        <p:spPr bwMode="auto">
          <a:xfrm>
            <a:off x="1836739" y="3657600"/>
            <a:ext cx="1676400" cy="0"/>
          </a:xfrm>
          <a:prstGeom prst="line">
            <a:avLst/>
          </a:prstGeom>
          <a:noFill/>
          <a:ln w="38100">
            <a:solidFill>
              <a:schemeClr val="accent2"/>
            </a:solidFill>
            <a:round/>
            <a:headEnd/>
            <a:tailEnd type="triangle" w="med" len="med"/>
          </a:ln>
        </p:spPr>
        <p:txBody>
          <a:bodyPr anchor="ctr">
            <a:prstTxWarp prst="textNoShape">
              <a:avLst/>
            </a:prstTxWarp>
            <a:spAutoFit/>
          </a:bodyPr>
          <a:lstStyle/>
          <a:p>
            <a:endParaRPr lang="en-US"/>
          </a:p>
        </p:txBody>
      </p:sp>
      <p:sp>
        <p:nvSpPr>
          <p:cNvPr id="2388999" name="Line 7"/>
          <p:cNvSpPr>
            <a:spLocks noChangeShapeType="1"/>
          </p:cNvSpPr>
          <p:nvPr/>
        </p:nvSpPr>
        <p:spPr bwMode="auto">
          <a:xfrm flipH="1">
            <a:off x="2674939" y="4233863"/>
            <a:ext cx="0" cy="457200"/>
          </a:xfrm>
          <a:prstGeom prst="line">
            <a:avLst/>
          </a:prstGeom>
          <a:noFill/>
          <a:ln w="38100">
            <a:solidFill>
              <a:srgbClr val="22A700"/>
            </a:solidFill>
            <a:round/>
            <a:headEnd/>
            <a:tailEnd type="triangle" w="med" len="med"/>
          </a:ln>
        </p:spPr>
        <p:txBody>
          <a:bodyPr anchor="ctr">
            <a:prstTxWarp prst="textNoShape">
              <a:avLst/>
            </a:prstTxWarp>
            <a:spAutoFit/>
          </a:bodyPr>
          <a:lstStyle/>
          <a:p>
            <a:endParaRPr lang="en-US"/>
          </a:p>
        </p:txBody>
      </p:sp>
      <p:sp>
        <p:nvSpPr>
          <p:cNvPr id="2389000" name="Line 8"/>
          <p:cNvSpPr>
            <a:spLocks noChangeShapeType="1"/>
          </p:cNvSpPr>
          <p:nvPr/>
        </p:nvSpPr>
        <p:spPr bwMode="auto">
          <a:xfrm flipH="1">
            <a:off x="2674939" y="5181600"/>
            <a:ext cx="0" cy="533400"/>
          </a:xfrm>
          <a:prstGeom prst="line">
            <a:avLst/>
          </a:prstGeom>
          <a:noFill/>
          <a:ln w="38100">
            <a:solidFill>
              <a:srgbClr val="800080"/>
            </a:solidFill>
            <a:round/>
            <a:headEnd/>
            <a:tailEnd type="triangle" w="med" len="med"/>
          </a:ln>
        </p:spPr>
        <p:txBody>
          <a:bodyPr anchor="ctr">
            <a:prstTxWarp prst="textNoShape">
              <a:avLst/>
            </a:prstTxWarp>
            <a:spAutoFit/>
          </a:bodyPr>
          <a:lstStyle/>
          <a:p>
            <a:endParaRPr lang="en-US"/>
          </a:p>
        </p:txBody>
      </p:sp>
      <p:sp>
        <p:nvSpPr>
          <p:cNvPr id="2389001" name="Rectangle 9"/>
          <p:cNvSpPr>
            <a:spLocks noChangeArrowheads="1"/>
          </p:cNvSpPr>
          <p:nvPr/>
        </p:nvSpPr>
        <p:spPr bwMode="auto">
          <a:xfrm>
            <a:off x="5519739" y="2819401"/>
            <a:ext cx="2865388" cy="830997"/>
          </a:xfrm>
          <a:prstGeom prst="rect">
            <a:avLst/>
          </a:prstGeom>
          <a:noFill/>
          <a:ln w="12700">
            <a:noFill/>
            <a:miter lim="800000"/>
            <a:headEnd/>
            <a:tailEnd/>
          </a:ln>
          <a:effectLst/>
        </p:spPr>
        <p:txBody>
          <a:bodyPr wrap="none">
            <a:prstTxWarp prst="textNoShape">
              <a:avLst/>
            </a:prstTxWarp>
            <a:spAutoFit/>
          </a:bodyPr>
          <a:lstStyle/>
          <a:p>
            <a:pPr>
              <a:defRPr/>
            </a:pPr>
            <a:r>
              <a:rPr lang="en-US" sz="2400" dirty="0">
                <a:latin typeface="+mn-lt"/>
              </a:rPr>
              <a:t>Hint:</a:t>
            </a:r>
          </a:p>
          <a:p>
            <a:pPr>
              <a:defRPr/>
            </a:pPr>
            <a:r>
              <a:rPr lang="en-US" sz="2400" dirty="0">
                <a:latin typeface="+mn-lt"/>
              </a:rPr>
              <a:t>Frequency = 1/Period</a:t>
            </a:r>
          </a:p>
        </p:txBody>
      </p:sp>
    </p:spTree>
    <p:extLst>
      <p:ext uri="{BB962C8B-B14F-4D97-AF65-F5344CB8AC3E}">
        <p14:creationId xmlns:p14="http://schemas.microsoft.com/office/powerpoint/2010/main" val="21389902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90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388998"/>
                                        </p:tgtEl>
                                        <p:attrNameLst>
                                          <p:attrName>style.visibility</p:attrName>
                                        </p:attrNameLst>
                                      </p:cBhvr>
                                      <p:to>
                                        <p:strVal val="visible"/>
                                      </p:to>
                                    </p:set>
                                    <p:animEffect transition="in" filter="wipe(left)">
                                      <p:cBhvr>
                                        <p:cTn id="11" dur="500"/>
                                        <p:tgtEl>
                                          <p:spTgt spid="238899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388999"/>
                                        </p:tgtEl>
                                        <p:attrNameLst>
                                          <p:attrName>style.visibility</p:attrName>
                                        </p:attrNameLst>
                                      </p:cBhvr>
                                      <p:to>
                                        <p:strVal val="visible"/>
                                      </p:to>
                                    </p:set>
                                    <p:animEffect transition="in" filter="wipe(up)">
                                      <p:cBhvr>
                                        <p:cTn id="16" dur="500"/>
                                        <p:tgtEl>
                                          <p:spTgt spid="238899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389000"/>
                                        </p:tgtEl>
                                        <p:attrNameLst>
                                          <p:attrName>style.visibility</p:attrName>
                                        </p:attrNameLst>
                                      </p:cBhvr>
                                      <p:to>
                                        <p:strVal val="visible"/>
                                      </p:to>
                                    </p:set>
                                    <p:animEffect transition="in" filter="wipe(up)">
                                      <p:cBhvr>
                                        <p:cTn id="21" dur="500"/>
                                        <p:tgtEl>
                                          <p:spTgt spid="238900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388997"/>
                                        </p:tgtEl>
                                        <p:attrNameLst>
                                          <p:attrName>style.visibility</p:attrName>
                                        </p:attrNameLst>
                                      </p:cBhvr>
                                      <p:to>
                                        <p:strVal val="visible"/>
                                      </p:to>
                                    </p:set>
                                    <p:animEffect transition="in" filter="dissolve">
                                      <p:cBhvr>
                                        <p:cTn id="26" dur="500"/>
                                        <p:tgtEl>
                                          <p:spTgt spid="2388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8997" grpId="0"/>
      <p:bldP spid="2388998" grpId="0" animBg="1"/>
      <p:bldP spid="2388999" grpId="0" animBg="1"/>
      <p:bldP spid="2389000" grpId="0" animBg="1"/>
      <p:bldP spid="238900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smtClean="0"/>
              <a:t>And in Conclusion, …</a:t>
            </a:r>
          </a:p>
        </p:txBody>
      </p:sp>
      <p:sp>
        <p:nvSpPr>
          <p:cNvPr id="53251" name="Content Placeholder 2"/>
          <p:cNvSpPr>
            <a:spLocks noGrp="1"/>
          </p:cNvSpPr>
          <p:nvPr>
            <p:ph idx="1"/>
          </p:nvPr>
        </p:nvSpPr>
        <p:spPr>
          <a:xfrm>
            <a:off x="457200" y="1482972"/>
            <a:ext cx="8686800" cy="5101492"/>
          </a:xfrm>
        </p:spPr>
        <p:txBody>
          <a:bodyPr>
            <a:normAutofit fontScale="85000" lnSpcReduction="10000"/>
          </a:bodyPr>
          <a:lstStyle/>
          <a:p>
            <a:pPr>
              <a:lnSpc>
                <a:spcPct val="120000"/>
              </a:lnSpc>
              <a:spcBef>
                <a:spcPts val="0"/>
              </a:spcBef>
            </a:pPr>
            <a:r>
              <a:rPr lang="en-US" dirty="0" smtClean="0"/>
              <a:t>Multiple Hardware Representations</a:t>
            </a:r>
          </a:p>
          <a:p>
            <a:pPr lvl="1">
              <a:lnSpc>
                <a:spcPct val="120000"/>
              </a:lnSpc>
              <a:spcBef>
                <a:spcPts val="0"/>
              </a:spcBef>
            </a:pPr>
            <a:r>
              <a:rPr lang="en-US" dirty="0" smtClean="0"/>
              <a:t>Analog voltages quantized to represent logic 0 and logic 1</a:t>
            </a:r>
          </a:p>
          <a:p>
            <a:pPr lvl="1">
              <a:lnSpc>
                <a:spcPct val="120000"/>
              </a:lnSpc>
              <a:spcBef>
                <a:spcPts val="0"/>
              </a:spcBef>
            </a:pPr>
            <a:r>
              <a:rPr lang="en-US" dirty="0" smtClean="0"/>
              <a:t>Transistor switches form gates: AND, OR, NOT, NAND, NOR</a:t>
            </a:r>
          </a:p>
          <a:p>
            <a:pPr lvl="1">
              <a:lnSpc>
                <a:spcPct val="120000"/>
              </a:lnSpc>
              <a:spcBef>
                <a:spcPts val="0"/>
              </a:spcBef>
            </a:pPr>
            <a:r>
              <a:rPr lang="en-US" dirty="0" smtClean="0"/>
              <a:t>Truth table mapped to gates for combinational logic design</a:t>
            </a:r>
          </a:p>
          <a:p>
            <a:pPr lvl="1">
              <a:lnSpc>
                <a:spcPct val="120000"/>
              </a:lnSpc>
              <a:spcBef>
                <a:spcPts val="0"/>
              </a:spcBef>
            </a:pPr>
            <a:r>
              <a:rPr lang="en-US" dirty="0" smtClean="0"/>
              <a:t>Boolean algebra for gate minimization</a:t>
            </a:r>
          </a:p>
          <a:p>
            <a:pPr>
              <a:lnSpc>
                <a:spcPct val="120000"/>
              </a:lnSpc>
              <a:spcBef>
                <a:spcPts val="0"/>
              </a:spcBef>
            </a:pPr>
            <a:r>
              <a:rPr lang="en-US" dirty="0" smtClean="0"/>
              <a:t>State Machines</a:t>
            </a:r>
          </a:p>
          <a:p>
            <a:pPr lvl="1">
              <a:lnSpc>
                <a:spcPct val="120000"/>
              </a:lnSpc>
              <a:spcBef>
                <a:spcPts val="0"/>
              </a:spcBef>
            </a:pPr>
            <a:r>
              <a:rPr lang="en-US" dirty="0" smtClean="0"/>
              <a:t>Finite State Machines: made </a:t>
            </a:r>
            <a:r>
              <a:rPr lang="en-US" dirty="0"/>
              <a:t>from </a:t>
            </a:r>
            <a:r>
              <a:rPr lang="en-US" i="1" dirty="0">
                <a:solidFill>
                  <a:srgbClr val="0000FF"/>
                </a:solidFill>
              </a:rPr>
              <a:t>Stateless </a:t>
            </a:r>
            <a:r>
              <a:rPr lang="en-US" dirty="0" smtClean="0"/>
              <a:t>combinational logic </a:t>
            </a:r>
            <a:r>
              <a:rPr lang="en-US" dirty="0"/>
              <a:t>and </a:t>
            </a:r>
            <a:r>
              <a:rPr lang="en-US" i="1" dirty="0" err="1">
                <a:solidFill>
                  <a:srgbClr val="0000FF"/>
                </a:solidFill>
              </a:rPr>
              <a:t>Stateful</a:t>
            </a:r>
            <a:r>
              <a:rPr lang="en-US" i="1" dirty="0">
                <a:solidFill>
                  <a:srgbClr val="0000FF"/>
                </a:solidFill>
              </a:rPr>
              <a:t> </a:t>
            </a:r>
            <a:r>
              <a:rPr lang="en-US" dirty="0"/>
              <a:t>“Memory” Logic </a:t>
            </a:r>
            <a:r>
              <a:rPr lang="en-US" dirty="0" smtClean="0"/>
              <a:t>(aka Registers</a:t>
            </a:r>
            <a:r>
              <a:rPr lang="en-US" dirty="0"/>
              <a:t>)</a:t>
            </a:r>
          </a:p>
          <a:p>
            <a:pPr lvl="1">
              <a:lnSpc>
                <a:spcPct val="120000"/>
              </a:lnSpc>
              <a:spcBef>
                <a:spcPts val="0"/>
              </a:spcBef>
            </a:pPr>
            <a:r>
              <a:rPr lang="en-GB" dirty="0"/>
              <a:t>Clocks </a:t>
            </a:r>
            <a:r>
              <a:rPr lang="en-GB" dirty="0" smtClean="0"/>
              <a:t>synchronize D-FF change (Setup </a:t>
            </a:r>
            <a:r>
              <a:rPr lang="en-GB" dirty="0"/>
              <a:t>and Hold times </a:t>
            </a:r>
            <a:r>
              <a:rPr lang="en-GB" dirty="0" smtClean="0"/>
              <a:t>important!)</a:t>
            </a:r>
            <a:endParaRPr lang="en-GB" dirty="0"/>
          </a:p>
        </p:txBody>
      </p:sp>
      <p:sp>
        <p:nvSpPr>
          <p:cNvPr id="6" name="Slide Number Placeholder 5"/>
          <p:cNvSpPr>
            <a:spLocks noGrp="1"/>
          </p:cNvSpPr>
          <p:nvPr>
            <p:ph type="sldNum" sz="quarter" idx="12"/>
          </p:nvPr>
        </p:nvSpPr>
        <p:spPr/>
        <p:txBody>
          <a:bodyPr/>
          <a:lstStyle/>
          <a:p>
            <a:pPr>
              <a:defRPr/>
            </a:pPr>
            <a:fld id="{C95946B9-29A8-494E-A355-6DFE277D15B6}" type="slidenum">
              <a:rPr lang="en-US" smtClean="0"/>
              <a:pPr>
                <a:defRPr/>
              </a:pPr>
              <a:t>46</a:t>
            </a:fld>
            <a:endParaRPr lang="en-US"/>
          </a:p>
        </p:txBody>
      </p:sp>
    </p:spTree>
    <p:extLst>
      <p:ext uri="{BB962C8B-B14F-4D97-AF65-F5344CB8AC3E}">
        <p14:creationId xmlns:p14="http://schemas.microsoft.com/office/powerpoint/2010/main" val="3756148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3"/>
          <p:cNvSpPr>
            <a:spLocks noChangeArrowheads="1"/>
          </p:cNvSpPr>
          <p:nvPr/>
        </p:nvSpPr>
        <p:spPr bwMode="auto">
          <a:xfrm>
            <a:off x="2192338" y="2581275"/>
            <a:ext cx="550862" cy="450850"/>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tabLst>
                <a:tab pos="457200" algn="l"/>
                <a:tab pos="914400" algn="l"/>
                <a:tab pos="1371600" algn="l"/>
              </a:tabLst>
            </a:pPr>
            <a:r>
              <a:rPr lang="en-US">
                <a:solidFill>
                  <a:srgbClr val="000000"/>
                </a:solidFill>
                <a:latin typeface="Tahoma" charset="0"/>
              </a:rPr>
              <a:t>A</a:t>
            </a:r>
          </a:p>
        </p:txBody>
      </p:sp>
      <p:sp>
        <p:nvSpPr>
          <p:cNvPr id="26629" name="Rectangle 34"/>
          <p:cNvSpPr>
            <a:spLocks noChangeArrowheads="1"/>
          </p:cNvSpPr>
          <p:nvPr/>
        </p:nvSpPr>
        <p:spPr bwMode="auto">
          <a:xfrm>
            <a:off x="3792538" y="2581275"/>
            <a:ext cx="550862" cy="450850"/>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tabLst>
                <a:tab pos="457200" algn="l"/>
                <a:tab pos="914400" algn="l"/>
                <a:tab pos="1371600" algn="l"/>
              </a:tabLst>
            </a:pPr>
            <a:r>
              <a:rPr lang="en-US">
                <a:solidFill>
                  <a:srgbClr val="000000"/>
                </a:solidFill>
                <a:latin typeface="Tahoma" charset="0"/>
              </a:rPr>
              <a:t>Z</a:t>
            </a:r>
          </a:p>
        </p:txBody>
      </p:sp>
      <p:sp>
        <p:nvSpPr>
          <p:cNvPr id="26630" name="Line 36"/>
          <p:cNvSpPr>
            <a:spLocks noChangeShapeType="1"/>
          </p:cNvSpPr>
          <p:nvPr/>
        </p:nvSpPr>
        <p:spPr bwMode="auto">
          <a:xfrm>
            <a:off x="2057400" y="2628900"/>
            <a:ext cx="0" cy="381000"/>
          </a:xfrm>
          <a:prstGeom prst="line">
            <a:avLst/>
          </a:prstGeom>
          <a:noFill/>
          <a:ln w="12700">
            <a:solidFill>
              <a:srgbClr val="000000"/>
            </a:solidFill>
            <a:round/>
            <a:headEnd/>
            <a:tailEnd type="triangle" w="med" len="med"/>
          </a:ln>
        </p:spPr>
        <p:txBody>
          <a:bodyPr wrap="none" anchor="ctr">
            <a:prstTxWarp prst="textNoShape">
              <a:avLst/>
            </a:prstTxWarp>
          </a:bodyPr>
          <a:lstStyle/>
          <a:p>
            <a:endParaRPr lang="en-US"/>
          </a:p>
        </p:txBody>
      </p:sp>
      <p:sp>
        <p:nvSpPr>
          <p:cNvPr id="20612" name="Rectangle 132"/>
          <p:cNvSpPr>
            <a:spLocks noGrp="1" noChangeArrowheads="1"/>
          </p:cNvSpPr>
          <p:nvPr>
            <p:ph type="title"/>
          </p:nvPr>
        </p:nvSpPr>
        <p:spPr/>
        <p:txBody>
          <a:bodyPr rtlCol="0">
            <a:normAutofit fontScale="90000"/>
          </a:bodyPr>
          <a:lstStyle/>
          <a:p>
            <a:pPr eaLnBrk="1" fontAlgn="auto" hangingPunct="1">
              <a:spcAft>
                <a:spcPts val="0"/>
              </a:spcAft>
              <a:defRPr/>
            </a:pPr>
            <a:r>
              <a:rPr lang="en-US">
                <a:ea typeface="+mj-ea"/>
                <a:cs typeface="+mj-cs"/>
              </a:rPr>
              <a:t>Switches: Basic Element of Physical Implementations</a:t>
            </a:r>
          </a:p>
        </p:txBody>
      </p:sp>
      <p:sp>
        <p:nvSpPr>
          <p:cNvPr id="26633" name="Rectangle 133"/>
          <p:cNvSpPr>
            <a:spLocks noGrp="1" noChangeArrowheads="1"/>
          </p:cNvSpPr>
          <p:nvPr>
            <p:ph type="body" idx="1"/>
          </p:nvPr>
        </p:nvSpPr>
        <p:spPr>
          <a:xfrm>
            <a:off x="457200" y="1600201"/>
            <a:ext cx="8229600" cy="939800"/>
          </a:xfrm>
        </p:spPr>
        <p:txBody>
          <a:bodyPr>
            <a:normAutofit lnSpcReduction="10000"/>
          </a:bodyPr>
          <a:lstStyle/>
          <a:p>
            <a:pPr eaLnBrk="1" hangingPunct="1"/>
            <a:r>
              <a:rPr lang="en-US" sz="2800" dirty="0"/>
              <a:t>Implementing a simple circuit (arrow shows action if wire changes to “1</a:t>
            </a:r>
            <a:r>
              <a:rPr lang="en-US" sz="2800" dirty="0" smtClean="0"/>
              <a:t>” or is </a:t>
            </a:r>
            <a:r>
              <a:rPr lang="en-US" sz="2800" i="1" dirty="0" smtClean="0">
                <a:solidFill>
                  <a:srgbClr val="0000FF"/>
                </a:solidFill>
              </a:rPr>
              <a:t>asserted</a:t>
            </a:r>
            <a:r>
              <a:rPr lang="en-US" sz="2800" dirty="0" smtClean="0"/>
              <a:t>)</a:t>
            </a:r>
            <a:r>
              <a:rPr lang="en-US" sz="2800" dirty="0"/>
              <a:t>:</a:t>
            </a:r>
          </a:p>
        </p:txBody>
      </p:sp>
      <p:sp>
        <p:nvSpPr>
          <p:cNvPr id="26634" name="Rectangle 74"/>
          <p:cNvSpPr>
            <a:spLocks noChangeArrowheads="1"/>
          </p:cNvSpPr>
          <p:nvPr/>
        </p:nvSpPr>
        <p:spPr bwMode="auto">
          <a:xfrm>
            <a:off x="3935413" y="5829300"/>
            <a:ext cx="1556836" cy="462520"/>
          </a:xfrm>
          <a:prstGeom prst="rect">
            <a:avLst/>
          </a:prstGeom>
          <a:noFill/>
          <a:ln w="12700">
            <a:noFill/>
            <a:miter lim="800000"/>
            <a:headEnd/>
            <a:tailEnd/>
          </a:ln>
        </p:spPr>
        <p:txBody>
          <a:bodyPr wrap="none">
            <a:prstTxWarp prst="textNoShape">
              <a:avLst/>
            </a:prstTxWarp>
            <a:spAutoFit/>
          </a:bodyPr>
          <a:lstStyle/>
          <a:p>
            <a:pPr>
              <a:lnSpc>
                <a:spcPts val="2600"/>
              </a:lnSpc>
              <a:spcBef>
                <a:spcPts val="1100"/>
              </a:spcBef>
            </a:pPr>
            <a:r>
              <a:rPr lang="en-US" sz="3600" dirty="0">
                <a:solidFill>
                  <a:srgbClr val="000000"/>
                </a:solidFill>
                <a:latin typeface="Tahoma" charset="0"/>
              </a:rPr>
              <a:t>Z  </a:t>
            </a:r>
            <a:r>
              <a:rPr lang="en-US" sz="3600" dirty="0">
                <a:solidFill>
                  <a:srgbClr val="000000"/>
                </a:solidFill>
                <a:latin typeface="Symbol" charset="2"/>
              </a:rPr>
              <a:t></a:t>
            </a:r>
            <a:r>
              <a:rPr lang="en-US" sz="3600" dirty="0">
                <a:solidFill>
                  <a:srgbClr val="000000"/>
                </a:solidFill>
                <a:latin typeface="Tahoma" charset="0"/>
              </a:rPr>
              <a:t>  A</a:t>
            </a:r>
          </a:p>
        </p:txBody>
      </p:sp>
      <p:sp>
        <p:nvSpPr>
          <p:cNvPr id="26635" name="Line 76"/>
          <p:cNvSpPr>
            <a:spLocks noChangeShapeType="1"/>
          </p:cNvSpPr>
          <p:nvPr/>
        </p:nvSpPr>
        <p:spPr bwMode="auto">
          <a:xfrm>
            <a:off x="2286000" y="3238500"/>
            <a:ext cx="8382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36" name="Line 77"/>
          <p:cNvSpPr>
            <a:spLocks noChangeShapeType="1"/>
          </p:cNvSpPr>
          <p:nvPr/>
        </p:nvSpPr>
        <p:spPr bwMode="auto">
          <a:xfrm>
            <a:off x="3886200" y="3238500"/>
            <a:ext cx="0" cy="4572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37" name="Line 78"/>
          <p:cNvSpPr>
            <a:spLocks noChangeShapeType="1"/>
          </p:cNvSpPr>
          <p:nvPr/>
        </p:nvSpPr>
        <p:spPr bwMode="auto">
          <a:xfrm flipH="1">
            <a:off x="2895600" y="36957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38" name="Line 79"/>
          <p:cNvSpPr>
            <a:spLocks noChangeShapeType="1"/>
          </p:cNvSpPr>
          <p:nvPr/>
        </p:nvSpPr>
        <p:spPr bwMode="auto">
          <a:xfrm flipH="1">
            <a:off x="1219200" y="3695700"/>
            <a:ext cx="1295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39" name="Line 80"/>
          <p:cNvSpPr>
            <a:spLocks noChangeShapeType="1"/>
          </p:cNvSpPr>
          <p:nvPr/>
        </p:nvSpPr>
        <p:spPr bwMode="auto">
          <a:xfrm flipV="1">
            <a:off x="1219200" y="3238500"/>
            <a:ext cx="0" cy="4572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40" name="Line 81"/>
          <p:cNvSpPr>
            <a:spLocks noChangeShapeType="1"/>
          </p:cNvSpPr>
          <p:nvPr/>
        </p:nvSpPr>
        <p:spPr bwMode="auto">
          <a:xfrm>
            <a:off x="1219200" y="3238500"/>
            <a:ext cx="609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nvGrpSpPr>
          <p:cNvPr id="2" name="Group 85"/>
          <p:cNvGrpSpPr>
            <a:grpSpLocks/>
          </p:cNvGrpSpPr>
          <p:nvPr/>
        </p:nvGrpSpPr>
        <p:grpSpPr bwMode="auto">
          <a:xfrm>
            <a:off x="3124200" y="2687638"/>
            <a:ext cx="762000" cy="550862"/>
            <a:chOff x="1872" y="1440"/>
            <a:chExt cx="480" cy="347"/>
          </a:xfrm>
        </p:grpSpPr>
        <p:sp>
          <p:nvSpPr>
            <p:cNvPr id="26688" name="Oval 9"/>
            <p:cNvSpPr>
              <a:spLocks noChangeArrowheads="1"/>
            </p:cNvSpPr>
            <p:nvPr/>
          </p:nvSpPr>
          <p:spPr bwMode="auto">
            <a:xfrm>
              <a:off x="2051" y="1515"/>
              <a:ext cx="71" cy="71"/>
            </a:xfrm>
            <a:prstGeom prst="ellipse">
              <a:avLst/>
            </a:prstGeom>
            <a:noFill/>
            <a:ln w="12700">
              <a:solidFill>
                <a:srgbClr val="000000"/>
              </a:solidFill>
              <a:round/>
              <a:headEnd/>
              <a:tailEnd/>
            </a:ln>
          </p:spPr>
          <p:txBody>
            <a:bodyPr wrap="none" anchor="ctr">
              <a:prstTxWarp prst="textNoShape">
                <a:avLst/>
              </a:prstTxWarp>
            </a:bodyPr>
            <a:lstStyle/>
            <a:p>
              <a:endParaRPr lang="en-US">
                <a:latin typeface="Calibri" charset="0"/>
              </a:endParaRPr>
            </a:p>
          </p:txBody>
        </p:sp>
        <p:sp>
          <p:nvSpPr>
            <p:cNvPr id="26689" name="Oval 11"/>
            <p:cNvSpPr>
              <a:spLocks noChangeArrowheads="1"/>
            </p:cNvSpPr>
            <p:nvPr/>
          </p:nvSpPr>
          <p:spPr bwMode="auto">
            <a:xfrm>
              <a:off x="1968" y="1440"/>
              <a:ext cx="288" cy="288"/>
            </a:xfrm>
            <a:prstGeom prst="ellipse">
              <a:avLst/>
            </a:prstGeom>
            <a:solidFill>
              <a:srgbClr val="FFFFFF"/>
            </a:solidFill>
            <a:ln w="12700">
              <a:solidFill>
                <a:srgbClr val="000000"/>
              </a:solidFill>
              <a:round/>
              <a:headEnd/>
              <a:tailEnd/>
            </a:ln>
          </p:spPr>
          <p:txBody>
            <a:bodyPr wrap="none" anchor="ctr">
              <a:prstTxWarp prst="textNoShape">
                <a:avLst/>
              </a:prstTxWarp>
            </a:bodyPr>
            <a:lstStyle/>
            <a:p>
              <a:endParaRPr lang="en-US">
                <a:latin typeface="Calibri" charset="0"/>
              </a:endParaRPr>
            </a:p>
          </p:txBody>
        </p:sp>
        <p:sp>
          <p:nvSpPr>
            <p:cNvPr id="26690" name="Oval 12"/>
            <p:cNvSpPr>
              <a:spLocks noChangeArrowheads="1"/>
            </p:cNvSpPr>
            <p:nvPr/>
          </p:nvSpPr>
          <p:spPr bwMode="auto">
            <a:xfrm>
              <a:off x="2019" y="1531"/>
              <a:ext cx="71" cy="71"/>
            </a:xfrm>
            <a:prstGeom prst="ellipse">
              <a:avLst/>
            </a:prstGeom>
            <a:noFill/>
            <a:ln w="12700">
              <a:solidFill>
                <a:srgbClr val="000000"/>
              </a:solidFill>
              <a:round/>
              <a:headEnd/>
              <a:tailEnd/>
            </a:ln>
          </p:spPr>
          <p:txBody>
            <a:bodyPr wrap="none" anchor="ctr">
              <a:prstTxWarp prst="textNoShape">
                <a:avLst/>
              </a:prstTxWarp>
            </a:bodyPr>
            <a:lstStyle/>
            <a:p>
              <a:endParaRPr lang="en-US">
                <a:latin typeface="Calibri" charset="0"/>
              </a:endParaRPr>
            </a:p>
          </p:txBody>
        </p:sp>
        <p:sp>
          <p:nvSpPr>
            <p:cNvPr id="26691" name="Oval 13"/>
            <p:cNvSpPr>
              <a:spLocks noChangeArrowheads="1"/>
            </p:cNvSpPr>
            <p:nvPr/>
          </p:nvSpPr>
          <p:spPr bwMode="auto">
            <a:xfrm>
              <a:off x="2098" y="1523"/>
              <a:ext cx="72" cy="71"/>
            </a:xfrm>
            <a:prstGeom prst="ellipse">
              <a:avLst/>
            </a:prstGeom>
            <a:noFill/>
            <a:ln w="12700">
              <a:solidFill>
                <a:srgbClr val="000000"/>
              </a:solidFill>
              <a:round/>
              <a:headEnd/>
              <a:tailEnd/>
            </a:ln>
          </p:spPr>
          <p:txBody>
            <a:bodyPr wrap="none" anchor="ctr">
              <a:prstTxWarp prst="textNoShape">
                <a:avLst/>
              </a:prstTxWarp>
            </a:bodyPr>
            <a:lstStyle/>
            <a:p>
              <a:endParaRPr lang="en-US">
                <a:latin typeface="Calibri" charset="0"/>
              </a:endParaRPr>
            </a:p>
          </p:txBody>
        </p:sp>
        <p:sp>
          <p:nvSpPr>
            <p:cNvPr id="26692" name="Oval 14"/>
            <p:cNvSpPr>
              <a:spLocks noChangeArrowheads="1"/>
            </p:cNvSpPr>
            <p:nvPr/>
          </p:nvSpPr>
          <p:spPr bwMode="auto">
            <a:xfrm>
              <a:off x="2130" y="1515"/>
              <a:ext cx="70" cy="71"/>
            </a:xfrm>
            <a:prstGeom prst="ellipse">
              <a:avLst/>
            </a:prstGeom>
            <a:noFill/>
            <a:ln w="12700">
              <a:solidFill>
                <a:srgbClr val="000000"/>
              </a:solidFill>
              <a:round/>
              <a:headEnd/>
              <a:tailEnd/>
            </a:ln>
          </p:spPr>
          <p:txBody>
            <a:bodyPr wrap="none" anchor="ctr">
              <a:prstTxWarp prst="textNoShape">
                <a:avLst/>
              </a:prstTxWarp>
            </a:bodyPr>
            <a:lstStyle/>
            <a:p>
              <a:endParaRPr lang="en-US">
                <a:latin typeface="Calibri" charset="0"/>
              </a:endParaRPr>
            </a:p>
          </p:txBody>
        </p:sp>
        <p:sp>
          <p:nvSpPr>
            <p:cNvPr id="26693" name="Line 15"/>
            <p:cNvSpPr>
              <a:spLocks noChangeShapeType="1"/>
            </p:cNvSpPr>
            <p:nvPr/>
          </p:nvSpPr>
          <p:spPr bwMode="auto">
            <a:xfrm>
              <a:off x="2027" y="1586"/>
              <a:ext cx="48" cy="134"/>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6694" name="Line 16"/>
            <p:cNvSpPr>
              <a:spLocks noChangeShapeType="1"/>
            </p:cNvSpPr>
            <p:nvPr/>
          </p:nvSpPr>
          <p:spPr bwMode="auto">
            <a:xfrm flipH="1">
              <a:off x="2138" y="1578"/>
              <a:ext cx="54" cy="150"/>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6695" name="Line 17"/>
            <p:cNvSpPr>
              <a:spLocks noChangeShapeType="1"/>
            </p:cNvSpPr>
            <p:nvPr/>
          </p:nvSpPr>
          <p:spPr bwMode="auto">
            <a:xfrm flipH="1">
              <a:off x="2064" y="1733"/>
              <a:ext cx="15" cy="54"/>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6696" name="Line 18"/>
            <p:cNvSpPr>
              <a:spLocks noChangeShapeType="1"/>
            </p:cNvSpPr>
            <p:nvPr/>
          </p:nvSpPr>
          <p:spPr bwMode="auto">
            <a:xfrm>
              <a:off x="2142" y="1724"/>
              <a:ext cx="18" cy="63"/>
            </a:xfrm>
            <a:prstGeom prst="line">
              <a:avLst/>
            </a:prstGeom>
            <a:noFill/>
            <a:ln w="12700">
              <a:solidFill>
                <a:srgbClr val="000000"/>
              </a:solidFill>
              <a:round/>
              <a:headEnd/>
              <a:tailEnd/>
            </a:ln>
          </p:spPr>
          <p:txBody>
            <a:bodyPr wrap="none" anchor="ctr">
              <a:prstTxWarp prst="textNoShape">
                <a:avLst/>
              </a:prstTxWarp>
            </a:bodyPr>
            <a:lstStyle/>
            <a:p>
              <a:endParaRPr lang="en-US"/>
            </a:p>
          </p:txBody>
        </p:sp>
        <p:sp>
          <p:nvSpPr>
            <p:cNvPr id="26697" name="Oval 35"/>
            <p:cNvSpPr>
              <a:spLocks noChangeArrowheads="1"/>
            </p:cNvSpPr>
            <p:nvPr/>
          </p:nvSpPr>
          <p:spPr bwMode="auto">
            <a:xfrm>
              <a:off x="2051" y="1507"/>
              <a:ext cx="71" cy="71"/>
            </a:xfrm>
            <a:prstGeom prst="ellipse">
              <a:avLst/>
            </a:prstGeom>
            <a:noFill/>
            <a:ln w="12700">
              <a:solidFill>
                <a:srgbClr val="000000"/>
              </a:solidFill>
              <a:round/>
              <a:headEnd/>
              <a:tailEnd/>
            </a:ln>
          </p:spPr>
          <p:txBody>
            <a:bodyPr wrap="none" anchor="ctr">
              <a:prstTxWarp prst="textNoShape">
                <a:avLst/>
              </a:prstTxWarp>
            </a:bodyPr>
            <a:lstStyle/>
            <a:p>
              <a:endParaRPr lang="en-US">
                <a:latin typeface="Calibri" charset="0"/>
              </a:endParaRPr>
            </a:p>
          </p:txBody>
        </p:sp>
        <p:sp>
          <p:nvSpPr>
            <p:cNvPr id="26698" name="Line 82"/>
            <p:cNvSpPr>
              <a:spLocks noChangeShapeType="1"/>
            </p:cNvSpPr>
            <p:nvPr/>
          </p:nvSpPr>
          <p:spPr bwMode="auto">
            <a:xfrm>
              <a:off x="2160" y="1787"/>
              <a:ext cx="192"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99" name="Line 83"/>
            <p:cNvSpPr>
              <a:spLocks noChangeShapeType="1"/>
            </p:cNvSpPr>
            <p:nvPr/>
          </p:nvSpPr>
          <p:spPr bwMode="auto">
            <a:xfrm flipH="1">
              <a:off x="1872" y="1787"/>
              <a:ext cx="192"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3" name="Group 97"/>
          <p:cNvGrpSpPr>
            <a:grpSpLocks/>
          </p:cNvGrpSpPr>
          <p:nvPr/>
        </p:nvGrpSpPr>
        <p:grpSpPr bwMode="auto">
          <a:xfrm>
            <a:off x="1752600" y="3009900"/>
            <a:ext cx="609600" cy="304800"/>
            <a:chOff x="1104" y="1728"/>
            <a:chExt cx="384" cy="192"/>
          </a:xfrm>
        </p:grpSpPr>
        <p:sp>
          <p:nvSpPr>
            <p:cNvPr id="26685" name="Line 21"/>
            <p:cNvSpPr>
              <a:spLocks noChangeShapeType="1"/>
            </p:cNvSpPr>
            <p:nvPr/>
          </p:nvSpPr>
          <p:spPr bwMode="auto">
            <a:xfrm flipH="1" flipV="1">
              <a:off x="1200" y="1728"/>
              <a:ext cx="240" cy="144"/>
            </a:xfrm>
            <a:prstGeom prst="line">
              <a:avLst/>
            </a:prstGeom>
            <a:noFill/>
            <a:ln w="38100">
              <a:solidFill>
                <a:srgbClr val="000000"/>
              </a:solidFill>
              <a:round/>
              <a:headEnd/>
              <a:tailEnd/>
            </a:ln>
          </p:spPr>
          <p:txBody>
            <a:bodyPr wrap="none" anchor="ctr">
              <a:prstTxWarp prst="textNoShape">
                <a:avLst/>
              </a:prstTxWarp>
            </a:bodyPr>
            <a:lstStyle/>
            <a:p>
              <a:endParaRPr lang="en-US"/>
            </a:p>
          </p:txBody>
        </p:sp>
        <p:sp>
          <p:nvSpPr>
            <p:cNvPr id="26686" name="Oval 86"/>
            <p:cNvSpPr>
              <a:spLocks noChangeArrowheads="1"/>
            </p:cNvSpPr>
            <p:nvPr/>
          </p:nvSpPr>
          <p:spPr bwMode="auto">
            <a:xfrm>
              <a:off x="1392" y="1824"/>
              <a:ext cx="96" cy="96"/>
            </a:xfrm>
            <a:prstGeom prst="ellipse">
              <a:avLst/>
            </a:prstGeom>
            <a:solidFill>
              <a:srgbClr val="000000"/>
            </a:solidFill>
            <a:ln w="12700">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26687" name="Oval 87"/>
            <p:cNvSpPr>
              <a:spLocks noChangeArrowheads="1"/>
            </p:cNvSpPr>
            <p:nvPr/>
          </p:nvSpPr>
          <p:spPr bwMode="auto">
            <a:xfrm>
              <a:off x="1104" y="1824"/>
              <a:ext cx="96" cy="96"/>
            </a:xfrm>
            <a:prstGeom prst="ellipse">
              <a:avLst/>
            </a:prstGeom>
            <a:solidFill>
              <a:srgbClr val="000000"/>
            </a:solidFill>
            <a:ln w="12700">
              <a:solidFill>
                <a:schemeClr val="tx1"/>
              </a:solidFill>
              <a:round/>
              <a:headEnd/>
              <a:tailEnd/>
            </a:ln>
          </p:spPr>
          <p:txBody>
            <a:bodyPr wrap="none" anchor="ctr">
              <a:prstTxWarp prst="textNoShape">
                <a:avLst/>
              </a:prstTxWarp>
            </a:bodyPr>
            <a:lstStyle/>
            <a:p>
              <a:endParaRPr lang="en-US">
                <a:latin typeface="Calibri" charset="0"/>
              </a:endParaRPr>
            </a:p>
          </p:txBody>
        </p:sp>
      </p:grpSp>
      <p:grpSp>
        <p:nvGrpSpPr>
          <p:cNvPr id="4" name="Group 96"/>
          <p:cNvGrpSpPr>
            <a:grpSpLocks/>
          </p:cNvGrpSpPr>
          <p:nvPr/>
        </p:nvGrpSpPr>
        <p:grpSpPr bwMode="auto">
          <a:xfrm>
            <a:off x="2514600" y="3467100"/>
            <a:ext cx="381000" cy="457200"/>
            <a:chOff x="1584" y="2016"/>
            <a:chExt cx="240" cy="288"/>
          </a:xfrm>
        </p:grpSpPr>
        <p:sp>
          <p:nvSpPr>
            <p:cNvPr id="26679" name="Line 88"/>
            <p:cNvSpPr>
              <a:spLocks noChangeShapeType="1"/>
            </p:cNvSpPr>
            <p:nvPr/>
          </p:nvSpPr>
          <p:spPr bwMode="auto">
            <a:xfrm>
              <a:off x="1824" y="2016"/>
              <a:ext cx="0" cy="28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80" name="Line 89"/>
            <p:cNvSpPr>
              <a:spLocks noChangeShapeType="1"/>
            </p:cNvSpPr>
            <p:nvPr/>
          </p:nvSpPr>
          <p:spPr bwMode="auto">
            <a:xfrm>
              <a:off x="1776" y="2064"/>
              <a:ext cx="0" cy="192"/>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81" name="Line 90"/>
            <p:cNvSpPr>
              <a:spLocks noChangeShapeType="1"/>
            </p:cNvSpPr>
            <p:nvPr/>
          </p:nvSpPr>
          <p:spPr bwMode="auto">
            <a:xfrm>
              <a:off x="1728" y="2016"/>
              <a:ext cx="0" cy="28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82" name="Line 91"/>
            <p:cNvSpPr>
              <a:spLocks noChangeShapeType="1"/>
            </p:cNvSpPr>
            <p:nvPr/>
          </p:nvSpPr>
          <p:spPr bwMode="auto">
            <a:xfrm>
              <a:off x="1680" y="2064"/>
              <a:ext cx="0" cy="192"/>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83" name="Line 92"/>
            <p:cNvSpPr>
              <a:spLocks noChangeShapeType="1"/>
            </p:cNvSpPr>
            <p:nvPr/>
          </p:nvSpPr>
          <p:spPr bwMode="auto">
            <a:xfrm>
              <a:off x="1632" y="2016"/>
              <a:ext cx="0" cy="28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84" name="Line 93"/>
            <p:cNvSpPr>
              <a:spLocks noChangeShapeType="1"/>
            </p:cNvSpPr>
            <p:nvPr/>
          </p:nvSpPr>
          <p:spPr bwMode="auto">
            <a:xfrm>
              <a:off x="1584" y="2064"/>
              <a:ext cx="0" cy="192"/>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sp>
        <p:nvSpPr>
          <p:cNvPr id="26644" name="Rectangle 98"/>
          <p:cNvSpPr>
            <a:spLocks noChangeArrowheads="1"/>
          </p:cNvSpPr>
          <p:nvPr/>
        </p:nvSpPr>
        <p:spPr bwMode="auto">
          <a:xfrm>
            <a:off x="2192338" y="4387850"/>
            <a:ext cx="550862" cy="450850"/>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tabLst>
                <a:tab pos="457200" algn="l"/>
                <a:tab pos="914400" algn="l"/>
                <a:tab pos="1371600" algn="l"/>
              </a:tabLst>
            </a:pPr>
            <a:r>
              <a:rPr lang="en-US">
                <a:solidFill>
                  <a:srgbClr val="000000"/>
                </a:solidFill>
                <a:latin typeface="Tahoma" charset="0"/>
              </a:rPr>
              <a:t>A</a:t>
            </a:r>
          </a:p>
        </p:txBody>
      </p:sp>
      <p:sp>
        <p:nvSpPr>
          <p:cNvPr id="26646" name="Line 100"/>
          <p:cNvSpPr>
            <a:spLocks noChangeShapeType="1"/>
          </p:cNvSpPr>
          <p:nvPr/>
        </p:nvSpPr>
        <p:spPr bwMode="auto">
          <a:xfrm>
            <a:off x="2286000" y="4914900"/>
            <a:ext cx="8382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47" name="Line 101"/>
          <p:cNvSpPr>
            <a:spLocks noChangeShapeType="1"/>
          </p:cNvSpPr>
          <p:nvPr/>
        </p:nvSpPr>
        <p:spPr bwMode="auto">
          <a:xfrm>
            <a:off x="3886200" y="4914900"/>
            <a:ext cx="0" cy="4572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48" name="Line 102"/>
          <p:cNvSpPr>
            <a:spLocks noChangeShapeType="1"/>
          </p:cNvSpPr>
          <p:nvPr/>
        </p:nvSpPr>
        <p:spPr bwMode="auto">
          <a:xfrm flipH="1">
            <a:off x="2895600" y="53721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49" name="Line 103"/>
          <p:cNvSpPr>
            <a:spLocks noChangeShapeType="1"/>
          </p:cNvSpPr>
          <p:nvPr/>
        </p:nvSpPr>
        <p:spPr bwMode="auto">
          <a:xfrm flipH="1">
            <a:off x="1219200" y="5372100"/>
            <a:ext cx="1295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50" name="Line 104"/>
          <p:cNvSpPr>
            <a:spLocks noChangeShapeType="1"/>
          </p:cNvSpPr>
          <p:nvPr/>
        </p:nvSpPr>
        <p:spPr bwMode="auto">
          <a:xfrm flipV="1">
            <a:off x="1219200" y="4914900"/>
            <a:ext cx="0" cy="4572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51" name="Line 105"/>
          <p:cNvSpPr>
            <a:spLocks noChangeShapeType="1"/>
          </p:cNvSpPr>
          <p:nvPr/>
        </p:nvSpPr>
        <p:spPr bwMode="auto">
          <a:xfrm>
            <a:off x="1219200" y="4914900"/>
            <a:ext cx="609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nvGrpSpPr>
          <p:cNvPr id="5" name="Group 106"/>
          <p:cNvGrpSpPr>
            <a:grpSpLocks/>
          </p:cNvGrpSpPr>
          <p:nvPr/>
        </p:nvGrpSpPr>
        <p:grpSpPr bwMode="auto">
          <a:xfrm>
            <a:off x="3124200" y="4364038"/>
            <a:ext cx="762000" cy="550862"/>
            <a:chOff x="1872" y="1440"/>
            <a:chExt cx="480" cy="347"/>
          </a:xfrm>
          <a:solidFill>
            <a:srgbClr val="FFFF00"/>
          </a:solidFill>
        </p:grpSpPr>
        <p:sp>
          <p:nvSpPr>
            <p:cNvPr id="26667" name="Oval 107"/>
            <p:cNvSpPr>
              <a:spLocks noChangeArrowheads="1"/>
            </p:cNvSpPr>
            <p:nvPr/>
          </p:nvSpPr>
          <p:spPr bwMode="auto">
            <a:xfrm>
              <a:off x="2051" y="1515"/>
              <a:ext cx="71" cy="71"/>
            </a:xfrm>
            <a:prstGeom prst="ellipse">
              <a:avLst/>
            </a:prstGeom>
            <a:grpFill/>
            <a:ln w="12700">
              <a:solidFill>
                <a:srgbClr val="000000"/>
              </a:solidFill>
              <a:round/>
              <a:headEnd/>
              <a:tailEnd/>
            </a:ln>
          </p:spPr>
          <p:txBody>
            <a:bodyPr wrap="none" anchor="ctr">
              <a:prstTxWarp prst="textNoShape">
                <a:avLst/>
              </a:prstTxWarp>
            </a:bodyPr>
            <a:lstStyle/>
            <a:p>
              <a:endParaRPr lang="en-US">
                <a:latin typeface="Calibri" charset="0"/>
              </a:endParaRPr>
            </a:p>
          </p:txBody>
        </p:sp>
        <p:sp>
          <p:nvSpPr>
            <p:cNvPr id="26668" name="Oval 108"/>
            <p:cNvSpPr>
              <a:spLocks noChangeArrowheads="1"/>
            </p:cNvSpPr>
            <p:nvPr/>
          </p:nvSpPr>
          <p:spPr bwMode="auto">
            <a:xfrm>
              <a:off x="1968" y="1440"/>
              <a:ext cx="288" cy="288"/>
            </a:xfrm>
            <a:prstGeom prst="ellipse">
              <a:avLst/>
            </a:prstGeom>
            <a:grpFill/>
            <a:ln w="12700">
              <a:solidFill>
                <a:srgbClr val="000000"/>
              </a:solidFill>
              <a:round/>
              <a:headEnd/>
              <a:tailEnd/>
            </a:ln>
          </p:spPr>
          <p:txBody>
            <a:bodyPr wrap="none" anchor="ctr">
              <a:prstTxWarp prst="textNoShape">
                <a:avLst/>
              </a:prstTxWarp>
            </a:bodyPr>
            <a:lstStyle/>
            <a:p>
              <a:endParaRPr lang="en-US">
                <a:latin typeface="Calibri" charset="0"/>
              </a:endParaRPr>
            </a:p>
          </p:txBody>
        </p:sp>
        <p:sp>
          <p:nvSpPr>
            <p:cNvPr id="26669" name="Oval 109"/>
            <p:cNvSpPr>
              <a:spLocks noChangeArrowheads="1"/>
            </p:cNvSpPr>
            <p:nvPr/>
          </p:nvSpPr>
          <p:spPr bwMode="auto">
            <a:xfrm>
              <a:off x="2019" y="1531"/>
              <a:ext cx="71" cy="71"/>
            </a:xfrm>
            <a:prstGeom prst="ellipse">
              <a:avLst/>
            </a:prstGeom>
            <a:grpFill/>
            <a:ln w="12700">
              <a:solidFill>
                <a:srgbClr val="000000"/>
              </a:solidFill>
              <a:round/>
              <a:headEnd/>
              <a:tailEnd/>
            </a:ln>
          </p:spPr>
          <p:txBody>
            <a:bodyPr wrap="none" anchor="ctr">
              <a:prstTxWarp prst="textNoShape">
                <a:avLst/>
              </a:prstTxWarp>
            </a:bodyPr>
            <a:lstStyle/>
            <a:p>
              <a:endParaRPr lang="en-US">
                <a:latin typeface="Calibri" charset="0"/>
              </a:endParaRPr>
            </a:p>
          </p:txBody>
        </p:sp>
        <p:sp>
          <p:nvSpPr>
            <p:cNvPr id="26670" name="Oval 110"/>
            <p:cNvSpPr>
              <a:spLocks noChangeArrowheads="1"/>
            </p:cNvSpPr>
            <p:nvPr/>
          </p:nvSpPr>
          <p:spPr bwMode="auto">
            <a:xfrm>
              <a:off x="2098" y="1523"/>
              <a:ext cx="72" cy="71"/>
            </a:xfrm>
            <a:prstGeom prst="ellipse">
              <a:avLst/>
            </a:prstGeom>
            <a:grpFill/>
            <a:ln w="12700">
              <a:solidFill>
                <a:srgbClr val="000000"/>
              </a:solidFill>
              <a:round/>
              <a:headEnd/>
              <a:tailEnd/>
            </a:ln>
          </p:spPr>
          <p:txBody>
            <a:bodyPr wrap="none" anchor="ctr">
              <a:prstTxWarp prst="textNoShape">
                <a:avLst/>
              </a:prstTxWarp>
            </a:bodyPr>
            <a:lstStyle/>
            <a:p>
              <a:endParaRPr lang="en-US">
                <a:latin typeface="Calibri" charset="0"/>
              </a:endParaRPr>
            </a:p>
          </p:txBody>
        </p:sp>
        <p:sp>
          <p:nvSpPr>
            <p:cNvPr id="26671" name="Oval 111"/>
            <p:cNvSpPr>
              <a:spLocks noChangeArrowheads="1"/>
            </p:cNvSpPr>
            <p:nvPr/>
          </p:nvSpPr>
          <p:spPr bwMode="auto">
            <a:xfrm>
              <a:off x="2130" y="1515"/>
              <a:ext cx="70" cy="71"/>
            </a:xfrm>
            <a:prstGeom prst="ellipse">
              <a:avLst/>
            </a:prstGeom>
            <a:grpFill/>
            <a:ln w="12700">
              <a:solidFill>
                <a:srgbClr val="000000"/>
              </a:solidFill>
              <a:round/>
              <a:headEnd/>
              <a:tailEnd/>
            </a:ln>
          </p:spPr>
          <p:txBody>
            <a:bodyPr wrap="none" anchor="ctr">
              <a:prstTxWarp prst="textNoShape">
                <a:avLst/>
              </a:prstTxWarp>
            </a:bodyPr>
            <a:lstStyle/>
            <a:p>
              <a:endParaRPr lang="en-US">
                <a:latin typeface="Calibri" charset="0"/>
              </a:endParaRPr>
            </a:p>
          </p:txBody>
        </p:sp>
        <p:sp>
          <p:nvSpPr>
            <p:cNvPr id="26672" name="Line 112"/>
            <p:cNvSpPr>
              <a:spLocks noChangeShapeType="1"/>
            </p:cNvSpPr>
            <p:nvPr/>
          </p:nvSpPr>
          <p:spPr bwMode="auto">
            <a:xfrm>
              <a:off x="2027" y="1586"/>
              <a:ext cx="48" cy="134"/>
            </a:xfrm>
            <a:prstGeom prst="line">
              <a:avLst/>
            </a:prstGeom>
            <a:grpFill/>
            <a:ln w="12700">
              <a:solidFill>
                <a:srgbClr val="000000"/>
              </a:solidFill>
              <a:round/>
              <a:headEnd/>
              <a:tailEnd/>
            </a:ln>
          </p:spPr>
          <p:txBody>
            <a:bodyPr wrap="none" anchor="ctr">
              <a:prstTxWarp prst="textNoShape">
                <a:avLst/>
              </a:prstTxWarp>
            </a:bodyPr>
            <a:lstStyle/>
            <a:p>
              <a:endParaRPr lang="en-US"/>
            </a:p>
          </p:txBody>
        </p:sp>
        <p:sp>
          <p:nvSpPr>
            <p:cNvPr id="26673" name="Line 113"/>
            <p:cNvSpPr>
              <a:spLocks noChangeShapeType="1"/>
            </p:cNvSpPr>
            <p:nvPr/>
          </p:nvSpPr>
          <p:spPr bwMode="auto">
            <a:xfrm flipH="1">
              <a:off x="2138" y="1578"/>
              <a:ext cx="54" cy="150"/>
            </a:xfrm>
            <a:prstGeom prst="line">
              <a:avLst/>
            </a:prstGeom>
            <a:grpFill/>
            <a:ln w="12700">
              <a:solidFill>
                <a:srgbClr val="000000"/>
              </a:solidFill>
              <a:round/>
              <a:headEnd/>
              <a:tailEnd/>
            </a:ln>
          </p:spPr>
          <p:txBody>
            <a:bodyPr wrap="none" anchor="ctr">
              <a:prstTxWarp prst="textNoShape">
                <a:avLst/>
              </a:prstTxWarp>
            </a:bodyPr>
            <a:lstStyle/>
            <a:p>
              <a:endParaRPr lang="en-US"/>
            </a:p>
          </p:txBody>
        </p:sp>
        <p:sp>
          <p:nvSpPr>
            <p:cNvPr id="26674" name="Line 114"/>
            <p:cNvSpPr>
              <a:spLocks noChangeShapeType="1"/>
            </p:cNvSpPr>
            <p:nvPr/>
          </p:nvSpPr>
          <p:spPr bwMode="auto">
            <a:xfrm flipH="1">
              <a:off x="2064" y="1733"/>
              <a:ext cx="15" cy="54"/>
            </a:xfrm>
            <a:prstGeom prst="line">
              <a:avLst/>
            </a:prstGeom>
            <a:grpFill/>
            <a:ln w="12700">
              <a:solidFill>
                <a:srgbClr val="000000"/>
              </a:solidFill>
              <a:round/>
              <a:headEnd/>
              <a:tailEnd/>
            </a:ln>
          </p:spPr>
          <p:txBody>
            <a:bodyPr wrap="none" anchor="ctr">
              <a:prstTxWarp prst="textNoShape">
                <a:avLst/>
              </a:prstTxWarp>
            </a:bodyPr>
            <a:lstStyle/>
            <a:p>
              <a:endParaRPr lang="en-US"/>
            </a:p>
          </p:txBody>
        </p:sp>
        <p:sp>
          <p:nvSpPr>
            <p:cNvPr id="26675" name="Line 115"/>
            <p:cNvSpPr>
              <a:spLocks noChangeShapeType="1"/>
            </p:cNvSpPr>
            <p:nvPr/>
          </p:nvSpPr>
          <p:spPr bwMode="auto">
            <a:xfrm>
              <a:off x="2142" y="1724"/>
              <a:ext cx="18" cy="63"/>
            </a:xfrm>
            <a:prstGeom prst="line">
              <a:avLst/>
            </a:prstGeom>
            <a:grpFill/>
            <a:ln w="12700">
              <a:solidFill>
                <a:srgbClr val="000000"/>
              </a:solidFill>
              <a:round/>
              <a:headEnd/>
              <a:tailEnd/>
            </a:ln>
          </p:spPr>
          <p:txBody>
            <a:bodyPr wrap="none" anchor="ctr">
              <a:prstTxWarp prst="textNoShape">
                <a:avLst/>
              </a:prstTxWarp>
            </a:bodyPr>
            <a:lstStyle/>
            <a:p>
              <a:endParaRPr lang="en-US"/>
            </a:p>
          </p:txBody>
        </p:sp>
        <p:sp>
          <p:nvSpPr>
            <p:cNvPr id="26676" name="Oval 116"/>
            <p:cNvSpPr>
              <a:spLocks noChangeArrowheads="1"/>
            </p:cNvSpPr>
            <p:nvPr/>
          </p:nvSpPr>
          <p:spPr bwMode="auto">
            <a:xfrm>
              <a:off x="2051" y="1507"/>
              <a:ext cx="71" cy="71"/>
            </a:xfrm>
            <a:prstGeom prst="ellipse">
              <a:avLst/>
            </a:prstGeom>
            <a:grpFill/>
            <a:ln w="12700">
              <a:solidFill>
                <a:srgbClr val="000000"/>
              </a:solidFill>
              <a:round/>
              <a:headEnd/>
              <a:tailEnd/>
            </a:ln>
          </p:spPr>
          <p:txBody>
            <a:bodyPr wrap="none" anchor="ctr">
              <a:prstTxWarp prst="textNoShape">
                <a:avLst/>
              </a:prstTxWarp>
            </a:bodyPr>
            <a:lstStyle/>
            <a:p>
              <a:endParaRPr lang="en-US">
                <a:latin typeface="Calibri" charset="0"/>
              </a:endParaRPr>
            </a:p>
          </p:txBody>
        </p:sp>
        <p:sp>
          <p:nvSpPr>
            <p:cNvPr id="26677" name="Line 117"/>
            <p:cNvSpPr>
              <a:spLocks noChangeShapeType="1"/>
            </p:cNvSpPr>
            <p:nvPr/>
          </p:nvSpPr>
          <p:spPr bwMode="auto">
            <a:xfrm>
              <a:off x="2160" y="1787"/>
              <a:ext cx="192" cy="0"/>
            </a:xfrm>
            <a:prstGeom prst="line">
              <a:avLst/>
            </a:prstGeom>
            <a:grpFill/>
            <a:ln w="12700">
              <a:solidFill>
                <a:schemeClr val="tx1"/>
              </a:solidFill>
              <a:round/>
              <a:headEnd/>
              <a:tailEnd/>
            </a:ln>
          </p:spPr>
          <p:txBody>
            <a:bodyPr wrap="none" anchor="ctr">
              <a:prstTxWarp prst="textNoShape">
                <a:avLst/>
              </a:prstTxWarp>
            </a:bodyPr>
            <a:lstStyle/>
            <a:p>
              <a:endParaRPr lang="en-US"/>
            </a:p>
          </p:txBody>
        </p:sp>
        <p:sp>
          <p:nvSpPr>
            <p:cNvPr id="26678" name="Line 118"/>
            <p:cNvSpPr>
              <a:spLocks noChangeShapeType="1"/>
            </p:cNvSpPr>
            <p:nvPr/>
          </p:nvSpPr>
          <p:spPr bwMode="auto">
            <a:xfrm flipH="1">
              <a:off x="1872" y="1787"/>
              <a:ext cx="192" cy="0"/>
            </a:xfrm>
            <a:prstGeom prst="line">
              <a:avLst/>
            </a:prstGeom>
            <a:grpFill/>
            <a:ln w="12700">
              <a:solidFill>
                <a:schemeClr val="tx1"/>
              </a:solidFill>
              <a:round/>
              <a:headEnd/>
              <a:tailEnd/>
            </a:ln>
          </p:spPr>
          <p:txBody>
            <a:bodyPr wrap="none" anchor="ctr">
              <a:prstTxWarp prst="textNoShape">
                <a:avLst/>
              </a:prstTxWarp>
            </a:bodyPr>
            <a:lstStyle/>
            <a:p>
              <a:endParaRPr lang="en-US"/>
            </a:p>
          </p:txBody>
        </p:sp>
      </p:grpSp>
      <p:grpSp>
        <p:nvGrpSpPr>
          <p:cNvPr id="6" name="Group 130"/>
          <p:cNvGrpSpPr>
            <a:grpSpLocks/>
          </p:cNvGrpSpPr>
          <p:nvPr/>
        </p:nvGrpSpPr>
        <p:grpSpPr bwMode="auto">
          <a:xfrm>
            <a:off x="1752600" y="4838700"/>
            <a:ext cx="609600" cy="152400"/>
            <a:chOff x="1104" y="3168"/>
            <a:chExt cx="384" cy="96"/>
          </a:xfrm>
        </p:grpSpPr>
        <p:sp>
          <p:nvSpPr>
            <p:cNvPr id="26664" name="Line 120"/>
            <p:cNvSpPr>
              <a:spLocks noChangeShapeType="1"/>
            </p:cNvSpPr>
            <p:nvPr/>
          </p:nvSpPr>
          <p:spPr bwMode="auto">
            <a:xfrm flipH="1" flipV="1">
              <a:off x="1152" y="3216"/>
              <a:ext cx="288" cy="0"/>
            </a:xfrm>
            <a:prstGeom prst="line">
              <a:avLst/>
            </a:prstGeom>
            <a:noFill/>
            <a:ln w="38100">
              <a:solidFill>
                <a:srgbClr val="000000"/>
              </a:solidFill>
              <a:round/>
              <a:headEnd/>
              <a:tailEnd/>
            </a:ln>
          </p:spPr>
          <p:txBody>
            <a:bodyPr wrap="none" anchor="ctr">
              <a:prstTxWarp prst="textNoShape">
                <a:avLst/>
              </a:prstTxWarp>
            </a:bodyPr>
            <a:lstStyle/>
            <a:p>
              <a:endParaRPr lang="en-US"/>
            </a:p>
          </p:txBody>
        </p:sp>
        <p:sp>
          <p:nvSpPr>
            <p:cNvPr id="26665" name="Oval 121"/>
            <p:cNvSpPr>
              <a:spLocks noChangeArrowheads="1"/>
            </p:cNvSpPr>
            <p:nvPr/>
          </p:nvSpPr>
          <p:spPr bwMode="auto">
            <a:xfrm>
              <a:off x="1392" y="3168"/>
              <a:ext cx="96" cy="96"/>
            </a:xfrm>
            <a:prstGeom prst="ellipse">
              <a:avLst/>
            </a:prstGeom>
            <a:solidFill>
              <a:srgbClr val="000000"/>
            </a:solidFill>
            <a:ln w="12700">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26666" name="Oval 122"/>
            <p:cNvSpPr>
              <a:spLocks noChangeArrowheads="1"/>
            </p:cNvSpPr>
            <p:nvPr/>
          </p:nvSpPr>
          <p:spPr bwMode="auto">
            <a:xfrm>
              <a:off x="1104" y="3168"/>
              <a:ext cx="96" cy="96"/>
            </a:xfrm>
            <a:prstGeom prst="ellipse">
              <a:avLst/>
            </a:prstGeom>
            <a:solidFill>
              <a:srgbClr val="000000"/>
            </a:solidFill>
            <a:ln w="12700">
              <a:solidFill>
                <a:schemeClr val="tx1"/>
              </a:solidFill>
              <a:round/>
              <a:headEnd/>
              <a:tailEnd/>
            </a:ln>
          </p:spPr>
          <p:txBody>
            <a:bodyPr wrap="none" anchor="ctr">
              <a:prstTxWarp prst="textNoShape">
                <a:avLst/>
              </a:prstTxWarp>
            </a:bodyPr>
            <a:lstStyle/>
            <a:p>
              <a:endParaRPr lang="en-US">
                <a:latin typeface="Calibri" charset="0"/>
              </a:endParaRPr>
            </a:p>
          </p:txBody>
        </p:sp>
      </p:grpSp>
      <p:grpSp>
        <p:nvGrpSpPr>
          <p:cNvPr id="7" name="Group 123"/>
          <p:cNvGrpSpPr>
            <a:grpSpLocks/>
          </p:cNvGrpSpPr>
          <p:nvPr/>
        </p:nvGrpSpPr>
        <p:grpSpPr bwMode="auto">
          <a:xfrm>
            <a:off x="2514600" y="5143500"/>
            <a:ext cx="381000" cy="457200"/>
            <a:chOff x="1584" y="2016"/>
            <a:chExt cx="240" cy="288"/>
          </a:xfrm>
        </p:grpSpPr>
        <p:sp>
          <p:nvSpPr>
            <p:cNvPr id="26658" name="Line 124"/>
            <p:cNvSpPr>
              <a:spLocks noChangeShapeType="1"/>
            </p:cNvSpPr>
            <p:nvPr/>
          </p:nvSpPr>
          <p:spPr bwMode="auto">
            <a:xfrm>
              <a:off x="1824" y="2016"/>
              <a:ext cx="0" cy="28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59" name="Line 125"/>
            <p:cNvSpPr>
              <a:spLocks noChangeShapeType="1"/>
            </p:cNvSpPr>
            <p:nvPr/>
          </p:nvSpPr>
          <p:spPr bwMode="auto">
            <a:xfrm>
              <a:off x="1776" y="2064"/>
              <a:ext cx="0" cy="192"/>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60" name="Line 126"/>
            <p:cNvSpPr>
              <a:spLocks noChangeShapeType="1"/>
            </p:cNvSpPr>
            <p:nvPr/>
          </p:nvSpPr>
          <p:spPr bwMode="auto">
            <a:xfrm>
              <a:off x="1728" y="2016"/>
              <a:ext cx="0" cy="28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61" name="Line 127"/>
            <p:cNvSpPr>
              <a:spLocks noChangeShapeType="1"/>
            </p:cNvSpPr>
            <p:nvPr/>
          </p:nvSpPr>
          <p:spPr bwMode="auto">
            <a:xfrm>
              <a:off x="1680" y="2064"/>
              <a:ext cx="0" cy="192"/>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62" name="Line 128"/>
            <p:cNvSpPr>
              <a:spLocks noChangeShapeType="1"/>
            </p:cNvSpPr>
            <p:nvPr/>
          </p:nvSpPr>
          <p:spPr bwMode="auto">
            <a:xfrm>
              <a:off x="1632" y="2016"/>
              <a:ext cx="0" cy="28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6663" name="Line 129"/>
            <p:cNvSpPr>
              <a:spLocks noChangeShapeType="1"/>
            </p:cNvSpPr>
            <p:nvPr/>
          </p:nvSpPr>
          <p:spPr bwMode="auto">
            <a:xfrm>
              <a:off x="1584" y="2064"/>
              <a:ext cx="0" cy="192"/>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sp>
        <p:nvSpPr>
          <p:cNvPr id="26655" name="Rectangle 131"/>
          <p:cNvSpPr>
            <a:spLocks noChangeArrowheads="1"/>
          </p:cNvSpPr>
          <p:nvPr/>
        </p:nvSpPr>
        <p:spPr bwMode="auto">
          <a:xfrm>
            <a:off x="3810000" y="4229100"/>
            <a:ext cx="550863" cy="450850"/>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tabLst>
                <a:tab pos="457200" algn="l"/>
                <a:tab pos="914400" algn="l"/>
                <a:tab pos="1371600" algn="l"/>
              </a:tabLst>
            </a:pPr>
            <a:r>
              <a:rPr lang="en-US">
                <a:solidFill>
                  <a:srgbClr val="000000"/>
                </a:solidFill>
                <a:latin typeface="Tahoma" charset="0"/>
              </a:rPr>
              <a:t>Z</a:t>
            </a:r>
          </a:p>
        </p:txBody>
      </p:sp>
      <p:sp>
        <p:nvSpPr>
          <p:cNvPr id="76" name="Slide Number Placeholder 75"/>
          <p:cNvSpPr>
            <a:spLocks noGrp="1"/>
          </p:cNvSpPr>
          <p:nvPr>
            <p:ph type="sldNum" sz="quarter" idx="12"/>
          </p:nvPr>
        </p:nvSpPr>
        <p:spPr/>
        <p:txBody>
          <a:bodyPr/>
          <a:lstStyle/>
          <a:p>
            <a:pPr>
              <a:defRPr/>
            </a:pPr>
            <a:fld id="{2FE4F4F6-8BFC-184D-A8F7-42D997396F71}" type="slidenum">
              <a:rPr lang="en-US"/>
              <a:pPr>
                <a:defRPr/>
              </a:pPr>
              <a:t>5</a:t>
            </a:fld>
            <a:endParaRPr lang="en-US"/>
          </a:p>
        </p:txBody>
      </p:sp>
      <p:grpSp>
        <p:nvGrpSpPr>
          <p:cNvPr id="79" name="Group 78"/>
          <p:cNvGrpSpPr/>
          <p:nvPr/>
        </p:nvGrpSpPr>
        <p:grpSpPr>
          <a:xfrm>
            <a:off x="2540001" y="2968625"/>
            <a:ext cx="6222999" cy="1637242"/>
            <a:chOff x="2540001" y="2968625"/>
            <a:chExt cx="6222999" cy="1637242"/>
          </a:xfrm>
        </p:grpSpPr>
        <p:sp>
          <p:nvSpPr>
            <p:cNvPr id="26627" name="Rectangle 32"/>
            <p:cNvSpPr>
              <a:spLocks noChangeArrowheads="1"/>
            </p:cNvSpPr>
            <p:nvPr/>
          </p:nvSpPr>
          <p:spPr bwMode="auto">
            <a:xfrm>
              <a:off x="4692650" y="2968625"/>
              <a:ext cx="4070350" cy="1028700"/>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spcBef>
                  <a:spcPts val="1100"/>
                </a:spcBef>
                <a:tabLst>
                  <a:tab pos="457200" algn="l"/>
                  <a:tab pos="914400" algn="l"/>
                  <a:tab pos="1371600" algn="l"/>
                </a:tabLst>
              </a:pPr>
              <a:r>
                <a:rPr lang="x-none" sz="2400" i="1" dirty="0" smtClean="0">
                  <a:solidFill>
                    <a:srgbClr val="0000FF"/>
                  </a:solidFill>
                </a:rPr>
                <a:t>On</a:t>
              </a:r>
              <a:r>
                <a:rPr lang="en-US" sz="2400" i="1" dirty="0" smtClean="0">
                  <a:solidFill>
                    <a:srgbClr val="0000FF"/>
                  </a:solidFill>
                </a:rPr>
                <a:t>-</a:t>
              </a:r>
              <a:r>
                <a:rPr lang="en-US" sz="2400" dirty="0" smtClean="0">
                  <a:solidFill>
                    <a:srgbClr val="000000"/>
                  </a:solidFill>
                </a:rPr>
                <a:t>switch </a:t>
              </a:r>
              <a:r>
                <a:rPr lang="en-US" sz="2400" dirty="0">
                  <a:solidFill>
                    <a:srgbClr val="000000"/>
                  </a:solidFill>
                </a:rPr>
                <a:t>(if A is “1” or asserted)</a:t>
              </a:r>
              <a:br>
                <a:rPr lang="en-US" sz="2400" dirty="0">
                  <a:solidFill>
                    <a:srgbClr val="000000"/>
                  </a:solidFill>
                </a:rPr>
              </a:br>
              <a:r>
                <a:rPr lang="en-US" sz="2400" dirty="0" smtClean="0">
                  <a:solidFill>
                    <a:srgbClr val="000000"/>
                  </a:solidFill>
                </a:rPr>
                <a:t>turns-on </a:t>
              </a:r>
              <a:r>
                <a:rPr lang="en-US" sz="2400" dirty="0">
                  <a:solidFill>
                    <a:srgbClr val="000000"/>
                  </a:solidFill>
                </a:rPr>
                <a:t>light bulb (Z)</a:t>
              </a:r>
              <a:br>
                <a:rPr lang="en-US" sz="2400" dirty="0">
                  <a:solidFill>
                    <a:srgbClr val="000000"/>
                  </a:solidFill>
                </a:rPr>
              </a:br>
              <a:endParaRPr lang="en-US" sz="2400" dirty="0">
                <a:solidFill>
                  <a:srgbClr val="000000"/>
                </a:solidFill>
              </a:endParaRPr>
            </a:p>
          </p:txBody>
        </p:sp>
        <p:cxnSp>
          <p:nvCxnSpPr>
            <p:cNvPr id="78" name="Straight Arrow Connector 77"/>
            <p:cNvCxnSpPr/>
            <p:nvPr/>
          </p:nvCxnSpPr>
          <p:spPr>
            <a:xfrm rot="10800000" flipV="1">
              <a:off x="2540001" y="3691467"/>
              <a:ext cx="2150533" cy="914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82" name="Group 81"/>
          <p:cNvGrpSpPr/>
          <p:nvPr/>
        </p:nvGrpSpPr>
        <p:grpSpPr>
          <a:xfrm>
            <a:off x="2540001" y="3285067"/>
            <a:ext cx="6285441" cy="2120899"/>
            <a:chOff x="2540001" y="3285067"/>
            <a:chExt cx="6285441" cy="2120899"/>
          </a:xfrm>
        </p:grpSpPr>
        <p:sp>
          <p:nvSpPr>
            <p:cNvPr id="26631" name="Rectangle 60"/>
            <p:cNvSpPr>
              <a:spLocks noChangeArrowheads="1"/>
            </p:cNvSpPr>
            <p:nvPr/>
          </p:nvSpPr>
          <p:spPr bwMode="auto">
            <a:xfrm>
              <a:off x="4755092" y="4378854"/>
              <a:ext cx="4070350" cy="1027112"/>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spcBef>
                  <a:spcPts val="1100"/>
                </a:spcBef>
                <a:tabLst>
                  <a:tab pos="457200" algn="l"/>
                  <a:tab pos="914400" algn="l"/>
                  <a:tab pos="1371600" algn="l"/>
                </a:tabLst>
              </a:pPr>
              <a:r>
                <a:rPr lang="en-US" sz="2400" i="1" dirty="0" smtClean="0">
                  <a:solidFill>
                    <a:srgbClr val="0000FF"/>
                  </a:solidFill>
                </a:rPr>
                <a:t>Off-</a:t>
              </a:r>
              <a:r>
                <a:rPr lang="en-US" sz="2400" dirty="0" smtClean="0">
                  <a:solidFill>
                    <a:srgbClr val="000000"/>
                  </a:solidFill>
                </a:rPr>
                <a:t>switch </a:t>
              </a:r>
              <a:r>
                <a:rPr lang="en-US" sz="2400" dirty="0">
                  <a:solidFill>
                    <a:srgbClr val="000000"/>
                  </a:solidFill>
                </a:rPr>
                <a:t>(if A is “0” or </a:t>
              </a:r>
              <a:br>
                <a:rPr lang="en-US" sz="2400" dirty="0">
                  <a:solidFill>
                    <a:srgbClr val="000000"/>
                  </a:solidFill>
                </a:rPr>
              </a:br>
              <a:r>
                <a:rPr lang="en-US" sz="2400" dirty="0" err="1" smtClean="0">
                  <a:solidFill>
                    <a:srgbClr val="000000"/>
                  </a:solidFill>
                </a:rPr>
                <a:t>unasserted</a:t>
              </a:r>
              <a:r>
                <a:rPr lang="en-US" sz="2400" dirty="0" smtClean="0">
                  <a:solidFill>
                    <a:srgbClr val="000000"/>
                  </a:solidFill>
                </a:rPr>
                <a:t>) turns-off </a:t>
              </a:r>
              <a:r>
                <a:rPr lang="en-US" sz="2400" dirty="0">
                  <a:solidFill>
                    <a:srgbClr val="000000"/>
                  </a:solidFill>
                </a:rPr>
                <a:t>light </a:t>
              </a:r>
              <a:r>
                <a:rPr lang="en-US" sz="2400" dirty="0" smtClean="0">
                  <a:solidFill>
                    <a:srgbClr val="000000"/>
                  </a:solidFill>
                </a:rPr>
                <a:t/>
              </a:r>
              <a:br>
                <a:rPr lang="en-US" sz="2400" dirty="0" smtClean="0">
                  <a:solidFill>
                    <a:srgbClr val="000000"/>
                  </a:solidFill>
                </a:rPr>
              </a:br>
              <a:r>
                <a:rPr lang="en-US" sz="2400" dirty="0" smtClean="0">
                  <a:solidFill>
                    <a:srgbClr val="000000"/>
                  </a:solidFill>
                </a:rPr>
                <a:t>bulb </a:t>
              </a:r>
              <a:r>
                <a:rPr lang="en-US" sz="2400" dirty="0">
                  <a:solidFill>
                    <a:srgbClr val="000000"/>
                  </a:solidFill>
                </a:rPr>
                <a:t>(Z)</a:t>
              </a:r>
            </a:p>
          </p:txBody>
        </p:sp>
        <p:cxnSp>
          <p:nvCxnSpPr>
            <p:cNvPr id="81" name="Straight Arrow Connector 80"/>
            <p:cNvCxnSpPr/>
            <p:nvPr/>
          </p:nvCxnSpPr>
          <p:spPr>
            <a:xfrm rot="10800000">
              <a:off x="2540001" y="3285067"/>
              <a:ext cx="2218267" cy="12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80" name="Line 36"/>
          <p:cNvSpPr>
            <a:spLocks noChangeShapeType="1"/>
          </p:cNvSpPr>
          <p:nvPr/>
        </p:nvSpPr>
        <p:spPr bwMode="auto">
          <a:xfrm>
            <a:off x="2057400" y="4419600"/>
            <a:ext cx="0" cy="381000"/>
          </a:xfrm>
          <a:prstGeom prst="line">
            <a:avLst/>
          </a:prstGeom>
          <a:noFill/>
          <a:ln w="12700">
            <a:solidFill>
              <a:srgbClr val="000000"/>
            </a:solidFill>
            <a:round/>
            <a:headEnd/>
            <a:tailEnd type="triangle" w="med" len="med"/>
          </a:ln>
        </p:spPr>
        <p:txBody>
          <a:bodyPr wrap="none" anchor="ctr">
            <a:prstTxWarp prst="textNoShape">
              <a:avLst/>
            </a:prstTxWarp>
          </a:bodyPr>
          <a:lstStyle/>
          <a:p>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9"/>
          <p:cNvSpPr>
            <a:spLocks noChangeArrowheads="1"/>
          </p:cNvSpPr>
          <p:nvPr/>
        </p:nvSpPr>
        <p:spPr bwMode="auto">
          <a:xfrm>
            <a:off x="2286000" y="2711450"/>
            <a:ext cx="901700" cy="452438"/>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tabLst>
                <a:tab pos="457200" algn="l"/>
                <a:tab pos="914400" algn="l"/>
                <a:tab pos="1371600" algn="l"/>
              </a:tabLst>
            </a:pPr>
            <a:r>
              <a:rPr lang="en-US" sz="2400">
                <a:solidFill>
                  <a:srgbClr val="000000"/>
                </a:solidFill>
                <a:latin typeface="Tahoma" charset="0"/>
              </a:rPr>
              <a:t>AND</a:t>
            </a:r>
          </a:p>
        </p:txBody>
      </p:sp>
      <p:sp>
        <p:nvSpPr>
          <p:cNvPr id="28676" name="Rectangle 10"/>
          <p:cNvSpPr>
            <a:spLocks noChangeArrowheads="1"/>
          </p:cNvSpPr>
          <p:nvPr/>
        </p:nvSpPr>
        <p:spPr bwMode="auto">
          <a:xfrm>
            <a:off x="2336800" y="4567238"/>
            <a:ext cx="750888" cy="452437"/>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tabLst>
                <a:tab pos="457200" algn="l"/>
                <a:tab pos="914400" algn="l"/>
                <a:tab pos="1371600" algn="l"/>
              </a:tabLst>
            </a:pPr>
            <a:r>
              <a:rPr lang="en-US" sz="2400">
                <a:solidFill>
                  <a:srgbClr val="000000"/>
                </a:solidFill>
                <a:latin typeface="Tahoma" charset="0"/>
              </a:rPr>
              <a:t>OR</a:t>
            </a:r>
          </a:p>
        </p:txBody>
      </p:sp>
      <p:grpSp>
        <p:nvGrpSpPr>
          <p:cNvPr id="2" name="Group 16"/>
          <p:cNvGrpSpPr>
            <a:grpSpLocks/>
          </p:cNvGrpSpPr>
          <p:nvPr/>
        </p:nvGrpSpPr>
        <p:grpSpPr bwMode="auto">
          <a:xfrm>
            <a:off x="3005138" y="3006725"/>
            <a:ext cx="2017712" cy="219075"/>
            <a:chOff x="2316" y="1492"/>
            <a:chExt cx="1288" cy="140"/>
          </a:xfrm>
        </p:grpSpPr>
        <p:sp>
          <p:nvSpPr>
            <p:cNvPr id="28710" name="Line 11"/>
            <p:cNvSpPr>
              <a:spLocks noChangeShapeType="1"/>
            </p:cNvSpPr>
            <p:nvPr/>
          </p:nvSpPr>
          <p:spPr bwMode="auto">
            <a:xfrm>
              <a:off x="2316" y="1632"/>
              <a:ext cx="280" cy="0"/>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sp>
          <p:nvSpPr>
            <p:cNvPr id="28711" name="Line 12"/>
            <p:cNvSpPr>
              <a:spLocks noChangeShapeType="1"/>
            </p:cNvSpPr>
            <p:nvPr/>
          </p:nvSpPr>
          <p:spPr bwMode="auto">
            <a:xfrm>
              <a:off x="2604" y="1492"/>
              <a:ext cx="208" cy="136"/>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sp>
          <p:nvSpPr>
            <p:cNvPr id="28712" name="Line 13"/>
            <p:cNvSpPr>
              <a:spLocks noChangeShapeType="1"/>
            </p:cNvSpPr>
            <p:nvPr/>
          </p:nvSpPr>
          <p:spPr bwMode="auto">
            <a:xfrm>
              <a:off x="2820" y="1632"/>
              <a:ext cx="280" cy="0"/>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sp>
          <p:nvSpPr>
            <p:cNvPr id="28713" name="Line 14"/>
            <p:cNvSpPr>
              <a:spLocks noChangeShapeType="1"/>
            </p:cNvSpPr>
            <p:nvPr/>
          </p:nvSpPr>
          <p:spPr bwMode="auto">
            <a:xfrm>
              <a:off x="3108" y="1492"/>
              <a:ext cx="208" cy="136"/>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sp>
          <p:nvSpPr>
            <p:cNvPr id="28714" name="Line 15"/>
            <p:cNvSpPr>
              <a:spLocks noChangeShapeType="1"/>
            </p:cNvSpPr>
            <p:nvPr/>
          </p:nvSpPr>
          <p:spPr bwMode="auto">
            <a:xfrm>
              <a:off x="3324" y="1632"/>
              <a:ext cx="280" cy="0"/>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grpSp>
      <p:sp>
        <p:nvSpPr>
          <p:cNvPr id="28678" name="Line 17"/>
          <p:cNvSpPr>
            <a:spLocks noChangeShapeType="1"/>
          </p:cNvSpPr>
          <p:nvPr/>
        </p:nvSpPr>
        <p:spPr bwMode="auto">
          <a:xfrm>
            <a:off x="3130550" y="5068888"/>
            <a:ext cx="552450" cy="0"/>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sp>
        <p:nvSpPr>
          <p:cNvPr id="28679" name="Line 18"/>
          <p:cNvSpPr>
            <a:spLocks noChangeShapeType="1"/>
          </p:cNvSpPr>
          <p:nvPr/>
        </p:nvSpPr>
        <p:spPr bwMode="auto">
          <a:xfrm>
            <a:off x="3689350" y="4849813"/>
            <a:ext cx="0" cy="438150"/>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sp>
        <p:nvSpPr>
          <p:cNvPr id="28680" name="Line 19"/>
          <p:cNvSpPr>
            <a:spLocks noChangeShapeType="1"/>
          </p:cNvSpPr>
          <p:nvPr/>
        </p:nvSpPr>
        <p:spPr bwMode="auto">
          <a:xfrm>
            <a:off x="3695700" y="5295900"/>
            <a:ext cx="211138" cy="0"/>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sp>
        <p:nvSpPr>
          <p:cNvPr id="28681" name="Line 20"/>
          <p:cNvSpPr>
            <a:spLocks noChangeShapeType="1"/>
          </p:cNvSpPr>
          <p:nvPr/>
        </p:nvSpPr>
        <p:spPr bwMode="auto">
          <a:xfrm>
            <a:off x="3919538" y="5300663"/>
            <a:ext cx="325437" cy="214312"/>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sp>
        <p:nvSpPr>
          <p:cNvPr id="28682" name="Line 21"/>
          <p:cNvSpPr>
            <a:spLocks noChangeShapeType="1"/>
          </p:cNvSpPr>
          <p:nvPr/>
        </p:nvSpPr>
        <p:spPr bwMode="auto">
          <a:xfrm>
            <a:off x="4257675" y="5295900"/>
            <a:ext cx="214313" cy="0"/>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sp>
        <p:nvSpPr>
          <p:cNvPr id="28683" name="Line 22"/>
          <p:cNvSpPr>
            <a:spLocks noChangeShapeType="1"/>
          </p:cNvSpPr>
          <p:nvPr/>
        </p:nvSpPr>
        <p:spPr bwMode="auto">
          <a:xfrm flipV="1">
            <a:off x="4478338" y="4837113"/>
            <a:ext cx="0" cy="463550"/>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sp>
        <p:nvSpPr>
          <p:cNvPr id="28684" name="Line 23"/>
          <p:cNvSpPr>
            <a:spLocks noChangeShapeType="1"/>
          </p:cNvSpPr>
          <p:nvPr/>
        </p:nvSpPr>
        <p:spPr bwMode="auto">
          <a:xfrm flipH="1">
            <a:off x="4244975" y="4843463"/>
            <a:ext cx="239713" cy="0"/>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sp>
        <p:nvSpPr>
          <p:cNvPr id="28685" name="Line 24"/>
          <p:cNvSpPr>
            <a:spLocks noChangeShapeType="1"/>
          </p:cNvSpPr>
          <p:nvPr/>
        </p:nvSpPr>
        <p:spPr bwMode="auto">
          <a:xfrm flipH="1" flipV="1">
            <a:off x="3906838" y="4611688"/>
            <a:ext cx="350837" cy="238125"/>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sp>
        <p:nvSpPr>
          <p:cNvPr id="28686" name="Line 25"/>
          <p:cNvSpPr>
            <a:spLocks noChangeShapeType="1"/>
          </p:cNvSpPr>
          <p:nvPr/>
        </p:nvSpPr>
        <p:spPr bwMode="auto">
          <a:xfrm flipH="1">
            <a:off x="3683000" y="4843463"/>
            <a:ext cx="236538" cy="0"/>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sp>
        <p:nvSpPr>
          <p:cNvPr id="28687" name="Line 26"/>
          <p:cNvSpPr>
            <a:spLocks noChangeShapeType="1"/>
          </p:cNvSpPr>
          <p:nvPr/>
        </p:nvSpPr>
        <p:spPr bwMode="auto">
          <a:xfrm>
            <a:off x="4484688" y="5068888"/>
            <a:ext cx="438150" cy="0"/>
          </a:xfrm>
          <a:prstGeom prst="line">
            <a:avLst/>
          </a:prstGeom>
          <a:noFill/>
          <a:ln w="12700">
            <a:solidFill>
              <a:srgbClr val="000000"/>
            </a:solidFill>
            <a:round/>
            <a:headEnd/>
            <a:tailEnd/>
          </a:ln>
        </p:spPr>
        <p:txBody>
          <a:bodyPr wrap="none" anchor="ctr">
            <a:prstTxWarp prst="textNoShape">
              <a:avLst/>
            </a:prstTxWarp>
          </a:bodyPr>
          <a:lstStyle/>
          <a:p>
            <a:endParaRPr lang="en-US" sz="2400"/>
          </a:p>
        </p:txBody>
      </p:sp>
      <p:sp>
        <p:nvSpPr>
          <p:cNvPr id="28688" name="Line 27"/>
          <p:cNvSpPr>
            <a:spLocks noChangeShapeType="1"/>
          </p:cNvSpPr>
          <p:nvPr/>
        </p:nvSpPr>
        <p:spPr bwMode="auto">
          <a:xfrm>
            <a:off x="3600450" y="2743200"/>
            <a:ext cx="0" cy="327025"/>
          </a:xfrm>
          <a:prstGeom prst="line">
            <a:avLst/>
          </a:prstGeom>
          <a:noFill/>
          <a:ln w="12700">
            <a:solidFill>
              <a:srgbClr val="000000"/>
            </a:solidFill>
            <a:round/>
            <a:headEnd/>
            <a:tailEnd type="triangle" w="med" len="med"/>
          </a:ln>
        </p:spPr>
        <p:txBody>
          <a:bodyPr wrap="none" anchor="ctr">
            <a:prstTxWarp prst="textNoShape">
              <a:avLst/>
            </a:prstTxWarp>
          </a:bodyPr>
          <a:lstStyle/>
          <a:p>
            <a:endParaRPr lang="en-US" sz="2400"/>
          </a:p>
        </p:txBody>
      </p:sp>
      <p:sp>
        <p:nvSpPr>
          <p:cNvPr id="28689" name="Line 28"/>
          <p:cNvSpPr>
            <a:spLocks noChangeShapeType="1"/>
          </p:cNvSpPr>
          <p:nvPr/>
        </p:nvSpPr>
        <p:spPr bwMode="auto">
          <a:xfrm>
            <a:off x="4389438" y="2743200"/>
            <a:ext cx="0" cy="327025"/>
          </a:xfrm>
          <a:prstGeom prst="line">
            <a:avLst/>
          </a:prstGeom>
          <a:noFill/>
          <a:ln w="12700">
            <a:solidFill>
              <a:srgbClr val="000000"/>
            </a:solidFill>
            <a:round/>
            <a:headEnd/>
            <a:tailEnd type="triangle" w="med" len="med"/>
          </a:ln>
        </p:spPr>
        <p:txBody>
          <a:bodyPr wrap="none" anchor="ctr">
            <a:prstTxWarp prst="textNoShape">
              <a:avLst/>
            </a:prstTxWarp>
          </a:bodyPr>
          <a:lstStyle/>
          <a:p>
            <a:endParaRPr lang="en-US" sz="2400"/>
          </a:p>
        </p:txBody>
      </p:sp>
      <p:sp>
        <p:nvSpPr>
          <p:cNvPr id="28690" name="Line 29"/>
          <p:cNvSpPr>
            <a:spLocks noChangeShapeType="1"/>
          </p:cNvSpPr>
          <p:nvPr/>
        </p:nvSpPr>
        <p:spPr bwMode="auto">
          <a:xfrm>
            <a:off x="4064000" y="4360863"/>
            <a:ext cx="0" cy="325437"/>
          </a:xfrm>
          <a:prstGeom prst="line">
            <a:avLst/>
          </a:prstGeom>
          <a:noFill/>
          <a:ln w="12700">
            <a:solidFill>
              <a:srgbClr val="000000"/>
            </a:solidFill>
            <a:round/>
            <a:headEnd/>
            <a:tailEnd type="triangle" w="med" len="med"/>
          </a:ln>
        </p:spPr>
        <p:txBody>
          <a:bodyPr wrap="none" anchor="ctr">
            <a:prstTxWarp prst="textNoShape">
              <a:avLst/>
            </a:prstTxWarp>
          </a:bodyPr>
          <a:lstStyle/>
          <a:p>
            <a:endParaRPr lang="en-US" sz="2400"/>
          </a:p>
        </p:txBody>
      </p:sp>
      <p:sp>
        <p:nvSpPr>
          <p:cNvPr id="28691" name="Line 30"/>
          <p:cNvSpPr>
            <a:spLocks noChangeShapeType="1"/>
          </p:cNvSpPr>
          <p:nvPr/>
        </p:nvSpPr>
        <p:spPr bwMode="auto">
          <a:xfrm>
            <a:off x="4064000" y="5489575"/>
            <a:ext cx="0" cy="325438"/>
          </a:xfrm>
          <a:prstGeom prst="line">
            <a:avLst/>
          </a:prstGeom>
          <a:noFill/>
          <a:ln w="12700">
            <a:solidFill>
              <a:srgbClr val="000000"/>
            </a:solidFill>
            <a:round/>
            <a:headEnd type="triangle" w="med" len="med"/>
            <a:tailEnd/>
          </a:ln>
        </p:spPr>
        <p:txBody>
          <a:bodyPr wrap="none" anchor="ctr">
            <a:prstTxWarp prst="textNoShape">
              <a:avLst/>
            </a:prstTxWarp>
          </a:bodyPr>
          <a:lstStyle/>
          <a:p>
            <a:endParaRPr lang="en-US" sz="2400"/>
          </a:p>
        </p:txBody>
      </p:sp>
      <p:sp>
        <p:nvSpPr>
          <p:cNvPr id="28692" name="Oval 31"/>
          <p:cNvSpPr>
            <a:spLocks noChangeArrowheads="1"/>
          </p:cNvSpPr>
          <p:nvPr/>
        </p:nvSpPr>
        <p:spPr bwMode="auto">
          <a:xfrm>
            <a:off x="3406775" y="3181350"/>
            <a:ext cx="112713" cy="114300"/>
          </a:xfrm>
          <a:prstGeom prst="ellipse">
            <a:avLst/>
          </a:prstGeom>
          <a:solidFill>
            <a:srgbClr val="000000"/>
          </a:solidFill>
          <a:ln w="12700">
            <a:solidFill>
              <a:srgbClr val="000000"/>
            </a:solidFill>
            <a:round/>
            <a:headEnd/>
            <a:tailEnd/>
          </a:ln>
        </p:spPr>
        <p:txBody>
          <a:bodyPr wrap="none" anchor="ctr">
            <a:prstTxWarp prst="textNoShape">
              <a:avLst/>
            </a:prstTxWarp>
          </a:bodyPr>
          <a:lstStyle/>
          <a:p>
            <a:endParaRPr lang="en-US" sz="2400">
              <a:latin typeface="Calibri" charset="0"/>
            </a:endParaRPr>
          </a:p>
        </p:txBody>
      </p:sp>
      <p:sp>
        <p:nvSpPr>
          <p:cNvPr id="28693" name="Oval 32"/>
          <p:cNvSpPr>
            <a:spLocks noChangeArrowheads="1"/>
          </p:cNvSpPr>
          <p:nvPr/>
        </p:nvSpPr>
        <p:spPr bwMode="auto">
          <a:xfrm>
            <a:off x="3730625" y="3181350"/>
            <a:ext cx="114300" cy="114300"/>
          </a:xfrm>
          <a:prstGeom prst="ellipse">
            <a:avLst/>
          </a:prstGeom>
          <a:solidFill>
            <a:srgbClr val="000000"/>
          </a:solidFill>
          <a:ln w="12700">
            <a:solidFill>
              <a:srgbClr val="000000"/>
            </a:solidFill>
            <a:round/>
            <a:headEnd/>
            <a:tailEnd/>
          </a:ln>
        </p:spPr>
        <p:txBody>
          <a:bodyPr wrap="none" anchor="ctr">
            <a:prstTxWarp prst="textNoShape">
              <a:avLst/>
            </a:prstTxWarp>
          </a:bodyPr>
          <a:lstStyle/>
          <a:p>
            <a:endParaRPr lang="en-US" sz="2400">
              <a:latin typeface="Calibri" charset="0"/>
            </a:endParaRPr>
          </a:p>
        </p:txBody>
      </p:sp>
      <p:sp>
        <p:nvSpPr>
          <p:cNvPr id="28694" name="Oval 33"/>
          <p:cNvSpPr>
            <a:spLocks noChangeArrowheads="1"/>
          </p:cNvSpPr>
          <p:nvPr/>
        </p:nvSpPr>
        <p:spPr bwMode="auto">
          <a:xfrm>
            <a:off x="4194175" y="3181350"/>
            <a:ext cx="114300" cy="114300"/>
          </a:xfrm>
          <a:prstGeom prst="ellipse">
            <a:avLst/>
          </a:prstGeom>
          <a:solidFill>
            <a:srgbClr val="000000"/>
          </a:solidFill>
          <a:ln w="12700">
            <a:solidFill>
              <a:srgbClr val="000000"/>
            </a:solidFill>
            <a:round/>
            <a:headEnd/>
            <a:tailEnd/>
          </a:ln>
        </p:spPr>
        <p:txBody>
          <a:bodyPr wrap="none" anchor="ctr">
            <a:prstTxWarp prst="textNoShape">
              <a:avLst/>
            </a:prstTxWarp>
          </a:bodyPr>
          <a:lstStyle/>
          <a:p>
            <a:endParaRPr lang="en-US" sz="2400">
              <a:latin typeface="Calibri" charset="0"/>
            </a:endParaRPr>
          </a:p>
        </p:txBody>
      </p:sp>
      <p:sp>
        <p:nvSpPr>
          <p:cNvPr id="28695" name="Oval 34"/>
          <p:cNvSpPr>
            <a:spLocks noChangeArrowheads="1"/>
          </p:cNvSpPr>
          <p:nvPr/>
        </p:nvSpPr>
        <p:spPr bwMode="auto">
          <a:xfrm>
            <a:off x="4521200" y="3181350"/>
            <a:ext cx="114300" cy="114300"/>
          </a:xfrm>
          <a:prstGeom prst="ellipse">
            <a:avLst/>
          </a:prstGeom>
          <a:solidFill>
            <a:srgbClr val="000000"/>
          </a:solidFill>
          <a:ln w="12700">
            <a:solidFill>
              <a:srgbClr val="000000"/>
            </a:solidFill>
            <a:round/>
            <a:headEnd/>
            <a:tailEnd/>
          </a:ln>
        </p:spPr>
        <p:txBody>
          <a:bodyPr wrap="none" anchor="ctr">
            <a:prstTxWarp prst="textNoShape">
              <a:avLst/>
            </a:prstTxWarp>
          </a:bodyPr>
          <a:lstStyle/>
          <a:p>
            <a:endParaRPr lang="en-US" sz="2400">
              <a:latin typeface="Calibri" charset="0"/>
            </a:endParaRPr>
          </a:p>
        </p:txBody>
      </p:sp>
      <p:sp>
        <p:nvSpPr>
          <p:cNvPr id="28696" name="Oval 35"/>
          <p:cNvSpPr>
            <a:spLocks noChangeArrowheads="1"/>
          </p:cNvSpPr>
          <p:nvPr/>
        </p:nvSpPr>
        <p:spPr bwMode="auto">
          <a:xfrm>
            <a:off x="3870325" y="4800600"/>
            <a:ext cx="112713" cy="111125"/>
          </a:xfrm>
          <a:prstGeom prst="ellipse">
            <a:avLst/>
          </a:prstGeom>
          <a:solidFill>
            <a:srgbClr val="000000"/>
          </a:solidFill>
          <a:ln w="12700">
            <a:solidFill>
              <a:srgbClr val="000000"/>
            </a:solidFill>
            <a:round/>
            <a:headEnd/>
            <a:tailEnd/>
          </a:ln>
        </p:spPr>
        <p:txBody>
          <a:bodyPr wrap="none" anchor="ctr">
            <a:prstTxWarp prst="textNoShape">
              <a:avLst/>
            </a:prstTxWarp>
          </a:bodyPr>
          <a:lstStyle/>
          <a:p>
            <a:endParaRPr lang="en-US" sz="2400">
              <a:latin typeface="Calibri" charset="0"/>
            </a:endParaRPr>
          </a:p>
        </p:txBody>
      </p:sp>
      <p:sp>
        <p:nvSpPr>
          <p:cNvPr id="28697" name="Oval 36"/>
          <p:cNvSpPr>
            <a:spLocks noChangeArrowheads="1"/>
          </p:cNvSpPr>
          <p:nvPr/>
        </p:nvSpPr>
        <p:spPr bwMode="auto">
          <a:xfrm>
            <a:off x="3870325" y="5251450"/>
            <a:ext cx="112713" cy="112713"/>
          </a:xfrm>
          <a:prstGeom prst="ellipse">
            <a:avLst/>
          </a:prstGeom>
          <a:solidFill>
            <a:srgbClr val="000000"/>
          </a:solidFill>
          <a:ln w="12700">
            <a:solidFill>
              <a:srgbClr val="000000"/>
            </a:solidFill>
            <a:round/>
            <a:headEnd/>
            <a:tailEnd/>
          </a:ln>
        </p:spPr>
        <p:txBody>
          <a:bodyPr wrap="none" anchor="ctr">
            <a:prstTxWarp prst="textNoShape">
              <a:avLst/>
            </a:prstTxWarp>
          </a:bodyPr>
          <a:lstStyle/>
          <a:p>
            <a:endParaRPr lang="en-US" sz="2400">
              <a:latin typeface="Calibri" charset="0"/>
            </a:endParaRPr>
          </a:p>
        </p:txBody>
      </p:sp>
      <p:sp>
        <p:nvSpPr>
          <p:cNvPr id="28698" name="Oval 37"/>
          <p:cNvSpPr>
            <a:spLocks noChangeArrowheads="1"/>
          </p:cNvSpPr>
          <p:nvPr/>
        </p:nvSpPr>
        <p:spPr bwMode="auto">
          <a:xfrm>
            <a:off x="4194175" y="5238750"/>
            <a:ext cx="114300" cy="112713"/>
          </a:xfrm>
          <a:prstGeom prst="ellipse">
            <a:avLst/>
          </a:prstGeom>
          <a:solidFill>
            <a:srgbClr val="000000"/>
          </a:solidFill>
          <a:ln w="12700">
            <a:solidFill>
              <a:srgbClr val="000000"/>
            </a:solidFill>
            <a:round/>
            <a:headEnd/>
            <a:tailEnd/>
          </a:ln>
        </p:spPr>
        <p:txBody>
          <a:bodyPr wrap="none" anchor="ctr">
            <a:prstTxWarp prst="textNoShape">
              <a:avLst/>
            </a:prstTxWarp>
          </a:bodyPr>
          <a:lstStyle/>
          <a:p>
            <a:endParaRPr lang="en-US" sz="2400">
              <a:latin typeface="Calibri" charset="0"/>
            </a:endParaRPr>
          </a:p>
        </p:txBody>
      </p:sp>
      <p:sp>
        <p:nvSpPr>
          <p:cNvPr id="28699" name="Oval 38"/>
          <p:cNvSpPr>
            <a:spLocks noChangeArrowheads="1"/>
          </p:cNvSpPr>
          <p:nvPr/>
        </p:nvSpPr>
        <p:spPr bwMode="auto">
          <a:xfrm>
            <a:off x="4194175" y="4800600"/>
            <a:ext cx="114300" cy="111125"/>
          </a:xfrm>
          <a:prstGeom prst="ellipse">
            <a:avLst/>
          </a:prstGeom>
          <a:solidFill>
            <a:srgbClr val="000000"/>
          </a:solidFill>
          <a:ln w="12700">
            <a:solidFill>
              <a:srgbClr val="000000"/>
            </a:solidFill>
            <a:round/>
            <a:headEnd/>
            <a:tailEnd/>
          </a:ln>
        </p:spPr>
        <p:txBody>
          <a:bodyPr wrap="none" anchor="ctr">
            <a:prstTxWarp prst="textNoShape">
              <a:avLst/>
            </a:prstTxWarp>
          </a:bodyPr>
          <a:lstStyle/>
          <a:p>
            <a:endParaRPr lang="en-US" sz="2400">
              <a:latin typeface="Calibri" charset="0"/>
            </a:endParaRPr>
          </a:p>
        </p:txBody>
      </p:sp>
      <p:sp>
        <p:nvSpPr>
          <p:cNvPr id="28700" name="Rectangle 39"/>
          <p:cNvSpPr>
            <a:spLocks noChangeArrowheads="1"/>
          </p:cNvSpPr>
          <p:nvPr/>
        </p:nvSpPr>
        <p:spPr bwMode="auto">
          <a:xfrm>
            <a:off x="5680075" y="2838450"/>
            <a:ext cx="1577975" cy="588963"/>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spcBef>
                <a:spcPts val="1100"/>
              </a:spcBef>
              <a:tabLst>
                <a:tab pos="457200" algn="l"/>
                <a:tab pos="914400" algn="l"/>
                <a:tab pos="1371600" algn="l"/>
              </a:tabLst>
            </a:pPr>
            <a:r>
              <a:rPr lang="en-US" sz="2400">
                <a:solidFill>
                  <a:srgbClr val="000000"/>
                </a:solidFill>
                <a:latin typeface="Tahoma" charset="0"/>
              </a:rPr>
              <a:t>Z </a:t>
            </a:r>
            <a:r>
              <a:rPr lang="en-US" sz="2400">
                <a:solidFill>
                  <a:srgbClr val="000000"/>
                </a:solidFill>
                <a:latin typeface="Symbol" charset="2"/>
              </a:rPr>
              <a:t></a:t>
            </a:r>
            <a:r>
              <a:rPr lang="en-US" sz="2400">
                <a:solidFill>
                  <a:srgbClr val="000000"/>
                </a:solidFill>
                <a:latin typeface="Tahoma" charset="0"/>
              </a:rPr>
              <a:t>  A </a:t>
            </a:r>
            <a:r>
              <a:rPr lang="en-US" sz="2400" u="sng">
                <a:solidFill>
                  <a:srgbClr val="000000"/>
                </a:solidFill>
                <a:latin typeface="Tahoma" charset="0"/>
              </a:rPr>
              <a:t>and</a:t>
            </a:r>
            <a:r>
              <a:rPr lang="en-US" sz="2400">
                <a:solidFill>
                  <a:srgbClr val="000000"/>
                </a:solidFill>
                <a:latin typeface="Tahoma" charset="0"/>
              </a:rPr>
              <a:t> B</a:t>
            </a:r>
          </a:p>
        </p:txBody>
      </p:sp>
      <p:sp>
        <p:nvSpPr>
          <p:cNvPr id="28701" name="Rectangle 40"/>
          <p:cNvSpPr>
            <a:spLocks noChangeArrowheads="1"/>
          </p:cNvSpPr>
          <p:nvPr/>
        </p:nvSpPr>
        <p:spPr bwMode="auto">
          <a:xfrm>
            <a:off x="5703888" y="4743450"/>
            <a:ext cx="1454150" cy="588963"/>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spcBef>
                <a:spcPts val="1100"/>
              </a:spcBef>
              <a:tabLst>
                <a:tab pos="457200" algn="l"/>
                <a:tab pos="914400" algn="l"/>
                <a:tab pos="1371600" algn="l"/>
              </a:tabLst>
            </a:pPr>
            <a:r>
              <a:rPr lang="en-US" sz="2400">
                <a:solidFill>
                  <a:srgbClr val="000000"/>
                </a:solidFill>
                <a:latin typeface="Tahoma" charset="0"/>
              </a:rPr>
              <a:t>Z </a:t>
            </a:r>
            <a:r>
              <a:rPr lang="en-US" sz="2400">
                <a:solidFill>
                  <a:srgbClr val="000000"/>
                </a:solidFill>
                <a:latin typeface="Symbol" charset="2"/>
              </a:rPr>
              <a:t></a:t>
            </a:r>
            <a:r>
              <a:rPr lang="en-US" sz="2400">
                <a:solidFill>
                  <a:srgbClr val="000000"/>
                </a:solidFill>
                <a:latin typeface="Tahoma" charset="0"/>
              </a:rPr>
              <a:t>  A </a:t>
            </a:r>
            <a:r>
              <a:rPr lang="en-US" sz="2400" u="sng">
                <a:solidFill>
                  <a:srgbClr val="000000"/>
                </a:solidFill>
                <a:latin typeface="Tahoma" charset="0"/>
              </a:rPr>
              <a:t>or</a:t>
            </a:r>
            <a:r>
              <a:rPr lang="en-US" sz="2400">
                <a:solidFill>
                  <a:srgbClr val="000000"/>
                </a:solidFill>
                <a:latin typeface="Tahoma" charset="0"/>
              </a:rPr>
              <a:t> B </a:t>
            </a:r>
          </a:p>
        </p:txBody>
      </p:sp>
      <p:sp>
        <p:nvSpPr>
          <p:cNvPr id="28702" name="Rectangle 41"/>
          <p:cNvSpPr>
            <a:spLocks noChangeArrowheads="1"/>
          </p:cNvSpPr>
          <p:nvPr/>
        </p:nvSpPr>
        <p:spPr bwMode="auto">
          <a:xfrm>
            <a:off x="3638550" y="2549525"/>
            <a:ext cx="549275" cy="450850"/>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tabLst>
                <a:tab pos="457200" algn="l"/>
                <a:tab pos="914400" algn="l"/>
                <a:tab pos="1371600" algn="l"/>
              </a:tabLst>
            </a:pPr>
            <a:r>
              <a:rPr lang="en-US" sz="2400">
                <a:solidFill>
                  <a:srgbClr val="000000"/>
                </a:solidFill>
                <a:latin typeface="Tahoma" charset="0"/>
              </a:rPr>
              <a:t>A</a:t>
            </a:r>
          </a:p>
        </p:txBody>
      </p:sp>
      <p:sp>
        <p:nvSpPr>
          <p:cNvPr id="28703" name="Rectangle 42"/>
          <p:cNvSpPr>
            <a:spLocks noChangeArrowheads="1"/>
          </p:cNvSpPr>
          <p:nvPr/>
        </p:nvSpPr>
        <p:spPr bwMode="auto">
          <a:xfrm>
            <a:off x="4427538" y="2524125"/>
            <a:ext cx="550862" cy="452438"/>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tabLst>
                <a:tab pos="457200" algn="l"/>
                <a:tab pos="914400" algn="l"/>
                <a:tab pos="1371600" algn="l"/>
              </a:tabLst>
            </a:pPr>
            <a:r>
              <a:rPr lang="en-US" sz="2400">
                <a:solidFill>
                  <a:srgbClr val="000000"/>
                </a:solidFill>
                <a:latin typeface="Tahoma" charset="0"/>
              </a:rPr>
              <a:t>B</a:t>
            </a:r>
          </a:p>
        </p:txBody>
      </p:sp>
      <p:sp>
        <p:nvSpPr>
          <p:cNvPr id="28704" name="Rectangle 43"/>
          <p:cNvSpPr>
            <a:spLocks noChangeArrowheads="1"/>
          </p:cNvSpPr>
          <p:nvPr/>
        </p:nvSpPr>
        <p:spPr bwMode="auto">
          <a:xfrm>
            <a:off x="4114800" y="4116388"/>
            <a:ext cx="549275" cy="450850"/>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tabLst>
                <a:tab pos="457200" algn="l"/>
                <a:tab pos="914400" algn="l"/>
                <a:tab pos="1371600" algn="l"/>
              </a:tabLst>
            </a:pPr>
            <a:r>
              <a:rPr lang="en-US" sz="2400">
                <a:solidFill>
                  <a:srgbClr val="000000"/>
                </a:solidFill>
                <a:latin typeface="Tahoma" charset="0"/>
              </a:rPr>
              <a:t>A</a:t>
            </a:r>
          </a:p>
        </p:txBody>
      </p:sp>
      <p:sp>
        <p:nvSpPr>
          <p:cNvPr id="28705" name="Rectangle 44"/>
          <p:cNvSpPr>
            <a:spLocks noChangeArrowheads="1"/>
          </p:cNvSpPr>
          <p:nvPr/>
        </p:nvSpPr>
        <p:spPr bwMode="auto">
          <a:xfrm>
            <a:off x="3787775" y="5683250"/>
            <a:ext cx="550863" cy="450850"/>
          </a:xfrm>
          <a:prstGeom prst="rect">
            <a:avLst/>
          </a:prstGeom>
          <a:noFill/>
          <a:ln w="12700">
            <a:noFill/>
            <a:miter lim="800000"/>
            <a:headEnd/>
            <a:tailEnd/>
          </a:ln>
        </p:spPr>
        <p:txBody>
          <a:bodyPr wrap="none" lIns="19050" tIns="26988" rIns="19050" bIns="26988">
            <a:prstTxWarp prst="textNoShape">
              <a:avLst/>
            </a:prstTxWarp>
          </a:bodyPr>
          <a:lstStyle/>
          <a:p>
            <a:pPr>
              <a:lnSpc>
                <a:spcPts val="2600"/>
              </a:lnSpc>
              <a:tabLst>
                <a:tab pos="457200" algn="l"/>
                <a:tab pos="914400" algn="l"/>
                <a:tab pos="1371600" algn="l"/>
              </a:tabLst>
            </a:pPr>
            <a:r>
              <a:rPr lang="en-US" sz="2400">
                <a:solidFill>
                  <a:srgbClr val="000000"/>
                </a:solidFill>
                <a:latin typeface="Tahoma" charset="0"/>
              </a:rPr>
              <a:t>B</a:t>
            </a:r>
          </a:p>
        </p:txBody>
      </p:sp>
      <p:sp>
        <p:nvSpPr>
          <p:cNvPr id="28706" name="Rectangle 49"/>
          <p:cNvSpPr>
            <a:spLocks noGrp="1" noChangeArrowheads="1"/>
          </p:cNvSpPr>
          <p:nvPr>
            <p:ph type="title"/>
          </p:nvPr>
        </p:nvSpPr>
        <p:spPr/>
        <p:txBody>
          <a:bodyPr/>
          <a:lstStyle/>
          <a:p>
            <a:pPr eaLnBrk="1" hangingPunct="1"/>
            <a:r>
              <a:rPr lang="en-US"/>
              <a:t>Switches (cont’d)</a:t>
            </a:r>
          </a:p>
        </p:txBody>
      </p:sp>
      <p:sp>
        <p:nvSpPr>
          <p:cNvPr id="28707" name="Rectangle 50"/>
          <p:cNvSpPr>
            <a:spLocks noGrp="1" noChangeArrowheads="1"/>
          </p:cNvSpPr>
          <p:nvPr>
            <p:ph type="body" idx="1"/>
          </p:nvPr>
        </p:nvSpPr>
        <p:spPr/>
        <p:txBody>
          <a:bodyPr/>
          <a:lstStyle/>
          <a:p>
            <a:pPr eaLnBrk="1" hangingPunct="1"/>
            <a:r>
              <a:rPr lang="en-US" sz="2800"/>
              <a:t>Compose switches into more complex ones (Boolean functions):</a:t>
            </a:r>
          </a:p>
        </p:txBody>
      </p:sp>
      <p:sp>
        <p:nvSpPr>
          <p:cNvPr id="43" name="Slide Number Placeholder 42"/>
          <p:cNvSpPr>
            <a:spLocks noGrp="1"/>
          </p:cNvSpPr>
          <p:nvPr>
            <p:ph type="sldNum" sz="quarter" idx="12"/>
          </p:nvPr>
        </p:nvSpPr>
        <p:spPr/>
        <p:txBody>
          <a:bodyPr/>
          <a:lstStyle/>
          <a:p>
            <a:pPr>
              <a:defRPr/>
            </a:pPr>
            <a:fld id="{FC6B1CDA-2B76-D645-9CDF-26EA6863596B}" type="slidenum">
              <a:rPr lang="en-US"/>
              <a:pPr>
                <a:defRPr/>
              </a:pPr>
              <a:t>6</a:t>
            </a:fld>
            <a:endParaRPr lang="en-US"/>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boole.gif"/>
          <p:cNvPicPr>
            <a:picLocks noChangeAspect="1"/>
          </p:cNvPicPr>
          <p:nvPr/>
        </p:nvPicPr>
        <p:blipFill>
          <a:blip r:embed="rId2"/>
          <a:stretch>
            <a:fillRect/>
          </a:stretch>
        </p:blipFill>
        <p:spPr>
          <a:xfrm>
            <a:off x="6078071" y="3962400"/>
            <a:ext cx="3065929" cy="2895600"/>
          </a:xfrm>
          <a:prstGeom prst="rect">
            <a:avLst/>
          </a:prstGeom>
        </p:spPr>
      </p:pic>
      <p:sp>
        <p:nvSpPr>
          <p:cNvPr id="2" name="Title 1"/>
          <p:cNvSpPr>
            <a:spLocks noGrp="1"/>
          </p:cNvSpPr>
          <p:nvPr>
            <p:ph type="title"/>
          </p:nvPr>
        </p:nvSpPr>
        <p:spPr/>
        <p:txBody>
          <a:bodyPr/>
          <a:lstStyle/>
          <a:p>
            <a:r>
              <a:rPr lang="en-US" dirty="0" smtClean="0"/>
              <a:t>Historical Note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Early computer designers built ad hoc circuits from switches</a:t>
            </a:r>
          </a:p>
          <a:p>
            <a:r>
              <a:rPr lang="en-US" dirty="0" smtClean="0"/>
              <a:t>Began to notice common patterns in their work: </a:t>
            </a:r>
            <a:r>
              <a:rPr lang="en-US" dirty="0" err="1" smtClean="0"/>
              <a:t>ANDs</a:t>
            </a:r>
            <a:r>
              <a:rPr lang="en-US" dirty="0" smtClean="0"/>
              <a:t>, </a:t>
            </a:r>
            <a:r>
              <a:rPr lang="en-US" dirty="0" err="1" smtClean="0"/>
              <a:t>ORs</a:t>
            </a:r>
            <a:r>
              <a:rPr lang="en-US" dirty="0" smtClean="0"/>
              <a:t>, …</a:t>
            </a:r>
          </a:p>
          <a:p>
            <a:r>
              <a:rPr lang="en-US" dirty="0" smtClean="0"/>
              <a:t>Master’s thesis (by Claude Shannon, 1940) made link between work and 19</a:t>
            </a:r>
            <a:r>
              <a:rPr lang="en-US" baseline="30000" dirty="0" smtClean="0"/>
              <a:t>th</a:t>
            </a:r>
            <a:r>
              <a:rPr lang="en-US" dirty="0" smtClean="0"/>
              <a:t> Century </a:t>
            </a:r>
            <a:br>
              <a:rPr lang="en-US" dirty="0" smtClean="0"/>
            </a:br>
            <a:r>
              <a:rPr lang="en-US" dirty="0" smtClean="0"/>
              <a:t>Mathematician George Boole</a:t>
            </a:r>
          </a:p>
          <a:p>
            <a:pPr lvl="1"/>
            <a:r>
              <a:rPr lang="en-US" dirty="0" smtClean="0"/>
              <a:t>Called it “Boolean” in his honor</a:t>
            </a:r>
          </a:p>
          <a:p>
            <a:r>
              <a:rPr lang="en-US" dirty="0" smtClean="0"/>
              <a:t>Could apply math to give theory to </a:t>
            </a:r>
            <a:br>
              <a:rPr lang="en-US" dirty="0" smtClean="0"/>
            </a:br>
            <a:r>
              <a:rPr lang="en-US" dirty="0" smtClean="0"/>
              <a:t>hardware design, minimization, …</a:t>
            </a:r>
          </a:p>
        </p:txBody>
      </p:sp>
      <p:sp>
        <p:nvSpPr>
          <p:cNvPr id="6" name="Slide Number Placeholder 5"/>
          <p:cNvSpPr>
            <a:spLocks noGrp="1"/>
          </p:cNvSpPr>
          <p:nvPr>
            <p:ph type="sldNum" sz="quarter" idx="12"/>
          </p:nvPr>
        </p:nvSpPr>
        <p:spPr/>
        <p:txBody>
          <a:bodyPr/>
          <a:lstStyle/>
          <a:p>
            <a:fld id="{3CC63E4C-4642-794D-A2FD-70F6B81535F5}" type="slidenum">
              <a:rPr lang="en-US" smtClean="0"/>
              <a:pPr/>
              <a:t>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descr="Large confetti"/>
          <p:cNvSpPr>
            <a:spLocks noGrp="1" noChangeArrowheads="1"/>
          </p:cNvSpPr>
          <p:nvPr>
            <p:ph type="title"/>
          </p:nvPr>
        </p:nvSpPr>
        <p:spPr/>
        <p:txBody>
          <a:bodyPr/>
          <a:lstStyle/>
          <a:p>
            <a:r>
              <a:rPr lang="en-US" dirty="0" smtClean="0"/>
              <a:t>Transistors</a:t>
            </a:r>
            <a:endParaRPr lang="en-US" dirty="0"/>
          </a:p>
        </p:txBody>
      </p:sp>
      <p:sp>
        <p:nvSpPr>
          <p:cNvPr id="8195" name="Rectangle 3"/>
          <p:cNvSpPr>
            <a:spLocks noGrp="1" noChangeArrowheads="1"/>
          </p:cNvSpPr>
          <p:nvPr>
            <p:ph type="body" idx="1"/>
          </p:nvPr>
        </p:nvSpPr>
        <p:spPr/>
        <p:txBody>
          <a:bodyPr>
            <a:normAutofit fontScale="92500" lnSpcReduction="10000"/>
          </a:bodyPr>
          <a:lstStyle/>
          <a:p>
            <a:r>
              <a:rPr lang="en-US" sz="2800" dirty="0" smtClean="0"/>
              <a:t>High </a:t>
            </a:r>
            <a:r>
              <a:rPr lang="en-US" sz="2800" dirty="0"/>
              <a:t>voltage (</a:t>
            </a:r>
            <a:r>
              <a:rPr lang="en-US" sz="2800" dirty="0" err="1"/>
              <a:t>V</a:t>
            </a:r>
            <a:r>
              <a:rPr lang="en-US" sz="2800" baseline="-25000" dirty="0" err="1"/>
              <a:t>dd</a:t>
            </a:r>
            <a:r>
              <a:rPr lang="en-US" sz="2800" dirty="0"/>
              <a:t>) </a:t>
            </a:r>
            <a:r>
              <a:rPr lang="en-US" sz="2800" dirty="0" smtClean="0"/>
              <a:t>represents </a:t>
            </a:r>
            <a:r>
              <a:rPr lang="en-US" sz="2800" dirty="0"/>
              <a:t>1, or </a:t>
            </a:r>
            <a:r>
              <a:rPr lang="en-US" sz="2800" dirty="0" smtClean="0"/>
              <a:t>true</a:t>
            </a:r>
          </a:p>
          <a:p>
            <a:pPr lvl="1"/>
            <a:r>
              <a:rPr lang="en-US" sz="2400" dirty="0" smtClean="0"/>
              <a:t>In modern microprocessors, </a:t>
            </a:r>
            <a:r>
              <a:rPr lang="en-US" sz="2400" dirty="0" err="1" smtClean="0"/>
              <a:t>Vdd</a:t>
            </a:r>
            <a:r>
              <a:rPr lang="en-US" sz="2400" dirty="0" smtClean="0"/>
              <a:t> ~ 1.0 Volt </a:t>
            </a:r>
          </a:p>
          <a:p>
            <a:r>
              <a:rPr lang="en-US" sz="2800" dirty="0" smtClean="0"/>
              <a:t>Low </a:t>
            </a:r>
            <a:r>
              <a:rPr lang="en-US" sz="2800" dirty="0"/>
              <a:t>voltage </a:t>
            </a:r>
            <a:r>
              <a:rPr lang="en-US" sz="2800" dirty="0" smtClean="0"/>
              <a:t>(0 Volt </a:t>
            </a:r>
            <a:r>
              <a:rPr lang="en-US" sz="2800" dirty="0"/>
              <a:t>or</a:t>
            </a:r>
            <a:r>
              <a:rPr lang="en-US" sz="2800" dirty="0" smtClean="0"/>
              <a:t> Ground) represents </a:t>
            </a:r>
            <a:r>
              <a:rPr lang="en-US" sz="2800" dirty="0"/>
              <a:t>0, or </a:t>
            </a:r>
            <a:r>
              <a:rPr lang="en-US" sz="2800" dirty="0" smtClean="0"/>
              <a:t>false</a:t>
            </a:r>
          </a:p>
          <a:p>
            <a:r>
              <a:rPr lang="en-US" sz="2800" dirty="0" smtClean="0"/>
              <a:t>Pick a midpoint voltage to decide if a 0 or a 1</a:t>
            </a:r>
          </a:p>
          <a:p>
            <a:pPr lvl="1"/>
            <a:r>
              <a:rPr lang="en-US" sz="2400" dirty="0" smtClean="0"/>
              <a:t>Voltage greater than midpoint = 1</a:t>
            </a:r>
          </a:p>
          <a:p>
            <a:pPr lvl="1"/>
            <a:r>
              <a:rPr lang="en-US" sz="2400" dirty="0" smtClean="0"/>
              <a:t>Voltage less than midpoint = 0</a:t>
            </a:r>
          </a:p>
          <a:p>
            <a:pPr lvl="1"/>
            <a:r>
              <a:rPr lang="en-US" sz="2400" dirty="0" smtClean="0"/>
              <a:t>This removes noise as signals propagate – a big advantage of digital systems over analog systems</a:t>
            </a:r>
          </a:p>
          <a:p>
            <a:r>
              <a:rPr lang="en-US" sz="2800" dirty="0"/>
              <a:t>If</a:t>
            </a:r>
            <a:r>
              <a:rPr lang="en-US" sz="2800" dirty="0" smtClean="0"/>
              <a:t> one switch can control another switch, we can </a:t>
            </a:r>
            <a:r>
              <a:rPr lang="en-US" sz="2800" dirty="0"/>
              <a:t>build a </a:t>
            </a:r>
            <a:r>
              <a:rPr lang="en-US" sz="2800" dirty="0" smtClean="0"/>
              <a:t>computer!</a:t>
            </a:r>
          </a:p>
          <a:p>
            <a:r>
              <a:rPr lang="en-US" sz="2800" dirty="0" smtClean="0"/>
              <a:t>Our switches: CMOS </a:t>
            </a:r>
            <a:r>
              <a:rPr lang="en-US" sz="2800" dirty="0"/>
              <a:t>transistors</a:t>
            </a:r>
          </a:p>
        </p:txBody>
      </p:sp>
      <p:sp>
        <p:nvSpPr>
          <p:cNvPr id="6" name="Slide Number Placeholder 5"/>
          <p:cNvSpPr>
            <a:spLocks noGrp="1"/>
          </p:cNvSpPr>
          <p:nvPr>
            <p:ph type="sldNum" sz="quarter" idx="12"/>
          </p:nvPr>
        </p:nvSpPr>
        <p:spPr/>
        <p:txBody>
          <a:bodyPr/>
          <a:lstStyle/>
          <a:p>
            <a:fld id="{3CC63E4C-4642-794D-A2FD-70F6B81535F5}" type="slidenum">
              <a:rPr lang="en-US" smtClean="0"/>
              <a:pPr/>
              <a:t>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95">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3"/>
          <p:cNvSpPr>
            <a:spLocks noGrp="1" noChangeArrowheads="1"/>
          </p:cNvSpPr>
          <p:nvPr>
            <p:ph type="title"/>
          </p:nvPr>
        </p:nvSpPr>
        <p:spPr/>
        <p:txBody>
          <a:bodyPr/>
          <a:lstStyle/>
          <a:p>
            <a:pPr eaLnBrk="1" hangingPunct="1"/>
            <a:r>
              <a:rPr lang="en-US" dirty="0" smtClean="0"/>
              <a:t>CMOS Transistor </a:t>
            </a:r>
            <a:r>
              <a:rPr lang="en-US" dirty="0"/>
              <a:t>Networks</a:t>
            </a:r>
          </a:p>
        </p:txBody>
      </p:sp>
      <p:sp>
        <p:nvSpPr>
          <p:cNvPr id="30724" name="Rectangle 14"/>
          <p:cNvSpPr>
            <a:spLocks noGrp="1" noChangeArrowheads="1"/>
          </p:cNvSpPr>
          <p:nvPr>
            <p:ph type="body" idx="1"/>
          </p:nvPr>
        </p:nvSpPr>
        <p:spPr>
          <a:xfrm>
            <a:off x="516965" y="1361141"/>
            <a:ext cx="8229600" cy="4525963"/>
          </a:xfrm>
        </p:spPr>
        <p:txBody>
          <a:bodyPr>
            <a:normAutofit fontScale="92500" lnSpcReduction="10000"/>
          </a:bodyPr>
          <a:lstStyle/>
          <a:p>
            <a:pPr eaLnBrk="1" hangingPunct="1"/>
            <a:r>
              <a:rPr lang="en-US" dirty="0"/>
              <a:t>Modern digital systems designed in CMOS</a:t>
            </a:r>
          </a:p>
          <a:p>
            <a:pPr lvl="1" eaLnBrk="1" hangingPunct="1"/>
            <a:r>
              <a:rPr lang="en-US" dirty="0"/>
              <a:t>MOS: Metal-Oxide on Semiconductor</a:t>
            </a:r>
          </a:p>
          <a:p>
            <a:pPr lvl="1" eaLnBrk="1" hangingPunct="1"/>
            <a:r>
              <a:rPr lang="en-US" dirty="0"/>
              <a:t>C for complementary:</a:t>
            </a:r>
            <a:r>
              <a:rPr lang="en-US" dirty="0" smtClean="0"/>
              <a:t> use </a:t>
            </a:r>
            <a:r>
              <a:rPr lang="en-US" i="1" dirty="0" smtClean="0">
                <a:solidFill>
                  <a:srgbClr val="0000FF"/>
                </a:solidFill>
              </a:rPr>
              <a:t>pairs </a:t>
            </a:r>
            <a:r>
              <a:rPr lang="en-US" dirty="0" smtClean="0"/>
              <a:t>of normally-</a:t>
            </a:r>
            <a:r>
              <a:rPr lang="en-US" i="1" dirty="0" smtClean="0"/>
              <a:t>on</a:t>
            </a:r>
            <a:r>
              <a:rPr lang="en-US" dirty="0" smtClean="0"/>
              <a:t> </a:t>
            </a:r>
            <a:r>
              <a:rPr lang="en-US" dirty="0"/>
              <a:t>and </a:t>
            </a:r>
            <a:r>
              <a:rPr lang="en-US" dirty="0" smtClean="0"/>
              <a:t>normally-</a:t>
            </a:r>
            <a:r>
              <a:rPr lang="en-US" i="1" dirty="0" smtClean="0"/>
              <a:t>off</a:t>
            </a:r>
            <a:r>
              <a:rPr lang="en-US" dirty="0" smtClean="0"/>
              <a:t> switches</a:t>
            </a:r>
          </a:p>
          <a:p>
            <a:pPr lvl="1" eaLnBrk="1" hangingPunct="1"/>
            <a:endParaRPr lang="en-US" dirty="0" smtClean="0"/>
          </a:p>
          <a:p>
            <a:pPr eaLnBrk="1" hangingPunct="1"/>
            <a:r>
              <a:rPr lang="en-US" dirty="0" smtClean="0"/>
              <a:t>CMOS </a:t>
            </a:r>
            <a:r>
              <a:rPr lang="en-US" dirty="0"/>
              <a:t>transistors act as voltage-controlled switches</a:t>
            </a:r>
          </a:p>
          <a:p>
            <a:pPr lvl="1" eaLnBrk="1" hangingPunct="1"/>
            <a:r>
              <a:rPr lang="en-US" dirty="0"/>
              <a:t>Similar, though easier to work with, than </a:t>
            </a:r>
            <a:r>
              <a:rPr lang="en-US" dirty="0" smtClean="0"/>
              <a:t>electro-mechanical relay switches from earlier era </a:t>
            </a:r>
          </a:p>
          <a:p>
            <a:pPr lvl="1" eaLnBrk="1" hangingPunct="1"/>
            <a:r>
              <a:rPr lang="en-US" dirty="0" smtClean="0"/>
              <a:t>Use energy primarily when switching </a:t>
            </a:r>
            <a:endParaRPr lang="en-US" dirty="0"/>
          </a:p>
        </p:txBody>
      </p:sp>
      <p:sp>
        <p:nvSpPr>
          <p:cNvPr id="7" name="Slide Number Placeholder 6"/>
          <p:cNvSpPr>
            <a:spLocks noGrp="1"/>
          </p:cNvSpPr>
          <p:nvPr>
            <p:ph type="sldNum" sz="quarter" idx="12"/>
          </p:nvPr>
        </p:nvSpPr>
        <p:spPr/>
        <p:txBody>
          <a:bodyPr/>
          <a:lstStyle/>
          <a:p>
            <a:pPr>
              <a:defRPr/>
            </a:pPr>
            <a:fld id="{FC279603-9B5A-5A4D-B49B-F39CD0D292C2}" type="slidenum">
              <a:rPr lang="en-US"/>
              <a:pPr>
                <a:defRPr/>
              </a:pPr>
              <a:t>9</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30960</TotalTime>
  <Words>3162</Words>
  <Application>Microsoft Office PowerPoint</Application>
  <PresentationFormat>On-screen Show (4:3)</PresentationFormat>
  <Paragraphs>583</Paragraphs>
  <Slides>46</Slides>
  <Notes>26</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61" baseType="lpstr">
      <vt:lpstr>新細明體</vt:lpstr>
      <vt:lpstr>Arial</vt:lpstr>
      <vt:lpstr>Calibri</vt:lpstr>
      <vt:lpstr>Comic Sans MS</vt:lpstr>
      <vt:lpstr>Courier</vt:lpstr>
      <vt:lpstr>Courier New</vt:lpstr>
      <vt:lpstr>DejaVu Sans</vt:lpstr>
      <vt:lpstr>Helvetica</vt:lpstr>
      <vt:lpstr>Symbol</vt:lpstr>
      <vt:lpstr>Tahoma</vt:lpstr>
      <vt:lpstr>Times</vt:lpstr>
      <vt:lpstr>Times New Roman</vt:lpstr>
      <vt:lpstr>Wingdings</vt:lpstr>
      <vt:lpstr>Office Theme</vt:lpstr>
      <vt:lpstr>Image</vt:lpstr>
      <vt:lpstr>CS 61C:  Great Ideas in Computer Architecture  Synchronous Digital Systems</vt:lpstr>
      <vt:lpstr>Levels of Representation/Interpretation</vt:lpstr>
      <vt:lpstr>Hardware Design</vt:lpstr>
      <vt:lpstr>Synchronous Digital Systems</vt:lpstr>
      <vt:lpstr>Switches: Basic Element of Physical Implementations</vt:lpstr>
      <vt:lpstr>Switches (cont’d)</vt:lpstr>
      <vt:lpstr>Historical Note</vt:lpstr>
      <vt:lpstr>Transistors</vt:lpstr>
      <vt:lpstr>CMOS Transistor Networks</vt:lpstr>
      <vt:lpstr>CMOS Transistors</vt:lpstr>
      <vt:lpstr>#2: Moore’s Law</vt:lpstr>
      <vt:lpstr>Intel 14nm Technology</vt:lpstr>
      <vt:lpstr>Sense of Scale</vt:lpstr>
      <vt:lpstr>CMOS Circuit Rules</vt:lpstr>
      <vt:lpstr>CMOS Networks</vt:lpstr>
      <vt:lpstr>Two-Input Networks</vt:lpstr>
      <vt:lpstr>Clickers/Peer Instruction</vt:lpstr>
      <vt:lpstr>Administrivia</vt:lpstr>
      <vt:lpstr>Combinational Logic Symbols</vt:lpstr>
      <vt:lpstr>Boolean Algebra</vt:lpstr>
      <vt:lpstr>Representations of Combinational Logic (groups of logic gates)</vt:lpstr>
      <vt:lpstr>Truth Tables for Combinational Logic</vt:lpstr>
      <vt:lpstr>Truth Table Example #1:  y= F(a,b): 1 iff a ≠ b</vt:lpstr>
      <vt:lpstr>Truth Table Example #2:  2-bit Adder</vt:lpstr>
      <vt:lpstr>Truth Table Example #3:  32-bit Unsigned Adder</vt:lpstr>
      <vt:lpstr>Truth Table Example #4:  3-input Majority Circuit</vt:lpstr>
      <vt:lpstr>Boolean Algebra: Circuit &amp; Algebraic Simplification</vt:lpstr>
      <vt:lpstr>Laws of Boolean Algebra</vt:lpstr>
      <vt:lpstr>Boolean Algebraic Simplification Example</vt:lpstr>
      <vt:lpstr>Boolean Algebraic Simplification Example</vt:lpstr>
      <vt:lpstr>Clickers/Peer Instruction</vt:lpstr>
      <vt:lpstr>Break</vt:lpstr>
      <vt:lpstr>Signals and Waveforms: Grouping</vt:lpstr>
      <vt:lpstr>Signals and Waveforms: Circuit Delay</vt:lpstr>
      <vt:lpstr>Sample Debugging Waveform</vt:lpstr>
      <vt:lpstr>Type of Circuits</vt:lpstr>
      <vt:lpstr>Uses for State Elements</vt:lpstr>
      <vt:lpstr>Accumulator Example</vt:lpstr>
      <vt:lpstr>First Try: Does this work?</vt:lpstr>
      <vt:lpstr>Second Try: How About This?</vt:lpstr>
      <vt:lpstr>Model for Synchronous Systems</vt:lpstr>
      <vt:lpstr>Register Internals</vt:lpstr>
      <vt:lpstr>Camera Analogy Timing Terms</vt:lpstr>
      <vt:lpstr>Hardware Timing Terms</vt:lpstr>
      <vt:lpstr>Maximum Clock Frequency</vt:lpstr>
      <vt:lpstr>And in Conclusion, …</vt:lpstr>
    </vt:vector>
  </TitlesOfParts>
  <Company>UC Berkeley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dc:title>
  <dc:creator>Randy Katz</dc:creator>
  <cp:lastModifiedBy>Vladimir Stojanovic</cp:lastModifiedBy>
  <cp:revision>436</cp:revision>
  <cp:lastPrinted>2013-10-27T18:57:03Z</cp:lastPrinted>
  <dcterms:created xsi:type="dcterms:W3CDTF">2012-03-14T13:28:34Z</dcterms:created>
  <dcterms:modified xsi:type="dcterms:W3CDTF">2015-09-24T17:22:00Z</dcterms:modified>
</cp:coreProperties>
</file>