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85" r:id="rId2"/>
    <p:sldId id="650" r:id="rId3"/>
    <p:sldId id="625" r:id="rId4"/>
    <p:sldId id="628" r:id="rId5"/>
    <p:sldId id="629" r:id="rId6"/>
    <p:sldId id="630" r:id="rId7"/>
    <p:sldId id="633" r:id="rId8"/>
    <p:sldId id="651" r:id="rId9"/>
    <p:sldId id="652" r:id="rId10"/>
    <p:sldId id="634" r:id="rId11"/>
    <p:sldId id="635" r:id="rId12"/>
    <p:sldId id="653" r:id="rId13"/>
    <p:sldId id="654" r:id="rId14"/>
    <p:sldId id="686" r:id="rId15"/>
    <p:sldId id="636" r:id="rId16"/>
    <p:sldId id="655" r:id="rId17"/>
    <p:sldId id="656" r:id="rId18"/>
    <p:sldId id="657" r:id="rId19"/>
    <p:sldId id="688" r:id="rId20"/>
    <p:sldId id="659" r:id="rId21"/>
    <p:sldId id="687" r:id="rId22"/>
    <p:sldId id="689" r:id="rId23"/>
    <p:sldId id="661" r:id="rId24"/>
    <p:sldId id="662" r:id="rId25"/>
    <p:sldId id="663" r:id="rId26"/>
    <p:sldId id="665" r:id="rId27"/>
    <p:sldId id="666" r:id="rId28"/>
    <p:sldId id="667" r:id="rId29"/>
    <p:sldId id="668" r:id="rId30"/>
    <p:sldId id="669" r:id="rId31"/>
    <p:sldId id="670" r:id="rId32"/>
    <p:sldId id="671" r:id="rId33"/>
    <p:sldId id="672" r:id="rId34"/>
    <p:sldId id="690" r:id="rId35"/>
    <p:sldId id="682" r:id="rId36"/>
    <p:sldId id="674" r:id="rId37"/>
    <p:sldId id="675" r:id="rId38"/>
    <p:sldId id="676" r:id="rId39"/>
    <p:sldId id="677" r:id="rId40"/>
    <p:sldId id="678" r:id="rId41"/>
    <p:sldId id="681" r:id="rId42"/>
    <p:sldId id="68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6FCF"/>
    <a:srgbClr val="C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5" autoAdjust="0"/>
    <p:restoredTop sz="99811" autoAdjust="0"/>
  </p:normalViewPr>
  <p:slideViewPr>
    <p:cSldViewPr>
      <p:cViewPr varScale="1">
        <p:scale>
          <a:sx n="91" d="100"/>
          <a:sy n="91" d="100"/>
        </p:scale>
        <p:origin x="64" y="1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9504"/>
    </p:cViewPr>
  </p:sorterViewPr>
  <p:notesViewPr>
    <p:cSldViewPr snapToGrid="0" snapToObjects="1">
      <p:cViewPr varScale="1">
        <p:scale>
          <a:sx n="85" d="100"/>
          <a:sy n="85" d="100"/>
        </p:scale>
        <p:origin x="-31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9T22:11:30.0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8664 11097 15 0,'-3'0'7'0,"0"-3"1"16,3 3 7-16,0 0-13 16,-3 3 0-16,0-3 0 0,3 2 0 15,0-2-3-15,-3 0 0 16,0 0 2-16,3 0 0 16,-3 0-1-16,0 3 0 15,0 0 0-15,0-1 1 16,3 1 0-16,-3-1 1 15,3 4-1-15,0-6 1 16,0 0 0-16,3-3 1 16,0 0-1-16,3-2 0 31,9-3 0-31,-1 0 1 0,1 3-1 16,-3 0 1-16,0 5-1 15,0-3 0-15,0 0 0 16,0 3 0-16,0 0-2 15,0 0 1-15,-3 0-1 16,0 0 0-16,-1 0 0 16,1 3 0-16,-3-3 0 15,0 0 0-15,-3 0 0 16,0 0 0-16,0 0 0 16,0 3 0-16,-3-3 0 15,0 0 1-15,-3 0-2 16,0 2 1-16,-3 1-1 15,0 0 1-15,-6-1-1 16,-2 4 0-16,-4-4 0 16,6 1 1-16,-6-3-1 0,3 3 0 15,3-3 1-15,0 2 1 16,0-2-1-16,3 0 1 16,3 0 0-16,1 0 0 15,2-2 0-15,3-1 0 16,0 3-1-16,3-3 1 15,2 1 0-15,4 2 0 16,3 0-1-16,3 0 1 16,3 0-1-16,3 0 1 15,-3 0-1-15,0 2 1 0,-1 1-1 16,1-3 0-16,0 0 0 16,-3 3 1-16,3-3-1 15,-3-3 0-15,0 0 0 16,-6-2 1-16,0 0-2 15,-4-1 0-15,-2 6-1 16,-3 0 1-16,0 3-3 16,-3 0 1-16,-2 2-5 15,-1 0 0-15,0 3-3 16,3 3 0-16</inkml:trace>
  <inkml:trace contextRef="#ctx0" brushRef="#br0" timeOffset="645.248">9089 11240 7 0,'0'7'3'0,"3"-12"7"0,-3 5-4 0,0 0 0 16,3-5 0-16,-3 5 4 15,3-3 0-15,0-2-12 16,0 0 1-16,0-1 8 15,-3 1 0-15,3-3-3 16,0-2 1-16,3-1-3 16,0-5 0-16,0-2-1 15,3-4 0-15,0-1-1 16,0 1 1-16,0 4 0 16,0 2 0-16,-1 3-1 15,1-3 1-15,-3 5 0 16,0 3 0-16,-3 3-1 15,0 0 1-15,-3 5-1 16,0 0 0-16,0 2 0 16,0-2 1-16,3 6-1 15,0-1 1-15,0 6 0 0,3 2 0 16,-3 5-1-16,3 6 1 16,-3-3-1-16,0 6 0 15,-3-1 0-15,0 3 0 16,0-2 0-16,0-3 0 15,3-6-1-15,0-2 1 16,0-3-1-16,0 0 1 16,0-2-1-16,0-3 1 15,3-3-3-15,-3 1 1 16,0-4-4-16,0 1 0 16,0 0-5-16,0-1 0 0</inkml:trace>
  <inkml:trace contextRef="#ctx0" brushRef="#br0" timeOffset="2191.7371">9512 12941 6 0,'-3'0'3'0,"3"5"5"0,0-5-8 0,0-11 5 15,3 11 1 1,-3 0 2-16,0 3 1 0,0 0-12 15,-3-3 1-15,0 0 7 16,0 2 0-16,0 1-3 16,3-3 1-16,-3-3 0 15,0 1 0-15,3 2 1 16,0 0 0-16,0-6 0 16,3-1 0-16,0-1 0 15,3 0 1-15,0 0-2 16,0 0 0-16,0 0 0 15,0 0 0-15,0 3-1 16,3-3 0-16,0 2 0 16,-1 1 0-16,1 5 0 15,0 0 0-15,0 3-1 16,0 2 1-16,0-2-1 0,0-1 0 16,0 1-1-1,-3 2 1-15,0 1-1 0,0 1 0 16,0 7 0-16,-3-1 1 15,0 3-1-15,-3 0 0 16,0 2 0-16,-3-5 1 16,0 3-2-16,0-2 1 15,0-4 0-15,0 1 0 16,0-3 0-16,-3 0 0 16,0 0-1-16,0-1 1 15,0-1 0-15,0 2 0 0,0 0 0 16,0 2 0-16,0 3 0 15,0-7 0-15,3-1 0 16,0 6 0-16,0-9-1 16,0 4 1-16,0-1 0 15,3-3 0-15,0 4-1 16,0-6 1-16,6 0 0 16,0-6 0-16,3 1 0 15,3 0 1-15,3 0 0 16,0-1 0-16,0 4-1 15,0 2 1-15,0 2-1 16,-4-2 1-16,1-2-1 16,3 4 0-16,0-2 0 15,3 3 0-15,-3 0 0 16,0-1 0-16,-3 4 0 16,3-4 0-16,-4 1 0 15,1-3 1-15,0 5-1 0,-3 0 0 16,0 1 0-16,0-6 0 15,-6 0 0-15,3 5 1 16,-3-5-1-16,-3 0 0 16,0 0 0-16,6 0 0 15,-6-3-1-15,-3 3 1 16,0-2-2-16,0 4 0 16,0-2-2-16,0 3 0 15,0 0-3-15,0-3 1 16,3-6-6-16,-3 6 1 0,3 0-2 15,-3-2 0-15</inkml:trace>
  <inkml:trace contextRef="#ctx0" brushRef="#br0" timeOffset="6906.1152">11521 12658 12 0,'0'-11'6'0,"-6"16"0"0,6-7 7 16,-3-1-12-16,0 3 1 0,0 0 2 15,0 0 1-15,0 3-5 16,-3-3 1-16,3 2 4 15,-3 4 0-15,0-6-1 16,0 2 1-16,0-2-2 16,1 6 1-16,-1-1-2 15,0-2 0-15,3-1-1 16,0-2 1-16,0-2-1 16,3-1 1-16,0 3-1 15,3 3 0-15,3-3 0 16,3 0 1-16,2-3-1 15,7 0 0-15,0 1-1 16,0 2 1-16,0 2 0 16,0-2 0-16,-3 0-1 15,-1 3 0-15,-2 0 0 16,0-3 1-16,-3 0-1 0,0 0 0 16,-3-3 0-16,0 3 0 15,-3-3 0-15,-3 3 1 16,0 0-1-16,0 0 0 15,-3 0 0-15,-3 3 0 16,0-6-1-16,0 6 1 16,-3 0-1-16,0-3 1 15,-3-3 0-15,4 0 0 16,-1 1-1-16,3 2 1 16,0-3-1-16,3 0 1 15,0 1 0-15,3 2 0 0,0 0-2 16,3 2 0-16,-3-2 0 15,3 3 0-15,-3-3-1 16,6 0 1-16,-3 0-1 16,3 0 1-16,0 0 1 15,-1 3 0-15,1-1-1 16,0-2 0-16,0 0-3 16,0 0 0-16,0 0-4 15,3 0 0-15</inkml:trace>
  <inkml:trace contextRef="#ctx0" brushRef="#br0" timeOffset="7551.2306">11866 12724 20 0,'0'-5'10'0,"0"5"-1"0,0 0 14 0,0 0-18 16,0 0 1-16,0 0 3 15,3-6 1-15,3-2-12 16,0 0 1-16,0-5 7 16,0 0 1-16,3 0-3 15,0-1 0-15,3 1-3 16,-3-8 1-16,0 0-1 15,0 0 0-15,3 0-1 16,-4-1 0-16,1 7 0 16,-3-1 1-16,0 5 0 15,-3 3 0-15,0 3 0 16,-3 5 0-16,0 0 0 0,-3 5 0 16,3 6-1-16,0 5 1 15,0-3-2-15,0 11 1 16,0 2 0-16,-3 3 0 15,3-2 0-15,0-4 0 16,3 7 0-16,0-4 0 16,0 0-1-16,0-4 1 15,0 1-2-15,-3 1 1 16,0-5-3-16,0-3 0 16,0-3-3-16,-3-3 1 15,0-4-6-15,0-1 0 16,0-2-2-16,0-1 1 0</inkml:trace>
  <inkml:trace contextRef="#ctx0" brushRef="#br0" timeOffset="9216.9415">11753 14774 9 0,'0'8'4'0,"0"-18"7"0,0 12-1 31,0-2-3-31,0 0 0 16,0 0 3-16,0 0 1 16,0 0-14-16,0 3 0 15,0-3 10-15,0 0 0 16,3-5-2-16,0-1 1 16,0-2-2-16,3 3 1 15,0-3-1-15,3 0 1 16,3 3-2-16,0 2 1 15,0 1-2-15,-3 2 0 0,0 2-2 16,-4 4 1-16,7 2-1 16,-6 2 1-16,0-7-1 15,0-3 1-15,0 13-1 16,0-5 0-16,-3 3 0 16,0 7 1-16,-3-2-1 15,0 2 0-15,-3 4 0 16,0-1 1-16,0-3-2 15,0 3 1-15,0-2 0 16,-3-3 0-16,0 0-1 16,3 2 1-16,0-4-1 15,0-4 1-15,-6 1 0 16,6-3 0-16,3 0-1 16,0-3 1-16,0-2-1 15,0-1 1-15,0 3 0 16,0-5 0-16,3-7-1 15,3 4 1-15,-3-5 0 0,0 3 0 16,0-1 0-16,3 1 1 16,3 2 0-16,0 3 0 15,3 3 0-15,0-3 0 16,3 0 0-16,0 3 0 16,3-3-1-16,-1 2 1 15,1 4-1-15,-3-4 0 16,0 1 0-16,-3-3 0 15,0 5 0-15,-3-5 1 16,0 3-1-16,-3-3 1 0,0 3-1 16,-6-3 0-16,3 0 0 15,0 2 1-15,-3-2-1 16,0 0 0-16,0 5-1 16,0-5 1-16,0 3-1 15,0-3 0-15,0 0-3 16,0 3 0-16,0-3-3 15,0 0 1-15,0 0-5 16,-3-3 0-16,0 3-4 16,3 3 1-16</inkml:trace>
  <inkml:trace contextRef="#ctx0" brushRef="#br0" timeOffset="13119.9019">11825 14687 10 0,'-6'5'5'0,"3"1"-1"16,3-6 5-16,0 0-8 16,-3 0 0-16,3 0 1 15,0 0 1-15,0 0-3 16,-3 2 1-16,0 1 2 0,3 0 1 16,-3-1-1-16,0 1 1 15,0-1-1-15,3 4 0 16,-3-1-1-16,0 0 1 15,0 1-1-15,0-1 0 16,3 0 0-16,-3 1 0 16,3-1-1-16,-3 0 0 15,0-5 0-15,3 5 0 16,0-5-1-16,0 0 1 16,3 3-1-16,-3-3 1 15,0 3 0-15,0-3 0 0,0 0-1 16,3 5 0-16,-3-5 0 15,0 0 0-15,3-3 0 16,-3 3 0-16,0 0 0 16,6-2 0-16,-6-4 0 15,3 1 0-15,0 0 0 16,0 0 0-16,-3-1 0 16,3-2 0-16,0 3 0 15,0 0 1-15,0-1 0 16,3 1 0-16,-3 0 0 15,3 2 1-15,-3 3-1 16,3 0 1-16,-1 0-1 16,4 0 1-16,-9 0-1 15,3 3 0-15,0-3-1 16,3 2 1-16,-3 4 0 0,0-1 0 16,3 0-1-16,0 3 0 15,0 0 0-15,0 0 1 16,0-5-1-16,0 5 0 15,-3-6 0-15,0-2 1 16,0 8-1-16,0-2 0 16,0-1 0-16,-3 3 1 15,0-3-1-15,0 8 1 16,0-5-1-16,0 0 0 16,0 0 0-16,-3 0 0 0,3 3 0 15,-3-1 0-15,0 1 0 16,0-3 0-16,0 2 0 15,0 1 0-15,0-3 0 16,-3 0 0-16,3 2 0 16,0 1 1-16,-3-3-1 15,3 3 0-15,0-6 0 16,-3 5 1-16,3 4 0 16,0-1 0-16,3 0-1 15,0-2 1-15,0-3 0 16,0-3 0-16,-3 0-1 15,3 1 1-15,0 1-1 16,0-4 1-16,0 2-1 16,-3 1 0-16,3-4 0 15,0 1 1-15,0 0-1 16,0-3 0-16,0 0 0 16,0 0 0-16,0 0 0 0,0 0 1 15,0 0-1-15,0 0 0 16,3-6 0-16,-3 1 0 15,0 0 0-15,0-6 0 16,3 6-1-16,0 0 1 16,3-1 0-16,0 4 0 15,0-1 0-15,0 0 0 16,0 3 0-16,3 3 1 16,0-3-1-16,0 3 0 15,3 2 0-15,0 0 1 0,3-2-1 16,-1-3 0-16,1 3 0 15,0-1 0-15,0 3 0 16,-3-5 0-16,0 0 0 16,0 3 0-16,-3-6 0 15,0 3 1-15,0 0-1 16,-3 0 1-16,0 3-1 16,-6-3 0-16,2-3 0 15,-2 3 0-15,0 0 0 16,0 0 1-16,0 0-2 15,0 0 0-15,0 0-2 16,0 0 0-16,0 0-3 16,0 0 1-16,0 0-9 15,0-7 0-15,0 7 1 16,-2 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40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F97FDFF-7B9F-7D4D-BFC0-AAD1F3D3D3C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77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3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1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63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4537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9" y="4346577"/>
            <a:ext cx="5908675" cy="4111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9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hkn</a:t>
            </a:r>
            <a:r>
              <a:rPr lang="en-US" dirty="0" smtClean="0"/>
              <a:t> for old exams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96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27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1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8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9" y="4341813"/>
            <a:ext cx="5910262" cy="4116387"/>
          </a:xfrm>
          <a:noFill/>
        </p:spPr>
        <p:txBody>
          <a:bodyPr wrap="square" lIns="90475" tIns="44444" rIns="90475" bIns="4444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253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585788"/>
            <a:ext cx="455295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92606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62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91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97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64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57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8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83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41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5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1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0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96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8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69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42" tIns="44971" rIns="89942" bIns="44971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2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3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9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2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5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66125" y="588119"/>
            <a:ext cx="4539781" cy="3416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516026" y="4346763"/>
            <a:ext cx="5910133" cy="412309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6113" cy="896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7847013" cy="173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033713"/>
            <a:ext cx="7847013" cy="1738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93DDC3-FD7F-1F45-89D7-5881D11171A2}" type="datetime1">
              <a:rPr lang="en-US" smtClean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Fall 2013 -- Lecture #17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68" y="1295400"/>
            <a:ext cx="8510631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i="1" dirty="0"/>
              <a:t>Finite State Machines,</a:t>
            </a:r>
            <a:br>
              <a:rPr lang="en-US" i="1" dirty="0"/>
            </a:br>
            <a:r>
              <a:rPr lang="en-US" i="1" dirty="0"/>
              <a:t>Functional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6000" y="3886200"/>
            <a:ext cx="7213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Instructors: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Wawrzynek</a:t>
            </a:r>
            <a:r>
              <a:rPr lang="en-US" dirty="0" smtClean="0"/>
              <a:t> &amp; Vladimir </a:t>
            </a:r>
            <a:r>
              <a:rPr lang="en-US" dirty="0" err="1" smtClean="0"/>
              <a:t>Stojanovic</a:t>
            </a:r>
            <a:endParaRPr lang="en-US" dirty="0" smtClean="0"/>
          </a:p>
          <a:p>
            <a:r>
              <a:rPr lang="en-US" dirty="0" smtClean="0"/>
              <a:t>http://inst.eecs.Berkeley.edu/~cs61c/fa15</a:t>
            </a:r>
          </a:p>
        </p:txBody>
      </p:sp>
    </p:spTree>
    <p:extLst>
      <p:ext uri="{BB962C8B-B14F-4D97-AF65-F5344CB8AC3E}">
        <p14:creationId xmlns:p14="http://schemas.microsoft.com/office/powerpoint/2010/main" val="23689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Analogy Timing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to take a portrait – timing right before and after taking picture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Set up time </a:t>
            </a:r>
            <a:r>
              <a:rPr lang="en-US" dirty="0" smtClean="0"/>
              <a:t>– don’t move since about to take picture (open camera shutter)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Hold time </a:t>
            </a:r>
            <a:r>
              <a:rPr lang="en-US" dirty="0" smtClean="0"/>
              <a:t>– need to hold still after shutter opens until camera shutter closes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Time click to data </a:t>
            </a:r>
            <a:r>
              <a:rPr lang="en-US" dirty="0" smtClean="0"/>
              <a:t>– time from open shutter until can see image on output (</a:t>
            </a:r>
            <a:r>
              <a:rPr lang="en-US" dirty="0" err="1" smtClean="0"/>
              <a:t>viewscreen</a:t>
            </a:r>
            <a:r>
              <a:rPr lang="en-US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Timing Terms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Setup </a:t>
            </a:r>
            <a:r>
              <a:rPr lang="en-US" dirty="0">
                <a:solidFill>
                  <a:srgbClr val="0000FF"/>
                </a:solidFill>
              </a:rPr>
              <a:t>Time: </a:t>
            </a:r>
            <a:r>
              <a:rPr lang="en-US" dirty="0"/>
              <a:t>when the input must be stable </a:t>
            </a:r>
            <a:r>
              <a:rPr lang="en-US" i="1" dirty="0">
                <a:solidFill>
                  <a:srgbClr val="0000FF"/>
                </a:solidFill>
              </a:rPr>
              <a:t>before </a:t>
            </a:r>
            <a:r>
              <a:rPr lang="en-US" dirty="0"/>
              <a:t>the</a:t>
            </a:r>
            <a:r>
              <a:rPr lang="en-US" dirty="0" smtClean="0"/>
              <a:t> edge </a:t>
            </a:r>
            <a:r>
              <a:rPr lang="en-US" dirty="0"/>
              <a:t>of the CLK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Hold Time: </a:t>
            </a:r>
            <a:r>
              <a:rPr lang="en-US" dirty="0"/>
              <a:t>when the input must be stable </a:t>
            </a:r>
            <a:r>
              <a:rPr lang="en-US" i="1" dirty="0">
                <a:solidFill>
                  <a:srgbClr val="0000FF"/>
                </a:solidFill>
              </a:rPr>
              <a:t>after </a:t>
            </a:r>
            <a:r>
              <a:rPr lang="en-US" dirty="0"/>
              <a:t>the</a:t>
            </a:r>
            <a:r>
              <a:rPr lang="en-US" dirty="0" smtClean="0"/>
              <a:t> edge </a:t>
            </a:r>
            <a:r>
              <a:rPr lang="en-US" dirty="0"/>
              <a:t>of the CLK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“CLK-to-Q” Delay</a:t>
            </a:r>
            <a:r>
              <a:rPr lang="en-US" dirty="0"/>
              <a:t>: how long it takes the output to change, measured from the</a:t>
            </a:r>
            <a:r>
              <a:rPr lang="en-US" dirty="0" smtClean="0"/>
              <a:t> edge </a:t>
            </a:r>
            <a:r>
              <a:rPr lang="en-US" dirty="0"/>
              <a:t>of the </a:t>
            </a:r>
            <a:r>
              <a:rPr lang="en-US" dirty="0" smtClean="0"/>
              <a:t>CLK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06F8-CDD1-E542-8AB6-801A2FCA93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212138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Accumulator Timing 1/2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 l="3709" t="2322" r="8333" b="12802"/>
          <a:stretch>
            <a:fillRect/>
          </a:stretch>
        </p:blipFill>
        <p:spPr bwMode="auto">
          <a:xfrm>
            <a:off x="990600" y="838200"/>
            <a:ext cx="4021138" cy="277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 l="1680" t="3607" r="3093" b="9798"/>
          <a:stretch>
            <a:fillRect/>
          </a:stretch>
        </p:blipFill>
        <p:spPr bwMode="auto">
          <a:xfrm>
            <a:off x="228600" y="3933825"/>
            <a:ext cx="8763000" cy="216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914400"/>
            <a:ext cx="3429000" cy="3263900"/>
          </a:xfrm>
          <a:ln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Reset input to register is used to force it to all zeros (takes priority over D input).</a:t>
            </a:r>
          </a:p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S</a:t>
            </a:r>
            <a:r>
              <a:rPr lang="en-GB" sz="2000" baseline="-25000"/>
              <a:t>i-1</a:t>
            </a:r>
            <a:r>
              <a:rPr lang="en-GB" sz="2000"/>
              <a:t> holds the result of the i</a:t>
            </a:r>
            <a:r>
              <a:rPr lang="en-GB" sz="2000" baseline="30000"/>
              <a:t>th</a:t>
            </a:r>
            <a:r>
              <a:rPr lang="en-GB" sz="2000"/>
              <a:t>-1 iteration.</a:t>
            </a:r>
          </a:p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Analyze circuit timing starting at the output of the register.</a:t>
            </a:r>
          </a:p>
          <a:p>
            <a:pPr>
              <a:lnSpc>
                <a:spcPct val="75000"/>
              </a:lnSpc>
              <a:spcBef>
                <a:spcPts val="1625"/>
              </a:spcBef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93937" y="5062538"/>
            <a:ext cx="2049463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156569" y="5080000"/>
            <a:ext cx="204946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36663" y="5080000"/>
            <a:ext cx="204946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447450" y="5062538"/>
            <a:ext cx="2049463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78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212138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Accumulator Timing 2/2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 l="3709" t="2322" r="8333" b="12802"/>
          <a:stretch>
            <a:fillRect/>
          </a:stretch>
        </p:blipFill>
        <p:spPr bwMode="auto">
          <a:xfrm>
            <a:off x="990600" y="838200"/>
            <a:ext cx="4021138" cy="277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 l="1416" t="6276" r="9512" b="8902"/>
          <a:stretch>
            <a:fillRect/>
          </a:stretch>
        </p:blipFill>
        <p:spPr bwMode="auto">
          <a:xfrm>
            <a:off x="609600" y="3810000"/>
            <a:ext cx="6400800" cy="2741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 l="75175" t="10463" r="3093" b="27344"/>
          <a:stretch>
            <a:fillRect/>
          </a:stretch>
        </p:blipFill>
        <p:spPr bwMode="auto">
          <a:xfrm>
            <a:off x="6991350" y="4105275"/>
            <a:ext cx="2000250" cy="155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81600" y="838200"/>
            <a:ext cx="3429000" cy="3765550"/>
          </a:xfrm>
          <a:ln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reset signal shown.</a:t>
            </a:r>
          </a:p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Also, in practice X might not arrive to the adder at the same time as S</a:t>
            </a:r>
            <a:r>
              <a:rPr lang="en-GB" sz="2000" baseline="-25000"/>
              <a:t>i-1</a:t>
            </a:r>
          </a:p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S</a:t>
            </a:r>
            <a:r>
              <a:rPr lang="en-GB" sz="2000" baseline="-25000"/>
              <a:t>i</a:t>
            </a:r>
            <a:r>
              <a:rPr lang="en-GB" sz="2000"/>
              <a:t> temporarily is wrong, but register always captures correct value.</a:t>
            </a:r>
          </a:p>
          <a:p>
            <a:pPr>
              <a:lnSpc>
                <a:spcPct val="85000"/>
              </a:lnSpc>
              <a:spcBef>
                <a:spcPts val="1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In good circuits, instability never happens around rising edge of clk.</a:t>
            </a:r>
          </a:p>
          <a:p>
            <a:pPr>
              <a:lnSpc>
                <a:spcPct val="75000"/>
              </a:lnSpc>
              <a:spcBef>
                <a:spcPts val="1625"/>
              </a:spcBef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840176" y="5520134"/>
            <a:ext cx="221853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710347" y="5528469"/>
            <a:ext cx="220186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590441" y="5528469"/>
            <a:ext cx="2201862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4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Model for Synchronous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B1DB3-5FF6-AE42-AEB7-86E14ECCC17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733" y="1023938"/>
            <a:ext cx="7696200" cy="3278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2471" name="Rectangle 3"/>
          <p:cNvSpPr>
            <a:spLocks noChangeArrowheads="1"/>
          </p:cNvSpPr>
          <p:nvPr/>
        </p:nvSpPr>
        <p:spPr bwMode="auto">
          <a:xfrm>
            <a:off x="7467600" y="24384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Rectangle 4"/>
          <p:cNvSpPr>
            <a:spLocks noChangeArrowheads="1"/>
          </p:cNvSpPr>
          <p:nvPr/>
        </p:nvSpPr>
        <p:spPr bwMode="auto">
          <a:xfrm>
            <a:off x="388938" y="4267729"/>
            <a:ext cx="8755063" cy="22676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63360" tIns="25560" rIns="63360" bIns="25560">
            <a:prstTxWarp prst="textNoShape">
              <a:avLst/>
            </a:prstTxWarp>
            <a:spAutoFit/>
          </a:bodyPr>
          <a:lstStyle/>
          <a:p>
            <a:pPr marL="201613" indent="-201613"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Collection of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Combinational Logic </a:t>
            </a:r>
            <a:r>
              <a:rPr lang="en-GB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blocks separated by registers</a:t>
            </a:r>
            <a:endParaRPr lang="en-GB" sz="2400" dirty="0" smtClean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  <a:p>
            <a:pPr marL="201613" indent="-201613"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Feedback </a:t>
            </a:r>
            <a:r>
              <a:rPr lang="en-GB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is optional</a:t>
            </a:r>
          </a:p>
          <a:p>
            <a:pPr marL="201613" indent="-201613"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Clock </a:t>
            </a:r>
            <a:r>
              <a:rPr lang="en-GB" sz="2400" dirty="0" err="1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signal(s</a:t>
            </a:r>
            <a:r>
              <a:rPr lang="en-GB" sz="24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) connects only to clock input of 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registers</a:t>
            </a:r>
          </a:p>
          <a:p>
            <a:pPr marL="201613" indent="-201613"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US" sz="2400" dirty="0" smtClean="0"/>
              <a:t>Clock (CLK): steady square wave that synchronizes the system</a:t>
            </a:r>
          </a:p>
          <a:p>
            <a:pPr marL="201613" indent="-201613"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Register: several bits of state that samples on rising edge of CLK (positive edge-triggered) or falling edge (negative edge-triggered)</a:t>
            </a:r>
            <a:endParaRPr lang="en-GB" sz="2400" dirty="0">
              <a:solidFill>
                <a:srgbClr val="000000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8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Clock Frequency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83600" cy="4525963"/>
          </a:xfrm>
        </p:spPr>
        <p:txBody>
          <a:bodyPr/>
          <a:lstStyle/>
          <a:p>
            <a:pPr eaLnBrk="1" hangingPunct="1"/>
            <a:r>
              <a:rPr lang="en-US" smtClean="0"/>
              <a:t>What is the maximum frequency of this circuit?</a:t>
            </a:r>
          </a:p>
          <a:p>
            <a:pPr lvl="1" eaLnBrk="1" hangingPunct="1"/>
            <a:endParaRPr lang="en-US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EB19D-A831-4B48-866A-FD72DEF19FD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7111" name="Picture 4" descr="fig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9" y="2684463"/>
            <a:ext cx="38862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8997" name="Rectangle 5"/>
          <p:cNvSpPr>
            <a:spLocks noChangeArrowheads="1"/>
          </p:cNvSpPr>
          <p:nvPr/>
        </p:nvSpPr>
        <p:spPr bwMode="auto">
          <a:xfrm>
            <a:off x="381000" y="5892801"/>
            <a:ext cx="87630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Max Delay = </a:t>
            </a:r>
            <a:r>
              <a:rPr lang="en-US" sz="2800" dirty="0">
                <a:solidFill>
                  <a:srgbClr val="660066"/>
                </a:solidFill>
                <a:latin typeface="Calibri" charset="0"/>
              </a:rPr>
              <a:t>CLK-to-Q </a:t>
            </a:r>
            <a:r>
              <a:rPr lang="en-US" sz="2800" dirty="0" smtClean="0">
                <a:solidFill>
                  <a:srgbClr val="660066"/>
                </a:solidFill>
                <a:latin typeface="Calibri" charset="0"/>
              </a:rPr>
              <a:t>Delay + </a:t>
            </a:r>
            <a:r>
              <a:rPr lang="en-US" sz="2800" dirty="0" smtClean="0">
                <a:solidFill>
                  <a:srgbClr val="FF0000"/>
                </a:solidFill>
                <a:latin typeface="Calibri" charset="0"/>
              </a:rPr>
              <a:t>CL Delay + </a:t>
            </a:r>
            <a:r>
              <a:rPr lang="en-US" sz="2800" dirty="0" smtClean="0">
                <a:solidFill>
                  <a:srgbClr val="008000"/>
                </a:solidFill>
                <a:latin typeface="Calibri" charset="0"/>
              </a:rPr>
              <a:t>Setup Time</a:t>
            </a:r>
            <a:endParaRPr lang="en-US" sz="28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388998" name="Line 6"/>
          <p:cNvSpPr>
            <a:spLocks noChangeShapeType="1"/>
          </p:cNvSpPr>
          <p:nvPr/>
        </p:nvSpPr>
        <p:spPr bwMode="auto">
          <a:xfrm>
            <a:off x="1836739" y="3657600"/>
            <a:ext cx="1676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8999" name="Line 7"/>
          <p:cNvSpPr>
            <a:spLocks noChangeShapeType="1"/>
          </p:cNvSpPr>
          <p:nvPr/>
        </p:nvSpPr>
        <p:spPr bwMode="auto">
          <a:xfrm flipH="1">
            <a:off x="2674939" y="4233863"/>
            <a:ext cx="0" cy="457200"/>
          </a:xfrm>
          <a:prstGeom prst="line">
            <a:avLst/>
          </a:prstGeom>
          <a:noFill/>
          <a:ln w="38100">
            <a:solidFill>
              <a:srgbClr val="22A700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9000" name="Line 8"/>
          <p:cNvSpPr>
            <a:spLocks noChangeShapeType="1"/>
          </p:cNvSpPr>
          <p:nvPr/>
        </p:nvSpPr>
        <p:spPr bwMode="auto">
          <a:xfrm flipH="1">
            <a:off x="2674939" y="5181600"/>
            <a:ext cx="0" cy="533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89001" name="Rectangle 9"/>
          <p:cNvSpPr>
            <a:spLocks noChangeArrowheads="1"/>
          </p:cNvSpPr>
          <p:nvPr/>
        </p:nvSpPr>
        <p:spPr bwMode="auto">
          <a:xfrm>
            <a:off x="5519739" y="2819401"/>
            <a:ext cx="286538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Hint: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Frequency = 1/Period</a:t>
            </a:r>
          </a:p>
        </p:txBody>
      </p:sp>
    </p:spTree>
    <p:extLst>
      <p:ext uri="{BB962C8B-B14F-4D97-AF65-F5344CB8AC3E}">
        <p14:creationId xmlns:p14="http://schemas.microsoft.com/office/powerpoint/2010/main" val="2138990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8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8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8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8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8997" grpId="0"/>
      <p:bldP spid="2388998" grpId="0" animBg="1"/>
      <p:bldP spid="2388999" grpId="0" animBg="1"/>
      <p:bldP spid="2389000" grpId="0" animBg="1"/>
      <p:bldP spid="23890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229600" cy="696088"/>
          </a:xfrm>
          <a:ln/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Critical Paths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 l="10162" t="2397" r="12123"/>
          <a:stretch>
            <a:fillRect/>
          </a:stretch>
        </p:blipFill>
        <p:spPr bwMode="auto">
          <a:xfrm>
            <a:off x="381000" y="1219200"/>
            <a:ext cx="3675063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 l="3038" t="7455" r="8771" b="8426"/>
          <a:stretch>
            <a:fillRect/>
          </a:stretch>
        </p:blipFill>
        <p:spPr bwMode="auto">
          <a:xfrm>
            <a:off x="3505200" y="2438400"/>
            <a:ext cx="5410200" cy="3397250"/>
          </a:xfrm>
          <a:prstGeom prst="rect">
            <a:avLst/>
          </a:prstGeom>
          <a:noFill/>
          <a:ln w="9360">
            <a:solidFill>
              <a:srgbClr val="800080"/>
            </a:solidFill>
            <a:miter lim="800000"/>
            <a:headEnd/>
            <a:tailEnd/>
          </a:ln>
          <a:effectLst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0" y="1905000"/>
            <a:ext cx="16986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Timing…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38200" y="6019800"/>
            <a:ext cx="416877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143000" y="5943600"/>
            <a:ext cx="6675438" cy="70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Note: delay of 1 clock cycle from input to output.</a:t>
            </a:r>
          </a:p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Clock period limited by propagation delay of adder/shifter.</a:t>
            </a:r>
          </a:p>
        </p:txBody>
      </p:sp>
    </p:spTree>
    <p:extLst>
      <p:ext uri="{BB962C8B-B14F-4D97-AF65-F5344CB8AC3E}">
        <p14:creationId xmlns:p14="http://schemas.microsoft.com/office/powerpoint/2010/main" val="3663688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382000" cy="696088"/>
          </a:xfrm>
          <a:ln/>
        </p:spPr>
        <p:txBody>
          <a:bodyPr wrap="square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Pipelining to improve </a:t>
            </a:r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070725" y="515938"/>
            <a:ext cx="191928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Timing…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 l="1772" t="3319" r="9547" b="1395"/>
          <a:stretch>
            <a:fillRect/>
          </a:stretch>
        </p:blipFill>
        <p:spPr bwMode="auto">
          <a:xfrm>
            <a:off x="152400" y="914400"/>
            <a:ext cx="3502025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 l="3751" t="8507" r="8150" b="4488"/>
          <a:stretch>
            <a:fillRect/>
          </a:stretch>
        </p:blipFill>
        <p:spPr bwMode="auto">
          <a:xfrm>
            <a:off x="3581400" y="1066800"/>
            <a:ext cx="5410200" cy="4464050"/>
          </a:xfrm>
          <a:prstGeom prst="rect">
            <a:avLst/>
          </a:prstGeom>
          <a:noFill/>
          <a:ln w="9360">
            <a:solidFill>
              <a:srgbClr val="800080"/>
            </a:solidFill>
            <a:miter lim="800000"/>
            <a:headEnd/>
            <a:tailEnd/>
          </a:ln>
          <a:effectLst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04800" y="5638800"/>
            <a:ext cx="8686800" cy="11578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63360" tIns="25560" rIns="63360" bIns="25560">
            <a:prstTxWarp prst="textNoShape">
              <a:avLst/>
            </a:prstTxWarp>
            <a:spAutoFit/>
          </a:bodyPr>
          <a:lstStyle/>
          <a:p>
            <a:pPr marL="201613" indent="-201613">
              <a:lnSpc>
                <a:spcPct val="60000"/>
              </a:lnSpc>
              <a:spcBef>
                <a:spcPts val="162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Insertion of register allows higher clock frequency.</a:t>
            </a:r>
          </a:p>
          <a:p>
            <a:pPr marL="201613" indent="-201613">
              <a:lnSpc>
                <a:spcPct val="60000"/>
              </a:lnSpc>
              <a:spcBef>
                <a:spcPts val="162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More outputs per </a:t>
            </a:r>
            <a:r>
              <a:rPr lang="en-GB" sz="2400" dirty="0" smtClean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second (higher bandwidth)</a:t>
            </a:r>
          </a:p>
          <a:p>
            <a:pPr marL="201613" indent="-201613">
              <a:lnSpc>
                <a:spcPct val="60000"/>
              </a:lnSpc>
              <a:spcBef>
                <a:spcPts val="162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But each individual result takes longer (greater latency)</a:t>
            </a:r>
            <a:endParaRPr lang="en-GB" sz="2400" dirty="0">
              <a:solidFill>
                <a:srgbClr val="000000"/>
              </a:solidFill>
              <a:latin typeface="Helvetica" charset="0"/>
              <a:ea typeface="DejaVu Sans" charset="0"/>
              <a:cs typeface="DejaVu Sans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107160" y="3956760"/>
              <a:ext cx="1248480" cy="1472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1400" y="3949200"/>
                <a:ext cx="1262880" cy="14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350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543800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</a:t>
            </a:r>
            <a:r>
              <a:rPr lang="en-US" dirty="0" smtClean="0"/>
              <a:t>Timing Terms</a:t>
            </a:r>
            <a:endParaRPr lang="en-US" dirty="0"/>
          </a:p>
        </p:txBody>
      </p:sp>
      <p:sp>
        <p:nvSpPr>
          <p:cNvPr id="2336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914400"/>
            <a:ext cx="7848600" cy="560863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Clock (CLK) </a:t>
            </a:r>
            <a:r>
              <a:rPr lang="en-US" sz="2400" dirty="0"/>
              <a:t>- steady square wave that synchronizes system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Setup Time</a:t>
            </a:r>
            <a:r>
              <a:rPr lang="en-US" sz="2400" dirty="0"/>
              <a:t> - when the input must be stable </a:t>
            </a:r>
            <a:r>
              <a:rPr lang="en-US" sz="2400" u="sng" dirty="0"/>
              <a:t>before</a:t>
            </a:r>
            <a:r>
              <a:rPr lang="en-US" sz="2400" dirty="0"/>
              <a:t> the rising edge of the CLK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Hold Time</a:t>
            </a:r>
            <a:r>
              <a:rPr lang="en-US" sz="2400" dirty="0"/>
              <a:t> - when the input must be stable </a:t>
            </a:r>
            <a:r>
              <a:rPr lang="en-US" sz="2400" u="sng" dirty="0"/>
              <a:t>after</a:t>
            </a:r>
            <a:r>
              <a:rPr lang="en-US" sz="2400" dirty="0"/>
              <a:t> the rising edge of the CLK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“CLK-to-Q”</a:t>
            </a:r>
            <a:r>
              <a:rPr lang="en-US" sz="2400" dirty="0"/>
              <a:t> Delay - how long it takes the output to change, measured from the rising edge of the CLK</a:t>
            </a:r>
          </a:p>
          <a:p>
            <a:pPr>
              <a:spcAft>
                <a:spcPts val="0"/>
              </a:spcAft>
            </a:pPr>
            <a:endParaRPr lang="en-US" sz="2400" dirty="0" smtClean="0">
              <a:solidFill>
                <a:srgbClr val="22A700"/>
              </a:solidFill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22A700"/>
                </a:solidFill>
              </a:rPr>
              <a:t>Flip-flop</a:t>
            </a:r>
            <a:r>
              <a:rPr lang="en-US" sz="2400" dirty="0" smtClean="0"/>
              <a:t> </a:t>
            </a:r>
            <a:r>
              <a:rPr lang="en-US" sz="2400" dirty="0"/>
              <a:t>- one bit of state that samples every rising edge of the CLK (positive edge-triggered)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22A700"/>
                </a:solidFill>
              </a:rPr>
              <a:t>Register</a:t>
            </a:r>
            <a:r>
              <a:rPr lang="en-US" sz="2400" dirty="0"/>
              <a:t> - several bits of state that samples on rising edge of CLK or on LOAD (positive edge-triggered)</a:t>
            </a:r>
          </a:p>
        </p:txBody>
      </p:sp>
    </p:spTree>
    <p:extLst>
      <p:ext uri="{BB962C8B-B14F-4D97-AF65-F5344CB8AC3E}">
        <p14:creationId xmlns:p14="http://schemas.microsoft.com/office/powerpoint/2010/main" val="3650769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1953"/>
            <a:ext cx="8229600" cy="1143000"/>
          </a:xfrm>
        </p:spPr>
        <p:txBody>
          <a:bodyPr/>
          <a:lstStyle/>
          <a:p>
            <a:r>
              <a:rPr lang="en-US" dirty="0" smtClean="0"/>
              <a:t>Clickers/Peer Instruction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4114800"/>
            <a:ext cx="8763000" cy="2743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maximum clock frequency? (assume all unconnected inputs come from some register)</a:t>
            </a:r>
          </a:p>
          <a:p>
            <a:r>
              <a:rPr lang="en-US" dirty="0" smtClean="0"/>
              <a:t>A: 5 GHz </a:t>
            </a:r>
          </a:p>
          <a:p>
            <a:r>
              <a:rPr lang="en-US" dirty="0" smtClean="0"/>
              <a:t>B: </a:t>
            </a:r>
            <a:r>
              <a:rPr lang="en-US" dirty="0"/>
              <a:t>200 MHz</a:t>
            </a:r>
          </a:p>
          <a:p>
            <a:r>
              <a:rPr lang="en-US" dirty="0" smtClean="0"/>
              <a:t>C: </a:t>
            </a:r>
            <a:r>
              <a:rPr lang="en-US" dirty="0"/>
              <a:t>500 MHz</a:t>
            </a:r>
          </a:p>
          <a:p>
            <a:r>
              <a:rPr lang="en-US" dirty="0" smtClean="0"/>
              <a:t>D: 1/7 GHz</a:t>
            </a:r>
          </a:p>
          <a:p>
            <a:r>
              <a:rPr lang="en-US" dirty="0" smtClean="0"/>
              <a:t>E: 1/6 GHz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1219200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Clock-&gt;Q  1ns</a:t>
            </a:r>
          </a:p>
          <a:p>
            <a:r>
              <a:rPr lang="en-US" sz="2800" dirty="0" smtClean="0"/>
              <a:t>Setup 1ns</a:t>
            </a:r>
          </a:p>
          <a:p>
            <a:r>
              <a:rPr lang="en-US" sz="2800" dirty="0" smtClean="0"/>
              <a:t>Hold 1ns</a:t>
            </a:r>
          </a:p>
          <a:p>
            <a:r>
              <a:rPr lang="en-US" sz="2800" dirty="0" smtClean="0"/>
              <a:t>AND delay 1ns</a:t>
            </a:r>
            <a:endParaRPr lang="en-US" sz="2800" dirty="0"/>
          </a:p>
        </p:txBody>
      </p:sp>
      <p:pic>
        <p:nvPicPr>
          <p:cNvPr id="2" name="Picture 1" descr="0264AD66-0119-497A-90B9-ED1C3E57A6B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540916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smtClean="0"/>
              <a:t>Levels of Representation/Interpretation</a:t>
            </a: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24389" y="2201864"/>
            <a:ext cx="3848100" cy="8969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Times" charset="0"/>
              <a:buNone/>
              <a:tabLst>
                <a:tab pos="1066800" algn="l"/>
              </a:tabLst>
              <a:defRPr/>
            </a:pPr>
            <a:r>
              <a:rPr lang="en-US" sz="1600" dirty="0" err="1">
                <a:solidFill>
                  <a:srgbClr val="FF0000"/>
                </a:solidFill>
                <a:ea typeface="+mn-ea"/>
                <a:cs typeface="+mn-cs"/>
              </a:rPr>
              <a:t>lw</a:t>
            </a:r>
            <a:r>
              <a:rPr lang="en-US" sz="1600" dirty="0">
                <a:solidFill>
                  <a:srgbClr val="FF0000"/>
                </a:solidFill>
                <a:ea typeface="+mn-ea"/>
                <a:cs typeface="+mn-cs"/>
              </a:rPr>
              <a:t>	  $t0, 0($2)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Times" charset="0"/>
              <a:buNone/>
              <a:tabLst>
                <a:tab pos="1066800" algn="l"/>
              </a:tabLst>
              <a:defRPr/>
            </a:pPr>
            <a:r>
              <a:rPr lang="en-US" sz="1600" dirty="0" err="1">
                <a:solidFill>
                  <a:srgbClr val="FF0000"/>
                </a:solidFill>
                <a:ea typeface="+mn-ea"/>
                <a:cs typeface="+mn-cs"/>
              </a:rPr>
              <a:t>lw</a:t>
            </a:r>
            <a:r>
              <a:rPr lang="en-US" sz="1600" dirty="0">
                <a:solidFill>
                  <a:srgbClr val="FF0000"/>
                </a:solidFill>
                <a:ea typeface="+mn-ea"/>
                <a:cs typeface="+mn-cs"/>
              </a:rPr>
              <a:t>	  $t1, 4($2)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Times" charset="0"/>
              <a:buNone/>
              <a:tabLst>
                <a:tab pos="1066800" algn="l"/>
              </a:tabLst>
              <a:defRPr/>
            </a:pPr>
            <a:r>
              <a:rPr lang="en-US" sz="1600" dirty="0" err="1">
                <a:solidFill>
                  <a:srgbClr val="FF0000"/>
                </a:solidFill>
                <a:ea typeface="+mn-ea"/>
                <a:cs typeface="+mn-cs"/>
              </a:rPr>
              <a:t>sw</a:t>
            </a:r>
            <a:r>
              <a:rPr lang="en-US" sz="1600" dirty="0">
                <a:solidFill>
                  <a:srgbClr val="FF0000"/>
                </a:solidFill>
                <a:ea typeface="+mn-ea"/>
                <a:cs typeface="+mn-cs"/>
              </a:rPr>
              <a:t>	  $t1, 0($2)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Times" charset="0"/>
              <a:buNone/>
              <a:tabLst>
                <a:tab pos="1066800" algn="l"/>
              </a:tabLst>
              <a:defRPr/>
            </a:pPr>
            <a:r>
              <a:rPr lang="en-US" sz="1600" dirty="0" err="1">
                <a:solidFill>
                  <a:srgbClr val="FF0000"/>
                </a:solidFill>
                <a:ea typeface="+mn-ea"/>
                <a:cs typeface="+mn-cs"/>
              </a:rPr>
              <a:t>sw</a:t>
            </a:r>
            <a:r>
              <a:rPr lang="en-US" sz="1600" dirty="0">
                <a:solidFill>
                  <a:srgbClr val="FF0000"/>
                </a:solidFill>
                <a:ea typeface="+mn-ea"/>
                <a:cs typeface="+mn-cs"/>
              </a:rPr>
              <a:t>	  $t0, 4($2)</a:t>
            </a:r>
          </a:p>
        </p:txBody>
      </p:sp>
      <p:graphicFrame>
        <p:nvGraphicFramePr>
          <p:cNvPr id="21506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24388" y="5549900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5" name="Image" r:id="rId4" imgW="3492063" imgH="2400000" progId="">
                  <p:embed/>
                </p:oleObj>
              </mc:Choice>
              <mc:Fallback>
                <p:oleObj name="Image" r:id="rId4" imgW="3492063" imgH="24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5549900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857251" y="143510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>
                <a:latin typeface="Calibri" charset="0"/>
              </a:rPr>
              <a:t>High Level Language</a:t>
            </a:r>
            <a:br>
              <a:rPr lang="en-US" b="1">
                <a:latin typeface="Calibri" charset="0"/>
              </a:rPr>
            </a:br>
            <a:r>
              <a:rPr lang="en-US" b="1">
                <a:latin typeface="Calibri" charset="0"/>
              </a:rPr>
              <a:t>Program (e.g., C)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857250" y="2381251"/>
            <a:ext cx="2800351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>
                <a:solidFill>
                  <a:srgbClr val="FF0000"/>
                </a:solidFill>
                <a:latin typeface="Calibri" charset="0"/>
              </a:rPr>
              <a:t>Assembly  Language Program (e.g., MIPS)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908051" y="329565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b="1">
                <a:latin typeface="Calibri" charset="0"/>
              </a:rPr>
              <a:t>Machine  Language Program (MIPS)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304800" y="4667251"/>
            <a:ext cx="4038600" cy="544354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b="1">
                <a:solidFill>
                  <a:srgbClr val="3366FF"/>
                </a:solidFill>
                <a:latin typeface="Calibri" charset="0"/>
              </a:rPr>
              <a:t>Hardware Architecture Description</a:t>
            </a:r>
            <a:br>
              <a:rPr lang="en-US" b="1">
                <a:solidFill>
                  <a:srgbClr val="3366FF"/>
                </a:solidFill>
                <a:latin typeface="Calibri" charset="0"/>
              </a:rPr>
            </a:br>
            <a:r>
              <a:rPr lang="en-US" b="1">
                <a:solidFill>
                  <a:srgbClr val="3366FF"/>
                </a:solidFill>
                <a:latin typeface="Calibri" charset="0"/>
              </a:rPr>
              <a:t>(e.g., block diagrams)</a:t>
            </a:r>
            <a:r>
              <a:rPr lang="en-US">
                <a:solidFill>
                  <a:srgbClr val="3366FF"/>
                </a:solidFill>
                <a:latin typeface="Calibri" charset="0"/>
              </a:rPr>
              <a:t> </a:t>
            </a:r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2057400" y="198120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2197101" y="2076451"/>
            <a:ext cx="1308100" cy="293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latin typeface="Calibri" charset="0"/>
              </a:rPr>
              <a:t>Compiler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2222501" y="2990851"/>
            <a:ext cx="1435100" cy="293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latin typeface="Calibri" charset="0"/>
              </a:rPr>
              <a:t>Assembler</a:t>
            </a:r>
          </a:p>
        </p:txBody>
      </p:sp>
      <p:sp>
        <p:nvSpPr>
          <p:cNvPr id="21516" name="Line 15"/>
          <p:cNvSpPr>
            <a:spLocks noChangeShapeType="1"/>
          </p:cNvSpPr>
          <p:nvPr/>
        </p:nvSpPr>
        <p:spPr bwMode="auto">
          <a:xfrm>
            <a:off x="2108200" y="3816351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Rectangle 16"/>
          <p:cNvSpPr>
            <a:spLocks noChangeArrowheads="1"/>
          </p:cNvSpPr>
          <p:nvPr/>
        </p:nvSpPr>
        <p:spPr bwMode="auto">
          <a:xfrm>
            <a:off x="381000" y="4057651"/>
            <a:ext cx="1676400" cy="529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latin typeface="Calibri" charset="0"/>
              </a:rPr>
              <a:t>Machine Interpretation</a:t>
            </a:r>
          </a:p>
        </p:txBody>
      </p:sp>
      <p:sp>
        <p:nvSpPr>
          <p:cNvPr id="21518" name="Rectangle 17"/>
          <p:cNvSpPr>
            <a:spLocks noChangeArrowheads="1"/>
          </p:cNvSpPr>
          <p:nvPr/>
        </p:nvSpPr>
        <p:spPr bwMode="auto">
          <a:xfrm>
            <a:off x="4624389" y="1336675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78000"/>
              </a:lnSpc>
            </a:pPr>
            <a:r>
              <a:rPr lang="en-US" b="1">
                <a:latin typeface="Calibri" charset="0"/>
              </a:rPr>
              <a:t>temp = v[k];</a:t>
            </a:r>
          </a:p>
          <a:p>
            <a:pPr marL="342900" indent="-342900">
              <a:lnSpc>
                <a:spcPct val="78000"/>
              </a:lnSpc>
            </a:pPr>
            <a:r>
              <a:rPr lang="en-US" b="1">
                <a:latin typeface="Calibri" charset="0"/>
              </a:rPr>
              <a:t>v[k] = v[k+1];</a:t>
            </a:r>
          </a:p>
          <a:p>
            <a:pPr marL="342900" indent="-342900">
              <a:lnSpc>
                <a:spcPct val="78000"/>
              </a:lnSpc>
            </a:pPr>
            <a:r>
              <a:rPr lang="en-US" b="1">
                <a:latin typeface="Calibri" charset="0"/>
              </a:rPr>
              <a:t>v[k+1] = temp;</a:t>
            </a:r>
            <a:endParaRPr lang="en-US" sz="1200">
              <a:latin typeface="Calibri" charset="0"/>
            </a:endParaRPr>
          </a:p>
        </p:txBody>
      </p:sp>
      <p:sp>
        <p:nvSpPr>
          <p:cNvPr id="21519" name="Rectangle 19"/>
          <p:cNvSpPr>
            <a:spLocks noChangeArrowheads="1"/>
          </p:cNvSpPr>
          <p:nvPr/>
        </p:nvSpPr>
        <p:spPr bwMode="auto">
          <a:xfrm>
            <a:off x="4624389" y="4298950"/>
            <a:ext cx="2984500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1520" name="Rectangle 20"/>
          <p:cNvSpPr>
            <a:spLocks noChangeArrowheads="1"/>
          </p:cNvSpPr>
          <p:nvPr/>
        </p:nvSpPr>
        <p:spPr bwMode="auto">
          <a:xfrm>
            <a:off x="4624390" y="3125788"/>
            <a:ext cx="438457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urier New" charset="0"/>
              </a:rPr>
              <a:t>0000 1001 1100 0110 1010 1111 0101 1000</a:t>
            </a:r>
          </a:p>
          <a:p>
            <a:r>
              <a:rPr lang="en-US" sz="1400">
                <a:latin typeface="Courier New" charset="0"/>
              </a:rPr>
              <a:t>1010 1111 0101 1000 0000 1001 1100 0110 </a:t>
            </a:r>
          </a:p>
          <a:p>
            <a:r>
              <a:rPr lang="en-US" sz="1400">
                <a:latin typeface="Courier New" charset="0"/>
              </a:rPr>
              <a:t>1100 0110 1010 1111 0101 1000 0000 1001 </a:t>
            </a:r>
          </a:p>
          <a:p>
            <a:r>
              <a:rPr lang="en-US" sz="1400">
                <a:latin typeface="Courier New" charset="0"/>
              </a:rPr>
              <a:t>0101 1000 0000 1001 1100 0110 1010 1111</a:t>
            </a:r>
            <a:r>
              <a:rPr lang="en-US" sz="1400">
                <a:latin typeface="Courier" charset="0"/>
              </a:rPr>
              <a:t> </a:t>
            </a:r>
          </a:p>
        </p:txBody>
      </p:sp>
      <p:sp>
        <p:nvSpPr>
          <p:cNvPr id="21521" name="Rectangle 22"/>
          <p:cNvSpPr>
            <a:spLocks noChangeArrowheads="1"/>
          </p:cNvSpPr>
          <p:nvPr/>
        </p:nvSpPr>
        <p:spPr bwMode="auto">
          <a:xfrm>
            <a:off x="844551" y="3816351"/>
            <a:ext cx="2730500" cy="1397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1522" name="Line 23"/>
          <p:cNvSpPr>
            <a:spLocks noChangeShapeType="1"/>
          </p:cNvSpPr>
          <p:nvPr/>
        </p:nvSpPr>
        <p:spPr bwMode="auto">
          <a:xfrm>
            <a:off x="2085975" y="2922588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3" name="Rectangle 24"/>
          <p:cNvSpPr>
            <a:spLocks noChangeArrowheads="1"/>
          </p:cNvSpPr>
          <p:nvPr/>
        </p:nvSpPr>
        <p:spPr bwMode="auto">
          <a:xfrm>
            <a:off x="609600" y="6070601"/>
            <a:ext cx="3708400" cy="544354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b="1">
                <a:solidFill>
                  <a:srgbClr val="005400"/>
                </a:solidFill>
                <a:latin typeface="Calibri" charset="0"/>
              </a:rPr>
              <a:t>Logic Circuit Description</a:t>
            </a:r>
            <a:br>
              <a:rPr lang="en-US" b="1">
                <a:solidFill>
                  <a:srgbClr val="005400"/>
                </a:solidFill>
                <a:latin typeface="Calibri" charset="0"/>
              </a:rPr>
            </a:br>
            <a:r>
              <a:rPr lang="en-US" b="1">
                <a:solidFill>
                  <a:srgbClr val="005400"/>
                </a:solidFill>
                <a:latin typeface="Calibri" charset="0"/>
              </a:rPr>
              <a:t>(Circuit Schematic Diagrams)</a:t>
            </a:r>
          </a:p>
        </p:txBody>
      </p:sp>
      <p:sp>
        <p:nvSpPr>
          <p:cNvPr id="21524" name="Line 26"/>
          <p:cNvSpPr>
            <a:spLocks noChangeShapeType="1"/>
          </p:cNvSpPr>
          <p:nvPr/>
        </p:nvSpPr>
        <p:spPr bwMode="auto">
          <a:xfrm>
            <a:off x="2286000" y="5224464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5" name="Rectangle 27"/>
          <p:cNvSpPr>
            <a:spLocks noChangeArrowheads="1"/>
          </p:cNvSpPr>
          <p:nvPr/>
        </p:nvSpPr>
        <p:spPr bwMode="auto">
          <a:xfrm>
            <a:off x="381000" y="5368926"/>
            <a:ext cx="1981200" cy="529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i="1">
                <a:latin typeface="Calibri" charset="0"/>
              </a:rPr>
              <a:t>Architecture Implementation</a:t>
            </a:r>
          </a:p>
        </p:txBody>
      </p:sp>
      <p:pic>
        <p:nvPicPr>
          <p:cNvPr id="21526" name="Picture 35" descr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4389" y="4178301"/>
            <a:ext cx="1638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7" name="Rectangle 36"/>
          <p:cNvSpPr>
            <a:spLocks noChangeArrowheads="1"/>
          </p:cNvSpPr>
          <p:nvPr/>
        </p:nvSpPr>
        <p:spPr bwMode="auto">
          <a:xfrm>
            <a:off x="6008688" y="5291139"/>
            <a:ext cx="3048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1528" name="TextBox 24"/>
          <p:cNvSpPr txBox="1">
            <a:spLocks noChangeArrowheads="1"/>
          </p:cNvSpPr>
          <p:nvPr/>
        </p:nvSpPr>
        <p:spPr bwMode="auto">
          <a:xfrm>
            <a:off x="6359853" y="2184401"/>
            <a:ext cx="25904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latin typeface="Calibri" charset="0"/>
              </a:rPr>
              <a:t>Anything can be represented</a:t>
            </a:r>
            <a:br>
              <a:rPr lang="en-US" sz="1600">
                <a:latin typeface="Calibri" charset="0"/>
              </a:rPr>
            </a:br>
            <a:r>
              <a:rPr lang="en-US" sz="1600">
                <a:latin typeface="Calibri" charset="0"/>
              </a:rPr>
              <a:t>as a </a:t>
            </a:r>
            <a:r>
              <a:rPr lang="en-US" sz="1600" i="1">
                <a:latin typeface="Calibri" charset="0"/>
              </a:rPr>
              <a:t>number</a:t>
            </a:r>
            <a:r>
              <a:rPr lang="en-US" sz="1600">
                <a:latin typeface="Calibri" charset="0"/>
              </a:rPr>
              <a:t>, </a:t>
            </a:r>
            <a:br>
              <a:rPr lang="en-US" sz="1600">
                <a:latin typeface="Calibri" charset="0"/>
              </a:rPr>
            </a:br>
            <a:r>
              <a:rPr lang="en-US" sz="1600">
                <a:latin typeface="Calibri" charset="0"/>
              </a:rPr>
              <a:t>i.e., data or instructions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513E0-2E5C-2743-9841-8E41BC710CE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3200" y="4046538"/>
            <a:ext cx="6637339" cy="281146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5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Project 2-1  due 10/04</a:t>
            </a:r>
          </a:p>
          <a:p>
            <a:r>
              <a:rPr lang="en-US" dirty="0" smtClean="0"/>
              <a:t>Midterm is next Tuesday 10/06, in class</a:t>
            </a:r>
          </a:p>
          <a:p>
            <a:pPr lvl="1"/>
            <a:r>
              <a:rPr lang="en-US" dirty="0" smtClean="0"/>
              <a:t>Covers up to and including lecture 8 (CALL)</a:t>
            </a:r>
          </a:p>
          <a:p>
            <a:pPr lvl="1"/>
            <a:r>
              <a:rPr lang="en-US" dirty="0" smtClean="0"/>
              <a:t>1 handwritten, double sided, 8.5”x11” cheat sheet</a:t>
            </a:r>
          </a:p>
          <a:p>
            <a:pPr lvl="1"/>
            <a:r>
              <a:rPr lang="en-US" dirty="0" smtClean="0"/>
              <a:t>We’ll give you MIPS green sheet</a:t>
            </a:r>
          </a:p>
          <a:p>
            <a:r>
              <a:rPr lang="en-US" dirty="0"/>
              <a:t>Review </a:t>
            </a:r>
            <a:r>
              <a:rPr lang="en-US" dirty="0" smtClean="0"/>
              <a:t>Session:</a:t>
            </a:r>
            <a:endParaRPr lang="en-US" dirty="0"/>
          </a:p>
          <a:p>
            <a:pPr lvl="1"/>
            <a:r>
              <a:rPr lang="en-US" dirty="0"/>
              <a:t>Saturday </a:t>
            </a:r>
            <a:r>
              <a:rPr lang="en-US" dirty="0" smtClean="0"/>
              <a:t>10/03</a:t>
            </a:r>
            <a:r>
              <a:rPr lang="en-US" dirty="0"/>
              <a:t>, 11am - 1pm at 155 </a:t>
            </a:r>
            <a:r>
              <a:rPr lang="en-US" dirty="0" err="1" smtClean="0"/>
              <a:t>Dwinelle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Emails sent-out to students requiring special accommodation for the exam – please respond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slides, book, worksheets, etc. and add to your </a:t>
            </a:r>
            <a:r>
              <a:rPr lang="en-US" dirty="0" err="1" smtClean="0"/>
              <a:t>cheatsheet</a:t>
            </a:r>
            <a:r>
              <a:rPr lang="en-US" dirty="0" smtClean="0"/>
              <a:t> as you do so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u="sng" dirty="0" smtClean="0"/>
              <a:t>This step is not the 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a mock exam in the allotted time, using only your </a:t>
            </a:r>
            <a:r>
              <a:rPr lang="en-US" dirty="0" err="1" smtClean="0"/>
              <a:t>cheatsheet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over solutions, look at </a:t>
            </a:r>
            <a:r>
              <a:rPr lang="en-US" i="1" dirty="0" smtClean="0"/>
              <a:t>why </a:t>
            </a:r>
            <a:r>
              <a:rPr lang="en-US" dirty="0" smtClean="0"/>
              <a:t>the answers are what they are (especially for questions you answered incorrectly)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cheatsheet</a:t>
            </a:r>
            <a:r>
              <a:rPr lang="en-US" dirty="0" smtClean="0"/>
              <a:t> as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(!perfect) </a:t>
            </a:r>
            <a:r>
              <a:rPr lang="en-US" dirty="0" err="1" smtClean="0"/>
              <a:t>goto</a:t>
            </a:r>
            <a:r>
              <a:rPr lang="en-US" dirty="0" smtClean="0"/>
              <a:t> 2;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007350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Finite State Machines (FSM) </a:t>
            </a:r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1143000"/>
            <a:ext cx="4876800" cy="51459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63360" tIns="25560" rIns="63360" bIns="25560">
            <a:prstTxWarp prst="textNoShape">
              <a:avLst/>
            </a:prstTxWarp>
            <a:spAutoFit/>
          </a:bodyPr>
          <a:lstStyle/>
          <a:p>
            <a:pPr marL="201613" indent="-201613">
              <a:lnSpc>
                <a:spcPct val="75000"/>
              </a:lnSpc>
              <a:spcBef>
                <a:spcPts val="227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A convenient way to conceptualize computation over time</a:t>
            </a:r>
          </a:p>
          <a:p>
            <a:pPr marL="201613" indent="-201613">
              <a:lnSpc>
                <a:spcPct val="75000"/>
              </a:lnSpc>
              <a:spcBef>
                <a:spcPts val="227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We start at a state and given an input, we follow some edge to another (or the same) state</a:t>
            </a:r>
            <a:endParaRPr lang="en-GB" sz="2800" dirty="0">
              <a:solidFill>
                <a:srgbClr val="000000"/>
              </a:solidFill>
              <a:latin typeface="Helvetica" charset="0"/>
              <a:ea typeface="DejaVu Sans" charset="0"/>
              <a:cs typeface="DejaVu Sans" charset="0"/>
            </a:endParaRPr>
          </a:p>
          <a:p>
            <a:pPr marL="201613" indent="-201613">
              <a:lnSpc>
                <a:spcPct val="75000"/>
              </a:lnSpc>
              <a:spcBef>
                <a:spcPts val="227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8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The function can be represented with a “state transition diagram”.</a:t>
            </a:r>
          </a:p>
          <a:p>
            <a:pPr marL="201613" indent="-201613">
              <a:lnSpc>
                <a:spcPct val="75000"/>
              </a:lnSpc>
              <a:spcBef>
                <a:spcPts val="2275"/>
              </a:spcBef>
              <a:buFont typeface="Times New Roman" charset="0"/>
              <a:buChar char="•"/>
              <a:tabLst>
                <a:tab pos="201613" algn="l"/>
                <a:tab pos="1116013" algn="l"/>
                <a:tab pos="2030413" algn="l"/>
                <a:tab pos="2944813" algn="l"/>
                <a:tab pos="3859213" algn="l"/>
                <a:tab pos="4773613" algn="l"/>
                <a:tab pos="5688013" algn="l"/>
                <a:tab pos="6602413" algn="l"/>
                <a:tab pos="7516813" algn="l"/>
                <a:tab pos="8431213" algn="l"/>
                <a:tab pos="9345613" algn="l"/>
                <a:tab pos="10260013" algn="l"/>
              </a:tabLst>
            </a:pPr>
            <a:r>
              <a:rPr lang="en-GB" sz="2800" dirty="0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With combinational logic and registers, any FSM can be implemented in hardware.</a:t>
            </a:r>
          </a:p>
        </p:txBody>
      </p:sp>
      <p:pic>
        <p:nvPicPr>
          <p:cNvPr id="2" name="Picture 1" descr="326px-CPT-FSM-abcd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1736969"/>
            <a:ext cx="4140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2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382000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FSM </a:t>
            </a:r>
            <a:r>
              <a:rPr lang="en-GB" dirty="0"/>
              <a:t>Example: 3 ones…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 t="15739" r="2910" b="12958"/>
          <a:stretch>
            <a:fillRect/>
          </a:stretch>
        </p:blipFill>
        <p:spPr bwMode="auto">
          <a:xfrm>
            <a:off x="152400" y="1347788"/>
            <a:ext cx="8763000" cy="1166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3400" y="2667000"/>
            <a:ext cx="286518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>
                <a:solidFill>
                  <a:srgbClr val="063DE8"/>
                </a:solidFill>
                <a:latin typeface="+mj-lt"/>
                <a:ea typeface="DejaVu Sans" charset="0"/>
                <a:cs typeface="DejaVu Sans" charset="0"/>
              </a:rPr>
              <a:t>Draw the FSM…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667000"/>
            <a:ext cx="5029200" cy="2801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4800" y="762000"/>
            <a:ext cx="7966838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FC0128"/>
                </a:solidFill>
                <a:latin typeface="+mj-lt"/>
                <a:ea typeface="DejaVu Sans" charset="0"/>
                <a:cs typeface="DejaVu Sans" charset="0"/>
              </a:rPr>
              <a:t>FSM to detect the occurrence of 3 consecutive 1’s in the input.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066800" y="5503090"/>
            <a:ext cx="7331075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FC0128"/>
                </a:solidFill>
                <a:latin typeface="+mj-lt"/>
                <a:ea typeface="DejaVu Sans" charset="0"/>
                <a:cs typeface="DejaVu Sans" charset="0"/>
              </a:rPr>
              <a:t>Assume state transitions are controlled by the clock:</a:t>
            </a:r>
          </a:p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FC0128"/>
                </a:solidFill>
                <a:latin typeface="+mj-lt"/>
                <a:ea typeface="DejaVu Sans" charset="0"/>
                <a:cs typeface="DejaVu Sans" charset="0"/>
              </a:rPr>
              <a:t>on each clock cycle the machine checks the inputs and moves to a new state and produces a new output…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8400" y="257321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10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382000" cy="476250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Hardware Implementation of FSM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 l="13991" t="11948" r="14673" b="13966"/>
          <a:stretch>
            <a:fillRect/>
          </a:stretch>
        </p:blipFill>
        <p:spPr bwMode="auto">
          <a:xfrm>
            <a:off x="1600200" y="1524000"/>
            <a:ext cx="2362200" cy="206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 r="11658" b="6317"/>
          <a:stretch>
            <a:fillRect/>
          </a:stretch>
        </p:blipFill>
        <p:spPr bwMode="auto">
          <a:xfrm>
            <a:off x="5181600" y="1295400"/>
            <a:ext cx="2514600" cy="2166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419600" y="1981200"/>
            <a:ext cx="625475" cy="100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0" b="1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+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400550" y="4468813"/>
            <a:ext cx="625475" cy="1008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0" b="1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=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486400" y="4343400"/>
            <a:ext cx="739775" cy="1192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7200" b="1">
                <a:solidFill>
                  <a:srgbClr val="000000"/>
                </a:solidFill>
                <a:latin typeface="Helvetica" charset="0"/>
                <a:ea typeface="DejaVu Sans" charset="0"/>
                <a:cs typeface="DejaVu Sans" charset="0"/>
              </a:rPr>
              <a:t>?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/>
          <a:srcRect t="5823" r="9393" b="3827"/>
          <a:stretch>
            <a:fillRect/>
          </a:stretch>
        </p:blipFill>
        <p:spPr bwMode="auto">
          <a:xfrm>
            <a:off x="5257800" y="3489325"/>
            <a:ext cx="3657600" cy="306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52400" y="685800"/>
            <a:ext cx="8991600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… Therefore a register is needed to hold the a representation of which state the machine is in.  Use a unique bit pattern for each state.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52400" y="5314950"/>
            <a:ext cx="4876800" cy="1571842"/>
          </a:xfrm>
          <a:prstGeom prst="rect">
            <a:avLst/>
          </a:prstGeom>
          <a:noFill/>
          <a:ln w="126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Combinational logic circuit is used to implement a function </a:t>
            </a:r>
            <a:r>
              <a:rPr lang="en-GB" sz="24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that maps </a:t>
            </a:r>
            <a:r>
              <a:rPr lang="en-GB" sz="24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from </a:t>
            </a:r>
            <a:r>
              <a:rPr lang="en-GB" sz="2400" i="1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present state and input</a:t>
            </a:r>
            <a:r>
              <a:rPr lang="en-GB" sz="2400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 to </a:t>
            </a:r>
            <a:r>
              <a:rPr lang="en-GB" sz="2400" i="1" dirty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next state and output.</a:t>
            </a:r>
          </a:p>
        </p:txBody>
      </p:sp>
    </p:spTree>
    <p:extLst>
      <p:ext uri="{BB962C8B-B14F-4D97-AF65-F5344CB8AC3E}">
        <p14:creationId xmlns:p14="http://schemas.microsoft.com/office/powerpoint/2010/main" val="970890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8382000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FSM Combinational </a:t>
            </a:r>
            <a:r>
              <a:rPr lang="en-GB" dirty="0"/>
              <a:t>Logic</a:t>
            </a:r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5181600" y="2865438"/>
            <a:ext cx="3046413" cy="2463800"/>
            <a:chOff x="3264" y="2093"/>
            <a:chExt cx="1919" cy="1552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4512" y="3445"/>
              <a:ext cx="672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4128" y="3445"/>
              <a:ext cx="384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3600" y="3445"/>
              <a:ext cx="528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3264" y="3445"/>
              <a:ext cx="336" cy="2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10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4512" y="3221"/>
              <a:ext cx="672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4128" y="3221"/>
              <a:ext cx="384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600" y="3221"/>
              <a:ext cx="528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264" y="3221"/>
              <a:ext cx="336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10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4512" y="2995"/>
              <a:ext cx="672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4128" y="2995"/>
              <a:ext cx="384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10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3600" y="2995"/>
              <a:ext cx="528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264" y="2995"/>
              <a:ext cx="336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01</a:t>
              </a: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4512" y="2769"/>
              <a:ext cx="672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4128" y="2769"/>
              <a:ext cx="384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3600" y="2769"/>
              <a:ext cx="528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3264" y="2769"/>
              <a:ext cx="336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01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4512" y="2543"/>
              <a:ext cx="672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4128" y="2543"/>
              <a:ext cx="384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01</a:t>
              </a: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3600" y="2543"/>
              <a:ext cx="528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3264" y="2543"/>
              <a:ext cx="336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4512" y="2319"/>
              <a:ext cx="672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4128" y="2319"/>
              <a:ext cx="384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3600" y="2319"/>
              <a:ext cx="528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</a:t>
              </a: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3264" y="2319"/>
              <a:ext cx="336" cy="2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00</a:t>
              </a: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4512" y="2093"/>
              <a:ext cx="672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Output</a:t>
              </a:r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4128" y="2093"/>
              <a:ext cx="384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NS</a:t>
              </a:r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3600" y="2093"/>
              <a:ext cx="528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Input</a:t>
              </a:r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3264" y="2093"/>
              <a:ext cx="336" cy="2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5000"/>
                </a:lnSpc>
                <a:spcBef>
                  <a:spcPts val="1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Helvetica" charset="0"/>
                  <a:ea typeface="DejaVu Sans" charset="0"/>
                  <a:cs typeface="DejaVu Sans" charset="0"/>
                </a:rPr>
                <a:t>PS</a:t>
              </a:r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3264" y="2093"/>
              <a:ext cx="19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3264" y="2319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>
              <a:off x="3264" y="2543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3264" y="2769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>
              <a:off x="3264" y="2995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3264" y="3221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7" name="Line 37"/>
            <p:cNvSpPr>
              <a:spLocks noChangeShapeType="1"/>
            </p:cNvSpPr>
            <p:nvPr/>
          </p:nvSpPr>
          <p:spPr bwMode="auto">
            <a:xfrm>
              <a:off x="3264" y="3445"/>
              <a:ext cx="19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64" y="3646"/>
              <a:ext cx="19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264" y="2093"/>
              <a:ext cx="1" cy="155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3600" y="2093"/>
              <a:ext cx="1" cy="15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1" name="Line 41"/>
            <p:cNvSpPr>
              <a:spLocks noChangeShapeType="1"/>
            </p:cNvSpPr>
            <p:nvPr/>
          </p:nvSpPr>
          <p:spPr bwMode="auto">
            <a:xfrm>
              <a:off x="4128" y="2093"/>
              <a:ext cx="1" cy="15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4512" y="2093"/>
              <a:ext cx="1" cy="15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5184" y="2093"/>
              <a:ext cx="1" cy="155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5105400" y="2209800"/>
            <a:ext cx="268763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>
                <a:solidFill>
                  <a:srgbClr val="063DE8"/>
                </a:solidFill>
                <a:latin typeface="Helvetica" charset="0"/>
                <a:ea typeface="DejaVu Sans" charset="0"/>
                <a:cs typeface="DejaVu Sans" charset="0"/>
              </a:rPr>
              <a:t>Truth table…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533400" y="869950"/>
            <a:ext cx="80010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rPr>
              <a:t>Specify CL using a truth table</a:t>
            </a:r>
          </a:p>
        </p:txBody>
      </p:sp>
      <p:pic>
        <p:nvPicPr>
          <p:cNvPr id="20526" name="Picture 46"/>
          <p:cNvPicPr>
            <a:picLocks noChangeAspect="1" noChangeArrowheads="1"/>
          </p:cNvPicPr>
          <p:nvPr/>
        </p:nvPicPr>
        <p:blipFill>
          <a:blip r:embed="rId3"/>
          <a:srcRect r="11658" b="6317"/>
          <a:stretch>
            <a:fillRect/>
          </a:stretch>
        </p:blipFill>
        <p:spPr bwMode="auto">
          <a:xfrm>
            <a:off x="371501" y="2209800"/>
            <a:ext cx="4048099" cy="348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27" name="Line 47"/>
          <p:cNvSpPr>
            <a:spLocks noChangeShapeType="1"/>
          </p:cNvSpPr>
          <p:nvPr/>
        </p:nvSpPr>
        <p:spPr bwMode="auto">
          <a:xfrm>
            <a:off x="6553200" y="2895600"/>
            <a:ext cx="1588" cy="24384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7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4746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Building Standard Functional Units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781175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multiplexers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Arithmetic and Logic Unit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Adder/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06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838200"/>
            <a:ext cx="8382000" cy="5464175"/>
          </a:xfr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381000"/>
            <a:ext cx="102870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Multiplexer (“Mux”)</a:t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here 2-to-1, n-bit-wide)</a:t>
            </a:r>
          </a:p>
        </p:txBody>
      </p:sp>
    </p:spTree>
    <p:extLst>
      <p:ext uri="{BB962C8B-B14F-4D97-AF65-F5344CB8AC3E}">
        <p14:creationId xmlns:p14="http://schemas.microsoft.com/office/powerpoint/2010/main" val="80839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1534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 instances of 1-bit-wide mux</a:t>
            </a: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008063"/>
            <a:ext cx="7391400" cy="5510212"/>
          </a:xfrm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3657600"/>
            <a:ext cx="6324600" cy="2819400"/>
            <a:chOff x="96" y="2304"/>
            <a:chExt cx="3984" cy="1776"/>
          </a:xfrm>
        </p:grpSpPr>
        <p:pic>
          <p:nvPicPr>
            <p:cNvPr id="2355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1E1E1"/>
                </a:clrFrom>
                <a:clrTo>
                  <a:srgbClr val="E1E1E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481"/>
              <a:ext cx="3408" cy="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 flipH="1">
              <a:off x="3552" y="2304"/>
              <a:ext cx="528" cy="1680"/>
            </a:xfrm>
            <a:prstGeom prst="rightArrow">
              <a:avLst>
                <a:gd name="adj1" fmla="val 45120"/>
                <a:gd name="adj2" fmla="val 56111"/>
              </a:avLst>
            </a:prstGeom>
            <a:solidFill>
              <a:srgbClr val="800080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36103" name="Rectangle 7"/>
          <p:cNvSpPr>
            <a:spLocks noChangeArrowheads="1"/>
          </p:cNvSpPr>
          <p:nvPr/>
        </p:nvSpPr>
        <p:spPr bwMode="auto">
          <a:xfrm>
            <a:off x="4343400" y="715963"/>
            <a:ext cx="4610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How many rows in TT?</a:t>
            </a:r>
          </a:p>
        </p:txBody>
      </p:sp>
      <p:sp>
        <p:nvSpPr>
          <p:cNvPr id="2436104" name="Rectangle 8"/>
          <p:cNvSpPr>
            <a:spLocks noChangeArrowheads="1"/>
          </p:cNvSpPr>
          <p:nvPr/>
        </p:nvSpPr>
        <p:spPr bwMode="auto">
          <a:xfrm>
            <a:off x="6400800" y="1295400"/>
            <a:ext cx="25908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88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6103" grpId="0" build="p" autoUpdateAnimBg="0"/>
      <p:bldP spid="24361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do we build a 1-bit-wide mux?</a:t>
            </a:r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4" t="82986" r="55753"/>
          <a:stretch>
            <a:fillRect/>
          </a:stretch>
        </p:blipFill>
        <p:spPr>
          <a:xfrm>
            <a:off x="3505200" y="1217613"/>
            <a:ext cx="2362200" cy="687387"/>
          </a:xfrm>
        </p:spPr>
      </p:pic>
      <p:pic>
        <p:nvPicPr>
          <p:cNvPr id="2438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b="4811"/>
          <a:stretch>
            <a:fillRect/>
          </a:stretch>
        </p:blipFill>
        <p:spPr bwMode="auto">
          <a:xfrm>
            <a:off x="381000" y="2171700"/>
            <a:ext cx="84582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342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of Circuits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4670" y="1353671"/>
            <a:ext cx="8229600" cy="488526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 smtClean="0">
                <a:solidFill>
                  <a:srgbClr val="000000"/>
                </a:solidFill>
                <a:ea typeface="+mn-ea"/>
                <a:cs typeface="+mn-cs"/>
              </a:rPr>
              <a:t>Synchronous Digital Systems </a:t>
            </a: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consist of two basic types of circuits: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Combinational Logic (CL) circuits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Output is a function of the inputs only, not the history of its execution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E.g., circuits to add A, B (ALUs)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Sequential Logic (SL)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Circuits that “remember” or store information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aka “State Elements”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E.g., memories and registers (Registers)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8D7DF-525F-7D46-885E-65CB5685D7B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7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580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4-to-1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multiplexer?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t="7127" r="5435"/>
          <a:stretch>
            <a:fillRect/>
          </a:stretch>
        </p:blipFill>
        <p:spPr>
          <a:xfrm>
            <a:off x="381000" y="990600"/>
            <a:ext cx="7315200" cy="4767263"/>
          </a:xfrm>
        </p:spPr>
      </p:pic>
      <p:sp>
        <p:nvSpPr>
          <p:cNvPr id="2440196" name="Rectangle 4"/>
          <p:cNvSpPr>
            <a:spLocks noChangeArrowheads="1"/>
          </p:cNvSpPr>
          <p:nvPr/>
        </p:nvSpPr>
        <p:spPr bwMode="auto">
          <a:xfrm>
            <a:off x="4343400" y="715963"/>
            <a:ext cx="4610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How many rows in TT?</a:t>
            </a:r>
          </a:p>
        </p:txBody>
      </p:sp>
      <p:pic>
        <p:nvPicPr>
          <p:cNvPr id="244019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91200"/>
            <a:ext cx="76882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590800" y="5791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4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019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2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7181" r="8456" b="3676"/>
          <a:stretch>
            <a:fillRect/>
          </a:stretch>
        </p:blipFill>
        <p:spPr>
          <a:xfrm>
            <a:off x="304800" y="873125"/>
            <a:ext cx="6019800" cy="5680075"/>
          </a:xfrm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4746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Another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way to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build 4-1 mux?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710113" y="884238"/>
            <a:ext cx="4135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3200" b="1">
                <a:solidFill>
                  <a:schemeClr val="accent2"/>
                </a:solidFill>
              </a:rPr>
              <a:t>Hint: NCAA tourney!</a:t>
            </a:r>
          </a:p>
        </p:txBody>
      </p:sp>
      <p:sp>
        <p:nvSpPr>
          <p:cNvPr id="2442245" name="Rectangle 5"/>
          <p:cNvSpPr>
            <a:spLocks noChangeArrowheads="1"/>
          </p:cNvSpPr>
          <p:nvPr/>
        </p:nvSpPr>
        <p:spPr bwMode="auto">
          <a:xfrm>
            <a:off x="4724400" y="5867400"/>
            <a:ext cx="4002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Ans: Hierarchically!</a:t>
            </a:r>
          </a:p>
        </p:txBody>
      </p:sp>
    </p:spTree>
    <p:extLst>
      <p:ext uri="{BB962C8B-B14F-4D97-AF65-F5344CB8AC3E}">
        <p14:creationId xmlns:p14="http://schemas.microsoft.com/office/powerpoint/2010/main" val="473003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224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Arithmetic and Logic Unit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19392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Most processors contain a special logic block called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the </a:t>
            </a:r>
            <a:r>
              <a:rPr lang="ja-JP" altLang="en-US" dirty="0" smtClean="0">
                <a:latin typeface="+mj-lt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Arithmetic and Logic Unit</a:t>
            </a:r>
            <a:r>
              <a:rPr lang="ja-JP" altLang="en-US" dirty="0">
                <a:latin typeface="+mj-lt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(ALU)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 dirty="0">
                <a:latin typeface="+mj-lt"/>
                <a:ea typeface="ＭＳ Ｐゴシック" charset="0"/>
                <a:cs typeface="ＭＳ Ｐゴシック" charset="0"/>
              </a:rPr>
              <a:t>’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ll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show you an easy one that does ADD, SUB, bitwise AND, bitwise OR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37338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38600"/>
            <a:ext cx="43434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593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676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Our simple ALU</a:t>
            </a:r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1" r="7370"/>
          <a:stretch>
            <a:fillRect/>
          </a:stretch>
        </p:blipFill>
        <p:spPr>
          <a:xfrm>
            <a:off x="990600" y="838200"/>
            <a:ext cx="7239000" cy="5741988"/>
          </a:xfrm>
        </p:spPr>
      </p:pic>
    </p:spTree>
    <p:extLst>
      <p:ext uri="{BB962C8B-B14F-4D97-AF65-F5344CB8AC3E}">
        <p14:creationId xmlns:p14="http://schemas.microsoft.com/office/powerpoint/2010/main" val="1082775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Convert the truth table to a </a:t>
            </a:r>
            <a:r>
              <a:rPr lang="en-US" dirty="0" err="1" smtClean="0"/>
              <a:t>boolean</a:t>
            </a:r>
            <a:r>
              <a:rPr lang="en-US" dirty="0" smtClean="0"/>
              <a:t> expression </a:t>
            </a:r>
          </a:p>
          <a:p>
            <a:pPr marL="0" indent="0">
              <a:buNone/>
            </a:pPr>
            <a:r>
              <a:rPr lang="en-US" dirty="0" smtClean="0"/>
              <a:t>(no need to simplify):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A: F = </a:t>
            </a:r>
            <a:r>
              <a:rPr lang="en-US" dirty="0" err="1" smtClean="0"/>
              <a:t>xy</a:t>
            </a:r>
            <a:r>
              <a:rPr lang="en-US" dirty="0" smtClean="0"/>
              <a:t> + x(~y)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B: F = </a:t>
            </a:r>
            <a:r>
              <a:rPr lang="en-US" dirty="0" err="1" smtClean="0"/>
              <a:t>xy</a:t>
            </a:r>
            <a:r>
              <a:rPr lang="en-US" dirty="0" smtClean="0"/>
              <a:t> + (~x)y + (~x)(~y)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 F = (~x)y + x(~y)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D: F = </a:t>
            </a:r>
            <a:r>
              <a:rPr lang="en-US" dirty="0" err="1" smtClean="0"/>
              <a:t>xy</a:t>
            </a:r>
            <a:r>
              <a:rPr lang="en-US" dirty="0" smtClean="0"/>
              <a:t> + (~x)y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E: </a:t>
            </a:r>
            <a:r>
              <a:rPr lang="en-US" dirty="0"/>
              <a:t>F = (</a:t>
            </a:r>
            <a:r>
              <a:rPr lang="en-US" dirty="0" err="1"/>
              <a:t>x+y</a:t>
            </a:r>
            <a:r>
              <a:rPr lang="en-US" dirty="0"/>
              <a:t>)(~x+~y)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6477000" y="2819398"/>
          <a:ext cx="2209800" cy="2286002"/>
        </p:xfrm>
        <a:graphic>
          <a:graphicData uri="http://schemas.openxmlformats.org/drawingml/2006/table">
            <a:tbl>
              <a:tblPr/>
              <a:tblGrid>
                <a:gridCol w="384313"/>
                <a:gridCol w="384313"/>
                <a:gridCol w="1441174"/>
              </a:tblGrid>
              <a:tr h="4565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F(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x,y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2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4495800" cy="2620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the News:</a:t>
            </a:r>
            <a:br>
              <a:rPr lang="en-US" dirty="0" smtClean="0"/>
            </a:br>
            <a:r>
              <a:rPr lang="en-US" dirty="0" smtClean="0"/>
              <a:t>Microsoft, Google beat Humans at Image Recognition (EE Times)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5037"/>
            <a:ext cx="8382000" cy="3382963"/>
          </a:xfrm>
        </p:spPr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ImageNet</a:t>
            </a:r>
            <a:r>
              <a:rPr lang="en-US" dirty="0" smtClean="0"/>
              <a:t> benchmark image database, systems from Microsoft and Google performed better than humans at recognizing images</a:t>
            </a:r>
          </a:p>
          <a:p>
            <a:r>
              <a:rPr lang="en-US" dirty="0" smtClean="0"/>
              <a:t>Both companies used deep artificial neural networks to train on image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86" y="0"/>
            <a:ext cx="474688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382000" cy="4746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How to design Adder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3848100" cy="197485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Truth-table, then determine canonical form, then minimize and implement as we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ve seen before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6300" y="1143000"/>
            <a:ext cx="3848100" cy="197485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Look at breaking the problem down into smaller pieces that we can cascade or hierarchically layer</a:t>
            </a:r>
          </a:p>
        </p:txBody>
      </p:sp>
    </p:spTree>
    <p:extLst>
      <p:ext uri="{BB962C8B-B14F-4D97-AF65-F5344CB8AC3E}">
        <p14:creationId xmlns:p14="http://schemas.microsoft.com/office/powerpoint/2010/main" val="1026101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872413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Adder/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– One-bit adder LSB…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305800" cy="3906838"/>
          </a:xfrm>
        </p:spPr>
      </p:pic>
      <p:sp>
        <p:nvSpPr>
          <p:cNvPr id="2452484" name="Rectangle 4"/>
          <p:cNvSpPr>
            <a:spLocks noChangeArrowheads="1"/>
          </p:cNvSpPr>
          <p:nvPr/>
        </p:nvSpPr>
        <p:spPr bwMode="auto">
          <a:xfrm>
            <a:off x="4038600" y="4419600"/>
            <a:ext cx="1828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1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248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Adder/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– One-bit adder (1/2)…</a:t>
            </a:r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14400"/>
            <a:ext cx="8229600" cy="5248275"/>
          </a:xfrm>
        </p:spPr>
      </p:pic>
      <p:sp>
        <p:nvSpPr>
          <p:cNvPr id="2454532" name="Rectangle 4"/>
          <p:cNvSpPr>
            <a:spLocks noChangeArrowheads="1"/>
          </p:cNvSpPr>
          <p:nvPr/>
        </p:nvSpPr>
        <p:spPr bwMode="auto">
          <a:xfrm>
            <a:off x="2667000" y="5257800"/>
            <a:ext cx="51054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20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45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 b="2614"/>
          <a:stretch>
            <a:fillRect/>
          </a:stretch>
        </p:blipFill>
        <p:spPr bwMode="auto">
          <a:xfrm>
            <a:off x="2522538" y="1066800"/>
            <a:ext cx="425926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Adder/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– One-bit adder (2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/2)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69"/>
          <a:stretch>
            <a:fillRect/>
          </a:stretch>
        </p:blipFill>
        <p:spPr>
          <a:xfrm>
            <a:off x="533400" y="5483225"/>
            <a:ext cx="8229600" cy="841375"/>
          </a:xfrm>
        </p:spPr>
      </p:pic>
    </p:spTree>
    <p:extLst>
      <p:ext uri="{BB962C8B-B14F-4D97-AF65-F5344CB8AC3E}">
        <p14:creationId xmlns:p14="http://schemas.microsoft.com/office/powerpoint/2010/main" val="1858450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Uses for State Elements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Place to store values for later re-use:</a:t>
            </a:r>
          </a:p>
          <a:p>
            <a:pPr lvl="1" eaLnBrk="1" hangingPunct="1"/>
            <a:r>
              <a:rPr lang="en-GB" dirty="0" smtClean="0"/>
              <a:t>Register files (like $1-$31 in MIPS)</a:t>
            </a:r>
          </a:p>
          <a:p>
            <a:pPr lvl="1" eaLnBrk="1" hangingPunct="1"/>
            <a:r>
              <a:rPr lang="en-GB" dirty="0" smtClean="0"/>
              <a:t>Memory (caches and main memory)</a:t>
            </a:r>
          </a:p>
          <a:p>
            <a:pPr eaLnBrk="1" hangingPunct="1">
              <a:buClr>
                <a:schemeClr val="tx1"/>
              </a:buClr>
            </a:pPr>
            <a:r>
              <a:rPr lang="en-GB" i="1" dirty="0" smtClean="0">
                <a:solidFill>
                  <a:srgbClr val="0000FF"/>
                </a:solidFill>
              </a:rPr>
              <a:t>Help control flow of information between combinational logic blocks</a:t>
            </a:r>
          </a:p>
          <a:p>
            <a:pPr lvl="1" eaLnBrk="1" hangingPunct="1"/>
            <a:r>
              <a:rPr lang="en-GB" dirty="0" smtClean="0"/>
              <a:t>State elements hold up the movement of information at input to combinational logic blocks to allow for orderly passage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092EC-4C6B-A745-BA8E-07B4FE9C6A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4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 1-bit adders </a:t>
            </a:r>
            <a:r>
              <a:rPr lang="en-US" dirty="0">
                <a:latin typeface="Symbol" charset="0"/>
                <a:ea typeface="ＭＳ Ｐゴシック" charset="0"/>
                <a:cs typeface="ＭＳ Ｐゴシック" charset="0"/>
              </a:rPr>
              <a:t>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1 N-bit adder</a:t>
            </a:r>
          </a:p>
        </p:txBody>
      </p:sp>
      <p:pic>
        <p:nvPicPr>
          <p:cNvPr id="2458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6818" r="7500" b="14511"/>
          <a:stretch>
            <a:fillRect/>
          </a:stretch>
        </p:blipFill>
        <p:spPr>
          <a:xfrm>
            <a:off x="152400" y="1371600"/>
            <a:ext cx="8839200" cy="3290888"/>
          </a:xfrm>
        </p:spPr>
      </p:pic>
      <p:sp>
        <p:nvSpPr>
          <p:cNvPr id="2458628" name="Rectangle 4"/>
          <p:cNvSpPr>
            <a:spLocks noChangeArrowheads="1"/>
          </p:cNvSpPr>
          <p:nvPr/>
        </p:nvSpPr>
        <p:spPr bwMode="auto">
          <a:xfrm>
            <a:off x="2282825" y="4953000"/>
            <a:ext cx="4429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What about overflow?</a:t>
            </a:r>
          </a:p>
          <a:p>
            <a:pPr algn="ctr"/>
            <a:r>
              <a:rPr lang="en-US" sz="3200" b="1">
                <a:solidFill>
                  <a:schemeClr val="accent2"/>
                </a:solidFill>
              </a:rPr>
              <a:t>Overflow = c</a:t>
            </a:r>
            <a:r>
              <a:rPr lang="en-US" sz="3200" b="1" baseline="-25000">
                <a:solidFill>
                  <a:schemeClr val="accent2"/>
                </a:solidFill>
              </a:rPr>
              <a:t>n</a:t>
            </a:r>
            <a:r>
              <a:rPr lang="en-US" sz="3200" b="1">
                <a:solidFill>
                  <a:schemeClr val="accent2"/>
                </a:solidFill>
              </a:rPr>
              <a:t>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2209800"/>
            <a:ext cx="6018213" cy="1433513"/>
            <a:chOff x="1056" y="1392"/>
            <a:chExt cx="3791" cy="903"/>
          </a:xfrm>
        </p:grpSpPr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1056" y="1392"/>
              <a:ext cx="52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88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5064" name="Rectangle 7"/>
            <p:cNvSpPr>
              <a:spLocks noChangeArrowheads="1"/>
            </p:cNvSpPr>
            <p:nvPr/>
          </p:nvSpPr>
          <p:spPr bwMode="auto">
            <a:xfrm>
              <a:off x="3042" y="1392"/>
              <a:ext cx="52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88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4320" y="1392"/>
              <a:ext cx="52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8800" b="1"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2458633" name="Text Box 9"/>
          <p:cNvSpPr txBox="1">
            <a:spLocks noChangeArrowheads="1"/>
          </p:cNvSpPr>
          <p:nvPr/>
        </p:nvSpPr>
        <p:spPr bwMode="auto">
          <a:xfrm>
            <a:off x="6629400" y="13081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2pPr>
            <a:lvl3pPr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3pPr>
            <a:lvl4pPr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4pPr>
            <a:lvl5pPr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5600">
                <a:solidFill>
                  <a:schemeClr val="accent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Comic Sans MS" charset="0"/>
              </a:rPr>
              <a:t>b</a:t>
            </a:r>
            <a:r>
              <a:rPr lang="en-US" sz="2400" baseline="-25000">
                <a:solidFill>
                  <a:schemeClr val="tx1"/>
                </a:solidFill>
                <a:latin typeface="Comic Sans MS" charset="0"/>
              </a:rPr>
              <a:t>0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9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28" grpId="0" build="p" autoUpdateAnimBg="0"/>
      <p:bldP spid="245863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16280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Extremely Clever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Subtractor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6"/>
          <a:stretch>
            <a:fillRect/>
          </a:stretch>
        </p:blipFill>
        <p:spPr>
          <a:xfrm>
            <a:off x="457200" y="914400"/>
            <a:ext cx="8305800" cy="5030788"/>
          </a:xfrm>
        </p:spPr>
      </p:pic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7315200" y="4953000"/>
          <a:ext cx="1752600" cy="1676401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1143000"/>
              </a:tblGrid>
              <a:tr h="3348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XOR(x,y)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8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8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Times" pitchFamily="-65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Helvetica" pitchFamily="-65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1975" y="2930525"/>
            <a:ext cx="5129213" cy="1108075"/>
            <a:chOff x="1106" y="1392"/>
            <a:chExt cx="3231" cy="698"/>
          </a:xfrm>
        </p:grpSpPr>
        <p:sp>
          <p:nvSpPr>
            <p:cNvPr id="51224" name="Rectangle 6"/>
            <p:cNvSpPr>
              <a:spLocks noChangeArrowheads="1"/>
            </p:cNvSpPr>
            <p:nvPr/>
          </p:nvSpPr>
          <p:spPr bwMode="auto">
            <a:xfrm>
              <a:off x="1106" y="1392"/>
              <a:ext cx="42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1225" name="Rectangle 7"/>
            <p:cNvSpPr>
              <a:spLocks noChangeArrowheads="1"/>
            </p:cNvSpPr>
            <p:nvPr/>
          </p:nvSpPr>
          <p:spPr bwMode="auto">
            <a:xfrm>
              <a:off x="2996" y="1392"/>
              <a:ext cx="42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1226" name="Rectangle 8"/>
            <p:cNvSpPr>
              <a:spLocks noChangeArrowheads="1"/>
            </p:cNvSpPr>
            <p:nvPr/>
          </p:nvSpPr>
          <p:spPr bwMode="auto">
            <a:xfrm>
              <a:off x="3909" y="1392"/>
              <a:ext cx="42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6600" b="1"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87625" y="5486400"/>
            <a:ext cx="41306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XOR serves as</a:t>
            </a:r>
            <a:br>
              <a:rPr lang="en-US" sz="3200" b="1">
                <a:solidFill>
                  <a:schemeClr val="accent2"/>
                </a:solidFill>
              </a:rPr>
            </a:br>
            <a:r>
              <a:rPr lang="en-US" sz="3200" b="1">
                <a:solidFill>
                  <a:schemeClr val="accent2"/>
                </a:solidFill>
              </a:rPr>
              <a:t>conditional inverter!</a:t>
            </a:r>
          </a:p>
        </p:txBody>
      </p:sp>
    </p:spTree>
    <p:extLst>
      <p:ext uri="{BB962C8B-B14F-4D97-AF65-F5344CB8AC3E}">
        <p14:creationId xmlns:p14="http://schemas.microsoft.com/office/powerpoint/2010/main" val="269626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Machines have clocked state elements plus combinational logic to describe transition between states</a:t>
            </a:r>
          </a:p>
          <a:p>
            <a:pPr lvl="1"/>
            <a:r>
              <a:rPr lang="en-GB" dirty="0"/>
              <a:t>Clocks synchronize D-FF change (Setup and Hold times important</a:t>
            </a:r>
            <a:r>
              <a:rPr lang="en-GB" dirty="0" smtClean="0"/>
              <a:t>!)</a:t>
            </a:r>
            <a:endParaRPr lang="en-US" dirty="0" smtClean="0"/>
          </a:p>
          <a:p>
            <a:r>
              <a:rPr lang="en-US" dirty="0" smtClean="0"/>
              <a:t>Standard combinational functional unit blocks built hierarchically from subcomponents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Accumulator Example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3863" y="3614738"/>
            <a:ext cx="6091237" cy="157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dirty="0">
                <a:latin typeface="+mn-lt"/>
                <a:ea typeface="DejaVu Sans" charset="0"/>
                <a:cs typeface="DejaVu Sans" charset="0"/>
              </a:rPr>
              <a:t>Want:</a:t>
            </a:r>
            <a:r>
              <a:rPr lang="en-GB" sz="3200" dirty="0">
                <a:latin typeface="Courier"/>
                <a:ea typeface="DejaVu Sans" charset="0"/>
                <a:cs typeface="Courier"/>
              </a:rPr>
              <a:t> </a:t>
            </a:r>
            <a:r>
              <a:rPr lang="en-GB" sz="3200" b="1" dirty="0">
                <a:latin typeface="Courier"/>
                <a:ea typeface="DejaVu Sans" charset="0"/>
                <a:cs typeface="Courier"/>
              </a:rPr>
              <a:t>  </a:t>
            </a:r>
            <a:r>
              <a:rPr lang="en-GB" sz="3200" dirty="0">
                <a:latin typeface="Courier New" charset="0"/>
                <a:ea typeface="DejaVu Sans" charset="0"/>
                <a:cs typeface="DejaVu Sans" charset="0"/>
              </a:rPr>
              <a:t>S=0; </a:t>
            </a:r>
          </a:p>
          <a:p>
            <a:pP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       for (</a:t>
            </a:r>
            <a:r>
              <a:rPr lang="en-GB" sz="3200" dirty="0" err="1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=0;i&lt;</a:t>
            </a:r>
            <a:r>
              <a:rPr lang="en-GB" sz="3200" dirty="0" err="1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n;i</a:t>
            </a:r>
            <a:r>
              <a:rPr lang="en-GB" sz="32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++)</a:t>
            </a:r>
          </a:p>
          <a:p>
            <a:pPr>
              <a:buFont typeface="Courier New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		  </a:t>
            </a:r>
            <a:r>
              <a:rPr lang="en-GB" sz="3200" dirty="0" smtClean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		S </a:t>
            </a:r>
            <a:r>
              <a:rPr lang="en-GB" sz="32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= S + X</a:t>
            </a:r>
            <a:r>
              <a:rPr lang="en-GB" sz="3200" baseline="-25000" dirty="0">
                <a:solidFill>
                  <a:srgbClr val="000000"/>
                </a:solidFill>
                <a:latin typeface="Courier New" charset="0"/>
                <a:ea typeface="DejaVu Sans" charset="0"/>
                <a:cs typeface="DejaVu Sans" charset="0"/>
              </a:rPr>
              <a:t>i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73063" y="1430338"/>
            <a:ext cx="7767637" cy="525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>
                <a:solidFill>
                  <a:srgbClr val="0000FF"/>
                </a:solidFill>
                <a:latin typeface="+mn-lt"/>
                <a:ea typeface="DejaVu Sans" charset="0"/>
                <a:cs typeface="DejaVu Sans" charset="0"/>
              </a:rPr>
              <a:t>Why do we need to control the flow of information?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23863" y="4902200"/>
            <a:ext cx="8364537" cy="1449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Assume:</a:t>
            </a:r>
          </a:p>
          <a:p>
            <a:pPr lvl="1">
              <a:buFont typeface="Helvetica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Each X value is applied in succession, one per cycle</a:t>
            </a:r>
          </a:p>
          <a:p>
            <a:pPr lvl="1">
              <a:buFont typeface="Helvetica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After n cycles the sum is present on 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CD460-6FDA-3147-B836-35C786A2865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36938" y="2065338"/>
            <a:ext cx="2133600" cy="1608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</a:rPr>
              <a:t>SUM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17738" y="2870200"/>
            <a:ext cx="1219200" cy="7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54663" y="2886075"/>
            <a:ext cx="121920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2590006" y="2675732"/>
            <a:ext cx="423863" cy="355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910262" y="2692401"/>
            <a:ext cx="422275" cy="355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2641600"/>
            <a:ext cx="392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X</a:t>
            </a:r>
            <a:r>
              <a:rPr lang="en-US" sz="2400" baseline="-25000" dirty="0">
                <a:latin typeface="+mn-lt"/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3863" y="2624138"/>
            <a:ext cx="3254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S</a:t>
            </a:r>
            <a:endParaRPr lang="en-US" sz="24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814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8475"/>
            <a:ext cx="8229600" cy="695325"/>
          </a:xfrm>
        </p:spPr>
        <p:txBody>
          <a:bodyPr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First Try: Does this work?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1011F-DD40-4E42-A272-3842F5CD23B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3"/>
          <a:srcRect l="2142" t="7140" r="18484" b="10910"/>
          <a:stretch>
            <a:fillRect/>
          </a:stretch>
        </p:blipFill>
        <p:spPr bwMode="auto">
          <a:xfrm>
            <a:off x="2176463" y="1709738"/>
            <a:ext cx="3276600" cy="221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58800" y="4191000"/>
            <a:ext cx="8008938" cy="206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FC012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FC0128"/>
                </a:solidFill>
                <a:latin typeface="Calibri" charset="0"/>
                <a:ea typeface="DejaVu Sans" charset="0"/>
                <a:cs typeface="DejaVu Sans" charset="0"/>
              </a:rPr>
              <a:t>No!</a:t>
            </a:r>
            <a:r>
              <a:rPr lang="en-GB" sz="3200" dirty="0">
                <a:solidFill>
                  <a:srgbClr val="063DE8"/>
                </a:solidFill>
                <a:latin typeface="Calibri" charset="0"/>
                <a:ea typeface="DejaVu Sans" charset="0"/>
                <a:cs typeface="DejaVu Sans" charset="0"/>
              </a:rPr>
              <a:t> </a:t>
            </a:r>
          </a:p>
          <a:p>
            <a:pP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Reason #1: How to control the next iteration of the ‘for’ loop?</a:t>
            </a:r>
          </a:p>
          <a:p>
            <a:pP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Reason #2: How do we say: ‘S=0’?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38663" y="3357563"/>
            <a:ext cx="1981200" cy="796925"/>
          </a:xfrm>
          <a:prstGeom prst="leftArrow">
            <a:avLst>
              <a:gd name="adj1" fmla="val 50000"/>
              <a:gd name="adj2" fmla="val 62151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buClr>
                <a:srgbClr val="800080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FF0000"/>
                </a:solidFill>
                <a:latin typeface="+mn-lt"/>
                <a:ea typeface="DejaVu Sans" charset="0"/>
                <a:cs typeface="DejaVu Sans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593865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8475"/>
            <a:ext cx="8229600" cy="695325"/>
          </a:xfrm>
        </p:spPr>
        <p:txBody>
          <a:bodyPr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Register Internals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3868738"/>
            <a:ext cx="8077200" cy="2611437"/>
          </a:xfrm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/>
              <a:t>n</a:t>
            </a:r>
            <a:r>
              <a:rPr lang="en-GB" sz="2800" dirty="0"/>
              <a:t> instances of a </a:t>
            </a:r>
            <a:r>
              <a:rPr lang="en-GB" sz="2800" dirty="0">
                <a:solidFill>
                  <a:srgbClr val="0000FF"/>
                </a:solidFill>
              </a:rPr>
              <a:t>“Flip-Flop”</a:t>
            </a:r>
          </a:p>
          <a:p>
            <a:pPr eaLnBrk="1" hangingPunct="1">
              <a:lnSpc>
                <a:spcPct val="75000"/>
              </a:lnSpc>
              <a:spcBef>
                <a:spcPts val="2275"/>
              </a:spcBef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FF"/>
                </a:solidFill>
              </a:rPr>
              <a:t>Flip-flop </a:t>
            </a:r>
            <a:r>
              <a:rPr lang="en-GB" sz="2800" dirty="0"/>
              <a:t>name because the output flips and flops between 0 and 1 </a:t>
            </a:r>
          </a:p>
          <a:p>
            <a:pPr eaLnBrk="1" hangingPunct="1">
              <a:lnSpc>
                <a:spcPct val="75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D is “</a:t>
            </a:r>
            <a:r>
              <a:rPr lang="en-GB" sz="2800" dirty="0" smtClean="0"/>
              <a:t>data input”</a:t>
            </a:r>
            <a:r>
              <a:rPr lang="en-GB" sz="2800" dirty="0"/>
              <a:t>, Q is </a:t>
            </a:r>
            <a:r>
              <a:rPr lang="en-GB" sz="2800" dirty="0" smtClean="0"/>
              <a:t>“data output</a:t>
            </a:r>
            <a:r>
              <a:rPr lang="en-GB" sz="2800" dirty="0"/>
              <a:t>”</a:t>
            </a:r>
          </a:p>
          <a:p>
            <a:pPr eaLnBrk="1" hangingPunct="1">
              <a:lnSpc>
                <a:spcPct val="75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Also called </a:t>
            </a:r>
            <a:r>
              <a:rPr lang="en-GB" sz="2800" dirty="0" smtClean="0"/>
              <a:t>“D-</a:t>
            </a:r>
            <a:r>
              <a:rPr lang="en-GB" sz="2800" dirty="0"/>
              <a:t>type Flip-Flop”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/>
          <a:srcRect l="1825" r="1825"/>
          <a:stretch>
            <a:fillRect/>
          </a:stretch>
        </p:blipFill>
        <p:spPr bwMode="auto">
          <a:xfrm>
            <a:off x="685800" y="1346200"/>
            <a:ext cx="78486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45862-AEC5-7C47-856E-7FCCFE484B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16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7261225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Flip-</a:t>
            </a:r>
            <a:r>
              <a:rPr lang="en-GB" dirty="0"/>
              <a:t>F</a:t>
            </a:r>
            <a:r>
              <a:rPr lang="en-GB" dirty="0" smtClean="0"/>
              <a:t>lop Operation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2603500"/>
          </a:xfrm>
          <a:ln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Edge-triggered d-type flip-flop</a:t>
            </a:r>
          </a:p>
          <a:p>
            <a:pPr lvl="1">
              <a:lnSpc>
                <a:spcPct val="85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This one is “positive edge-triggered”</a:t>
            </a:r>
          </a:p>
          <a:p>
            <a:pPr>
              <a:lnSpc>
                <a:spcPct val="75000"/>
              </a:lnSpc>
              <a:spcBef>
                <a:spcPts val="2275"/>
              </a:spcBef>
              <a:buClr>
                <a:srgbClr val="063DE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063DE8"/>
                </a:solidFill>
              </a:rPr>
              <a:t>“On the rising edge of the clock, the input d is sampled and transferred to the output.  At all other times, the input d is ignored.”</a:t>
            </a:r>
          </a:p>
          <a:p>
            <a:pPr>
              <a:lnSpc>
                <a:spcPct val="75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Example waveforms: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 l="2629" t="4941" r="7019" b="3650"/>
          <a:stretch>
            <a:fillRect/>
          </a:stretch>
        </p:blipFill>
        <p:spPr bwMode="auto">
          <a:xfrm>
            <a:off x="152400" y="3352800"/>
            <a:ext cx="8763000" cy="3148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066800"/>
            <a:ext cx="871538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381000" y="5037137"/>
            <a:ext cx="2776538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633538" y="5070475"/>
            <a:ext cx="2776537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836863" y="5087937"/>
            <a:ext cx="2776538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089400" y="5087937"/>
            <a:ext cx="2776538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1473201" y="5451474"/>
            <a:ext cx="931862" cy="373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743994" y="5028406"/>
            <a:ext cx="930275" cy="373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944937" y="5468938"/>
            <a:ext cx="931863" cy="373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5199063" y="5486400"/>
            <a:ext cx="930275" cy="371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4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2481"/>
            <a:ext cx="7261225" cy="696088"/>
          </a:xfrm>
          <a:ln/>
        </p:spPr>
        <p:txBody>
          <a:bodyPr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Flip-Flop Timing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2603500"/>
          </a:xfrm>
          <a:ln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Edge-triggered d-type flip-flop</a:t>
            </a:r>
          </a:p>
          <a:p>
            <a:pPr lvl="1">
              <a:lnSpc>
                <a:spcPct val="85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This one is “positive edge-triggered”</a:t>
            </a:r>
          </a:p>
          <a:p>
            <a:pPr>
              <a:lnSpc>
                <a:spcPct val="75000"/>
              </a:lnSpc>
              <a:spcBef>
                <a:spcPts val="2275"/>
              </a:spcBef>
              <a:buClr>
                <a:srgbClr val="063DE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063DE8"/>
                </a:solidFill>
              </a:rPr>
              <a:t>“On the rising edge of the clock, the input d is sampled and transferred to the output.  At all other times, the input d is ignored.”</a:t>
            </a:r>
          </a:p>
          <a:p>
            <a:pPr>
              <a:lnSpc>
                <a:spcPct val="75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Example waveforms (more detail):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066800"/>
            <a:ext cx="871538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 l="5159" t="4839" r="5054" b="754"/>
          <a:stretch>
            <a:fillRect/>
          </a:stretch>
        </p:blipFill>
        <p:spPr bwMode="auto">
          <a:xfrm>
            <a:off x="304800" y="3657600"/>
            <a:ext cx="6248400" cy="2801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 l="72557" t="20433" r="7019" b="39752"/>
          <a:stretch>
            <a:fillRect/>
          </a:stretch>
        </p:blipFill>
        <p:spPr bwMode="auto">
          <a:xfrm>
            <a:off x="6934200" y="3886200"/>
            <a:ext cx="198120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1100138" y="5046663"/>
            <a:ext cx="2776537" cy="15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58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31122</TotalTime>
  <Words>1677</Words>
  <Application>Microsoft Office PowerPoint</Application>
  <PresentationFormat>On-screen Show (4:3)</PresentationFormat>
  <Paragraphs>298</Paragraphs>
  <Slides>42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ＭＳ Ｐゴシック</vt:lpstr>
      <vt:lpstr>Arial</vt:lpstr>
      <vt:lpstr>Calibri</vt:lpstr>
      <vt:lpstr>Comic Sans MS</vt:lpstr>
      <vt:lpstr>Courier</vt:lpstr>
      <vt:lpstr>Courier New</vt:lpstr>
      <vt:lpstr>DejaVu Sans</vt:lpstr>
      <vt:lpstr>Helvetica</vt:lpstr>
      <vt:lpstr>Symbol</vt:lpstr>
      <vt:lpstr>Times</vt:lpstr>
      <vt:lpstr>Times New Roman</vt:lpstr>
      <vt:lpstr>Office Theme</vt:lpstr>
      <vt:lpstr>Image</vt:lpstr>
      <vt:lpstr>CS 61C:  Great Ideas in Computer Architecture  Finite State Machines, Functional Units</vt:lpstr>
      <vt:lpstr>Levels of Representation/Interpretation</vt:lpstr>
      <vt:lpstr>Type of Circuits</vt:lpstr>
      <vt:lpstr>Uses for State Elements</vt:lpstr>
      <vt:lpstr>Accumulator Example</vt:lpstr>
      <vt:lpstr>First Try: Does this work?</vt:lpstr>
      <vt:lpstr>Register Internals</vt:lpstr>
      <vt:lpstr>Flip-Flop Operation</vt:lpstr>
      <vt:lpstr>Flip-Flop Timing</vt:lpstr>
      <vt:lpstr>Camera Analogy Timing Terms</vt:lpstr>
      <vt:lpstr>Hardware Timing Terms</vt:lpstr>
      <vt:lpstr>Accumulator Timing 1/2</vt:lpstr>
      <vt:lpstr>Accumulator Timing 2/2</vt:lpstr>
      <vt:lpstr>Model for Synchronous Systems</vt:lpstr>
      <vt:lpstr>Maximum Clock Frequency</vt:lpstr>
      <vt:lpstr>Critical Paths</vt:lpstr>
      <vt:lpstr>Pipelining to improve performance</vt:lpstr>
      <vt:lpstr>Recap of Timing Terms</vt:lpstr>
      <vt:lpstr>Clickers/Peer Instruction</vt:lpstr>
      <vt:lpstr>Administrivia</vt:lpstr>
      <vt:lpstr>Study Advice</vt:lpstr>
      <vt:lpstr>Finite State Machines (FSM) Intro</vt:lpstr>
      <vt:lpstr>FSM Example: 3 ones…</vt:lpstr>
      <vt:lpstr>Hardware Implementation of FSM</vt:lpstr>
      <vt:lpstr>FSM Combinational Logic</vt:lpstr>
      <vt:lpstr>Building Standard Functional Units</vt:lpstr>
      <vt:lpstr>Data Multiplexer (“Mux”) (here 2-to-1, n-bit-wide)</vt:lpstr>
      <vt:lpstr>N instances of 1-bit-wide mux</vt:lpstr>
      <vt:lpstr>How do we build a 1-bit-wide mux?</vt:lpstr>
      <vt:lpstr>4-to-1 multiplexer?</vt:lpstr>
      <vt:lpstr>Another way to build 4-1 mux?</vt:lpstr>
      <vt:lpstr>Arithmetic and Logic Unit</vt:lpstr>
      <vt:lpstr>Our simple ALU</vt:lpstr>
      <vt:lpstr>Clicker Question</vt:lpstr>
      <vt:lpstr>In the News: Microsoft, Google beat Humans at Image Recognition (EE Times)</vt:lpstr>
      <vt:lpstr>How to design Adder/Subtractor?</vt:lpstr>
      <vt:lpstr>Adder/Subtractor – One-bit adder LSB…</vt:lpstr>
      <vt:lpstr>Adder/Subtractor – One-bit adder (1/2)…</vt:lpstr>
      <vt:lpstr>Adder/Subtractor – One-bit adder (2/2)</vt:lpstr>
      <vt:lpstr>N 1-bit adders  1 N-bit adder</vt:lpstr>
      <vt:lpstr>Extremely Clever Subtractor </vt:lpstr>
      <vt:lpstr>In Conclusion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Vladimir Stojanovic</cp:lastModifiedBy>
  <cp:revision>480</cp:revision>
  <cp:lastPrinted>2013-10-27T18:57:03Z</cp:lastPrinted>
  <dcterms:created xsi:type="dcterms:W3CDTF">2012-03-14T13:28:34Z</dcterms:created>
  <dcterms:modified xsi:type="dcterms:W3CDTF">2015-09-29T22:18:38Z</dcterms:modified>
</cp:coreProperties>
</file>