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779" r:id="rId2"/>
    <p:sldId id="733" r:id="rId3"/>
    <p:sldId id="775" r:id="rId4"/>
    <p:sldId id="780" r:id="rId5"/>
    <p:sldId id="729" r:id="rId6"/>
    <p:sldId id="700" r:id="rId7"/>
    <p:sldId id="701" r:id="rId8"/>
    <p:sldId id="702" r:id="rId9"/>
    <p:sldId id="703" r:id="rId10"/>
    <p:sldId id="704" r:id="rId11"/>
    <p:sldId id="705" r:id="rId12"/>
    <p:sldId id="707" r:id="rId13"/>
    <p:sldId id="708" r:id="rId14"/>
    <p:sldId id="709" r:id="rId15"/>
    <p:sldId id="710" r:id="rId16"/>
    <p:sldId id="711" r:id="rId17"/>
    <p:sldId id="712" r:id="rId18"/>
    <p:sldId id="713" r:id="rId19"/>
    <p:sldId id="714" r:id="rId20"/>
    <p:sldId id="715" r:id="rId21"/>
    <p:sldId id="716" r:id="rId22"/>
    <p:sldId id="736" r:id="rId23"/>
    <p:sldId id="737" r:id="rId24"/>
    <p:sldId id="738" r:id="rId25"/>
    <p:sldId id="739" r:id="rId26"/>
    <p:sldId id="740" r:id="rId27"/>
    <p:sldId id="741" r:id="rId28"/>
    <p:sldId id="776" r:id="rId29"/>
    <p:sldId id="747" r:id="rId30"/>
    <p:sldId id="742" r:id="rId31"/>
    <p:sldId id="744" r:id="rId32"/>
    <p:sldId id="782" r:id="rId33"/>
    <p:sldId id="745" r:id="rId34"/>
    <p:sldId id="746" r:id="rId35"/>
    <p:sldId id="748" r:id="rId36"/>
    <p:sldId id="749" r:id="rId37"/>
    <p:sldId id="750" r:id="rId38"/>
    <p:sldId id="751" r:id="rId39"/>
    <p:sldId id="752" r:id="rId40"/>
    <p:sldId id="785" r:id="rId41"/>
    <p:sldId id="753" r:id="rId42"/>
    <p:sldId id="755" r:id="rId43"/>
    <p:sldId id="756" r:id="rId44"/>
    <p:sldId id="783" r:id="rId45"/>
    <p:sldId id="757" r:id="rId46"/>
    <p:sldId id="784" r:id="rId47"/>
    <p:sldId id="777" r:id="rId48"/>
    <p:sldId id="766" r:id="rId49"/>
    <p:sldId id="767" r:id="rId50"/>
    <p:sldId id="768" r:id="rId51"/>
    <p:sldId id="769" r:id="rId52"/>
    <p:sldId id="770" r:id="rId53"/>
    <p:sldId id="771" r:id="rId54"/>
    <p:sldId id="772" r:id="rId55"/>
    <p:sldId id="773" r:id="rId56"/>
    <p:sldId id="774" r:id="rId57"/>
    <p:sldId id="778" r:id="rId58"/>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26" autoAdjust="0"/>
  </p:normalViewPr>
  <p:slideViewPr>
    <p:cSldViewPr snapToGrid="0">
      <p:cViewPr varScale="1">
        <p:scale>
          <a:sx n="84" d="100"/>
          <a:sy n="84" d="100"/>
        </p:scale>
        <p:origin x="1184" y="76"/>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12752"/>
    </p:cViewPr>
  </p:sorterViewPr>
  <p:notesViewPr>
    <p:cSldViewPr snapToGrid="0">
      <p:cViewPr varScale="1">
        <p:scale>
          <a:sx n="83" d="100"/>
          <a:sy n="83" d="100"/>
        </p:scale>
        <p:origin x="-204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6" rIns="96653" bIns="48326"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wrap="square" lIns="96653" tIns="48326" rIns="96653" bIns="48326" numCol="1" anchor="t" anchorCtr="0" compatLnSpc="1">
            <a:prstTxWarp prst="textNoShape">
              <a:avLst/>
            </a:prstTxWarp>
          </a:bodyPr>
          <a:lstStyle>
            <a:lvl1pPr algn="r">
              <a:defRPr sz="1300" smtClean="0">
                <a:latin typeface="Calibri" charset="0"/>
              </a:defRPr>
            </a:lvl1pPr>
          </a:lstStyle>
          <a:p>
            <a:pPr>
              <a:defRPr/>
            </a:pPr>
            <a:fld id="{54809151-910F-0E40-94D4-6BB9B5A5FABA}" type="datetime1">
              <a:rPr lang="en-US"/>
              <a:pPr>
                <a:defRPr/>
              </a:pPr>
              <a:t>10/13/2015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6" rIns="96653" bIns="48326"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wrap="square" lIns="96653" tIns="48326" rIns="96653" bIns="48326" numCol="1" anchor="b" anchorCtr="0" compatLnSpc="1">
            <a:prstTxWarp prst="textNoShape">
              <a:avLst/>
            </a:prstTxWarp>
          </a:bodyPr>
          <a:lstStyle>
            <a:lvl1pPr algn="r">
              <a:defRPr sz="1300" smtClean="0">
                <a:latin typeface="Calibri" charset="0"/>
              </a:defRPr>
            </a:lvl1pPr>
          </a:lstStyle>
          <a:p>
            <a:pPr>
              <a:defRPr/>
            </a:pPr>
            <a:fld id="{C7E9DCDF-8378-DE44-9EF6-D4439032CD7E}" type="slidenum">
              <a:rPr lang="en-US"/>
              <a:pPr>
                <a:defRPr/>
              </a:pPr>
              <a:t>‹#›</a:t>
            </a:fld>
            <a:endParaRPr lang="en-US"/>
          </a:p>
        </p:txBody>
      </p:sp>
    </p:spTree>
    <p:extLst>
      <p:ext uri="{BB962C8B-B14F-4D97-AF65-F5344CB8AC3E}">
        <p14:creationId xmlns:p14="http://schemas.microsoft.com/office/powerpoint/2010/main" val="3643573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6" rIns="96653" bIns="48326"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wrap="square" lIns="96653" tIns="48326" rIns="96653" bIns="48326" numCol="1" anchor="t" anchorCtr="0" compatLnSpc="1">
            <a:prstTxWarp prst="textNoShape">
              <a:avLst/>
            </a:prstTxWarp>
          </a:bodyPr>
          <a:lstStyle>
            <a:lvl1pPr algn="r">
              <a:defRPr sz="1300" smtClean="0">
                <a:latin typeface="Calibri" charset="0"/>
              </a:defRPr>
            </a:lvl1pPr>
          </a:lstStyle>
          <a:p>
            <a:pPr>
              <a:defRPr/>
            </a:pPr>
            <a:fld id="{6F13E43F-B10D-5647-99B4-431B1ECC3C9C}" type="datetime1">
              <a:rPr lang="en-US"/>
              <a:pPr>
                <a:defRPr/>
              </a:pPr>
              <a:t>10/13/2015</a:t>
            </a:fld>
            <a:endParaRPr lang="en-US"/>
          </a:p>
        </p:txBody>
      </p:sp>
      <p:sp>
        <p:nvSpPr>
          <p:cNvPr id="4" name="Slide Image Placeholder 3"/>
          <p:cNvSpPr>
            <a:spLocks noGrp="1" noRot="1" noChangeAspect="1"/>
          </p:cNvSpPr>
          <p:nvPr>
            <p:ph type="sldImg" idx="2"/>
          </p:nvPr>
        </p:nvSpPr>
        <p:spPr>
          <a:xfrm>
            <a:off x="1257300" y="720725"/>
            <a:ext cx="4802188" cy="3600450"/>
          </a:xfrm>
          <a:prstGeom prst="rect">
            <a:avLst/>
          </a:prstGeom>
          <a:noFill/>
          <a:ln w="12700">
            <a:solidFill>
              <a:prstClr val="black"/>
            </a:solidFill>
          </a:ln>
        </p:spPr>
        <p:txBody>
          <a:bodyPr vert="horz" lIns="96653" tIns="48326" rIns="96653" bIns="48326"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6" rIns="96653" bIns="4832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6" rIns="96653" bIns="48326"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53" tIns="48326" rIns="96653" bIns="48326" numCol="1" anchor="b" anchorCtr="0" compatLnSpc="1">
            <a:prstTxWarp prst="textNoShape">
              <a:avLst/>
            </a:prstTxWarp>
          </a:bodyPr>
          <a:lstStyle>
            <a:lvl1pPr algn="r">
              <a:defRPr sz="1300" smtClean="0">
                <a:latin typeface="Calibri" charset="0"/>
              </a:defRPr>
            </a:lvl1pPr>
          </a:lstStyle>
          <a:p>
            <a:pPr>
              <a:defRPr/>
            </a:pPr>
            <a:fld id="{9F8F5042-9C52-0449-B2EC-628456EB9E95}" type="slidenum">
              <a:rPr lang="en-US"/>
              <a:pPr>
                <a:defRPr/>
              </a:pPr>
              <a:t>‹#›</a:t>
            </a:fld>
            <a:endParaRPr lang="en-US"/>
          </a:p>
        </p:txBody>
      </p:sp>
    </p:spTree>
    <p:extLst>
      <p:ext uri="{BB962C8B-B14F-4D97-AF65-F5344CB8AC3E}">
        <p14:creationId xmlns:p14="http://schemas.microsoft.com/office/powerpoint/2010/main" val="10405993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97FDFF-7B9F-7D4D-BFC0-AAD1F3D3D3C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95853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42" name="Rectangle 2"/>
          <p:cNvSpPr>
            <a:spLocks noGrp="1" noChangeArrowheads="1"/>
          </p:cNvSpPr>
          <p:nvPr>
            <p:ph type="body" idx="1"/>
          </p:nvPr>
        </p:nvSpPr>
        <p:spPr bwMode="auto">
          <a:xfrm>
            <a:off x="550626" y="4559915"/>
            <a:ext cx="6303242" cy="4320868"/>
          </a:xfrm>
          <a:prstGeom prst="rect">
            <a:avLst/>
          </a:prstGeom>
          <a:noFill/>
          <a:ln w="12700">
            <a:miter lim="800000"/>
            <a:headEnd/>
            <a:tailEnd/>
          </a:ln>
        </p:spPr>
        <p:txBody>
          <a:bodyPr lIns="97597" tIns="47942" rIns="97597" bIns="47942">
            <a:prstTxWarp prst="textNoShape">
              <a:avLst/>
            </a:prstTxWarp>
          </a:bodyPr>
          <a:lstStyle/>
          <a:p>
            <a:endParaRPr lang="en-US"/>
          </a:p>
        </p:txBody>
      </p:sp>
      <p:sp>
        <p:nvSpPr>
          <p:cNvPr id="2723843" name="Rectangle 3"/>
          <p:cNvSpPr>
            <a:spLocks noGrp="1" noRot="1" noChangeAspect="1" noChangeArrowheads="1"/>
          </p:cNvSpPr>
          <p:nvPr>
            <p:ph type="sldImg"/>
          </p:nvPr>
        </p:nvSpPr>
        <p:spPr bwMode="auto">
          <a:xfrm>
            <a:off x="1277938" y="619125"/>
            <a:ext cx="4776787" cy="3582988"/>
          </a:xfrm>
          <a:prstGeom prst="rect">
            <a:avLst/>
          </a:prstGeom>
          <a:noFill/>
          <a:ln w="12700">
            <a:miter lim="800000"/>
            <a:headEnd/>
            <a:tailEnd/>
          </a:ln>
        </p:spPr>
      </p:sp>
    </p:spTree>
    <p:extLst>
      <p:ext uri="{BB962C8B-B14F-4D97-AF65-F5344CB8AC3E}">
        <p14:creationId xmlns:p14="http://schemas.microsoft.com/office/powerpoint/2010/main" val="2007522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5890" name="Rectangle 2"/>
          <p:cNvSpPr>
            <a:spLocks noGrp="1" noChangeArrowheads="1"/>
          </p:cNvSpPr>
          <p:nvPr>
            <p:ph type="body" idx="1"/>
          </p:nvPr>
        </p:nvSpPr>
        <p:spPr bwMode="auto">
          <a:xfrm>
            <a:off x="550626" y="4559915"/>
            <a:ext cx="6303242" cy="4320868"/>
          </a:xfrm>
          <a:prstGeom prst="rect">
            <a:avLst/>
          </a:prstGeom>
          <a:noFill/>
          <a:ln w="12700">
            <a:miter lim="800000"/>
            <a:headEnd/>
            <a:tailEnd/>
          </a:ln>
        </p:spPr>
        <p:txBody>
          <a:bodyPr lIns="97597" tIns="47942" rIns="97597" bIns="47942">
            <a:prstTxWarp prst="textNoShape">
              <a:avLst/>
            </a:prstTxWarp>
          </a:bodyPr>
          <a:lstStyle/>
          <a:p>
            <a:endParaRPr lang="en-US"/>
          </a:p>
        </p:txBody>
      </p:sp>
      <p:sp>
        <p:nvSpPr>
          <p:cNvPr id="2725891" name="Rectangle 3"/>
          <p:cNvSpPr>
            <a:spLocks noGrp="1" noRot="1" noChangeAspect="1" noChangeArrowheads="1"/>
          </p:cNvSpPr>
          <p:nvPr>
            <p:ph type="sldImg"/>
          </p:nvPr>
        </p:nvSpPr>
        <p:spPr bwMode="auto">
          <a:xfrm>
            <a:off x="1277938" y="619125"/>
            <a:ext cx="4776787" cy="3582988"/>
          </a:xfrm>
          <a:prstGeom prst="rect">
            <a:avLst/>
          </a:prstGeom>
          <a:noFill/>
          <a:ln w="12700">
            <a:miter lim="800000"/>
            <a:headEnd/>
            <a:tailEnd/>
          </a:ln>
        </p:spPr>
      </p:sp>
    </p:spTree>
    <p:extLst>
      <p:ext uri="{BB962C8B-B14F-4D97-AF65-F5344CB8AC3E}">
        <p14:creationId xmlns:p14="http://schemas.microsoft.com/office/powerpoint/2010/main" val="4065933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793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27939"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extLst>
      <p:ext uri="{BB962C8B-B14F-4D97-AF65-F5344CB8AC3E}">
        <p14:creationId xmlns:p14="http://schemas.microsoft.com/office/powerpoint/2010/main" val="2069711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1279525" y="614363"/>
            <a:ext cx="4783138" cy="3587750"/>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extLst>
      <p:ext uri="{BB962C8B-B14F-4D97-AF65-F5344CB8AC3E}">
        <p14:creationId xmlns:p14="http://schemas.microsoft.com/office/powerpoint/2010/main" val="301276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1279525" y="614363"/>
            <a:ext cx="4783138" cy="3587750"/>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extLst>
      <p:ext uri="{BB962C8B-B14F-4D97-AF65-F5344CB8AC3E}">
        <p14:creationId xmlns:p14="http://schemas.microsoft.com/office/powerpoint/2010/main" val="259850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D06593E-BCCB-4646-854A-41326545FD70}"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BDAEA888-F7FF-F34E-939F-BA0CE0A06850}" type="slidenum">
              <a:rPr lang="en-AU"/>
              <a:pPr/>
              <a:t>15</a:t>
            </a:fld>
            <a:endParaRPr lang="en-AU"/>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9618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B262189-E41B-9A44-A533-1E5E3674DEF8}"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24E6D26-5EA0-7741-906B-1FC11DACF36C}" type="slidenum">
              <a:rPr lang="en-AU"/>
              <a:pPr/>
              <a:t>16</a:t>
            </a:fld>
            <a:endParaRPr lang="en-AU"/>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1756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8528D3-1972-9F48-9205-AD9595A63350}"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A27F4517-7046-3A47-8D8D-8AB1DA46E733}" type="slidenum">
              <a:rPr lang="en-AU"/>
              <a:pPr/>
              <a:t>17</a:t>
            </a:fld>
            <a:endParaRPr lang="en-AU"/>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090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D588F47-322F-7F46-AD87-BA3A22321586}"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C034D3B-D222-D84D-AEC4-A678211F4849}" type="slidenum">
              <a:rPr lang="en-AU"/>
              <a:pPr/>
              <a:t>18</a:t>
            </a:fld>
            <a:endParaRPr lang="en-AU"/>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0837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BBFCCB6-FC6D-8543-AD0A-4EFDA7E0599A}"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C08710D-DA97-604E-861F-7D43CB500C38}" type="slidenum">
              <a:rPr lang="en-AU"/>
              <a:pPr/>
              <a:t>19</a:t>
            </a:fld>
            <a:endParaRPr lang="en-AU"/>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940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57347"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95063" tIns="47531" rIns="95063" bIns="47531" numCol="1" anchor="t" anchorCtr="0" compatLnSpc="1">
            <a:prstTxWarp prst="textNoShape">
              <a:avLst/>
            </a:prstTxWarp>
          </a:bodyPr>
          <a:lstStyle/>
          <a:p>
            <a:endParaRPr lang="en-US"/>
          </a:p>
        </p:txBody>
      </p:sp>
    </p:spTree>
    <p:extLst>
      <p:ext uri="{BB962C8B-B14F-4D97-AF65-F5344CB8AC3E}">
        <p14:creationId xmlns:p14="http://schemas.microsoft.com/office/powerpoint/2010/main" val="250081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6CDE5B5-D08C-B64B-9104-5A88FE68DFF6}"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D3D987A-5D95-DF42-BB13-B26DC5CCBCEA}" type="slidenum">
              <a:rPr lang="en-AU"/>
              <a:pPr/>
              <a:t>20</a:t>
            </a:fld>
            <a:endParaRPr lang="en-AU"/>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6326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74EB696-812A-3C48-8AD0-C345050F15DC}"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BEF5012-EEA3-184F-8DA2-060CC621BDE0}" type="slidenum">
              <a:rPr lang="en-AU"/>
              <a:pPr/>
              <a:t>21</a:t>
            </a:fld>
            <a:endParaRPr lang="en-AU"/>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7023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9986"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29987"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r>
              <a:rPr lang="en-US" dirty="0" smtClean="0"/>
              <a:t>Each instruction has identical latency!</a:t>
            </a:r>
            <a:endParaRPr lang="en-US" dirty="0"/>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2711444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1279525" y="614363"/>
            <a:ext cx="4783138" cy="3587750"/>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dirty="0"/>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1112994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82" name="Rectangle 2"/>
          <p:cNvSpPr>
            <a:spLocks noGrp="1" noChangeArrowheads="1"/>
          </p:cNvSpPr>
          <p:nvPr>
            <p:ph type="body" idx="1"/>
          </p:nvPr>
        </p:nvSpPr>
        <p:spPr bwMode="auto">
          <a:xfrm>
            <a:off x="550626" y="4559915"/>
            <a:ext cx="6303242" cy="4320868"/>
          </a:xfrm>
          <a:prstGeom prst="rect">
            <a:avLst/>
          </a:prstGeom>
          <a:noFill/>
          <a:ln w="12700">
            <a:miter lim="800000"/>
            <a:headEnd/>
            <a:tailEnd/>
          </a:ln>
        </p:spPr>
        <p:txBody>
          <a:bodyPr lIns="97597" tIns="47942" rIns="97597" bIns="47942">
            <a:prstTxWarp prst="textNoShape">
              <a:avLst/>
            </a:prstTxWarp>
          </a:bodyPr>
          <a:lstStyle/>
          <a:p>
            <a:endParaRPr lang="en-US"/>
          </a:p>
        </p:txBody>
      </p:sp>
      <p:sp>
        <p:nvSpPr>
          <p:cNvPr id="2734083" name="Rectangle 3"/>
          <p:cNvSpPr>
            <a:spLocks noGrp="1" noRot="1" noChangeAspect="1" noChangeArrowheads="1"/>
          </p:cNvSpPr>
          <p:nvPr>
            <p:ph type="sldImg"/>
          </p:nvPr>
        </p:nvSpPr>
        <p:spPr bwMode="auto">
          <a:xfrm>
            <a:off x="1277938" y="619125"/>
            <a:ext cx="4776787" cy="3582988"/>
          </a:xfrm>
          <a:prstGeom prst="rect">
            <a:avLst/>
          </a:prstGeom>
          <a:noFill/>
          <a:ln w="12700">
            <a:miter lim="800000"/>
            <a:headEnd/>
            <a:tailEnd/>
          </a:ln>
        </p:spPr>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529987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6A184A8-8F2E-4349-A075-3319C28009C3}" type="slidenum">
              <a:rPr lang="en-AU"/>
              <a:pPr/>
              <a:t>25</a:t>
            </a:fld>
            <a:endParaRPr lang="en-AU"/>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0198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6D0CF03-1839-1E4A-BBF3-72F1E27BCAC9}" type="slidenum">
              <a:rPr lang="en-AU"/>
              <a:pPr/>
              <a:t>26</a:t>
            </a:fld>
            <a:endParaRPr lang="en-AU"/>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0727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D0DC005-0863-424E-AD4E-E9456B986DF7}" type="slidenum">
              <a:rPr lang="en-AU"/>
              <a:pPr/>
              <a:t>27</a:t>
            </a:fld>
            <a:endParaRPr lang="en-AU"/>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r>
              <a:rPr lang="en-US" dirty="0" smtClean="0"/>
              <a:t>Here using </a:t>
            </a:r>
            <a:r>
              <a:rPr lang="en-US" dirty="0" err="1" smtClean="0"/>
              <a:t>T</a:t>
            </a:r>
            <a:r>
              <a:rPr lang="en-US" baseline="-25000" dirty="0" err="1" smtClean="0"/>
              <a:t>c</a:t>
            </a:r>
            <a:r>
              <a:rPr lang="en-US" dirty="0" smtClean="0"/>
              <a:t> as “time between completion</a:t>
            </a:r>
            <a:r>
              <a:rPr lang="en-US" baseline="0" dirty="0" smtClean="0"/>
              <a:t> of </a:t>
            </a:r>
            <a:r>
              <a:rPr lang="en-US" dirty="0" smtClean="0"/>
              <a:t>instructions.”</a:t>
            </a:r>
            <a:endParaRPr lang="en-US" dirty="0"/>
          </a:p>
        </p:txBody>
      </p:sp>
    </p:spTree>
    <p:extLst>
      <p:ext uri="{BB962C8B-B14F-4D97-AF65-F5344CB8AC3E}">
        <p14:creationId xmlns:p14="http://schemas.microsoft.com/office/powerpoint/2010/main" val="579712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6D10A29-AEEE-FC40-BB80-748ECE9067B2}" type="slidenum">
              <a:rPr lang="en-AU"/>
              <a:pPr/>
              <a:t>30</a:t>
            </a:fld>
            <a:endParaRPr lang="en-AU"/>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1223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22" name="Rectangle 2"/>
          <p:cNvSpPr>
            <a:spLocks noGrp="1" noChangeArrowheads="1"/>
          </p:cNvSpPr>
          <p:nvPr>
            <p:ph type="body" idx="1"/>
          </p:nvPr>
        </p:nvSpPr>
        <p:spPr bwMode="auto">
          <a:xfrm>
            <a:off x="550626" y="4559915"/>
            <a:ext cx="6303242" cy="4320868"/>
          </a:xfrm>
          <a:prstGeom prst="rect">
            <a:avLst/>
          </a:prstGeom>
          <a:noFill/>
          <a:ln w="12700">
            <a:miter lim="800000"/>
            <a:headEnd/>
            <a:tailEnd/>
          </a:ln>
        </p:spPr>
        <p:txBody>
          <a:bodyPr lIns="97605" tIns="47946" rIns="97605" bIns="47946">
            <a:prstTxWarp prst="textNoShape">
              <a:avLst/>
            </a:prstTxWarp>
          </a:bodyPr>
          <a:lstStyle/>
          <a:p>
            <a:endParaRPr lang="en-US"/>
          </a:p>
        </p:txBody>
      </p:sp>
      <p:sp>
        <p:nvSpPr>
          <p:cNvPr id="2744323" name="Rectangle 3"/>
          <p:cNvSpPr>
            <a:spLocks noGrp="1" noRot="1" noChangeAspect="1" noChangeArrowheads="1"/>
          </p:cNvSpPr>
          <p:nvPr>
            <p:ph type="sldImg"/>
          </p:nvPr>
        </p:nvSpPr>
        <p:spPr bwMode="auto">
          <a:xfrm>
            <a:off x="1276350" y="619125"/>
            <a:ext cx="4778375" cy="3582988"/>
          </a:xfrm>
          <a:prstGeom prst="rect">
            <a:avLst/>
          </a:prstGeom>
          <a:noFill/>
          <a:ln w="12700">
            <a:miter lim="800000"/>
            <a:headEnd/>
            <a:tailEnd/>
          </a:ln>
        </p:spPr>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1328703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50625" y="4559916"/>
            <a:ext cx="6303242" cy="4322505"/>
          </a:xfrm>
          <a:noFill/>
          <a:ln w="9525"/>
        </p:spPr>
        <p:txBody>
          <a:bodyPr lIns="97249" tIns="47772" rIns="97249" bIns="47772"/>
          <a:lstStyle/>
          <a:p>
            <a:r>
              <a:rPr lang="en-US"/>
              <a:t>So here is the single cycle datapath we just built.</a:t>
            </a:r>
          </a:p>
          <a:p>
            <a:r>
              <a:rPr lang="en-US"/>
              <a:t>If you push into the Instruction Fetch Unit, you will see the last slide showing the PC, the next address logic, and the Instruction Memory.</a:t>
            </a:r>
          </a:p>
          <a:p>
            <a:r>
              <a:rPr lang="en-US"/>
              <a:t>Here I have shown how we can get the Rt, Rs, Rd, and Imm16 fields out of the 32-bit instruction word.</a:t>
            </a:r>
          </a:p>
          <a:p>
            <a:r>
              <a:rPr lang="en-US"/>
              <a:t>The Rt, Rs, and Rd fields will go to the register file as register specifiers while the Imm16 field will go to the Extender where it is either Zero and Sign extended to 32 bits.</a:t>
            </a:r>
          </a:p>
          <a:p>
            <a:r>
              <a:rPr lang="en-US"/>
              <a:t>The signals ExtOp, ALUSrc, ALUctr, MemWr, MemtoReg, RegDst, RegWr, Branch, and Jump  are control signals.</a:t>
            </a:r>
          </a:p>
          <a:p>
            <a:r>
              <a:rPr lang="en-US"/>
              <a:t>And I will show you how to generate them on Friday.</a:t>
            </a:r>
          </a:p>
          <a:p>
            <a:endParaRPr lang="en-US"/>
          </a:p>
          <a:p>
            <a:r>
              <a:rPr lang="en-US"/>
              <a:t>+2 = 80 min. (Z:00)</a:t>
            </a:r>
          </a:p>
        </p:txBody>
      </p:sp>
      <p:sp>
        <p:nvSpPr>
          <p:cNvPr id="33795" name="Rectangle 3"/>
          <p:cNvSpPr>
            <a:spLocks noGrp="1" noRot="1" noChangeAspect="1" noChangeArrowheads="1" noTextEdit="1"/>
          </p:cNvSpPr>
          <p:nvPr>
            <p:ph type="sldImg"/>
          </p:nvPr>
        </p:nvSpPr>
        <p:spPr>
          <a:xfrm>
            <a:off x="1277938" y="619125"/>
            <a:ext cx="4778375" cy="3582988"/>
          </a:xfrm>
        </p:spPr>
      </p:sp>
    </p:spTree>
    <p:extLst>
      <p:ext uri="{BB962C8B-B14F-4D97-AF65-F5344CB8AC3E}">
        <p14:creationId xmlns:p14="http://schemas.microsoft.com/office/powerpoint/2010/main" val="13427738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841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48419" name="Rectangle 3"/>
          <p:cNvSpPr>
            <a:spLocks noGrp="1" noChangeArrowheads="1"/>
          </p:cNvSpPr>
          <p:nvPr>
            <p:ph type="body" idx="1"/>
          </p:nvPr>
        </p:nvSpPr>
        <p:spPr bwMode="auto">
          <a:xfrm>
            <a:off x="550630" y="4563197"/>
            <a:ext cx="6301588" cy="4317593"/>
          </a:xfrm>
          <a:prstGeom prst="rect">
            <a:avLst/>
          </a:prstGeom>
          <a:solidFill>
            <a:srgbClr val="FFFFFF"/>
          </a:solidFill>
          <a:ln>
            <a:solidFill>
              <a:srgbClr val="000000"/>
            </a:solidFill>
            <a:miter lim="800000"/>
            <a:headEnd/>
            <a:tailEnd/>
          </a:ln>
        </p:spPr>
        <p:txBody>
          <a:bodyPr lIns="97042" tIns="48521" rIns="97042" bIns="48521">
            <a:prstTxWarp prst="textNoShape">
              <a:avLst/>
            </a:prstTxWarp>
          </a:bodyPr>
          <a:lstStyle/>
          <a:p>
            <a:endParaRPr lang="en-US"/>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1661456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0466"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50467" name="Rectangle 3"/>
          <p:cNvSpPr>
            <a:spLocks noGrp="1" noChangeArrowheads="1"/>
          </p:cNvSpPr>
          <p:nvPr>
            <p:ph type="body" idx="1"/>
          </p:nvPr>
        </p:nvSpPr>
        <p:spPr bwMode="auto">
          <a:xfrm>
            <a:off x="550630" y="4563197"/>
            <a:ext cx="6301588" cy="4317593"/>
          </a:xfrm>
          <a:prstGeom prst="rect">
            <a:avLst/>
          </a:prstGeom>
          <a:solidFill>
            <a:srgbClr val="FFFFFF"/>
          </a:solidFill>
          <a:ln>
            <a:solidFill>
              <a:srgbClr val="000000"/>
            </a:solidFill>
            <a:miter lim="800000"/>
            <a:headEnd/>
            <a:tailEnd/>
          </a:ln>
        </p:spPr>
        <p:txBody>
          <a:bodyPr lIns="97042" tIns="48521" rIns="97042" bIns="48521">
            <a:prstTxWarp prst="textNoShape">
              <a:avLst/>
            </a:prstTxWarp>
          </a:bodyPr>
          <a:lstStyle/>
          <a:p>
            <a:endParaRPr lang="en-US"/>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2863464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552279" y="4564827"/>
            <a:ext cx="6298282" cy="4315956"/>
          </a:xfrm>
          <a:noFill/>
          <a:ln w="9525"/>
        </p:spPr>
        <p:txBody>
          <a:bodyPr lIns="95649" tIns="46985" rIns="95649" bIns="46985"/>
          <a:lstStyle/>
          <a:p>
            <a:endParaRPr lang="en-US" smtClean="0">
              <a:latin typeface="Arial" pitchFamily="34" charset="0"/>
              <a:ea typeface="ＭＳ Ｐゴシック" pitchFamily="34" charset="-128"/>
            </a:endParaRPr>
          </a:p>
        </p:txBody>
      </p:sp>
      <p:sp>
        <p:nvSpPr>
          <p:cNvPr id="58371" name="Rectangle 3"/>
          <p:cNvSpPr>
            <a:spLocks noGrp="1" noRot="1" noChangeAspect="1" noChangeArrowheads="1" noTextEdit="1"/>
          </p:cNvSpPr>
          <p:nvPr>
            <p:ph type="sldImg"/>
          </p:nvPr>
        </p:nvSpPr>
        <p:spPr>
          <a:noFill/>
        </p:spPr>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1085748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552279" y="4564827"/>
            <a:ext cx="6298282" cy="4315956"/>
          </a:xfrm>
          <a:noFill/>
          <a:ln w="9525"/>
        </p:spPr>
        <p:txBody>
          <a:bodyPr lIns="95649" tIns="46985" rIns="95649" bIns="46985"/>
          <a:lstStyle/>
          <a:p>
            <a:endParaRPr lang="en-US" smtClean="0">
              <a:latin typeface="Arial" pitchFamily="34" charset="0"/>
              <a:ea typeface="ＭＳ Ｐゴシック" pitchFamily="34" charset="-128"/>
            </a:endParaRPr>
          </a:p>
        </p:txBody>
      </p:sp>
      <p:sp>
        <p:nvSpPr>
          <p:cNvPr id="60419" name="Rectangle 3"/>
          <p:cNvSpPr>
            <a:spLocks noGrp="1" noRot="1" noChangeAspect="1" noChangeArrowheads="1" noTextEdit="1"/>
          </p:cNvSpPr>
          <p:nvPr>
            <p:ph type="sldImg"/>
          </p:nvPr>
        </p:nvSpPr>
        <p:spPr>
          <a:noFill/>
        </p:spPr>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38331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552279" y="4564827"/>
            <a:ext cx="6298282" cy="4315956"/>
          </a:xfrm>
          <a:noFill/>
          <a:ln w="9525"/>
        </p:spPr>
        <p:txBody>
          <a:bodyPr lIns="95649" tIns="46985" rIns="95649" bIns="46985"/>
          <a:lstStyle/>
          <a:p>
            <a:endParaRPr lang="en-US" smtClean="0">
              <a:latin typeface="Arial" pitchFamily="34" charset="0"/>
              <a:ea typeface="ＭＳ Ｐゴシック" pitchFamily="34" charset="-128"/>
            </a:endParaRPr>
          </a:p>
        </p:txBody>
      </p:sp>
      <p:sp>
        <p:nvSpPr>
          <p:cNvPr id="62467" name="Rectangle 3"/>
          <p:cNvSpPr>
            <a:spLocks noGrp="1" noRot="1" noChangeAspect="1" noChangeArrowheads="1" noTextEdit="1"/>
          </p:cNvSpPr>
          <p:nvPr>
            <p:ph type="sldImg"/>
          </p:nvPr>
        </p:nvSpPr>
        <p:spPr>
          <a:noFill/>
        </p:spPr>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1312697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BEF5012-EEA3-184F-8DA2-060CC621BDE0}" type="slidenum">
              <a:rPr lang="en-AU"/>
              <a:pPr/>
              <a:t>38</a:t>
            </a:fld>
            <a:endParaRPr lang="en-AU"/>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134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Scan figure 4.54 on p.</a:t>
            </a:r>
            <a:r>
              <a:rPr lang="en-US" baseline="0" dirty="0" smtClean="0"/>
              <a:t> 368.</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39</a:t>
            </a:fld>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764550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552279" y="4564827"/>
            <a:ext cx="6298282" cy="4315956"/>
          </a:xfrm>
          <a:noFill/>
          <a:ln w="9525"/>
        </p:spPr>
        <p:txBody>
          <a:bodyPr lIns="95649" tIns="46985" rIns="95649" bIns="46985"/>
          <a:lstStyle/>
          <a:p>
            <a:endParaRPr lang="en-US" dirty="0" smtClean="0">
              <a:latin typeface="Arial" pitchFamily="34" charset="0"/>
              <a:ea typeface="ＭＳ Ｐゴシック" pitchFamily="34" charset="-128"/>
            </a:endParaRPr>
          </a:p>
        </p:txBody>
      </p:sp>
      <p:sp>
        <p:nvSpPr>
          <p:cNvPr id="64515" name="Rectangle 3"/>
          <p:cNvSpPr>
            <a:spLocks noGrp="1" noRot="1" noChangeAspect="1" noChangeArrowheads="1" noTextEdit="1"/>
          </p:cNvSpPr>
          <p:nvPr>
            <p:ph type="sldImg"/>
          </p:nvPr>
        </p:nvSpPr>
        <p:spPr>
          <a:noFill/>
        </p:spPr>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123686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p:cNvSpPr>
          <p:nvPr>
            <p:ph type="sldImg"/>
          </p:nvPr>
        </p:nvSpPr>
        <p:spPr>
          <a:solidFill>
            <a:srgbClr val="FFFFFF"/>
          </a:solidFill>
          <a:ln>
            <a:solidFill>
              <a:srgbClr val="000000"/>
            </a:solidFill>
          </a:ln>
        </p:spPr>
      </p:sp>
      <p:sp>
        <p:nvSpPr>
          <p:cNvPr id="7065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smtClean="0">
              <a:latin typeface="Arial" pitchFamily="34" charset="0"/>
              <a:ea typeface="ＭＳ Ｐゴシック" pitchFamily="34" charset="-128"/>
            </a:endParaRPr>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1803292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p:cNvSpPr>
          <p:nvPr>
            <p:ph type="sldImg"/>
          </p:nvPr>
        </p:nvSpPr>
        <p:spPr>
          <a:solidFill>
            <a:srgbClr val="FFFFFF"/>
          </a:solidFill>
          <a:ln>
            <a:solidFill>
              <a:srgbClr val="000000"/>
            </a:solidFill>
          </a:ln>
        </p:spPr>
      </p:sp>
      <p:sp>
        <p:nvSpPr>
          <p:cNvPr id="68611"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smtClean="0">
              <a:latin typeface="Arial" pitchFamily="34" charset="0"/>
              <a:ea typeface="ＭＳ Ｐゴシック" pitchFamily="34" charset="-128"/>
            </a:endParaRPr>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644867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p:cNvSpPr>
          <p:nvPr>
            <p:ph type="sldImg"/>
          </p:nvPr>
        </p:nvSpPr>
        <p:spPr bwMode="auto">
          <a:xfrm>
            <a:off x="1274763" y="617538"/>
            <a:ext cx="4779962" cy="3584575"/>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9395" name="Rectangle 3"/>
          <p:cNvSpPr>
            <a:spLocks noGrp="1" noChangeArrowheads="1"/>
          </p:cNvSpPr>
          <p:nvPr>
            <p:ph type="body" idx="1"/>
          </p:nvPr>
        </p:nvSpPr>
        <p:spPr bwMode="auto">
          <a:xfrm>
            <a:off x="550334" y="4560570"/>
            <a:ext cx="6304279" cy="432054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96647" tIns="48323" rIns="96647" bIns="48323"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861958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064DF24-4FCB-9148-9F9E-F7987219468E}" type="slidenum">
              <a:rPr lang="en-AU"/>
              <a:pPr/>
              <a:t>45</a:t>
            </a:fld>
            <a:endParaRPr lang="en-AU"/>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8124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B6C02BC-3A8D-9F48-A6C5-B2621AC755C3}"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51A3701-F82B-BB49-A793-6738827A0BD5}" type="slidenum">
              <a:rPr lang="en-AU"/>
              <a:pPr/>
              <a:t>48</a:t>
            </a:fld>
            <a:endParaRPr lang="en-AU"/>
          </a:p>
        </p:txBody>
      </p:sp>
      <p:sp>
        <p:nvSpPr>
          <p:cNvPr id="349186" name="Rectangle 2"/>
          <p:cNvSpPr>
            <a:spLocks noGrp="1" noRot="1" noChangeAspect="1" noChangeArrowheads="1" noTextEdit="1"/>
          </p:cNvSpPr>
          <p:nvPr>
            <p:ph type="sldImg"/>
          </p:nvPr>
        </p:nvSpPr>
        <p:spPr>
          <a:xfrm>
            <a:off x="1257300" y="720725"/>
            <a:ext cx="4800600" cy="3600450"/>
          </a:xfrm>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1219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754" name="Rectangle 2"/>
          <p:cNvSpPr>
            <a:spLocks noGrp="1" noChangeArrowheads="1"/>
          </p:cNvSpPr>
          <p:nvPr>
            <p:ph type="body" idx="1"/>
          </p:nvPr>
        </p:nvSpPr>
        <p:spPr bwMode="auto">
          <a:xfrm>
            <a:off x="550626" y="4559920"/>
            <a:ext cx="6303242" cy="4320867"/>
          </a:xfrm>
          <a:prstGeom prst="rect">
            <a:avLst/>
          </a:prstGeom>
          <a:noFill/>
          <a:ln w="12700">
            <a:miter lim="800000"/>
            <a:headEnd/>
            <a:tailEnd/>
          </a:ln>
        </p:spPr>
        <p:txBody>
          <a:bodyPr lIns="95624" tIns="46972" rIns="95624" bIns="46972">
            <a:prstTxWarp prst="textNoShape">
              <a:avLst/>
            </a:prstTxWarp>
          </a:bodyPr>
          <a:lstStyle/>
          <a:p>
            <a:endParaRPr lang="en-US"/>
          </a:p>
        </p:txBody>
      </p:sp>
      <p:sp>
        <p:nvSpPr>
          <p:cNvPr id="2762755" name="Rectangle 3"/>
          <p:cNvSpPr>
            <a:spLocks noGrp="1" noRot="1" noChangeAspect="1" noChangeArrowheads="1"/>
          </p:cNvSpPr>
          <p:nvPr>
            <p:ph type="sldImg"/>
          </p:nvPr>
        </p:nvSpPr>
        <p:spPr bwMode="auto">
          <a:xfrm>
            <a:off x="1276350" y="619125"/>
            <a:ext cx="4778375" cy="3582988"/>
          </a:xfrm>
          <a:prstGeom prst="rect">
            <a:avLst/>
          </a:prstGeom>
          <a:noFill/>
          <a:ln w="12700">
            <a:miter lim="800000"/>
            <a:headEnd/>
            <a:tailEnd/>
          </a:ln>
        </p:spPr>
      </p:sp>
    </p:spTree>
    <p:extLst>
      <p:ext uri="{BB962C8B-B14F-4D97-AF65-F5344CB8AC3E}">
        <p14:creationId xmlns:p14="http://schemas.microsoft.com/office/powerpoint/2010/main" val="33924989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889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68899" name="Rectangle 3"/>
          <p:cNvSpPr>
            <a:spLocks noGrp="1" noChangeArrowheads="1"/>
          </p:cNvSpPr>
          <p:nvPr>
            <p:ph type="body" idx="1"/>
          </p:nvPr>
        </p:nvSpPr>
        <p:spPr bwMode="auto">
          <a:xfrm>
            <a:off x="550629" y="4563195"/>
            <a:ext cx="6301588" cy="4317593"/>
          </a:xfrm>
          <a:prstGeom prst="rect">
            <a:avLst/>
          </a:prstGeom>
          <a:solidFill>
            <a:srgbClr val="FFFFFF"/>
          </a:solidFill>
          <a:ln>
            <a:solidFill>
              <a:srgbClr val="000000"/>
            </a:solidFill>
            <a:miter lim="800000"/>
            <a:headEnd/>
            <a:tailEnd/>
          </a:ln>
        </p:spPr>
        <p:txBody>
          <a:bodyPr lIns="95071" tIns="47536" rIns="95071" bIns="47536">
            <a:prstTxWarp prst="textNoShape">
              <a:avLst/>
            </a:prstTxWarp>
          </a:bodyPr>
          <a:lstStyle/>
          <a:p>
            <a:endParaRPr lang="en-US"/>
          </a:p>
        </p:txBody>
      </p:sp>
    </p:spTree>
    <p:extLst>
      <p:ext uri="{BB962C8B-B14F-4D97-AF65-F5344CB8AC3E}">
        <p14:creationId xmlns:p14="http://schemas.microsoft.com/office/powerpoint/2010/main" val="5461730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946" name="Rectangle 2"/>
          <p:cNvSpPr>
            <a:spLocks noGrp="1" noChangeArrowheads="1"/>
          </p:cNvSpPr>
          <p:nvPr>
            <p:ph type="body" idx="1"/>
          </p:nvPr>
        </p:nvSpPr>
        <p:spPr bwMode="auto">
          <a:xfrm>
            <a:off x="550626" y="4559920"/>
            <a:ext cx="6303242" cy="4320867"/>
          </a:xfrm>
          <a:prstGeom prst="rect">
            <a:avLst/>
          </a:prstGeom>
          <a:noFill/>
          <a:ln w="12700">
            <a:miter lim="800000"/>
            <a:headEnd/>
            <a:tailEnd/>
          </a:ln>
        </p:spPr>
        <p:txBody>
          <a:bodyPr lIns="95624" tIns="46972" rIns="95624" bIns="46972">
            <a:prstTxWarp prst="textNoShape">
              <a:avLst/>
            </a:prstTxWarp>
          </a:bodyPr>
          <a:lstStyle/>
          <a:p>
            <a:endParaRPr lang="en-US"/>
          </a:p>
        </p:txBody>
      </p:sp>
      <p:sp>
        <p:nvSpPr>
          <p:cNvPr id="2770947" name="Rectangle 3"/>
          <p:cNvSpPr>
            <a:spLocks noGrp="1" noRot="1" noChangeAspect="1" noChangeArrowheads="1"/>
          </p:cNvSpPr>
          <p:nvPr>
            <p:ph type="sldImg"/>
          </p:nvPr>
        </p:nvSpPr>
        <p:spPr bwMode="auto">
          <a:xfrm>
            <a:off x="1276350" y="619125"/>
            <a:ext cx="4778375" cy="3582988"/>
          </a:xfrm>
          <a:prstGeom prst="rect">
            <a:avLst/>
          </a:prstGeom>
          <a:noFill/>
          <a:ln w="12700">
            <a:miter lim="800000"/>
            <a:headEnd/>
            <a:tailEnd/>
          </a:ln>
        </p:spPr>
      </p:sp>
    </p:spTree>
    <p:extLst>
      <p:ext uri="{BB962C8B-B14F-4D97-AF65-F5344CB8AC3E}">
        <p14:creationId xmlns:p14="http://schemas.microsoft.com/office/powerpoint/2010/main" val="13884308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52</a:t>
            </a:fld>
            <a:endParaRPr lang="en-US" dirty="0"/>
          </a:p>
        </p:txBody>
      </p:sp>
    </p:spTree>
    <p:extLst>
      <p:ext uri="{BB962C8B-B14F-4D97-AF65-F5344CB8AC3E}">
        <p14:creationId xmlns:p14="http://schemas.microsoft.com/office/powerpoint/2010/main" val="16049002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7090"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77091" name="Rectangle 3"/>
          <p:cNvSpPr>
            <a:spLocks noGrp="1" noChangeArrowheads="1"/>
          </p:cNvSpPr>
          <p:nvPr>
            <p:ph type="body" idx="1"/>
          </p:nvPr>
        </p:nvSpPr>
        <p:spPr bwMode="auto">
          <a:xfrm>
            <a:off x="550630" y="4563196"/>
            <a:ext cx="6301588" cy="4317593"/>
          </a:xfrm>
          <a:prstGeom prst="rect">
            <a:avLst/>
          </a:prstGeom>
          <a:solidFill>
            <a:srgbClr val="FFFFFF"/>
          </a:solidFill>
          <a:ln>
            <a:solidFill>
              <a:srgbClr val="000000"/>
            </a:solidFill>
            <a:miter lim="800000"/>
            <a:headEnd/>
            <a:tailEnd/>
          </a:ln>
        </p:spPr>
        <p:txBody>
          <a:bodyPr lIns="95071" tIns="47536" rIns="95071" bIns="47536">
            <a:prstTxWarp prst="textNoShape">
              <a:avLst/>
            </a:prstTxWarp>
          </a:bodyPr>
          <a:lstStyle/>
          <a:p>
            <a:endParaRPr lang="en-US"/>
          </a:p>
        </p:txBody>
      </p:sp>
    </p:spTree>
    <p:extLst>
      <p:ext uri="{BB962C8B-B14F-4D97-AF65-F5344CB8AC3E}">
        <p14:creationId xmlns:p14="http://schemas.microsoft.com/office/powerpoint/2010/main" val="20728496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1186" name="Rectangle 2"/>
          <p:cNvSpPr>
            <a:spLocks noGrp="1" noChangeArrowheads="1"/>
          </p:cNvSpPr>
          <p:nvPr>
            <p:ph type="body" idx="1"/>
          </p:nvPr>
        </p:nvSpPr>
        <p:spPr bwMode="auto">
          <a:xfrm>
            <a:off x="550626" y="4559920"/>
            <a:ext cx="6303242" cy="4320867"/>
          </a:xfrm>
          <a:prstGeom prst="rect">
            <a:avLst/>
          </a:prstGeom>
          <a:noFill/>
          <a:ln w="12700">
            <a:miter lim="800000"/>
            <a:headEnd/>
            <a:tailEnd/>
          </a:ln>
        </p:spPr>
        <p:txBody>
          <a:bodyPr lIns="95624" tIns="46972" rIns="95624" bIns="46972">
            <a:prstTxWarp prst="textNoShape">
              <a:avLst/>
            </a:prstTxWarp>
          </a:bodyPr>
          <a:lstStyle/>
          <a:p>
            <a:endParaRPr lang="en-US"/>
          </a:p>
        </p:txBody>
      </p:sp>
      <p:sp>
        <p:nvSpPr>
          <p:cNvPr id="2781187" name="Rectangle 3"/>
          <p:cNvSpPr>
            <a:spLocks noGrp="1" noRot="1" noChangeAspect="1" noChangeArrowheads="1"/>
          </p:cNvSpPr>
          <p:nvPr>
            <p:ph type="sldImg"/>
          </p:nvPr>
        </p:nvSpPr>
        <p:spPr bwMode="auto">
          <a:xfrm>
            <a:off x="1276350" y="619125"/>
            <a:ext cx="4778375" cy="3582988"/>
          </a:xfrm>
          <a:prstGeom prst="rect">
            <a:avLst/>
          </a:prstGeom>
          <a:noFill/>
          <a:ln w="12700">
            <a:miter lim="800000"/>
            <a:headEnd/>
            <a:tailEnd/>
          </a:ln>
        </p:spPr>
      </p:sp>
    </p:spTree>
    <p:extLst>
      <p:ext uri="{BB962C8B-B14F-4D97-AF65-F5344CB8AC3E}">
        <p14:creationId xmlns:p14="http://schemas.microsoft.com/office/powerpoint/2010/main" val="26033217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913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79139" name="Rectangle 3"/>
          <p:cNvSpPr>
            <a:spLocks noGrp="1" noChangeArrowheads="1"/>
          </p:cNvSpPr>
          <p:nvPr>
            <p:ph type="body" idx="1"/>
          </p:nvPr>
        </p:nvSpPr>
        <p:spPr bwMode="auto">
          <a:xfrm>
            <a:off x="550630" y="4563196"/>
            <a:ext cx="6301588" cy="4317593"/>
          </a:xfrm>
          <a:prstGeom prst="rect">
            <a:avLst/>
          </a:prstGeom>
          <a:solidFill>
            <a:srgbClr val="FFFFFF"/>
          </a:solidFill>
          <a:ln>
            <a:solidFill>
              <a:srgbClr val="000000"/>
            </a:solidFill>
            <a:miter lim="800000"/>
            <a:headEnd/>
            <a:tailEnd/>
          </a:ln>
        </p:spPr>
        <p:txBody>
          <a:bodyPr lIns="95071" tIns="47536" rIns="95071" bIns="47536">
            <a:prstTxWarp prst="textNoShape">
              <a:avLst/>
            </a:prstTxWarp>
          </a:bodyPr>
          <a:lstStyle/>
          <a:p>
            <a:endParaRPr lang="en-US"/>
          </a:p>
        </p:txBody>
      </p:sp>
    </p:spTree>
    <p:extLst>
      <p:ext uri="{BB962C8B-B14F-4D97-AF65-F5344CB8AC3E}">
        <p14:creationId xmlns:p14="http://schemas.microsoft.com/office/powerpoint/2010/main" val="4287660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93E7673-3A84-2947-8A17-DC3789AC4B78}"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CF9FC51-9FFC-5945-820B-81EB49251235}" type="slidenum">
              <a:rPr lang="en-AU"/>
              <a:pPr/>
              <a:t>56</a:t>
            </a:fld>
            <a:endParaRPr lang="en-AU"/>
          </a:p>
        </p:txBody>
      </p:sp>
      <p:sp>
        <p:nvSpPr>
          <p:cNvPr id="480258" name="Rectangle 2"/>
          <p:cNvSpPr>
            <a:spLocks noGrp="1" noRot="1" noChangeAspect="1" noChangeArrowheads="1" noTextEdit="1"/>
          </p:cNvSpPr>
          <p:nvPr>
            <p:ph type="sldImg"/>
          </p:nvPr>
        </p:nvSpPr>
        <p:spPr>
          <a:xfrm>
            <a:off x="1257300" y="720725"/>
            <a:ext cx="4800600" cy="3600450"/>
          </a:xfrm>
          <a:ln/>
        </p:spPr>
      </p:sp>
      <p:sp>
        <p:nvSpPr>
          <p:cNvPr id="48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3829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513D492-15EE-2347-9A73-376DDE456720}"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6D0CF03-1839-1E4A-BBF3-72F1E27BCAC9}" type="slidenum">
              <a:rPr lang="en-AU"/>
              <a:pPr/>
              <a:t>5</a:t>
            </a:fld>
            <a:endParaRPr lang="en-AU"/>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r>
              <a:rPr lang="en-US" dirty="0" smtClean="0"/>
              <a:t>1.25 GHz</a:t>
            </a:r>
            <a:endParaRPr lang="en-US" dirty="0"/>
          </a:p>
        </p:txBody>
      </p:sp>
    </p:spTree>
    <p:extLst>
      <p:ext uri="{BB962C8B-B14F-4D97-AF65-F5344CB8AC3E}">
        <p14:creationId xmlns:p14="http://schemas.microsoft.com/office/powerpoint/2010/main" val="415012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513D492-15EE-2347-9A73-376DDE456720}" type="datetime3">
              <a:rPr lang="en-AU"/>
              <a:pPr/>
              <a:t>13 October,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6D0CF03-1839-1E4A-BBF3-72F1E27BCAC9}" type="slidenum">
              <a:rPr lang="en-AU"/>
              <a:pPr/>
              <a:t>6</a:t>
            </a:fld>
            <a:endParaRPr lang="en-AU"/>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r>
              <a:rPr lang="en-US" dirty="0" smtClean="0"/>
              <a:t>1.25 GHz</a:t>
            </a:r>
            <a:endParaRPr lang="en-US" dirty="0"/>
          </a:p>
        </p:txBody>
      </p:sp>
    </p:spTree>
    <p:extLst>
      <p:ext uri="{BB962C8B-B14F-4D97-AF65-F5344CB8AC3E}">
        <p14:creationId xmlns:p14="http://schemas.microsoft.com/office/powerpoint/2010/main" val="484000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5650"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15651"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extLst>
      <p:ext uri="{BB962C8B-B14F-4D97-AF65-F5344CB8AC3E}">
        <p14:creationId xmlns:p14="http://schemas.microsoft.com/office/powerpoint/2010/main" val="3125157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769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17699"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extLst>
      <p:ext uri="{BB962C8B-B14F-4D97-AF65-F5344CB8AC3E}">
        <p14:creationId xmlns:p14="http://schemas.microsoft.com/office/powerpoint/2010/main" val="3935893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9746"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19747"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extLst>
      <p:ext uri="{BB962C8B-B14F-4D97-AF65-F5344CB8AC3E}">
        <p14:creationId xmlns:p14="http://schemas.microsoft.com/office/powerpoint/2010/main" val="220927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2014-04-11</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63BC6D4-0602-6D41-B358-D07831F309A9}" type="slidenum">
              <a:rPr lang="en-US"/>
              <a:pPr>
                <a:defRPr/>
              </a:pPr>
              <a:t>‹#›</a:t>
            </a:fld>
            <a:endParaRPr lang="en-US"/>
          </a:p>
        </p:txBody>
      </p:sp>
    </p:spTree>
    <p:extLst>
      <p:ext uri="{BB962C8B-B14F-4D97-AF65-F5344CB8AC3E}">
        <p14:creationId xmlns:p14="http://schemas.microsoft.com/office/powerpoint/2010/main" val="116772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E51712-321D-BB45-85EA-D54078A81401}" type="slidenum">
              <a:rPr lang="en-US"/>
              <a:pPr>
                <a:defRPr/>
              </a:pPr>
              <a:t>‹#›</a:t>
            </a:fld>
            <a:endParaRPr lang="en-US"/>
          </a:p>
        </p:txBody>
      </p:sp>
    </p:spTree>
    <p:extLst>
      <p:ext uri="{BB962C8B-B14F-4D97-AF65-F5344CB8AC3E}">
        <p14:creationId xmlns:p14="http://schemas.microsoft.com/office/powerpoint/2010/main" val="345195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3898229-29D4-7F41-89FC-142B7D846194}" type="slidenum">
              <a:rPr lang="en-US"/>
              <a:pPr>
                <a:defRPr/>
              </a:pPr>
              <a:t>‹#›</a:t>
            </a:fld>
            <a:endParaRPr lang="en-US"/>
          </a:p>
        </p:txBody>
      </p:sp>
    </p:spTree>
    <p:extLst>
      <p:ext uri="{BB962C8B-B14F-4D97-AF65-F5344CB8AC3E}">
        <p14:creationId xmlns:p14="http://schemas.microsoft.com/office/powerpoint/2010/main" val="186275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rtlCol="0">
            <a:normAutofit/>
          </a:bodyPr>
          <a:lstStyle/>
          <a:p>
            <a:pPr lvl="0"/>
            <a:endParaRPr lang="en-US" noProof="0" smtClean="0"/>
          </a:p>
        </p:txBody>
      </p:sp>
    </p:spTree>
    <p:extLst>
      <p:ext uri="{BB962C8B-B14F-4D97-AF65-F5344CB8AC3E}">
        <p14:creationId xmlns:p14="http://schemas.microsoft.com/office/powerpoint/2010/main" val="556389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6113" cy="8969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7847013" cy="173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033713"/>
            <a:ext cx="7847013" cy="1738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3565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extLst>
      <p:ext uri="{BB962C8B-B14F-4D97-AF65-F5344CB8AC3E}">
        <p14:creationId xmlns:p14="http://schemas.microsoft.com/office/powerpoint/2010/main" val="2229316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20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858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D227FE4-C4DE-B64E-BF78-4F634596A1E9}" type="slidenum">
              <a:rPr lang="en-US"/>
              <a:pPr>
                <a:defRPr/>
              </a:pPr>
              <a:t>‹#›</a:t>
            </a:fld>
            <a:endParaRPr lang="en-US"/>
          </a:p>
        </p:txBody>
      </p:sp>
    </p:spTree>
    <p:extLst>
      <p:ext uri="{BB962C8B-B14F-4D97-AF65-F5344CB8AC3E}">
        <p14:creationId xmlns:p14="http://schemas.microsoft.com/office/powerpoint/2010/main" val="58838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2014-04-11</a:t>
            </a:r>
            <a:endParaRPr lang="en-US" dirty="0" smtClean="0"/>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147E916-9FC2-1545-B8FA-245D6E0A1C1C}" type="slidenum">
              <a:rPr lang="en-US"/>
              <a:pPr>
                <a:defRPr/>
              </a:pPr>
              <a:t>‹#›</a:t>
            </a:fld>
            <a:endParaRPr lang="en-US"/>
          </a:p>
        </p:txBody>
      </p:sp>
    </p:spTree>
    <p:extLst>
      <p:ext uri="{BB962C8B-B14F-4D97-AF65-F5344CB8AC3E}">
        <p14:creationId xmlns:p14="http://schemas.microsoft.com/office/powerpoint/2010/main" val="223462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6"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101A961-FF3F-E941-A7ED-6A1CA3F6A6AD}" type="slidenum">
              <a:rPr lang="en-US"/>
              <a:pPr>
                <a:defRPr/>
              </a:pPr>
              <a:t>‹#›</a:t>
            </a:fld>
            <a:endParaRPr lang="en-US"/>
          </a:p>
        </p:txBody>
      </p:sp>
    </p:spTree>
    <p:extLst>
      <p:ext uri="{BB962C8B-B14F-4D97-AF65-F5344CB8AC3E}">
        <p14:creationId xmlns:p14="http://schemas.microsoft.com/office/powerpoint/2010/main" val="93890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8"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56C885F-3D04-1B4F-A1B7-DD036EBC6CD9}" type="slidenum">
              <a:rPr lang="en-US"/>
              <a:pPr>
                <a:defRPr/>
              </a:pPr>
              <a:t>‹#›</a:t>
            </a:fld>
            <a:endParaRPr lang="en-US"/>
          </a:p>
        </p:txBody>
      </p:sp>
    </p:spTree>
    <p:extLst>
      <p:ext uri="{BB962C8B-B14F-4D97-AF65-F5344CB8AC3E}">
        <p14:creationId xmlns:p14="http://schemas.microsoft.com/office/powerpoint/2010/main" val="105505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4"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2B3FC65D-271A-A842-B579-8A644641AC8D}" type="slidenum">
              <a:rPr lang="en-US"/>
              <a:pPr>
                <a:defRPr/>
              </a:pPr>
              <a:t>‹#›</a:t>
            </a:fld>
            <a:endParaRPr lang="en-US"/>
          </a:p>
        </p:txBody>
      </p:sp>
    </p:spTree>
    <p:extLst>
      <p:ext uri="{BB962C8B-B14F-4D97-AF65-F5344CB8AC3E}">
        <p14:creationId xmlns:p14="http://schemas.microsoft.com/office/powerpoint/2010/main" val="156257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3"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3AB49D-307C-C14B-AF67-2B0E1CDF960F}" type="slidenum">
              <a:rPr lang="en-US"/>
              <a:pPr>
                <a:defRPr/>
              </a:pPr>
              <a:t>‹#›</a:t>
            </a:fld>
            <a:endParaRPr lang="en-US"/>
          </a:p>
        </p:txBody>
      </p:sp>
    </p:spTree>
    <p:extLst>
      <p:ext uri="{BB962C8B-B14F-4D97-AF65-F5344CB8AC3E}">
        <p14:creationId xmlns:p14="http://schemas.microsoft.com/office/powerpoint/2010/main" val="4498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6"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09C674-9CE7-6443-B752-3A436051E61D}" type="slidenum">
              <a:rPr lang="en-US"/>
              <a:pPr>
                <a:defRPr/>
              </a:pPr>
              <a:t>‹#›</a:t>
            </a:fld>
            <a:endParaRPr lang="en-US"/>
          </a:p>
        </p:txBody>
      </p:sp>
    </p:spTree>
    <p:extLst>
      <p:ext uri="{BB962C8B-B14F-4D97-AF65-F5344CB8AC3E}">
        <p14:creationId xmlns:p14="http://schemas.microsoft.com/office/powerpoint/2010/main" val="325485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6"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8927A6E-1BD3-B74F-8324-AD282B83C227}" type="slidenum">
              <a:rPr lang="en-US"/>
              <a:pPr>
                <a:defRPr/>
              </a:pPr>
              <a:t>‹#›</a:t>
            </a:fld>
            <a:endParaRPr lang="en-US"/>
          </a:p>
        </p:txBody>
      </p:sp>
    </p:spTree>
    <p:extLst>
      <p:ext uri="{BB962C8B-B14F-4D97-AF65-F5344CB8AC3E}">
        <p14:creationId xmlns:p14="http://schemas.microsoft.com/office/powerpoint/2010/main" val="48598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defRPr>
            </a:lvl1pPr>
          </a:lstStyle>
          <a:p>
            <a:pPr>
              <a:defRPr/>
            </a:pPr>
            <a:r>
              <a:rPr lang="en-US" smtClean="0"/>
              <a:t>2014-04-11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Spring 2014 -- Lecture #31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defRPr>
            </a:lvl1pPr>
          </a:lstStyle>
          <a:p>
            <a:pPr>
              <a:defRPr/>
            </a:pPr>
            <a:fld id="{A8160DCF-7C1B-0648-A5A9-2B01D79B84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8" r:id="rId12"/>
    <p:sldLayoutId id="2147483879" r:id="rId13"/>
    <p:sldLayoutId id="2147483880" r:id="rId14"/>
    <p:sldLayoutId id="2147483881" r:id="rId15"/>
    <p:sldLayoutId id="2147483882" r:id="rId16"/>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kern="1200">
          <a:solidFill>
            <a:srgbClr val="FF0000"/>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168" y="1295400"/>
            <a:ext cx="8510631" cy="2362200"/>
          </a:xfrm>
        </p:spPr>
        <p:txBody>
          <a:bodyPr>
            <a:normAutofit fontScale="90000"/>
          </a:bodyPr>
          <a:lstStyle/>
          <a:p>
            <a:r>
              <a:rPr lang="en-US" dirty="0" smtClean="0"/>
              <a:t>CS 61C: </a:t>
            </a:r>
            <a:br>
              <a:rPr lang="en-US" dirty="0" smtClean="0"/>
            </a:br>
            <a:r>
              <a:rPr lang="en-US" dirty="0" smtClean="0"/>
              <a:t>Great Ideas in Computer Architecture </a:t>
            </a:r>
            <a:br>
              <a:rPr lang="en-US" dirty="0" smtClean="0"/>
            </a:br>
            <a:r>
              <a:rPr lang="en-US" dirty="0" smtClean="0">
                <a:latin typeface="Calibri" charset="0"/>
                <a:ea typeface="ＭＳ Ｐゴシック" charset="0"/>
                <a:cs typeface="ＭＳ Ｐゴシック" charset="0"/>
              </a:rPr>
              <a:t>Pipelining &amp; Hazards</a:t>
            </a:r>
            <a:endParaRPr lang="en-US" i="1" dirty="0"/>
          </a:p>
        </p:txBody>
      </p:sp>
      <p:sp>
        <p:nvSpPr>
          <p:cNvPr id="4" name="Slide Number Placeholder 3"/>
          <p:cNvSpPr>
            <a:spLocks noGrp="1"/>
          </p:cNvSpPr>
          <p:nvPr>
            <p:ph type="sldNum" sz="quarter" idx="12"/>
          </p:nvPr>
        </p:nvSpPr>
        <p:spPr/>
        <p:txBody>
          <a:bodyPr/>
          <a:lstStyle/>
          <a:p>
            <a:fld id="{F4BA2A7E-5181-A840-825F-018EFA86BC7E}" type="slidenum">
              <a:rPr lang="en-US" smtClean="0">
                <a:solidFill>
                  <a:prstClr val="black">
                    <a:tint val="75000"/>
                  </a:prstClr>
                </a:solidFill>
              </a:rPr>
              <a:pPr/>
              <a:t>1</a:t>
            </a:fld>
            <a:endParaRPr lang="en-US">
              <a:solidFill>
                <a:prstClr val="black">
                  <a:tint val="75000"/>
                </a:prstClr>
              </a:solidFill>
            </a:endParaRPr>
          </a:p>
        </p:txBody>
      </p:sp>
      <p:sp>
        <p:nvSpPr>
          <p:cNvPr id="7" name="Subtitle 2"/>
          <p:cNvSpPr>
            <a:spLocks noGrp="1"/>
          </p:cNvSpPr>
          <p:nvPr>
            <p:ph type="subTitle" idx="1"/>
          </p:nvPr>
        </p:nvSpPr>
        <p:spPr>
          <a:xfrm>
            <a:off x="1016000" y="3886200"/>
            <a:ext cx="7213600" cy="1905000"/>
          </a:xfrm>
        </p:spPr>
        <p:txBody>
          <a:bodyPr>
            <a:normAutofit/>
          </a:bodyPr>
          <a:lstStyle/>
          <a:p>
            <a:r>
              <a:rPr lang="en-US" dirty="0" smtClean="0"/>
              <a:t>Instructors:</a:t>
            </a:r>
          </a:p>
          <a:p>
            <a:r>
              <a:rPr lang="en-US" dirty="0" smtClean="0"/>
              <a:t>John </a:t>
            </a:r>
            <a:r>
              <a:rPr lang="en-US" dirty="0" err="1" smtClean="0"/>
              <a:t>Wawrzynek</a:t>
            </a:r>
            <a:r>
              <a:rPr lang="en-US" dirty="0" smtClean="0"/>
              <a:t> &amp; Vladimir </a:t>
            </a:r>
            <a:r>
              <a:rPr lang="en-US" dirty="0" err="1" smtClean="0"/>
              <a:t>Stojanovic</a:t>
            </a:r>
            <a:endParaRPr lang="en-US" dirty="0" smtClean="0"/>
          </a:p>
          <a:p>
            <a:r>
              <a:rPr lang="en-US" dirty="0" smtClean="0"/>
              <a:t>http://inst.eecs.Berkeley.edu/~cs61c/fa15</a:t>
            </a:r>
          </a:p>
        </p:txBody>
      </p:sp>
    </p:spTree>
    <p:extLst>
      <p:ext uri="{BB962C8B-B14F-4D97-AF65-F5344CB8AC3E}">
        <p14:creationId xmlns:p14="http://schemas.microsoft.com/office/powerpoint/2010/main" val="1451668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2819" name="Rectangle 3"/>
          <p:cNvSpPr>
            <a:spLocks noGrp="1" noChangeArrowheads="1"/>
          </p:cNvSpPr>
          <p:nvPr>
            <p:ph type="body" idx="1"/>
          </p:nvPr>
        </p:nvSpPr>
        <p:spPr>
          <a:xfrm>
            <a:off x="4787900" y="1227138"/>
            <a:ext cx="4356100" cy="4335462"/>
          </a:xfrm>
          <a:noFill/>
          <a:ln/>
        </p:spPr>
        <p:txBody>
          <a:bodyPr/>
          <a:lstStyle/>
          <a:p>
            <a:r>
              <a:rPr lang="en-US" sz="2400" dirty="0"/>
              <a:t>Pipelining doesn’t help </a:t>
            </a:r>
            <a:r>
              <a:rPr lang="en-US" sz="2400" u="sng" dirty="0">
                <a:solidFill>
                  <a:schemeClr val="accent1"/>
                </a:solidFill>
              </a:rPr>
              <a:t>latency</a:t>
            </a:r>
            <a:r>
              <a:rPr lang="en-US" sz="2400" dirty="0"/>
              <a:t> of single task, it helps </a:t>
            </a:r>
            <a:r>
              <a:rPr lang="en-US" sz="2400" u="sng" dirty="0">
                <a:solidFill>
                  <a:schemeClr val="accent1"/>
                </a:solidFill>
              </a:rPr>
              <a:t>throughput</a:t>
            </a:r>
            <a:r>
              <a:rPr lang="en-US" sz="2400" dirty="0"/>
              <a:t> of entire workload</a:t>
            </a:r>
          </a:p>
          <a:p>
            <a:r>
              <a:rPr lang="en-US" sz="2400" u="sng" dirty="0">
                <a:solidFill>
                  <a:schemeClr val="accent1"/>
                </a:solidFill>
              </a:rPr>
              <a:t>Multiple</a:t>
            </a:r>
            <a:r>
              <a:rPr lang="en-US" sz="2400" dirty="0"/>
              <a:t> tasks operating simultaneously using different resources</a:t>
            </a:r>
          </a:p>
          <a:p>
            <a:r>
              <a:rPr lang="en-US" sz="2400" dirty="0"/>
              <a:t>Potential speedup = </a:t>
            </a:r>
            <a:r>
              <a:rPr lang="en-US" sz="2400" u="sng" dirty="0">
                <a:solidFill>
                  <a:schemeClr val="accent1"/>
                </a:solidFill>
              </a:rPr>
              <a:t>Number pipe stages</a:t>
            </a:r>
            <a:endParaRPr lang="en-US" sz="2400" dirty="0"/>
          </a:p>
          <a:p>
            <a:r>
              <a:rPr lang="en-US" sz="2400" dirty="0"/>
              <a:t>Time to “</a:t>
            </a:r>
            <a:r>
              <a:rPr lang="en-US" sz="2400" u="sng" dirty="0">
                <a:solidFill>
                  <a:schemeClr val="accent1"/>
                </a:solidFill>
              </a:rPr>
              <a:t>fill</a:t>
            </a:r>
            <a:r>
              <a:rPr lang="en-US" sz="2400" dirty="0"/>
              <a:t>” pipeline and time to “</a:t>
            </a:r>
            <a:r>
              <a:rPr lang="en-US" sz="2400" u="sng" dirty="0">
                <a:solidFill>
                  <a:schemeClr val="accent1"/>
                </a:solidFill>
              </a:rPr>
              <a:t>drain</a:t>
            </a:r>
            <a:r>
              <a:rPr lang="en-US" sz="2400" dirty="0"/>
              <a:t>” it reduces speedup:</a:t>
            </a:r>
            <a:br>
              <a:rPr lang="en-US" sz="2400" dirty="0"/>
            </a:br>
            <a:r>
              <a:rPr lang="en-US" sz="2400" dirty="0" smtClean="0"/>
              <a:t>2.3x (8/3.5) </a:t>
            </a:r>
            <a:r>
              <a:rPr lang="en-US" sz="2400" dirty="0"/>
              <a:t>v. </a:t>
            </a:r>
            <a:r>
              <a:rPr lang="en-US" sz="2400" dirty="0" smtClean="0"/>
              <a:t>4x (8/2) in </a:t>
            </a:r>
            <a:r>
              <a:rPr lang="en-US" sz="2400" dirty="0"/>
              <a:t>this example</a:t>
            </a:r>
          </a:p>
        </p:txBody>
      </p:sp>
      <p:grpSp>
        <p:nvGrpSpPr>
          <p:cNvPr id="2" name="Group 4"/>
          <p:cNvGrpSpPr>
            <a:grpSpLocks/>
          </p:cNvGrpSpPr>
          <p:nvPr/>
        </p:nvGrpSpPr>
        <p:grpSpPr bwMode="auto">
          <a:xfrm>
            <a:off x="331788" y="1219200"/>
            <a:ext cx="4633912" cy="4370387"/>
            <a:chOff x="209" y="707"/>
            <a:chExt cx="2919" cy="2753"/>
          </a:xfrm>
        </p:grpSpPr>
        <p:sp>
          <p:nvSpPr>
            <p:cNvPr id="2722821" name="Rectangle 5"/>
            <p:cNvSpPr>
              <a:spLocks noChangeArrowheads="1"/>
            </p:cNvSpPr>
            <p:nvPr/>
          </p:nvSpPr>
          <p:spPr bwMode="auto">
            <a:xfrm>
              <a:off x="576" y="707"/>
              <a:ext cx="562"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6 PM</a:t>
              </a:r>
            </a:p>
          </p:txBody>
        </p:sp>
        <p:sp>
          <p:nvSpPr>
            <p:cNvPr id="2722822" name="Line 6"/>
            <p:cNvSpPr>
              <a:spLocks noChangeShapeType="1"/>
            </p:cNvSpPr>
            <p:nvPr/>
          </p:nvSpPr>
          <p:spPr bwMode="auto">
            <a:xfrm>
              <a:off x="936" y="1080"/>
              <a:ext cx="219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22823" name="Line 7"/>
            <p:cNvSpPr>
              <a:spLocks noChangeShapeType="1"/>
            </p:cNvSpPr>
            <p:nvPr/>
          </p:nvSpPr>
          <p:spPr bwMode="auto">
            <a:xfrm>
              <a:off x="928" y="1000"/>
              <a:ext cx="0" cy="18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24" name="Rectangle 8"/>
            <p:cNvSpPr>
              <a:spLocks noChangeArrowheads="1"/>
            </p:cNvSpPr>
            <p:nvPr/>
          </p:nvSpPr>
          <p:spPr bwMode="auto">
            <a:xfrm>
              <a:off x="1344"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7</a:t>
              </a:r>
            </a:p>
          </p:txBody>
        </p:sp>
        <p:sp>
          <p:nvSpPr>
            <p:cNvPr id="2722825" name="Rectangle 9"/>
            <p:cNvSpPr>
              <a:spLocks noChangeArrowheads="1"/>
            </p:cNvSpPr>
            <p:nvPr/>
          </p:nvSpPr>
          <p:spPr bwMode="auto">
            <a:xfrm>
              <a:off x="1891"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8</a:t>
              </a:r>
            </a:p>
          </p:txBody>
        </p:sp>
        <p:sp>
          <p:nvSpPr>
            <p:cNvPr id="2722826" name="Rectangle 10"/>
            <p:cNvSpPr>
              <a:spLocks noChangeArrowheads="1"/>
            </p:cNvSpPr>
            <p:nvPr/>
          </p:nvSpPr>
          <p:spPr bwMode="auto">
            <a:xfrm>
              <a:off x="2448"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9</a:t>
              </a:r>
            </a:p>
          </p:txBody>
        </p:sp>
        <p:sp>
          <p:nvSpPr>
            <p:cNvPr id="2722827" name="Rectangle 11"/>
            <p:cNvSpPr>
              <a:spLocks noChangeArrowheads="1"/>
            </p:cNvSpPr>
            <p:nvPr/>
          </p:nvSpPr>
          <p:spPr bwMode="auto">
            <a:xfrm>
              <a:off x="2595" y="1054"/>
              <a:ext cx="434" cy="22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800" i="1">
                  <a:solidFill>
                    <a:schemeClr val="tx1"/>
                  </a:solidFill>
                  <a:latin typeface="Arial" pitchFamily="-65" charset="0"/>
                </a:rPr>
                <a:t>Time</a:t>
              </a:r>
            </a:p>
          </p:txBody>
        </p:sp>
        <p:grpSp>
          <p:nvGrpSpPr>
            <p:cNvPr id="3" name="Group 12"/>
            <p:cNvGrpSpPr>
              <a:grpSpLocks/>
            </p:cNvGrpSpPr>
            <p:nvPr/>
          </p:nvGrpSpPr>
          <p:grpSpPr bwMode="auto">
            <a:xfrm>
              <a:off x="574" y="1241"/>
              <a:ext cx="2293" cy="1707"/>
              <a:chOff x="574" y="1241"/>
              <a:chExt cx="2293" cy="1707"/>
            </a:xfrm>
          </p:grpSpPr>
          <p:grpSp>
            <p:nvGrpSpPr>
              <p:cNvPr id="4" name="Group 13"/>
              <p:cNvGrpSpPr>
                <a:grpSpLocks/>
              </p:cNvGrpSpPr>
              <p:nvPr/>
            </p:nvGrpSpPr>
            <p:grpSpPr bwMode="auto">
              <a:xfrm>
                <a:off x="574" y="2028"/>
                <a:ext cx="254" cy="286"/>
                <a:chOff x="574" y="2028"/>
                <a:chExt cx="254" cy="286"/>
              </a:xfrm>
            </p:grpSpPr>
            <p:sp>
              <p:nvSpPr>
                <p:cNvPr id="2722830" name="Freeform 14"/>
                <p:cNvSpPr>
                  <a:spLocks/>
                </p:cNvSpPr>
                <p:nvPr/>
              </p:nvSpPr>
              <p:spPr bwMode="auto">
                <a:xfrm>
                  <a:off x="574" y="2071"/>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accent3">
                    <a:lumMod val="60000"/>
                    <a:lumOff val="40000"/>
                  </a:schemeClr>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31" name="Rectangle 15"/>
                <p:cNvSpPr>
                  <a:spLocks noChangeArrowheads="1"/>
                </p:cNvSpPr>
                <p:nvPr/>
              </p:nvSpPr>
              <p:spPr bwMode="auto">
                <a:xfrm>
                  <a:off x="575" y="202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B</a:t>
                  </a:r>
                </a:p>
              </p:txBody>
            </p:sp>
          </p:grpSp>
          <p:grpSp>
            <p:nvGrpSpPr>
              <p:cNvPr id="5" name="Group 16"/>
              <p:cNvGrpSpPr>
                <a:grpSpLocks/>
              </p:cNvGrpSpPr>
              <p:nvPr/>
            </p:nvGrpSpPr>
            <p:grpSpPr bwMode="auto">
              <a:xfrm>
                <a:off x="580" y="2338"/>
                <a:ext cx="255" cy="286"/>
                <a:chOff x="580" y="2338"/>
                <a:chExt cx="255" cy="286"/>
              </a:xfrm>
            </p:grpSpPr>
            <p:sp>
              <p:nvSpPr>
                <p:cNvPr id="2722833" name="Freeform 17"/>
                <p:cNvSpPr>
                  <a:spLocks/>
                </p:cNvSpPr>
                <p:nvPr/>
              </p:nvSpPr>
              <p:spPr bwMode="auto">
                <a:xfrm>
                  <a:off x="580" y="2382"/>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accent3">
                    <a:lumMod val="60000"/>
                    <a:lumOff val="40000"/>
                  </a:schemeClr>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34" name="Rectangle 18"/>
                <p:cNvSpPr>
                  <a:spLocks noChangeArrowheads="1"/>
                </p:cNvSpPr>
                <p:nvPr/>
              </p:nvSpPr>
              <p:spPr bwMode="auto">
                <a:xfrm>
                  <a:off x="582" y="233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C</a:t>
                  </a:r>
                </a:p>
              </p:txBody>
            </p:sp>
          </p:grpSp>
          <p:grpSp>
            <p:nvGrpSpPr>
              <p:cNvPr id="6" name="Group 19"/>
              <p:cNvGrpSpPr>
                <a:grpSpLocks/>
              </p:cNvGrpSpPr>
              <p:nvPr/>
            </p:nvGrpSpPr>
            <p:grpSpPr bwMode="auto">
              <a:xfrm>
                <a:off x="580" y="2662"/>
                <a:ext cx="254" cy="286"/>
                <a:chOff x="580" y="2662"/>
                <a:chExt cx="254" cy="286"/>
              </a:xfrm>
            </p:grpSpPr>
            <p:sp>
              <p:nvSpPr>
                <p:cNvPr id="2722836" name="Freeform 20"/>
                <p:cNvSpPr>
                  <a:spLocks/>
                </p:cNvSpPr>
                <p:nvPr/>
              </p:nvSpPr>
              <p:spPr bwMode="auto">
                <a:xfrm>
                  <a:off x="580" y="2706"/>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accent3">
                    <a:lumMod val="60000"/>
                    <a:lumOff val="40000"/>
                  </a:schemeClr>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37" name="Rectangle 21"/>
                <p:cNvSpPr>
                  <a:spLocks noChangeArrowheads="1"/>
                </p:cNvSpPr>
                <p:nvPr/>
              </p:nvSpPr>
              <p:spPr bwMode="auto">
                <a:xfrm>
                  <a:off x="581" y="2662"/>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dirty="0">
                      <a:solidFill>
                        <a:schemeClr val="bg1"/>
                      </a:solidFill>
                      <a:latin typeface="FranklinGothic" charset="0"/>
                    </a:rPr>
                    <a:t>D</a:t>
                  </a:r>
                </a:p>
              </p:txBody>
            </p:sp>
          </p:grpSp>
          <p:grpSp>
            <p:nvGrpSpPr>
              <p:cNvPr id="7" name="Group 22"/>
              <p:cNvGrpSpPr>
                <a:grpSpLocks/>
              </p:cNvGrpSpPr>
              <p:nvPr/>
            </p:nvGrpSpPr>
            <p:grpSpPr bwMode="auto">
              <a:xfrm>
                <a:off x="574" y="1633"/>
                <a:ext cx="255" cy="286"/>
                <a:chOff x="574" y="1633"/>
                <a:chExt cx="255" cy="286"/>
              </a:xfrm>
            </p:grpSpPr>
            <p:sp>
              <p:nvSpPr>
                <p:cNvPr id="2722839" name="Freeform 23"/>
                <p:cNvSpPr>
                  <a:spLocks/>
                </p:cNvSpPr>
                <p:nvPr/>
              </p:nvSpPr>
              <p:spPr bwMode="auto">
                <a:xfrm>
                  <a:off x="574" y="1677"/>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accent3">
                    <a:lumMod val="60000"/>
                    <a:lumOff val="40000"/>
                  </a:schemeClr>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40" name="Rectangle 24"/>
                <p:cNvSpPr>
                  <a:spLocks noChangeArrowheads="1"/>
                </p:cNvSpPr>
                <p:nvPr/>
              </p:nvSpPr>
              <p:spPr bwMode="auto">
                <a:xfrm>
                  <a:off x="576" y="1633"/>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dirty="0">
                      <a:solidFill>
                        <a:schemeClr val="bg1"/>
                      </a:solidFill>
                      <a:latin typeface="FranklinGothic" charset="0"/>
                    </a:rPr>
                    <a:t>A</a:t>
                  </a:r>
                </a:p>
              </p:txBody>
            </p:sp>
          </p:grpSp>
          <p:sp>
            <p:nvSpPr>
              <p:cNvPr id="2722841" name="Line 25"/>
              <p:cNvSpPr>
                <a:spLocks noChangeShapeType="1"/>
              </p:cNvSpPr>
              <p:nvPr/>
            </p:nvSpPr>
            <p:spPr bwMode="auto">
              <a:xfrm flipH="1">
                <a:off x="1424"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42" name="Line 2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43" name="Line 2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44" name="AutoShape 28"/>
              <p:cNvSpPr>
                <a:spLocks noChangeArrowheads="1"/>
              </p:cNvSpPr>
              <p:nvPr/>
            </p:nvSpPr>
            <p:spPr bwMode="auto">
              <a:xfrm>
                <a:off x="1199" y="2015"/>
                <a:ext cx="208"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45" name="AutoShape 29"/>
              <p:cNvSpPr>
                <a:spLocks noChangeArrowheads="1"/>
              </p:cNvSpPr>
              <p:nvPr/>
            </p:nvSpPr>
            <p:spPr bwMode="auto">
              <a:xfrm>
                <a:off x="1250" y="1963"/>
                <a:ext cx="157"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46" name="AutoShape 30"/>
              <p:cNvSpPr>
                <a:spLocks noChangeArrowheads="1"/>
              </p:cNvSpPr>
              <p:nvPr/>
            </p:nvSpPr>
            <p:spPr bwMode="auto">
              <a:xfrm>
                <a:off x="1241" y="2035"/>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8" name="Group 31"/>
              <p:cNvGrpSpPr>
                <a:grpSpLocks/>
              </p:cNvGrpSpPr>
              <p:nvPr/>
            </p:nvGrpSpPr>
            <p:grpSpPr bwMode="auto">
              <a:xfrm>
                <a:off x="1715" y="1998"/>
                <a:ext cx="201" cy="257"/>
                <a:chOff x="1715" y="1998"/>
                <a:chExt cx="201" cy="257"/>
              </a:xfrm>
            </p:grpSpPr>
            <p:sp>
              <p:nvSpPr>
                <p:cNvPr id="2722848" name="Freeform 32"/>
                <p:cNvSpPr>
                  <a:spLocks/>
                </p:cNvSpPr>
                <p:nvPr/>
              </p:nvSpPr>
              <p:spPr bwMode="auto">
                <a:xfrm>
                  <a:off x="1844" y="211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849" name="Rectangle 33"/>
                <p:cNvSpPr>
                  <a:spLocks noChangeArrowheads="1"/>
                </p:cNvSpPr>
                <p:nvPr/>
              </p:nvSpPr>
              <p:spPr bwMode="auto">
                <a:xfrm>
                  <a:off x="1840" y="211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50" name="Rectangle 34"/>
                <p:cNvSpPr>
                  <a:spLocks noChangeArrowheads="1"/>
                </p:cNvSpPr>
                <p:nvPr/>
              </p:nvSpPr>
              <p:spPr bwMode="auto">
                <a:xfrm>
                  <a:off x="1846" y="217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51" name="Rectangle 35"/>
                <p:cNvSpPr>
                  <a:spLocks noChangeArrowheads="1"/>
                </p:cNvSpPr>
                <p:nvPr/>
              </p:nvSpPr>
              <p:spPr bwMode="auto">
                <a:xfrm>
                  <a:off x="1715" y="217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52" name="Oval 36"/>
                <p:cNvSpPr>
                  <a:spLocks noChangeArrowheads="1"/>
                </p:cNvSpPr>
                <p:nvPr/>
              </p:nvSpPr>
              <p:spPr bwMode="auto">
                <a:xfrm>
                  <a:off x="1774" y="199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853" name="Freeform 37"/>
                <p:cNvSpPr>
                  <a:spLocks/>
                </p:cNvSpPr>
                <p:nvPr/>
              </p:nvSpPr>
              <p:spPr bwMode="auto">
                <a:xfrm>
                  <a:off x="1715" y="204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854" name="Freeform 38"/>
              <p:cNvSpPr>
                <a:spLocks/>
              </p:cNvSpPr>
              <p:nvPr/>
            </p:nvSpPr>
            <p:spPr bwMode="auto">
              <a:xfrm>
                <a:off x="1977" y="1973"/>
                <a:ext cx="200"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9" name="Group 39"/>
              <p:cNvGrpSpPr>
                <a:grpSpLocks/>
              </p:cNvGrpSpPr>
              <p:nvPr/>
            </p:nvGrpSpPr>
            <p:grpSpPr bwMode="auto">
              <a:xfrm>
                <a:off x="1413" y="1963"/>
                <a:ext cx="260" cy="311"/>
                <a:chOff x="1413" y="1963"/>
                <a:chExt cx="260" cy="311"/>
              </a:xfrm>
            </p:grpSpPr>
            <p:grpSp>
              <p:nvGrpSpPr>
                <p:cNvPr id="10" name="Group 40"/>
                <p:cNvGrpSpPr>
                  <a:grpSpLocks/>
                </p:cNvGrpSpPr>
                <p:nvPr/>
              </p:nvGrpSpPr>
              <p:grpSpPr bwMode="auto">
                <a:xfrm>
                  <a:off x="1413" y="1963"/>
                  <a:ext cx="260" cy="311"/>
                  <a:chOff x="1413" y="1963"/>
                  <a:chExt cx="260" cy="311"/>
                </a:xfrm>
              </p:grpSpPr>
              <p:sp>
                <p:nvSpPr>
                  <p:cNvPr id="2722857" name="AutoShape 41"/>
                  <p:cNvSpPr>
                    <a:spLocks noChangeArrowheads="1"/>
                  </p:cNvSpPr>
                  <p:nvPr/>
                </p:nvSpPr>
                <p:spPr bwMode="auto">
                  <a:xfrm>
                    <a:off x="1413" y="201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58" name="AutoShape 42"/>
                  <p:cNvSpPr>
                    <a:spLocks noChangeArrowheads="1"/>
                  </p:cNvSpPr>
                  <p:nvPr/>
                </p:nvSpPr>
                <p:spPr bwMode="auto">
                  <a:xfrm>
                    <a:off x="1476" y="196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59" name="Oval 43"/>
                <p:cNvSpPr>
                  <a:spLocks noChangeArrowheads="1"/>
                </p:cNvSpPr>
                <p:nvPr/>
              </p:nvSpPr>
              <p:spPr bwMode="auto">
                <a:xfrm>
                  <a:off x="1496" y="199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0" name="AutoShape 44"/>
                <p:cNvSpPr>
                  <a:spLocks noChangeArrowheads="1"/>
                </p:cNvSpPr>
                <p:nvPr/>
              </p:nvSpPr>
              <p:spPr bwMode="auto">
                <a:xfrm>
                  <a:off x="1444" y="213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61" name="Line 45"/>
              <p:cNvSpPr>
                <a:spLocks noChangeShapeType="1"/>
              </p:cNvSpPr>
              <p:nvPr/>
            </p:nvSpPr>
            <p:spPr bwMode="auto">
              <a:xfrm>
                <a:off x="1434"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2" name="Line 4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3" name="Line 4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4" name="Rectangle 48"/>
              <p:cNvSpPr>
                <a:spLocks noChangeArrowheads="1"/>
              </p:cNvSpPr>
              <p:nvPr/>
            </p:nvSpPr>
            <p:spPr bwMode="auto">
              <a:xfrm>
                <a:off x="1981"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865" name="Line 4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6" name="AutoShape 50"/>
              <p:cNvSpPr>
                <a:spLocks noChangeArrowheads="1"/>
              </p:cNvSpPr>
              <p:nvPr/>
            </p:nvSpPr>
            <p:spPr bwMode="auto">
              <a:xfrm>
                <a:off x="1484" y="2348"/>
                <a:ext cx="206"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67" name="AutoShape 51"/>
              <p:cNvSpPr>
                <a:spLocks noChangeArrowheads="1"/>
              </p:cNvSpPr>
              <p:nvPr/>
            </p:nvSpPr>
            <p:spPr bwMode="auto">
              <a:xfrm>
                <a:off x="1534" y="2297"/>
                <a:ext cx="156"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68" name="AutoShape 52"/>
              <p:cNvSpPr>
                <a:spLocks noChangeArrowheads="1"/>
              </p:cNvSpPr>
              <p:nvPr/>
            </p:nvSpPr>
            <p:spPr bwMode="auto">
              <a:xfrm>
                <a:off x="1525" y="2368"/>
                <a:ext cx="106" cy="15"/>
              </a:xfrm>
              <a:prstGeom prst="parallelogram">
                <a:avLst>
                  <a:gd name="adj" fmla="val 17663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1" name="Group 53"/>
              <p:cNvGrpSpPr>
                <a:grpSpLocks/>
              </p:cNvGrpSpPr>
              <p:nvPr/>
            </p:nvGrpSpPr>
            <p:grpSpPr bwMode="auto">
              <a:xfrm>
                <a:off x="2009" y="2337"/>
                <a:ext cx="202" cy="257"/>
                <a:chOff x="2009" y="2337"/>
                <a:chExt cx="202" cy="257"/>
              </a:xfrm>
            </p:grpSpPr>
            <p:sp>
              <p:nvSpPr>
                <p:cNvPr id="2722870" name="Freeform 54"/>
                <p:cNvSpPr>
                  <a:spLocks/>
                </p:cNvSpPr>
                <p:nvPr/>
              </p:nvSpPr>
              <p:spPr bwMode="auto">
                <a:xfrm>
                  <a:off x="2139" y="245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871" name="Rectangle 55"/>
                <p:cNvSpPr>
                  <a:spLocks noChangeArrowheads="1"/>
                </p:cNvSpPr>
                <p:nvPr/>
              </p:nvSpPr>
              <p:spPr bwMode="auto">
                <a:xfrm>
                  <a:off x="2134" y="245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72" name="Rectangle 56"/>
                <p:cNvSpPr>
                  <a:spLocks noChangeArrowheads="1"/>
                </p:cNvSpPr>
                <p:nvPr/>
              </p:nvSpPr>
              <p:spPr bwMode="auto">
                <a:xfrm>
                  <a:off x="2142" y="251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73" name="Rectangle 57"/>
                <p:cNvSpPr>
                  <a:spLocks noChangeArrowheads="1"/>
                </p:cNvSpPr>
                <p:nvPr/>
              </p:nvSpPr>
              <p:spPr bwMode="auto">
                <a:xfrm>
                  <a:off x="2011" y="251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74" name="Oval 58"/>
                <p:cNvSpPr>
                  <a:spLocks noChangeArrowheads="1"/>
                </p:cNvSpPr>
                <p:nvPr/>
              </p:nvSpPr>
              <p:spPr bwMode="auto">
                <a:xfrm>
                  <a:off x="2069" y="233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875" name="Freeform 59"/>
                <p:cNvSpPr>
                  <a:spLocks/>
                </p:cNvSpPr>
                <p:nvPr/>
              </p:nvSpPr>
              <p:spPr bwMode="auto">
                <a:xfrm>
                  <a:off x="2009" y="238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876" name="Freeform 60"/>
              <p:cNvSpPr>
                <a:spLocks/>
              </p:cNvSpPr>
              <p:nvPr/>
            </p:nvSpPr>
            <p:spPr bwMode="auto">
              <a:xfrm>
                <a:off x="2260" y="2307"/>
                <a:ext cx="201"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2" name="Group 61"/>
              <p:cNvGrpSpPr>
                <a:grpSpLocks/>
              </p:cNvGrpSpPr>
              <p:nvPr/>
            </p:nvGrpSpPr>
            <p:grpSpPr bwMode="auto">
              <a:xfrm>
                <a:off x="1697" y="2297"/>
                <a:ext cx="260" cy="310"/>
                <a:chOff x="1697" y="2297"/>
                <a:chExt cx="260" cy="310"/>
              </a:xfrm>
            </p:grpSpPr>
            <p:grpSp>
              <p:nvGrpSpPr>
                <p:cNvPr id="13" name="Group 62"/>
                <p:cNvGrpSpPr>
                  <a:grpSpLocks/>
                </p:cNvGrpSpPr>
                <p:nvPr/>
              </p:nvGrpSpPr>
              <p:grpSpPr bwMode="auto">
                <a:xfrm>
                  <a:off x="1697" y="2297"/>
                  <a:ext cx="260" cy="310"/>
                  <a:chOff x="1697" y="2297"/>
                  <a:chExt cx="260" cy="310"/>
                </a:xfrm>
              </p:grpSpPr>
              <p:sp>
                <p:nvSpPr>
                  <p:cNvPr id="2722879" name="AutoShape 63"/>
                  <p:cNvSpPr>
                    <a:spLocks noChangeArrowheads="1"/>
                  </p:cNvSpPr>
                  <p:nvPr/>
                </p:nvSpPr>
                <p:spPr bwMode="auto">
                  <a:xfrm>
                    <a:off x="1697" y="234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80" name="AutoShape 64"/>
                  <p:cNvSpPr>
                    <a:spLocks noChangeArrowheads="1"/>
                  </p:cNvSpPr>
                  <p:nvPr/>
                </p:nvSpPr>
                <p:spPr bwMode="auto">
                  <a:xfrm>
                    <a:off x="1759" y="229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81" name="Oval 65"/>
                <p:cNvSpPr>
                  <a:spLocks noChangeArrowheads="1"/>
                </p:cNvSpPr>
                <p:nvPr/>
              </p:nvSpPr>
              <p:spPr bwMode="auto">
                <a:xfrm>
                  <a:off x="1778" y="232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2" name="AutoShape 66"/>
                <p:cNvSpPr>
                  <a:spLocks noChangeArrowheads="1"/>
                </p:cNvSpPr>
                <p:nvPr/>
              </p:nvSpPr>
              <p:spPr bwMode="auto">
                <a:xfrm>
                  <a:off x="1728" y="247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83" name="Line 67"/>
              <p:cNvSpPr>
                <a:spLocks noChangeShapeType="1"/>
              </p:cNvSpPr>
              <p:nvPr/>
            </p:nvSpPr>
            <p:spPr bwMode="auto">
              <a:xfrm>
                <a:off x="1717" y="1313"/>
                <a:ext cx="26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4" name="Line 68"/>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5" name="Line 6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6" name="AutoShape 70"/>
              <p:cNvSpPr>
                <a:spLocks noChangeArrowheads="1"/>
              </p:cNvSpPr>
              <p:nvPr/>
            </p:nvSpPr>
            <p:spPr bwMode="auto">
              <a:xfrm>
                <a:off x="1774" y="2686"/>
                <a:ext cx="207"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87" name="AutoShape 71"/>
              <p:cNvSpPr>
                <a:spLocks noChangeArrowheads="1"/>
              </p:cNvSpPr>
              <p:nvPr/>
            </p:nvSpPr>
            <p:spPr bwMode="auto">
              <a:xfrm>
                <a:off x="1823" y="2635"/>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88" name="AutoShape 72"/>
              <p:cNvSpPr>
                <a:spLocks noChangeArrowheads="1"/>
              </p:cNvSpPr>
              <p:nvPr/>
            </p:nvSpPr>
            <p:spPr bwMode="auto">
              <a:xfrm>
                <a:off x="1815" y="2707"/>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4" name="Group 73"/>
              <p:cNvGrpSpPr>
                <a:grpSpLocks/>
              </p:cNvGrpSpPr>
              <p:nvPr/>
            </p:nvGrpSpPr>
            <p:grpSpPr bwMode="auto">
              <a:xfrm>
                <a:off x="2320" y="2676"/>
                <a:ext cx="202" cy="257"/>
                <a:chOff x="2320" y="2676"/>
                <a:chExt cx="202" cy="257"/>
              </a:xfrm>
            </p:grpSpPr>
            <p:sp>
              <p:nvSpPr>
                <p:cNvPr id="2722890" name="Freeform 74"/>
                <p:cNvSpPr>
                  <a:spLocks/>
                </p:cNvSpPr>
                <p:nvPr/>
              </p:nvSpPr>
              <p:spPr bwMode="auto">
                <a:xfrm>
                  <a:off x="2450" y="279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891" name="Rectangle 75"/>
                <p:cNvSpPr>
                  <a:spLocks noChangeArrowheads="1"/>
                </p:cNvSpPr>
                <p:nvPr/>
              </p:nvSpPr>
              <p:spPr bwMode="auto">
                <a:xfrm>
                  <a:off x="2445" y="279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92" name="Rectangle 76"/>
                <p:cNvSpPr>
                  <a:spLocks noChangeArrowheads="1"/>
                </p:cNvSpPr>
                <p:nvPr/>
              </p:nvSpPr>
              <p:spPr bwMode="auto">
                <a:xfrm>
                  <a:off x="2453" y="285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93" name="Rectangle 77"/>
                <p:cNvSpPr>
                  <a:spLocks noChangeArrowheads="1"/>
                </p:cNvSpPr>
                <p:nvPr/>
              </p:nvSpPr>
              <p:spPr bwMode="auto">
                <a:xfrm>
                  <a:off x="2322" y="285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94" name="Oval 78"/>
                <p:cNvSpPr>
                  <a:spLocks noChangeArrowheads="1"/>
                </p:cNvSpPr>
                <p:nvPr/>
              </p:nvSpPr>
              <p:spPr bwMode="auto">
                <a:xfrm>
                  <a:off x="2380" y="267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895" name="Freeform 79"/>
                <p:cNvSpPr>
                  <a:spLocks/>
                </p:cNvSpPr>
                <p:nvPr/>
              </p:nvSpPr>
              <p:spPr bwMode="auto">
                <a:xfrm>
                  <a:off x="2320" y="272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896" name="Freeform 80"/>
              <p:cNvSpPr>
                <a:spLocks/>
              </p:cNvSpPr>
              <p:nvPr/>
            </p:nvSpPr>
            <p:spPr bwMode="auto">
              <a:xfrm>
                <a:off x="2560" y="2634"/>
                <a:ext cx="202"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5" name="Group 81"/>
              <p:cNvGrpSpPr>
                <a:grpSpLocks/>
              </p:cNvGrpSpPr>
              <p:nvPr/>
            </p:nvGrpSpPr>
            <p:grpSpPr bwMode="auto">
              <a:xfrm>
                <a:off x="1986" y="2635"/>
                <a:ext cx="261" cy="311"/>
                <a:chOff x="1986" y="2635"/>
                <a:chExt cx="261" cy="311"/>
              </a:xfrm>
            </p:grpSpPr>
            <p:grpSp>
              <p:nvGrpSpPr>
                <p:cNvPr id="16" name="Group 82"/>
                <p:cNvGrpSpPr>
                  <a:grpSpLocks/>
                </p:cNvGrpSpPr>
                <p:nvPr/>
              </p:nvGrpSpPr>
              <p:grpSpPr bwMode="auto">
                <a:xfrm>
                  <a:off x="1986" y="2635"/>
                  <a:ext cx="261" cy="311"/>
                  <a:chOff x="1986" y="2635"/>
                  <a:chExt cx="261" cy="311"/>
                </a:xfrm>
              </p:grpSpPr>
              <p:sp>
                <p:nvSpPr>
                  <p:cNvPr id="2722899" name="AutoShape 83"/>
                  <p:cNvSpPr>
                    <a:spLocks noChangeArrowheads="1"/>
                  </p:cNvSpPr>
                  <p:nvPr/>
                </p:nvSpPr>
                <p:spPr bwMode="auto">
                  <a:xfrm>
                    <a:off x="1986" y="268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00" name="AutoShape 84"/>
                  <p:cNvSpPr>
                    <a:spLocks noChangeArrowheads="1"/>
                  </p:cNvSpPr>
                  <p:nvPr/>
                </p:nvSpPr>
                <p:spPr bwMode="auto">
                  <a:xfrm>
                    <a:off x="2050" y="263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901" name="Oval 85"/>
                <p:cNvSpPr>
                  <a:spLocks noChangeArrowheads="1"/>
                </p:cNvSpPr>
                <p:nvPr/>
              </p:nvSpPr>
              <p:spPr bwMode="auto">
                <a:xfrm>
                  <a:off x="2069" y="266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02" name="AutoShape 86"/>
                <p:cNvSpPr>
                  <a:spLocks noChangeArrowheads="1"/>
                </p:cNvSpPr>
                <p:nvPr/>
              </p:nvSpPr>
              <p:spPr bwMode="auto">
                <a:xfrm>
                  <a:off x="2019" y="280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903" name="Line 87"/>
              <p:cNvSpPr>
                <a:spLocks noChangeShapeType="1"/>
              </p:cNvSpPr>
              <p:nvPr/>
            </p:nvSpPr>
            <p:spPr bwMode="auto">
              <a:xfrm>
                <a:off x="2001"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04" name="Line 88"/>
              <p:cNvSpPr>
                <a:spLocks noChangeShapeType="1"/>
              </p:cNvSpPr>
              <p:nvPr/>
            </p:nvSpPr>
            <p:spPr bwMode="auto">
              <a:xfrm>
                <a:off x="1438"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2905" name="Line 89"/>
              <p:cNvSpPr>
                <a:spLocks noChangeShapeType="1"/>
              </p:cNvSpPr>
              <p:nvPr/>
            </p:nvSpPr>
            <p:spPr bwMode="auto">
              <a:xfrm>
                <a:off x="1723"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grpSp>
            <p:nvGrpSpPr>
              <p:cNvPr id="17" name="Group 90"/>
              <p:cNvGrpSpPr>
                <a:grpSpLocks/>
              </p:cNvGrpSpPr>
              <p:nvPr/>
            </p:nvGrpSpPr>
            <p:grpSpPr bwMode="auto">
              <a:xfrm>
                <a:off x="917" y="1636"/>
                <a:ext cx="975" cy="310"/>
                <a:chOff x="917" y="1636"/>
                <a:chExt cx="975" cy="310"/>
              </a:xfrm>
            </p:grpSpPr>
            <p:grpSp>
              <p:nvGrpSpPr>
                <p:cNvPr id="18" name="Group 91"/>
                <p:cNvGrpSpPr>
                  <a:grpSpLocks/>
                </p:cNvGrpSpPr>
                <p:nvPr/>
              </p:nvGrpSpPr>
              <p:grpSpPr bwMode="auto">
                <a:xfrm>
                  <a:off x="917" y="1636"/>
                  <a:ext cx="206" cy="310"/>
                  <a:chOff x="917" y="1636"/>
                  <a:chExt cx="206" cy="310"/>
                </a:xfrm>
              </p:grpSpPr>
              <p:sp>
                <p:nvSpPr>
                  <p:cNvPr id="2722908" name="AutoShape 92"/>
                  <p:cNvSpPr>
                    <a:spLocks noChangeArrowheads="1"/>
                  </p:cNvSpPr>
                  <p:nvPr/>
                </p:nvSpPr>
                <p:spPr bwMode="auto">
                  <a:xfrm>
                    <a:off x="917" y="168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09" name="AutoShape 93"/>
                  <p:cNvSpPr>
                    <a:spLocks noChangeArrowheads="1"/>
                  </p:cNvSpPr>
                  <p:nvPr/>
                </p:nvSpPr>
                <p:spPr bwMode="auto">
                  <a:xfrm>
                    <a:off x="965" y="163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10" name="AutoShape 94"/>
                  <p:cNvSpPr>
                    <a:spLocks noChangeArrowheads="1"/>
                  </p:cNvSpPr>
                  <p:nvPr/>
                </p:nvSpPr>
                <p:spPr bwMode="auto">
                  <a:xfrm>
                    <a:off x="956" y="170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9" name="Group 95"/>
                <p:cNvGrpSpPr>
                  <a:grpSpLocks/>
                </p:cNvGrpSpPr>
                <p:nvPr/>
              </p:nvGrpSpPr>
              <p:grpSpPr bwMode="auto">
                <a:xfrm>
                  <a:off x="1435" y="1677"/>
                  <a:ext cx="203" cy="257"/>
                  <a:chOff x="1435" y="1677"/>
                  <a:chExt cx="203" cy="257"/>
                </a:xfrm>
              </p:grpSpPr>
              <p:sp>
                <p:nvSpPr>
                  <p:cNvPr id="2722912" name="Freeform 96"/>
                  <p:cNvSpPr>
                    <a:spLocks/>
                  </p:cNvSpPr>
                  <p:nvPr/>
                </p:nvSpPr>
                <p:spPr bwMode="auto">
                  <a:xfrm>
                    <a:off x="1564" y="179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913" name="Rectangle 97"/>
                  <p:cNvSpPr>
                    <a:spLocks noChangeArrowheads="1"/>
                  </p:cNvSpPr>
                  <p:nvPr/>
                </p:nvSpPr>
                <p:spPr bwMode="auto">
                  <a:xfrm>
                    <a:off x="1561" y="179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914" name="Rectangle 98"/>
                  <p:cNvSpPr>
                    <a:spLocks noChangeArrowheads="1"/>
                  </p:cNvSpPr>
                  <p:nvPr/>
                </p:nvSpPr>
                <p:spPr bwMode="auto">
                  <a:xfrm>
                    <a:off x="1567" y="185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915" name="Rectangle 99"/>
                  <p:cNvSpPr>
                    <a:spLocks noChangeArrowheads="1"/>
                  </p:cNvSpPr>
                  <p:nvPr/>
                </p:nvSpPr>
                <p:spPr bwMode="auto">
                  <a:xfrm>
                    <a:off x="1436" y="185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916" name="Oval 100"/>
                  <p:cNvSpPr>
                    <a:spLocks noChangeArrowheads="1"/>
                  </p:cNvSpPr>
                  <p:nvPr/>
                </p:nvSpPr>
                <p:spPr bwMode="auto">
                  <a:xfrm>
                    <a:off x="1496" y="167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917" name="Freeform 101"/>
                  <p:cNvSpPr>
                    <a:spLocks/>
                  </p:cNvSpPr>
                  <p:nvPr/>
                </p:nvSpPr>
                <p:spPr bwMode="auto">
                  <a:xfrm>
                    <a:off x="1435" y="172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918" name="Freeform 102"/>
                <p:cNvSpPr>
                  <a:spLocks/>
                </p:cNvSpPr>
                <p:nvPr/>
              </p:nvSpPr>
              <p:spPr bwMode="auto">
                <a:xfrm>
                  <a:off x="1692" y="164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20" name="Group 103"/>
                <p:cNvGrpSpPr>
                  <a:grpSpLocks/>
                </p:cNvGrpSpPr>
                <p:nvPr/>
              </p:nvGrpSpPr>
              <p:grpSpPr bwMode="auto">
                <a:xfrm>
                  <a:off x="1129" y="1636"/>
                  <a:ext cx="259" cy="310"/>
                  <a:chOff x="1129" y="1636"/>
                  <a:chExt cx="259" cy="310"/>
                </a:xfrm>
              </p:grpSpPr>
              <p:grpSp>
                <p:nvGrpSpPr>
                  <p:cNvPr id="21" name="Group 104"/>
                  <p:cNvGrpSpPr>
                    <a:grpSpLocks/>
                  </p:cNvGrpSpPr>
                  <p:nvPr/>
                </p:nvGrpSpPr>
                <p:grpSpPr bwMode="auto">
                  <a:xfrm>
                    <a:off x="1129" y="1636"/>
                    <a:ext cx="259" cy="310"/>
                    <a:chOff x="1129" y="1636"/>
                    <a:chExt cx="259" cy="310"/>
                  </a:xfrm>
                </p:grpSpPr>
                <p:sp>
                  <p:nvSpPr>
                    <p:cNvPr id="2722921" name="AutoShape 105"/>
                    <p:cNvSpPr>
                      <a:spLocks noChangeArrowheads="1"/>
                    </p:cNvSpPr>
                    <p:nvPr/>
                  </p:nvSpPr>
                  <p:spPr bwMode="auto">
                    <a:xfrm>
                      <a:off x="1129" y="168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22" name="AutoShape 106"/>
                    <p:cNvSpPr>
                      <a:spLocks noChangeArrowheads="1"/>
                    </p:cNvSpPr>
                    <p:nvPr/>
                  </p:nvSpPr>
                  <p:spPr bwMode="auto">
                    <a:xfrm>
                      <a:off x="1192" y="163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923" name="Oval 107"/>
                  <p:cNvSpPr>
                    <a:spLocks noChangeArrowheads="1"/>
                  </p:cNvSpPr>
                  <p:nvPr/>
                </p:nvSpPr>
                <p:spPr bwMode="auto">
                  <a:xfrm>
                    <a:off x="1211" y="166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24" name="AutoShape 108"/>
                  <p:cNvSpPr>
                    <a:spLocks noChangeArrowheads="1"/>
                  </p:cNvSpPr>
                  <p:nvPr/>
                </p:nvSpPr>
                <p:spPr bwMode="auto">
                  <a:xfrm>
                    <a:off x="1160" y="181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sp>
            <p:nvSpPr>
              <p:cNvPr id="2722925" name="Line 109"/>
              <p:cNvSpPr>
                <a:spLocks noChangeShapeType="1"/>
              </p:cNvSpPr>
              <p:nvPr/>
            </p:nvSpPr>
            <p:spPr bwMode="auto">
              <a:xfrm>
                <a:off x="869" y="1268"/>
                <a:ext cx="25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2926" name="Rectangle 110"/>
              <p:cNvSpPr>
                <a:spLocks noChangeArrowheads="1"/>
              </p:cNvSpPr>
              <p:nvPr/>
            </p:nvSpPr>
            <p:spPr bwMode="auto">
              <a:xfrm>
                <a:off x="857"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27" name="Rectangle 111"/>
              <p:cNvSpPr>
                <a:spLocks noChangeArrowheads="1"/>
              </p:cNvSpPr>
              <p:nvPr/>
            </p:nvSpPr>
            <p:spPr bwMode="auto">
              <a:xfrm>
                <a:off x="1113"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28" name="Line 112"/>
              <p:cNvSpPr>
                <a:spLocks noChangeShapeType="1"/>
              </p:cNvSpPr>
              <p:nvPr/>
            </p:nvSpPr>
            <p:spPr bwMode="auto">
              <a:xfrm>
                <a:off x="1149" y="1313"/>
                <a:ext cx="26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29" name="Rectangle 113"/>
              <p:cNvSpPr>
                <a:spLocks noChangeArrowheads="1"/>
              </p:cNvSpPr>
              <p:nvPr/>
            </p:nvSpPr>
            <p:spPr bwMode="auto">
              <a:xfrm>
                <a:off x="169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30" name="Rectangle 114"/>
              <p:cNvSpPr>
                <a:spLocks noChangeArrowheads="1"/>
              </p:cNvSpPr>
              <p:nvPr/>
            </p:nvSpPr>
            <p:spPr bwMode="auto">
              <a:xfrm>
                <a:off x="140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31" name="Line 115"/>
              <p:cNvSpPr>
                <a:spLocks noChangeShapeType="1"/>
              </p:cNvSpPr>
              <p:nvPr/>
            </p:nvSpPr>
            <p:spPr bwMode="auto">
              <a:xfrm>
                <a:off x="1441" y="1363"/>
                <a:ext cx="248"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2" name="Line 116"/>
              <p:cNvSpPr>
                <a:spLocks noChangeShapeType="1"/>
              </p:cNvSpPr>
              <p:nvPr/>
            </p:nvSpPr>
            <p:spPr bwMode="auto">
              <a:xfrm>
                <a:off x="1723"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3" name="Line 117"/>
              <p:cNvSpPr>
                <a:spLocks noChangeShapeType="1"/>
              </p:cNvSpPr>
              <p:nvPr/>
            </p:nvSpPr>
            <p:spPr bwMode="auto">
              <a:xfrm>
                <a:off x="1723" y="1364"/>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4" name="Line 118"/>
              <p:cNvSpPr>
                <a:spLocks noChangeShapeType="1"/>
              </p:cNvSpPr>
              <p:nvPr/>
            </p:nvSpPr>
            <p:spPr bwMode="auto">
              <a:xfrm>
                <a:off x="2008" y="1363"/>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5" name="Line 119"/>
              <p:cNvSpPr>
                <a:spLocks noChangeShapeType="1"/>
              </p:cNvSpPr>
              <p:nvPr/>
            </p:nvSpPr>
            <p:spPr bwMode="auto">
              <a:xfrm>
                <a:off x="2007"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6" name="Line 120"/>
              <p:cNvSpPr>
                <a:spLocks noChangeShapeType="1"/>
              </p:cNvSpPr>
              <p:nvPr/>
            </p:nvSpPr>
            <p:spPr bwMode="auto">
              <a:xfrm>
                <a:off x="2293" y="1363"/>
                <a:ext cx="249"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7" name="Line 121"/>
              <p:cNvSpPr>
                <a:spLocks noChangeShapeType="1"/>
              </p:cNvSpPr>
              <p:nvPr/>
            </p:nvSpPr>
            <p:spPr bwMode="auto">
              <a:xfrm>
                <a:off x="2291"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8" name="Line 122"/>
              <p:cNvSpPr>
                <a:spLocks noChangeShapeType="1"/>
              </p:cNvSpPr>
              <p:nvPr/>
            </p:nvSpPr>
            <p:spPr bwMode="auto">
              <a:xfrm>
                <a:off x="2576"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9" name="Line 123"/>
              <p:cNvSpPr>
                <a:spLocks noChangeShapeType="1"/>
              </p:cNvSpPr>
              <p:nvPr/>
            </p:nvSpPr>
            <p:spPr bwMode="auto">
              <a:xfrm>
                <a:off x="1154" y="1268"/>
                <a:ext cx="253"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2940" name="Rectangle 124"/>
              <p:cNvSpPr>
                <a:spLocks noChangeArrowheads="1"/>
              </p:cNvSpPr>
              <p:nvPr/>
            </p:nvSpPr>
            <p:spPr bwMode="auto">
              <a:xfrm>
                <a:off x="2255"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41" name="Rectangle 125"/>
              <p:cNvSpPr>
                <a:spLocks noChangeArrowheads="1"/>
              </p:cNvSpPr>
              <p:nvPr/>
            </p:nvSpPr>
            <p:spPr bwMode="auto">
              <a:xfrm>
                <a:off x="2539"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42" name="Line 126"/>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3" name="Line 127"/>
              <p:cNvSpPr>
                <a:spLocks noChangeShapeType="1"/>
              </p:cNvSpPr>
              <p:nvPr/>
            </p:nvSpPr>
            <p:spPr bwMode="auto">
              <a:xfrm>
                <a:off x="1141"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4" name="Line 128"/>
              <p:cNvSpPr>
                <a:spLocks noChangeShapeType="1"/>
              </p:cNvSpPr>
              <p:nvPr/>
            </p:nvSpPr>
            <p:spPr bwMode="auto">
              <a:xfrm>
                <a:off x="1426"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5" name="Line 129"/>
              <p:cNvSpPr>
                <a:spLocks noChangeShapeType="1"/>
              </p:cNvSpPr>
              <p:nvPr/>
            </p:nvSpPr>
            <p:spPr bwMode="auto">
              <a:xfrm>
                <a:off x="1710"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6" name="Line 130"/>
              <p:cNvSpPr>
                <a:spLocks noChangeShapeType="1"/>
              </p:cNvSpPr>
              <p:nvPr/>
            </p:nvSpPr>
            <p:spPr bwMode="auto">
              <a:xfrm>
                <a:off x="1994"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7" name="Line 131"/>
              <p:cNvSpPr>
                <a:spLocks noChangeShapeType="1"/>
              </p:cNvSpPr>
              <p:nvPr/>
            </p:nvSpPr>
            <p:spPr bwMode="auto">
              <a:xfrm flipH="1">
                <a:off x="2560"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8" name="Line 132"/>
              <p:cNvSpPr>
                <a:spLocks noChangeShapeType="1"/>
              </p:cNvSpPr>
              <p:nvPr/>
            </p:nvSpPr>
            <p:spPr bwMode="auto">
              <a:xfrm flipH="1">
                <a:off x="2845"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2722949" name="Rectangle 133"/>
            <p:cNvSpPr>
              <a:spLocks noChangeArrowheads="1"/>
            </p:cNvSpPr>
            <p:nvPr/>
          </p:nvSpPr>
          <p:spPr bwMode="auto">
            <a:xfrm>
              <a:off x="209" y="1104"/>
              <a:ext cx="263" cy="235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22950" name="Line 134"/>
            <p:cNvSpPr>
              <a:spLocks noChangeShapeType="1"/>
            </p:cNvSpPr>
            <p:nvPr/>
          </p:nvSpPr>
          <p:spPr bwMode="auto">
            <a:xfrm flipH="1">
              <a:off x="478" y="1295"/>
              <a:ext cx="3"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135" name="Title 134"/>
          <p:cNvSpPr>
            <a:spLocks noGrp="1"/>
          </p:cNvSpPr>
          <p:nvPr>
            <p:ph type="title"/>
          </p:nvPr>
        </p:nvSpPr>
        <p:spPr/>
        <p:txBody>
          <a:bodyPr/>
          <a:lstStyle/>
          <a:p>
            <a:r>
              <a:rPr lang="en-US" dirty="0" smtClean="0"/>
              <a:t>Pipelining Lessons (1/2)</a:t>
            </a:r>
            <a:endParaRPr lang="en-US" dirty="0"/>
          </a:p>
        </p:txBody>
      </p:sp>
      <p:sp>
        <p:nvSpPr>
          <p:cNvPr id="22" name="Slide Number Placeholder 21"/>
          <p:cNvSpPr>
            <a:spLocks noGrp="1"/>
          </p:cNvSpPr>
          <p:nvPr>
            <p:ph type="sldNum" sz="quarter" idx="12"/>
          </p:nvPr>
        </p:nvSpPr>
        <p:spPr/>
        <p:txBody>
          <a:bodyPr/>
          <a:lstStyle/>
          <a:p>
            <a:pPr>
              <a:defRPr/>
            </a:pPr>
            <a:fld id="{0D227FE4-C4DE-B64E-BF78-4F634596A1E9}" type="slidenum">
              <a:rPr lang="en-US" smtClean="0"/>
              <a:pPr>
                <a:defRPr/>
              </a:pPr>
              <a:t>10</a:t>
            </a:fld>
            <a:endParaRPr lang="en-US"/>
          </a:p>
        </p:txBody>
      </p:sp>
    </p:spTree>
    <p:extLst>
      <p:ext uri="{BB962C8B-B14F-4D97-AF65-F5344CB8AC3E}">
        <p14:creationId xmlns:p14="http://schemas.microsoft.com/office/powerpoint/2010/main" val="41718905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867" name="Rectangle 3"/>
          <p:cNvSpPr>
            <a:spLocks noGrp="1" noChangeArrowheads="1"/>
          </p:cNvSpPr>
          <p:nvPr>
            <p:ph type="body" idx="1"/>
          </p:nvPr>
        </p:nvSpPr>
        <p:spPr>
          <a:xfrm>
            <a:off x="5029200" y="1143000"/>
            <a:ext cx="3949700" cy="5410200"/>
          </a:xfrm>
          <a:noFill/>
          <a:ln/>
        </p:spPr>
        <p:txBody>
          <a:bodyPr/>
          <a:lstStyle/>
          <a:p>
            <a:r>
              <a:rPr lang="en-US" sz="2800" dirty="0"/>
              <a:t>Suppose new Washer takes 20 minutes, new Stasher takes 20 minutes. How much faster is pipeline?</a:t>
            </a:r>
          </a:p>
          <a:p>
            <a:r>
              <a:rPr lang="en-US" sz="2800" dirty="0"/>
              <a:t>Pipeline rate limited by </a:t>
            </a:r>
            <a:r>
              <a:rPr lang="en-US" sz="2800" u="sng" dirty="0">
                <a:solidFill>
                  <a:schemeClr val="accent1"/>
                </a:solidFill>
              </a:rPr>
              <a:t>slowest</a:t>
            </a:r>
            <a:r>
              <a:rPr lang="en-US" sz="2800" dirty="0"/>
              <a:t> pipeline stage</a:t>
            </a:r>
          </a:p>
          <a:p>
            <a:r>
              <a:rPr lang="en-US" sz="2800" dirty="0"/>
              <a:t>Unbalanced lengths of pipe stages reduces speedup</a:t>
            </a:r>
          </a:p>
        </p:txBody>
      </p:sp>
      <p:grpSp>
        <p:nvGrpSpPr>
          <p:cNvPr id="2" name="Group 4"/>
          <p:cNvGrpSpPr>
            <a:grpSpLocks/>
          </p:cNvGrpSpPr>
          <p:nvPr/>
        </p:nvGrpSpPr>
        <p:grpSpPr bwMode="auto">
          <a:xfrm>
            <a:off x="331788" y="1122363"/>
            <a:ext cx="4633912" cy="4370387"/>
            <a:chOff x="209" y="707"/>
            <a:chExt cx="2919" cy="2753"/>
          </a:xfrm>
        </p:grpSpPr>
        <p:sp>
          <p:nvSpPr>
            <p:cNvPr id="2724869" name="Rectangle 5"/>
            <p:cNvSpPr>
              <a:spLocks noChangeArrowheads="1"/>
            </p:cNvSpPr>
            <p:nvPr/>
          </p:nvSpPr>
          <p:spPr bwMode="auto">
            <a:xfrm>
              <a:off x="576" y="707"/>
              <a:ext cx="562"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6 PM</a:t>
              </a:r>
            </a:p>
          </p:txBody>
        </p:sp>
        <p:sp>
          <p:nvSpPr>
            <p:cNvPr id="2724870" name="Line 6"/>
            <p:cNvSpPr>
              <a:spLocks noChangeShapeType="1"/>
            </p:cNvSpPr>
            <p:nvPr/>
          </p:nvSpPr>
          <p:spPr bwMode="auto">
            <a:xfrm>
              <a:off x="936" y="1080"/>
              <a:ext cx="219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24871" name="Line 7"/>
            <p:cNvSpPr>
              <a:spLocks noChangeShapeType="1"/>
            </p:cNvSpPr>
            <p:nvPr/>
          </p:nvSpPr>
          <p:spPr bwMode="auto">
            <a:xfrm>
              <a:off x="928" y="1000"/>
              <a:ext cx="0" cy="18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72" name="Rectangle 8"/>
            <p:cNvSpPr>
              <a:spLocks noChangeArrowheads="1"/>
            </p:cNvSpPr>
            <p:nvPr/>
          </p:nvSpPr>
          <p:spPr bwMode="auto">
            <a:xfrm>
              <a:off x="1344"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7</a:t>
              </a:r>
            </a:p>
          </p:txBody>
        </p:sp>
        <p:sp>
          <p:nvSpPr>
            <p:cNvPr id="2724873" name="Rectangle 9"/>
            <p:cNvSpPr>
              <a:spLocks noChangeArrowheads="1"/>
            </p:cNvSpPr>
            <p:nvPr/>
          </p:nvSpPr>
          <p:spPr bwMode="auto">
            <a:xfrm>
              <a:off x="1891"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8</a:t>
              </a:r>
            </a:p>
          </p:txBody>
        </p:sp>
        <p:sp>
          <p:nvSpPr>
            <p:cNvPr id="2724874" name="Rectangle 10"/>
            <p:cNvSpPr>
              <a:spLocks noChangeArrowheads="1"/>
            </p:cNvSpPr>
            <p:nvPr/>
          </p:nvSpPr>
          <p:spPr bwMode="auto">
            <a:xfrm>
              <a:off x="2448"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9</a:t>
              </a:r>
            </a:p>
          </p:txBody>
        </p:sp>
        <p:sp>
          <p:nvSpPr>
            <p:cNvPr id="2724875" name="Rectangle 11"/>
            <p:cNvSpPr>
              <a:spLocks noChangeArrowheads="1"/>
            </p:cNvSpPr>
            <p:nvPr/>
          </p:nvSpPr>
          <p:spPr bwMode="auto">
            <a:xfrm>
              <a:off x="2595" y="1054"/>
              <a:ext cx="434" cy="22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800" i="1">
                  <a:solidFill>
                    <a:schemeClr val="tx1"/>
                  </a:solidFill>
                  <a:latin typeface="Arial" pitchFamily="-65" charset="0"/>
                </a:rPr>
                <a:t>Time</a:t>
              </a:r>
            </a:p>
          </p:txBody>
        </p:sp>
        <p:grpSp>
          <p:nvGrpSpPr>
            <p:cNvPr id="3" name="Group 12"/>
            <p:cNvGrpSpPr>
              <a:grpSpLocks/>
            </p:cNvGrpSpPr>
            <p:nvPr/>
          </p:nvGrpSpPr>
          <p:grpSpPr bwMode="auto">
            <a:xfrm>
              <a:off x="574" y="1241"/>
              <a:ext cx="2293" cy="1707"/>
              <a:chOff x="574" y="1241"/>
              <a:chExt cx="2293" cy="1707"/>
            </a:xfrm>
          </p:grpSpPr>
          <p:grpSp>
            <p:nvGrpSpPr>
              <p:cNvPr id="4" name="Group 13"/>
              <p:cNvGrpSpPr>
                <a:grpSpLocks/>
              </p:cNvGrpSpPr>
              <p:nvPr/>
            </p:nvGrpSpPr>
            <p:grpSpPr bwMode="auto">
              <a:xfrm>
                <a:off x="574" y="2028"/>
                <a:ext cx="254" cy="286"/>
                <a:chOff x="574" y="2028"/>
                <a:chExt cx="254" cy="286"/>
              </a:xfrm>
            </p:grpSpPr>
            <p:sp>
              <p:nvSpPr>
                <p:cNvPr id="2724878" name="Freeform 14"/>
                <p:cNvSpPr>
                  <a:spLocks/>
                </p:cNvSpPr>
                <p:nvPr/>
              </p:nvSpPr>
              <p:spPr bwMode="auto">
                <a:xfrm>
                  <a:off x="574" y="2071"/>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accent3">
                    <a:lumMod val="60000"/>
                    <a:lumOff val="40000"/>
                  </a:schemeClr>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79" name="Rectangle 15"/>
                <p:cNvSpPr>
                  <a:spLocks noChangeArrowheads="1"/>
                </p:cNvSpPr>
                <p:nvPr/>
              </p:nvSpPr>
              <p:spPr bwMode="auto">
                <a:xfrm>
                  <a:off x="575" y="202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B</a:t>
                  </a:r>
                </a:p>
              </p:txBody>
            </p:sp>
          </p:grpSp>
          <p:grpSp>
            <p:nvGrpSpPr>
              <p:cNvPr id="5" name="Group 16"/>
              <p:cNvGrpSpPr>
                <a:grpSpLocks/>
              </p:cNvGrpSpPr>
              <p:nvPr/>
            </p:nvGrpSpPr>
            <p:grpSpPr bwMode="auto">
              <a:xfrm>
                <a:off x="580" y="2338"/>
                <a:ext cx="255" cy="286"/>
                <a:chOff x="580" y="2338"/>
                <a:chExt cx="255" cy="286"/>
              </a:xfrm>
            </p:grpSpPr>
            <p:sp>
              <p:nvSpPr>
                <p:cNvPr id="2724881" name="Freeform 17"/>
                <p:cNvSpPr>
                  <a:spLocks/>
                </p:cNvSpPr>
                <p:nvPr/>
              </p:nvSpPr>
              <p:spPr bwMode="auto">
                <a:xfrm>
                  <a:off x="580" y="2382"/>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accent3">
                    <a:lumMod val="60000"/>
                    <a:lumOff val="40000"/>
                  </a:schemeClr>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82" name="Rectangle 18"/>
                <p:cNvSpPr>
                  <a:spLocks noChangeArrowheads="1"/>
                </p:cNvSpPr>
                <p:nvPr/>
              </p:nvSpPr>
              <p:spPr bwMode="auto">
                <a:xfrm>
                  <a:off x="582" y="233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C</a:t>
                  </a:r>
                </a:p>
              </p:txBody>
            </p:sp>
          </p:grpSp>
          <p:grpSp>
            <p:nvGrpSpPr>
              <p:cNvPr id="6" name="Group 19"/>
              <p:cNvGrpSpPr>
                <a:grpSpLocks/>
              </p:cNvGrpSpPr>
              <p:nvPr/>
            </p:nvGrpSpPr>
            <p:grpSpPr bwMode="auto">
              <a:xfrm>
                <a:off x="580" y="2662"/>
                <a:ext cx="254" cy="286"/>
                <a:chOff x="580" y="2662"/>
                <a:chExt cx="254" cy="286"/>
              </a:xfrm>
            </p:grpSpPr>
            <p:sp>
              <p:nvSpPr>
                <p:cNvPr id="2724884" name="Freeform 20"/>
                <p:cNvSpPr>
                  <a:spLocks/>
                </p:cNvSpPr>
                <p:nvPr/>
              </p:nvSpPr>
              <p:spPr bwMode="auto">
                <a:xfrm>
                  <a:off x="580" y="2706"/>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accent3">
                    <a:lumMod val="60000"/>
                    <a:lumOff val="40000"/>
                  </a:schemeClr>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85" name="Rectangle 21"/>
                <p:cNvSpPr>
                  <a:spLocks noChangeArrowheads="1"/>
                </p:cNvSpPr>
                <p:nvPr/>
              </p:nvSpPr>
              <p:spPr bwMode="auto">
                <a:xfrm>
                  <a:off x="581" y="2662"/>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dirty="0">
                      <a:solidFill>
                        <a:schemeClr val="bg1"/>
                      </a:solidFill>
                      <a:latin typeface="FranklinGothic" charset="0"/>
                    </a:rPr>
                    <a:t>D</a:t>
                  </a:r>
                </a:p>
              </p:txBody>
            </p:sp>
          </p:grpSp>
          <p:grpSp>
            <p:nvGrpSpPr>
              <p:cNvPr id="7" name="Group 22"/>
              <p:cNvGrpSpPr>
                <a:grpSpLocks/>
              </p:cNvGrpSpPr>
              <p:nvPr/>
            </p:nvGrpSpPr>
            <p:grpSpPr bwMode="auto">
              <a:xfrm>
                <a:off x="574" y="1633"/>
                <a:ext cx="255" cy="286"/>
                <a:chOff x="574" y="1633"/>
                <a:chExt cx="255" cy="286"/>
              </a:xfrm>
            </p:grpSpPr>
            <p:sp>
              <p:nvSpPr>
                <p:cNvPr id="2724887" name="Freeform 23"/>
                <p:cNvSpPr>
                  <a:spLocks/>
                </p:cNvSpPr>
                <p:nvPr/>
              </p:nvSpPr>
              <p:spPr bwMode="auto">
                <a:xfrm>
                  <a:off x="574" y="1677"/>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accent3">
                    <a:lumMod val="60000"/>
                    <a:lumOff val="40000"/>
                  </a:schemeClr>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88" name="Rectangle 24"/>
                <p:cNvSpPr>
                  <a:spLocks noChangeArrowheads="1"/>
                </p:cNvSpPr>
                <p:nvPr/>
              </p:nvSpPr>
              <p:spPr bwMode="auto">
                <a:xfrm>
                  <a:off x="576" y="1633"/>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A</a:t>
                  </a:r>
                </a:p>
              </p:txBody>
            </p:sp>
          </p:grpSp>
          <p:sp>
            <p:nvSpPr>
              <p:cNvPr id="2724889" name="Line 25"/>
              <p:cNvSpPr>
                <a:spLocks noChangeShapeType="1"/>
              </p:cNvSpPr>
              <p:nvPr/>
            </p:nvSpPr>
            <p:spPr bwMode="auto">
              <a:xfrm flipH="1">
                <a:off x="1424"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90" name="Line 2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91" name="Line 2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92" name="AutoShape 28"/>
              <p:cNvSpPr>
                <a:spLocks noChangeArrowheads="1"/>
              </p:cNvSpPr>
              <p:nvPr/>
            </p:nvSpPr>
            <p:spPr bwMode="auto">
              <a:xfrm>
                <a:off x="1199" y="2015"/>
                <a:ext cx="208"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893" name="AutoShape 29"/>
              <p:cNvSpPr>
                <a:spLocks noChangeArrowheads="1"/>
              </p:cNvSpPr>
              <p:nvPr/>
            </p:nvSpPr>
            <p:spPr bwMode="auto">
              <a:xfrm>
                <a:off x="1250" y="1963"/>
                <a:ext cx="157"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894" name="AutoShape 30"/>
              <p:cNvSpPr>
                <a:spLocks noChangeArrowheads="1"/>
              </p:cNvSpPr>
              <p:nvPr/>
            </p:nvSpPr>
            <p:spPr bwMode="auto">
              <a:xfrm>
                <a:off x="1241" y="2035"/>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8" name="Group 31"/>
              <p:cNvGrpSpPr>
                <a:grpSpLocks/>
              </p:cNvGrpSpPr>
              <p:nvPr/>
            </p:nvGrpSpPr>
            <p:grpSpPr bwMode="auto">
              <a:xfrm>
                <a:off x="1715" y="1998"/>
                <a:ext cx="201" cy="257"/>
                <a:chOff x="1715" y="1998"/>
                <a:chExt cx="201" cy="257"/>
              </a:xfrm>
            </p:grpSpPr>
            <p:sp>
              <p:nvSpPr>
                <p:cNvPr id="2724896" name="Freeform 32"/>
                <p:cNvSpPr>
                  <a:spLocks/>
                </p:cNvSpPr>
                <p:nvPr/>
              </p:nvSpPr>
              <p:spPr bwMode="auto">
                <a:xfrm>
                  <a:off x="1844" y="211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897" name="Rectangle 33"/>
                <p:cNvSpPr>
                  <a:spLocks noChangeArrowheads="1"/>
                </p:cNvSpPr>
                <p:nvPr/>
              </p:nvSpPr>
              <p:spPr bwMode="auto">
                <a:xfrm>
                  <a:off x="1840" y="211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898" name="Rectangle 34"/>
                <p:cNvSpPr>
                  <a:spLocks noChangeArrowheads="1"/>
                </p:cNvSpPr>
                <p:nvPr/>
              </p:nvSpPr>
              <p:spPr bwMode="auto">
                <a:xfrm>
                  <a:off x="1846" y="217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899" name="Rectangle 35"/>
                <p:cNvSpPr>
                  <a:spLocks noChangeArrowheads="1"/>
                </p:cNvSpPr>
                <p:nvPr/>
              </p:nvSpPr>
              <p:spPr bwMode="auto">
                <a:xfrm>
                  <a:off x="1715" y="217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00" name="Oval 36"/>
                <p:cNvSpPr>
                  <a:spLocks noChangeArrowheads="1"/>
                </p:cNvSpPr>
                <p:nvPr/>
              </p:nvSpPr>
              <p:spPr bwMode="auto">
                <a:xfrm>
                  <a:off x="1774" y="199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01" name="Freeform 37"/>
                <p:cNvSpPr>
                  <a:spLocks/>
                </p:cNvSpPr>
                <p:nvPr/>
              </p:nvSpPr>
              <p:spPr bwMode="auto">
                <a:xfrm>
                  <a:off x="1715" y="204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02" name="Freeform 38"/>
              <p:cNvSpPr>
                <a:spLocks/>
              </p:cNvSpPr>
              <p:nvPr/>
            </p:nvSpPr>
            <p:spPr bwMode="auto">
              <a:xfrm>
                <a:off x="1977" y="1973"/>
                <a:ext cx="200"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9" name="Group 39"/>
              <p:cNvGrpSpPr>
                <a:grpSpLocks/>
              </p:cNvGrpSpPr>
              <p:nvPr/>
            </p:nvGrpSpPr>
            <p:grpSpPr bwMode="auto">
              <a:xfrm>
                <a:off x="1413" y="1963"/>
                <a:ext cx="260" cy="311"/>
                <a:chOff x="1413" y="1963"/>
                <a:chExt cx="260" cy="311"/>
              </a:xfrm>
            </p:grpSpPr>
            <p:grpSp>
              <p:nvGrpSpPr>
                <p:cNvPr id="10" name="Group 40"/>
                <p:cNvGrpSpPr>
                  <a:grpSpLocks/>
                </p:cNvGrpSpPr>
                <p:nvPr/>
              </p:nvGrpSpPr>
              <p:grpSpPr bwMode="auto">
                <a:xfrm>
                  <a:off x="1413" y="1963"/>
                  <a:ext cx="260" cy="311"/>
                  <a:chOff x="1413" y="1963"/>
                  <a:chExt cx="260" cy="311"/>
                </a:xfrm>
              </p:grpSpPr>
              <p:sp>
                <p:nvSpPr>
                  <p:cNvPr id="2724905" name="AutoShape 41"/>
                  <p:cNvSpPr>
                    <a:spLocks noChangeArrowheads="1"/>
                  </p:cNvSpPr>
                  <p:nvPr/>
                </p:nvSpPr>
                <p:spPr bwMode="auto">
                  <a:xfrm>
                    <a:off x="1413" y="201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06" name="AutoShape 42"/>
                  <p:cNvSpPr>
                    <a:spLocks noChangeArrowheads="1"/>
                  </p:cNvSpPr>
                  <p:nvPr/>
                </p:nvSpPr>
                <p:spPr bwMode="auto">
                  <a:xfrm>
                    <a:off x="1476" y="196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07" name="Oval 43"/>
                <p:cNvSpPr>
                  <a:spLocks noChangeArrowheads="1"/>
                </p:cNvSpPr>
                <p:nvPr/>
              </p:nvSpPr>
              <p:spPr bwMode="auto">
                <a:xfrm>
                  <a:off x="1496" y="199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08" name="AutoShape 44"/>
                <p:cNvSpPr>
                  <a:spLocks noChangeArrowheads="1"/>
                </p:cNvSpPr>
                <p:nvPr/>
              </p:nvSpPr>
              <p:spPr bwMode="auto">
                <a:xfrm>
                  <a:off x="1444" y="213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09" name="Line 45"/>
              <p:cNvSpPr>
                <a:spLocks noChangeShapeType="1"/>
              </p:cNvSpPr>
              <p:nvPr/>
            </p:nvSpPr>
            <p:spPr bwMode="auto">
              <a:xfrm>
                <a:off x="1434"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0" name="Line 4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1" name="Line 4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2" name="Rectangle 48"/>
              <p:cNvSpPr>
                <a:spLocks noChangeArrowheads="1"/>
              </p:cNvSpPr>
              <p:nvPr/>
            </p:nvSpPr>
            <p:spPr bwMode="auto">
              <a:xfrm>
                <a:off x="1981"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13" name="Line 4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4" name="AutoShape 50"/>
              <p:cNvSpPr>
                <a:spLocks noChangeArrowheads="1"/>
              </p:cNvSpPr>
              <p:nvPr/>
            </p:nvSpPr>
            <p:spPr bwMode="auto">
              <a:xfrm>
                <a:off x="1484" y="2348"/>
                <a:ext cx="206"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15" name="AutoShape 51"/>
              <p:cNvSpPr>
                <a:spLocks noChangeArrowheads="1"/>
              </p:cNvSpPr>
              <p:nvPr/>
            </p:nvSpPr>
            <p:spPr bwMode="auto">
              <a:xfrm>
                <a:off x="1534" y="2297"/>
                <a:ext cx="156"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16" name="AutoShape 52"/>
              <p:cNvSpPr>
                <a:spLocks noChangeArrowheads="1"/>
              </p:cNvSpPr>
              <p:nvPr/>
            </p:nvSpPr>
            <p:spPr bwMode="auto">
              <a:xfrm>
                <a:off x="1525" y="2368"/>
                <a:ext cx="106" cy="15"/>
              </a:xfrm>
              <a:prstGeom prst="parallelogram">
                <a:avLst>
                  <a:gd name="adj" fmla="val 17663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1" name="Group 53"/>
              <p:cNvGrpSpPr>
                <a:grpSpLocks/>
              </p:cNvGrpSpPr>
              <p:nvPr/>
            </p:nvGrpSpPr>
            <p:grpSpPr bwMode="auto">
              <a:xfrm>
                <a:off x="2009" y="2337"/>
                <a:ext cx="202" cy="257"/>
                <a:chOff x="2009" y="2337"/>
                <a:chExt cx="202" cy="257"/>
              </a:xfrm>
            </p:grpSpPr>
            <p:sp>
              <p:nvSpPr>
                <p:cNvPr id="2724918" name="Freeform 54"/>
                <p:cNvSpPr>
                  <a:spLocks/>
                </p:cNvSpPr>
                <p:nvPr/>
              </p:nvSpPr>
              <p:spPr bwMode="auto">
                <a:xfrm>
                  <a:off x="2139" y="245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919" name="Rectangle 55"/>
                <p:cNvSpPr>
                  <a:spLocks noChangeArrowheads="1"/>
                </p:cNvSpPr>
                <p:nvPr/>
              </p:nvSpPr>
              <p:spPr bwMode="auto">
                <a:xfrm>
                  <a:off x="2134" y="245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20" name="Rectangle 56"/>
                <p:cNvSpPr>
                  <a:spLocks noChangeArrowheads="1"/>
                </p:cNvSpPr>
                <p:nvPr/>
              </p:nvSpPr>
              <p:spPr bwMode="auto">
                <a:xfrm>
                  <a:off x="2142" y="251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21" name="Rectangle 57"/>
                <p:cNvSpPr>
                  <a:spLocks noChangeArrowheads="1"/>
                </p:cNvSpPr>
                <p:nvPr/>
              </p:nvSpPr>
              <p:spPr bwMode="auto">
                <a:xfrm>
                  <a:off x="2011" y="251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22" name="Oval 58"/>
                <p:cNvSpPr>
                  <a:spLocks noChangeArrowheads="1"/>
                </p:cNvSpPr>
                <p:nvPr/>
              </p:nvSpPr>
              <p:spPr bwMode="auto">
                <a:xfrm>
                  <a:off x="2069" y="233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23" name="Freeform 59"/>
                <p:cNvSpPr>
                  <a:spLocks/>
                </p:cNvSpPr>
                <p:nvPr/>
              </p:nvSpPr>
              <p:spPr bwMode="auto">
                <a:xfrm>
                  <a:off x="2009" y="238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24" name="Freeform 60"/>
              <p:cNvSpPr>
                <a:spLocks/>
              </p:cNvSpPr>
              <p:nvPr/>
            </p:nvSpPr>
            <p:spPr bwMode="auto">
              <a:xfrm>
                <a:off x="2260" y="2307"/>
                <a:ext cx="201"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2" name="Group 61"/>
              <p:cNvGrpSpPr>
                <a:grpSpLocks/>
              </p:cNvGrpSpPr>
              <p:nvPr/>
            </p:nvGrpSpPr>
            <p:grpSpPr bwMode="auto">
              <a:xfrm>
                <a:off x="1697" y="2297"/>
                <a:ext cx="260" cy="310"/>
                <a:chOff x="1697" y="2297"/>
                <a:chExt cx="260" cy="310"/>
              </a:xfrm>
            </p:grpSpPr>
            <p:grpSp>
              <p:nvGrpSpPr>
                <p:cNvPr id="13" name="Group 62"/>
                <p:cNvGrpSpPr>
                  <a:grpSpLocks/>
                </p:cNvGrpSpPr>
                <p:nvPr/>
              </p:nvGrpSpPr>
              <p:grpSpPr bwMode="auto">
                <a:xfrm>
                  <a:off x="1697" y="2297"/>
                  <a:ext cx="260" cy="310"/>
                  <a:chOff x="1697" y="2297"/>
                  <a:chExt cx="260" cy="310"/>
                </a:xfrm>
              </p:grpSpPr>
              <p:sp>
                <p:nvSpPr>
                  <p:cNvPr id="2724927" name="AutoShape 63"/>
                  <p:cNvSpPr>
                    <a:spLocks noChangeArrowheads="1"/>
                  </p:cNvSpPr>
                  <p:nvPr/>
                </p:nvSpPr>
                <p:spPr bwMode="auto">
                  <a:xfrm>
                    <a:off x="1697" y="234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28" name="AutoShape 64"/>
                  <p:cNvSpPr>
                    <a:spLocks noChangeArrowheads="1"/>
                  </p:cNvSpPr>
                  <p:nvPr/>
                </p:nvSpPr>
                <p:spPr bwMode="auto">
                  <a:xfrm>
                    <a:off x="1759" y="229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29" name="Oval 65"/>
                <p:cNvSpPr>
                  <a:spLocks noChangeArrowheads="1"/>
                </p:cNvSpPr>
                <p:nvPr/>
              </p:nvSpPr>
              <p:spPr bwMode="auto">
                <a:xfrm>
                  <a:off x="1778" y="232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0" name="AutoShape 66"/>
                <p:cNvSpPr>
                  <a:spLocks noChangeArrowheads="1"/>
                </p:cNvSpPr>
                <p:nvPr/>
              </p:nvSpPr>
              <p:spPr bwMode="auto">
                <a:xfrm>
                  <a:off x="1728" y="247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31" name="Line 67"/>
              <p:cNvSpPr>
                <a:spLocks noChangeShapeType="1"/>
              </p:cNvSpPr>
              <p:nvPr/>
            </p:nvSpPr>
            <p:spPr bwMode="auto">
              <a:xfrm>
                <a:off x="1717" y="1313"/>
                <a:ext cx="26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2" name="Line 68"/>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3" name="Line 6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4" name="AutoShape 70"/>
              <p:cNvSpPr>
                <a:spLocks noChangeArrowheads="1"/>
              </p:cNvSpPr>
              <p:nvPr/>
            </p:nvSpPr>
            <p:spPr bwMode="auto">
              <a:xfrm>
                <a:off x="1774" y="2686"/>
                <a:ext cx="207"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35" name="AutoShape 71"/>
              <p:cNvSpPr>
                <a:spLocks noChangeArrowheads="1"/>
              </p:cNvSpPr>
              <p:nvPr/>
            </p:nvSpPr>
            <p:spPr bwMode="auto">
              <a:xfrm>
                <a:off x="1823" y="2635"/>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36" name="AutoShape 72"/>
              <p:cNvSpPr>
                <a:spLocks noChangeArrowheads="1"/>
              </p:cNvSpPr>
              <p:nvPr/>
            </p:nvSpPr>
            <p:spPr bwMode="auto">
              <a:xfrm>
                <a:off x="1815" y="2707"/>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4" name="Group 73"/>
              <p:cNvGrpSpPr>
                <a:grpSpLocks/>
              </p:cNvGrpSpPr>
              <p:nvPr/>
            </p:nvGrpSpPr>
            <p:grpSpPr bwMode="auto">
              <a:xfrm>
                <a:off x="2320" y="2676"/>
                <a:ext cx="202" cy="257"/>
                <a:chOff x="2320" y="2676"/>
                <a:chExt cx="202" cy="257"/>
              </a:xfrm>
            </p:grpSpPr>
            <p:sp>
              <p:nvSpPr>
                <p:cNvPr id="2724938" name="Freeform 74"/>
                <p:cNvSpPr>
                  <a:spLocks/>
                </p:cNvSpPr>
                <p:nvPr/>
              </p:nvSpPr>
              <p:spPr bwMode="auto">
                <a:xfrm>
                  <a:off x="2450" y="279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939" name="Rectangle 75"/>
                <p:cNvSpPr>
                  <a:spLocks noChangeArrowheads="1"/>
                </p:cNvSpPr>
                <p:nvPr/>
              </p:nvSpPr>
              <p:spPr bwMode="auto">
                <a:xfrm>
                  <a:off x="2445" y="279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40" name="Rectangle 76"/>
                <p:cNvSpPr>
                  <a:spLocks noChangeArrowheads="1"/>
                </p:cNvSpPr>
                <p:nvPr/>
              </p:nvSpPr>
              <p:spPr bwMode="auto">
                <a:xfrm>
                  <a:off x="2453" y="285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41" name="Rectangle 77"/>
                <p:cNvSpPr>
                  <a:spLocks noChangeArrowheads="1"/>
                </p:cNvSpPr>
                <p:nvPr/>
              </p:nvSpPr>
              <p:spPr bwMode="auto">
                <a:xfrm>
                  <a:off x="2322" y="285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42" name="Oval 78"/>
                <p:cNvSpPr>
                  <a:spLocks noChangeArrowheads="1"/>
                </p:cNvSpPr>
                <p:nvPr/>
              </p:nvSpPr>
              <p:spPr bwMode="auto">
                <a:xfrm>
                  <a:off x="2380" y="267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43" name="Freeform 79"/>
                <p:cNvSpPr>
                  <a:spLocks/>
                </p:cNvSpPr>
                <p:nvPr/>
              </p:nvSpPr>
              <p:spPr bwMode="auto">
                <a:xfrm>
                  <a:off x="2320" y="272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44" name="Freeform 80"/>
              <p:cNvSpPr>
                <a:spLocks/>
              </p:cNvSpPr>
              <p:nvPr/>
            </p:nvSpPr>
            <p:spPr bwMode="auto">
              <a:xfrm>
                <a:off x="2560" y="2634"/>
                <a:ext cx="202"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5" name="Group 81"/>
              <p:cNvGrpSpPr>
                <a:grpSpLocks/>
              </p:cNvGrpSpPr>
              <p:nvPr/>
            </p:nvGrpSpPr>
            <p:grpSpPr bwMode="auto">
              <a:xfrm>
                <a:off x="1986" y="2635"/>
                <a:ext cx="261" cy="311"/>
                <a:chOff x="1986" y="2635"/>
                <a:chExt cx="261" cy="311"/>
              </a:xfrm>
            </p:grpSpPr>
            <p:grpSp>
              <p:nvGrpSpPr>
                <p:cNvPr id="16" name="Group 82"/>
                <p:cNvGrpSpPr>
                  <a:grpSpLocks/>
                </p:cNvGrpSpPr>
                <p:nvPr/>
              </p:nvGrpSpPr>
              <p:grpSpPr bwMode="auto">
                <a:xfrm>
                  <a:off x="1986" y="2635"/>
                  <a:ext cx="261" cy="311"/>
                  <a:chOff x="1986" y="2635"/>
                  <a:chExt cx="261" cy="311"/>
                </a:xfrm>
              </p:grpSpPr>
              <p:sp>
                <p:nvSpPr>
                  <p:cNvPr id="2724947" name="AutoShape 83"/>
                  <p:cNvSpPr>
                    <a:spLocks noChangeArrowheads="1"/>
                  </p:cNvSpPr>
                  <p:nvPr/>
                </p:nvSpPr>
                <p:spPr bwMode="auto">
                  <a:xfrm>
                    <a:off x="1986" y="268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48" name="AutoShape 84"/>
                  <p:cNvSpPr>
                    <a:spLocks noChangeArrowheads="1"/>
                  </p:cNvSpPr>
                  <p:nvPr/>
                </p:nvSpPr>
                <p:spPr bwMode="auto">
                  <a:xfrm>
                    <a:off x="2050" y="263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49" name="Oval 85"/>
                <p:cNvSpPr>
                  <a:spLocks noChangeArrowheads="1"/>
                </p:cNvSpPr>
                <p:nvPr/>
              </p:nvSpPr>
              <p:spPr bwMode="auto">
                <a:xfrm>
                  <a:off x="2069" y="266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50" name="AutoShape 86"/>
                <p:cNvSpPr>
                  <a:spLocks noChangeArrowheads="1"/>
                </p:cNvSpPr>
                <p:nvPr/>
              </p:nvSpPr>
              <p:spPr bwMode="auto">
                <a:xfrm>
                  <a:off x="2019" y="280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51" name="Line 87"/>
              <p:cNvSpPr>
                <a:spLocks noChangeShapeType="1"/>
              </p:cNvSpPr>
              <p:nvPr/>
            </p:nvSpPr>
            <p:spPr bwMode="auto">
              <a:xfrm>
                <a:off x="2001"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52" name="Line 88"/>
              <p:cNvSpPr>
                <a:spLocks noChangeShapeType="1"/>
              </p:cNvSpPr>
              <p:nvPr/>
            </p:nvSpPr>
            <p:spPr bwMode="auto">
              <a:xfrm>
                <a:off x="1438"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4953" name="Line 89"/>
              <p:cNvSpPr>
                <a:spLocks noChangeShapeType="1"/>
              </p:cNvSpPr>
              <p:nvPr/>
            </p:nvSpPr>
            <p:spPr bwMode="auto">
              <a:xfrm>
                <a:off x="1723"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grpSp>
            <p:nvGrpSpPr>
              <p:cNvPr id="17" name="Group 90"/>
              <p:cNvGrpSpPr>
                <a:grpSpLocks/>
              </p:cNvGrpSpPr>
              <p:nvPr/>
            </p:nvGrpSpPr>
            <p:grpSpPr bwMode="auto">
              <a:xfrm>
                <a:off x="917" y="1636"/>
                <a:ext cx="975" cy="310"/>
                <a:chOff x="917" y="1636"/>
                <a:chExt cx="975" cy="310"/>
              </a:xfrm>
            </p:grpSpPr>
            <p:grpSp>
              <p:nvGrpSpPr>
                <p:cNvPr id="18" name="Group 91"/>
                <p:cNvGrpSpPr>
                  <a:grpSpLocks/>
                </p:cNvGrpSpPr>
                <p:nvPr/>
              </p:nvGrpSpPr>
              <p:grpSpPr bwMode="auto">
                <a:xfrm>
                  <a:off x="917" y="1636"/>
                  <a:ext cx="206" cy="310"/>
                  <a:chOff x="917" y="1636"/>
                  <a:chExt cx="206" cy="310"/>
                </a:xfrm>
              </p:grpSpPr>
              <p:sp>
                <p:nvSpPr>
                  <p:cNvPr id="2724956" name="AutoShape 92"/>
                  <p:cNvSpPr>
                    <a:spLocks noChangeArrowheads="1"/>
                  </p:cNvSpPr>
                  <p:nvPr/>
                </p:nvSpPr>
                <p:spPr bwMode="auto">
                  <a:xfrm>
                    <a:off x="917" y="168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57" name="AutoShape 93"/>
                  <p:cNvSpPr>
                    <a:spLocks noChangeArrowheads="1"/>
                  </p:cNvSpPr>
                  <p:nvPr/>
                </p:nvSpPr>
                <p:spPr bwMode="auto">
                  <a:xfrm>
                    <a:off x="965" y="163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58" name="AutoShape 94"/>
                  <p:cNvSpPr>
                    <a:spLocks noChangeArrowheads="1"/>
                  </p:cNvSpPr>
                  <p:nvPr/>
                </p:nvSpPr>
                <p:spPr bwMode="auto">
                  <a:xfrm>
                    <a:off x="956" y="170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9" name="Group 95"/>
                <p:cNvGrpSpPr>
                  <a:grpSpLocks/>
                </p:cNvGrpSpPr>
                <p:nvPr/>
              </p:nvGrpSpPr>
              <p:grpSpPr bwMode="auto">
                <a:xfrm>
                  <a:off x="1435" y="1677"/>
                  <a:ext cx="203" cy="257"/>
                  <a:chOff x="1435" y="1677"/>
                  <a:chExt cx="203" cy="257"/>
                </a:xfrm>
              </p:grpSpPr>
              <p:sp>
                <p:nvSpPr>
                  <p:cNvPr id="2724960" name="Freeform 96"/>
                  <p:cNvSpPr>
                    <a:spLocks/>
                  </p:cNvSpPr>
                  <p:nvPr/>
                </p:nvSpPr>
                <p:spPr bwMode="auto">
                  <a:xfrm>
                    <a:off x="1564" y="179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961" name="Rectangle 97"/>
                  <p:cNvSpPr>
                    <a:spLocks noChangeArrowheads="1"/>
                  </p:cNvSpPr>
                  <p:nvPr/>
                </p:nvSpPr>
                <p:spPr bwMode="auto">
                  <a:xfrm>
                    <a:off x="1561" y="179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62" name="Rectangle 98"/>
                  <p:cNvSpPr>
                    <a:spLocks noChangeArrowheads="1"/>
                  </p:cNvSpPr>
                  <p:nvPr/>
                </p:nvSpPr>
                <p:spPr bwMode="auto">
                  <a:xfrm>
                    <a:off x="1567" y="185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63" name="Rectangle 99"/>
                  <p:cNvSpPr>
                    <a:spLocks noChangeArrowheads="1"/>
                  </p:cNvSpPr>
                  <p:nvPr/>
                </p:nvSpPr>
                <p:spPr bwMode="auto">
                  <a:xfrm>
                    <a:off x="1436" y="185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64" name="Oval 100"/>
                  <p:cNvSpPr>
                    <a:spLocks noChangeArrowheads="1"/>
                  </p:cNvSpPr>
                  <p:nvPr/>
                </p:nvSpPr>
                <p:spPr bwMode="auto">
                  <a:xfrm>
                    <a:off x="1496" y="167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65" name="Freeform 101"/>
                  <p:cNvSpPr>
                    <a:spLocks/>
                  </p:cNvSpPr>
                  <p:nvPr/>
                </p:nvSpPr>
                <p:spPr bwMode="auto">
                  <a:xfrm>
                    <a:off x="1435" y="172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66" name="Freeform 102"/>
                <p:cNvSpPr>
                  <a:spLocks/>
                </p:cNvSpPr>
                <p:nvPr/>
              </p:nvSpPr>
              <p:spPr bwMode="auto">
                <a:xfrm>
                  <a:off x="1692" y="164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20" name="Group 103"/>
                <p:cNvGrpSpPr>
                  <a:grpSpLocks/>
                </p:cNvGrpSpPr>
                <p:nvPr/>
              </p:nvGrpSpPr>
              <p:grpSpPr bwMode="auto">
                <a:xfrm>
                  <a:off x="1129" y="1636"/>
                  <a:ext cx="259" cy="310"/>
                  <a:chOff x="1129" y="1636"/>
                  <a:chExt cx="259" cy="310"/>
                </a:xfrm>
              </p:grpSpPr>
              <p:grpSp>
                <p:nvGrpSpPr>
                  <p:cNvPr id="21" name="Group 104"/>
                  <p:cNvGrpSpPr>
                    <a:grpSpLocks/>
                  </p:cNvGrpSpPr>
                  <p:nvPr/>
                </p:nvGrpSpPr>
                <p:grpSpPr bwMode="auto">
                  <a:xfrm>
                    <a:off x="1129" y="1636"/>
                    <a:ext cx="259" cy="310"/>
                    <a:chOff x="1129" y="1636"/>
                    <a:chExt cx="259" cy="310"/>
                  </a:xfrm>
                </p:grpSpPr>
                <p:sp>
                  <p:nvSpPr>
                    <p:cNvPr id="2724969" name="AutoShape 105"/>
                    <p:cNvSpPr>
                      <a:spLocks noChangeArrowheads="1"/>
                    </p:cNvSpPr>
                    <p:nvPr/>
                  </p:nvSpPr>
                  <p:spPr bwMode="auto">
                    <a:xfrm>
                      <a:off x="1129" y="168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70" name="AutoShape 106"/>
                    <p:cNvSpPr>
                      <a:spLocks noChangeArrowheads="1"/>
                    </p:cNvSpPr>
                    <p:nvPr/>
                  </p:nvSpPr>
                  <p:spPr bwMode="auto">
                    <a:xfrm>
                      <a:off x="1192" y="163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71" name="Oval 107"/>
                  <p:cNvSpPr>
                    <a:spLocks noChangeArrowheads="1"/>
                  </p:cNvSpPr>
                  <p:nvPr/>
                </p:nvSpPr>
                <p:spPr bwMode="auto">
                  <a:xfrm>
                    <a:off x="1211" y="166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72" name="AutoShape 108"/>
                  <p:cNvSpPr>
                    <a:spLocks noChangeArrowheads="1"/>
                  </p:cNvSpPr>
                  <p:nvPr/>
                </p:nvSpPr>
                <p:spPr bwMode="auto">
                  <a:xfrm>
                    <a:off x="1160" y="181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sp>
            <p:nvSpPr>
              <p:cNvPr id="2724973" name="Line 109"/>
              <p:cNvSpPr>
                <a:spLocks noChangeShapeType="1"/>
              </p:cNvSpPr>
              <p:nvPr/>
            </p:nvSpPr>
            <p:spPr bwMode="auto">
              <a:xfrm>
                <a:off x="869" y="1268"/>
                <a:ext cx="25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4974" name="Rectangle 110"/>
              <p:cNvSpPr>
                <a:spLocks noChangeArrowheads="1"/>
              </p:cNvSpPr>
              <p:nvPr/>
            </p:nvSpPr>
            <p:spPr bwMode="auto">
              <a:xfrm>
                <a:off x="857"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5" name="Rectangle 111"/>
              <p:cNvSpPr>
                <a:spLocks noChangeArrowheads="1"/>
              </p:cNvSpPr>
              <p:nvPr/>
            </p:nvSpPr>
            <p:spPr bwMode="auto">
              <a:xfrm>
                <a:off x="1113"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6" name="Line 112"/>
              <p:cNvSpPr>
                <a:spLocks noChangeShapeType="1"/>
              </p:cNvSpPr>
              <p:nvPr/>
            </p:nvSpPr>
            <p:spPr bwMode="auto">
              <a:xfrm>
                <a:off x="1149" y="1313"/>
                <a:ext cx="26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77" name="Rectangle 113"/>
              <p:cNvSpPr>
                <a:spLocks noChangeArrowheads="1"/>
              </p:cNvSpPr>
              <p:nvPr/>
            </p:nvSpPr>
            <p:spPr bwMode="auto">
              <a:xfrm>
                <a:off x="169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8" name="Rectangle 114"/>
              <p:cNvSpPr>
                <a:spLocks noChangeArrowheads="1"/>
              </p:cNvSpPr>
              <p:nvPr/>
            </p:nvSpPr>
            <p:spPr bwMode="auto">
              <a:xfrm>
                <a:off x="140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9" name="Line 115"/>
              <p:cNvSpPr>
                <a:spLocks noChangeShapeType="1"/>
              </p:cNvSpPr>
              <p:nvPr/>
            </p:nvSpPr>
            <p:spPr bwMode="auto">
              <a:xfrm>
                <a:off x="1441" y="1363"/>
                <a:ext cx="248"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0" name="Line 116"/>
              <p:cNvSpPr>
                <a:spLocks noChangeShapeType="1"/>
              </p:cNvSpPr>
              <p:nvPr/>
            </p:nvSpPr>
            <p:spPr bwMode="auto">
              <a:xfrm>
                <a:off x="1723"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1" name="Line 117"/>
              <p:cNvSpPr>
                <a:spLocks noChangeShapeType="1"/>
              </p:cNvSpPr>
              <p:nvPr/>
            </p:nvSpPr>
            <p:spPr bwMode="auto">
              <a:xfrm>
                <a:off x="1723" y="1364"/>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2" name="Line 118"/>
              <p:cNvSpPr>
                <a:spLocks noChangeShapeType="1"/>
              </p:cNvSpPr>
              <p:nvPr/>
            </p:nvSpPr>
            <p:spPr bwMode="auto">
              <a:xfrm>
                <a:off x="2008" y="1363"/>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3" name="Line 119"/>
              <p:cNvSpPr>
                <a:spLocks noChangeShapeType="1"/>
              </p:cNvSpPr>
              <p:nvPr/>
            </p:nvSpPr>
            <p:spPr bwMode="auto">
              <a:xfrm>
                <a:off x="2007"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4" name="Line 120"/>
              <p:cNvSpPr>
                <a:spLocks noChangeShapeType="1"/>
              </p:cNvSpPr>
              <p:nvPr/>
            </p:nvSpPr>
            <p:spPr bwMode="auto">
              <a:xfrm>
                <a:off x="2293" y="1363"/>
                <a:ext cx="249"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5" name="Line 121"/>
              <p:cNvSpPr>
                <a:spLocks noChangeShapeType="1"/>
              </p:cNvSpPr>
              <p:nvPr/>
            </p:nvSpPr>
            <p:spPr bwMode="auto">
              <a:xfrm>
                <a:off x="2291"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6" name="Line 122"/>
              <p:cNvSpPr>
                <a:spLocks noChangeShapeType="1"/>
              </p:cNvSpPr>
              <p:nvPr/>
            </p:nvSpPr>
            <p:spPr bwMode="auto">
              <a:xfrm>
                <a:off x="2576"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7" name="Line 123"/>
              <p:cNvSpPr>
                <a:spLocks noChangeShapeType="1"/>
              </p:cNvSpPr>
              <p:nvPr/>
            </p:nvSpPr>
            <p:spPr bwMode="auto">
              <a:xfrm>
                <a:off x="1154" y="1268"/>
                <a:ext cx="253"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4988" name="Rectangle 124"/>
              <p:cNvSpPr>
                <a:spLocks noChangeArrowheads="1"/>
              </p:cNvSpPr>
              <p:nvPr/>
            </p:nvSpPr>
            <p:spPr bwMode="auto">
              <a:xfrm>
                <a:off x="2255"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89" name="Rectangle 125"/>
              <p:cNvSpPr>
                <a:spLocks noChangeArrowheads="1"/>
              </p:cNvSpPr>
              <p:nvPr/>
            </p:nvSpPr>
            <p:spPr bwMode="auto">
              <a:xfrm>
                <a:off x="2539"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90" name="Line 126"/>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1" name="Line 127"/>
              <p:cNvSpPr>
                <a:spLocks noChangeShapeType="1"/>
              </p:cNvSpPr>
              <p:nvPr/>
            </p:nvSpPr>
            <p:spPr bwMode="auto">
              <a:xfrm>
                <a:off x="1141"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2" name="Line 128"/>
              <p:cNvSpPr>
                <a:spLocks noChangeShapeType="1"/>
              </p:cNvSpPr>
              <p:nvPr/>
            </p:nvSpPr>
            <p:spPr bwMode="auto">
              <a:xfrm>
                <a:off x="1426"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3" name="Line 129"/>
              <p:cNvSpPr>
                <a:spLocks noChangeShapeType="1"/>
              </p:cNvSpPr>
              <p:nvPr/>
            </p:nvSpPr>
            <p:spPr bwMode="auto">
              <a:xfrm>
                <a:off x="1710"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4" name="Line 130"/>
              <p:cNvSpPr>
                <a:spLocks noChangeShapeType="1"/>
              </p:cNvSpPr>
              <p:nvPr/>
            </p:nvSpPr>
            <p:spPr bwMode="auto">
              <a:xfrm>
                <a:off x="1994"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5" name="Line 131"/>
              <p:cNvSpPr>
                <a:spLocks noChangeShapeType="1"/>
              </p:cNvSpPr>
              <p:nvPr/>
            </p:nvSpPr>
            <p:spPr bwMode="auto">
              <a:xfrm flipH="1">
                <a:off x="2560"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6" name="Line 132"/>
              <p:cNvSpPr>
                <a:spLocks noChangeShapeType="1"/>
              </p:cNvSpPr>
              <p:nvPr/>
            </p:nvSpPr>
            <p:spPr bwMode="auto">
              <a:xfrm flipH="1">
                <a:off x="2845"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2724997" name="Rectangle 133"/>
            <p:cNvSpPr>
              <a:spLocks noChangeArrowheads="1"/>
            </p:cNvSpPr>
            <p:nvPr/>
          </p:nvSpPr>
          <p:spPr bwMode="auto">
            <a:xfrm>
              <a:off x="209" y="1104"/>
              <a:ext cx="263" cy="235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24998" name="Line 134"/>
            <p:cNvSpPr>
              <a:spLocks noChangeShapeType="1"/>
            </p:cNvSpPr>
            <p:nvPr/>
          </p:nvSpPr>
          <p:spPr bwMode="auto">
            <a:xfrm flipH="1">
              <a:off x="478" y="1295"/>
              <a:ext cx="3"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135" name="Title 134"/>
          <p:cNvSpPr>
            <a:spLocks noGrp="1"/>
          </p:cNvSpPr>
          <p:nvPr>
            <p:ph type="title"/>
          </p:nvPr>
        </p:nvSpPr>
        <p:spPr/>
        <p:txBody>
          <a:bodyPr/>
          <a:lstStyle/>
          <a:p>
            <a:r>
              <a:rPr lang="en-US" dirty="0" smtClean="0"/>
              <a:t>Pipelining Lessons (2/2)</a:t>
            </a:r>
            <a:endParaRPr lang="en-US" dirty="0"/>
          </a:p>
        </p:txBody>
      </p:sp>
      <p:sp>
        <p:nvSpPr>
          <p:cNvPr id="22" name="Slide Number Placeholder 21"/>
          <p:cNvSpPr>
            <a:spLocks noGrp="1"/>
          </p:cNvSpPr>
          <p:nvPr>
            <p:ph type="sldNum" sz="quarter" idx="12"/>
          </p:nvPr>
        </p:nvSpPr>
        <p:spPr/>
        <p:txBody>
          <a:bodyPr/>
          <a:lstStyle/>
          <a:p>
            <a:pPr>
              <a:defRPr/>
            </a:pPr>
            <a:fld id="{0D227FE4-C4DE-B64E-BF78-4F634596A1E9}" type="slidenum">
              <a:rPr lang="en-US" smtClean="0"/>
              <a:pPr>
                <a:defRPr/>
              </a:pPr>
              <a:t>11</a:t>
            </a:fld>
            <a:endParaRPr lang="en-US"/>
          </a:p>
        </p:txBody>
      </p:sp>
    </p:spTree>
    <p:extLst>
      <p:ext uri="{BB962C8B-B14F-4D97-AF65-F5344CB8AC3E}">
        <p14:creationId xmlns:p14="http://schemas.microsoft.com/office/powerpoint/2010/main" val="20990370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8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6915" name="Rectangle 3"/>
          <p:cNvSpPr>
            <a:spLocks noGrp="1" noChangeArrowheads="1"/>
          </p:cNvSpPr>
          <p:nvPr>
            <p:ph type="body" idx="1"/>
          </p:nvPr>
        </p:nvSpPr>
        <p:spPr>
          <a:xfrm>
            <a:off x="457200" y="1143000"/>
            <a:ext cx="8229600" cy="4606925"/>
          </a:xfrm>
        </p:spPr>
        <p:txBody>
          <a:bodyPr>
            <a:normAutofit lnSpcReduction="10000"/>
          </a:bodyPr>
          <a:lstStyle/>
          <a:p>
            <a:pPr>
              <a:buFont typeface="Times" pitchFamily="-65" charset="0"/>
              <a:buNone/>
              <a:tabLst>
                <a:tab pos="2349500" algn="l"/>
              </a:tabLst>
            </a:pPr>
            <a:r>
              <a:rPr lang="en-US" dirty="0"/>
              <a:t>1) </a:t>
            </a:r>
            <a:r>
              <a:rPr lang="en-US" u="sng" dirty="0" err="1">
                <a:solidFill>
                  <a:schemeClr val="accent1"/>
                </a:solidFill>
              </a:rPr>
              <a:t>IFtch</a:t>
            </a:r>
            <a:r>
              <a:rPr lang="en-US" dirty="0"/>
              <a:t>: </a:t>
            </a:r>
            <a:r>
              <a:rPr lang="en-US" u="sng" dirty="0"/>
              <a:t>I</a:t>
            </a:r>
            <a:r>
              <a:rPr lang="en-US" dirty="0"/>
              <a:t>nstruction </a:t>
            </a:r>
            <a:r>
              <a:rPr lang="en-US" u="sng" dirty="0"/>
              <a:t>F</a:t>
            </a:r>
            <a:r>
              <a:rPr lang="en-US" dirty="0"/>
              <a:t>e</a:t>
            </a:r>
            <a:r>
              <a:rPr lang="en-US" u="sng" dirty="0"/>
              <a:t>tch</a:t>
            </a:r>
            <a:r>
              <a:rPr lang="en-US" dirty="0"/>
              <a:t>, Increment PC</a:t>
            </a:r>
          </a:p>
          <a:p>
            <a:pPr>
              <a:buFont typeface="Times" pitchFamily="-65" charset="0"/>
              <a:buNone/>
              <a:tabLst>
                <a:tab pos="2349500" algn="l"/>
              </a:tabLst>
            </a:pPr>
            <a:r>
              <a:rPr lang="en-US" dirty="0"/>
              <a:t>2) </a:t>
            </a:r>
            <a:r>
              <a:rPr lang="en-US" u="sng" dirty="0" err="1">
                <a:solidFill>
                  <a:schemeClr val="accent1"/>
                </a:solidFill>
              </a:rPr>
              <a:t>Dcd</a:t>
            </a:r>
            <a:r>
              <a:rPr lang="en-US" dirty="0"/>
              <a:t>: </a:t>
            </a:r>
            <a:r>
              <a:rPr lang="en-US" sz="3100" dirty="0"/>
              <a:t>Instruction </a:t>
            </a:r>
            <a:r>
              <a:rPr lang="en-US" sz="3100" u="sng" dirty="0"/>
              <a:t>D</a:t>
            </a:r>
            <a:r>
              <a:rPr lang="en-US" sz="3100" dirty="0"/>
              <a:t>e</a:t>
            </a:r>
            <a:r>
              <a:rPr lang="en-US" sz="3100" u="sng" dirty="0"/>
              <a:t>c</a:t>
            </a:r>
            <a:r>
              <a:rPr lang="en-US" sz="3100" dirty="0"/>
              <a:t>o</a:t>
            </a:r>
            <a:r>
              <a:rPr lang="en-US" sz="3100" u="sng" dirty="0"/>
              <a:t>d</a:t>
            </a:r>
            <a:r>
              <a:rPr lang="en-US" sz="3100" dirty="0"/>
              <a:t>e, Read Registers</a:t>
            </a:r>
            <a:endParaRPr lang="en-US" dirty="0"/>
          </a:p>
          <a:p>
            <a:pPr>
              <a:buFont typeface="Times" pitchFamily="-65" charset="0"/>
              <a:buNone/>
              <a:tabLst>
                <a:tab pos="2349500" algn="l"/>
              </a:tabLst>
            </a:pPr>
            <a:r>
              <a:rPr lang="en-US" dirty="0"/>
              <a:t>3) </a:t>
            </a:r>
            <a:r>
              <a:rPr lang="en-US" u="sng" dirty="0">
                <a:solidFill>
                  <a:schemeClr val="accent1"/>
                </a:solidFill>
              </a:rPr>
              <a:t>Exec</a:t>
            </a:r>
            <a:r>
              <a:rPr lang="en-US" dirty="0"/>
              <a:t>:</a:t>
            </a:r>
            <a:br>
              <a:rPr lang="en-US" dirty="0"/>
            </a:br>
            <a:r>
              <a:rPr lang="en-US" dirty="0"/>
              <a:t>  </a:t>
            </a:r>
            <a:r>
              <a:rPr lang="en-US" dirty="0" err="1"/>
              <a:t>Mem</a:t>
            </a:r>
            <a:r>
              <a:rPr lang="en-US" dirty="0"/>
              <a:t>-ref:	Calculate Address</a:t>
            </a:r>
            <a:br>
              <a:rPr lang="en-US" dirty="0"/>
            </a:br>
            <a:r>
              <a:rPr lang="en-US" dirty="0"/>
              <a:t>  </a:t>
            </a:r>
            <a:r>
              <a:rPr lang="en-US" dirty="0" err="1"/>
              <a:t>Arith</a:t>
            </a:r>
            <a:r>
              <a:rPr lang="en-US" dirty="0"/>
              <a:t>-log: Perform Operation</a:t>
            </a:r>
          </a:p>
          <a:p>
            <a:pPr>
              <a:buFont typeface="Times" pitchFamily="-65" charset="0"/>
              <a:buNone/>
              <a:tabLst>
                <a:tab pos="2349500" algn="l"/>
              </a:tabLst>
            </a:pPr>
            <a:r>
              <a:rPr lang="en-US" dirty="0"/>
              <a:t>4) </a:t>
            </a:r>
            <a:r>
              <a:rPr lang="en-US" u="sng" dirty="0" err="1">
                <a:solidFill>
                  <a:schemeClr val="accent1"/>
                </a:solidFill>
              </a:rPr>
              <a:t>Mem</a:t>
            </a:r>
            <a:r>
              <a:rPr lang="en-US" dirty="0"/>
              <a:t>: </a:t>
            </a:r>
            <a:br>
              <a:rPr lang="en-US" dirty="0"/>
            </a:br>
            <a:r>
              <a:rPr lang="en-US" dirty="0"/>
              <a:t>  </a:t>
            </a:r>
            <a:r>
              <a:rPr lang="en-US" dirty="0" smtClean="0"/>
              <a:t>Load: Read </a:t>
            </a:r>
            <a:r>
              <a:rPr lang="en-US" dirty="0"/>
              <a:t>Data from Memory</a:t>
            </a:r>
            <a:br>
              <a:rPr lang="en-US" dirty="0"/>
            </a:br>
            <a:r>
              <a:rPr lang="en-US" dirty="0"/>
              <a:t>  </a:t>
            </a:r>
            <a:r>
              <a:rPr lang="en-US" dirty="0" smtClean="0"/>
              <a:t>Store: Write </a:t>
            </a:r>
            <a:r>
              <a:rPr lang="en-US" dirty="0"/>
              <a:t>Data to Memory</a:t>
            </a:r>
          </a:p>
          <a:p>
            <a:pPr>
              <a:buFont typeface="Times" pitchFamily="-65" charset="0"/>
              <a:buNone/>
              <a:tabLst>
                <a:tab pos="2349500" algn="l"/>
              </a:tabLst>
            </a:pPr>
            <a:r>
              <a:rPr lang="en-US" dirty="0"/>
              <a:t>5) </a:t>
            </a:r>
            <a:r>
              <a:rPr lang="en-US" u="sng" dirty="0">
                <a:solidFill>
                  <a:schemeClr val="accent1"/>
                </a:solidFill>
              </a:rPr>
              <a:t>WB</a:t>
            </a:r>
            <a:r>
              <a:rPr lang="en-US" dirty="0"/>
              <a:t>: </a:t>
            </a:r>
            <a:r>
              <a:rPr lang="en-US" u="sng" dirty="0"/>
              <a:t>W</a:t>
            </a:r>
            <a:r>
              <a:rPr lang="en-US" dirty="0"/>
              <a:t>rite Data </a:t>
            </a:r>
            <a:r>
              <a:rPr lang="en-US" u="sng" dirty="0"/>
              <a:t>B</a:t>
            </a:r>
            <a:r>
              <a:rPr lang="en-US" dirty="0"/>
              <a:t>ack to Register</a:t>
            </a:r>
          </a:p>
        </p:txBody>
      </p:sp>
      <p:sp>
        <p:nvSpPr>
          <p:cNvPr id="4" name="Title 3"/>
          <p:cNvSpPr>
            <a:spLocks noGrp="1"/>
          </p:cNvSpPr>
          <p:nvPr>
            <p:ph type="title"/>
          </p:nvPr>
        </p:nvSpPr>
        <p:spPr>
          <a:xfrm>
            <a:off x="457200" y="274638"/>
            <a:ext cx="8229600" cy="868362"/>
          </a:xfrm>
        </p:spPr>
        <p:txBody>
          <a:bodyPr/>
          <a:lstStyle/>
          <a:p>
            <a:r>
              <a:rPr lang="en-US" dirty="0" smtClean="0"/>
              <a:t>Execution Steps in MIPS </a:t>
            </a:r>
            <a:r>
              <a:rPr lang="en-US" dirty="0" err="1" smtClean="0"/>
              <a:t>Datapath</a:t>
            </a:r>
            <a:endParaRPr lang="en-US" dirty="0"/>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12</a:t>
            </a:fld>
            <a:endParaRPr lang="en-US"/>
          </a:p>
        </p:txBody>
      </p:sp>
    </p:spTree>
    <p:extLst>
      <p:ext uri="{BB962C8B-B14F-4D97-AF65-F5344CB8AC3E}">
        <p14:creationId xmlns:p14="http://schemas.microsoft.com/office/powerpoint/2010/main" val="141882268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57200" y="1271905"/>
            <a:ext cx="7391400" cy="2927350"/>
            <a:chOff x="288" y="432"/>
            <a:chExt cx="4656" cy="1844"/>
          </a:xfrm>
        </p:grpSpPr>
        <p:sp>
          <p:nvSpPr>
            <p:cNvPr id="2731057" name="Text Box 49"/>
            <p:cNvSpPr txBox="1">
              <a:spLocks noChangeArrowheads="1"/>
            </p:cNvSpPr>
            <p:nvPr/>
          </p:nvSpPr>
          <p:spPr bwMode="auto">
            <a:xfrm rot="-5400000">
              <a:off x="495" y="1017"/>
              <a:ext cx="316" cy="231"/>
            </a:xfrm>
            <a:prstGeom prst="rect">
              <a:avLst/>
            </a:prstGeom>
            <a:noFill/>
            <a:ln w="28575">
              <a:noFill/>
              <a:miter lim="800000"/>
              <a:headEnd/>
              <a:tailEnd/>
            </a:ln>
            <a:effectLst/>
          </p:spPr>
          <p:txBody>
            <a:bodyPr wrap="none" anchor="ctr">
              <a:prstTxWarp prst="textNoShape">
                <a:avLst/>
              </a:prstTxWarp>
              <a:spAutoFit/>
            </a:bodyPr>
            <a:lstStyle/>
            <a:p>
              <a:pPr algn="ctr"/>
              <a:r>
                <a:rPr lang="en-US" sz="1800"/>
                <a:t>PC</a:t>
              </a:r>
            </a:p>
          </p:txBody>
        </p:sp>
        <p:sp>
          <p:nvSpPr>
            <p:cNvPr id="2731058" name="Rectangle 50"/>
            <p:cNvSpPr>
              <a:spLocks noChangeArrowheads="1"/>
            </p:cNvSpPr>
            <p:nvPr/>
          </p:nvSpPr>
          <p:spPr bwMode="auto">
            <a:xfrm>
              <a:off x="528" y="768"/>
              <a:ext cx="240"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59" name="Rectangle 51"/>
            <p:cNvSpPr>
              <a:spLocks noChangeArrowheads="1"/>
            </p:cNvSpPr>
            <p:nvPr/>
          </p:nvSpPr>
          <p:spPr bwMode="auto">
            <a:xfrm rot="-5400000">
              <a:off x="960" y="960"/>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instruction</a:t>
              </a:r>
            </a:p>
            <a:p>
              <a:pPr algn="ctr"/>
              <a:r>
                <a:rPr lang="en-US" sz="2000"/>
                <a:t>memory</a:t>
              </a:r>
            </a:p>
          </p:txBody>
        </p:sp>
        <p:sp>
          <p:nvSpPr>
            <p:cNvPr id="2731060" name="AutoShape 52"/>
            <p:cNvSpPr>
              <a:spLocks noChangeArrowheads="1"/>
            </p:cNvSpPr>
            <p:nvPr/>
          </p:nvSpPr>
          <p:spPr bwMode="auto">
            <a:xfrm>
              <a:off x="912" y="1670"/>
              <a:ext cx="231" cy="346"/>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pPr algn="ctr"/>
              <a:r>
                <a:rPr lang="en-US" sz="2000"/>
                <a:t>+4</a:t>
              </a:r>
            </a:p>
          </p:txBody>
        </p:sp>
        <p:sp>
          <p:nvSpPr>
            <p:cNvPr id="2731061" name="Line 53"/>
            <p:cNvSpPr>
              <a:spLocks noChangeShapeType="1"/>
            </p:cNvSpPr>
            <p:nvPr/>
          </p:nvSpPr>
          <p:spPr bwMode="auto">
            <a:xfrm>
              <a:off x="768" y="1152"/>
              <a:ext cx="48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2" name="Rectangle 54"/>
            <p:cNvSpPr>
              <a:spLocks noChangeArrowheads="1"/>
            </p:cNvSpPr>
            <p:nvPr/>
          </p:nvSpPr>
          <p:spPr bwMode="auto">
            <a:xfrm>
              <a:off x="2256" y="768"/>
              <a:ext cx="624"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63" name="Line 55"/>
            <p:cNvSpPr>
              <a:spLocks noChangeShapeType="1"/>
            </p:cNvSpPr>
            <p:nvPr/>
          </p:nvSpPr>
          <p:spPr bwMode="auto">
            <a:xfrm>
              <a:off x="1920" y="1056"/>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4" name="Line 56"/>
            <p:cNvSpPr>
              <a:spLocks noChangeShapeType="1"/>
            </p:cNvSpPr>
            <p:nvPr/>
          </p:nvSpPr>
          <p:spPr bwMode="auto">
            <a:xfrm>
              <a:off x="1920" y="1291"/>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5" name="Line 57"/>
            <p:cNvSpPr>
              <a:spLocks noChangeShapeType="1"/>
            </p:cNvSpPr>
            <p:nvPr/>
          </p:nvSpPr>
          <p:spPr bwMode="auto">
            <a:xfrm>
              <a:off x="1920" y="1488"/>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6" name="Text Box 58"/>
            <p:cNvSpPr txBox="1">
              <a:spLocks noChangeArrowheads="1"/>
            </p:cNvSpPr>
            <p:nvPr/>
          </p:nvSpPr>
          <p:spPr bwMode="auto">
            <a:xfrm>
              <a:off x="1911" y="1238"/>
              <a:ext cx="214"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rt</a:t>
              </a:r>
            </a:p>
          </p:txBody>
        </p:sp>
        <p:sp>
          <p:nvSpPr>
            <p:cNvPr id="2731067" name="Text Box 59"/>
            <p:cNvSpPr txBox="1">
              <a:spLocks noChangeArrowheads="1"/>
            </p:cNvSpPr>
            <p:nvPr/>
          </p:nvSpPr>
          <p:spPr bwMode="auto">
            <a:xfrm>
              <a:off x="1883" y="1046"/>
              <a:ext cx="249"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rs</a:t>
              </a:r>
            </a:p>
          </p:txBody>
        </p:sp>
        <p:sp>
          <p:nvSpPr>
            <p:cNvPr id="2731068" name="Text Box 60"/>
            <p:cNvSpPr txBox="1">
              <a:spLocks noChangeArrowheads="1"/>
            </p:cNvSpPr>
            <p:nvPr/>
          </p:nvSpPr>
          <p:spPr bwMode="auto">
            <a:xfrm>
              <a:off x="1892" y="806"/>
              <a:ext cx="25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rd</a:t>
              </a:r>
            </a:p>
          </p:txBody>
        </p:sp>
        <p:sp>
          <p:nvSpPr>
            <p:cNvPr id="2731069" name="Text Box 61"/>
            <p:cNvSpPr txBox="1">
              <a:spLocks noChangeArrowheads="1"/>
            </p:cNvSpPr>
            <p:nvPr/>
          </p:nvSpPr>
          <p:spPr bwMode="auto">
            <a:xfrm rot="-5400000">
              <a:off x="2182" y="966"/>
              <a:ext cx="730"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registers</a:t>
              </a:r>
            </a:p>
          </p:txBody>
        </p:sp>
        <p:grpSp>
          <p:nvGrpSpPr>
            <p:cNvPr id="3" name="Group 62"/>
            <p:cNvGrpSpPr>
              <a:grpSpLocks/>
            </p:cNvGrpSpPr>
            <p:nvPr/>
          </p:nvGrpSpPr>
          <p:grpSpPr bwMode="auto">
            <a:xfrm>
              <a:off x="3312" y="806"/>
              <a:ext cx="768" cy="960"/>
              <a:chOff x="3648" y="1348"/>
              <a:chExt cx="768" cy="960"/>
            </a:xfrm>
          </p:grpSpPr>
          <p:sp>
            <p:nvSpPr>
              <p:cNvPr id="2731071" name="Text Box 63"/>
              <p:cNvSpPr txBox="1">
                <a:spLocks noChangeArrowheads="1"/>
              </p:cNvSpPr>
              <p:nvPr/>
            </p:nvSpPr>
            <p:spPr bwMode="auto">
              <a:xfrm>
                <a:off x="3722" y="1699"/>
                <a:ext cx="427" cy="250"/>
              </a:xfrm>
              <a:prstGeom prst="rect">
                <a:avLst/>
              </a:prstGeom>
              <a:noFill/>
              <a:ln w="12700">
                <a:noFill/>
                <a:miter lim="800000"/>
                <a:headEnd/>
                <a:tailEnd/>
              </a:ln>
              <a:effectLst/>
            </p:spPr>
            <p:txBody>
              <a:bodyPr wrap="none">
                <a:prstTxWarp prst="textNoShape">
                  <a:avLst/>
                </a:prstTxWarp>
                <a:spAutoFit/>
              </a:bodyPr>
              <a:lstStyle/>
              <a:p>
                <a:pPr algn="ctr"/>
                <a:r>
                  <a:rPr lang="en-US" sz="2000"/>
                  <a:t>ALU</a:t>
                </a:r>
                <a:endParaRPr lang="en-US" sz="2400">
                  <a:solidFill>
                    <a:schemeClr val="tx1"/>
                  </a:solidFill>
                  <a:latin typeface="Times" pitchFamily="-65" charset="0"/>
                </a:endParaRPr>
              </a:p>
            </p:txBody>
          </p:sp>
          <p:sp>
            <p:nvSpPr>
              <p:cNvPr id="2731072" name="Freeform 64"/>
              <p:cNvSpPr>
                <a:spLocks/>
              </p:cNvSpPr>
              <p:nvPr/>
            </p:nvSpPr>
            <p:spPr bwMode="auto">
              <a:xfrm>
                <a:off x="3648" y="1348"/>
                <a:ext cx="528" cy="960"/>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noFill/>
              <a:ln w="381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2731073" name="Line 65"/>
              <p:cNvSpPr>
                <a:spLocks noChangeShapeType="1"/>
              </p:cNvSpPr>
              <p:nvPr/>
            </p:nvSpPr>
            <p:spPr bwMode="auto">
              <a:xfrm>
                <a:off x="4176" y="1780"/>
                <a:ext cx="240"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74" name="Line 66"/>
            <p:cNvSpPr>
              <a:spLocks noChangeShapeType="1"/>
            </p:cNvSpPr>
            <p:nvPr/>
          </p:nvSpPr>
          <p:spPr bwMode="auto">
            <a:xfrm>
              <a:off x="2880" y="1488"/>
              <a:ext cx="43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5" name="Line 67"/>
            <p:cNvSpPr>
              <a:spLocks noChangeShapeType="1"/>
            </p:cNvSpPr>
            <p:nvPr/>
          </p:nvSpPr>
          <p:spPr bwMode="auto">
            <a:xfrm>
              <a:off x="1901" y="1709"/>
              <a:ext cx="139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6" name="Line 68"/>
            <p:cNvSpPr>
              <a:spLocks noChangeShapeType="1"/>
            </p:cNvSpPr>
            <p:nvPr/>
          </p:nvSpPr>
          <p:spPr bwMode="auto">
            <a:xfrm>
              <a:off x="2880" y="975"/>
              <a:ext cx="413"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7" name="Rectangle 69"/>
            <p:cNvSpPr>
              <a:spLocks noChangeArrowheads="1"/>
            </p:cNvSpPr>
            <p:nvPr/>
          </p:nvSpPr>
          <p:spPr bwMode="auto">
            <a:xfrm rot="-5400000">
              <a:off x="3792" y="1056"/>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Data</a:t>
              </a:r>
            </a:p>
            <a:p>
              <a:pPr algn="ctr"/>
              <a:r>
                <a:rPr lang="en-US" sz="2000"/>
                <a:t>memory</a:t>
              </a:r>
            </a:p>
          </p:txBody>
        </p:sp>
        <p:sp>
          <p:nvSpPr>
            <p:cNvPr id="2731078" name="Line 70"/>
            <p:cNvSpPr>
              <a:spLocks noChangeShapeType="1"/>
            </p:cNvSpPr>
            <p:nvPr/>
          </p:nvSpPr>
          <p:spPr bwMode="auto">
            <a:xfrm>
              <a:off x="3024" y="148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79" name="Line 71"/>
            <p:cNvSpPr>
              <a:spLocks noChangeShapeType="1"/>
            </p:cNvSpPr>
            <p:nvPr/>
          </p:nvSpPr>
          <p:spPr bwMode="auto">
            <a:xfrm>
              <a:off x="3024" y="172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0" name="Line 72"/>
            <p:cNvSpPr>
              <a:spLocks noChangeShapeType="1"/>
            </p:cNvSpPr>
            <p:nvPr/>
          </p:nvSpPr>
          <p:spPr bwMode="auto">
            <a:xfrm>
              <a:off x="3024" y="1920"/>
              <a:ext cx="105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1" name="Line 73"/>
            <p:cNvSpPr>
              <a:spLocks noChangeShapeType="1"/>
            </p:cNvSpPr>
            <p:nvPr/>
          </p:nvSpPr>
          <p:spPr bwMode="auto">
            <a:xfrm>
              <a:off x="4752" y="1238"/>
              <a:ext cx="19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2" name="Line 74"/>
            <p:cNvSpPr>
              <a:spLocks noChangeShapeType="1"/>
            </p:cNvSpPr>
            <p:nvPr/>
          </p:nvSpPr>
          <p:spPr bwMode="auto">
            <a:xfrm flipV="1">
              <a:off x="4944" y="432"/>
              <a:ext cx="0" cy="80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3" name="Line 75"/>
            <p:cNvSpPr>
              <a:spLocks noChangeShapeType="1"/>
            </p:cNvSpPr>
            <p:nvPr/>
          </p:nvSpPr>
          <p:spPr bwMode="auto">
            <a:xfrm flipH="1">
              <a:off x="2422" y="432"/>
              <a:ext cx="252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4" name="Line 76"/>
            <p:cNvSpPr>
              <a:spLocks noChangeShapeType="1"/>
            </p:cNvSpPr>
            <p:nvPr/>
          </p:nvSpPr>
          <p:spPr bwMode="auto">
            <a:xfrm>
              <a:off x="2422" y="432"/>
              <a:ext cx="0" cy="336"/>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5" name="Text Box 77"/>
            <p:cNvSpPr txBox="1">
              <a:spLocks noChangeArrowheads="1"/>
            </p:cNvSpPr>
            <p:nvPr/>
          </p:nvSpPr>
          <p:spPr bwMode="auto">
            <a:xfrm>
              <a:off x="1892" y="1680"/>
              <a:ext cx="41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imm</a:t>
              </a:r>
            </a:p>
          </p:txBody>
        </p:sp>
        <p:sp>
          <p:nvSpPr>
            <p:cNvPr id="2731086" name="Line 78"/>
            <p:cNvSpPr>
              <a:spLocks noChangeShapeType="1"/>
            </p:cNvSpPr>
            <p:nvPr/>
          </p:nvSpPr>
          <p:spPr bwMode="auto">
            <a:xfrm>
              <a:off x="1008" y="1152"/>
              <a:ext cx="0" cy="52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7" name="AutoShape 79"/>
            <p:cNvSpPr>
              <a:spLocks noChangeArrowheads="1"/>
            </p:cNvSpPr>
            <p:nvPr/>
          </p:nvSpPr>
          <p:spPr bwMode="auto">
            <a:xfrm>
              <a:off x="528" y="1766"/>
              <a:ext cx="240" cy="510"/>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8" name="Line 80"/>
            <p:cNvSpPr>
              <a:spLocks noChangeShapeType="1"/>
            </p:cNvSpPr>
            <p:nvPr/>
          </p:nvSpPr>
          <p:spPr bwMode="auto">
            <a:xfrm flipH="1">
              <a:off x="768" y="1906"/>
              <a:ext cx="14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9" name="Line 81"/>
            <p:cNvSpPr>
              <a:spLocks noChangeShapeType="1"/>
            </p:cNvSpPr>
            <p:nvPr/>
          </p:nvSpPr>
          <p:spPr bwMode="auto">
            <a:xfrm>
              <a:off x="2310" y="1709"/>
              <a:ext cx="0" cy="423"/>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0" name="Line 82"/>
            <p:cNvSpPr>
              <a:spLocks noChangeShapeType="1"/>
            </p:cNvSpPr>
            <p:nvPr/>
          </p:nvSpPr>
          <p:spPr bwMode="auto">
            <a:xfrm flipH="1">
              <a:off x="768" y="2132"/>
              <a:ext cx="154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91" name="Line 83"/>
            <p:cNvSpPr>
              <a:spLocks noChangeShapeType="1"/>
            </p:cNvSpPr>
            <p:nvPr/>
          </p:nvSpPr>
          <p:spPr bwMode="auto">
            <a:xfrm flipH="1">
              <a:off x="288" y="2016"/>
              <a:ext cx="240"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2" name="Line 84"/>
            <p:cNvSpPr>
              <a:spLocks noChangeShapeType="1"/>
            </p:cNvSpPr>
            <p:nvPr/>
          </p:nvSpPr>
          <p:spPr bwMode="auto">
            <a:xfrm flipV="1">
              <a:off x="288" y="1152"/>
              <a:ext cx="0" cy="864"/>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3" name="Line 85"/>
            <p:cNvSpPr>
              <a:spLocks noChangeShapeType="1"/>
            </p:cNvSpPr>
            <p:nvPr/>
          </p:nvSpPr>
          <p:spPr bwMode="auto">
            <a:xfrm>
              <a:off x="288" y="1152"/>
              <a:ext cx="24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96" name="Text Box 88"/>
          <p:cNvSpPr txBox="1">
            <a:spLocks noChangeArrowheads="1"/>
          </p:cNvSpPr>
          <p:nvPr/>
        </p:nvSpPr>
        <p:spPr bwMode="auto">
          <a:xfrm>
            <a:off x="1293807" y="4137343"/>
            <a:ext cx="1638257" cy="7016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1. Instruction</a:t>
            </a:r>
          </a:p>
          <a:p>
            <a:pPr algn="ctr"/>
            <a:r>
              <a:rPr lang="en-US" sz="2000">
                <a:solidFill>
                  <a:schemeClr val="accent2"/>
                </a:solidFill>
              </a:rPr>
              <a:t>Fetch</a:t>
            </a:r>
          </a:p>
        </p:txBody>
      </p:sp>
      <p:sp>
        <p:nvSpPr>
          <p:cNvPr id="2731097" name="Line 89"/>
          <p:cNvSpPr>
            <a:spLocks noChangeShapeType="1"/>
          </p:cNvSpPr>
          <p:nvPr/>
        </p:nvSpPr>
        <p:spPr bwMode="auto">
          <a:xfrm>
            <a:off x="1236133" y="4137343"/>
            <a:ext cx="202776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098" name="Text Box 90"/>
          <p:cNvSpPr txBox="1">
            <a:spLocks noChangeArrowheads="1"/>
          </p:cNvSpPr>
          <p:nvPr/>
        </p:nvSpPr>
        <p:spPr bwMode="auto">
          <a:xfrm>
            <a:off x="2954866" y="3862705"/>
            <a:ext cx="2286000" cy="1006475"/>
          </a:xfrm>
          <a:prstGeom prst="rect">
            <a:avLst/>
          </a:prstGeom>
          <a:noFill/>
          <a:ln w="28575">
            <a:noFill/>
            <a:miter lim="800000"/>
            <a:headEnd/>
            <a:tailEnd/>
          </a:ln>
          <a:effectLst/>
        </p:spPr>
        <p:txBody>
          <a:bodyPr anchor="ctr">
            <a:prstTxWarp prst="textNoShape">
              <a:avLst/>
            </a:prstTxWarp>
            <a:spAutoFit/>
          </a:bodyPr>
          <a:lstStyle/>
          <a:p>
            <a:pPr algn="ctr"/>
            <a:endParaRPr lang="en-US" sz="2000" dirty="0">
              <a:solidFill>
                <a:schemeClr val="accent2"/>
              </a:solidFill>
            </a:endParaRPr>
          </a:p>
          <a:p>
            <a:pPr algn="ctr"/>
            <a:r>
              <a:rPr lang="en-US" sz="2000" dirty="0">
                <a:solidFill>
                  <a:schemeClr val="accent2"/>
                </a:solidFill>
              </a:rPr>
              <a:t>2. Decode/</a:t>
            </a:r>
          </a:p>
          <a:p>
            <a:pPr algn="ctr"/>
            <a:r>
              <a:rPr lang="en-US" sz="2000" dirty="0">
                <a:solidFill>
                  <a:schemeClr val="accent2"/>
                </a:solidFill>
              </a:rPr>
              <a:t>    Register Read</a:t>
            </a:r>
          </a:p>
        </p:txBody>
      </p:sp>
      <p:sp>
        <p:nvSpPr>
          <p:cNvPr id="2731099" name="Line 91"/>
          <p:cNvSpPr>
            <a:spLocks noChangeShapeType="1"/>
          </p:cNvSpPr>
          <p:nvPr/>
        </p:nvSpPr>
        <p:spPr bwMode="auto">
          <a:xfrm>
            <a:off x="3505200" y="4132580"/>
            <a:ext cx="1381125" cy="4763"/>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1" name="Text Box 93"/>
          <p:cNvSpPr txBox="1">
            <a:spLocks noChangeArrowheads="1"/>
          </p:cNvSpPr>
          <p:nvPr/>
        </p:nvSpPr>
        <p:spPr bwMode="auto">
          <a:xfrm>
            <a:off x="4890029" y="4277043"/>
            <a:ext cx="1384092" cy="3968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3. Execute</a:t>
            </a:r>
          </a:p>
        </p:txBody>
      </p:sp>
      <p:sp>
        <p:nvSpPr>
          <p:cNvPr id="2731102" name="Line 94"/>
          <p:cNvSpPr>
            <a:spLocks noChangeShapeType="1"/>
          </p:cNvSpPr>
          <p:nvPr/>
        </p:nvSpPr>
        <p:spPr bwMode="auto">
          <a:xfrm>
            <a:off x="5079832" y="4124643"/>
            <a:ext cx="108390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4" name="Text Box 96"/>
          <p:cNvSpPr txBox="1">
            <a:spLocks noChangeArrowheads="1"/>
          </p:cNvSpPr>
          <p:nvPr/>
        </p:nvSpPr>
        <p:spPr bwMode="auto">
          <a:xfrm>
            <a:off x="6237288" y="4277043"/>
            <a:ext cx="1384300" cy="3968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4. Memory</a:t>
            </a:r>
          </a:p>
        </p:txBody>
      </p:sp>
      <p:sp>
        <p:nvSpPr>
          <p:cNvPr id="2731105" name="Line 97"/>
          <p:cNvSpPr>
            <a:spLocks noChangeShapeType="1"/>
          </p:cNvSpPr>
          <p:nvPr/>
        </p:nvSpPr>
        <p:spPr bwMode="auto">
          <a:xfrm flipV="1">
            <a:off x="6383867" y="4115647"/>
            <a:ext cx="1236133" cy="8996"/>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7" name="Text Box 99"/>
          <p:cNvSpPr txBox="1">
            <a:spLocks noChangeArrowheads="1"/>
          </p:cNvSpPr>
          <p:nvPr/>
        </p:nvSpPr>
        <p:spPr bwMode="auto">
          <a:xfrm>
            <a:off x="7672388" y="4124643"/>
            <a:ext cx="1058821" cy="701675"/>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a:solidFill>
                  <a:schemeClr val="accent2"/>
                </a:solidFill>
              </a:rPr>
              <a:t>5. Write</a:t>
            </a:r>
            <a:br>
              <a:rPr lang="en-US" sz="2000" dirty="0">
                <a:solidFill>
                  <a:schemeClr val="accent2"/>
                </a:solidFill>
              </a:rPr>
            </a:br>
            <a:r>
              <a:rPr lang="en-US" sz="2000" dirty="0">
                <a:solidFill>
                  <a:schemeClr val="accent2"/>
                </a:solidFill>
              </a:rPr>
              <a:t>Back</a:t>
            </a:r>
          </a:p>
        </p:txBody>
      </p:sp>
      <p:sp>
        <p:nvSpPr>
          <p:cNvPr id="2731108" name="Line 100"/>
          <p:cNvSpPr>
            <a:spLocks noChangeShapeType="1"/>
          </p:cNvSpPr>
          <p:nvPr/>
        </p:nvSpPr>
        <p:spPr bwMode="auto">
          <a:xfrm>
            <a:off x="7874000" y="4115647"/>
            <a:ext cx="844550" cy="8996"/>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101" name="Title 100"/>
          <p:cNvSpPr>
            <a:spLocks noGrp="1"/>
          </p:cNvSpPr>
          <p:nvPr>
            <p:ph type="title"/>
          </p:nvPr>
        </p:nvSpPr>
        <p:spPr>
          <a:xfrm>
            <a:off x="474133" y="0"/>
            <a:ext cx="8229600" cy="1049867"/>
          </a:xfrm>
        </p:spPr>
        <p:txBody>
          <a:bodyPr/>
          <a:lstStyle/>
          <a:p>
            <a:r>
              <a:rPr lang="en-US" dirty="0" smtClean="0"/>
              <a:t>Single Cycle </a:t>
            </a:r>
            <a:r>
              <a:rPr lang="en-US" dirty="0" err="1" smtClean="0"/>
              <a:t>Datapath</a:t>
            </a:r>
            <a:endParaRPr lang="en-US" dirty="0"/>
          </a:p>
        </p:txBody>
      </p:sp>
      <p:sp>
        <p:nvSpPr>
          <p:cNvPr id="4" name="Slide Number Placeholder 3"/>
          <p:cNvSpPr>
            <a:spLocks noGrp="1"/>
          </p:cNvSpPr>
          <p:nvPr>
            <p:ph type="sldNum" sz="quarter" idx="12"/>
          </p:nvPr>
        </p:nvSpPr>
        <p:spPr/>
        <p:txBody>
          <a:bodyPr/>
          <a:lstStyle/>
          <a:p>
            <a:pPr>
              <a:defRPr/>
            </a:pPr>
            <a:fld id="{0D227FE4-C4DE-B64E-BF78-4F634596A1E9}" type="slidenum">
              <a:rPr lang="en-US" smtClean="0"/>
              <a:pPr>
                <a:defRPr/>
              </a:pPr>
              <a:t>13</a:t>
            </a:fld>
            <a:endParaRPr lang="en-US"/>
          </a:p>
        </p:txBody>
      </p:sp>
    </p:spTree>
    <p:extLst>
      <p:ext uri="{BB962C8B-B14F-4D97-AF65-F5344CB8AC3E}">
        <p14:creationId xmlns:p14="http://schemas.microsoft.com/office/powerpoint/2010/main" val="96234207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57200" y="1279525"/>
            <a:ext cx="7391400" cy="2927350"/>
            <a:chOff x="288" y="432"/>
            <a:chExt cx="4656" cy="1844"/>
          </a:xfrm>
        </p:grpSpPr>
        <p:sp>
          <p:nvSpPr>
            <p:cNvPr id="2731057" name="Text Box 49"/>
            <p:cNvSpPr txBox="1">
              <a:spLocks noChangeArrowheads="1"/>
            </p:cNvSpPr>
            <p:nvPr/>
          </p:nvSpPr>
          <p:spPr bwMode="auto">
            <a:xfrm rot="-5400000">
              <a:off x="495" y="1017"/>
              <a:ext cx="316" cy="231"/>
            </a:xfrm>
            <a:prstGeom prst="rect">
              <a:avLst/>
            </a:prstGeom>
            <a:noFill/>
            <a:ln w="28575">
              <a:noFill/>
              <a:miter lim="800000"/>
              <a:headEnd/>
              <a:tailEnd/>
            </a:ln>
            <a:effectLst/>
          </p:spPr>
          <p:txBody>
            <a:bodyPr wrap="none" anchor="ctr">
              <a:prstTxWarp prst="textNoShape">
                <a:avLst/>
              </a:prstTxWarp>
              <a:spAutoFit/>
            </a:bodyPr>
            <a:lstStyle/>
            <a:p>
              <a:pPr algn="ctr"/>
              <a:r>
                <a:rPr lang="en-US" sz="1800"/>
                <a:t>PC</a:t>
              </a:r>
            </a:p>
          </p:txBody>
        </p:sp>
        <p:sp>
          <p:nvSpPr>
            <p:cNvPr id="2731058" name="Rectangle 50"/>
            <p:cNvSpPr>
              <a:spLocks noChangeArrowheads="1"/>
            </p:cNvSpPr>
            <p:nvPr/>
          </p:nvSpPr>
          <p:spPr bwMode="auto">
            <a:xfrm>
              <a:off x="528" y="768"/>
              <a:ext cx="240"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59" name="Rectangle 51"/>
            <p:cNvSpPr>
              <a:spLocks noChangeArrowheads="1"/>
            </p:cNvSpPr>
            <p:nvPr/>
          </p:nvSpPr>
          <p:spPr bwMode="auto">
            <a:xfrm rot="-5400000">
              <a:off x="960" y="960"/>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instruction</a:t>
              </a:r>
            </a:p>
            <a:p>
              <a:pPr algn="ctr"/>
              <a:r>
                <a:rPr lang="en-US" sz="2000"/>
                <a:t>memory</a:t>
              </a:r>
            </a:p>
          </p:txBody>
        </p:sp>
        <p:sp>
          <p:nvSpPr>
            <p:cNvPr id="2731060" name="AutoShape 52"/>
            <p:cNvSpPr>
              <a:spLocks noChangeArrowheads="1"/>
            </p:cNvSpPr>
            <p:nvPr/>
          </p:nvSpPr>
          <p:spPr bwMode="auto">
            <a:xfrm>
              <a:off x="912" y="1670"/>
              <a:ext cx="231" cy="346"/>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pPr algn="ctr"/>
              <a:r>
                <a:rPr lang="en-US" sz="2000"/>
                <a:t>+4</a:t>
              </a:r>
            </a:p>
          </p:txBody>
        </p:sp>
        <p:sp>
          <p:nvSpPr>
            <p:cNvPr id="2731061" name="Line 53"/>
            <p:cNvSpPr>
              <a:spLocks noChangeShapeType="1"/>
            </p:cNvSpPr>
            <p:nvPr/>
          </p:nvSpPr>
          <p:spPr bwMode="auto">
            <a:xfrm>
              <a:off x="768" y="1152"/>
              <a:ext cx="48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2" name="Rectangle 54"/>
            <p:cNvSpPr>
              <a:spLocks noChangeArrowheads="1"/>
            </p:cNvSpPr>
            <p:nvPr/>
          </p:nvSpPr>
          <p:spPr bwMode="auto">
            <a:xfrm>
              <a:off x="2256" y="768"/>
              <a:ext cx="624"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63" name="Line 55"/>
            <p:cNvSpPr>
              <a:spLocks noChangeShapeType="1"/>
            </p:cNvSpPr>
            <p:nvPr/>
          </p:nvSpPr>
          <p:spPr bwMode="auto">
            <a:xfrm>
              <a:off x="1920" y="1056"/>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4" name="Line 56"/>
            <p:cNvSpPr>
              <a:spLocks noChangeShapeType="1"/>
            </p:cNvSpPr>
            <p:nvPr/>
          </p:nvSpPr>
          <p:spPr bwMode="auto">
            <a:xfrm>
              <a:off x="1920" y="1291"/>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5" name="Line 57"/>
            <p:cNvSpPr>
              <a:spLocks noChangeShapeType="1"/>
            </p:cNvSpPr>
            <p:nvPr/>
          </p:nvSpPr>
          <p:spPr bwMode="auto">
            <a:xfrm>
              <a:off x="1920" y="1488"/>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6" name="Text Box 58"/>
            <p:cNvSpPr txBox="1">
              <a:spLocks noChangeArrowheads="1"/>
            </p:cNvSpPr>
            <p:nvPr/>
          </p:nvSpPr>
          <p:spPr bwMode="auto">
            <a:xfrm>
              <a:off x="1911" y="1238"/>
              <a:ext cx="214"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rt</a:t>
              </a:r>
            </a:p>
          </p:txBody>
        </p:sp>
        <p:sp>
          <p:nvSpPr>
            <p:cNvPr id="2731067" name="Text Box 59"/>
            <p:cNvSpPr txBox="1">
              <a:spLocks noChangeArrowheads="1"/>
            </p:cNvSpPr>
            <p:nvPr/>
          </p:nvSpPr>
          <p:spPr bwMode="auto">
            <a:xfrm>
              <a:off x="1883" y="1046"/>
              <a:ext cx="249"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rs</a:t>
              </a:r>
            </a:p>
          </p:txBody>
        </p:sp>
        <p:sp>
          <p:nvSpPr>
            <p:cNvPr id="2731068" name="Text Box 60"/>
            <p:cNvSpPr txBox="1">
              <a:spLocks noChangeArrowheads="1"/>
            </p:cNvSpPr>
            <p:nvPr/>
          </p:nvSpPr>
          <p:spPr bwMode="auto">
            <a:xfrm>
              <a:off x="1892" y="806"/>
              <a:ext cx="25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rd</a:t>
              </a:r>
            </a:p>
          </p:txBody>
        </p:sp>
        <p:sp>
          <p:nvSpPr>
            <p:cNvPr id="2731069" name="Text Box 61"/>
            <p:cNvSpPr txBox="1">
              <a:spLocks noChangeArrowheads="1"/>
            </p:cNvSpPr>
            <p:nvPr/>
          </p:nvSpPr>
          <p:spPr bwMode="auto">
            <a:xfrm rot="-5400000">
              <a:off x="2182" y="966"/>
              <a:ext cx="730"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registers</a:t>
              </a:r>
            </a:p>
          </p:txBody>
        </p:sp>
        <p:grpSp>
          <p:nvGrpSpPr>
            <p:cNvPr id="3" name="Group 62"/>
            <p:cNvGrpSpPr>
              <a:grpSpLocks/>
            </p:cNvGrpSpPr>
            <p:nvPr/>
          </p:nvGrpSpPr>
          <p:grpSpPr bwMode="auto">
            <a:xfrm>
              <a:off x="3312" y="806"/>
              <a:ext cx="768" cy="960"/>
              <a:chOff x="3648" y="1348"/>
              <a:chExt cx="768" cy="960"/>
            </a:xfrm>
          </p:grpSpPr>
          <p:sp>
            <p:nvSpPr>
              <p:cNvPr id="2731071" name="Text Box 63"/>
              <p:cNvSpPr txBox="1">
                <a:spLocks noChangeArrowheads="1"/>
              </p:cNvSpPr>
              <p:nvPr/>
            </p:nvSpPr>
            <p:spPr bwMode="auto">
              <a:xfrm>
                <a:off x="3722" y="1699"/>
                <a:ext cx="427" cy="250"/>
              </a:xfrm>
              <a:prstGeom prst="rect">
                <a:avLst/>
              </a:prstGeom>
              <a:noFill/>
              <a:ln w="12700">
                <a:noFill/>
                <a:miter lim="800000"/>
                <a:headEnd/>
                <a:tailEnd/>
              </a:ln>
              <a:effectLst/>
            </p:spPr>
            <p:txBody>
              <a:bodyPr wrap="none">
                <a:prstTxWarp prst="textNoShape">
                  <a:avLst/>
                </a:prstTxWarp>
                <a:spAutoFit/>
              </a:bodyPr>
              <a:lstStyle/>
              <a:p>
                <a:pPr algn="ctr"/>
                <a:r>
                  <a:rPr lang="en-US" sz="2000"/>
                  <a:t>ALU</a:t>
                </a:r>
                <a:endParaRPr lang="en-US" sz="2400">
                  <a:solidFill>
                    <a:schemeClr val="tx1"/>
                  </a:solidFill>
                  <a:latin typeface="Times" pitchFamily="-65" charset="0"/>
                </a:endParaRPr>
              </a:p>
            </p:txBody>
          </p:sp>
          <p:sp>
            <p:nvSpPr>
              <p:cNvPr id="2731072" name="Freeform 64"/>
              <p:cNvSpPr>
                <a:spLocks/>
              </p:cNvSpPr>
              <p:nvPr/>
            </p:nvSpPr>
            <p:spPr bwMode="auto">
              <a:xfrm>
                <a:off x="3648" y="1348"/>
                <a:ext cx="528" cy="960"/>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noFill/>
              <a:ln w="381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2731073" name="Line 65"/>
              <p:cNvSpPr>
                <a:spLocks noChangeShapeType="1"/>
              </p:cNvSpPr>
              <p:nvPr/>
            </p:nvSpPr>
            <p:spPr bwMode="auto">
              <a:xfrm>
                <a:off x="4176" y="1780"/>
                <a:ext cx="240"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74" name="Line 66"/>
            <p:cNvSpPr>
              <a:spLocks noChangeShapeType="1"/>
            </p:cNvSpPr>
            <p:nvPr/>
          </p:nvSpPr>
          <p:spPr bwMode="auto">
            <a:xfrm>
              <a:off x="2880" y="1488"/>
              <a:ext cx="43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5" name="Line 67"/>
            <p:cNvSpPr>
              <a:spLocks noChangeShapeType="1"/>
            </p:cNvSpPr>
            <p:nvPr/>
          </p:nvSpPr>
          <p:spPr bwMode="auto">
            <a:xfrm>
              <a:off x="1901" y="1709"/>
              <a:ext cx="139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6" name="Line 68"/>
            <p:cNvSpPr>
              <a:spLocks noChangeShapeType="1"/>
            </p:cNvSpPr>
            <p:nvPr/>
          </p:nvSpPr>
          <p:spPr bwMode="auto">
            <a:xfrm>
              <a:off x="2880" y="975"/>
              <a:ext cx="413"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7" name="Rectangle 69"/>
            <p:cNvSpPr>
              <a:spLocks noChangeArrowheads="1"/>
            </p:cNvSpPr>
            <p:nvPr/>
          </p:nvSpPr>
          <p:spPr bwMode="auto">
            <a:xfrm rot="-5400000">
              <a:off x="3792" y="1056"/>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Data</a:t>
              </a:r>
            </a:p>
            <a:p>
              <a:pPr algn="ctr"/>
              <a:r>
                <a:rPr lang="en-US" sz="2000"/>
                <a:t>memory</a:t>
              </a:r>
            </a:p>
          </p:txBody>
        </p:sp>
        <p:sp>
          <p:nvSpPr>
            <p:cNvPr id="2731078" name="Line 70"/>
            <p:cNvSpPr>
              <a:spLocks noChangeShapeType="1"/>
            </p:cNvSpPr>
            <p:nvPr/>
          </p:nvSpPr>
          <p:spPr bwMode="auto">
            <a:xfrm>
              <a:off x="3024" y="148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79" name="Line 71"/>
            <p:cNvSpPr>
              <a:spLocks noChangeShapeType="1"/>
            </p:cNvSpPr>
            <p:nvPr/>
          </p:nvSpPr>
          <p:spPr bwMode="auto">
            <a:xfrm>
              <a:off x="3024" y="172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0" name="Line 72"/>
            <p:cNvSpPr>
              <a:spLocks noChangeShapeType="1"/>
            </p:cNvSpPr>
            <p:nvPr/>
          </p:nvSpPr>
          <p:spPr bwMode="auto">
            <a:xfrm>
              <a:off x="3024" y="1920"/>
              <a:ext cx="105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1" name="Line 73"/>
            <p:cNvSpPr>
              <a:spLocks noChangeShapeType="1"/>
            </p:cNvSpPr>
            <p:nvPr/>
          </p:nvSpPr>
          <p:spPr bwMode="auto">
            <a:xfrm>
              <a:off x="4752" y="1238"/>
              <a:ext cx="19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2" name="Line 74"/>
            <p:cNvSpPr>
              <a:spLocks noChangeShapeType="1"/>
            </p:cNvSpPr>
            <p:nvPr/>
          </p:nvSpPr>
          <p:spPr bwMode="auto">
            <a:xfrm flipV="1">
              <a:off x="4944" y="432"/>
              <a:ext cx="0" cy="80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3" name="Line 75"/>
            <p:cNvSpPr>
              <a:spLocks noChangeShapeType="1"/>
            </p:cNvSpPr>
            <p:nvPr/>
          </p:nvSpPr>
          <p:spPr bwMode="auto">
            <a:xfrm flipH="1">
              <a:off x="2422" y="432"/>
              <a:ext cx="252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4" name="Line 76"/>
            <p:cNvSpPr>
              <a:spLocks noChangeShapeType="1"/>
            </p:cNvSpPr>
            <p:nvPr/>
          </p:nvSpPr>
          <p:spPr bwMode="auto">
            <a:xfrm>
              <a:off x="2422" y="432"/>
              <a:ext cx="0" cy="336"/>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5" name="Text Box 77"/>
            <p:cNvSpPr txBox="1">
              <a:spLocks noChangeArrowheads="1"/>
            </p:cNvSpPr>
            <p:nvPr/>
          </p:nvSpPr>
          <p:spPr bwMode="auto">
            <a:xfrm>
              <a:off x="1892" y="1680"/>
              <a:ext cx="41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imm</a:t>
              </a:r>
            </a:p>
          </p:txBody>
        </p:sp>
        <p:sp>
          <p:nvSpPr>
            <p:cNvPr id="2731086" name="Line 78"/>
            <p:cNvSpPr>
              <a:spLocks noChangeShapeType="1"/>
            </p:cNvSpPr>
            <p:nvPr/>
          </p:nvSpPr>
          <p:spPr bwMode="auto">
            <a:xfrm>
              <a:off x="1008" y="1152"/>
              <a:ext cx="0" cy="52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7" name="AutoShape 79"/>
            <p:cNvSpPr>
              <a:spLocks noChangeArrowheads="1"/>
            </p:cNvSpPr>
            <p:nvPr/>
          </p:nvSpPr>
          <p:spPr bwMode="auto">
            <a:xfrm>
              <a:off x="528" y="1766"/>
              <a:ext cx="240" cy="510"/>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8" name="Line 80"/>
            <p:cNvSpPr>
              <a:spLocks noChangeShapeType="1"/>
            </p:cNvSpPr>
            <p:nvPr/>
          </p:nvSpPr>
          <p:spPr bwMode="auto">
            <a:xfrm flipH="1">
              <a:off x="768" y="1906"/>
              <a:ext cx="14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9" name="Line 81"/>
            <p:cNvSpPr>
              <a:spLocks noChangeShapeType="1"/>
            </p:cNvSpPr>
            <p:nvPr/>
          </p:nvSpPr>
          <p:spPr bwMode="auto">
            <a:xfrm>
              <a:off x="2310" y="1709"/>
              <a:ext cx="0" cy="423"/>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0" name="Line 82"/>
            <p:cNvSpPr>
              <a:spLocks noChangeShapeType="1"/>
            </p:cNvSpPr>
            <p:nvPr/>
          </p:nvSpPr>
          <p:spPr bwMode="auto">
            <a:xfrm flipH="1">
              <a:off x="768" y="2132"/>
              <a:ext cx="154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91" name="Line 83"/>
            <p:cNvSpPr>
              <a:spLocks noChangeShapeType="1"/>
            </p:cNvSpPr>
            <p:nvPr/>
          </p:nvSpPr>
          <p:spPr bwMode="auto">
            <a:xfrm flipH="1">
              <a:off x="288" y="2016"/>
              <a:ext cx="240"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2" name="Line 84"/>
            <p:cNvSpPr>
              <a:spLocks noChangeShapeType="1"/>
            </p:cNvSpPr>
            <p:nvPr/>
          </p:nvSpPr>
          <p:spPr bwMode="auto">
            <a:xfrm flipV="1">
              <a:off x="288" y="1152"/>
              <a:ext cx="0" cy="864"/>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3" name="Line 85"/>
            <p:cNvSpPr>
              <a:spLocks noChangeShapeType="1"/>
            </p:cNvSpPr>
            <p:nvPr/>
          </p:nvSpPr>
          <p:spPr bwMode="auto">
            <a:xfrm>
              <a:off x="288" y="1152"/>
              <a:ext cx="24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96" name="Text Box 88"/>
          <p:cNvSpPr txBox="1">
            <a:spLocks noChangeArrowheads="1"/>
          </p:cNvSpPr>
          <p:nvPr/>
        </p:nvSpPr>
        <p:spPr bwMode="auto">
          <a:xfrm>
            <a:off x="1293807" y="4144963"/>
            <a:ext cx="1638257" cy="7016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1. Instruction</a:t>
            </a:r>
          </a:p>
          <a:p>
            <a:pPr algn="ctr"/>
            <a:r>
              <a:rPr lang="en-US" sz="2000">
                <a:solidFill>
                  <a:schemeClr val="accent2"/>
                </a:solidFill>
              </a:rPr>
              <a:t>Fetch</a:t>
            </a:r>
          </a:p>
        </p:txBody>
      </p:sp>
      <p:sp>
        <p:nvSpPr>
          <p:cNvPr id="2731097" name="Line 89"/>
          <p:cNvSpPr>
            <a:spLocks noChangeShapeType="1"/>
          </p:cNvSpPr>
          <p:nvPr/>
        </p:nvSpPr>
        <p:spPr bwMode="auto">
          <a:xfrm>
            <a:off x="1236133" y="4144963"/>
            <a:ext cx="202776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098" name="Text Box 90"/>
          <p:cNvSpPr txBox="1">
            <a:spLocks noChangeArrowheads="1"/>
          </p:cNvSpPr>
          <p:nvPr/>
        </p:nvSpPr>
        <p:spPr bwMode="auto">
          <a:xfrm>
            <a:off x="2954866" y="3870325"/>
            <a:ext cx="2286000" cy="1006475"/>
          </a:xfrm>
          <a:prstGeom prst="rect">
            <a:avLst/>
          </a:prstGeom>
          <a:noFill/>
          <a:ln w="28575">
            <a:noFill/>
            <a:miter lim="800000"/>
            <a:headEnd/>
            <a:tailEnd/>
          </a:ln>
          <a:effectLst/>
        </p:spPr>
        <p:txBody>
          <a:bodyPr anchor="ctr">
            <a:prstTxWarp prst="textNoShape">
              <a:avLst/>
            </a:prstTxWarp>
            <a:spAutoFit/>
          </a:bodyPr>
          <a:lstStyle/>
          <a:p>
            <a:pPr algn="ctr"/>
            <a:endParaRPr lang="en-US" sz="2000" dirty="0">
              <a:solidFill>
                <a:schemeClr val="accent2"/>
              </a:solidFill>
            </a:endParaRPr>
          </a:p>
          <a:p>
            <a:pPr algn="ctr"/>
            <a:r>
              <a:rPr lang="en-US" sz="2000" dirty="0">
                <a:solidFill>
                  <a:schemeClr val="accent2"/>
                </a:solidFill>
              </a:rPr>
              <a:t>2. Decode/</a:t>
            </a:r>
          </a:p>
          <a:p>
            <a:pPr algn="ctr"/>
            <a:r>
              <a:rPr lang="en-US" sz="2000" dirty="0">
                <a:solidFill>
                  <a:schemeClr val="accent2"/>
                </a:solidFill>
              </a:rPr>
              <a:t>    Register Read</a:t>
            </a:r>
          </a:p>
        </p:txBody>
      </p:sp>
      <p:sp>
        <p:nvSpPr>
          <p:cNvPr id="2731099" name="Line 91"/>
          <p:cNvSpPr>
            <a:spLocks noChangeShapeType="1"/>
          </p:cNvSpPr>
          <p:nvPr/>
        </p:nvSpPr>
        <p:spPr bwMode="auto">
          <a:xfrm>
            <a:off x="3505200" y="4140200"/>
            <a:ext cx="1381125" cy="4763"/>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1" name="Text Box 93"/>
          <p:cNvSpPr txBox="1">
            <a:spLocks noChangeArrowheads="1"/>
          </p:cNvSpPr>
          <p:nvPr/>
        </p:nvSpPr>
        <p:spPr bwMode="auto">
          <a:xfrm>
            <a:off x="4890029" y="4284663"/>
            <a:ext cx="1384092" cy="3968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3. Execute</a:t>
            </a:r>
          </a:p>
        </p:txBody>
      </p:sp>
      <p:sp>
        <p:nvSpPr>
          <p:cNvPr id="2731102" name="Line 94"/>
          <p:cNvSpPr>
            <a:spLocks noChangeShapeType="1"/>
          </p:cNvSpPr>
          <p:nvPr/>
        </p:nvSpPr>
        <p:spPr bwMode="auto">
          <a:xfrm>
            <a:off x="5079832" y="4132263"/>
            <a:ext cx="108390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4" name="Text Box 96"/>
          <p:cNvSpPr txBox="1">
            <a:spLocks noChangeArrowheads="1"/>
          </p:cNvSpPr>
          <p:nvPr/>
        </p:nvSpPr>
        <p:spPr bwMode="auto">
          <a:xfrm>
            <a:off x="6237288" y="4284663"/>
            <a:ext cx="1384300" cy="3968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4. Memory</a:t>
            </a:r>
          </a:p>
        </p:txBody>
      </p:sp>
      <p:sp>
        <p:nvSpPr>
          <p:cNvPr id="2731105" name="Line 97"/>
          <p:cNvSpPr>
            <a:spLocks noChangeShapeType="1"/>
          </p:cNvSpPr>
          <p:nvPr/>
        </p:nvSpPr>
        <p:spPr bwMode="auto">
          <a:xfrm flipV="1">
            <a:off x="6383867" y="4123267"/>
            <a:ext cx="1236133" cy="8996"/>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7" name="Text Box 99"/>
          <p:cNvSpPr txBox="1">
            <a:spLocks noChangeArrowheads="1"/>
          </p:cNvSpPr>
          <p:nvPr/>
        </p:nvSpPr>
        <p:spPr bwMode="auto">
          <a:xfrm>
            <a:off x="7672388" y="4132263"/>
            <a:ext cx="1058821" cy="701675"/>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a:solidFill>
                  <a:schemeClr val="accent2"/>
                </a:solidFill>
              </a:rPr>
              <a:t>5. Write</a:t>
            </a:r>
            <a:br>
              <a:rPr lang="en-US" sz="2000" dirty="0">
                <a:solidFill>
                  <a:schemeClr val="accent2"/>
                </a:solidFill>
              </a:rPr>
            </a:br>
            <a:r>
              <a:rPr lang="en-US" sz="2000" dirty="0">
                <a:solidFill>
                  <a:schemeClr val="accent2"/>
                </a:solidFill>
              </a:rPr>
              <a:t>Back</a:t>
            </a:r>
          </a:p>
        </p:txBody>
      </p:sp>
      <p:sp>
        <p:nvSpPr>
          <p:cNvPr id="2731108" name="Line 100"/>
          <p:cNvSpPr>
            <a:spLocks noChangeShapeType="1"/>
          </p:cNvSpPr>
          <p:nvPr/>
        </p:nvSpPr>
        <p:spPr bwMode="auto">
          <a:xfrm>
            <a:off x="7874000" y="4123267"/>
            <a:ext cx="844550" cy="8996"/>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101" name="Title 100"/>
          <p:cNvSpPr>
            <a:spLocks noGrp="1"/>
          </p:cNvSpPr>
          <p:nvPr>
            <p:ph type="title"/>
          </p:nvPr>
        </p:nvSpPr>
        <p:spPr>
          <a:xfrm>
            <a:off x="474133" y="0"/>
            <a:ext cx="8229600" cy="1049867"/>
          </a:xfrm>
        </p:spPr>
        <p:txBody>
          <a:bodyPr/>
          <a:lstStyle/>
          <a:p>
            <a:r>
              <a:rPr lang="en-US" dirty="0" smtClean="0"/>
              <a:t>Pipeline registers</a:t>
            </a:r>
            <a:endParaRPr lang="en-US" dirty="0"/>
          </a:p>
        </p:txBody>
      </p:sp>
      <p:sp>
        <p:nvSpPr>
          <p:cNvPr id="102" name="Content Placeholder 101"/>
          <p:cNvSpPr>
            <a:spLocks noGrp="1"/>
          </p:cNvSpPr>
          <p:nvPr>
            <p:ph idx="1"/>
          </p:nvPr>
        </p:nvSpPr>
        <p:spPr>
          <a:xfrm>
            <a:off x="491067" y="4969933"/>
            <a:ext cx="8229600" cy="2269067"/>
          </a:xfrm>
        </p:spPr>
        <p:txBody>
          <a:bodyPr/>
          <a:lstStyle/>
          <a:p>
            <a:r>
              <a:rPr lang="en-US" dirty="0" smtClean="0"/>
              <a:t>Need registers between stages</a:t>
            </a:r>
          </a:p>
          <a:p>
            <a:pPr lvl="1"/>
            <a:r>
              <a:rPr lang="en-US" dirty="0" smtClean="0"/>
              <a:t>To hold information produced in previous cycle</a:t>
            </a:r>
            <a:endParaRPr lang="en-AU" dirty="0" smtClean="0"/>
          </a:p>
        </p:txBody>
      </p:sp>
      <p:sp>
        <p:nvSpPr>
          <p:cNvPr id="57" name="Rectangle 56"/>
          <p:cNvSpPr/>
          <p:nvPr/>
        </p:nvSpPr>
        <p:spPr>
          <a:xfrm>
            <a:off x="3335867" y="13970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4876801" y="13970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197602" y="13462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653869" y="1346199"/>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0D227FE4-C4DE-B64E-BF78-4F634596A1E9}" type="slidenum">
              <a:rPr lang="en-US" smtClean="0"/>
              <a:pPr>
                <a:defRPr/>
              </a:pPr>
              <a:t>14</a:t>
            </a:fld>
            <a:endParaRPr lang="en-US"/>
          </a:p>
        </p:txBody>
      </p:sp>
    </p:spTree>
    <p:extLst>
      <p:ext uri="{BB962C8B-B14F-4D97-AF65-F5344CB8AC3E}">
        <p14:creationId xmlns:p14="http://schemas.microsoft.com/office/powerpoint/2010/main" val="13859576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503" name="Picture 7" descr="f04-35-P374493"/>
          <p:cNvPicPr>
            <a:picLocks noChangeAspect="1" noChangeArrowheads="1"/>
          </p:cNvPicPr>
          <p:nvPr/>
        </p:nvPicPr>
        <p:blipFill>
          <a:blip r:embed="rId3"/>
          <a:srcRect/>
          <a:stretch>
            <a:fillRect/>
          </a:stretch>
        </p:blipFill>
        <p:spPr bwMode="auto">
          <a:xfrm>
            <a:off x="145233" y="1556298"/>
            <a:ext cx="8874798" cy="4087519"/>
          </a:xfrm>
          <a:prstGeom prst="rect">
            <a:avLst/>
          </a:prstGeom>
          <a:noFill/>
        </p:spPr>
      </p:pic>
      <p:sp>
        <p:nvSpPr>
          <p:cNvPr id="362498" name="Rectangle 2"/>
          <p:cNvSpPr>
            <a:spLocks noGrp="1" noChangeArrowheads="1"/>
          </p:cNvSpPr>
          <p:nvPr>
            <p:ph type="title"/>
          </p:nvPr>
        </p:nvSpPr>
        <p:spPr/>
        <p:txBody>
          <a:bodyPr/>
          <a:lstStyle/>
          <a:p>
            <a:r>
              <a:rPr lang="en-US" dirty="0" smtClean="0"/>
              <a:t>More Detailed Pipeline</a:t>
            </a:r>
            <a:endParaRPr lang="en-AU" dirty="0"/>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15</a:t>
            </a:fld>
            <a:endParaRPr lang="en-US"/>
          </a:p>
        </p:txBody>
      </p:sp>
    </p:spTree>
    <p:extLst>
      <p:ext uri="{BB962C8B-B14F-4D97-AF65-F5344CB8AC3E}">
        <p14:creationId xmlns:p14="http://schemas.microsoft.com/office/powerpoint/2010/main" val="402008197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9" name="Picture 7" descr="f04-36-P374493-IF"/>
          <p:cNvPicPr>
            <a:picLocks noChangeAspect="1" noChangeArrowheads="1"/>
          </p:cNvPicPr>
          <p:nvPr/>
        </p:nvPicPr>
        <p:blipFill>
          <a:blip r:embed="rId3"/>
          <a:srcRect/>
          <a:stretch>
            <a:fillRect/>
          </a:stretch>
        </p:blipFill>
        <p:spPr bwMode="auto">
          <a:xfrm>
            <a:off x="684213" y="1420813"/>
            <a:ext cx="8186737" cy="4395787"/>
          </a:xfrm>
          <a:prstGeom prst="rect">
            <a:avLst/>
          </a:prstGeom>
          <a:noFill/>
        </p:spPr>
      </p:pic>
      <p:sp>
        <p:nvSpPr>
          <p:cNvPr id="366594" name="Rectangle 2"/>
          <p:cNvSpPr>
            <a:spLocks noGrp="1" noChangeArrowheads="1"/>
          </p:cNvSpPr>
          <p:nvPr>
            <p:ph type="title"/>
          </p:nvPr>
        </p:nvSpPr>
        <p:spPr/>
        <p:txBody>
          <a:bodyPr/>
          <a:lstStyle/>
          <a:p>
            <a:r>
              <a:rPr lang="en-US"/>
              <a:t>IF for Load, Store, …</a:t>
            </a:r>
            <a:endParaRPr lang="en-AU"/>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16</a:t>
            </a:fld>
            <a:endParaRPr lang="en-US"/>
          </a:p>
        </p:txBody>
      </p:sp>
    </p:spTree>
    <p:extLst>
      <p:ext uri="{BB962C8B-B14F-4D97-AF65-F5344CB8AC3E}">
        <p14:creationId xmlns:p14="http://schemas.microsoft.com/office/powerpoint/2010/main" val="361575818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7" name="Picture 7" descr="f04-36-P374493-ID"/>
          <p:cNvPicPr>
            <a:picLocks noChangeAspect="1" noChangeArrowheads="1"/>
          </p:cNvPicPr>
          <p:nvPr/>
        </p:nvPicPr>
        <p:blipFill>
          <a:blip r:embed="rId3"/>
          <a:srcRect/>
          <a:stretch>
            <a:fillRect/>
          </a:stretch>
        </p:blipFill>
        <p:spPr bwMode="auto">
          <a:xfrm>
            <a:off x="684213" y="1452563"/>
            <a:ext cx="8183562" cy="4383087"/>
          </a:xfrm>
          <a:prstGeom prst="rect">
            <a:avLst/>
          </a:prstGeom>
          <a:noFill/>
        </p:spPr>
      </p:pic>
      <p:sp>
        <p:nvSpPr>
          <p:cNvPr id="368642" name="Rectangle 2"/>
          <p:cNvSpPr>
            <a:spLocks noGrp="1" noChangeArrowheads="1"/>
          </p:cNvSpPr>
          <p:nvPr>
            <p:ph type="title"/>
          </p:nvPr>
        </p:nvSpPr>
        <p:spPr/>
        <p:txBody>
          <a:bodyPr/>
          <a:lstStyle/>
          <a:p>
            <a:r>
              <a:rPr lang="en-US"/>
              <a:t>ID for Load, Store, …</a:t>
            </a:r>
            <a:endParaRPr lang="en-AU"/>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17</a:t>
            </a:fld>
            <a:endParaRPr lang="en-US"/>
          </a:p>
        </p:txBody>
      </p:sp>
    </p:spTree>
    <p:extLst>
      <p:ext uri="{BB962C8B-B14F-4D97-AF65-F5344CB8AC3E}">
        <p14:creationId xmlns:p14="http://schemas.microsoft.com/office/powerpoint/2010/main" val="248862013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4" name="Picture 6" descr="f04-37-P374493"/>
          <p:cNvPicPr>
            <a:picLocks noChangeAspect="1" noChangeArrowheads="1"/>
          </p:cNvPicPr>
          <p:nvPr/>
        </p:nvPicPr>
        <p:blipFill>
          <a:blip r:embed="rId3"/>
          <a:srcRect/>
          <a:stretch>
            <a:fillRect/>
          </a:stretch>
        </p:blipFill>
        <p:spPr bwMode="auto">
          <a:xfrm>
            <a:off x="755650" y="1341438"/>
            <a:ext cx="8137525" cy="4462462"/>
          </a:xfrm>
          <a:prstGeom prst="rect">
            <a:avLst/>
          </a:prstGeom>
          <a:noFill/>
        </p:spPr>
      </p:pic>
      <p:sp>
        <p:nvSpPr>
          <p:cNvPr id="370690" name="Rectangle 2"/>
          <p:cNvSpPr>
            <a:spLocks noGrp="1" noChangeArrowheads="1"/>
          </p:cNvSpPr>
          <p:nvPr>
            <p:ph type="title"/>
          </p:nvPr>
        </p:nvSpPr>
        <p:spPr/>
        <p:txBody>
          <a:bodyPr/>
          <a:lstStyle/>
          <a:p>
            <a:r>
              <a:rPr lang="en-US"/>
              <a:t>EX for Load</a:t>
            </a:r>
            <a:endParaRPr lang="en-AU"/>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18</a:t>
            </a:fld>
            <a:endParaRPr lang="en-US"/>
          </a:p>
        </p:txBody>
      </p:sp>
    </p:spTree>
    <p:extLst>
      <p:ext uri="{BB962C8B-B14F-4D97-AF65-F5344CB8AC3E}">
        <p14:creationId xmlns:p14="http://schemas.microsoft.com/office/powerpoint/2010/main" val="1699482251"/>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43" name="Picture 7" descr="f04-38-P374493-MEM"/>
          <p:cNvPicPr>
            <a:picLocks noChangeAspect="1" noChangeArrowheads="1"/>
          </p:cNvPicPr>
          <p:nvPr/>
        </p:nvPicPr>
        <p:blipFill>
          <a:blip r:embed="rId3"/>
          <a:srcRect/>
          <a:stretch>
            <a:fillRect/>
          </a:stretch>
        </p:blipFill>
        <p:spPr bwMode="auto">
          <a:xfrm>
            <a:off x="719138" y="1463675"/>
            <a:ext cx="8183562" cy="4425950"/>
          </a:xfrm>
          <a:prstGeom prst="rect">
            <a:avLst/>
          </a:prstGeom>
          <a:noFill/>
        </p:spPr>
      </p:pic>
      <p:sp>
        <p:nvSpPr>
          <p:cNvPr id="372738" name="Rectangle 2"/>
          <p:cNvSpPr>
            <a:spLocks noGrp="1" noChangeArrowheads="1"/>
          </p:cNvSpPr>
          <p:nvPr>
            <p:ph type="title"/>
          </p:nvPr>
        </p:nvSpPr>
        <p:spPr/>
        <p:txBody>
          <a:bodyPr/>
          <a:lstStyle/>
          <a:p>
            <a:r>
              <a:rPr lang="en-US"/>
              <a:t>MEM for Load</a:t>
            </a:r>
            <a:endParaRPr lang="en-AU"/>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19</a:t>
            </a:fld>
            <a:endParaRPr lang="en-US"/>
          </a:p>
        </p:txBody>
      </p:sp>
    </p:spTree>
    <p:extLst>
      <p:ext uri="{BB962C8B-B14F-4D97-AF65-F5344CB8AC3E}">
        <p14:creationId xmlns:p14="http://schemas.microsoft.com/office/powerpoint/2010/main" val="133810092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r>
              <a:rPr lang="en-US" dirty="0" smtClean="0"/>
              <a:t>Review: Single-Cycle Processor</a:t>
            </a:r>
          </a:p>
        </p:txBody>
      </p:sp>
      <p:sp>
        <p:nvSpPr>
          <p:cNvPr id="70659" name="Content Placeholder 22"/>
          <p:cNvSpPr>
            <a:spLocks noGrp="1"/>
          </p:cNvSpPr>
          <p:nvPr>
            <p:ph idx="1"/>
          </p:nvPr>
        </p:nvSpPr>
        <p:spPr>
          <a:xfrm>
            <a:off x="457200" y="1600200"/>
            <a:ext cx="8229600" cy="4868863"/>
          </a:xfrm>
        </p:spPr>
        <p:txBody>
          <a:bodyPr>
            <a:normAutofit fontScale="85000" lnSpcReduction="10000"/>
          </a:bodyPr>
          <a:lstStyle/>
          <a:p>
            <a:pPr>
              <a:defRPr/>
            </a:pPr>
            <a:r>
              <a:rPr lang="en-US" dirty="0" smtClean="0"/>
              <a:t>Five steps to design a processor:</a:t>
            </a:r>
          </a:p>
          <a:p>
            <a:pPr lvl="1">
              <a:buFont typeface="Arial" charset="0"/>
              <a:buNone/>
              <a:defRPr/>
            </a:pPr>
            <a:r>
              <a:rPr lang="en-US" dirty="0" smtClean="0"/>
              <a:t>1. Analyze instruction set </a:t>
            </a:r>
            <a:r>
              <a:rPr lang="en-US" dirty="0" err="1" smtClean="0">
                <a:sym typeface="Wingdings" charset="2"/>
              </a:rPr>
              <a:t></a:t>
            </a:r>
            <a:r>
              <a:rPr lang="en-US" dirty="0" smtClean="0"/>
              <a:t> </a:t>
            </a:r>
            <a:br>
              <a:rPr lang="en-US" dirty="0" smtClean="0"/>
            </a:br>
            <a:r>
              <a:rPr lang="en-US" dirty="0" err="1" smtClean="0"/>
              <a:t>datapath</a:t>
            </a:r>
            <a:r>
              <a:rPr lang="en-US" dirty="0" smtClean="0"/>
              <a:t> requirements</a:t>
            </a:r>
          </a:p>
          <a:p>
            <a:pPr lvl="1">
              <a:buFont typeface="Arial" charset="0"/>
              <a:buNone/>
              <a:defRPr/>
            </a:pPr>
            <a:r>
              <a:rPr lang="en-US" dirty="0" smtClean="0"/>
              <a:t>2. Select set of </a:t>
            </a:r>
            <a:r>
              <a:rPr lang="en-US" dirty="0" err="1" smtClean="0"/>
              <a:t>datapath</a:t>
            </a:r>
            <a:r>
              <a:rPr lang="en-US" dirty="0" smtClean="0"/>
              <a:t> </a:t>
            </a:r>
            <a:br>
              <a:rPr lang="en-US" dirty="0" smtClean="0"/>
            </a:br>
            <a:r>
              <a:rPr lang="en-US" dirty="0" smtClean="0"/>
              <a:t>components &amp; establish </a:t>
            </a:r>
            <a:br>
              <a:rPr lang="en-US" dirty="0" smtClean="0"/>
            </a:br>
            <a:r>
              <a:rPr lang="en-US" dirty="0" smtClean="0"/>
              <a:t>clock methodology</a:t>
            </a:r>
          </a:p>
          <a:p>
            <a:pPr lvl="1">
              <a:buFont typeface="Arial" charset="0"/>
              <a:buNone/>
              <a:defRPr/>
            </a:pPr>
            <a:r>
              <a:rPr lang="en-US" dirty="0" smtClean="0"/>
              <a:t>3. Assemble </a:t>
            </a:r>
            <a:r>
              <a:rPr lang="en-US" dirty="0" err="1" smtClean="0"/>
              <a:t>datapath</a:t>
            </a:r>
            <a:r>
              <a:rPr lang="en-US" dirty="0" smtClean="0"/>
              <a:t> meeting </a:t>
            </a:r>
            <a:br>
              <a:rPr lang="en-US" dirty="0" smtClean="0"/>
            </a:br>
            <a:r>
              <a:rPr lang="en-US" dirty="0" smtClean="0"/>
              <a:t>the requirements</a:t>
            </a:r>
          </a:p>
          <a:p>
            <a:pPr lvl="1">
              <a:buFont typeface="Arial" charset="0"/>
              <a:buNone/>
              <a:defRPr/>
            </a:pPr>
            <a:r>
              <a:rPr lang="en-US" dirty="0" smtClean="0"/>
              <a:t>4. Analyze implementation of each instruction to determine setting of control points that effects the register transfer.</a:t>
            </a:r>
          </a:p>
          <a:p>
            <a:pPr lvl="1">
              <a:buFont typeface="Arial" charset="0"/>
              <a:buNone/>
              <a:defRPr/>
            </a:pPr>
            <a:r>
              <a:rPr lang="en-US" dirty="0" smtClean="0"/>
              <a:t>5. Assemble the control logic</a:t>
            </a:r>
          </a:p>
          <a:p>
            <a:pPr lvl="2">
              <a:defRPr/>
            </a:pPr>
            <a:r>
              <a:rPr lang="en-US" dirty="0" smtClean="0"/>
              <a:t>Formulate Logic Equations</a:t>
            </a:r>
          </a:p>
          <a:p>
            <a:pPr lvl="2">
              <a:defRPr/>
            </a:pPr>
            <a:r>
              <a:rPr lang="en-US" dirty="0" smtClean="0"/>
              <a:t>Design Circuits</a:t>
            </a:r>
          </a:p>
          <a:p>
            <a:pPr>
              <a:defRPr/>
            </a:pPr>
            <a:endParaRPr lang="en-US" dirty="0" smtClean="0"/>
          </a:p>
          <a:p>
            <a:pPr>
              <a:defRPr/>
            </a:pPr>
            <a:endParaRPr lang="en-US" dirty="0" smtClean="0"/>
          </a:p>
        </p:txBody>
      </p:sp>
      <p:grpSp>
        <p:nvGrpSpPr>
          <p:cNvPr id="2" name="Group 28"/>
          <p:cNvGrpSpPr>
            <a:grpSpLocks/>
          </p:cNvGrpSpPr>
          <p:nvPr/>
        </p:nvGrpSpPr>
        <p:grpSpPr bwMode="auto">
          <a:xfrm>
            <a:off x="5359400" y="2062163"/>
            <a:ext cx="3556000" cy="1951037"/>
            <a:chOff x="5444062" y="4398949"/>
            <a:chExt cx="3556000" cy="1951037"/>
          </a:xfrm>
        </p:grpSpPr>
        <p:sp>
          <p:nvSpPr>
            <p:cNvPr id="70664" name="Rectangle 4" descr="10%"/>
            <p:cNvSpPr>
              <a:spLocks noChangeArrowheads="1"/>
            </p:cNvSpPr>
            <p:nvPr/>
          </p:nvSpPr>
          <p:spPr bwMode="auto">
            <a:xfrm>
              <a:off x="5579000" y="4754549"/>
              <a:ext cx="1123950" cy="649287"/>
            </a:xfrm>
            <a:prstGeom prst="rect">
              <a:avLst/>
            </a:prstGeom>
            <a:pattFill prst="pct10">
              <a:fgClr>
                <a:schemeClr val="accent1"/>
              </a:fgClr>
              <a:bgClr>
                <a:srgbClr val="FFFFFF"/>
              </a:bgClr>
            </a:pattFill>
            <a:ln w="25400">
              <a:solidFill>
                <a:schemeClr val="accent1"/>
              </a:solidFill>
              <a:miter lim="800000"/>
              <a:headEnd/>
              <a:tailEnd/>
            </a:ln>
          </p:spPr>
          <p:txBody>
            <a:bodyPr wrap="none" anchor="ctr">
              <a:prstTxWarp prst="textNoShape">
                <a:avLst/>
              </a:prstTxWarp>
            </a:bodyPr>
            <a:lstStyle/>
            <a:p>
              <a:pPr algn="ctr">
                <a:defRPr/>
              </a:pPr>
              <a:endParaRPr lang="en-US" sz="2000">
                <a:latin typeface="+mn-lt"/>
              </a:endParaRPr>
            </a:p>
          </p:txBody>
        </p:sp>
        <p:sp>
          <p:nvSpPr>
            <p:cNvPr id="70665" name="Rectangle 5"/>
            <p:cNvSpPr>
              <a:spLocks noChangeArrowheads="1"/>
            </p:cNvSpPr>
            <p:nvPr/>
          </p:nvSpPr>
          <p:spPr bwMode="auto">
            <a:xfrm>
              <a:off x="5659962" y="4860911"/>
              <a:ext cx="812800"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Control</a:t>
              </a:r>
            </a:p>
          </p:txBody>
        </p:sp>
        <p:sp>
          <p:nvSpPr>
            <p:cNvPr id="70666" name="Rectangle 6" descr="10%"/>
            <p:cNvSpPr>
              <a:spLocks noChangeArrowheads="1"/>
            </p:cNvSpPr>
            <p:nvPr/>
          </p:nvSpPr>
          <p:spPr bwMode="auto">
            <a:xfrm>
              <a:off x="5579000" y="5564174"/>
              <a:ext cx="1123950" cy="650875"/>
            </a:xfrm>
            <a:prstGeom prst="rect">
              <a:avLst/>
            </a:prstGeom>
            <a:pattFill prst="pct10">
              <a:fgClr>
                <a:schemeClr val="accent2"/>
              </a:fgClr>
              <a:bgClr>
                <a:srgbClr val="FFFFFF"/>
              </a:bgClr>
            </a:pattFill>
            <a:ln w="25400">
              <a:solidFill>
                <a:schemeClr val="accent2"/>
              </a:solidFill>
              <a:miter lim="800000"/>
              <a:headEnd/>
              <a:tailEnd/>
            </a:ln>
          </p:spPr>
          <p:txBody>
            <a:bodyPr wrap="none" anchor="ctr">
              <a:prstTxWarp prst="textNoShape">
                <a:avLst/>
              </a:prstTxWarp>
            </a:bodyPr>
            <a:lstStyle/>
            <a:p>
              <a:pPr algn="ctr">
                <a:defRPr/>
              </a:pPr>
              <a:endParaRPr lang="en-US" sz="2000">
                <a:solidFill>
                  <a:schemeClr val="accent2"/>
                </a:solidFill>
                <a:latin typeface="+mn-lt"/>
              </a:endParaRPr>
            </a:p>
          </p:txBody>
        </p:sp>
        <p:sp>
          <p:nvSpPr>
            <p:cNvPr id="70667" name="Rectangle 7"/>
            <p:cNvSpPr>
              <a:spLocks noChangeArrowheads="1"/>
            </p:cNvSpPr>
            <p:nvPr/>
          </p:nvSpPr>
          <p:spPr bwMode="auto">
            <a:xfrm>
              <a:off x="5679012" y="5729274"/>
              <a:ext cx="993775"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solidFill>
                    <a:schemeClr val="accent2"/>
                  </a:solidFill>
                  <a:latin typeface="+mn-lt"/>
                </a:rPr>
                <a:t>Datapath</a:t>
              </a:r>
              <a:endParaRPr lang="en-US" sz="1600" b="1">
                <a:latin typeface="+mn-lt"/>
              </a:endParaRPr>
            </a:p>
          </p:txBody>
        </p:sp>
        <p:sp>
          <p:nvSpPr>
            <p:cNvPr id="70668" name="Rectangle 8"/>
            <p:cNvSpPr>
              <a:spLocks noChangeArrowheads="1"/>
            </p:cNvSpPr>
            <p:nvPr/>
          </p:nvSpPr>
          <p:spPr bwMode="auto">
            <a:xfrm>
              <a:off x="6998225" y="4416411"/>
              <a:ext cx="920750" cy="1933575"/>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69" name="Rectangle 9"/>
            <p:cNvSpPr>
              <a:spLocks noChangeArrowheads="1"/>
            </p:cNvSpPr>
            <p:nvPr/>
          </p:nvSpPr>
          <p:spPr bwMode="auto">
            <a:xfrm>
              <a:off x="7050612" y="5165711"/>
              <a:ext cx="925513"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Memory</a:t>
              </a:r>
            </a:p>
          </p:txBody>
        </p:sp>
        <p:sp>
          <p:nvSpPr>
            <p:cNvPr id="70670" name="Rectangle 10"/>
            <p:cNvSpPr>
              <a:spLocks noChangeArrowheads="1"/>
            </p:cNvSpPr>
            <p:nvPr/>
          </p:nvSpPr>
          <p:spPr bwMode="auto">
            <a:xfrm>
              <a:off x="5444062" y="4416411"/>
              <a:ext cx="1393825" cy="1933575"/>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71" name="Rectangle 11"/>
            <p:cNvSpPr>
              <a:spLocks noChangeArrowheads="1"/>
            </p:cNvSpPr>
            <p:nvPr/>
          </p:nvSpPr>
          <p:spPr bwMode="auto">
            <a:xfrm>
              <a:off x="5679012" y="4398949"/>
              <a:ext cx="1027113"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Processor</a:t>
              </a:r>
            </a:p>
          </p:txBody>
        </p:sp>
        <p:sp>
          <p:nvSpPr>
            <p:cNvPr id="70672" name="Rectangle 12"/>
            <p:cNvSpPr>
              <a:spLocks noChangeArrowheads="1"/>
            </p:cNvSpPr>
            <p:nvPr/>
          </p:nvSpPr>
          <p:spPr bwMode="auto">
            <a:xfrm>
              <a:off x="8079312" y="4416411"/>
              <a:ext cx="920750" cy="785813"/>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73" name="Rectangle 13"/>
            <p:cNvSpPr>
              <a:spLocks noChangeArrowheads="1"/>
            </p:cNvSpPr>
            <p:nvPr/>
          </p:nvSpPr>
          <p:spPr bwMode="auto">
            <a:xfrm>
              <a:off x="8214250" y="4668824"/>
              <a:ext cx="638175" cy="336550"/>
            </a:xfrm>
            <a:prstGeom prst="rect">
              <a:avLst/>
            </a:prstGeom>
            <a:noFill/>
            <a:ln w="12700">
              <a:noFill/>
              <a:miter lim="800000"/>
              <a:headEnd/>
              <a:tailEnd/>
            </a:ln>
          </p:spPr>
          <p:txBody>
            <a:bodyPr wrap="none" lIns="90488" tIns="44450" rIns="90488" bIns="44450">
              <a:prstTxWarp prst="textNoShape">
                <a:avLst/>
              </a:prstTxWarp>
              <a:spAutoFit/>
            </a:bodyPr>
            <a:lstStyle/>
            <a:p>
              <a:pPr algn="ctr">
                <a:defRPr/>
              </a:pPr>
              <a:r>
                <a:rPr lang="en-US" sz="1600" b="1">
                  <a:latin typeface="+mn-lt"/>
                </a:rPr>
                <a:t>Input</a:t>
              </a:r>
            </a:p>
          </p:txBody>
        </p:sp>
        <p:sp>
          <p:nvSpPr>
            <p:cNvPr id="70674" name="Rectangle 14"/>
            <p:cNvSpPr>
              <a:spLocks noChangeArrowheads="1"/>
            </p:cNvSpPr>
            <p:nvPr/>
          </p:nvSpPr>
          <p:spPr bwMode="auto">
            <a:xfrm>
              <a:off x="8079312" y="5564174"/>
              <a:ext cx="920750" cy="785812"/>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75" name="Rectangle 15"/>
            <p:cNvSpPr>
              <a:spLocks noChangeArrowheads="1"/>
            </p:cNvSpPr>
            <p:nvPr/>
          </p:nvSpPr>
          <p:spPr bwMode="auto">
            <a:xfrm>
              <a:off x="8126937" y="5816586"/>
              <a:ext cx="812800" cy="333375"/>
            </a:xfrm>
            <a:prstGeom prst="rect">
              <a:avLst/>
            </a:prstGeom>
            <a:noFill/>
            <a:ln w="12700">
              <a:noFill/>
              <a:miter lim="800000"/>
              <a:headEnd/>
              <a:tailEnd/>
            </a:ln>
          </p:spPr>
          <p:txBody>
            <a:bodyPr wrap="none" lIns="90488" tIns="44450" rIns="90488" bIns="44450">
              <a:prstTxWarp prst="textNoShape">
                <a:avLst/>
              </a:prstTxWarp>
              <a:spAutoFit/>
            </a:bodyPr>
            <a:lstStyle/>
            <a:p>
              <a:pPr algn="ctr">
                <a:defRPr/>
              </a:pPr>
              <a:r>
                <a:rPr lang="en-US" sz="1600" b="1">
                  <a:latin typeface="+mn-lt"/>
                </a:rPr>
                <a:t>Output</a:t>
              </a:r>
            </a:p>
          </p:txBody>
        </p:sp>
      </p:grpSp>
      <p:sp>
        <p:nvSpPr>
          <p:cNvPr id="3" name="Slide Number Placeholder 2"/>
          <p:cNvSpPr>
            <a:spLocks noGrp="1"/>
          </p:cNvSpPr>
          <p:nvPr>
            <p:ph type="sldNum" sz="quarter" idx="12"/>
          </p:nvPr>
        </p:nvSpPr>
        <p:spPr/>
        <p:txBody>
          <a:bodyPr/>
          <a:lstStyle/>
          <a:p>
            <a:pPr>
              <a:defRPr/>
            </a:pPr>
            <a:fld id="{0D227FE4-C4DE-B64E-BF78-4F634596A1E9}" type="slidenum">
              <a:rPr lang="en-US" smtClean="0"/>
              <a:pPr>
                <a:defRPr/>
              </a:pPr>
              <a:t>2</a:t>
            </a:fld>
            <a:endParaRPr lang="en-US"/>
          </a:p>
        </p:txBody>
      </p:sp>
    </p:spTree>
    <p:extLst>
      <p:ext uri="{BB962C8B-B14F-4D97-AF65-F5344CB8AC3E}">
        <p14:creationId xmlns:p14="http://schemas.microsoft.com/office/powerpoint/2010/main" val="189975550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794" name="Picture 10" descr="f04-38-P374493-WB"/>
          <p:cNvPicPr>
            <a:picLocks noChangeAspect="1" noChangeArrowheads="1"/>
          </p:cNvPicPr>
          <p:nvPr/>
        </p:nvPicPr>
        <p:blipFill>
          <a:blip r:embed="rId3"/>
          <a:srcRect/>
          <a:stretch>
            <a:fillRect/>
          </a:stretch>
        </p:blipFill>
        <p:spPr bwMode="auto">
          <a:xfrm>
            <a:off x="752475" y="1511300"/>
            <a:ext cx="8191500" cy="4318000"/>
          </a:xfrm>
          <a:prstGeom prst="rect">
            <a:avLst/>
          </a:prstGeom>
          <a:noFill/>
        </p:spPr>
      </p:pic>
      <p:sp>
        <p:nvSpPr>
          <p:cNvPr id="374786" name="Rectangle 2"/>
          <p:cNvSpPr>
            <a:spLocks noGrp="1" noChangeArrowheads="1"/>
          </p:cNvSpPr>
          <p:nvPr>
            <p:ph type="title"/>
          </p:nvPr>
        </p:nvSpPr>
        <p:spPr/>
        <p:txBody>
          <a:bodyPr/>
          <a:lstStyle/>
          <a:p>
            <a:r>
              <a:rPr lang="en-US" dirty="0"/>
              <a:t>WB for </a:t>
            </a:r>
            <a:r>
              <a:rPr lang="en-US" dirty="0" smtClean="0"/>
              <a:t>Load – Oops!</a:t>
            </a:r>
            <a:endParaRPr lang="en-AU" dirty="0"/>
          </a:p>
        </p:txBody>
      </p:sp>
      <p:sp>
        <p:nvSpPr>
          <p:cNvPr id="374788" name="Oval 4"/>
          <p:cNvSpPr>
            <a:spLocks noChangeArrowheads="1"/>
          </p:cNvSpPr>
          <p:nvPr/>
        </p:nvSpPr>
        <p:spPr bwMode="auto">
          <a:xfrm>
            <a:off x="3059113" y="4076700"/>
            <a:ext cx="865187"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74789" name="AutoShape 5"/>
          <p:cNvSpPr>
            <a:spLocks/>
          </p:cNvSpPr>
          <p:nvPr/>
        </p:nvSpPr>
        <p:spPr bwMode="auto">
          <a:xfrm>
            <a:off x="1109042" y="5084763"/>
            <a:ext cx="1142034" cy="865187"/>
          </a:xfrm>
          <a:prstGeom prst="borderCallout1">
            <a:avLst>
              <a:gd name="adj1" fmla="val 2875"/>
              <a:gd name="adj2" fmla="val 100114"/>
              <a:gd name="adj3" fmla="val -52292"/>
              <a:gd name="adj4" fmla="val 167912"/>
            </a:avLst>
          </a:prstGeom>
          <a:noFill/>
          <a:ln w="12700">
            <a:solidFill>
              <a:schemeClr val="tx1"/>
            </a:solidFill>
            <a:miter lim="800000"/>
            <a:headEnd/>
            <a:tailEnd type="triangle" w="med" len="med"/>
          </a:ln>
          <a:effectLst/>
        </p:spPr>
        <p:txBody>
          <a:bodyPr>
            <a:prstTxWarp prst="textNoShape">
              <a:avLst/>
            </a:prstTxWarp>
          </a:bodyPr>
          <a:lstStyle/>
          <a:p>
            <a:r>
              <a:rPr lang="en-US" b="1" dirty="0">
                <a:solidFill>
                  <a:srgbClr val="FF0000"/>
                </a:solidFill>
              </a:rPr>
              <a:t>Wrong</a:t>
            </a:r>
            <a:br>
              <a:rPr lang="en-US" b="1" dirty="0">
                <a:solidFill>
                  <a:srgbClr val="FF0000"/>
                </a:solidFill>
              </a:rPr>
            </a:br>
            <a:r>
              <a:rPr lang="en-US" b="1" dirty="0">
                <a:solidFill>
                  <a:srgbClr val="FF0000"/>
                </a:solidFill>
              </a:rPr>
              <a:t>register</a:t>
            </a:r>
            <a:br>
              <a:rPr lang="en-US" b="1" dirty="0">
                <a:solidFill>
                  <a:srgbClr val="FF0000"/>
                </a:solidFill>
              </a:rPr>
            </a:br>
            <a:r>
              <a:rPr lang="en-US" b="1" dirty="0" smtClean="0">
                <a:solidFill>
                  <a:srgbClr val="FF0000"/>
                </a:solidFill>
              </a:rPr>
              <a:t>number!</a:t>
            </a:r>
            <a:endParaRPr lang="en-AU" b="1" dirty="0">
              <a:solidFill>
                <a:srgbClr val="FF0000"/>
              </a:solidFill>
            </a:endParaRP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20</a:t>
            </a:fld>
            <a:endParaRPr lang="en-US"/>
          </a:p>
        </p:txBody>
      </p:sp>
    </p:spTree>
    <p:extLst>
      <p:ext uri="{BB962C8B-B14F-4D97-AF65-F5344CB8AC3E}">
        <p14:creationId xmlns:p14="http://schemas.microsoft.com/office/powerpoint/2010/main" val="3952673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fade">
                                      <p:cBhvr>
                                        <p:cTn id="7" dur="1000"/>
                                        <p:tgtEl>
                                          <p:spTgt spid="3747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4788"/>
                                        </p:tgtEl>
                                        <p:attrNameLst>
                                          <p:attrName>style.visibility</p:attrName>
                                        </p:attrNameLst>
                                      </p:cBhvr>
                                      <p:to>
                                        <p:strVal val="visible"/>
                                      </p:to>
                                    </p:set>
                                    <p:animEffect transition="in" filter="fade">
                                      <p:cBhvr>
                                        <p:cTn id="10" dur="1000"/>
                                        <p:tgtEl>
                                          <p:spTgt spid="3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3747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838" name="Picture 6" descr="f04-41-P374493"/>
          <p:cNvPicPr>
            <a:picLocks noChangeAspect="1" noChangeArrowheads="1"/>
          </p:cNvPicPr>
          <p:nvPr/>
        </p:nvPicPr>
        <p:blipFill>
          <a:blip r:embed="rId3"/>
          <a:srcRect/>
          <a:stretch>
            <a:fillRect/>
          </a:stretch>
        </p:blipFill>
        <p:spPr bwMode="auto">
          <a:xfrm>
            <a:off x="744538" y="2057400"/>
            <a:ext cx="8183562" cy="3771900"/>
          </a:xfrm>
          <a:prstGeom prst="rect">
            <a:avLst/>
          </a:prstGeom>
          <a:noFill/>
        </p:spPr>
      </p:pic>
      <p:sp>
        <p:nvSpPr>
          <p:cNvPr id="376834" name="Rectangle 2"/>
          <p:cNvSpPr>
            <a:spLocks noGrp="1" noChangeArrowheads="1"/>
          </p:cNvSpPr>
          <p:nvPr>
            <p:ph type="title"/>
          </p:nvPr>
        </p:nvSpPr>
        <p:spPr/>
        <p:txBody>
          <a:bodyPr/>
          <a:lstStyle/>
          <a:p>
            <a:r>
              <a:rPr lang="en-US"/>
              <a:t>Corrected Datapath for Load</a:t>
            </a:r>
            <a:endParaRPr lang="en-AU"/>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21</a:t>
            </a:fld>
            <a:endParaRPr lang="en-US"/>
          </a:p>
        </p:txBody>
      </p:sp>
    </p:spTree>
    <p:extLst>
      <p:ext uri="{BB962C8B-B14F-4D97-AF65-F5344CB8AC3E}">
        <p14:creationId xmlns:p14="http://schemas.microsoft.com/office/powerpoint/2010/main" val="59906584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normAutofit/>
          </a:bodyPr>
          <a:lstStyle/>
          <a:p>
            <a:r>
              <a:rPr lang="en-US" dirty="0" smtClean="0">
                <a:solidFill>
                  <a:schemeClr val="accent1"/>
                </a:solidFill>
              </a:rPr>
              <a:t>Pipelined Execution Representation</a:t>
            </a:r>
            <a:endParaRPr lang="en-US" dirty="0">
              <a:solidFill>
                <a:schemeClr val="accent1"/>
              </a:solidFill>
            </a:endParaRPr>
          </a:p>
        </p:txBody>
      </p:sp>
      <p:sp>
        <p:nvSpPr>
          <p:cNvPr id="2728963" name="Rectangle 3"/>
          <p:cNvSpPr>
            <a:spLocks noGrp="1" noChangeArrowheads="1"/>
          </p:cNvSpPr>
          <p:nvPr>
            <p:ph idx="1"/>
          </p:nvPr>
        </p:nvSpPr>
        <p:spPr>
          <a:xfrm>
            <a:off x="457200" y="5029200"/>
            <a:ext cx="8229600" cy="1394460"/>
          </a:xfrm>
          <a:noFill/>
          <a:ln/>
        </p:spPr>
        <p:txBody>
          <a:bodyPr>
            <a:normAutofit fontScale="92500" lnSpcReduction="10000"/>
          </a:bodyPr>
          <a:lstStyle/>
          <a:p>
            <a:r>
              <a:rPr lang="en-US" dirty="0"/>
              <a:t>Every instruction must take same number of </a:t>
            </a:r>
            <a:r>
              <a:rPr lang="en-US" dirty="0" smtClean="0"/>
              <a:t>steps, </a:t>
            </a:r>
            <a:r>
              <a:rPr lang="en-US" dirty="0"/>
              <a:t>so </a:t>
            </a:r>
            <a:r>
              <a:rPr lang="en-US" dirty="0" smtClean="0"/>
              <a:t>some stages </a:t>
            </a:r>
            <a:r>
              <a:rPr lang="en-US" dirty="0"/>
              <a:t>will </a:t>
            </a:r>
            <a:r>
              <a:rPr lang="en-US" dirty="0" smtClean="0"/>
              <a:t>idle</a:t>
            </a:r>
          </a:p>
          <a:p>
            <a:pPr lvl="1"/>
            <a:r>
              <a:rPr lang="en-US" dirty="0" smtClean="0"/>
              <a:t>e.g. MEM stage for any arithmetic instruction</a:t>
            </a:r>
            <a:endParaRPr lang="en-US" dirty="0"/>
          </a:p>
        </p:txBody>
      </p:sp>
      <p:grpSp>
        <p:nvGrpSpPr>
          <p:cNvPr id="2" name="Group 4"/>
          <p:cNvGrpSpPr>
            <a:grpSpLocks/>
          </p:cNvGrpSpPr>
          <p:nvPr/>
        </p:nvGrpSpPr>
        <p:grpSpPr bwMode="auto">
          <a:xfrm>
            <a:off x="539750" y="1755775"/>
            <a:ext cx="8362950" cy="3125788"/>
            <a:chOff x="340" y="990"/>
            <a:chExt cx="5268" cy="1969"/>
          </a:xfrm>
        </p:grpSpPr>
        <p:sp>
          <p:nvSpPr>
            <p:cNvPr id="2728965" name="Rectangle 5"/>
            <p:cNvSpPr>
              <a:spLocks noChangeArrowheads="1"/>
            </p:cNvSpPr>
            <p:nvPr/>
          </p:nvSpPr>
          <p:spPr bwMode="auto">
            <a:xfrm>
              <a:off x="344"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66" name="Rectangle 6"/>
            <p:cNvSpPr>
              <a:spLocks noChangeArrowheads="1"/>
            </p:cNvSpPr>
            <p:nvPr/>
          </p:nvSpPr>
          <p:spPr bwMode="auto">
            <a:xfrm>
              <a:off x="340" y="990"/>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IF</a:t>
              </a:r>
              <a:endParaRPr lang="en-US" sz="2400" b="1" dirty="0">
                <a:solidFill>
                  <a:schemeClr val="tx1"/>
                </a:solidFill>
              </a:endParaRPr>
            </a:p>
          </p:txBody>
        </p:sp>
        <p:sp>
          <p:nvSpPr>
            <p:cNvPr id="2728967" name="Rectangle 7"/>
            <p:cNvSpPr>
              <a:spLocks noChangeArrowheads="1"/>
            </p:cNvSpPr>
            <p:nvPr/>
          </p:nvSpPr>
          <p:spPr bwMode="auto">
            <a:xfrm>
              <a:off x="872"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68" name="Rectangle 8"/>
            <p:cNvSpPr>
              <a:spLocks noChangeArrowheads="1"/>
            </p:cNvSpPr>
            <p:nvPr/>
          </p:nvSpPr>
          <p:spPr bwMode="auto">
            <a:xfrm>
              <a:off x="1400"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69" name="Rectangle 9"/>
            <p:cNvSpPr>
              <a:spLocks noChangeArrowheads="1"/>
            </p:cNvSpPr>
            <p:nvPr/>
          </p:nvSpPr>
          <p:spPr bwMode="auto">
            <a:xfrm>
              <a:off x="1928"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0" name="Rectangle 10"/>
            <p:cNvSpPr>
              <a:spLocks noChangeArrowheads="1"/>
            </p:cNvSpPr>
            <p:nvPr/>
          </p:nvSpPr>
          <p:spPr bwMode="auto">
            <a:xfrm>
              <a:off x="2456"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1" name="Rectangle 11"/>
            <p:cNvSpPr>
              <a:spLocks noChangeArrowheads="1"/>
            </p:cNvSpPr>
            <p:nvPr/>
          </p:nvSpPr>
          <p:spPr bwMode="auto">
            <a:xfrm>
              <a:off x="851" y="990"/>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ID</a:t>
              </a:r>
              <a:endParaRPr lang="en-US" sz="2400" b="1" dirty="0">
                <a:solidFill>
                  <a:schemeClr val="tx1"/>
                </a:solidFill>
              </a:endParaRPr>
            </a:p>
          </p:txBody>
        </p:sp>
        <p:sp>
          <p:nvSpPr>
            <p:cNvPr id="2728972" name="Rectangle 12"/>
            <p:cNvSpPr>
              <a:spLocks noChangeArrowheads="1"/>
            </p:cNvSpPr>
            <p:nvPr/>
          </p:nvSpPr>
          <p:spPr bwMode="auto">
            <a:xfrm>
              <a:off x="1379" y="990"/>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EX</a:t>
              </a:r>
              <a:endParaRPr lang="en-US" sz="2400" b="1" dirty="0">
                <a:solidFill>
                  <a:schemeClr val="tx1"/>
                </a:solidFill>
              </a:endParaRPr>
            </a:p>
          </p:txBody>
        </p:sp>
        <p:sp>
          <p:nvSpPr>
            <p:cNvPr id="2728973" name="Rectangle 13"/>
            <p:cNvSpPr>
              <a:spLocks noChangeArrowheads="1"/>
            </p:cNvSpPr>
            <p:nvPr/>
          </p:nvSpPr>
          <p:spPr bwMode="auto">
            <a:xfrm>
              <a:off x="1907" y="990"/>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MEM</a:t>
              </a:r>
              <a:endParaRPr lang="en-US" sz="2400" b="1" dirty="0">
                <a:solidFill>
                  <a:schemeClr val="tx1"/>
                </a:solidFill>
              </a:endParaRPr>
            </a:p>
          </p:txBody>
        </p:sp>
        <p:sp>
          <p:nvSpPr>
            <p:cNvPr id="2728974" name="Rectangle 14"/>
            <p:cNvSpPr>
              <a:spLocks noChangeArrowheads="1"/>
            </p:cNvSpPr>
            <p:nvPr/>
          </p:nvSpPr>
          <p:spPr bwMode="auto">
            <a:xfrm>
              <a:off x="2483" y="990"/>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rPr>
                <a:t>WB</a:t>
              </a:r>
            </a:p>
          </p:txBody>
        </p:sp>
        <p:sp>
          <p:nvSpPr>
            <p:cNvPr id="2728975" name="Rectangle 15"/>
            <p:cNvSpPr>
              <a:spLocks noChangeArrowheads="1"/>
            </p:cNvSpPr>
            <p:nvPr/>
          </p:nvSpPr>
          <p:spPr bwMode="auto">
            <a:xfrm>
              <a:off x="872"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6" name="Rectangle 16"/>
            <p:cNvSpPr>
              <a:spLocks noChangeArrowheads="1"/>
            </p:cNvSpPr>
            <p:nvPr/>
          </p:nvSpPr>
          <p:spPr bwMode="auto">
            <a:xfrm>
              <a:off x="868" y="1326"/>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IF</a:t>
              </a:r>
              <a:endParaRPr lang="en-US" sz="2400" b="1" dirty="0"/>
            </a:p>
          </p:txBody>
        </p:sp>
        <p:sp>
          <p:nvSpPr>
            <p:cNvPr id="2728977" name="Rectangle 17"/>
            <p:cNvSpPr>
              <a:spLocks noChangeArrowheads="1"/>
            </p:cNvSpPr>
            <p:nvPr/>
          </p:nvSpPr>
          <p:spPr bwMode="auto">
            <a:xfrm>
              <a:off x="1400"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8" name="Rectangle 18"/>
            <p:cNvSpPr>
              <a:spLocks noChangeArrowheads="1"/>
            </p:cNvSpPr>
            <p:nvPr/>
          </p:nvSpPr>
          <p:spPr bwMode="auto">
            <a:xfrm>
              <a:off x="1928"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9" name="Rectangle 19"/>
            <p:cNvSpPr>
              <a:spLocks noChangeArrowheads="1"/>
            </p:cNvSpPr>
            <p:nvPr/>
          </p:nvSpPr>
          <p:spPr bwMode="auto">
            <a:xfrm>
              <a:off x="2456"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0" name="Rectangle 20"/>
            <p:cNvSpPr>
              <a:spLocks noChangeArrowheads="1"/>
            </p:cNvSpPr>
            <p:nvPr/>
          </p:nvSpPr>
          <p:spPr bwMode="auto">
            <a:xfrm>
              <a:off x="2984"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1" name="Rectangle 21"/>
            <p:cNvSpPr>
              <a:spLocks noChangeArrowheads="1"/>
            </p:cNvSpPr>
            <p:nvPr/>
          </p:nvSpPr>
          <p:spPr bwMode="auto">
            <a:xfrm>
              <a:off x="1379" y="1326"/>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ID</a:t>
              </a:r>
              <a:endParaRPr lang="en-US" sz="2400" b="1" dirty="0"/>
            </a:p>
          </p:txBody>
        </p:sp>
        <p:sp>
          <p:nvSpPr>
            <p:cNvPr id="2728982" name="Rectangle 22"/>
            <p:cNvSpPr>
              <a:spLocks noChangeArrowheads="1"/>
            </p:cNvSpPr>
            <p:nvPr/>
          </p:nvSpPr>
          <p:spPr bwMode="auto">
            <a:xfrm>
              <a:off x="1907" y="1326"/>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EX</a:t>
              </a:r>
              <a:endParaRPr lang="en-US" sz="2400" b="1" dirty="0"/>
            </a:p>
          </p:txBody>
        </p:sp>
        <p:sp>
          <p:nvSpPr>
            <p:cNvPr id="2728983" name="Rectangle 23"/>
            <p:cNvSpPr>
              <a:spLocks noChangeArrowheads="1"/>
            </p:cNvSpPr>
            <p:nvPr/>
          </p:nvSpPr>
          <p:spPr bwMode="auto">
            <a:xfrm>
              <a:off x="2435" y="1326"/>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MEM</a:t>
              </a:r>
              <a:endParaRPr lang="en-US" sz="2400" b="1" dirty="0"/>
            </a:p>
          </p:txBody>
        </p:sp>
        <p:sp>
          <p:nvSpPr>
            <p:cNvPr id="2728984" name="Rectangle 24"/>
            <p:cNvSpPr>
              <a:spLocks noChangeArrowheads="1"/>
            </p:cNvSpPr>
            <p:nvPr/>
          </p:nvSpPr>
          <p:spPr bwMode="auto">
            <a:xfrm>
              <a:off x="3011" y="1326"/>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t>WB</a:t>
              </a:r>
            </a:p>
          </p:txBody>
        </p:sp>
        <p:grpSp>
          <p:nvGrpSpPr>
            <p:cNvPr id="3" name="Group 25"/>
            <p:cNvGrpSpPr>
              <a:grpSpLocks/>
            </p:cNvGrpSpPr>
            <p:nvPr/>
          </p:nvGrpSpPr>
          <p:grpSpPr bwMode="auto">
            <a:xfrm>
              <a:off x="1396" y="1662"/>
              <a:ext cx="2628" cy="289"/>
              <a:chOff x="1396" y="1662"/>
              <a:chExt cx="2628" cy="289"/>
            </a:xfrm>
          </p:grpSpPr>
          <p:sp>
            <p:nvSpPr>
              <p:cNvPr id="2728986" name="Rectangle 26"/>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7" name="Rectangle 27"/>
              <p:cNvSpPr>
                <a:spLocks noChangeArrowheads="1"/>
              </p:cNvSpPr>
              <p:nvPr/>
            </p:nvSpPr>
            <p:spPr bwMode="auto">
              <a:xfrm>
                <a:off x="1396" y="1662"/>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IF</a:t>
                </a:r>
                <a:endParaRPr lang="en-US" sz="2400" b="1" dirty="0">
                  <a:solidFill>
                    <a:schemeClr val="accent2"/>
                  </a:solidFill>
                </a:endParaRPr>
              </a:p>
            </p:txBody>
          </p:sp>
          <p:sp>
            <p:nvSpPr>
              <p:cNvPr id="2728988" name="Rectangle 28"/>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9" name="Rectangle 29"/>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0" name="Rectangle 30"/>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1" name="Rectangle 31"/>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2" name="Rectangle 32"/>
              <p:cNvSpPr>
                <a:spLocks noChangeArrowheads="1"/>
              </p:cNvSpPr>
              <p:nvPr/>
            </p:nvSpPr>
            <p:spPr bwMode="auto">
              <a:xfrm>
                <a:off x="1907" y="1662"/>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ID</a:t>
                </a:r>
                <a:endParaRPr lang="en-US" sz="2400" b="1" dirty="0">
                  <a:solidFill>
                    <a:schemeClr val="accent2"/>
                  </a:solidFill>
                </a:endParaRPr>
              </a:p>
            </p:txBody>
          </p:sp>
          <p:sp>
            <p:nvSpPr>
              <p:cNvPr id="2728993" name="Rectangle 33"/>
              <p:cNvSpPr>
                <a:spLocks noChangeArrowheads="1"/>
              </p:cNvSpPr>
              <p:nvPr/>
            </p:nvSpPr>
            <p:spPr bwMode="auto">
              <a:xfrm>
                <a:off x="2435" y="1662"/>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EX</a:t>
                </a:r>
                <a:endParaRPr lang="en-US" sz="2400" b="1" dirty="0">
                  <a:solidFill>
                    <a:schemeClr val="accent2"/>
                  </a:solidFill>
                </a:endParaRPr>
              </a:p>
            </p:txBody>
          </p:sp>
          <p:sp>
            <p:nvSpPr>
              <p:cNvPr id="2728994" name="Rectangle 34"/>
              <p:cNvSpPr>
                <a:spLocks noChangeArrowheads="1"/>
              </p:cNvSpPr>
              <p:nvPr/>
            </p:nvSpPr>
            <p:spPr bwMode="auto">
              <a:xfrm>
                <a:off x="2963" y="1662"/>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MEM</a:t>
                </a:r>
                <a:endParaRPr lang="en-US" sz="2400" b="1" dirty="0">
                  <a:solidFill>
                    <a:schemeClr val="accent2"/>
                  </a:solidFill>
                </a:endParaRPr>
              </a:p>
            </p:txBody>
          </p:sp>
          <p:sp>
            <p:nvSpPr>
              <p:cNvPr id="2728995" name="Rectangle 35"/>
              <p:cNvSpPr>
                <a:spLocks noChangeArrowheads="1"/>
              </p:cNvSpPr>
              <p:nvPr/>
            </p:nvSpPr>
            <p:spPr bwMode="auto">
              <a:xfrm>
                <a:off x="3539" y="1662"/>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accent2"/>
                    </a:solidFill>
                  </a:rPr>
                  <a:t>WB</a:t>
                </a:r>
              </a:p>
            </p:txBody>
          </p:sp>
        </p:grpSp>
        <p:sp>
          <p:nvSpPr>
            <p:cNvPr id="2728996" name="Rectangle 36"/>
            <p:cNvSpPr>
              <a:spLocks noChangeArrowheads="1"/>
            </p:cNvSpPr>
            <p:nvPr/>
          </p:nvSpPr>
          <p:spPr bwMode="auto">
            <a:xfrm>
              <a:off x="1928"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7" name="Rectangle 37"/>
            <p:cNvSpPr>
              <a:spLocks noChangeArrowheads="1"/>
            </p:cNvSpPr>
            <p:nvPr/>
          </p:nvSpPr>
          <p:spPr bwMode="auto">
            <a:xfrm>
              <a:off x="1924" y="1998"/>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IF</a:t>
              </a:r>
              <a:endParaRPr lang="en-US" sz="2400" b="1" dirty="0">
                <a:solidFill>
                  <a:srgbClr val="005400"/>
                </a:solidFill>
              </a:endParaRPr>
            </a:p>
          </p:txBody>
        </p:sp>
        <p:sp>
          <p:nvSpPr>
            <p:cNvPr id="2728998" name="Rectangle 38"/>
            <p:cNvSpPr>
              <a:spLocks noChangeArrowheads="1"/>
            </p:cNvSpPr>
            <p:nvPr/>
          </p:nvSpPr>
          <p:spPr bwMode="auto">
            <a:xfrm>
              <a:off x="2456"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9" name="Rectangle 39"/>
            <p:cNvSpPr>
              <a:spLocks noChangeArrowheads="1"/>
            </p:cNvSpPr>
            <p:nvPr/>
          </p:nvSpPr>
          <p:spPr bwMode="auto">
            <a:xfrm>
              <a:off x="2984"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0" name="Rectangle 40"/>
            <p:cNvSpPr>
              <a:spLocks noChangeArrowheads="1"/>
            </p:cNvSpPr>
            <p:nvPr/>
          </p:nvSpPr>
          <p:spPr bwMode="auto">
            <a:xfrm>
              <a:off x="3512"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1" name="Rectangle 41"/>
            <p:cNvSpPr>
              <a:spLocks noChangeArrowheads="1"/>
            </p:cNvSpPr>
            <p:nvPr/>
          </p:nvSpPr>
          <p:spPr bwMode="auto">
            <a:xfrm>
              <a:off x="4040"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2" name="Rectangle 42"/>
            <p:cNvSpPr>
              <a:spLocks noChangeArrowheads="1"/>
            </p:cNvSpPr>
            <p:nvPr/>
          </p:nvSpPr>
          <p:spPr bwMode="auto">
            <a:xfrm>
              <a:off x="2435" y="1998"/>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ID</a:t>
              </a:r>
              <a:endParaRPr lang="en-US" sz="2400" b="1" dirty="0">
                <a:solidFill>
                  <a:srgbClr val="005400"/>
                </a:solidFill>
              </a:endParaRPr>
            </a:p>
          </p:txBody>
        </p:sp>
        <p:sp>
          <p:nvSpPr>
            <p:cNvPr id="2729003" name="Rectangle 43"/>
            <p:cNvSpPr>
              <a:spLocks noChangeArrowheads="1"/>
            </p:cNvSpPr>
            <p:nvPr/>
          </p:nvSpPr>
          <p:spPr bwMode="auto">
            <a:xfrm>
              <a:off x="2963" y="1998"/>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EX</a:t>
              </a:r>
              <a:endParaRPr lang="en-US" sz="2400" b="1" dirty="0">
                <a:solidFill>
                  <a:srgbClr val="005400"/>
                </a:solidFill>
              </a:endParaRPr>
            </a:p>
          </p:txBody>
        </p:sp>
        <p:sp>
          <p:nvSpPr>
            <p:cNvPr id="2729004" name="Rectangle 44"/>
            <p:cNvSpPr>
              <a:spLocks noChangeArrowheads="1"/>
            </p:cNvSpPr>
            <p:nvPr/>
          </p:nvSpPr>
          <p:spPr bwMode="auto">
            <a:xfrm>
              <a:off x="3491" y="1998"/>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MEM</a:t>
              </a:r>
              <a:endParaRPr lang="en-US" sz="2400" b="1" dirty="0">
                <a:solidFill>
                  <a:srgbClr val="005400"/>
                </a:solidFill>
              </a:endParaRPr>
            </a:p>
          </p:txBody>
        </p:sp>
        <p:sp>
          <p:nvSpPr>
            <p:cNvPr id="2729005" name="Rectangle 45"/>
            <p:cNvSpPr>
              <a:spLocks noChangeArrowheads="1"/>
            </p:cNvSpPr>
            <p:nvPr/>
          </p:nvSpPr>
          <p:spPr bwMode="auto">
            <a:xfrm>
              <a:off x="4067" y="1998"/>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rgbClr val="005400"/>
                  </a:solidFill>
                </a:rPr>
                <a:t>WB</a:t>
              </a:r>
            </a:p>
          </p:txBody>
        </p:sp>
        <p:sp>
          <p:nvSpPr>
            <p:cNvPr id="2729006" name="Rectangle 46"/>
            <p:cNvSpPr>
              <a:spLocks noChangeArrowheads="1"/>
            </p:cNvSpPr>
            <p:nvPr/>
          </p:nvSpPr>
          <p:spPr bwMode="auto">
            <a:xfrm>
              <a:off x="2456"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7" name="Rectangle 47"/>
            <p:cNvSpPr>
              <a:spLocks noChangeArrowheads="1"/>
            </p:cNvSpPr>
            <p:nvPr/>
          </p:nvSpPr>
          <p:spPr bwMode="auto">
            <a:xfrm>
              <a:off x="2452" y="2334"/>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IF</a:t>
              </a:r>
              <a:endParaRPr lang="en-US" sz="2400" b="1" dirty="0">
                <a:solidFill>
                  <a:schemeClr val="tx2"/>
                </a:solidFill>
              </a:endParaRPr>
            </a:p>
          </p:txBody>
        </p:sp>
        <p:sp>
          <p:nvSpPr>
            <p:cNvPr id="2729008" name="Rectangle 48"/>
            <p:cNvSpPr>
              <a:spLocks noChangeArrowheads="1"/>
            </p:cNvSpPr>
            <p:nvPr/>
          </p:nvSpPr>
          <p:spPr bwMode="auto">
            <a:xfrm>
              <a:off x="2984"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9" name="Rectangle 49"/>
            <p:cNvSpPr>
              <a:spLocks noChangeArrowheads="1"/>
            </p:cNvSpPr>
            <p:nvPr/>
          </p:nvSpPr>
          <p:spPr bwMode="auto">
            <a:xfrm>
              <a:off x="3512"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0" name="Rectangle 50"/>
            <p:cNvSpPr>
              <a:spLocks noChangeArrowheads="1"/>
            </p:cNvSpPr>
            <p:nvPr/>
          </p:nvSpPr>
          <p:spPr bwMode="auto">
            <a:xfrm>
              <a:off x="4040"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1" name="Rectangle 51"/>
            <p:cNvSpPr>
              <a:spLocks noChangeArrowheads="1"/>
            </p:cNvSpPr>
            <p:nvPr/>
          </p:nvSpPr>
          <p:spPr bwMode="auto">
            <a:xfrm>
              <a:off x="4568"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2" name="Rectangle 52"/>
            <p:cNvSpPr>
              <a:spLocks noChangeArrowheads="1"/>
            </p:cNvSpPr>
            <p:nvPr/>
          </p:nvSpPr>
          <p:spPr bwMode="auto">
            <a:xfrm>
              <a:off x="2963" y="2334"/>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ID</a:t>
              </a:r>
              <a:endParaRPr lang="en-US" sz="2400" b="1" dirty="0">
                <a:solidFill>
                  <a:schemeClr val="tx2"/>
                </a:solidFill>
              </a:endParaRPr>
            </a:p>
          </p:txBody>
        </p:sp>
        <p:sp>
          <p:nvSpPr>
            <p:cNvPr id="2729013" name="Rectangle 53"/>
            <p:cNvSpPr>
              <a:spLocks noChangeArrowheads="1"/>
            </p:cNvSpPr>
            <p:nvPr/>
          </p:nvSpPr>
          <p:spPr bwMode="auto">
            <a:xfrm>
              <a:off x="3491" y="2334"/>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EX</a:t>
              </a:r>
              <a:endParaRPr lang="en-US" sz="2400" b="1" dirty="0">
                <a:solidFill>
                  <a:schemeClr val="tx2"/>
                </a:solidFill>
              </a:endParaRPr>
            </a:p>
          </p:txBody>
        </p:sp>
        <p:sp>
          <p:nvSpPr>
            <p:cNvPr id="2729014" name="Rectangle 54"/>
            <p:cNvSpPr>
              <a:spLocks noChangeArrowheads="1"/>
            </p:cNvSpPr>
            <p:nvPr/>
          </p:nvSpPr>
          <p:spPr bwMode="auto">
            <a:xfrm>
              <a:off x="4019" y="2334"/>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MEM</a:t>
              </a:r>
              <a:endParaRPr lang="en-US" sz="2400" b="1" dirty="0">
                <a:solidFill>
                  <a:schemeClr val="tx2"/>
                </a:solidFill>
              </a:endParaRPr>
            </a:p>
          </p:txBody>
        </p:sp>
        <p:sp>
          <p:nvSpPr>
            <p:cNvPr id="2729015" name="Rectangle 55"/>
            <p:cNvSpPr>
              <a:spLocks noChangeArrowheads="1"/>
            </p:cNvSpPr>
            <p:nvPr/>
          </p:nvSpPr>
          <p:spPr bwMode="auto">
            <a:xfrm>
              <a:off x="4595" y="2334"/>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2"/>
                  </a:solidFill>
                </a:rPr>
                <a:t>WB</a:t>
              </a:r>
            </a:p>
          </p:txBody>
        </p:sp>
        <p:sp>
          <p:nvSpPr>
            <p:cNvPr id="2729016" name="Rectangle 56"/>
            <p:cNvSpPr>
              <a:spLocks noChangeArrowheads="1"/>
            </p:cNvSpPr>
            <p:nvPr/>
          </p:nvSpPr>
          <p:spPr bwMode="auto">
            <a:xfrm>
              <a:off x="2984"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7" name="Rectangle 57"/>
            <p:cNvSpPr>
              <a:spLocks noChangeArrowheads="1"/>
            </p:cNvSpPr>
            <p:nvPr/>
          </p:nvSpPr>
          <p:spPr bwMode="auto">
            <a:xfrm>
              <a:off x="2980" y="2670"/>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IF</a:t>
              </a:r>
              <a:endParaRPr lang="en-US" sz="2400" b="1" dirty="0">
                <a:solidFill>
                  <a:schemeClr val="tx1"/>
                </a:solidFill>
              </a:endParaRPr>
            </a:p>
          </p:txBody>
        </p:sp>
        <p:sp>
          <p:nvSpPr>
            <p:cNvPr id="2729018" name="Rectangle 58"/>
            <p:cNvSpPr>
              <a:spLocks noChangeArrowheads="1"/>
            </p:cNvSpPr>
            <p:nvPr/>
          </p:nvSpPr>
          <p:spPr bwMode="auto">
            <a:xfrm>
              <a:off x="3512"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9" name="Rectangle 59"/>
            <p:cNvSpPr>
              <a:spLocks noChangeArrowheads="1"/>
            </p:cNvSpPr>
            <p:nvPr/>
          </p:nvSpPr>
          <p:spPr bwMode="auto">
            <a:xfrm>
              <a:off x="4040"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20" name="Rectangle 60"/>
            <p:cNvSpPr>
              <a:spLocks noChangeArrowheads="1"/>
            </p:cNvSpPr>
            <p:nvPr/>
          </p:nvSpPr>
          <p:spPr bwMode="auto">
            <a:xfrm>
              <a:off x="4568"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21" name="Rectangle 61"/>
            <p:cNvSpPr>
              <a:spLocks noChangeArrowheads="1"/>
            </p:cNvSpPr>
            <p:nvPr/>
          </p:nvSpPr>
          <p:spPr bwMode="auto">
            <a:xfrm>
              <a:off x="5096"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22" name="Rectangle 62"/>
            <p:cNvSpPr>
              <a:spLocks noChangeArrowheads="1"/>
            </p:cNvSpPr>
            <p:nvPr/>
          </p:nvSpPr>
          <p:spPr bwMode="auto">
            <a:xfrm>
              <a:off x="3491" y="2670"/>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ID</a:t>
              </a:r>
              <a:endParaRPr lang="en-US" sz="2400" b="1" dirty="0">
                <a:solidFill>
                  <a:schemeClr val="tx1"/>
                </a:solidFill>
              </a:endParaRPr>
            </a:p>
          </p:txBody>
        </p:sp>
        <p:sp>
          <p:nvSpPr>
            <p:cNvPr id="2729023" name="Rectangle 63"/>
            <p:cNvSpPr>
              <a:spLocks noChangeArrowheads="1"/>
            </p:cNvSpPr>
            <p:nvPr/>
          </p:nvSpPr>
          <p:spPr bwMode="auto">
            <a:xfrm>
              <a:off x="4019" y="2670"/>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EX</a:t>
              </a:r>
              <a:endParaRPr lang="en-US" sz="2400" b="1" dirty="0">
                <a:solidFill>
                  <a:schemeClr val="tx1"/>
                </a:solidFill>
              </a:endParaRPr>
            </a:p>
          </p:txBody>
        </p:sp>
        <p:sp>
          <p:nvSpPr>
            <p:cNvPr id="2729024" name="Rectangle 64"/>
            <p:cNvSpPr>
              <a:spLocks noChangeArrowheads="1"/>
            </p:cNvSpPr>
            <p:nvPr/>
          </p:nvSpPr>
          <p:spPr bwMode="auto">
            <a:xfrm>
              <a:off x="4547" y="2670"/>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MEM</a:t>
              </a:r>
              <a:endParaRPr lang="en-US" sz="2400" b="1" dirty="0">
                <a:solidFill>
                  <a:schemeClr val="tx1"/>
                </a:solidFill>
              </a:endParaRPr>
            </a:p>
          </p:txBody>
        </p:sp>
        <p:sp>
          <p:nvSpPr>
            <p:cNvPr id="2729025" name="Rectangle 65"/>
            <p:cNvSpPr>
              <a:spLocks noChangeArrowheads="1"/>
            </p:cNvSpPr>
            <p:nvPr/>
          </p:nvSpPr>
          <p:spPr bwMode="auto">
            <a:xfrm>
              <a:off x="5123" y="2670"/>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rPr>
                <a:t>WB</a:t>
              </a:r>
            </a:p>
          </p:txBody>
        </p:sp>
      </p:grpSp>
      <p:grpSp>
        <p:nvGrpSpPr>
          <p:cNvPr id="4" name="Group 66"/>
          <p:cNvGrpSpPr>
            <a:grpSpLocks/>
          </p:cNvGrpSpPr>
          <p:nvPr/>
        </p:nvGrpSpPr>
        <p:grpSpPr bwMode="auto">
          <a:xfrm>
            <a:off x="469900" y="1222375"/>
            <a:ext cx="7670800" cy="515938"/>
            <a:chOff x="296" y="654"/>
            <a:chExt cx="4832" cy="325"/>
          </a:xfrm>
        </p:grpSpPr>
        <p:sp>
          <p:nvSpPr>
            <p:cNvPr id="2729027" name="Line 67"/>
            <p:cNvSpPr>
              <a:spLocks noChangeShapeType="1"/>
            </p:cNvSpPr>
            <p:nvPr/>
          </p:nvSpPr>
          <p:spPr bwMode="auto">
            <a:xfrm>
              <a:off x="296" y="912"/>
              <a:ext cx="483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29028" name="Rectangle 68"/>
            <p:cNvSpPr>
              <a:spLocks noChangeArrowheads="1"/>
            </p:cNvSpPr>
            <p:nvPr/>
          </p:nvSpPr>
          <p:spPr bwMode="auto">
            <a:xfrm>
              <a:off x="419" y="654"/>
              <a:ext cx="637"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rPr>
                <a:t>Time</a:t>
              </a:r>
            </a:p>
          </p:txBody>
        </p:sp>
      </p:grpSp>
      <p:sp>
        <p:nvSpPr>
          <p:cNvPr id="74" name="Slide Number Placeholder 73"/>
          <p:cNvSpPr>
            <a:spLocks noGrp="1"/>
          </p:cNvSpPr>
          <p:nvPr>
            <p:ph type="sldNum" sz="quarter" idx="12"/>
          </p:nvPr>
        </p:nvSpPr>
        <p:spPr/>
        <p:txBody>
          <a:bodyPr/>
          <a:lstStyle/>
          <a:p>
            <a:fld id="{3CC63E4C-4642-794D-A2FD-70F6B81535F5}" type="slidenum">
              <a:rPr lang="en-US" smtClean="0"/>
              <a:pPr/>
              <a:t>22</a:t>
            </a:fld>
            <a:endParaRPr lang="en-US" dirty="0"/>
          </a:p>
        </p:txBody>
      </p:sp>
    </p:spTree>
    <p:extLst>
      <p:ext uri="{BB962C8B-B14F-4D97-AF65-F5344CB8AC3E}">
        <p14:creationId xmlns:p14="http://schemas.microsoft.com/office/powerpoint/2010/main" val="76894290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00"/>
          <p:cNvSpPr>
            <a:spLocks noGrp="1"/>
          </p:cNvSpPr>
          <p:nvPr>
            <p:ph type="title"/>
          </p:nvPr>
        </p:nvSpPr>
        <p:spPr>
          <a:xfrm>
            <a:off x="457200" y="274320"/>
            <a:ext cx="8229600" cy="1143000"/>
          </a:xfrm>
        </p:spPr>
        <p:txBody>
          <a:bodyPr/>
          <a:lstStyle/>
          <a:p>
            <a:r>
              <a:rPr lang="en-US" dirty="0" smtClean="0">
                <a:solidFill>
                  <a:schemeClr val="accent1"/>
                </a:solidFill>
              </a:rPr>
              <a:t>Graphical Pipeline Diagrams</a:t>
            </a:r>
            <a:endParaRPr lang="en-US" dirty="0">
              <a:solidFill>
                <a:schemeClr val="accent1"/>
              </a:solidFill>
            </a:endParaRPr>
          </a:p>
        </p:txBody>
      </p:sp>
      <p:sp>
        <p:nvSpPr>
          <p:cNvPr id="102" name="Content Placeholder 101"/>
          <p:cNvSpPr>
            <a:spLocks noGrp="1"/>
          </p:cNvSpPr>
          <p:nvPr>
            <p:ph idx="1"/>
          </p:nvPr>
        </p:nvSpPr>
        <p:spPr>
          <a:xfrm>
            <a:off x="491067" y="4345694"/>
            <a:ext cx="8229600" cy="1168400"/>
          </a:xfrm>
        </p:spPr>
        <p:txBody>
          <a:bodyPr>
            <a:normAutofit/>
          </a:bodyPr>
          <a:lstStyle/>
          <a:p>
            <a:r>
              <a:rPr lang="en-US" sz="2800" dirty="0" smtClean="0"/>
              <a:t>Use </a:t>
            </a:r>
            <a:r>
              <a:rPr lang="en-US" sz="2800" dirty="0" err="1" smtClean="0"/>
              <a:t>datapath</a:t>
            </a:r>
            <a:r>
              <a:rPr lang="en-US" sz="2800" dirty="0" smtClean="0"/>
              <a:t> figure below to represent pipeline:</a:t>
            </a:r>
            <a:endParaRPr lang="en-US" sz="2800" dirty="0"/>
          </a:p>
        </p:txBody>
      </p:sp>
      <p:grpSp>
        <p:nvGrpSpPr>
          <p:cNvPr id="2" name="Group 4"/>
          <p:cNvGrpSpPr>
            <a:grpSpLocks/>
          </p:cNvGrpSpPr>
          <p:nvPr/>
        </p:nvGrpSpPr>
        <p:grpSpPr bwMode="auto">
          <a:xfrm>
            <a:off x="2487168" y="4800600"/>
            <a:ext cx="4171950" cy="1658938"/>
            <a:chOff x="1357" y="2946"/>
            <a:chExt cx="2628" cy="1045"/>
          </a:xfrm>
        </p:grpSpPr>
        <p:sp>
          <p:nvSpPr>
            <p:cNvPr id="61" name="Freeform 5"/>
            <p:cNvSpPr>
              <a:spLocks/>
            </p:cNvSpPr>
            <p:nvPr/>
          </p:nvSpPr>
          <p:spPr bwMode="auto">
            <a:xfrm>
              <a:off x="2986" y="3520"/>
              <a:ext cx="209"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62" name="Freeform 6"/>
            <p:cNvSpPr>
              <a:spLocks/>
            </p:cNvSpPr>
            <p:nvPr/>
          </p:nvSpPr>
          <p:spPr bwMode="auto">
            <a:xfrm>
              <a:off x="3193" y="3520"/>
              <a:ext cx="210"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grpSp>
          <p:nvGrpSpPr>
            <p:cNvPr id="3" name="Group 7"/>
            <p:cNvGrpSpPr>
              <a:grpSpLocks/>
            </p:cNvGrpSpPr>
            <p:nvPr/>
          </p:nvGrpSpPr>
          <p:grpSpPr bwMode="auto">
            <a:xfrm>
              <a:off x="1357" y="2946"/>
              <a:ext cx="2628" cy="289"/>
              <a:chOff x="1396" y="1662"/>
              <a:chExt cx="2628" cy="289"/>
            </a:xfrm>
          </p:grpSpPr>
          <p:sp>
            <p:nvSpPr>
              <p:cNvPr id="94" name="Rectangle 8"/>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5" name="Rectangle 9"/>
              <p:cNvSpPr>
                <a:spLocks noChangeArrowheads="1"/>
              </p:cNvSpPr>
              <p:nvPr/>
            </p:nvSpPr>
            <p:spPr bwMode="auto">
              <a:xfrm>
                <a:off x="1396" y="1662"/>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IF</a:t>
                </a:r>
                <a:endParaRPr lang="en-US" sz="2400" b="1" dirty="0">
                  <a:solidFill>
                    <a:srgbClr val="FF0000"/>
                  </a:solidFill>
                </a:endParaRPr>
              </a:p>
            </p:txBody>
          </p:sp>
          <p:sp>
            <p:nvSpPr>
              <p:cNvPr id="96" name="Rectangle 10"/>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7" name="Rectangle 11"/>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8" name="Rectangle 12"/>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9" name="Rectangle 13"/>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00" name="Rectangle 14"/>
              <p:cNvSpPr>
                <a:spLocks noChangeArrowheads="1"/>
              </p:cNvSpPr>
              <p:nvPr/>
            </p:nvSpPr>
            <p:spPr bwMode="auto">
              <a:xfrm>
                <a:off x="1907" y="1662"/>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ID</a:t>
                </a:r>
                <a:endParaRPr lang="en-US" sz="2400" b="1" dirty="0">
                  <a:solidFill>
                    <a:srgbClr val="FF0000"/>
                  </a:solidFill>
                </a:endParaRPr>
              </a:p>
            </p:txBody>
          </p:sp>
          <p:sp>
            <p:nvSpPr>
              <p:cNvPr id="103" name="Rectangle 15"/>
              <p:cNvSpPr>
                <a:spLocks noChangeArrowheads="1"/>
              </p:cNvSpPr>
              <p:nvPr/>
            </p:nvSpPr>
            <p:spPr bwMode="auto">
              <a:xfrm>
                <a:off x="2435" y="1662"/>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EX</a:t>
                </a:r>
                <a:endParaRPr lang="en-US" sz="2400" b="1" dirty="0">
                  <a:solidFill>
                    <a:srgbClr val="FF0000"/>
                  </a:solidFill>
                </a:endParaRPr>
              </a:p>
            </p:txBody>
          </p:sp>
          <p:sp>
            <p:nvSpPr>
              <p:cNvPr id="104" name="Rectangle 16"/>
              <p:cNvSpPr>
                <a:spLocks noChangeArrowheads="1"/>
              </p:cNvSpPr>
              <p:nvPr/>
            </p:nvSpPr>
            <p:spPr bwMode="auto">
              <a:xfrm>
                <a:off x="2963" y="1662"/>
                <a:ext cx="540"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err="1">
                    <a:solidFill>
                      <a:srgbClr val="FF0000"/>
                    </a:solidFill>
                  </a:rPr>
                  <a:t>Mem</a:t>
                </a:r>
                <a:endParaRPr lang="en-US" sz="2400" b="1" dirty="0">
                  <a:solidFill>
                    <a:srgbClr val="FF0000"/>
                  </a:solidFill>
                </a:endParaRPr>
              </a:p>
            </p:txBody>
          </p:sp>
          <p:sp>
            <p:nvSpPr>
              <p:cNvPr id="105" name="Rectangle 17"/>
              <p:cNvSpPr>
                <a:spLocks noChangeArrowheads="1"/>
              </p:cNvSpPr>
              <p:nvPr/>
            </p:nvSpPr>
            <p:spPr bwMode="auto">
              <a:xfrm>
                <a:off x="3539" y="1662"/>
                <a:ext cx="39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a:solidFill>
                      <a:srgbClr val="FF0000"/>
                    </a:solidFill>
                  </a:rPr>
                  <a:t>WB</a:t>
                </a:r>
              </a:p>
            </p:txBody>
          </p:sp>
        </p:grpSp>
        <p:sp>
          <p:nvSpPr>
            <p:cNvPr id="64" name="Freeform 18"/>
            <p:cNvSpPr>
              <a:spLocks/>
            </p:cNvSpPr>
            <p:nvPr/>
          </p:nvSpPr>
          <p:spPr bwMode="auto">
            <a:xfrm>
              <a:off x="2551" y="3472"/>
              <a:ext cx="261"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65" name="Rectangle 19"/>
            <p:cNvSpPr>
              <a:spLocks noChangeArrowheads="1"/>
            </p:cNvSpPr>
            <p:nvPr/>
          </p:nvSpPr>
          <p:spPr bwMode="auto">
            <a:xfrm rot="5400000">
              <a:off x="2491" y="3593"/>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latin typeface="Times" pitchFamily="-65" charset="0"/>
                </a:rPr>
                <a:t>ALU</a:t>
              </a:r>
              <a:endParaRPr lang="en-US" sz="1600" b="1">
                <a:solidFill>
                  <a:schemeClr val="tx1"/>
                </a:solidFill>
                <a:latin typeface="Times" pitchFamily="-65" charset="0"/>
              </a:endParaRPr>
            </a:p>
          </p:txBody>
        </p:sp>
        <p:sp>
          <p:nvSpPr>
            <p:cNvPr id="66" name="Rectangle 20"/>
            <p:cNvSpPr>
              <a:spLocks noChangeArrowheads="1"/>
            </p:cNvSpPr>
            <p:nvPr/>
          </p:nvSpPr>
          <p:spPr bwMode="auto">
            <a:xfrm>
              <a:off x="1392" y="357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4" name="Group 21"/>
            <p:cNvGrpSpPr>
              <a:grpSpLocks/>
            </p:cNvGrpSpPr>
            <p:nvPr/>
          </p:nvGrpSpPr>
          <p:grpSpPr bwMode="auto">
            <a:xfrm>
              <a:off x="1419" y="3568"/>
              <a:ext cx="418" cy="289"/>
              <a:chOff x="1343" y="1248"/>
              <a:chExt cx="340" cy="289"/>
            </a:xfrm>
          </p:grpSpPr>
          <p:sp>
            <p:nvSpPr>
              <p:cNvPr id="92" name="Freeform 22"/>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93" name="Freeform 23"/>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grpSp>
        <p:sp>
          <p:nvSpPr>
            <p:cNvPr id="68" name="Rectangle 24"/>
            <p:cNvSpPr>
              <a:spLocks noChangeArrowheads="1"/>
            </p:cNvSpPr>
            <p:nvPr/>
          </p:nvSpPr>
          <p:spPr bwMode="auto">
            <a:xfrm>
              <a:off x="1956" y="357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69" name="Freeform 25"/>
            <p:cNvSpPr>
              <a:spLocks/>
            </p:cNvSpPr>
            <p:nvPr/>
          </p:nvSpPr>
          <p:spPr bwMode="auto">
            <a:xfrm>
              <a:off x="1979" y="3568"/>
              <a:ext cx="183"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0" name="Freeform 26"/>
            <p:cNvSpPr>
              <a:spLocks/>
            </p:cNvSpPr>
            <p:nvPr/>
          </p:nvSpPr>
          <p:spPr bwMode="auto">
            <a:xfrm>
              <a:off x="2161" y="3568"/>
              <a:ext cx="181"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1" name="Line 27"/>
            <p:cNvSpPr>
              <a:spLocks noChangeShapeType="1"/>
            </p:cNvSpPr>
            <p:nvPr/>
          </p:nvSpPr>
          <p:spPr bwMode="auto">
            <a:xfrm>
              <a:off x="1838" y="3712"/>
              <a:ext cx="118"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72" name="Freeform 28"/>
            <p:cNvSpPr>
              <a:spLocks/>
            </p:cNvSpPr>
            <p:nvPr/>
          </p:nvSpPr>
          <p:spPr bwMode="auto">
            <a:xfrm>
              <a:off x="1914" y="3616"/>
              <a:ext cx="59"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3" name="Line 29"/>
            <p:cNvSpPr>
              <a:spLocks noChangeShapeType="1"/>
            </p:cNvSpPr>
            <p:nvPr/>
          </p:nvSpPr>
          <p:spPr bwMode="auto">
            <a:xfrm>
              <a:off x="2349" y="3616"/>
              <a:ext cx="192"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74" name="Rectangle 30"/>
            <p:cNvSpPr>
              <a:spLocks noChangeArrowheads="1"/>
            </p:cNvSpPr>
            <p:nvPr/>
          </p:nvSpPr>
          <p:spPr bwMode="auto">
            <a:xfrm>
              <a:off x="2958" y="357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75" name="Rectangle 31"/>
            <p:cNvSpPr>
              <a:spLocks noChangeArrowheads="1"/>
            </p:cNvSpPr>
            <p:nvPr/>
          </p:nvSpPr>
          <p:spPr bwMode="auto">
            <a:xfrm>
              <a:off x="3562" y="357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76" name="Freeform 32"/>
            <p:cNvSpPr>
              <a:spLocks/>
            </p:cNvSpPr>
            <p:nvPr/>
          </p:nvSpPr>
          <p:spPr bwMode="auto">
            <a:xfrm>
              <a:off x="3595" y="3568"/>
              <a:ext cx="174"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7" name="Freeform 33"/>
            <p:cNvSpPr>
              <a:spLocks/>
            </p:cNvSpPr>
            <p:nvPr/>
          </p:nvSpPr>
          <p:spPr bwMode="auto">
            <a:xfrm>
              <a:off x="3768" y="3568"/>
              <a:ext cx="175"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8" name="Line 34"/>
            <p:cNvSpPr>
              <a:spLocks noChangeShapeType="1"/>
            </p:cNvSpPr>
            <p:nvPr/>
          </p:nvSpPr>
          <p:spPr bwMode="auto">
            <a:xfrm>
              <a:off x="3414" y="3712"/>
              <a:ext cx="171"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79" name="Line 35"/>
            <p:cNvSpPr>
              <a:spLocks noChangeShapeType="1"/>
            </p:cNvSpPr>
            <p:nvPr/>
          </p:nvSpPr>
          <p:spPr bwMode="auto">
            <a:xfrm>
              <a:off x="2821" y="3712"/>
              <a:ext cx="190"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80" name="Freeform 36"/>
            <p:cNvSpPr>
              <a:spLocks/>
            </p:cNvSpPr>
            <p:nvPr/>
          </p:nvSpPr>
          <p:spPr bwMode="auto">
            <a:xfrm>
              <a:off x="2969" y="3712"/>
              <a:ext cx="529"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81" name="Line 37"/>
            <p:cNvSpPr>
              <a:spLocks noChangeShapeType="1"/>
            </p:cNvSpPr>
            <p:nvPr/>
          </p:nvSpPr>
          <p:spPr bwMode="auto">
            <a:xfrm>
              <a:off x="2349" y="3808"/>
              <a:ext cx="192"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82" name="Freeform 38"/>
            <p:cNvSpPr>
              <a:spLocks/>
            </p:cNvSpPr>
            <p:nvPr/>
          </p:nvSpPr>
          <p:spPr bwMode="auto">
            <a:xfrm>
              <a:off x="2463" y="3707"/>
              <a:ext cx="413"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83" name="Line 39"/>
            <p:cNvSpPr>
              <a:spLocks noChangeShapeType="1"/>
            </p:cNvSpPr>
            <p:nvPr/>
          </p:nvSpPr>
          <p:spPr bwMode="auto">
            <a:xfrm>
              <a:off x="1664"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4" name="Line 40"/>
            <p:cNvSpPr>
              <a:spLocks noChangeShapeType="1"/>
            </p:cNvSpPr>
            <p:nvPr/>
          </p:nvSpPr>
          <p:spPr bwMode="auto">
            <a:xfrm>
              <a:off x="2172"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5" name="Line 41"/>
            <p:cNvSpPr>
              <a:spLocks noChangeShapeType="1"/>
            </p:cNvSpPr>
            <p:nvPr/>
          </p:nvSpPr>
          <p:spPr bwMode="auto">
            <a:xfrm>
              <a:off x="2688"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6" name="Line 42"/>
            <p:cNvSpPr>
              <a:spLocks noChangeShapeType="1"/>
            </p:cNvSpPr>
            <p:nvPr/>
          </p:nvSpPr>
          <p:spPr bwMode="auto">
            <a:xfrm>
              <a:off x="323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7" name="Line 43"/>
            <p:cNvSpPr>
              <a:spLocks noChangeShapeType="1"/>
            </p:cNvSpPr>
            <p:nvPr/>
          </p:nvSpPr>
          <p:spPr bwMode="auto">
            <a:xfrm>
              <a:off x="381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8" name="Line 44"/>
            <p:cNvSpPr>
              <a:spLocks noChangeShapeType="1"/>
            </p:cNvSpPr>
            <p:nvPr/>
          </p:nvSpPr>
          <p:spPr bwMode="auto">
            <a:xfrm flipH="1">
              <a:off x="1886"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89" name="Line 45"/>
            <p:cNvSpPr>
              <a:spLocks noChangeShapeType="1"/>
            </p:cNvSpPr>
            <p:nvPr/>
          </p:nvSpPr>
          <p:spPr bwMode="auto">
            <a:xfrm>
              <a:off x="2410"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90" name="Line 46"/>
            <p:cNvSpPr>
              <a:spLocks noChangeShapeType="1"/>
            </p:cNvSpPr>
            <p:nvPr/>
          </p:nvSpPr>
          <p:spPr bwMode="auto">
            <a:xfrm>
              <a:off x="2935"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91" name="Line 47"/>
            <p:cNvSpPr>
              <a:spLocks noChangeShapeType="1"/>
            </p:cNvSpPr>
            <p:nvPr/>
          </p:nvSpPr>
          <p:spPr bwMode="auto">
            <a:xfrm flipH="1">
              <a:off x="3476"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grpSp>
        <p:nvGrpSpPr>
          <p:cNvPr id="5" name="Group 179"/>
          <p:cNvGrpSpPr/>
          <p:nvPr/>
        </p:nvGrpSpPr>
        <p:grpSpPr>
          <a:xfrm>
            <a:off x="548640" y="1371600"/>
            <a:ext cx="8238152" cy="2964180"/>
            <a:chOff x="548640" y="1600200"/>
            <a:chExt cx="8238152" cy="2964180"/>
          </a:xfrm>
        </p:grpSpPr>
        <p:grpSp>
          <p:nvGrpSpPr>
            <p:cNvPr id="6" name="Group 40"/>
            <p:cNvGrpSpPr>
              <a:grpSpLocks/>
            </p:cNvGrpSpPr>
            <p:nvPr/>
          </p:nvGrpSpPr>
          <p:grpSpPr bwMode="auto">
            <a:xfrm>
              <a:off x="1414463" y="3840480"/>
              <a:ext cx="1919690" cy="722313"/>
              <a:chOff x="729" y="2832"/>
              <a:chExt cx="1562" cy="455"/>
            </a:xfrm>
          </p:grpSpPr>
          <p:sp>
            <p:nvSpPr>
              <p:cNvPr id="110" name="Text Box 41"/>
              <p:cNvSpPr txBox="1">
                <a:spLocks noChangeArrowheads="1"/>
              </p:cNvSpPr>
              <p:nvPr/>
            </p:nvSpPr>
            <p:spPr bwMode="auto">
              <a:xfrm>
                <a:off x="732" y="2841"/>
                <a:ext cx="1272" cy="446"/>
              </a:xfrm>
              <a:prstGeom prst="rect">
                <a:avLst/>
              </a:prstGeom>
              <a:noFill/>
              <a:ln w="28575">
                <a:noFill/>
                <a:miter lim="800000"/>
                <a:headEnd/>
                <a:tailEnd/>
              </a:ln>
              <a:effectLst/>
            </p:spPr>
            <p:txBody>
              <a:bodyPr wrap="none" anchor="ctr">
                <a:prstTxWarp prst="textNoShape">
                  <a:avLst/>
                </a:prstTxWarp>
                <a:spAutoFit/>
              </a:bodyPr>
              <a:lstStyle/>
              <a:p>
                <a:pPr algn="ctr">
                  <a:defRPr/>
                </a:pPr>
                <a:r>
                  <a:rPr lang="en-US" sz="2000" dirty="0">
                    <a:solidFill>
                      <a:srgbClr val="FF0000"/>
                    </a:solidFill>
                    <a:latin typeface="+mn-lt"/>
                  </a:rPr>
                  <a:t>1. Instruction</a:t>
                </a:r>
              </a:p>
              <a:p>
                <a:pPr algn="ctr">
                  <a:defRPr/>
                </a:pPr>
                <a:r>
                  <a:rPr lang="en-US" sz="2000" dirty="0">
                    <a:solidFill>
                      <a:srgbClr val="FF0000"/>
                    </a:solidFill>
                    <a:latin typeface="+mn-lt"/>
                  </a:rPr>
                  <a:t>Fetch</a:t>
                </a:r>
              </a:p>
            </p:txBody>
          </p:sp>
          <p:sp>
            <p:nvSpPr>
              <p:cNvPr id="111" name="Line 42"/>
              <p:cNvSpPr>
                <a:spLocks noChangeShapeType="1"/>
              </p:cNvSpPr>
              <p:nvPr/>
            </p:nvSpPr>
            <p:spPr bwMode="auto">
              <a:xfrm>
                <a:off x="729" y="2832"/>
                <a:ext cx="1562"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7" name="Group 43"/>
            <p:cNvGrpSpPr>
              <a:grpSpLocks/>
            </p:cNvGrpSpPr>
            <p:nvPr/>
          </p:nvGrpSpPr>
          <p:grpSpPr bwMode="auto">
            <a:xfrm>
              <a:off x="3201028" y="3840480"/>
              <a:ext cx="1828746" cy="723900"/>
              <a:chOff x="676" y="2832"/>
              <a:chExt cx="1406" cy="456"/>
            </a:xfrm>
          </p:grpSpPr>
          <p:sp>
            <p:nvSpPr>
              <p:cNvPr id="113" name="Text Box 44"/>
              <p:cNvSpPr txBox="1">
                <a:spLocks noChangeArrowheads="1"/>
              </p:cNvSpPr>
              <p:nvPr/>
            </p:nvSpPr>
            <p:spPr bwMode="auto">
              <a:xfrm>
                <a:off x="676" y="2842"/>
                <a:ext cx="1406" cy="446"/>
              </a:xfrm>
              <a:prstGeom prst="rect">
                <a:avLst/>
              </a:prstGeom>
              <a:noFill/>
              <a:ln w="28575">
                <a:noFill/>
                <a:miter lim="800000"/>
                <a:headEnd/>
                <a:tailEnd/>
              </a:ln>
              <a:effectLst/>
            </p:spPr>
            <p:txBody>
              <a:bodyPr wrap="square" anchor="ctr">
                <a:prstTxWarp prst="textNoShape">
                  <a:avLst/>
                </a:prstTxWarp>
                <a:spAutoFit/>
              </a:bodyPr>
              <a:lstStyle/>
              <a:p>
                <a:pPr algn="ctr">
                  <a:defRPr/>
                </a:pPr>
                <a:r>
                  <a:rPr lang="en-US" sz="2000" dirty="0" smtClean="0">
                    <a:solidFill>
                      <a:srgbClr val="FF0000"/>
                    </a:solidFill>
                    <a:latin typeface="+mn-lt"/>
                  </a:rPr>
                  <a:t>2</a:t>
                </a:r>
                <a:r>
                  <a:rPr lang="en-US" sz="2000" dirty="0">
                    <a:solidFill>
                      <a:srgbClr val="FF0000"/>
                    </a:solidFill>
                    <a:latin typeface="+mn-lt"/>
                  </a:rPr>
                  <a:t>. Decode/</a:t>
                </a:r>
              </a:p>
              <a:p>
                <a:pPr algn="ctr">
                  <a:defRPr/>
                </a:pPr>
                <a:r>
                  <a:rPr lang="en-US" sz="2000" dirty="0">
                    <a:solidFill>
                      <a:srgbClr val="FF0000"/>
                    </a:solidFill>
                    <a:latin typeface="+mn-lt"/>
                  </a:rPr>
                  <a:t>    </a:t>
                </a:r>
                <a:r>
                  <a:rPr lang="en-US" sz="2000" dirty="0" smtClean="0">
                    <a:solidFill>
                      <a:srgbClr val="FF0000"/>
                    </a:solidFill>
                    <a:latin typeface="+mn-lt"/>
                  </a:rPr>
                  <a:t>Register Read</a:t>
                </a:r>
                <a:endParaRPr lang="en-US" sz="2000" dirty="0">
                  <a:solidFill>
                    <a:srgbClr val="FF0000"/>
                  </a:solidFill>
                  <a:latin typeface="+mn-lt"/>
                </a:endParaRPr>
              </a:p>
            </p:txBody>
          </p:sp>
          <p:sp>
            <p:nvSpPr>
              <p:cNvPr id="114" name="Line 45"/>
              <p:cNvSpPr>
                <a:spLocks noChangeShapeType="1"/>
              </p:cNvSpPr>
              <p:nvPr/>
            </p:nvSpPr>
            <p:spPr bwMode="auto">
              <a:xfrm>
                <a:off x="957" y="2832"/>
                <a:ext cx="1019"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8" name="Group 46"/>
            <p:cNvGrpSpPr>
              <a:grpSpLocks/>
            </p:cNvGrpSpPr>
            <p:nvPr/>
          </p:nvGrpSpPr>
          <p:grpSpPr bwMode="auto">
            <a:xfrm>
              <a:off x="4983484" y="3840480"/>
              <a:ext cx="1247759" cy="415925"/>
              <a:chOff x="573" y="2832"/>
              <a:chExt cx="1127" cy="262"/>
            </a:xfrm>
          </p:grpSpPr>
          <p:sp>
            <p:nvSpPr>
              <p:cNvPr id="116" name="Text Box 47"/>
              <p:cNvSpPr txBox="1">
                <a:spLocks noChangeArrowheads="1"/>
              </p:cNvSpPr>
              <p:nvPr/>
            </p:nvSpPr>
            <p:spPr bwMode="auto">
              <a:xfrm>
                <a:off x="573" y="2842"/>
                <a:ext cx="1127" cy="252"/>
              </a:xfrm>
              <a:prstGeom prst="rect">
                <a:avLst/>
              </a:prstGeom>
              <a:noFill/>
              <a:ln w="28575">
                <a:noFill/>
                <a:miter lim="800000"/>
                <a:headEnd/>
                <a:tailEnd/>
              </a:ln>
              <a:effectLst/>
            </p:spPr>
            <p:txBody>
              <a:bodyPr wrap="none" anchor="ctr">
                <a:prstTxWarp prst="textNoShape">
                  <a:avLst/>
                </a:prstTxWarp>
                <a:spAutoFit/>
              </a:bodyPr>
              <a:lstStyle/>
              <a:p>
                <a:pPr algn="ctr">
                  <a:defRPr/>
                </a:pPr>
                <a:r>
                  <a:rPr lang="en-US" sz="2000" dirty="0">
                    <a:solidFill>
                      <a:srgbClr val="FF0000"/>
                    </a:solidFill>
                    <a:latin typeface="+mn-lt"/>
                  </a:rPr>
                  <a:t>3. Execute</a:t>
                </a:r>
              </a:p>
            </p:txBody>
          </p:sp>
          <p:sp>
            <p:nvSpPr>
              <p:cNvPr id="117" name="Line 48"/>
              <p:cNvSpPr>
                <a:spLocks noChangeShapeType="1"/>
              </p:cNvSpPr>
              <p:nvPr/>
            </p:nvSpPr>
            <p:spPr bwMode="auto">
              <a:xfrm>
                <a:off x="697" y="2832"/>
                <a:ext cx="95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9" name="Group 49"/>
            <p:cNvGrpSpPr>
              <a:grpSpLocks/>
            </p:cNvGrpSpPr>
            <p:nvPr/>
          </p:nvGrpSpPr>
          <p:grpSpPr bwMode="auto">
            <a:xfrm>
              <a:off x="6309380" y="3840480"/>
              <a:ext cx="1330325" cy="415925"/>
              <a:chOff x="31" y="2832"/>
              <a:chExt cx="2149" cy="262"/>
            </a:xfrm>
          </p:grpSpPr>
          <p:sp>
            <p:nvSpPr>
              <p:cNvPr id="119" name="Text Box 50"/>
              <p:cNvSpPr txBox="1">
                <a:spLocks noChangeArrowheads="1"/>
              </p:cNvSpPr>
              <p:nvPr/>
            </p:nvSpPr>
            <p:spPr bwMode="auto">
              <a:xfrm>
                <a:off x="31" y="2842"/>
                <a:ext cx="2149" cy="252"/>
              </a:xfrm>
              <a:prstGeom prst="rect">
                <a:avLst/>
              </a:prstGeom>
              <a:noFill/>
              <a:ln w="28575">
                <a:noFill/>
                <a:miter lim="800000"/>
                <a:headEnd/>
                <a:tailEnd/>
              </a:ln>
              <a:effectLst/>
            </p:spPr>
            <p:txBody>
              <a:bodyPr wrap="none" anchor="ctr">
                <a:prstTxWarp prst="textNoShape">
                  <a:avLst/>
                </a:prstTxWarp>
                <a:spAutoFit/>
              </a:bodyPr>
              <a:lstStyle/>
              <a:p>
                <a:pPr algn="ctr">
                  <a:defRPr/>
                </a:pPr>
                <a:r>
                  <a:rPr lang="en-US" sz="2000" dirty="0">
                    <a:solidFill>
                      <a:srgbClr val="FF0000"/>
                    </a:solidFill>
                    <a:latin typeface="+mn-lt"/>
                  </a:rPr>
                  <a:t>4. Memory</a:t>
                </a:r>
              </a:p>
            </p:txBody>
          </p:sp>
          <p:sp>
            <p:nvSpPr>
              <p:cNvPr id="120" name="Line 51"/>
              <p:cNvSpPr>
                <a:spLocks noChangeShapeType="1"/>
              </p:cNvSpPr>
              <p:nvPr/>
            </p:nvSpPr>
            <p:spPr bwMode="auto">
              <a:xfrm>
                <a:off x="179" y="2832"/>
                <a:ext cx="192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10" name="Group 52"/>
            <p:cNvGrpSpPr>
              <a:grpSpLocks/>
            </p:cNvGrpSpPr>
            <p:nvPr/>
          </p:nvGrpSpPr>
          <p:grpSpPr bwMode="auto">
            <a:xfrm>
              <a:off x="7769246" y="3840480"/>
              <a:ext cx="1017546" cy="723900"/>
              <a:chOff x="760" y="2832"/>
              <a:chExt cx="1313" cy="456"/>
            </a:xfrm>
          </p:grpSpPr>
          <p:sp>
            <p:nvSpPr>
              <p:cNvPr id="122" name="Text Box 53"/>
              <p:cNvSpPr txBox="1">
                <a:spLocks noChangeArrowheads="1"/>
              </p:cNvSpPr>
              <p:nvPr/>
            </p:nvSpPr>
            <p:spPr bwMode="auto">
              <a:xfrm>
                <a:off x="760" y="2842"/>
                <a:ext cx="1313" cy="446"/>
              </a:xfrm>
              <a:prstGeom prst="rect">
                <a:avLst/>
              </a:prstGeom>
              <a:noFill/>
              <a:ln w="28575">
                <a:noFill/>
                <a:miter lim="800000"/>
                <a:headEnd/>
                <a:tailEnd/>
              </a:ln>
            </p:spPr>
            <p:txBody>
              <a:bodyPr wrap="none" anchor="ctr">
                <a:prstTxWarp prst="textNoShape">
                  <a:avLst/>
                </a:prstTxWarp>
                <a:spAutoFit/>
              </a:bodyPr>
              <a:lstStyle/>
              <a:p>
                <a:pPr algn="ctr"/>
                <a:r>
                  <a:rPr lang="en-US" sz="2000" dirty="0">
                    <a:solidFill>
                      <a:srgbClr val="FF0000"/>
                    </a:solidFill>
                    <a:latin typeface="Calibri" charset="0"/>
                  </a:rPr>
                  <a:t>5. </a:t>
                </a:r>
                <a:r>
                  <a:rPr lang="en-US" sz="2000" dirty="0" smtClean="0">
                    <a:solidFill>
                      <a:srgbClr val="FF0000"/>
                    </a:solidFill>
                    <a:latin typeface="Calibri" charset="0"/>
                  </a:rPr>
                  <a:t>Write</a:t>
                </a:r>
                <a:endParaRPr lang="en-US" sz="2000" dirty="0">
                  <a:solidFill>
                    <a:srgbClr val="FF0000"/>
                  </a:solidFill>
                  <a:latin typeface="Calibri" charset="0"/>
                </a:endParaRPr>
              </a:p>
              <a:p>
                <a:pPr algn="ctr"/>
                <a:r>
                  <a:rPr lang="en-US" sz="2000" dirty="0">
                    <a:solidFill>
                      <a:srgbClr val="FF0000"/>
                    </a:solidFill>
                    <a:latin typeface="Calibri" charset="0"/>
                  </a:rPr>
                  <a:t>  </a:t>
                </a:r>
                <a:r>
                  <a:rPr lang="en-US" sz="2000" dirty="0" smtClean="0">
                    <a:solidFill>
                      <a:srgbClr val="FF0000"/>
                    </a:solidFill>
                    <a:latin typeface="Calibri" charset="0"/>
                  </a:rPr>
                  <a:t> Back</a:t>
                </a:r>
                <a:endParaRPr lang="en-US" sz="2000" dirty="0">
                  <a:solidFill>
                    <a:srgbClr val="FF0000"/>
                  </a:solidFill>
                  <a:latin typeface="Calibri" charset="0"/>
                </a:endParaRPr>
              </a:p>
            </p:txBody>
          </p:sp>
          <p:sp>
            <p:nvSpPr>
              <p:cNvPr id="123" name="Line 54"/>
              <p:cNvSpPr>
                <a:spLocks noChangeShapeType="1"/>
              </p:cNvSpPr>
              <p:nvPr/>
            </p:nvSpPr>
            <p:spPr bwMode="auto">
              <a:xfrm>
                <a:off x="823" y="2832"/>
                <a:ext cx="118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11" name="Group 123"/>
            <p:cNvGrpSpPr/>
            <p:nvPr/>
          </p:nvGrpSpPr>
          <p:grpSpPr>
            <a:xfrm>
              <a:off x="548640" y="1600200"/>
              <a:ext cx="7315200" cy="2186884"/>
              <a:chOff x="533400" y="1968500"/>
              <a:chExt cx="7391400" cy="2917111"/>
            </a:xfrm>
          </p:grpSpPr>
          <p:sp>
            <p:nvSpPr>
              <p:cNvPr id="125"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a:r>
                  <a:rPr lang="en-US" sz="2000" dirty="0" smtClean="0"/>
                  <a:t>PC</a:t>
                </a:r>
                <a:endParaRPr lang="en-US" sz="2000" dirty="0"/>
              </a:p>
            </p:txBody>
          </p:sp>
          <p:sp>
            <p:nvSpPr>
              <p:cNvPr id="126"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a:r>
                  <a:rPr lang="en-US" sz="2000" dirty="0"/>
                  <a:t>instruction</a:t>
                </a:r>
              </a:p>
              <a:p>
                <a:pPr algn="ctr"/>
                <a:r>
                  <a:rPr lang="en-US" sz="2000" dirty="0"/>
                  <a:t>memory</a:t>
                </a:r>
              </a:p>
            </p:txBody>
          </p:sp>
          <p:sp>
            <p:nvSpPr>
              <p:cNvPr id="127"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a:r>
                  <a:rPr lang="en-US" sz="2000" dirty="0"/>
                  <a:t>+4</a:t>
                </a:r>
              </a:p>
            </p:txBody>
          </p:sp>
          <p:sp>
            <p:nvSpPr>
              <p:cNvPr id="128"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29"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a:r>
                  <a:rPr lang="en-US" sz="2000" dirty="0" smtClean="0"/>
                  <a:t>Register</a:t>
                </a:r>
              </a:p>
              <a:p>
                <a:pPr algn="ctr"/>
                <a:r>
                  <a:rPr lang="en-US" sz="2000" dirty="0" smtClean="0"/>
                  <a:t>File</a:t>
                </a:r>
                <a:endParaRPr lang="en-US" sz="2000" dirty="0"/>
              </a:p>
            </p:txBody>
          </p:sp>
          <p:sp>
            <p:nvSpPr>
              <p:cNvPr id="130"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1"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2"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3" name="Text Box 12"/>
              <p:cNvSpPr txBox="1">
                <a:spLocks noChangeArrowheads="1"/>
              </p:cNvSpPr>
              <p:nvPr/>
            </p:nvSpPr>
            <p:spPr bwMode="auto">
              <a:xfrm>
                <a:off x="3088173" y="3248024"/>
                <a:ext cx="339725" cy="396875"/>
              </a:xfrm>
              <a:prstGeom prst="rect">
                <a:avLst/>
              </a:prstGeom>
              <a:noFill/>
              <a:ln w="28575">
                <a:noFill/>
                <a:miter lim="800000"/>
                <a:headEnd/>
                <a:tailEnd/>
              </a:ln>
            </p:spPr>
            <p:txBody>
              <a:bodyPr wrap="none" anchor="ctr">
                <a:prstTxWarp prst="textNoShape">
                  <a:avLst/>
                </a:prstTxWarp>
                <a:spAutoFit/>
              </a:bodyPr>
              <a:lstStyle/>
              <a:p>
                <a:pPr algn="ctr"/>
                <a:r>
                  <a:rPr lang="en-US" sz="2000" dirty="0" err="1"/>
                  <a:t>rt</a:t>
                </a:r>
                <a:endParaRPr lang="en-US" sz="2000" dirty="0"/>
              </a:p>
            </p:txBody>
          </p:sp>
          <p:sp>
            <p:nvSpPr>
              <p:cNvPr id="134" name="Text Box 13"/>
              <p:cNvSpPr txBox="1">
                <a:spLocks noChangeArrowheads="1"/>
              </p:cNvSpPr>
              <p:nvPr/>
            </p:nvSpPr>
            <p:spPr bwMode="auto">
              <a:xfrm>
                <a:off x="3076333" y="2943226"/>
                <a:ext cx="395287" cy="396875"/>
              </a:xfrm>
              <a:prstGeom prst="rect">
                <a:avLst/>
              </a:prstGeom>
              <a:noFill/>
              <a:ln w="28575">
                <a:noFill/>
                <a:miter lim="800000"/>
                <a:headEnd/>
                <a:tailEnd/>
              </a:ln>
            </p:spPr>
            <p:txBody>
              <a:bodyPr wrap="none" anchor="ctr">
                <a:prstTxWarp prst="textNoShape">
                  <a:avLst/>
                </a:prstTxWarp>
                <a:spAutoFit/>
              </a:bodyPr>
              <a:lstStyle/>
              <a:p>
                <a:pPr algn="ctr"/>
                <a:r>
                  <a:rPr lang="en-US" sz="2000" dirty="0" err="1"/>
                  <a:t>rs</a:t>
                </a:r>
                <a:endParaRPr lang="en-US" sz="2000" dirty="0"/>
              </a:p>
            </p:txBody>
          </p:sp>
          <p:sp>
            <p:nvSpPr>
              <p:cNvPr id="135" name="Text Box 14"/>
              <p:cNvSpPr txBox="1">
                <a:spLocks noChangeArrowheads="1"/>
              </p:cNvSpPr>
              <p:nvPr/>
            </p:nvSpPr>
            <p:spPr bwMode="auto">
              <a:xfrm>
                <a:off x="3079750" y="2562225"/>
                <a:ext cx="409575" cy="396875"/>
              </a:xfrm>
              <a:prstGeom prst="rect">
                <a:avLst/>
              </a:prstGeom>
              <a:noFill/>
              <a:ln w="28575">
                <a:noFill/>
                <a:miter lim="800000"/>
                <a:headEnd/>
                <a:tailEnd/>
              </a:ln>
            </p:spPr>
            <p:txBody>
              <a:bodyPr wrap="none" anchor="ctr">
                <a:prstTxWarp prst="textNoShape">
                  <a:avLst/>
                </a:prstTxWarp>
                <a:spAutoFit/>
              </a:bodyPr>
              <a:lstStyle/>
              <a:p>
                <a:pPr algn="ctr"/>
                <a:r>
                  <a:rPr lang="en-US" sz="2000"/>
                  <a:t>rd</a:t>
                </a:r>
              </a:p>
            </p:txBody>
          </p:sp>
          <p:grpSp>
            <p:nvGrpSpPr>
              <p:cNvPr id="12" name="Group 16"/>
              <p:cNvGrpSpPr>
                <a:grpSpLocks/>
              </p:cNvGrpSpPr>
              <p:nvPr/>
            </p:nvGrpSpPr>
            <p:grpSpPr bwMode="auto">
              <a:xfrm>
                <a:off x="5334000" y="2562225"/>
                <a:ext cx="1219200" cy="1524000"/>
                <a:chOff x="3648" y="1348"/>
                <a:chExt cx="768" cy="960"/>
              </a:xfrm>
            </p:grpSpPr>
            <p:sp>
              <p:nvSpPr>
                <p:cNvPr id="157"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a:r>
                    <a:rPr lang="en-US" sz="2000" dirty="0" smtClean="0"/>
                    <a:t>ALU</a:t>
                  </a:r>
                  <a:endParaRPr lang="en-US" sz="2000" dirty="0"/>
                </a:p>
              </p:txBody>
            </p:sp>
            <p:sp>
              <p:nvSpPr>
                <p:cNvPr id="158"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grpSp>
          <p:sp>
            <p:nvSpPr>
              <p:cNvPr id="137"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8"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9"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40" name="Rectangle 23"/>
              <p:cNvSpPr>
                <a:spLocks noChangeArrowheads="1"/>
              </p:cNvSpPr>
              <p:nvPr/>
            </p:nvSpPr>
            <p:spPr bwMode="auto">
              <a:xfrm rot="-5400000">
                <a:off x="6096000" y="29591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a:r>
                  <a:rPr lang="en-US" sz="2000" dirty="0"/>
                  <a:t>Data</a:t>
                </a:r>
              </a:p>
              <a:p>
                <a:pPr algn="ctr"/>
                <a:r>
                  <a:rPr lang="en-US" sz="2000" dirty="0"/>
                  <a:t>memory</a:t>
                </a:r>
              </a:p>
            </p:txBody>
          </p:sp>
          <p:sp>
            <p:nvSpPr>
              <p:cNvPr id="141"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2"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3"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44"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5"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6"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7"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48" name="Text Box 31"/>
              <p:cNvSpPr txBox="1">
                <a:spLocks noChangeArrowheads="1"/>
              </p:cNvSpPr>
              <p:nvPr/>
            </p:nvSpPr>
            <p:spPr bwMode="auto">
              <a:xfrm>
                <a:off x="3079750" y="3949700"/>
                <a:ext cx="663575" cy="396875"/>
              </a:xfrm>
              <a:prstGeom prst="rect">
                <a:avLst/>
              </a:prstGeom>
              <a:noFill/>
              <a:ln w="28575">
                <a:noFill/>
                <a:miter lim="800000"/>
                <a:headEnd/>
                <a:tailEnd/>
              </a:ln>
            </p:spPr>
            <p:txBody>
              <a:bodyPr wrap="none" anchor="ctr">
                <a:prstTxWarp prst="textNoShape">
                  <a:avLst/>
                </a:prstTxWarp>
                <a:spAutoFit/>
              </a:bodyPr>
              <a:lstStyle/>
              <a:p>
                <a:pPr algn="ctr"/>
                <a:r>
                  <a:rPr lang="en-US" sz="2000"/>
                  <a:t>imm</a:t>
                </a:r>
              </a:p>
            </p:txBody>
          </p:sp>
          <p:sp>
            <p:nvSpPr>
              <p:cNvPr id="149"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50"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a:r>
                  <a:rPr lang="en-US" sz="2000" dirty="0" smtClean="0"/>
                  <a:t>MUX</a:t>
                </a:r>
                <a:endParaRPr lang="en-US" sz="2000" dirty="0"/>
              </a:p>
            </p:txBody>
          </p:sp>
          <p:sp>
            <p:nvSpPr>
              <p:cNvPr id="151"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52"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3"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54"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5"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6"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grpSp>
        <p:grpSp>
          <p:nvGrpSpPr>
            <p:cNvPr id="13" name="Group 33"/>
            <p:cNvGrpSpPr/>
            <p:nvPr/>
          </p:nvGrpSpPr>
          <p:grpSpPr>
            <a:xfrm>
              <a:off x="3383280" y="1719072"/>
              <a:ext cx="4361688" cy="2423031"/>
              <a:chOff x="3383280" y="1719072"/>
              <a:chExt cx="4361688" cy="2423031"/>
            </a:xfrm>
          </p:grpSpPr>
          <p:grpSp>
            <p:nvGrpSpPr>
              <p:cNvPr id="14" name="Group 59"/>
              <p:cNvGrpSpPr/>
              <p:nvPr/>
            </p:nvGrpSpPr>
            <p:grpSpPr>
              <a:xfrm>
                <a:off x="3383280" y="1719072"/>
                <a:ext cx="109728" cy="2423031"/>
                <a:chOff x="3383280" y="1627632"/>
                <a:chExt cx="109728" cy="2423031"/>
              </a:xfrm>
            </p:grpSpPr>
            <p:sp>
              <p:nvSpPr>
                <p:cNvPr id="176" name="Rectangle 1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76"/>
                <p:cNvGrpSpPr/>
                <p:nvPr/>
              </p:nvGrpSpPr>
              <p:grpSpPr>
                <a:xfrm>
                  <a:off x="3392424" y="3820160"/>
                  <a:ext cx="91440" cy="230503"/>
                  <a:chOff x="3402584" y="3820160"/>
                  <a:chExt cx="91440" cy="230503"/>
                </a:xfrm>
              </p:grpSpPr>
              <p:sp>
                <p:nvSpPr>
                  <p:cNvPr id="178" name="Isosceles Triangle 1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16" name="Group 79"/>
              <p:cNvGrpSpPr/>
              <p:nvPr/>
            </p:nvGrpSpPr>
            <p:grpSpPr>
              <a:xfrm>
                <a:off x="4937760" y="1719072"/>
                <a:ext cx="109728" cy="2423031"/>
                <a:chOff x="3383280" y="1627632"/>
                <a:chExt cx="109728" cy="2423031"/>
              </a:xfrm>
            </p:grpSpPr>
            <p:sp>
              <p:nvSpPr>
                <p:cNvPr id="172" name="Rectangle 171"/>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81"/>
                <p:cNvGrpSpPr/>
                <p:nvPr/>
              </p:nvGrpSpPr>
              <p:grpSpPr>
                <a:xfrm>
                  <a:off x="3392424" y="3820160"/>
                  <a:ext cx="91440" cy="230503"/>
                  <a:chOff x="3402584" y="3820160"/>
                  <a:chExt cx="91440" cy="230503"/>
                </a:xfrm>
              </p:grpSpPr>
              <p:sp>
                <p:nvSpPr>
                  <p:cNvPr id="174" name="Isosceles Triangle 173"/>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18" name="Group 84"/>
              <p:cNvGrpSpPr/>
              <p:nvPr/>
            </p:nvGrpSpPr>
            <p:grpSpPr>
              <a:xfrm>
                <a:off x="6217920" y="1719072"/>
                <a:ext cx="109728" cy="2423031"/>
                <a:chOff x="3383280" y="1627632"/>
                <a:chExt cx="109728" cy="2423031"/>
              </a:xfrm>
            </p:grpSpPr>
            <p:sp>
              <p:nvSpPr>
                <p:cNvPr id="168" name="Rectangle 167"/>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86"/>
                <p:cNvGrpSpPr/>
                <p:nvPr/>
              </p:nvGrpSpPr>
              <p:grpSpPr>
                <a:xfrm>
                  <a:off x="3392424" y="3820160"/>
                  <a:ext cx="91440" cy="230503"/>
                  <a:chOff x="3402584" y="3820160"/>
                  <a:chExt cx="91440" cy="230503"/>
                </a:xfrm>
              </p:grpSpPr>
              <p:sp>
                <p:nvSpPr>
                  <p:cNvPr id="170" name="Isosceles Triangle 169"/>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1" name="Straight Connector 170"/>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20" name="Group 89"/>
              <p:cNvGrpSpPr/>
              <p:nvPr/>
            </p:nvGrpSpPr>
            <p:grpSpPr>
              <a:xfrm>
                <a:off x="7635240" y="1719072"/>
                <a:ext cx="109728" cy="2423031"/>
                <a:chOff x="3383280" y="1627632"/>
                <a:chExt cx="109728" cy="2423031"/>
              </a:xfrm>
            </p:grpSpPr>
            <p:sp>
              <p:nvSpPr>
                <p:cNvPr id="164" name="Rectangle 163"/>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91"/>
                <p:cNvGrpSpPr/>
                <p:nvPr/>
              </p:nvGrpSpPr>
              <p:grpSpPr>
                <a:xfrm>
                  <a:off x="3392424" y="3820160"/>
                  <a:ext cx="91440" cy="230503"/>
                  <a:chOff x="3402584" y="3820160"/>
                  <a:chExt cx="91440" cy="230503"/>
                </a:xfrm>
              </p:grpSpPr>
              <p:sp>
                <p:nvSpPr>
                  <p:cNvPr id="166" name="Isosceles Triangle 165"/>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grpSp>
      <p:sp>
        <p:nvSpPr>
          <p:cNvPr id="182" name="Slide Number Placeholder 181"/>
          <p:cNvSpPr>
            <a:spLocks noGrp="1"/>
          </p:cNvSpPr>
          <p:nvPr>
            <p:ph type="sldNum" sz="quarter" idx="12"/>
          </p:nvPr>
        </p:nvSpPr>
        <p:spPr/>
        <p:txBody>
          <a:bodyPr/>
          <a:lstStyle/>
          <a:p>
            <a:fld id="{3CC63E4C-4642-794D-A2FD-70F6B81535F5}" type="slidenum">
              <a:rPr lang="en-US" smtClean="0"/>
              <a:pPr/>
              <a:t>23</a:t>
            </a:fld>
            <a:endParaRPr lang="en-US" dirty="0"/>
          </a:p>
        </p:txBody>
      </p:sp>
    </p:spTree>
    <p:extLst>
      <p:ext uri="{BB962C8B-B14F-4D97-AF65-F5344CB8AC3E}">
        <p14:creationId xmlns:p14="http://schemas.microsoft.com/office/powerpoint/2010/main" val="625700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64052" y="2235811"/>
            <a:ext cx="577851" cy="4356100"/>
            <a:chOff x="215" y="876"/>
            <a:chExt cx="364" cy="2744"/>
          </a:xfrm>
        </p:grpSpPr>
        <p:sp>
          <p:nvSpPr>
            <p:cNvPr id="2733060" name="Rectangle 4"/>
            <p:cNvSpPr>
              <a:spLocks noChangeArrowheads="1"/>
            </p:cNvSpPr>
            <p:nvPr/>
          </p:nvSpPr>
          <p:spPr bwMode="auto">
            <a:xfrm>
              <a:off x="215" y="876"/>
              <a:ext cx="291" cy="2744"/>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90000"/>
                </a:lnSpc>
              </a:pPr>
              <a:r>
                <a:rPr lang="en-US" sz="2800" b="1" dirty="0">
                  <a:solidFill>
                    <a:schemeClr val="tx1"/>
                  </a:solidFill>
                  <a:latin typeface="Arial" pitchFamily="-65" charset="0"/>
                </a:rPr>
                <a:t>I</a:t>
              </a:r>
            </a:p>
            <a:p>
              <a:pPr algn="ctr">
                <a:lnSpc>
                  <a:spcPct val="90000"/>
                </a:lnSpc>
              </a:pPr>
              <a:r>
                <a:rPr lang="en-US" sz="2800" b="1" dirty="0">
                  <a:solidFill>
                    <a:schemeClr val="tx1"/>
                  </a:solidFill>
                  <a:latin typeface="Arial" pitchFamily="-65" charset="0"/>
                </a:rPr>
                <a:t>n</a:t>
              </a:r>
            </a:p>
            <a:p>
              <a:pPr algn="ctr">
                <a:lnSpc>
                  <a:spcPct val="90000"/>
                </a:lnSpc>
              </a:pPr>
              <a:r>
                <a:rPr lang="en-US" sz="2800" b="1" dirty="0">
                  <a:solidFill>
                    <a:schemeClr val="tx1"/>
                  </a:solidFill>
                  <a:latin typeface="Arial" pitchFamily="-65" charset="0"/>
                </a:rPr>
                <a:t>s</a:t>
              </a:r>
            </a:p>
            <a:p>
              <a:pPr algn="ctr">
                <a:lnSpc>
                  <a:spcPct val="90000"/>
                </a:lnSpc>
              </a:pPr>
              <a:r>
                <a:rPr lang="en-US" sz="2800" b="1" dirty="0" smtClean="0">
                  <a:solidFill>
                    <a:schemeClr val="tx1"/>
                  </a:solidFill>
                  <a:latin typeface="Arial" pitchFamily="-65" charset="0"/>
                </a:rPr>
                <a:t>t</a:t>
              </a:r>
              <a:endParaRPr lang="en-US" sz="2800" b="1" dirty="0">
                <a:solidFill>
                  <a:schemeClr val="tx1"/>
                </a:solidFill>
                <a:latin typeface="Arial" pitchFamily="-65" charset="0"/>
              </a:endParaRPr>
            </a:p>
            <a:p>
              <a:pPr algn="ctr">
                <a:lnSpc>
                  <a:spcPct val="90000"/>
                </a:lnSpc>
              </a:pPr>
              <a:r>
                <a:rPr lang="en-US" sz="2800" b="1" dirty="0" smtClean="0">
                  <a:latin typeface="Arial" pitchFamily="-65" charset="0"/>
                </a:rPr>
                <a:t>r</a:t>
              </a:r>
              <a:endParaRPr lang="en-US" sz="2800" b="1" dirty="0">
                <a:solidFill>
                  <a:schemeClr val="tx1"/>
                </a:solidFill>
                <a:latin typeface="Arial" pitchFamily="-65" charset="0"/>
              </a:endParaRPr>
            </a:p>
            <a:p>
              <a:pPr algn="ctr">
                <a:lnSpc>
                  <a:spcPct val="90000"/>
                </a:lnSpc>
              </a:pPr>
              <a:endParaRPr lang="en-US" sz="2800" b="1" dirty="0">
                <a:solidFill>
                  <a:schemeClr val="tx1"/>
                </a:solidFill>
                <a:latin typeface="Arial" pitchFamily="-65" charset="0"/>
              </a:endParaRPr>
            </a:p>
            <a:p>
              <a:pPr algn="ctr">
                <a:lnSpc>
                  <a:spcPct val="90000"/>
                </a:lnSpc>
              </a:pPr>
              <a:r>
                <a:rPr lang="en-US" sz="2800" b="1" dirty="0">
                  <a:solidFill>
                    <a:schemeClr val="tx1"/>
                  </a:solidFill>
                  <a:latin typeface="Arial" pitchFamily="-65" charset="0"/>
                </a:rPr>
                <a:t>O</a:t>
              </a:r>
            </a:p>
            <a:p>
              <a:pPr algn="ctr">
                <a:lnSpc>
                  <a:spcPct val="90000"/>
                </a:lnSpc>
              </a:pPr>
              <a:r>
                <a:rPr lang="en-US" sz="2800" b="1" dirty="0">
                  <a:solidFill>
                    <a:schemeClr val="tx1"/>
                  </a:solidFill>
                  <a:latin typeface="Arial" pitchFamily="-65" charset="0"/>
                </a:rPr>
                <a:t>r</a:t>
              </a:r>
            </a:p>
            <a:p>
              <a:pPr algn="ctr">
                <a:lnSpc>
                  <a:spcPct val="90000"/>
                </a:lnSpc>
              </a:pPr>
              <a:r>
                <a:rPr lang="en-US" sz="2800" b="1" dirty="0">
                  <a:solidFill>
                    <a:schemeClr val="tx1"/>
                  </a:solidFill>
                  <a:latin typeface="Arial" pitchFamily="-65" charset="0"/>
                </a:rPr>
                <a:t>d</a:t>
              </a:r>
            </a:p>
            <a:p>
              <a:pPr algn="ctr">
                <a:lnSpc>
                  <a:spcPct val="90000"/>
                </a:lnSpc>
              </a:pPr>
              <a:r>
                <a:rPr lang="en-US" sz="2800" b="1" dirty="0">
                  <a:solidFill>
                    <a:schemeClr val="tx1"/>
                  </a:solidFill>
                  <a:latin typeface="Arial" pitchFamily="-65" charset="0"/>
                </a:rPr>
                <a:t>e</a:t>
              </a:r>
            </a:p>
            <a:p>
              <a:pPr algn="ctr">
                <a:lnSpc>
                  <a:spcPct val="90000"/>
                </a:lnSpc>
              </a:pPr>
              <a:r>
                <a:rPr lang="en-US" sz="2800" b="1" dirty="0">
                  <a:solidFill>
                    <a:schemeClr val="tx1"/>
                  </a:solidFill>
                  <a:latin typeface="Arial" pitchFamily="-65" charset="0"/>
                </a:rPr>
                <a:t>r</a:t>
              </a:r>
            </a:p>
          </p:txBody>
        </p:sp>
        <p:sp>
          <p:nvSpPr>
            <p:cNvPr id="2733061" name="Line 5"/>
            <p:cNvSpPr>
              <a:spLocks noChangeShapeType="1"/>
            </p:cNvSpPr>
            <p:nvPr/>
          </p:nvSpPr>
          <p:spPr bwMode="auto">
            <a:xfrm>
              <a:off x="579" y="920"/>
              <a:ext cx="0" cy="265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3" name="Group 6"/>
          <p:cNvGrpSpPr>
            <a:grpSpLocks/>
          </p:cNvGrpSpPr>
          <p:nvPr/>
        </p:nvGrpSpPr>
        <p:grpSpPr bwMode="auto">
          <a:xfrm>
            <a:off x="1103802" y="2912086"/>
            <a:ext cx="1090612" cy="3317875"/>
            <a:chOff x="555" y="1302"/>
            <a:chExt cx="687" cy="2090"/>
          </a:xfrm>
        </p:grpSpPr>
        <p:sp>
          <p:nvSpPr>
            <p:cNvPr id="2733063" name="Rectangle 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Load</a:t>
              </a:r>
            </a:p>
          </p:txBody>
        </p:sp>
        <p:sp>
          <p:nvSpPr>
            <p:cNvPr id="2733064" name="Rectangle 8"/>
            <p:cNvSpPr>
              <a:spLocks noChangeArrowheads="1"/>
            </p:cNvSpPr>
            <p:nvPr/>
          </p:nvSpPr>
          <p:spPr bwMode="auto">
            <a:xfrm>
              <a:off x="563" y="1718"/>
              <a:ext cx="5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Arial" pitchFamily="-65" charset="0"/>
                </a:rPr>
                <a:t>Add</a:t>
              </a:r>
            </a:p>
          </p:txBody>
        </p:sp>
        <p:sp>
          <p:nvSpPr>
            <p:cNvPr id="2733065" name="Rectangle 9"/>
            <p:cNvSpPr>
              <a:spLocks noChangeArrowheads="1"/>
            </p:cNvSpPr>
            <p:nvPr/>
          </p:nvSpPr>
          <p:spPr bwMode="auto">
            <a:xfrm>
              <a:off x="555" y="2182"/>
              <a:ext cx="687"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Store</a:t>
              </a:r>
            </a:p>
          </p:txBody>
        </p:sp>
        <p:sp>
          <p:nvSpPr>
            <p:cNvPr id="2733066" name="Rectangle 10"/>
            <p:cNvSpPr>
              <a:spLocks noChangeArrowheads="1"/>
            </p:cNvSpPr>
            <p:nvPr/>
          </p:nvSpPr>
          <p:spPr bwMode="auto">
            <a:xfrm>
              <a:off x="598" y="2612"/>
              <a:ext cx="537"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Sub</a:t>
              </a:r>
            </a:p>
          </p:txBody>
        </p:sp>
        <p:sp>
          <p:nvSpPr>
            <p:cNvPr id="2733067" name="Rectangle 11"/>
            <p:cNvSpPr>
              <a:spLocks noChangeArrowheads="1"/>
            </p:cNvSpPr>
            <p:nvPr/>
          </p:nvSpPr>
          <p:spPr bwMode="auto">
            <a:xfrm>
              <a:off x="587" y="3067"/>
              <a:ext cx="375"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Or</a:t>
              </a:r>
            </a:p>
          </p:txBody>
        </p:sp>
      </p:grpSp>
      <p:grpSp>
        <p:nvGrpSpPr>
          <p:cNvPr id="4" name="Group 12"/>
          <p:cNvGrpSpPr>
            <a:grpSpLocks/>
          </p:cNvGrpSpPr>
          <p:nvPr/>
        </p:nvGrpSpPr>
        <p:grpSpPr bwMode="auto">
          <a:xfrm>
            <a:off x="2965939" y="2305661"/>
            <a:ext cx="4800600" cy="4206875"/>
            <a:chOff x="1728" y="920"/>
            <a:chExt cx="3024" cy="2650"/>
          </a:xfrm>
        </p:grpSpPr>
        <p:sp>
          <p:nvSpPr>
            <p:cNvPr id="2733069" name="Line 13"/>
            <p:cNvSpPr>
              <a:spLocks noChangeShapeType="1"/>
            </p:cNvSpPr>
            <p:nvPr/>
          </p:nvSpPr>
          <p:spPr bwMode="auto">
            <a:xfrm>
              <a:off x="1728"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0" name="Line 14"/>
            <p:cNvSpPr>
              <a:spLocks noChangeShapeType="1"/>
            </p:cNvSpPr>
            <p:nvPr/>
          </p:nvSpPr>
          <p:spPr bwMode="auto">
            <a:xfrm>
              <a:off x="2160"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1" name="Line 15"/>
            <p:cNvSpPr>
              <a:spLocks noChangeShapeType="1"/>
            </p:cNvSpPr>
            <p:nvPr/>
          </p:nvSpPr>
          <p:spPr bwMode="auto">
            <a:xfrm>
              <a:off x="2592"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2" name="Line 16"/>
            <p:cNvSpPr>
              <a:spLocks noChangeShapeType="1"/>
            </p:cNvSpPr>
            <p:nvPr/>
          </p:nvSpPr>
          <p:spPr bwMode="auto">
            <a:xfrm>
              <a:off x="3024"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3" name="Line 17"/>
            <p:cNvSpPr>
              <a:spLocks noChangeShapeType="1"/>
            </p:cNvSpPr>
            <p:nvPr/>
          </p:nvSpPr>
          <p:spPr bwMode="auto">
            <a:xfrm>
              <a:off x="3456"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4" name="Line 18"/>
            <p:cNvSpPr>
              <a:spLocks noChangeShapeType="1"/>
            </p:cNvSpPr>
            <p:nvPr/>
          </p:nvSpPr>
          <p:spPr bwMode="auto">
            <a:xfrm>
              <a:off x="3888"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5" name="Line 19"/>
            <p:cNvSpPr>
              <a:spLocks noChangeShapeType="1"/>
            </p:cNvSpPr>
            <p:nvPr/>
          </p:nvSpPr>
          <p:spPr bwMode="auto">
            <a:xfrm>
              <a:off x="4320"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6" name="Line 20"/>
            <p:cNvSpPr>
              <a:spLocks noChangeShapeType="1"/>
            </p:cNvSpPr>
            <p:nvPr/>
          </p:nvSpPr>
          <p:spPr bwMode="auto">
            <a:xfrm>
              <a:off x="4752"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grpSp>
        <p:nvGrpSpPr>
          <p:cNvPr id="5" name="Group 21"/>
          <p:cNvGrpSpPr>
            <a:grpSpLocks/>
          </p:cNvGrpSpPr>
          <p:nvPr/>
        </p:nvGrpSpPr>
        <p:grpSpPr bwMode="auto">
          <a:xfrm>
            <a:off x="2324589" y="2826361"/>
            <a:ext cx="569913" cy="458787"/>
            <a:chOff x="1324" y="1248"/>
            <a:chExt cx="359" cy="289"/>
          </a:xfrm>
        </p:grpSpPr>
        <p:sp>
          <p:nvSpPr>
            <p:cNvPr id="2733078" name="Rectangle 22"/>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6" name="Group 23"/>
            <p:cNvGrpSpPr>
              <a:grpSpLocks/>
            </p:cNvGrpSpPr>
            <p:nvPr/>
          </p:nvGrpSpPr>
          <p:grpSpPr bwMode="auto">
            <a:xfrm>
              <a:off x="1343" y="1248"/>
              <a:ext cx="340" cy="289"/>
              <a:chOff x="1343" y="1248"/>
              <a:chExt cx="340" cy="289"/>
            </a:xfrm>
          </p:grpSpPr>
          <p:sp>
            <p:nvSpPr>
              <p:cNvPr id="2733080" name="Freeform 24"/>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81" name="Freeform 25"/>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nvGrpSpPr>
          <p:cNvPr id="7" name="Group 26"/>
          <p:cNvGrpSpPr>
            <a:grpSpLocks/>
          </p:cNvGrpSpPr>
          <p:nvPr/>
        </p:nvGrpSpPr>
        <p:grpSpPr bwMode="auto">
          <a:xfrm>
            <a:off x="1784839" y="1781785"/>
            <a:ext cx="6311900" cy="515938"/>
            <a:chOff x="984" y="551"/>
            <a:chExt cx="3976" cy="325"/>
          </a:xfrm>
        </p:grpSpPr>
        <p:sp>
          <p:nvSpPr>
            <p:cNvPr id="2733083" name="Line 27"/>
            <p:cNvSpPr>
              <a:spLocks noChangeShapeType="1"/>
            </p:cNvSpPr>
            <p:nvPr/>
          </p:nvSpPr>
          <p:spPr bwMode="auto">
            <a:xfrm>
              <a:off x="984" y="840"/>
              <a:ext cx="3976"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33084" name="Rectangle 28"/>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Time (clock cycles)</a:t>
              </a:r>
            </a:p>
          </p:txBody>
        </p:sp>
      </p:grpSp>
      <p:grpSp>
        <p:nvGrpSpPr>
          <p:cNvPr id="8" name="Group 29"/>
          <p:cNvGrpSpPr>
            <a:grpSpLocks/>
          </p:cNvGrpSpPr>
          <p:nvPr/>
        </p:nvGrpSpPr>
        <p:grpSpPr bwMode="auto">
          <a:xfrm>
            <a:off x="3562839" y="2673961"/>
            <a:ext cx="857250" cy="2033587"/>
            <a:chOff x="2104" y="1437"/>
            <a:chExt cx="540" cy="1281"/>
          </a:xfrm>
        </p:grpSpPr>
        <p:sp>
          <p:nvSpPr>
            <p:cNvPr id="2733086" name="Line 30"/>
            <p:cNvSpPr>
              <a:spLocks noChangeShapeType="1"/>
            </p:cNvSpPr>
            <p:nvPr/>
          </p:nvSpPr>
          <p:spPr bwMode="auto">
            <a:xfrm>
              <a:off x="2489" y="1677"/>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087" name="Freeform 31" descr="25%"/>
            <p:cNvSpPr>
              <a:spLocks/>
            </p:cNvSpPr>
            <p:nvPr/>
          </p:nvSpPr>
          <p:spPr bwMode="auto">
            <a:xfrm>
              <a:off x="2396" y="1965"/>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9" name="Group 32"/>
            <p:cNvGrpSpPr>
              <a:grpSpLocks/>
            </p:cNvGrpSpPr>
            <p:nvPr/>
          </p:nvGrpSpPr>
          <p:grpSpPr bwMode="auto">
            <a:xfrm>
              <a:off x="2178" y="2429"/>
              <a:ext cx="359" cy="289"/>
              <a:chOff x="2178" y="2144"/>
              <a:chExt cx="359" cy="289"/>
            </a:xfrm>
          </p:grpSpPr>
          <p:sp>
            <p:nvSpPr>
              <p:cNvPr id="2733089" name="Rectangle 33"/>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10" name="Group 34"/>
              <p:cNvGrpSpPr>
                <a:grpSpLocks/>
              </p:cNvGrpSpPr>
              <p:nvPr/>
            </p:nvGrpSpPr>
            <p:grpSpPr bwMode="auto">
              <a:xfrm>
                <a:off x="2197" y="2144"/>
                <a:ext cx="340" cy="289"/>
                <a:chOff x="2197" y="2144"/>
                <a:chExt cx="340" cy="289"/>
              </a:xfrm>
            </p:grpSpPr>
            <p:sp>
              <p:nvSpPr>
                <p:cNvPr id="2733091" name="Freeform 35"/>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92" name="Freeform 36"/>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nvGrpSpPr>
            <p:cNvPr id="11" name="Group 37"/>
            <p:cNvGrpSpPr>
              <a:grpSpLocks/>
            </p:cNvGrpSpPr>
            <p:nvPr/>
          </p:nvGrpSpPr>
          <p:grpSpPr bwMode="auto">
            <a:xfrm>
              <a:off x="2255" y="1437"/>
              <a:ext cx="227" cy="481"/>
              <a:chOff x="2255" y="1152"/>
              <a:chExt cx="227" cy="481"/>
            </a:xfrm>
          </p:grpSpPr>
          <p:sp>
            <p:nvSpPr>
              <p:cNvPr id="2733094" name="Freeform 3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95" name="Rectangle 39"/>
              <p:cNvSpPr>
                <a:spLocks noChangeArrowheads="1"/>
              </p:cNvSpPr>
              <p:nvPr/>
            </p:nvSpPr>
            <p:spPr bwMode="auto">
              <a:xfrm rot="5400000">
                <a:off x="2168" y="1273"/>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096" name="Line 40"/>
            <p:cNvSpPr>
              <a:spLocks noChangeShapeType="1"/>
            </p:cNvSpPr>
            <p:nvPr/>
          </p:nvSpPr>
          <p:spPr bwMode="auto">
            <a:xfrm>
              <a:off x="2104" y="1581"/>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097" name="Line 41"/>
            <p:cNvSpPr>
              <a:spLocks noChangeShapeType="1"/>
            </p:cNvSpPr>
            <p:nvPr/>
          </p:nvSpPr>
          <p:spPr bwMode="auto">
            <a:xfrm>
              <a:off x="2104" y="1773"/>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098" name="Freeform 42"/>
            <p:cNvSpPr>
              <a:spLocks/>
            </p:cNvSpPr>
            <p:nvPr/>
          </p:nvSpPr>
          <p:spPr bwMode="auto">
            <a:xfrm>
              <a:off x="2197" y="1672"/>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99" name="Rectangle 43"/>
            <p:cNvSpPr>
              <a:spLocks noChangeArrowheads="1"/>
            </p:cNvSpPr>
            <p:nvPr/>
          </p:nvSpPr>
          <p:spPr bwMode="auto">
            <a:xfrm>
              <a:off x="2211" y="198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2" name="Group 44"/>
            <p:cNvGrpSpPr>
              <a:grpSpLocks/>
            </p:cNvGrpSpPr>
            <p:nvPr/>
          </p:nvGrpSpPr>
          <p:grpSpPr bwMode="auto">
            <a:xfrm>
              <a:off x="2230" y="1981"/>
              <a:ext cx="296" cy="289"/>
              <a:chOff x="2230" y="1696"/>
              <a:chExt cx="296" cy="289"/>
            </a:xfrm>
          </p:grpSpPr>
          <p:sp>
            <p:nvSpPr>
              <p:cNvPr id="2733101" name="Freeform 45"/>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02" name="Freeform 46"/>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03" name="Line 47"/>
            <p:cNvSpPr>
              <a:spLocks noChangeShapeType="1"/>
            </p:cNvSpPr>
            <p:nvPr/>
          </p:nvSpPr>
          <p:spPr bwMode="auto">
            <a:xfrm>
              <a:off x="2115" y="2125"/>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04" name="Freeform 48"/>
            <p:cNvSpPr>
              <a:spLocks/>
            </p:cNvSpPr>
            <p:nvPr/>
          </p:nvSpPr>
          <p:spPr bwMode="auto">
            <a:xfrm>
              <a:off x="2177" y="2029"/>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3" name="Group 49"/>
          <p:cNvGrpSpPr>
            <a:grpSpLocks/>
          </p:cNvGrpSpPr>
          <p:nvPr/>
        </p:nvGrpSpPr>
        <p:grpSpPr bwMode="auto">
          <a:xfrm>
            <a:off x="4240702" y="2750161"/>
            <a:ext cx="857250" cy="2668587"/>
            <a:chOff x="2531" y="1485"/>
            <a:chExt cx="540" cy="1681"/>
          </a:xfrm>
        </p:grpSpPr>
        <p:sp>
          <p:nvSpPr>
            <p:cNvPr id="2733106" name="Line 50"/>
            <p:cNvSpPr>
              <a:spLocks noChangeShapeType="1"/>
            </p:cNvSpPr>
            <p:nvPr/>
          </p:nvSpPr>
          <p:spPr bwMode="auto">
            <a:xfrm>
              <a:off x="2916" y="2125"/>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07" name="Freeform 51"/>
            <p:cNvSpPr>
              <a:spLocks/>
            </p:cNvSpPr>
            <p:nvPr/>
          </p:nvSpPr>
          <p:spPr bwMode="auto">
            <a:xfrm>
              <a:off x="2610" y="1677"/>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08" name="Freeform 52" descr="25%"/>
            <p:cNvSpPr>
              <a:spLocks/>
            </p:cNvSpPr>
            <p:nvPr/>
          </p:nvSpPr>
          <p:spPr bwMode="auto">
            <a:xfrm>
              <a:off x="2806" y="243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4" name="Group 53"/>
            <p:cNvGrpSpPr>
              <a:grpSpLocks/>
            </p:cNvGrpSpPr>
            <p:nvPr/>
          </p:nvGrpSpPr>
          <p:grpSpPr bwMode="auto">
            <a:xfrm>
              <a:off x="2624" y="1485"/>
              <a:ext cx="340" cy="289"/>
              <a:chOff x="2624" y="1200"/>
              <a:chExt cx="340" cy="289"/>
            </a:xfrm>
          </p:grpSpPr>
          <p:sp>
            <p:nvSpPr>
              <p:cNvPr id="2733110" name="Freeform 54"/>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11" name="Freeform 55"/>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12" name="Rectangle 56"/>
            <p:cNvSpPr>
              <a:spLocks noChangeArrowheads="1"/>
            </p:cNvSpPr>
            <p:nvPr/>
          </p:nvSpPr>
          <p:spPr bwMode="auto">
            <a:xfrm>
              <a:off x="2638" y="243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5" name="Group 57"/>
            <p:cNvGrpSpPr>
              <a:grpSpLocks/>
            </p:cNvGrpSpPr>
            <p:nvPr/>
          </p:nvGrpSpPr>
          <p:grpSpPr bwMode="auto">
            <a:xfrm>
              <a:off x="2657" y="2429"/>
              <a:ext cx="296" cy="289"/>
              <a:chOff x="2657" y="2144"/>
              <a:chExt cx="296" cy="289"/>
            </a:xfrm>
          </p:grpSpPr>
          <p:sp>
            <p:nvSpPr>
              <p:cNvPr id="2733114" name="Freeform 58"/>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15" name="Freeform 59"/>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16" name="Line 60"/>
            <p:cNvSpPr>
              <a:spLocks noChangeShapeType="1"/>
            </p:cNvSpPr>
            <p:nvPr/>
          </p:nvSpPr>
          <p:spPr bwMode="auto">
            <a:xfrm>
              <a:off x="2542" y="2573"/>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17" name="Freeform 61"/>
            <p:cNvSpPr>
              <a:spLocks/>
            </p:cNvSpPr>
            <p:nvPr/>
          </p:nvSpPr>
          <p:spPr bwMode="auto">
            <a:xfrm>
              <a:off x="2604" y="2477"/>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6" name="Group 62"/>
            <p:cNvGrpSpPr>
              <a:grpSpLocks/>
            </p:cNvGrpSpPr>
            <p:nvPr/>
          </p:nvGrpSpPr>
          <p:grpSpPr bwMode="auto">
            <a:xfrm>
              <a:off x="2624" y="2877"/>
              <a:ext cx="340" cy="289"/>
              <a:chOff x="2624" y="2592"/>
              <a:chExt cx="340" cy="289"/>
            </a:xfrm>
          </p:grpSpPr>
          <p:sp>
            <p:nvSpPr>
              <p:cNvPr id="2733119" name="Freeform 63"/>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20" name="Freeform 64"/>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21" name="Rectangle 65"/>
            <p:cNvSpPr>
              <a:spLocks noChangeArrowheads="1"/>
            </p:cNvSpPr>
            <p:nvPr/>
          </p:nvSpPr>
          <p:spPr bwMode="auto">
            <a:xfrm>
              <a:off x="2605" y="2879"/>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2733122" name="Rectangle 66"/>
            <p:cNvSpPr>
              <a:spLocks noChangeArrowheads="1"/>
            </p:cNvSpPr>
            <p:nvPr/>
          </p:nvSpPr>
          <p:spPr bwMode="auto">
            <a:xfrm>
              <a:off x="2601" y="1535"/>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7" name="Group 67"/>
            <p:cNvGrpSpPr>
              <a:grpSpLocks/>
            </p:cNvGrpSpPr>
            <p:nvPr/>
          </p:nvGrpSpPr>
          <p:grpSpPr bwMode="auto">
            <a:xfrm>
              <a:off x="2682" y="1885"/>
              <a:ext cx="227" cy="481"/>
              <a:chOff x="2682" y="1600"/>
              <a:chExt cx="227" cy="481"/>
            </a:xfrm>
          </p:grpSpPr>
          <p:sp>
            <p:nvSpPr>
              <p:cNvPr id="2733124" name="Freeform 68"/>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25" name="Rectangle 69"/>
              <p:cNvSpPr>
                <a:spLocks noChangeArrowheads="1"/>
              </p:cNvSpPr>
              <p:nvPr/>
            </p:nvSpPr>
            <p:spPr bwMode="auto">
              <a:xfrm rot="5400000">
                <a:off x="2595" y="1721"/>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126" name="Line 70"/>
            <p:cNvSpPr>
              <a:spLocks noChangeShapeType="1"/>
            </p:cNvSpPr>
            <p:nvPr/>
          </p:nvSpPr>
          <p:spPr bwMode="auto">
            <a:xfrm>
              <a:off x="2531" y="2029"/>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27" name="Line 71"/>
            <p:cNvSpPr>
              <a:spLocks noChangeShapeType="1"/>
            </p:cNvSpPr>
            <p:nvPr/>
          </p:nvSpPr>
          <p:spPr bwMode="auto">
            <a:xfrm>
              <a:off x="2531" y="2221"/>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28" name="Freeform 72"/>
            <p:cNvSpPr>
              <a:spLocks/>
            </p:cNvSpPr>
            <p:nvPr/>
          </p:nvSpPr>
          <p:spPr bwMode="auto">
            <a:xfrm>
              <a:off x="2624" y="2120"/>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8" name="Group 73"/>
          <p:cNvGrpSpPr>
            <a:grpSpLocks/>
          </p:cNvGrpSpPr>
          <p:nvPr/>
        </p:nvGrpSpPr>
        <p:grpSpPr bwMode="auto">
          <a:xfrm>
            <a:off x="4918564" y="2826361"/>
            <a:ext cx="857250" cy="3303587"/>
            <a:chOff x="2958" y="1533"/>
            <a:chExt cx="540" cy="2081"/>
          </a:xfrm>
        </p:grpSpPr>
        <p:sp>
          <p:nvSpPr>
            <p:cNvPr id="2733130" name="Line 74"/>
            <p:cNvSpPr>
              <a:spLocks noChangeShapeType="1"/>
            </p:cNvSpPr>
            <p:nvPr/>
          </p:nvSpPr>
          <p:spPr bwMode="auto">
            <a:xfrm>
              <a:off x="3343" y="2573"/>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31" name="Freeform 75"/>
            <p:cNvSpPr>
              <a:spLocks/>
            </p:cNvSpPr>
            <p:nvPr/>
          </p:nvSpPr>
          <p:spPr bwMode="auto">
            <a:xfrm>
              <a:off x="3037" y="2125"/>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32" name="Freeform 76" descr="25%"/>
            <p:cNvSpPr>
              <a:spLocks/>
            </p:cNvSpPr>
            <p:nvPr/>
          </p:nvSpPr>
          <p:spPr bwMode="auto">
            <a:xfrm>
              <a:off x="3237" y="2871"/>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33" name="Freeform 77" descr="25%"/>
            <p:cNvSpPr>
              <a:spLocks/>
            </p:cNvSpPr>
            <p:nvPr/>
          </p:nvSpPr>
          <p:spPr bwMode="auto">
            <a:xfrm flipH="1">
              <a:off x="3123" y="15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9" name="Group 78"/>
            <p:cNvGrpSpPr>
              <a:grpSpLocks/>
            </p:cNvGrpSpPr>
            <p:nvPr/>
          </p:nvGrpSpPr>
          <p:grpSpPr bwMode="auto">
            <a:xfrm>
              <a:off x="3109" y="2333"/>
              <a:ext cx="227" cy="481"/>
              <a:chOff x="3109" y="2048"/>
              <a:chExt cx="227" cy="481"/>
            </a:xfrm>
          </p:grpSpPr>
          <p:sp>
            <p:nvSpPr>
              <p:cNvPr id="2733135" name="Freeform 79"/>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36" name="Rectangle 80"/>
              <p:cNvSpPr>
                <a:spLocks noChangeArrowheads="1"/>
              </p:cNvSpPr>
              <p:nvPr/>
            </p:nvSpPr>
            <p:spPr bwMode="auto">
              <a:xfrm rot="5400000">
                <a:off x="3022" y="2169"/>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137" name="Line 81"/>
            <p:cNvSpPr>
              <a:spLocks noChangeShapeType="1"/>
            </p:cNvSpPr>
            <p:nvPr/>
          </p:nvSpPr>
          <p:spPr bwMode="auto">
            <a:xfrm>
              <a:off x="2958" y="2477"/>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38" name="Line 82"/>
            <p:cNvSpPr>
              <a:spLocks noChangeShapeType="1"/>
            </p:cNvSpPr>
            <p:nvPr/>
          </p:nvSpPr>
          <p:spPr bwMode="auto">
            <a:xfrm>
              <a:off x="2958" y="2669"/>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39" name="Freeform 83"/>
            <p:cNvSpPr>
              <a:spLocks/>
            </p:cNvSpPr>
            <p:nvPr/>
          </p:nvSpPr>
          <p:spPr bwMode="auto">
            <a:xfrm>
              <a:off x="3051" y="2568"/>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40" name="Rectangle 84"/>
            <p:cNvSpPr>
              <a:spLocks noChangeArrowheads="1"/>
            </p:cNvSpPr>
            <p:nvPr/>
          </p:nvSpPr>
          <p:spPr bwMode="auto">
            <a:xfrm>
              <a:off x="3093" y="153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0" name="Group 85"/>
            <p:cNvGrpSpPr>
              <a:grpSpLocks/>
            </p:cNvGrpSpPr>
            <p:nvPr/>
          </p:nvGrpSpPr>
          <p:grpSpPr bwMode="auto">
            <a:xfrm>
              <a:off x="3120" y="1533"/>
              <a:ext cx="284" cy="289"/>
              <a:chOff x="3120" y="1248"/>
              <a:chExt cx="284" cy="289"/>
            </a:xfrm>
          </p:grpSpPr>
          <p:sp>
            <p:nvSpPr>
              <p:cNvPr id="2733142" name="Freeform 86"/>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43" name="Freeform 87"/>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44" name="Line 88"/>
            <p:cNvSpPr>
              <a:spLocks noChangeShapeType="1"/>
            </p:cNvSpPr>
            <p:nvPr/>
          </p:nvSpPr>
          <p:spPr bwMode="auto">
            <a:xfrm>
              <a:off x="2973" y="1677"/>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45" name="Rectangle 89"/>
            <p:cNvSpPr>
              <a:spLocks noChangeArrowheads="1"/>
            </p:cNvSpPr>
            <p:nvPr/>
          </p:nvSpPr>
          <p:spPr bwMode="auto">
            <a:xfrm>
              <a:off x="3028" y="1983"/>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1" name="Group 90"/>
            <p:cNvGrpSpPr>
              <a:grpSpLocks/>
            </p:cNvGrpSpPr>
            <p:nvPr/>
          </p:nvGrpSpPr>
          <p:grpSpPr bwMode="auto">
            <a:xfrm>
              <a:off x="3079" y="1981"/>
              <a:ext cx="325" cy="289"/>
              <a:chOff x="3079" y="1696"/>
              <a:chExt cx="325" cy="289"/>
            </a:xfrm>
          </p:grpSpPr>
          <p:sp>
            <p:nvSpPr>
              <p:cNvPr id="2733147" name="Freeform 91"/>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48" name="Freeform 92"/>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49" name="Rectangle 93"/>
            <p:cNvSpPr>
              <a:spLocks noChangeArrowheads="1"/>
            </p:cNvSpPr>
            <p:nvPr/>
          </p:nvSpPr>
          <p:spPr bwMode="auto">
            <a:xfrm>
              <a:off x="3065" y="288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2" name="Group 94"/>
            <p:cNvGrpSpPr>
              <a:grpSpLocks/>
            </p:cNvGrpSpPr>
            <p:nvPr/>
          </p:nvGrpSpPr>
          <p:grpSpPr bwMode="auto">
            <a:xfrm>
              <a:off x="3084" y="2877"/>
              <a:ext cx="296" cy="289"/>
              <a:chOff x="3084" y="2592"/>
              <a:chExt cx="296" cy="289"/>
            </a:xfrm>
          </p:grpSpPr>
          <p:sp>
            <p:nvSpPr>
              <p:cNvPr id="2733151" name="Freeform 9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52" name="Freeform 9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53" name="Line 97"/>
            <p:cNvSpPr>
              <a:spLocks noChangeShapeType="1"/>
            </p:cNvSpPr>
            <p:nvPr/>
          </p:nvSpPr>
          <p:spPr bwMode="auto">
            <a:xfrm>
              <a:off x="2969" y="3021"/>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54" name="Freeform 98"/>
            <p:cNvSpPr>
              <a:spLocks/>
            </p:cNvSpPr>
            <p:nvPr/>
          </p:nvSpPr>
          <p:spPr bwMode="auto">
            <a:xfrm>
              <a:off x="3031" y="292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3" name="Group 99"/>
            <p:cNvGrpSpPr>
              <a:grpSpLocks/>
            </p:cNvGrpSpPr>
            <p:nvPr/>
          </p:nvGrpSpPr>
          <p:grpSpPr bwMode="auto">
            <a:xfrm>
              <a:off x="3032" y="3325"/>
              <a:ext cx="359" cy="289"/>
              <a:chOff x="3032" y="3040"/>
              <a:chExt cx="359" cy="289"/>
            </a:xfrm>
          </p:grpSpPr>
          <p:sp>
            <p:nvSpPr>
              <p:cNvPr id="2733156" name="Rectangle 100"/>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4" name="Group 101"/>
              <p:cNvGrpSpPr>
                <a:grpSpLocks/>
              </p:cNvGrpSpPr>
              <p:nvPr/>
            </p:nvGrpSpPr>
            <p:grpSpPr bwMode="auto">
              <a:xfrm>
                <a:off x="3051" y="3040"/>
                <a:ext cx="340" cy="289"/>
                <a:chOff x="3051" y="3040"/>
                <a:chExt cx="340" cy="289"/>
              </a:xfrm>
            </p:grpSpPr>
            <p:sp>
              <p:nvSpPr>
                <p:cNvPr id="2733158" name="Freeform 102"/>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59" name="Freeform 103"/>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grpSp>
        <p:nvGrpSpPr>
          <p:cNvPr id="185" name="Group 184"/>
          <p:cNvGrpSpPr/>
          <p:nvPr/>
        </p:nvGrpSpPr>
        <p:grpSpPr>
          <a:xfrm>
            <a:off x="5596427" y="3537561"/>
            <a:ext cx="2767012" cy="2795587"/>
            <a:chOff x="5596427" y="3537561"/>
            <a:chExt cx="2767012" cy="2795587"/>
          </a:xfrm>
        </p:grpSpPr>
        <p:grpSp>
          <p:nvGrpSpPr>
            <p:cNvPr id="25" name="Group 104"/>
            <p:cNvGrpSpPr>
              <a:grpSpLocks/>
            </p:cNvGrpSpPr>
            <p:nvPr/>
          </p:nvGrpSpPr>
          <p:grpSpPr bwMode="auto">
            <a:xfrm>
              <a:off x="5596427" y="3537561"/>
              <a:ext cx="809625" cy="2603500"/>
              <a:chOff x="3385" y="1981"/>
              <a:chExt cx="510" cy="1640"/>
            </a:xfrm>
          </p:grpSpPr>
          <p:sp>
            <p:nvSpPr>
              <p:cNvPr id="2733161" name="Freeform 105"/>
              <p:cNvSpPr>
                <a:spLocks/>
              </p:cNvSpPr>
              <p:nvPr/>
            </p:nvSpPr>
            <p:spPr bwMode="auto">
              <a:xfrm>
                <a:off x="3464" y="2573"/>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2" name="Freeform 106" descr="25%"/>
              <p:cNvSpPr>
                <a:spLocks/>
              </p:cNvSpPr>
              <p:nvPr/>
            </p:nvSpPr>
            <p:spPr bwMode="auto">
              <a:xfrm>
                <a:off x="3660" y="333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3" name="Freeform 107" descr="25%"/>
              <p:cNvSpPr>
                <a:spLocks/>
              </p:cNvSpPr>
              <p:nvPr/>
            </p:nvSpPr>
            <p:spPr bwMode="auto">
              <a:xfrm flipH="1">
                <a:off x="3547" y="198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4" name="Rectangle 108"/>
              <p:cNvSpPr>
                <a:spLocks noChangeArrowheads="1"/>
              </p:cNvSpPr>
              <p:nvPr/>
            </p:nvSpPr>
            <p:spPr bwMode="auto">
              <a:xfrm>
                <a:off x="3455" y="2431"/>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09"/>
              <p:cNvGrpSpPr>
                <a:grpSpLocks/>
              </p:cNvGrpSpPr>
              <p:nvPr/>
            </p:nvGrpSpPr>
            <p:grpSpPr bwMode="auto">
              <a:xfrm>
                <a:off x="3506" y="2429"/>
                <a:ext cx="325" cy="289"/>
                <a:chOff x="3506" y="2144"/>
                <a:chExt cx="325" cy="289"/>
              </a:xfrm>
            </p:grpSpPr>
            <p:sp>
              <p:nvSpPr>
                <p:cNvPr id="2733166" name="Freeform 110"/>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7" name="Freeform 111"/>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68" name="Rectangle 112"/>
              <p:cNvSpPr>
                <a:spLocks noChangeArrowheads="1"/>
              </p:cNvSpPr>
              <p:nvPr/>
            </p:nvSpPr>
            <p:spPr bwMode="auto">
              <a:xfrm>
                <a:off x="3520" y="198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13"/>
              <p:cNvGrpSpPr>
                <a:grpSpLocks/>
              </p:cNvGrpSpPr>
              <p:nvPr/>
            </p:nvGrpSpPr>
            <p:grpSpPr bwMode="auto">
              <a:xfrm>
                <a:off x="3547" y="1981"/>
                <a:ext cx="284" cy="289"/>
                <a:chOff x="3547" y="1696"/>
                <a:chExt cx="284" cy="289"/>
              </a:xfrm>
            </p:grpSpPr>
            <p:sp>
              <p:nvSpPr>
                <p:cNvPr id="2733170" name="Freeform 11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71" name="Freeform 11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72" name="Line 116"/>
              <p:cNvSpPr>
                <a:spLocks noChangeShapeType="1"/>
              </p:cNvSpPr>
              <p:nvPr/>
            </p:nvSpPr>
            <p:spPr bwMode="auto">
              <a:xfrm>
                <a:off x="3400" y="2125"/>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nvGrpSpPr>
              <p:cNvPr id="28" name="Group 117"/>
              <p:cNvGrpSpPr>
                <a:grpSpLocks/>
              </p:cNvGrpSpPr>
              <p:nvPr/>
            </p:nvGrpSpPr>
            <p:grpSpPr bwMode="auto">
              <a:xfrm>
                <a:off x="3536" y="2781"/>
                <a:ext cx="227" cy="481"/>
                <a:chOff x="3536" y="2496"/>
                <a:chExt cx="227" cy="481"/>
              </a:xfrm>
            </p:grpSpPr>
            <p:sp>
              <p:nvSpPr>
                <p:cNvPr id="2733174" name="Freeform 118"/>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75" name="Rectangle 119"/>
                <p:cNvSpPr>
                  <a:spLocks noChangeArrowheads="1"/>
                </p:cNvSpPr>
                <p:nvPr/>
              </p:nvSpPr>
              <p:spPr bwMode="auto">
                <a:xfrm rot="5400000">
                  <a:off x="3449" y="2617"/>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176" name="Line 120"/>
              <p:cNvSpPr>
                <a:spLocks noChangeShapeType="1"/>
              </p:cNvSpPr>
              <p:nvPr/>
            </p:nvSpPr>
            <p:spPr bwMode="auto">
              <a:xfrm>
                <a:off x="3385" y="2925"/>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77" name="Line 121"/>
              <p:cNvSpPr>
                <a:spLocks noChangeShapeType="1"/>
              </p:cNvSpPr>
              <p:nvPr/>
            </p:nvSpPr>
            <p:spPr bwMode="auto">
              <a:xfrm>
                <a:off x="3385" y="3117"/>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78" name="Freeform 122"/>
              <p:cNvSpPr>
                <a:spLocks/>
              </p:cNvSpPr>
              <p:nvPr/>
            </p:nvSpPr>
            <p:spPr bwMode="auto">
              <a:xfrm>
                <a:off x="3478" y="301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79" name="Rectangle 123"/>
              <p:cNvSpPr>
                <a:spLocks noChangeArrowheads="1"/>
              </p:cNvSpPr>
              <p:nvPr/>
            </p:nvSpPr>
            <p:spPr bwMode="auto">
              <a:xfrm>
                <a:off x="3492" y="333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9" name="Group 124"/>
              <p:cNvGrpSpPr>
                <a:grpSpLocks/>
              </p:cNvGrpSpPr>
              <p:nvPr/>
            </p:nvGrpSpPr>
            <p:grpSpPr bwMode="auto">
              <a:xfrm>
                <a:off x="3511" y="3325"/>
                <a:ext cx="296" cy="289"/>
                <a:chOff x="3511" y="3040"/>
                <a:chExt cx="296" cy="289"/>
              </a:xfrm>
            </p:grpSpPr>
            <p:sp>
              <p:nvSpPr>
                <p:cNvPr id="2733181" name="Freeform 125"/>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82" name="Freeform 126"/>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83" name="Line 127"/>
              <p:cNvSpPr>
                <a:spLocks noChangeShapeType="1"/>
              </p:cNvSpPr>
              <p:nvPr/>
            </p:nvSpPr>
            <p:spPr bwMode="auto">
              <a:xfrm>
                <a:off x="3396" y="3469"/>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84" name="Freeform 128"/>
              <p:cNvSpPr>
                <a:spLocks/>
              </p:cNvSpPr>
              <p:nvPr/>
            </p:nvSpPr>
            <p:spPr bwMode="auto">
              <a:xfrm>
                <a:off x="3458" y="3373"/>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30" name="Group 129"/>
            <p:cNvGrpSpPr>
              <a:grpSpLocks/>
            </p:cNvGrpSpPr>
            <p:nvPr/>
          </p:nvGrpSpPr>
          <p:grpSpPr bwMode="auto">
            <a:xfrm>
              <a:off x="7653827" y="5661636"/>
              <a:ext cx="709612" cy="468312"/>
              <a:chOff x="4681" y="3034"/>
              <a:chExt cx="447" cy="295"/>
            </a:xfrm>
          </p:grpSpPr>
          <p:sp>
            <p:nvSpPr>
              <p:cNvPr id="2733186" name="Freeform 130" descr="25%"/>
              <p:cNvSpPr>
                <a:spLocks/>
              </p:cNvSpPr>
              <p:nvPr/>
            </p:nvSpPr>
            <p:spPr bwMode="auto">
              <a:xfrm flipH="1">
                <a:off x="4828" y="303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87" name="Rectangle 131"/>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dirty="0" err="1">
                    <a:solidFill>
                      <a:schemeClr val="tx1"/>
                    </a:solidFill>
                    <a:latin typeface="Times" pitchFamily="-65" charset="0"/>
                  </a:rPr>
                  <a:t>Reg</a:t>
                </a:r>
                <a:endParaRPr lang="en-US" sz="1600" b="1" dirty="0">
                  <a:solidFill>
                    <a:schemeClr val="tx1"/>
                  </a:solidFill>
                  <a:latin typeface="Times" pitchFamily="-65" charset="0"/>
                </a:endParaRPr>
              </a:p>
            </p:txBody>
          </p:sp>
          <p:grpSp>
            <p:nvGrpSpPr>
              <p:cNvPr id="31" name="Group 132"/>
              <p:cNvGrpSpPr>
                <a:grpSpLocks/>
              </p:cNvGrpSpPr>
              <p:nvPr/>
            </p:nvGrpSpPr>
            <p:grpSpPr bwMode="auto">
              <a:xfrm>
                <a:off x="4828" y="3040"/>
                <a:ext cx="284" cy="289"/>
                <a:chOff x="4828" y="3040"/>
                <a:chExt cx="284" cy="289"/>
              </a:xfrm>
            </p:grpSpPr>
            <p:sp>
              <p:nvSpPr>
                <p:cNvPr id="2733189" name="Freeform 133"/>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90" name="Freeform 134"/>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91" name="Line 135"/>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grpSp>
          <p:nvGrpSpPr>
            <p:cNvPr id="2733056" name="Group 136"/>
            <p:cNvGrpSpPr>
              <a:grpSpLocks/>
            </p:cNvGrpSpPr>
            <p:nvPr/>
          </p:nvGrpSpPr>
          <p:grpSpPr bwMode="auto">
            <a:xfrm>
              <a:off x="6885477" y="4950436"/>
              <a:ext cx="876300" cy="1255712"/>
              <a:chOff x="4197" y="2586"/>
              <a:chExt cx="552" cy="791"/>
            </a:xfrm>
          </p:grpSpPr>
          <p:sp>
            <p:nvSpPr>
              <p:cNvPr id="2733193" name="Freeform 137" descr="25%"/>
              <p:cNvSpPr>
                <a:spLocks/>
              </p:cNvSpPr>
              <p:nvPr/>
            </p:nvSpPr>
            <p:spPr bwMode="auto">
              <a:xfrm flipH="1">
                <a:off x="4401" y="258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94" name="Rectangle 138"/>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33057" name="Group 139"/>
              <p:cNvGrpSpPr>
                <a:grpSpLocks/>
              </p:cNvGrpSpPr>
              <p:nvPr/>
            </p:nvGrpSpPr>
            <p:grpSpPr bwMode="auto">
              <a:xfrm>
                <a:off x="4401" y="2592"/>
                <a:ext cx="284" cy="289"/>
                <a:chOff x="4401" y="2592"/>
                <a:chExt cx="284" cy="289"/>
              </a:xfrm>
            </p:grpSpPr>
            <p:sp>
              <p:nvSpPr>
                <p:cNvPr id="2733196" name="Freeform 140"/>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97" name="Freeform 141"/>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98" name="Line 142"/>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99" name="Rectangle 143"/>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33058" name="Group 144"/>
              <p:cNvGrpSpPr>
                <a:grpSpLocks/>
              </p:cNvGrpSpPr>
              <p:nvPr/>
            </p:nvGrpSpPr>
            <p:grpSpPr bwMode="auto">
              <a:xfrm>
                <a:off x="4360" y="3040"/>
                <a:ext cx="325" cy="289"/>
                <a:chOff x="4360" y="3040"/>
                <a:chExt cx="325" cy="289"/>
              </a:xfrm>
            </p:grpSpPr>
            <p:sp>
              <p:nvSpPr>
                <p:cNvPr id="2733201" name="Freeform 145"/>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02" name="Freeform 146"/>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03" name="Line 147"/>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04" name="Freeform 148"/>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733059" name="Group 149"/>
            <p:cNvGrpSpPr>
              <a:grpSpLocks/>
            </p:cNvGrpSpPr>
            <p:nvPr/>
          </p:nvGrpSpPr>
          <p:grpSpPr bwMode="auto">
            <a:xfrm>
              <a:off x="6207614" y="4248761"/>
              <a:ext cx="876300" cy="2084387"/>
              <a:chOff x="3770" y="2144"/>
              <a:chExt cx="552" cy="1313"/>
            </a:xfrm>
          </p:grpSpPr>
          <p:sp>
            <p:nvSpPr>
              <p:cNvPr id="2733206" name="Rectangle 150"/>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33062" name="Group 151"/>
              <p:cNvGrpSpPr>
                <a:grpSpLocks/>
              </p:cNvGrpSpPr>
              <p:nvPr/>
            </p:nvGrpSpPr>
            <p:grpSpPr bwMode="auto">
              <a:xfrm>
                <a:off x="3974" y="2144"/>
                <a:ext cx="284" cy="289"/>
                <a:chOff x="3974" y="2144"/>
                <a:chExt cx="284" cy="289"/>
              </a:xfrm>
            </p:grpSpPr>
            <p:sp>
              <p:nvSpPr>
                <p:cNvPr id="2733208" name="Freeform 152"/>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09" name="Freeform 153"/>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10" name="Line 154"/>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11" name="Rectangle 155"/>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33068" name="Group 156"/>
              <p:cNvGrpSpPr>
                <a:grpSpLocks/>
              </p:cNvGrpSpPr>
              <p:nvPr/>
            </p:nvGrpSpPr>
            <p:grpSpPr bwMode="auto">
              <a:xfrm>
                <a:off x="3933" y="2592"/>
                <a:ext cx="325" cy="289"/>
                <a:chOff x="3933" y="2592"/>
                <a:chExt cx="325" cy="289"/>
              </a:xfrm>
            </p:grpSpPr>
            <p:sp>
              <p:nvSpPr>
                <p:cNvPr id="2733213" name="Freeform 157"/>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14" name="Freeform 158"/>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15" name="Line 15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16" name="Freeform 16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733077" name="Group 161"/>
              <p:cNvGrpSpPr>
                <a:grpSpLocks/>
              </p:cNvGrpSpPr>
              <p:nvPr/>
            </p:nvGrpSpPr>
            <p:grpSpPr bwMode="auto">
              <a:xfrm>
                <a:off x="3963" y="2944"/>
                <a:ext cx="227" cy="481"/>
                <a:chOff x="3963" y="2944"/>
                <a:chExt cx="227" cy="481"/>
              </a:xfrm>
            </p:grpSpPr>
            <p:sp>
              <p:nvSpPr>
                <p:cNvPr id="2733218" name="Freeform 162"/>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19" name="Rectangle 163"/>
                <p:cNvSpPr>
                  <a:spLocks noChangeArrowheads="1"/>
                </p:cNvSpPr>
                <p:nvPr/>
              </p:nvSpPr>
              <p:spPr bwMode="auto">
                <a:xfrm rot="5400000">
                  <a:off x="3876" y="3065"/>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220" name="Line 164"/>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21" name="Line 165"/>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22" name="Freeform 166"/>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33223" name="Rectangle 167"/>
          <p:cNvSpPr>
            <a:spLocks noChangeArrowheads="1"/>
          </p:cNvSpPr>
          <p:nvPr/>
        </p:nvSpPr>
        <p:spPr bwMode="auto">
          <a:xfrm>
            <a:off x="457200" y="1371600"/>
            <a:ext cx="8229600" cy="520655"/>
          </a:xfrm>
          <a:prstGeom prst="rect">
            <a:avLst/>
          </a:prstGeom>
          <a:noFill/>
          <a:ln w="12700">
            <a:noFill/>
            <a:miter lim="800000"/>
            <a:headEnd/>
            <a:tailEnd/>
          </a:ln>
          <a:effectLst/>
        </p:spPr>
        <p:txBody>
          <a:bodyPr wrap="none" lIns="90487" tIns="44450" rIns="90487" bIns="44450">
            <a:prstTxWarp prst="textNoShape">
              <a:avLst/>
            </a:prstTxWarp>
            <a:normAutofit/>
          </a:bodyPr>
          <a:lstStyle/>
          <a:p>
            <a:pPr>
              <a:buFont typeface="Arial" pitchFamily="34" charset="0"/>
              <a:buChar char="•"/>
            </a:pPr>
            <a:r>
              <a:rPr lang="en-US" sz="2800" dirty="0" smtClean="0">
                <a:solidFill>
                  <a:schemeClr val="tx1"/>
                </a:solidFill>
              </a:rPr>
              <a:t>  </a:t>
            </a:r>
            <a:r>
              <a:rPr lang="en-US" sz="2800" dirty="0" err="1" smtClean="0">
                <a:solidFill>
                  <a:schemeClr val="tx1"/>
                </a:solidFill>
              </a:rPr>
              <a:t>RegFile</a:t>
            </a:r>
            <a:r>
              <a:rPr lang="en-US" sz="2800" dirty="0" smtClean="0">
                <a:solidFill>
                  <a:schemeClr val="tx1"/>
                </a:solidFill>
              </a:rPr>
              <a:t>: left half is write, </a:t>
            </a:r>
            <a:r>
              <a:rPr lang="en-US" sz="2800" dirty="0"/>
              <a:t>right half is read</a:t>
            </a:r>
            <a:endParaRPr lang="en-US" sz="2800" dirty="0">
              <a:solidFill>
                <a:schemeClr val="tx1"/>
              </a:solidFill>
            </a:endParaRPr>
          </a:p>
        </p:txBody>
      </p:sp>
      <p:grpSp>
        <p:nvGrpSpPr>
          <p:cNvPr id="2733079" name="Group 168"/>
          <p:cNvGrpSpPr>
            <a:grpSpLocks/>
          </p:cNvGrpSpPr>
          <p:nvPr/>
        </p:nvGrpSpPr>
        <p:grpSpPr bwMode="auto">
          <a:xfrm>
            <a:off x="2902439" y="2824773"/>
            <a:ext cx="673100" cy="1146175"/>
            <a:chOff x="1688" y="1247"/>
            <a:chExt cx="424" cy="722"/>
          </a:xfrm>
        </p:grpSpPr>
        <p:sp>
          <p:nvSpPr>
            <p:cNvPr id="2733225" name="Freeform 169" descr="25%"/>
            <p:cNvSpPr>
              <a:spLocks/>
            </p:cNvSpPr>
            <p:nvPr/>
          </p:nvSpPr>
          <p:spPr bwMode="auto">
            <a:xfrm>
              <a:off x="1939" y="124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26" name="Rectangle 170"/>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2733227" name="Rectangle 171"/>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733082" name="Group 172"/>
            <p:cNvGrpSpPr>
              <a:grpSpLocks/>
            </p:cNvGrpSpPr>
            <p:nvPr/>
          </p:nvGrpSpPr>
          <p:grpSpPr bwMode="auto">
            <a:xfrm>
              <a:off x="1803" y="1248"/>
              <a:ext cx="296" cy="289"/>
              <a:chOff x="1803" y="1248"/>
              <a:chExt cx="296" cy="289"/>
            </a:xfrm>
          </p:grpSpPr>
          <p:sp>
            <p:nvSpPr>
              <p:cNvPr id="2733229" name="Freeform 173"/>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30" name="Freeform 174"/>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31" name="Line 175"/>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32" name="Freeform 176"/>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733085" name="Group 177"/>
            <p:cNvGrpSpPr>
              <a:grpSpLocks/>
            </p:cNvGrpSpPr>
            <p:nvPr/>
          </p:nvGrpSpPr>
          <p:grpSpPr bwMode="auto">
            <a:xfrm>
              <a:off x="1753" y="1680"/>
              <a:ext cx="359" cy="289"/>
              <a:chOff x="1324" y="1248"/>
              <a:chExt cx="359" cy="289"/>
            </a:xfrm>
          </p:grpSpPr>
          <p:sp>
            <p:nvSpPr>
              <p:cNvPr id="2733234" name="Rectangle 178"/>
              <p:cNvSpPr>
                <a:spLocks noChangeArrowheads="1"/>
              </p:cNvSpPr>
              <p:nvPr/>
            </p:nvSpPr>
            <p:spPr bwMode="auto">
              <a:xfrm>
                <a:off x="1324" y="1250"/>
                <a:ext cx="146"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p>
            </p:txBody>
          </p:sp>
          <p:grpSp>
            <p:nvGrpSpPr>
              <p:cNvPr id="2733088" name="Group 179"/>
              <p:cNvGrpSpPr>
                <a:grpSpLocks/>
              </p:cNvGrpSpPr>
              <p:nvPr/>
            </p:nvGrpSpPr>
            <p:grpSpPr bwMode="auto">
              <a:xfrm>
                <a:off x="1343" y="1248"/>
                <a:ext cx="340" cy="289"/>
                <a:chOff x="1343" y="1248"/>
                <a:chExt cx="340" cy="289"/>
              </a:xfrm>
            </p:grpSpPr>
            <p:sp>
              <p:nvSpPr>
                <p:cNvPr id="2733236" name="Freeform 180"/>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37" name="Freeform 181"/>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sp>
        <p:nvSpPr>
          <p:cNvPr id="182" name="Title 181"/>
          <p:cNvSpPr>
            <a:spLocks noGrp="1"/>
          </p:cNvSpPr>
          <p:nvPr>
            <p:ph type="title"/>
          </p:nvPr>
        </p:nvSpPr>
        <p:spPr/>
        <p:txBody>
          <a:bodyPr/>
          <a:lstStyle/>
          <a:p>
            <a:r>
              <a:rPr lang="en-US" dirty="0" smtClean="0">
                <a:solidFill>
                  <a:schemeClr val="accent1"/>
                </a:solidFill>
              </a:rPr>
              <a:t>Graphical Pipeline Representation</a:t>
            </a:r>
            <a:endParaRPr lang="en-US" dirty="0">
              <a:solidFill>
                <a:schemeClr val="accent1"/>
              </a:solidFill>
            </a:endParaRPr>
          </a:p>
        </p:txBody>
      </p:sp>
      <p:sp>
        <p:nvSpPr>
          <p:cNvPr id="188" name="Slide Number Placeholder 187"/>
          <p:cNvSpPr>
            <a:spLocks noGrp="1"/>
          </p:cNvSpPr>
          <p:nvPr>
            <p:ph type="sldNum" sz="quarter" idx="12"/>
          </p:nvPr>
        </p:nvSpPr>
        <p:spPr/>
        <p:txBody>
          <a:bodyPr/>
          <a:lstStyle/>
          <a:p>
            <a:fld id="{3CC63E4C-4642-794D-A2FD-70F6B81535F5}" type="slidenum">
              <a:rPr lang="en-US" smtClean="0"/>
              <a:pPr/>
              <a:t>24</a:t>
            </a:fld>
            <a:endParaRPr lang="en-US" dirty="0"/>
          </a:p>
        </p:txBody>
      </p:sp>
    </p:spTree>
    <p:extLst>
      <p:ext uri="{BB962C8B-B14F-4D97-AF65-F5344CB8AC3E}">
        <p14:creationId xmlns:p14="http://schemas.microsoft.com/office/powerpoint/2010/main" val="2689209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3079"/>
                                        </p:tgtEl>
                                        <p:attrNameLst>
                                          <p:attrName>style.visibility</p:attrName>
                                        </p:attrNameLst>
                                      </p:cBhvr>
                                      <p:to>
                                        <p:strVal val="visible"/>
                                      </p:to>
                                    </p:set>
                                    <p:animEffect transition="in" filter="wipe(left)">
                                      <p:cBhvr>
                                        <p:cTn id="12" dur="500"/>
                                        <p:tgtEl>
                                          <p:spTgt spid="27330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5"/>
                                        </p:tgtEl>
                                        <p:attrNameLst>
                                          <p:attrName>style.visibility</p:attrName>
                                        </p:attrNameLst>
                                      </p:cBhvr>
                                      <p:to>
                                        <p:strVal val="visible"/>
                                      </p:to>
                                    </p:set>
                                    <p:animEffect transition="in" filter="wipe(left)">
                                      <p:cBhvr>
                                        <p:cTn id="32"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dirty="0" smtClean="0">
                <a:solidFill>
                  <a:schemeClr val="accent1"/>
                </a:solidFill>
              </a:rPr>
              <a:t>Pipelining Performance (1/3)</a:t>
            </a:r>
            <a:endParaRPr lang="en-AU" dirty="0">
              <a:solidFill>
                <a:schemeClr val="accent1"/>
              </a:solidFill>
            </a:endParaRPr>
          </a:p>
        </p:txBody>
      </p:sp>
      <p:sp>
        <p:nvSpPr>
          <p:cNvPr id="331779" name="Rectangle 3"/>
          <p:cNvSpPr>
            <a:spLocks noGrp="1" noChangeArrowheads="1"/>
          </p:cNvSpPr>
          <p:nvPr>
            <p:ph idx="1"/>
          </p:nvPr>
        </p:nvSpPr>
        <p:spPr>
          <a:xfrm>
            <a:off x="457200" y="1600199"/>
            <a:ext cx="8229600" cy="4937760"/>
          </a:xfrm>
        </p:spPr>
        <p:txBody>
          <a:bodyPr>
            <a:normAutofit/>
          </a:bodyPr>
          <a:lstStyle/>
          <a:p>
            <a:r>
              <a:rPr lang="en-US" dirty="0" smtClean="0"/>
              <a:t>Use </a:t>
            </a:r>
            <a:r>
              <a:rPr lang="en-US" dirty="0" err="1" smtClean="0"/>
              <a:t>T</a:t>
            </a:r>
            <a:r>
              <a:rPr lang="en-US" baseline="-25000" dirty="0" err="1" smtClean="0"/>
              <a:t>c</a:t>
            </a:r>
            <a:r>
              <a:rPr lang="en-US" dirty="0" smtClean="0"/>
              <a:t> (“time between completion of instructions”) to measure speedup</a:t>
            </a:r>
            <a:endParaRPr lang="en-US" dirty="0"/>
          </a:p>
          <a:p>
            <a:pPr lvl="1">
              <a:spcBef>
                <a:spcPts val="1800"/>
              </a:spcBef>
            </a:pPr>
            <a:r>
              <a:rPr lang="en-US" dirty="0" smtClean="0"/>
              <a:t> </a:t>
            </a:r>
          </a:p>
          <a:p>
            <a:pPr lvl="1">
              <a:spcBef>
                <a:spcPts val="1800"/>
              </a:spcBef>
            </a:pPr>
            <a:r>
              <a:rPr lang="en-US" dirty="0" smtClean="0"/>
              <a:t>Equality only achieved if stages are </a:t>
            </a:r>
            <a:r>
              <a:rPr lang="en-US" i="1" dirty="0" smtClean="0">
                <a:solidFill>
                  <a:srgbClr val="FF0000"/>
                </a:solidFill>
              </a:rPr>
              <a:t>balanced</a:t>
            </a:r>
            <a:r>
              <a:rPr lang="en-US" dirty="0" smtClean="0"/>
              <a:t> </a:t>
            </a:r>
            <a:br>
              <a:rPr lang="en-US" dirty="0" smtClean="0"/>
            </a:br>
            <a:r>
              <a:rPr lang="en-US" dirty="0" smtClean="0"/>
              <a:t>(i.e. take the same amount of time)</a:t>
            </a:r>
            <a:endParaRPr lang="en-US" dirty="0"/>
          </a:p>
          <a:p>
            <a:r>
              <a:rPr lang="en-US" dirty="0"/>
              <a:t>If not balanced, speedup is </a:t>
            </a:r>
            <a:r>
              <a:rPr lang="en-US" dirty="0" smtClean="0"/>
              <a:t>reduced</a:t>
            </a:r>
            <a:endParaRPr lang="en-US" dirty="0"/>
          </a:p>
          <a:p>
            <a:r>
              <a:rPr lang="en-US" dirty="0"/>
              <a:t>Speedup due to increased </a:t>
            </a:r>
            <a:r>
              <a:rPr lang="en-US" i="1" dirty="0"/>
              <a:t>throughput</a:t>
            </a:r>
          </a:p>
          <a:p>
            <a:pPr lvl="1"/>
            <a:r>
              <a:rPr lang="en-US" i="1" dirty="0"/>
              <a:t>Latency</a:t>
            </a:r>
            <a:r>
              <a:rPr lang="en-US" dirty="0"/>
              <a:t> </a:t>
            </a:r>
            <a:r>
              <a:rPr lang="en-US" dirty="0" smtClean="0"/>
              <a:t>for </a:t>
            </a:r>
            <a:r>
              <a:rPr lang="en-US" dirty="0"/>
              <a:t>each </a:t>
            </a:r>
            <a:r>
              <a:rPr lang="en-US" dirty="0" smtClean="0"/>
              <a:t>instruction </a:t>
            </a:r>
            <a:r>
              <a:rPr lang="en-US" dirty="0"/>
              <a:t>does not decrease</a:t>
            </a:r>
            <a:endParaRPr lang="en-AU" dirty="0"/>
          </a:p>
        </p:txBody>
      </p: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25880" y="2606040"/>
            <a:ext cx="4648200" cy="952500"/>
          </a:xfrm>
          <a:prstGeom prst="rect">
            <a:avLst/>
          </a:prstGeom>
          <a:noFill/>
        </p:spPr>
      </p:pic>
      <p:sp>
        <p:nvSpPr>
          <p:cNvPr id="9219" name="Rectangle 3"/>
          <p:cNvSpPr>
            <a:spLocks noChangeArrowheads="1"/>
          </p:cNvSpPr>
          <p:nvPr/>
        </p:nvSpPr>
        <p:spPr bwMode="auto">
          <a:xfrm>
            <a:off x="0" y="1409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Slide Number Placeholder 11"/>
          <p:cNvSpPr>
            <a:spLocks noGrp="1"/>
          </p:cNvSpPr>
          <p:nvPr>
            <p:ph type="sldNum" sz="quarter" idx="12"/>
          </p:nvPr>
        </p:nvSpPr>
        <p:spPr/>
        <p:txBody>
          <a:bodyPr/>
          <a:lstStyle/>
          <a:p>
            <a:fld id="{3CC63E4C-4642-794D-A2FD-70F6B81535F5}" type="slidenum">
              <a:rPr lang="en-US" smtClean="0"/>
              <a:pPr/>
              <a:t>25</a:t>
            </a:fld>
            <a:endParaRPr lang="en-US" dirty="0"/>
          </a:p>
        </p:txBody>
      </p:sp>
    </p:spTree>
    <p:extLst>
      <p:ext uri="{BB962C8B-B14F-4D97-AF65-F5344CB8AC3E}">
        <p14:creationId xmlns:p14="http://schemas.microsoft.com/office/powerpoint/2010/main" val="3356642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7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17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1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smtClean="0">
                <a:solidFill>
                  <a:schemeClr val="accent1"/>
                </a:solidFill>
              </a:rPr>
              <a:t>Pipelining Performance (2/3)</a:t>
            </a:r>
            <a:endParaRPr lang="en-AU" dirty="0">
              <a:solidFill>
                <a:schemeClr val="accent1"/>
              </a:solidFill>
            </a:endParaRPr>
          </a:p>
        </p:txBody>
      </p:sp>
      <p:sp>
        <p:nvSpPr>
          <p:cNvPr id="327683" name="Rectangle 3"/>
          <p:cNvSpPr>
            <a:spLocks noGrp="1" noChangeArrowheads="1"/>
          </p:cNvSpPr>
          <p:nvPr>
            <p:ph idx="1"/>
          </p:nvPr>
        </p:nvSpPr>
        <p:spPr>
          <a:xfrm>
            <a:off x="457200" y="1600200"/>
            <a:ext cx="8229600" cy="4937760"/>
          </a:xfrm>
        </p:spPr>
        <p:txBody>
          <a:bodyPr>
            <a:normAutofit/>
          </a:bodyPr>
          <a:lstStyle/>
          <a:p>
            <a:r>
              <a:rPr lang="en-US" sz="2800" dirty="0"/>
              <a:t>Assume time for stages is</a:t>
            </a:r>
          </a:p>
          <a:p>
            <a:pPr lvl="1"/>
            <a:r>
              <a:rPr lang="en-US" sz="2400" dirty="0"/>
              <a:t>100ps for register read or write</a:t>
            </a:r>
          </a:p>
          <a:p>
            <a:pPr lvl="1"/>
            <a:r>
              <a:rPr lang="en-US" sz="2400" dirty="0"/>
              <a:t>200ps for other stages</a:t>
            </a:r>
            <a:endParaRPr lang="en-US" sz="24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What is pipelined clock rate?</a:t>
            </a:r>
          </a:p>
          <a:p>
            <a:pPr lvl="1"/>
            <a:r>
              <a:rPr lang="en-US" sz="2400" dirty="0" smtClean="0"/>
              <a:t>Compare </a:t>
            </a:r>
            <a:r>
              <a:rPr lang="en-US" sz="2400" dirty="0"/>
              <a:t>pipelined </a:t>
            </a:r>
            <a:r>
              <a:rPr lang="en-US" sz="2400" dirty="0" err="1"/>
              <a:t>datapath</a:t>
            </a:r>
            <a:r>
              <a:rPr lang="en-US" sz="2400" dirty="0"/>
              <a:t> with single-cycle </a:t>
            </a:r>
            <a:r>
              <a:rPr lang="en-US" sz="2400" dirty="0" err="1"/>
              <a:t>datapath</a:t>
            </a:r>
            <a:endParaRPr lang="en-US" sz="2400" dirty="0"/>
          </a:p>
        </p:txBody>
      </p:sp>
      <p:graphicFrame>
        <p:nvGraphicFramePr>
          <p:cNvPr id="327684" name="Group 4"/>
          <p:cNvGraphicFramePr>
            <a:graphicFrameLocks noGrp="1"/>
          </p:cNvGraphicFramePr>
          <p:nvPr/>
        </p:nvGraphicFramePr>
        <p:xfrm>
          <a:off x="395288" y="3154680"/>
          <a:ext cx="8353425" cy="2246631"/>
        </p:xfrm>
        <a:graphic>
          <a:graphicData uri="http://schemas.openxmlformats.org/drawingml/2006/table">
            <a:tbl>
              <a:tblPr/>
              <a:tblGrid>
                <a:gridCol w="1193800"/>
                <a:gridCol w="1192212"/>
                <a:gridCol w="1195388"/>
                <a:gridCol w="1190625"/>
                <a:gridCol w="1195387"/>
                <a:gridCol w="1192213"/>
                <a:gridCol w="1193800"/>
              </a:tblGrid>
              <a:tr h="446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err="1">
                          <a:ln>
                            <a:noFill/>
                          </a:ln>
                          <a:solidFill>
                            <a:schemeClr val="tx1"/>
                          </a:solidFill>
                          <a:effectLst/>
                          <a:latin typeface="Arial" charset="0"/>
                        </a:rPr>
                        <a:t>Instr</a:t>
                      </a:r>
                      <a:endParaRPr kumimoji="0" lang="en-AU" sz="18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err="1">
                          <a:ln>
                            <a:noFill/>
                          </a:ln>
                          <a:solidFill>
                            <a:schemeClr val="tx1"/>
                          </a:solidFill>
                          <a:effectLst/>
                          <a:latin typeface="Arial" charset="0"/>
                        </a:rPr>
                        <a:t>Instr</a:t>
                      </a:r>
                      <a:r>
                        <a:rPr kumimoji="0" lang="en-US" sz="1800" b="1" i="0" u="none" strike="noStrike" cap="none" normalizeH="0" baseline="0" dirty="0">
                          <a:ln>
                            <a:noFill/>
                          </a:ln>
                          <a:solidFill>
                            <a:schemeClr val="tx1"/>
                          </a:solidFill>
                          <a:effectLst/>
                          <a:latin typeface="Arial" charset="0"/>
                        </a:rPr>
                        <a:t> fetch</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Register read</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ALU op</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Memory access</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Register write</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Total time</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lw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800ps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sw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700ps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R-format</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600ps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beq</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200ps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500ps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Slide Number Placeholder 9"/>
          <p:cNvSpPr>
            <a:spLocks noGrp="1"/>
          </p:cNvSpPr>
          <p:nvPr>
            <p:ph type="sldNum" sz="quarter" idx="12"/>
          </p:nvPr>
        </p:nvSpPr>
        <p:spPr/>
        <p:txBody>
          <a:bodyPr/>
          <a:lstStyle/>
          <a:p>
            <a:fld id="{3CC63E4C-4642-794D-A2FD-70F6B81535F5}" type="slidenum">
              <a:rPr lang="en-US" smtClean="0"/>
              <a:pPr/>
              <a:t>26</a:t>
            </a:fld>
            <a:endParaRPr lang="en-US" dirty="0"/>
          </a:p>
        </p:txBody>
      </p:sp>
    </p:spTree>
    <p:extLst>
      <p:ext uri="{BB962C8B-B14F-4D97-AF65-F5344CB8AC3E}">
        <p14:creationId xmlns:p14="http://schemas.microsoft.com/office/powerpoint/2010/main" val="537105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57200" y="274320"/>
            <a:ext cx="8229600" cy="1143000"/>
          </a:xfrm>
        </p:spPr>
        <p:txBody>
          <a:bodyPr/>
          <a:lstStyle/>
          <a:p>
            <a:r>
              <a:rPr lang="en-US" dirty="0" smtClean="0">
                <a:solidFill>
                  <a:schemeClr val="accent1"/>
                </a:solidFill>
              </a:rPr>
              <a:t>Pipelining Performance (3/3)</a:t>
            </a:r>
            <a:endParaRPr lang="en-AU" dirty="0">
              <a:solidFill>
                <a:schemeClr val="accent1"/>
              </a:solidFill>
            </a:endParaRPr>
          </a:p>
        </p:txBody>
      </p:sp>
      <p:pic>
        <p:nvPicPr>
          <p:cNvPr id="329734" name="Picture 6" descr="f04-27-P374493"/>
          <p:cNvPicPr>
            <a:picLocks noChangeAspect="1" noChangeArrowheads="1"/>
          </p:cNvPicPr>
          <p:nvPr/>
        </p:nvPicPr>
        <p:blipFill>
          <a:blip r:embed="rId3"/>
          <a:srcRect/>
          <a:stretch>
            <a:fillRect/>
          </a:stretch>
        </p:blipFill>
        <p:spPr bwMode="auto">
          <a:xfrm>
            <a:off x="1645920" y="1600200"/>
            <a:ext cx="7062896" cy="4937760"/>
          </a:xfrm>
          <a:prstGeom prst="rect">
            <a:avLst/>
          </a:prstGeom>
          <a:noFill/>
        </p:spPr>
      </p:pic>
      <p:sp>
        <p:nvSpPr>
          <p:cNvPr id="9" name="TextBox 8"/>
          <p:cNvSpPr txBox="1"/>
          <p:nvPr/>
        </p:nvSpPr>
        <p:spPr>
          <a:xfrm>
            <a:off x="0" y="2377440"/>
            <a:ext cx="1672506" cy="1015663"/>
          </a:xfrm>
          <a:prstGeom prst="rect">
            <a:avLst/>
          </a:prstGeom>
          <a:noFill/>
        </p:spPr>
        <p:txBody>
          <a:bodyPr wrap="square" rtlCol="0">
            <a:spAutoFit/>
          </a:bodyPr>
          <a:lstStyle/>
          <a:p>
            <a:pPr algn="ctr"/>
            <a:r>
              <a:rPr lang="en-US" sz="2000" b="1" dirty="0" smtClean="0"/>
              <a:t>Single-cycle</a:t>
            </a:r>
          </a:p>
          <a:p>
            <a:pPr algn="ctr"/>
            <a:r>
              <a:rPr lang="en-US" sz="2000" b="1" dirty="0" err="1" smtClean="0">
                <a:solidFill>
                  <a:srgbClr val="FF0000"/>
                </a:solidFill>
              </a:rPr>
              <a:t>T</a:t>
            </a:r>
            <a:r>
              <a:rPr lang="en-US" sz="2000" b="1" baseline="-25000" dirty="0" err="1" smtClean="0">
                <a:solidFill>
                  <a:srgbClr val="FF0000"/>
                </a:solidFill>
              </a:rPr>
              <a:t>c</a:t>
            </a:r>
            <a:r>
              <a:rPr lang="en-US" sz="2000" b="1" dirty="0" smtClean="0">
                <a:solidFill>
                  <a:srgbClr val="FF0000"/>
                </a:solidFill>
              </a:rPr>
              <a:t> = 800 </a:t>
            </a:r>
            <a:r>
              <a:rPr lang="en-US" sz="2000" b="1" dirty="0" err="1" smtClean="0">
                <a:solidFill>
                  <a:srgbClr val="FF0000"/>
                </a:solidFill>
              </a:rPr>
              <a:t>ps</a:t>
            </a:r>
            <a:endParaRPr lang="en-US" sz="2000" b="1" dirty="0" smtClean="0">
              <a:solidFill>
                <a:srgbClr val="FF0000"/>
              </a:solidFill>
            </a:endParaRPr>
          </a:p>
          <a:p>
            <a:pPr algn="ctr"/>
            <a:r>
              <a:rPr lang="en-US" sz="2000" b="1" dirty="0" smtClean="0">
                <a:solidFill>
                  <a:srgbClr val="FF0000"/>
                </a:solidFill>
              </a:rPr>
              <a:t>f = 1.25GHz</a:t>
            </a:r>
            <a:endParaRPr lang="en-US" sz="2000" b="1" dirty="0">
              <a:solidFill>
                <a:srgbClr val="FF0000"/>
              </a:solidFill>
            </a:endParaRPr>
          </a:p>
        </p:txBody>
      </p:sp>
      <p:sp>
        <p:nvSpPr>
          <p:cNvPr id="10" name="TextBox 9"/>
          <p:cNvSpPr txBox="1"/>
          <p:nvPr/>
        </p:nvSpPr>
        <p:spPr>
          <a:xfrm>
            <a:off x="91440" y="5029200"/>
            <a:ext cx="1508760" cy="1015663"/>
          </a:xfrm>
          <a:prstGeom prst="rect">
            <a:avLst/>
          </a:prstGeom>
          <a:noFill/>
        </p:spPr>
        <p:txBody>
          <a:bodyPr wrap="square" rtlCol="0">
            <a:spAutoFit/>
          </a:bodyPr>
          <a:lstStyle/>
          <a:p>
            <a:pPr algn="ctr"/>
            <a:r>
              <a:rPr lang="en-US" sz="2000" b="1" dirty="0" smtClean="0"/>
              <a:t>Pipelined</a:t>
            </a:r>
          </a:p>
          <a:p>
            <a:pPr algn="ctr"/>
            <a:r>
              <a:rPr lang="en-US" sz="2000" b="1" dirty="0" err="1" smtClean="0">
                <a:solidFill>
                  <a:srgbClr val="FF0000"/>
                </a:solidFill>
              </a:rPr>
              <a:t>T</a:t>
            </a:r>
            <a:r>
              <a:rPr lang="en-US" sz="2000" b="1" baseline="-25000" dirty="0" err="1" smtClean="0">
                <a:solidFill>
                  <a:srgbClr val="FF0000"/>
                </a:solidFill>
              </a:rPr>
              <a:t>c</a:t>
            </a:r>
            <a:r>
              <a:rPr lang="en-US" sz="2000" b="1" dirty="0" smtClean="0">
                <a:solidFill>
                  <a:srgbClr val="FF0000"/>
                </a:solidFill>
              </a:rPr>
              <a:t> = 200 </a:t>
            </a:r>
            <a:r>
              <a:rPr lang="en-US" sz="2000" b="1" dirty="0" err="1" smtClean="0">
                <a:solidFill>
                  <a:srgbClr val="FF0000"/>
                </a:solidFill>
              </a:rPr>
              <a:t>ps</a:t>
            </a:r>
            <a:endParaRPr lang="en-US" sz="2000" b="1" dirty="0" smtClean="0">
              <a:solidFill>
                <a:srgbClr val="FF0000"/>
              </a:solidFill>
            </a:endParaRPr>
          </a:p>
          <a:p>
            <a:pPr algn="ctr"/>
            <a:r>
              <a:rPr lang="en-US" sz="2000" b="1" dirty="0" smtClean="0">
                <a:solidFill>
                  <a:srgbClr val="FF0000"/>
                </a:solidFill>
              </a:rPr>
              <a:t>f = 5GHz</a:t>
            </a:r>
            <a:endParaRPr lang="en-US" sz="2000" b="1" dirty="0">
              <a:solidFill>
                <a:srgbClr val="FF0000"/>
              </a:solidFill>
            </a:endParaRPr>
          </a:p>
        </p:txBody>
      </p:sp>
      <p:sp>
        <p:nvSpPr>
          <p:cNvPr id="12" name="Slide Number Placeholder 11"/>
          <p:cNvSpPr>
            <a:spLocks noGrp="1"/>
          </p:cNvSpPr>
          <p:nvPr>
            <p:ph type="sldNum" sz="quarter" idx="12"/>
          </p:nvPr>
        </p:nvSpPr>
        <p:spPr/>
        <p:txBody>
          <a:bodyPr/>
          <a:lstStyle/>
          <a:p>
            <a:fld id="{3CC63E4C-4642-794D-A2FD-70F6B81535F5}" type="slidenum">
              <a:rPr lang="en-US" smtClean="0"/>
              <a:pPr/>
              <a:t>27</a:t>
            </a:fld>
            <a:endParaRPr lang="en-US" dirty="0"/>
          </a:p>
        </p:txBody>
      </p:sp>
    </p:spTree>
    <p:extLst>
      <p:ext uri="{BB962C8B-B14F-4D97-AF65-F5344CB8AC3E}">
        <p14:creationId xmlns:p14="http://schemas.microsoft.com/office/powerpoint/2010/main" val="2379771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1839"/>
          </a:xfrm>
        </p:spPr>
        <p:txBody>
          <a:bodyPr/>
          <a:lstStyle/>
          <a:p>
            <a:r>
              <a:rPr lang="en-US" dirty="0" smtClean="0"/>
              <a:t>Clicker/Peer Instruction</a:t>
            </a:r>
            <a:endParaRPr lang="en-US" dirty="0"/>
          </a:p>
        </p:txBody>
      </p:sp>
      <p:sp>
        <p:nvSpPr>
          <p:cNvPr id="6" name="Content Placeholder 5"/>
          <p:cNvSpPr>
            <a:spLocks noGrp="1"/>
          </p:cNvSpPr>
          <p:nvPr>
            <p:ph idx="1"/>
          </p:nvPr>
        </p:nvSpPr>
        <p:spPr>
          <a:xfrm>
            <a:off x="385647" y="1170876"/>
            <a:ext cx="8316747" cy="4525963"/>
          </a:xfrm>
        </p:spPr>
        <p:txBody>
          <a:bodyPr/>
          <a:lstStyle/>
          <a:p>
            <a:pPr marL="0" indent="0">
              <a:buNone/>
            </a:pPr>
            <a:r>
              <a:rPr lang="en-US" dirty="0" smtClean="0"/>
              <a:t>Logic in some stages takes 200ps and in some 100ps. </a:t>
            </a:r>
            <a:r>
              <a:rPr lang="en-US" dirty="0" err="1" smtClean="0"/>
              <a:t>Clk</a:t>
            </a:r>
            <a:r>
              <a:rPr lang="en-US" dirty="0" smtClean="0"/>
              <a:t>-Q delay is 30ps and setup-time is 20ps. What is the maximum clock frequency at which a pipelined design can operate?</a:t>
            </a:r>
          </a:p>
          <a:p>
            <a:r>
              <a:rPr lang="en-US" dirty="0" smtClean="0"/>
              <a:t>A: 10GHz</a:t>
            </a:r>
          </a:p>
          <a:p>
            <a:r>
              <a:rPr lang="en-US" dirty="0" smtClean="0"/>
              <a:t>B: 5GHz</a:t>
            </a:r>
          </a:p>
          <a:p>
            <a:r>
              <a:rPr lang="en-US" dirty="0" smtClean="0"/>
              <a:t>C: 6.7GHz</a:t>
            </a:r>
          </a:p>
          <a:p>
            <a:r>
              <a:rPr lang="en-US" dirty="0" smtClean="0"/>
              <a:t>D: 4.35GHz</a:t>
            </a:r>
          </a:p>
          <a:p>
            <a:r>
              <a:rPr lang="en-US" dirty="0" smtClean="0"/>
              <a:t>E: 4GHz</a:t>
            </a:r>
          </a:p>
        </p:txBody>
      </p:sp>
      <p:sp>
        <p:nvSpPr>
          <p:cNvPr id="5" name="Slide Number Placeholder 4"/>
          <p:cNvSpPr>
            <a:spLocks noGrp="1"/>
          </p:cNvSpPr>
          <p:nvPr>
            <p:ph type="sldNum" sz="quarter" idx="12"/>
          </p:nvPr>
        </p:nvSpPr>
        <p:spPr/>
        <p:txBody>
          <a:bodyPr/>
          <a:lstStyle/>
          <a:p>
            <a:pPr>
              <a:defRPr/>
            </a:pPr>
            <a:fld id="{2B3FC65D-271A-A842-B579-8A644641AC8D}" type="slidenum">
              <a:rPr lang="en-US" smtClean="0"/>
              <a:pPr>
                <a:defRPr/>
              </a:pPr>
              <a:t>28</a:t>
            </a:fld>
            <a:endParaRPr lang="en-US"/>
          </a:p>
        </p:txBody>
      </p:sp>
    </p:spTree>
    <p:extLst>
      <p:ext uri="{BB962C8B-B14F-4D97-AF65-F5344CB8AC3E}">
        <p14:creationId xmlns:p14="http://schemas.microsoft.com/office/powerpoint/2010/main" val="3121147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Administrivia</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r>
              <a:rPr lang="en-US" sz="2800" dirty="0" smtClean="0"/>
              <a:t>HW2 due 10/16 @ 23:59:59</a:t>
            </a:r>
          </a:p>
          <a:p>
            <a:endParaRPr lang="en-US" sz="2800" dirty="0" smtClean="0"/>
          </a:p>
          <a:p>
            <a:r>
              <a:rPr lang="en-US" sz="2800" dirty="0" smtClean="0"/>
              <a:t>Project 3-1 due date now 10/21 (release 10/14)</a:t>
            </a:r>
          </a:p>
          <a:p>
            <a:r>
              <a:rPr lang="en-US" sz="2800" dirty="0" smtClean="0"/>
              <a:t>Project 3-2 due date now 10/28 (release 10/18)</a:t>
            </a:r>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dirty="0"/>
          </a:p>
        </p:txBody>
      </p:sp>
    </p:spTree>
    <p:extLst>
      <p:ext uri="{BB962C8B-B14F-4D97-AF65-F5344CB8AC3E}">
        <p14:creationId xmlns:p14="http://schemas.microsoft.com/office/powerpoint/2010/main" val="30681728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60866"/>
            <a:ext cx="9166225" cy="474663"/>
          </a:xfrm>
          <a:noFill/>
        </p:spPr>
        <p:txBody>
          <a:bodyPr/>
          <a:lstStyle/>
          <a:p>
            <a:r>
              <a:rPr lang="en-US" sz="3600" dirty="0" smtClean="0"/>
              <a:t>Review: A Single-Cycle </a:t>
            </a:r>
            <a:r>
              <a:rPr lang="en-US" sz="3600" dirty="0" err="1"/>
              <a:t>Datapath</a:t>
            </a:r>
            <a:endParaRPr lang="en-US" sz="3600" dirty="0"/>
          </a:p>
        </p:txBody>
      </p:sp>
      <p:sp>
        <p:nvSpPr>
          <p:cNvPr id="14339" name="Rectangle 3"/>
          <p:cNvSpPr>
            <a:spLocks noChangeArrowheads="1"/>
          </p:cNvSpPr>
          <p:nvPr/>
        </p:nvSpPr>
        <p:spPr bwMode="auto">
          <a:xfrm rot="10800000" flipV="1">
            <a:off x="76200" y="61552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40" name="Rectangle 4"/>
          <p:cNvSpPr>
            <a:spLocks noChangeArrowheads="1"/>
          </p:cNvSpPr>
          <p:nvPr/>
        </p:nvSpPr>
        <p:spPr bwMode="auto">
          <a:xfrm>
            <a:off x="6934200" y="40216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1" name="Rectangle 5"/>
          <p:cNvSpPr>
            <a:spLocks noChangeArrowheads="1"/>
          </p:cNvSpPr>
          <p:nvPr/>
        </p:nvSpPr>
        <p:spPr bwMode="auto">
          <a:xfrm>
            <a:off x="6046788" y="2408764"/>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4342" name="Rectangle 6"/>
          <p:cNvSpPr>
            <a:spLocks noChangeArrowheads="1"/>
          </p:cNvSpPr>
          <p:nvPr/>
        </p:nvSpPr>
        <p:spPr bwMode="auto">
          <a:xfrm>
            <a:off x="3048000" y="47836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43" name="Rectangle 7"/>
          <p:cNvSpPr>
            <a:spLocks noChangeArrowheads="1"/>
          </p:cNvSpPr>
          <p:nvPr/>
        </p:nvSpPr>
        <p:spPr bwMode="auto">
          <a:xfrm>
            <a:off x="2503488" y="3878789"/>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4344" name="Rectangle 8"/>
          <p:cNvSpPr>
            <a:spLocks noChangeArrowheads="1"/>
          </p:cNvSpPr>
          <p:nvPr/>
        </p:nvSpPr>
        <p:spPr bwMode="auto">
          <a:xfrm>
            <a:off x="2625725" y="31834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4345" name="Line 9"/>
          <p:cNvSpPr>
            <a:spLocks noChangeShapeType="1"/>
          </p:cNvSpPr>
          <p:nvPr/>
        </p:nvSpPr>
        <p:spPr bwMode="auto">
          <a:xfrm flipH="1">
            <a:off x="2813050" y="41978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6" name="Rectangle 10"/>
          <p:cNvSpPr>
            <a:spLocks noChangeArrowheads="1"/>
          </p:cNvSpPr>
          <p:nvPr/>
        </p:nvSpPr>
        <p:spPr bwMode="auto">
          <a:xfrm>
            <a:off x="2665413" y="4297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7" name="Line 11"/>
          <p:cNvSpPr>
            <a:spLocks noChangeShapeType="1"/>
          </p:cNvSpPr>
          <p:nvPr/>
        </p:nvSpPr>
        <p:spPr bwMode="auto">
          <a:xfrm flipH="1">
            <a:off x="5638800" y="4021664"/>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8" name="Rectangle 12"/>
          <p:cNvSpPr>
            <a:spLocks noChangeArrowheads="1"/>
          </p:cNvSpPr>
          <p:nvPr/>
        </p:nvSpPr>
        <p:spPr bwMode="auto">
          <a:xfrm>
            <a:off x="5486400" y="37168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9" name="Rectangle 13"/>
          <p:cNvSpPr>
            <a:spLocks noChangeArrowheads="1"/>
          </p:cNvSpPr>
          <p:nvPr/>
        </p:nvSpPr>
        <p:spPr bwMode="auto">
          <a:xfrm>
            <a:off x="4692650" y="3716864"/>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4350" name="Line 14"/>
          <p:cNvSpPr>
            <a:spLocks noChangeShapeType="1"/>
          </p:cNvSpPr>
          <p:nvPr/>
        </p:nvSpPr>
        <p:spPr bwMode="auto">
          <a:xfrm flipV="1">
            <a:off x="4953000" y="45550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1" name="Rectangle 15"/>
          <p:cNvSpPr>
            <a:spLocks noChangeArrowheads="1"/>
          </p:cNvSpPr>
          <p:nvPr/>
        </p:nvSpPr>
        <p:spPr bwMode="auto">
          <a:xfrm>
            <a:off x="4797425" y="4678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52" name="Rectangle 16"/>
          <p:cNvSpPr>
            <a:spLocks noChangeArrowheads="1"/>
          </p:cNvSpPr>
          <p:nvPr/>
        </p:nvSpPr>
        <p:spPr bwMode="auto">
          <a:xfrm>
            <a:off x="4724400" y="4250264"/>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4353" name="Line 17"/>
          <p:cNvSpPr>
            <a:spLocks noChangeShapeType="1"/>
          </p:cNvSpPr>
          <p:nvPr/>
        </p:nvSpPr>
        <p:spPr bwMode="auto">
          <a:xfrm flipV="1">
            <a:off x="43434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4" name="Line 18"/>
          <p:cNvSpPr>
            <a:spLocks noChangeShapeType="1"/>
          </p:cNvSpPr>
          <p:nvPr/>
        </p:nvSpPr>
        <p:spPr bwMode="auto">
          <a:xfrm flipV="1">
            <a:off x="3594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5" name="Rectangle 19"/>
          <p:cNvSpPr>
            <a:spLocks noChangeArrowheads="1"/>
          </p:cNvSpPr>
          <p:nvPr/>
        </p:nvSpPr>
        <p:spPr bwMode="auto">
          <a:xfrm>
            <a:off x="3451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6" name="Line 20"/>
          <p:cNvSpPr>
            <a:spLocks noChangeShapeType="1"/>
          </p:cNvSpPr>
          <p:nvPr/>
        </p:nvSpPr>
        <p:spPr bwMode="auto">
          <a:xfrm flipV="1">
            <a:off x="3975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7" name="Rectangle 21"/>
          <p:cNvSpPr>
            <a:spLocks noChangeArrowheads="1"/>
          </p:cNvSpPr>
          <p:nvPr/>
        </p:nvSpPr>
        <p:spPr bwMode="auto">
          <a:xfrm>
            <a:off x="3810000"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8" name="Rectangle 22"/>
          <p:cNvSpPr>
            <a:spLocks noChangeArrowheads="1"/>
          </p:cNvSpPr>
          <p:nvPr/>
        </p:nvSpPr>
        <p:spPr bwMode="auto">
          <a:xfrm>
            <a:off x="3389313" y="3788302"/>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4359" name="Rectangle 23"/>
          <p:cNvSpPr>
            <a:spLocks noChangeArrowheads="1"/>
          </p:cNvSpPr>
          <p:nvPr/>
        </p:nvSpPr>
        <p:spPr bwMode="auto">
          <a:xfrm>
            <a:off x="3846513" y="3788302"/>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4360" name="Rectangle 24"/>
          <p:cNvSpPr>
            <a:spLocks noChangeArrowheads="1"/>
          </p:cNvSpPr>
          <p:nvPr/>
        </p:nvSpPr>
        <p:spPr bwMode="auto">
          <a:xfrm>
            <a:off x="4227513" y="3788302"/>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4361" name="Rectangle 25"/>
          <p:cNvSpPr>
            <a:spLocks noChangeArrowheads="1"/>
          </p:cNvSpPr>
          <p:nvPr/>
        </p:nvSpPr>
        <p:spPr bwMode="auto">
          <a:xfrm>
            <a:off x="3389313" y="4174064"/>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4362" name="Rectangle 26"/>
          <p:cNvSpPr>
            <a:spLocks noChangeArrowheads="1"/>
          </p:cNvSpPr>
          <p:nvPr/>
        </p:nvSpPr>
        <p:spPr bwMode="auto">
          <a:xfrm>
            <a:off x="3810000" y="3183464"/>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4363" name="Rectangle 27"/>
          <p:cNvSpPr>
            <a:spLocks noChangeArrowheads="1"/>
          </p:cNvSpPr>
          <p:nvPr/>
        </p:nvSpPr>
        <p:spPr bwMode="auto">
          <a:xfrm>
            <a:off x="3641725" y="2421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4364" name="Rectangle 28"/>
          <p:cNvSpPr>
            <a:spLocks noChangeArrowheads="1"/>
          </p:cNvSpPr>
          <p:nvPr/>
        </p:nvSpPr>
        <p:spPr bwMode="auto">
          <a:xfrm>
            <a:off x="4191000" y="3183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4365" name="Rectangle 29"/>
          <p:cNvSpPr>
            <a:spLocks noChangeArrowheads="1"/>
          </p:cNvSpPr>
          <p:nvPr/>
        </p:nvSpPr>
        <p:spPr bwMode="auto">
          <a:xfrm>
            <a:off x="3209925" y="2421464"/>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4366" name="Rectangle 30"/>
          <p:cNvSpPr>
            <a:spLocks noChangeArrowheads="1"/>
          </p:cNvSpPr>
          <p:nvPr/>
        </p:nvSpPr>
        <p:spPr bwMode="auto">
          <a:xfrm>
            <a:off x="2486025" y="2116664"/>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grpSp>
        <p:nvGrpSpPr>
          <p:cNvPr id="14367" name="Group 31"/>
          <p:cNvGrpSpPr>
            <a:grpSpLocks/>
          </p:cNvGrpSpPr>
          <p:nvPr/>
        </p:nvGrpSpPr>
        <p:grpSpPr bwMode="auto">
          <a:xfrm>
            <a:off x="4521200" y="5029727"/>
            <a:ext cx="376238" cy="1082675"/>
            <a:chOff x="2848" y="3083"/>
            <a:chExt cx="237" cy="682"/>
          </a:xfrm>
        </p:grpSpPr>
        <p:sp>
          <p:nvSpPr>
            <p:cNvPr id="14488" name="Rectangle 32"/>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9" name="Rectangle 33"/>
            <p:cNvSpPr>
              <a:spLocks noChangeArrowheads="1"/>
            </p:cNvSpPr>
            <p:nvPr/>
          </p:nvSpPr>
          <p:spPr bwMode="auto">
            <a:xfrm rot="5400000">
              <a:off x="2630" y="3309"/>
              <a:ext cx="68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grpSp>
      <p:sp>
        <p:nvSpPr>
          <p:cNvPr id="14368" name="Rectangle 34"/>
          <p:cNvSpPr>
            <a:spLocks noChangeArrowheads="1"/>
          </p:cNvSpPr>
          <p:nvPr/>
        </p:nvSpPr>
        <p:spPr bwMode="auto">
          <a:xfrm>
            <a:off x="5029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69" name="Line 35"/>
          <p:cNvSpPr>
            <a:spLocks noChangeShapeType="1"/>
          </p:cNvSpPr>
          <p:nvPr/>
        </p:nvSpPr>
        <p:spPr bwMode="auto">
          <a:xfrm flipH="1">
            <a:off x="5181600" y="5415489"/>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0" name="Line 36"/>
          <p:cNvSpPr>
            <a:spLocks noChangeShapeType="1"/>
          </p:cNvSpPr>
          <p:nvPr/>
        </p:nvSpPr>
        <p:spPr bwMode="auto">
          <a:xfrm flipH="1">
            <a:off x="4102100" y="54170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1" name="Rectangle 37"/>
          <p:cNvSpPr>
            <a:spLocks noChangeArrowheads="1"/>
          </p:cNvSpPr>
          <p:nvPr/>
        </p:nvSpPr>
        <p:spPr bwMode="auto">
          <a:xfrm>
            <a:off x="3886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4372" name="Rectangle 38"/>
          <p:cNvSpPr>
            <a:spLocks noChangeArrowheads="1"/>
          </p:cNvSpPr>
          <p:nvPr/>
        </p:nvSpPr>
        <p:spPr bwMode="auto">
          <a:xfrm>
            <a:off x="2971800" y="52408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73" name="Rectangle 39"/>
          <p:cNvSpPr>
            <a:spLocks noChangeArrowheads="1"/>
          </p:cNvSpPr>
          <p:nvPr/>
        </p:nvSpPr>
        <p:spPr bwMode="auto">
          <a:xfrm>
            <a:off x="5294313" y="6447364"/>
            <a:ext cx="946599"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14374" name="Rectangle 40"/>
          <p:cNvSpPr>
            <a:spLocks noChangeArrowheads="1"/>
          </p:cNvSpPr>
          <p:nvPr/>
        </p:nvSpPr>
        <p:spPr bwMode="auto">
          <a:xfrm>
            <a:off x="4343400" y="6447364"/>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14375" name="Line 41"/>
          <p:cNvSpPr>
            <a:spLocks noChangeShapeType="1"/>
          </p:cNvSpPr>
          <p:nvPr/>
        </p:nvSpPr>
        <p:spPr bwMode="auto">
          <a:xfrm flipV="1">
            <a:off x="8610600" y="2802464"/>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76" name="Rectangle 42"/>
          <p:cNvSpPr>
            <a:spLocks noChangeArrowheads="1"/>
          </p:cNvSpPr>
          <p:nvPr/>
        </p:nvSpPr>
        <p:spPr bwMode="auto">
          <a:xfrm>
            <a:off x="7696200" y="2345264"/>
            <a:ext cx="1366586"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14377" name="Rectangle 43"/>
          <p:cNvSpPr>
            <a:spLocks noChangeArrowheads="1"/>
          </p:cNvSpPr>
          <p:nvPr/>
        </p:nvSpPr>
        <p:spPr bwMode="auto">
          <a:xfrm>
            <a:off x="6291263" y="5774264"/>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78" name="Rectangle 44"/>
          <p:cNvSpPr>
            <a:spLocks noChangeArrowheads="1"/>
          </p:cNvSpPr>
          <p:nvPr/>
        </p:nvSpPr>
        <p:spPr bwMode="auto">
          <a:xfrm>
            <a:off x="6019800" y="5240864"/>
            <a:ext cx="9350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Data In</a:t>
            </a:r>
          </a:p>
        </p:txBody>
      </p:sp>
      <p:sp>
        <p:nvSpPr>
          <p:cNvPr id="14379" name="Line 45"/>
          <p:cNvSpPr>
            <a:spLocks noChangeShapeType="1"/>
          </p:cNvSpPr>
          <p:nvPr/>
        </p:nvSpPr>
        <p:spPr bwMode="auto">
          <a:xfrm flipH="1">
            <a:off x="6153150" y="5172602"/>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80" name="Rectangle 46"/>
          <p:cNvSpPr>
            <a:spLocks noChangeArrowheads="1"/>
          </p:cNvSpPr>
          <p:nvPr/>
        </p:nvSpPr>
        <p:spPr bwMode="auto">
          <a:xfrm>
            <a:off x="6183313" y="49487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81" name="Line 47"/>
          <p:cNvSpPr>
            <a:spLocks noChangeShapeType="1"/>
          </p:cNvSpPr>
          <p:nvPr/>
        </p:nvSpPr>
        <p:spPr bwMode="auto">
          <a:xfrm flipV="1">
            <a:off x="7302500" y="3183464"/>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82" name="Rectangle 48"/>
          <p:cNvSpPr>
            <a:spLocks noChangeArrowheads="1"/>
          </p:cNvSpPr>
          <p:nvPr/>
        </p:nvSpPr>
        <p:spPr bwMode="auto">
          <a:xfrm>
            <a:off x="6858000" y="2726264"/>
            <a:ext cx="1068277"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MemWr</a:t>
            </a:r>
            <a:endParaRPr lang="en-US" sz="2000" b="1" u="sng" dirty="0">
              <a:solidFill>
                <a:srgbClr val="0000FF"/>
              </a:solidFill>
              <a:latin typeface="+mn-lt"/>
              <a:ea typeface="ＭＳ Ｐゴシック" charset="-128"/>
              <a:cs typeface="ＭＳ Ｐゴシック" charset="-128"/>
            </a:endParaRPr>
          </a:p>
        </p:txBody>
      </p:sp>
      <p:sp>
        <p:nvSpPr>
          <p:cNvPr id="14383" name="Rectangle 49"/>
          <p:cNvSpPr>
            <a:spLocks noChangeArrowheads="1"/>
          </p:cNvSpPr>
          <p:nvPr/>
        </p:nvSpPr>
        <p:spPr bwMode="auto">
          <a:xfrm>
            <a:off x="4976813" y="2442102"/>
            <a:ext cx="77311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dirty="0">
                <a:latin typeface="Times" charset="0"/>
              </a:rPr>
              <a:t>Equal</a:t>
            </a:r>
          </a:p>
        </p:txBody>
      </p:sp>
      <p:sp>
        <p:nvSpPr>
          <p:cNvPr id="14384" name="Line 50"/>
          <p:cNvSpPr>
            <a:spLocks noChangeShapeType="1"/>
          </p:cNvSpPr>
          <p:nvPr/>
        </p:nvSpPr>
        <p:spPr bwMode="auto">
          <a:xfrm>
            <a:off x="3092450" y="1037164"/>
            <a:ext cx="2489200"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14385" name="Rectangle 51"/>
          <p:cNvSpPr>
            <a:spLocks noChangeArrowheads="1"/>
          </p:cNvSpPr>
          <p:nvPr/>
        </p:nvSpPr>
        <p:spPr bwMode="auto">
          <a:xfrm>
            <a:off x="5562600" y="821264"/>
            <a:ext cx="20193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Instruction&lt;31:0&gt;</a:t>
            </a:r>
          </a:p>
        </p:txBody>
      </p:sp>
      <p:sp>
        <p:nvSpPr>
          <p:cNvPr id="14386" name="Line 52"/>
          <p:cNvSpPr>
            <a:spLocks noChangeShapeType="1"/>
          </p:cNvSpPr>
          <p:nvPr/>
        </p:nvSpPr>
        <p:spPr bwMode="auto">
          <a:xfrm>
            <a:off x="34290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87" name="Rectangle 53"/>
          <p:cNvSpPr>
            <a:spLocks noChangeArrowheads="1"/>
          </p:cNvSpPr>
          <p:nvPr/>
        </p:nvSpPr>
        <p:spPr bwMode="auto">
          <a:xfrm rot="5400000">
            <a:off x="30646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&lt;21:25&gt;</a:t>
            </a:r>
          </a:p>
        </p:txBody>
      </p:sp>
      <p:sp>
        <p:nvSpPr>
          <p:cNvPr id="14388" name="Rectangle 54"/>
          <p:cNvSpPr>
            <a:spLocks noChangeArrowheads="1"/>
          </p:cNvSpPr>
          <p:nvPr/>
        </p:nvSpPr>
        <p:spPr bwMode="auto">
          <a:xfrm rot="5400000">
            <a:off x="35980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&lt;16:20&gt;</a:t>
            </a:r>
          </a:p>
        </p:txBody>
      </p:sp>
      <p:sp>
        <p:nvSpPr>
          <p:cNvPr id="14389" name="Rectangle 55"/>
          <p:cNvSpPr>
            <a:spLocks noChangeArrowheads="1"/>
          </p:cNvSpPr>
          <p:nvPr/>
        </p:nvSpPr>
        <p:spPr bwMode="auto">
          <a:xfrm rot="5400000">
            <a:off x="41314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&lt;11:15&gt;</a:t>
            </a:r>
          </a:p>
        </p:txBody>
      </p:sp>
      <p:sp>
        <p:nvSpPr>
          <p:cNvPr id="14390" name="Rectangle 56"/>
          <p:cNvSpPr>
            <a:spLocks noChangeArrowheads="1"/>
          </p:cNvSpPr>
          <p:nvPr/>
        </p:nvSpPr>
        <p:spPr bwMode="auto">
          <a:xfrm rot="5400000">
            <a:off x="4677569" y="1304658"/>
            <a:ext cx="919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&lt;0:15&gt;</a:t>
            </a:r>
          </a:p>
        </p:txBody>
      </p:sp>
      <p:sp>
        <p:nvSpPr>
          <p:cNvPr id="14391" name="Line 57"/>
          <p:cNvSpPr>
            <a:spLocks noChangeShapeType="1"/>
          </p:cNvSpPr>
          <p:nvPr/>
        </p:nvSpPr>
        <p:spPr bwMode="auto">
          <a:xfrm>
            <a:off x="39624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2" name="Line 58"/>
          <p:cNvSpPr>
            <a:spLocks noChangeShapeType="1"/>
          </p:cNvSpPr>
          <p:nvPr/>
        </p:nvSpPr>
        <p:spPr bwMode="auto">
          <a:xfrm>
            <a:off x="44958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3" name="Line 59"/>
          <p:cNvSpPr>
            <a:spLocks noChangeShapeType="1"/>
          </p:cNvSpPr>
          <p:nvPr/>
        </p:nvSpPr>
        <p:spPr bwMode="auto">
          <a:xfrm>
            <a:off x="50292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4" name="Rectangle 60"/>
          <p:cNvSpPr>
            <a:spLocks noChangeArrowheads="1"/>
          </p:cNvSpPr>
          <p:nvPr/>
        </p:nvSpPr>
        <p:spPr bwMode="auto">
          <a:xfrm>
            <a:off x="4786313" y="18753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95" name="Rectangle 61"/>
          <p:cNvSpPr>
            <a:spLocks noChangeArrowheads="1"/>
          </p:cNvSpPr>
          <p:nvPr/>
        </p:nvSpPr>
        <p:spPr bwMode="auto">
          <a:xfrm>
            <a:off x="4252913" y="1875364"/>
            <a:ext cx="4778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Rd</a:t>
            </a:r>
          </a:p>
        </p:txBody>
      </p:sp>
      <p:sp>
        <p:nvSpPr>
          <p:cNvPr id="14396" name="Rectangle 62"/>
          <p:cNvSpPr>
            <a:spLocks noChangeArrowheads="1"/>
          </p:cNvSpPr>
          <p:nvPr/>
        </p:nvSpPr>
        <p:spPr bwMode="auto">
          <a:xfrm>
            <a:off x="3795713" y="1875364"/>
            <a:ext cx="42068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Rt</a:t>
            </a:r>
          </a:p>
        </p:txBody>
      </p:sp>
      <p:sp>
        <p:nvSpPr>
          <p:cNvPr id="14397" name="Rectangle 63"/>
          <p:cNvSpPr>
            <a:spLocks noChangeArrowheads="1"/>
          </p:cNvSpPr>
          <p:nvPr/>
        </p:nvSpPr>
        <p:spPr bwMode="auto">
          <a:xfrm>
            <a:off x="3262313" y="1875364"/>
            <a:ext cx="4492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Rs</a:t>
            </a:r>
          </a:p>
        </p:txBody>
      </p:sp>
      <p:sp>
        <p:nvSpPr>
          <p:cNvPr id="14398" name="Rectangle 64"/>
          <p:cNvSpPr>
            <a:spLocks noChangeArrowheads="1"/>
          </p:cNvSpPr>
          <p:nvPr/>
        </p:nvSpPr>
        <p:spPr bwMode="auto">
          <a:xfrm>
            <a:off x="1981200" y="52408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grpSp>
        <p:nvGrpSpPr>
          <p:cNvPr id="14399" name="Group 65"/>
          <p:cNvGrpSpPr>
            <a:grpSpLocks/>
          </p:cNvGrpSpPr>
          <p:nvPr/>
        </p:nvGrpSpPr>
        <p:grpSpPr bwMode="auto">
          <a:xfrm>
            <a:off x="2057400" y="3847039"/>
            <a:ext cx="354013" cy="1266825"/>
            <a:chOff x="1326" y="2338"/>
            <a:chExt cx="223" cy="798"/>
          </a:xfrm>
        </p:grpSpPr>
        <p:sp>
          <p:nvSpPr>
            <p:cNvPr id="14484" name="Rectangle 66"/>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5" name="Rectangle 67"/>
            <p:cNvSpPr>
              <a:spLocks noChangeArrowheads="1"/>
            </p:cNvSpPr>
            <p:nvPr/>
          </p:nvSpPr>
          <p:spPr bwMode="auto">
            <a:xfrm rot="5400000">
              <a:off x="1288" y="2681"/>
              <a:ext cx="285"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PC</a:t>
              </a:r>
            </a:p>
          </p:txBody>
        </p:sp>
        <p:sp>
          <p:nvSpPr>
            <p:cNvPr id="14486" name="Rectangle 68"/>
            <p:cNvSpPr>
              <a:spLocks noChangeArrowheads="1"/>
            </p:cNvSpPr>
            <p:nvPr/>
          </p:nvSpPr>
          <p:spPr bwMode="auto">
            <a:xfrm rot="-5400000">
              <a:off x="1323" y="2354"/>
              <a:ext cx="242"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00</a:t>
              </a:r>
            </a:p>
          </p:txBody>
        </p:sp>
        <p:sp>
          <p:nvSpPr>
            <p:cNvPr id="14487" name="Rectangle 69"/>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14400" name="Rectangle 70"/>
          <p:cNvSpPr>
            <a:spLocks noChangeArrowheads="1"/>
          </p:cNvSpPr>
          <p:nvPr/>
        </p:nvSpPr>
        <p:spPr bwMode="auto">
          <a:xfrm>
            <a:off x="1449388" y="991127"/>
            <a:ext cx="239712" cy="369887"/>
          </a:xfrm>
          <a:prstGeom prst="rect">
            <a:avLst/>
          </a:prstGeom>
          <a:noFill/>
          <a:ln w="12700">
            <a:noFill/>
            <a:miter lim="800000"/>
            <a:headEnd/>
            <a:tailEnd/>
          </a:ln>
        </p:spPr>
        <p:txBody>
          <a:bodyPr wrap="none" anchor="ctr">
            <a:prstTxWarp prst="textNoShape">
              <a:avLst/>
            </a:prstTxWarp>
          </a:bodyPr>
          <a:lstStyle/>
          <a:p>
            <a:endParaRPr lang="en-US"/>
          </a:p>
        </p:txBody>
      </p:sp>
      <p:sp>
        <p:nvSpPr>
          <p:cNvPr id="14401" name="Rectangle 71"/>
          <p:cNvSpPr>
            <a:spLocks noChangeArrowheads="1"/>
          </p:cNvSpPr>
          <p:nvPr/>
        </p:nvSpPr>
        <p:spPr bwMode="auto">
          <a:xfrm>
            <a:off x="1449388" y="1808689"/>
            <a:ext cx="239712" cy="369888"/>
          </a:xfrm>
          <a:prstGeom prst="rect">
            <a:avLst/>
          </a:prstGeom>
          <a:noFill/>
          <a:ln w="12700">
            <a:noFill/>
            <a:miter lim="800000"/>
            <a:headEnd/>
            <a:tailEnd/>
          </a:ln>
        </p:spPr>
        <p:txBody>
          <a:bodyPr wrap="none" anchor="ctr">
            <a:prstTxWarp prst="textNoShape">
              <a:avLst/>
            </a:prstTxWarp>
          </a:bodyPr>
          <a:lstStyle/>
          <a:p>
            <a:endParaRPr lang="en-US"/>
          </a:p>
        </p:txBody>
      </p:sp>
      <p:sp>
        <p:nvSpPr>
          <p:cNvPr id="14402" name="Rectangle 72"/>
          <p:cNvSpPr>
            <a:spLocks noChangeArrowheads="1"/>
          </p:cNvSpPr>
          <p:nvPr/>
        </p:nvSpPr>
        <p:spPr bwMode="auto">
          <a:xfrm>
            <a:off x="430213" y="3259664"/>
            <a:ext cx="307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4</a:t>
            </a:r>
          </a:p>
        </p:txBody>
      </p:sp>
      <p:sp>
        <p:nvSpPr>
          <p:cNvPr id="14403" name="Rectangle 73"/>
          <p:cNvSpPr>
            <a:spLocks noChangeArrowheads="1"/>
          </p:cNvSpPr>
          <p:nvPr/>
        </p:nvSpPr>
        <p:spPr bwMode="auto">
          <a:xfrm>
            <a:off x="572388" y="2192864"/>
            <a:ext cx="1898982"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smtClean="0">
                <a:solidFill>
                  <a:srgbClr val="0000FF"/>
                </a:solidFill>
                <a:latin typeface="+mn-lt"/>
                <a:ea typeface="ＭＳ Ｐゴシック" charset="-128"/>
                <a:cs typeface="ＭＳ Ｐゴシック" charset="-128"/>
              </a:rPr>
              <a:t>nPC_sel</a:t>
            </a:r>
            <a:r>
              <a:rPr lang="en-US" sz="2000" b="1" u="sng" dirty="0" smtClean="0">
                <a:solidFill>
                  <a:srgbClr val="0000FF"/>
                </a:solidFill>
                <a:latin typeface="+mn-lt"/>
                <a:ea typeface="ＭＳ Ｐゴシック" charset="-128"/>
                <a:cs typeface="ＭＳ Ｐゴシック" charset="-128"/>
              </a:rPr>
              <a:t> </a:t>
            </a:r>
            <a:r>
              <a:rPr lang="en-US" sz="2000" dirty="0" smtClean="0">
                <a:latin typeface="+mn-lt"/>
                <a:ea typeface="ＭＳ Ｐゴシック" charset="-128"/>
                <a:cs typeface="ＭＳ Ｐゴシック" charset="-128"/>
              </a:rPr>
              <a:t>&amp; </a:t>
            </a:r>
            <a:r>
              <a:rPr lang="en-US" sz="2000" dirty="0" smtClean="0">
                <a:latin typeface="Times" panose="02020603050405020304" pitchFamily="18" charset="0"/>
                <a:ea typeface="ＭＳ Ｐゴシック" charset="-128"/>
                <a:cs typeface="Times" panose="02020603050405020304" pitchFamily="18" charset="0"/>
              </a:rPr>
              <a:t>Equal</a:t>
            </a:r>
            <a:endParaRPr lang="en-US" sz="2000" dirty="0">
              <a:latin typeface="Times" panose="02020603050405020304" pitchFamily="18" charset="0"/>
              <a:ea typeface="ＭＳ Ｐゴシック" charset="-128"/>
              <a:cs typeface="Times" panose="02020603050405020304" pitchFamily="18" charset="0"/>
            </a:endParaRPr>
          </a:p>
        </p:txBody>
      </p:sp>
      <p:sp>
        <p:nvSpPr>
          <p:cNvPr id="14404" name="Line 74"/>
          <p:cNvSpPr>
            <a:spLocks noChangeShapeType="1"/>
          </p:cNvSpPr>
          <p:nvPr/>
        </p:nvSpPr>
        <p:spPr bwMode="auto">
          <a:xfrm>
            <a:off x="1801813" y="2580214"/>
            <a:ext cx="0" cy="12922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grpSp>
        <p:nvGrpSpPr>
          <p:cNvPr id="14405" name="Group 75"/>
          <p:cNvGrpSpPr>
            <a:grpSpLocks/>
          </p:cNvGrpSpPr>
          <p:nvPr/>
        </p:nvGrpSpPr>
        <p:grpSpPr bwMode="auto">
          <a:xfrm>
            <a:off x="438150" y="4936064"/>
            <a:ext cx="363538" cy="1066800"/>
            <a:chOff x="239" y="3168"/>
            <a:chExt cx="229" cy="672"/>
          </a:xfrm>
        </p:grpSpPr>
        <p:sp>
          <p:nvSpPr>
            <p:cNvPr id="14482" name="Rectangle 76"/>
            <p:cNvSpPr>
              <a:spLocks noChangeArrowheads="1"/>
            </p:cNvSpPr>
            <p:nvPr/>
          </p:nvSpPr>
          <p:spPr bwMode="auto">
            <a:xfrm>
              <a:off x="264" y="3168"/>
              <a:ext cx="186" cy="67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3" name="Rectangle 77"/>
            <p:cNvSpPr>
              <a:spLocks noChangeArrowheads="1"/>
            </p:cNvSpPr>
            <p:nvPr/>
          </p:nvSpPr>
          <p:spPr bwMode="auto">
            <a:xfrm rot="5400000">
              <a:off x="75" y="3379"/>
              <a:ext cx="558"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PC Ext</a:t>
              </a:r>
            </a:p>
          </p:txBody>
        </p:sp>
      </p:grpSp>
      <p:grpSp>
        <p:nvGrpSpPr>
          <p:cNvPr id="14406" name="Group 78"/>
          <p:cNvGrpSpPr>
            <a:grpSpLocks/>
          </p:cNvGrpSpPr>
          <p:nvPr/>
        </p:nvGrpSpPr>
        <p:grpSpPr bwMode="auto">
          <a:xfrm>
            <a:off x="1974850" y="808564"/>
            <a:ext cx="1123950" cy="1092200"/>
            <a:chOff x="1244" y="424"/>
            <a:chExt cx="708" cy="688"/>
          </a:xfrm>
        </p:grpSpPr>
        <p:sp>
          <p:nvSpPr>
            <p:cNvPr id="14479" name="Rectangle 79"/>
            <p:cNvSpPr>
              <a:spLocks noChangeArrowheads="1"/>
            </p:cNvSpPr>
            <p:nvPr/>
          </p:nvSpPr>
          <p:spPr bwMode="auto">
            <a:xfrm>
              <a:off x="1258" y="443"/>
              <a:ext cx="694" cy="63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0" name="Rectangle 80"/>
            <p:cNvSpPr>
              <a:spLocks noChangeArrowheads="1"/>
            </p:cNvSpPr>
            <p:nvPr/>
          </p:nvSpPr>
          <p:spPr bwMode="auto">
            <a:xfrm>
              <a:off x="1440" y="864"/>
              <a:ext cx="36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Adr</a:t>
              </a:r>
            </a:p>
          </p:txBody>
        </p:sp>
        <p:sp>
          <p:nvSpPr>
            <p:cNvPr id="14481" name="Rectangle 81"/>
            <p:cNvSpPr>
              <a:spLocks noChangeArrowheads="1"/>
            </p:cNvSpPr>
            <p:nvPr/>
          </p:nvSpPr>
          <p:spPr bwMode="auto">
            <a:xfrm>
              <a:off x="1244" y="424"/>
              <a:ext cx="700" cy="44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2000" b="1">
                  <a:solidFill>
                    <a:schemeClr val="tx1"/>
                  </a:solidFill>
                  <a:latin typeface="Times" charset="0"/>
                </a:rPr>
                <a:t>Inst</a:t>
              </a:r>
            </a:p>
            <a:p>
              <a:pPr algn="ctr"/>
              <a:r>
                <a:rPr lang="en-US" sz="2000" b="1">
                  <a:solidFill>
                    <a:schemeClr val="tx1"/>
                  </a:solidFill>
                  <a:latin typeface="Times" charset="0"/>
                </a:rPr>
                <a:t>Memory</a:t>
              </a:r>
            </a:p>
          </p:txBody>
        </p:sp>
      </p:grpSp>
      <p:grpSp>
        <p:nvGrpSpPr>
          <p:cNvPr id="14407" name="Group 82"/>
          <p:cNvGrpSpPr>
            <a:grpSpLocks/>
          </p:cNvGrpSpPr>
          <p:nvPr/>
        </p:nvGrpSpPr>
        <p:grpSpPr bwMode="auto">
          <a:xfrm>
            <a:off x="990600" y="3335864"/>
            <a:ext cx="381000" cy="1066800"/>
            <a:chOff x="432" y="912"/>
            <a:chExt cx="240" cy="672"/>
          </a:xfrm>
        </p:grpSpPr>
        <p:sp>
          <p:nvSpPr>
            <p:cNvPr id="14477" name="Rectangle 83"/>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8" name="Freeform 84"/>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8" name="Group 85"/>
          <p:cNvGrpSpPr>
            <a:grpSpLocks/>
          </p:cNvGrpSpPr>
          <p:nvPr/>
        </p:nvGrpSpPr>
        <p:grpSpPr bwMode="auto">
          <a:xfrm>
            <a:off x="990600" y="4555064"/>
            <a:ext cx="381000" cy="1066800"/>
            <a:chOff x="432" y="912"/>
            <a:chExt cx="240" cy="672"/>
          </a:xfrm>
        </p:grpSpPr>
        <p:sp>
          <p:nvSpPr>
            <p:cNvPr id="14475" name="Rectangle 86"/>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6" name="Freeform 87"/>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9" name="Group 88"/>
          <p:cNvGrpSpPr>
            <a:grpSpLocks/>
          </p:cNvGrpSpPr>
          <p:nvPr/>
        </p:nvGrpSpPr>
        <p:grpSpPr bwMode="auto">
          <a:xfrm>
            <a:off x="1600200" y="3793064"/>
            <a:ext cx="363538" cy="1447800"/>
            <a:chOff x="480" y="864"/>
            <a:chExt cx="229" cy="912"/>
          </a:xfrm>
        </p:grpSpPr>
        <p:sp>
          <p:nvSpPr>
            <p:cNvPr id="14473" name="Rectangle 89"/>
            <p:cNvSpPr>
              <a:spLocks noChangeArrowheads="1"/>
            </p:cNvSpPr>
            <p:nvPr/>
          </p:nvSpPr>
          <p:spPr bwMode="auto">
            <a:xfrm rot="5400000">
              <a:off x="394" y="1220"/>
              <a:ext cx="40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Mux</a:t>
              </a:r>
            </a:p>
          </p:txBody>
        </p:sp>
        <p:sp>
          <p:nvSpPr>
            <p:cNvPr id="14474" name="Freeform 90"/>
            <p:cNvSpPr>
              <a:spLocks/>
            </p:cNvSpPr>
            <p:nvPr/>
          </p:nvSpPr>
          <p:spPr bwMode="auto">
            <a:xfrm>
              <a:off x="528" y="864"/>
              <a:ext cx="144" cy="912"/>
            </a:xfrm>
            <a:custGeom>
              <a:avLst/>
              <a:gdLst>
                <a:gd name="T0" fmla="*/ 0 w 144"/>
                <a:gd name="T1" fmla="*/ 0 h 912"/>
                <a:gd name="T2" fmla="*/ 0 w 144"/>
                <a:gd name="T3" fmla="*/ 912 h 912"/>
                <a:gd name="T4" fmla="*/ 144 w 144"/>
                <a:gd name="T5" fmla="*/ 768 h 912"/>
                <a:gd name="T6" fmla="*/ 144 w 144"/>
                <a:gd name="T7" fmla="*/ 144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10" name="Freeform 91"/>
          <p:cNvSpPr>
            <a:spLocks/>
          </p:cNvSpPr>
          <p:nvPr/>
        </p:nvSpPr>
        <p:spPr bwMode="auto">
          <a:xfrm>
            <a:off x="2362200" y="1811864"/>
            <a:ext cx="152400" cy="2743200"/>
          </a:xfrm>
          <a:custGeom>
            <a:avLst/>
            <a:gdLst>
              <a:gd name="T0" fmla="*/ 0 w 144"/>
              <a:gd name="T1" fmla="*/ 2743200 h 1728"/>
              <a:gd name="T2" fmla="*/ 152400 w 144"/>
              <a:gd name="T3" fmla="*/ 27432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1" name="Freeform 92"/>
          <p:cNvSpPr>
            <a:spLocks/>
          </p:cNvSpPr>
          <p:nvPr/>
        </p:nvSpPr>
        <p:spPr bwMode="auto">
          <a:xfrm>
            <a:off x="304800" y="3031064"/>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2" name="Line 93"/>
          <p:cNvSpPr>
            <a:spLocks noChangeShapeType="1"/>
          </p:cNvSpPr>
          <p:nvPr/>
        </p:nvSpPr>
        <p:spPr bwMode="auto">
          <a:xfrm>
            <a:off x="685800" y="34882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3" name="Line 94"/>
          <p:cNvSpPr>
            <a:spLocks noChangeShapeType="1"/>
          </p:cNvSpPr>
          <p:nvPr/>
        </p:nvSpPr>
        <p:spPr bwMode="auto">
          <a:xfrm>
            <a:off x="1371600" y="39454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4" name="Freeform 95"/>
          <p:cNvSpPr>
            <a:spLocks/>
          </p:cNvSpPr>
          <p:nvPr/>
        </p:nvSpPr>
        <p:spPr bwMode="auto">
          <a:xfrm>
            <a:off x="609600" y="3945464"/>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5" name="Line 96"/>
          <p:cNvSpPr>
            <a:spLocks noChangeShapeType="1"/>
          </p:cNvSpPr>
          <p:nvPr/>
        </p:nvSpPr>
        <p:spPr bwMode="auto">
          <a:xfrm>
            <a:off x="762000" y="5469464"/>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6" name="Freeform 97"/>
          <p:cNvSpPr>
            <a:spLocks/>
          </p:cNvSpPr>
          <p:nvPr/>
        </p:nvSpPr>
        <p:spPr bwMode="auto">
          <a:xfrm>
            <a:off x="228600" y="5469464"/>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7" name="Line 98"/>
          <p:cNvSpPr>
            <a:spLocks noChangeShapeType="1"/>
          </p:cNvSpPr>
          <p:nvPr/>
        </p:nvSpPr>
        <p:spPr bwMode="auto">
          <a:xfrm>
            <a:off x="1371600" y="5088464"/>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8" name="Line 99"/>
          <p:cNvSpPr>
            <a:spLocks noChangeShapeType="1"/>
          </p:cNvSpPr>
          <p:nvPr/>
        </p:nvSpPr>
        <p:spPr bwMode="auto">
          <a:xfrm>
            <a:off x="1905000" y="45550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nvGrpSpPr>
          <p:cNvPr id="14419" name="Group 100"/>
          <p:cNvGrpSpPr>
            <a:grpSpLocks/>
          </p:cNvGrpSpPr>
          <p:nvPr/>
        </p:nvGrpSpPr>
        <p:grpSpPr bwMode="auto">
          <a:xfrm>
            <a:off x="3200400" y="2850089"/>
            <a:ext cx="838200" cy="333375"/>
            <a:chOff x="2640" y="1422"/>
            <a:chExt cx="528" cy="210"/>
          </a:xfrm>
        </p:grpSpPr>
        <p:sp>
          <p:nvSpPr>
            <p:cNvPr id="14470" name="Rectangle 10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71" name="Rectangle 10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72" name="Freeform 10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20" name="Rectangle 104"/>
          <p:cNvSpPr>
            <a:spLocks noChangeArrowheads="1"/>
          </p:cNvSpPr>
          <p:nvPr/>
        </p:nvSpPr>
        <p:spPr bwMode="auto">
          <a:xfrm>
            <a:off x="3200400" y="3793064"/>
            <a:ext cx="1447800" cy="990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grpSp>
        <p:nvGrpSpPr>
          <p:cNvPr id="14421" name="Group 105"/>
          <p:cNvGrpSpPr>
            <a:grpSpLocks/>
          </p:cNvGrpSpPr>
          <p:nvPr/>
        </p:nvGrpSpPr>
        <p:grpSpPr bwMode="auto">
          <a:xfrm>
            <a:off x="5508625" y="4402664"/>
            <a:ext cx="358775" cy="1219200"/>
            <a:chOff x="3518" y="2640"/>
            <a:chExt cx="226" cy="768"/>
          </a:xfrm>
        </p:grpSpPr>
        <p:sp>
          <p:nvSpPr>
            <p:cNvPr id="14467" name="Rectangle 10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8" name="Rectangle 10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9" name="Freeform 10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2" name="Group 109"/>
          <p:cNvGrpSpPr>
            <a:grpSpLocks/>
          </p:cNvGrpSpPr>
          <p:nvPr/>
        </p:nvGrpSpPr>
        <p:grpSpPr bwMode="auto">
          <a:xfrm>
            <a:off x="6372225" y="3793064"/>
            <a:ext cx="485775" cy="1143000"/>
            <a:chOff x="4009" y="2304"/>
            <a:chExt cx="306" cy="720"/>
          </a:xfrm>
        </p:grpSpPr>
        <p:sp>
          <p:nvSpPr>
            <p:cNvPr id="14464" name="Rectangle 110"/>
            <p:cNvSpPr>
              <a:spLocks noChangeArrowheads="1"/>
            </p:cNvSpPr>
            <p:nvPr/>
          </p:nvSpPr>
          <p:spPr bwMode="auto">
            <a:xfrm>
              <a:off x="4009" y="2322"/>
              <a:ext cx="187"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t>
              </a:r>
            </a:p>
          </p:txBody>
        </p:sp>
        <p:sp>
          <p:nvSpPr>
            <p:cNvPr id="14465" name="Rectangle 11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4466" name="Freeform 11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3" name="Group 113"/>
          <p:cNvGrpSpPr>
            <a:grpSpLocks/>
          </p:cNvGrpSpPr>
          <p:nvPr/>
        </p:nvGrpSpPr>
        <p:grpSpPr bwMode="auto">
          <a:xfrm>
            <a:off x="8404225" y="4174064"/>
            <a:ext cx="358775" cy="1600200"/>
            <a:chOff x="5294" y="2544"/>
            <a:chExt cx="226" cy="1008"/>
          </a:xfrm>
        </p:grpSpPr>
        <p:sp>
          <p:nvSpPr>
            <p:cNvPr id="14461" name="Rectangle 114"/>
            <p:cNvSpPr>
              <a:spLocks noChangeArrowheads="1"/>
            </p:cNvSpPr>
            <p:nvPr/>
          </p:nvSpPr>
          <p:spPr bwMode="auto">
            <a:xfrm>
              <a:off x="5294" y="26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2" name="Rectangle 115"/>
            <p:cNvSpPr>
              <a:spLocks noChangeArrowheads="1"/>
            </p:cNvSpPr>
            <p:nvPr/>
          </p:nvSpPr>
          <p:spPr bwMode="auto">
            <a:xfrm>
              <a:off x="5294" y="324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3" name="Freeform 116"/>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4" name="Group 117"/>
          <p:cNvGrpSpPr>
            <a:grpSpLocks/>
          </p:cNvGrpSpPr>
          <p:nvPr/>
        </p:nvGrpSpPr>
        <p:grpSpPr bwMode="auto">
          <a:xfrm>
            <a:off x="6981825" y="4983689"/>
            <a:ext cx="1146175" cy="1181100"/>
            <a:chOff x="4398" y="3054"/>
            <a:chExt cx="722" cy="744"/>
          </a:xfrm>
        </p:grpSpPr>
        <p:sp>
          <p:nvSpPr>
            <p:cNvPr id="14455" name="Rectangle 118"/>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56" name="Rectangle 119"/>
            <p:cNvSpPr>
              <a:spLocks noChangeArrowheads="1"/>
            </p:cNvSpPr>
            <p:nvPr/>
          </p:nvSpPr>
          <p:spPr bwMode="auto">
            <a:xfrm>
              <a:off x="4398" y="3054"/>
              <a:ext cx="420"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WrEn</a:t>
              </a:r>
            </a:p>
          </p:txBody>
        </p:sp>
        <p:sp>
          <p:nvSpPr>
            <p:cNvPr id="14457" name="Rectangle 120"/>
            <p:cNvSpPr>
              <a:spLocks noChangeArrowheads="1"/>
            </p:cNvSpPr>
            <p:nvPr/>
          </p:nvSpPr>
          <p:spPr bwMode="auto">
            <a:xfrm>
              <a:off x="4783" y="3054"/>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4458" name="Rectangle 121"/>
            <p:cNvSpPr>
              <a:spLocks noChangeArrowheads="1"/>
            </p:cNvSpPr>
            <p:nvPr/>
          </p:nvSpPr>
          <p:spPr bwMode="auto">
            <a:xfrm>
              <a:off x="4416" y="3311"/>
              <a:ext cx="700" cy="364"/>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4459" name="Line 122"/>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60" name="Line 123"/>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4425" name="Line 124"/>
          <p:cNvSpPr>
            <a:spLocks noChangeShapeType="1"/>
          </p:cNvSpPr>
          <p:nvPr/>
        </p:nvSpPr>
        <p:spPr bwMode="auto">
          <a:xfrm>
            <a:off x="3429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6" name="Line 125"/>
          <p:cNvSpPr>
            <a:spLocks noChangeShapeType="1"/>
          </p:cNvSpPr>
          <p:nvPr/>
        </p:nvSpPr>
        <p:spPr bwMode="auto">
          <a:xfrm>
            <a:off x="3810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7" name="Freeform 126"/>
          <p:cNvSpPr>
            <a:spLocks/>
          </p:cNvSpPr>
          <p:nvPr/>
        </p:nvSpPr>
        <p:spPr bwMode="auto">
          <a:xfrm>
            <a:off x="2895600" y="2497664"/>
            <a:ext cx="304800" cy="533400"/>
          </a:xfrm>
          <a:custGeom>
            <a:avLst/>
            <a:gdLst>
              <a:gd name="T0" fmla="*/ 0 w 192"/>
              <a:gd name="T1" fmla="*/ 0 h 336"/>
              <a:gd name="T2" fmla="*/ 0 w 192"/>
              <a:gd name="T3" fmla="*/ 533400 h 336"/>
              <a:gd name="T4" fmla="*/ 304800 w 192"/>
              <a:gd name="T5" fmla="*/ 5334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28" name="Line 127"/>
          <p:cNvSpPr>
            <a:spLocks noChangeShapeType="1"/>
          </p:cNvSpPr>
          <p:nvPr/>
        </p:nvSpPr>
        <p:spPr bwMode="auto">
          <a:xfrm>
            <a:off x="3352800" y="35644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29" name="Line 128"/>
          <p:cNvSpPr>
            <a:spLocks noChangeShapeType="1"/>
          </p:cNvSpPr>
          <p:nvPr/>
        </p:nvSpPr>
        <p:spPr bwMode="auto">
          <a:xfrm>
            <a:off x="3657600" y="3183464"/>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0" name="Line 129"/>
          <p:cNvSpPr>
            <a:spLocks noChangeShapeType="1"/>
          </p:cNvSpPr>
          <p:nvPr/>
        </p:nvSpPr>
        <p:spPr bwMode="auto">
          <a:xfrm>
            <a:off x="4038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1" name="Line 130"/>
          <p:cNvSpPr>
            <a:spLocks noChangeShapeType="1"/>
          </p:cNvSpPr>
          <p:nvPr/>
        </p:nvSpPr>
        <p:spPr bwMode="auto">
          <a:xfrm>
            <a:off x="4419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2" name="Rectangle 131"/>
          <p:cNvSpPr>
            <a:spLocks noChangeArrowheads="1"/>
          </p:cNvSpPr>
          <p:nvPr/>
        </p:nvSpPr>
        <p:spPr bwMode="auto">
          <a:xfrm>
            <a:off x="4213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433" name="Line 132"/>
          <p:cNvSpPr>
            <a:spLocks noChangeShapeType="1"/>
          </p:cNvSpPr>
          <p:nvPr/>
        </p:nvSpPr>
        <p:spPr bwMode="auto">
          <a:xfrm>
            <a:off x="4648200" y="4097864"/>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4" name="Freeform 133"/>
          <p:cNvSpPr>
            <a:spLocks/>
          </p:cNvSpPr>
          <p:nvPr/>
        </p:nvSpPr>
        <p:spPr bwMode="auto">
          <a:xfrm>
            <a:off x="5410200" y="2770714"/>
            <a:ext cx="1066800" cy="1066800"/>
          </a:xfrm>
          <a:custGeom>
            <a:avLst/>
            <a:gdLst>
              <a:gd name="T0" fmla="*/ 1066800 w 672"/>
              <a:gd name="T1" fmla="*/ 1066800 h 672"/>
              <a:gd name="T2" fmla="*/ 1066800 w 672"/>
              <a:gd name="T3" fmla="*/ 457200 h 672"/>
              <a:gd name="T4" fmla="*/ 0 w 672"/>
              <a:gd name="T5" fmla="*/ 457200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672" y="672"/>
                </a:moveTo>
                <a:lnTo>
                  <a:pt x="672" y="288"/>
                </a:lnTo>
                <a:lnTo>
                  <a:pt x="0" y="288"/>
                </a:lnTo>
                <a:lnTo>
                  <a:pt x="0"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5" name="Line 134"/>
          <p:cNvSpPr>
            <a:spLocks noChangeShapeType="1"/>
          </p:cNvSpPr>
          <p:nvPr/>
        </p:nvSpPr>
        <p:spPr bwMode="auto">
          <a:xfrm>
            <a:off x="6705600" y="2764364"/>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6" name="Line 135"/>
          <p:cNvSpPr>
            <a:spLocks noChangeShapeType="1"/>
          </p:cNvSpPr>
          <p:nvPr/>
        </p:nvSpPr>
        <p:spPr bwMode="auto">
          <a:xfrm>
            <a:off x="4648200" y="4631264"/>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7" name="Line 136"/>
          <p:cNvSpPr>
            <a:spLocks noChangeShapeType="1"/>
          </p:cNvSpPr>
          <p:nvPr/>
        </p:nvSpPr>
        <p:spPr bwMode="auto">
          <a:xfrm>
            <a:off x="5867400" y="4783664"/>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8" name="Freeform 137"/>
          <p:cNvSpPr>
            <a:spLocks/>
          </p:cNvSpPr>
          <p:nvPr/>
        </p:nvSpPr>
        <p:spPr bwMode="auto">
          <a:xfrm>
            <a:off x="5181600" y="4631264"/>
            <a:ext cx="1828800" cy="609600"/>
          </a:xfrm>
          <a:custGeom>
            <a:avLst/>
            <a:gdLst>
              <a:gd name="T0" fmla="*/ 0 w 1152"/>
              <a:gd name="T1" fmla="*/ 0 h 288"/>
              <a:gd name="T2" fmla="*/ 0 w 1152"/>
              <a:gd name="T3" fmla="*/ 609600 h 288"/>
              <a:gd name="T4" fmla="*/ 1828800 w 1152"/>
              <a:gd name="T5" fmla="*/ 609600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9" name="Line 138"/>
          <p:cNvSpPr>
            <a:spLocks noChangeShapeType="1"/>
          </p:cNvSpPr>
          <p:nvPr/>
        </p:nvSpPr>
        <p:spPr bwMode="auto">
          <a:xfrm>
            <a:off x="48768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0" name="Line 139"/>
          <p:cNvSpPr>
            <a:spLocks noChangeShapeType="1"/>
          </p:cNvSpPr>
          <p:nvPr/>
        </p:nvSpPr>
        <p:spPr bwMode="auto">
          <a:xfrm>
            <a:off x="38100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1" name="Line 140"/>
          <p:cNvSpPr>
            <a:spLocks noChangeShapeType="1"/>
          </p:cNvSpPr>
          <p:nvPr/>
        </p:nvSpPr>
        <p:spPr bwMode="auto">
          <a:xfrm flipH="1">
            <a:off x="34290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2" name="Line 141"/>
          <p:cNvSpPr>
            <a:spLocks noChangeShapeType="1"/>
          </p:cNvSpPr>
          <p:nvPr/>
        </p:nvSpPr>
        <p:spPr bwMode="auto">
          <a:xfrm>
            <a:off x="35052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3" name="Line 142"/>
          <p:cNvSpPr>
            <a:spLocks noChangeShapeType="1"/>
          </p:cNvSpPr>
          <p:nvPr/>
        </p:nvSpPr>
        <p:spPr bwMode="auto">
          <a:xfrm>
            <a:off x="3505200" y="47836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4" name="Line 143"/>
          <p:cNvSpPr>
            <a:spLocks noChangeShapeType="1"/>
          </p:cNvSpPr>
          <p:nvPr/>
        </p:nvSpPr>
        <p:spPr bwMode="auto">
          <a:xfrm flipV="1">
            <a:off x="4724400" y="6079064"/>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5" name="Line 144"/>
          <p:cNvSpPr>
            <a:spLocks noChangeShapeType="1"/>
          </p:cNvSpPr>
          <p:nvPr/>
        </p:nvSpPr>
        <p:spPr bwMode="auto">
          <a:xfrm flipV="1">
            <a:off x="5715000" y="5545664"/>
            <a:ext cx="0" cy="9144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6" name="Line 145"/>
          <p:cNvSpPr>
            <a:spLocks noChangeShapeType="1"/>
          </p:cNvSpPr>
          <p:nvPr/>
        </p:nvSpPr>
        <p:spPr bwMode="auto">
          <a:xfrm flipH="1">
            <a:off x="6781800" y="60028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7" name="Line 146"/>
          <p:cNvSpPr>
            <a:spLocks noChangeShapeType="1"/>
          </p:cNvSpPr>
          <p:nvPr/>
        </p:nvSpPr>
        <p:spPr bwMode="auto">
          <a:xfrm>
            <a:off x="6858000" y="4402664"/>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8" name="Line 147"/>
          <p:cNvSpPr>
            <a:spLocks noChangeShapeType="1"/>
          </p:cNvSpPr>
          <p:nvPr/>
        </p:nvSpPr>
        <p:spPr bwMode="auto">
          <a:xfrm>
            <a:off x="7848600" y="4402664"/>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9" name="Line 148"/>
          <p:cNvSpPr>
            <a:spLocks noChangeShapeType="1"/>
          </p:cNvSpPr>
          <p:nvPr/>
        </p:nvSpPr>
        <p:spPr bwMode="auto">
          <a:xfrm flipH="1">
            <a:off x="7086600" y="43264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50" name="Freeform 149"/>
          <p:cNvSpPr>
            <a:spLocks/>
          </p:cNvSpPr>
          <p:nvPr/>
        </p:nvSpPr>
        <p:spPr bwMode="auto">
          <a:xfrm>
            <a:off x="2667000" y="4250264"/>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1" name="Line 150"/>
          <p:cNvSpPr>
            <a:spLocks noChangeShapeType="1"/>
          </p:cNvSpPr>
          <p:nvPr/>
        </p:nvSpPr>
        <p:spPr bwMode="auto">
          <a:xfrm>
            <a:off x="8153400" y="55456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2" name="Line 151"/>
          <p:cNvSpPr>
            <a:spLocks noChangeShapeType="1"/>
          </p:cNvSpPr>
          <p:nvPr/>
        </p:nvSpPr>
        <p:spPr bwMode="auto">
          <a:xfrm flipV="1">
            <a:off x="21653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3" name="Line 152"/>
          <p:cNvSpPr>
            <a:spLocks noChangeShapeType="1"/>
          </p:cNvSpPr>
          <p:nvPr/>
        </p:nvSpPr>
        <p:spPr bwMode="auto">
          <a:xfrm>
            <a:off x="22415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4" name="Line 153"/>
          <p:cNvSpPr>
            <a:spLocks noChangeShapeType="1"/>
          </p:cNvSpPr>
          <p:nvPr/>
        </p:nvSpPr>
        <p:spPr bwMode="auto">
          <a:xfrm>
            <a:off x="2241550" y="5113864"/>
            <a:ext cx="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a:t>
            </a:fld>
            <a:endParaRPr lang="en-US"/>
          </a:p>
        </p:txBody>
      </p:sp>
    </p:spTree>
    <p:extLst>
      <p:ext uri="{BB962C8B-B14F-4D97-AF65-F5344CB8AC3E}">
        <p14:creationId xmlns:p14="http://schemas.microsoft.com/office/powerpoint/2010/main" val="32536641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457200" y="274320"/>
            <a:ext cx="8229600" cy="1143000"/>
          </a:xfrm>
        </p:spPr>
        <p:txBody>
          <a:bodyPr/>
          <a:lstStyle/>
          <a:p>
            <a:r>
              <a:rPr lang="en-US" dirty="0" smtClean="0">
                <a:solidFill>
                  <a:schemeClr val="accent1"/>
                </a:solidFill>
              </a:rPr>
              <a:t>Pipelining Hazards</a:t>
            </a:r>
            <a:endParaRPr lang="en-AU" dirty="0">
              <a:solidFill>
                <a:schemeClr val="accent1"/>
              </a:solidFill>
            </a:endParaRPr>
          </a:p>
        </p:txBody>
      </p:sp>
      <p:sp>
        <p:nvSpPr>
          <p:cNvPr id="335875" name="Rectangle 3"/>
          <p:cNvSpPr>
            <a:spLocks noGrp="1" noChangeArrowheads="1"/>
          </p:cNvSpPr>
          <p:nvPr>
            <p:ph idx="1"/>
          </p:nvPr>
        </p:nvSpPr>
        <p:spPr>
          <a:xfrm>
            <a:off x="457200" y="1600200"/>
            <a:ext cx="8229600" cy="4937760"/>
          </a:xfrm>
        </p:spPr>
        <p:txBody>
          <a:bodyPr>
            <a:normAutofit lnSpcReduction="10000"/>
          </a:bodyPr>
          <a:lstStyle/>
          <a:p>
            <a:pPr>
              <a:lnSpc>
                <a:spcPct val="90000"/>
              </a:lnSpc>
              <a:buNone/>
            </a:pPr>
            <a:r>
              <a:rPr lang="en-US" dirty="0" smtClean="0"/>
              <a:t>A </a:t>
            </a:r>
            <a:r>
              <a:rPr lang="en-US" i="1" dirty="0" smtClean="0"/>
              <a:t>hazard</a:t>
            </a:r>
            <a:r>
              <a:rPr lang="en-US" dirty="0" smtClean="0"/>
              <a:t> is a situation </a:t>
            </a:r>
            <a:r>
              <a:rPr lang="en-US" dirty="0"/>
              <a:t>that </a:t>
            </a:r>
            <a:r>
              <a:rPr lang="en-US" dirty="0" smtClean="0"/>
              <a:t>prevents </a:t>
            </a:r>
            <a:r>
              <a:rPr lang="en-US" dirty="0"/>
              <a:t>starting the </a:t>
            </a:r>
            <a:r>
              <a:rPr lang="en-US" dirty="0" smtClean="0"/>
              <a:t>next instruction </a:t>
            </a:r>
            <a:r>
              <a:rPr lang="en-US" dirty="0"/>
              <a:t>in the next</a:t>
            </a:r>
            <a:r>
              <a:rPr lang="en-US" dirty="0" smtClean="0"/>
              <a:t> clock cycle</a:t>
            </a:r>
            <a:endParaRPr lang="en-US" dirty="0"/>
          </a:p>
          <a:p>
            <a:pPr marL="514350" indent="-514350">
              <a:lnSpc>
                <a:spcPct val="90000"/>
              </a:lnSpc>
              <a:buFont typeface="+mj-lt"/>
              <a:buAutoNum type="arabicParenR"/>
            </a:pPr>
            <a:r>
              <a:rPr lang="en-US" i="1" dirty="0" smtClean="0">
                <a:solidFill>
                  <a:srgbClr val="FF0000"/>
                </a:solidFill>
              </a:rPr>
              <a:t>Structural hazard</a:t>
            </a:r>
          </a:p>
          <a:p>
            <a:pPr lvl="1">
              <a:lnSpc>
                <a:spcPct val="90000"/>
              </a:lnSpc>
            </a:pPr>
            <a:r>
              <a:rPr lang="en-US" dirty="0" smtClean="0"/>
              <a:t>A required </a:t>
            </a:r>
            <a:r>
              <a:rPr lang="en-US" dirty="0"/>
              <a:t>resource is </a:t>
            </a:r>
            <a:r>
              <a:rPr lang="en-US" dirty="0" smtClean="0"/>
              <a:t>busy</a:t>
            </a:r>
            <a:br>
              <a:rPr lang="en-US" dirty="0" smtClean="0"/>
            </a:br>
            <a:r>
              <a:rPr lang="en-US" dirty="0" smtClean="0"/>
              <a:t>(e.g. needed in multiple stages)</a:t>
            </a:r>
          </a:p>
          <a:p>
            <a:pPr marL="514350" indent="-514350">
              <a:lnSpc>
                <a:spcPct val="90000"/>
              </a:lnSpc>
              <a:buFont typeface="+mj-lt"/>
              <a:buAutoNum type="arabicParenR"/>
            </a:pPr>
            <a:r>
              <a:rPr lang="en-US" i="1" dirty="0">
                <a:solidFill>
                  <a:srgbClr val="FF0000"/>
                </a:solidFill>
              </a:rPr>
              <a:t>Data </a:t>
            </a:r>
            <a:r>
              <a:rPr lang="en-US" i="1" dirty="0" smtClean="0">
                <a:solidFill>
                  <a:srgbClr val="FF0000"/>
                </a:solidFill>
              </a:rPr>
              <a:t>hazard</a:t>
            </a:r>
          </a:p>
          <a:p>
            <a:pPr marL="914400" lvl="1" indent="-514350">
              <a:lnSpc>
                <a:spcPct val="90000"/>
              </a:lnSpc>
            </a:pPr>
            <a:r>
              <a:rPr lang="en-US" dirty="0" smtClean="0"/>
              <a:t>Data dependency between instructions</a:t>
            </a:r>
          </a:p>
          <a:p>
            <a:pPr marL="914400" lvl="1" indent="-514350">
              <a:lnSpc>
                <a:spcPct val="90000"/>
              </a:lnSpc>
            </a:pPr>
            <a:r>
              <a:rPr lang="en-US" dirty="0" smtClean="0"/>
              <a:t>Need </a:t>
            </a:r>
            <a:r>
              <a:rPr lang="en-US" dirty="0"/>
              <a:t>to wait for previous instruction to complete its data </a:t>
            </a:r>
            <a:r>
              <a:rPr lang="en-US" dirty="0" smtClean="0"/>
              <a:t>read/write</a:t>
            </a:r>
          </a:p>
          <a:p>
            <a:pPr marL="514350" indent="-514350">
              <a:lnSpc>
                <a:spcPct val="90000"/>
              </a:lnSpc>
              <a:buFont typeface="+mj-lt"/>
              <a:buAutoNum type="arabicParenR"/>
            </a:pPr>
            <a:r>
              <a:rPr lang="en-US" i="1" dirty="0">
                <a:solidFill>
                  <a:srgbClr val="FF0000"/>
                </a:solidFill>
              </a:rPr>
              <a:t>Control hazard</a:t>
            </a:r>
          </a:p>
          <a:p>
            <a:pPr lvl="1">
              <a:lnSpc>
                <a:spcPct val="90000"/>
              </a:lnSpc>
            </a:pPr>
            <a:r>
              <a:rPr lang="en-US" dirty="0" smtClean="0"/>
              <a:t>Flow of execution depends </a:t>
            </a:r>
            <a:r>
              <a:rPr lang="en-US" dirty="0"/>
              <a:t>on previous </a:t>
            </a:r>
            <a:r>
              <a:rPr lang="en-US" dirty="0" smtClean="0"/>
              <a:t>instruction</a:t>
            </a:r>
            <a:endParaRPr lang="en-AU"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dirty="0"/>
          </a:p>
        </p:txBody>
      </p:sp>
    </p:spTree>
    <p:extLst>
      <p:ext uri="{BB962C8B-B14F-4D97-AF65-F5344CB8AC3E}">
        <p14:creationId xmlns:p14="http://schemas.microsoft.com/office/powerpoint/2010/main" val="1136267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58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5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474369" y="2380135"/>
            <a:ext cx="1019175" cy="3089275"/>
            <a:chOff x="2470" y="1034"/>
            <a:chExt cx="642" cy="1946"/>
          </a:xfrm>
        </p:grpSpPr>
        <p:sp>
          <p:nvSpPr>
            <p:cNvPr id="2743301" name="Oval 5"/>
            <p:cNvSpPr>
              <a:spLocks noChangeArrowheads="1"/>
            </p:cNvSpPr>
            <p:nvPr/>
          </p:nvSpPr>
          <p:spPr bwMode="auto">
            <a:xfrm>
              <a:off x="2470" y="2481"/>
              <a:ext cx="623" cy="499"/>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sp>
          <p:nvSpPr>
            <p:cNvPr id="2743302" name="Oval 6"/>
            <p:cNvSpPr>
              <a:spLocks noChangeArrowheads="1"/>
            </p:cNvSpPr>
            <p:nvPr/>
          </p:nvSpPr>
          <p:spPr bwMode="auto">
            <a:xfrm>
              <a:off x="2489" y="1034"/>
              <a:ext cx="623" cy="566"/>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grpSp>
      <p:grpSp>
        <p:nvGrpSpPr>
          <p:cNvPr id="3" name="Group 7"/>
          <p:cNvGrpSpPr>
            <a:grpSpLocks/>
          </p:cNvGrpSpPr>
          <p:nvPr/>
        </p:nvGrpSpPr>
        <p:grpSpPr bwMode="auto">
          <a:xfrm>
            <a:off x="894557" y="1613373"/>
            <a:ext cx="7799388" cy="4700588"/>
            <a:chOff x="215" y="551"/>
            <a:chExt cx="4913" cy="2961"/>
          </a:xfrm>
        </p:grpSpPr>
        <p:grpSp>
          <p:nvGrpSpPr>
            <p:cNvPr id="4" name="Group 8"/>
            <p:cNvGrpSpPr>
              <a:grpSpLocks/>
            </p:cNvGrpSpPr>
            <p:nvPr/>
          </p:nvGrpSpPr>
          <p:grpSpPr bwMode="auto">
            <a:xfrm>
              <a:off x="2624" y="1200"/>
              <a:ext cx="340" cy="289"/>
              <a:chOff x="2624" y="1200"/>
              <a:chExt cx="340" cy="289"/>
            </a:xfrm>
          </p:grpSpPr>
          <p:sp>
            <p:nvSpPr>
              <p:cNvPr id="2743305" name="Freeform 9"/>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06" name="Freeform 10"/>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5" name="Group 11"/>
            <p:cNvGrpSpPr>
              <a:grpSpLocks/>
            </p:cNvGrpSpPr>
            <p:nvPr/>
          </p:nvGrpSpPr>
          <p:grpSpPr bwMode="auto">
            <a:xfrm>
              <a:off x="2624" y="2592"/>
              <a:ext cx="340" cy="289"/>
              <a:chOff x="2624" y="2592"/>
              <a:chExt cx="340" cy="289"/>
            </a:xfrm>
          </p:grpSpPr>
          <p:sp>
            <p:nvSpPr>
              <p:cNvPr id="2743308" name="Freeform 12"/>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09" name="Freeform 13"/>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10" name="Rectangle 14"/>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2743311" name="Line 15"/>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43312" name="Line 16"/>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43313" name="Rectangle 1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Load</a:t>
              </a:r>
            </a:p>
          </p:txBody>
        </p:sp>
        <p:sp>
          <p:nvSpPr>
            <p:cNvPr id="2743314" name="Rectangle 18"/>
            <p:cNvSpPr>
              <a:spLocks noChangeArrowheads="1"/>
            </p:cNvSpPr>
            <p:nvPr/>
          </p:nvSpPr>
          <p:spPr bwMode="auto">
            <a:xfrm>
              <a:off x="563" y="1718"/>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1</a:t>
              </a:r>
            </a:p>
          </p:txBody>
        </p:sp>
        <p:sp>
          <p:nvSpPr>
            <p:cNvPr id="2743315" name="Rectangle 19"/>
            <p:cNvSpPr>
              <a:spLocks noChangeArrowheads="1"/>
            </p:cNvSpPr>
            <p:nvPr/>
          </p:nvSpPr>
          <p:spPr bwMode="auto">
            <a:xfrm>
              <a:off x="555" y="218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2</a:t>
              </a:r>
            </a:p>
          </p:txBody>
        </p:sp>
        <p:sp>
          <p:nvSpPr>
            <p:cNvPr id="2743316" name="Rectangle 20"/>
            <p:cNvSpPr>
              <a:spLocks noChangeArrowheads="1"/>
            </p:cNvSpPr>
            <p:nvPr/>
          </p:nvSpPr>
          <p:spPr bwMode="auto">
            <a:xfrm>
              <a:off x="598" y="261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3</a:t>
              </a:r>
            </a:p>
          </p:txBody>
        </p:sp>
        <p:sp>
          <p:nvSpPr>
            <p:cNvPr id="2743317" name="Rectangle 21"/>
            <p:cNvSpPr>
              <a:spLocks noChangeArrowheads="1"/>
            </p:cNvSpPr>
            <p:nvPr/>
          </p:nvSpPr>
          <p:spPr bwMode="auto">
            <a:xfrm>
              <a:off x="587" y="3067"/>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4</a:t>
              </a:r>
            </a:p>
          </p:txBody>
        </p:sp>
        <p:sp>
          <p:nvSpPr>
            <p:cNvPr id="2743318" name="Line 22"/>
            <p:cNvSpPr>
              <a:spLocks noChangeShapeType="1"/>
            </p:cNvSpPr>
            <p:nvPr/>
          </p:nvSpPr>
          <p:spPr bwMode="auto">
            <a:xfrm>
              <a:off x="172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19" name="Line 23"/>
            <p:cNvSpPr>
              <a:spLocks noChangeShapeType="1"/>
            </p:cNvSpPr>
            <p:nvPr/>
          </p:nvSpPr>
          <p:spPr bwMode="auto">
            <a:xfrm>
              <a:off x="216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0" name="Line 24"/>
            <p:cNvSpPr>
              <a:spLocks noChangeShapeType="1"/>
            </p:cNvSpPr>
            <p:nvPr/>
          </p:nvSpPr>
          <p:spPr bwMode="auto">
            <a:xfrm>
              <a:off x="259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1" name="Line 25"/>
            <p:cNvSpPr>
              <a:spLocks noChangeShapeType="1"/>
            </p:cNvSpPr>
            <p:nvPr/>
          </p:nvSpPr>
          <p:spPr bwMode="auto">
            <a:xfrm>
              <a:off x="3024"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2" name="Line 26"/>
            <p:cNvSpPr>
              <a:spLocks noChangeShapeType="1"/>
            </p:cNvSpPr>
            <p:nvPr/>
          </p:nvSpPr>
          <p:spPr bwMode="auto">
            <a:xfrm>
              <a:off x="3456"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3" name="Line 27"/>
            <p:cNvSpPr>
              <a:spLocks noChangeShapeType="1"/>
            </p:cNvSpPr>
            <p:nvPr/>
          </p:nvSpPr>
          <p:spPr bwMode="auto">
            <a:xfrm>
              <a:off x="388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4" name="Line 28"/>
            <p:cNvSpPr>
              <a:spLocks noChangeShapeType="1"/>
            </p:cNvSpPr>
            <p:nvPr/>
          </p:nvSpPr>
          <p:spPr bwMode="auto">
            <a:xfrm>
              <a:off x="432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5" name="Line 29"/>
            <p:cNvSpPr>
              <a:spLocks noChangeShapeType="1"/>
            </p:cNvSpPr>
            <p:nvPr/>
          </p:nvSpPr>
          <p:spPr bwMode="auto">
            <a:xfrm>
              <a:off x="475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6" name="Group 30"/>
            <p:cNvGrpSpPr>
              <a:grpSpLocks/>
            </p:cNvGrpSpPr>
            <p:nvPr/>
          </p:nvGrpSpPr>
          <p:grpSpPr bwMode="auto">
            <a:xfrm>
              <a:off x="2257" y="1152"/>
              <a:ext cx="225" cy="481"/>
              <a:chOff x="2257" y="1152"/>
              <a:chExt cx="225" cy="481"/>
            </a:xfrm>
          </p:grpSpPr>
          <p:sp>
            <p:nvSpPr>
              <p:cNvPr id="2743327" name="Freeform 31"/>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28" name="Rectangle 32"/>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7" name="Group 33"/>
            <p:cNvGrpSpPr>
              <a:grpSpLocks/>
            </p:cNvGrpSpPr>
            <p:nvPr/>
          </p:nvGrpSpPr>
          <p:grpSpPr bwMode="auto">
            <a:xfrm>
              <a:off x="1324" y="1248"/>
              <a:ext cx="359" cy="289"/>
              <a:chOff x="1324" y="1248"/>
              <a:chExt cx="359" cy="289"/>
            </a:xfrm>
          </p:grpSpPr>
          <p:sp>
            <p:nvSpPr>
              <p:cNvPr id="2743330" name="Rectangle 34"/>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8" name="Group 35"/>
              <p:cNvGrpSpPr>
                <a:grpSpLocks/>
              </p:cNvGrpSpPr>
              <p:nvPr/>
            </p:nvGrpSpPr>
            <p:grpSpPr bwMode="auto">
              <a:xfrm>
                <a:off x="1343" y="1248"/>
                <a:ext cx="340" cy="289"/>
                <a:chOff x="1343" y="1248"/>
                <a:chExt cx="340" cy="289"/>
              </a:xfrm>
            </p:grpSpPr>
            <p:sp>
              <p:nvSpPr>
                <p:cNvPr id="2743332" name="Freeform 36"/>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33" name="Freeform 37"/>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334" name="Rectangle 38"/>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9" name="Group 39"/>
            <p:cNvGrpSpPr>
              <a:grpSpLocks/>
            </p:cNvGrpSpPr>
            <p:nvPr/>
          </p:nvGrpSpPr>
          <p:grpSpPr bwMode="auto">
            <a:xfrm>
              <a:off x="1803" y="1248"/>
              <a:ext cx="296" cy="289"/>
              <a:chOff x="1803" y="1248"/>
              <a:chExt cx="296" cy="289"/>
            </a:xfrm>
          </p:grpSpPr>
          <p:sp>
            <p:nvSpPr>
              <p:cNvPr id="2743336" name="Freeform 40"/>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37" name="Freeform 41"/>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38" name="Line 42"/>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39" name="Freeform 43"/>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40" name="Line 44"/>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41" name="Rectangle 45"/>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43342" name="Rectangle 46"/>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0" name="Group 47"/>
            <p:cNvGrpSpPr>
              <a:grpSpLocks/>
            </p:cNvGrpSpPr>
            <p:nvPr/>
          </p:nvGrpSpPr>
          <p:grpSpPr bwMode="auto">
            <a:xfrm>
              <a:off x="3120" y="1248"/>
              <a:ext cx="284" cy="289"/>
              <a:chOff x="3120" y="1248"/>
              <a:chExt cx="284" cy="289"/>
            </a:xfrm>
          </p:grpSpPr>
          <p:sp>
            <p:nvSpPr>
              <p:cNvPr id="2743344" name="Freeform 48"/>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45" name="Freeform 49"/>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46" name="Line 50"/>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47" name="Line 51"/>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48" name="Freeform 52"/>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49" name="Line 53"/>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50" name="Freeform 54"/>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1" name="Group 55"/>
            <p:cNvGrpSpPr>
              <a:grpSpLocks/>
            </p:cNvGrpSpPr>
            <p:nvPr/>
          </p:nvGrpSpPr>
          <p:grpSpPr bwMode="auto">
            <a:xfrm>
              <a:off x="1751" y="1600"/>
              <a:ext cx="2096" cy="513"/>
              <a:chOff x="1751" y="1600"/>
              <a:chExt cx="2096" cy="513"/>
            </a:xfrm>
          </p:grpSpPr>
          <p:grpSp>
            <p:nvGrpSpPr>
              <p:cNvPr id="12" name="Group 56"/>
              <p:cNvGrpSpPr>
                <a:grpSpLocks/>
              </p:cNvGrpSpPr>
              <p:nvPr/>
            </p:nvGrpSpPr>
            <p:grpSpPr bwMode="auto">
              <a:xfrm>
                <a:off x="2684" y="1600"/>
                <a:ext cx="225" cy="481"/>
                <a:chOff x="2684" y="1600"/>
                <a:chExt cx="225" cy="481"/>
              </a:xfrm>
            </p:grpSpPr>
            <p:sp>
              <p:nvSpPr>
                <p:cNvPr id="2743353" name="Freeform 57"/>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54" name="Rectangle 58"/>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3" name="Group 59"/>
              <p:cNvGrpSpPr>
                <a:grpSpLocks/>
              </p:cNvGrpSpPr>
              <p:nvPr/>
            </p:nvGrpSpPr>
            <p:grpSpPr bwMode="auto">
              <a:xfrm>
                <a:off x="1751" y="1696"/>
                <a:ext cx="359" cy="289"/>
                <a:chOff x="1751" y="1696"/>
                <a:chExt cx="359" cy="289"/>
              </a:xfrm>
            </p:grpSpPr>
            <p:sp>
              <p:nvSpPr>
                <p:cNvPr id="2743356" name="Rectangle 60"/>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14" name="Group 61"/>
                <p:cNvGrpSpPr>
                  <a:grpSpLocks/>
                </p:cNvGrpSpPr>
                <p:nvPr/>
              </p:nvGrpSpPr>
              <p:grpSpPr bwMode="auto">
                <a:xfrm>
                  <a:off x="1770" y="1696"/>
                  <a:ext cx="340" cy="289"/>
                  <a:chOff x="1770" y="1696"/>
                  <a:chExt cx="340" cy="289"/>
                </a:xfrm>
              </p:grpSpPr>
              <p:sp>
                <p:nvSpPr>
                  <p:cNvPr id="2743358" name="Freeform 62"/>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59" name="Freeform 63"/>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360" name="Rectangle 64"/>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5" name="Group 65"/>
              <p:cNvGrpSpPr>
                <a:grpSpLocks/>
              </p:cNvGrpSpPr>
              <p:nvPr/>
            </p:nvGrpSpPr>
            <p:grpSpPr bwMode="auto">
              <a:xfrm>
                <a:off x="2230" y="1696"/>
                <a:ext cx="296" cy="289"/>
                <a:chOff x="2230" y="1696"/>
                <a:chExt cx="296" cy="289"/>
              </a:xfrm>
            </p:grpSpPr>
            <p:sp>
              <p:nvSpPr>
                <p:cNvPr id="2743362" name="Freeform 66"/>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63" name="Freeform 67"/>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64" name="Line 68"/>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65" name="Freeform 69"/>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66" name="Line 70"/>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67" name="Rectangle 71"/>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6" name="Group 72"/>
              <p:cNvGrpSpPr>
                <a:grpSpLocks/>
              </p:cNvGrpSpPr>
              <p:nvPr/>
            </p:nvGrpSpPr>
            <p:grpSpPr bwMode="auto">
              <a:xfrm>
                <a:off x="3079" y="1696"/>
                <a:ext cx="325" cy="289"/>
                <a:chOff x="3079" y="1696"/>
                <a:chExt cx="325" cy="289"/>
              </a:xfrm>
            </p:grpSpPr>
            <p:sp>
              <p:nvSpPr>
                <p:cNvPr id="2743369" name="Freeform 73"/>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70" name="Freeform 74"/>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71" name="Rectangle 75"/>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7" name="Group 76"/>
              <p:cNvGrpSpPr>
                <a:grpSpLocks/>
              </p:cNvGrpSpPr>
              <p:nvPr/>
            </p:nvGrpSpPr>
            <p:grpSpPr bwMode="auto">
              <a:xfrm>
                <a:off x="3547" y="1696"/>
                <a:ext cx="284" cy="289"/>
                <a:chOff x="3547" y="1696"/>
                <a:chExt cx="284" cy="289"/>
              </a:xfrm>
            </p:grpSpPr>
            <p:sp>
              <p:nvSpPr>
                <p:cNvPr id="2743373" name="Freeform 77"/>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74" name="Freeform 78"/>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75" name="Line 79"/>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76" name="Line 80"/>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77" name="Freeform 81"/>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78" name="Line 82"/>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79" name="Freeform 83"/>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8" name="Group 84"/>
            <p:cNvGrpSpPr>
              <a:grpSpLocks/>
            </p:cNvGrpSpPr>
            <p:nvPr/>
          </p:nvGrpSpPr>
          <p:grpSpPr bwMode="auto">
            <a:xfrm>
              <a:off x="2178" y="2048"/>
              <a:ext cx="2096" cy="513"/>
              <a:chOff x="2178" y="2048"/>
              <a:chExt cx="2096" cy="513"/>
            </a:xfrm>
          </p:grpSpPr>
          <p:grpSp>
            <p:nvGrpSpPr>
              <p:cNvPr id="19" name="Group 85"/>
              <p:cNvGrpSpPr>
                <a:grpSpLocks/>
              </p:cNvGrpSpPr>
              <p:nvPr/>
            </p:nvGrpSpPr>
            <p:grpSpPr bwMode="auto">
              <a:xfrm>
                <a:off x="3111" y="2048"/>
                <a:ext cx="225" cy="481"/>
                <a:chOff x="3111" y="2048"/>
                <a:chExt cx="225" cy="481"/>
              </a:xfrm>
            </p:grpSpPr>
            <p:sp>
              <p:nvSpPr>
                <p:cNvPr id="2743382" name="Freeform 86"/>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83" name="Rectangle 87"/>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0" name="Group 88"/>
              <p:cNvGrpSpPr>
                <a:grpSpLocks/>
              </p:cNvGrpSpPr>
              <p:nvPr/>
            </p:nvGrpSpPr>
            <p:grpSpPr bwMode="auto">
              <a:xfrm>
                <a:off x="2178" y="2144"/>
                <a:ext cx="359" cy="289"/>
                <a:chOff x="2178" y="2144"/>
                <a:chExt cx="359" cy="289"/>
              </a:xfrm>
            </p:grpSpPr>
            <p:sp>
              <p:nvSpPr>
                <p:cNvPr id="2743385" name="Rectangle 89"/>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1" name="Group 90"/>
                <p:cNvGrpSpPr>
                  <a:grpSpLocks/>
                </p:cNvGrpSpPr>
                <p:nvPr/>
              </p:nvGrpSpPr>
              <p:grpSpPr bwMode="auto">
                <a:xfrm>
                  <a:off x="2197" y="2144"/>
                  <a:ext cx="340" cy="289"/>
                  <a:chOff x="2197" y="2144"/>
                  <a:chExt cx="340" cy="289"/>
                </a:xfrm>
              </p:grpSpPr>
              <p:sp>
                <p:nvSpPr>
                  <p:cNvPr id="2743387" name="Freeform 91"/>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88" name="Freeform 92"/>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389" name="Rectangle 93"/>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2" name="Group 94"/>
              <p:cNvGrpSpPr>
                <a:grpSpLocks/>
              </p:cNvGrpSpPr>
              <p:nvPr/>
            </p:nvGrpSpPr>
            <p:grpSpPr bwMode="auto">
              <a:xfrm>
                <a:off x="2657" y="2144"/>
                <a:ext cx="296" cy="289"/>
                <a:chOff x="2657" y="2144"/>
                <a:chExt cx="296" cy="289"/>
              </a:xfrm>
            </p:grpSpPr>
            <p:sp>
              <p:nvSpPr>
                <p:cNvPr id="2743391" name="Freeform 95"/>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92" name="Freeform 96"/>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93" name="Line 97"/>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94" name="Freeform 98"/>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95" name="Line 99"/>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96" name="Rectangle 100"/>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3" name="Group 101"/>
              <p:cNvGrpSpPr>
                <a:grpSpLocks/>
              </p:cNvGrpSpPr>
              <p:nvPr/>
            </p:nvGrpSpPr>
            <p:grpSpPr bwMode="auto">
              <a:xfrm>
                <a:off x="3506" y="2144"/>
                <a:ext cx="325" cy="289"/>
                <a:chOff x="3506" y="2144"/>
                <a:chExt cx="325" cy="289"/>
              </a:xfrm>
            </p:grpSpPr>
            <p:sp>
              <p:nvSpPr>
                <p:cNvPr id="2743398" name="Freeform 102"/>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99" name="Freeform 103"/>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00" name="Rectangle 104"/>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4" name="Group 105"/>
              <p:cNvGrpSpPr>
                <a:grpSpLocks/>
              </p:cNvGrpSpPr>
              <p:nvPr/>
            </p:nvGrpSpPr>
            <p:grpSpPr bwMode="auto">
              <a:xfrm>
                <a:off x="3974" y="2144"/>
                <a:ext cx="284" cy="289"/>
                <a:chOff x="3974" y="2144"/>
                <a:chExt cx="284" cy="289"/>
              </a:xfrm>
            </p:grpSpPr>
            <p:sp>
              <p:nvSpPr>
                <p:cNvPr id="2743402" name="Freeform 106"/>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03" name="Freeform 107"/>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04" name="Line 108"/>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05" name="Line 109"/>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06" name="Freeform 110"/>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07" name="Line 111"/>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08" name="Freeform 112"/>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5" name="Group 113"/>
            <p:cNvGrpSpPr>
              <a:grpSpLocks/>
            </p:cNvGrpSpPr>
            <p:nvPr/>
          </p:nvGrpSpPr>
          <p:grpSpPr bwMode="auto">
            <a:xfrm>
              <a:off x="3538" y="2496"/>
              <a:ext cx="225" cy="481"/>
              <a:chOff x="3538" y="2496"/>
              <a:chExt cx="225" cy="481"/>
            </a:xfrm>
          </p:grpSpPr>
          <p:sp>
            <p:nvSpPr>
              <p:cNvPr id="2743410" name="Freeform 114"/>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11" name="Rectangle 115"/>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43412" name="Rectangle 116"/>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6" name="Group 117"/>
            <p:cNvGrpSpPr>
              <a:grpSpLocks/>
            </p:cNvGrpSpPr>
            <p:nvPr/>
          </p:nvGrpSpPr>
          <p:grpSpPr bwMode="auto">
            <a:xfrm>
              <a:off x="3084" y="2592"/>
              <a:ext cx="296" cy="289"/>
              <a:chOff x="3084" y="2592"/>
              <a:chExt cx="296" cy="289"/>
            </a:xfrm>
          </p:grpSpPr>
          <p:sp>
            <p:nvSpPr>
              <p:cNvPr id="2743414" name="Freeform 118"/>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15" name="Freeform 119"/>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16" name="Line 120"/>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17" name="Freeform 121"/>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18" name="Line 122"/>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19" name="Rectangle 123"/>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 name="Group 124"/>
            <p:cNvGrpSpPr>
              <a:grpSpLocks/>
            </p:cNvGrpSpPr>
            <p:nvPr/>
          </p:nvGrpSpPr>
          <p:grpSpPr bwMode="auto">
            <a:xfrm>
              <a:off x="3933" y="2592"/>
              <a:ext cx="325" cy="289"/>
              <a:chOff x="3933" y="2592"/>
              <a:chExt cx="325" cy="289"/>
            </a:xfrm>
          </p:grpSpPr>
          <p:sp>
            <p:nvSpPr>
              <p:cNvPr id="2743421" name="Freeform 125"/>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22" name="Freeform 126"/>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23" name="Rectangle 127"/>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8" name="Group 128"/>
            <p:cNvGrpSpPr>
              <a:grpSpLocks/>
            </p:cNvGrpSpPr>
            <p:nvPr/>
          </p:nvGrpSpPr>
          <p:grpSpPr bwMode="auto">
            <a:xfrm>
              <a:off x="4401" y="2592"/>
              <a:ext cx="284" cy="289"/>
              <a:chOff x="4401" y="2592"/>
              <a:chExt cx="284" cy="289"/>
            </a:xfrm>
          </p:grpSpPr>
          <p:sp>
            <p:nvSpPr>
              <p:cNvPr id="2743425" name="Freeform 129"/>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26" name="Freeform 130"/>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27" name="Line 131"/>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28" name="Line 132"/>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29" name="Freeform 133"/>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30" name="Line 134"/>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31" name="Freeform 135"/>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9" name="Group 136"/>
            <p:cNvGrpSpPr>
              <a:grpSpLocks/>
            </p:cNvGrpSpPr>
            <p:nvPr/>
          </p:nvGrpSpPr>
          <p:grpSpPr bwMode="auto">
            <a:xfrm>
              <a:off x="3032" y="2944"/>
              <a:ext cx="2096" cy="513"/>
              <a:chOff x="3032" y="2944"/>
              <a:chExt cx="2096" cy="513"/>
            </a:xfrm>
          </p:grpSpPr>
          <p:grpSp>
            <p:nvGrpSpPr>
              <p:cNvPr id="30" name="Group 137"/>
              <p:cNvGrpSpPr>
                <a:grpSpLocks/>
              </p:cNvGrpSpPr>
              <p:nvPr/>
            </p:nvGrpSpPr>
            <p:grpSpPr bwMode="auto">
              <a:xfrm>
                <a:off x="3965" y="2944"/>
                <a:ext cx="225" cy="481"/>
                <a:chOff x="3965" y="2944"/>
                <a:chExt cx="225" cy="481"/>
              </a:xfrm>
            </p:grpSpPr>
            <p:sp>
              <p:nvSpPr>
                <p:cNvPr id="2743434" name="Freeform 138"/>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35" name="Rectangle 139"/>
                <p:cNvSpPr>
                  <a:spLocks noChangeArrowheads="1"/>
                </p:cNvSpPr>
                <p:nvPr/>
              </p:nvSpPr>
              <p:spPr bwMode="auto">
                <a:xfrm rot="5400000">
                  <a:off x="3878" y="3066"/>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1" name="Group 140"/>
              <p:cNvGrpSpPr>
                <a:grpSpLocks/>
              </p:cNvGrpSpPr>
              <p:nvPr/>
            </p:nvGrpSpPr>
            <p:grpSpPr bwMode="auto">
              <a:xfrm>
                <a:off x="3032" y="3040"/>
                <a:ext cx="359" cy="289"/>
                <a:chOff x="3032" y="3040"/>
                <a:chExt cx="359" cy="289"/>
              </a:xfrm>
            </p:grpSpPr>
            <p:sp>
              <p:nvSpPr>
                <p:cNvPr id="2743437" name="Rectangle 141"/>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743329" name="Group 142"/>
                <p:cNvGrpSpPr>
                  <a:grpSpLocks/>
                </p:cNvGrpSpPr>
                <p:nvPr/>
              </p:nvGrpSpPr>
              <p:grpSpPr bwMode="auto">
                <a:xfrm>
                  <a:off x="3051" y="3040"/>
                  <a:ext cx="340" cy="289"/>
                  <a:chOff x="3051" y="3040"/>
                  <a:chExt cx="340" cy="289"/>
                </a:xfrm>
              </p:grpSpPr>
              <p:sp>
                <p:nvSpPr>
                  <p:cNvPr id="2743439" name="Freeform 143"/>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40" name="Freeform 144"/>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441" name="Rectangle 145"/>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43331" name="Group 146"/>
              <p:cNvGrpSpPr>
                <a:grpSpLocks/>
              </p:cNvGrpSpPr>
              <p:nvPr/>
            </p:nvGrpSpPr>
            <p:grpSpPr bwMode="auto">
              <a:xfrm>
                <a:off x="3511" y="3040"/>
                <a:ext cx="296" cy="289"/>
                <a:chOff x="3511" y="3040"/>
                <a:chExt cx="296" cy="289"/>
              </a:xfrm>
            </p:grpSpPr>
            <p:sp>
              <p:nvSpPr>
                <p:cNvPr id="2743443" name="Freeform 147"/>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44" name="Freeform 148"/>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45" name="Line 149"/>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46" name="Freeform 150"/>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47" name="Line 151"/>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48" name="Rectangle 152"/>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43335" name="Group 153"/>
              <p:cNvGrpSpPr>
                <a:grpSpLocks/>
              </p:cNvGrpSpPr>
              <p:nvPr/>
            </p:nvGrpSpPr>
            <p:grpSpPr bwMode="auto">
              <a:xfrm>
                <a:off x="4360" y="3040"/>
                <a:ext cx="325" cy="289"/>
                <a:chOff x="4360" y="3040"/>
                <a:chExt cx="325" cy="289"/>
              </a:xfrm>
            </p:grpSpPr>
            <p:sp>
              <p:nvSpPr>
                <p:cNvPr id="2743450" name="Freeform 154"/>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51" name="Freeform 155"/>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52" name="Rectangle 156"/>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43343" name="Group 157"/>
              <p:cNvGrpSpPr>
                <a:grpSpLocks/>
              </p:cNvGrpSpPr>
              <p:nvPr/>
            </p:nvGrpSpPr>
            <p:grpSpPr bwMode="auto">
              <a:xfrm>
                <a:off x="4828" y="3040"/>
                <a:ext cx="284" cy="289"/>
                <a:chOff x="4828" y="3040"/>
                <a:chExt cx="284" cy="289"/>
              </a:xfrm>
            </p:grpSpPr>
            <p:sp>
              <p:nvSpPr>
                <p:cNvPr id="2743454" name="Freeform 158"/>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55" name="Freeform 159"/>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56" name="Line 160"/>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57" name="Line 161"/>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58" name="Freeform 162"/>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59" name="Line 163"/>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60" name="Freeform 164"/>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61" name="Rectangle 165"/>
            <p:cNvSpPr>
              <a:spLocks noChangeArrowheads="1"/>
            </p:cNvSpPr>
            <p:nvPr/>
          </p:nvSpPr>
          <p:spPr bwMode="auto">
            <a:xfrm>
              <a:off x="215" y="876"/>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dirty="0">
                  <a:solidFill>
                    <a:schemeClr val="tx1"/>
                  </a:solidFill>
                  <a:latin typeface="Arial" pitchFamily="-65" charset="0"/>
                </a:rPr>
                <a:t>I</a:t>
              </a: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743462" name="Rectangle 166"/>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Arial" pitchFamily="-65" charset="0"/>
                </a:rPr>
                <a:t>Time (clock cycles)</a:t>
              </a:r>
            </a:p>
          </p:txBody>
        </p:sp>
      </p:grpSp>
      <p:sp>
        <p:nvSpPr>
          <p:cNvPr id="167" name="Title 166"/>
          <p:cNvSpPr>
            <a:spLocks noGrp="1"/>
          </p:cNvSpPr>
          <p:nvPr>
            <p:ph type="title"/>
          </p:nvPr>
        </p:nvSpPr>
        <p:spPr/>
        <p:txBody>
          <a:bodyPr>
            <a:noAutofit/>
          </a:bodyPr>
          <a:lstStyle/>
          <a:p>
            <a:r>
              <a:rPr lang="en-US" sz="4000" dirty="0" smtClean="0">
                <a:solidFill>
                  <a:schemeClr val="accent1"/>
                </a:solidFill>
              </a:rPr>
              <a:t>Structural Hazard #1: Single Memory</a:t>
            </a:r>
            <a:endParaRPr lang="en-US" sz="4000" dirty="0">
              <a:solidFill>
                <a:schemeClr val="accent1"/>
              </a:solidFill>
            </a:endParaRPr>
          </a:p>
        </p:txBody>
      </p:sp>
      <p:grpSp>
        <p:nvGrpSpPr>
          <p:cNvPr id="40" name="Group 39"/>
          <p:cNvGrpSpPr/>
          <p:nvPr/>
        </p:nvGrpSpPr>
        <p:grpSpPr>
          <a:xfrm>
            <a:off x="5364957" y="2380135"/>
            <a:ext cx="3679891" cy="2473326"/>
            <a:chOff x="5364957" y="2380135"/>
            <a:chExt cx="3679891" cy="2473326"/>
          </a:xfrm>
        </p:grpSpPr>
        <p:sp>
          <p:nvSpPr>
            <p:cNvPr id="35" name="TextBox 34"/>
            <p:cNvSpPr txBox="1"/>
            <p:nvPr/>
          </p:nvSpPr>
          <p:spPr>
            <a:xfrm>
              <a:off x="7181059" y="2380135"/>
              <a:ext cx="1863789" cy="1477328"/>
            </a:xfrm>
            <a:prstGeom prst="rect">
              <a:avLst/>
            </a:prstGeom>
            <a:solidFill>
              <a:schemeClr val="bg1"/>
            </a:solidFill>
          </p:spPr>
          <p:txBody>
            <a:bodyPr wrap="square" lIns="0" tIns="0" rIns="0" bIns="0" rtlCol="0">
              <a:spAutoFit/>
            </a:bodyPr>
            <a:lstStyle/>
            <a:p>
              <a:r>
                <a:rPr lang="en-US" sz="2400" dirty="0" smtClean="0">
                  <a:solidFill>
                    <a:srgbClr val="FF0000"/>
                  </a:solidFill>
                </a:rPr>
                <a:t>Trying to read same memory twice in same clock cycle</a:t>
              </a:r>
              <a:endParaRPr lang="en-US" sz="2400" dirty="0">
                <a:solidFill>
                  <a:srgbClr val="FF0000"/>
                </a:solidFill>
              </a:endParaRPr>
            </a:p>
          </p:txBody>
        </p:sp>
        <p:cxnSp>
          <p:nvCxnSpPr>
            <p:cNvPr id="37" name="Straight Arrow Connector 36"/>
            <p:cNvCxnSpPr/>
            <p:nvPr/>
          </p:nvCxnSpPr>
          <p:spPr>
            <a:xfrm flipH="1">
              <a:off x="5511008" y="2873055"/>
              <a:ext cx="15748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364957" y="3661249"/>
              <a:ext cx="1722438" cy="11922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1" name="Slide Number Placeholder 40"/>
          <p:cNvSpPr>
            <a:spLocks noGrp="1"/>
          </p:cNvSpPr>
          <p:nvPr>
            <p:ph type="sldNum" sz="quarter" idx="12"/>
          </p:nvPr>
        </p:nvSpPr>
        <p:spPr/>
        <p:txBody>
          <a:bodyPr/>
          <a:lstStyle/>
          <a:p>
            <a:fld id="{3CC63E4C-4642-794D-A2FD-70F6B81535F5}" type="slidenum">
              <a:rPr lang="en-US" smtClean="0"/>
              <a:pPr/>
              <a:t>31</a:t>
            </a:fld>
            <a:endParaRPr lang="en-US" dirty="0"/>
          </a:p>
        </p:txBody>
      </p:sp>
    </p:spTree>
    <p:extLst>
      <p:ext uri="{BB962C8B-B14F-4D97-AF65-F5344CB8AC3E}">
        <p14:creationId xmlns:p14="http://schemas.microsoft.com/office/powerpoint/2010/main" val="8769556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Structural Hazard #1 with Caches</a:t>
            </a:r>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32</a:t>
            </a:fld>
            <a:endParaRPr lang="en-US"/>
          </a:p>
        </p:txBody>
      </p:sp>
      <p:pic>
        <p:nvPicPr>
          <p:cNvPr id="7" name="Picture 6" descr="cache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208" y="1671658"/>
            <a:ext cx="5881772" cy="4763749"/>
          </a:xfrm>
          <a:prstGeom prst="rect">
            <a:avLst/>
          </a:prstGeom>
        </p:spPr>
      </p:pic>
    </p:spTree>
    <p:extLst>
      <p:ext uri="{BB962C8B-B14F-4D97-AF65-F5344CB8AC3E}">
        <p14:creationId xmlns:p14="http://schemas.microsoft.com/office/powerpoint/2010/main" val="2724898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7394" name="Rectangle 2"/>
          <p:cNvSpPr>
            <a:spLocks noGrp="1" noChangeArrowheads="1"/>
          </p:cNvSpPr>
          <p:nvPr>
            <p:ph type="title"/>
          </p:nvPr>
        </p:nvSpPr>
        <p:spPr>
          <a:xfrm>
            <a:off x="457200" y="274320"/>
            <a:ext cx="8229600" cy="1143000"/>
          </a:xfrm>
        </p:spPr>
        <p:txBody>
          <a:bodyPr>
            <a:normAutofit fontScale="90000"/>
          </a:bodyPr>
          <a:lstStyle/>
          <a:p>
            <a:r>
              <a:rPr lang="en-US" dirty="0" smtClean="0">
                <a:solidFill>
                  <a:schemeClr val="accent1"/>
                </a:solidFill>
              </a:rPr>
              <a:t>Structural </a:t>
            </a:r>
            <a:r>
              <a:rPr lang="en-US" dirty="0">
                <a:solidFill>
                  <a:schemeClr val="accent1"/>
                </a:solidFill>
              </a:rPr>
              <a:t>Hazard #2: Registers (1/2)</a:t>
            </a:r>
          </a:p>
        </p:txBody>
      </p:sp>
      <p:grpSp>
        <p:nvGrpSpPr>
          <p:cNvPr id="2" name="Group 4"/>
          <p:cNvGrpSpPr>
            <a:grpSpLocks/>
          </p:cNvGrpSpPr>
          <p:nvPr/>
        </p:nvGrpSpPr>
        <p:grpSpPr bwMode="auto">
          <a:xfrm>
            <a:off x="5167825" y="2450780"/>
            <a:ext cx="1090612" cy="2986087"/>
            <a:chOff x="2897" y="1099"/>
            <a:chExt cx="687" cy="1881"/>
          </a:xfrm>
        </p:grpSpPr>
        <p:sp>
          <p:nvSpPr>
            <p:cNvPr id="2747397" name="Oval 5"/>
            <p:cNvSpPr>
              <a:spLocks noChangeArrowheads="1"/>
            </p:cNvSpPr>
            <p:nvPr/>
          </p:nvSpPr>
          <p:spPr bwMode="auto">
            <a:xfrm>
              <a:off x="2897" y="2481"/>
              <a:ext cx="623" cy="499"/>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sp>
          <p:nvSpPr>
            <p:cNvPr id="2747398" name="Oval 6"/>
            <p:cNvSpPr>
              <a:spLocks noChangeArrowheads="1"/>
            </p:cNvSpPr>
            <p:nvPr/>
          </p:nvSpPr>
          <p:spPr bwMode="auto">
            <a:xfrm>
              <a:off x="2961" y="1099"/>
              <a:ext cx="623" cy="566"/>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grpSp>
      <p:grpSp>
        <p:nvGrpSpPr>
          <p:cNvPr id="173" name="Group 7"/>
          <p:cNvGrpSpPr>
            <a:grpSpLocks/>
          </p:cNvGrpSpPr>
          <p:nvPr/>
        </p:nvGrpSpPr>
        <p:grpSpPr bwMode="auto">
          <a:xfrm>
            <a:off x="894557" y="1613373"/>
            <a:ext cx="7799388" cy="4700588"/>
            <a:chOff x="215" y="551"/>
            <a:chExt cx="4913" cy="2961"/>
          </a:xfrm>
        </p:grpSpPr>
        <p:grpSp>
          <p:nvGrpSpPr>
            <p:cNvPr id="174" name="Group 8"/>
            <p:cNvGrpSpPr>
              <a:grpSpLocks/>
            </p:cNvGrpSpPr>
            <p:nvPr/>
          </p:nvGrpSpPr>
          <p:grpSpPr bwMode="auto">
            <a:xfrm>
              <a:off x="2624" y="1200"/>
              <a:ext cx="340" cy="289"/>
              <a:chOff x="2624" y="1200"/>
              <a:chExt cx="340" cy="289"/>
            </a:xfrm>
          </p:grpSpPr>
          <p:sp>
            <p:nvSpPr>
              <p:cNvPr id="331" name="Freeform 9"/>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32" name="Freeform 10"/>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5" name="Group 11"/>
            <p:cNvGrpSpPr>
              <a:grpSpLocks/>
            </p:cNvGrpSpPr>
            <p:nvPr/>
          </p:nvGrpSpPr>
          <p:grpSpPr bwMode="auto">
            <a:xfrm>
              <a:off x="2624" y="2592"/>
              <a:ext cx="340" cy="289"/>
              <a:chOff x="2624" y="2592"/>
              <a:chExt cx="340" cy="289"/>
            </a:xfrm>
          </p:grpSpPr>
          <p:sp>
            <p:nvSpPr>
              <p:cNvPr id="329" name="Freeform 12"/>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30" name="Freeform 13"/>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76" name="Rectangle 14"/>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177" name="Line 15"/>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178" name="Line 16"/>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179" name="Rectangle 1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Load</a:t>
              </a:r>
            </a:p>
          </p:txBody>
        </p:sp>
        <p:sp>
          <p:nvSpPr>
            <p:cNvPr id="180" name="Rectangle 18"/>
            <p:cNvSpPr>
              <a:spLocks noChangeArrowheads="1"/>
            </p:cNvSpPr>
            <p:nvPr/>
          </p:nvSpPr>
          <p:spPr bwMode="auto">
            <a:xfrm>
              <a:off x="563" y="1718"/>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1</a:t>
              </a:r>
            </a:p>
          </p:txBody>
        </p:sp>
        <p:sp>
          <p:nvSpPr>
            <p:cNvPr id="181" name="Rectangle 19"/>
            <p:cNvSpPr>
              <a:spLocks noChangeArrowheads="1"/>
            </p:cNvSpPr>
            <p:nvPr/>
          </p:nvSpPr>
          <p:spPr bwMode="auto">
            <a:xfrm>
              <a:off x="555" y="218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2</a:t>
              </a:r>
            </a:p>
          </p:txBody>
        </p:sp>
        <p:sp>
          <p:nvSpPr>
            <p:cNvPr id="182" name="Rectangle 20"/>
            <p:cNvSpPr>
              <a:spLocks noChangeArrowheads="1"/>
            </p:cNvSpPr>
            <p:nvPr/>
          </p:nvSpPr>
          <p:spPr bwMode="auto">
            <a:xfrm>
              <a:off x="598" y="261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3</a:t>
              </a:r>
            </a:p>
          </p:txBody>
        </p:sp>
        <p:sp>
          <p:nvSpPr>
            <p:cNvPr id="183" name="Rectangle 21"/>
            <p:cNvSpPr>
              <a:spLocks noChangeArrowheads="1"/>
            </p:cNvSpPr>
            <p:nvPr/>
          </p:nvSpPr>
          <p:spPr bwMode="auto">
            <a:xfrm>
              <a:off x="587" y="3067"/>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4</a:t>
              </a:r>
            </a:p>
          </p:txBody>
        </p:sp>
        <p:sp>
          <p:nvSpPr>
            <p:cNvPr id="184" name="Line 22"/>
            <p:cNvSpPr>
              <a:spLocks noChangeShapeType="1"/>
            </p:cNvSpPr>
            <p:nvPr/>
          </p:nvSpPr>
          <p:spPr bwMode="auto">
            <a:xfrm>
              <a:off x="172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5" name="Line 23"/>
            <p:cNvSpPr>
              <a:spLocks noChangeShapeType="1"/>
            </p:cNvSpPr>
            <p:nvPr/>
          </p:nvSpPr>
          <p:spPr bwMode="auto">
            <a:xfrm>
              <a:off x="216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6" name="Line 24"/>
            <p:cNvSpPr>
              <a:spLocks noChangeShapeType="1"/>
            </p:cNvSpPr>
            <p:nvPr/>
          </p:nvSpPr>
          <p:spPr bwMode="auto">
            <a:xfrm>
              <a:off x="259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7" name="Line 25"/>
            <p:cNvSpPr>
              <a:spLocks noChangeShapeType="1"/>
            </p:cNvSpPr>
            <p:nvPr/>
          </p:nvSpPr>
          <p:spPr bwMode="auto">
            <a:xfrm>
              <a:off x="3024"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8" name="Line 26"/>
            <p:cNvSpPr>
              <a:spLocks noChangeShapeType="1"/>
            </p:cNvSpPr>
            <p:nvPr/>
          </p:nvSpPr>
          <p:spPr bwMode="auto">
            <a:xfrm>
              <a:off x="3456"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9" name="Line 27"/>
            <p:cNvSpPr>
              <a:spLocks noChangeShapeType="1"/>
            </p:cNvSpPr>
            <p:nvPr/>
          </p:nvSpPr>
          <p:spPr bwMode="auto">
            <a:xfrm>
              <a:off x="388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90" name="Line 28"/>
            <p:cNvSpPr>
              <a:spLocks noChangeShapeType="1"/>
            </p:cNvSpPr>
            <p:nvPr/>
          </p:nvSpPr>
          <p:spPr bwMode="auto">
            <a:xfrm>
              <a:off x="432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91" name="Line 29"/>
            <p:cNvSpPr>
              <a:spLocks noChangeShapeType="1"/>
            </p:cNvSpPr>
            <p:nvPr/>
          </p:nvSpPr>
          <p:spPr bwMode="auto">
            <a:xfrm>
              <a:off x="475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192" name="Group 30"/>
            <p:cNvGrpSpPr>
              <a:grpSpLocks/>
            </p:cNvGrpSpPr>
            <p:nvPr/>
          </p:nvGrpSpPr>
          <p:grpSpPr bwMode="auto">
            <a:xfrm>
              <a:off x="2257" y="1152"/>
              <a:ext cx="225" cy="481"/>
              <a:chOff x="2257" y="1152"/>
              <a:chExt cx="225" cy="481"/>
            </a:xfrm>
          </p:grpSpPr>
          <p:sp>
            <p:nvSpPr>
              <p:cNvPr id="327" name="Freeform 31"/>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8" name="Rectangle 32"/>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3" name="Group 33"/>
            <p:cNvGrpSpPr>
              <a:grpSpLocks/>
            </p:cNvGrpSpPr>
            <p:nvPr/>
          </p:nvGrpSpPr>
          <p:grpSpPr bwMode="auto">
            <a:xfrm>
              <a:off x="1324" y="1248"/>
              <a:ext cx="359" cy="289"/>
              <a:chOff x="1324" y="1248"/>
              <a:chExt cx="359" cy="289"/>
            </a:xfrm>
          </p:grpSpPr>
          <p:sp>
            <p:nvSpPr>
              <p:cNvPr id="323" name="Rectangle 34"/>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324" name="Group 35"/>
              <p:cNvGrpSpPr>
                <a:grpSpLocks/>
              </p:cNvGrpSpPr>
              <p:nvPr/>
            </p:nvGrpSpPr>
            <p:grpSpPr bwMode="auto">
              <a:xfrm>
                <a:off x="1343" y="1248"/>
                <a:ext cx="340" cy="289"/>
                <a:chOff x="1343" y="1248"/>
                <a:chExt cx="340" cy="289"/>
              </a:xfrm>
            </p:grpSpPr>
            <p:sp>
              <p:nvSpPr>
                <p:cNvPr id="325" name="Freeform 36"/>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6" name="Freeform 37"/>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194" name="Rectangle 38"/>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95" name="Group 39"/>
            <p:cNvGrpSpPr>
              <a:grpSpLocks/>
            </p:cNvGrpSpPr>
            <p:nvPr/>
          </p:nvGrpSpPr>
          <p:grpSpPr bwMode="auto">
            <a:xfrm>
              <a:off x="1803" y="1248"/>
              <a:ext cx="296" cy="289"/>
              <a:chOff x="1803" y="1248"/>
              <a:chExt cx="296" cy="289"/>
            </a:xfrm>
          </p:grpSpPr>
          <p:sp>
            <p:nvSpPr>
              <p:cNvPr id="321" name="Freeform 40"/>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2" name="Freeform 41"/>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96" name="Line 42"/>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97" name="Freeform 43"/>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198" name="Line 44"/>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99" name="Rectangle 45"/>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00" name="Rectangle 46"/>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01" name="Group 47"/>
            <p:cNvGrpSpPr>
              <a:grpSpLocks/>
            </p:cNvGrpSpPr>
            <p:nvPr/>
          </p:nvGrpSpPr>
          <p:grpSpPr bwMode="auto">
            <a:xfrm>
              <a:off x="3120" y="1248"/>
              <a:ext cx="284" cy="289"/>
              <a:chOff x="3120" y="1248"/>
              <a:chExt cx="284" cy="289"/>
            </a:xfrm>
          </p:grpSpPr>
          <p:sp>
            <p:nvSpPr>
              <p:cNvPr id="319" name="Freeform 48"/>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0" name="Freeform 49"/>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02" name="Line 50"/>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3" name="Line 51"/>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4" name="Freeform 52"/>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05" name="Line 53"/>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6" name="Freeform 54"/>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07" name="Group 55"/>
            <p:cNvGrpSpPr>
              <a:grpSpLocks/>
            </p:cNvGrpSpPr>
            <p:nvPr/>
          </p:nvGrpSpPr>
          <p:grpSpPr bwMode="auto">
            <a:xfrm>
              <a:off x="1751" y="1600"/>
              <a:ext cx="2096" cy="513"/>
              <a:chOff x="1751" y="1600"/>
              <a:chExt cx="2096" cy="513"/>
            </a:xfrm>
          </p:grpSpPr>
          <p:grpSp>
            <p:nvGrpSpPr>
              <p:cNvPr id="291" name="Group 56"/>
              <p:cNvGrpSpPr>
                <a:grpSpLocks/>
              </p:cNvGrpSpPr>
              <p:nvPr/>
            </p:nvGrpSpPr>
            <p:grpSpPr bwMode="auto">
              <a:xfrm>
                <a:off x="2684" y="1600"/>
                <a:ext cx="225" cy="481"/>
                <a:chOff x="2684" y="1600"/>
                <a:chExt cx="225" cy="481"/>
              </a:xfrm>
            </p:grpSpPr>
            <p:sp>
              <p:nvSpPr>
                <p:cNvPr id="317" name="Freeform 57"/>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8" name="Rectangle 58"/>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92" name="Group 59"/>
              <p:cNvGrpSpPr>
                <a:grpSpLocks/>
              </p:cNvGrpSpPr>
              <p:nvPr/>
            </p:nvGrpSpPr>
            <p:grpSpPr bwMode="auto">
              <a:xfrm>
                <a:off x="1751" y="1696"/>
                <a:ext cx="359" cy="289"/>
                <a:chOff x="1751" y="1696"/>
                <a:chExt cx="359" cy="289"/>
              </a:xfrm>
            </p:grpSpPr>
            <p:sp>
              <p:nvSpPr>
                <p:cNvPr id="313" name="Rectangle 60"/>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314" name="Group 61"/>
                <p:cNvGrpSpPr>
                  <a:grpSpLocks/>
                </p:cNvGrpSpPr>
                <p:nvPr/>
              </p:nvGrpSpPr>
              <p:grpSpPr bwMode="auto">
                <a:xfrm>
                  <a:off x="1770" y="1696"/>
                  <a:ext cx="340" cy="289"/>
                  <a:chOff x="1770" y="1696"/>
                  <a:chExt cx="340" cy="289"/>
                </a:xfrm>
              </p:grpSpPr>
              <p:sp>
                <p:nvSpPr>
                  <p:cNvPr id="315" name="Freeform 62"/>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6" name="Freeform 63"/>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93" name="Rectangle 64"/>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94" name="Group 65"/>
              <p:cNvGrpSpPr>
                <a:grpSpLocks/>
              </p:cNvGrpSpPr>
              <p:nvPr/>
            </p:nvGrpSpPr>
            <p:grpSpPr bwMode="auto">
              <a:xfrm>
                <a:off x="2230" y="1696"/>
                <a:ext cx="296" cy="289"/>
                <a:chOff x="2230" y="1696"/>
                <a:chExt cx="296" cy="289"/>
              </a:xfrm>
            </p:grpSpPr>
            <p:sp>
              <p:nvSpPr>
                <p:cNvPr id="311" name="Freeform 66"/>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2" name="Freeform 67"/>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95" name="Line 68"/>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96" name="Freeform 69"/>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97" name="Line 70"/>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98" name="Rectangle 71"/>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99" name="Group 72"/>
              <p:cNvGrpSpPr>
                <a:grpSpLocks/>
              </p:cNvGrpSpPr>
              <p:nvPr/>
            </p:nvGrpSpPr>
            <p:grpSpPr bwMode="auto">
              <a:xfrm>
                <a:off x="3079" y="1696"/>
                <a:ext cx="325" cy="289"/>
                <a:chOff x="3079" y="1696"/>
                <a:chExt cx="325" cy="289"/>
              </a:xfrm>
            </p:grpSpPr>
            <p:sp>
              <p:nvSpPr>
                <p:cNvPr id="309" name="Freeform 73"/>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0" name="Freeform 74"/>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300" name="Rectangle 75"/>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301" name="Group 76"/>
              <p:cNvGrpSpPr>
                <a:grpSpLocks/>
              </p:cNvGrpSpPr>
              <p:nvPr/>
            </p:nvGrpSpPr>
            <p:grpSpPr bwMode="auto">
              <a:xfrm>
                <a:off x="3547" y="1696"/>
                <a:ext cx="284" cy="289"/>
                <a:chOff x="3547" y="1696"/>
                <a:chExt cx="284" cy="289"/>
              </a:xfrm>
            </p:grpSpPr>
            <p:sp>
              <p:nvSpPr>
                <p:cNvPr id="307" name="Freeform 77"/>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08" name="Freeform 78"/>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302" name="Line 79"/>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3" name="Line 80"/>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4" name="Freeform 81"/>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05" name="Line 82"/>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6" name="Freeform 83"/>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08" name="Group 84"/>
            <p:cNvGrpSpPr>
              <a:grpSpLocks/>
            </p:cNvGrpSpPr>
            <p:nvPr/>
          </p:nvGrpSpPr>
          <p:grpSpPr bwMode="auto">
            <a:xfrm>
              <a:off x="2178" y="2048"/>
              <a:ext cx="2096" cy="513"/>
              <a:chOff x="2178" y="2048"/>
              <a:chExt cx="2096" cy="513"/>
            </a:xfrm>
          </p:grpSpPr>
          <p:grpSp>
            <p:nvGrpSpPr>
              <p:cNvPr id="263" name="Group 85"/>
              <p:cNvGrpSpPr>
                <a:grpSpLocks/>
              </p:cNvGrpSpPr>
              <p:nvPr/>
            </p:nvGrpSpPr>
            <p:grpSpPr bwMode="auto">
              <a:xfrm>
                <a:off x="3111" y="2048"/>
                <a:ext cx="225" cy="481"/>
                <a:chOff x="3111" y="2048"/>
                <a:chExt cx="225" cy="481"/>
              </a:xfrm>
            </p:grpSpPr>
            <p:sp>
              <p:nvSpPr>
                <p:cNvPr id="289" name="Freeform 86"/>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90" name="Rectangle 87"/>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64" name="Group 88"/>
              <p:cNvGrpSpPr>
                <a:grpSpLocks/>
              </p:cNvGrpSpPr>
              <p:nvPr/>
            </p:nvGrpSpPr>
            <p:grpSpPr bwMode="auto">
              <a:xfrm>
                <a:off x="2178" y="2144"/>
                <a:ext cx="359" cy="289"/>
                <a:chOff x="2178" y="2144"/>
                <a:chExt cx="359" cy="289"/>
              </a:xfrm>
            </p:grpSpPr>
            <p:sp>
              <p:nvSpPr>
                <p:cNvPr id="285" name="Rectangle 89"/>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86" name="Group 90"/>
                <p:cNvGrpSpPr>
                  <a:grpSpLocks/>
                </p:cNvGrpSpPr>
                <p:nvPr/>
              </p:nvGrpSpPr>
              <p:grpSpPr bwMode="auto">
                <a:xfrm>
                  <a:off x="2197" y="2144"/>
                  <a:ext cx="340" cy="289"/>
                  <a:chOff x="2197" y="2144"/>
                  <a:chExt cx="340" cy="289"/>
                </a:xfrm>
              </p:grpSpPr>
              <p:sp>
                <p:nvSpPr>
                  <p:cNvPr id="287" name="Freeform 91"/>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8" name="Freeform 92"/>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65" name="Rectangle 93"/>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66" name="Group 94"/>
              <p:cNvGrpSpPr>
                <a:grpSpLocks/>
              </p:cNvGrpSpPr>
              <p:nvPr/>
            </p:nvGrpSpPr>
            <p:grpSpPr bwMode="auto">
              <a:xfrm>
                <a:off x="2657" y="2144"/>
                <a:ext cx="296" cy="289"/>
                <a:chOff x="2657" y="2144"/>
                <a:chExt cx="296" cy="289"/>
              </a:xfrm>
            </p:grpSpPr>
            <p:sp>
              <p:nvSpPr>
                <p:cNvPr id="283" name="Freeform 95"/>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4" name="Freeform 96"/>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67" name="Line 97"/>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68" name="Freeform 98"/>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69" name="Line 99"/>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0" name="Rectangle 100"/>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1" name="Group 101"/>
              <p:cNvGrpSpPr>
                <a:grpSpLocks/>
              </p:cNvGrpSpPr>
              <p:nvPr/>
            </p:nvGrpSpPr>
            <p:grpSpPr bwMode="auto">
              <a:xfrm>
                <a:off x="3506" y="2144"/>
                <a:ext cx="325" cy="289"/>
                <a:chOff x="3506" y="2144"/>
                <a:chExt cx="325" cy="289"/>
              </a:xfrm>
            </p:grpSpPr>
            <p:sp>
              <p:nvSpPr>
                <p:cNvPr id="281" name="Freeform 102"/>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2" name="Freeform 103"/>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2" name="Rectangle 104"/>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3" name="Group 105"/>
              <p:cNvGrpSpPr>
                <a:grpSpLocks/>
              </p:cNvGrpSpPr>
              <p:nvPr/>
            </p:nvGrpSpPr>
            <p:grpSpPr bwMode="auto">
              <a:xfrm>
                <a:off x="3974" y="2144"/>
                <a:ext cx="284" cy="289"/>
                <a:chOff x="3974" y="2144"/>
                <a:chExt cx="284" cy="289"/>
              </a:xfrm>
            </p:grpSpPr>
            <p:sp>
              <p:nvSpPr>
                <p:cNvPr id="279" name="Freeform 106"/>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0" name="Freeform 107"/>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 name="Line 108"/>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5" name="Line 109"/>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 name="Freeform 110"/>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 name="Line 111"/>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8" name="Freeform 112"/>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09" name="Group 113"/>
            <p:cNvGrpSpPr>
              <a:grpSpLocks/>
            </p:cNvGrpSpPr>
            <p:nvPr/>
          </p:nvGrpSpPr>
          <p:grpSpPr bwMode="auto">
            <a:xfrm>
              <a:off x="3538" y="2496"/>
              <a:ext cx="225" cy="481"/>
              <a:chOff x="3538" y="2496"/>
              <a:chExt cx="225" cy="481"/>
            </a:xfrm>
          </p:grpSpPr>
          <p:sp>
            <p:nvSpPr>
              <p:cNvPr id="261" name="Freeform 114"/>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62" name="Rectangle 115"/>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10" name="Rectangle 116"/>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1" name="Group 117"/>
            <p:cNvGrpSpPr>
              <a:grpSpLocks/>
            </p:cNvGrpSpPr>
            <p:nvPr/>
          </p:nvGrpSpPr>
          <p:grpSpPr bwMode="auto">
            <a:xfrm>
              <a:off x="3084" y="2592"/>
              <a:ext cx="296" cy="289"/>
              <a:chOff x="3084" y="2592"/>
              <a:chExt cx="296" cy="289"/>
            </a:xfrm>
          </p:grpSpPr>
          <p:sp>
            <p:nvSpPr>
              <p:cNvPr id="259" name="Freeform 118"/>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60" name="Freeform 119"/>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12" name="Line 120"/>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13" name="Freeform 121"/>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14" name="Line 122"/>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15" name="Rectangle 123"/>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16" name="Group 124"/>
            <p:cNvGrpSpPr>
              <a:grpSpLocks/>
            </p:cNvGrpSpPr>
            <p:nvPr/>
          </p:nvGrpSpPr>
          <p:grpSpPr bwMode="auto">
            <a:xfrm>
              <a:off x="3933" y="2592"/>
              <a:ext cx="325" cy="289"/>
              <a:chOff x="3933" y="2592"/>
              <a:chExt cx="325" cy="289"/>
            </a:xfrm>
          </p:grpSpPr>
          <p:sp>
            <p:nvSpPr>
              <p:cNvPr id="257" name="Freeform 125"/>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8" name="Freeform 126"/>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17" name="Rectangle 127"/>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8" name="Group 128"/>
            <p:cNvGrpSpPr>
              <a:grpSpLocks/>
            </p:cNvGrpSpPr>
            <p:nvPr/>
          </p:nvGrpSpPr>
          <p:grpSpPr bwMode="auto">
            <a:xfrm>
              <a:off x="4401" y="2592"/>
              <a:ext cx="284" cy="289"/>
              <a:chOff x="4401" y="2592"/>
              <a:chExt cx="284" cy="289"/>
            </a:xfrm>
          </p:grpSpPr>
          <p:sp>
            <p:nvSpPr>
              <p:cNvPr id="255" name="Freeform 129"/>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6" name="Freeform 130"/>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19" name="Line 131"/>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20" name="Line 132"/>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21" name="Freeform 133"/>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22" name="Line 134"/>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23" name="Freeform 135"/>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24" name="Group 136"/>
            <p:cNvGrpSpPr>
              <a:grpSpLocks/>
            </p:cNvGrpSpPr>
            <p:nvPr/>
          </p:nvGrpSpPr>
          <p:grpSpPr bwMode="auto">
            <a:xfrm>
              <a:off x="3032" y="2944"/>
              <a:ext cx="2096" cy="513"/>
              <a:chOff x="3032" y="2944"/>
              <a:chExt cx="2096" cy="513"/>
            </a:xfrm>
          </p:grpSpPr>
          <p:grpSp>
            <p:nvGrpSpPr>
              <p:cNvPr id="227" name="Group 137"/>
              <p:cNvGrpSpPr>
                <a:grpSpLocks/>
              </p:cNvGrpSpPr>
              <p:nvPr/>
            </p:nvGrpSpPr>
            <p:grpSpPr bwMode="auto">
              <a:xfrm>
                <a:off x="3965" y="2944"/>
                <a:ext cx="225" cy="481"/>
                <a:chOff x="3965" y="2944"/>
                <a:chExt cx="225" cy="481"/>
              </a:xfrm>
            </p:grpSpPr>
            <p:sp>
              <p:nvSpPr>
                <p:cNvPr id="253" name="Freeform 138"/>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4" name="Rectangle 139"/>
                <p:cNvSpPr>
                  <a:spLocks noChangeArrowheads="1"/>
                </p:cNvSpPr>
                <p:nvPr/>
              </p:nvSpPr>
              <p:spPr bwMode="auto">
                <a:xfrm rot="5400000">
                  <a:off x="3878" y="3066"/>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28" name="Group 140"/>
              <p:cNvGrpSpPr>
                <a:grpSpLocks/>
              </p:cNvGrpSpPr>
              <p:nvPr/>
            </p:nvGrpSpPr>
            <p:grpSpPr bwMode="auto">
              <a:xfrm>
                <a:off x="3032" y="3040"/>
                <a:ext cx="359" cy="289"/>
                <a:chOff x="3032" y="3040"/>
                <a:chExt cx="359" cy="289"/>
              </a:xfrm>
            </p:grpSpPr>
            <p:sp>
              <p:nvSpPr>
                <p:cNvPr id="249" name="Rectangle 141"/>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50" name="Group 142"/>
                <p:cNvGrpSpPr>
                  <a:grpSpLocks/>
                </p:cNvGrpSpPr>
                <p:nvPr/>
              </p:nvGrpSpPr>
              <p:grpSpPr bwMode="auto">
                <a:xfrm>
                  <a:off x="3051" y="3040"/>
                  <a:ext cx="340" cy="289"/>
                  <a:chOff x="3051" y="3040"/>
                  <a:chExt cx="340" cy="289"/>
                </a:xfrm>
              </p:grpSpPr>
              <p:sp>
                <p:nvSpPr>
                  <p:cNvPr id="251" name="Freeform 143"/>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2" name="Freeform 144"/>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29" name="Rectangle 145"/>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0" name="Group 146"/>
              <p:cNvGrpSpPr>
                <a:grpSpLocks/>
              </p:cNvGrpSpPr>
              <p:nvPr/>
            </p:nvGrpSpPr>
            <p:grpSpPr bwMode="auto">
              <a:xfrm>
                <a:off x="3511" y="3040"/>
                <a:ext cx="296" cy="289"/>
                <a:chOff x="3511" y="3040"/>
                <a:chExt cx="296" cy="289"/>
              </a:xfrm>
            </p:grpSpPr>
            <p:sp>
              <p:nvSpPr>
                <p:cNvPr id="247" name="Freeform 147"/>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8" name="Freeform 148"/>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31" name="Line 149"/>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2" name="Freeform 150"/>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33" name="Line 151"/>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4" name="Rectangle 152"/>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35" name="Group 153"/>
              <p:cNvGrpSpPr>
                <a:grpSpLocks/>
              </p:cNvGrpSpPr>
              <p:nvPr/>
            </p:nvGrpSpPr>
            <p:grpSpPr bwMode="auto">
              <a:xfrm>
                <a:off x="4360" y="3040"/>
                <a:ext cx="325" cy="289"/>
                <a:chOff x="4360" y="3040"/>
                <a:chExt cx="325" cy="289"/>
              </a:xfrm>
            </p:grpSpPr>
            <p:sp>
              <p:nvSpPr>
                <p:cNvPr id="245" name="Freeform 154"/>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6" name="Freeform 155"/>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36" name="Rectangle 156"/>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7" name="Group 157"/>
              <p:cNvGrpSpPr>
                <a:grpSpLocks/>
              </p:cNvGrpSpPr>
              <p:nvPr/>
            </p:nvGrpSpPr>
            <p:grpSpPr bwMode="auto">
              <a:xfrm>
                <a:off x="4828" y="3040"/>
                <a:ext cx="284" cy="289"/>
                <a:chOff x="4828" y="3040"/>
                <a:chExt cx="284" cy="289"/>
              </a:xfrm>
            </p:grpSpPr>
            <p:sp>
              <p:nvSpPr>
                <p:cNvPr id="243" name="Freeform 158"/>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4" name="Freeform 159"/>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38" name="Line 160"/>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9" name="Line 161"/>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40" name="Freeform 162"/>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1" name="Line 163"/>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42" name="Freeform 164"/>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25" name="Rectangle 165"/>
            <p:cNvSpPr>
              <a:spLocks noChangeArrowheads="1"/>
            </p:cNvSpPr>
            <p:nvPr/>
          </p:nvSpPr>
          <p:spPr bwMode="auto">
            <a:xfrm>
              <a:off x="215" y="876"/>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dirty="0">
                  <a:solidFill>
                    <a:schemeClr val="tx1"/>
                  </a:solidFill>
                  <a:latin typeface="Arial" pitchFamily="-65" charset="0"/>
                </a:rPr>
                <a:t>I</a:t>
              </a: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26" name="Rectangle 166"/>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Arial" pitchFamily="-65" charset="0"/>
                </a:rPr>
                <a:t>Time (clock cycles)</a:t>
              </a:r>
            </a:p>
          </p:txBody>
        </p:sp>
      </p:grpSp>
      <p:grpSp>
        <p:nvGrpSpPr>
          <p:cNvPr id="8" name="Group 7"/>
          <p:cNvGrpSpPr/>
          <p:nvPr/>
        </p:nvGrpSpPr>
        <p:grpSpPr>
          <a:xfrm>
            <a:off x="6012000" y="2926080"/>
            <a:ext cx="3132000" cy="1834634"/>
            <a:chOff x="6012000" y="2926080"/>
            <a:chExt cx="3132000" cy="1834634"/>
          </a:xfrm>
        </p:grpSpPr>
        <p:sp>
          <p:nvSpPr>
            <p:cNvPr id="3" name="TextBox 2"/>
            <p:cNvSpPr txBox="1"/>
            <p:nvPr/>
          </p:nvSpPr>
          <p:spPr>
            <a:xfrm>
              <a:off x="6858000" y="2926080"/>
              <a:ext cx="2286000" cy="1477328"/>
            </a:xfrm>
            <a:prstGeom prst="rect">
              <a:avLst/>
            </a:prstGeom>
            <a:solidFill>
              <a:schemeClr val="bg1"/>
            </a:solidFill>
          </p:spPr>
          <p:txBody>
            <a:bodyPr wrap="square" lIns="0" tIns="0" rIns="0" bIns="0" rtlCol="0">
              <a:spAutoFit/>
            </a:bodyPr>
            <a:lstStyle/>
            <a:p>
              <a:r>
                <a:rPr lang="en-US" sz="2400" dirty="0" smtClean="0">
                  <a:solidFill>
                    <a:srgbClr val="FF0000"/>
                  </a:solidFill>
                </a:rPr>
                <a:t>Can we read and write to registers simultaneously?</a:t>
              </a:r>
              <a:endParaRPr lang="en-US" sz="2400" dirty="0">
                <a:solidFill>
                  <a:srgbClr val="FF0000"/>
                </a:solidFill>
              </a:endParaRPr>
            </a:p>
          </p:txBody>
        </p:sp>
        <p:cxnSp>
          <p:nvCxnSpPr>
            <p:cNvPr id="5" name="Straight Arrow Connector 4"/>
            <p:cNvCxnSpPr/>
            <p:nvPr/>
          </p:nvCxnSpPr>
          <p:spPr>
            <a:xfrm flipH="1" flipV="1">
              <a:off x="6188870" y="3056411"/>
              <a:ext cx="595314" cy="1222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2747397" idx="7"/>
            </p:cNvCxnSpPr>
            <p:nvPr/>
          </p:nvCxnSpPr>
          <p:spPr>
            <a:xfrm flipH="1">
              <a:off x="6012000" y="3981924"/>
              <a:ext cx="784882" cy="7787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Slide Number Placeholder 8"/>
          <p:cNvSpPr>
            <a:spLocks noGrp="1"/>
          </p:cNvSpPr>
          <p:nvPr>
            <p:ph type="sldNum" sz="quarter" idx="12"/>
          </p:nvPr>
        </p:nvSpPr>
        <p:spPr/>
        <p:txBody>
          <a:bodyPr/>
          <a:lstStyle/>
          <a:p>
            <a:fld id="{3CC63E4C-4642-794D-A2FD-70F6B81535F5}" type="slidenum">
              <a:rPr lang="en-US" smtClean="0"/>
              <a:pPr/>
              <a:t>33</a:t>
            </a:fld>
            <a:endParaRPr lang="en-US" dirty="0"/>
          </a:p>
        </p:txBody>
      </p:sp>
    </p:spTree>
    <p:extLst>
      <p:ext uri="{BB962C8B-B14F-4D97-AF65-F5344CB8AC3E}">
        <p14:creationId xmlns:p14="http://schemas.microsoft.com/office/powerpoint/2010/main" val="2478013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9442" name="Rectangle 2"/>
          <p:cNvSpPr>
            <a:spLocks noGrp="1" noChangeArrowheads="1"/>
          </p:cNvSpPr>
          <p:nvPr>
            <p:ph type="title"/>
          </p:nvPr>
        </p:nvSpPr>
        <p:spPr>
          <a:xfrm>
            <a:off x="457200" y="274320"/>
            <a:ext cx="8229600" cy="1143000"/>
          </a:xfrm>
        </p:spPr>
        <p:txBody>
          <a:bodyPr>
            <a:normAutofit fontScale="90000"/>
          </a:bodyPr>
          <a:lstStyle/>
          <a:p>
            <a:r>
              <a:rPr lang="en-US" dirty="0" smtClean="0">
                <a:solidFill>
                  <a:schemeClr val="accent1"/>
                </a:solidFill>
              </a:rPr>
              <a:t>Structural </a:t>
            </a:r>
            <a:r>
              <a:rPr lang="en-US" dirty="0">
                <a:solidFill>
                  <a:schemeClr val="accent1"/>
                </a:solidFill>
              </a:rPr>
              <a:t>Hazard #2: Registers (2/2)</a:t>
            </a:r>
          </a:p>
        </p:txBody>
      </p:sp>
      <p:sp>
        <p:nvSpPr>
          <p:cNvPr id="2749443" name="Rectangle 3"/>
          <p:cNvSpPr>
            <a:spLocks noGrp="1" noChangeArrowheads="1"/>
          </p:cNvSpPr>
          <p:nvPr>
            <p:ph idx="1"/>
          </p:nvPr>
        </p:nvSpPr>
        <p:spPr>
          <a:xfrm>
            <a:off x="457200" y="1600200"/>
            <a:ext cx="8229600" cy="4937760"/>
          </a:xfrm>
        </p:spPr>
        <p:txBody>
          <a:bodyPr>
            <a:normAutofit fontScale="92500" lnSpcReduction="10000"/>
          </a:bodyPr>
          <a:lstStyle/>
          <a:p>
            <a:r>
              <a:rPr lang="en-US" dirty="0"/>
              <a:t>Two different solutions have been used:</a:t>
            </a:r>
          </a:p>
          <a:p>
            <a:pPr marL="971550" lvl="1" indent="-514350">
              <a:buFont typeface="+mj-lt"/>
              <a:buAutoNum type="arabicParenR"/>
            </a:pPr>
            <a:r>
              <a:rPr lang="en-US" dirty="0" smtClean="0"/>
              <a:t>Split </a:t>
            </a:r>
            <a:r>
              <a:rPr lang="en-US" dirty="0" err="1" smtClean="0"/>
              <a:t>RegFile</a:t>
            </a:r>
            <a:r>
              <a:rPr lang="en-US" dirty="0" smtClean="0"/>
              <a:t> access in two:  Write during 1</a:t>
            </a:r>
            <a:r>
              <a:rPr lang="en-US" baseline="30000" dirty="0" smtClean="0"/>
              <a:t>st</a:t>
            </a:r>
            <a:r>
              <a:rPr lang="en-US" dirty="0" smtClean="0"/>
              <a:t> half and Read during 2</a:t>
            </a:r>
            <a:r>
              <a:rPr lang="en-US" baseline="30000" dirty="0" smtClean="0"/>
              <a:t>nd</a:t>
            </a:r>
            <a:r>
              <a:rPr lang="en-US" dirty="0" smtClean="0"/>
              <a:t> half of each clock cycle</a:t>
            </a:r>
          </a:p>
          <a:p>
            <a:pPr marL="1371600" lvl="2" indent="-514350"/>
            <a:r>
              <a:rPr lang="en-US" dirty="0" smtClean="0"/>
              <a:t>Possible because </a:t>
            </a:r>
            <a:r>
              <a:rPr lang="en-US" dirty="0" err="1" smtClean="0"/>
              <a:t>RegFile</a:t>
            </a:r>
            <a:r>
              <a:rPr lang="en-US" dirty="0" smtClean="0"/>
              <a:t> </a:t>
            </a:r>
            <a:r>
              <a:rPr lang="en-US" dirty="0"/>
              <a:t>access is </a:t>
            </a:r>
            <a:r>
              <a:rPr lang="en-US" i="1" dirty="0"/>
              <a:t>VERY</a:t>
            </a:r>
            <a:r>
              <a:rPr lang="en-US" dirty="0"/>
              <a:t> </a:t>
            </a:r>
            <a:r>
              <a:rPr lang="en-US" dirty="0" smtClean="0"/>
              <a:t>fast </a:t>
            </a:r>
            <a:br>
              <a:rPr lang="en-US" dirty="0" smtClean="0"/>
            </a:br>
            <a:r>
              <a:rPr lang="en-US" dirty="0" smtClean="0"/>
              <a:t>(takes </a:t>
            </a:r>
            <a:r>
              <a:rPr lang="en-US" dirty="0"/>
              <a:t>less than half the time of ALU </a:t>
            </a:r>
            <a:r>
              <a:rPr lang="en-US" dirty="0" smtClean="0"/>
              <a:t>stage)</a:t>
            </a:r>
            <a:endParaRPr lang="en-US" dirty="0"/>
          </a:p>
          <a:p>
            <a:pPr marL="971550" lvl="1" indent="-514350">
              <a:buFont typeface="+mj-lt"/>
              <a:buAutoNum type="arabicParenR"/>
            </a:pPr>
            <a:r>
              <a:rPr lang="en-US" dirty="0" smtClean="0"/>
              <a:t>Build </a:t>
            </a:r>
            <a:r>
              <a:rPr lang="en-US" dirty="0" err="1"/>
              <a:t>RegFile</a:t>
            </a:r>
            <a:r>
              <a:rPr lang="en-US" dirty="0"/>
              <a:t> with independent read and write ports</a:t>
            </a:r>
          </a:p>
          <a:p>
            <a:pPr>
              <a:spcBef>
                <a:spcPts val="2400"/>
              </a:spcBef>
            </a:pPr>
            <a:r>
              <a:rPr lang="en-US" b="1" dirty="0" smtClean="0">
                <a:solidFill>
                  <a:srgbClr val="FF0000"/>
                </a:solidFill>
              </a:rPr>
              <a:t>Conclusion: </a:t>
            </a:r>
            <a:r>
              <a:rPr lang="en-US" dirty="0" smtClean="0">
                <a:solidFill>
                  <a:srgbClr val="FF0000"/>
                </a:solidFill>
              </a:rPr>
              <a:t>Read </a:t>
            </a:r>
            <a:r>
              <a:rPr lang="en-US" dirty="0">
                <a:solidFill>
                  <a:srgbClr val="FF0000"/>
                </a:solidFill>
              </a:rPr>
              <a:t>and </a:t>
            </a:r>
            <a:r>
              <a:rPr lang="en-US" dirty="0" smtClean="0">
                <a:solidFill>
                  <a:srgbClr val="FF0000"/>
                </a:solidFill>
              </a:rPr>
              <a:t>Write to registers </a:t>
            </a:r>
            <a:r>
              <a:rPr lang="en-US" dirty="0">
                <a:solidFill>
                  <a:srgbClr val="FF0000"/>
                </a:solidFill>
              </a:rPr>
              <a:t>during same clock </a:t>
            </a:r>
            <a:r>
              <a:rPr lang="en-US" dirty="0" smtClean="0">
                <a:solidFill>
                  <a:srgbClr val="FF0000"/>
                </a:solidFill>
              </a:rPr>
              <a:t>cycle is okay</a:t>
            </a:r>
          </a:p>
          <a:p>
            <a:pPr marL="0" indent="0" algn="ctr">
              <a:spcBef>
                <a:spcPts val="2400"/>
              </a:spcBef>
              <a:buNone/>
            </a:pPr>
            <a:r>
              <a:rPr lang="en-US" i="1" dirty="0">
                <a:solidFill>
                  <a:srgbClr val="FF0000"/>
                </a:solidFill>
              </a:rPr>
              <a:t>S</a:t>
            </a:r>
            <a:r>
              <a:rPr lang="en-US" i="1" dirty="0" smtClean="0">
                <a:solidFill>
                  <a:srgbClr val="FF0000"/>
                </a:solidFill>
              </a:rPr>
              <a:t>tructural </a:t>
            </a:r>
            <a:r>
              <a:rPr lang="en-US" i="1" dirty="0">
                <a:solidFill>
                  <a:srgbClr val="FF0000"/>
                </a:solidFill>
              </a:rPr>
              <a:t>h</a:t>
            </a:r>
            <a:r>
              <a:rPr lang="en-US" i="1" dirty="0" smtClean="0">
                <a:solidFill>
                  <a:srgbClr val="FF0000"/>
                </a:solidFill>
              </a:rPr>
              <a:t>azards can always be removed by adding hardware resources</a:t>
            </a:r>
            <a:endParaRPr lang="en-US" i="1" dirty="0">
              <a:solidFill>
                <a:srgbClr val="FF0000"/>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34</a:t>
            </a:fld>
            <a:endParaRPr lang="en-US" dirty="0"/>
          </a:p>
        </p:txBody>
      </p:sp>
    </p:spTree>
    <p:extLst>
      <p:ext uri="{BB962C8B-B14F-4D97-AF65-F5344CB8AC3E}">
        <p14:creationId xmlns:p14="http://schemas.microsoft.com/office/powerpoint/2010/main" val="3945754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94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494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494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494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49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solidFill>
                  <a:schemeClr val="accent1"/>
                </a:solidFill>
                <a:ea typeface="ＭＳ Ｐゴシック" pitchFamily="34" charset="-128"/>
              </a:rPr>
              <a:t>Data Hazards (1/2)</a:t>
            </a:r>
          </a:p>
        </p:txBody>
      </p:sp>
      <p:sp>
        <p:nvSpPr>
          <p:cNvPr id="57347" name="Rectangle 9"/>
          <p:cNvSpPr>
            <a:spLocks noGrp="1" noChangeArrowheads="1"/>
          </p:cNvSpPr>
          <p:nvPr>
            <p:ph idx="1"/>
          </p:nvPr>
        </p:nvSpPr>
        <p:spPr>
          <a:xfrm>
            <a:off x="457200" y="1600199"/>
            <a:ext cx="8229600" cy="4937760"/>
          </a:xfrm>
        </p:spPr>
        <p:txBody>
          <a:bodyPr/>
          <a:lstStyle/>
          <a:p>
            <a:r>
              <a:rPr lang="en-US" dirty="0" smtClean="0">
                <a:ea typeface="ＭＳ Ｐゴシック" pitchFamily="34" charset="-128"/>
              </a:rPr>
              <a:t>Consider the following sequence of instructions:</a:t>
            </a:r>
          </a:p>
        </p:txBody>
      </p:sp>
      <p:grpSp>
        <p:nvGrpSpPr>
          <p:cNvPr id="2" name="Group 3"/>
          <p:cNvGrpSpPr>
            <a:grpSpLocks/>
          </p:cNvGrpSpPr>
          <p:nvPr/>
        </p:nvGrpSpPr>
        <p:grpSpPr bwMode="auto">
          <a:xfrm>
            <a:off x="1828923" y="2834786"/>
            <a:ext cx="4625976" cy="2776538"/>
            <a:chOff x="709" y="1614"/>
            <a:chExt cx="2914" cy="1749"/>
          </a:xfrm>
        </p:grpSpPr>
        <p:sp>
          <p:nvSpPr>
            <p:cNvPr id="57349" name="Rectangle 4"/>
            <p:cNvSpPr>
              <a:spLocks noChangeArrowheads="1"/>
            </p:cNvSpPr>
            <p:nvPr/>
          </p:nvSpPr>
          <p:spPr bwMode="auto">
            <a:xfrm>
              <a:off x="709" y="1614"/>
              <a:ext cx="2759" cy="367"/>
            </a:xfrm>
            <a:prstGeom prst="rect">
              <a:avLst/>
            </a:prstGeom>
            <a:noFill/>
            <a:ln w="12700">
              <a:noFill/>
              <a:miter lim="800000"/>
              <a:headEnd/>
              <a:tailEnd/>
            </a:ln>
          </p:spPr>
          <p:txBody>
            <a:bodyPr wrap="none" lIns="90487" tIns="44450" rIns="90487" bIns="44450">
              <a:spAutoFit/>
            </a:bodyPr>
            <a:lstStyle/>
            <a:p>
              <a:r>
                <a:rPr lang="en-US" sz="3200" dirty="0">
                  <a:solidFill>
                    <a:schemeClr val="tx1"/>
                  </a:solidFill>
                  <a:latin typeface="Courier New" pitchFamily="49" charset="0"/>
                </a:rPr>
                <a:t>add </a:t>
              </a:r>
              <a:r>
                <a:rPr lang="en-US" sz="3200" dirty="0">
                  <a:solidFill>
                    <a:srgbClr val="FF0000"/>
                  </a:solidFill>
                  <a:latin typeface="Courier New" pitchFamily="49" charset="0"/>
                </a:rPr>
                <a:t>$t0</a:t>
              </a:r>
              <a:r>
                <a:rPr lang="en-US" sz="3200" dirty="0">
                  <a:solidFill>
                    <a:schemeClr val="tx1"/>
                  </a:solidFill>
                  <a:latin typeface="Courier New" pitchFamily="49" charset="0"/>
                </a:rPr>
                <a:t>, $t1, $t2</a:t>
              </a:r>
            </a:p>
          </p:txBody>
        </p:sp>
        <p:sp>
          <p:nvSpPr>
            <p:cNvPr id="57350" name="Rectangle 5"/>
            <p:cNvSpPr>
              <a:spLocks noChangeArrowheads="1"/>
            </p:cNvSpPr>
            <p:nvPr/>
          </p:nvSpPr>
          <p:spPr bwMode="auto">
            <a:xfrm>
              <a:off x="709" y="1960"/>
              <a:ext cx="2759" cy="367"/>
            </a:xfrm>
            <a:prstGeom prst="rect">
              <a:avLst/>
            </a:prstGeom>
            <a:noFill/>
            <a:ln w="12700">
              <a:noFill/>
              <a:miter lim="800000"/>
              <a:headEnd/>
              <a:tailEnd/>
            </a:ln>
          </p:spPr>
          <p:txBody>
            <a:bodyPr wrap="none" lIns="90487" tIns="44450" rIns="90487" bIns="44450">
              <a:spAutoFit/>
            </a:bodyPr>
            <a:lstStyle/>
            <a:p>
              <a:r>
                <a:rPr lang="en-US" sz="3200" dirty="0">
                  <a:solidFill>
                    <a:schemeClr val="tx1"/>
                  </a:solidFill>
                  <a:latin typeface="Courier New" pitchFamily="49" charset="0"/>
                </a:rPr>
                <a:t>sub $t4, </a:t>
              </a:r>
              <a:r>
                <a:rPr lang="en-US" sz="3200" dirty="0">
                  <a:solidFill>
                    <a:srgbClr val="FF0000"/>
                  </a:solidFill>
                  <a:latin typeface="Courier New" pitchFamily="49" charset="0"/>
                </a:rPr>
                <a:t>$</a:t>
              </a:r>
              <a:r>
                <a:rPr lang="en-US" sz="3200" dirty="0" smtClean="0">
                  <a:solidFill>
                    <a:srgbClr val="FF0000"/>
                  </a:solidFill>
                  <a:latin typeface="Courier New" pitchFamily="49" charset="0"/>
                </a:rPr>
                <a:t>t0</a:t>
              </a:r>
              <a:r>
                <a:rPr lang="en-US" sz="3200" dirty="0" smtClean="0">
                  <a:solidFill>
                    <a:schemeClr val="tx1"/>
                  </a:solidFill>
                  <a:latin typeface="Courier New" pitchFamily="49" charset="0"/>
                </a:rPr>
                <a:t>, $</a:t>
              </a:r>
              <a:r>
                <a:rPr lang="en-US" sz="3200" dirty="0">
                  <a:solidFill>
                    <a:schemeClr val="tx1"/>
                  </a:solidFill>
                  <a:latin typeface="Courier New" pitchFamily="49" charset="0"/>
                </a:rPr>
                <a:t>t3</a:t>
              </a:r>
            </a:p>
          </p:txBody>
        </p:sp>
        <p:sp>
          <p:nvSpPr>
            <p:cNvPr id="57351" name="Rectangle 6"/>
            <p:cNvSpPr>
              <a:spLocks noChangeArrowheads="1"/>
            </p:cNvSpPr>
            <p:nvPr/>
          </p:nvSpPr>
          <p:spPr bwMode="auto">
            <a:xfrm>
              <a:off x="709" y="2305"/>
              <a:ext cx="2759" cy="367"/>
            </a:xfrm>
            <a:prstGeom prst="rect">
              <a:avLst/>
            </a:prstGeom>
            <a:noFill/>
            <a:ln w="12700">
              <a:noFill/>
              <a:miter lim="800000"/>
              <a:headEnd/>
              <a:tailEnd/>
            </a:ln>
          </p:spPr>
          <p:txBody>
            <a:bodyPr wrap="none" lIns="90487" tIns="44450" rIns="90487" bIns="44450">
              <a:spAutoFit/>
            </a:bodyPr>
            <a:lstStyle/>
            <a:p>
              <a:r>
                <a:rPr lang="en-US" sz="3200" dirty="0">
                  <a:solidFill>
                    <a:schemeClr val="tx1"/>
                  </a:solidFill>
                  <a:latin typeface="Courier New" pitchFamily="49" charset="0"/>
                </a:rPr>
                <a:t>and $t5, </a:t>
              </a:r>
              <a:r>
                <a:rPr lang="en-US" sz="3200" dirty="0">
                  <a:solidFill>
                    <a:srgbClr val="FF0000"/>
                  </a:solidFill>
                  <a:latin typeface="Courier New" pitchFamily="49" charset="0"/>
                </a:rPr>
                <a:t>$</a:t>
              </a:r>
              <a:r>
                <a:rPr lang="en-US" sz="3200" dirty="0" smtClean="0">
                  <a:solidFill>
                    <a:srgbClr val="FF0000"/>
                  </a:solidFill>
                  <a:latin typeface="Courier New" pitchFamily="49" charset="0"/>
                </a:rPr>
                <a:t>t0</a:t>
              </a:r>
              <a:r>
                <a:rPr lang="en-US" sz="3200" dirty="0" smtClean="0">
                  <a:solidFill>
                    <a:schemeClr val="tx1"/>
                  </a:solidFill>
                  <a:latin typeface="Courier New" pitchFamily="49" charset="0"/>
                </a:rPr>
                <a:t>, $</a:t>
              </a:r>
              <a:r>
                <a:rPr lang="en-US" sz="3200" dirty="0">
                  <a:solidFill>
                    <a:schemeClr val="tx1"/>
                  </a:solidFill>
                  <a:latin typeface="Courier New" pitchFamily="49" charset="0"/>
                </a:rPr>
                <a:t>t6</a:t>
              </a:r>
            </a:p>
          </p:txBody>
        </p:sp>
        <p:sp>
          <p:nvSpPr>
            <p:cNvPr id="57352" name="Rectangle 7"/>
            <p:cNvSpPr>
              <a:spLocks noChangeArrowheads="1"/>
            </p:cNvSpPr>
            <p:nvPr/>
          </p:nvSpPr>
          <p:spPr bwMode="auto">
            <a:xfrm>
              <a:off x="709" y="2651"/>
              <a:ext cx="2759" cy="367"/>
            </a:xfrm>
            <a:prstGeom prst="rect">
              <a:avLst/>
            </a:prstGeom>
            <a:noFill/>
            <a:ln w="12700">
              <a:noFill/>
              <a:miter lim="800000"/>
              <a:headEnd/>
              <a:tailEnd/>
            </a:ln>
          </p:spPr>
          <p:txBody>
            <a:bodyPr wrap="none" lIns="90487" tIns="44450" rIns="90487" bIns="44450">
              <a:spAutoFit/>
            </a:bodyPr>
            <a:lstStyle/>
            <a:p>
              <a:r>
                <a:rPr lang="en-US" sz="3200" dirty="0">
                  <a:solidFill>
                    <a:schemeClr val="tx1"/>
                  </a:solidFill>
                  <a:latin typeface="Courier New" pitchFamily="49" charset="0"/>
                </a:rPr>
                <a:t>or  $t7, </a:t>
              </a:r>
              <a:r>
                <a:rPr lang="en-US" sz="3200" dirty="0">
                  <a:solidFill>
                    <a:srgbClr val="FF0000"/>
                  </a:solidFill>
                  <a:latin typeface="Courier New" pitchFamily="49" charset="0"/>
                </a:rPr>
                <a:t>$</a:t>
              </a:r>
              <a:r>
                <a:rPr lang="en-US" sz="3200" dirty="0" smtClean="0">
                  <a:solidFill>
                    <a:srgbClr val="FF0000"/>
                  </a:solidFill>
                  <a:latin typeface="Courier New" pitchFamily="49" charset="0"/>
                </a:rPr>
                <a:t>t0</a:t>
              </a:r>
              <a:r>
                <a:rPr lang="en-US" sz="3200" dirty="0" smtClean="0">
                  <a:solidFill>
                    <a:schemeClr val="tx1"/>
                  </a:solidFill>
                  <a:latin typeface="Courier New" pitchFamily="49" charset="0"/>
                </a:rPr>
                <a:t>, $</a:t>
              </a:r>
              <a:r>
                <a:rPr lang="en-US" sz="3200" dirty="0">
                  <a:solidFill>
                    <a:schemeClr val="tx1"/>
                  </a:solidFill>
                  <a:latin typeface="Courier New" pitchFamily="49" charset="0"/>
                </a:rPr>
                <a:t>t8</a:t>
              </a:r>
            </a:p>
          </p:txBody>
        </p:sp>
        <p:sp>
          <p:nvSpPr>
            <p:cNvPr id="57353" name="Rectangle 8"/>
            <p:cNvSpPr>
              <a:spLocks noChangeArrowheads="1"/>
            </p:cNvSpPr>
            <p:nvPr/>
          </p:nvSpPr>
          <p:spPr bwMode="auto">
            <a:xfrm>
              <a:off x="709" y="2996"/>
              <a:ext cx="2914" cy="367"/>
            </a:xfrm>
            <a:prstGeom prst="rect">
              <a:avLst/>
            </a:prstGeom>
            <a:noFill/>
            <a:ln w="12700">
              <a:noFill/>
              <a:miter lim="800000"/>
              <a:headEnd/>
              <a:tailEnd/>
            </a:ln>
          </p:spPr>
          <p:txBody>
            <a:bodyPr wrap="none" lIns="90487" tIns="44450" rIns="90487" bIns="44450">
              <a:spAutoFit/>
            </a:bodyPr>
            <a:lstStyle/>
            <a:p>
              <a:r>
                <a:rPr lang="en-US" sz="3200" dirty="0" err="1">
                  <a:solidFill>
                    <a:schemeClr val="tx1"/>
                  </a:solidFill>
                  <a:latin typeface="Courier New" pitchFamily="49" charset="0"/>
                </a:rPr>
                <a:t>xor</a:t>
              </a:r>
              <a:r>
                <a:rPr lang="en-US" sz="3200" dirty="0">
                  <a:solidFill>
                    <a:schemeClr val="tx1"/>
                  </a:solidFill>
                  <a:latin typeface="Courier New" pitchFamily="49" charset="0"/>
                </a:rPr>
                <a:t> $t9, </a:t>
              </a:r>
              <a:r>
                <a:rPr lang="en-US" sz="3200" dirty="0">
                  <a:solidFill>
                    <a:srgbClr val="FF0000"/>
                  </a:solidFill>
                  <a:latin typeface="Courier New" pitchFamily="49" charset="0"/>
                </a:rPr>
                <a:t>$</a:t>
              </a:r>
              <a:r>
                <a:rPr lang="en-US" sz="3200" dirty="0" smtClean="0">
                  <a:solidFill>
                    <a:srgbClr val="FF0000"/>
                  </a:solidFill>
                  <a:latin typeface="Courier New" pitchFamily="49" charset="0"/>
                </a:rPr>
                <a:t>t0</a:t>
              </a:r>
              <a:r>
                <a:rPr lang="en-US" sz="3200" dirty="0" smtClean="0">
                  <a:solidFill>
                    <a:schemeClr val="tx1"/>
                  </a:solidFill>
                  <a:latin typeface="Courier New" pitchFamily="49" charset="0"/>
                </a:rPr>
                <a:t>, $</a:t>
              </a:r>
              <a:r>
                <a:rPr lang="en-US" sz="3200" dirty="0">
                  <a:solidFill>
                    <a:schemeClr val="tx1"/>
                  </a:solidFill>
                  <a:latin typeface="Courier New" pitchFamily="49" charset="0"/>
                </a:rPr>
                <a:t>t10</a:t>
              </a:r>
            </a:p>
          </p:txBody>
        </p:sp>
      </p:grpSp>
      <p:sp>
        <p:nvSpPr>
          <p:cNvPr id="8" name="Slide Number Placeholder 7"/>
          <p:cNvSpPr>
            <a:spLocks noGrp="1"/>
          </p:cNvSpPr>
          <p:nvPr>
            <p:ph type="sldNum" sz="quarter" idx="12"/>
          </p:nvPr>
        </p:nvSpPr>
        <p:spPr/>
        <p:txBody>
          <a:bodyPr/>
          <a:lstStyle/>
          <a:p>
            <a:fld id="{3CC63E4C-4642-794D-A2FD-70F6B81535F5}" type="slidenum">
              <a:rPr lang="en-US" smtClean="0"/>
              <a:pPr/>
              <a:t>35</a:t>
            </a:fld>
            <a:endParaRPr lang="en-US" dirty="0"/>
          </a:p>
        </p:txBody>
      </p:sp>
    </p:spTree>
    <p:extLst>
      <p:ext uri="{BB962C8B-B14F-4D97-AF65-F5344CB8AC3E}">
        <p14:creationId xmlns:p14="http://schemas.microsoft.com/office/powerpoint/2010/main" val="99049705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title"/>
          </p:nvPr>
        </p:nvSpPr>
        <p:spPr>
          <a:xfrm>
            <a:off x="457200" y="274320"/>
            <a:ext cx="8229600" cy="1143000"/>
          </a:xfrm>
        </p:spPr>
        <p:txBody>
          <a:bodyPr/>
          <a:lstStyle/>
          <a:p>
            <a:r>
              <a:rPr lang="en-US" dirty="0" smtClean="0">
                <a:solidFill>
                  <a:schemeClr val="accent1"/>
                </a:solidFill>
                <a:ea typeface="ＭＳ Ｐゴシック" pitchFamily="34" charset="-128"/>
              </a:rPr>
              <a:t>2. Data Hazards (2/2)</a:t>
            </a:r>
          </a:p>
        </p:txBody>
      </p:sp>
      <p:sp>
        <p:nvSpPr>
          <p:cNvPr id="59396" name="Content Placeholder 169"/>
          <p:cNvSpPr>
            <a:spLocks noGrp="1"/>
          </p:cNvSpPr>
          <p:nvPr>
            <p:ph idx="1"/>
          </p:nvPr>
        </p:nvSpPr>
        <p:spPr>
          <a:xfrm>
            <a:off x="457200" y="1371600"/>
            <a:ext cx="7848600" cy="822960"/>
          </a:xfrm>
        </p:spPr>
        <p:txBody>
          <a:bodyPr/>
          <a:lstStyle/>
          <a:p>
            <a:r>
              <a:rPr lang="en-US" dirty="0" smtClean="0">
                <a:ea typeface="ＭＳ Ｐゴシック" pitchFamily="34" charset="-128"/>
              </a:rPr>
              <a:t>Data-flow </a:t>
            </a:r>
            <a:r>
              <a:rPr lang="en-US" i="1" dirty="0" smtClean="0">
                <a:ea typeface="ＭＳ Ｐゴシック" pitchFamily="34" charset="-128"/>
              </a:rPr>
              <a:t>backwards</a:t>
            </a:r>
            <a:r>
              <a:rPr lang="en-US" dirty="0" smtClean="0">
                <a:ea typeface="ＭＳ Ｐゴシック" pitchFamily="34" charset="-128"/>
              </a:rPr>
              <a:t> in time are hazards</a:t>
            </a:r>
          </a:p>
          <a:p>
            <a:pPr>
              <a:buFont typeface="Times" charset="0"/>
              <a:buNone/>
            </a:pPr>
            <a:endParaRPr lang="en-US" dirty="0" smtClean="0">
              <a:ea typeface="ＭＳ Ｐゴシック" pitchFamily="34" charset="-128"/>
            </a:endParaRPr>
          </a:p>
        </p:txBody>
      </p:sp>
      <p:grpSp>
        <p:nvGrpSpPr>
          <p:cNvPr id="172" name="Group 171"/>
          <p:cNvGrpSpPr/>
          <p:nvPr/>
        </p:nvGrpSpPr>
        <p:grpSpPr>
          <a:xfrm>
            <a:off x="263772" y="1920240"/>
            <a:ext cx="8801100" cy="4430243"/>
            <a:chOff x="263772" y="1920240"/>
            <a:chExt cx="8801100" cy="4430243"/>
          </a:xfrm>
        </p:grpSpPr>
        <p:sp>
          <p:nvSpPr>
            <p:cNvPr id="59394" name="Freeform 14" descr="25%"/>
            <p:cNvSpPr>
              <a:spLocks/>
            </p:cNvSpPr>
            <p:nvPr/>
          </p:nvSpPr>
          <p:spPr bwMode="auto">
            <a:xfrm>
              <a:off x="6734422" y="5620232"/>
              <a:ext cx="234950" cy="458788"/>
            </a:xfrm>
            <a:custGeom>
              <a:avLst/>
              <a:gdLst>
                <a:gd name="T0" fmla="*/ 0 w 148"/>
                <a:gd name="T1" fmla="*/ 0 h 289"/>
                <a:gd name="T2" fmla="*/ 233363 w 148"/>
                <a:gd name="T3" fmla="*/ 0 h 289"/>
                <a:gd name="T4" fmla="*/ 233363 w 148"/>
                <a:gd name="T5" fmla="*/ 457200 h 289"/>
                <a:gd name="T6" fmla="*/ 0 w 148"/>
                <a:gd name="T7" fmla="*/ 457200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grpSp>
          <p:nvGrpSpPr>
            <p:cNvPr id="2" name="Group 4"/>
            <p:cNvGrpSpPr>
              <a:grpSpLocks/>
            </p:cNvGrpSpPr>
            <p:nvPr/>
          </p:nvGrpSpPr>
          <p:grpSpPr bwMode="auto">
            <a:xfrm>
              <a:off x="3667372" y="2468880"/>
              <a:ext cx="4800600" cy="3840480"/>
              <a:chOff x="2245" y="1216"/>
              <a:chExt cx="3024" cy="2592"/>
            </a:xfrm>
          </p:grpSpPr>
          <p:sp>
            <p:nvSpPr>
              <p:cNvPr id="59552" name="Line 5"/>
              <p:cNvSpPr>
                <a:spLocks noChangeShapeType="1"/>
              </p:cNvSpPr>
              <p:nvPr/>
            </p:nvSpPr>
            <p:spPr bwMode="auto">
              <a:xfrm>
                <a:off x="2245"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3" name="Line 6"/>
              <p:cNvSpPr>
                <a:spLocks noChangeShapeType="1"/>
              </p:cNvSpPr>
              <p:nvPr/>
            </p:nvSpPr>
            <p:spPr bwMode="auto">
              <a:xfrm>
                <a:off x="2677"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4" name="Line 7"/>
              <p:cNvSpPr>
                <a:spLocks noChangeShapeType="1"/>
              </p:cNvSpPr>
              <p:nvPr/>
            </p:nvSpPr>
            <p:spPr bwMode="auto">
              <a:xfrm>
                <a:off x="3109"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5" name="Line 8"/>
              <p:cNvSpPr>
                <a:spLocks noChangeShapeType="1"/>
              </p:cNvSpPr>
              <p:nvPr/>
            </p:nvSpPr>
            <p:spPr bwMode="auto">
              <a:xfrm>
                <a:off x="3541"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6" name="Line 9"/>
              <p:cNvSpPr>
                <a:spLocks noChangeShapeType="1"/>
              </p:cNvSpPr>
              <p:nvPr/>
            </p:nvSpPr>
            <p:spPr bwMode="auto">
              <a:xfrm>
                <a:off x="3973"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7" name="Line 10"/>
              <p:cNvSpPr>
                <a:spLocks noChangeShapeType="1"/>
              </p:cNvSpPr>
              <p:nvPr/>
            </p:nvSpPr>
            <p:spPr bwMode="auto">
              <a:xfrm>
                <a:off x="4405"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8" name="Line 11"/>
              <p:cNvSpPr>
                <a:spLocks noChangeShapeType="1"/>
              </p:cNvSpPr>
              <p:nvPr/>
            </p:nvSpPr>
            <p:spPr bwMode="auto">
              <a:xfrm>
                <a:off x="4837"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9" name="Line 12"/>
              <p:cNvSpPr>
                <a:spLocks noChangeShapeType="1"/>
              </p:cNvSpPr>
              <p:nvPr/>
            </p:nvSpPr>
            <p:spPr bwMode="auto">
              <a:xfrm>
                <a:off x="5269" y="1216"/>
                <a:ext cx="0" cy="2592"/>
              </a:xfrm>
              <a:prstGeom prst="line">
                <a:avLst/>
              </a:prstGeom>
              <a:noFill/>
              <a:ln w="25400">
                <a:solidFill>
                  <a:schemeClr val="tx1"/>
                </a:solidFill>
                <a:prstDash val="sysDot"/>
                <a:round/>
                <a:headEnd/>
                <a:tailEnd/>
              </a:ln>
            </p:spPr>
            <p:txBody>
              <a:bodyPr wrap="none" anchor="ctr"/>
              <a:lstStyle/>
              <a:p>
                <a:endParaRPr lang="en-US"/>
              </a:p>
            </p:txBody>
          </p:sp>
        </p:grpSp>
        <p:grpSp>
          <p:nvGrpSpPr>
            <p:cNvPr id="3" name="Group 13"/>
            <p:cNvGrpSpPr>
              <a:grpSpLocks/>
            </p:cNvGrpSpPr>
            <p:nvPr/>
          </p:nvGrpSpPr>
          <p:grpSpPr bwMode="auto">
            <a:xfrm>
              <a:off x="840035" y="3343757"/>
              <a:ext cx="6191250" cy="814388"/>
              <a:chOff x="464" y="1896"/>
              <a:chExt cx="3900" cy="513"/>
            </a:xfrm>
          </p:grpSpPr>
          <p:sp>
            <p:nvSpPr>
              <p:cNvPr id="59524" name="Freeform 14" descr="25%"/>
              <p:cNvSpPr>
                <a:spLocks/>
              </p:cNvSpPr>
              <p:nvPr/>
            </p:nvSpPr>
            <p:spPr bwMode="auto">
              <a:xfrm>
                <a:off x="2895" y="199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59525" name="Rectangle 15"/>
              <p:cNvSpPr>
                <a:spLocks noChangeArrowheads="1"/>
              </p:cNvSpPr>
              <p:nvPr/>
            </p:nvSpPr>
            <p:spPr bwMode="auto">
              <a:xfrm>
                <a:off x="464" y="1993"/>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sub $t4,</a:t>
                </a:r>
                <a:r>
                  <a:rPr lang="en-US" sz="2400" b="1" dirty="0">
                    <a:solidFill>
                      <a:srgbClr val="FF0000"/>
                    </a:solidFill>
                    <a:latin typeface="Arial" pitchFamily="34" charset="0"/>
                  </a:rPr>
                  <a:t>$t0</a:t>
                </a:r>
                <a:r>
                  <a:rPr lang="en-US" sz="2400" b="1" dirty="0">
                    <a:solidFill>
                      <a:schemeClr val="tx1"/>
                    </a:solidFill>
                    <a:latin typeface="Arial" pitchFamily="34" charset="0"/>
                  </a:rPr>
                  <a:t>,$t3</a:t>
                </a:r>
              </a:p>
            </p:txBody>
          </p:sp>
          <p:grpSp>
            <p:nvGrpSpPr>
              <p:cNvPr id="4" name="Group 16"/>
              <p:cNvGrpSpPr>
                <a:grpSpLocks/>
              </p:cNvGrpSpPr>
              <p:nvPr/>
            </p:nvGrpSpPr>
            <p:grpSpPr bwMode="auto">
              <a:xfrm>
                <a:off x="3203" y="1896"/>
                <a:ext cx="223" cy="481"/>
                <a:chOff x="3278" y="1701"/>
                <a:chExt cx="223" cy="481"/>
              </a:xfrm>
            </p:grpSpPr>
            <p:sp>
              <p:nvSpPr>
                <p:cNvPr id="59550" name="Freeform 1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551" name="Rectangle 18"/>
                <p:cNvSpPr>
                  <a:spLocks noChangeArrowheads="1"/>
                </p:cNvSpPr>
                <p:nvPr/>
              </p:nvSpPr>
              <p:spPr bwMode="auto">
                <a:xfrm rot="5400000">
                  <a:off x="3191" y="182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5" name="Group 19"/>
              <p:cNvGrpSpPr>
                <a:grpSpLocks/>
              </p:cNvGrpSpPr>
              <p:nvPr/>
            </p:nvGrpSpPr>
            <p:grpSpPr bwMode="auto">
              <a:xfrm>
                <a:off x="2287" y="1992"/>
                <a:ext cx="340" cy="289"/>
                <a:chOff x="2362" y="1797"/>
                <a:chExt cx="340" cy="289"/>
              </a:xfrm>
            </p:grpSpPr>
            <p:sp>
              <p:nvSpPr>
                <p:cNvPr id="59546" name="Rectangle 20"/>
                <p:cNvSpPr>
                  <a:spLocks noChangeArrowheads="1"/>
                </p:cNvSpPr>
                <p:nvPr/>
              </p:nvSpPr>
              <p:spPr bwMode="auto">
                <a:xfrm>
                  <a:off x="2368" y="1799"/>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6" name="Group 21"/>
                <p:cNvGrpSpPr>
                  <a:grpSpLocks/>
                </p:cNvGrpSpPr>
                <p:nvPr/>
              </p:nvGrpSpPr>
              <p:grpSpPr bwMode="auto">
                <a:xfrm>
                  <a:off x="2362" y="1797"/>
                  <a:ext cx="340" cy="289"/>
                  <a:chOff x="2362" y="1797"/>
                  <a:chExt cx="340" cy="289"/>
                </a:xfrm>
              </p:grpSpPr>
              <p:sp>
                <p:nvSpPr>
                  <p:cNvPr id="59548" name="Freeform 2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549" name="Freeform 2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59528" name="Rectangle 24"/>
              <p:cNvSpPr>
                <a:spLocks noChangeArrowheads="1"/>
              </p:cNvSpPr>
              <p:nvPr/>
            </p:nvSpPr>
            <p:spPr bwMode="auto">
              <a:xfrm>
                <a:off x="2728" y="199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529" name="Freeform 25"/>
              <p:cNvSpPr>
                <a:spLocks/>
              </p:cNvSpPr>
              <p:nvPr/>
            </p:nvSpPr>
            <p:spPr bwMode="auto">
              <a:xfrm>
                <a:off x="2747" y="199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59530" name="Line 26"/>
              <p:cNvSpPr>
                <a:spLocks noChangeShapeType="1"/>
              </p:cNvSpPr>
              <p:nvPr/>
            </p:nvSpPr>
            <p:spPr bwMode="auto">
              <a:xfrm>
                <a:off x="2632" y="2136"/>
                <a:ext cx="96" cy="0"/>
              </a:xfrm>
              <a:prstGeom prst="line">
                <a:avLst/>
              </a:prstGeom>
              <a:noFill/>
              <a:ln w="25400">
                <a:solidFill>
                  <a:schemeClr val="tx1"/>
                </a:solidFill>
                <a:round/>
                <a:headEnd/>
                <a:tailEnd/>
              </a:ln>
            </p:spPr>
            <p:txBody>
              <a:bodyPr wrap="none" anchor="ctr"/>
              <a:lstStyle/>
              <a:p>
                <a:endParaRPr lang="en-US"/>
              </a:p>
            </p:txBody>
          </p:sp>
          <p:sp>
            <p:nvSpPr>
              <p:cNvPr id="59531" name="Freeform 27"/>
              <p:cNvSpPr>
                <a:spLocks/>
              </p:cNvSpPr>
              <p:nvPr/>
            </p:nvSpPr>
            <p:spPr bwMode="auto">
              <a:xfrm>
                <a:off x="2694" y="2040"/>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532" name="Line 28"/>
              <p:cNvSpPr>
                <a:spLocks noChangeShapeType="1"/>
              </p:cNvSpPr>
              <p:nvPr/>
            </p:nvSpPr>
            <p:spPr bwMode="auto">
              <a:xfrm>
                <a:off x="3048" y="2040"/>
                <a:ext cx="157" cy="0"/>
              </a:xfrm>
              <a:prstGeom prst="line">
                <a:avLst/>
              </a:prstGeom>
              <a:noFill/>
              <a:ln w="25400">
                <a:solidFill>
                  <a:schemeClr val="tx1"/>
                </a:solidFill>
                <a:round/>
                <a:headEnd/>
                <a:tailEnd/>
              </a:ln>
            </p:spPr>
            <p:txBody>
              <a:bodyPr wrap="none" anchor="ctr"/>
              <a:lstStyle/>
              <a:p>
                <a:endParaRPr lang="en-US"/>
              </a:p>
            </p:txBody>
          </p:sp>
          <p:sp>
            <p:nvSpPr>
              <p:cNvPr id="59533" name="Rectangle 29"/>
              <p:cNvSpPr>
                <a:spLocks noChangeArrowheads="1"/>
              </p:cNvSpPr>
              <p:nvPr/>
            </p:nvSpPr>
            <p:spPr bwMode="auto">
              <a:xfrm>
                <a:off x="3545" y="1994"/>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7" name="Group 30"/>
              <p:cNvGrpSpPr>
                <a:grpSpLocks/>
              </p:cNvGrpSpPr>
              <p:nvPr/>
            </p:nvGrpSpPr>
            <p:grpSpPr bwMode="auto">
              <a:xfrm>
                <a:off x="3596" y="1992"/>
                <a:ext cx="325" cy="289"/>
                <a:chOff x="3671" y="1797"/>
                <a:chExt cx="325" cy="289"/>
              </a:xfrm>
            </p:grpSpPr>
            <p:sp>
              <p:nvSpPr>
                <p:cNvPr id="59544" name="Freeform 3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545" name="Freeform 3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59535" name="Rectangle 33"/>
              <p:cNvSpPr>
                <a:spLocks noChangeArrowheads="1"/>
              </p:cNvSpPr>
              <p:nvPr/>
            </p:nvSpPr>
            <p:spPr bwMode="auto">
              <a:xfrm>
                <a:off x="4037" y="199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8" name="Group 34"/>
              <p:cNvGrpSpPr>
                <a:grpSpLocks/>
              </p:cNvGrpSpPr>
              <p:nvPr/>
            </p:nvGrpSpPr>
            <p:grpSpPr bwMode="auto">
              <a:xfrm>
                <a:off x="4064" y="1992"/>
                <a:ext cx="284" cy="289"/>
                <a:chOff x="4139" y="1797"/>
                <a:chExt cx="284" cy="289"/>
              </a:xfrm>
            </p:grpSpPr>
            <p:sp>
              <p:nvSpPr>
                <p:cNvPr id="59542" name="Freeform 3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59543" name="Freeform 3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59537" name="Line 37"/>
              <p:cNvSpPr>
                <a:spLocks noChangeShapeType="1"/>
              </p:cNvSpPr>
              <p:nvPr/>
            </p:nvSpPr>
            <p:spPr bwMode="auto">
              <a:xfrm>
                <a:off x="3917" y="2136"/>
                <a:ext cx="139" cy="0"/>
              </a:xfrm>
              <a:prstGeom prst="line">
                <a:avLst/>
              </a:prstGeom>
              <a:noFill/>
              <a:ln w="25400">
                <a:solidFill>
                  <a:schemeClr val="tx1"/>
                </a:solidFill>
                <a:round/>
                <a:headEnd/>
                <a:tailEnd/>
              </a:ln>
            </p:spPr>
            <p:txBody>
              <a:bodyPr wrap="none" anchor="ctr"/>
              <a:lstStyle/>
              <a:p>
                <a:endParaRPr lang="en-US"/>
              </a:p>
            </p:txBody>
          </p:sp>
          <p:sp>
            <p:nvSpPr>
              <p:cNvPr id="59538" name="Line 38"/>
              <p:cNvSpPr>
                <a:spLocks noChangeShapeType="1"/>
              </p:cNvSpPr>
              <p:nvPr/>
            </p:nvSpPr>
            <p:spPr bwMode="auto">
              <a:xfrm>
                <a:off x="3433" y="2136"/>
                <a:ext cx="155" cy="0"/>
              </a:xfrm>
              <a:prstGeom prst="line">
                <a:avLst/>
              </a:prstGeom>
              <a:noFill/>
              <a:ln w="25400">
                <a:solidFill>
                  <a:schemeClr val="tx1"/>
                </a:solidFill>
                <a:round/>
                <a:headEnd/>
                <a:tailEnd/>
              </a:ln>
            </p:spPr>
            <p:txBody>
              <a:bodyPr wrap="none" anchor="ctr"/>
              <a:lstStyle/>
              <a:p>
                <a:endParaRPr lang="en-US"/>
              </a:p>
            </p:txBody>
          </p:sp>
          <p:sp>
            <p:nvSpPr>
              <p:cNvPr id="59539" name="Freeform 39"/>
              <p:cNvSpPr>
                <a:spLocks/>
              </p:cNvSpPr>
              <p:nvPr/>
            </p:nvSpPr>
            <p:spPr bwMode="auto">
              <a:xfrm>
                <a:off x="3554" y="2136"/>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59540" name="Line 40"/>
              <p:cNvSpPr>
                <a:spLocks noChangeShapeType="1"/>
              </p:cNvSpPr>
              <p:nvPr/>
            </p:nvSpPr>
            <p:spPr bwMode="auto">
              <a:xfrm>
                <a:off x="3048" y="2232"/>
                <a:ext cx="157" cy="0"/>
              </a:xfrm>
              <a:prstGeom prst="line">
                <a:avLst/>
              </a:prstGeom>
              <a:noFill/>
              <a:ln w="25400">
                <a:solidFill>
                  <a:schemeClr val="tx1"/>
                </a:solidFill>
                <a:round/>
                <a:headEnd/>
                <a:tailEnd/>
              </a:ln>
            </p:spPr>
            <p:txBody>
              <a:bodyPr wrap="none" anchor="ctr"/>
              <a:lstStyle/>
              <a:p>
                <a:endParaRPr lang="en-US"/>
              </a:p>
            </p:txBody>
          </p:sp>
          <p:sp>
            <p:nvSpPr>
              <p:cNvPr id="59541" name="Freeform 41"/>
              <p:cNvSpPr>
                <a:spLocks/>
              </p:cNvSpPr>
              <p:nvPr/>
            </p:nvSpPr>
            <p:spPr bwMode="auto">
              <a:xfrm>
                <a:off x="3141" y="2131"/>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9" name="Group 42"/>
            <p:cNvGrpSpPr>
              <a:grpSpLocks/>
            </p:cNvGrpSpPr>
            <p:nvPr/>
          </p:nvGrpSpPr>
          <p:grpSpPr bwMode="auto">
            <a:xfrm>
              <a:off x="814635" y="4054957"/>
              <a:ext cx="6894512" cy="814388"/>
              <a:chOff x="448" y="2344"/>
              <a:chExt cx="4343" cy="513"/>
            </a:xfrm>
          </p:grpSpPr>
          <p:sp>
            <p:nvSpPr>
              <p:cNvPr id="59496" name="Line 43"/>
              <p:cNvSpPr>
                <a:spLocks noChangeShapeType="1"/>
              </p:cNvSpPr>
              <p:nvPr/>
            </p:nvSpPr>
            <p:spPr bwMode="auto">
              <a:xfrm>
                <a:off x="3475" y="2488"/>
                <a:ext cx="173" cy="0"/>
              </a:xfrm>
              <a:prstGeom prst="line">
                <a:avLst/>
              </a:prstGeom>
              <a:noFill/>
              <a:ln w="25400">
                <a:solidFill>
                  <a:schemeClr val="tx1"/>
                </a:solidFill>
                <a:round/>
                <a:headEnd/>
                <a:tailEnd/>
              </a:ln>
            </p:spPr>
            <p:txBody>
              <a:bodyPr wrap="none" anchor="ctr"/>
              <a:lstStyle/>
              <a:p>
                <a:endParaRPr lang="en-US"/>
              </a:p>
            </p:txBody>
          </p:sp>
          <p:sp>
            <p:nvSpPr>
              <p:cNvPr id="59497" name="Freeform 44" descr="25%"/>
              <p:cNvSpPr>
                <a:spLocks/>
              </p:cNvSpPr>
              <p:nvPr/>
            </p:nvSpPr>
            <p:spPr bwMode="auto">
              <a:xfrm>
                <a:off x="3322" y="244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59498" name="Rectangle 45"/>
              <p:cNvSpPr>
                <a:spLocks noChangeArrowheads="1"/>
              </p:cNvSpPr>
              <p:nvPr/>
            </p:nvSpPr>
            <p:spPr bwMode="auto">
              <a:xfrm>
                <a:off x="448" y="2449"/>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and $t5,</a:t>
                </a:r>
                <a:r>
                  <a:rPr lang="en-US" sz="2400" b="1" dirty="0">
                    <a:solidFill>
                      <a:srgbClr val="FF0000"/>
                    </a:solidFill>
                    <a:latin typeface="Arial" pitchFamily="34" charset="0"/>
                  </a:rPr>
                  <a:t>$t0</a:t>
                </a:r>
                <a:r>
                  <a:rPr lang="en-US" sz="2400" b="1" dirty="0">
                    <a:solidFill>
                      <a:schemeClr val="tx1"/>
                    </a:solidFill>
                    <a:latin typeface="Arial" pitchFamily="34" charset="0"/>
                  </a:rPr>
                  <a:t>,$t6</a:t>
                </a:r>
              </a:p>
            </p:txBody>
          </p:sp>
          <p:sp>
            <p:nvSpPr>
              <p:cNvPr id="59499" name="Freeform 46"/>
              <p:cNvSpPr>
                <a:spLocks/>
              </p:cNvSpPr>
              <p:nvPr/>
            </p:nvSpPr>
            <p:spPr bwMode="auto">
              <a:xfrm>
                <a:off x="3981" y="2584"/>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grpSp>
            <p:nvGrpSpPr>
              <p:cNvPr id="10" name="Group 47"/>
              <p:cNvGrpSpPr>
                <a:grpSpLocks/>
              </p:cNvGrpSpPr>
              <p:nvPr/>
            </p:nvGrpSpPr>
            <p:grpSpPr bwMode="auto">
              <a:xfrm>
                <a:off x="3630" y="2344"/>
                <a:ext cx="223" cy="481"/>
                <a:chOff x="3705" y="2149"/>
                <a:chExt cx="223" cy="481"/>
              </a:xfrm>
            </p:grpSpPr>
            <p:sp>
              <p:nvSpPr>
                <p:cNvPr id="59522" name="Freeform 48"/>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523" name="Rectangle 49"/>
                <p:cNvSpPr>
                  <a:spLocks noChangeArrowheads="1"/>
                </p:cNvSpPr>
                <p:nvPr/>
              </p:nvSpPr>
              <p:spPr bwMode="auto">
                <a:xfrm rot="5400000">
                  <a:off x="3618" y="2272"/>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11" name="Group 50"/>
              <p:cNvGrpSpPr>
                <a:grpSpLocks/>
              </p:cNvGrpSpPr>
              <p:nvPr/>
            </p:nvGrpSpPr>
            <p:grpSpPr bwMode="auto">
              <a:xfrm>
                <a:off x="2714" y="2440"/>
                <a:ext cx="340" cy="289"/>
                <a:chOff x="2789" y="2245"/>
                <a:chExt cx="340" cy="289"/>
              </a:xfrm>
            </p:grpSpPr>
            <p:sp>
              <p:nvSpPr>
                <p:cNvPr id="59518" name="Rectangle 51"/>
                <p:cNvSpPr>
                  <a:spLocks noChangeArrowheads="1"/>
                </p:cNvSpPr>
                <p:nvPr/>
              </p:nvSpPr>
              <p:spPr bwMode="auto">
                <a:xfrm>
                  <a:off x="2795" y="2247"/>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12" name="Group 52"/>
                <p:cNvGrpSpPr>
                  <a:grpSpLocks/>
                </p:cNvGrpSpPr>
                <p:nvPr/>
              </p:nvGrpSpPr>
              <p:grpSpPr bwMode="auto">
                <a:xfrm>
                  <a:off x="2789" y="2245"/>
                  <a:ext cx="340" cy="289"/>
                  <a:chOff x="2789" y="2245"/>
                  <a:chExt cx="340" cy="289"/>
                </a:xfrm>
              </p:grpSpPr>
              <p:sp>
                <p:nvSpPr>
                  <p:cNvPr id="59520" name="Freeform 53"/>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521" name="Freeform 54"/>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59502" name="Rectangle 55"/>
              <p:cNvSpPr>
                <a:spLocks noChangeArrowheads="1"/>
              </p:cNvSpPr>
              <p:nvPr/>
            </p:nvSpPr>
            <p:spPr bwMode="auto">
              <a:xfrm>
                <a:off x="3155" y="2447"/>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503" name="Freeform 56"/>
              <p:cNvSpPr>
                <a:spLocks/>
              </p:cNvSpPr>
              <p:nvPr/>
            </p:nvSpPr>
            <p:spPr bwMode="auto">
              <a:xfrm>
                <a:off x="3174" y="244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59504" name="Line 57"/>
              <p:cNvSpPr>
                <a:spLocks noChangeShapeType="1"/>
              </p:cNvSpPr>
              <p:nvPr/>
            </p:nvSpPr>
            <p:spPr bwMode="auto">
              <a:xfrm>
                <a:off x="3059" y="2584"/>
                <a:ext cx="96" cy="0"/>
              </a:xfrm>
              <a:prstGeom prst="line">
                <a:avLst/>
              </a:prstGeom>
              <a:noFill/>
              <a:ln w="25400">
                <a:solidFill>
                  <a:schemeClr val="tx1"/>
                </a:solidFill>
                <a:round/>
                <a:headEnd/>
                <a:tailEnd/>
              </a:ln>
            </p:spPr>
            <p:txBody>
              <a:bodyPr wrap="none" anchor="ctr"/>
              <a:lstStyle/>
              <a:p>
                <a:endParaRPr lang="en-US"/>
              </a:p>
            </p:txBody>
          </p:sp>
          <p:sp>
            <p:nvSpPr>
              <p:cNvPr id="59505" name="Freeform 58"/>
              <p:cNvSpPr>
                <a:spLocks/>
              </p:cNvSpPr>
              <p:nvPr/>
            </p:nvSpPr>
            <p:spPr bwMode="auto">
              <a:xfrm>
                <a:off x="3121" y="2488"/>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506" name="Rectangle 59"/>
              <p:cNvSpPr>
                <a:spLocks noChangeArrowheads="1"/>
              </p:cNvSpPr>
              <p:nvPr/>
            </p:nvSpPr>
            <p:spPr bwMode="auto">
              <a:xfrm>
                <a:off x="3972" y="2442"/>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13" name="Group 60"/>
              <p:cNvGrpSpPr>
                <a:grpSpLocks/>
              </p:cNvGrpSpPr>
              <p:nvPr/>
            </p:nvGrpSpPr>
            <p:grpSpPr bwMode="auto">
              <a:xfrm>
                <a:off x="4023" y="2440"/>
                <a:ext cx="325" cy="289"/>
                <a:chOff x="4098" y="2245"/>
                <a:chExt cx="325" cy="289"/>
              </a:xfrm>
            </p:grpSpPr>
            <p:sp>
              <p:nvSpPr>
                <p:cNvPr id="59516" name="Freeform 61"/>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517" name="Freeform 62"/>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59508" name="Rectangle 63"/>
              <p:cNvSpPr>
                <a:spLocks noChangeArrowheads="1"/>
              </p:cNvSpPr>
              <p:nvPr/>
            </p:nvSpPr>
            <p:spPr bwMode="auto">
              <a:xfrm>
                <a:off x="4464" y="2442"/>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14" name="Group 64"/>
              <p:cNvGrpSpPr>
                <a:grpSpLocks/>
              </p:cNvGrpSpPr>
              <p:nvPr/>
            </p:nvGrpSpPr>
            <p:grpSpPr bwMode="auto">
              <a:xfrm>
                <a:off x="4491" y="2440"/>
                <a:ext cx="284" cy="289"/>
                <a:chOff x="4566" y="2245"/>
                <a:chExt cx="284" cy="289"/>
              </a:xfrm>
            </p:grpSpPr>
            <p:sp>
              <p:nvSpPr>
                <p:cNvPr id="59514" name="Freeform 65"/>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59515" name="Freeform 66"/>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59510" name="Line 67"/>
              <p:cNvSpPr>
                <a:spLocks noChangeShapeType="1"/>
              </p:cNvSpPr>
              <p:nvPr/>
            </p:nvSpPr>
            <p:spPr bwMode="auto">
              <a:xfrm>
                <a:off x="4344" y="2584"/>
                <a:ext cx="139" cy="0"/>
              </a:xfrm>
              <a:prstGeom prst="line">
                <a:avLst/>
              </a:prstGeom>
              <a:noFill/>
              <a:ln w="25400">
                <a:solidFill>
                  <a:schemeClr val="tx1"/>
                </a:solidFill>
                <a:round/>
                <a:headEnd/>
                <a:tailEnd/>
              </a:ln>
            </p:spPr>
            <p:txBody>
              <a:bodyPr wrap="none" anchor="ctr"/>
              <a:lstStyle/>
              <a:p>
                <a:endParaRPr lang="en-US"/>
              </a:p>
            </p:txBody>
          </p:sp>
          <p:sp>
            <p:nvSpPr>
              <p:cNvPr id="59511" name="Line 68"/>
              <p:cNvSpPr>
                <a:spLocks noChangeShapeType="1"/>
              </p:cNvSpPr>
              <p:nvPr/>
            </p:nvSpPr>
            <p:spPr bwMode="auto">
              <a:xfrm>
                <a:off x="3860" y="2584"/>
                <a:ext cx="155" cy="0"/>
              </a:xfrm>
              <a:prstGeom prst="line">
                <a:avLst/>
              </a:prstGeom>
              <a:noFill/>
              <a:ln w="25400">
                <a:solidFill>
                  <a:schemeClr val="tx1"/>
                </a:solidFill>
                <a:round/>
                <a:headEnd/>
                <a:tailEnd/>
              </a:ln>
            </p:spPr>
            <p:txBody>
              <a:bodyPr wrap="none" anchor="ctr"/>
              <a:lstStyle/>
              <a:p>
                <a:endParaRPr lang="en-US"/>
              </a:p>
            </p:txBody>
          </p:sp>
          <p:sp>
            <p:nvSpPr>
              <p:cNvPr id="59512" name="Line 69"/>
              <p:cNvSpPr>
                <a:spLocks noChangeShapeType="1"/>
              </p:cNvSpPr>
              <p:nvPr/>
            </p:nvSpPr>
            <p:spPr bwMode="auto">
              <a:xfrm>
                <a:off x="3475" y="2680"/>
                <a:ext cx="157" cy="0"/>
              </a:xfrm>
              <a:prstGeom prst="line">
                <a:avLst/>
              </a:prstGeom>
              <a:noFill/>
              <a:ln w="25400">
                <a:solidFill>
                  <a:schemeClr val="tx1"/>
                </a:solidFill>
                <a:round/>
                <a:headEnd/>
                <a:tailEnd/>
              </a:ln>
            </p:spPr>
            <p:txBody>
              <a:bodyPr wrap="none" anchor="ctr"/>
              <a:lstStyle/>
              <a:p>
                <a:endParaRPr lang="en-US"/>
              </a:p>
            </p:txBody>
          </p:sp>
          <p:sp>
            <p:nvSpPr>
              <p:cNvPr id="59513" name="Freeform 70"/>
              <p:cNvSpPr>
                <a:spLocks/>
              </p:cNvSpPr>
              <p:nvPr/>
            </p:nvSpPr>
            <p:spPr bwMode="auto">
              <a:xfrm>
                <a:off x="3568" y="2579"/>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15" name="Group 71"/>
            <p:cNvGrpSpPr>
              <a:grpSpLocks/>
            </p:cNvGrpSpPr>
            <p:nvPr/>
          </p:nvGrpSpPr>
          <p:grpSpPr bwMode="auto">
            <a:xfrm>
              <a:off x="789235" y="4766157"/>
              <a:ext cx="7597775" cy="814388"/>
              <a:chOff x="432" y="2792"/>
              <a:chExt cx="4786" cy="513"/>
            </a:xfrm>
          </p:grpSpPr>
          <p:sp>
            <p:nvSpPr>
              <p:cNvPr id="59473" name="Line 72"/>
              <p:cNvSpPr>
                <a:spLocks noChangeShapeType="1"/>
              </p:cNvSpPr>
              <p:nvPr/>
            </p:nvSpPr>
            <p:spPr bwMode="auto">
              <a:xfrm>
                <a:off x="3902" y="2936"/>
                <a:ext cx="157" cy="0"/>
              </a:xfrm>
              <a:prstGeom prst="line">
                <a:avLst/>
              </a:prstGeom>
              <a:noFill/>
              <a:ln w="25400">
                <a:solidFill>
                  <a:schemeClr val="tx1"/>
                </a:solidFill>
                <a:round/>
                <a:headEnd/>
                <a:tailEnd/>
              </a:ln>
            </p:spPr>
            <p:txBody>
              <a:bodyPr wrap="none" anchor="ctr"/>
              <a:lstStyle/>
              <a:p>
                <a:endParaRPr lang="en-US"/>
              </a:p>
            </p:txBody>
          </p:sp>
          <p:sp>
            <p:nvSpPr>
              <p:cNvPr id="59474" name="Freeform 73" descr="25%"/>
              <p:cNvSpPr>
                <a:spLocks/>
              </p:cNvSpPr>
              <p:nvPr/>
            </p:nvSpPr>
            <p:spPr bwMode="auto">
              <a:xfrm>
                <a:off x="3749" y="2888"/>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59475" name="Rectangle 74"/>
              <p:cNvSpPr>
                <a:spLocks noChangeArrowheads="1"/>
              </p:cNvSpPr>
              <p:nvPr/>
            </p:nvSpPr>
            <p:spPr bwMode="auto">
              <a:xfrm>
                <a:off x="432" y="2905"/>
                <a:ext cx="147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or   $</a:t>
                </a:r>
                <a:r>
                  <a:rPr lang="en-US" sz="2400" b="1" dirty="0" smtClean="0">
                    <a:solidFill>
                      <a:schemeClr val="tx1"/>
                    </a:solidFill>
                    <a:latin typeface="Arial" pitchFamily="34" charset="0"/>
                  </a:rPr>
                  <a:t>t7</a:t>
                </a:r>
                <a:r>
                  <a:rPr lang="en-US" sz="2400" b="1" dirty="0" smtClean="0">
                    <a:latin typeface="Arial" pitchFamily="34" charset="0"/>
                  </a:rPr>
                  <a:t>,</a:t>
                </a:r>
                <a:r>
                  <a:rPr lang="en-US" sz="2400" b="1" dirty="0" smtClean="0">
                    <a:solidFill>
                      <a:schemeClr val="accent1"/>
                    </a:solidFill>
                    <a:latin typeface="Arial" pitchFamily="34" charset="0"/>
                  </a:rPr>
                  <a:t>$t0</a:t>
                </a:r>
                <a:r>
                  <a:rPr lang="en-US" sz="2400" b="1" dirty="0" smtClean="0">
                    <a:solidFill>
                      <a:schemeClr val="tx1"/>
                    </a:solidFill>
                    <a:latin typeface="Arial" pitchFamily="34" charset="0"/>
                  </a:rPr>
                  <a:t>,$</a:t>
                </a:r>
                <a:r>
                  <a:rPr lang="en-US" sz="2400" b="1" dirty="0">
                    <a:solidFill>
                      <a:schemeClr val="tx1"/>
                    </a:solidFill>
                    <a:latin typeface="Arial" pitchFamily="34" charset="0"/>
                  </a:rPr>
                  <a:t>t8</a:t>
                </a:r>
              </a:p>
            </p:txBody>
          </p:sp>
          <p:sp>
            <p:nvSpPr>
              <p:cNvPr id="59476" name="Freeform 75"/>
              <p:cNvSpPr>
                <a:spLocks/>
              </p:cNvSpPr>
              <p:nvPr/>
            </p:nvSpPr>
            <p:spPr bwMode="auto">
              <a:xfrm>
                <a:off x="4067" y="2792"/>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477" name="Freeform 76"/>
              <p:cNvSpPr>
                <a:spLocks/>
              </p:cNvSpPr>
              <p:nvPr/>
            </p:nvSpPr>
            <p:spPr bwMode="auto">
              <a:xfrm>
                <a:off x="4408" y="3032"/>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59478" name="Freeform 77"/>
              <p:cNvSpPr>
                <a:spLocks/>
              </p:cNvSpPr>
              <p:nvPr/>
            </p:nvSpPr>
            <p:spPr bwMode="auto">
              <a:xfrm>
                <a:off x="3141" y="288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479" name="Freeform 78"/>
              <p:cNvSpPr>
                <a:spLocks/>
              </p:cNvSpPr>
              <p:nvPr/>
            </p:nvSpPr>
            <p:spPr bwMode="auto">
              <a:xfrm>
                <a:off x="3310" y="288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sp>
            <p:nvSpPr>
              <p:cNvPr id="59480" name="Rectangle 79"/>
              <p:cNvSpPr>
                <a:spLocks noChangeArrowheads="1"/>
              </p:cNvSpPr>
              <p:nvPr/>
            </p:nvSpPr>
            <p:spPr bwMode="auto">
              <a:xfrm>
                <a:off x="3122" y="2890"/>
                <a:ext cx="228"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I$</a:t>
                </a:r>
              </a:p>
            </p:txBody>
          </p:sp>
          <p:sp>
            <p:nvSpPr>
              <p:cNvPr id="59481" name="Rectangle 80"/>
              <p:cNvSpPr>
                <a:spLocks noChangeArrowheads="1"/>
              </p:cNvSpPr>
              <p:nvPr/>
            </p:nvSpPr>
            <p:spPr bwMode="auto">
              <a:xfrm rot="5400000">
                <a:off x="3970" y="2915"/>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59482" name="Rectangle 81"/>
              <p:cNvSpPr>
                <a:spLocks noChangeArrowheads="1"/>
              </p:cNvSpPr>
              <p:nvPr/>
            </p:nvSpPr>
            <p:spPr bwMode="auto">
              <a:xfrm>
                <a:off x="3582" y="2895"/>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483" name="Freeform 82"/>
              <p:cNvSpPr>
                <a:spLocks/>
              </p:cNvSpPr>
              <p:nvPr/>
            </p:nvSpPr>
            <p:spPr bwMode="auto">
              <a:xfrm>
                <a:off x="3601" y="2888"/>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59484" name="Line 83"/>
              <p:cNvSpPr>
                <a:spLocks noChangeShapeType="1"/>
              </p:cNvSpPr>
              <p:nvPr/>
            </p:nvSpPr>
            <p:spPr bwMode="auto">
              <a:xfrm>
                <a:off x="3486" y="3032"/>
                <a:ext cx="96" cy="0"/>
              </a:xfrm>
              <a:prstGeom prst="line">
                <a:avLst/>
              </a:prstGeom>
              <a:noFill/>
              <a:ln w="25400">
                <a:solidFill>
                  <a:schemeClr val="tx1"/>
                </a:solidFill>
                <a:round/>
                <a:headEnd/>
                <a:tailEnd/>
              </a:ln>
            </p:spPr>
            <p:txBody>
              <a:bodyPr wrap="none" anchor="ctr"/>
              <a:lstStyle/>
              <a:p>
                <a:endParaRPr lang="en-US"/>
              </a:p>
            </p:txBody>
          </p:sp>
          <p:sp>
            <p:nvSpPr>
              <p:cNvPr id="59485" name="Freeform 84"/>
              <p:cNvSpPr>
                <a:spLocks/>
              </p:cNvSpPr>
              <p:nvPr/>
            </p:nvSpPr>
            <p:spPr bwMode="auto">
              <a:xfrm>
                <a:off x="3548" y="293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486" name="Rectangle 85"/>
              <p:cNvSpPr>
                <a:spLocks noChangeArrowheads="1"/>
              </p:cNvSpPr>
              <p:nvPr/>
            </p:nvSpPr>
            <p:spPr bwMode="auto">
              <a:xfrm>
                <a:off x="4399" y="2890"/>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59487" name="Freeform 86"/>
              <p:cNvSpPr>
                <a:spLocks/>
              </p:cNvSpPr>
              <p:nvPr/>
            </p:nvSpPr>
            <p:spPr bwMode="auto">
              <a:xfrm>
                <a:off x="4450" y="2888"/>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488" name="Freeform 87"/>
              <p:cNvSpPr>
                <a:spLocks/>
              </p:cNvSpPr>
              <p:nvPr/>
            </p:nvSpPr>
            <p:spPr bwMode="auto">
              <a:xfrm>
                <a:off x="4611" y="2888"/>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sp>
            <p:nvSpPr>
              <p:cNvPr id="59489" name="Rectangle 88"/>
              <p:cNvSpPr>
                <a:spLocks noChangeArrowheads="1"/>
              </p:cNvSpPr>
              <p:nvPr/>
            </p:nvSpPr>
            <p:spPr bwMode="auto">
              <a:xfrm>
                <a:off x="4891" y="2890"/>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490" name="Freeform 89"/>
              <p:cNvSpPr>
                <a:spLocks/>
              </p:cNvSpPr>
              <p:nvPr/>
            </p:nvSpPr>
            <p:spPr bwMode="auto">
              <a:xfrm>
                <a:off x="4918" y="2888"/>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59491" name="Freeform 90"/>
              <p:cNvSpPr>
                <a:spLocks/>
              </p:cNvSpPr>
              <p:nvPr/>
            </p:nvSpPr>
            <p:spPr bwMode="auto">
              <a:xfrm>
                <a:off x="5059" y="2888"/>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59492" name="Line 91"/>
              <p:cNvSpPr>
                <a:spLocks noChangeShapeType="1"/>
              </p:cNvSpPr>
              <p:nvPr/>
            </p:nvSpPr>
            <p:spPr bwMode="auto">
              <a:xfrm>
                <a:off x="4771" y="3032"/>
                <a:ext cx="139" cy="0"/>
              </a:xfrm>
              <a:prstGeom prst="line">
                <a:avLst/>
              </a:prstGeom>
              <a:noFill/>
              <a:ln w="25400">
                <a:solidFill>
                  <a:schemeClr val="tx1"/>
                </a:solidFill>
                <a:round/>
                <a:headEnd/>
                <a:tailEnd/>
              </a:ln>
            </p:spPr>
            <p:txBody>
              <a:bodyPr wrap="none" anchor="ctr"/>
              <a:lstStyle/>
              <a:p>
                <a:endParaRPr lang="en-US"/>
              </a:p>
            </p:txBody>
          </p:sp>
          <p:sp>
            <p:nvSpPr>
              <p:cNvPr id="59493" name="Line 92"/>
              <p:cNvSpPr>
                <a:spLocks noChangeShapeType="1"/>
              </p:cNvSpPr>
              <p:nvPr/>
            </p:nvSpPr>
            <p:spPr bwMode="auto">
              <a:xfrm>
                <a:off x="4287" y="3032"/>
                <a:ext cx="155" cy="0"/>
              </a:xfrm>
              <a:prstGeom prst="line">
                <a:avLst/>
              </a:prstGeom>
              <a:noFill/>
              <a:ln w="25400">
                <a:solidFill>
                  <a:schemeClr val="tx1"/>
                </a:solidFill>
                <a:round/>
                <a:headEnd/>
                <a:tailEnd/>
              </a:ln>
            </p:spPr>
            <p:txBody>
              <a:bodyPr wrap="none" anchor="ctr"/>
              <a:lstStyle/>
              <a:p>
                <a:endParaRPr lang="en-US"/>
              </a:p>
            </p:txBody>
          </p:sp>
          <p:sp>
            <p:nvSpPr>
              <p:cNvPr id="59494" name="Line 93"/>
              <p:cNvSpPr>
                <a:spLocks noChangeShapeType="1"/>
              </p:cNvSpPr>
              <p:nvPr/>
            </p:nvSpPr>
            <p:spPr bwMode="auto">
              <a:xfrm>
                <a:off x="3902" y="3128"/>
                <a:ext cx="157" cy="0"/>
              </a:xfrm>
              <a:prstGeom prst="line">
                <a:avLst/>
              </a:prstGeom>
              <a:noFill/>
              <a:ln w="25400">
                <a:solidFill>
                  <a:schemeClr val="tx1"/>
                </a:solidFill>
                <a:round/>
                <a:headEnd/>
                <a:tailEnd/>
              </a:ln>
            </p:spPr>
            <p:txBody>
              <a:bodyPr wrap="none" anchor="ctr"/>
              <a:lstStyle/>
              <a:p>
                <a:endParaRPr lang="en-US"/>
              </a:p>
            </p:txBody>
          </p:sp>
          <p:sp>
            <p:nvSpPr>
              <p:cNvPr id="59495" name="Freeform 94"/>
              <p:cNvSpPr>
                <a:spLocks/>
              </p:cNvSpPr>
              <p:nvPr/>
            </p:nvSpPr>
            <p:spPr bwMode="auto">
              <a:xfrm>
                <a:off x="3995" y="3027"/>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16" name="Group 95"/>
            <p:cNvGrpSpPr>
              <a:grpSpLocks/>
            </p:cNvGrpSpPr>
            <p:nvPr/>
          </p:nvGrpSpPr>
          <p:grpSpPr bwMode="auto">
            <a:xfrm>
              <a:off x="814635" y="5477357"/>
              <a:ext cx="8250237" cy="814388"/>
              <a:chOff x="448" y="3240"/>
              <a:chExt cx="5197" cy="513"/>
            </a:xfrm>
          </p:grpSpPr>
          <p:sp>
            <p:nvSpPr>
              <p:cNvPr id="59443" name="Rectangle 96"/>
              <p:cNvSpPr>
                <a:spLocks noChangeArrowheads="1"/>
              </p:cNvSpPr>
              <p:nvPr/>
            </p:nvSpPr>
            <p:spPr bwMode="auto">
              <a:xfrm>
                <a:off x="448" y="3361"/>
                <a:ext cx="1527" cy="289"/>
              </a:xfrm>
              <a:prstGeom prst="rect">
                <a:avLst/>
              </a:prstGeom>
              <a:noFill/>
              <a:ln w="12700">
                <a:noFill/>
                <a:miter lim="800000"/>
                <a:headEnd/>
                <a:tailEnd/>
              </a:ln>
            </p:spPr>
            <p:txBody>
              <a:bodyPr wrap="none" lIns="90487" tIns="44450" rIns="90487" bIns="44450">
                <a:spAutoFit/>
              </a:bodyPr>
              <a:lstStyle/>
              <a:p>
                <a:r>
                  <a:rPr lang="en-US" sz="2400" b="1" dirty="0" err="1">
                    <a:solidFill>
                      <a:schemeClr val="tx1"/>
                    </a:solidFill>
                    <a:latin typeface="Arial" pitchFamily="34" charset="0"/>
                  </a:rPr>
                  <a:t>xor</a:t>
                </a:r>
                <a:r>
                  <a:rPr lang="en-US" sz="2400" b="1" dirty="0">
                    <a:solidFill>
                      <a:schemeClr val="tx1"/>
                    </a:solidFill>
                    <a:latin typeface="Arial" pitchFamily="34" charset="0"/>
                  </a:rPr>
                  <a:t> $t9,</a:t>
                </a:r>
                <a:r>
                  <a:rPr lang="en-US" sz="2400" b="1" dirty="0">
                    <a:solidFill>
                      <a:schemeClr val="accent1"/>
                    </a:solidFill>
                    <a:latin typeface="Arial" pitchFamily="34" charset="0"/>
                  </a:rPr>
                  <a:t>$t0</a:t>
                </a:r>
                <a:r>
                  <a:rPr lang="en-US" sz="2400" b="1" dirty="0">
                    <a:solidFill>
                      <a:schemeClr val="tx1"/>
                    </a:solidFill>
                    <a:latin typeface="Arial" pitchFamily="34" charset="0"/>
                  </a:rPr>
                  <a:t>,$t10</a:t>
                </a:r>
              </a:p>
            </p:txBody>
          </p:sp>
          <p:grpSp>
            <p:nvGrpSpPr>
              <p:cNvPr id="17" name="Group 97"/>
              <p:cNvGrpSpPr>
                <a:grpSpLocks/>
              </p:cNvGrpSpPr>
              <p:nvPr/>
            </p:nvGrpSpPr>
            <p:grpSpPr bwMode="auto">
              <a:xfrm>
                <a:off x="3568" y="3240"/>
                <a:ext cx="2077" cy="513"/>
                <a:chOff x="3643" y="3045"/>
                <a:chExt cx="2077" cy="513"/>
              </a:xfrm>
            </p:grpSpPr>
            <p:grpSp>
              <p:nvGrpSpPr>
                <p:cNvPr id="18" name="Group 98"/>
                <p:cNvGrpSpPr>
                  <a:grpSpLocks/>
                </p:cNvGrpSpPr>
                <p:nvPr/>
              </p:nvGrpSpPr>
              <p:grpSpPr bwMode="auto">
                <a:xfrm>
                  <a:off x="4559" y="3045"/>
                  <a:ext cx="223" cy="481"/>
                  <a:chOff x="4559" y="3045"/>
                  <a:chExt cx="223" cy="481"/>
                </a:xfrm>
              </p:grpSpPr>
              <p:sp>
                <p:nvSpPr>
                  <p:cNvPr id="59471" name="Freeform 99"/>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472" name="Rectangle 100"/>
                  <p:cNvSpPr>
                    <a:spLocks noChangeArrowheads="1"/>
                  </p:cNvSpPr>
                  <p:nvPr/>
                </p:nvSpPr>
                <p:spPr bwMode="auto">
                  <a:xfrm rot="5400000">
                    <a:off x="4472" y="3168"/>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19" name="Group 101"/>
                <p:cNvGrpSpPr>
                  <a:grpSpLocks/>
                </p:cNvGrpSpPr>
                <p:nvPr/>
              </p:nvGrpSpPr>
              <p:grpSpPr bwMode="auto">
                <a:xfrm>
                  <a:off x="3643" y="3141"/>
                  <a:ext cx="340" cy="289"/>
                  <a:chOff x="3643" y="3141"/>
                  <a:chExt cx="340" cy="289"/>
                </a:xfrm>
              </p:grpSpPr>
              <p:sp>
                <p:nvSpPr>
                  <p:cNvPr id="59467" name="Rectangle 102"/>
                  <p:cNvSpPr>
                    <a:spLocks noChangeArrowheads="1"/>
                  </p:cNvSpPr>
                  <p:nvPr/>
                </p:nvSpPr>
                <p:spPr bwMode="auto">
                  <a:xfrm>
                    <a:off x="3649" y="3143"/>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20" name="Group 103"/>
                  <p:cNvGrpSpPr>
                    <a:grpSpLocks/>
                  </p:cNvGrpSpPr>
                  <p:nvPr/>
                </p:nvGrpSpPr>
                <p:grpSpPr bwMode="auto">
                  <a:xfrm>
                    <a:off x="3643" y="3141"/>
                    <a:ext cx="340" cy="289"/>
                    <a:chOff x="3643" y="3141"/>
                    <a:chExt cx="340" cy="289"/>
                  </a:xfrm>
                </p:grpSpPr>
                <p:sp>
                  <p:nvSpPr>
                    <p:cNvPr id="59469" name="Freeform 104"/>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470" name="Freeform 105"/>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59447" name="Rectangle 106"/>
                <p:cNvSpPr>
                  <a:spLocks noChangeArrowheads="1"/>
                </p:cNvSpPr>
                <p:nvPr/>
              </p:nvSpPr>
              <p:spPr bwMode="auto">
                <a:xfrm>
                  <a:off x="4084" y="3148"/>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21" name="Group 107"/>
                <p:cNvGrpSpPr>
                  <a:grpSpLocks/>
                </p:cNvGrpSpPr>
                <p:nvPr/>
              </p:nvGrpSpPr>
              <p:grpSpPr bwMode="auto">
                <a:xfrm>
                  <a:off x="4088" y="3141"/>
                  <a:ext cx="311" cy="289"/>
                  <a:chOff x="4088" y="3141"/>
                  <a:chExt cx="311" cy="289"/>
                </a:xfrm>
              </p:grpSpPr>
              <p:sp>
                <p:nvSpPr>
                  <p:cNvPr id="59465" name="Freeform 108"/>
                  <p:cNvSpPr>
                    <a:spLocks/>
                  </p:cNvSpPr>
                  <p:nvPr/>
                </p:nvSpPr>
                <p:spPr bwMode="auto">
                  <a:xfrm>
                    <a:off x="4088"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b="1"/>
                  </a:p>
                </p:txBody>
              </p:sp>
              <p:sp>
                <p:nvSpPr>
                  <p:cNvPr id="59466" name="Freeform 109"/>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grpSp>
            <p:sp>
              <p:nvSpPr>
                <p:cNvPr id="59449" name="Line 110"/>
                <p:cNvSpPr>
                  <a:spLocks noChangeShapeType="1"/>
                </p:cNvSpPr>
                <p:nvPr/>
              </p:nvSpPr>
              <p:spPr bwMode="auto">
                <a:xfrm>
                  <a:off x="3988" y="3285"/>
                  <a:ext cx="96" cy="0"/>
                </a:xfrm>
                <a:prstGeom prst="line">
                  <a:avLst/>
                </a:prstGeom>
                <a:noFill/>
                <a:ln w="25400">
                  <a:solidFill>
                    <a:schemeClr val="tx1"/>
                  </a:solidFill>
                  <a:round/>
                  <a:headEnd/>
                  <a:tailEnd/>
                </a:ln>
              </p:spPr>
              <p:txBody>
                <a:bodyPr wrap="none" anchor="ctr"/>
                <a:lstStyle/>
                <a:p>
                  <a:endParaRPr lang="en-US"/>
                </a:p>
              </p:txBody>
            </p:sp>
            <p:sp>
              <p:nvSpPr>
                <p:cNvPr id="59450" name="Freeform 111"/>
                <p:cNvSpPr>
                  <a:spLocks/>
                </p:cNvSpPr>
                <p:nvPr/>
              </p:nvSpPr>
              <p:spPr bwMode="auto">
                <a:xfrm>
                  <a:off x="4050" y="3189"/>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451" name="Line 112"/>
                <p:cNvSpPr>
                  <a:spLocks noChangeShapeType="1"/>
                </p:cNvSpPr>
                <p:nvPr/>
              </p:nvSpPr>
              <p:spPr bwMode="auto">
                <a:xfrm>
                  <a:off x="4404" y="3189"/>
                  <a:ext cx="157" cy="0"/>
                </a:xfrm>
                <a:prstGeom prst="line">
                  <a:avLst/>
                </a:prstGeom>
                <a:noFill/>
                <a:ln w="25400">
                  <a:solidFill>
                    <a:schemeClr val="tx1"/>
                  </a:solidFill>
                  <a:round/>
                  <a:headEnd/>
                  <a:tailEnd/>
                </a:ln>
              </p:spPr>
              <p:txBody>
                <a:bodyPr wrap="none" anchor="ctr"/>
                <a:lstStyle/>
                <a:p>
                  <a:endParaRPr lang="en-US"/>
                </a:p>
              </p:txBody>
            </p:sp>
            <p:sp>
              <p:nvSpPr>
                <p:cNvPr id="59452" name="Rectangle 113"/>
                <p:cNvSpPr>
                  <a:spLocks noChangeArrowheads="1"/>
                </p:cNvSpPr>
                <p:nvPr/>
              </p:nvSpPr>
              <p:spPr bwMode="auto">
                <a:xfrm>
                  <a:off x="4901" y="3143"/>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22" name="Group 114"/>
                <p:cNvGrpSpPr>
                  <a:grpSpLocks/>
                </p:cNvGrpSpPr>
                <p:nvPr/>
              </p:nvGrpSpPr>
              <p:grpSpPr bwMode="auto">
                <a:xfrm>
                  <a:off x="4952" y="3141"/>
                  <a:ext cx="325" cy="289"/>
                  <a:chOff x="4952" y="3141"/>
                  <a:chExt cx="325" cy="289"/>
                </a:xfrm>
              </p:grpSpPr>
              <p:sp>
                <p:nvSpPr>
                  <p:cNvPr id="59463" name="Freeform 115"/>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464" name="Freeform 116"/>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59454" name="Rectangle 117"/>
                <p:cNvSpPr>
                  <a:spLocks noChangeArrowheads="1"/>
                </p:cNvSpPr>
                <p:nvPr/>
              </p:nvSpPr>
              <p:spPr bwMode="auto">
                <a:xfrm>
                  <a:off x="5393" y="3143"/>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23" name="Group 118"/>
                <p:cNvGrpSpPr>
                  <a:grpSpLocks/>
                </p:cNvGrpSpPr>
                <p:nvPr/>
              </p:nvGrpSpPr>
              <p:grpSpPr bwMode="auto">
                <a:xfrm>
                  <a:off x="5420" y="3141"/>
                  <a:ext cx="284" cy="289"/>
                  <a:chOff x="5420" y="3141"/>
                  <a:chExt cx="284" cy="289"/>
                </a:xfrm>
              </p:grpSpPr>
              <p:sp>
                <p:nvSpPr>
                  <p:cNvPr id="59461" name="Freeform 119"/>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59462" name="Freeform 120"/>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59456" name="Line 121"/>
                <p:cNvSpPr>
                  <a:spLocks noChangeShapeType="1"/>
                </p:cNvSpPr>
                <p:nvPr/>
              </p:nvSpPr>
              <p:spPr bwMode="auto">
                <a:xfrm>
                  <a:off x="5273" y="3285"/>
                  <a:ext cx="139" cy="0"/>
                </a:xfrm>
                <a:prstGeom prst="line">
                  <a:avLst/>
                </a:prstGeom>
                <a:noFill/>
                <a:ln w="25400">
                  <a:solidFill>
                    <a:schemeClr val="tx1"/>
                  </a:solidFill>
                  <a:round/>
                  <a:headEnd/>
                  <a:tailEnd/>
                </a:ln>
              </p:spPr>
              <p:txBody>
                <a:bodyPr wrap="none" anchor="ctr"/>
                <a:lstStyle/>
                <a:p>
                  <a:endParaRPr lang="en-US"/>
                </a:p>
              </p:txBody>
            </p:sp>
            <p:sp>
              <p:nvSpPr>
                <p:cNvPr id="59457" name="Line 122"/>
                <p:cNvSpPr>
                  <a:spLocks noChangeShapeType="1"/>
                </p:cNvSpPr>
                <p:nvPr/>
              </p:nvSpPr>
              <p:spPr bwMode="auto">
                <a:xfrm>
                  <a:off x="4789" y="3285"/>
                  <a:ext cx="155" cy="0"/>
                </a:xfrm>
                <a:prstGeom prst="line">
                  <a:avLst/>
                </a:prstGeom>
                <a:noFill/>
                <a:ln w="25400">
                  <a:solidFill>
                    <a:schemeClr val="tx1"/>
                  </a:solidFill>
                  <a:round/>
                  <a:headEnd/>
                  <a:tailEnd/>
                </a:ln>
              </p:spPr>
              <p:txBody>
                <a:bodyPr wrap="none" anchor="ctr"/>
                <a:lstStyle/>
                <a:p>
                  <a:endParaRPr lang="en-US"/>
                </a:p>
              </p:txBody>
            </p:sp>
            <p:sp>
              <p:nvSpPr>
                <p:cNvPr id="59458" name="Freeform 123"/>
                <p:cNvSpPr>
                  <a:spLocks/>
                </p:cNvSpPr>
                <p:nvPr/>
              </p:nvSpPr>
              <p:spPr bwMode="auto">
                <a:xfrm>
                  <a:off x="4910" y="3285"/>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59459" name="Line 124"/>
                <p:cNvSpPr>
                  <a:spLocks noChangeShapeType="1"/>
                </p:cNvSpPr>
                <p:nvPr/>
              </p:nvSpPr>
              <p:spPr bwMode="auto">
                <a:xfrm>
                  <a:off x="4404" y="3381"/>
                  <a:ext cx="157" cy="0"/>
                </a:xfrm>
                <a:prstGeom prst="line">
                  <a:avLst/>
                </a:prstGeom>
                <a:noFill/>
                <a:ln w="25400">
                  <a:solidFill>
                    <a:schemeClr val="tx1"/>
                  </a:solidFill>
                  <a:round/>
                  <a:headEnd/>
                  <a:tailEnd/>
                </a:ln>
              </p:spPr>
              <p:txBody>
                <a:bodyPr wrap="none" anchor="ctr"/>
                <a:lstStyle/>
                <a:p>
                  <a:endParaRPr lang="en-US"/>
                </a:p>
              </p:txBody>
            </p:sp>
            <p:sp>
              <p:nvSpPr>
                <p:cNvPr id="59460" name="Freeform 125"/>
                <p:cNvSpPr>
                  <a:spLocks/>
                </p:cNvSpPr>
                <p:nvPr/>
              </p:nvSpPr>
              <p:spPr bwMode="auto">
                <a:xfrm>
                  <a:off x="4497" y="3280"/>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grpSp>
          <p:nvGrpSpPr>
            <p:cNvPr id="24" name="Group 129"/>
            <p:cNvGrpSpPr>
              <a:grpSpLocks/>
            </p:cNvGrpSpPr>
            <p:nvPr/>
          </p:nvGrpSpPr>
          <p:grpSpPr bwMode="auto">
            <a:xfrm>
              <a:off x="822572" y="2457932"/>
              <a:ext cx="5634038" cy="989013"/>
              <a:chOff x="453" y="1338"/>
              <a:chExt cx="3549" cy="623"/>
            </a:xfrm>
          </p:grpSpPr>
          <p:sp>
            <p:nvSpPr>
              <p:cNvPr id="59414" name="Freeform 130" descr="25%"/>
              <p:cNvSpPr>
                <a:spLocks/>
              </p:cNvSpPr>
              <p:nvPr/>
            </p:nvSpPr>
            <p:spPr bwMode="auto">
              <a:xfrm>
                <a:off x="3637" y="1544"/>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59415" name="Rectangle 131"/>
              <p:cNvSpPr>
                <a:spLocks noChangeArrowheads="1"/>
              </p:cNvSpPr>
              <p:nvPr/>
            </p:nvSpPr>
            <p:spPr bwMode="auto">
              <a:xfrm>
                <a:off x="453" y="1537"/>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add </a:t>
                </a:r>
                <a:r>
                  <a:rPr lang="en-US" sz="2400" b="1" dirty="0">
                    <a:solidFill>
                      <a:schemeClr val="accent4"/>
                    </a:solidFill>
                    <a:latin typeface="Arial" pitchFamily="34" charset="0"/>
                  </a:rPr>
                  <a:t>$t0</a:t>
                </a:r>
                <a:r>
                  <a:rPr lang="en-US" sz="2400" b="1" dirty="0">
                    <a:solidFill>
                      <a:schemeClr val="tx1"/>
                    </a:solidFill>
                    <a:latin typeface="Arial" pitchFamily="34" charset="0"/>
                  </a:rPr>
                  <a:t>,$t1,$t2</a:t>
                </a:r>
              </a:p>
            </p:txBody>
          </p:sp>
          <p:sp>
            <p:nvSpPr>
              <p:cNvPr id="59416" name="Rectangle 132"/>
              <p:cNvSpPr>
                <a:spLocks noChangeArrowheads="1"/>
              </p:cNvSpPr>
              <p:nvPr/>
            </p:nvSpPr>
            <p:spPr bwMode="auto">
              <a:xfrm>
                <a:off x="1896" y="1338"/>
                <a:ext cx="250"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IF</a:t>
                </a:r>
              </a:p>
            </p:txBody>
          </p:sp>
          <p:sp>
            <p:nvSpPr>
              <p:cNvPr id="59417" name="Rectangle 133"/>
              <p:cNvSpPr>
                <a:spLocks noChangeArrowheads="1"/>
              </p:cNvSpPr>
              <p:nvPr/>
            </p:nvSpPr>
            <p:spPr bwMode="auto">
              <a:xfrm>
                <a:off x="2248" y="1338"/>
                <a:ext cx="498"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ID/RF</a:t>
                </a:r>
              </a:p>
            </p:txBody>
          </p:sp>
          <p:sp>
            <p:nvSpPr>
              <p:cNvPr id="59418" name="Rectangle 134"/>
              <p:cNvSpPr>
                <a:spLocks noChangeArrowheads="1"/>
              </p:cNvSpPr>
              <p:nvPr/>
            </p:nvSpPr>
            <p:spPr bwMode="auto">
              <a:xfrm>
                <a:off x="2803" y="1338"/>
                <a:ext cx="314"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EX</a:t>
                </a:r>
              </a:p>
            </p:txBody>
          </p:sp>
          <p:sp>
            <p:nvSpPr>
              <p:cNvPr id="59419" name="Rectangle 135"/>
              <p:cNvSpPr>
                <a:spLocks noChangeArrowheads="1"/>
              </p:cNvSpPr>
              <p:nvPr/>
            </p:nvSpPr>
            <p:spPr bwMode="auto">
              <a:xfrm>
                <a:off x="3133" y="1338"/>
                <a:ext cx="458"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MEM</a:t>
                </a:r>
              </a:p>
            </p:txBody>
          </p:sp>
          <p:sp>
            <p:nvSpPr>
              <p:cNvPr id="59420" name="Rectangle 136"/>
              <p:cNvSpPr>
                <a:spLocks noChangeArrowheads="1"/>
              </p:cNvSpPr>
              <p:nvPr/>
            </p:nvSpPr>
            <p:spPr bwMode="auto">
              <a:xfrm>
                <a:off x="3640" y="1338"/>
                <a:ext cx="362"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WB</a:t>
                </a:r>
              </a:p>
            </p:txBody>
          </p:sp>
          <p:sp>
            <p:nvSpPr>
              <p:cNvPr id="59421" name="Freeform 137"/>
              <p:cNvSpPr>
                <a:spLocks/>
              </p:cNvSpPr>
              <p:nvPr/>
            </p:nvSpPr>
            <p:spPr bwMode="auto">
              <a:xfrm>
                <a:off x="3169" y="1544"/>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422" name="Freeform 138"/>
              <p:cNvSpPr>
                <a:spLocks/>
              </p:cNvSpPr>
              <p:nvPr/>
            </p:nvSpPr>
            <p:spPr bwMode="auto">
              <a:xfrm>
                <a:off x="3330" y="1544"/>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sp>
            <p:nvSpPr>
              <p:cNvPr id="59423" name="Freeform 139"/>
              <p:cNvSpPr>
                <a:spLocks/>
              </p:cNvSpPr>
              <p:nvPr/>
            </p:nvSpPr>
            <p:spPr bwMode="auto">
              <a:xfrm>
                <a:off x="2786" y="1448"/>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424" name="Rectangle 140"/>
              <p:cNvSpPr>
                <a:spLocks noChangeArrowheads="1"/>
              </p:cNvSpPr>
              <p:nvPr/>
            </p:nvSpPr>
            <p:spPr bwMode="auto">
              <a:xfrm rot="5400000">
                <a:off x="2689" y="1571"/>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59425" name="Rectangle 141"/>
              <p:cNvSpPr>
                <a:spLocks noChangeArrowheads="1"/>
              </p:cNvSpPr>
              <p:nvPr/>
            </p:nvSpPr>
            <p:spPr bwMode="auto">
              <a:xfrm>
                <a:off x="1920" y="1578"/>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25" name="Group 142"/>
              <p:cNvGrpSpPr>
                <a:grpSpLocks/>
              </p:cNvGrpSpPr>
              <p:nvPr/>
            </p:nvGrpSpPr>
            <p:grpSpPr bwMode="auto">
              <a:xfrm>
                <a:off x="1860" y="1544"/>
                <a:ext cx="340" cy="289"/>
                <a:chOff x="1935" y="1349"/>
                <a:chExt cx="340" cy="289"/>
              </a:xfrm>
            </p:grpSpPr>
            <p:sp>
              <p:nvSpPr>
                <p:cNvPr id="59441" name="Freeform 143"/>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442" name="Freeform 144"/>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59427" name="Rectangle 145"/>
              <p:cNvSpPr>
                <a:spLocks noChangeArrowheads="1"/>
              </p:cNvSpPr>
              <p:nvPr/>
            </p:nvSpPr>
            <p:spPr bwMode="auto">
              <a:xfrm>
                <a:off x="2301" y="1551"/>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428" name="Freeform 146"/>
              <p:cNvSpPr>
                <a:spLocks/>
              </p:cNvSpPr>
              <p:nvPr/>
            </p:nvSpPr>
            <p:spPr bwMode="auto">
              <a:xfrm>
                <a:off x="2320" y="154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59429" name="Freeform 147"/>
              <p:cNvSpPr>
                <a:spLocks/>
              </p:cNvSpPr>
              <p:nvPr/>
            </p:nvSpPr>
            <p:spPr bwMode="auto">
              <a:xfrm>
                <a:off x="2468" y="154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59430" name="Line 148"/>
              <p:cNvSpPr>
                <a:spLocks noChangeShapeType="1"/>
              </p:cNvSpPr>
              <p:nvPr/>
            </p:nvSpPr>
            <p:spPr bwMode="auto">
              <a:xfrm>
                <a:off x="2205" y="1688"/>
                <a:ext cx="96" cy="0"/>
              </a:xfrm>
              <a:prstGeom prst="line">
                <a:avLst/>
              </a:prstGeom>
              <a:noFill/>
              <a:ln w="25400">
                <a:solidFill>
                  <a:schemeClr val="tx1"/>
                </a:solidFill>
                <a:round/>
                <a:headEnd/>
                <a:tailEnd/>
              </a:ln>
            </p:spPr>
            <p:txBody>
              <a:bodyPr wrap="none" anchor="ctr"/>
              <a:lstStyle/>
              <a:p>
                <a:endParaRPr lang="en-US"/>
              </a:p>
            </p:txBody>
          </p:sp>
          <p:sp>
            <p:nvSpPr>
              <p:cNvPr id="59431" name="Freeform 149"/>
              <p:cNvSpPr>
                <a:spLocks/>
              </p:cNvSpPr>
              <p:nvPr/>
            </p:nvSpPr>
            <p:spPr bwMode="auto">
              <a:xfrm>
                <a:off x="2267" y="159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432" name="Line 150"/>
              <p:cNvSpPr>
                <a:spLocks noChangeShapeType="1"/>
              </p:cNvSpPr>
              <p:nvPr/>
            </p:nvSpPr>
            <p:spPr bwMode="auto">
              <a:xfrm>
                <a:off x="2621" y="1592"/>
                <a:ext cx="157" cy="0"/>
              </a:xfrm>
              <a:prstGeom prst="line">
                <a:avLst/>
              </a:prstGeom>
              <a:noFill/>
              <a:ln w="25400">
                <a:solidFill>
                  <a:schemeClr val="tx1"/>
                </a:solidFill>
                <a:round/>
                <a:headEnd/>
                <a:tailEnd/>
              </a:ln>
            </p:spPr>
            <p:txBody>
              <a:bodyPr wrap="none" anchor="ctr"/>
              <a:lstStyle/>
              <a:p>
                <a:endParaRPr lang="en-US"/>
              </a:p>
            </p:txBody>
          </p:sp>
          <p:sp>
            <p:nvSpPr>
              <p:cNvPr id="59433" name="Rectangle 151"/>
              <p:cNvSpPr>
                <a:spLocks noChangeArrowheads="1"/>
              </p:cNvSpPr>
              <p:nvPr/>
            </p:nvSpPr>
            <p:spPr bwMode="auto">
              <a:xfrm>
                <a:off x="3150" y="1588"/>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59434" name="Rectangle 152"/>
              <p:cNvSpPr>
                <a:spLocks noChangeArrowheads="1"/>
              </p:cNvSpPr>
              <p:nvPr/>
            </p:nvSpPr>
            <p:spPr bwMode="auto">
              <a:xfrm>
                <a:off x="3610" y="1546"/>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435" name="Freeform 153"/>
              <p:cNvSpPr>
                <a:spLocks/>
              </p:cNvSpPr>
              <p:nvPr/>
            </p:nvSpPr>
            <p:spPr bwMode="auto">
              <a:xfrm>
                <a:off x="3778" y="1544"/>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59436" name="Line 154"/>
              <p:cNvSpPr>
                <a:spLocks noChangeShapeType="1"/>
              </p:cNvSpPr>
              <p:nvPr/>
            </p:nvSpPr>
            <p:spPr bwMode="auto">
              <a:xfrm>
                <a:off x="3490" y="1688"/>
                <a:ext cx="139" cy="0"/>
              </a:xfrm>
              <a:prstGeom prst="line">
                <a:avLst/>
              </a:prstGeom>
              <a:noFill/>
              <a:ln w="25400">
                <a:solidFill>
                  <a:schemeClr val="tx1"/>
                </a:solidFill>
                <a:round/>
                <a:headEnd/>
                <a:tailEnd/>
              </a:ln>
            </p:spPr>
            <p:txBody>
              <a:bodyPr wrap="none" anchor="ctr"/>
              <a:lstStyle/>
              <a:p>
                <a:endParaRPr lang="en-US"/>
              </a:p>
            </p:txBody>
          </p:sp>
          <p:sp>
            <p:nvSpPr>
              <p:cNvPr id="59437" name="Line 155"/>
              <p:cNvSpPr>
                <a:spLocks noChangeShapeType="1"/>
              </p:cNvSpPr>
              <p:nvPr/>
            </p:nvSpPr>
            <p:spPr bwMode="auto">
              <a:xfrm>
                <a:off x="3006" y="1688"/>
                <a:ext cx="155" cy="0"/>
              </a:xfrm>
              <a:prstGeom prst="line">
                <a:avLst/>
              </a:prstGeom>
              <a:noFill/>
              <a:ln w="25400">
                <a:solidFill>
                  <a:schemeClr val="tx1"/>
                </a:solidFill>
                <a:round/>
                <a:headEnd/>
                <a:tailEnd/>
              </a:ln>
            </p:spPr>
            <p:txBody>
              <a:bodyPr wrap="none" anchor="ctr"/>
              <a:lstStyle/>
              <a:p>
                <a:endParaRPr lang="en-US"/>
              </a:p>
            </p:txBody>
          </p:sp>
          <p:sp>
            <p:nvSpPr>
              <p:cNvPr id="59438" name="Freeform 156"/>
              <p:cNvSpPr>
                <a:spLocks/>
              </p:cNvSpPr>
              <p:nvPr/>
            </p:nvSpPr>
            <p:spPr bwMode="auto">
              <a:xfrm>
                <a:off x="3127" y="168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59439" name="Line 157"/>
              <p:cNvSpPr>
                <a:spLocks noChangeShapeType="1"/>
              </p:cNvSpPr>
              <p:nvPr/>
            </p:nvSpPr>
            <p:spPr bwMode="auto">
              <a:xfrm>
                <a:off x="2621" y="1784"/>
                <a:ext cx="157" cy="0"/>
              </a:xfrm>
              <a:prstGeom prst="line">
                <a:avLst/>
              </a:prstGeom>
              <a:noFill/>
              <a:ln w="25400">
                <a:solidFill>
                  <a:schemeClr val="tx1"/>
                </a:solidFill>
                <a:round/>
                <a:headEnd/>
                <a:tailEnd/>
              </a:ln>
            </p:spPr>
            <p:txBody>
              <a:bodyPr wrap="none" anchor="ctr"/>
              <a:lstStyle/>
              <a:p>
                <a:endParaRPr lang="en-US"/>
              </a:p>
            </p:txBody>
          </p:sp>
          <p:sp>
            <p:nvSpPr>
              <p:cNvPr id="59440" name="Freeform 158"/>
              <p:cNvSpPr>
                <a:spLocks/>
              </p:cNvSpPr>
              <p:nvPr/>
            </p:nvSpPr>
            <p:spPr bwMode="auto">
              <a:xfrm>
                <a:off x="2714" y="168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26" name="Group 160"/>
            <p:cNvGrpSpPr>
              <a:grpSpLocks/>
            </p:cNvGrpSpPr>
            <p:nvPr/>
          </p:nvGrpSpPr>
          <p:grpSpPr bwMode="auto">
            <a:xfrm>
              <a:off x="263772" y="2469045"/>
              <a:ext cx="571499" cy="3881438"/>
              <a:chOff x="101" y="1345"/>
              <a:chExt cx="360" cy="2445"/>
            </a:xfrm>
          </p:grpSpPr>
          <p:sp>
            <p:nvSpPr>
              <p:cNvPr id="59412" name="Line 161"/>
              <p:cNvSpPr>
                <a:spLocks noChangeShapeType="1"/>
              </p:cNvSpPr>
              <p:nvPr/>
            </p:nvSpPr>
            <p:spPr bwMode="auto">
              <a:xfrm>
                <a:off x="461" y="1659"/>
                <a:ext cx="0" cy="2032"/>
              </a:xfrm>
              <a:prstGeom prst="line">
                <a:avLst/>
              </a:prstGeom>
              <a:noFill/>
              <a:ln w="25400">
                <a:solidFill>
                  <a:schemeClr val="tx1"/>
                </a:solidFill>
                <a:round/>
                <a:headEnd/>
                <a:tailEnd type="triangle" w="med" len="med"/>
              </a:ln>
            </p:spPr>
            <p:txBody>
              <a:bodyPr wrap="none" anchor="ctr"/>
              <a:lstStyle/>
              <a:p>
                <a:endParaRPr lang="en-US"/>
              </a:p>
            </p:txBody>
          </p:sp>
          <p:sp>
            <p:nvSpPr>
              <p:cNvPr id="59413" name="Rectangle 162"/>
              <p:cNvSpPr>
                <a:spLocks noChangeArrowheads="1"/>
              </p:cNvSpPr>
              <p:nvPr/>
            </p:nvSpPr>
            <p:spPr bwMode="auto">
              <a:xfrm>
                <a:off x="101" y="1345"/>
                <a:ext cx="291" cy="2445"/>
              </a:xfrm>
              <a:prstGeom prst="rect">
                <a:avLst/>
              </a:prstGeom>
              <a:noFill/>
              <a:ln w="12700">
                <a:noFill/>
                <a:miter lim="800000"/>
                <a:headEnd/>
                <a:tailEnd/>
              </a:ln>
            </p:spPr>
            <p:txBody>
              <a:bodyPr wrap="none" lIns="90487" tIns="44450" rIns="90487" bIns="44450">
                <a:spAutoFit/>
              </a:bodyPr>
              <a:lstStyle/>
              <a:p>
                <a:pPr algn="ctr">
                  <a:lnSpc>
                    <a:spcPct val="80000"/>
                  </a:lnSpc>
                </a:pPr>
                <a:r>
                  <a:rPr lang="en-US" sz="2800" b="1" dirty="0">
                    <a:solidFill>
                      <a:schemeClr val="tx1"/>
                    </a:solidFill>
                    <a:latin typeface="Arial" pitchFamily="34" charset="0"/>
                  </a:rPr>
                  <a:t>I</a:t>
                </a:r>
              </a:p>
              <a:p>
                <a:pPr algn="ctr">
                  <a:lnSpc>
                    <a:spcPct val="80000"/>
                  </a:lnSpc>
                </a:pPr>
                <a:r>
                  <a:rPr lang="en-US" sz="2800" b="1" dirty="0">
                    <a:solidFill>
                      <a:schemeClr val="tx1"/>
                    </a:solidFill>
                    <a:latin typeface="Arial" pitchFamily="34" charset="0"/>
                  </a:rPr>
                  <a:t>n</a:t>
                </a:r>
              </a:p>
              <a:p>
                <a:pPr algn="ctr">
                  <a:lnSpc>
                    <a:spcPct val="80000"/>
                  </a:lnSpc>
                </a:pPr>
                <a:r>
                  <a:rPr lang="en-US" sz="2800" b="1" dirty="0">
                    <a:solidFill>
                      <a:schemeClr val="tx1"/>
                    </a:solidFill>
                    <a:latin typeface="Arial" pitchFamily="34" charset="0"/>
                  </a:rPr>
                  <a:t>s</a:t>
                </a:r>
              </a:p>
              <a:p>
                <a:pPr algn="ctr">
                  <a:lnSpc>
                    <a:spcPct val="80000"/>
                  </a:lnSpc>
                </a:pPr>
                <a:r>
                  <a:rPr lang="en-US" sz="2800" b="1" dirty="0">
                    <a:solidFill>
                      <a:schemeClr val="tx1"/>
                    </a:solidFill>
                    <a:latin typeface="Arial" pitchFamily="34" charset="0"/>
                  </a:rPr>
                  <a:t>t</a:t>
                </a:r>
              </a:p>
              <a:p>
                <a:pPr algn="ctr">
                  <a:lnSpc>
                    <a:spcPct val="80000"/>
                  </a:lnSpc>
                </a:pPr>
                <a:r>
                  <a:rPr lang="en-US" sz="2800" b="1" dirty="0" smtClean="0">
                    <a:solidFill>
                      <a:schemeClr val="tx1"/>
                    </a:solidFill>
                    <a:latin typeface="Arial" pitchFamily="34" charset="0"/>
                  </a:rPr>
                  <a:t>r</a:t>
                </a:r>
                <a:endParaRPr lang="en-US" sz="2800" b="1" dirty="0">
                  <a:solidFill>
                    <a:schemeClr val="tx1"/>
                  </a:solidFill>
                  <a:latin typeface="Arial" pitchFamily="34" charset="0"/>
                </a:endParaRPr>
              </a:p>
              <a:p>
                <a:pPr algn="ctr">
                  <a:lnSpc>
                    <a:spcPct val="80000"/>
                  </a:lnSpc>
                </a:pPr>
                <a:endParaRPr lang="en-US" sz="2800" b="1" dirty="0">
                  <a:solidFill>
                    <a:schemeClr val="tx1"/>
                  </a:solidFill>
                  <a:latin typeface="Arial" pitchFamily="34" charset="0"/>
                </a:endParaRPr>
              </a:p>
              <a:p>
                <a:pPr algn="ctr">
                  <a:lnSpc>
                    <a:spcPct val="80000"/>
                  </a:lnSpc>
                </a:pPr>
                <a:r>
                  <a:rPr lang="en-US" sz="2800" b="1" dirty="0">
                    <a:solidFill>
                      <a:schemeClr val="tx1"/>
                    </a:solidFill>
                    <a:latin typeface="Arial" pitchFamily="34" charset="0"/>
                  </a:rPr>
                  <a:t>O</a:t>
                </a:r>
              </a:p>
              <a:p>
                <a:pPr algn="ctr">
                  <a:lnSpc>
                    <a:spcPct val="80000"/>
                  </a:lnSpc>
                </a:pPr>
                <a:r>
                  <a:rPr lang="en-US" sz="2800" b="1" dirty="0">
                    <a:solidFill>
                      <a:schemeClr val="tx1"/>
                    </a:solidFill>
                    <a:latin typeface="Arial" pitchFamily="34" charset="0"/>
                  </a:rPr>
                  <a:t>r</a:t>
                </a:r>
              </a:p>
              <a:p>
                <a:pPr algn="ctr">
                  <a:lnSpc>
                    <a:spcPct val="80000"/>
                  </a:lnSpc>
                </a:pPr>
                <a:r>
                  <a:rPr lang="en-US" sz="2800" b="1" dirty="0">
                    <a:solidFill>
                      <a:schemeClr val="tx1"/>
                    </a:solidFill>
                    <a:latin typeface="Arial" pitchFamily="34" charset="0"/>
                  </a:rPr>
                  <a:t>d</a:t>
                </a:r>
              </a:p>
              <a:p>
                <a:pPr algn="ctr">
                  <a:lnSpc>
                    <a:spcPct val="80000"/>
                  </a:lnSpc>
                </a:pPr>
                <a:r>
                  <a:rPr lang="en-US" sz="2800" b="1" dirty="0">
                    <a:solidFill>
                      <a:schemeClr val="tx1"/>
                    </a:solidFill>
                    <a:latin typeface="Arial" pitchFamily="34" charset="0"/>
                  </a:rPr>
                  <a:t>e</a:t>
                </a:r>
              </a:p>
              <a:p>
                <a:pPr algn="ctr">
                  <a:lnSpc>
                    <a:spcPct val="80000"/>
                  </a:lnSpc>
                </a:pPr>
                <a:r>
                  <a:rPr lang="en-US" sz="2800" b="1" dirty="0">
                    <a:solidFill>
                      <a:schemeClr val="tx1"/>
                    </a:solidFill>
                    <a:latin typeface="Arial" pitchFamily="34" charset="0"/>
                  </a:rPr>
                  <a:t>r</a:t>
                </a:r>
              </a:p>
            </p:txBody>
          </p:sp>
        </p:grpSp>
        <p:grpSp>
          <p:nvGrpSpPr>
            <p:cNvPr id="27" name="Group 163"/>
            <p:cNvGrpSpPr>
              <a:grpSpLocks/>
            </p:cNvGrpSpPr>
            <p:nvPr/>
          </p:nvGrpSpPr>
          <p:grpSpPr bwMode="auto">
            <a:xfrm>
              <a:off x="1235322" y="1920240"/>
              <a:ext cx="7707313" cy="515938"/>
              <a:chOff x="713" y="818"/>
              <a:chExt cx="4855" cy="325"/>
            </a:xfrm>
          </p:grpSpPr>
          <p:sp>
            <p:nvSpPr>
              <p:cNvPr id="59410" name="Line 164"/>
              <p:cNvSpPr>
                <a:spLocks noChangeShapeType="1"/>
              </p:cNvSpPr>
              <p:nvPr/>
            </p:nvSpPr>
            <p:spPr bwMode="auto">
              <a:xfrm>
                <a:off x="764" y="1143"/>
                <a:ext cx="4804" cy="0"/>
              </a:xfrm>
              <a:prstGeom prst="line">
                <a:avLst/>
              </a:prstGeom>
              <a:noFill/>
              <a:ln w="25400">
                <a:solidFill>
                  <a:schemeClr val="tx1"/>
                </a:solidFill>
                <a:round/>
                <a:headEnd/>
                <a:tailEnd type="triangle" w="med" len="med"/>
              </a:ln>
            </p:spPr>
            <p:txBody>
              <a:bodyPr wrap="none" anchor="ctr"/>
              <a:lstStyle/>
              <a:p>
                <a:endParaRPr lang="en-US"/>
              </a:p>
            </p:txBody>
          </p:sp>
          <p:sp>
            <p:nvSpPr>
              <p:cNvPr id="59411" name="Rectangle 165"/>
              <p:cNvSpPr>
                <a:spLocks noChangeArrowheads="1"/>
              </p:cNvSpPr>
              <p:nvPr/>
            </p:nvSpPr>
            <p:spPr bwMode="auto">
              <a:xfrm>
                <a:off x="713" y="818"/>
                <a:ext cx="4844" cy="325"/>
              </a:xfrm>
              <a:prstGeom prst="rect">
                <a:avLst/>
              </a:prstGeom>
              <a:noFill/>
              <a:ln w="12700">
                <a:noFill/>
                <a:miter lim="800000"/>
                <a:headEnd/>
                <a:tailEnd/>
              </a:ln>
            </p:spPr>
            <p:txBody>
              <a:bodyPr wrap="square" lIns="90487" tIns="44450" rIns="90487" bIns="44450">
                <a:spAutoFit/>
              </a:bodyPr>
              <a:lstStyle/>
              <a:p>
                <a:pPr algn="ctr"/>
                <a:r>
                  <a:rPr lang="en-US" sz="2800" b="1" dirty="0">
                    <a:solidFill>
                      <a:schemeClr val="tx1"/>
                    </a:solidFill>
                    <a:latin typeface="Arial" pitchFamily="34" charset="0"/>
                  </a:rPr>
                  <a:t>Time (clock cycles)</a:t>
                </a:r>
              </a:p>
            </p:txBody>
          </p:sp>
        </p:grpSp>
      </p:grpSp>
      <p:grpSp>
        <p:nvGrpSpPr>
          <p:cNvPr id="175" name="Group 174"/>
          <p:cNvGrpSpPr/>
          <p:nvPr/>
        </p:nvGrpSpPr>
        <p:grpSpPr>
          <a:xfrm>
            <a:off x="4691310" y="2949813"/>
            <a:ext cx="1990725" cy="2638669"/>
            <a:chOff x="4691310" y="2949813"/>
            <a:chExt cx="1990725" cy="2638669"/>
          </a:xfrm>
        </p:grpSpPr>
        <p:sp>
          <p:nvSpPr>
            <p:cNvPr id="59403" name="Line 127"/>
            <p:cNvSpPr>
              <a:spLocks noChangeShapeType="1"/>
            </p:cNvSpPr>
            <p:nvPr/>
          </p:nvSpPr>
          <p:spPr bwMode="auto">
            <a:xfrm flipH="1">
              <a:off x="6137030" y="3121269"/>
              <a:ext cx="35168" cy="1811216"/>
            </a:xfrm>
            <a:prstGeom prst="line">
              <a:avLst/>
            </a:prstGeom>
            <a:noFill/>
            <a:ln w="57150">
              <a:solidFill>
                <a:schemeClr val="accent1"/>
              </a:solidFill>
              <a:round/>
              <a:headEnd/>
              <a:tailEnd type="triangle" w="med" len="med"/>
            </a:ln>
          </p:spPr>
          <p:txBody>
            <a:bodyPr wrap="none" anchor="ctr"/>
            <a:lstStyle/>
            <a:p>
              <a:endParaRPr lang="en-US"/>
            </a:p>
          </p:txBody>
        </p:sp>
        <p:sp>
          <p:nvSpPr>
            <p:cNvPr id="59404" name="Line 128"/>
            <p:cNvSpPr>
              <a:spLocks noChangeShapeType="1"/>
            </p:cNvSpPr>
            <p:nvPr/>
          </p:nvSpPr>
          <p:spPr bwMode="auto">
            <a:xfrm>
              <a:off x="6260123" y="3112477"/>
              <a:ext cx="421912" cy="2476005"/>
            </a:xfrm>
            <a:prstGeom prst="line">
              <a:avLst/>
            </a:prstGeom>
            <a:noFill/>
            <a:ln w="50800">
              <a:solidFill>
                <a:schemeClr val="accent1"/>
              </a:solidFill>
              <a:round/>
              <a:headEnd/>
              <a:tailEnd type="triangle" w="med" len="med"/>
            </a:ln>
          </p:spPr>
          <p:txBody>
            <a:bodyPr wrap="none" anchor="ctr"/>
            <a:lstStyle/>
            <a:p>
              <a:endParaRPr lang="en-US"/>
            </a:p>
          </p:txBody>
        </p:sp>
        <p:sp>
          <p:nvSpPr>
            <p:cNvPr id="59409" name="Line 166"/>
            <p:cNvSpPr>
              <a:spLocks noChangeShapeType="1"/>
            </p:cNvSpPr>
            <p:nvPr/>
          </p:nvSpPr>
          <p:spPr bwMode="auto">
            <a:xfrm flipH="1">
              <a:off x="4691310" y="3033347"/>
              <a:ext cx="1410552" cy="505674"/>
            </a:xfrm>
            <a:prstGeom prst="line">
              <a:avLst/>
            </a:prstGeom>
            <a:noFill/>
            <a:ln w="57150">
              <a:solidFill>
                <a:srgbClr val="FF0000"/>
              </a:solidFill>
              <a:round/>
              <a:headEnd/>
              <a:tailEnd type="triangle" w="med" len="med"/>
            </a:ln>
          </p:spPr>
          <p:txBody>
            <a:bodyPr wrap="none" anchor="ctr"/>
            <a:lstStyle/>
            <a:p>
              <a:endParaRPr lang="en-US"/>
            </a:p>
          </p:txBody>
        </p:sp>
        <p:sp>
          <p:nvSpPr>
            <p:cNvPr id="59402" name="Line 126"/>
            <p:cNvSpPr>
              <a:spLocks noChangeShapeType="1"/>
            </p:cNvSpPr>
            <p:nvPr/>
          </p:nvSpPr>
          <p:spPr bwMode="auto">
            <a:xfrm flipH="1">
              <a:off x="5318372" y="3094893"/>
              <a:ext cx="809866" cy="1121990"/>
            </a:xfrm>
            <a:prstGeom prst="line">
              <a:avLst/>
            </a:prstGeom>
            <a:noFill/>
            <a:ln w="57150">
              <a:solidFill>
                <a:srgbClr val="FF0000"/>
              </a:solidFill>
              <a:round/>
              <a:headEnd/>
              <a:tailEnd type="triangle" w="med" len="med"/>
            </a:ln>
          </p:spPr>
          <p:txBody>
            <a:bodyPr wrap="none" anchor="ctr"/>
            <a:lstStyle/>
            <a:p>
              <a:endParaRPr lang="en-US"/>
            </a:p>
          </p:txBody>
        </p:sp>
        <p:sp>
          <p:nvSpPr>
            <p:cNvPr id="174" name="Oval 159"/>
            <p:cNvSpPr>
              <a:spLocks noChangeArrowheads="1"/>
            </p:cNvSpPr>
            <p:nvPr/>
          </p:nvSpPr>
          <p:spPr bwMode="auto">
            <a:xfrm>
              <a:off x="6116641" y="2949813"/>
              <a:ext cx="93662" cy="93663"/>
            </a:xfrm>
            <a:prstGeom prst="ellipse">
              <a:avLst/>
            </a:prstGeom>
            <a:solidFill>
              <a:schemeClr val="accent1"/>
            </a:solidFill>
            <a:ln w="25400">
              <a:solidFill>
                <a:schemeClr val="tx1"/>
              </a:solidFill>
              <a:round/>
              <a:headEnd/>
              <a:tailEnd/>
            </a:ln>
          </p:spPr>
          <p:txBody>
            <a:bodyPr wrap="none" anchor="ctr"/>
            <a:lstStyle/>
            <a:p>
              <a:endParaRPr lang="en-US"/>
            </a:p>
          </p:txBody>
        </p:sp>
      </p:grpSp>
      <p:sp>
        <p:nvSpPr>
          <p:cNvPr id="33" name="Slide Number Placeholder 32"/>
          <p:cNvSpPr>
            <a:spLocks noGrp="1"/>
          </p:cNvSpPr>
          <p:nvPr>
            <p:ph type="sldNum" sz="quarter" idx="12"/>
          </p:nvPr>
        </p:nvSpPr>
        <p:spPr/>
        <p:txBody>
          <a:bodyPr/>
          <a:lstStyle/>
          <a:p>
            <a:fld id="{3CC63E4C-4642-794D-A2FD-70F6B81535F5}" type="slidenum">
              <a:rPr lang="en-US" smtClean="0"/>
              <a:pPr/>
              <a:t>36</a:t>
            </a:fld>
            <a:endParaRPr lang="en-US" dirty="0"/>
          </a:p>
        </p:txBody>
      </p:sp>
    </p:spTree>
    <p:extLst>
      <p:ext uri="{BB962C8B-B14F-4D97-AF65-F5344CB8AC3E}">
        <p14:creationId xmlns:p14="http://schemas.microsoft.com/office/powerpoint/2010/main" val="3019544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xfrm>
            <a:off x="457200" y="274320"/>
            <a:ext cx="8229600" cy="1143000"/>
          </a:xfrm>
        </p:spPr>
        <p:txBody>
          <a:bodyPr/>
          <a:lstStyle/>
          <a:p>
            <a:r>
              <a:rPr lang="en-US" dirty="0" smtClean="0">
                <a:solidFill>
                  <a:schemeClr val="accent1"/>
                </a:solidFill>
                <a:ea typeface="ＭＳ Ｐゴシック" pitchFamily="34" charset="-128"/>
              </a:rPr>
              <a:t>Data Hazard Solution: Forwarding</a:t>
            </a:r>
          </a:p>
        </p:txBody>
      </p:sp>
      <p:sp>
        <p:nvSpPr>
          <p:cNvPr id="61444" name="Content Placeholder 163"/>
          <p:cNvSpPr>
            <a:spLocks noGrp="1"/>
          </p:cNvSpPr>
          <p:nvPr>
            <p:ph idx="1"/>
          </p:nvPr>
        </p:nvSpPr>
        <p:spPr>
          <a:xfrm>
            <a:off x="457200" y="1371600"/>
            <a:ext cx="8229600" cy="914400"/>
          </a:xfrm>
        </p:spPr>
        <p:txBody>
          <a:bodyPr/>
          <a:lstStyle/>
          <a:p>
            <a:r>
              <a:rPr lang="en-US" sz="2800" dirty="0" smtClean="0">
                <a:ea typeface="ＭＳ Ｐゴシック" pitchFamily="34" charset="-128"/>
              </a:rPr>
              <a:t> Forward result as soon as it is available</a:t>
            </a:r>
          </a:p>
          <a:p>
            <a:pPr lvl="1">
              <a:spcBef>
                <a:spcPts val="0"/>
              </a:spcBef>
            </a:pPr>
            <a:r>
              <a:rPr lang="en-US" sz="2400" dirty="0" smtClean="0">
                <a:latin typeface="+mj-lt"/>
                <a:ea typeface="ＭＳ Ｐゴシック" pitchFamily="34" charset="-128"/>
              </a:rPr>
              <a:t>OK that it’s not stored in </a:t>
            </a:r>
            <a:r>
              <a:rPr lang="en-US" sz="2400" dirty="0" err="1" smtClean="0">
                <a:latin typeface="+mj-lt"/>
                <a:ea typeface="ＭＳ Ｐゴシック" pitchFamily="34" charset="-128"/>
              </a:rPr>
              <a:t>RegFile</a:t>
            </a:r>
            <a:r>
              <a:rPr lang="en-US" sz="2400" dirty="0" smtClean="0">
                <a:latin typeface="+mj-lt"/>
                <a:ea typeface="ＭＳ Ｐゴシック" pitchFamily="34" charset="-128"/>
              </a:rPr>
              <a:t> yet</a:t>
            </a:r>
          </a:p>
        </p:txBody>
      </p:sp>
      <p:grpSp>
        <p:nvGrpSpPr>
          <p:cNvPr id="168" name="Group 167"/>
          <p:cNvGrpSpPr/>
          <p:nvPr/>
        </p:nvGrpSpPr>
        <p:grpSpPr>
          <a:xfrm>
            <a:off x="639763" y="2286000"/>
            <a:ext cx="8275637" cy="3952229"/>
            <a:chOff x="639763" y="2286000"/>
            <a:chExt cx="8275637" cy="3952229"/>
          </a:xfrm>
        </p:grpSpPr>
        <p:sp>
          <p:nvSpPr>
            <p:cNvPr id="61442" name="Freeform 14" descr="25%"/>
            <p:cNvSpPr>
              <a:spLocks/>
            </p:cNvSpPr>
            <p:nvPr/>
          </p:nvSpPr>
          <p:spPr bwMode="auto">
            <a:xfrm>
              <a:off x="6591300" y="5467248"/>
              <a:ext cx="234950" cy="458788"/>
            </a:xfrm>
            <a:custGeom>
              <a:avLst/>
              <a:gdLst>
                <a:gd name="T0" fmla="*/ 0 w 148"/>
                <a:gd name="T1" fmla="*/ 0 h 289"/>
                <a:gd name="T2" fmla="*/ 233363 w 148"/>
                <a:gd name="T3" fmla="*/ 0 h 289"/>
                <a:gd name="T4" fmla="*/ 233363 w 148"/>
                <a:gd name="T5" fmla="*/ 457200 h 289"/>
                <a:gd name="T6" fmla="*/ 0 w 148"/>
                <a:gd name="T7" fmla="*/ 457200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grpSp>
          <p:nvGrpSpPr>
            <p:cNvPr id="2" name="Group 4"/>
            <p:cNvGrpSpPr>
              <a:grpSpLocks/>
            </p:cNvGrpSpPr>
            <p:nvPr/>
          </p:nvGrpSpPr>
          <p:grpSpPr bwMode="auto">
            <a:xfrm>
              <a:off x="3517900" y="2286000"/>
              <a:ext cx="4775200" cy="3952229"/>
              <a:chOff x="2149" y="960"/>
              <a:chExt cx="3008" cy="2667"/>
            </a:xfrm>
          </p:grpSpPr>
          <p:sp>
            <p:nvSpPr>
              <p:cNvPr id="61596" name="Line 5"/>
              <p:cNvSpPr>
                <a:spLocks noChangeShapeType="1"/>
              </p:cNvSpPr>
              <p:nvPr/>
            </p:nvSpPr>
            <p:spPr bwMode="auto">
              <a:xfrm>
                <a:off x="2149" y="960"/>
                <a:ext cx="0" cy="2667"/>
              </a:xfrm>
              <a:prstGeom prst="line">
                <a:avLst/>
              </a:prstGeom>
              <a:noFill/>
              <a:ln w="25400">
                <a:solidFill>
                  <a:schemeClr val="tx1"/>
                </a:solidFill>
                <a:prstDash val="sysDot"/>
                <a:round/>
                <a:headEnd/>
                <a:tailEnd/>
              </a:ln>
            </p:spPr>
            <p:txBody>
              <a:bodyPr wrap="none" anchor="ctr"/>
              <a:lstStyle/>
              <a:p>
                <a:endParaRPr lang="en-US"/>
              </a:p>
            </p:txBody>
          </p:sp>
          <p:sp>
            <p:nvSpPr>
              <p:cNvPr id="61597" name="Line 6"/>
              <p:cNvSpPr>
                <a:spLocks noChangeShapeType="1"/>
              </p:cNvSpPr>
              <p:nvPr/>
            </p:nvSpPr>
            <p:spPr bwMode="auto">
              <a:xfrm>
                <a:off x="2581" y="960"/>
                <a:ext cx="0" cy="2666"/>
              </a:xfrm>
              <a:prstGeom prst="line">
                <a:avLst/>
              </a:prstGeom>
              <a:noFill/>
              <a:ln w="25400">
                <a:solidFill>
                  <a:schemeClr val="tx1"/>
                </a:solidFill>
                <a:prstDash val="sysDot"/>
                <a:round/>
                <a:headEnd/>
                <a:tailEnd/>
              </a:ln>
            </p:spPr>
            <p:txBody>
              <a:bodyPr wrap="none" anchor="ctr"/>
              <a:lstStyle/>
              <a:p>
                <a:endParaRPr lang="en-US"/>
              </a:p>
            </p:txBody>
          </p:sp>
          <p:sp>
            <p:nvSpPr>
              <p:cNvPr id="61598" name="Line 7"/>
              <p:cNvSpPr>
                <a:spLocks noChangeShapeType="1"/>
              </p:cNvSpPr>
              <p:nvPr/>
            </p:nvSpPr>
            <p:spPr bwMode="auto">
              <a:xfrm>
                <a:off x="3013" y="960"/>
                <a:ext cx="0" cy="2666"/>
              </a:xfrm>
              <a:prstGeom prst="line">
                <a:avLst/>
              </a:prstGeom>
              <a:noFill/>
              <a:ln w="25400">
                <a:solidFill>
                  <a:schemeClr val="tx1"/>
                </a:solidFill>
                <a:prstDash val="sysDot"/>
                <a:round/>
                <a:headEnd/>
                <a:tailEnd/>
              </a:ln>
            </p:spPr>
            <p:txBody>
              <a:bodyPr wrap="none" anchor="ctr"/>
              <a:lstStyle/>
              <a:p>
                <a:endParaRPr lang="en-US"/>
              </a:p>
            </p:txBody>
          </p:sp>
          <p:sp>
            <p:nvSpPr>
              <p:cNvPr id="61599" name="Line 8"/>
              <p:cNvSpPr>
                <a:spLocks noChangeShapeType="1"/>
              </p:cNvSpPr>
              <p:nvPr/>
            </p:nvSpPr>
            <p:spPr bwMode="auto">
              <a:xfrm>
                <a:off x="3445" y="960"/>
                <a:ext cx="0" cy="2666"/>
              </a:xfrm>
              <a:prstGeom prst="line">
                <a:avLst/>
              </a:prstGeom>
              <a:noFill/>
              <a:ln w="25400">
                <a:solidFill>
                  <a:schemeClr val="tx1"/>
                </a:solidFill>
                <a:prstDash val="sysDot"/>
                <a:round/>
                <a:headEnd/>
                <a:tailEnd/>
              </a:ln>
            </p:spPr>
            <p:txBody>
              <a:bodyPr wrap="none" anchor="ctr"/>
              <a:lstStyle/>
              <a:p>
                <a:endParaRPr lang="en-US"/>
              </a:p>
            </p:txBody>
          </p:sp>
          <p:sp>
            <p:nvSpPr>
              <p:cNvPr id="61600" name="Line 9"/>
              <p:cNvSpPr>
                <a:spLocks noChangeShapeType="1"/>
              </p:cNvSpPr>
              <p:nvPr/>
            </p:nvSpPr>
            <p:spPr bwMode="auto">
              <a:xfrm>
                <a:off x="3877" y="960"/>
                <a:ext cx="0" cy="2667"/>
              </a:xfrm>
              <a:prstGeom prst="line">
                <a:avLst/>
              </a:prstGeom>
              <a:noFill/>
              <a:ln w="25400">
                <a:solidFill>
                  <a:schemeClr val="tx1"/>
                </a:solidFill>
                <a:prstDash val="sysDot"/>
                <a:round/>
                <a:headEnd/>
                <a:tailEnd/>
              </a:ln>
            </p:spPr>
            <p:txBody>
              <a:bodyPr wrap="none" anchor="ctr"/>
              <a:lstStyle/>
              <a:p>
                <a:endParaRPr lang="en-US"/>
              </a:p>
            </p:txBody>
          </p:sp>
          <p:sp>
            <p:nvSpPr>
              <p:cNvPr id="61601" name="Line 10"/>
              <p:cNvSpPr>
                <a:spLocks noChangeShapeType="1"/>
              </p:cNvSpPr>
              <p:nvPr/>
            </p:nvSpPr>
            <p:spPr bwMode="auto">
              <a:xfrm>
                <a:off x="4309" y="960"/>
                <a:ext cx="0" cy="2667"/>
              </a:xfrm>
              <a:prstGeom prst="line">
                <a:avLst/>
              </a:prstGeom>
              <a:noFill/>
              <a:ln w="25400">
                <a:solidFill>
                  <a:schemeClr val="tx1"/>
                </a:solidFill>
                <a:prstDash val="sysDot"/>
                <a:round/>
                <a:headEnd/>
                <a:tailEnd/>
              </a:ln>
            </p:spPr>
            <p:txBody>
              <a:bodyPr wrap="none" anchor="ctr"/>
              <a:lstStyle/>
              <a:p>
                <a:endParaRPr lang="en-US"/>
              </a:p>
            </p:txBody>
          </p:sp>
          <p:sp>
            <p:nvSpPr>
              <p:cNvPr id="61602" name="Line 11"/>
              <p:cNvSpPr>
                <a:spLocks noChangeShapeType="1"/>
              </p:cNvSpPr>
              <p:nvPr/>
            </p:nvSpPr>
            <p:spPr bwMode="auto">
              <a:xfrm flipH="1">
                <a:off x="4725" y="960"/>
                <a:ext cx="0" cy="2666"/>
              </a:xfrm>
              <a:prstGeom prst="line">
                <a:avLst/>
              </a:prstGeom>
              <a:noFill/>
              <a:ln w="25400">
                <a:solidFill>
                  <a:schemeClr val="tx1"/>
                </a:solidFill>
                <a:prstDash val="sysDot"/>
                <a:round/>
                <a:headEnd/>
                <a:tailEnd/>
              </a:ln>
            </p:spPr>
            <p:txBody>
              <a:bodyPr wrap="none" anchor="ctr"/>
              <a:lstStyle/>
              <a:p>
                <a:endParaRPr lang="en-US"/>
              </a:p>
            </p:txBody>
          </p:sp>
          <p:sp>
            <p:nvSpPr>
              <p:cNvPr id="61603" name="Line 12"/>
              <p:cNvSpPr>
                <a:spLocks noChangeShapeType="1"/>
              </p:cNvSpPr>
              <p:nvPr/>
            </p:nvSpPr>
            <p:spPr bwMode="auto">
              <a:xfrm flipH="1">
                <a:off x="5157" y="960"/>
                <a:ext cx="0" cy="2667"/>
              </a:xfrm>
              <a:prstGeom prst="line">
                <a:avLst/>
              </a:prstGeom>
              <a:noFill/>
              <a:ln w="25400">
                <a:solidFill>
                  <a:schemeClr val="tx1"/>
                </a:solidFill>
                <a:prstDash val="sysDot"/>
                <a:round/>
                <a:headEnd/>
                <a:tailEnd/>
              </a:ln>
            </p:spPr>
            <p:txBody>
              <a:bodyPr wrap="none" anchor="ctr"/>
              <a:lstStyle/>
              <a:p>
                <a:endParaRPr lang="en-US"/>
              </a:p>
            </p:txBody>
          </p:sp>
        </p:grpSp>
        <p:grpSp>
          <p:nvGrpSpPr>
            <p:cNvPr id="3" name="Group 13"/>
            <p:cNvGrpSpPr>
              <a:grpSpLocks/>
            </p:cNvGrpSpPr>
            <p:nvPr/>
          </p:nvGrpSpPr>
          <p:grpSpPr bwMode="auto">
            <a:xfrm>
              <a:off x="690563" y="3186011"/>
              <a:ext cx="6191250" cy="814387"/>
              <a:chOff x="368" y="1640"/>
              <a:chExt cx="3900" cy="513"/>
            </a:xfrm>
          </p:grpSpPr>
          <p:sp>
            <p:nvSpPr>
              <p:cNvPr id="61568" name="Freeform 14" descr="25%"/>
              <p:cNvSpPr>
                <a:spLocks/>
              </p:cNvSpPr>
              <p:nvPr/>
            </p:nvSpPr>
            <p:spPr bwMode="auto">
              <a:xfrm>
                <a:off x="2799" y="1736"/>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1569" name="Rectangle 15"/>
              <p:cNvSpPr>
                <a:spLocks noChangeArrowheads="1"/>
              </p:cNvSpPr>
              <p:nvPr/>
            </p:nvSpPr>
            <p:spPr bwMode="auto">
              <a:xfrm>
                <a:off x="368" y="1737"/>
                <a:ext cx="1516"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sub $t4</a:t>
                </a:r>
                <a:r>
                  <a:rPr lang="en-US" sz="2400" b="1" dirty="0" smtClean="0">
                    <a:solidFill>
                      <a:schemeClr val="tx1"/>
                    </a:solidFill>
                    <a:latin typeface="Arial" pitchFamily="34" charset="0"/>
                  </a:rPr>
                  <a:t>,</a:t>
                </a:r>
                <a:r>
                  <a:rPr lang="en-US" sz="2400" b="1" dirty="0" smtClean="0">
                    <a:solidFill>
                      <a:schemeClr val="accent1"/>
                    </a:solidFill>
                    <a:latin typeface="Arial" pitchFamily="34" charset="0"/>
                  </a:rPr>
                  <a:t>$t0</a:t>
                </a:r>
                <a:r>
                  <a:rPr lang="en-US" sz="2400" b="1" dirty="0" smtClean="0">
                    <a:solidFill>
                      <a:schemeClr val="tx1"/>
                    </a:solidFill>
                    <a:latin typeface="Arial" pitchFamily="34" charset="0"/>
                  </a:rPr>
                  <a:t>,$</a:t>
                </a:r>
                <a:r>
                  <a:rPr lang="en-US" sz="2400" b="1" dirty="0">
                    <a:solidFill>
                      <a:schemeClr val="tx1"/>
                    </a:solidFill>
                    <a:latin typeface="Arial" pitchFamily="34" charset="0"/>
                  </a:rPr>
                  <a:t>t3</a:t>
                </a:r>
              </a:p>
            </p:txBody>
          </p:sp>
          <p:grpSp>
            <p:nvGrpSpPr>
              <p:cNvPr id="4" name="Group 16"/>
              <p:cNvGrpSpPr>
                <a:grpSpLocks/>
              </p:cNvGrpSpPr>
              <p:nvPr/>
            </p:nvGrpSpPr>
            <p:grpSpPr bwMode="auto">
              <a:xfrm>
                <a:off x="3107" y="1640"/>
                <a:ext cx="223" cy="481"/>
                <a:chOff x="3278" y="1701"/>
                <a:chExt cx="223" cy="481"/>
              </a:xfrm>
            </p:grpSpPr>
            <p:sp>
              <p:nvSpPr>
                <p:cNvPr id="61594" name="Freeform 1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595" name="Rectangle 18"/>
                <p:cNvSpPr>
                  <a:spLocks noChangeArrowheads="1"/>
                </p:cNvSpPr>
                <p:nvPr/>
              </p:nvSpPr>
              <p:spPr bwMode="auto">
                <a:xfrm rot="5400000">
                  <a:off x="3191" y="182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5" name="Group 19"/>
              <p:cNvGrpSpPr>
                <a:grpSpLocks/>
              </p:cNvGrpSpPr>
              <p:nvPr/>
            </p:nvGrpSpPr>
            <p:grpSpPr bwMode="auto">
              <a:xfrm>
                <a:off x="2191" y="1736"/>
                <a:ext cx="340" cy="289"/>
                <a:chOff x="2362" y="1797"/>
                <a:chExt cx="340" cy="289"/>
              </a:xfrm>
            </p:grpSpPr>
            <p:sp>
              <p:nvSpPr>
                <p:cNvPr id="61590" name="Rectangle 20"/>
                <p:cNvSpPr>
                  <a:spLocks noChangeArrowheads="1"/>
                </p:cNvSpPr>
                <p:nvPr/>
              </p:nvSpPr>
              <p:spPr bwMode="auto">
                <a:xfrm>
                  <a:off x="2368" y="1799"/>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6" name="Group 21"/>
                <p:cNvGrpSpPr>
                  <a:grpSpLocks/>
                </p:cNvGrpSpPr>
                <p:nvPr/>
              </p:nvGrpSpPr>
              <p:grpSpPr bwMode="auto">
                <a:xfrm>
                  <a:off x="2362" y="1797"/>
                  <a:ext cx="340" cy="289"/>
                  <a:chOff x="2362" y="1797"/>
                  <a:chExt cx="340" cy="289"/>
                </a:xfrm>
              </p:grpSpPr>
              <p:sp>
                <p:nvSpPr>
                  <p:cNvPr id="61592" name="Freeform 2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593" name="Freeform 2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61572" name="Rectangle 24"/>
              <p:cNvSpPr>
                <a:spLocks noChangeArrowheads="1"/>
              </p:cNvSpPr>
              <p:nvPr/>
            </p:nvSpPr>
            <p:spPr bwMode="auto">
              <a:xfrm>
                <a:off x="2632" y="1743"/>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573" name="Freeform 25"/>
              <p:cNvSpPr>
                <a:spLocks/>
              </p:cNvSpPr>
              <p:nvPr/>
            </p:nvSpPr>
            <p:spPr bwMode="auto">
              <a:xfrm>
                <a:off x="2651" y="1736"/>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574" name="Line 26"/>
              <p:cNvSpPr>
                <a:spLocks noChangeShapeType="1"/>
              </p:cNvSpPr>
              <p:nvPr/>
            </p:nvSpPr>
            <p:spPr bwMode="auto">
              <a:xfrm>
                <a:off x="2536" y="1880"/>
                <a:ext cx="96" cy="0"/>
              </a:xfrm>
              <a:prstGeom prst="line">
                <a:avLst/>
              </a:prstGeom>
              <a:noFill/>
              <a:ln w="25400">
                <a:solidFill>
                  <a:schemeClr val="tx1"/>
                </a:solidFill>
                <a:round/>
                <a:headEnd/>
                <a:tailEnd/>
              </a:ln>
            </p:spPr>
            <p:txBody>
              <a:bodyPr wrap="none" anchor="ctr"/>
              <a:lstStyle/>
              <a:p>
                <a:endParaRPr lang="en-US"/>
              </a:p>
            </p:txBody>
          </p:sp>
          <p:sp>
            <p:nvSpPr>
              <p:cNvPr id="61575" name="Freeform 27"/>
              <p:cNvSpPr>
                <a:spLocks/>
              </p:cNvSpPr>
              <p:nvPr/>
            </p:nvSpPr>
            <p:spPr bwMode="auto">
              <a:xfrm>
                <a:off x="2598" y="1784"/>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576" name="Line 28"/>
              <p:cNvSpPr>
                <a:spLocks noChangeShapeType="1"/>
              </p:cNvSpPr>
              <p:nvPr/>
            </p:nvSpPr>
            <p:spPr bwMode="auto">
              <a:xfrm>
                <a:off x="2952" y="1784"/>
                <a:ext cx="157" cy="0"/>
              </a:xfrm>
              <a:prstGeom prst="line">
                <a:avLst/>
              </a:prstGeom>
              <a:noFill/>
              <a:ln w="25400">
                <a:solidFill>
                  <a:schemeClr val="tx1"/>
                </a:solidFill>
                <a:round/>
                <a:headEnd/>
                <a:tailEnd/>
              </a:ln>
            </p:spPr>
            <p:txBody>
              <a:bodyPr wrap="none" anchor="ctr"/>
              <a:lstStyle/>
              <a:p>
                <a:endParaRPr lang="en-US"/>
              </a:p>
            </p:txBody>
          </p:sp>
          <p:sp>
            <p:nvSpPr>
              <p:cNvPr id="61577" name="Rectangle 29"/>
              <p:cNvSpPr>
                <a:spLocks noChangeArrowheads="1"/>
              </p:cNvSpPr>
              <p:nvPr/>
            </p:nvSpPr>
            <p:spPr bwMode="auto">
              <a:xfrm>
                <a:off x="3449" y="1738"/>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7" name="Group 30"/>
              <p:cNvGrpSpPr>
                <a:grpSpLocks/>
              </p:cNvGrpSpPr>
              <p:nvPr/>
            </p:nvGrpSpPr>
            <p:grpSpPr bwMode="auto">
              <a:xfrm>
                <a:off x="3500" y="1736"/>
                <a:ext cx="325" cy="289"/>
                <a:chOff x="3671" y="1797"/>
                <a:chExt cx="325" cy="289"/>
              </a:xfrm>
            </p:grpSpPr>
            <p:sp>
              <p:nvSpPr>
                <p:cNvPr id="61588" name="Freeform 3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589" name="Freeform 3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61579" name="Rectangle 33"/>
              <p:cNvSpPr>
                <a:spLocks noChangeArrowheads="1"/>
              </p:cNvSpPr>
              <p:nvPr/>
            </p:nvSpPr>
            <p:spPr bwMode="auto">
              <a:xfrm>
                <a:off x="3941" y="1738"/>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8" name="Group 34"/>
              <p:cNvGrpSpPr>
                <a:grpSpLocks/>
              </p:cNvGrpSpPr>
              <p:nvPr/>
            </p:nvGrpSpPr>
            <p:grpSpPr bwMode="auto">
              <a:xfrm>
                <a:off x="3968" y="1736"/>
                <a:ext cx="284" cy="289"/>
                <a:chOff x="4139" y="1797"/>
                <a:chExt cx="284" cy="289"/>
              </a:xfrm>
            </p:grpSpPr>
            <p:sp>
              <p:nvSpPr>
                <p:cNvPr id="61586" name="Freeform 3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1587" name="Freeform 3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61581" name="Line 37"/>
              <p:cNvSpPr>
                <a:spLocks noChangeShapeType="1"/>
              </p:cNvSpPr>
              <p:nvPr/>
            </p:nvSpPr>
            <p:spPr bwMode="auto">
              <a:xfrm>
                <a:off x="3821" y="1880"/>
                <a:ext cx="139" cy="0"/>
              </a:xfrm>
              <a:prstGeom prst="line">
                <a:avLst/>
              </a:prstGeom>
              <a:noFill/>
              <a:ln w="25400">
                <a:solidFill>
                  <a:schemeClr val="tx1"/>
                </a:solidFill>
                <a:round/>
                <a:headEnd/>
                <a:tailEnd/>
              </a:ln>
            </p:spPr>
            <p:txBody>
              <a:bodyPr wrap="none" anchor="ctr"/>
              <a:lstStyle/>
              <a:p>
                <a:endParaRPr lang="en-US"/>
              </a:p>
            </p:txBody>
          </p:sp>
          <p:sp>
            <p:nvSpPr>
              <p:cNvPr id="61582" name="Line 38"/>
              <p:cNvSpPr>
                <a:spLocks noChangeShapeType="1"/>
              </p:cNvSpPr>
              <p:nvPr/>
            </p:nvSpPr>
            <p:spPr bwMode="auto">
              <a:xfrm>
                <a:off x="3337" y="1880"/>
                <a:ext cx="155" cy="0"/>
              </a:xfrm>
              <a:prstGeom prst="line">
                <a:avLst/>
              </a:prstGeom>
              <a:noFill/>
              <a:ln w="25400">
                <a:solidFill>
                  <a:schemeClr val="tx1"/>
                </a:solidFill>
                <a:round/>
                <a:headEnd/>
                <a:tailEnd/>
              </a:ln>
            </p:spPr>
            <p:txBody>
              <a:bodyPr wrap="none" anchor="ctr"/>
              <a:lstStyle/>
              <a:p>
                <a:endParaRPr lang="en-US"/>
              </a:p>
            </p:txBody>
          </p:sp>
          <p:sp>
            <p:nvSpPr>
              <p:cNvPr id="61583" name="Freeform 39"/>
              <p:cNvSpPr>
                <a:spLocks/>
              </p:cNvSpPr>
              <p:nvPr/>
            </p:nvSpPr>
            <p:spPr bwMode="auto">
              <a:xfrm>
                <a:off x="3458" y="1880"/>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1584" name="Line 40"/>
              <p:cNvSpPr>
                <a:spLocks noChangeShapeType="1"/>
              </p:cNvSpPr>
              <p:nvPr/>
            </p:nvSpPr>
            <p:spPr bwMode="auto">
              <a:xfrm>
                <a:off x="2952" y="1976"/>
                <a:ext cx="157" cy="0"/>
              </a:xfrm>
              <a:prstGeom prst="line">
                <a:avLst/>
              </a:prstGeom>
              <a:noFill/>
              <a:ln w="25400">
                <a:solidFill>
                  <a:schemeClr val="tx1"/>
                </a:solidFill>
                <a:round/>
                <a:headEnd/>
                <a:tailEnd/>
              </a:ln>
            </p:spPr>
            <p:txBody>
              <a:bodyPr wrap="none" anchor="ctr"/>
              <a:lstStyle/>
              <a:p>
                <a:endParaRPr lang="en-US"/>
              </a:p>
            </p:txBody>
          </p:sp>
          <p:sp>
            <p:nvSpPr>
              <p:cNvPr id="61585" name="Freeform 41"/>
              <p:cNvSpPr>
                <a:spLocks/>
              </p:cNvSpPr>
              <p:nvPr/>
            </p:nvSpPr>
            <p:spPr bwMode="auto">
              <a:xfrm>
                <a:off x="3045" y="1875"/>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9" name="Group 42"/>
            <p:cNvGrpSpPr>
              <a:grpSpLocks/>
            </p:cNvGrpSpPr>
            <p:nvPr/>
          </p:nvGrpSpPr>
          <p:grpSpPr bwMode="auto">
            <a:xfrm>
              <a:off x="665163" y="3897211"/>
              <a:ext cx="6894512" cy="814387"/>
              <a:chOff x="352" y="2088"/>
              <a:chExt cx="4343" cy="513"/>
            </a:xfrm>
          </p:grpSpPr>
          <p:sp>
            <p:nvSpPr>
              <p:cNvPr id="61540" name="Freeform 43" descr="25%"/>
              <p:cNvSpPr>
                <a:spLocks/>
              </p:cNvSpPr>
              <p:nvPr/>
            </p:nvSpPr>
            <p:spPr bwMode="auto">
              <a:xfrm>
                <a:off x="3226" y="218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1541" name="Rectangle 44"/>
              <p:cNvSpPr>
                <a:spLocks noChangeArrowheads="1"/>
              </p:cNvSpPr>
              <p:nvPr/>
            </p:nvSpPr>
            <p:spPr bwMode="auto">
              <a:xfrm>
                <a:off x="352" y="2193"/>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and $t5,</a:t>
                </a:r>
                <a:r>
                  <a:rPr lang="en-US" sz="2400" b="1" dirty="0">
                    <a:solidFill>
                      <a:schemeClr val="accent1"/>
                    </a:solidFill>
                    <a:latin typeface="Arial" pitchFamily="34" charset="0"/>
                  </a:rPr>
                  <a:t>$t0</a:t>
                </a:r>
                <a:r>
                  <a:rPr lang="en-US" sz="2400" b="1" dirty="0">
                    <a:solidFill>
                      <a:schemeClr val="tx1"/>
                    </a:solidFill>
                    <a:latin typeface="Arial" pitchFamily="34" charset="0"/>
                  </a:rPr>
                  <a:t>,$t6</a:t>
                </a:r>
              </a:p>
            </p:txBody>
          </p:sp>
          <p:sp>
            <p:nvSpPr>
              <p:cNvPr id="61542" name="Freeform 45"/>
              <p:cNvSpPr>
                <a:spLocks/>
              </p:cNvSpPr>
              <p:nvPr/>
            </p:nvSpPr>
            <p:spPr bwMode="auto">
              <a:xfrm>
                <a:off x="3885" y="232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grpSp>
            <p:nvGrpSpPr>
              <p:cNvPr id="10" name="Group 46"/>
              <p:cNvGrpSpPr>
                <a:grpSpLocks/>
              </p:cNvGrpSpPr>
              <p:nvPr/>
            </p:nvGrpSpPr>
            <p:grpSpPr bwMode="auto">
              <a:xfrm>
                <a:off x="3534" y="2088"/>
                <a:ext cx="223" cy="481"/>
                <a:chOff x="3705" y="2149"/>
                <a:chExt cx="223" cy="481"/>
              </a:xfrm>
            </p:grpSpPr>
            <p:sp>
              <p:nvSpPr>
                <p:cNvPr id="61566" name="Freeform 47"/>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567" name="Rectangle 48"/>
                <p:cNvSpPr>
                  <a:spLocks noChangeArrowheads="1"/>
                </p:cNvSpPr>
                <p:nvPr/>
              </p:nvSpPr>
              <p:spPr bwMode="auto">
                <a:xfrm rot="5400000">
                  <a:off x="3618" y="2272"/>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11" name="Group 49"/>
              <p:cNvGrpSpPr>
                <a:grpSpLocks/>
              </p:cNvGrpSpPr>
              <p:nvPr/>
            </p:nvGrpSpPr>
            <p:grpSpPr bwMode="auto">
              <a:xfrm>
                <a:off x="2618" y="2184"/>
                <a:ext cx="340" cy="289"/>
                <a:chOff x="2789" y="2245"/>
                <a:chExt cx="340" cy="289"/>
              </a:xfrm>
            </p:grpSpPr>
            <p:sp>
              <p:nvSpPr>
                <p:cNvPr id="61562" name="Rectangle 50"/>
                <p:cNvSpPr>
                  <a:spLocks noChangeArrowheads="1"/>
                </p:cNvSpPr>
                <p:nvPr/>
              </p:nvSpPr>
              <p:spPr bwMode="auto">
                <a:xfrm>
                  <a:off x="2795" y="2247"/>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12" name="Group 51"/>
                <p:cNvGrpSpPr>
                  <a:grpSpLocks/>
                </p:cNvGrpSpPr>
                <p:nvPr/>
              </p:nvGrpSpPr>
              <p:grpSpPr bwMode="auto">
                <a:xfrm>
                  <a:off x="2789" y="2245"/>
                  <a:ext cx="340" cy="289"/>
                  <a:chOff x="2789" y="2245"/>
                  <a:chExt cx="340" cy="289"/>
                </a:xfrm>
              </p:grpSpPr>
              <p:sp>
                <p:nvSpPr>
                  <p:cNvPr id="61564" name="Freeform 52"/>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565" name="Freeform 53"/>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61545" name="Rectangle 54"/>
              <p:cNvSpPr>
                <a:spLocks noChangeArrowheads="1"/>
              </p:cNvSpPr>
              <p:nvPr/>
            </p:nvSpPr>
            <p:spPr bwMode="auto">
              <a:xfrm>
                <a:off x="3059" y="2191"/>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546" name="Freeform 55"/>
              <p:cNvSpPr>
                <a:spLocks/>
              </p:cNvSpPr>
              <p:nvPr/>
            </p:nvSpPr>
            <p:spPr bwMode="auto">
              <a:xfrm>
                <a:off x="3078" y="218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547" name="Line 56"/>
              <p:cNvSpPr>
                <a:spLocks noChangeShapeType="1"/>
              </p:cNvSpPr>
              <p:nvPr/>
            </p:nvSpPr>
            <p:spPr bwMode="auto">
              <a:xfrm>
                <a:off x="2963" y="2328"/>
                <a:ext cx="96" cy="0"/>
              </a:xfrm>
              <a:prstGeom prst="line">
                <a:avLst/>
              </a:prstGeom>
              <a:noFill/>
              <a:ln w="25400">
                <a:solidFill>
                  <a:schemeClr val="tx1"/>
                </a:solidFill>
                <a:round/>
                <a:headEnd/>
                <a:tailEnd/>
              </a:ln>
            </p:spPr>
            <p:txBody>
              <a:bodyPr wrap="none" anchor="ctr"/>
              <a:lstStyle/>
              <a:p>
                <a:endParaRPr lang="en-US"/>
              </a:p>
            </p:txBody>
          </p:sp>
          <p:sp>
            <p:nvSpPr>
              <p:cNvPr id="61548" name="Freeform 57"/>
              <p:cNvSpPr>
                <a:spLocks/>
              </p:cNvSpPr>
              <p:nvPr/>
            </p:nvSpPr>
            <p:spPr bwMode="auto">
              <a:xfrm>
                <a:off x="3025" y="223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549" name="Line 58"/>
              <p:cNvSpPr>
                <a:spLocks noChangeShapeType="1"/>
              </p:cNvSpPr>
              <p:nvPr/>
            </p:nvSpPr>
            <p:spPr bwMode="auto">
              <a:xfrm>
                <a:off x="3379" y="2232"/>
                <a:ext cx="157" cy="0"/>
              </a:xfrm>
              <a:prstGeom prst="line">
                <a:avLst/>
              </a:prstGeom>
              <a:noFill/>
              <a:ln w="25400">
                <a:solidFill>
                  <a:schemeClr val="tx1"/>
                </a:solidFill>
                <a:round/>
                <a:headEnd/>
                <a:tailEnd/>
              </a:ln>
            </p:spPr>
            <p:txBody>
              <a:bodyPr wrap="none" anchor="ctr"/>
              <a:lstStyle/>
              <a:p>
                <a:endParaRPr lang="en-US"/>
              </a:p>
            </p:txBody>
          </p:sp>
          <p:sp>
            <p:nvSpPr>
              <p:cNvPr id="61550" name="Rectangle 59"/>
              <p:cNvSpPr>
                <a:spLocks noChangeArrowheads="1"/>
              </p:cNvSpPr>
              <p:nvPr/>
            </p:nvSpPr>
            <p:spPr bwMode="auto">
              <a:xfrm>
                <a:off x="3876" y="2186"/>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13" name="Group 60"/>
              <p:cNvGrpSpPr>
                <a:grpSpLocks/>
              </p:cNvGrpSpPr>
              <p:nvPr/>
            </p:nvGrpSpPr>
            <p:grpSpPr bwMode="auto">
              <a:xfrm>
                <a:off x="3927" y="2184"/>
                <a:ext cx="325" cy="289"/>
                <a:chOff x="4098" y="2245"/>
                <a:chExt cx="325" cy="289"/>
              </a:xfrm>
            </p:grpSpPr>
            <p:sp>
              <p:nvSpPr>
                <p:cNvPr id="61560" name="Freeform 61"/>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561" name="Freeform 62"/>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61552" name="Rectangle 63"/>
              <p:cNvSpPr>
                <a:spLocks noChangeArrowheads="1"/>
              </p:cNvSpPr>
              <p:nvPr/>
            </p:nvSpPr>
            <p:spPr bwMode="auto">
              <a:xfrm>
                <a:off x="4368" y="2186"/>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14" name="Group 64"/>
              <p:cNvGrpSpPr>
                <a:grpSpLocks/>
              </p:cNvGrpSpPr>
              <p:nvPr/>
            </p:nvGrpSpPr>
            <p:grpSpPr bwMode="auto">
              <a:xfrm>
                <a:off x="4395" y="2184"/>
                <a:ext cx="284" cy="289"/>
                <a:chOff x="4566" y="2245"/>
                <a:chExt cx="284" cy="289"/>
              </a:xfrm>
            </p:grpSpPr>
            <p:sp>
              <p:nvSpPr>
                <p:cNvPr id="61558" name="Freeform 65"/>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1559" name="Freeform 66"/>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61554" name="Line 67"/>
              <p:cNvSpPr>
                <a:spLocks noChangeShapeType="1"/>
              </p:cNvSpPr>
              <p:nvPr/>
            </p:nvSpPr>
            <p:spPr bwMode="auto">
              <a:xfrm>
                <a:off x="4248" y="2328"/>
                <a:ext cx="139" cy="0"/>
              </a:xfrm>
              <a:prstGeom prst="line">
                <a:avLst/>
              </a:prstGeom>
              <a:noFill/>
              <a:ln w="25400">
                <a:solidFill>
                  <a:schemeClr val="tx1"/>
                </a:solidFill>
                <a:round/>
                <a:headEnd/>
                <a:tailEnd/>
              </a:ln>
            </p:spPr>
            <p:txBody>
              <a:bodyPr wrap="none" anchor="ctr"/>
              <a:lstStyle/>
              <a:p>
                <a:endParaRPr lang="en-US"/>
              </a:p>
            </p:txBody>
          </p:sp>
          <p:sp>
            <p:nvSpPr>
              <p:cNvPr id="61555" name="Line 68"/>
              <p:cNvSpPr>
                <a:spLocks noChangeShapeType="1"/>
              </p:cNvSpPr>
              <p:nvPr/>
            </p:nvSpPr>
            <p:spPr bwMode="auto">
              <a:xfrm>
                <a:off x="3764" y="2328"/>
                <a:ext cx="155" cy="0"/>
              </a:xfrm>
              <a:prstGeom prst="line">
                <a:avLst/>
              </a:prstGeom>
              <a:noFill/>
              <a:ln w="25400">
                <a:solidFill>
                  <a:schemeClr val="tx1"/>
                </a:solidFill>
                <a:round/>
                <a:headEnd/>
                <a:tailEnd/>
              </a:ln>
            </p:spPr>
            <p:txBody>
              <a:bodyPr wrap="none" anchor="ctr"/>
              <a:lstStyle/>
              <a:p>
                <a:endParaRPr lang="en-US"/>
              </a:p>
            </p:txBody>
          </p:sp>
          <p:sp>
            <p:nvSpPr>
              <p:cNvPr id="61556" name="Line 69"/>
              <p:cNvSpPr>
                <a:spLocks noChangeShapeType="1"/>
              </p:cNvSpPr>
              <p:nvPr/>
            </p:nvSpPr>
            <p:spPr bwMode="auto">
              <a:xfrm>
                <a:off x="3379" y="2424"/>
                <a:ext cx="157" cy="0"/>
              </a:xfrm>
              <a:prstGeom prst="line">
                <a:avLst/>
              </a:prstGeom>
              <a:noFill/>
              <a:ln w="25400">
                <a:solidFill>
                  <a:schemeClr val="tx1"/>
                </a:solidFill>
                <a:round/>
                <a:headEnd/>
                <a:tailEnd/>
              </a:ln>
            </p:spPr>
            <p:txBody>
              <a:bodyPr wrap="none" anchor="ctr"/>
              <a:lstStyle/>
              <a:p>
                <a:endParaRPr lang="en-US"/>
              </a:p>
            </p:txBody>
          </p:sp>
          <p:sp>
            <p:nvSpPr>
              <p:cNvPr id="61557" name="Freeform 70"/>
              <p:cNvSpPr>
                <a:spLocks/>
              </p:cNvSpPr>
              <p:nvPr/>
            </p:nvSpPr>
            <p:spPr bwMode="auto">
              <a:xfrm>
                <a:off x="3472" y="232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15" name="Group 71"/>
            <p:cNvGrpSpPr>
              <a:grpSpLocks/>
            </p:cNvGrpSpPr>
            <p:nvPr/>
          </p:nvGrpSpPr>
          <p:grpSpPr bwMode="auto">
            <a:xfrm>
              <a:off x="639763" y="4608411"/>
              <a:ext cx="7597775" cy="814387"/>
              <a:chOff x="336" y="2536"/>
              <a:chExt cx="4786" cy="513"/>
            </a:xfrm>
          </p:grpSpPr>
          <p:sp>
            <p:nvSpPr>
              <p:cNvPr id="61517" name="Freeform 72"/>
              <p:cNvSpPr>
                <a:spLocks/>
              </p:cNvSpPr>
              <p:nvPr/>
            </p:nvSpPr>
            <p:spPr bwMode="auto">
              <a:xfrm>
                <a:off x="3971" y="2536"/>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518" name="Freeform 73" descr="25%"/>
              <p:cNvSpPr>
                <a:spLocks/>
              </p:cNvSpPr>
              <p:nvPr/>
            </p:nvSpPr>
            <p:spPr bwMode="auto">
              <a:xfrm>
                <a:off x="3653" y="263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1519" name="Rectangle 74"/>
              <p:cNvSpPr>
                <a:spLocks noChangeArrowheads="1"/>
              </p:cNvSpPr>
              <p:nvPr/>
            </p:nvSpPr>
            <p:spPr bwMode="auto">
              <a:xfrm>
                <a:off x="336" y="2649"/>
                <a:ext cx="1419"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or   $t7,</a:t>
                </a:r>
                <a:r>
                  <a:rPr lang="en-US" sz="2400" b="1" dirty="0">
                    <a:solidFill>
                      <a:schemeClr val="accent1"/>
                    </a:solidFill>
                    <a:latin typeface="Arial" pitchFamily="34" charset="0"/>
                  </a:rPr>
                  <a:t>$t0</a:t>
                </a:r>
                <a:r>
                  <a:rPr lang="en-US" sz="2400" b="1" dirty="0">
                    <a:solidFill>
                      <a:schemeClr val="tx1"/>
                    </a:solidFill>
                    <a:latin typeface="Arial" pitchFamily="34" charset="0"/>
                  </a:rPr>
                  <a:t>,$t8</a:t>
                </a:r>
              </a:p>
            </p:txBody>
          </p:sp>
          <p:sp>
            <p:nvSpPr>
              <p:cNvPr id="61520" name="Freeform 75"/>
              <p:cNvSpPr>
                <a:spLocks/>
              </p:cNvSpPr>
              <p:nvPr/>
            </p:nvSpPr>
            <p:spPr bwMode="auto">
              <a:xfrm>
                <a:off x="4312" y="2776"/>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1521" name="Freeform 76"/>
              <p:cNvSpPr>
                <a:spLocks/>
              </p:cNvSpPr>
              <p:nvPr/>
            </p:nvSpPr>
            <p:spPr bwMode="auto">
              <a:xfrm>
                <a:off x="3045" y="2632"/>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522" name="Freeform 77"/>
              <p:cNvSpPr>
                <a:spLocks/>
              </p:cNvSpPr>
              <p:nvPr/>
            </p:nvSpPr>
            <p:spPr bwMode="auto">
              <a:xfrm>
                <a:off x="3214" y="2632"/>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sp>
            <p:nvSpPr>
              <p:cNvPr id="61523" name="Rectangle 78"/>
              <p:cNvSpPr>
                <a:spLocks noChangeArrowheads="1"/>
              </p:cNvSpPr>
              <p:nvPr/>
            </p:nvSpPr>
            <p:spPr bwMode="auto">
              <a:xfrm>
                <a:off x="3026" y="2634"/>
                <a:ext cx="228"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I$</a:t>
                </a:r>
              </a:p>
            </p:txBody>
          </p:sp>
          <p:sp>
            <p:nvSpPr>
              <p:cNvPr id="61524" name="Rectangle 79"/>
              <p:cNvSpPr>
                <a:spLocks noChangeArrowheads="1"/>
              </p:cNvSpPr>
              <p:nvPr/>
            </p:nvSpPr>
            <p:spPr bwMode="auto">
              <a:xfrm rot="5400000">
                <a:off x="3874" y="2659"/>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1525" name="Rectangle 80"/>
              <p:cNvSpPr>
                <a:spLocks noChangeArrowheads="1"/>
              </p:cNvSpPr>
              <p:nvPr/>
            </p:nvSpPr>
            <p:spPr bwMode="auto">
              <a:xfrm>
                <a:off x="3486" y="263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526" name="Freeform 81"/>
              <p:cNvSpPr>
                <a:spLocks/>
              </p:cNvSpPr>
              <p:nvPr/>
            </p:nvSpPr>
            <p:spPr bwMode="auto">
              <a:xfrm>
                <a:off x="3505" y="263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527" name="Line 82"/>
              <p:cNvSpPr>
                <a:spLocks noChangeShapeType="1"/>
              </p:cNvSpPr>
              <p:nvPr/>
            </p:nvSpPr>
            <p:spPr bwMode="auto">
              <a:xfrm>
                <a:off x="3390" y="2776"/>
                <a:ext cx="96" cy="0"/>
              </a:xfrm>
              <a:prstGeom prst="line">
                <a:avLst/>
              </a:prstGeom>
              <a:noFill/>
              <a:ln w="25400">
                <a:solidFill>
                  <a:schemeClr val="tx1"/>
                </a:solidFill>
                <a:round/>
                <a:headEnd/>
                <a:tailEnd/>
              </a:ln>
            </p:spPr>
            <p:txBody>
              <a:bodyPr wrap="none" anchor="ctr"/>
              <a:lstStyle/>
              <a:p>
                <a:endParaRPr lang="en-US"/>
              </a:p>
            </p:txBody>
          </p:sp>
          <p:sp>
            <p:nvSpPr>
              <p:cNvPr id="61528" name="Freeform 83"/>
              <p:cNvSpPr>
                <a:spLocks/>
              </p:cNvSpPr>
              <p:nvPr/>
            </p:nvSpPr>
            <p:spPr bwMode="auto">
              <a:xfrm>
                <a:off x="3452" y="2680"/>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529" name="Line 84"/>
              <p:cNvSpPr>
                <a:spLocks noChangeShapeType="1"/>
              </p:cNvSpPr>
              <p:nvPr/>
            </p:nvSpPr>
            <p:spPr bwMode="auto">
              <a:xfrm>
                <a:off x="3806" y="2680"/>
                <a:ext cx="157" cy="0"/>
              </a:xfrm>
              <a:prstGeom prst="line">
                <a:avLst/>
              </a:prstGeom>
              <a:noFill/>
              <a:ln w="25400">
                <a:solidFill>
                  <a:schemeClr val="tx1"/>
                </a:solidFill>
                <a:round/>
                <a:headEnd/>
                <a:tailEnd/>
              </a:ln>
            </p:spPr>
            <p:txBody>
              <a:bodyPr wrap="none" anchor="ctr"/>
              <a:lstStyle/>
              <a:p>
                <a:endParaRPr lang="en-US"/>
              </a:p>
            </p:txBody>
          </p:sp>
          <p:sp>
            <p:nvSpPr>
              <p:cNvPr id="61530" name="Rectangle 85"/>
              <p:cNvSpPr>
                <a:spLocks noChangeArrowheads="1"/>
              </p:cNvSpPr>
              <p:nvPr/>
            </p:nvSpPr>
            <p:spPr bwMode="auto">
              <a:xfrm>
                <a:off x="4303" y="2634"/>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1531" name="Freeform 86"/>
              <p:cNvSpPr>
                <a:spLocks/>
              </p:cNvSpPr>
              <p:nvPr/>
            </p:nvSpPr>
            <p:spPr bwMode="auto">
              <a:xfrm>
                <a:off x="4354" y="2632"/>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532" name="Freeform 87"/>
              <p:cNvSpPr>
                <a:spLocks/>
              </p:cNvSpPr>
              <p:nvPr/>
            </p:nvSpPr>
            <p:spPr bwMode="auto">
              <a:xfrm>
                <a:off x="4515" y="2632"/>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sp>
            <p:nvSpPr>
              <p:cNvPr id="61533" name="Rectangle 88"/>
              <p:cNvSpPr>
                <a:spLocks noChangeArrowheads="1"/>
              </p:cNvSpPr>
              <p:nvPr/>
            </p:nvSpPr>
            <p:spPr bwMode="auto">
              <a:xfrm>
                <a:off x="4795" y="263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534" name="Freeform 89"/>
              <p:cNvSpPr>
                <a:spLocks/>
              </p:cNvSpPr>
              <p:nvPr/>
            </p:nvSpPr>
            <p:spPr bwMode="auto">
              <a:xfrm>
                <a:off x="4822" y="2632"/>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1535" name="Freeform 90"/>
              <p:cNvSpPr>
                <a:spLocks/>
              </p:cNvSpPr>
              <p:nvPr/>
            </p:nvSpPr>
            <p:spPr bwMode="auto">
              <a:xfrm>
                <a:off x="4963" y="2632"/>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1536" name="Line 91"/>
              <p:cNvSpPr>
                <a:spLocks noChangeShapeType="1"/>
              </p:cNvSpPr>
              <p:nvPr/>
            </p:nvSpPr>
            <p:spPr bwMode="auto">
              <a:xfrm>
                <a:off x="4675" y="2776"/>
                <a:ext cx="139" cy="0"/>
              </a:xfrm>
              <a:prstGeom prst="line">
                <a:avLst/>
              </a:prstGeom>
              <a:noFill/>
              <a:ln w="25400">
                <a:solidFill>
                  <a:schemeClr val="tx1"/>
                </a:solidFill>
                <a:round/>
                <a:headEnd/>
                <a:tailEnd/>
              </a:ln>
            </p:spPr>
            <p:txBody>
              <a:bodyPr wrap="none" anchor="ctr"/>
              <a:lstStyle/>
              <a:p>
                <a:endParaRPr lang="en-US"/>
              </a:p>
            </p:txBody>
          </p:sp>
          <p:sp>
            <p:nvSpPr>
              <p:cNvPr id="61537" name="Line 92"/>
              <p:cNvSpPr>
                <a:spLocks noChangeShapeType="1"/>
              </p:cNvSpPr>
              <p:nvPr/>
            </p:nvSpPr>
            <p:spPr bwMode="auto">
              <a:xfrm>
                <a:off x="4191" y="2776"/>
                <a:ext cx="155" cy="0"/>
              </a:xfrm>
              <a:prstGeom prst="line">
                <a:avLst/>
              </a:prstGeom>
              <a:noFill/>
              <a:ln w="25400">
                <a:solidFill>
                  <a:schemeClr val="tx1"/>
                </a:solidFill>
                <a:round/>
                <a:headEnd/>
                <a:tailEnd/>
              </a:ln>
            </p:spPr>
            <p:txBody>
              <a:bodyPr wrap="none" anchor="ctr"/>
              <a:lstStyle/>
              <a:p>
                <a:endParaRPr lang="en-US"/>
              </a:p>
            </p:txBody>
          </p:sp>
          <p:sp>
            <p:nvSpPr>
              <p:cNvPr id="61538" name="Line 93"/>
              <p:cNvSpPr>
                <a:spLocks noChangeShapeType="1"/>
              </p:cNvSpPr>
              <p:nvPr/>
            </p:nvSpPr>
            <p:spPr bwMode="auto">
              <a:xfrm>
                <a:off x="3806" y="2872"/>
                <a:ext cx="157" cy="0"/>
              </a:xfrm>
              <a:prstGeom prst="line">
                <a:avLst/>
              </a:prstGeom>
              <a:noFill/>
              <a:ln w="25400">
                <a:solidFill>
                  <a:schemeClr val="tx1"/>
                </a:solidFill>
                <a:round/>
                <a:headEnd/>
                <a:tailEnd/>
              </a:ln>
            </p:spPr>
            <p:txBody>
              <a:bodyPr wrap="none" anchor="ctr"/>
              <a:lstStyle/>
              <a:p>
                <a:endParaRPr lang="en-US"/>
              </a:p>
            </p:txBody>
          </p:sp>
          <p:sp>
            <p:nvSpPr>
              <p:cNvPr id="61539" name="Freeform 94"/>
              <p:cNvSpPr>
                <a:spLocks/>
              </p:cNvSpPr>
              <p:nvPr/>
            </p:nvSpPr>
            <p:spPr bwMode="auto">
              <a:xfrm>
                <a:off x="3899" y="2771"/>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16" name="Group 95"/>
            <p:cNvGrpSpPr>
              <a:grpSpLocks/>
            </p:cNvGrpSpPr>
            <p:nvPr/>
          </p:nvGrpSpPr>
          <p:grpSpPr bwMode="auto">
            <a:xfrm>
              <a:off x="665163" y="5319611"/>
              <a:ext cx="8250237" cy="814387"/>
              <a:chOff x="352" y="2984"/>
              <a:chExt cx="5197" cy="513"/>
            </a:xfrm>
          </p:grpSpPr>
          <p:sp>
            <p:nvSpPr>
              <p:cNvPr id="61487" name="Rectangle 96"/>
              <p:cNvSpPr>
                <a:spLocks noChangeArrowheads="1"/>
              </p:cNvSpPr>
              <p:nvPr/>
            </p:nvSpPr>
            <p:spPr bwMode="auto">
              <a:xfrm>
                <a:off x="352" y="3105"/>
                <a:ext cx="1527" cy="289"/>
              </a:xfrm>
              <a:prstGeom prst="rect">
                <a:avLst/>
              </a:prstGeom>
              <a:noFill/>
              <a:ln w="12700">
                <a:noFill/>
                <a:miter lim="800000"/>
                <a:headEnd/>
                <a:tailEnd/>
              </a:ln>
            </p:spPr>
            <p:txBody>
              <a:bodyPr wrap="none" lIns="90487" tIns="44450" rIns="90487" bIns="44450">
                <a:spAutoFit/>
              </a:bodyPr>
              <a:lstStyle/>
              <a:p>
                <a:r>
                  <a:rPr lang="en-US" sz="2400" b="1" dirty="0" err="1">
                    <a:solidFill>
                      <a:schemeClr val="tx1"/>
                    </a:solidFill>
                    <a:latin typeface="Arial" pitchFamily="34" charset="0"/>
                  </a:rPr>
                  <a:t>xor</a:t>
                </a:r>
                <a:r>
                  <a:rPr lang="en-US" sz="2400" b="1" dirty="0">
                    <a:solidFill>
                      <a:schemeClr val="tx1"/>
                    </a:solidFill>
                    <a:latin typeface="Arial" pitchFamily="34" charset="0"/>
                  </a:rPr>
                  <a:t> $t9,</a:t>
                </a:r>
                <a:r>
                  <a:rPr lang="en-US" sz="2400" b="1" dirty="0">
                    <a:solidFill>
                      <a:schemeClr val="accent1"/>
                    </a:solidFill>
                    <a:latin typeface="Arial" pitchFamily="34" charset="0"/>
                  </a:rPr>
                  <a:t>$t0</a:t>
                </a:r>
                <a:r>
                  <a:rPr lang="en-US" sz="2400" b="1" dirty="0">
                    <a:solidFill>
                      <a:schemeClr val="tx1"/>
                    </a:solidFill>
                    <a:latin typeface="Arial" pitchFamily="34" charset="0"/>
                  </a:rPr>
                  <a:t>,$t10</a:t>
                </a:r>
              </a:p>
            </p:txBody>
          </p:sp>
          <p:grpSp>
            <p:nvGrpSpPr>
              <p:cNvPr id="17" name="Group 97"/>
              <p:cNvGrpSpPr>
                <a:grpSpLocks/>
              </p:cNvGrpSpPr>
              <p:nvPr/>
            </p:nvGrpSpPr>
            <p:grpSpPr bwMode="auto">
              <a:xfrm>
                <a:off x="3472" y="2984"/>
                <a:ext cx="2077" cy="513"/>
                <a:chOff x="3643" y="3045"/>
                <a:chExt cx="2077" cy="513"/>
              </a:xfrm>
            </p:grpSpPr>
            <p:grpSp>
              <p:nvGrpSpPr>
                <p:cNvPr id="18" name="Group 98"/>
                <p:cNvGrpSpPr>
                  <a:grpSpLocks/>
                </p:cNvGrpSpPr>
                <p:nvPr/>
              </p:nvGrpSpPr>
              <p:grpSpPr bwMode="auto">
                <a:xfrm>
                  <a:off x="4559" y="3045"/>
                  <a:ext cx="223" cy="481"/>
                  <a:chOff x="4559" y="3045"/>
                  <a:chExt cx="223" cy="481"/>
                </a:xfrm>
              </p:grpSpPr>
              <p:sp>
                <p:nvSpPr>
                  <p:cNvPr id="61515" name="Freeform 99"/>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516" name="Rectangle 100"/>
                  <p:cNvSpPr>
                    <a:spLocks noChangeArrowheads="1"/>
                  </p:cNvSpPr>
                  <p:nvPr/>
                </p:nvSpPr>
                <p:spPr bwMode="auto">
                  <a:xfrm rot="5400000">
                    <a:off x="4472" y="3168"/>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19" name="Group 101"/>
                <p:cNvGrpSpPr>
                  <a:grpSpLocks/>
                </p:cNvGrpSpPr>
                <p:nvPr/>
              </p:nvGrpSpPr>
              <p:grpSpPr bwMode="auto">
                <a:xfrm>
                  <a:off x="3643" y="3141"/>
                  <a:ext cx="340" cy="289"/>
                  <a:chOff x="3643" y="3141"/>
                  <a:chExt cx="340" cy="289"/>
                </a:xfrm>
              </p:grpSpPr>
              <p:sp>
                <p:nvSpPr>
                  <p:cNvPr id="61511" name="Rectangle 102"/>
                  <p:cNvSpPr>
                    <a:spLocks noChangeArrowheads="1"/>
                  </p:cNvSpPr>
                  <p:nvPr/>
                </p:nvSpPr>
                <p:spPr bwMode="auto">
                  <a:xfrm>
                    <a:off x="3649" y="3143"/>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20" name="Group 103"/>
                  <p:cNvGrpSpPr>
                    <a:grpSpLocks/>
                  </p:cNvGrpSpPr>
                  <p:nvPr/>
                </p:nvGrpSpPr>
                <p:grpSpPr bwMode="auto">
                  <a:xfrm>
                    <a:off x="3643" y="3141"/>
                    <a:ext cx="340" cy="289"/>
                    <a:chOff x="3643" y="3141"/>
                    <a:chExt cx="340" cy="289"/>
                  </a:xfrm>
                </p:grpSpPr>
                <p:sp>
                  <p:nvSpPr>
                    <p:cNvPr id="61513" name="Freeform 104"/>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514" name="Freeform 105"/>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61491" name="Rectangle 106"/>
                <p:cNvSpPr>
                  <a:spLocks noChangeArrowheads="1"/>
                </p:cNvSpPr>
                <p:nvPr/>
              </p:nvSpPr>
              <p:spPr bwMode="auto">
                <a:xfrm>
                  <a:off x="4084" y="3148"/>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21" name="Group 107"/>
                <p:cNvGrpSpPr>
                  <a:grpSpLocks/>
                </p:cNvGrpSpPr>
                <p:nvPr/>
              </p:nvGrpSpPr>
              <p:grpSpPr bwMode="auto">
                <a:xfrm>
                  <a:off x="4103" y="3141"/>
                  <a:ext cx="296" cy="289"/>
                  <a:chOff x="4103" y="3141"/>
                  <a:chExt cx="296" cy="289"/>
                </a:xfrm>
              </p:grpSpPr>
              <p:sp>
                <p:nvSpPr>
                  <p:cNvPr id="61509" name="Freeform 108"/>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510" name="Freeform 109"/>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grpSp>
            <p:sp>
              <p:nvSpPr>
                <p:cNvPr id="61493" name="Line 110"/>
                <p:cNvSpPr>
                  <a:spLocks noChangeShapeType="1"/>
                </p:cNvSpPr>
                <p:nvPr/>
              </p:nvSpPr>
              <p:spPr bwMode="auto">
                <a:xfrm>
                  <a:off x="3988" y="3285"/>
                  <a:ext cx="96" cy="0"/>
                </a:xfrm>
                <a:prstGeom prst="line">
                  <a:avLst/>
                </a:prstGeom>
                <a:noFill/>
                <a:ln w="25400">
                  <a:solidFill>
                    <a:schemeClr val="tx1"/>
                  </a:solidFill>
                  <a:round/>
                  <a:headEnd/>
                  <a:tailEnd/>
                </a:ln>
              </p:spPr>
              <p:txBody>
                <a:bodyPr wrap="none" anchor="ctr"/>
                <a:lstStyle/>
                <a:p>
                  <a:endParaRPr lang="en-US"/>
                </a:p>
              </p:txBody>
            </p:sp>
            <p:sp>
              <p:nvSpPr>
                <p:cNvPr id="61494" name="Freeform 111"/>
                <p:cNvSpPr>
                  <a:spLocks/>
                </p:cNvSpPr>
                <p:nvPr/>
              </p:nvSpPr>
              <p:spPr bwMode="auto">
                <a:xfrm>
                  <a:off x="4050" y="3189"/>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495" name="Line 112"/>
                <p:cNvSpPr>
                  <a:spLocks noChangeShapeType="1"/>
                </p:cNvSpPr>
                <p:nvPr/>
              </p:nvSpPr>
              <p:spPr bwMode="auto">
                <a:xfrm>
                  <a:off x="4404" y="3189"/>
                  <a:ext cx="157" cy="0"/>
                </a:xfrm>
                <a:prstGeom prst="line">
                  <a:avLst/>
                </a:prstGeom>
                <a:noFill/>
                <a:ln w="25400">
                  <a:solidFill>
                    <a:schemeClr val="tx1"/>
                  </a:solidFill>
                  <a:round/>
                  <a:headEnd/>
                  <a:tailEnd/>
                </a:ln>
              </p:spPr>
              <p:txBody>
                <a:bodyPr wrap="none" anchor="ctr"/>
                <a:lstStyle/>
                <a:p>
                  <a:endParaRPr lang="en-US"/>
                </a:p>
              </p:txBody>
            </p:sp>
            <p:sp>
              <p:nvSpPr>
                <p:cNvPr id="61496" name="Rectangle 113"/>
                <p:cNvSpPr>
                  <a:spLocks noChangeArrowheads="1"/>
                </p:cNvSpPr>
                <p:nvPr/>
              </p:nvSpPr>
              <p:spPr bwMode="auto">
                <a:xfrm>
                  <a:off x="4901" y="3143"/>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22" name="Group 114"/>
                <p:cNvGrpSpPr>
                  <a:grpSpLocks/>
                </p:cNvGrpSpPr>
                <p:nvPr/>
              </p:nvGrpSpPr>
              <p:grpSpPr bwMode="auto">
                <a:xfrm>
                  <a:off x="4952" y="3141"/>
                  <a:ext cx="325" cy="289"/>
                  <a:chOff x="4952" y="3141"/>
                  <a:chExt cx="325" cy="289"/>
                </a:xfrm>
              </p:grpSpPr>
              <p:sp>
                <p:nvSpPr>
                  <p:cNvPr id="61507" name="Freeform 115"/>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508" name="Freeform 116"/>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61498" name="Rectangle 117"/>
                <p:cNvSpPr>
                  <a:spLocks noChangeArrowheads="1"/>
                </p:cNvSpPr>
                <p:nvPr/>
              </p:nvSpPr>
              <p:spPr bwMode="auto">
                <a:xfrm>
                  <a:off x="5393" y="3143"/>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23" name="Group 118"/>
                <p:cNvGrpSpPr>
                  <a:grpSpLocks/>
                </p:cNvGrpSpPr>
                <p:nvPr/>
              </p:nvGrpSpPr>
              <p:grpSpPr bwMode="auto">
                <a:xfrm>
                  <a:off x="5420" y="3141"/>
                  <a:ext cx="284" cy="289"/>
                  <a:chOff x="5420" y="3141"/>
                  <a:chExt cx="284" cy="289"/>
                </a:xfrm>
              </p:grpSpPr>
              <p:sp>
                <p:nvSpPr>
                  <p:cNvPr id="61505" name="Freeform 119"/>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1506" name="Freeform 120"/>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61500" name="Line 121"/>
                <p:cNvSpPr>
                  <a:spLocks noChangeShapeType="1"/>
                </p:cNvSpPr>
                <p:nvPr/>
              </p:nvSpPr>
              <p:spPr bwMode="auto">
                <a:xfrm>
                  <a:off x="5273" y="3285"/>
                  <a:ext cx="139" cy="0"/>
                </a:xfrm>
                <a:prstGeom prst="line">
                  <a:avLst/>
                </a:prstGeom>
                <a:noFill/>
                <a:ln w="25400">
                  <a:solidFill>
                    <a:schemeClr val="tx1"/>
                  </a:solidFill>
                  <a:round/>
                  <a:headEnd/>
                  <a:tailEnd/>
                </a:ln>
              </p:spPr>
              <p:txBody>
                <a:bodyPr wrap="none" anchor="ctr"/>
                <a:lstStyle/>
                <a:p>
                  <a:endParaRPr lang="en-US"/>
                </a:p>
              </p:txBody>
            </p:sp>
            <p:sp>
              <p:nvSpPr>
                <p:cNvPr id="61501" name="Line 122"/>
                <p:cNvSpPr>
                  <a:spLocks noChangeShapeType="1"/>
                </p:cNvSpPr>
                <p:nvPr/>
              </p:nvSpPr>
              <p:spPr bwMode="auto">
                <a:xfrm>
                  <a:off x="4789" y="3285"/>
                  <a:ext cx="155" cy="0"/>
                </a:xfrm>
                <a:prstGeom prst="line">
                  <a:avLst/>
                </a:prstGeom>
                <a:noFill/>
                <a:ln w="25400">
                  <a:solidFill>
                    <a:schemeClr val="tx1"/>
                  </a:solidFill>
                  <a:round/>
                  <a:headEnd/>
                  <a:tailEnd/>
                </a:ln>
              </p:spPr>
              <p:txBody>
                <a:bodyPr wrap="none" anchor="ctr"/>
                <a:lstStyle/>
                <a:p>
                  <a:endParaRPr lang="en-US"/>
                </a:p>
              </p:txBody>
            </p:sp>
            <p:sp>
              <p:nvSpPr>
                <p:cNvPr id="61502" name="Freeform 123"/>
                <p:cNvSpPr>
                  <a:spLocks/>
                </p:cNvSpPr>
                <p:nvPr/>
              </p:nvSpPr>
              <p:spPr bwMode="auto">
                <a:xfrm>
                  <a:off x="4910" y="3285"/>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1503" name="Line 124"/>
                <p:cNvSpPr>
                  <a:spLocks noChangeShapeType="1"/>
                </p:cNvSpPr>
                <p:nvPr/>
              </p:nvSpPr>
              <p:spPr bwMode="auto">
                <a:xfrm>
                  <a:off x="4404" y="3381"/>
                  <a:ext cx="157" cy="0"/>
                </a:xfrm>
                <a:prstGeom prst="line">
                  <a:avLst/>
                </a:prstGeom>
                <a:noFill/>
                <a:ln w="25400">
                  <a:solidFill>
                    <a:schemeClr val="tx1"/>
                  </a:solidFill>
                  <a:round/>
                  <a:headEnd/>
                  <a:tailEnd/>
                </a:ln>
              </p:spPr>
              <p:txBody>
                <a:bodyPr wrap="none" anchor="ctr"/>
                <a:lstStyle/>
                <a:p>
                  <a:endParaRPr lang="en-US"/>
                </a:p>
              </p:txBody>
            </p:sp>
            <p:sp>
              <p:nvSpPr>
                <p:cNvPr id="61504" name="Freeform 125"/>
                <p:cNvSpPr>
                  <a:spLocks/>
                </p:cNvSpPr>
                <p:nvPr/>
              </p:nvSpPr>
              <p:spPr bwMode="auto">
                <a:xfrm>
                  <a:off x="4497" y="3280"/>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grpSp>
          <p:nvGrpSpPr>
            <p:cNvPr id="24" name="Group 129"/>
            <p:cNvGrpSpPr>
              <a:grpSpLocks/>
            </p:cNvGrpSpPr>
            <p:nvPr/>
          </p:nvGrpSpPr>
          <p:grpSpPr bwMode="auto">
            <a:xfrm>
              <a:off x="673100" y="2300186"/>
              <a:ext cx="5570538" cy="989012"/>
              <a:chOff x="357" y="1082"/>
              <a:chExt cx="3509" cy="623"/>
            </a:xfrm>
          </p:grpSpPr>
          <p:sp>
            <p:nvSpPr>
              <p:cNvPr id="61458" name="Freeform 130"/>
              <p:cNvSpPr>
                <a:spLocks/>
              </p:cNvSpPr>
              <p:nvPr/>
            </p:nvSpPr>
            <p:spPr bwMode="auto">
              <a:xfrm>
                <a:off x="2618" y="1427"/>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sp>
            <p:nvSpPr>
              <p:cNvPr id="61459" name="Freeform 131" descr="25%"/>
              <p:cNvSpPr>
                <a:spLocks/>
              </p:cNvSpPr>
              <p:nvPr/>
            </p:nvSpPr>
            <p:spPr bwMode="auto">
              <a:xfrm>
                <a:off x="3541" y="1288"/>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1460" name="Rectangle 132"/>
              <p:cNvSpPr>
                <a:spLocks noChangeArrowheads="1"/>
              </p:cNvSpPr>
              <p:nvPr/>
            </p:nvSpPr>
            <p:spPr bwMode="auto">
              <a:xfrm>
                <a:off x="357" y="1281"/>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add </a:t>
                </a:r>
                <a:r>
                  <a:rPr lang="en-US" sz="2400" b="1" dirty="0">
                    <a:solidFill>
                      <a:schemeClr val="accent4"/>
                    </a:solidFill>
                    <a:latin typeface="Arial" pitchFamily="34" charset="0"/>
                  </a:rPr>
                  <a:t>$t0</a:t>
                </a:r>
                <a:r>
                  <a:rPr lang="en-US" sz="2400" b="1" dirty="0">
                    <a:solidFill>
                      <a:schemeClr val="tx1"/>
                    </a:solidFill>
                    <a:latin typeface="Arial" pitchFamily="34" charset="0"/>
                  </a:rPr>
                  <a:t>,$t1,$t2</a:t>
                </a:r>
              </a:p>
            </p:txBody>
          </p:sp>
          <p:sp>
            <p:nvSpPr>
              <p:cNvPr id="61461" name="Rectangle 133"/>
              <p:cNvSpPr>
                <a:spLocks noChangeArrowheads="1"/>
              </p:cNvSpPr>
              <p:nvPr/>
            </p:nvSpPr>
            <p:spPr bwMode="auto">
              <a:xfrm>
                <a:off x="1800" y="1082"/>
                <a:ext cx="250"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IF</a:t>
                </a:r>
              </a:p>
            </p:txBody>
          </p:sp>
          <p:sp>
            <p:nvSpPr>
              <p:cNvPr id="61462" name="Rectangle 134"/>
              <p:cNvSpPr>
                <a:spLocks noChangeArrowheads="1"/>
              </p:cNvSpPr>
              <p:nvPr/>
            </p:nvSpPr>
            <p:spPr bwMode="auto">
              <a:xfrm>
                <a:off x="2112" y="1082"/>
                <a:ext cx="498"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ID/RF</a:t>
                </a:r>
              </a:p>
            </p:txBody>
          </p:sp>
          <p:sp>
            <p:nvSpPr>
              <p:cNvPr id="61463" name="Rectangle 135"/>
              <p:cNvSpPr>
                <a:spLocks noChangeArrowheads="1"/>
              </p:cNvSpPr>
              <p:nvPr/>
            </p:nvSpPr>
            <p:spPr bwMode="auto">
              <a:xfrm>
                <a:off x="2710" y="1082"/>
                <a:ext cx="314"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EX</a:t>
                </a:r>
              </a:p>
            </p:txBody>
          </p:sp>
          <p:sp>
            <p:nvSpPr>
              <p:cNvPr id="61464" name="Rectangle 136"/>
              <p:cNvSpPr>
                <a:spLocks noChangeArrowheads="1"/>
              </p:cNvSpPr>
              <p:nvPr/>
            </p:nvSpPr>
            <p:spPr bwMode="auto">
              <a:xfrm>
                <a:off x="3024" y="1082"/>
                <a:ext cx="458"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MEM</a:t>
                </a:r>
              </a:p>
            </p:txBody>
          </p:sp>
          <p:sp>
            <p:nvSpPr>
              <p:cNvPr id="61465" name="Rectangle 137"/>
              <p:cNvSpPr>
                <a:spLocks noChangeArrowheads="1"/>
              </p:cNvSpPr>
              <p:nvPr/>
            </p:nvSpPr>
            <p:spPr bwMode="auto">
              <a:xfrm>
                <a:off x="3504" y="1082"/>
                <a:ext cx="362"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WB</a:t>
                </a:r>
              </a:p>
            </p:txBody>
          </p:sp>
          <p:sp>
            <p:nvSpPr>
              <p:cNvPr id="61466" name="Freeform 138"/>
              <p:cNvSpPr>
                <a:spLocks/>
              </p:cNvSpPr>
              <p:nvPr/>
            </p:nvSpPr>
            <p:spPr bwMode="auto">
              <a:xfrm>
                <a:off x="3073" y="1288"/>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467" name="Freeform 139"/>
              <p:cNvSpPr>
                <a:spLocks/>
              </p:cNvSpPr>
              <p:nvPr/>
            </p:nvSpPr>
            <p:spPr bwMode="auto">
              <a:xfrm>
                <a:off x="3234" y="1288"/>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sp>
            <p:nvSpPr>
              <p:cNvPr id="61468" name="Freeform 140"/>
              <p:cNvSpPr>
                <a:spLocks/>
              </p:cNvSpPr>
              <p:nvPr/>
            </p:nvSpPr>
            <p:spPr bwMode="auto">
              <a:xfrm>
                <a:off x="2690" y="1192"/>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469" name="Rectangle 141"/>
              <p:cNvSpPr>
                <a:spLocks noChangeArrowheads="1"/>
              </p:cNvSpPr>
              <p:nvPr/>
            </p:nvSpPr>
            <p:spPr bwMode="auto">
              <a:xfrm rot="5400000">
                <a:off x="2593" y="1315"/>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1470" name="Rectangle 142"/>
              <p:cNvSpPr>
                <a:spLocks noChangeArrowheads="1"/>
              </p:cNvSpPr>
              <p:nvPr/>
            </p:nvSpPr>
            <p:spPr bwMode="auto">
              <a:xfrm>
                <a:off x="1824" y="1322"/>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25" name="Group 143"/>
              <p:cNvGrpSpPr>
                <a:grpSpLocks/>
              </p:cNvGrpSpPr>
              <p:nvPr/>
            </p:nvGrpSpPr>
            <p:grpSpPr bwMode="auto">
              <a:xfrm>
                <a:off x="1764" y="1288"/>
                <a:ext cx="340" cy="289"/>
                <a:chOff x="1935" y="1349"/>
                <a:chExt cx="340" cy="289"/>
              </a:xfrm>
            </p:grpSpPr>
            <p:sp>
              <p:nvSpPr>
                <p:cNvPr id="61485" name="Freeform 144"/>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486" name="Freeform 145"/>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1472" name="Rectangle 146"/>
              <p:cNvSpPr>
                <a:spLocks noChangeArrowheads="1"/>
              </p:cNvSpPr>
              <p:nvPr/>
            </p:nvSpPr>
            <p:spPr bwMode="auto">
              <a:xfrm>
                <a:off x="2205" y="1295"/>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473" name="Freeform 147"/>
              <p:cNvSpPr>
                <a:spLocks/>
              </p:cNvSpPr>
              <p:nvPr/>
            </p:nvSpPr>
            <p:spPr bwMode="auto">
              <a:xfrm>
                <a:off x="2224" y="1288"/>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474" name="Freeform 148"/>
              <p:cNvSpPr>
                <a:spLocks/>
              </p:cNvSpPr>
              <p:nvPr/>
            </p:nvSpPr>
            <p:spPr bwMode="auto">
              <a:xfrm>
                <a:off x="2372" y="1288"/>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1475" name="Line 149"/>
              <p:cNvSpPr>
                <a:spLocks noChangeShapeType="1"/>
              </p:cNvSpPr>
              <p:nvPr/>
            </p:nvSpPr>
            <p:spPr bwMode="auto">
              <a:xfrm>
                <a:off x="2109" y="1432"/>
                <a:ext cx="96" cy="0"/>
              </a:xfrm>
              <a:prstGeom prst="line">
                <a:avLst/>
              </a:prstGeom>
              <a:noFill/>
              <a:ln w="25400">
                <a:solidFill>
                  <a:schemeClr val="tx1"/>
                </a:solidFill>
                <a:round/>
                <a:headEnd/>
                <a:tailEnd/>
              </a:ln>
            </p:spPr>
            <p:txBody>
              <a:bodyPr wrap="none" anchor="ctr"/>
              <a:lstStyle/>
              <a:p>
                <a:endParaRPr lang="en-US"/>
              </a:p>
            </p:txBody>
          </p:sp>
          <p:sp>
            <p:nvSpPr>
              <p:cNvPr id="61476" name="Freeform 150"/>
              <p:cNvSpPr>
                <a:spLocks/>
              </p:cNvSpPr>
              <p:nvPr/>
            </p:nvSpPr>
            <p:spPr bwMode="auto">
              <a:xfrm>
                <a:off x="2171" y="133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477" name="Line 151"/>
              <p:cNvSpPr>
                <a:spLocks noChangeShapeType="1"/>
              </p:cNvSpPr>
              <p:nvPr/>
            </p:nvSpPr>
            <p:spPr bwMode="auto">
              <a:xfrm>
                <a:off x="2525" y="1336"/>
                <a:ext cx="157" cy="0"/>
              </a:xfrm>
              <a:prstGeom prst="line">
                <a:avLst/>
              </a:prstGeom>
              <a:noFill/>
              <a:ln w="25400">
                <a:solidFill>
                  <a:schemeClr val="tx1"/>
                </a:solidFill>
                <a:round/>
                <a:headEnd/>
                <a:tailEnd/>
              </a:ln>
            </p:spPr>
            <p:txBody>
              <a:bodyPr wrap="none" anchor="ctr"/>
              <a:lstStyle/>
              <a:p>
                <a:endParaRPr lang="en-US"/>
              </a:p>
            </p:txBody>
          </p:sp>
          <p:sp>
            <p:nvSpPr>
              <p:cNvPr id="61478" name="Rectangle 152"/>
              <p:cNvSpPr>
                <a:spLocks noChangeArrowheads="1"/>
              </p:cNvSpPr>
              <p:nvPr/>
            </p:nvSpPr>
            <p:spPr bwMode="auto">
              <a:xfrm>
                <a:off x="3054" y="1332"/>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1479" name="Rectangle 153"/>
              <p:cNvSpPr>
                <a:spLocks noChangeArrowheads="1"/>
              </p:cNvSpPr>
              <p:nvPr/>
            </p:nvSpPr>
            <p:spPr bwMode="auto">
              <a:xfrm>
                <a:off x="3514" y="1290"/>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480" name="Freeform 154"/>
              <p:cNvSpPr>
                <a:spLocks/>
              </p:cNvSpPr>
              <p:nvPr/>
            </p:nvSpPr>
            <p:spPr bwMode="auto">
              <a:xfrm>
                <a:off x="3682" y="1288"/>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1481" name="Line 155"/>
              <p:cNvSpPr>
                <a:spLocks noChangeShapeType="1"/>
              </p:cNvSpPr>
              <p:nvPr/>
            </p:nvSpPr>
            <p:spPr bwMode="auto">
              <a:xfrm>
                <a:off x="3394" y="1432"/>
                <a:ext cx="139" cy="0"/>
              </a:xfrm>
              <a:prstGeom prst="line">
                <a:avLst/>
              </a:prstGeom>
              <a:noFill/>
              <a:ln w="25400">
                <a:solidFill>
                  <a:schemeClr val="tx1"/>
                </a:solidFill>
                <a:round/>
                <a:headEnd/>
                <a:tailEnd/>
              </a:ln>
            </p:spPr>
            <p:txBody>
              <a:bodyPr wrap="none" anchor="ctr"/>
              <a:lstStyle/>
              <a:p>
                <a:endParaRPr lang="en-US"/>
              </a:p>
            </p:txBody>
          </p:sp>
          <p:sp>
            <p:nvSpPr>
              <p:cNvPr id="61482" name="Line 156"/>
              <p:cNvSpPr>
                <a:spLocks noChangeShapeType="1"/>
              </p:cNvSpPr>
              <p:nvPr/>
            </p:nvSpPr>
            <p:spPr bwMode="auto">
              <a:xfrm>
                <a:off x="2910" y="1432"/>
                <a:ext cx="155" cy="0"/>
              </a:xfrm>
              <a:prstGeom prst="line">
                <a:avLst/>
              </a:prstGeom>
              <a:noFill/>
              <a:ln w="25400">
                <a:solidFill>
                  <a:schemeClr val="tx1"/>
                </a:solidFill>
                <a:round/>
                <a:headEnd/>
                <a:tailEnd/>
              </a:ln>
            </p:spPr>
            <p:txBody>
              <a:bodyPr wrap="none" anchor="ctr"/>
              <a:lstStyle/>
              <a:p>
                <a:endParaRPr lang="en-US"/>
              </a:p>
            </p:txBody>
          </p:sp>
          <p:sp>
            <p:nvSpPr>
              <p:cNvPr id="61483" name="Freeform 157"/>
              <p:cNvSpPr>
                <a:spLocks/>
              </p:cNvSpPr>
              <p:nvPr/>
            </p:nvSpPr>
            <p:spPr bwMode="auto">
              <a:xfrm>
                <a:off x="3031" y="1432"/>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1484" name="Line 158"/>
              <p:cNvSpPr>
                <a:spLocks noChangeShapeType="1"/>
              </p:cNvSpPr>
              <p:nvPr/>
            </p:nvSpPr>
            <p:spPr bwMode="auto">
              <a:xfrm>
                <a:off x="2525" y="1528"/>
                <a:ext cx="157" cy="0"/>
              </a:xfrm>
              <a:prstGeom prst="line">
                <a:avLst/>
              </a:prstGeom>
              <a:noFill/>
              <a:ln w="25400">
                <a:solidFill>
                  <a:schemeClr val="tx1"/>
                </a:solidFill>
                <a:round/>
                <a:headEnd/>
                <a:tailEnd/>
              </a:ln>
            </p:spPr>
            <p:txBody>
              <a:bodyPr wrap="none" anchor="ctr"/>
              <a:lstStyle/>
              <a:p>
                <a:endParaRPr lang="en-US"/>
              </a:p>
            </p:txBody>
          </p:sp>
        </p:grpSp>
      </p:grpSp>
      <p:grpSp>
        <p:nvGrpSpPr>
          <p:cNvPr id="170" name="Group 169"/>
          <p:cNvGrpSpPr/>
          <p:nvPr/>
        </p:nvGrpSpPr>
        <p:grpSpPr>
          <a:xfrm>
            <a:off x="4757738" y="2827236"/>
            <a:ext cx="842962" cy="1290637"/>
            <a:chOff x="4757738" y="2827236"/>
            <a:chExt cx="842962" cy="1290637"/>
          </a:xfrm>
        </p:grpSpPr>
        <p:sp>
          <p:nvSpPr>
            <p:cNvPr id="61451" name="Line 127"/>
            <p:cNvSpPr>
              <a:spLocks noChangeShapeType="1"/>
            </p:cNvSpPr>
            <p:nvPr/>
          </p:nvSpPr>
          <p:spPr bwMode="auto">
            <a:xfrm>
              <a:off x="4813300" y="2873273"/>
              <a:ext cx="101600" cy="558800"/>
            </a:xfrm>
            <a:prstGeom prst="line">
              <a:avLst/>
            </a:prstGeom>
            <a:noFill/>
            <a:ln w="50800">
              <a:solidFill>
                <a:schemeClr val="accent1"/>
              </a:solidFill>
              <a:round/>
              <a:headEnd/>
              <a:tailEnd type="triangle" w="med" len="med"/>
            </a:ln>
          </p:spPr>
          <p:txBody>
            <a:bodyPr wrap="none" anchor="ctr"/>
            <a:lstStyle/>
            <a:p>
              <a:endParaRPr lang="en-US"/>
            </a:p>
          </p:txBody>
        </p:sp>
        <p:sp>
          <p:nvSpPr>
            <p:cNvPr id="61452" name="Line 128"/>
            <p:cNvSpPr>
              <a:spLocks noChangeShapeType="1"/>
            </p:cNvSpPr>
            <p:nvPr/>
          </p:nvSpPr>
          <p:spPr bwMode="auto">
            <a:xfrm>
              <a:off x="4813300" y="2873273"/>
              <a:ext cx="787400" cy="1244600"/>
            </a:xfrm>
            <a:prstGeom prst="line">
              <a:avLst/>
            </a:prstGeom>
            <a:noFill/>
            <a:ln w="50800">
              <a:solidFill>
                <a:schemeClr val="accent1"/>
              </a:solidFill>
              <a:round/>
              <a:headEnd/>
              <a:tailEnd type="triangle" w="med" len="med"/>
            </a:ln>
          </p:spPr>
          <p:txBody>
            <a:bodyPr wrap="none" anchor="ctr"/>
            <a:lstStyle/>
            <a:p>
              <a:endParaRPr lang="en-US"/>
            </a:p>
          </p:txBody>
        </p:sp>
        <p:sp>
          <p:nvSpPr>
            <p:cNvPr id="61454" name="Oval 159"/>
            <p:cNvSpPr>
              <a:spLocks noChangeArrowheads="1"/>
            </p:cNvSpPr>
            <p:nvPr/>
          </p:nvSpPr>
          <p:spPr bwMode="auto">
            <a:xfrm>
              <a:off x="4757738" y="2827236"/>
              <a:ext cx="93662" cy="93662"/>
            </a:xfrm>
            <a:prstGeom prst="ellipse">
              <a:avLst/>
            </a:prstGeom>
            <a:solidFill>
              <a:srgbClr val="00FF00"/>
            </a:solidFill>
            <a:ln w="25400">
              <a:solidFill>
                <a:schemeClr val="tx1"/>
              </a:solidFill>
              <a:round/>
              <a:headEnd/>
              <a:tailEnd/>
            </a:ln>
          </p:spPr>
          <p:txBody>
            <a:bodyPr wrap="none" anchor="ctr"/>
            <a:lstStyle/>
            <a:p>
              <a:endParaRPr lang="en-US"/>
            </a:p>
          </p:txBody>
        </p:sp>
      </p:grpSp>
      <p:grpSp>
        <p:nvGrpSpPr>
          <p:cNvPr id="169" name="Group 168"/>
          <p:cNvGrpSpPr/>
          <p:nvPr/>
        </p:nvGrpSpPr>
        <p:grpSpPr>
          <a:xfrm>
            <a:off x="5900738" y="2827236"/>
            <a:ext cx="631825" cy="2720975"/>
            <a:chOff x="5900738" y="2827236"/>
            <a:chExt cx="631825" cy="2720975"/>
          </a:xfrm>
        </p:grpSpPr>
        <p:sp>
          <p:nvSpPr>
            <p:cNvPr id="61450" name="Line 126"/>
            <p:cNvSpPr>
              <a:spLocks noChangeShapeType="1"/>
            </p:cNvSpPr>
            <p:nvPr/>
          </p:nvSpPr>
          <p:spPr bwMode="auto">
            <a:xfrm>
              <a:off x="5930900" y="2873273"/>
              <a:ext cx="601663" cy="2674938"/>
            </a:xfrm>
            <a:prstGeom prst="line">
              <a:avLst/>
            </a:prstGeom>
            <a:noFill/>
            <a:ln w="50800">
              <a:solidFill>
                <a:schemeClr val="accent1"/>
              </a:solidFill>
              <a:round/>
              <a:headEnd/>
              <a:tailEnd type="triangle" w="med" len="med"/>
            </a:ln>
          </p:spPr>
          <p:txBody>
            <a:bodyPr wrap="none" anchor="ctr"/>
            <a:lstStyle/>
            <a:p>
              <a:endParaRPr lang="en-US"/>
            </a:p>
          </p:txBody>
        </p:sp>
        <p:sp>
          <p:nvSpPr>
            <p:cNvPr id="61455" name="Oval 160"/>
            <p:cNvSpPr>
              <a:spLocks noChangeArrowheads="1"/>
            </p:cNvSpPr>
            <p:nvPr/>
          </p:nvSpPr>
          <p:spPr bwMode="auto">
            <a:xfrm>
              <a:off x="5900738" y="2827236"/>
              <a:ext cx="93662" cy="93662"/>
            </a:xfrm>
            <a:prstGeom prst="ellipse">
              <a:avLst/>
            </a:prstGeom>
            <a:solidFill>
              <a:srgbClr val="00FF00"/>
            </a:solidFill>
            <a:ln w="25400">
              <a:solidFill>
                <a:schemeClr val="tx1"/>
              </a:solidFill>
              <a:round/>
              <a:headEnd/>
              <a:tailEnd/>
            </a:ln>
          </p:spPr>
          <p:txBody>
            <a:bodyPr wrap="none" anchor="ctr"/>
            <a:lstStyle/>
            <a:p>
              <a:endParaRPr lang="en-US"/>
            </a:p>
          </p:txBody>
        </p:sp>
        <p:sp>
          <p:nvSpPr>
            <p:cNvPr id="61457" name="Line 162"/>
            <p:cNvSpPr>
              <a:spLocks noChangeShapeType="1"/>
            </p:cNvSpPr>
            <p:nvPr/>
          </p:nvSpPr>
          <p:spPr bwMode="auto">
            <a:xfrm>
              <a:off x="5930900" y="2873273"/>
              <a:ext cx="0" cy="2159000"/>
            </a:xfrm>
            <a:prstGeom prst="line">
              <a:avLst/>
            </a:prstGeom>
            <a:noFill/>
            <a:ln w="50800">
              <a:solidFill>
                <a:schemeClr val="accent1"/>
              </a:solidFill>
              <a:round/>
              <a:headEnd/>
              <a:tailEnd type="triangle" w="med" len="med"/>
            </a:ln>
          </p:spPr>
          <p:txBody>
            <a:bodyPr wrap="none" anchor="ctr"/>
            <a:lstStyle/>
            <a:p>
              <a:endParaRPr lang="en-US"/>
            </a:p>
          </p:txBody>
        </p:sp>
      </p:grpSp>
      <p:sp>
        <p:nvSpPr>
          <p:cNvPr id="31" name="Slide Number Placeholder 30"/>
          <p:cNvSpPr>
            <a:spLocks noGrp="1"/>
          </p:cNvSpPr>
          <p:nvPr>
            <p:ph type="sldNum" sz="quarter" idx="12"/>
          </p:nvPr>
        </p:nvSpPr>
        <p:spPr/>
        <p:txBody>
          <a:bodyPr/>
          <a:lstStyle/>
          <a:p>
            <a:fld id="{3CC63E4C-4642-794D-A2FD-70F6B81535F5}" type="slidenum">
              <a:rPr lang="en-US" smtClean="0"/>
              <a:pPr/>
              <a:t>37</a:t>
            </a:fld>
            <a:endParaRPr lang="en-US" dirty="0"/>
          </a:p>
        </p:txBody>
      </p:sp>
    </p:spTree>
    <p:extLst>
      <p:ext uri="{BB962C8B-B14F-4D97-AF65-F5344CB8AC3E}">
        <p14:creationId xmlns:p14="http://schemas.microsoft.com/office/powerpoint/2010/main" val="1315745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normAutofit/>
          </a:bodyPr>
          <a:lstStyle/>
          <a:p>
            <a:r>
              <a:rPr lang="en-US" dirty="0" err="1" smtClean="0">
                <a:solidFill>
                  <a:schemeClr val="accent1"/>
                </a:solidFill>
              </a:rPr>
              <a:t>Datapath</a:t>
            </a:r>
            <a:r>
              <a:rPr lang="en-US" dirty="0" smtClean="0">
                <a:solidFill>
                  <a:schemeClr val="accent1"/>
                </a:solidFill>
              </a:rPr>
              <a:t> </a:t>
            </a:r>
            <a:r>
              <a:rPr lang="en-US" dirty="0">
                <a:solidFill>
                  <a:schemeClr val="accent1"/>
                </a:solidFill>
              </a:rPr>
              <a:t>for</a:t>
            </a:r>
            <a:r>
              <a:rPr lang="en-US" dirty="0" smtClean="0">
                <a:solidFill>
                  <a:schemeClr val="accent1"/>
                </a:solidFill>
              </a:rPr>
              <a:t> Forwarding (1/2)</a:t>
            </a:r>
            <a:endParaRPr lang="en-AU" dirty="0">
              <a:solidFill>
                <a:schemeClr val="accent1"/>
              </a:solidFill>
            </a:endParaRPr>
          </a:p>
        </p:txBody>
      </p:sp>
      <p:pic>
        <p:nvPicPr>
          <p:cNvPr id="376838" name="Picture 6" descr="f04-41-P374493"/>
          <p:cNvPicPr>
            <a:picLocks noChangeAspect="1" noChangeArrowheads="1"/>
          </p:cNvPicPr>
          <p:nvPr/>
        </p:nvPicPr>
        <p:blipFill>
          <a:blip r:embed="rId3"/>
          <a:srcRect/>
          <a:stretch>
            <a:fillRect/>
          </a:stretch>
        </p:blipFill>
        <p:spPr bwMode="auto">
          <a:xfrm>
            <a:off x="182880" y="2286000"/>
            <a:ext cx="8778240" cy="4045993"/>
          </a:xfrm>
          <a:prstGeom prst="rect">
            <a:avLst/>
          </a:prstGeom>
          <a:noFill/>
        </p:spPr>
      </p:pic>
      <p:sp>
        <p:nvSpPr>
          <p:cNvPr id="8" name="TextBox 7"/>
          <p:cNvSpPr txBox="1"/>
          <p:nvPr/>
        </p:nvSpPr>
        <p:spPr>
          <a:xfrm>
            <a:off x="457199" y="1600200"/>
            <a:ext cx="8229600" cy="584775"/>
          </a:xfrm>
          <a:prstGeom prst="rect">
            <a:avLst/>
          </a:prstGeom>
          <a:noFill/>
        </p:spPr>
        <p:txBody>
          <a:bodyPr wrap="square" rtlCol="0">
            <a:spAutoFit/>
          </a:bodyPr>
          <a:lstStyle/>
          <a:p>
            <a:pPr>
              <a:buFont typeface="Arial" pitchFamily="34" charset="0"/>
              <a:buChar char="•"/>
            </a:pPr>
            <a:r>
              <a:rPr lang="en-US" sz="3200" dirty="0" smtClean="0"/>
              <a:t>  What changes need to be made here?</a:t>
            </a:r>
            <a:endParaRPr lang="en-US" sz="32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38</a:t>
            </a:fld>
            <a:endParaRPr lang="en-US" dirty="0"/>
          </a:p>
        </p:txBody>
      </p:sp>
    </p:spTree>
    <p:extLst>
      <p:ext uri="{BB962C8B-B14F-4D97-AF65-F5344CB8AC3E}">
        <p14:creationId xmlns:p14="http://schemas.microsoft.com/office/powerpoint/2010/main" val="262335220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Datapath</a:t>
            </a:r>
            <a:r>
              <a:rPr lang="en-US" dirty="0" smtClean="0">
                <a:solidFill>
                  <a:schemeClr val="accent1"/>
                </a:solidFill>
              </a:rPr>
              <a:t> for Forwarding (2/2)</a:t>
            </a:r>
            <a:endParaRPr lang="en-US" dirty="0">
              <a:solidFill>
                <a:schemeClr val="accent1"/>
              </a:solidFill>
            </a:endParaRPr>
          </a:p>
        </p:txBody>
      </p:sp>
      <p:sp>
        <p:nvSpPr>
          <p:cNvPr id="3" name="Content Placeholder 2"/>
          <p:cNvSpPr>
            <a:spLocks noGrp="1"/>
          </p:cNvSpPr>
          <p:nvPr>
            <p:ph idx="1"/>
          </p:nvPr>
        </p:nvSpPr>
        <p:spPr>
          <a:xfrm>
            <a:off x="457200" y="1600200"/>
            <a:ext cx="8229600" cy="640080"/>
          </a:xfrm>
        </p:spPr>
        <p:txBody>
          <a:bodyPr>
            <a:normAutofit/>
          </a:bodyPr>
          <a:lstStyle/>
          <a:p>
            <a:r>
              <a:rPr lang="en-US" dirty="0" smtClean="0"/>
              <a:t>Handled by </a:t>
            </a:r>
            <a:r>
              <a:rPr lang="en-US" i="1" dirty="0" smtClean="0"/>
              <a:t>forwarding unit</a:t>
            </a:r>
            <a:endParaRPr lang="en-US" i="1" dirty="0"/>
          </a:p>
        </p:txBody>
      </p:sp>
      <p:pic>
        <p:nvPicPr>
          <p:cNvPr id="7" name="Picture 6" descr="f04-54-P374493-bottom"/>
          <p:cNvPicPr>
            <a:picLocks noChangeAspect="1" noChangeArrowheads="1"/>
          </p:cNvPicPr>
          <p:nvPr/>
        </p:nvPicPr>
        <p:blipFill>
          <a:blip r:embed="rId3"/>
          <a:srcRect b="4104"/>
          <a:stretch>
            <a:fillRect/>
          </a:stretch>
        </p:blipFill>
        <p:spPr bwMode="auto">
          <a:xfrm>
            <a:off x="1331913" y="2194560"/>
            <a:ext cx="6618287" cy="4229100"/>
          </a:xfrm>
          <a:prstGeom prst="rect">
            <a:avLst/>
          </a:prstGeom>
          <a:noFill/>
        </p:spPr>
      </p:pic>
      <p:sp>
        <p:nvSpPr>
          <p:cNvPr id="10" name="Slide Number Placeholder 9"/>
          <p:cNvSpPr>
            <a:spLocks noGrp="1"/>
          </p:cNvSpPr>
          <p:nvPr>
            <p:ph type="sldNum" sz="quarter" idx="12"/>
          </p:nvPr>
        </p:nvSpPr>
        <p:spPr/>
        <p:txBody>
          <a:bodyPr/>
          <a:lstStyle/>
          <a:p>
            <a:fld id="{3CC63E4C-4642-794D-A2FD-70F6B81535F5}" type="slidenum">
              <a:rPr lang="en-US" smtClean="0"/>
              <a:pPr/>
              <a:t>39</a:t>
            </a:fld>
            <a:endParaRPr lang="en-US" dirty="0"/>
          </a:p>
        </p:txBody>
      </p:sp>
    </p:spTree>
    <p:extLst>
      <p:ext uri="{BB962C8B-B14F-4D97-AF65-F5344CB8AC3E}">
        <p14:creationId xmlns:p14="http://schemas.microsoft.com/office/powerpoint/2010/main" val="34779460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latin typeface="Calibri" charset="0"/>
                <a:ea typeface="ＭＳ Ｐゴシック" charset="0"/>
                <a:cs typeface="ＭＳ Ｐゴシック" charset="0"/>
              </a:rPr>
              <a:t>Review: Controller </a:t>
            </a:r>
            <a:r>
              <a:rPr lang="en-US" dirty="0">
                <a:latin typeface="Calibri" charset="0"/>
                <a:ea typeface="ＭＳ Ｐゴシック" charset="0"/>
                <a:cs typeface="ＭＳ Ｐゴシック" charset="0"/>
              </a:rPr>
              <a:t>Implementation</a:t>
            </a:r>
          </a:p>
        </p:txBody>
      </p:sp>
      <p:sp>
        <p:nvSpPr>
          <p:cNvPr id="68614" name="Rectangle 3"/>
          <p:cNvSpPr>
            <a:spLocks noChangeArrowheads="1"/>
          </p:cNvSpPr>
          <p:nvPr/>
        </p:nvSpPr>
        <p:spPr bwMode="auto">
          <a:xfrm>
            <a:off x="1143000" y="2590800"/>
            <a:ext cx="2590800" cy="2819400"/>
          </a:xfrm>
          <a:prstGeom prst="rect">
            <a:avLst/>
          </a:prstGeom>
          <a:noFill/>
          <a:ln w="381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8615" name="Line 4"/>
          <p:cNvSpPr>
            <a:spLocks noChangeShapeType="1"/>
          </p:cNvSpPr>
          <p:nvPr/>
        </p:nvSpPr>
        <p:spPr bwMode="auto">
          <a:xfrm>
            <a:off x="3733800" y="2819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6" name="Line 5"/>
          <p:cNvSpPr>
            <a:spLocks noChangeShapeType="1"/>
          </p:cNvSpPr>
          <p:nvPr/>
        </p:nvSpPr>
        <p:spPr bwMode="auto">
          <a:xfrm>
            <a:off x="3733800" y="3200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7" name="Line 6"/>
          <p:cNvSpPr>
            <a:spLocks noChangeShapeType="1"/>
          </p:cNvSpPr>
          <p:nvPr/>
        </p:nvSpPr>
        <p:spPr bwMode="auto">
          <a:xfrm>
            <a:off x="3733800" y="3581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8" name="Line 7"/>
          <p:cNvSpPr>
            <a:spLocks noChangeShapeType="1"/>
          </p:cNvSpPr>
          <p:nvPr/>
        </p:nvSpPr>
        <p:spPr bwMode="auto">
          <a:xfrm>
            <a:off x="3733800" y="3962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9" name="Line 8"/>
          <p:cNvSpPr>
            <a:spLocks noChangeShapeType="1"/>
          </p:cNvSpPr>
          <p:nvPr/>
        </p:nvSpPr>
        <p:spPr bwMode="auto">
          <a:xfrm>
            <a:off x="3733800" y="4343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20" name="Line 9"/>
          <p:cNvSpPr>
            <a:spLocks noChangeShapeType="1"/>
          </p:cNvSpPr>
          <p:nvPr/>
        </p:nvSpPr>
        <p:spPr bwMode="auto">
          <a:xfrm>
            <a:off x="3733800" y="4724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21" name="Line 10"/>
          <p:cNvSpPr>
            <a:spLocks noChangeShapeType="1"/>
          </p:cNvSpPr>
          <p:nvPr/>
        </p:nvSpPr>
        <p:spPr bwMode="auto">
          <a:xfrm>
            <a:off x="3733800" y="5105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22" name="Text Box 11"/>
          <p:cNvSpPr txBox="1">
            <a:spLocks noChangeArrowheads="1"/>
          </p:cNvSpPr>
          <p:nvPr/>
        </p:nvSpPr>
        <p:spPr bwMode="auto">
          <a:xfrm>
            <a:off x="3870325" y="2498725"/>
            <a:ext cx="576263"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add</a:t>
            </a:r>
          </a:p>
        </p:txBody>
      </p:sp>
      <p:sp>
        <p:nvSpPr>
          <p:cNvPr id="68623" name="Text Box 12"/>
          <p:cNvSpPr txBox="1">
            <a:spLocks noChangeArrowheads="1"/>
          </p:cNvSpPr>
          <p:nvPr/>
        </p:nvSpPr>
        <p:spPr bwMode="auto">
          <a:xfrm>
            <a:off x="3886200" y="2879725"/>
            <a:ext cx="554038"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sub</a:t>
            </a:r>
          </a:p>
        </p:txBody>
      </p:sp>
      <p:sp>
        <p:nvSpPr>
          <p:cNvPr id="68624" name="Text Box 13"/>
          <p:cNvSpPr txBox="1">
            <a:spLocks noChangeArrowheads="1"/>
          </p:cNvSpPr>
          <p:nvPr/>
        </p:nvSpPr>
        <p:spPr bwMode="auto">
          <a:xfrm>
            <a:off x="3886200" y="3260725"/>
            <a:ext cx="466725" cy="396875"/>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ori</a:t>
            </a:r>
          </a:p>
        </p:txBody>
      </p:sp>
      <p:sp>
        <p:nvSpPr>
          <p:cNvPr id="68625" name="Text Box 14"/>
          <p:cNvSpPr txBox="1">
            <a:spLocks noChangeArrowheads="1"/>
          </p:cNvSpPr>
          <p:nvPr/>
        </p:nvSpPr>
        <p:spPr bwMode="auto">
          <a:xfrm>
            <a:off x="3886200" y="3641725"/>
            <a:ext cx="428625"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lw</a:t>
            </a:r>
          </a:p>
        </p:txBody>
      </p:sp>
      <p:sp>
        <p:nvSpPr>
          <p:cNvPr id="68626" name="Text Box 15"/>
          <p:cNvSpPr txBox="1">
            <a:spLocks noChangeArrowheads="1"/>
          </p:cNvSpPr>
          <p:nvPr/>
        </p:nvSpPr>
        <p:spPr bwMode="auto">
          <a:xfrm>
            <a:off x="3886200" y="4022725"/>
            <a:ext cx="466725"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sw</a:t>
            </a:r>
          </a:p>
        </p:txBody>
      </p:sp>
      <p:sp>
        <p:nvSpPr>
          <p:cNvPr id="68627" name="Text Box 16"/>
          <p:cNvSpPr txBox="1">
            <a:spLocks noChangeArrowheads="1"/>
          </p:cNvSpPr>
          <p:nvPr/>
        </p:nvSpPr>
        <p:spPr bwMode="auto">
          <a:xfrm>
            <a:off x="3886200" y="4403725"/>
            <a:ext cx="581025"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beq</a:t>
            </a:r>
          </a:p>
        </p:txBody>
      </p:sp>
      <p:sp>
        <p:nvSpPr>
          <p:cNvPr id="68628" name="Text Box 17"/>
          <p:cNvSpPr txBox="1">
            <a:spLocks noChangeArrowheads="1"/>
          </p:cNvSpPr>
          <p:nvPr/>
        </p:nvSpPr>
        <p:spPr bwMode="auto">
          <a:xfrm>
            <a:off x="3886200" y="4784725"/>
            <a:ext cx="735013" cy="396875"/>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jump</a:t>
            </a:r>
          </a:p>
        </p:txBody>
      </p:sp>
      <p:sp>
        <p:nvSpPr>
          <p:cNvPr id="68629" name="Rectangle 18"/>
          <p:cNvSpPr>
            <a:spLocks noChangeArrowheads="1"/>
          </p:cNvSpPr>
          <p:nvPr/>
        </p:nvSpPr>
        <p:spPr bwMode="auto">
          <a:xfrm>
            <a:off x="4648200" y="2438400"/>
            <a:ext cx="2057400" cy="3048000"/>
          </a:xfrm>
          <a:prstGeom prst="rect">
            <a:avLst/>
          </a:prstGeom>
          <a:noFill/>
          <a:ln w="38100">
            <a:solidFill>
              <a:schemeClr val="tx1"/>
            </a:solidFill>
            <a:miter lim="800000"/>
            <a:headEnd/>
            <a:tailEnd/>
          </a:ln>
        </p:spPr>
        <p:txBody>
          <a:bodyPr wrap="none" anchor="ctr"/>
          <a:lstStyle/>
          <a:p>
            <a:pPr algn="ctr">
              <a:defRPr/>
            </a:pPr>
            <a:endParaRPr lang="en-US" sz="2000">
              <a:latin typeface="+mn-lt"/>
              <a:ea typeface="ＭＳ Ｐゴシック" charset="-128"/>
              <a:cs typeface="ＭＳ Ｐゴシック" charset="-128"/>
            </a:endParaRPr>
          </a:p>
        </p:txBody>
      </p:sp>
      <p:sp>
        <p:nvSpPr>
          <p:cNvPr id="68630" name="Text Box 19"/>
          <p:cNvSpPr txBox="1">
            <a:spLocks noChangeArrowheads="1"/>
          </p:cNvSpPr>
          <p:nvPr/>
        </p:nvSpPr>
        <p:spPr bwMode="auto">
          <a:xfrm>
            <a:off x="7162800" y="2376488"/>
            <a:ext cx="83820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RegDst</a:t>
            </a:r>
            <a:endParaRPr lang="en-US" sz="2000">
              <a:latin typeface="Calibri" charset="0"/>
            </a:endParaRPr>
          </a:p>
        </p:txBody>
      </p:sp>
      <p:sp>
        <p:nvSpPr>
          <p:cNvPr id="68631" name="Line 20"/>
          <p:cNvSpPr>
            <a:spLocks noChangeShapeType="1"/>
          </p:cNvSpPr>
          <p:nvPr/>
        </p:nvSpPr>
        <p:spPr bwMode="auto">
          <a:xfrm>
            <a:off x="6705600" y="28956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2" name="Line 21"/>
          <p:cNvSpPr>
            <a:spLocks noChangeShapeType="1"/>
          </p:cNvSpPr>
          <p:nvPr/>
        </p:nvSpPr>
        <p:spPr bwMode="auto">
          <a:xfrm>
            <a:off x="6705600" y="32004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3" name="Line 22"/>
          <p:cNvSpPr>
            <a:spLocks noChangeShapeType="1"/>
          </p:cNvSpPr>
          <p:nvPr/>
        </p:nvSpPr>
        <p:spPr bwMode="auto">
          <a:xfrm>
            <a:off x="6705600" y="35052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4" name="Line 23"/>
          <p:cNvSpPr>
            <a:spLocks noChangeShapeType="1"/>
          </p:cNvSpPr>
          <p:nvPr/>
        </p:nvSpPr>
        <p:spPr bwMode="auto">
          <a:xfrm>
            <a:off x="6705600" y="38100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5" name="Line 24"/>
          <p:cNvSpPr>
            <a:spLocks noChangeShapeType="1"/>
          </p:cNvSpPr>
          <p:nvPr/>
        </p:nvSpPr>
        <p:spPr bwMode="auto">
          <a:xfrm>
            <a:off x="6705600" y="41148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6" name="Line 25"/>
          <p:cNvSpPr>
            <a:spLocks noChangeShapeType="1"/>
          </p:cNvSpPr>
          <p:nvPr/>
        </p:nvSpPr>
        <p:spPr bwMode="auto">
          <a:xfrm>
            <a:off x="6705600" y="44196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7" name="Line 26"/>
          <p:cNvSpPr>
            <a:spLocks noChangeShapeType="1"/>
          </p:cNvSpPr>
          <p:nvPr/>
        </p:nvSpPr>
        <p:spPr bwMode="auto">
          <a:xfrm>
            <a:off x="6705600" y="47244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8" name="Line 27"/>
          <p:cNvSpPr>
            <a:spLocks noChangeShapeType="1"/>
          </p:cNvSpPr>
          <p:nvPr/>
        </p:nvSpPr>
        <p:spPr bwMode="auto">
          <a:xfrm>
            <a:off x="6705600" y="50292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9" name="Line 28"/>
          <p:cNvSpPr>
            <a:spLocks noChangeShapeType="1"/>
          </p:cNvSpPr>
          <p:nvPr/>
        </p:nvSpPr>
        <p:spPr bwMode="auto">
          <a:xfrm>
            <a:off x="6705600" y="53340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40" name="Line 29"/>
          <p:cNvSpPr>
            <a:spLocks noChangeShapeType="1"/>
          </p:cNvSpPr>
          <p:nvPr/>
        </p:nvSpPr>
        <p:spPr bwMode="auto">
          <a:xfrm>
            <a:off x="6705600" y="25908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41" name="Text Box 30"/>
          <p:cNvSpPr txBox="1">
            <a:spLocks noChangeArrowheads="1"/>
          </p:cNvSpPr>
          <p:nvPr/>
        </p:nvSpPr>
        <p:spPr bwMode="auto">
          <a:xfrm>
            <a:off x="7162800" y="2681288"/>
            <a:ext cx="839788"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ALUSrc</a:t>
            </a:r>
            <a:endParaRPr lang="en-US" sz="2000">
              <a:latin typeface="Calibri" charset="0"/>
            </a:endParaRPr>
          </a:p>
        </p:txBody>
      </p:sp>
      <p:sp>
        <p:nvSpPr>
          <p:cNvPr id="68642" name="Text Box 31"/>
          <p:cNvSpPr txBox="1">
            <a:spLocks noChangeArrowheads="1"/>
          </p:cNvSpPr>
          <p:nvPr/>
        </p:nvSpPr>
        <p:spPr bwMode="auto">
          <a:xfrm>
            <a:off x="7162800" y="2986088"/>
            <a:ext cx="1220788"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MemtoReg</a:t>
            </a:r>
            <a:endParaRPr lang="en-US" sz="2000">
              <a:latin typeface="Calibri" charset="0"/>
            </a:endParaRPr>
          </a:p>
        </p:txBody>
      </p:sp>
      <p:sp>
        <p:nvSpPr>
          <p:cNvPr id="68643" name="Text Box 32"/>
          <p:cNvSpPr txBox="1">
            <a:spLocks noChangeArrowheads="1"/>
          </p:cNvSpPr>
          <p:nvPr/>
        </p:nvSpPr>
        <p:spPr bwMode="auto">
          <a:xfrm>
            <a:off x="7162800" y="3290888"/>
            <a:ext cx="1050925"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RegWrite</a:t>
            </a:r>
            <a:endParaRPr lang="en-US" sz="2000">
              <a:latin typeface="Calibri" charset="0"/>
            </a:endParaRPr>
          </a:p>
        </p:txBody>
      </p:sp>
      <p:sp>
        <p:nvSpPr>
          <p:cNvPr id="68644" name="Text Box 33"/>
          <p:cNvSpPr txBox="1">
            <a:spLocks noChangeArrowheads="1"/>
          </p:cNvSpPr>
          <p:nvPr/>
        </p:nvSpPr>
        <p:spPr bwMode="auto">
          <a:xfrm>
            <a:off x="7162800" y="3595688"/>
            <a:ext cx="1225550" cy="366712"/>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MemWrite</a:t>
            </a:r>
            <a:endParaRPr lang="en-US" sz="2000">
              <a:latin typeface="Calibri" charset="0"/>
            </a:endParaRPr>
          </a:p>
        </p:txBody>
      </p:sp>
      <p:sp>
        <p:nvSpPr>
          <p:cNvPr id="68645" name="Text Box 34"/>
          <p:cNvSpPr txBox="1">
            <a:spLocks noChangeArrowheads="1"/>
          </p:cNvSpPr>
          <p:nvPr/>
        </p:nvSpPr>
        <p:spPr bwMode="auto">
          <a:xfrm>
            <a:off x="7162800" y="3900488"/>
            <a:ext cx="80645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nPCsel</a:t>
            </a:r>
            <a:endParaRPr lang="en-US" sz="2000">
              <a:latin typeface="Calibri" charset="0"/>
            </a:endParaRPr>
          </a:p>
        </p:txBody>
      </p:sp>
      <p:sp>
        <p:nvSpPr>
          <p:cNvPr id="68646" name="Text Box 35"/>
          <p:cNvSpPr txBox="1">
            <a:spLocks noChangeArrowheads="1"/>
          </p:cNvSpPr>
          <p:nvPr/>
        </p:nvSpPr>
        <p:spPr bwMode="auto">
          <a:xfrm>
            <a:off x="7162800" y="4205288"/>
            <a:ext cx="68580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Jump</a:t>
            </a:r>
            <a:endParaRPr lang="en-US" sz="2000">
              <a:latin typeface="Calibri" charset="0"/>
            </a:endParaRPr>
          </a:p>
        </p:txBody>
      </p:sp>
      <p:sp>
        <p:nvSpPr>
          <p:cNvPr id="68647" name="Text Box 36"/>
          <p:cNvSpPr txBox="1">
            <a:spLocks noChangeArrowheads="1"/>
          </p:cNvSpPr>
          <p:nvPr/>
        </p:nvSpPr>
        <p:spPr bwMode="auto">
          <a:xfrm>
            <a:off x="7162800" y="4510088"/>
            <a:ext cx="74930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ExtOp</a:t>
            </a:r>
            <a:endParaRPr lang="en-US" sz="2000">
              <a:latin typeface="Calibri" charset="0"/>
            </a:endParaRPr>
          </a:p>
        </p:txBody>
      </p:sp>
      <p:sp>
        <p:nvSpPr>
          <p:cNvPr id="68648" name="Text Box 37"/>
          <p:cNvSpPr txBox="1">
            <a:spLocks noChangeArrowheads="1"/>
          </p:cNvSpPr>
          <p:nvPr/>
        </p:nvSpPr>
        <p:spPr bwMode="auto">
          <a:xfrm>
            <a:off x="7162800" y="4814888"/>
            <a:ext cx="107315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ALUctr[0]</a:t>
            </a:r>
            <a:endParaRPr lang="en-US" sz="2000">
              <a:latin typeface="Calibri" charset="0"/>
            </a:endParaRPr>
          </a:p>
        </p:txBody>
      </p:sp>
      <p:sp>
        <p:nvSpPr>
          <p:cNvPr id="68649" name="Text Box 38"/>
          <p:cNvSpPr txBox="1">
            <a:spLocks noChangeArrowheads="1"/>
          </p:cNvSpPr>
          <p:nvPr/>
        </p:nvSpPr>
        <p:spPr bwMode="auto">
          <a:xfrm>
            <a:off x="7162800" y="5119688"/>
            <a:ext cx="107315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ALUctr[1]</a:t>
            </a:r>
            <a:endParaRPr lang="en-US" sz="2000">
              <a:latin typeface="Calibri" charset="0"/>
            </a:endParaRPr>
          </a:p>
        </p:txBody>
      </p:sp>
      <p:sp>
        <p:nvSpPr>
          <p:cNvPr id="68650" name="Text Box 39"/>
          <p:cNvSpPr txBox="1">
            <a:spLocks noChangeArrowheads="1"/>
          </p:cNvSpPr>
          <p:nvPr/>
        </p:nvSpPr>
        <p:spPr bwMode="auto">
          <a:xfrm>
            <a:off x="1427163" y="3595688"/>
            <a:ext cx="1871662" cy="523875"/>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ja-JP" altLang="en-US" sz="2800">
                <a:latin typeface="Calibri" charset="0"/>
              </a:rPr>
              <a:t>“</a:t>
            </a:r>
            <a:r>
              <a:rPr lang="en-US" sz="2800">
                <a:latin typeface="Calibri" charset="0"/>
              </a:rPr>
              <a:t>AND</a:t>
            </a:r>
            <a:r>
              <a:rPr lang="ja-JP" altLang="en-US" sz="2800">
                <a:latin typeface="Calibri" charset="0"/>
              </a:rPr>
              <a:t>”</a:t>
            </a:r>
            <a:r>
              <a:rPr lang="en-US" sz="2800">
                <a:latin typeface="Calibri" charset="0"/>
              </a:rPr>
              <a:t> logic</a:t>
            </a:r>
            <a:endParaRPr lang="en-US" sz="2000">
              <a:latin typeface="Calibri" charset="0"/>
            </a:endParaRPr>
          </a:p>
        </p:txBody>
      </p:sp>
      <p:sp>
        <p:nvSpPr>
          <p:cNvPr id="68651" name="Text Box 40"/>
          <p:cNvSpPr txBox="1">
            <a:spLocks noChangeArrowheads="1"/>
          </p:cNvSpPr>
          <p:nvPr/>
        </p:nvSpPr>
        <p:spPr bwMode="auto">
          <a:xfrm>
            <a:off x="4768850" y="3581400"/>
            <a:ext cx="1670050" cy="523875"/>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ja-JP" altLang="en-US" sz="2800">
                <a:latin typeface="Calibri" charset="0"/>
              </a:rPr>
              <a:t>“</a:t>
            </a:r>
            <a:r>
              <a:rPr lang="en-US" sz="2800">
                <a:latin typeface="Calibri" charset="0"/>
              </a:rPr>
              <a:t>OR</a:t>
            </a:r>
            <a:r>
              <a:rPr lang="ja-JP" altLang="en-US" sz="2800">
                <a:latin typeface="Calibri" charset="0"/>
              </a:rPr>
              <a:t>”</a:t>
            </a:r>
            <a:r>
              <a:rPr lang="en-US" sz="2800">
                <a:latin typeface="Calibri" charset="0"/>
              </a:rPr>
              <a:t> logic</a:t>
            </a:r>
            <a:endParaRPr lang="en-US" sz="2000">
              <a:latin typeface="Calibri" charset="0"/>
            </a:endParaRPr>
          </a:p>
        </p:txBody>
      </p:sp>
      <p:sp>
        <p:nvSpPr>
          <p:cNvPr id="68652" name="Line 41"/>
          <p:cNvSpPr>
            <a:spLocks noChangeShapeType="1"/>
          </p:cNvSpPr>
          <p:nvPr/>
        </p:nvSpPr>
        <p:spPr bwMode="auto">
          <a:xfrm>
            <a:off x="1828800" y="1981200"/>
            <a:ext cx="0" cy="6096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53" name="Line 42"/>
          <p:cNvSpPr>
            <a:spLocks noChangeShapeType="1"/>
          </p:cNvSpPr>
          <p:nvPr/>
        </p:nvSpPr>
        <p:spPr bwMode="auto">
          <a:xfrm>
            <a:off x="2895600" y="1981200"/>
            <a:ext cx="0" cy="6096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54" name="Text Box 43"/>
          <p:cNvSpPr txBox="1">
            <a:spLocks noChangeArrowheads="1"/>
          </p:cNvSpPr>
          <p:nvPr/>
        </p:nvSpPr>
        <p:spPr bwMode="auto">
          <a:xfrm>
            <a:off x="1371600" y="1600200"/>
            <a:ext cx="958850"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opcode</a:t>
            </a:r>
          </a:p>
        </p:txBody>
      </p:sp>
      <p:sp>
        <p:nvSpPr>
          <p:cNvPr id="68655" name="Text Box 44"/>
          <p:cNvSpPr txBox="1">
            <a:spLocks noChangeArrowheads="1"/>
          </p:cNvSpPr>
          <p:nvPr/>
        </p:nvSpPr>
        <p:spPr bwMode="auto">
          <a:xfrm>
            <a:off x="2590800" y="1600200"/>
            <a:ext cx="663575" cy="396875"/>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func</a:t>
            </a:r>
          </a:p>
        </p:txBody>
      </p:sp>
      <p:sp>
        <p:nvSpPr>
          <p:cNvPr id="68656" name="Line 45"/>
          <p:cNvSpPr>
            <a:spLocks noChangeShapeType="1"/>
          </p:cNvSpPr>
          <p:nvPr/>
        </p:nvSpPr>
        <p:spPr bwMode="auto">
          <a:xfrm flipV="1">
            <a:off x="1752600" y="21336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8657" name="Line 46"/>
          <p:cNvSpPr>
            <a:spLocks noChangeShapeType="1"/>
          </p:cNvSpPr>
          <p:nvPr/>
        </p:nvSpPr>
        <p:spPr bwMode="auto">
          <a:xfrm flipV="1">
            <a:off x="2819400" y="21336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4</a:t>
            </a:fld>
            <a:endParaRPr lang="en-US"/>
          </a:p>
        </p:txBody>
      </p:sp>
    </p:spTree>
    <p:extLst>
      <p:ext uri="{BB962C8B-B14F-4D97-AF65-F5344CB8AC3E}">
        <p14:creationId xmlns:p14="http://schemas.microsoft.com/office/powerpoint/2010/main" val="209998496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r>
              <a:rPr lang="en-US" dirty="0" smtClean="0"/>
              <a:t> and Control</a:t>
            </a:r>
            <a:endParaRPr lang="en-US" dirty="0"/>
          </a:p>
        </p:txBody>
      </p:sp>
      <p:sp>
        <p:nvSpPr>
          <p:cNvPr id="3" name="Content Placeholder 2"/>
          <p:cNvSpPr>
            <a:spLocks noGrp="1"/>
          </p:cNvSpPr>
          <p:nvPr>
            <p:ph idx="1"/>
          </p:nvPr>
        </p:nvSpPr>
        <p:spPr>
          <a:xfrm>
            <a:off x="425302" y="6029007"/>
            <a:ext cx="8229600" cy="327343"/>
          </a:xfrm>
        </p:spPr>
        <p:txBody>
          <a:bodyPr/>
          <a:lstStyle/>
          <a:p>
            <a:r>
              <a:rPr lang="en-US" dirty="0" smtClean="0"/>
              <a:t>The control signals are pipelined, too</a:t>
            </a:r>
            <a:endParaRPr lang="en-US" dirty="0"/>
          </a:p>
        </p:txBody>
      </p:sp>
      <p:sp>
        <p:nvSpPr>
          <p:cNvPr id="4" name="Slide Number Placeholder 3"/>
          <p:cNvSpPr>
            <a:spLocks noGrp="1"/>
          </p:cNvSpPr>
          <p:nvPr>
            <p:ph type="sldNum" sz="quarter" idx="12"/>
          </p:nvPr>
        </p:nvSpPr>
        <p:spPr/>
        <p:txBody>
          <a:bodyPr/>
          <a:lstStyle/>
          <a:p>
            <a:pPr>
              <a:defRPr/>
            </a:pPr>
            <a:fld id="{0D227FE4-C4DE-B64E-BF78-4F634596A1E9}" type="slidenum">
              <a:rPr lang="en-US" smtClean="0"/>
              <a:pPr>
                <a:defRPr/>
              </a:pPr>
              <a:t>40</a:t>
            </a:fld>
            <a:endParaRPr lang="en-US"/>
          </a:p>
        </p:txBody>
      </p:sp>
      <p:pic>
        <p:nvPicPr>
          <p:cNvPr id="7" name="Picture 6"/>
          <p:cNvPicPr>
            <a:picLocks noChangeAspect="1"/>
          </p:cNvPicPr>
          <p:nvPr/>
        </p:nvPicPr>
        <p:blipFill rotWithShape="1">
          <a:blip r:embed="rId2"/>
          <a:srcRect l="32509" t="48181" r="29972" b="20036"/>
          <a:stretch/>
        </p:blipFill>
        <p:spPr>
          <a:xfrm>
            <a:off x="66765" y="1049080"/>
            <a:ext cx="8924189" cy="5039832"/>
          </a:xfrm>
          <a:prstGeom prst="rect">
            <a:avLst/>
          </a:prstGeom>
        </p:spPr>
      </p:pic>
    </p:spTree>
    <p:extLst>
      <p:ext uri="{BB962C8B-B14F-4D97-AF65-F5344CB8AC3E}">
        <p14:creationId xmlns:p14="http://schemas.microsoft.com/office/powerpoint/2010/main" val="18046887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title"/>
          </p:nvPr>
        </p:nvSpPr>
        <p:spPr/>
        <p:txBody>
          <a:bodyPr/>
          <a:lstStyle/>
          <a:p>
            <a:r>
              <a:rPr lang="en-US" dirty="0" smtClean="0">
                <a:solidFill>
                  <a:schemeClr val="accent1"/>
                </a:solidFill>
                <a:ea typeface="ＭＳ Ｐゴシック" pitchFamily="34" charset="-128"/>
              </a:rPr>
              <a:t>Data Hazard: Loads (1/3)</a:t>
            </a:r>
          </a:p>
        </p:txBody>
      </p:sp>
      <p:sp>
        <p:nvSpPr>
          <p:cNvPr id="63491" name="Content Placeholder 75"/>
          <p:cNvSpPr>
            <a:spLocks noGrp="1"/>
          </p:cNvSpPr>
          <p:nvPr>
            <p:ph idx="1"/>
          </p:nvPr>
        </p:nvSpPr>
        <p:spPr>
          <a:xfrm>
            <a:off x="457200" y="1600200"/>
            <a:ext cx="8229600" cy="4937760"/>
          </a:xfrm>
        </p:spPr>
        <p:txBody>
          <a:bodyPr>
            <a:normAutofit/>
          </a:bodyPr>
          <a:lstStyle/>
          <a:p>
            <a:r>
              <a:rPr lang="en-US" b="1" dirty="0" smtClean="0">
                <a:ea typeface="ＭＳ Ｐゴシック" pitchFamily="34" charset="-128"/>
              </a:rPr>
              <a:t>Recall:</a:t>
            </a:r>
            <a:r>
              <a:rPr lang="en-US" dirty="0" smtClean="0">
                <a:ea typeface="ＭＳ Ｐゴシック" pitchFamily="34" charset="-128"/>
              </a:rPr>
              <a:t>  Dataflow backwards in time are hazards</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a:buNone/>
            </a:pPr>
            <a:endParaRPr lang="en-US" dirty="0" smtClean="0">
              <a:ea typeface="ＭＳ Ｐゴシック" pitchFamily="34" charset="-128"/>
            </a:endParaRPr>
          </a:p>
          <a:p>
            <a:pPr>
              <a:buFontTx/>
              <a:buChar char="•"/>
            </a:pPr>
            <a:r>
              <a:rPr lang="en-US" dirty="0" smtClean="0">
                <a:ea typeface="ＭＳ Ｐゴシック" pitchFamily="34" charset="-128"/>
              </a:rPr>
              <a:t>Can’t solve all cases with forwarding</a:t>
            </a:r>
          </a:p>
          <a:p>
            <a:pPr lvl="1">
              <a:buFont typeface="Calibri" pitchFamily="34" charset="0"/>
              <a:buChar char="–"/>
            </a:pPr>
            <a:r>
              <a:rPr lang="en-US" dirty="0" smtClean="0">
                <a:ea typeface="ＭＳ Ｐゴシック" pitchFamily="34" charset="-128"/>
              </a:rPr>
              <a:t>Must </a:t>
            </a:r>
            <a:r>
              <a:rPr lang="en-US" i="1" dirty="0" smtClean="0">
                <a:ea typeface="ＭＳ Ｐゴシック" pitchFamily="34" charset="-128"/>
              </a:rPr>
              <a:t>stall</a:t>
            </a:r>
            <a:r>
              <a:rPr lang="en-US" dirty="0" smtClean="0">
                <a:ea typeface="ＭＳ Ｐゴシック" pitchFamily="34" charset="-128"/>
              </a:rPr>
              <a:t> instruction dependent on load, then forward (more hardware)</a:t>
            </a:r>
            <a:endParaRPr lang="en-US" sz="2000" dirty="0" smtClean="0">
              <a:latin typeface="Times" charset="0"/>
              <a:ea typeface="ＭＳ Ｐゴシック" pitchFamily="34" charset="-128"/>
            </a:endParaRPr>
          </a:p>
          <a:p>
            <a:pPr>
              <a:buNone/>
            </a:pPr>
            <a:endParaRPr lang="en-US" sz="3600" dirty="0" smtClean="0">
              <a:ea typeface="ＭＳ Ｐゴシック" pitchFamily="34" charset="-128"/>
            </a:endParaRPr>
          </a:p>
        </p:txBody>
      </p:sp>
      <p:grpSp>
        <p:nvGrpSpPr>
          <p:cNvPr id="14" name="Group 13"/>
          <p:cNvGrpSpPr/>
          <p:nvPr/>
        </p:nvGrpSpPr>
        <p:grpSpPr>
          <a:xfrm>
            <a:off x="1444752" y="2651760"/>
            <a:ext cx="6256337" cy="2193926"/>
            <a:chOff x="1444752" y="2286000"/>
            <a:chExt cx="6256337" cy="2193926"/>
          </a:xfrm>
        </p:grpSpPr>
        <p:grpSp>
          <p:nvGrpSpPr>
            <p:cNvPr id="2" name="Group 4"/>
            <p:cNvGrpSpPr>
              <a:grpSpLocks/>
            </p:cNvGrpSpPr>
            <p:nvPr/>
          </p:nvGrpSpPr>
          <p:grpSpPr bwMode="auto">
            <a:xfrm>
              <a:off x="4272089" y="2286000"/>
              <a:ext cx="3429000" cy="2193926"/>
              <a:chOff x="2320" y="1021"/>
              <a:chExt cx="2160" cy="1382"/>
            </a:xfrm>
          </p:grpSpPr>
          <p:sp>
            <p:nvSpPr>
              <p:cNvPr id="63554" name="Line 5"/>
              <p:cNvSpPr>
                <a:spLocks noChangeShapeType="1"/>
              </p:cNvSpPr>
              <p:nvPr/>
            </p:nvSpPr>
            <p:spPr bwMode="auto">
              <a:xfrm>
                <a:off x="2320"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5" name="Line 6"/>
              <p:cNvSpPr>
                <a:spLocks noChangeShapeType="1"/>
              </p:cNvSpPr>
              <p:nvPr/>
            </p:nvSpPr>
            <p:spPr bwMode="auto">
              <a:xfrm>
                <a:off x="2752"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6" name="Line 7"/>
              <p:cNvSpPr>
                <a:spLocks noChangeShapeType="1"/>
              </p:cNvSpPr>
              <p:nvPr/>
            </p:nvSpPr>
            <p:spPr bwMode="auto">
              <a:xfrm>
                <a:off x="3184"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7" name="Line 8"/>
              <p:cNvSpPr>
                <a:spLocks noChangeShapeType="1"/>
              </p:cNvSpPr>
              <p:nvPr/>
            </p:nvSpPr>
            <p:spPr bwMode="auto">
              <a:xfrm>
                <a:off x="3616"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8" name="Line 9"/>
              <p:cNvSpPr>
                <a:spLocks noChangeShapeType="1"/>
              </p:cNvSpPr>
              <p:nvPr/>
            </p:nvSpPr>
            <p:spPr bwMode="auto">
              <a:xfrm>
                <a:off x="4048"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9" name="Line 10"/>
              <p:cNvSpPr>
                <a:spLocks noChangeShapeType="1"/>
              </p:cNvSpPr>
              <p:nvPr/>
            </p:nvSpPr>
            <p:spPr bwMode="auto">
              <a:xfrm>
                <a:off x="4480" y="1021"/>
                <a:ext cx="0" cy="1382"/>
              </a:xfrm>
              <a:prstGeom prst="line">
                <a:avLst/>
              </a:prstGeom>
              <a:noFill/>
              <a:ln w="25400">
                <a:solidFill>
                  <a:schemeClr val="tx1"/>
                </a:solidFill>
                <a:prstDash val="sysDot"/>
                <a:round/>
                <a:headEnd/>
                <a:tailEnd/>
              </a:ln>
            </p:spPr>
            <p:txBody>
              <a:bodyPr wrap="none" anchor="ctr"/>
              <a:lstStyle/>
              <a:p>
                <a:endParaRPr lang="en-US"/>
              </a:p>
            </p:txBody>
          </p:sp>
        </p:grpSp>
        <p:grpSp>
          <p:nvGrpSpPr>
            <p:cNvPr id="3" name="Group 13"/>
            <p:cNvGrpSpPr>
              <a:grpSpLocks/>
            </p:cNvGrpSpPr>
            <p:nvPr/>
          </p:nvGrpSpPr>
          <p:grpSpPr bwMode="auto">
            <a:xfrm>
              <a:off x="1444752" y="3365500"/>
              <a:ext cx="6191250" cy="814388"/>
              <a:chOff x="539" y="2008"/>
              <a:chExt cx="3900" cy="513"/>
            </a:xfrm>
          </p:grpSpPr>
          <p:sp>
            <p:nvSpPr>
              <p:cNvPr id="63526" name="Freeform 14" descr="25%"/>
              <p:cNvSpPr>
                <a:spLocks/>
              </p:cNvSpPr>
              <p:nvPr/>
            </p:nvSpPr>
            <p:spPr bwMode="auto">
              <a:xfrm>
                <a:off x="2970" y="210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3527" name="Rectangle 15"/>
              <p:cNvSpPr>
                <a:spLocks noChangeArrowheads="1"/>
              </p:cNvSpPr>
              <p:nvPr/>
            </p:nvSpPr>
            <p:spPr bwMode="auto">
              <a:xfrm>
                <a:off x="539" y="2105"/>
                <a:ext cx="1686" cy="328"/>
              </a:xfrm>
              <a:prstGeom prst="rect">
                <a:avLst/>
              </a:prstGeom>
              <a:noFill/>
              <a:ln w="12700">
                <a:noFill/>
                <a:miter lim="800000"/>
                <a:headEnd/>
                <a:tailEnd/>
              </a:ln>
            </p:spPr>
            <p:txBody>
              <a:bodyPr wrap="none" lIns="90487" tIns="44450" rIns="90487" bIns="44450">
                <a:spAutoFit/>
              </a:bodyPr>
              <a:lstStyle/>
              <a:p>
                <a:r>
                  <a:rPr lang="en-US" sz="2800" b="1" dirty="0">
                    <a:solidFill>
                      <a:schemeClr val="tx1"/>
                    </a:solidFill>
                    <a:latin typeface="Arial" pitchFamily="34" charset="0"/>
                  </a:rPr>
                  <a:t>sub $t3,</a:t>
                </a:r>
                <a:r>
                  <a:rPr lang="en-US" sz="2800" b="1" dirty="0">
                    <a:solidFill>
                      <a:srgbClr val="FF0000"/>
                    </a:solidFill>
                    <a:latin typeface="Arial" pitchFamily="34" charset="0"/>
                  </a:rPr>
                  <a:t>$t0</a:t>
                </a:r>
                <a:r>
                  <a:rPr lang="en-US" sz="2800" b="1" dirty="0">
                    <a:solidFill>
                      <a:schemeClr val="tx1"/>
                    </a:solidFill>
                    <a:latin typeface="Arial" pitchFamily="34" charset="0"/>
                  </a:rPr>
                  <a:t>,$t2</a:t>
                </a:r>
              </a:p>
            </p:txBody>
          </p:sp>
          <p:grpSp>
            <p:nvGrpSpPr>
              <p:cNvPr id="4" name="Group 16"/>
              <p:cNvGrpSpPr>
                <a:grpSpLocks/>
              </p:cNvGrpSpPr>
              <p:nvPr/>
            </p:nvGrpSpPr>
            <p:grpSpPr bwMode="auto">
              <a:xfrm>
                <a:off x="3278" y="2008"/>
                <a:ext cx="223" cy="481"/>
                <a:chOff x="3278" y="1701"/>
                <a:chExt cx="223" cy="481"/>
              </a:xfrm>
            </p:grpSpPr>
            <p:sp>
              <p:nvSpPr>
                <p:cNvPr id="63552" name="Freeform 1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3553" name="Rectangle 18"/>
                <p:cNvSpPr>
                  <a:spLocks noChangeArrowheads="1"/>
                </p:cNvSpPr>
                <p:nvPr/>
              </p:nvSpPr>
              <p:spPr bwMode="auto">
                <a:xfrm rot="5400000">
                  <a:off x="3191" y="182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5" name="Group 19"/>
              <p:cNvGrpSpPr>
                <a:grpSpLocks/>
              </p:cNvGrpSpPr>
              <p:nvPr/>
            </p:nvGrpSpPr>
            <p:grpSpPr bwMode="auto">
              <a:xfrm>
                <a:off x="2362" y="2104"/>
                <a:ext cx="340" cy="289"/>
                <a:chOff x="2362" y="1797"/>
                <a:chExt cx="340" cy="289"/>
              </a:xfrm>
            </p:grpSpPr>
            <p:sp>
              <p:nvSpPr>
                <p:cNvPr id="63548" name="Rectangle 20"/>
                <p:cNvSpPr>
                  <a:spLocks noChangeArrowheads="1"/>
                </p:cNvSpPr>
                <p:nvPr/>
              </p:nvSpPr>
              <p:spPr bwMode="auto">
                <a:xfrm>
                  <a:off x="2368" y="1799"/>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6" name="Group 21"/>
                <p:cNvGrpSpPr>
                  <a:grpSpLocks/>
                </p:cNvGrpSpPr>
                <p:nvPr/>
              </p:nvGrpSpPr>
              <p:grpSpPr bwMode="auto">
                <a:xfrm>
                  <a:off x="2362" y="1797"/>
                  <a:ext cx="340" cy="289"/>
                  <a:chOff x="2362" y="1797"/>
                  <a:chExt cx="340" cy="289"/>
                </a:xfrm>
              </p:grpSpPr>
              <p:sp>
                <p:nvSpPr>
                  <p:cNvPr id="63550" name="Freeform 2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3551" name="Freeform 2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63530" name="Rectangle 24"/>
              <p:cNvSpPr>
                <a:spLocks noChangeArrowheads="1"/>
              </p:cNvSpPr>
              <p:nvPr/>
            </p:nvSpPr>
            <p:spPr bwMode="auto">
              <a:xfrm>
                <a:off x="2803" y="2111"/>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3531" name="Freeform 25"/>
              <p:cNvSpPr>
                <a:spLocks/>
              </p:cNvSpPr>
              <p:nvPr/>
            </p:nvSpPr>
            <p:spPr bwMode="auto">
              <a:xfrm>
                <a:off x="2822" y="210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3532" name="Line 26"/>
              <p:cNvSpPr>
                <a:spLocks noChangeShapeType="1"/>
              </p:cNvSpPr>
              <p:nvPr/>
            </p:nvSpPr>
            <p:spPr bwMode="auto">
              <a:xfrm>
                <a:off x="2707" y="2248"/>
                <a:ext cx="96" cy="0"/>
              </a:xfrm>
              <a:prstGeom prst="line">
                <a:avLst/>
              </a:prstGeom>
              <a:noFill/>
              <a:ln w="25400">
                <a:solidFill>
                  <a:schemeClr val="tx1"/>
                </a:solidFill>
                <a:round/>
                <a:headEnd/>
                <a:tailEnd/>
              </a:ln>
            </p:spPr>
            <p:txBody>
              <a:bodyPr wrap="none" anchor="ctr"/>
              <a:lstStyle/>
              <a:p>
                <a:endParaRPr lang="en-US"/>
              </a:p>
            </p:txBody>
          </p:sp>
          <p:sp>
            <p:nvSpPr>
              <p:cNvPr id="63533" name="Freeform 27"/>
              <p:cNvSpPr>
                <a:spLocks/>
              </p:cNvSpPr>
              <p:nvPr/>
            </p:nvSpPr>
            <p:spPr bwMode="auto">
              <a:xfrm>
                <a:off x="2769" y="215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3534" name="Line 28"/>
              <p:cNvSpPr>
                <a:spLocks noChangeShapeType="1"/>
              </p:cNvSpPr>
              <p:nvPr/>
            </p:nvSpPr>
            <p:spPr bwMode="auto">
              <a:xfrm>
                <a:off x="3123" y="2152"/>
                <a:ext cx="157" cy="0"/>
              </a:xfrm>
              <a:prstGeom prst="line">
                <a:avLst/>
              </a:prstGeom>
              <a:noFill/>
              <a:ln w="25400">
                <a:solidFill>
                  <a:schemeClr val="tx1"/>
                </a:solidFill>
                <a:round/>
                <a:headEnd/>
                <a:tailEnd/>
              </a:ln>
            </p:spPr>
            <p:txBody>
              <a:bodyPr wrap="none" anchor="ctr"/>
              <a:lstStyle/>
              <a:p>
                <a:endParaRPr lang="en-US"/>
              </a:p>
            </p:txBody>
          </p:sp>
          <p:sp>
            <p:nvSpPr>
              <p:cNvPr id="63535" name="Rectangle 29"/>
              <p:cNvSpPr>
                <a:spLocks noChangeArrowheads="1"/>
              </p:cNvSpPr>
              <p:nvPr/>
            </p:nvSpPr>
            <p:spPr bwMode="auto">
              <a:xfrm>
                <a:off x="3620" y="2106"/>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7" name="Group 30"/>
              <p:cNvGrpSpPr>
                <a:grpSpLocks/>
              </p:cNvGrpSpPr>
              <p:nvPr/>
            </p:nvGrpSpPr>
            <p:grpSpPr bwMode="auto">
              <a:xfrm>
                <a:off x="3671" y="2104"/>
                <a:ext cx="325" cy="289"/>
                <a:chOff x="3671" y="1797"/>
                <a:chExt cx="325" cy="289"/>
              </a:xfrm>
            </p:grpSpPr>
            <p:sp>
              <p:nvSpPr>
                <p:cNvPr id="63546" name="Freeform 3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3547" name="Freeform 3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63537" name="Rectangle 33"/>
              <p:cNvSpPr>
                <a:spLocks noChangeArrowheads="1"/>
              </p:cNvSpPr>
              <p:nvPr/>
            </p:nvSpPr>
            <p:spPr bwMode="auto">
              <a:xfrm>
                <a:off x="4112" y="2106"/>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8" name="Group 34"/>
              <p:cNvGrpSpPr>
                <a:grpSpLocks/>
              </p:cNvGrpSpPr>
              <p:nvPr/>
            </p:nvGrpSpPr>
            <p:grpSpPr bwMode="auto">
              <a:xfrm>
                <a:off x="4139" y="2104"/>
                <a:ext cx="284" cy="289"/>
                <a:chOff x="4139" y="1797"/>
                <a:chExt cx="284" cy="289"/>
              </a:xfrm>
            </p:grpSpPr>
            <p:sp>
              <p:nvSpPr>
                <p:cNvPr id="63544" name="Freeform 3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3545" name="Freeform 3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63539" name="Line 37"/>
              <p:cNvSpPr>
                <a:spLocks noChangeShapeType="1"/>
              </p:cNvSpPr>
              <p:nvPr/>
            </p:nvSpPr>
            <p:spPr bwMode="auto">
              <a:xfrm>
                <a:off x="3992" y="2248"/>
                <a:ext cx="139" cy="0"/>
              </a:xfrm>
              <a:prstGeom prst="line">
                <a:avLst/>
              </a:prstGeom>
              <a:noFill/>
              <a:ln w="25400">
                <a:solidFill>
                  <a:schemeClr val="tx1"/>
                </a:solidFill>
                <a:round/>
                <a:headEnd/>
                <a:tailEnd/>
              </a:ln>
            </p:spPr>
            <p:txBody>
              <a:bodyPr wrap="none" anchor="ctr"/>
              <a:lstStyle/>
              <a:p>
                <a:endParaRPr lang="en-US"/>
              </a:p>
            </p:txBody>
          </p:sp>
          <p:sp>
            <p:nvSpPr>
              <p:cNvPr id="63540" name="Line 38"/>
              <p:cNvSpPr>
                <a:spLocks noChangeShapeType="1"/>
              </p:cNvSpPr>
              <p:nvPr/>
            </p:nvSpPr>
            <p:spPr bwMode="auto">
              <a:xfrm>
                <a:off x="3508" y="2248"/>
                <a:ext cx="155" cy="0"/>
              </a:xfrm>
              <a:prstGeom prst="line">
                <a:avLst/>
              </a:prstGeom>
              <a:noFill/>
              <a:ln w="25400">
                <a:solidFill>
                  <a:schemeClr val="tx1"/>
                </a:solidFill>
                <a:round/>
                <a:headEnd/>
                <a:tailEnd/>
              </a:ln>
            </p:spPr>
            <p:txBody>
              <a:bodyPr wrap="none" anchor="ctr"/>
              <a:lstStyle/>
              <a:p>
                <a:endParaRPr lang="en-US"/>
              </a:p>
            </p:txBody>
          </p:sp>
          <p:sp>
            <p:nvSpPr>
              <p:cNvPr id="63541" name="Freeform 39"/>
              <p:cNvSpPr>
                <a:spLocks/>
              </p:cNvSpPr>
              <p:nvPr/>
            </p:nvSpPr>
            <p:spPr bwMode="auto">
              <a:xfrm>
                <a:off x="3629" y="224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3542" name="Line 40"/>
              <p:cNvSpPr>
                <a:spLocks noChangeShapeType="1"/>
              </p:cNvSpPr>
              <p:nvPr/>
            </p:nvSpPr>
            <p:spPr bwMode="auto">
              <a:xfrm>
                <a:off x="3123" y="2344"/>
                <a:ext cx="157" cy="0"/>
              </a:xfrm>
              <a:prstGeom prst="line">
                <a:avLst/>
              </a:prstGeom>
              <a:noFill/>
              <a:ln w="25400">
                <a:solidFill>
                  <a:schemeClr val="tx1"/>
                </a:solidFill>
                <a:round/>
                <a:headEnd/>
                <a:tailEnd/>
              </a:ln>
            </p:spPr>
            <p:txBody>
              <a:bodyPr wrap="none" anchor="ctr"/>
              <a:lstStyle/>
              <a:p>
                <a:endParaRPr lang="en-US"/>
              </a:p>
            </p:txBody>
          </p:sp>
          <p:sp>
            <p:nvSpPr>
              <p:cNvPr id="63543" name="Freeform 41"/>
              <p:cNvSpPr>
                <a:spLocks/>
              </p:cNvSpPr>
              <p:nvPr/>
            </p:nvSpPr>
            <p:spPr bwMode="auto">
              <a:xfrm>
                <a:off x="3216" y="224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sp>
          <p:nvSpPr>
            <p:cNvPr id="63496" name="Freeform 44" descr="25%"/>
            <p:cNvSpPr>
              <a:spLocks/>
            </p:cNvSpPr>
            <p:nvPr/>
          </p:nvSpPr>
          <p:spPr bwMode="auto">
            <a:xfrm>
              <a:off x="6481889" y="2806700"/>
              <a:ext cx="225425" cy="458788"/>
            </a:xfrm>
            <a:custGeom>
              <a:avLst/>
              <a:gdLst>
                <a:gd name="T0" fmla="*/ 223838 w 142"/>
                <a:gd name="T1" fmla="*/ 0 h 289"/>
                <a:gd name="T2" fmla="*/ 0 w 142"/>
                <a:gd name="T3" fmla="*/ 0 h 289"/>
                <a:gd name="T4" fmla="*/ 0 w 142"/>
                <a:gd name="T5" fmla="*/ 457200 h 289"/>
                <a:gd name="T6" fmla="*/ 223838 w 142"/>
                <a:gd name="T7" fmla="*/ 457200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3497" name="Rectangle 45"/>
            <p:cNvSpPr>
              <a:spLocks noChangeArrowheads="1"/>
            </p:cNvSpPr>
            <p:nvPr/>
          </p:nvSpPr>
          <p:spPr bwMode="auto">
            <a:xfrm>
              <a:off x="1470152" y="2795588"/>
              <a:ext cx="2238375" cy="520700"/>
            </a:xfrm>
            <a:prstGeom prst="rect">
              <a:avLst/>
            </a:prstGeom>
            <a:noFill/>
            <a:ln w="12700">
              <a:noFill/>
              <a:miter lim="800000"/>
              <a:headEnd/>
              <a:tailEnd/>
            </a:ln>
          </p:spPr>
          <p:txBody>
            <a:bodyPr wrap="none" lIns="90487" tIns="44450" rIns="90487" bIns="44450">
              <a:spAutoFit/>
            </a:bodyPr>
            <a:lstStyle/>
            <a:p>
              <a:r>
                <a:rPr lang="en-US" sz="2800" b="1" dirty="0" err="1">
                  <a:solidFill>
                    <a:schemeClr val="tx1"/>
                  </a:solidFill>
                  <a:latin typeface="Arial" pitchFamily="34" charset="0"/>
                </a:rPr>
                <a:t>lw</a:t>
              </a:r>
              <a:r>
                <a:rPr lang="en-US" sz="2800" b="1" dirty="0">
                  <a:solidFill>
                    <a:schemeClr val="tx1"/>
                  </a:solidFill>
                  <a:latin typeface="Arial" pitchFamily="34" charset="0"/>
                </a:rPr>
                <a:t> </a:t>
              </a:r>
              <a:r>
                <a:rPr lang="en-US" sz="2800" b="1" dirty="0">
                  <a:solidFill>
                    <a:schemeClr val="accent4"/>
                  </a:solidFill>
                  <a:latin typeface="Arial" pitchFamily="34" charset="0"/>
                </a:rPr>
                <a:t>$t0</a:t>
              </a:r>
              <a:r>
                <a:rPr lang="en-US" sz="2800" b="1" dirty="0">
                  <a:solidFill>
                    <a:schemeClr val="tx1"/>
                  </a:solidFill>
                  <a:latin typeface="Arial" pitchFamily="34" charset="0"/>
                </a:rPr>
                <a:t>,0($t1)</a:t>
              </a:r>
            </a:p>
          </p:txBody>
        </p:sp>
        <p:sp>
          <p:nvSpPr>
            <p:cNvPr id="63498" name="Rectangle 46"/>
            <p:cNvSpPr>
              <a:spLocks noChangeArrowheads="1"/>
            </p:cNvSpPr>
            <p:nvPr/>
          </p:nvSpPr>
          <p:spPr bwMode="auto">
            <a:xfrm>
              <a:off x="3718052" y="2479675"/>
              <a:ext cx="3968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IF</a:t>
              </a:r>
            </a:p>
          </p:txBody>
        </p:sp>
        <p:sp>
          <p:nvSpPr>
            <p:cNvPr id="63499" name="Rectangle 47"/>
            <p:cNvSpPr>
              <a:spLocks noChangeArrowheads="1"/>
            </p:cNvSpPr>
            <p:nvPr/>
          </p:nvSpPr>
          <p:spPr bwMode="auto">
            <a:xfrm>
              <a:off x="4246689" y="2479675"/>
              <a:ext cx="790575" cy="363538"/>
            </a:xfrm>
            <a:prstGeom prst="rect">
              <a:avLst/>
            </a:prstGeom>
            <a:noFill/>
            <a:ln w="12700">
              <a:noFill/>
              <a:miter lim="800000"/>
              <a:headEnd/>
              <a:tailEnd/>
            </a:ln>
          </p:spPr>
          <p:txBody>
            <a:bodyPr lIns="90487" tIns="44450" rIns="90487" bIns="44450">
              <a:spAutoFit/>
            </a:bodyPr>
            <a:lstStyle/>
            <a:p>
              <a:r>
                <a:rPr lang="en-US" sz="1800" b="1" dirty="0">
                  <a:solidFill>
                    <a:schemeClr val="tx1"/>
                  </a:solidFill>
                  <a:latin typeface="Arial" pitchFamily="34" charset="0"/>
                </a:rPr>
                <a:t>ID/RF</a:t>
              </a:r>
            </a:p>
          </p:txBody>
        </p:sp>
        <p:sp>
          <p:nvSpPr>
            <p:cNvPr id="63500" name="Rectangle 48"/>
            <p:cNvSpPr>
              <a:spLocks noChangeArrowheads="1"/>
            </p:cNvSpPr>
            <p:nvPr/>
          </p:nvSpPr>
          <p:spPr bwMode="auto">
            <a:xfrm>
              <a:off x="5165852" y="2479675"/>
              <a:ext cx="4984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EX</a:t>
              </a:r>
            </a:p>
          </p:txBody>
        </p:sp>
        <p:sp>
          <p:nvSpPr>
            <p:cNvPr id="63501" name="Rectangle 49"/>
            <p:cNvSpPr>
              <a:spLocks noChangeArrowheads="1"/>
            </p:cNvSpPr>
            <p:nvPr/>
          </p:nvSpPr>
          <p:spPr bwMode="auto">
            <a:xfrm>
              <a:off x="5694489" y="2463800"/>
              <a:ext cx="7270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MEM</a:t>
              </a:r>
            </a:p>
          </p:txBody>
        </p:sp>
        <p:sp>
          <p:nvSpPr>
            <p:cNvPr id="63502" name="Rectangle 50"/>
            <p:cNvSpPr>
              <a:spLocks noChangeArrowheads="1"/>
            </p:cNvSpPr>
            <p:nvPr/>
          </p:nvSpPr>
          <p:spPr bwMode="auto">
            <a:xfrm>
              <a:off x="6456489" y="2479675"/>
              <a:ext cx="5746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WB</a:t>
              </a:r>
            </a:p>
          </p:txBody>
        </p:sp>
        <p:sp>
          <p:nvSpPr>
            <p:cNvPr id="63503" name="Freeform 51"/>
            <p:cNvSpPr>
              <a:spLocks/>
            </p:cNvSpPr>
            <p:nvPr/>
          </p:nvSpPr>
          <p:spPr bwMode="auto">
            <a:xfrm>
              <a:off x="5130927" y="2654300"/>
              <a:ext cx="338137" cy="763588"/>
            </a:xfrm>
            <a:custGeom>
              <a:avLst/>
              <a:gdLst>
                <a:gd name="T0" fmla="*/ 0 w 213"/>
                <a:gd name="T1" fmla="*/ 508000 h 481"/>
                <a:gd name="T2" fmla="*/ 112712 w 213"/>
                <a:gd name="T3" fmla="*/ 381000 h 481"/>
                <a:gd name="T4" fmla="*/ 0 w 213"/>
                <a:gd name="T5" fmla="*/ 254000 h 481"/>
                <a:gd name="T6" fmla="*/ 0 w 213"/>
                <a:gd name="T7" fmla="*/ 0 h 481"/>
                <a:gd name="T8" fmla="*/ 336550 w 213"/>
                <a:gd name="T9" fmla="*/ 254000 h 481"/>
                <a:gd name="T10" fmla="*/ 336550 w 213"/>
                <a:gd name="T11" fmla="*/ 508000 h 481"/>
                <a:gd name="T12" fmla="*/ 0 w 213"/>
                <a:gd name="T13" fmla="*/ 762000 h 481"/>
                <a:gd name="T14" fmla="*/ 0 w 213"/>
                <a:gd name="T15" fmla="*/ 50800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3504" name="Rectangle 52"/>
            <p:cNvSpPr>
              <a:spLocks noChangeArrowheads="1"/>
            </p:cNvSpPr>
            <p:nvPr/>
          </p:nvSpPr>
          <p:spPr bwMode="auto">
            <a:xfrm rot="5400000">
              <a:off x="4976940" y="2849562"/>
              <a:ext cx="609600"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3505" name="Rectangle 53"/>
            <p:cNvSpPr>
              <a:spLocks noChangeArrowheads="1"/>
            </p:cNvSpPr>
            <p:nvPr/>
          </p:nvSpPr>
          <p:spPr bwMode="auto">
            <a:xfrm>
              <a:off x="3756152" y="2860675"/>
              <a:ext cx="361950" cy="333375"/>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9" name="Group 54"/>
            <p:cNvGrpSpPr>
              <a:grpSpLocks/>
            </p:cNvGrpSpPr>
            <p:nvPr/>
          </p:nvGrpSpPr>
          <p:grpSpPr bwMode="auto">
            <a:xfrm>
              <a:off x="3660902" y="2806700"/>
              <a:ext cx="539750" cy="458788"/>
              <a:chOff x="1935" y="1349"/>
              <a:chExt cx="340" cy="289"/>
            </a:xfrm>
          </p:grpSpPr>
          <p:sp>
            <p:nvSpPr>
              <p:cNvPr id="63524" name="Freeform 5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3525" name="Freeform 5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3507" name="Rectangle 57"/>
            <p:cNvSpPr>
              <a:spLocks noChangeArrowheads="1"/>
            </p:cNvSpPr>
            <p:nvPr/>
          </p:nvSpPr>
          <p:spPr bwMode="auto">
            <a:xfrm>
              <a:off x="4360989" y="2817813"/>
              <a:ext cx="519113"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3508" name="Freeform 58"/>
            <p:cNvSpPr>
              <a:spLocks/>
            </p:cNvSpPr>
            <p:nvPr/>
          </p:nvSpPr>
          <p:spPr bwMode="auto">
            <a:xfrm>
              <a:off x="4391152" y="2806700"/>
              <a:ext cx="236537" cy="458788"/>
            </a:xfrm>
            <a:custGeom>
              <a:avLst/>
              <a:gdLst>
                <a:gd name="T0" fmla="*/ 234950 w 149"/>
                <a:gd name="T1" fmla="*/ 0 h 289"/>
                <a:gd name="T2" fmla="*/ 0 w 149"/>
                <a:gd name="T3" fmla="*/ 0 h 289"/>
                <a:gd name="T4" fmla="*/ 0 w 149"/>
                <a:gd name="T5" fmla="*/ 457200 h 289"/>
                <a:gd name="T6" fmla="*/ 234950 w 149"/>
                <a:gd name="T7" fmla="*/ 457200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3509" name="Freeform 59"/>
            <p:cNvSpPr>
              <a:spLocks/>
            </p:cNvSpPr>
            <p:nvPr/>
          </p:nvSpPr>
          <p:spPr bwMode="auto">
            <a:xfrm>
              <a:off x="4626102" y="2806700"/>
              <a:ext cx="234950" cy="458788"/>
            </a:xfrm>
            <a:custGeom>
              <a:avLst/>
              <a:gdLst>
                <a:gd name="T0" fmla="*/ 0 w 148"/>
                <a:gd name="T1" fmla="*/ 0 h 289"/>
                <a:gd name="T2" fmla="*/ 233363 w 148"/>
                <a:gd name="T3" fmla="*/ 0 h 289"/>
                <a:gd name="T4" fmla="*/ 233363 w 148"/>
                <a:gd name="T5" fmla="*/ 457200 h 289"/>
                <a:gd name="T6" fmla="*/ 0 w 148"/>
                <a:gd name="T7" fmla="*/ 457200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3510" name="Line 60"/>
            <p:cNvSpPr>
              <a:spLocks noChangeShapeType="1"/>
            </p:cNvSpPr>
            <p:nvPr/>
          </p:nvSpPr>
          <p:spPr bwMode="auto">
            <a:xfrm>
              <a:off x="4208589" y="3035300"/>
              <a:ext cx="152400" cy="0"/>
            </a:xfrm>
            <a:prstGeom prst="line">
              <a:avLst/>
            </a:prstGeom>
            <a:noFill/>
            <a:ln w="25400">
              <a:solidFill>
                <a:schemeClr val="tx1"/>
              </a:solidFill>
              <a:round/>
              <a:headEnd/>
              <a:tailEnd/>
            </a:ln>
          </p:spPr>
          <p:txBody>
            <a:bodyPr wrap="none" anchor="ctr"/>
            <a:lstStyle/>
            <a:p>
              <a:endParaRPr lang="en-US"/>
            </a:p>
          </p:txBody>
        </p:sp>
        <p:sp>
          <p:nvSpPr>
            <p:cNvPr id="63511" name="Freeform 61"/>
            <p:cNvSpPr>
              <a:spLocks/>
            </p:cNvSpPr>
            <p:nvPr/>
          </p:nvSpPr>
          <p:spPr bwMode="auto">
            <a:xfrm>
              <a:off x="4307014" y="2882900"/>
              <a:ext cx="76200" cy="153988"/>
            </a:xfrm>
            <a:custGeom>
              <a:avLst/>
              <a:gdLst>
                <a:gd name="T0" fmla="*/ 0 w 48"/>
                <a:gd name="T1" fmla="*/ 152400 h 97"/>
                <a:gd name="T2" fmla="*/ 0 w 48"/>
                <a:gd name="T3" fmla="*/ 0 h 97"/>
                <a:gd name="T4" fmla="*/ 74613 w 48"/>
                <a:gd name="T5" fmla="*/ 0 h 97"/>
                <a:gd name="T6" fmla="*/ 74613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3512" name="Line 62"/>
            <p:cNvSpPr>
              <a:spLocks noChangeShapeType="1"/>
            </p:cNvSpPr>
            <p:nvPr/>
          </p:nvSpPr>
          <p:spPr bwMode="auto">
            <a:xfrm>
              <a:off x="4868989" y="2882900"/>
              <a:ext cx="249238" cy="0"/>
            </a:xfrm>
            <a:prstGeom prst="line">
              <a:avLst/>
            </a:prstGeom>
            <a:noFill/>
            <a:ln w="25400">
              <a:solidFill>
                <a:schemeClr val="tx1"/>
              </a:solidFill>
              <a:round/>
              <a:headEnd/>
              <a:tailEnd/>
            </a:ln>
          </p:spPr>
          <p:txBody>
            <a:bodyPr wrap="none" anchor="ctr"/>
            <a:lstStyle/>
            <a:p>
              <a:endParaRPr lang="en-US"/>
            </a:p>
          </p:txBody>
        </p:sp>
        <p:sp>
          <p:nvSpPr>
            <p:cNvPr id="63513" name="Rectangle 63"/>
            <p:cNvSpPr>
              <a:spLocks noChangeArrowheads="1"/>
            </p:cNvSpPr>
            <p:nvPr/>
          </p:nvSpPr>
          <p:spPr bwMode="auto">
            <a:xfrm>
              <a:off x="5708777" y="2876550"/>
              <a:ext cx="479425"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3514" name="Rectangle 64"/>
            <p:cNvSpPr>
              <a:spLocks noChangeArrowheads="1"/>
            </p:cNvSpPr>
            <p:nvPr/>
          </p:nvSpPr>
          <p:spPr bwMode="auto">
            <a:xfrm>
              <a:off x="6439027" y="2809875"/>
              <a:ext cx="519112"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3515" name="Freeform 65"/>
            <p:cNvSpPr>
              <a:spLocks/>
            </p:cNvSpPr>
            <p:nvPr/>
          </p:nvSpPr>
          <p:spPr bwMode="auto">
            <a:xfrm>
              <a:off x="6705727" y="2806700"/>
              <a:ext cx="227012" cy="458788"/>
            </a:xfrm>
            <a:custGeom>
              <a:avLst/>
              <a:gdLst>
                <a:gd name="T0" fmla="*/ 0 w 143"/>
                <a:gd name="T1" fmla="*/ 0 h 289"/>
                <a:gd name="T2" fmla="*/ 225425 w 143"/>
                <a:gd name="T3" fmla="*/ 0 h 289"/>
                <a:gd name="T4" fmla="*/ 225425 w 143"/>
                <a:gd name="T5" fmla="*/ 457200 h 289"/>
                <a:gd name="T6" fmla="*/ 0 w 143"/>
                <a:gd name="T7" fmla="*/ 457200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3516" name="Line 66"/>
            <p:cNvSpPr>
              <a:spLocks noChangeShapeType="1"/>
            </p:cNvSpPr>
            <p:nvPr/>
          </p:nvSpPr>
          <p:spPr bwMode="auto">
            <a:xfrm>
              <a:off x="6248527" y="3035300"/>
              <a:ext cx="220662" cy="0"/>
            </a:xfrm>
            <a:prstGeom prst="line">
              <a:avLst/>
            </a:prstGeom>
            <a:noFill/>
            <a:ln w="25400">
              <a:solidFill>
                <a:schemeClr val="tx1"/>
              </a:solidFill>
              <a:round/>
              <a:headEnd/>
              <a:tailEnd/>
            </a:ln>
          </p:spPr>
          <p:txBody>
            <a:bodyPr wrap="none" anchor="ctr"/>
            <a:lstStyle/>
            <a:p>
              <a:endParaRPr lang="en-US"/>
            </a:p>
          </p:txBody>
        </p:sp>
        <p:sp>
          <p:nvSpPr>
            <p:cNvPr id="63517" name="Line 67"/>
            <p:cNvSpPr>
              <a:spLocks noChangeShapeType="1"/>
            </p:cNvSpPr>
            <p:nvPr/>
          </p:nvSpPr>
          <p:spPr bwMode="auto">
            <a:xfrm>
              <a:off x="5480177" y="3035300"/>
              <a:ext cx="246062" cy="0"/>
            </a:xfrm>
            <a:prstGeom prst="line">
              <a:avLst/>
            </a:prstGeom>
            <a:noFill/>
            <a:ln w="25400">
              <a:solidFill>
                <a:schemeClr val="tx1"/>
              </a:solidFill>
              <a:round/>
              <a:headEnd/>
              <a:tailEnd/>
            </a:ln>
          </p:spPr>
          <p:txBody>
            <a:bodyPr wrap="none" anchor="ctr"/>
            <a:lstStyle/>
            <a:p>
              <a:endParaRPr lang="en-US"/>
            </a:p>
          </p:txBody>
        </p:sp>
        <p:sp>
          <p:nvSpPr>
            <p:cNvPr id="63518" name="Freeform 68"/>
            <p:cNvSpPr>
              <a:spLocks/>
            </p:cNvSpPr>
            <p:nvPr/>
          </p:nvSpPr>
          <p:spPr bwMode="auto">
            <a:xfrm>
              <a:off x="5672264" y="3035300"/>
              <a:ext cx="684213" cy="306388"/>
            </a:xfrm>
            <a:custGeom>
              <a:avLst/>
              <a:gdLst>
                <a:gd name="T0" fmla="*/ 0 w 431"/>
                <a:gd name="T1" fmla="*/ 0 h 193"/>
                <a:gd name="T2" fmla="*/ 0 w 431"/>
                <a:gd name="T3" fmla="*/ 304800 h 193"/>
                <a:gd name="T4" fmla="*/ 620713 w 431"/>
                <a:gd name="T5" fmla="*/ 304800 h 193"/>
                <a:gd name="T6" fmla="*/ 620713 w 431"/>
                <a:gd name="T7" fmla="*/ 101600 h 193"/>
                <a:gd name="T8" fmla="*/ 68262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3519" name="Line 69"/>
            <p:cNvSpPr>
              <a:spLocks noChangeShapeType="1"/>
            </p:cNvSpPr>
            <p:nvPr/>
          </p:nvSpPr>
          <p:spPr bwMode="auto">
            <a:xfrm>
              <a:off x="4868989" y="3187700"/>
              <a:ext cx="249238" cy="0"/>
            </a:xfrm>
            <a:prstGeom prst="line">
              <a:avLst/>
            </a:prstGeom>
            <a:noFill/>
            <a:ln w="25400">
              <a:solidFill>
                <a:schemeClr val="tx1"/>
              </a:solidFill>
              <a:round/>
              <a:headEnd/>
              <a:tailEnd/>
            </a:ln>
          </p:spPr>
          <p:txBody>
            <a:bodyPr wrap="none" anchor="ctr"/>
            <a:lstStyle/>
            <a:p>
              <a:endParaRPr lang="en-US"/>
            </a:p>
          </p:txBody>
        </p:sp>
        <p:sp>
          <p:nvSpPr>
            <p:cNvPr id="63520" name="Freeform 70"/>
            <p:cNvSpPr>
              <a:spLocks/>
            </p:cNvSpPr>
            <p:nvPr/>
          </p:nvSpPr>
          <p:spPr bwMode="auto">
            <a:xfrm>
              <a:off x="5016627" y="3027363"/>
              <a:ext cx="534987" cy="441325"/>
            </a:xfrm>
            <a:custGeom>
              <a:avLst/>
              <a:gdLst>
                <a:gd name="T0" fmla="*/ 0 w 337"/>
                <a:gd name="T1" fmla="*/ 160338 h 278"/>
                <a:gd name="T2" fmla="*/ 0 w 337"/>
                <a:gd name="T3" fmla="*/ 439738 h 278"/>
                <a:gd name="T4" fmla="*/ 466725 w 337"/>
                <a:gd name="T5" fmla="*/ 439738 h 278"/>
                <a:gd name="T6" fmla="*/ 466725 w 337"/>
                <a:gd name="T7" fmla="*/ 142875 h 278"/>
                <a:gd name="T8" fmla="*/ 53340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10" name="Group 71"/>
            <p:cNvGrpSpPr>
              <a:grpSpLocks/>
            </p:cNvGrpSpPr>
            <p:nvPr/>
          </p:nvGrpSpPr>
          <p:grpSpPr bwMode="auto">
            <a:xfrm>
              <a:off x="5711952" y="2843213"/>
              <a:ext cx="515937" cy="458787"/>
              <a:chOff x="3671" y="1797"/>
              <a:chExt cx="325" cy="289"/>
            </a:xfrm>
          </p:grpSpPr>
          <p:sp>
            <p:nvSpPr>
              <p:cNvPr id="63522" name="Freeform 7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3523" name="Freeform 7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grpSp>
        <p:nvGrpSpPr>
          <p:cNvPr id="79" name="Group 78"/>
          <p:cNvGrpSpPr/>
          <p:nvPr/>
        </p:nvGrpSpPr>
        <p:grpSpPr>
          <a:xfrm>
            <a:off x="5653456" y="3374136"/>
            <a:ext cx="714133" cy="687994"/>
            <a:chOff x="5653456" y="3006725"/>
            <a:chExt cx="714133" cy="687994"/>
          </a:xfrm>
        </p:grpSpPr>
        <p:sp>
          <p:nvSpPr>
            <p:cNvPr id="63494" name="Line 42"/>
            <p:cNvSpPr>
              <a:spLocks noChangeShapeType="1"/>
            </p:cNvSpPr>
            <p:nvPr/>
          </p:nvSpPr>
          <p:spPr bwMode="auto">
            <a:xfrm flipH="1">
              <a:off x="5653456" y="3076575"/>
              <a:ext cx="647331" cy="618144"/>
            </a:xfrm>
            <a:prstGeom prst="line">
              <a:avLst/>
            </a:prstGeom>
            <a:noFill/>
            <a:ln w="50800">
              <a:solidFill>
                <a:srgbClr val="FF0000"/>
              </a:solidFill>
              <a:round/>
              <a:headEnd/>
              <a:tailEnd type="triangle" w="med" len="med"/>
            </a:ln>
          </p:spPr>
          <p:txBody>
            <a:bodyPr wrap="none" anchor="ctr"/>
            <a:lstStyle/>
            <a:p>
              <a:endParaRPr lang="en-US"/>
            </a:p>
          </p:txBody>
        </p:sp>
        <p:sp>
          <p:nvSpPr>
            <p:cNvPr id="63495" name="Oval 43"/>
            <p:cNvSpPr>
              <a:spLocks noChangeArrowheads="1"/>
            </p:cNvSpPr>
            <p:nvPr/>
          </p:nvSpPr>
          <p:spPr bwMode="auto">
            <a:xfrm>
              <a:off x="6273927" y="3006725"/>
              <a:ext cx="93662" cy="93663"/>
            </a:xfrm>
            <a:prstGeom prst="ellipse">
              <a:avLst/>
            </a:prstGeom>
            <a:solidFill>
              <a:schemeClr val="accent1"/>
            </a:solidFill>
            <a:ln w="25400">
              <a:solidFill>
                <a:schemeClr val="tx1"/>
              </a:solidFill>
              <a:round/>
              <a:headEnd/>
              <a:tailEnd/>
            </a:ln>
          </p:spPr>
          <p:txBody>
            <a:bodyPr wrap="none" anchor="ctr"/>
            <a:lstStyle/>
            <a:p>
              <a:endParaRPr lang="en-US"/>
            </a:p>
          </p:txBody>
        </p:sp>
      </p:grpSp>
      <p:sp>
        <p:nvSpPr>
          <p:cNvPr id="17" name="Slide Number Placeholder 16"/>
          <p:cNvSpPr>
            <a:spLocks noGrp="1"/>
          </p:cNvSpPr>
          <p:nvPr>
            <p:ph type="sldNum" sz="quarter" idx="12"/>
          </p:nvPr>
        </p:nvSpPr>
        <p:spPr/>
        <p:txBody>
          <a:bodyPr/>
          <a:lstStyle/>
          <a:p>
            <a:fld id="{3CC63E4C-4642-794D-A2FD-70F6B81535F5}" type="slidenum">
              <a:rPr lang="en-US" smtClean="0"/>
              <a:pPr/>
              <a:t>41</a:t>
            </a:fld>
            <a:endParaRPr lang="en-US" dirty="0"/>
          </a:p>
        </p:txBody>
      </p:sp>
    </p:spTree>
    <p:extLst>
      <p:ext uri="{BB962C8B-B14F-4D97-AF65-F5344CB8AC3E}">
        <p14:creationId xmlns:p14="http://schemas.microsoft.com/office/powerpoint/2010/main" val="23723695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solidFill>
                  <a:schemeClr val="accent1"/>
                </a:solidFill>
                <a:ea typeface="ＭＳ Ｐゴシック" pitchFamily="34" charset="-128"/>
              </a:rPr>
              <a:t>Data Hazard: Loads (2/3)</a:t>
            </a:r>
          </a:p>
        </p:txBody>
      </p:sp>
      <p:sp>
        <p:nvSpPr>
          <p:cNvPr id="69635" name="Rectangle 3"/>
          <p:cNvSpPr>
            <a:spLocks noGrp="1" noChangeArrowheads="1"/>
          </p:cNvSpPr>
          <p:nvPr>
            <p:ph idx="1"/>
          </p:nvPr>
        </p:nvSpPr>
        <p:spPr>
          <a:xfrm>
            <a:off x="439313" y="1251374"/>
            <a:ext cx="8229600" cy="640080"/>
          </a:xfrm>
        </p:spPr>
        <p:txBody>
          <a:bodyPr>
            <a:normAutofit fontScale="85000" lnSpcReduction="10000"/>
          </a:bodyPr>
          <a:lstStyle/>
          <a:p>
            <a:r>
              <a:rPr lang="en-US" dirty="0" smtClean="0">
                <a:ea typeface="ＭＳ Ｐゴシック" pitchFamily="34" charset="-128"/>
              </a:rPr>
              <a:t>Stalled instruction converted to “bubble”, acts like </a:t>
            </a:r>
            <a:r>
              <a:rPr lang="en-US" dirty="0" err="1" smtClean="0">
                <a:ea typeface="ＭＳ Ｐゴシック" pitchFamily="34" charset="-128"/>
              </a:rPr>
              <a:t>nop</a:t>
            </a:r>
            <a:endParaRPr lang="en-US" sz="3000" dirty="0" smtClean="0">
              <a:latin typeface="Courier New" pitchFamily="49" charset="0"/>
              <a:ea typeface="ＭＳ Ｐゴシック" pitchFamily="34" charset="-128"/>
              <a:cs typeface="Courier New" pitchFamily="49" charset="0"/>
            </a:endParaRPr>
          </a:p>
        </p:txBody>
      </p:sp>
      <p:grpSp>
        <p:nvGrpSpPr>
          <p:cNvPr id="137" name="Group 136"/>
          <p:cNvGrpSpPr/>
          <p:nvPr/>
        </p:nvGrpSpPr>
        <p:grpSpPr>
          <a:xfrm>
            <a:off x="358818" y="2286000"/>
            <a:ext cx="8339095" cy="4206875"/>
            <a:chOff x="358818" y="2286000"/>
            <a:chExt cx="8339095" cy="4206875"/>
          </a:xfrm>
        </p:grpSpPr>
        <p:grpSp>
          <p:nvGrpSpPr>
            <p:cNvPr id="2" name="Group 4"/>
            <p:cNvGrpSpPr>
              <a:grpSpLocks/>
            </p:cNvGrpSpPr>
            <p:nvPr/>
          </p:nvGrpSpPr>
          <p:grpSpPr bwMode="auto">
            <a:xfrm>
              <a:off x="3048000" y="2286000"/>
              <a:ext cx="4800600" cy="4206875"/>
              <a:chOff x="1934" y="1056"/>
              <a:chExt cx="3024" cy="2650"/>
            </a:xfrm>
          </p:grpSpPr>
          <p:sp>
            <p:nvSpPr>
              <p:cNvPr id="69736" name="Line 5"/>
              <p:cNvSpPr>
                <a:spLocks noChangeShapeType="1"/>
              </p:cNvSpPr>
              <p:nvPr/>
            </p:nvSpPr>
            <p:spPr bwMode="auto">
              <a:xfrm>
                <a:off x="1934"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37" name="Line 6"/>
              <p:cNvSpPr>
                <a:spLocks noChangeShapeType="1"/>
              </p:cNvSpPr>
              <p:nvPr/>
            </p:nvSpPr>
            <p:spPr bwMode="auto">
              <a:xfrm>
                <a:off x="2366"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38" name="Line 7"/>
              <p:cNvSpPr>
                <a:spLocks noChangeShapeType="1"/>
              </p:cNvSpPr>
              <p:nvPr/>
            </p:nvSpPr>
            <p:spPr bwMode="auto">
              <a:xfrm>
                <a:off x="2798"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39" name="Line 8"/>
              <p:cNvSpPr>
                <a:spLocks noChangeShapeType="1"/>
              </p:cNvSpPr>
              <p:nvPr/>
            </p:nvSpPr>
            <p:spPr bwMode="auto">
              <a:xfrm>
                <a:off x="3230"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40" name="Line 9"/>
              <p:cNvSpPr>
                <a:spLocks noChangeShapeType="1"/>
              </p:cNvSpPr>
              <p:nvPr/>
            </p:nvSpPr>
            <p:spPr bwMode="auto">
              <a:xfrm>
                <a:off x="3662"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41" name="Line 10"/>
              <p:cNvSpPr>
                <a:spLocks noChangeShapeType="1"/>
              </p:cNvSpPr>
              <p:nvPr/>
            </p:nvSpPr>
            <p:spPr bwMode="auto">
              <a:xfrm>
                <a:off x="4094"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42" name="Line 11"/>
              <p:cNvSpPr>
                <a:spLocks noChangeShapeType="1"/>
              </p:cNvSpPr>
              <p:nvPr/>
            </p:nvSpPr>
            <p:spPr bwMode="auto">
              <a:xfrm flipH="1">
                <a:off x="4510" y="1056"/>
                <a:ext cx="16" cy="2650"/>
              </a:xfrm>
              <a:prstGeom prst="line">
                <a:avLst/>
              </a:prstGeom>
              <a:noFill/>
              <a:ln w="25400">
                <a:solidFill>
                  <a:schemeClr val="tx1"/>
                </a:solidFill>
                <a:prstDash val="sysDot"/>
                <a:round/>
                <a:headEnd/>
                <a:tailEnd/>
              </a:ln>
            </p:spPr>
            <p:txBody>
              <a:bodyPr wrap="none" anchor="ctr"/>
              <a:lstStyle/>
              <a:p>
                <a:endParaRPr lang="en-US"/>
              </a:p>
            </p:txBody>
          </p:sp>
          <p:sp>
            <p:nvSpPr>
              <p:cNvPr id="69743" name="Line 12"/>
              <p:cNvSpPr>
                <a:spLocks noChangeShapeType="1"/>
              </p:cNvSpPr>
              <p:nvPr/>
            </p:nvSpPr>
            <p:spPr bwMode="auto">
              <a:xfrm flipH="1">
                <a:off x="4942" y="1056"/>
                <a:ext cx="16" cy="2650"/>
              </a:xfrm>
              <a:prstGeom prst="line">
                <a:avLst/>
              </a:prstGeom>
              <a:noFill/>
              <a:ln w="25400">
                <a:solidFill>
                  <a:schemeClr val="tx1"/>
                </a:solidFill>
                <a:prstDash val="sysDot"/>
                <a:round/>
                <a:headEnd/>
                <a:tailEnd/>
              </a:ln>
            </p:spPr>
            <p:txBody>
              <a:bodyPr wrap="none" anchor="ctr"/>
              <a:lstStyle/>
              <a:p>
                <a:endParaRPr lang="en-US"/>
              </a:p>
            </p:txBody>
          </p:sp>
        </p:grpSp>
        <p:sp>
          <p:nvSpPr>
            <p:cNvPr id="69637" name="Rectangle 13"/>
            <p:cNvSpPr>
              <a:spLocks noChangeArrowheads="1"/>
            </p:cNvSpPr>
            <p:nvPr/>
          </p:nvSpPr>
          <p:spPr bwMode="auto">
            <a:xfrm>
              <a:off x="390525" y="4253955"/>
              <a:ext cx="2657475" cy="951543"/>
            </a:xfrm>
            <a:prstGeom prst="rect">
              <a:avLst/>
            </a:prstGeom>
            <a:noFill/>
            <a:ln w="12700">
              <a:noFill/>
              <a:miter lim="800000"/>
              <a:headEnd/>
              <a:tailEnd/>
            </a:ln>
          </p:spPr>
          <p:txBody>
            <a:bodyPr lIns="90487" tIns="44450" rIns="90487" bIns="44450">
              <a:spAutoFit/>
            </a:bodyPr>
            <a:lstStyle/>
            <a:p>
              <a:r>
                <a:rPr lang="en-US" sz="2800" b="1" dirty="0">
                  <a:solidFill>
                    <a:schemeClr val="tx1"/>
                  </a:solidFill>
                  <a:latin typeface="Arial" pitchFamily="34" charset="0"/>
                </a:rPr>
                <a:t>sub $t3,</a:t>
              </a:r>
              <a:r>
                <a:rPr lang="en-US" sz="2800" b="1" dirty="0">
                  <a:solidFill>
                    <a:schemeClr val="accent1"/>
                  </a:solidFill>
                  <a:latin typeface="Arial" pitchFamily="34" charset="0"/>
                </a:rPr>
                <a:t>$t0</a:t>
              </a:r>
              <a:r>
                <a:rPr lang="en-US" sz="2800" b="1" dirty="0">
                  <a:solidFill>
                    <a:schemeClr val="tx1"/>
                  </a:solidFill>
                  <a:latin typeface="Arial" pitchFamily="34" charset="0"/>
                </a:rPr>
                <a:t>,$t2</a:t>
              </a:r>
            </a:p>
            <a:p>
              <a:endParaRPr lang="en-US" sz="2800" b="1" dirty="0">
                <a:solidFill>
                  <a:schemeClr val="tx1"/>
                </a:solidFill>
                <a:latin typeface="Arial" pitchFamily="34" charset="0"/>
              </a:endParaRPr>
            </a:p>
          </p:txBody>
        </p:sp>
        <p:sp>
          <p:nvSpPr>
            <p:cNvPr id="69638" name="Rectangle 14"/>
            <p:cNvSpPr>
              <a:spLocks noChangeArrowheads="1"/>
            </p:cNvSpPr>
            <p:nvPr/>
          </p:nvSpPr>
          <p:spPr bwMode="auto">
            <a:xfrm>
              <a:off x="381000" y="4968330"/>
              <a:ext cx="2676525" cy="520700"/>
            </a:xfrm>
            <a:prstGeom prst="rect">
              <a:avLst/>
            </a:prstGeom>
            <a:noFill/>
            <a:ln w="12700">
              <a:noFill/>
              <a:miter lim="800000"/>
              <a:headEnd/>
              <a:tailEnd/>
            </a:ln>
          </p:spPr>
          <p:txBody>
            <a:bodyPr wrap="none" lIns="90487" tIns="44450" rIns="90487" bIns="44450">
              <a:spAutoFit/>
            </a:bodyPr>
            <a:lstStyle/>
            <a:p>
              <a:r>
                <a:rPr lang="en-US" sz="2800" b="1">
                  <a:solidFill>
                    <a:schemeClr val="tx1"/>
                  </a:solidFill>
                  <a:latin typeface="Arial" pitchFamily="34" charset="0"/>
                </a:rPr>
                <a:t>and $t5,</a:t>
              </a:r>
              <a:r>
                <a:rPr lang="en-US" sz="2800" b="1">
                  <a:latin typeface="Arial" pitchFamily="34" charset="0"/>
                </a:rPr>
                <a:t>$t0</a:t>
              </a:r>
              <a:r>
                <a:rPr lang="en-US" sz="2800" b="1">
                  <a:solidFill>
                    <a:schemeClr val="tx1"/>
                  </a:solidFill>
                  <a:latin typeface="Arial" pitchFamily="34" charset="0"/>
                </a:rPr>
                <a:t>,$t4</a:t>
              </a:r>
            </a:p>
          </p:txBody>
        </p:sp>
        <p:grpSp>
          <p:nvGrpSpPr>
            <p:cNvPr id="3" name="Group 15"/>
            <p:cNvGrpSpPr>
              <a:grpSpLocks/>
            </p:cNvGrpSpPr>
            <p:nvPr/>
          </p:nvGrpSpPr>
          <p:grpSpPr bwMode="auto">
            <a:xfrm>
              <a:off x="381000" y="5677943"/>
              <a:ext cx="8316913" cy="814387"/>
              <a:chOff x="240" y="2991"/>
              <a:chExt cx="5239" cy="513"/>
            </a:xfrm>
            <a:noFill/>
          </p:grpSpPr>
          <p:sp>
            <p:nvSpPr>
              <p:cNvPr id="2794512" name="Rectangle 16"/>
              <p:cNvSpPr>
                <a:spLocks noChangeArrowheads="1"/>
              </p:cNvSpPr>
              <p:nvPr/>
            </p:nvSpPr>
            <p:spPr bwMode="auto">
              <a:xfrm>
                <a:off x="240" y="3051"/>
                <a:ext cx="1636" cy="328"/>
              </a:xfrm>
              <a:prstGeom prst="rect">
                <a:avLst/>
              </a:prstGeom>
              <a:grpFill/>
              <a:ln w="12700">
                <a:noFill/>
                <a:miter lim="800000"/>
                <a:headEnd/>
                <a:tailEnd/>
              </a:ln>
              <a:effectLst/>
            </p:spPr>
            <p:txBody>
              <a:bodyPr wrap="none" lIns="90487" tIns="44450" rIns="90487" bIns="44450">
                <a:spAutoFit/>
              </a:bodyPr>
              <a:lstStyle/>
              <a:p>
                <a:pPr>
                  <a:defRPr/>
                </a:pPr>
                <a:r>
                  <a:rPr lang="en-US" sz="2800" b="1" dirty="0">
                    <a:solidFill>
                      <a:schemeClr val="tx1"/>
                    </a:solidFill>
                    <a:latin typeface="Arial" pitchFamily="-65" charset="0"/>
                    <a:ea typeface="+mn-ea"/>
                  </a:rPr>
                  <a:t>or   $t7,</a:t>
                </a:r>
                <a:r>
                  <a:rPr lang="en-US" sz="2800" b="1" dirty="0">
                    <a:latin typeface="Arial" pitchFamily="-65" charset="0"/>
                    <a:ea typeface="+mn-ea"/>
                  </a:rPr>
                  <a:t>$t0</a:t>
                </a:r>
                <a:r>
                  <a:rPr lang="en-US" sz="2800" b="1" dirty="0">
                    <a:solidFill>
                      <a:schemeClr val="tx1"/>
                    </a:solidFill>
                    <a:latin typeface="Arial" pitchFamily="-65" charset="0"/>
                    <a:ea typeface="+mn-ea"/>
                  </a:rPr>
                  <a:t>,$t6</a:t>
                </a:r>
              </a:p>
            </p:txBody>
          </p:sp>
          <p:sp>
            <p:nvSpPr>
              <p:cNvPr id="2794513" name="Freeform 17" descr="25%"/>
              <p:cNvSpPr>
                <a:spLocks/>
              </p:cNvSpPr>
              <p:nvPr/>
            </p:nvSpPr>
            <p:spPr bwMode="auto">
              <a:xfrm>
                <a:off x="4318" y="308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4" name="Freeform 18"/>
              <p:cNvSpPr>
                <a:spLocks/>
              </p:cNvSpPr>
              <p:nvPr/>
            </p:nvSpPr>
            <p:spPr bwMode="auto">
              <a:xfrm>
                <a:off x="4636" y="299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5" name="Freeform 19"/>
              <p:cNvSpPr>
                <a:spLocks/>
              </p:cNvSpPr>
              <p:nvPr/>
            </p:nvSpPr>
            <p:spPr bwMode="auto">
              <a:xfrm>
                <a:off x="4977" y="3231"/>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6" name="Freeform 20"/>
              <p:cNvSpPr>
                <a:spLocks/>
              </p:cNvSpPr>
              <p:nvPr/>
            </p:nvSpPr>
            <p:spPr bwMode="auto">
              <a:xfrm>
                <a:off x="3710" y="3087"/>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7" name="Freeform 21"/>
              <p:cNvSpPr>
                <a:spLocks/>
              </p:cNvSpPr>
              <p:nvPr/>
            </p:nvSpPr>
            <p:spPr bwMode="auto">
              <a:xfrm>
                <a:off x="3868" y="3081"/>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8" name="Rectangle 22"/>
              <p:cNvSpPr>
                <a:spLocks noChangeArrowheads="1"/>
              </p:cNvSpPr>
              <p:nvPr/>
            </p:nvSpPr>
            <p:spPr bwMode="auto">
              <a:xfrm>
                <a:off x="3691" y="3089"/>
                <a:ext cx="228"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I$</a:t>
                </a:r>
              </a:p>
            </p:txBody>
          </p:sp>
          <p:sp>
            <p:nvSpPr>
              <p:cNvPr id="2794519" name="Rectangle 23"/>
              <p:cNvSpPr>
                <a:spLocks noChangeArrowheads="1"/>
              </p:cNvSpPr>
              <p:nvPr/>
            </p:nvSpPr>
            <p:spPr bwMode="auto">
              <a:xfrm rot="5400000">
                <a:off x="4537" y="3114"/>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sp>
            <p:nvSpPr>
              <p:cNvPr id="2794520" name="Rectangle 24"/>
              <p:cNvSpPr>
                <a:spLocks noChangeArrowheads="1"/>
              </p:cNvSpPr>
              <p:nvPr/>
            </p:nvSpPr>
            <p:spPr bwMode="auto">
              <a:xfrm>
                <a:off x="4151" y="3094"/>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4521" name="Freeform 25"/>
              <p:cNvSpPr>
                <a:spLocks/>
              </p:cNvSpPr>
              <p:nvPr/>
            </p:nvSpPr>
            <p:spPr bwMode="auto">
              <a:xfrm>
                <a:off x="4170" y="3087"/>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2" name="Line 26"/>
              <p:cNvSpPr>
                <a:spLocks noChangeShapeType="1"/>
              </p:cNvSpPr>
              <p:nvPr/>
            </p:nvSpPr>
            <p:spPr bwMode="auto">
              <a:xfrm>
                <a:off x="4055" y="3231"/>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23" name="Freeform 27"/>
              <p:cNvSpPr>
                <a:spLocks/>
              </p:cNvSpPr>
              <p:nvPr/>
            </p:nvSpPr>
            <p:spPr bwMode="auto">
              <a:xfrm>
                <a:off x="4117" y="313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4" name="Line 28"/>
              <p:cNvSpPr>
                <a:spLocks noChangeShapeType="1"/>
              </p:cNvSpPr>
              <p:nvPr/>
            </p:nvSpPr>
            <p:spPr bwMode="auto">
              <a:xfrm>
                <a:off x="4471" y="3135"/>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25" name="Rectangle 29"/>
              <p:cNvSpPr>
                <a:spLocks noChangeArrowheads="1"/>
              </p:cNvSpPr>
              <p:nvPr/>
            </p:nvSpPr>
            <p:spPr bwMode="auto">
              <a:xfrm>
                <a:off x="4968" y="3089"/>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sp>
            <p:nvSpPr>
              <p:cNvPr id="2794526" name="Freeform 30"/>
              <p:cNvSpPr>
                <a:spLocks/>
              </p:cNvSpPr>
              <p:nvPr/>
            </p:nvSpPr>
            <p:spPr bwMode="auto">
              <a:xfrm>
                <a:off x="5019" y="308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7" name="Freeform 31"/>
              <p:cNvSpPr>
                <a:spLocks/>
              </p:cNvSpPr>
              <p:nvPr/>
            </p:nvSpPr>
            <p:spPr bwMode="auto">
              <a:xfrm>
                <a:off x="5180" y="308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8" name="Line 32"/>
              <p:cNvSpPr>
                <a:spLocks noChangeShapeType="1"/>
              </p:cNvSpPr>
              <p:nvPr/>
            </p:nvSpPr>
            <p:spPr bwMode="auto">
              <a:xfrm>
                <a:off x="5340" y="3231"/>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29" name="Line 33"/>
              <p:cNvSpPr>
                <a:spLocks noChangeShapeType="1"/>
              </p:cNvSpPr>
              <p:nvPr/>
            </p:nvSpPr>
            <p:spPr bwMode="auto">
              <a:xfrm>
                <a:off x="4856" y="3231"/>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30" name="Line 34"/>
              <p:cNvSpPr>
                <a:spLocks noChangeShapeType="1"/>
              </p:cNvSpPr>
              <p:nvPr/>
            </p:nvSpPr>
            <p:spPr bwMode="auto">
              <a:xfrm>
                <a:off x="4471" y="3327"/>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31" name="Freeform 35"/>
              <p:cNvSpPr>
                <a:spLocks/>
              </p:cNvSpPr>
              <p:nvPr/>
            </p:nvSpPr>
            <p:spPr bwMode="auto">
              <a:xfrm>
                <a:off x="4564" y="322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69640" name="Rectangle 36"/>
            <p:cNvSpPr>
              <a:spLocks noChangeArrowheads="1"/>
            </p:cNvSpPr>
            <p:nvPr/>
          </p:nvSpPr>
          <p:spPr bwMode="auto">
            <a:xfrm>
              <a:off x="533400" y="2290218"/>
              <a:ext cx="2341987" cy="951543"/>
            </a:xfrm>
            <a:prstGeom prst="rect">
              <a:avLst/>
            </a:prstGeom>
            <a:noFill/>
            <a:ln w="12700">
              <a:noFill/>
              <a:miter lim="800000"/>
              <a:headEnd/>
              <a:tailEnd/>
            </a:ln>
          </p:spPr>
          <p:txBody>
            <a:bodyPr wrap="none" lIns="90487" tIns="44450" rIns="90487" bIns="44450">
              <a:spAutoFit/>
            </a:bodyPr>
            <a:lstStyle/>
            <a:p>
              <a:r>
                <a:rPr lang="en-US" sz="2800" b="1" dirty="0" err="1">
                  <a:solidFill>
                    <a:schemeClr val="tx1"/>
                  </a:solidFill>
                  <a:latin typeface="Arial" pitchFamily="34" charset="0"/>
                </a:rPr>
                <a:t>lw</a:t>
              </a:r>
              <a:r>
                <a:rPr lang="en-US" sz="2800" b="1" dirty="0">
                  <a:solidFill>
                    <a:schemeClr val="tx1"/>
                  </a:solidFill>
                  <a:latin typeface="Arial" pitchFamily="34" charset="0"/>
                </a:rPr>
                <a:t> </a:t>
              </a:r>
              <a:r>
                <a:rPr lang="en-US" sz="2800" b="1" dirty="0">
                  <a:solidFill>
                    <a:schemeClr val="accent4"/>
                  </a:solidFill>
                  <a:latin typeface="Arial" pitchFamily="34" charset="0"/>
                </a:rPr>
                <a:t>$t0</a:t>
              </a:r>
              <a:r>
                <a:rPr lang="en-US" sz="2800" b="1" dirty="0">
                  <a:solidFill>
                    <a:schemeClr val="tx1"/>
                  </a:solidFill>
                  <a:latin typeface="Arial" pitchFamily="34" charset="0"/>
                </a:rPr>
                <a:t>, 0($t1)</a:t>
              </a:r>
            </a:p>
            <a:p>
              <a:endParaRPr lang="en-US" sz="2800" b="1" dirty="0">
                <a:solidFill>
                  <a:schemeClr val="tx1"/>
                </a:solidFill>
                <a:latin typeface="Arial" pitchFamily="34" charset="0"/>
              </a:endParaRPr>
            </a:p>
          </p:txBody>
        </p:sp>
        <p:grpSp>
          <p:nvGrpSpPr>
            <p:cNvPr id="4" name="Group 37"/>
            <p:cNvGrpSpPr>
              <a:grpSpLocks/>
            </p:cNvGrpSpPr>
            <p:nvPr/>
          </p:nvGrpSpPr>
          <p:grpSpPr bwMode="auto">
            <a:xfrm>
              <a:off x="3119438" y="2328318"/>
              <a:ext cx="3297237" cy="814387"/>
              <a:chOff x="1965" y="881"/>
              <a:chExt cx="2077" cy="513"/>
            </a:xfrm>
          </p:grpSpPr>
          <p:sp>
            <p:nvSpPr>
              <p:cNvPr id="69712" name="Freeform 38"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9713" name="Freeform 39"/>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9714" name="Rectangle 40"/>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9715" name="Rectangle 41"/>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5" name="Group 42"/>
              <p:cNvGrpSpPr>
                <a:grpSpLocks/>
              </p:cNvGrpSpPr>
              <p:nvPr/>
            </p:nvGrpSpPr>
            <p:grpSpPr bwMode="auto">
              <a:xfrm>
                <a:off x="1965" y="977"/>
                <a:ext cx="340" cy="289"/>
                <a:chOff x="1935" y="1349"/>
                <a:chExt cx="340" cy="289"/>
              </a:xfrm>
            </p:grpSpPr>
            <p:sp>
              <p:nvSpPr>
                <p:cNvPr id="69734" name="Freeform 43"/>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9735" name="Freeform 44"/>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9717" name="Rectangle 45"/>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718" name="Freeform 46"/>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9719" name="Freeform 47"/>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9720" name="Line 48"/>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en-US"/>
              </a:p>
            </p:txBody>
          </p:sp>
          <p:sp>
            <p:nvSpPr>
              <p:cNvPr id="69721" name="Freeform 49"/>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9722" name="Line 50"/>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en-US"/>
              </a:p>
            </p:txBody>
          </p:sp>
          <p:sp>
            <p:nvSpPr>
              <p:cNvPr id="69723" name="Rectangle 51"/>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9724" name="Rectangle 52"/>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725" name="Freeform 53"/>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9726" name="Line 54"/>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en-US"/>
              </a:p>
            </p:txBody>
          </p:sp>
          <p:sp>
            <p:nvSpPr>
              <p:cNvPr id="69727" name="Line 55"/>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en-US"/>
              </a:p>
            </p:txBody>
          </p:sp>
          <p:sp>
            <p:nvSpPr>
              <p:cNvPr id="69728" name="Freeform 56"/>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9729" name="Line 57"/>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en-US"/>
              </a:p>
            </p:txBody>
          </p:sp>
          <p:sp>
            <p:nvSpPr>
              <p:cNvPr id="69730" name="Freeform 58"/>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6" name="Group 59"/>
              <p:cNvGrpSpPr>
                <a:grpSpLocks/>
              </p:cNvGrpSpPr>
              <p:nvPr/>
            </p:nvGrpSpPr>
            <p:grpSpPr bwMode="auto">
              <a:xfrm>
                <a:off x="3265" y="955"/>
                <a:ext cx="325" cy="289"/>
                <a:chOff x="3671" y="1797"/>
                <a:chExt cx="325" cy="289"/>
              </a:xfrm>
            </p:grpSpPr>
            <p:sp>
              <p:nvSpPr>
                <p:cNvPr id="69732" name="Freeform 60"/>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9733" name="Freeform 61"/>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grpSp>
          <p:nvGrpSpPr>
            <p:cNvPr id="7" name="Group 62"/>
            <p:cNvGrpSpPr>
              <a:grpSpLocks/>
            </p:cNvGrpSpPr>
            <p:nvPr/>
          </p:nvGrpSpPr>
          <p:grpSpPr bwMode="auto">
            <a:xfrm>
              <a:off x="4975225" y="3215733"/>
              <a:ext cx="2209800" cy="661988"/>
              <a:chOff x="4032" y="2544"/>
              <a:chExt cx="1392" cy="417"/>
            </a:xfrm>
          </p:grpSpPr>
          <p:grpSp>
            <p:nvGrpSpPr>
              <p:cNvPr id="10" name="Group 69"/>
              <p:cNvGrpSpPr>
                <a:grpSpLocks/>
              </p:cNvGrpSpPr>
              <p:nvPr/>
            </p:nvGrpSpPr>
            <p:grpSpPr bwMode="auto">
              <a:xfrm>
                <a:off x="4032" y="2544"/>
                <a:ext cx="497" cy="417"/>
                <a:chOff x="2115" y="2560"/>
                <a:chExt cx="497" cy="417"/>
              </a:xfrm>
            </p:grpSpPr>
            <p:sp>
              <p:nvSpPr>
                <p:cNvPr id="69706" name="AutoShape 70"/>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7" name="Text Box 71"/>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nvGrpSpPr>
              <p:cNvPr id="11" name="Group 72"/>
              <p:cNvGrpSpPr>
                <a:grpSpLocks/>
              </p:cNvGrpSpPr>
              <p:nvPr/>
            </p:nvGrpSpPr>
            <p:grpSpPr bwMode="auto">
              <a:xfrm>
                <a:off x="4495" y="2544"/>
                <a:ext cx="497" cy="417"/>
                <a:chOff x="2115" y="2560"/>
                <a:chExt cx="497" cy="417"/>
              </a:xfrm>
            </p:grpSpPr>
            <p:sp>
              <p:nvSpPr>
                <p:cNvPr id="69704" name="AutoShape 73"/>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5" name="Text Box 74"/>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nvGrpSpPr>
              <p:cNvPr id="12" name="Group 75"/>
              <p:cNvGrpSpPr>
                <a:grpSpLocks/>
              </p:cNvGrpSpPr>
              <p:nvPr/>
            </p:nvGrpSpPr>
            <p:grpSpPr bwMode="auto">
              <a:xfrm>
                <a:off x="4927" y="2544"/>
                <a:ext cx="497" cy="417"/>
                <a:chOff x="2115" y="2560"/>
                <a:chExt cx="497" cy="417"/>
              </a:xfrm>
            </p:grpSpPr>
            <p:sp>
              <p:nvSpPr>
                <p:cNvPr id="69702" name="AutoShape 76"/>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3" name="Text Box 77"/>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grpSp>
          <p:nvGrpSpPr>
            <p:cNvPr id="13" name="Group 79"/>
            <p:cNvGrpSpPr>
              <a:grpSpLocks/>
            </p:cNvGrpSpPr>
            <p:nvPr/>
          </p:nvGrpSpPr>
          <p:grpSpPr bwMode="auto">
            <a:xfrm>
              <a:off x="4495800" y="4053930"/>
              <a:ext cx="3297238" cy="814388"/>
              <a:chOff x="1965" y="881"/>
              <a:chExt cx="2077" cy="513"/>
            </a:xfrm>
          </p:grpSpPr>
          <p:sp>
            <p:nvSpPr>
              <p:cNvPr id="69673" name="Freeform 80"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9674" name="Freeform 81"/>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9675" name="Rectangle 82"/>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sz="1600" b="1" dirty="0">
                    <a:solidFill>
                      <a:schemeClr val="tx1"/>
                    </a:solidFill>
                    <a:latin typeface="Times" charset="0"/>
                  </a:rPr>
                  <a:t>ALU</a:t>
                </a:r>
              </a:p>
            </p:txBody>
          </p:sp>
          <p:sp>
            <p:nvSpPr>
              <p:cNvPr id="69676" name="Rectangle 83"/>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14" name="Group 84"/>
              <p:cNvGrpSpPr>
                <a:grpSpLocks/>
              </p:cNvGrpSpPr>
              <p:nvPr/>
            </p:nvGrpSpPr>
            <p:grpSpPr bwMode="auto">
              <a:xfrm>
                <a:off x="1965" y="977"/>
                <a:ext cx="340" cy="289"/>
                <a:chOff x="1935" y="1349"/>
                <a:chExt cx="340" cy="289"/>
              </a:xfrm>
            </p:grpSpPr>
            <p:sp>
              <p:nvSpPr>
                <p:cNvPr id="69695" name="Freeform 8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9696" name="Freeform 8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9678" name="Rectangle 87"/>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79" name="Freeform 88"/>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9680" name="Freeform 89"/>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9683" name="Line 92"/>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en-US"/>
              </a:p>
            </p:txBody>
          </p:sp>
          <p:sp>
            <p:nvSpPr>
              <p:cNvPr id="69684" name="Rectangle 93"/>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9685" name="Rectangle 94"/>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86" name="Freeform 95"/>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9687" name="Line 96"/>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en-US"/>
              </a:p>
            </p:txBody>
          </p:sp>
          <p:sp>
            <p:nvSpPr>
              <p:cNvPr id="69688" name="Line 97"/>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en-US"/>
              </a:p>
            </p:txBody>
          </p:sp>
          <p:sp>
            <p:nvSpPr>
              <p:cNvPr id="69689" name="Freeform 98"/>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9690" name="Line 99"/>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en-US"/>
              </a:p>
            </p:txBody>
          </p:sp>
          <p:sp>
            <p:nvSpPr>
              <p:cNvPr id="69691" name="Freeform 100"/>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15" name="Group 101"/>
              <p:cNvGrpSpPr>
                <a:grpSpLocks/>
              </p:cNvGrpSpPr>
              <p:nvPr/>
            </p:nvGrpSpPr>
            <p:grpSpPr bwMode="auto">
              <a:xfrm>
                <a:off x="3265" y="955"/>
                <a:ext cx="325" cy="289"/>
                <a:chOff x="3671" y="1797"/>
                <a:chExt cx="325" cy="289"/>
              </a:xfrm>
            </p:grpSpPr>
            <p:sp>
              <p:nvSpPr>
                <p:cNvPr id="69693" name="Freeform 10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9694" name="Freeform 10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grpSp>
          <p:nvGrpSpPr>
            <p:cNvPr id="16" name="Group 104"/>
            <p:cNvGrpSpPr>
              <a:grpSpLocks/>
            </p:cNvGrpSpPr>
            <p:nvPr/>
          </p:nvGrpSpPr>
          <p:grpSpPr bwMode="auto">
            <a:xfrm>
              <a:off x="5181600" y="4892130"/>
              <a:ext cx="3297238" cy="814388"/>
              <a:chOff x="1965" y="881"/>
              <a:chExt cx="2077" cy="513"/>
            </a:xfrm>
          </p:grpSpPr>
          <p:sp>
            <p:nvSpPr>
              <p:cNvPr id="69649" name="Freeform 105"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9650" name="Freeform 106"/>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9651" name="Rectangle 107"/>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9652" name="Rectangle 108"/>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17" name="Group 109"/>
              <p:cNvGrpSpPr>
                <a:grpSpLocks/>
              </p:cNvGrpSpPr>
              <p:nvPr/>
            </p:nvGrpSpPr>
            <p:grpSpPr bwMode="auto">
              <a:xfrm>
                <a:off x="1965" y="977"/>
                <a:ext cx="340" cy="289"/>
                <a:chOff x="1935" y="1349"/>
                <a:chExt cx="340" cy="289"/>
              </a:xfrm>
            </p:grpSpPr>
            <p:sp>
              <p:nvSpPr>
                <p:cNvPr id="69671" name="Freeform 110"/>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9672" name="Freeform 111"/>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9654" name="Rectangle 112"/>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55" name="Freeform 113"/>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9656" name="Freeform 114"/>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9657" name="Line 115"/>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en-US"/>
              </a:p>
            </p:txBody>
          </p:sp>
          <p:sp>
            <p:nvSpPr>
              <p:cNvPr id="69658" name="Freeform 116"/>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9659" name="Line 117"/>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en-US"/>
              </a:p>
            </p:txBody>
          </p:sp>
          <p:sp>
            <p:nvSpPr>
              <p:cNvPr id="69660" name="Rectangle 118"/>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9661" name="Rectangle 119"/>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62" name="Freeform 120"/>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9663" name="Line 121"/>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en-US"/>
              </a:p>
            </p:txBody>
          </p:sp>
          <p:sp>
            <p:nvSpPr>
              <p:cNvPr id="69664" name="Line 122"/>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en-US"/>
              </a:p>
            </p:txBody>
          </p:sp>
          <p:sp>
            <p:nvSpPr>
              <p:cNvPr id="69665" name="Freeform 123"/>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9666" name="Line 124"/>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en-US"/>
              </a:p>
            </p:txBody>
          </p:sp>
          <p:sp>
            <p:nvSpPr>
              <p:cNvPr id="69667" name="Freeform 125"/>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18" name="Group 126"/>
              <p:cNvGrpSpPr>
                <a:grpSpLocks/>
              </p:cNvGrpSpPr>
              <p:nvPr/>
            </p:nvGrpSpPr>
            <p:grpSpPr bwMode="auto">
              <a:xfrm>
                <a:off x="3265" y="955"/>
                <a:ext cx="325" cy="289"/>
                <a:chOff x="3671" y="1797"/>
                <a:chExt cx="325" cy="289"/>
              </a:xfrm>
            </p:grpSpPr>
            <p:sp>
              <p:nvSpPr>
                <p:cNvPr id="69669" name="Freeform 127"/>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9670" name="Freeform 128"/>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sp>
          <p:nvSpPr>
            <p:cNvPr id="69646" name="Rectangle 129"/>
            <p:cNvSpPr>
              <a:spLocks noChangeArrowheads="1"/>
            </p:cNvSpPr>
            <p:nvPr/>
          </p:nvSpPr>
          <p:spPr bwMode="auto">
            <a:xfrm>
              <a:off x="358818" y="3318763"/>
              <a:ext cx="2677315" cy="520655"/>
            </a:xfrm>
            <a:prstGeom prst="rect">
              <a:avLst/>
            </a:prstGeom>
            <a:noFill/>
            <a:ln w="12700">
              <a:noFill/>
              <a:miter lim="800000"/>
              <a:headEnd/>
              <a:tailEnd/>
            </a:ln>
          </p:spPr>
          <p:txBody>
            <a:bodyPr wrap="none" lIns="90487" tIns="44450" rIns="90487" bIns="44450">
              <a:spAutoFit/>
            </a:bodyPr>
            <a:lstStyle/>
            <a:p>
              <a:r>
                <a:rPr lang="en-US" sz="2800" b="1" dirty="0">
                  <a:latin typeface="Arial" pitchFamily="34" charset="0"/>
                </a:rPr>
                <a:t>sub $t3,</a:t>
              </a:r>
              <a:r>
                <a:rPr lang="en-US" sz="2800" b="1" dirty="0">
                  <a:solidFill>
                    <a:schemeClr val="accent1"/>
                  </a:solidFill>
                  <a:latin typeface="Arial" pitchFamily="34" charset="0"/>
                </a:rPr>
                <a:t>$t0</a:t>
              </a:r>
              <a:r>
                <a:rPr lang="en-US" sz="2800" b="1" dirty="0">
                  <a:latin typeface="Arial" pitchFamily="34" charset="0"/>
                </a:rPr>
                <a:t>,$</a:t>
              </a:r>
              <a:r>
                <a:rPr lang="en-US" sz="2800" b="1" dirty="0" smtClean="0">
                  <a:latin typeface="Arial" pitchFamily="34" charset="0"/>
                </a:rPr>
                <a:t>t2</a:t>
              </a:r>
              <a:endParaRPr lang="en-US" sz="2800" b="1" dirty="0">
                <a:latin typeface="Arial" pitchFamily="34" charset="0"/>
              </a:endParaRPr>
            </a:p>
          </p:txBody>
        </p:sp>
      </p:grpSp>
      <p:grpSp>
        <p:nvGrpSpPr>
          <p:cNvPr id="138" name="Group 137"/>
          <p:cNvGrpSpPr/>
          <p:nvPr/>
        </p:nvGrpSpPr>
        <p:grpSpPr>
          <a:xfrm>
            <a:off x="5761038" y="2688680"/>
            <a:ext cx="106362" cy="1524000"/>
            <a:chOff x="5761038" y="2688680"/>
            <a:chExt cx="106362" cy="1524000"/>
          </a:xfrm>
        </p:grpSpPr>
        <p:sp>
          <p:nvSpPr>
            <p:cNvPr id="69647" name="Line 126"/>
            <p:cNvSpPr>
              <a:spLocks noChangeShapeType="1"/>
            </p:cNvSpPr>
            <p:nvPr/>
          </p:nvSpPr>
          <p:spPr bwMode="auto">
            <a:xfrm>
              <a:off x="5799138" y="2734718"/>
              <a:ext cx="68262" cy="1477962"/>
            </a:xfrm>
            <a:prstGeom prst="line">
              <a:avLst/>
            </a:prstGeom>
            <a:noFill/>
            <a:ln w="50800">
              <a:solidFill>
                <a:schemeClr val="accent1"/>
              </a:solidFill>
              <a:round/>
              <a:headEnd/>
              <a:tailEnd type="triangle" w="med" len="med"/>
            </a:ln>
          </p:spPr>
          <p:txBody>
            <a:bodyPr wrap="none" anchor="ctr"/>
            <a:lstStyle/>
            <a:p>
              <a:endParaRPr lang="en-US"/>
            </a:p>
          </p:txBody>
        </p:sp>
        <p:sp>
          <p:nvSpPr>
            <p:cNvPr id="69648" name="Oval 159"/>
            <p:cNvSpPr>
              <a:spLocks noChangeArrowheads="1"/>
            </p:cNvSpPr>
            <p:nvPr/>
          </p:nvSpPr>
          <p:spPr bwMode="auto">
            <a:xfrm>
              <a:off x="5761038" y="2688680"/>
              <a:ext cx="93662" cy="93663"/>
            </a:xfrm>
            <a:prstGeom prst="ellipse">
              <a:avLst/>
            </a:prstGeom>
            <a:solidFill>
              <a:srgbClr val="00FF00"/>
            </a:solidFill>
            <a:ln w="25400">
              <a:solidFill>
                <a:schemeClr val="tx1"/>
              </a:solidFill>
              <a:round/>
              <a:headEnd/>
              <a:tailEnd/>
            </a:ln>
          </p:spPr>
          <p:txBody>
            <a:bodyPr wrap="none" anchor="ctr"/>
            <a:lstStyle/>
            <a:p>
              <a:endParaRPr lang="en-US"/>
            </a:p>
          </p:txBody>
        </p:sp>
      </p:grpSp>
      <p:sp>
        <p:nvSpPr>
          <p:cNvPr id="139" name="Oval 133"/>
          <p:cNvSpPr>
            <a:spLocks noChangeArrowheads="1"/>
          </p:cNvSpPr>
          <p:nvPr/>
        </p:nvSpPr>
        <p:spPr bwMode="auto">
          <a:xfrm rot="16200000">
            <a:off x="5788105" y="2275284"/>
            <a:ext cx="884237" cy="2604292"/>
          </a:xfrm>
          <a:prstGeom prst="ellipse">
            <a:avLst/>
          </a:prstGeom>
          <a:noFill/>
          <a:ln w="38100">
            <a:solidFill>
              <a:srgbClr val="FF0000"/>
            </a:solidFill>
            <a:round/>
            <a:headEnd/>
            <a:tailEnd/>
          </a:ln>
        </p:spPr>
        <p:txBody>
          <a:bodyPr wrap="none" anchor="ctr"/>
          <a:lstStyle/>
          <a:p>
            <a:endParaRPr lang="en-US"/>
          </a:p>
        </p:txBody>
      </p:sp>
      <p:sp>
        <p:nvSpPr>
          <p:cNvPr id="24" name="Slide Number Placeholder 23"/>
          <p:cNvSpPr>
            <a:spLocks noGrp="1"/>
          </p:cNvSpPr>
          <p:nvPr>
            <p:ph type="sldNum" sz="quarter" idx="12"/>
          </p:nvPr>
        </p:nvSpPr>
        <p:spPr/>
        <p:txBody>
          <a:bodyPr/>
          <a:lstStyle/>
          <a:p>
            <a:fld id="{3CC63E4C-4642-794D-A2FD-70F6B81535F5}" type="slidenum">
              <a:rPr lang="en-US" smtClean="0"/>
              <a:pPr/>
              <a:t>42</a:t>
            </a:fld>
            <a:endParaRPr lang="en-US" dirty="0"/>
          </a:p>
        </p:txBody>
      </p:sp>
      <p:sp>
        <p:nvSpPr>
          <p:cNvPr id="135" name="Rectangle 83"/>
          <p:cNvSpPr>
            <a:spLocks noChangeArrowheads="1"/>
          </p:cNvSpPr>
          <p:nvPr/>
        </p:nvSpPr>
        <p:spPr bwMode="auto">
          <a:xfrm>
            <a:off x="3929546" y="3473585"/>
            <a:ext cx="361950" cy="333375"/>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sp>
        <p:nvSpPr>
          <p:cNvPr id="136" name="Freeform 85"/>
          <p:cNvSpPr>
            <a:spLocks/>
          </p:cNvSpPr>
          <p:nvPr/>
        </p:nvSpPr>
        <p:spPr bwMode="auto">
          <a:xfrm>
            <a:off x="3834296" y="3419610"/>
            <a:ext cx="269875" cy="458788"/>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140" name="Freeform 86"/>
          <p:cNvSpPr>
            <a:spLocks/>
          </p:cNvSpPr>
          <p:nvPr/>
        </p:nvSpPr>
        <p:spPr bwMode="auto">
          <a:xfrm>
            <a:off x="4102584" y="3419610"/>
            <a:ext cx="271463" cy="458788"/>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sp>
        <p:nvSpPr>
          <p:cNvPr id="141" name="Rectangle 87"/>
          <p:cNvSpPr>
            <a:spLocks noChangeArrowheads="1"/>
          </p:cNvSpPr>
          <p:nvPr/>
        </p:nvSpPr>
        <p:spPr bwMode="auto">
          <a:xfrm>
            <a:off x="4534384" y="3430723"/>
            <a:ext cx="519113"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142" name="Freeform 88"/>
          <p:cNvSpPr>
            <a:spLocks/>
          </p:cNvSpPr>
          <p:nvPr/>
        </p:nvSpPr>
        <p:spPr bwMode="auto">
          <a:xfrm>
            <a:off x="4564546" y="3419610"/>
            <a:ext cx="236538"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143" name="Freeform 89"/>
          <p:cNvSpPr>
            <a:spLocks/>
          </p:cNvSpPr>
          <p:nvPr/>
        </p:nvSpPr>
        <p:spPr bwMode="auto">
          <a:xfrm>
            <a:off x="4799496" y="3419610"/>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144" name="Line 90"/>
          <p:cNvSpPr>
            <a:spLocks noChangeShapeType="1"/>
          </p:cNvSpPr>
          <p:nvPr/>
        </p:nvSpPr>
        <p:spPr bwMode="auto">
          <a:xfrm>
            <a:off x="4381984" y="3648210"/>
            <a:ext cx="152400" cy="0"/>
          </a:xfrm>
          <a:prstGeom prst="line">
            <a:avLst/>
          </a:prstGeom>
          <a:noFill/>
          <a:ln w="25400">
            <a:solidFill>
              <a:schemeClr val="tx1"/>
            </a:solidFill>
            <a:round/>
            <a:headEnd/>
            <a:tailEnd/>
          </a:ln>
        </p:spPr>
        <p:txBody>
          <a:bodyPr wrap="none" anchor="ctr"/>
          <a:lstStyle/>
          <a:p>
            <a:endParaRPr lang="en-US"/>
          </a:p>
        </p:txBody>
      </p:sp>
      <p:sp>
        <p:nvSpPr>
          <p:cNvPr id="145" name="Freeform 91"/>
          <p:cNvSpPr>
            <a:spLocks/>
          </p:cNvSpPr>
          <p:nvPr/>
        </p:nvSpPr>
        <p:spPr bwMode="auto">
          <a:xfrm>
            <a:off x="4480409" y="3495810"/>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146" name="Line 92"/>
          <p:cNvSpPr>
            <a:spLocks noChangeShapeType="1"/>
          </p:cNvSpPr>
          <p:nvPr/>
        </p:nvSpPr>
        <p:spPr bwMode="auto">
          <a:xfrm>
            <a:off x="5042384" y="3495810"/>
            <a:ext cx="249238" cy="0"/>
          </a:xfrm>
          <a:prstGeom prst="line">
            <a:avLst/>
          </a:prstGeom>
          <a:noFill/>
          <a:ln w="25400">
            <a:solidFill>
              <a:schemeClr val="tx1"/>
            </a:solidFill>
            <a:round/>
            <a:headEnd/>
            <a:tailEnd/>
          </a:ln>
        </p:spPr>
        <p:txBody>
          <a:bodyPr wrap="none" anchor="ctr"/>
          <a:lstStyle/>
          <a:p>
            <a:endParaRPr lang="en-US"/>
          </a:p>
        </p:txBody>
      </p:sp>
      <p:sp>
        <p:nvSpPr>
          <p:cNvPr id="147" name="Line 99"/>
          <p:cNvSpPr>
            <a:spLocks noChangeShapeType="1"/>
          </p:cNvSpPr>
          <p:nvPr/>
        </p:nvSpPr>
        <p:spPr bwMode="auto">
          <a:xfrm>
            <a:off x="5042384" y="3800610"/>
            <a:ext cx="249238" cy="0"/>
          </a:xfrm>
          <a:prstGeom prst="line">
            <a:avLst/>
          </a:prstGeom>
          <a:noFill/>
          <a:ln w="25400">
            <a:solidFill>
              <a:schemeClr val="tx1"/>
            </a:solidFill>
            <a:round/>
            <a:headEnd/>
            <a:tailEnd/>
          </a:ln>
        </p:spPr>
        <p:txBody>
          <a:bodyPr wrap="none" anchor="ctr"/>
          <a:lstStyle/>
          <a:p>
            <a:endParaRPr lang="en-US"/>
          </a:p>
        </p:txBody>
      </p:sp>
      <p:cxnSp>
        <p:nvCxnSpPr>
          <p:cNvPr id="20" name="Straight Connector 19"/>
          <p:cNvCxnSpPr/>
          <p:nvPr/>
        </p:nvCxnSpPr>
        <p:spPr>
          <a:xfrm>
            <a:off x="295148" y="3246761"/>
            <a:ext cx="2611613" cy="59032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673711" y="5626894"/>
            <a:ext cx="1905555" cy="1231106"/>
          </a:xfrm>
          <a:prstGeom prst="rect">
            <a:avLst/>
          </a:prstGeom>
          <a:solidFill>
            <a:schemeClr val="bg1"/>
          </a:solidFill>
        </p:spPr>
        <p:txBody>
          <a:bodyPr wrap="square" lIns="0" tIns="0" rIns="0" bIns="0" rtlCol="0">
            <a:spAutoFit/>
          </a:bodyPr>
          <a:lstStyle/>
          <a:p>
            <a:r>
              <a:rPr lang="en-US" sz="2000" dirty="0" smtClean="0">
                <a:solidFill>
                  <a:srgbClr val="FF0000"/>
                </a:solidFill>
              </a:rPr>
              <a:t>First two pipe stages stall by repeating stage one cycle later</a:t>
            </a:r>
            <a:endParaRPr lang="en-US" sz="2000" dirty="0">
              <a:solidFill>
                <a:srgbClr val="FF0000"/>
              </a:solidFill>
            </a:endParaRPr>
          </a:p>
        </p:txBody>
      </p:sp>
      <p:cxnSp>
        <p:nvCxnSpPr>
          <p:cNvPr id="158" name="Straight Arrow Connector 157"/>
          <p:cNvCxnSpPr/>
          <p:nvPr/>
        </p:nvCxnSpPr>
        <p:spPr>
          <a:xfrm flipV="1">
            <a:off x="4310950" y="3962301"/>
            <a:ext cx="626072" cy="204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V="1">
            <a:off x="4355670" y="5089276"/>
            <a:ext cx="661847" cy="10375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777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320"/>
            <a:ext cx="8229600" cy="1143000"/>
          </a:xfrm>
          <a:solidFill>
            <a:schemeClr val="bg1"/>
          </a:solidFill>
        </p:spPr>
        <p:txBody>
          <a:bodyPr wrap="square" lIns="90487" tIns="44450" rIns="90487" bIns="44450" anchor="ctr">
            <a:normAutofit/>
          </a:bodyPr>
          <a:lstStyle/>
          <a:p>
            <a:r>
              <a:rPr lang="en-US" dirty="0" smtClean="0">
                <a:solidFill>
                  <a:schemeClr val="accent1"/>
                </a:solidFill>
                <a:ea typeface="ＭＳ Ｐゴシック" pitchFamily="34" charset="-128"/>
              </a:rPr>
              <a:t>Data Hazard: Loads (4/4)</a:t>
            </a:r>
          </a:p>
        </p:txBody>
      </p:sp>
      <p:sp>
        <p:nvSpPr>
          <p:cNvPr id="67587" name="Rectangle 3"/>
          <p:cNvSpPr>
            <a:spLocks noGrp="1" noChangeArrowheads="1"/>
          </p:cNvSpPr>
          <p:nvPr>
            <p:ph idx="1"/>
          </p:nvPr>
        </p:nvSpPr>
        <p:spPr>
          <a:xfrm>
            <a:off x="457200" y="1600200"/>
            <a:ext cx="8229600" cy="4937760"/>
          </a:xfrm>
        </p:spPr>
        <p:txBody>
          <a:bodyPr>
            <a:normAutofit/>
          </a:bodyPr>
          <a:lstStyle/>
          <a:p>
            <a:r>
              <a:rPr lang="en-US" dirty="0" smtClean="0">
                <a:ea typeface="ＭＳ Ｐゴシック" pitchFamily="34" charset="-128"/>
              </a:rPr>
              <a:t>Slot after a load is called a </a:t>
            </a:r>
            <a:r>
              <a:rPr lang="en-US" i="1" dirty="0" smtClean="0">
                <a:solidFill>
                  <a:srgbClr val="FF0000"/>
                </a:solidFill>
                <a:ea typeface="ＭＳ Ｐゴシック" pitchFamily="34" charset="-128"/>
              </a:rPr>
              <a:t>load delay slot</a:t>
            </a:r>
          </a:p>
          <a:p>
            <a:pPr lvl="1"/>
            <a:r>
              <a:rPr lang="en-US" dirty="0" smtClean="0">
                <a:ea typeface="ＭＳ Ｐゴシック" pitchFamily="34" charset="-128"/>
              </a:rPr>
              <a:t>If that instruction uses the result of the load, then the hardware interlock will stall it for one cycle</a:t>
            </a:r>
          </a:p>
          <a:p>
            <a:pPr lvl="1"/>
            <a:r>
              <a:rPr lang="en-US" dirty="0" smtClean="0">
                <a:ea typeface="ＭＳ Ｐゴシック" pitchFamily="34" charset="-128"/>
              </a:rPr>
              <a:t>Letting the hardware stall the instruction in the delay slot is equivalent to putting an explicit </a:t>
            </a:r>
            <a:r>
              <a:rPr lang="en-US" dirty="0" err="1" smtClean="0">
                <a:latin typeface="Courier New" pitchFamily="49" charset="0"/>
                <a:ea typeface="ＭＳ Ｐゴシック" pitchFamily="34" charset="-128"/>
                <a:cs typeface="Courier New" pitchFamily="49" charset="0"/>
              </a:rPr>
              <a:t>nop</a:t>
            </a:r>
            <a:r>
              <a:rPr lang="en-US" dirty="0" smtClean="0">
                <a:ea typeface="ＭＳ Ｐゴシック" pitchFamily="34" charset="-128"/>
              </a:rPr>
              <a:t> in the slot  (except the latter uses more code space)</a:t>
            </a:r>
          </a:p>
          <a:p>
            <a:pPr>
              <a:spcBef>
                <a:spcPts val="1800"/>
              </a:spcBef>
            </a:pPr>
            <a:r>
              <a:rPr lang="en-US" b="1" dirty="0" smtClean="0">
                <a:ea typeface="ＭＳ Ｐゴシック" pitchFamily="34" charset="-128"/>
              </a:rPr>
              <a:t>Idea:</a:t>
            </a:r>
            <a:r>
              <a:rPr lang="en-US" dirty="0" smtClean="0">
                <a:ea typeface="ＭＳ Ｐゴシック" pitchFamily="34" charset="-128"/>
              </a:rPr>
              <a:t>  Let the compiler put an unrelated instruction in that slot </a:t>
            </a:r>
            <a:r>
              <a:rPr lang="en-US" dirty="0" smtClean="0">
                <a:ea typeface="ＭＳ Ｐゴシック" pitchFamily="34" charset="-128"/>
                <a:sym typeface="Wingdings" pitchFamily="2" charset="2"/>
              </a:rPr>
              <a:t></a:t>
            </a:r>
            <a:r>
              <a:rPr lang="en-US" dirty="0" smtClean="0">
                <a:ea typeface="ＭＳ Ｐゴシック" pitchFamily="34" charset="-128"/>
              </a:rPr>
              <a:t> no stall!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43</a:t>
            </a:fld>
            <a:endParaRPr lang="en-US" dirty="0"/>
          </a:p>
        </p:txBody>
      </p:sp>
    </p:spTree>
    <p:extLst>
      <p:ext uri="{BB962C8B-B14F-4D97-AF65-F5344CB8AC3E}">
        <p14:creationId xmlns:p14="http://schemas.microsoft.com/office/powerpoint/2010/main" val="41492916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9782"/>
          </a:xfrm>
        </p:spPr>
        <p:txBody>
          <a:bodyPr/>
          <a:lstStyle/>
          <a:p>
            <a:r>
              <a:rPr lang="en-US" dirty="0" smtClean="0"/>
              <a:t>Clicker Question</a:t>
            </a:r>
            <a:endParaRPr lang="en-US" dirty="0"/>
          </a:p>
        </p:txBody>
      </p:sp>
      <p:sp>
        <p:nvSpPr>
          <p:cNvPr id="3" name="Content Placeholder 2"/>
          <p:cNvSpPr>
            <a:spLocks noGrp="1"/>
          </p:cNvSpPr>
          <p:nvPr>
            <p:ph idx="1"/>
          </p:nvPr>
        </p:nvSpPr>
        <p:spPr>
          <a:xfrm>
            <a:off x="457200" y="1005840"/>
            <a:ext cx="8229600" cy="4525963"/>
          </a:xfrm>
        </p:spPr>
        <p:txBody>
          <a:bodyPr/>
          <a:lstStyle/>
          <a:p>
            <a:pPr marL="0" indent="0">
              <a:buNone/>
            </a:pPr>
            <a:r>
              <a:rPr lang="en-US" dirty="0" smtClean="0"/>
              <a:t>How many </a:t>
            </a:r>
            <a:r>
              <a:rPr lang="en-US" dirty="0" smtClean="0"/>
              <a:t>cycles (pipeline </a:t>
            </a:r>
            <a:r>
              <a:rPr lang="en-US" dirty="0" err="1" smtClean="0"/>
              <a:t>fill+process+drain</a:t>
            </a:r>
            <a:r>
              <a:rPr lang="en-US" dirty="0" smtClean="0"/>
              <a:t>) </a:t>
            </a:r>
            <a:r>
              <a:rPr lang="en-US" dirty="0" smtClean="0"/>
              <a:t>does it take to execute the following code?</a:t>
            </a:r>
          </a:p>
          <a:p>
            <a:pPr marL="0" indent="0">
              <a:buNone/>
            </a:pPr>
            <a:endParaRPr lang="en-US" sz="2400" dirty="0" smtClean="0">
              <a:latin typeface="Courier"/>
            </a:endParaRPr>
          </a:p>
          <a:p>
            <a:pPr marL="0" indent="0">
              <a:buNone/>
            </a:pPr>
            <a:r>
              <a:rPr lang="en-US" sz="2600" dirty="0" err="1" smtClean="0">
                <a:latin typeface="Courier"/>
              </a:rPr>
              <a:t>lw</a:t>
            </a:r>
            <a:r>
              <a:rPr lang="en-US" sz="2600" dirty="0" smtClean="0">
                <a:latin typeface="Courier"/>
              </a:rPr>
              <a:t>	$t1, 0($t0)</a:t>
            </a:r>
          </a:p>
          <a:p>
            <a:pPr marL="0" indent="0">
              <a:buNone/>
            </a:pPr>
            <a:r>
              <a:rPr lang="en-US" sz="2600" dirty="0" err="1" smtClean="0">
                <a:latin typeface="Courier"/>
              </a:rPr>
              <a:t>lw</a:t>
            </a:r>
            <a:r>
              <a:rPr lang="en-US" sz="2600" dirty="0">
                <a:latin typeface="Courier"/>
              </a:rPr>
              <a:t>	$t2, 4($t0)</a:t>
            </a:r>
          </a:p>
          <a:p>
            <a:pPr marL="0" indent="0">
              <a:buNone/>
            </a:pPr>
            <a:r>
              <a:rPr lang="en-US" sz="2600" dirty="0" smtClean="0">
                <a:latin typeface="Courier"/>
              </a:rPr>
              <a:t>add	$t3, $t1, $t2</a:t>
            </a:r>
          </a:p>
          <a:p>
            <a:pPr marL="0" indent="0">
              <a:buNone/>
            </a:pPr>
            <a:r>
              <a:rPr lang="en-US" sz="2600" dirty="0" err="1" smtClean="0">
                <a:latin typeface="Courier"/>
              </a:rPr>
              <a:t>sw</a:t>
            </a:r>
            <a:r>
              <a:rPr lang="en-US" sz="2600" dirty="0">
                <a:latin typeface="Courier"/>
              </a:rPr>
              <a:t>	$t3, 12($t0)</a:t>
            </a:r>
          </a:p>
          <a:p>
            <a:pPr marL="0" indent="0">
              <a:buNone/>
            </a:pPr>
            <a:r>
              <a:rPr lang="en-US" sz="2600" dirty="0" err="1">
                <a:latin typeface="Courier"/>
              </a:rPr>
              <a:t>lw</a:t>
            </a:r>
            <a:r>
              <a:rPr lang="en-US" sz="2600" dirty="0">
                <a:latin typeface="Courier"/>
              </a:rPr>
              <a:t>	$t4, 8($t0)</a:t>
            </a:r>
          </a:p>
          <a:p>
            <a:pPr marL="0" indent="0">
              <a:buNone/>
            </a:pPr>
            <a:r>
              <a:rPr lang="en-US" sz="2600" dirty="0">
                <a:latin typeface="Courier"/>
              </a:rPr>
              <a:t>add	$t5, $t1, $t4</a:t>
            </a:r>
          </a:p>
          <a:p>
            <a:pPr marL="0" indent="0">
              <a:buNone/>
            </a:pPr>
            <a:r>
              <a:rPr lang="en-US" sz="2600" dirty="0" err="1">
                <a:latin typeface="Courier"/>
              </a:rPr>
              <a:t>sw</a:t>
            </a:r>
            <a:r>
              <a:rPr lang="en-US" sz="2600" dirty="0">
                <a:latin typeface="Courier"/>
              </a:rPr>
              <a:t>	$t5, 16($t0)</a:t>
            </a:r>
          </a:p>
          <a:p>
            <a:pPr marL="0" indent="0">
              <a:buNone/>
            </a:pPr>
            <a:endParaRPr lang="en-US" dirty="0" smtClean="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44</a:t>
            </a:fld>
            <a:endParaRPr lang="en-US"/>
          </a:p>
        </p:txBody>
      </p:sp>
      <p:sp>
        <p:nvSpPr>
          <p:cNvPr id="4" name="TextBox 3"/>
          <p:cNvSpPr txBox="1"/>
          <p:nvPr/>
        </p:nvSpPr>
        <p:spPr>
          <a:xfrm>
            <a:off x="5775960" y="2575560"/>
            <a:ext cx="1790700" cy="3416320"/>
          </a:xfrm>
          <a:prstGeom prst="rect">
            <a:avLst/>
          </a:prstGeom>
          <a:noFill/>
        </p:spPr>
        <p:txBody>
          <a:bodyPr wrap="square" rtlCol="0">
            <a:spAutoFit/>
          </a:bodyPr>
          <a:lstStyle/>
          <a:p>
            <a:pPr marL="342900" indent="-342900">
              <a:buAutoNum type="alphaUcPeriod"/>
            </a:pPr>
            <a:r>
              <a:rPr lang="en-US" sz="3600" dirty="0" smtClean="0">
                <a:latin typeface="+mj-lt"/>
              </a:rPr>
              <a:t>  7</a:t>
            </a:r>
          </a:p>
          <a:p>
            <a:pPr marL="342900" indent="-342900">
              <a:buAutoNum type="alphaUcPeriod"/>
            </a:pPr>
            <a:r>
              <a:rPr lang="en-US" sz="3600" dirty="0" smtClean="0">
                <a:latin typeface="+mj-lt"/>
              </a:rPr>
              <a:t>  9</a:t>
            </a:r>
          </a:p>
          <a:p>
            <a:pPr marL="342900" indent="-342900">
              <a:buAutoNum type="alphaUcPeriod"/>
            </a:pPr>
            <a:r>
              <a:rPr lang="en-US" sz="3600" dirty="0" smtClean="0">
                <a:latin typeface="+mj-lt"/>
              </a:rPr>
              <a:t> 11</a:t>
            </a:r>
          </a:p>
          <a:p>
            <a:pPr marL="342900" indent="-342900">
              <a:buAutoNum type="alphaUcPeriod"/>
            </a:pPr>
            <a:r>
              <a:rPr lang="en-US" sz="3600" dirty="0" smtClean="0">
                <a:latin typeface="+mj-lt"/>
              </a:rPr>
              <a:t> 13</a:t>
            </a:r>
          </a:p>
          <a:p>
            <a:pPr marL="342900" indent="-342900">
              <a:buAutoNum type="alphaUcPeriod"/>
            </a:pPr>
            <a:r>
              <a:rPr lang="en-US" sz="3600" dirty="0" smtClean="0">
                <a:latin typeface="+mj-lt"/>
              </a:rPr>
              <a:t> 14</a:t>
            </a:r>
          </a:p>
          <a:p>
            <a:pPr marL="342900" indent="-342900">
              <a:buAutoNum type="alphaUcPeriod"/>
            </a:pPr>
            <a:endParaRPr lang="en-US" sz="3600" dirty="0">
              <a:latin typeface="+mj-lt"/>
            </a:endParaRPr>
          </a:p>
        </p:txBody>
      </p:sp>
    </p:spTree>
    <p:extLst>
      <p:ext uri="{BB962C8B-B14F-4D97-AF65-F5344CB8AC3E}">
        <p14:creationId xmlns:p14="http://schemas.microsoft.com/office/powerpoint/2010/main" val="902048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normAutofit/>
          </a:bodyPr>
          <a:lstStyle/>
          <a:p>
            <a:r>
              <a:rPr lang="en-US" dirty="0">
                <a:solidFill>
                  <a:schemeClr val="accent1"/>
                </a:solidFill>
              </a:rPr>
              <a:t>Code Scheduling to Avoid Stalls</a:t>
            </a:r>
            <a:endParaRPr lang="en-AU" dirty="0">
              <a:solidFill>
                <a:schemeClr val="accent1"/>
              </a:solidFill>
            </a:endParaRPr>
          </a:p>
        </p:txBody>
      </p:sp>
      <p:sp>
        <p:nvSpPr>
          <p:cNvPr id="346115" name="Rectangle 3"/>
          <p:cNvSpPr>
            <a:spLocks noGrp="1" noChangeArrowheads="1"/>
          </p:cNvSpPr>
          <p:nvPr>
            <p:ph idx="1"/>
          </p:nvPr>
        </p:nvSpPr>
        <p:spPr>
          <a:xfrm>
            <a:off x="457200" y="1600200"/>
            <a:ext cx="8229600" cy="1843087"/>
          </a:xfrm>
        </p:spPr>
        <p:txBody>
          <a:bodyPr/>
          <a:lstStyle/>
          <a:p>
            <a:r>
              <a:rPr lang="en-US" dirty="0" smtClean="0"/>
              <a:t>Reorder </a:t>
            </a:r>
            <a:r>
              <a:rPr lang="en-US" dirty="0"/>
              <a:t>code to avoid use of load result in the next </a:t>
            </a:r>
            <a:r>
              <a:rPr lang="en-US" dirty="0" smtClean="0"/>
              <a:t>instruction!</a:t>
            </a:r>
            <a:endParaRPr lang="en-US" dirty="0"/>
          </a:p>
          <a:p>
            <a:r>
              <a:rPr lang="en-US" dirty="0" smtClean="0"/>
              <a:t>MIPS </a:t>
            </a:r>
            <a:r>
              <a:rPr lang="en-US" dirty="0"/>
              <a:t>code </a:t>
            </a:r>
            <a:r>
              <a:rPr lang="en-US" dirty="0" smtClean="0"/>
              <a:t>for  </a:t>
            </a:r>
            <a:r>
              <a:rPr lang="en-US" sz="3000" dirty="0">
                <a:latin typeface="Courier New" pitchFamily="49" charset="0"/>
                <a:cs typeface="Courier New" pitchFamily="49" charset="0"/>
              </a:rPr>
              <a:t>D</a:t>
            </a:r>
            <a:r>
              <a:rPr lang="en-US" sz="3000" dirty="0" smtClean="0">
                <a:latin typeface="Courier New" pitchFamily="49" charset="0"/>
                <a:cs typeface="Courier New" pitchFamily="49" charset="0"/>
              </a:rPr>
              <a:t>=A+B; E=A+C;</a:t>
            </a:r>
            <a:endParaRPr lang="en-AU" sz="3000" dirty="0">
              <a:latin typeface="Courier New" pitchFamily="49" charset="0"/>
              <a:cs typeface="Courier New" pitchFamily="49" charset="0"/>
            </a:endParaRPr>
          </a:p>
        </p:txBody>
      </p:sp>
      <p:sp>
        <p:nvSpPr>
          <p:cNvPr id="346116" name="Text Box 4"/>
          <p:cNvSpPr txBox="1">
            <a:spLocks noChangeArrowheads="1"/>
          </p:cNvSpPr>
          <p:nvPr/>
        </p:nvSpPr>
        <p:spPr bwMode="auto">
          <a:xfrm>
            <a:off x="1463040" y="3273110"/>
            <a:ext cx="2820003" cy="2985433"/>
          </a:xfrm>
          <a:prstGeom prst="rect">
            <a:avLst/>
          </a:prstGeom>
          <a:solidFill>
            <a:srgbClr val="F2F2F2"/>
          </a:solidFill>
          <a:ln w="9525">
            <a:noFill/>
            <a:miter lim="800000"/>
            <a:headEnd/>
            <a:tailEnd/>
          </a:ln>
          <a:effectLst/>
        </p:spPr>
        <p:txBody>
          <a:bodyPr wrap="none">
            <a:prstTxWarp prst="textNoShape">
              <a:avLst/>
            </a:prstTxWarp>
            <a:spAutoFit/>
          </a:bodyPr>
          <a:lstStyle/>
          <a:p>
            <a:pPr algn="l" defTabSz="628650">
              <a:spcBef>
                <a:spcPct val="20000"/>
              </a:spcBef>
            </a:pPr>
            <a:r>
              <a:rPr lang="en-US" sz="2000" b="1" dirty="0" smtClean="0">
                <a:latin typeface="Courier New" pitchFamily="49" charset="0"/>
                <a:cs typeface="Courier New" pitchFamily="49" charset="0"/>
              </a:rPr>
              <a:t># Method 1:</a:t>
            </a:r>
          </a:p>
          <a:p>
            <a:pPr algn="l" defTabSz="628650">
              <a:spcBef>
                <a:spcPct val="20000"/>
              </a:spcBef>
            </a:pPr>
            <a:r>
              <a:rPr lang="en-US" sz="2000" dirty="0" err="1" smtClean="0">
                <a:latin typeface="Courier New" pitchFamily="49" charset="0"/>
                <a:cs typeface="Courier New" pitchFamily="49" charset="0"/>
              </a:rPr>
              <a:t>lw</a:t>
            </a:r>
            <a:r>
              <a:rPr lang="en-US" sz="2000" dirty="0">
                <a:latin typeface="Courier New" pitchFamily="49" charset="0"/>
                <a:cs typeface="Courier New" pitchFamily="49" charset="0"/>
              </a:rPr>
              <a:t>	$t1, 0($t0)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$t2, 4($t0)</a:t>
            </a:r>
          </a:p>
          <a:p>
            <a:pPr algn="l" defTabSz="628650">
              <a:spcBef>
                <a:spcPct val="20000"/>
              </a:spcBef>
            </a:pPr>
            <a:r>
              <a:rPr lang="en-US" sz="2000" dirty="0">
                <a:latin typeface="Courier New" pitchFamily="49" charset="0"/>
                <a:cs typeface="Courier New" pitchFamily="49" charset="0"/>
              </a:rPr>
              <a:t>add	$t3, $t1, $t2</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$t3, 12($t0)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$t4, 8($t0)</a:t>
            </a:r>
          </a:p>
          <a:p>
            <a:pPr algn="l" defTabSz="628650">
              <a:spcBef>
                <a:spcPct val="20000"/>
              </a:spcBef>
            </a:pPr>
            <a:r>
              <a:rPr lang="en-US" sz="2000" dirty="0">
                <a:latin typeface="Courier New" pitchFamily="49" charset="0"/>
                <a:cs typeface="Courier New" pitchFamily="49" charset="0"/>
              </a:rPr>
              <a:t>add	$t5, $t1, $t4</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$t5, 16($t0)</a:t>
            </a:r>
            <a:endParaRPr lang="en-AU" sz="2000" dirty="0">
              <a:latin typeface="Courier New" pitchFamily="49" charset="0"/>
              <a:cs typeface="Courier New" pitchFamily="49" charset="0"/>
            </a:endParaRPr>
          </a:p>
        </p:txBody>
      </p:sp>
      <p:sp>
        <p:nvSpPr>
          <p:cNvPr id="346119" name="Text Box 7"/>
          <p:cNvSpPr txBox="1">
            <a:spLocks noChangeArrowheads="1"/>
          </p:cNvSpPr>
          <p:nvPr/>
        </p:nvSpPr>
        <p:spPr bwMode="auto">
          <a:xfrm>
            <a:off x="5303520" y="3225800"/>
            <a:ext cx="2820003" cy="2985433"/>
          </a:xfrm>
          <a:prstGeom prst="rect">
            <a:avLst/>
          </a:prstGeom>
          <a:solidFill>
            <a:schemeClr val="bg1">
              <a:lumMod val="95000"/>
            </a:schemeClr>
          </a:solidFill>
          <a:ln w="9525">
            <a:noFill/>
            <a:miter lim="800000"/>
            <a:headEnd/>
            <a:tailEnd/>
          </a:ln>
          <a:effectLst/>
        </p:spPr>
        <p:txBody>
          <a:bodyPr wrap="none">
            <a:prstTxWarp prst="textNoShape">
              <a:avLst/>
            </a:prstTxWarp>
            <a:spAutoFit/>
          </a:bodyPr>
          <a:lstStyle/>
          <a:p>
            <a:pPr algn="l" defTabSz="628650">
              <a:spcBef>
                <a:spcPct val="20000"/>
              </a:spcBef>
            </a:pPr>
            <a:r>
              <a:rPr lang="en-US" sz="2000" b="1" dirty="0" smtClean="0">
                <a:latin typeface="Courier New" pitchFamily="49" charset="0"/>
                <a:cs typeface="Courier New" pitchFamily="49" charset="0"/>
              </a:rPr>
              <a:t># Method 2:</a:t>
            </a:r>
          </a:p>
          <a:p>
            <a:pPr algn="l" defTabSz="628650">
              <a:spcBef>
                <a:spcPct val="20000"/>
              </a:spcBef>
            </a:pPr>
            <a:r>
              <a:rPr lang="en-US" sz="2000" dirty="0" err="1" smtClean="0">
                <a:latin typeface="Courier New" pitchFamily="49" charset="0"/>
                <a:cs typeface="Courier New" pitchFamily="49" charset="0"/>
              </a:rPr>
              <a:t>lw</a:t>
            </a:r>
            <a:r>
              <a:rPr lang="en-US" sz="2000" dirty="0">
                <a:latin typeface="Courier New" pitchFamily="49" charset="0"/>
                <a:cs typeface="Courier New" pitchFamily="49" charset="0"/>
              </a:rPr>
              <a:t>	$t1, 0($t0)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$t2, 4($t0)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$t4, 8($t0)</a:t>
            </a:r>
          </a:p>
          <a:p>
            <a:pPr algn="l" defTabSz="628650">
              <a:spcBef>
                <a:spcPct val="20000"/>
              </a:spcBef>
            </a:pPr>
            <a:r>
              <a:rPr lang="en-US" sz="2000" dirty="0">
                <a:latin typeface="Courier New" pitchFamily="49" charset="0"/>
                <a:cs typeface="Courier New" pitchFamily="49" charset="0"/>
              </a:rPr>
              <a:t>add	$t3, $t1, $t2</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$t3, 12($t0)</a:t>
            </a:r>
          </a:p>
          <a:p>
            <a:pPr algn="l" defTabSz="628650">
              <a:spcBef>
                <a:spcPct val="20000"/>
              </a:spcBef>
            </a:pPr>
            <a:r>
              <a:rPr lang="en-US" sz="2000" dirty="0">
                <a:latin typeface="Courier New" pitchFamily="49" charset="0"/>
                <a:cs typeface="Courier New" pitchFamily="49" charset="0"/>
              </a:rPr>
              <a:t>add	$t5, $t1, $t4</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$t5, 16($t0)</a:t>
            </a:r>
            <a:endParaRPr lang="en-AU" sz="2000" dirty="0">
              <a:latin typeface="Courier New" pitchFamily="49" charset="0"/>
              <a:cs typeface="Courier New" pitchFamily="49" charset="0"/>
            </a:endParaRPr>
          </a:p>
        </p:txBody>
      </p:sp>
      <p:sp>
        <p:nvSpPr>
          <p:cNvPr id="346120" name="Line 8"/>
          <p:cNvSpPr>
            <a:spLocks noChangeShapeType="1"/>
          </p:cNvSpPr>
          <p:nvPr/>
        </p:nvSpPr>
        <p:spPr bwMode="auto">
          <a:xfrm flipV="1">
            <a:off x="4283044" y="4515359"/>
            <a:ext cx="1020476" cy="769429"/>
          </a:xfrm>
          <a:prstGeom prst="line">
            <a:avLst/>
          </a:prstGeom>
          <a:noFill/>
          <a:ln w="28575">
            <a:solidFill>
              <a:schemeClr val="hlink"/>
            </a:solidFill>
            <a:round/>
            <a:headEnd/>
            <a:tailEnd type="triangle" w="med" len="med"/>
          </a:ln>
          <a:effectLst/>
        </p:spPr>
        <p:txBody>
          <a:bodyPr>
            <a:prstTxWarp prst="textNoShape">
              <a:avLst/>
            </a:prstTxWarp>
          </a:bodyPr>
          <a:lstStyle/>
          <a:p>
            <a:endParaRPr lang="en-US"/>
          </a:p>
        </p:txBody>
      </p:sp>
      <p:grpSp>
        <p:nvGrpSpPr>
          <p:cNvPr id="5" name="Group 4"/>
          <p:cNvGrpSpPr/>
          <p:nvPr/>
        </p:nvGrpSpPr>
        <p:grpSpPr>
          <a:xfrm>
            <a:off x="2103120" y="3977198"/>
            <a:ext cx="2160588" cy="792162"/>
            <a:chOff x="2782792" y="3937024"/>
            <a:chExt cx="2160588" cy="792162"/>
          </a:xfrm>
        </p:grpSpPr>
        <p:sp>
          <p:nvSpPr>
            <p:cNvPr id="346121" name="Oval 9"/>
            <p:cNvSpPr>
              <a:spLocks noChangeArrowheads="1"/>
            </p:cNvSpPr>
            <p:nvPr/>
          </p:nvSpPr>
          <p:spPr bwMode="auto">
            <a:xfrm>
              <a:off x="2782792" y="3937024"/>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2" name="Oval 10"/>
            <p:cNvSpPr>
              <a:spLocks noChangeArrowheads="1"/>
            </p:cNvSpPr>
            <p:nvPr/>
          </p:nvSpPr>
          <p:spPr bwMode="auto">
            <a:xfrm>
              <a:off x="4295680" y="4297386"/>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9" name="Line 17"/>
            <p:cNvSpPr>
              <a:spLocks noChangeShapeType="1"/>
            </p:cNvSpPr>
            <p:nvPr/>
          </p:nvSpPr>
          <p:spPr bwMode="auto">
            <a:xfrm>
              <a:off x="3420967" y="4183086"/>
              <a:ext cx="879475" cy="292100"/>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6" name="Group 5"/>
          <p:cNvGrpSpPr/>
          <p:nvPr/>
        </p:nvGrpSpPr>
        <p:grpSpPr>
          <a:xfrm>
            <a:off x="2103120" y="5083622"/>
            <a:ext cx="2160588" cy="792162"/>
            <a:chOff x="2793809" y="5027541"/>
            <a:chExt cx="2160588" cy="792162"/>
          </a:xfrm>
        </p:grpSpPr>
        <p:sp>
          <p:nvSpPr>
            <p:cNvPr id="346123" name="Oval 11"/>
            <p:cNvSpPr>
              <a:spLocks noChangeArrowheads="1"/>
            </p:cNvSpPr>
            <p:nvPr/>
          </p:nvSpPr>
          <p:spPr bwMode="auto">
            <a:xfrm>
              <a:off x="2793809" y="5027541"/>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4" name="Oval 12"/>
            <p:cNvSpPr>
              <a:spLocks noChangeArrowheads="1"/>
            </p:cNvSpPr>
            <p:nvPr/>
          </p:nvSpPr>
          <p:spPr bwMode="auto">
            <a:xfrm>
              <a:off x="4306697" y="5387903"/>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0" name="Line 18"/>
            <p:cNvSpPr>
              <a:spLocks noChangeShapeType="1"/>
            </p:cNvSpPr>
            <p:nvPr/>
          </p:nvSpPr>
          <p:spPr bwMode="auto">
            <a:xfrm>
              <a:off x="3422459" y="5292653"/>
              <a:ext cx="903288" cy="215900"/>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6" name="Group 15"/>
          <p:cNvGrpSpPr/>
          <p:nvPr/>
        </p:nvGrpSpPr>
        <p:grpSpPr>
          <a:xfrm>
            <a:off x="5943600" y="3931920"/>
            <a:ext cx="2159000" cy="1150937"/>
            <a:chOff x="6084888" y="3573463"/>
            <a:chExt cx="2159000" cy="1150937"/>
          </a:xfrm>
        </p:grpSpPr>
        <p:sp>
          <p:nvSpPr>
            <p:cNvPr id="346125" name="Oval 13"/>
            <p:cNvSpPr>
              <a:spLocks noChangeArrowheads="1"/>
            </p:cNvSpPr>
            <p:nvPr/>
          </p:nvSpPr>
          <p:spPr bwMode="auto">
            <a:xfrm>
              <a:off x="6084888" y="3573463"/>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6" name="Oval 14"/>
            <p:cNvSpPr>
              <a:spLocks noChangeArrowheads="1"/>
            </p:cNvSpPr>
            <p:nvPr/>
          </p:nvSpPr>
          <p:spPr bwMode="auto">
            <a:xfrm>
              <a:off x="7596188" y="4292600"/>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1" name="Line 19"/>
            <p:cNvSpPr>
              <a:spLocks noChangeShapeType="1"/>
            </p:cNvSpPr>
            <p:nvPr/>
          </p:nvSpPr>
          <p:spPr bwMode="auto">
            <a:xfrm>
              <a:off x="6726238" y="3829050"/>
              <a:ext cx="895350" cy="608013"/>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5" name="Group 14"/>
          <p:cNvGrpSpPr/>
          <p:nvPr/>
        </p:nvGrpSpPr>
        <p:grpSpPr>
          <a:xfrm>
            <a:off x="5943600" y="4297680"/>
            <a:ext cx="2159000" cy="1511300"/>
            <a:chOff x="6084888" y="3933825"/>
            <a:chExt cx="2159000" cy="1511300"/>
          </a:xfrm>
        </p:grpSpPr>
        <p:sp>
          <p:nvSpPr>
            <p:cNvPr id="346127" name="Oval 15"/>
            <p:cNvSpPr>
              <a:spLocks noChangeArrowheads="1"/>
            </p:cNvSpPr>
            <p:nvPr/>
          </p:nvSpPr>
          <p:spPr bwMode="auto">
            <a:xfrm>
              <a:off x="7596188" y="5013325"/>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8" name="Oval 16"/>
            <p:cNvSpPr>
              <a:spLocks noChangeArrowheads="1"/>
            </p:cNvSpPr>
            <p:nvPr/>
          </p:nvSpPr>
          <p:spPr bwMode="auto">
            <a:xfrm>
              <a:off x="6084888" y="3933825"/>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2" name="Line 20"/>
            <p:cNvSpPr>
              <a:spLocks noChangeShapeType="1"/>
            </p:cNvSpPr>
            <p:nvPr/>
          </p:nvSpPr>
          <p:spPr bwMode="auto">
            <a:xfrm>
              <a:off x="6654800" y="4287838"/>
              <a:ext cx="966788" cy="846137"/>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0" name="Group 9"/>
          <p:cNvGrpSpPr/>
          <p:nvPr/>
        </p:nvGrpSpPr>
        <p:grpSpPr>
          <a:xfrm>
            <a:off x="548640" y="4193098"/>
            <a:ext cx="1584141" cy="400110"/>
            <a:chOff x="518979" y="4303268"/>
            <a:chExt cx="1584141" cy="400110"/>
          </a:xfrm>
        </p:grpSpPr>
        <p:sp>
          <p:nvSpPr>
            <p:cNvPr id="7" name="TextBox 6"/>
            <p:cNvSpPr txBox="1"/>
            <p:nvPr/>
          </p:nvSpPr>
          <p:spPr>
            <a:xfrm>
              <a:off x="518979" y="4303268"/>
              <a:ext cx="749147" cy="400110"/>
            </a:xfrm>
            <a:prstGeom prst="rect">
              <a:avLst/>
            </a:prstGeom>
            <a:noFill/>
          </p:spPr>
          <p:txBody>
            <a:bodyPr wrap="square" rtlCol="0">
              <a:spAutoFit/>
            </a:bodyPr>
            <a:lstStyle/>
            <a:p>
              <a:pPr algn="r"/>
              <a:r>
                <a:rPr lang="en-US" sz="2000" dirty="0" smtClean="0">
                  <a:solidFill>
                    <a:srgbClr val="FF0000"/>
                  </a:solidFill>
                </a:rPr>
                <a:t>Stall!</a:t>
              </a:r>
              <a:endParaRPr lang="en-US" sz="2000" dirty="0">
                <a:solidFill>
                  <a:srgbClr val="FF0000"/>
                </a:solidFill>
              </a:endParaRPr>
            </a:p>
          </p:txBody>
        </p:sp>
        <p:cxnSp>
          <p:nvCxnSpPr>
            <p:cNvPr id="9" name="Straight Arrow Connector 8"/>
            <p:cNvCxnSpPr/>
            <p:nvPr/>
          </p:nvCxnSpPr>
          <p:spPr>
            <a:xfrm>
              <a:off x="1188720" y="4519168"/>
              <a:ext cx="914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48640" y="5284790"/>
            <a:ext cx="1584141" cy="400110"/>
            <a:chOff x="518979" y="4303268"/>
            <a:chExt cx="1584141" cy="400110"/>
          </a:xfrm>
        </p:grpSpPr>
        <p:sp>
          <p:nvSpPr>
            <p:cNvPr id="33" name="TextBox 32"/>
            <p:cNvSpPr txBox="1"/>
            <p:nvPr/>
          </p:nvSpPr>
          <p:spPr>
            <a:xfrm>
              <a:off x="518979" y="4303268"/>
              <a:ext cx="749147" cy="400110"/>
            </a:xfrm>
            <a:prstGeom prst="rect">
              <a:avLst/>
            </a:prstGeom>
            <a:noFill/>
          </p:spPr>
          <p:txBody>
            <a:bodyPr wrap="square" rtlCol="0">
              <a:spAutoFit/>
            </a:bodyPr>
            <a:lstStyle/>
            <a:p>
              <a:pPr algn="r"/>
              <a:r>
                <a:rPr lang="en-US" sz="2000" dirty="0" smtClean="0">
                  <a:solidFill>
                    <a:srgbClr val="FF0000"/>
                  </a:solidFill>
                </a:rPr>
                <a:t>Stall!</a:t>
              </a:r>
              <a:endParaRPr lang="en-US" sz="2000" dirty="0">
                <a:solidFill>
                  <a:srgbClr val="FF0000"/>
                </a:solidFill>
              </a:endParaRPr>
            </a:p>
          </p:txBody>
        </p:sp>
        <p:cxnSp>
          <p:nvCxnSpPr>
            <p:cNvPr id="34" name="Straight Arrow Connector 33"/>
            <p:cNvCxnSpPr/>
            <p:nvPr/>
          </p:nvCxnSpPr>
          <p:spPr>
            <a:xfrm>
              <a:off x="1188720" y="4519168"/>
              <a:ext cx="914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a:off x="4389120" y="3273109"/>
            <a:ext cx="0" cy="11338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89120" y="4406966"/>
            <a:ext cx="0" cy="10972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875870" y="5504246"/>
            <a:ext cx="1026499" cy="943310"/>
            <a:chOff x="3875870" y="5504246"/>
            <a:chExt cx="1026499" cy="943310"/>
          </a:xfrm>
        </p:grpSpPr>
        <p:cxnSp>
          <p:nvCxnSpPr>
            <p:cNvPr id="39" name="Straight Arrow Connector 38"/>
            <p:cNvCxnSpPr/>
            <p:nvPr/>
          </p:nvCxnSpPr>
          <p:spPr>
            <a:xfrm>
              <a:off x="4389120" y="5504246"/>
              <a:ext cx="0" cy="64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75870" y="6078224"/>
              <a:ext cx="1026499" cy="369332"/>
            </a:xfrm>
            <a:prstGeom prst="rect">
              <a:avLst/>
            </a:prstGeom>
            <a:noFill/>
          </p:spPr>
          <p:txBody>
            <a:bodyPr wrap="none" rtlCol="0">
              <a:spAutoFit/>
            </a:bodyPr>
            <a:lstStyle/>
            <a:p>
              <a:r>
                <a:rPr lang="en-US" b="1" dirty="0" smtClean="0"/>
                <a:t>13 cycles</a:t>
              </a:r>
              <a:endParaRPr lang="en-US" b="1" dirty="0"/>
            </a:p>
          </p:txBody>
        </p:sp>
      </p:grpSp>
      <p:grpSp>
        <p:nvGrpSpPr>
          <p:cNvPr id="17" name="Group 16"/>
          <p:cNvGrpSpPr/>
          <p:nvPr/>
        </p:nvGrpSpPr>
        <p:grpSpPr>
          <a:xfrm>
            <a:off x="7713144" y="3227832"/>
            <a:ext cx="1032911" cy="3222260"/>
            <a:chOff x="7713144" y="3227832"/>
            <a:chExt cx="1032911" cy="3222260"/>
          </a:xfrm>
        </p:grpSpPr>
        <p:cxnSp>
          <p:nvCxnSpPr>
            <p:cNvPr id="42" name="Straight Arrow Connector 41"/>
            <p:cNvCxnSpPr/>
            <p:nvPr/>
          </p:nvCxnSpPr>
          <p:spPr>
            <a:xfrm>
              <a:off x="8229600" y="3227832"/>
              <a:ext cx="0" cy="2916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13144" y="6080760"/>
              <a:ext cx="1032911" cy="369332"/>
            </a:xfrm>
            <a:prstGeom prst="rect">
              <a:avLst/>
            </a:prstGeom>
            <a:noFill/>
          </p:spPr>
          <p:txBody>
            <a:bodyPr wrap="none" rtlCol="0">
              <a:spAutoFit/>
            </a:bodyPr>
            <a:lstStyle/>
            <a:p>
              <a:r>
                <a:rPr lang="en-US" b="1" dirty="0" smtClean="0"/>
                <a:t>11 cycles</a:t>
              </a:r>
              <a:endParaRPr lang="en-US" b="1" dirty="0"/>
            </a:p>
          </p:txBody>
        </p:sp>
      </p:grpSp>
      <p:sp>
        <p:nvSpPr>
          <p:cNvPr id="12" name="Slide Number Placeholder 11"/>
          <p:cNvSpPr>
            <a:spLocks noGrp="1"/>
          </p:cNvSpPr>
          <p:nvPr>
            <p:ph type="sldNum" sz="quarter" idx="12"/>
          </p:nvPr>
        </p:nvSpPr>
        <p:spPr/>
        <p:txBody>
          <a:bodyPr/>
          <a:lstStyle/>
          <a:p>
            <a:fld id="{3CC63E4C-4642-794D-A2FD-70F6B81535F5}" type="slidenum">
              <a:rPr lang="en-US" smtClean="0"/>
              <a:pPr/>
              <a:t>45</a:t>
            </a:fld>
            <a:endParaRPr lang="en-US" dirty="0"/>
          </a:p>
        </p:txBody>
      </p:sp>
    </p:spTree>
    <p:extLst>
      <p:ext uri="{BB962C8B-B14F-4D97-AF65-F5344CB8AC3E}">
        <p14:creationId xmlns:p14="http://schemas.microsoft.com/office/powerpoint/2010/main" val="2850408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up)">
                                      <p:cBhvr>
                                        <p:cTn id="14" dur="1000"/>
                                        <p:tgtEl>
                                          <p:spTgt spid="37"/>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1" fill="hold" nodeType="after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1000"/>
                                        <p:tgtEl>
                                          <p:spTgt spid="3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par>
                          <p:cTn id="25" fill="hold">
                            <p:stCondLst>
                              <p:cond delay="2500"/>
                            </p:stCondLst>
                            <p:childTnLst>
                              <p:par>
                                <p:cTn id="26" presetID="22" presetClass="entr" presetSubtype="1"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6120"/>
                                        </p:tgtEl>
                                        <p:attrNameLst>
                                          <p:attrName>style.visibility</p:attrName>
                                        </p:attrNameLst>
                                      </p:cBhvr>
                                      <p:to>
                                        <p:strVal val="visible"/>
                                      </p:to>
                                    </p:set>
                                    <p:animEffect transition="in" filter="wipe(left)">
                                      <p:cBhvr>
                                        <p:cTn id="33" dur="500"/>
                                        <p:tgtEl>
                                          <p:spTgt spid="346120"/>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461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9" grpId="0" animBg="1"/>
      <p:bldP spid="3461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(Maybe)</a:t>
            </a:r>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46</a:t>
            </a:fld>
            <a:endParaRPr lang="en-US"/>
          </a:p>
        </p:txBody>
      </p:sp>
    </p:spTree>
    <p:extLst>
      <p:ext uri="{BB962C8B-B14F-4D97-AF65-F5344CB8AC3E}">
        <p14:creationId xmlns:p14="http://schemas.microsoft.com/office/powerpoint/2010/main" val="9720531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2975" y="426690"/>
            <a:ext cx="8229600" cy="718173"/>
          </a:xfrm>
        </p:spPr>
        <p:txBody>
          <a:bodyPr/>
          <a:lstStyle/>
          <a:p>
            <a:r>
              <a:rPr lang="en-US" dirty="0" smtClean="0"/>
              <a:t>In The News: SanDisk announces</a:t>
            </a:r>
            <a:br>
              <a:rPr lang="en-US" dirty="0" smtClean="0"/>
            </a:br>
            <a:r>
              <a:rPr lang="en-US" dirty="0" smtClean="0"/>
              <a:t>½ </a:t>
            </a:r>
            <a:r>
              <a:rPr lang="en-US" dirty="0" err="1" smtClean="0"/>
              <a:t>PetaByte</a:t>
            </a:r>
            <a:r>
              <a:rPr lang="en-US" dirty="0" smtClean="0"/>
              <a:t> flash drive</a:t>
            </a:r>
            <a:endParaRPr lang="en-US" dirty="0"/>
          </a:p>
        </p:txBody>
      </p:sp>
      <p:sp>
        <p:nvSpPr>
          <p:cNvPr id="7" name="Content Placeholder 6"/>
          <p:cNvSpPr>
            <a:spLocks noGrp="1"/>
          </p:cNvSpPr>
          <p:nvPr>
            <p:ph idx="1"/>
          </p:nvPr>
        </p:nvSpPr>
        <p:spPr/>
        <p:txBody>
          <a:bodyPr/>
          <a:lstStyle/>
          <a:p>
            <a:r>
              <a:rPr lang="en-US" dirty="0" smtClean="0"/>
              <a:t>512TB of flash memory in 3U of rack space</a:t>
            </a:r>
          </a:p>
          <a:p>
            <a:pPr lvl="1"/>
            <a:r>
              <a:rPr lang="en-US" dirty="0" smtClean="0"/>
              <a:t>That’s 2^49 bytes</a:t>
            </a:r>
          </a:p>
          <a:p>
            <a:r>
              <a:rPr lang="en-US" dirty="0" smtClean="0"/>
              <a:t>780,000 I/O/second</a:t>
            </a:r>
          </a:p>
          <a:p>
            <a:r>
              <a:rPr lang="en-US" dirty="0" smtClean="0"/>
              <a:t>7 GB/s sustained bandwidth</a:t>
            </a:r>
          </a:p>
          <a:p>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47</a:t>
            </a:fld>
            <a:endParaRPr lang="en-US"/>
          </a:p>
        </p:txBody>
      </p:sp>
      <p:pic>
        <p:nvPicPr>
          <p:cNvPr id="9" name="Picture 8"/>
          <p:cNvPicPr>
            <a:picLocks noChangeAspect="1"/>
          </p:cNvPicPr>
          <p:nvPr/>
        </p:nvPicPr>
        <p:blipFill>
          <a:blip r:embed="rId2"/>
          <a:stretch>
            <a:fillRect/>
          </a:stretch>
        </p:blipFill>
        <p:spPr>
          <a:xfrm>
            <a:off x="4457407" y="3959256"/>
            <a:ext cx="4686593" cy="2898744"/>
          </a:xfrm>
          <a:prstGeom prst="rect">
            <a:avLst/>
          </a:prstGeom>
        </p:spPr>
      </p:pic>
    </p:spTree>
    <p:extLst>
      <p:ext uri="{BB962C8B-B14F-4D97-AF65-F5344CB8AC3E}">
        <p14:creationId xmlns:p14="http://schemas.microsoft.com/office/powerpoint/2010/main" val="240816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dirty="0" smtClean="0"/>
              <a:t>3. Control </a:t>
            </a:r>
            <a:r>
              <a:rPr lang="en-US" dirty="0"/>
              <a:t>Hazards</a:t>
            </a:r>
            <a:endParaRPr lang="en-AU" dirty="0"/>
          </a:p>
        </p:txBody>
      </p:sp>
      <p:sp>
        <p:nvSpPr>
          <p:cNvPr id="348163" name="Rectangle 3"/>
          <p:cNvSpPr>
            <a:spLocks noGrp="1" noChangeArrowheads="1"/>
          </p:cNvSpPr>
          <p:nvPr>
            <p:ph type="body" idx="1"/>
          </p:nvPr>
        </p:nvSpPr>
        <p:spPr>
          <a:xfrm>
            <a:off x="457200" y="1600201"/>
            <a:ext cx="8229600" cy="4817533"/>
          </a:xfrm>
        </p:spPr>
        <p:txBody>
          <a:bodyPr>
            <a:normAutofit/>
          </a:bodyPr>
          <a:lstStyle/>
          <a:p>
            <a:pPr>
              <a:lnSpc>
                <a:spcPct val="90000"/>
              </a:lnSpc>
            </a:pPr>
            <a:r>
              <a:rPr lang="en-US" dirty="0"/>
              <a:t>Branch determines flow of control</a:t>
            </a:r>
          </a:p>
          <a:p>
            <a:pPr lvl="1">
              <a:lnSpc>
                <a:spcPct val="90000"/>
              </a:lnSpc>
            </a:pPr>
            <a:r>
              <a:rPr lang="en-US" dirty="0"/>
              <a:t>Fetching next instruction depends on branch outcome</a:t>
            </a:r>
          </a:p>
          <a:p>
            <a:pPr lvl="1">
              <a:lnSpc>
                <a:spcPct val="90000"/>
              </a:lnSpc>
            </a:pPr>
            <a:r>
              <a:rPr lang="en-US" dirty="0"/>
              <a:t>Pipeline can’t always fetch correct instruction</a:t>
            </a:r>
          </a:p>
          <a:p>
            <a:pPr lvl="2">
              <a:lnSpc>
                <a:spcPct val="90000"/>
              </a:lnSpc>
            </a:pPr>
            <a:r>
              <a:rPr lang="en-US" dirty="0"/>
              <a:t>Still working on ID stage of branch</a:t>
            </a:r>
            <a:endParaRPr lang="en-US" dirty="0" smtClean="0"/>
          </a:p>
          <a:p>
            <a:pPr>
              <a:lnSpc>
                <a:spcPct val="90000"/>
              </a:lnSpc>
            </a:pPr>
            <a:r>
              <a:rPr lang="en-US" dirty="0" smtClean="0"/>
              <a:t>BEQ, BNE in MIPS pipeline </a:t>
            </a:r>
          </a:p>
          <a:p>
            <a:pPr>
              <a:lnSpc>
                <a:spcPct val="90000"/>
              </a:lnSpc>
            </a:pPr>
            <a:r>
              <a:rPr lang="en-US" dirty="0" smtClean="0"/>
              <a:t>Simple solution Option 1: </a:t>
            </a:r>
            <a:r>
              <a:rPr lang="en-US" i="1" dirty="0" smtClean="0">
                <a:solidFill>
                  <a:srgbClr val="FF0000"/>
                </a:solidFill>
              </a:rPr>
              <a:t>Stall </a:t>
            </a:r>
            <a:r>
              <a:rPr lang="en-US" dirty="0" smtClean="0"/>
              <a:t>on every branch until </a:t>
            </a:r>
            <a:r>
              <a:rPr lang="en-US" dirty="0"/>
              <a:t>branch condition resolved </a:t>
            </a:r>
            <a:endParaRPr lang="en-US" dirty="0" smtClean="0"/>
          </a:p>
          <a:p>
            <a:pPr lvl="1">
              <a:lnSpc>
                <a:spcPct val="90000"/>
              </a:lnSpc>
            </a:pPr>
            <a:r>
              <a:rPr lang="en-US" dirty="0" smtClean="0"/>
              <a:t>Would add 2 bubbles/clock cycles for every Branch! (~ 20% of instructions executed)</a:t>
            </a:r>
          </a:p>
          <a:p>
            <a:pPr>
              <a:lnSpc>
                <a:spcPct val="90000"/>
              </a:lnSpc>
            </a:pPr>
            <a:endParaRPr lang="en-US" dirty="0" smtClean="0"/>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48</a:t>
            </a:fld>
            <a:endParaRPr lang="en-US"/>
          </a:p>
        </p:txBody>
      </p:sp>
    </p:spTree>
    <p:extLst>
      <p:ext uri="{BB962C8B-B14F-4D97-AF65-F5344CB8AC3E}">
        <p14:creationId xmlns:p14="http://schemas.microsoft.com/office/powerpoint/2010/main" val="27717560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1730" name="Rectangle 2"/>
          <p:cNvSpPr>
            <a:spLocks noGrp="1" noChangeArrowheads="1"/>
          </p:cNvSpPr>
          <p:nvPr>
            <p:ph type="title"/>
          </p:nvPr>
        </p:nvSpPr>
        <p:spPr/>
        <p:txBody>
          <a:bodyPr/>
          <a:lstStyle/>
          <a:p>
            <a:r>
              <a:rPr lang="en-US" dirty="0" smtClean="0"/>
              <a:t>Stall =&gt; 2 Bubbles/Clocks</a:t>
            </a:r>
            <a:endParaRPr lang="en-US" dirty="0"/>
          </a:p>
        </p:txBody>
      </p:sp>
      <p:sp>
        <p:nvSpPr>
          <p:cNvPr id="2761731" name="Rectangle 3"/>
          <p:cNvSpPr>
            <a:spLocks noChangeArrowheads="1"/>
          </p:cNvSpPr>
          <p:nvPr/>
        </p:nvSpPr>
        <p:spPr bwMode="auto">
          <a:xfrm>
            <a:off x="917574" y="6068720"/>
            <a:ext cx="7364194" cy="52065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800" b="1" dirty="0">
                <a:latin typeface="18 VAG Rounded Bold   07390"/>
              </a:rPr>
              <a:t>Where do we do the compare for the branch?</a:t>
            </a:r>
          </a:p>
        </p:txBody>
      </p:sp>
      <p:grpSp>
        <p:nvGrpSpPr>
          <p:cNvPr id="2" name="Group 4"/>
          <p:cNvGrpSpPr>
            <a:grpSpLocks/>
          </p:cNvGrpSpPr>
          <p:nvPr/>
        </p:nvGrpSpPr>
        <p:grpSpPr bwMode="auto">
          <a:xfrm>
            <a:off x="528638" y="1179513"/>
            <a:ext cx="7812088" cy="5056188"/>
            <a:chOff x="213" y="551"/>
            <a:chExt cx="4921" cy="3185"/>
          </a:xfrm>
        </p:grpSpPr>
        <p:grpSp>
          <p:nvGrpSpPr>
            <p:cNvPr id="3" name="Group 5"/>
            <p:cNvGrpSpPr>
              <a:grpSpLocks/>
            </p:cNvGrpSpPr>
            <p:nvPr/>
          </p:nvGrpSpPr>
          <p:grpSpPr bwMode="auto">
            <a:xfrm>
              <a:off x="2624" y="1200"/>
              <a:ext cx="340" cy="289"/>
              <a:chOff x="2624" y="1200"/>
              <a:chExt cx="340" cy="289"/>
            </a:xfrm>
          </p:grpSpPr>
          <p:sp>
            <p:nvSpPr>
              <p:cNvPr id="2761734" name="Freeform 6"/>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5" name="Freeform 7"/>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4" name="Group 8"/>
            <p:cNvGrpSpPr>
              <a:grpSpLocks/>
            </p:cNvGrpSpPr>
            <p:nvPr/>
          </p:nvGrpSpPr>
          <p:grpSpPr bwMode="auto">
            <a:xfrm>
              <a:off x="2624" y="2592"/>
              <a:ext cx="340" cy="289"/>
              <a:chOff x="2624" y="2592"/>
              <a:chExt cx="340" cy="289"/>
            </a:xfrm>
          </p:grpSpPr>
          <p:sp>
            <p:nvSpPr>
              <p:cNvPr id="2761737" name="Freeform 9"/>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8" name="Freeform 10"/>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39" name="Rectangle 11"/>
            <p:cNvSpPr>
              <a:spLocks noChangeArrowheads="1"/>
            </p:cNvSpPr>
            <p:nvPr/>
          </p:nvSpPr>
          <p:spPr bwMode="auto">
            <a:xfrm>
              <a:off x="2605" y="2594"/>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2761740" name="Line 12"/>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1" name="Line 13"/>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2" name="Rectangle 14"/>
            <p:cNvSpPr>
              <a:spLocks noChangeArrowheads="1"/>
            </p:cNvSpPr>
            <p:nvPr/>
          </p:nvSpPr>
          <p:spPr bwMode="auto">
            <a:xfrm>
              <a:off x="579" y="1302"/>
              <a:ext cx="52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Courier" pitchFamily="-65" charset="0"/>
                </a:rPr>
                <a:t>beq</a:t>
              </a:r>
              <a:endParaRPr lang="en-US" sz="2800" b="1">
                <a:solidFill>
                  <a:schemeClr val="tx1"/>
                </a:solidFill>
                <a:latin typeface="Arial" pitchFamily="-65" charset="0"/>
              </a:endParaRPr>
            </a:p>
          </p:txBody>
        </p:sp>
        <p:sp>
          <p:nvSpPr>
            <p:cNvPr id="2761743" name="Rectangle 15"/>
            <p:cNvSpPr>
              <a:spLocks noChangeArrowheads="1"/>
            </p:cNvSpPr>
            <p:nvPr/>
          </p:nvSpPr>
          <p:spPr bwMode="auto">
            <a:xfrm>
              <a:off x="563" y="1718"/>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1</a:t>
              </a:r>
            </a:p>
          </p:txBody>
        </p:sp>
        <p:sp>
          <p:nvSpPr>
            <p:cNvPr id="2761744" name="Rectangle 16"/>
            <p:cNvSpPr>
              <a:spLocks noChangeArrowheads="1"/>
            </p:cNvSpPr>
            <p:nvPr/>
          </p:nvSpPr>
          <p:spPr bwMode="auto">
            <a:xfrm>
              <a:off x="555" y="2182"/>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2</a:t>
              </a:r>
            </a:p>
          </p:txBody>
        </p:sp>
        <p:sp>
          <p:nvSpPr>
            <p:cNvPr id="2761745" name="Rectangle 17"/>
            <p:cNvSpPr>
              <a:spLocks noChangeArrowheads="1"/>
            </p:cNvSpPr>
            <p:nvPr/>
          </p:nvSpPr>
          <p:spPr bwMode="auto">
            <a:xfrm>
              <a:off x="560" y="2612"/>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Arial" pitchFamily="-65" charset="0"/>
                </a:rPr>
                <a:t>Instr</a:t>
              </a:r>
              <a:r>
                <a:rPr lang="en-US" sz="2800" b="1" dirty="0">
                  <a:solidFill>
                    <a:schemeClr val="tx1"/>
                  </a:solidFill>
                  <a:latin typeface="Arial" pitchFamily="-65" charset="0"/>
                </a:rPr>
                <a:t> 3</a:t>
              </a:r>
            </a:p>
          </p:txBody>
        </p:sp>
        <p:sp>
          <p:nvSpPr>
            <p:cNvPr id="2761746" name="Rectangle 18"/>
            <p:cNvSpPr>
              <a:spLocks noChangeArrowheads="1"/>
            </p:cNvSpPr>
            <p:nvPr/>
          </p:nvSpPr>
          <p:spPr bwMode="auto">
            <a:xfrm>
              <a:off x="587" y="3067"/>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4</a:t>
              </a:r>
            </a:p>
          </p:txBody>
        </p:sp>
        <p:sp>
          <p:nvSpPr>
            <p:cNvPr id="2761747" name="Line 19"/>
            <p:cNvSpPr>
              <a:spLocks noChangeShapeType="1"/>
            </p:cNvSpPr>
            <p:nvPr/>
          </p:nvSpPr>
          <p:spPr bwMode="auto">
            <a:xfrm>
              <a:off x="172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8" name="Line 20"/>
            <p:cNvSpPr>
              <a:spLocks noChangeShapeType="1"/>
            </p:cNvSpPr>
            <p:nvPr/>
          </p:nvSpPr>
          <p:spPr bwMode="auto">
            <a:xfrm>
              <a:off x="216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9" name="Line 21"/>
            <p:cNvSpPr>
              <a:spLocks noChangeShapeType="1"/>
            </p:cNvSpPr>
            <p:nvPr/>
          </p:nvSpPr>
          <p:spPr bwMode="auto">
            <a:xfrm>
              <a:off x="259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0" name="Line 22"/>
            <p:cNvSpPr>
              <a:spLocks noChangeShapeType="1"/>
            </p:cNvSpPr>
            <p:nvPr/>
          </p:nvSpPr>
          <p:spPr bwMode="auto">
            <a:xfrm>
              <a:off x="3024"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1" name="Line 23"/>
            <p:cNvSpPr>
              <a:spLocks noChangeShapeType="1"/>
            </p:cNvSpPr>
            <p:nvPr/>
          </p:nvSpPr>
          <p:spPr bwMode="auto">
            <a:xfrm>
              <a:off x="3456"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2" name="Line 24"/>
            <p:cNvSpPr>
              <a:spLocks noChangeShapeType="1"/>
            </p:cNvSpPr>
            <p:nvPr/>
          </p:nvSpPr>
          <p:spPr bwMode="auto">
            <a:xfrm>
              <a:off x="388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3" name="Line 25"/>
            <p:cNvSpPr>
              <a:spLocks noChangeShapeType="1"/>
            </p:cNvSpPr>
            <p:nvPr/>
          </p:nvSpPr>
          <p:spPr bwMode="auto">
            <a:xfrm>
              <a:off x="432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4" name="Line 26"/>
            <p:cNvSpPr>
              <a:spLocks noChangeShapeType="1"/>
            </p:cNvSpPr>
            <p:nvPr/>
          </p:nvSpPr>
          <p:spPr bwMode="auto">
            <a:xfrm>
              <a:off x="475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5" name="Group 27"/>
            <p:cNvGrpSpPr>
              <a:grpSpLocks/>
            </p:cNvGrpSpPr>
            <p:nvPr/>
          </p:nvGrpSpPr>
          <p:grpSpPr bwMode="auto">
            <a:xfrm>
              <a:off x="2255" y="1152"/>
              <a:ext cx="227" cy="481"/>
              <a:chOff x="2255" y="1152"/>
              <a:chExt cx="227" cy="481"/>
            </a:xfrm>
          </p:grpSpPr>
          <p:sp>
            <p:nvSpPr>
              <p:cNvPr id="2761756" name="Freeform 2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57" name="Rectangle 29"/>
              <p:cNvSpPr>
                <a:spLocks noChangeArrowheads="1"/>
              </p:cNvSpPr>
              <p:nvPr/>
            </p:nvSpPr>
            <p:spPr bwMode="auto">
              <a:xfrm rot="5400000">
                <a:off x="2167" y="1273"/>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6" name="Group 30"/>
            <p:cNvGrpSpPr>
              <a:grpSpLocks/>
            </p:cNvGrpSpPr>
            <p:nvPr/>
          </p:nvGrpSpPr>
          <p:grpSpPr bwMode="auto">
            <a:xfrm>
              <a:off x="1324" y="1248"/>
              <a:ext cx="359" cy="289"/>
              <a:chOff x="1324" y="1248"/>
              <a:chExt cx="359" cy="289"/>
            </a:xfrm>
          </p:grpSpPr>
          <p:sp>
            <p:nvSpPr>
              <p:cNvPr id="2761759" name="Rectangle 31"/>
              <p:cNvSpPr>
                <a:spLocks noChangeArrowheads="1"/>
              </p:cNvSpPr>
              <p:nvPr/>
            </p:nvSpPr>
            <p:spPr bwMode="auto">
              <a:xfrm>
                <a:off x="1324" y="1250"/>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7" name="Group 32"/>
              <p:cNvGrpSpPr>
                <a:grpSpLocks/>
              </p:cNvGrpSpPr>
              <p:nvPr/>
            </p:nvGrpSpPr>
            <p:grpSpPr bwMode="auto">
              <a:xfrm>
                <a:off x="1343" y="1248"/>
                <a:ext cx="340" cy="289"/>
                <a:chOff x="1343" y="1248"/>
                <a:chExt cx="340" cy="289"/>
              </a:xfrm>
            </p:grpSpPr>
            <p:sp>
              <p:nvSpPr>
                <p:cNvPr id="2761761" name="Freeform 33"/>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2" name="Freeform 34"/>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63" name="Rectangle 35"/>
            <p:cNvSpPr>
              <a:spLocks noChangeArrowheads="1"/>
            </p:cNvSpPr>
            <p:nvPr/>
          </p:nvSpPr>
          <p:spPr bwMode="auto">
            <a:xfrm>
              <a:off x="1784" y="1255"/>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8" name="Group 36"/>
            <p:cNvGrpSpPr>
              <a:grpSpLocks/>
            </p:cNvGrpSpPr>
            <p:nvPr/>
          </p:nvGrpSpPr>
          <p:grpSpPr bwMode="auto">
            <a:xfrm>
              <a:off x="1803" y="1248"/>
              <a:ext cx="296" cy="289"/>
              <a:chOff x="1803" y="1248"/>
              <a:chExt cx="296" cy="289"/>
            </a:xfrm>
          </p:grpSpPr>
          <p:sp>
            <p:nvSpPr>
              <p:cNvPr id="2761765" name="Freeform 37"/>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6" name="Freeform 38"/>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67" name="Line 39"/>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68" name="Freeform 40"/>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9" name="Line 41"/>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0" name="Rectangle 42"/>
            <p:cNvSpPr>
              <a:spLocks noChangeArrowheads="1"/>
            </p:cNvSpPr>
            <p:nvPr/>
          </p:nvSpPr>
          <p:spPr bwMode="auto">
            <a:xfrm>
              <a:off x="2601" y="1250"/>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61771" name="Rectangle 43"/>
            <p:cNvSpPr>
              <a:spLocks noChangeArrowheads="1"/>
            </p:cNvSpPr>
            <p:nvPr/>
          </p:nvSpPr>
          <p:spPr bwMode="auto">
            <a:xfrm>
              <a:off x="3093" y="1250"/>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9" name="Group 44"/>
            <p:cNvGrpSpPr>
              <a:grpSpLocks/>
            </p:cNvGrpSpPr>
            <p:nvPr/>
          </p:nvGrpSpPr>
          <p:grpSpPr bwMode="auto">
            <a:xfrm>
              <a:off x="3120" y="1248"/>
              <a:ext cx="284" cy="289"/>
              <a:chOff x="3120" y="1248"/>
              <a:chExt cx="284" cy="289"/>
            </a:xfrm>
          </p:grpSpPr>
          <p:sp>
            <p:nvSpPr>
              <p:cNvPr id="2761773" name="Freeform 45"/>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4" name="Freeform 46"/>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75" name="Line 47"/>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6" name="Line 48"/>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7" name="Freeform 49"/>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8" name="Line 50"/>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9" name="Freeform 51"/>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0" name="Group 52"/>
            <p:cNvGrpSpPr>
              <a:grpSpLocks/>
            </p:cNvGrpSpPr>
            <p:nvPr/>
          </p:nvGrpSpPr>
          <p:grpSpPr bwMode="auto">
            <a:xfrm>
              <a:off x="1751" y="1600"/>
              <a:ext cx="2102" cy="513"/>
              <a:chOff x="1751" y="1600"/>
              <a:chExt cx="2102" cy="513"/>
            </a:xfrm>
          </p:grpSpPr>
          <p:grpSp>
            <p:nvGrpSpPr>
              <p:cNvPr id="11" name="Group 53"/>
              <p:cNvGrpSpPr>
                <a:grpSpLocks/>
              </p:cNvGrpSpPr>
              <p:nvPr/>
            </p:nvGrpSpPr>
            <p:grpSpPr bwMode="auto">
              <a:xfrm>
                <a:off x="2682" y="1600"/>
                <a:ext cx="227" cy="481"/>
                <a:chOff x="2682" y="1600"/>
                <a:chExt cx="227" cy="481"/>
              </a:xfrm>
            </p:grpSpPr>
            <p:sp>
              <p:nvSpPr>
                <p:cNvPr id="2761782" name="Freeform 54"/>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3" name="Rectangle 55"/>
                <p:cNvSpPr>
                  <a:spLocks noChangeArrowheads="1"/>
                </p:cNvSpPr>
                <p:nvPr/>
              </p:nvSpPr>
              <p:spPr bwMode="auto">
                <a:xfrm rot="5400000">
                  <a:off x="2594" y="1721"/>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2" name="Group 56"/>
              <p:cNvGrpSpPr>
                <a:grpSpLocks/>
              </p:cNvGrpSpPr>
              <p:nvPr/>
            </p:nvGrpSpPr>
            <p:grpSpPr bwMode="auto">
              <a:xfrm>
                <a:off x="1751" y="1696"/>
                <a:ext cx="359" cy="289"/>
                <a:chOff x="1751" y="1696"/>
                <a:chExt cx="359" cy="289"/>
              </a:xfrm>
            </p:grpSpPr>
            <p:sp>
              <p:nvSpPr>
                <p:cNvPr id="2761785" name="Rectangle 57"/>
                <p:cNvSpPr>
                  <a:spLocks noChangeArrowheads="1"/>
                </p:cNvSpPr>
                <p:nvPr/>
              </p:nvSpPr>
              <p:spPr bwMode="auto">
                <a:xfrm>
                  <a:off x="1751" y="1698"/>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13" name="Group 58"/>
                <p:cNvGrpSpPr>
                  <a:grpSpLocks/>
                </p:cNvGrpSpPr>
                <p:nvPr/>
              </p:nvGrpSpPr>
              <p:grpSpPr bwMode="auto">
                <a:xfrm>
                  <a:off x="1770" y="1696"/>
                  <a:ext cx="340" cy="289"/>
                  <a:chOff x="1770" y="1696"/>
                  <a:chExt cx="340" cy="289"/>
                </a:xfrm>
              </p:grpSpPr>
              <p:sp>
                <p:nvSpPr>
                  <p:cNvPr id="2761787" name="Freeform 59"/>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8" name="Freeform 60"/>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89" name="Rectangle 61"/>
              <p:cNvSpPr>
                <a:spLocks noChangeArrowheads="1"/>
              </p:cNvSpPr>
              <p:nvPr/>
            </p:nvSpPr>
            <p:spPr bwMode="auto">
              <a:xfrm>
                <a:off x="2211" y="1703"/>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4" name="Group 62"/>
              <p:cNvGrpSpPr>
                <a:grpSpLocks/>
              </p:cNvGrpSpPr>
              <p:nvPr/>
            </p:nvGrpSpPr>
            <p:grpSpPr bwMode="auto">
              <a:xfrm>
                <a:off x="2230" y="1696"/>
                <a:ext cx="296" cy="289"/>
                <a:chOff x="2230" y="1696"/>
                <a:chExt cx="296" cy="289"/>
              </a:xfrm>
            </p:grpSpPr>
            <p:sp>
              <p:nvSpPr>
                <p:cNvPr id="2761791" name="Freeform 63"/>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2" name="Freeform 64"/>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93" name="Line 65"/>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4" name="Freeform 66"/>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5" name="Line 67"/>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6" name="Rectangle 68"/>
              <p:cNvSpPr>
                <a:spLocks noChangeArrowheads="1"/>
              </p:cNvSpPr>
              <p:nvPr/>
            </p:nvSpPr>
            <p:spPr bwMode="auto">
              <a:xfrm>
                <a:off x="3028" y="1698"/>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5" name="Group 69"/>
              <p:cNvGrpSpPr>
                <a:grpSpLocks/>
              </p:cNvGrpSpPr>
              <p:nvPr/>
            </p:nvGrpSpPr>
            <p:grpSpPr bwMode="auto">
              <a:xfrm>
                <a:off x="3079" y="1696"/>
                <a:ext cx="325" cy="289"/>
                <a:chOff x="3079" y="1696"/>
                <a:chExt cx="325" cy="289"/>
              </a:xfrm>
            </p:grpSpPr>
            <p:sp>
              <p:nvSpPr>
                <p:cNvPr id="2761798" name="Freeform 70"/>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9" name="Freeform 71"/>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0" name="Rectangle 72"/>
              <p:cNvSpPr>
                <a:spLocks noChangeArrowheads="1"/>
              </p:cNvSpPr>
              <p:nvPr/>
            </p:nvSpPr>
            <p:spPr bwMode="auto">
              <a:xfrm>
                <a:off x="3520" y="1698"/>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6" name="Group 73"/>
              <p:cNvGrpSpPr>
                <a:grpSpLocks/>
              </p:cNvGrpSpPr>
              <p:nvPr/>
            </p:nvGrpSpPr>
            <p:grpSpPr bwMode="auto">
              <a:xfrm>
                <a:off x="3547" y="1696"/>
                <a:ext cx="284" cy="289"/>
                <a:chOff x="3547" y="1696"/>
                <a:chExt cx="284" cy="289"/>
              </a:xfrm>
            </p:grpSpPr>
            <p:sp>
              <p:nvSpPr>
                <p:cNvPr id="2761802" name="Freeform 7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3" name="Freeform 7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4" name="Line 76"/>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5" name="Line 77"/>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6" name="Freeform 78"/>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7" name="Line 79"/>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8" name="Freeform 80"/>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 name="Group 81"/>
            <p:cNvGrpSpPr>
              <a:grpSpLocks/>
            </p:cNvGrpSpPr>
            <p:nvPr/>
          </p:nvGrpSpPr>
          <p:grpSpPr bwMode="auto">
            <a:xfrm>
              <a:off x="2178" y="2048"/>
              <a:ext cx="2102" cy="513"/>
              <a:chOff x="2178" y="2048"/>
              <a:chExt cx="2102" cy="513"/>
            </a:xfrm>
          </p:grpSpPr>
          <p:grpSp>
            <p:nvGrpSpPr>
              <p:cNvPr id="18" name="Group 82"/>
              <p:cNvGrpSpPr>
                <a:grpSpLocks/>
              </p:cNvGrpSpPr>
              <p:nvPr/>
            </p:nvGrpSpPr>
            <p:grpSpPr bwMode="auto">
              <a:xfrm>
                <a:off x="3109" y="2048"/>
                <a:ext cx="227" cy="481"/>
                <a:chOff x="3109" y="2048"/>
                <a:chExt cx="227" cy="481"/>
              </a:xfrm>
            </p:grpSpPr>
            <p:sp>
              <p:nvSpPr>
                <p:cNvPr id="2761811" name="Freeform 83"/>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2" name="Rectangle 84"/>
                <p:cNvSpPr>
                  <a:spLocks noChangeArrowheads="1"/>
                </p:cNvSpPr>
                <p:nvPr/>
              </p:nvSpPr>
              <p:spPr bwMode="auto">
                <a:xfrm rot="5400000">
                  <a:off x="3021" y="2169"/>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 name="Group 85"/>
              <p:cNvGrpSpPr>
                <a:grpSpLocks/>
              </p:cNvGrpSpPr>
              <p:nvPr/>
            </p:nvGrpSpPr>
            <p:grpSpPr bwMode="auto">
              <a:xfrm>
                <a:off x="2178" y="2144"/>
                <a:ext cx="359" cy="289"/>
                <a:chOff x="2178" y="2144"/>
                <a:chExt cx="359" cy="289"/>
              </a:xfrm>
            </p:grpSpPr>
            <p:sp>
              <p:nvSpPr>
                <p:cNvPr id="2761814" name="Rectangle 86"/>
                <p:cNvSpPr>
                  <a:spLocks noChangeArrowheads="1"/>
                </p:cNvSpPr>
                <p:nvPr/>
              </p:nvSpPr>
              <p:spPr bwMode="auto">
                <a:xfrm>
                  <a:off x="2178" y="2146"/>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0" name="Group 87"/>
                <p:cNvGrpSpPr>
                  <a:grpSpLocks/>
                </p:cNvGrpSpPr>
                <p:nvPr/>
              </p:nvGrpSpPr>
              <p:grpSpPr bwMode="auto">
                <a:xfrm>
                  <a:off x="2197" y="2144"/>
                  <a:ext cx="340" cy="289"/>
                  <a:chOff x="2197" y="2144"/>
                  <a:chExt cx="340" cy="289"/>
                </a:xfrm>
              </p:grpSpPr>
              <p:sp>
                <p:nvSpPr>
                  <p:cNvPr id="2761816" name="Freeform 88"/>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7" name="Freeform 89"/>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18" name="Rectangle 90"/>
              <p:cNvSpPr>
                <a:spLocks noChangeArrowheads="1"/>
              </p:cNvSpPr>
              <p:nvPr/>
            </p:nvSpPr>
            <p:spPr bwMode="auto">
              <a:xfrm>
                <a:off x="2638" y="2151"/>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 name="Group 91"/>
              <p:cNvGrpSpPr>
                <a:grpSpLocks/>
              </p:cNvGrpSpPr>
              <p:nvPr/>
            </p:nvGrpSpPr>
            <p:grpSpPr bwMode="auto">
              <a:xfrm>
                <a:off x="2657" y="2144"/>
                <a:ext cx="296" cy="289"/>
                <a:chOff x="2657" y="2144"/>
                <a:chExt cx="296" cy="289"/>
              </a:xfrm>
            </p:grpSpPr>
            <p:sp>
              <p:nvSpPr>
                <p:cNvPr id="2761820" name="Freeform 92"/>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1" name="Freeform 93"/>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2" name="Line 94"/>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3" name="Freeform 95"/>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4" name="Line 96"/>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5" name="Rectangle 97"/>
              <p:cNvSpPr>
                <a:spLocks noChangeArrowheads="1"/>
              </p:cNvSpPr>
              <p:nvPr/>
            </p:nvSpPr>
            <p:spPr bwMode="auto">
              <a:xfrm>
                <a:off x="3455" y="2146"/>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2" name="Group 98"/>
              <p:cNvGrpSpPr>
                <a:grpSpLocks/>
              </p:cNvGrpSpPr>
              <p:nvPr/>
            </p:nvGrpSpPr>
            <p:grpSpPr bwMode="auto">
              <a:xfrm>
                <a:off x="3506" y="2144"/>
                <a:ext cx="325" cy="289"/>
                <a:chOff x="3506" y="2144"/>
                <a:chExt cx="325" cy="289"/>
              </a:xfrm>
            </p:grpSpPr>
            <p:sp>
              <p:nvSpPr>
                <p:cNvPr id="2761827" name="Freeform 99"/>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8" name="Freeform 100"/>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9" name="Rectangle 101"/>
              <p:cNvSpPr>
                <a:spLocks noChangeArrowheads="1"/>
              </p:cNvSpPr>
              <p:nvPr/>
            </p:nvSpPr>
            <p:spPr bwMode="auto">
              <a:xfrm>
                <a:off x="3947" y="2146"/>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 name="Group 102"/>
              <p:cNvGrpSpPr>
                <a:grpSpLocks/>
              </p:cNvGrpSpPr>
              <p:nvPr/>
            </p:nvGrpSpPr>
            <p:grpSpPr bwMode="auto">
              <a:xfrm>
                <a:off x="3974" y="2144"/>
                <a:ext cx="284" cy="289"/>
                <a:chOff x="3974" y="2144"/>
                <a:chExt cx="284" cy="289"/>
              </a:xfrm>
            </p:grpSpPr>
            <p:sp>
              <p:nvSpPr>
                <p:cNvPr id="2761831" name="Freeform 103"/>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2" name="Freeform 104"/>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33" name="Line 105"/>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4" name="Line 106"/>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5" name="Freeform 107"/>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6" name="Line 108"/>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7" name="Freeform 109"/>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4" name="Group 110"/>
            <p:cNvGrpSpPr>
              <a:grpSpLocks/>
            </p:cNvGrpSpPr>
            <p:nvPr/>
          </p:nvGrpSpPr>
          <p:grpSpPr bwMode="auto">
            <a:xfrm>
              <a:off x="3536" y="2496"/>
              <a:ext cx="227" cy="481"/>
              <a:chOff x="3536" y="2496"/>
              <a:chExt cx="227" cy="481"/>
            </a:xfrm>
          </p:grpSpPr>
          <p:sp>
            <p:nvSpPr>
              <p:cNvPr id="2761839" name="Freeform 111"/>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0" name="Rectangle 112"/>
              <p:cNvSpPr>
                <a:spLocks noChangeArrowheads="1"/>
              </p:cNvSpPr>
              <p:nvPr/>
            </p:nvSpPr>
            <p:spPr bwMode="auto">
              <a:xfrm rot="5400000">
                <a:off x="3448" y="2617"/>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61841" name="Rectangle 113"/>
            <p:cNvSpPr>
              <a:spLocks noChangeArrowheads="1"/>
            </p:cNvSpPr>
            <p:nvPr/>
          </p:nvSpPr>
          <p:spPr bwMode="auto">
            <a:xfrm>
              <a:off x="3065" y="2599"/>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5" name="Group 114"/>
            <p:cNvGrpSpPr>
              <a:grpSpLocks/>
            </p:cNvGrpSpPr>
            <p:nvPr/>
          </p:nvGrpSpPr>
          <p:grpSpPr bwMode="auto">
            <a:xfrm>
              <a:off x="3084" y="2592"/>
              <a:ext cx="296" cy="289"/>
              <a:chOff x="3084" y="2592"/>
              <a:chExt cx="296" cy="289"/>
            </a:xfrm>
          </p:grpSpPr>
          <p:sp>
            <p:nvSpPr>
              <p:cNvPr id="2761843" name="Freeform 11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4" name="Freeform 11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45" name="Line 117"/>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6" name="Freeform 118"/>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7" name="Line 119"/>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8" name="Rectangle 120"/>
            <p:cNvSpPr>
              <a:spLocks noChangeArrowheads="1"/>
            </p:cNvSpPr>
            <p:nvPr/>
          </p:nvSpPr>
          <p:spPr bwMode="auto">
            <a:xfrm>
              <a:off x="3882" y="2594"/>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21"/>
            <p:cNvGrpSpPr>
              <a:grpSpLocks/>
            </p:cNvGrpSpPr>
            <p:nvPr/>
          </p:nvGrpSpPr>
          <p:grpSpPr bwMode="auto">
            <a:xfrm>
              <a:off x="3933" y="2592"/>
              <a:ext cx="325" cy="289"/>
              <a:chOff x="3933" y="2592"/>
              <a:chExt cx="325" cy="289"/>
            </a:xfrm>
          </p:grpSpPr>
          <p:sp>
            <p:nvSpPr>
              <p:cNvPr id="2761850" name="Freeform 122"/>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1" name="Freeform 123"/>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2" name="Rectangle 124"/>
            <p:cNvSpPr>
              <a:spLocks noChangeArrowheads="1"/>
            </p:cNvSpPr>
            <p:nvPr/>
          </p:nvSpPr>
          <p:spPr bwMode="auto">
            <a:xfrm>
              <a:off x="4374" y="2594"/>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25"/>
            <p:cNvGrpSpPr>
              <a:grpSpLocks/>
            </p:cNvGrpSpPr>
            <p:nvPr/>
          </p:nvGrpSpPr>
          <p:grpSpPr bwMode="auto">
            <a:xfrm>
              <a:off x="4401" y="2592"/>
              <a:ext cx="284" cy="289"/>
              <a:chOff x="4401" y="2592"/>
              <a:chExt cx="284" cy="289"/>
            </a:xfrm>
          </p:grpSpPr>
          <p:sp>
            <p:nvSpPr>
              <p:cNvPr id="2761854" name="Freeform 126"/>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5" name="Freeform 127"/>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6" name="Line 128"/>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7" name="Line 12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8" name="Freeform 13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9" name="Line 131"/>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60" name="Freeform 132"/>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8" name="Group 133"/>
            <p:cNvGrpSpPr>
              <a:grpSpLocks/>
            </p:cNvGrpSpPr>
            <p:nvPr/>
          </p:nvGrpSpPr>
          <p:grpSpPr bwMode="auto">
            <a:xfrm>
              <a:off x="3032" y="2944"/>
              <a:ext cx="2102" cy="513"/>
              <a:chOff x="3032" y="2944"/>
              <a:chExt cx="2102" cy="513"/>
            </a:xfrm>
          </p:grpSpPr>
          <p:grpSp>
            <p:nvGrpSpPr>
              <p:cNvPr id="29" name="Group 134"/>
              <p:cNvGrpSpPr>
                <a:grpSpLocks/>
              </p:cNvGrpSpPr>
              <p:nvPr/>
            </p:nvGrpSpPr>
            <p:grpSpPr bwMode="auto">
              <a:xfrm>
                <a:off x="3963" y="2944"/>
                <a:ext cx="227" cy="481"/>
                <a:chOff x="3963" y="2944"/>
                <a:chExt cx="227" cy="481"/>
              </a:xfrm>
            </p:grpSpPr>
            <p:sp>
              <p:nvSpPr>
                <p:cNvPr id="2761863" name="Freeform 135"/>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4" name="Rectangle 136"/>
                <p:cNvSpPr>
                  <a:spLocks noChangeArrowheads="1"/>
                </p:cNvSpPr>
                <p:nvPr/>
              </p:nvSpPr>
              <p:spPr bwMode="auto">
                <a:xfrm rot="5400000">
                  <a:off x="3875" y="3065"/>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0" name="Group 137"/>
              <p:cNvGrpSpPr>
                <a:grpSpLocks/>
              </p:cNvGrpSpPr>
              <p:nvPr/>
            </p:nvGrpSpPr>
            <p:grpSpPr bwMode="auto">
              <a:xfrm>
                <a:off x="3032" y="3040"/>
                <a:ext cx="359" cy="289"/>
                <a:chOff x="3032" y="3040"/>
                <a:chExt cx="359" cy="289"/>
              </a:xfrm>
            </p:grpSpPr>
            <p:sp>
              <p:nvSpPr>
                <p:cNvPr id="2761866" name="Rectangle 138"/>
                <p:cNvSpPr>
                  <a:spLocks noChangeArrowheads="1"/>
                </p:cNvSpPr>
                <p:nvPr/>
              </p:nvSpPr>
              <p:spPr bwMode="auto">
                <a:xfrm>
                  <a:off x="3032" y="3042"/>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31" name="Group 139"/>
                <p:cNvGrpSpPr>
                  <a:grpSpLocks/>
                </p:cNvGrpSpPr>
                <p:nvPr/>
              </p:nvGrpSpPr>
              <p:grpSpPr bwMode="auto">
                <a:xfrm>
                  <a:off x="3051" y="3040"/>
                  <a:ext cx="340" cy="289"/>
                  <a:chOff x="3051" y="3040"/>
                  <a:chExt cx="340" cy="289"/>
                </a:xfrm>
              </p:grpSpPr>
              <p:sp>
                <p:nvSpPr>
                  <p:cNvPr id="2761868" name="Freeform 140"/>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9" name="Freeform 141"/>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70" name="Rectangle 142"/>
              <p:cNvSpPr>
                <a:spLocks noChangeArrowheads="1"/>
              </p:cNvSpPr>
              <p:nvPr/>
            </p:nvSpPr>
            <p:spPr bwMode="auto">
              <a:xfrm>
                <a:off x="3492" y="3047"/>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28" name="Group 143"/>
              <p:cNvGrpSpPr>
                <a:grpSpLocks/>
              </p:cNvGrpSpPr>
              <p:nvPr/>
            </p:nvGrpSpPr>
            <p:grpSpPr bwMode="auto">
              <a:xfrm>
                <a:off x="3511" y="3040"/>
                <a:ext cx="296" cy="289"/>
                <a:chOff x="3511" y="3040"/>
                <a:chExt cx="296" cy="289"/>
              </a:xfrm>
            </p:grpSpPr>
            <p:sp>
              <p:nvSpPr>
                <p:cNvPr id="2761872" name="Freeform 144"/>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3" name="Freeform 145"/>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74" name="Line 146"/>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5" name="Freeform 147"/>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6" name="Line 148"/>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7" name="Rectangle 149"/>
              <p:cNvSpPr>
                <a:spLocks noChangeArrowheads="1"/>
              </p:cNvSpPr>
              <p:nvPr/>
            </p:nvSpPr>
            <p:spPr bwMode="auto">
              <a:xfrm>
                <a:off x="4309" y="3042"/>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61729" name="Group 150"/>
              <p:cNvGrpSpPr>
                <a:grpSpLocks/>
              </p:cNvGrpSpPr>
              <p:nvPr/>
            </p:nvGrpSpPr>
            <p:grpSpPr bwMode="auto">
              <a:xfrm>
                <a:off x="4360" y="3040"/>
                <a:ext cx="325" cy="289"/>
                <a:chOff x="4360" y="3040"/>
                <a:chExt cx="325" cy="289"/>
              </a:xfrm>
            </p:grpSpPr>
            <p:sp>
              <p:nvSpPr>
                <p:cNvPr id="2761879" name="Freeform 151"/>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0" name="Freeform 152"/>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1" name="Rectangle 153"/>
              <p:cNvSpPr>
                <a:spLocks noChangeArrowheads="1"/>
              </p:cNvSpPr>
              <p:nvPr/>
            </p:nvSpPr>
            <p:spPr bwMode="auto">
              <a:xfrm>
                <a:off x="4801" y="3042"/>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32" name="Group 154"/>
              <p:cNvGrpSpPr>
                <a:grpSpLocks/>
              </p:cNvGrpSpPr>
              <p:nvPr/>
            </p:nvGrpSpPr>
            <p:grpSpPr bwMode="auto">
              <a:xfrm>
                <a:off x="4828" y="3040"/>
                <a:ext cx="284" cy="289"/>
                <a:chOff x="4828" y="3040"/>
                <a:chExt cx="284" cy="289"/>
              </a:xfrm>
            </p:grpSpPr>
            <p:sp>
              <p:nvSpPr>
                <p:cNvPr id="2761883" name="Freeform 155"/>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4" name="Freeform 156"/>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5" name="Line 157"/>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6" name="Line 158"/>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7" name="Freeform 159"/>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8" name="Line 160"/>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9" name="Freeform 161"/>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90" name="Rectangle 162"/>
            <p:cNvSpPr>
              <a:spLocks noChangeArrowheads="1"/>
            </p:cNvSpPr>
            <p:nvPr/>
          </p:nvSpPr>
          <p:spPr bwMode="auto">
            <a:xfrm>
              <a:off x="213" y="876"/>
              <a:ext cx="291" cy="2454"/>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dirty="0">
                  <a:solidFill>
                    <a:schemeClr val="tx1"/>
                  </a:solidFill>
                  <a:latin typeface="Arial" pitchFamily="-65" charset="0"/>
                </a:rPr>
                <a:t>I</a:t>
              </a:r>
            </a:p>
            <a:p>
              <a:pPr algn="ctr">
                <a:lnSpc>
                  <a:spcPct val="80000"/>
                </a:lnSpc>
              </a:pPr>
              <a:r>
                <a:rPr lang="en-US" sz="2800" b="1" dirty="0" err="1">
                  <a:solidFill>
                    <a:schemeClr val="tx1"/>
                  </a:solidFill>
                  <a:latin typeface="Arial" pitchFamily="-65" charset="0"/>
                </a:rPr>
                <a:t>n</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s</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t</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r</a:t>
              </a:r>
              <a:r>
                <a:rPr lang="en-US" sz="2800" b="1" dirty="0">
                  <a:solidFill>
                    <a:schemeClr val="tx1"/>
                  </a:solidFill>
                  <a:latin typeface="Arial" pitchFamily="-65" charset="0"/>
                </a:rPr>
                <a:t>.</a:t>
              </a: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err="1">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d</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e</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r</a:t>
              </a:r>
              <a:endParaRPr lang="en-US" sz="2800" b="1" dirty="0">
                <a:solidFill>
                  <a:schemeClr val="tx1"/>
                </a:solidFill>
                <a:latin typeface="Arial" pitchFamily="-65" charset="0"/>
              </a:endParaRPr>
            </a:p>
          </p:txBody>
        </p:sp>
        <p:sp>
          <p:nvSpPr>
            <p:cNvPr id="2761891" name="Rectangle 163"/>
            <p:cNvSpPr>
              <a:spLocks noChangeArrowheads="1"/>
            </p:cNvSpPr>
            <p:nvPr/>
          </p:nvSpPr>
          <p:spPr bwMode="auto">
            <a:xfrm>
              <a:off x="1867" y="551"/>
              <a:ext cx="218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Time (clock cycles)</a:t>
              </a:r>
            </a:p>
          </p:txBody>
        </p:sp>
      </p:grpSp>
      <p:sp>
        <p:nvSpPr>
          <p:cNvPr id="2761892" name="Line 164"/>
          <p:cNvSpPr>
            <a:spLocks noChangeShapeType="1"/>
          </p:cNvSpPr>
          <p:nvPr/>
        </p:nvSpPr>
        <p:spPr bwMode="auto">
          <a:xfrm>
            <a:off x="4229100" y="2590800"/>
            <a:ext cx="76200" cy="1752600"/>
          </a:xfrm>
          <a:prstGeom prst="line">
            <a:avLst/>
          </a:prstGeom>
          <a:noFill/>
          <a:ln w="38100">
            <a:solidFill>
              <a:schemeClr val="accent2"/>
            </a:solidFill>
            <a:round/>
            <a:headEnd/>
            <a:tailEnd type="triangle" w="med" len="med"/>
          </a:ln>
          <a:effectLst/>
        </p:spPr>
        <p:txBody>
          <a:bodyPr wrap="none" anchor="ctr">
            <a:prstTxWarp prst="textNoShape">
              <a:avLst/>
            </a:prstTxWarp>
          </a:bodyPr>
          <a:lstStyle/>
          <a:p>
            <a:endParaRPr lang="en-US"/>
          </a:p>
        </p:txBody>
      </p:sp>
      <p:sp>
        <p:nvSpPr>
          <p:cNvPr id="32" name="Slide Number Placeholder 31"/>
          <p:cNvSpPr>
            <a:spLocks noGrp="1"/>
          </p:cNvSpPr>
          <p:nvPr>
            <p:ph type="sldNum" sz="quarter" idx="12"/>
          </p:nvPr>
        </p:nvSpPr>
        <p:spPr/>
        <p:txBody>
          <a:bodyPr/>
          <a:lstStyle/>
          <a:p>
            <a:pPr>
              <a:defRPr/>
            </a:pPr>
            <a:fld id="{0D227FE4-C4DE-B64E-BF78-4F634596A1E9}" type="slidenum">
              <a:rPr lang="en-US" smtClean="0"/>
              <a:pPr>
                <a:defRPr/>
              </a:pPr>
              <a:t>49</a:t>
            </a:fld>
            <a:endParaRPr lang="en-US"/>
          </a:p>
        </p:txBody>
      </p:sp>
    </p:spTree>
    <p:extLst>
      <p:ext uri="{BB962C8B-B14F-4D97-AF65-F5344CB8AC3E}">
        <p14:creationId xmlns:p14="http://schemas.microsoft.com/office/powerpoint/2010/main" val="2931940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17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761892"/>
                                        </p:tgtEl>
                                        <p:attrNameLst>
                                          <p:attrName>style.visibility</p:attrName>
                                        </p:attrNameLst>
                                      </p:cBhvr>
                                      <p:to>
                                        <p:strVal val="visible"/>
                                      </p:to>
                                    </p:set>
                                    <p:animEffect transition="in" filter="wipe(up)">
                                      <p:cBhvr>
                                        <p:cTn id="11" dur="500"/>
                                        <p:tgtEl>
                                          <p:spTgt spid="276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731" grpId="0" autoUpdateAnimBg="0"/>
      <p:bldP spid="276189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smtClean="0"/>
              <a:t>Single Cycle Performance</a:t>
            </a:r>
            <a:endParaRPr lang="en-AU" dirty="0"/>
          </a:p>
        </p:txBody>
      </p:sp>
      <p:sp>
        <p:nvSpPr>
          <p:cNvPr id="327683" name="Rectangle 3"/>
          <p:cNvSpPr>
            <a:spLocks noGrp="1" noChangeArrowheads="1"/>
          </p:cNvSpPr>
          <p:nvPr>
            <p:ph type="body" idx="1"/>
          </p:nvPr>
        </p:nvSpPr>
        <p:spPr>
          <a:xfrm>
            <a:off x="684213" y="1125538"/>
            <a:ext cx="8270875" cy="1786995"/>
          </a:xfrm>
        </p:spPr>
        <p:txBody>
          <a:bodyPr/>
          <a:lstStyle/>
          <a:p>
            <a:r>
              <a:rPr lang="en-US" sz="2800" dirty="0"/>
              <a:t>Assume time for</a:t>
            </a:r>
            <a:r>
              <a:rPr lang="en-US" sz="2800" dirty="0" smtClean="0"/>
              <a:t> actions are</a:t>
            </a:r>
          </a:p>
          <a:p>
            <a:pPr lvl="1"/>
            <a:r>
              <a:rPr lang="en-US" sz="2400" dirty="0"/>
              <a:t>100ps for register read or </a:t>
            </a:r>
            <a:r>
              <a:rPr lang="en-US" sz="2400" dirty="0" smtClean="0"/>
              <a:t>write; 200ps </a:t>
            </a:r>
            <a:r>
              <a:rPr lang="en-US" sz="2400" dirty="0"/>
              <a:t>for other</a:t>
            </a:r>
            <a:r>
              <a:rPr lang="en-US" sz="2400" dirty="0" smtClean="0"/>
              <a:t> events</a:t>
            </a:r>
          </a:p>
          <a:p>
            <a:r>
              <a:rPr lang="en-US" sz="2800" dirty="0" smtClean="0"/>
              <a:t>Clock period is? </a:t>
            </a:r>
            <a:endParaRPr lang="en-US" sz="2800" dirty="0"/>
          </a:p>
        </p:txBody>
      </p:sp>
      <p:graphicFrame>
        <p:nvGraphicFramePr>
          <p:cNvPr id="327684" name="Group 4"/>
          <p:cNvGraphicFramePr>
            <a:graphicFrameLocks noGrp="1"/>
          </p:cNvGraphicFramePr>
          <p:nvPr>
            <p:extLst>
              <p:ext uri="{D42A27DB-BD31-4B8C-83A1-F6EECF244321}">
                <p14:modId xmlns:p14="http://schemas.microsoft.com/office/powerpoint/2010/main" val="4253304974"/>
              </p:ext>
            </p:extLst>
          </p:nvPr>
        </p:nvGraphicFramePr>
        <p:xfrm>
          <a:off x="395288" y="2661203"/>
          <a:ext cx="8353425" cy="2246631"/>
        </p:xfrm>
        <a:graphic>
          <a:graphicData uri="http://schemas.openxmlformats.org/drawingml/2006/table">
            <a:tbl>
              <a:tblPr/>
              <a:tblGrid>
                <a:gridCol w="1193800"/>
                <a:gridCol w="1192212"/>
                <a:gridCol w="1195388"/>
                <a:gridCol w="1190625"/>
                <a:gridCol w="1195387"/>
                <a:gridCol w="1160929"/>
                <a:gridCol w="1225084"/>
              </a:tblGrid>
              <a:tr h="446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 fetch</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read</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ALU op</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Memory access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write</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Total </a:t>
                      </a:r>
                      <a:r>
                        <a:rPr kumimoji="0" lang="en-US" sz="1800" b="0" i="0" u="none" strike="noStrike" cap="none" normalizeH="0" baseline="0" dirty="0" smtClean="0">
                          <a:ln>
                            <a:noFill/>
                          </a:ln>
                          <a:solidFill>
                            <a:schemeClr val="tx1"/>
                          </a:solidFill>
                          <a:effectLst/>
                          <a:latin typeface="Arial" charset="0"/>
                        </a:rPr>
                        <a:t>time</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lw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800ps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sw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700ps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R-format</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600ps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beq</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500ps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a:xfrm>
            <a:off x="510988" y="4999451"/>
            <a:ext cx="8633012" cy="1786995"/>
          </a:xfrm>
          <a:prstGeom prst="rect">
            <a:avLst/>
          </a:prstGeom>
        </p:spPr>
        <p:txBody>
          <a:bodyPr vert="horz" lIns="91440" tIns="45720" rIns="91440" bIns="45720" rtlCol="0">
            <a:normAutofit/>
          </a:bodyPr>
          <a:lstStyle/>
          <a:p>
            <a:pPr>
              <a:buFont typeface="Arial"/>
              <a:buChar char="•"/>
            </a:pPr>
            <a:r>
              <a:rPr lang="en-US" sz="2400" dirty="0" smtClean="0"/>
              <a:t> Clock rate (cycles/second = Hz) = 1/Period (seconds/cycle)</a:t>
            </a:r>
          </a:p>
          <a:p>
            <a:pPr>
              <a:buFont typeface="Arial"/>
              <a:buChar char="•"/>
            </a:pPr>
            <a:endParaRPr lang="en-US" sz="2400" dirty="0"/>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5</a:t>
            </a:fld>
            <a:endParaRPr lang="en-US"/>
          </a:p>
        </p:txBody>
      </p:sp>
    </p:spTree>
    <p:extLst>
      <p:ext uri="{BB962C8B-B14F-4D97-AF65-F5344CB8AC3E}">
        <p14:creationId xmlns:p14="http://schemas.microsoft.com/office/powerpoint/2010/main" val="227965143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874" name="Rectangle 2"/>
          <p:cNvSpPr>
            <a:spLocks noGrp="1" noChangeArrowheads="1"/>
          </p:cNvSpPr>
          <p:nvPr>
            <p:ph type="title"/>
          </p:nvPr>
        </p:nvSpPr>
        <p:spPr/>
        <p:txBody>
          <a:bodyPr/>
          <a:lstStyle/>
          <a:p>
            <a:r>
              <a:rPr lang="en-US" dirty="0" smtClean="0"/>
              <a:t>Control Hazard: Branching</a:t>
            </a:r>
            <a:endParaRPr lang="en-US" dirty="0"/>
          </a:p>
        </p:txBody>
      </p:sp>
      <p:sp>
        <p:nvSpPr>
          <p:cNvPr id="2767875" name="Rectangle 3"/>
          <p:cNvSpPr>
            <a:spLocks noGrp="1" noChangeArrowheads="1"/>
          </p:cNvSpPr>
          <p:nvPr>
            <p:ph type="body" idx="1"/>
          </p:nvPr>
        </p:nvSpPr>
        <p:spPr/>
        <p:txBody>
          <a:bodyPr>
            <a:normAutofit lnSpcReduction="10000"/>
          </a:bodyPr>
          <a:lstStyle/>
          <a:p>
            <a:r>
              <a:rPr lang="en-US" dirty="0" smtClean="0"/>
              <a:t>Optimization #1:</a:t>
            </a:r>
          </a:p>
          <a:p>
            <a:pPr lvl="1"/>
            <a:r>
              <a:rPr lang="en-US" dirty="0" smtClean="0"/>
              <a:t>Insert </a:t>
            </a:r>
            <a:r>
              <a:rPr lang="en-US" dirty="0" smtClean="0">
                <a:solidFill>
                  <a:srgbClr val="FF0000"/>
                </a:solidFill>
              </a:rPr>
              <a:t>special branch comparator </a:t>
            </a:r>
            <a:r>
              <a:rPr lang="en-US" dirty="0" smtClean="0"/>
              <a:t>in Stage 2</a:t>
            </a:r>
          </a:p>
          <a:p>
            <a:pPr lvl="1"/>
            <a:r>
              <a:rPr lang="en-US" dirty="0" smtClean="0"/>
              <a:t>As soon as instruction is decoded (</a:t>
            </a:r>
            <a:r>
              <a:rPr lang="en-US" dirty="0" err="1" smtClean="0"/>
              <a:t>Opcode</a:t>
            </a:r>
            <a:r>
              <a:rPr lang="en-US" dirty="0" smtClean="0"/>
              <a:t> identifies it as a branch), immediately make a decision and set the new value of the PC</a:t>
            </a:r>
          </a:p>
          <a:p>
            <a:pPr lvl="1"/>
            <a:r>
              <a:rPr lang="en-US" dirty="0" smtClean="0"/>
              <a:t>Benefit: since branch is complete in Stage 2, only one unnecessary instruction is fetched, so only one no-op is needed</a:t>
            </a:r>
          </a:p>
          <a:p>
            <a:pPr lvl="1"/>
            <a:r>
              <a:rPr lang="en-US" dirty="0" smtClean="0"/>
              <a:t>Side Note: means that branches are idle in Stages 3, 4 and 5</a:t>
            </a:r>
            <a:endParaRPr lang="en-US" dirty="0"/>
          </a:p>
        </p:txBody>
      </p:sp>
      <p:sp>
        <p:nvSpPr>
          <p:cNvPr id="2" name="TextBox 1"/>
          <p:cNvSpPr txBox="1"/>
          <p:nvPr/>
        </p:nvSpPr>
        <p:spPr>
          <a:xfrm>
            <a:off x="774702" y="5981700"/>
            <a:ext cx="8217927" cy="369332"/>
          </a:xfrm>
          <a:prstGeom prst="rect">
            <a:avLst/>
          </a:prstGeom>
          <a:noFill/>
        </p:spPr>
        <p:txBody>
          <a:bodyPr wrap="none" rtlCol="0">
            <a:spAutoFit/>
          </a:bodyPr>
          <a:lstStyle/>
          <a:p>
            <a:r>
              <a:rPr lang="en-US" b="1" dirty="0" smtClean="0">
                <a:solidFill>
                  <a:schemeClr val="accent2"/>
                </a:solidFill>
              </a:rPr>
              <a:t>Question: What’s an efficient way to implement the equality comparison?</a:t>
            </a:r>
            <a:endParaRPr lang="en-US" b="1" dirty="0">
              <a:solidFill>
                <a:schemeClr val="accent2"/>
              </a:solidFill>
            </a:endParaRPr>
          </a:p>
        </p:txBody>
      </p:sp>
      <p:sp>
        <p:nvSpPr>
          <p:cNvPr id="3" name="Slide Number Placeholder 2"/>
          <p:cNvSpPr>
            <a:spLocks noGrp="1"/>
          </p:cNvSpPr>
          <p:nvPr>
            <p:ph type="sldNum" sz="quarter" idx="12"/>
          </p:nvPr>
        </p:nvSpPr>
        <p:spPr/>
        <p:txBody>
          <a:bodyPr/>
          <a:lstStyle/>
          <a:p>
            <a:pPr>
              <a:defRPr/>
            </a:pPr>
            <a:fld id="{0D227FE4-C4DE-B64E-BF78-4F634596A1E9}" type="slidenum">
              <a:rPr lang="en-US" smtClean="0"/>
              <a:pPr>
                <a:defRPr/>
              </a:pPr>
              <a:t>50</a:t>
            </a:fld>
            <a:endParaRPr lang="en-US"/>
          </a:p>
        </p:txBody>
      </p:sp>
    </p:spTree>
    <p:extLst>
      <p:ext uri="{BB962C8B-B14F-4D97-AF65-F5344CB8AC3E}">
        <p14:creationId xmlns:p14="http://schemas.microsoft.com/office/powerpoint/2010/main" val="2112737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9922" name="Rectangle 2"/>
          <p:cNvSpPr>
            <a:spLocks noGrp="1" noChangeArrowheads="1"/>
          </p:cNvSpPr>
          <p:nvPr>
            <p:ph type="title"/>
          </p:nvPr>
        </p:nvSpPr>
        <p:spPr/>
        <p:txBody>
          <a:bodyPr/>
          <a:lstStyle/>
          <a:p>
            <a:r>
              <a:rPr lang="en-US" dirty="0" smtClean="0"/>
              <a:t>One Clock Cycle Stall</a:t>
            </a:r>
            <a:endParaRPr lang="en-US" dirty="0"/>
          </a:p>
        </p:txBody>
      </p:sp>
      <p:sp>
        <p:nvSpPr>
          <p:cNvPr id="2769923" name="Rectangle 3"/>
          <p:cNvSpPr>
            <a:spLocks noChangeArrowheads="1"/>
          </p:cNvSpPr>
          <p:nvPr/>
        </p:nvSpPr>
        <p:spPr bwMode="auto">
          <a:xfrm>
            <a:off x="1066800" y="6035529"/>
            <a:ext cx="7133362" cy="52065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latin typeface="18 VAG Rounded Bold   07390"/>
              </a:rPr>
              <a:t>Branch comparator moved to Decode stage.</a:t>
            </a:r>
          </a:p>
        </p:txBody>
      </p:sp>
      <p:grpSp>
        <p:nvGrpSpPr>
          <p:cNvPr id="2" name="Group 4"/>
          <p:cNvGrpSpPr>
            <a:grpSpLocks/>
          </p:cNvGrpSpPr>
          <p:nvPr/>
        </p:nvGrpSpPr>
        <p:grpSpPr bwMode="auto">
          <a:xfrm>
            <a:off x="596177" y="1116058"/>
            <a:ext cx="7812088" cy="5056188"/>
            <a:chOff x="213" y="551"/>
            <a:chExt cx="4921" cy="3185"/>
          </a:xfrm>
        </p:grpSpPr>
        <p:grpSp>
          <p:nvGrpSpPr>
            <p:cNvPr id="3" name="Group 5"/>
            <p:cNvGrpSpPr>
              <a:grpSpLocks/>
            </p:cNvGrpSpPr>
            <p:nvPr/>
          </p:nvGrpSpPr>
          <p:grpSpPr bwMode="auto">
            <a:xfrm>
              <a:off x="2624" y="1200"/>
              <a:ext cx="340" cy="289"/>
              <a:chOff x="2624" y="1200"/>
              <a:chExt cx="340" cy="289"/>
            </a:xfrm>
          </p:grpSpPr>
          <p:sp>
            <p:nvSpPr>
              <p:cNvPr id="2769926" name="Freeform 6"/>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27" name="Freeform 7"/>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4" name="Group 8"/>
            <p:cNvGrpSpPr>
              <a:grpSpLocks/>
            </p:cNvGrpSpPr>
            <p:nvPr/>
          </p:nvGrpSpPr>
          <p:grpSpPr bwMode="auto">
            <a:xfrm>
              <a:off x="2624" y="2592"/>
              <a:ext cx="340" cy="289"/>
              <a:chOff x="2624" y="2592"/>
              <a:chExt cx="340" cy="289"/>
            </a:xfrm>
          </p:grpSpPr>
          <p:sp>
            <p:nvSpPr>
              <p:cNvPr id="2769929" name="Freeform 9"/>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30" name="Freeform 10"/>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31" name="Rectangle 11"/>
            <p:cNvSpPr>
              <a:spLocks noChangeArrowheads="1"/>
            </p:cNvSpPr>
            <p:nvPr/>
          </p:nvSpPr>
          <p:spPr bwMode="auto">
            <a:xfrm>
              <a:off x="2605" y="2594"/>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2769932" name="Line 12"/>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9933" name="Line 13"/>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9934" name="Rectangle 14"/>
            <p:cNvSpPr>
              <a:spLocks noChangeArrowheads="1"/>
            </p:cNvSpPr>
            <p:nvPr/>
          </p:nvSpPr>
          <p:spPr bwMode="auto">
            <a:xfrm>
              <a:off x="579" y="1302"/>
              <a:ext cx="52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Courier" pitchFamily="-65" charset="0"/>
                </a:rPr>
                <a:t>beq</a:t>
              </a:r>
              <a:endParaRPr lang="en-US" sz="2800" b="1">
                <a:solidFill>
                  <a:schemeClr val="tx1"/>
                </a:solidFill>
                <a:latin typeface="Arial" pitchFamily="-65" charset="0"/>
              </a:endParaRPr>
            </a:p>
          </p:txBody>
        </p:sp>
        <p:sp>
          <p:nvSpPr>
            <p:cNvPr id="2769935" name="Rectangle 15"/>
            <p:cNvSpPr>
              <a:spLocks noChangeArrowheads="1"/>
            </p:cNvSpPr>
            <p:nvPr/>
          </p:nvSpPr>
          <p:spPr bwMode="auto">
            <a:xfrm>
              <a:off x="563" y="1718"/>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1</a:t>
              </a:r>
            </a:p>
          </p:txBody>
        </p:sp>
        <p:sp>
          <p:nvSpPr>
            <p:cNvPr id="2769936" name="Rectangle 16"/>
            <p:cNvSpPr>
              <a:spLocks noChangeArrowheads="1"/>
            </p:cNvSpPr>
            <p:nvPr/>
          </p:nvSpPr>
          <p:spPr bwMode="auto">
            <a:xfrm>
              <a:off x="555" y="2182"/>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2</a:t>
              </a:r>
            </a:p>
          </p:txBody>
        </p:sp>
        <p:sp>
          <p:nvSpPr>
            <p:cNvPr id="2769937" name="Rectangle 17"/>
            <p:cNvSpPr>
              <a:spLocks noChangeArrowheads="1"/>
            </p:cNvSpPr>
            <p:nvPr/>
          </p:nvSpPr>
          <p:spPr bwMode="auto">
            <a:xfrm>
              <a:off x="560" y="2612"/>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Arial" pitchFamily="-65" charset="0"/>
                </a:rPr>
                <a:t>Instr</a:t>
              </a:r>
              <a:r>
                <a:rPr lang="en-US" sz="2800" b="1" dirty="0">
                  <a:solidFill>
                    <a:schemeClr val="tx1"/>
                  </a:solidFill>
                  <a:latin typeface="Arial" pitchFamily="-65" charset="0"/>
                </a:rPr>
                <a:t> 3</a:t>
              </a:r>
            </a:p>
          </p:txBody>
        </p:sp>
        <p:sp>
          <p:nvSpPr>
            <p:cNvPr id="2769938" name="Rectangle 18"/>
            <p:cNvSpPr>
              <a:spLocks noChangeArrowheads="1"/>
            </p:cNvSpPr>
            <p:nvPr/>
          </p:nvSpPr>
          <p:spPr bwMode="auto">
            <a:xfrm>
              <a:off x="587" y="3067"/>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4</a:t>
              </a:r>
            </a:p>
          </p:txBody>
        </p:sp>
        <p:sp>
          <p:nvSpPr>
            <p:cNvPr id="2769939" name="Line 19"/>
            <p:cNvSpPr>
              <a:spLocks noChangeShapeType="1"/>
            </p:cNvSpPr>
            <p:nvPr/>
          </p:nvSpPr>
          <p:spPr bwMode="auto">
            <a:xfrm>
              <a:off x="172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0" name="Line 20"/>
            <p:cNvSpPr>
              <a:spLocks noChangeShapeType="1"/>
            </p:cNvSpPr>
            <p:nvPr/>
          </p:nvSpPr>
          <p:spPr bwMode="auto">
            <a:xfrm>
              <a:off x="216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1" name="Line 21"/>
            <p:cNvSpPr>
              <a:spLocks noChangeShapeType="1"/>
            </p:cNvSpPr>
            <p:nvPr/>
          </p:nvSpPr>
          <p:spPr bwMode="auto">
            <a:xfrm>
              <a:off x="259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2" name="Line 22"/>
            <p:cNvSpPr>
              <a:spLocks noChangeShapeType="1"/>
            </p:cNvSpPr>
            <p:nvPr/>
          </p:nvSpPr>
          <p:spPr bwMode="auto">
            <a:xfrm>
              <a:off x="3024"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3" name="Line 23"/>
            <p:cNvSpPr>
              <a:spLocks noChangeShapeType="1"/>
            </p:cNvSpPr>
            <p:nvPr/>
          </p:nvSpPr>
          <p:spPr bwMode="auto">
            <a:xfrm>
              <a:off x="3456"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4" name="Line 24"/>
            <p:cNvSpPr>
              <a:spLocks noChangeShapeType="1"/>
            </p:cNvSpPr>
            <p:nvPr/>
          </p:nvSpPr>
          <p:spPr bwMode="auto">
            <a:xfrm>
              <a:off x="388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5" name="Line 25"/>
            <p:cNvSpPr>
              <a:spLocks noChangeShapeType="1"/>
            </p:cNvSpPr>
            <p:nvPr/>
          </p:nvSpPr>
          <p:spPr bwMode="auto">
            <a:xfrm>
              <a:off x="432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6" name="Line 26"/>
            <p:cNvSpPr>
              <a:spLocks noChangeShapeType="1"/>
            </p:cNvSpPr>
            <p:nvPr/>
          </p:nvSpPr>
          <p:spPr bwMode="auto">
            <a:xfrm>
              <a:off x="475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5" name="Group 27"/>
            <p:cNvGrpSpPr>
              <a:grpSpLocks/>
            </p:cNvGrpSpPr>
            <p:nvPr/>
          </p:nvGrpSpPr>
          <p:grpSpPr bwMode="auto">
            <a:xfrm>
              <a:off x="2255" y="1152"/>
              <a:ext cx="227" cy="481"/>
              <a:chOff x="2255" y="1152"/>
              <a:chExt cx="227" cy="481"/>
            </a:xfrm>
          </p:grpSpPr>
          <p:sp>
            <p:nvSpPr>
              <p:cNvPr id="2769948" name="Freeform 2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49" name="Rectangle 29"/>
              <p:cNvSpPr>
                <a:spLocks noChangeArrowheads="1"/>
              </p:cNvSpPr>
              <p:nvPr/>
            </p:nvSpPr>
            <p:spPr bwMode="auto">
              <a:xfrm rot="5400000">
                <a:off x="2167" y="1273"/>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6" name="Group 30"/>
            <p:cNvGrpSpPr>
              <a:grpSpLocks/>
            </p:cNvGrpSpPr>
            <p:nvPr/>
          </p:nvGrpSpPr>
          <p:grpSpPr bwMode="auto">
            <a:xfrm>
              <a:off x="1324" y="1248"/>
              <a:ext cx="359" cy="289"/>
              <a:chOff x="1324" y="1248"/>
              <a:chExt cx="359" cy="289"/>
            </a:xfrm>
          </p:grpSpPr>
          <p:sp>
            <p:nvSpPr>
              <p:cNvPr id="2769951" name="Rectangle 31"/>
              <p:cNvSpPr>
                <a:spLocks noChangeArrowheads="1"/>
              </p:cNvSpPr>
              <p:nvPr/>
            </p:nvSpPr>
            <p:spPr bwMode="auto">
              <a:xfrm>
                <a:off x="1324" y="1250"/>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7" name="Group 32"/>
              <p:cNvGrpSpPr>
                <a:grpSpLocks/>
              </p:cNvGrpSpPr>
              <p:nvPr/>
            </p:nvGrpSpPr>
            <p:grpSpPr bwMode="auto">
              <a:xfrm>
                <a:off x="1343" y="1248"/>
                <a:ext cx="340" cy="289"/>
                <a:chOff x="1343" y="1248"/>
                <a:chExt cx="340" cy="289"/>
              </a:xfrm>
            </p:grpSpPr>
            <p:sp>
              <p:nvSpPr>
                <p:cNvPr id="2769953" name="Freeform 33"/>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54" name="Freeform 34"/>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9955" name="Rectangle 35"/>
            <p:cNvSpPr>
              <a:spLocks noChangeArrowheads="1"/>
            </p:cNvSpPr>
            <p:nvPr/>
          </p:nvSpPr>
          <p:spPr bwMode="auto">
            <a:xfrm>
              <a:off x="1784" y="1255"/>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8" name="Group 36"/>
            <p:cNvGrpSpPr>
              <a:grpSpLocks/>
            </p:cNvGrpSpPr>
            <p:nvPr/>
          </p:nvGrpSpPr>
          <p:grpSpPr bwMode="auto">
            <a:xfrm>
              <a:off x="1803" y="1248"/>
              <a:ext cx="296" cy="289"/>
              <a:chOff x="1803" y="1248"/>
              <a:chExt cx="296" cy="289"/>
            </a:xfrm>
          </p:grpSpPr>
          <p:sp>
            <p:nvSpPr>
              <p:cNvPr id="2769957" name="Freeform 37"/>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58" name="Freeform 38"/>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59" name="Line 39"/>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60" name="Freeform 40"/>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61" name="Line 41"/>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62" name="Rectangle 42"/>
            <p:cNvSpPr>
              <a:spLocks noChangeArrowheads="1"/>
            </p:cNvSpPr>
            <p:nvPr/>
          </p:nvSpPr>
          <p:spPr bwMode="auto">
            <a:xfrm>
              <a:off x="2601" y="1250"/>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69963" name="Rectangle 43"/>
            <p:cNvSpPr>
              <a:spLocks noChangeArrowheads="1"/>
            </p:cNvSpPr>
            <p:nvPr/>
          </p:nvSpPr>
          <p:spPr bwMode="auto">
            <a:xfrm>
              <a:off x="3093" y="1250"/>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9" name="Group 44"/>
            <p:cNvGrpSpPr>
              <a:grpSpLocks/>
            </p:cNvGrpSpPr>
            <p:nvPr/>
          </p:nvGrpSpPr>
          <p:grpSpPr bwMode="auto">
            <a:xfrm>
              <a:off x="3120" y="1248"/>
              <a:ext cx="284" cy="289"/>
              <a:chOff x="3120" y="1248"/>
              <a:chExt cx="284" cy="289"/>
            </a:xfrm>
          </p:grpSpPr>
          <p:sp>
            <p:nvSpPr>
              <p:cNvPr id="2769965" name="Freeform 45"/>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66" name="Freeform 46"/>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67" name="Line 47"/>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68" name="Line 48"/>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69" name="Freeform 49"/>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70" name="Line 50"/>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71" name="Freeform 51"/>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0" name="Group 52"/>
            <p:cNvGrpSpPr>
              <a:grpSpLocks/>
            </p:cNvGrpSpPr>
            <p:nvPr/>
          </p:nvGrpSpPr>
          <p:grpSpPr bwMode="auto">
            <a:xfrm>
              <a:off x="1751" y="1600"/>
              <a:ext cx="2102" cy="513"/>
              <a:chOff x="1751" y="1600"/>
              <a:chExt cx="2102" cy="513"/>
            </a:xfrm>
          </p:grpSpPr>
          <p:grpSp>
            <p:nvGrpSpPr>
              <p:cNvPr id="11" name="Group 53"/>
              <p:cNvGrpSpPr>
                <a:grpSpLocks/>
              </p:cNvGrpSpPr>
              <p:nvPr/>
            </p:nvGrpSpPr>
            <p:grpSpPr bwMode="auto">
              <a:xfrm>
                <a:off x="2682" y="1600"/>
                <a:ext cx="227" cy="481"/>
                <a:chOff x="2682" y="1600"/>
                <a:chExt cx="227" cy="481"/>
              </a:xfrm>
            </p:grpSpPr>
            <p:sp>
              <p:nvSpPr>
                <p:cNvPr id="2769974" name="Freeform 54"/>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75" name="Rectangle 55"/>
                <p:cNvSpPr>
                  <a:spLocks noChangeArrowheads="1"/>
                </p:cNvSpPr>
                <p:nvPr/>
              </p:nvSpPr>
              <p:spPr bwMode="auto">
                <a:xfrm rot="5400000">
                  <a:off x="2594" y="1721"/>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2" name="Group 56"/>
              <p:cNvGrpSpPr>
                <a:grpSpLocks/>
              </p:cNvGrpSpPr>
              <p:nvPr/>
            </p:nvGrpSpPr>
            <p:grpSpPr bwMode="auto">
              <a:xfrm>
                <a:off x="1751" y="1696"/>
                <a:ext cx="359" cy="289"/>
                <a:chOff x="1751" y="1696"/>
                <a:chExt cx="359" cy="289"/>
              </a:xfrm>
            </p:grpSpPr>
            <p:sp>
              <p:nvSpPr>
                <p:cNvPr id="2769977" name="Rectangle 57"/>
                <p:cNvSpPr>
                  <a:spLocks noChangeArrowheads="1"/>
                </p:cNvSpPr>
                <p:nvPr/>
              </p:nvSpPr>
              <p:spPr bwMode="auto">
                <a:xfrm>
                  <a:off x="1751" y="1698"/>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13" name="Group 58"/>
                <p:cNvGrpSpPr>
                  <a:grpSpLocks/>
                </p:cNvGrpSpPr>
                <p:nvPr/>
              </p:nvGrpSpPr>
              <p:grpSpPr bwMode="auto">
                <a:xfrm>
                  <a:off x="1770" y="1696"/>
                  <a:ext cx="340" cy="289"/>
                  <a:chOff x="1770" y="1696"/>
                  <a:chExt cx="340" cy="289"/>
                </a:xfrm>
              </p:grpSpPr>
              <p:sp>
                <p:nvSpPr>
                  <p:cNvPr id="2769979" name="Freeform 59"/>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80" name="Freeform 60"/>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9981" name="Rectangle 61"/>
              <p:cNvSpPr>
                <a:spLocks noChangeArrowheads="1"/>
              </p:cNvSpPr>
              <p:nvPr/>
            </p:nvSpPr>
            <p:spPr bwMode="auto">
              <a:xfrm>
                <a:off x="2211" y="1703"/>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4" name="Group 62"/>
              <p:cNvGrpSpPr>
                <a:grpSpLocks/>
              </p:cNvGrpSpPr>
              <p:nvPr/>
            </p:nvGrpSpPr>
            <p:grpSpPr bwMode="auto">
              <a:xfrm>
                <a:off x="2230" y="1696"/>
                <a:ext cx="296" cy="289"/>
                <a:chOff x="2230" y="1696"/>
                <a:chExt cx="296" cy="289"/>
              </a:xfrm>
            </p:grpSpPr>
            <p:sp>
              <p:nvSpPr>
                <p:cNvPr id="2769983" name="Freeform 63"/>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84" name="Freeform 64"/>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85" name="Line 65"/>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86" name="Freeform 66"/>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87" name="Line 67"/>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88" name="Rectangle 68"/>
              <p:cNvSpPr>
                <a:spLocks noChangeArrowheads="1"/>
              </p:cNvSpPr>
              <p:nvPr/>
            </p:nvSpPr>
            <p:spPr bwMode="auto">
              <a:xfrm>
                <a:off x="3028" y="1698"/>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5" name="Group 69"/>
              <p:cNvGrpSpPr>
                <a:grpSpLocks/>
              </p:cNvGrpSpPr>
              <p:nvPr/>
            </p:nvGrpSpPr>
            <p:grpSpPr bwMode="auto">
              <a:xfrm>
                <a:off x="3079" y="1696"/>
                <a:ext cx="325" cy="289"/>
                <a:chOff x="3079" y="1696"/>
                <a:chExt cx="325" cy="289"/>
              </a:xfrm>
            </p:grpSpPr>
            <p:sp>
              <p:nvSpPr>
                <p:cNvPr id="2769990" name="Freeform 70"/>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91" name="Freeform 71"/>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92" name="Rectangle 72"/>
              <p:cNvSpPr>
                <a:spLocks noChangeArrowheads="1"/>
              </p:cNvSpPr>
              <p:nvPr/>
            </p:nvSpPr>
            <p:spPr bwMode="auto">
              <a:xfrm>
                <a:off x="3520" y="1698"/>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6" name="Group 73"/>
              <p:cNvGrpSpPr>
                <a:grpSpLocks/>
              </p:cNvGrpSpPr>
              <p:nvPr/>
            </p:nvGrpSpPr>
            <p:grpSpPr bwMode="auto">
              <a:xfrm>
                <a:off x="3547" y="1696"/>
                <a:ext cx="284" cy="289"/>
                <a:chOff x="3547" y="1696"/>
                <a:chExt cx="284" cy="289"/>
              </a:xfrm>
            </p:grpSpPr>
            <p:sp>
              <p:nvSpPr>
                <p:cNvPr id="2769994" name="Freeform 7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95" name="Freeform 7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96" name="Line 76"/>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97" name="Line 77"/>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98" name="Freeform 78"/>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99" name="Line 79"/>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00" name="Freeform 80"/>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 name="Group 81"/>
            <p:cNvGrpSpPr>
              <a:grpSpLocks/>
            </p:cNvGrpSpPr>
            <p:nvPr/>
          </p:nvGrpSpPr>
          <p:grpSpPr bwMode="auto">
            <a:xfrm>
              <a:off x="2178" y="2048"/>
              <a:ext cx="2102" cy="513"/>
              <a:chOff x="2178" y="2048"/>
              <a:chExt cx="2102" cy="513"/>
            </a:xfrm>
          </p:grpSpPr>
          <p:grpSp>
            <p:nvGrpSpPr>
              <p:cNvPr id="18" name="Group 82"/>
              <p:cNvGrpSpPr>
                <a:grpSpLocks/>
              </p:cNvGrpSpPr>
              <p:nvPr/>
            </p:nvGrpSpPr>
            <p:grpSpPr bwMode="auto">
              <a:xfrm>
                <a:off x="3109" y="2048"/>
                <a:ext cx="227" cy="481"/>
                <a:chOff x="3109" y="2048"/>
                <a:chExt cx="227" cy="481"/>
              </a:xfrm>
            </p:grpSpPr>
            <p:sp>
              <p:nvSpPr>
                <p:cNvPr id="2770003" name="Freeform 83"/>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04" name="Rectangle 84"/>
                <p:cNvSpPr>
                  <a:spLocks noChangeArrowheads="1"/>
                </p:cNvSpPr>
                <p:nvPr/>
              </p:nvSpPr>
              <p:spPr bwMode="auto">
                <a:xfrm rot="5400000">
                  <a:off x="3021" y="2169"/>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 name="Group 85"/>
              <p:cNvGrpSpPr>
                <a:grpSpLocks/>
              </p:cNvGrpSpPr>
              <p:nvPr/>
            </p:nvGrpSpPr>
            <p:grpSpPr bwMode="auto">
              <a:xfrm>
                <a:off x="2178" y="2144"/>
                <a:ext cx="359" cy="289"/>
                <a:chOff x="2178" y="2144"/>
                <a:chExt cx="359" cy="289"/>
              </a:xfrm>
            </p:grpSpPr>
            <p:sp>
              <p:nvSpPr>
                <p:cNvPr id="2770006" name="Rectangle 86"/>
                <p:cNvSpPr>
                  <a:spLocks noChangeArrowheads="1"/>
                </p:cNvSpPr>
                <p:nvPr/>
              </p:nvSpPr>
              <p:spPr bwMode="auto">
                <a:xfrm>
                  <a:off x="2178" y="2146"/>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0" name="Group 87"/>
                <p:cNvGrpSpPr>
                  <a:grpSpLocks/>
                </p:cNvGrpSpPr>
                <p:nvPr/>
              </p:nvGrpSpPr>
              <p:grpSpPr bwMode="auto">
                <a:xfrm>
                  <a:off x="2197" y="2144"/>
                  <a:ext cx="340" cy="289"/>
                  <a:chOff x="2197" y="2144"/>
                  <a:chExt cx="340" cy="289"/>
                </a:xfrm>
              </p:grpSpPr>
              <p:sp>
                <p:nvSpPr>
                  <p:cNvPr id="2770008" name="Freeform 88"/>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09" name="Freeform 89"/>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70010" name="Rectangle 90"/>
              <p:cNvSpPr>
                <a:spLocks noChangeArrowheads="1"/>
              </p:cNvSpPr>
              <p:nvPr/>
            </p:nvSpPr>
            <p:spPr bwMode="auto">
              <a:xfrm>
                <a:off x="2638" y="2151"/>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 name="Group 91"/>
              <p:cNvGrpSpPr>
                <a:grpSpLocks/>
              </p:cNvGrpSpPr>
              <p:nvPr/>
            </p:nvGrpSpPr>
            <p:grpSpPr bwMode="auto">
              <a:xfrm>
                <a:off x="2657" y="2144"/>
                <a:ext cx="296" cy="289"/>
                <a:chOff x="2657" y="2144"/>
                <a:chExt cx="296" cy="289"/>
              </a:xfrm>
            </p:grpSpPr>
            <p:sp>
              <p:nvSpPr>
                <p:cNvPr id="2770012" name="Freeform 92"/>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13" name="Freeform 93"/>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14" name="Line 94"/>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15" name="Freeform 95"/>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16" name="Line 96"/>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17" name="Rectangle 97"/>
              <p:cNvSpPr>
                <a:spLocks noChangeArrowheads="1"/>
              </p:cNvSpPr>
              <p:nvPr/>
            </p:nvSpPr>
            <p:spPr bwMode="auto">
              <a:xfrm>
                <a:off x="3455" y="2146"/>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2" name="Group 98"/>
              <p:cNvGrpSpPr>
                <a:grpSpLocks/>
              </p:cNvGrpSpPr>
              <p:nvPr/>
            </p:nvGrpSpPr>
            <p:grpSpPr bwMode="auto">
              <a:xfrm>
                <a:off x="3506" y="2144"/>
                <a:ext cx="325" cy="289"/>
                <a:chOff x="3506" y="2144"/>
                <a:chExt cx="325" cy="289"/>
              </a:xfrm>
            </p:grpSpPr>
            <p:sp>
              <p:nvSpPr>
                <p:cNvPr id="2770019" name="Freeform 99"/>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20" name="Freeform 100"/>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21" name="Rectangle 101"/>
              <p:cNvSpPr>
                <a:spLocks noChangeArrowheads="1"/>
              </p:cNvSpPr>
              <p:nvPr/>
            </p:nvSpPr>
            <p:spPr bwMode="auto">
              <a:xfrm>
                <a:off x="3947" y="2146"/>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 name="Group 102"/>
              <p:cNvGrpSpPr>
                <a:grpSpLocks/>
              </p:cNvGrpSpPr>
              <p:nvPr/>
            </p:nvGrpSpPr>
            <p:grpSpPr bwMode="auto">
              <a:xfrm>
                <a:off x="3974" y="2144"/>
                <a:ext cx="284" cy="289"/>
                <a:chOff x="3974" y="2144"/>
                <a:chExt cx="284" cy="289"/>
              </a:xfrm>
            </p:grpSpPr>
            <p:sp>
              <p:nvSpPr>
                <p:cNvPr id="2770023" name="Freeform 103"/>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24" name="Freeform 104"/>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25" name="Line 105"/>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26" name="Line 106"/>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27" name="Freeform 107"/>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28" name="Line 108"/>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29" name="Freeform 109"/>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4" name="Group 110"/>
            <p:cNvGrpSpPr>
              <a:grpSpLocks/>
            </p:cNvGrpSpPr>
            <p:nvPr/>
          </p:nvGrpSpPr>
          <p:grpSpPr bwMode="auto">
            <a:xfrm>
              <a:off x="3536" y="2496"/>
              <a:ext cx="227" cy="481"/>
              <a:chOff x="3536" y="2496"/>
              <a:chExt cx="227" cy="481"/>
            </a:xfrm>
          </p:grpSpPr>
          <p:sp>
            <p:nvSpPr>
              <p:cNvPr id="2770031" name="Freeform 111"/>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32" name="Rectangle 112"/>
              <p:cNvSpPr>
                <a:spLocks noChangeArrowheads="1"/>
              </p:cNvSpPr>
              <p:nvPr/>
            </p:nvSpPr>
            <p:spPr bwMode="auto">
              <a:xfrm rot="5400000">
                <a:off x="3448" y="2617"/>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70033" name="Rectangle 113"/>
            <p:cNvSpPr>
              <a:spLocks noChangeArrowheads="1"/>
            </p:cNvSpPr>
            <p:nvPr/>
          </p:nvSpPr>
          <p:spPr bwMode="auto">
            <a:xfrm>
              <a:off x="3065" y="2599"/>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5" name="Group 114"/>
            <p:cNvGrpSpPr>
              <a:grpSpLocks/>
            </p:cNvGrpSpPr>
            <p:nvPr/>
          </p:nvGrpSpPr>
          <p:grpSpPr bwMode="auto">
            <a:xfrm>
              <a:off x="3084" y="2592"/>
              <a:ext cx="296" cy="289"/>
              <a:chOff x="3084" y="2592"/>
              <a:chExt cx="296" cy="289"/>
            </a:xfrm>
          </p:grpSpPr>
          <p:sp>
            <p:nvSpPr>
              <p:cNvPr id="2770035" name="Freeform 11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36" name="Freeform 11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37" name="Line 117"/>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38" name="Freeform 118"/>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39" name="Line 119"/>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40" name="Rectangle 120"/>
            <p:cNvSpPr>
              <a:spLocks noChangeArrowheads="1"/>
            </p:cNvSpPr>
            <p:nvPr/>
          </p:nvSpPr>
          <p:spPr bwMode="auto">
            <a:xfrm>
              <a:off x="3882" y="2594"/>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21"/>
            <p:cNvGrpSpPr>
              <a:grpSpLocks/>
            </p:cNvGrpSpPr>
            <p:nvPr/>
          </p:nvGrpSpPr>
          <p:grpSpPr bwMode="auto">
            <a:xfrm>
              <a:off x="3933" y="2592"/>
              <a:ext cx="325" cy="289"/>
              <a:chOff x="3933" y="2592"/>
              <a:chExt cx="325" cy="289"/>
            </a:xfrm>
          </p:grpSpPr>
          <p:sp>
            <p:nvSpPr>
              <p:cNvPr id="2770042" name="Freeform 122"/>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43" name="Freeform 123"/>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44" name="Rectangle 124"/>
            <p:cNvSpPr>
              <a:spLocks noChangeArrowheads="1"/>
            </p:cNvSpPr>
            <p:nvPr/>
          </p:nvSpPr>
          <p:spPr bwMode="auto">
            <a:xfrm>
              <a:off x="4374" y="2594"/>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25"/>
            <p:cNvGrpSpPr>
              <a:grpSpLocks/>
            </p:cNvGrpSpPr>
            <p:nvPr/>
          </p:nvGrpSpPr>
          <p:grpSpPr bwMode="auto">
            <a:xfrm>
              <a:off x="4401" y="2592"/>
              <a:ext cx="284" cy="289"/>
              <a:chOff x="4401" y="2592"/>
              <a:chExt cx="284" cy="289"/>
            </a:xfrm>
          </p:grpSpPr>
          <p:sp>
            <p:nvSpPr>
              <p:cNvPr id="2770046" name="Freeform 126"/>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47" name="Freeform 127"/>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48" name="Line 128"/>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49" name="Line 12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50" name="Freeform 13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51" name="Line 131"/>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52" name="Freeform 132"/>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8" name="Group 133"/>
            <p:cNvGrpSpPr>
              <a:grpSpLocks/>
            </p:cNvGrpSpPr>
            <p:nvPr/>
          </p:nvGrpSpPr>
          <p:grpSpPr bwMode="auto">
            <a:xfrm>
              <a:off x="3032" y="2944"/>
              <a:ext cx="2102" cy="513"/>
              <a:chOff x="3032" y="2944"/>
              <a:chExt cx="2102" cy="513"/>
            </a:xfrm>
          </p:grpSpPr>
          <p:grpSp>
            <p:nvGrpSpPr>
              <p:cNvPr id="29" name="Group 134"/>
              <p:cNvGrpSpPr>
                <a:grpSpLocks/>
              </p:cNvGrpSpPr>
              <p:nvPr/>
            </p:nvGrpSpPr>
            <p:grpSpPr bwMode="auto">
              <a:xfrm>
                <a:off x="3963" y="2944"/>
                <a:ext cx="227" cy="481"/>
                <a:chOff x="3963" y="2944"/>
                <a:chExt cx="227" cy="481"/>
              </a:xfrm>
            </p:grpSpPr>
            <p:sp>
              <p:nvSpPr>
                <p:cNvPr id="2770055" name="Freeform 135"/>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56" name="Rectangle 136"/>
                <p:cNvSpPr>
                  <a:spLocks noChangeArrowheads="1"/>
                </p:cNvSpPr>
                <p:nvPr/>
              </p:nvSpPr>
              <p:spPr bwMode="auto">
                <a:xfrm rot="5400000">
                  <a:off x="3875" y="3065"/>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0" name="Group 137"/>
              <p:cNvGrpSpPr>
                <a:grpSpLocks/>
              </p:cNvGrpSpPr>
              <p:nvPr/>
            </p:nvGrpSpPr>
            <p:grpSpPr bwMode="auto">
              <a:xfrm>
                <a:off x="3032" y="3040"/>
                <a:ext cx="359" cy="289"/>
                <a:chOff x="3032" y="3040"/>
                <a:chExt cx="359" cy="289"/>
              </a:xfrm>
            </p:grpSpPr>
            <p:sp>
              <p:nvSpPr>
                <p:cNvPr id="2770058" name="Rectangle 138"/>
                <p:cNvSpPr>
                  <a:spLocks noChangeArrowheads="1"/>
                </p:cNvSpPr>
                <p:nvPr/>
              </p:nvSpPr>
              <p:spPr bwMode="auto">
                <a:xfrm>
                  <a:off x="3032" y="3042"/>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31" name="Group 139"/>
                <p:cNvGrpSpPr>
                  <a:grpSpLocks/>
                </p:cNvGrpSpPr>
                <p:nvPr/>
              </p:nvGrpSpPr>
              <p:grpSpPr bwMode="auto">
                <a:xfrm>
                  <a:off x="3051" y="3040"/>
                  <a:ext cx="340" cy="289"/>
                  <a:chOff x="3051" y="3040"/>
                  <a:chExt cx="340" cy="289"/>
                </a:xfrm>
              </p:grpSpPr>
              <p:sp>
                <p:nvSpPr>
                  <p:cNvPr id="2770060" name="Freeform 140"/>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61" name="Freeform 141"/>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70062" name="Rectangle 142"/>
              <p:cNvSpPr>
                <a:spLocks noChangeArrowheads="1"/>
              </p:cNvSpPr>
              <p:nvPr/>
            </p:nvSpPr>
            <p:spPr bwMode="auto">
              <a:xfrm>
                <a:off x="3492" y="3047"/>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9989" name="Group 143"/>
              <p:cNvGrpSpPr>
                <a:grpSpLocks/>
              </p:cNvGrpSpPr>
              <p:nvPr/>
            </p:nvGrpSpPr>
            <p:grpSpPr bwMode="auto">
              <a:xfrm>
                <a:off x="3511" y="3040"/>
                <a:ext cx="296" cy="289"/>
                <a:chOff x="3511" y="3040"/>
                <a:chExt cx="296" cy="289"/>
              </a:xfrm>
            </p:grpSpPr>
            <p:sp>
              <p:nvSpPr>
                <p:cNvPr id="2770064" name="Freeform 144"/>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65" name="Freeform 145"/>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66" name="Line 146"/>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67" name="Freeform 147"/>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68" name="Line 148"/>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69" name="Rectangle 149"/>
              <p:cNvSpPr>
                <a:spLocks noChangeArrowheads="1"/>
              </p:cNvSpPr>
              <p:nvPr/>
            </p:nvSpPr>
            <p:spPr bwMode="auto">
              <a:xfrm>
                <a:off x="4309" y="3042"/>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69993" name="Group 150"/>
              <p:cNvGrpSpPr>
                <a:grpSpLocks/>
              </p:cNvGrpSpPr>
              <p:nvPr/>
            </p:nvGrpSpPr>
            <p:grpSpPr bwMode="auto">
              <a:xfrm>
                <a:off x="4360" y="3040"/>
                <a:ext cx="325" cy="289"/>
                <a:chOff x="4360" y="3040"/>
                <a:chExt cx="325" cy="289"/>
              </a:xfrm>
            </p:grpSpPr>
            <p:sp>
              <p:nvSpPr>
                <p:cNvPr id="2770071" name="Freeform 151"/>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72" name="Freeform 152"/>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73" name="Rectangle 153"/>
              <p:cNvSpPr>
                <a:spLocks noChangeArrowheads="1"/>
              </p:cNvSpPr>
              <p:nvPr/>
            </p:nvSpPr>
            <p:spPr bwMode="auto">
              <a:xfrm>
                <a:off x="4801" y="3042"/>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70001" name="Group 154"/>
              <p:cNvGrpSpPr>
                <a:grpSpLocks/>
              </p:cNvGrpSpPr>
              <p:nvPr/>
            </p:nvGrpSpPr>
            <p:grpSpPr bwMode="auto">
              <a:xfrm>
                <a:off x="4828" y="3040"/>
                <a:ext cx="284" cy="289"/>
                <a:chOff x="4828" y="3040"/>
                <a:chExt cx="284" cy="289"/>
              </a:xfrm>
            </p:grpSpPr>
            <p:sp>
              <p:nvSpPr>
                <p:cNvPr id="2770075" name="Freeform 155"/>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76" name="Freeform 156"/>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77" name="Line 157"/>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78" name="Line 158"/>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79" name="Freeform 159"/>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80" name="Line 160"/>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81" name="Freeform 161"/>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82" name="Rectangle 162"/>
            <p:cNvSpPr>
              <a:spLocks noChangeArrowheads="1"/>
            </p:cNvSpPr>
            <p:nvPr/>
          </p:nvSpPr>
          <p:spPr bwMode="auto">
            <a:xfrm>
              <a:off x="213" y="1076"/>
              <a:ext cx="291" cy="2454"/>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dirty="0">
                  <a:solidFill>
                    <a:schemeClr val="tx1"/>
                  </a:solidFill>
                  <a:latin typeface="Arial" pitchFamily="-65" charset="0"/>
                </a:rPr>
                <a:t>I</a:t>
              </a:r>
            </a:p>
            <a:p>
              <a:pPr algn="ctr">
                <a:lnSpc>
                  <a:spcPct val="80000"/>
                </a:lnSpc>
              </a:pPr>
              <a:r>
                <a:rPr lang="en-US" sz="2800" b="1" dirty="0" err="1">
                  <a:solidFill>
                    <a:schemeClr val="tx1"/>
                  </a:solidFill>
                  <a:latin typeface="Arial" pitchFamily="-65" charset="0"/>
                </a:rPr>
                <a:t>n</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s</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t</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r</a:t>
              </a:r>
              <a:r>
                <a:rPr lang="en-US" sz="2800" b="1" dirty="0">
                  <a:solidFill>
                    <a:schemeClr val="tx1"/>
                  </a:solidFill>
                  <a:latin typeface="Arial" pitchFamily="-65" charset="0"/>
                </a:rPr>
                <a:t>.</a:t>
              </a: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err="1">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d</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e</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r</a:t>
              </a:r>
              <a:endParaRPr lang="en-US" sz="2800" b="1" dirty="0">
                <a:solidFill>
                  <a:schemeClr val="tx1"/>
                </a:solidFill>
                <a:latin typeface="Arial" pitchFamily="-65" charset="0"/>
              </a:endParaRPr>
            </a:p>
          </p:txBody>
        </p:sp>
        <p:sp>
          <p:nvSpPr>
            <p:cNvPr id="2770083" name="Rectangle 163"/>
            <p:cNvSpPr>
              <a:spLocks noChangeArrowheads="1"/>
            </p:cNvSpPr>
            <p:nvPr/>
          </p:nvSpPr>
          <p:spPr bwMode="auto">
            <a:xfrm>
              <a:off x="1867" y="551"/>
              <a:ext cx="218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Time (clock cycles)</a:t>
              </a:r>
            </a:p>
          </p:txBody>
        </p:sp>
      </p:grpSp>
      <p:sp>
        <p:nvSpPr>
          <p:cNvPr id="2770084" name="Line 164"/>
          <p:cNvSpPr>
            <a:spLocks noChangeShapeType="1"/>
          </p:cNvSpPr>
          <p:nvPr/>
        </p:nvSpPr>
        <p:spPr bwMode="auto">
          <a:xfrm>
            <a:off x="3610839" y="2603545"/>
            <a:ext cx="76200" cy="1066800"/>
          </a:xfrm>
          <a:prstGeom prst="line">
            <a:avLst/>
          </a:prstGeom>
          <a:noFill/>
          <a:ln w="38100">
            <a:solidFill>
              <a:srgbClr val="EA157A"/>
            </a:solidFill>
            <a:round/>
            <a:headEnd/>
            <a:tailEnd type="triangle" w="med" len="med"/>
          </a:ln>
          <a:effectLst/>
        </p:spPr>
        <p:txBody>
          <a:bodyPr wrap="none" anchor="ctr">
            <a:prstTxWarp prst="textNoShape">
              <a:avLst/>
            </a:prstTxWarp>
          </a:bodyPr>
          <a:lstStyle/>
          <a:p>
            <a:endParaRPr lang="en-US"/>
          </a:p>
        </p:txBody>
      </p:sp>
      <p:sp>
        <p:nvSpPr>
          <p:cNvPr id="32" name="Slide Number Placeholder 31"/>
          <p:cNvSpPr>
            <a:spLocks noGrp="1"/>
          </p:cNvSpPr>
          <p:nvPr>
            <p:ph type="sldNum" sz="quarter" idx="12"/>
          </p:nvPr>
        </p:nvSpPr>
        <p:spPr/>
        <p:txBody>
          <a:bodyPr/>
          <a:lstStyle/>
          <a:p>
            <a:pPr>
              <a:defRPr/>
            </a:pPr>
            <a:fld id="{0D227FE4-C4DE-B64E-BF78-4F634596A1E9}" type="slidenum">
              <a:rPr lang="en-US" smtClean="0"/>
              <a:pPr>
                <a:defRPr/>
              </a:pPr>
              <a:t>51</a:t>
            </a:fld>
            <a:endParaRPr lang="en-US"/>
          </a:p>
        </p:txBody>
      </p:sp>
    </p:spTree>
    <p:extLst>
      <p:ext uri="{BB962C8B-B14F-4D97-AF65-F5344CB8AC3E}">
        <p14:creationId xmlns:p14="http://schemas.microsoft.com/office/powerpoint/2010/main" val="2763559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99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770084"/>
                                        </p:tgtEl>
                                        <p:attrNameLst>
                                          <p:attrName>style.visibility</p:attrName>
                                        </p:attrNameLst>
                                      </p:cBhvr>
                                      <p:to>
                                        <p:strVal val="visible"/>
                                      </p:to>
                                    </p:set>
                                    <p:animEffect transition="in" filter="wipe(up)">
                                      <p:cBhvr>
                                        <p:cTn id="11" dur="500"/>
                                        <p:tgtEl>
                                          <p:spTgt spid="2770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923" grpId="0" autoUpdateAnimBg="0"/>
      <p:bldP spid="277008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Hazards: Branching</a:t>
            </a:r>
            <a:endParaRPr lang="en-US" dirty="0"/>
          </a:p>
        </p:txBody>
      </p:sp>
      <p:sp>
        <p:nvSpPr>
          <p:cNvPr id="3" name="Content Placeholder 2"/>
          <p:cNvSpPr>
            <a:spLocks noGrp="1"/>
          </p:cNvSpPr>
          <p:nvPr>
            <p:ph idx="1"/>
          </p:nvPr>
        </p:nvSpPr>
        <p:spPr>
          <a:xfrm>
            <a:off x="508000" y="1549401"/>
            <a:ext cx="8229600" cy="4525963"/>
          </a:xfrm>
        </p:spPr>
        <p:txBody>
          <a:bodyPr/>
          <a:lstStyle/>
          <a:p>
            <a:r>
              <a:rPr lang="en-US" dirty="0" smtClean="0"/>
              <a:t>Option 2: </a:t>
            </a:r>
            <a:r>
              <a:rPr lang="en-US" i="1" dirty="0" smtClean="0">
                <a:solidFill>
                  <a:srgbClr val="FF0000"/>
                </a:solidFill>
              </a:rPr>
              <a:t>Predict </a:t>
            </a:r>
            <a:r>
              <a:rPr lang="en-US" dirty="0" smtClean="0"/>
              <a:t>outcome of a branch, fix up if guess wrong </a:t>
            </a:r>
          </a:p>
          <a:p>
            <a:pPr lvl="1"/>
            <a:r>
              <a:rPr lang="en-US" dirty="0" smtClean="0"/>
              <a:t>Must cancel all instructions in pipeline that depended on guess that was wrong</a:t>
            </a:r>
          </a:p>
          <a:p>
            <a:pPr lvl="1"/>
            <a:r>
              <a:rPr lang="en-US" dirty="0" smtClean="0"/>
              <a:t>This is called “</a:t>
            </a:r>
            <a:r>
              <a:rPr lang="en-US" dirty="0" smtClean="0">
                <a:solidFill>
                  <a:srgbClr val="DA1F28"/>
                </a:solidFill>
              </a:rPr>
              <a:t>flushing</a:t>
            </a:r>
            <a:r>
              <a:rPr lang="en-US" dirty="0" smtClean="0"/>
              <a:t>” the pipeline</a:t>
            </a:r>
          </a:p>
          <a:p>
            <a:r>
              <a:rPr lang="en-US" dirty="0" smtClean="0"/>
              <a:t>Simplest hardware if we predict that all branches are NOT taken</a:t>
            </a:r>
          </a:p>
          <a:p>
            <a:pPr lvl="1"/>
            <a:r>
              <a:rPr lang="en-US" dirty="0" smtClean="0"/>
              <a:t>Why?</a:t>
            </a:r>
          </a:p>
        </p:txBody>
      </p:sp>
      <p:sp>
        <p:nvSpPr>
          <p:cNvPr id="4" name="Slide Number Placeholder 3"/>
          <p:cNvSpPr>
            <a:spLocks noGrp="1"/>
          </p:cNvSpPr>
          <p:nvPr>
            <p:ph type="sldNum" sz="quarter" idx="12"/>
          </p:nvPr>
        </p:nvSpPr>
        <p:spPr/>
        <p:txBody>
          <a:bodyPr/>
          <a:lstStyle/>
          <a:p>
            <a:pPr>
              <a:defRPr/>
            </a:pPr>
            <a:fld id="{0D227FE4-C4DE-B64E-BF78-4F634596A1E9}" type="slidenum">
              <a:rPr lang="en-US" smtClean="0"/>
              <a:pPr>
                <a:defRPr/>
              </a:pPr>
              <a:t>52</a:t>
            </a:fld>
            <a:endParaRPr lang="en-US"/>
          </a:p>
        </p:txBody>
      </p:sp>
    </p:spTree>
    <p:extLst>
      <p:ext uri="{BB962C8B-B14F-4D97-AF65-F5344CB8AC3E}">
        <p14:creationId xmlns:p14="http://schemas.microsoft.com/office/powerpoint/2010/main" val="19873127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6066" name="Rectangle 2"/>
          <p:cNvSpPr>
            <a:spLocks noGrp="1" noChangeArrowheads="1"/>
          </p:cNvSpPr>
          <p:nvPr>
            <p:ph type="title"/>
          </p:nvPr>
        </p:nvSpPr>
        <p:spPr/>
        <p:txBody>
          <a:bodyPr/>
          <a:lstStyle/>
          <a:p>
            <a:r>
              <a:rPr lang="en-US" dirty="0" smtClean="0"/>
              <a:t>Control Hazards: Branching</a:t>
            </a:r>
            <a:endParaRPr lang="en-US" dirty="0"/>
          </a:p>
        </p:txBody>
      </p:sp>
      <p:sp>
        <p:nvSpPr>
          <p:cNvPr id="2776067" name="Rectangle 3"/>
          <p:cNvSpPr>
            <a:spLocks noGrp="1" noChangeArrowheads="1"/>
          </p:cNvSpPr>
          <p:nvPr>
            <p:ph type="body" idx="1"/>
          </p:nvPr>
        </p:nvSpPr>
        <p:spPr/>
        <p:txBody>
          <a:bodyPr>
            <a:normAutofit fontScale="92500"/>
          </a:bodyPr>
          <a:lstStyle/>
          <a:p>
            <a:r>
              <a:rPr lang="en-US" dirty="0" smtClean="0"/>
              <a:t>Option #3: Redefine branches</a:t>
            </a:r>
          </a:p>
          <a:p>
            <a:pPr lvl="1"/>
            <a:r>
              <a:rPr lang="en-US" dirty="0" smtClean="0"/>
              <a:t>Old definition: if we take the branch, none of the instructions after the branch get executed by accident</a:t>
            </a:r>
          </a:p>
          <a:p>
            <a:pPr lvl="1"/>
            <a:r>
              <a:rPr lang="en-US" dirty="0" smtClean="0"/>
              <a:t>New definition: whether or not we take the branch, the single instruction immediately following the branch gets executed (the </a:t>
            </a:r>
            <a:r>
              <a:rPr lang="en-US" i="1" dirty="0" smtClean="0">
                <a:solidFill>
                  <a:srgbClr val="FF0000"/>
                </a:solidFill>
              </a:rPr>
              <a:t>branch-delay slot</a:t>
            </a:r>
            <a:r>
              <a:rPr lang="en-US" dirty="0" smtClean="0"/>
              <a:t>)</a:t>
            </a:r>
          </a:p>
          <a:p>
            <a:pPr>
              <a:buClr>
                <a:schemeClr val="tx1"/>
              </a:buClr>
            </a:pPr>
            <a:r>
              <a:rPr lang="en-US" i="1" dirty="0" smtClean="0">
                <a:solidFill>
                  <a:srgbClr val="FF0000"/>
                </a:solidFill>
              </a:rPr>
              <a:t>Delayed Branch </a:t>
            </a:r>
            <a:r>
              <a:rPr lang="en-US" dirty="0" smtClean="0"/>
              <a:t>means </a:t>
            </a:r>
            <a:r>
              <a:rPr lang="en-US" i="1" dirty="0" smtClean="0">
                <a:solidFill>
                  <a:srgbClr val="FF0000"/>
                </a:solidFill>
              </a:rPr>
              <a:t>we always execute inst after branch</a:t>
            </a:r>
          </a:p>
          <a:p>
            <a:pPr>
              <a:buClr>
                <a:schemeClr val="tx1"/>
              </a:buClr>
            </a:pPr>
            <a:r>
              <a:rPr lang="en-US" dirty="0" smtClean="0">
                <a:solidFill>
                  <a:srgbClr val="FF0000"/>
                </a:solidFill>
              </a:rPr>
              <a:t>This optimization is used with MIPS</a:t>
            </a:r>
            <a:endParaRPr lang="en-US" dirty="0">
              <a:solidFill>
                <a:srgbClr val="FF0000"/>
              </a:solidFill>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53</a:t>
            </a:fld>
            <a:endParaRPr lang="en-US"/>
          </a:p>
        </p:txBody>
      </p:sp>
    </p:spTree>
    <p:extLst>
      <p:ext uri="{BB962C8B-B14F-4D97-AF65-F5344CB8AC3E}">
        <p14:creationId xmlns:p14="http://schemas.microsoft.com/office/powerpoint/2010/main" val="126707783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0162" name="Rectangle 2"/>
          <p:cNvSpPr>
            <a:spLocks noGrp="1" noChangeArrowheads="1"/>
          </p:cNvSpPr>
          <p:nvPr>
            <p:ph type="title"/>
          </p:nvPr>
        </p:nvSpPr>
        <p:spPr/>
        <p:txBody>
          <a:bodyPr/>
          <a:lstStyle/>
          <a:p>
            <a:r>
              <a:rPr lang="en-US" sz="3600" dirty="0" smtClean="0"/>
              <a:t>Example: </a:t>
            </a:r>
            <a:r>
              <a:rPr lang="en-US" sz="3600" dirty="0" err="1" smtClean="0"/>
              <a:t>Nondelayed</a:t>
            </a:r>
            <a:r>
              <a:rPr lang="en-US" sz="3600" dirty="0" smtClean="0"/>
              <a:t> vs. Delayed Branch</a:t>
            </a:r>
            <a:endParaRPr lang="en-US" sz="3600" dirty="0"/>
          </a:p>
        </p:txBody>
      </p:sp>
      <p:grpSp>
        <p:nvGrpSpPr>
          <p:cNvPr id="2" name="Group 3"/>
          <p:cNvGrpSpPr>
            <a:grpSpLocks/>
          </p:cNvGrpSpPr>
          <p:nvPr/>
        </p:nvGrpSpPr>
        <p:grpSpPr bwMode="auto">
          <a:xfrm>
            <a:off x="1072454" y="1677988"/>
            <a:ext cx="3630612" cy="3516313"/>
            <a:chOff x="507" y="854"/>
            <a:chExt cx="2287" cy="2215"/>
          </a:xfrm>
        </p:grpSpPr>
        <p:sp>
          <p:nvSpPr>
            <p:cNvPr id="2780164" name="Rectangle 4"/>
            <p:cNvSpPr>
              <a:spLocks noChangeArrowheads="1"/>
            </p:cNvSpPr>
            <p:nvPr/>
          </p:nvSpPr>
          <p:spPr bwMode="auto">
            <a:xfrm>
              <a:off x="507" y="1342"/>
              <a:ext cx="201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Courier"/>
                  <a:cs typeface="Courier"/>
                </a:rPr>
                <a:t>add $</a:t>
              </a:r>
              <a:r>
                <a:rPr lang="en-US" sz="2800" b="1" dirty="0" smtClean="0">
                  <a:solidFill>
                    <a:schemeClr val="tx1"/>
                  </a:solidFill>
                  <a:latin typeface="Courier"/>
                  <a:cs typeface="Courier"/>
                </a:rPr>
                <a:t>1, $</a:t>
              </a:r>
              <a:r>
                <a:rPr lang="en-US" sz="2800" b="1" dirty="0">
                  <a:solidFill>
                    <a:schemeClr val="tx1"/>
                  </a:solidFill>
                  <a:latin typeface="Courier"/>
                  <a:cs typeface="Courier"/>
                </a:rPr>
                <a:t>2</a:t>
              </a:r>
              <a:r>
                <a:rPr lang="en-US" sz="2800" b="1" dirty="0" smtClean="0">
                  <a:solidFill>
                    <a:schemeClr val="tx1"/>
                  </a:solidFill>
                  <a:latin typeface="Courier"/>
                  <a:cs typeface="Courier"/>
                </a:rPr>
                <a:t>, $</a:t>
              </a:r>
              <a:r>
                <a:rPr lang="en-US" sz="2800" b="1" dirty="0">
                  <a:solidFill>
                    <a:schemeClr val="tx1"/>
                  </a:solidFill>
                  <a:latin typeface="Courier"/>
                  <a:cs typeface="Courier"/>
                </a:rPr>
                <a:t>3</a:t>
              </a:r>
            </a:p>
          </p:txBody>
        </p:sp>
        <p:sp>
          <p:nvSpPr>
            <p:cNvPr id="2780165" name="Rectangle 5"/>
            <p:cNvSpPr>
              <a:spLocks noChangeArrowheads="1"/>
            </p:cNvSpPr>
            <p:nvPr/>
          </p:nvSpPr>
          <p:spPr bwMode="auto">
            <a:xfrm>
              <a:off x="507" y="1798"/>
              <a:ext cx="201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Courier"/>
                  <a:cs typeface="Courier"/>
                </a:rPr>
                <a:t>sub $4, $5</a:t>
              </a:r>
              <a:r>
                <a:rPr lang="en-US" sz="2800" b="1" dirty="0" smtClean="0">
                  <a:solidFill>
                    <a:schemeClr val="tx1"/>
                  </a:solidFill>
                  <a:latin typeface="Courier"/>
                  <a:cs typeface="Courier"/>
                </a:rPr>
                <a:t>, $</a:t>
              </a:r>
              <a:r>
                <a:rPr lang="en-US" sz="2800" b="1" dirty="0">
                  <a:solidFill>
                    <a:schemeClr val="tx1"/>
                  </a:solidFill>
                  <a:latin typeface="Courier"/>
                  <a:cs typeface="Courier"/>
                </a:rPr>
                <a:t>6</a:t>
              </a:r>
            </a:p>
          </p:txBody>
        </p:sp>
        <p:sp>
          <p:nvSpPr>
            <p:cNvPr id="2780166" name="Rectangle 6"/>
            <p:cNvSpPr>
              <a:spLocks noChangeArrowheads="1"/>
            </p:cNvSpPr>
            <p:nvPr/>
          </p:nvSpPr>
          <p:spPr bwMode="auto">
            <a:xfrm>
              <a:off x="507" y="2254"/>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Courier"/>
                  <a:cs typeface="Courier"/>
                </a:rPr>
                <a:t>beq</a:t>
              </a:r>
              <a:r>
                <a:rPr lang="en-US" sz="2800" b="1" dirty="0">
                  <a:solidFill>
                    <a:schemeClr val="tx1"/>
                  </a:solidFill>
                  <a:latin typeface="Courier"/>
                  <a:cs typeface="Courier"/>
                </a:rPr>
                <a:t> $1, $4, Exit</a:t>
              </a:r>
            </a:p>
          </p:txBody>
        </p:sp>
        <p:sp>
          <p:nvSpPr>
            <p:cNvPr id="2780167" name="Rectangle 7"/>
            <p:cNvSpPr>
              <a:spLocks noChangeArrowheads="1"/>
            </p:cNvSpPr>
            <p:nvPr/>
          </p:nvSpPr>
          <p:spPr bwMode="auto">
            <a:xfrm>
              <a:off x="507" y="854"/>
              <a:ext cx="215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rgbClr val="FF0000"/>
                  </a:solidFill>
                  <a:latin typeface="Courier"/>
                  <a:cs typeface="Courier"/>
                </a:rPr>
                <a:t>or </a:t>
              </a:r>
              <a:r>
                <a:rPr lang="en-US" sz="2800" b="1" dirty="0" smtClean="0">
                  <a:solidFill>
                    <a:srgbClr val="FF0000"/>
                  </a:solidFill>
                  <a:latin typeface="Courier"/>
                  <a:cs typeface="Courier"/>
                </a:rPr>
                <a:t> $</a:t>
              </a:r>
              <a:r>
                <a:rPr lang="en-US" sz="2800" b="1" dirty="0">
                  <a:solidFill>
                    <a:srgbClr val="FF0000"/>
                  </a:solidFill>
                  <a:latin typeface="Courier"/>
                  <a:cs typeface="Courier"/>
                </a:rPr>
                <a:t>8, $</a:t>
              </a:r>
              <a:r>
                <a:rPr lang="en-US" sz="2800" b="1" dirty="0" smtClean="0">
                  <a:solidFill>
                    <a:srgbClr val="FF0000"/>
                  </a:solidFill>
                  <a:latin typeface="Courier"/>
                  <a:cs typeface="Courier"/>
                </a:rPr>
                <a:t>9, $</a:t>
              </a:r>
              <a:r>
                <a:rPr lang="en-US" sz="2800" b="1" dirty="0">
                  <a:solidFill>
                    <a:srgbClr val="FF0000"/>
                  </a:solidFill>
                  <a:latin typeface="Courier"/>
                  <a:cs typeface="Courier"/>
                </a:rPr>
                <a:t>10</a:t>
              </a:r>
            </a:p>
          </p:txBody>
        </p:sp>
        <p:sp>
          <p:nvSpPr>
            <p:cNvPr id="2780168" name="Rectangle 8"/>
            <p:cNvSpPr>
              <a:spLocks noChangeArrowheads="1"/>
            </p:cNvSpPr>
            <p:nvPr/>
          </p:nvSpPr>
          <p:spPr bwMode="auto">
            <a:xfrm>
              <a:off x="507" y="2741"/>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Courier"/>
                  <a:cs typeface="Courier"/>
                </a:rPr>
                <a:t>xor</a:t>
              </a:r>
              <a:r>
                <a:rPr lang="en-US" sz="2800" b="1" dirty="0">
                  <a:solidFill>
                    <a:schemeClr val="tx1"/>
                  </a:solidFill>
                  <a:latin typeface="Courier"/>
                  <a:cs typeface="Courier"/>
                </a:rPr>
                <a:t> $10, $1</a:t>
              </a:r>
              <a:r>
                <a:rPr lang="en-US" sz="2800" b="1" dirty="0" smtClean="0">
                  <a:solidFill>
                    <a:schemeClr val="tx1"/>
                  </a:solidFill>
                  <a:latin typeface="Courier"/>
                  <a:cs typeface="Courier"/>
                </a:rPr>
                <a:t>, $</a:t>
              </a:r>
              <a:r>
                <a:rPr lang="en-US" sz="2800" b="1" dirty="0">
                  <a:solidFill>
                    <a:schemeClr val="tx1"/>
                  </a:solidFill>
                  <a:latin typeface="Courier"/>
                  <a:cs typeface="Courier"/>
                </a:rPr>
                <a:t>11</a:t>
              </a:r>
            </a:p>
          </p:txBody>
        </p:sp>
      </p:grpSp>
      <p:sp>
        <p:nvSpPr>
          <p:cNvPr id="2780169" name="Text Box 9"/>
          <p:cNvSpPr txBox="1">
            <a:spLocks noChangeArrowheads="1"/>
          </p:cNvSpPr>
          <p:nvPr/>
        </p:nvSpPr>
        <p:spPr bwMode="auto">
          <a:xfrm>
            <a:off x="942278" y="1206501"/>
            <a:ext cx="3288080" cy="523220"/>
          </a:xfrm>
          <a:prstGeom prst="rect">
            <a:avLst/>
          </a:prstGeom>
          <a:noFill/>
          <a:ln w="28575">
            <a:noFill/>
            <a:miter lim="800000"/>
            <a:headEnd/>
            <a:tailEnd/>
          </a:ln>
          <a:effectLst/>
        </p:spPr>
        <p:txBody>
          <a:bodyPr wrap="none" anchor="ctr">
            <a:prstTxWarp prst="textNoShape">
              <a:avLst/>
            </a:prstTxWarp>
            <a:spAutoFit/>
          </a:bodyPr>
          <a:lstStyle/>
          <a:p>
            <a:pPr algn="ctr"/>
            <a:r>
              <a:rPr lang="en-US" sz="2800" b="1" dirty="0" err="1">
                <a:latin typeface="18 VAG Rounded Bold   07390"/>
              </a:rPr>
              <a:t>Nondelayed</a:t>
            </a:r>
            <a:r>
              <a:rPr lang="en-US" sz="2800" b="1" dirty="0">
                <a:latin typeface="18 VAG Rounded Bold   07390"/>
              </a:rPr>
              <a:t> Branch</a:t>
            </a:r>
          </a:p>
        </p:txBody>
      </p:sp>
      <p:grpSp>
        <p:nvGrpSpPr>
          <p:cNvPr id="3" name="Group 10"/>
          <p:cNvGrpSpPr>
            <a:grpSpLocks/>
          </p:cNvGrpSpPr>
          <p:nvPr/>
        </p:nvGrpSpPr>
        <p:grpSpPr bwMode="auto">
          <a:xfrm>
            <a:off x="5472114" y="1725612"/>
            <a:ext cx="3630612" cy="3468688"/>
            <a:chOff x="3107" y="884"/>
            <a:chExt cx="2287" cy="2185"/>
          </a:xfrm>
        </p:grpSpPr>
        <p:sp>
          <p:nvSpPr>
            <p:cNvPr id="2780171" name="Rectangle 11"/>
            <p:cNvSpPr>
              <a:spLocks noChangeArrowheads="1"/>
            </p:cNvSpPr>
            <p:nvPr/>
          </p:nvSpPr>
          <p:spPr bwMode="auto">
            <a:xfrm>
              <a:off x="3107" y="884"/>
              <a:ext cx="1880"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Courier"/>
                  <a:cs typeface="Courier"/>
                </a:rPr>
                <a:t>add $</a:t>
              </a:r>
              <a:r>
                <a:rPr lang="en-US" sz="2800" b="1" dirty="0" smtClean="0">
                  <a:solidFill>
                    <a:schemeClr val="tx1"/>
                  </a:solidFill>
                  <a:latin typeface="Courier"/>
                  <a:cs typeface="Courier"/>
                </a:rPr>
                <a:t>1, $</a:t>
              </a:r>
              <a:r>
                <a:rPr lang="en-US" sz="2800" b="1" dirty="0">
                  <a:solidFill>
                    <a:schemeClr val="tx1"/>
                  </a:solidFill>
                  <a:latin typeface="Courier"/>
                  <a:cs typeface="Courier"/>
                </a:rPr>
                <a:t>2,$3</a:t>
              </a:r>
            </a:p>
          </p:txBody>
        </p:sp>
        <p:sp>
          <p:nvSpPr>
            <p:cNvPr id="2780172" name="Rectangle 12"/>
            <p:cNvSpPr>
              <a:spLocks noChangeArrowheads="1"/>
            </p:cNvSpPr>
            <p:nvPr/>
          </p:nvSpPr>
          <p:spPr bwMode="auto">
            <a:xfrm>
              <a:off x="3107" y="1340"/>
              <a:ext cx="201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Courier"/>
                  <a:cs typeface="Courier"/>
                </a:rPr>
                <a:t>sub $4, $5</a:t>
              </a:r>
              <a:r>
                <a:rPr lang="en-US" sz="2800" b="1" dirty="0" smtClean="0">
                  <a:solidFill>
                    <a:schemeClr val="tx1"/>
                  </a:solidFill>
                  <a:latin typeface="Courier"/>
                  <a:cs typeface="Courier"/>
                </a:rPr>
                <a:t>, $</a:t>
              </a:r>
              <a:r>
                <a:rPr lang="en-US" sz="2800" b="1" dirty="0">
                  <a:solidFill>
                    <a:schemeClr val="tx1"/>
                  </a:solidFill>
                  <a:latin typeface="Courier"/>
                  <a:cs typeface="Courier"/>
                </a:rPr>
                <a:t>6</a:t>
              </a:r>
            </a:p>
          </p:txBody>
        </p:sp>
        <p:sp>
          <p:nvSpPr>
            <p:cNvPr id="2780173" name="Rectangle 13"/>
            <p:cNvSpPr>
              <a:spLocks noChangeArrowheads="1"/>
            </p:cNvSpPr>
            <p:nvPr/>
          </p:nvSpPr>
          <p:spPr bwMode="auto">
            <a:xfrm>
              <a:off x="3107" y="1796"/>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Courier"/>
                  <a:cs typeface="Courier"/>
                </a:rPr>
                <a:t>beq</a:t>
              </a:r>
              <a:r>
                <a:rPr lang="en-US" sz="2800" b="1" dirty="0">
                  <a:solidFill>
                    <a:schemeClr val="tx1"/>
                  </a:solidFill>
                  <a:latin typeface="Courier"/>
                  <a:cs typeface="Courier"/>
                </a:rPr>
                <a:t> $1, $4</a:t>
              </a:r>
              <a:r>
                <a:rPr lang="en-US" sz="2800" b="1" dirty="0" smtClean="0">
                  <a:solidFill>
                    <a:schemeClr val="tx1"/>
                  </a:solidFill>
                  <a:latin typeface="Courier"/>
                  <a:cs typeface="Courier"/>
                </a:rPr>
                <a:t>, Exit</a:t>
              </a:r>
              <a:endParaRPr lang="en-US" sz="2800" b="1" dirty="0">
                <a:solidFill>
                  <a:schemeClr val="tx1"/>
                </a:solidFill>
                <a:latin typeface="Courier"/>
                <a:cs typeface="Courier"/>
              </a:endParaRPr>
            </a:p>
          </p:txBody>
        </p:sp>
        <p:sp>
          <p:nvSpPr>
            <p:cNvPr id="2780174" name="Rectangle 14"/>
            <p:cNvSpPr>
              <a:spLocks noChangeArrowheads="1"/>
            </p:cNvSpPr>
            <p:nvPr/>
          </p:nvSpPr>
          <p:spPr bwMode="auto">
            <a:xfrm>
              <a:off x="3107" y="2254"/>
              <a:ext cx="215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rgbClr val="FF0000"/>
                  </a:solidFill>
                  <a:latin typeface="Courier"/>
                  <a:cs typeface="Courier"/>
                </a:rPr>
                <a:t>or </a:t>
              </a:r>
              <a:r>
                <a:rPr lang="en-US" sz="2800" b="1" dirty="0" smtClean="0">
                  <a:solidFill>
                    <a:srgbClr val="FF0000"/>
                  </a:solidFill>
                  <a:latin typeface="Courier"/>
                  <a:cs typeface="Courier"/>
                </a:rPr>
                <a:t> $</a:t>
              </a:r>
              <a:r>
                <a:rPr lang="en-US" sz="2800" b="1" dirty="0">
                  <a:solidFill>
                    <a:srgbClr val="FF0000"/>
                  </a:solidFill>
                  <a:latin typeface="Courier"/>
                  <a:cs typeface="Courier"/>
                </a:rPr>
                <a:t>8, $</a:t>
              </a:r>
              <a:r>
                <a:rPr lang="en-US" sz="2800" b="1" dirty="0" smtClean="0">
                  <a:solidFill>
                    <a:srgbClr val="FF0000"/>
                  </a:solidFill>
                  <a:latin typeface="Courier"/>
                  <a:cs typeface="Courier"/>
                </a:rPr>
                <a:t>9, $</a:t>
              </a:r>
              <a:r>
                <a:rPr lang="en-US" sz="2800" b="1" dirty="0">
                  <a:solidFill>
                    <a:srgbClr val="FF0000"/>
                  </a:solidFill>
                  <a:latin typeface="Courier"/>
                  <a:cs typeface="Courier"/>
                </a:rPr>
                <a:t>10</a:t>
              </a:r>
            </a:p>
          </p:txBody>
        </p:sp>
        <p:sp>
          <p:nvSpPr>
            <p:cNvPr id="2780175" name="Rectangle 15"/>
            <p:cNvSpPr>
              <a:spLocks noChangeArrowheads="1"/>
            </p:cNvSpPr>
            <p:nvPr/>
          </p:nvSpPr>
          <p:spPr bwMode="auto">
            <a:xfrm>
              <a:off x="3107" y="2741"/>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Courier"/>
                  <a:cs typeface="Courier"/>
                </a:rPr>
                <a:t>xor</a:t>
              </a:r>
              <a:r>
                <a:rPr lang="en-US" sz="2800" b="1" dirty="0">
                  <a:solidFill>
                    <a:schemeClr val="tx1"/>
                  </a:solidFill>
                  <a:latin typeface="Courier"/>
                  <a:cs typeface="Courier"/>
                </a:rPr>
                <a:t> $10, $1</a:t>
              </a:r>
              <a:r>
                <a:rPr lang="en-US" sz="2800" b="1" dirty="0" smtClean="0">
                  <a:solidFill>
                    <a:schemeClr val="tx1"/>
                  </a:solidFill>
                  <a:latin typeface="Courier"/>
                  <a:cs typeface="Courier"/>
                </a:rPr>
                <a:t>, $</a:t>
              </a:r>
              <a:r>
                <a:rPr lang="en-US" sz="2800" b="1" dirty="0">
                  <a:solidFill>
                    <a:schemeClr val="tx1"/>
                  </a:solidFill>
                  <a:latin typeface="Courier"/>
                  <a:cs typeface="Courier"/>
                </a:rPr>
                <a:t>11</a:t>
              </a:r>
            </a:p>
          </p:txBody>
        </p:sp>
      </p:grpSp>
      <p:sp>
        <p:nvSpPr>
          <p:cNvPr id="2780176" name="Text Box 16"/>
          <p:cNvSpPr txBox="1">
            <a:spLocks noChangeArrowheads="1"/>
          </p:cNvSpPr>
          <p:nvPr/>
        </p:nvSpPr>
        <p:spPr bwMode="auto">
          <a:xfrm>
            <a:off x="5667376" y="1206501"/>
            <a:ext cx="2672526" cy="523220"/>
          </a:xfrm>
          <a:prstGeom prst="rect">
            <a:avLst/>
          </a:prstGeom>
          <a:noFill/>
          <a:ln w="28575">
            <a:noFill/>
            <a:miter lim="800000"/>
            <a:headEnd/>
            <a:tailEnd/>
          </a:ln>
          <a:effectLst/>
        </p:spPr>
        <p:txBody>
          <a:bodyPr wrap="none" anchor="ctr">
            <a:prstTxWarp prst="textNoShape">
              <a:avLst/>
            </a:prstTxWarp>
            <a:spAutoFit/>
          </a:bodyPr>
          <a:lstStyle/>
          <a:p>
            <a:pPr algn="ctr"/>
            <a:r>
              <a:rPr lang="en-US" sz="2800" b="1">
                <a:latin typeface="18 VAG Rounded Bold   07390"/>
              </a:rPr>
              <a:t>Delayed Branch</a:t>
            </a:r>
          </a:p>
        </p:txBody>
      </p:sp>
      <p:grpSp>
        <p:nvGrpSpPr>
          <p:cNvPr id="4" name="Group 17"/>
          <p:cNvGrpSpPr>
            <a:grpSpLocks/>
          </p:cNvGrpSpPr>
          <p:nvPr/>
        </p:nvGrpSpPr>
        <p:grpSpPr bwMode="auto">
          <a:xfrm>
            <a:off x="267591" y="1806605"/>
            <a:ext cx="1260475" cy="4754563"/>
            <a:chOff x="0" y="981"/>
            <a:chExt cx="794" cy="2995"/>
          </a:xfrm>
        </p:grpSpPr>
        <p:sp>
          <p:nvSpPr>
            <p:cNvPr id="2780178" name="Rectangle 18"/>
            <p:cNvSpPr>
              <a:spLocks noChangeArrowheads="1"/>
            </p:cNvSpPr>
            <p:nvPr/>
          </p:nvSpPr>
          <p:spPr bwMode="auto">
            <a:xfrm>
              <a:off x="0" y="3648"/>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Courier New" pitchFamily="-65" charset="0"/>
                </a:rPr>
                <a:t>Exit:</a:t>
              </a:r>
            </a:p>
          </p:txBody>
        </p:sp>
        <p:sp>
          <p:nvSpPr>
            <p:cNvPr id="2780179" name="Freeform 19"/>
            <p:cNvSpPr>
              <a:spLocks/>
            </p:cNvSpPr>
            <p:nvPr/>
          </p:nvSpPr>
          <p:spPr bwMode="auto">
            <a:xfrm>
              <a:off x="21" y="981"/>
              <a:ext cx="436" cy="2720"/>
            </a:xfrm>
            <a:custGeom>
              <a:avLst/>
              <a:gdLst/>
              <a:ahLst/>
              <a:cxnLst>
                <a:cxn ang="0">
                  <a:pos x="406" y="0"/>
                </a:cxn>
                <a:cxn ang="0">
                  <a:pos x="416" y="1163"/>
                </a:cxn>
                <a:cxn ang="0">
                  <a:pos x="427" y="1291"/>
                </a:cxn>
                <a:cxn ang="0">
                  <a:pos x="427" y="1398"/>
                </a:cxn>
                <a:cxn ang="0">
                  <a:pos x="416" y="1430"/>
                </a:cxn>
                <a:cxn ang="0">
                  <a:pos x="427" y="1526"/>
                </a:cxn>
                <a:cxn ang="0">
                  <a:pos x="384" y="1536"/>
                </a:cxn>
                <a:cxn ang="0">
                  <a:pos x="352" y="1547"/>
                </a:cxn>
                <a:cxn ang="0">
                  <a:pos x="310" y="1558"/>
                </a:cxn>
                <a:cxn ang="0">
                  <a:pos x="128" y="1686"/>
                </a:cxn>
                <a:cxn ang="0">
                  <a:pos x="43" y="1899"/>
                </a:cxn>
                <a:cxn ang="0">
                  <a:pos x="0" y="2155"/>
                </a:cxn>
                <a:cxn ang="0">
                  <a:pos x="11" y="2592"/>
                </a:cxn>
                <a:cxn ang="0">
                  <a:pos x="75" y="2624"/>
                </a:cxn>
                <a:cxn ang="0">
                  <a:pos x="235" y="2720"/>
                </a:cxn>
              </a:cxnLst>
              <a:rect l="0" t="0" r="r" b="b"/>
              <a:pathLst>
                <a:path w="436" h="2720">
                  <a:moveTo>
                    <a:pt x="406" y="0"/>
                  </a:moveTo>
                  <a:cubicBezTo>
                    <a:pt x="434" y="390"/>
                    <a:pt x="422" y="769"/>
                    <a:pt x="416" y="1163"/>
                  </a:cubicBezTo>
                  <a:cubicBezTo>
                    <a:pt x="419" y="1205"/>
                    <a:pt x="427" y="1248"/>
                    <a:pt x="427" y="1291"/>
                  </a:cubicBezTo>
                  <a:cubicBezTo>
                    <a:pt x="427" y="1413"/>
                    <a:pt x="402" y="1325"/>
                    <a:pt x="427" y="1398"/>
                  </a:cubicBezTo>
                  <a:cubicBezTo>
                    <a:pt x="423" y="1408"/>
                    <a:pt x="416" y="1418"/>
                    <a:pt x="416" y="1430"/>
                  </a:cubicBezTo>
                  <a:cubicBezTo>
                    <a:pt x="416" y="1462"/>
                    <a:pt x="436" y="1495"/>
                    <a:pt x="427" y="1526"/>
                  </a:cubicBezTo>
                  <a:cubicBezTo>
                    <a:pt x="422" y="1540"/>
                    <a:pt x="398" y="1532"/>
                    <a:pt x="384" y="1536"/>
                  </a:cubicBezTo>
                  <a:cubicBezTo>
                    <a:pt x="373" y="1539"/>
                    <a:pt x="362" y="1543"/>
                    <a:pt x="352" y="1547"/>
                  </a:cubicBezTo>
                  <a:cubicBezTo>
                    <a:pt x="338" y="1551"/>
                    <a:pt x="324" y="1554"/>
                    <a:pt x="310" y="1558"/>
                  </a:cubicBezTo>
                  <a:cubicBezTo>
                    <a:pt x="257" y="1590"/>
                    <a:pt x="163" y="1630"/>
                    <a:pt x="128" y="1686"/>
                  </a:cubicBezTo>
                  <a:cubicBezTo>
                    <a:pt x="88" y="1747"/>
                    <a:pt x="61" y="1828"/>
                    <a:pt x="43" y="1899"/>
                  </a:cubicBezTo>
                  <a:cubicBezTo>
                    <a:pt x="33" y="1989"/>
                    <a:pt x="20" y="2066"/>
                    <a:pt x="0" y="2155"/>
                  </a:cubicBezTo>
                  <a:cubicBezTo>
                    <a:pt x="3" y="2300"/>
                    <a:pt x="0" y="2446"/>
                    <a:pt x="11" y="2592"/>
                  </a:cubicBezTo>
                  <a:cubicBezTo>
                    <a:pt x="12" y="2617"/>
                    <a:pt x="64" y="2621"/>
                    <a:pt x="75" y="2624"/>
                  </a:cubicBezTo>
                  <a:cubicBezTo>
                    <a:pt x="142" y="2640"/>
                    <a:pt x="186" y="2671"/>
                    <a:pt x="235" y="2720"/>
                  </a:cubicBezTo>
                </a:path>
              </a:pathLst>
            </a:custGeom>
            <a:noFill/>
            <a:ln w="28575" cap="flat" cmpd="sng">
              <a:solidFill>
                <a:schemeClr val="accent1"/>
              </a:solidFill>
              <a:prstDash val="solid"/>
              <a:round/>
              <a:headEnd type="none" w="med" len="med"/>
              <a:tailEnd type="triangle" w="med" len="med"/>
            </a:ln>
            <a:effectLst/>
          </p:spPr>
          <p:txBody>
            <a:bodyPr wrap="none" anchor="ctr">
              <a:prstTxWarp prst="textNoShape">
                <a:avLst/>
              </a:prstTxWarp>
            </a:bodyPr>
            <a:lstStyle/>
            <a:p>
              <a:endParaRPr lang="en-US"/>
            </a:p>
          </p:txBody>
        </p:sp>
      </p:grpSp>
      <p:grpSp>
        <p:nvGrpSpPr>
          <p:cNvPr id="5" name="Group 20"/>
          <p:cNvGrpSpPr>
            <a:grpSpLocks/>
          </p:cNvGrpSpPr>
          <p:nvPr/>
        </p:nvGrpSpPr>
        <p:grpSpPr bwMode="auto">
          <a:xfrm>
            <a:off x="4716465" y="1792006"/>
            <a:ext cx="1260475" cy="4754563"/>
            <a:chOff x="2631" y="981"/>
            <a:chExt cx="794" cy="2995"/>
          </a:xfrm>
        </p:grpSpPr>
        <p:sp>
          <p:nvSpPr>
            <p:cNvPr id="2780181" name="Rectangle 21"/>
            <p:cNvSpPr>
              <a:spLocks noChangeArrowheads="1"/>
            </p:cNvSpPr>
            <p:nvPr/>
          </p:nvSpPr>
          <p:spPr bwMode="auto">
            <a:xfrm>
              <a:off x="2631" y="3648"/>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Courier New" pitchFamily="-65" charset="0"/>
                </a:rPr>
                <a:t>Exit:</a:t>
              </a:r>
            </a:p>
          </p:txBody>
        </p:sp>
        <p:sp>
          <p:nvSpPr>
            <p:cNvPr id="2780182" name="Freeform 22"/>
            <p:cNvSpPr>
              <a:spLocks/>
            </p:cNvSpPr>
            <p:nvPr/>
          </p:nvSpPr>
          <p:spPr bwMode="auto">
            <a:xfrm>
              <a:off x="2640" y="981"/>
              <a:ext cx="436" cy="2720"/>
            </a:xfrm>
            <a:custGeom>
              <a:avLst/>
              <a:gdLst/>
              <a:ahLst/>
              <a:cxnLst>
                <a:cxn ang="0">
                  <a:pos x="406" y="0"/>
                </a:cxn>
                <a:cxn ang="0">
                  <a:pos x="416" y="1163"/>
                </a:cxn>
                <a:cxn ang="0">
                  <a:pos x="427" y="1291"/>
                </a:cxn>
                <a:cxn ang="0">
                  <a:pos x="427" y="1398"/>
                </a:cxn>
                <a:cxn ang="0">
                  <a:pos x="416" y="1430"/>
                </a:cxn>
                <a:cxn ang="0">
                  <a:pos x="427" y="1526"/>
                </a:cxn>
                <a:cxn ang="0">
                  <a:pos x="384" y="1536"/>
                </a:cxn>
                <a:cxn ang="0">
                  <a:pos x="352" y="1547"/>
                </a:cxn>
                <a:cxn ang="0">
                  <a:pos x="310" y="1558"/>
                </a:cxn>
                <a:cxn ang="0">
                  <a:pos x="128" y="1686"/>
                </a:cxn>
                <a:cxn ang="0">
                  <a:pos x="43" y="1899"/>
                </a:cxn>
                <a:cxn ang="0">
                  <a:pos x="0" y="2155"/>
                </a:cxn>
                <a:cxn ang="0">
                  <a:pos x="11" y="2592"/>
                </a:cxn>
                <a:cxn ang="0">
                  <a:pos x="75" y="2624"/>
                </a:cxn>
                <a:cxn ang="0">
                  <a:pos x="235" y="2720"/>
                </a:cxn>
              </a:cxnLst>
              <a:rect l="0" t="0" r="r" b="b"/>
              <a:pathLst>
                <a:path w="436" h="2720">
                  <a:moveTo>
                    <a:pt x="406" y="0"/>
                  </a:moveTo>
                  <a:cubicBezTo>
                    <a:pt x="434" y="390"/>
                    <a:pt x="422" y="769"/>
                    <a:pt x="416" y="1163"/>
                  </a:cubicBezTo>
                  <a:cubicBezTo>
                    <a:pt x="419" y="1205"/>
                    <a:pt x="427" y="1248"/>
                    <a:pt x="427" y="1291"/>
                  </a:cubicBezTo>
                  <a:cubicBezTo>
                    <a:pt x="427" y="1413"/>
                    <a:pt x="402" y="1325"/>
                    <a:pt x="427" y="1398"/>
                  </a:cubicBezTo>
                  <a:cubicBezTo>
                    <a:pt x="423" y="1408"/>
                    <a:pt x="416" y="1418"/>
                    <a:pt x="416" y="1430"/>
                  </a:cubicBezTo>
                  <a:cubicBezTo>
                    <a:pt x="416" y="1462"/>
                    <a:pt x="436" y="1495"/>
                    <a:pt x="427" y="1526"/>
                  </a:cubicBezTo>
                  <a:cubicBezTo>
                    <a:pt x="422" y="1540"/>
                    <a:pt x="398" y="1532"/>
                    <a:pt x="384" y="1536"/>
                  </a:cubicBezTo>
                  <a:cubicBezTo>
                    <a:pt x="373" y="1539"/>
                    <a:pt x="362" y="1543"/>
                    <a:pt x="352" y="1547"/>
                  </a:cubicBezTo>
                  <a:cubicBezTo>
                    <a:pt x="338" y="1551"/>
                    <a:pt x="324" y="1554"/>
                    <a:pt x="310" y="1558"/>
                  </a:cubicBezTo>
                  <a:cubicBezTo>
                    <a:pt x="257" y="1590"/>
                    <a:pt x="163" y="1630"/>
                    <a:pt x="128" y="1686"/>
                  </a:cubicBezTo>
                  <a:cubicBezTo>
                    <a:pt x="88" y="1747"/>
                    <a:pt x="61" y="1828"/>
                    <a:pt x="43" y="1899"/>
                  </a:cubicBezTo>
                  <a:cubicBezTo>
                    <a:pt x="33" y="1989"/>
                    <a:pt x="20" y="2066"/>
                    <a:pt x="0" y="2155"/>
                  </a:cubicBezTo>
                  <a:cubicBezTo>
                    <a:pt x="3" y="2300"/>
                    <a:pt x="0" y="2446"/>
                    <a:pt x="11" y="2592"/>
                  </a:cubicBezTo>
                  <a:cubicBezTo>
                    <a:pt x="12" y="2617"/>
                    <a:pt x="64" y="2621"/>
                    <a:pt x="75" y="2624"/>
                  </a:cubicBezTo>
                  <a:cubicBezTo>
                    <a:pt x="142" y="2640"/>
                    <a:pt x="186" y="2671"/>
                    <a:pt x="235" y="2720"/>
                  </a:cubicBezTo>
                </a:path>
              </a:pathLst>
            </a:custGeom>
            <a:noFill/>
            <a:ln w="28575" cap="flat" cmpd="sng">
              <a:solidFill>
                <a:schemeClr val="accent1"/>
              </a:solidFill>
              <a:prstDash val="solid"/>
              <a:round/>
              <a:headEnd type="none" w="med" len="med"/>
              <a:tailEnd type="triangle" w="med" len="med"/>
            </a:ln>
            <a:effectLst/>
          </p:spPr>
          <p:txBody>
            <a:bodyPr wrap="none" anchor="ctr">
              <a:prstTxWarp prst="textNoShape">
                <a:avLst/>
              </a:prstTxWarp>
            </a:bodyPr>
            <a:lstStyle/>
            <a:p>
              <a:endParaRPr lang="en-US"/>
            </a:p>
          </p:txBody>
        </p:sp>
      </p:grpSp>
      <p:sp>
        <p:nvSpPr>
          <p:cNvPr id="2780183" name="Line 23"/>
          <p:cNvSpPr>
            <a:spLocks noChangeShapeType="1"/>
          </p:cNvSpPr>
          <p:nvPr/>
        </p:nvSpPr>
        <p:spPr bwMode="auto">
          <a:xfrm>
            <a:off x="4522789" y="2193926"/>
            <a:ext cx="1082675" cy="1793875"/>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b="1">
              <a:latin typeface="Courier"/>
              <a:cs typeface="Courier"/>
            </a:endParaRPr>
          </a:p>
        </p:txBody>
      </p:sp>
      <p:sp>
        <p:nvSpPr>
          <p:cNvPr id="2780184" name="Line 24"/>
          <p:cNvSpPr>
            <a:spLocks noChangeShapeType="1"/>
          </p:cNvSpPr>
          <p:nvPr/>
        </p:nvSpPr>
        <p:spPr bwMode="auto">
          <a:xfrm flipV="1">
            <a:off x="4930777" y="3627438"/>
            <a:ext cx="747713" cy="50958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b="1">
              <a:latin typeface="Courier"/>
              <a:cs typeface="Courier"/>
            </a:endParaRPr>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54</a:t>
            </a:fld>
            <a:endParaRPr lang="en-US"/>
          </a:p>
        </p:txBody>
      </p:sp>
    </p:spTree>
    <p:extLst>
      <p:ext uri="{BB962C8B-B14F-4D97-AF65-F5344CB8AC3E}">
        <p14:creationId xmlns:p14="http://schemas.microsoft.com/office/powerpoint/2010/main" val="4012652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0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78017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780183"/>
                                        </p:tgtEl>
                                        <p:attrNameLst>
                                          <p:attrName>style.visibility</p:attrName>
                                        </p:attrNameLst>
                                      </p:cBhvr>
                                      <p:to>
                                        <p:strVal val="visible"/>
                                      </p:to>
                                    </p:set>
                                    <p:animEffect transition="in" filter="wipe(up)">
                                      <p:cBhvr>
                                        <p:cTn id="28" dur="500"/>
                                        <p:tgtEl>
                                          <p:spTgt spid="278018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80184"/>
                                        </p:tgtEl>
                                        <p:attrNameLst>
                                          <p:attrName>style.visibility</p:attrName>
                                        </p:attrNameLst>
                                      </p:cBhvr>
                                      <p:to>
                                        <p:strVal val="visible"/>
                                      </p:to>
                                    </p:set>
                                    <p:animEffect transition="in" filter="wipe(left)">
                                      <p:cBhvr>
                                        <p:cTn id="33" dur="500"/>
                                        <p:tgtEl>
                                          <p:spTgt spid="278018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0169" grpId="0" autoUpdateAnimBg="0"/>
      <p:bldP spid="2780176" grpId="0" autoUpdateAnimBg="0"/>
      <p:bldP spid="2780183" grpId="0" animBg="1"/>
      <p:bldP spid="278018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8114" name="Rectangle 2"/>
          <p:cNvSpPr>
            <a:spLocks noGrp="1" noChangeArrowheads="1"/>
          </p:cNvSpPr>
          <p:nvPr>
            <p:ph type="title"/>
          </p:nvPr>
        </p:nvSpPr>
        <p:spPr/>
        <p:txBody>
          <a:bodyPr/>
          <a:lstStyle/>
          <a:p>
            <a:r>
              <a:rPr lang="en-US" dirty="0" smtClean="0"/>
              <a:t>Control Hazards: Branching</a:t>
            </a:r>
            <a:endParaRPr lang="en-US" dirty="0"/>
          </a:p>
        </p:txBody>
      </p:sp>
      <p:sp>
        <p:nvSpPr>
          <p:cNvPr id="2778115" name="Rectangle 3"/>
          <p:cNvSpPr>
            <a:spLocks noGrp="1" noChangeArrowheads="1"/>
          </p:cNvSpPr>
          <p:nvPr>
            <p:ph type="body" idx="1"/>
          </p:nvPr>
        </p:nvSpPr>
        <p:spPr/>
        <p:txBody>
          <a:bodyPr>
            <a:normAutofit lnSpcReduction="10000"/>
          </a:bodyPr>
          <a:lstStyle/>
          <a:p>
            <a:r>
              <a:rPr lang="en-US" dirty="0" smtClean="0"/>
              <a:t>Notes on </a:t>
            </a:r>
            <a:r>
              <a:rPr lang="en-US" dirty="0" smtClean="0">
                <a:solidFill>
                  <a:srgbClr val="FF0000"/>
                </a:solidFill>
              </a:rPr>
              <a:t>Branch-Delay Slot</a:t>
            </a:r>
          </a:p>
          <a:p>
            <a:pPr lvl="1"/>
            <a:r>
              <a:rPr lang="en-US" dirty="0" smtClean="0"/>
              <a:t>Worst-Case Scenario: put a </a:t>
            </a:r>
            <a:r>
              <a:rPr lang="en-US" dirty="0" err="1" smtClean="0"/>
              <a:t>nop</a:t>
            </a:r>
            <a:r>
              <a:rPr lang="en-US" dirty="0" smtClean="0"/>
              <a:t> in the branch-delay slot</a:t>
            </a:r>
          </a:p>
          <a:p>
            <a:pPr lvl="1"/>
            <a:r>
              <a:rPr lang="en-US" dirty="0" smtClean="0"/>
              <a:t>Better Case: place some instruction preceding the branch in the branch-delay slot—as long as the changed doesn’t affect the logic of program</a:t>
            </a:r>
          </a:p>
          <a:p>
            <a:pPr lvl="2"/>
            <a:r>
              <a:rPr lang="en-US" dirty="0" smtClean="0"/>
              <a:t>Re-ordering instructions is  common way to speed up programs</a:t>
            </a:r>
          </a:p>
          <a:p>
            <a:pPr lvl="2"/>
            <a:r>
              <a:rPr lang="en-US" dirty="0" smtClean="0"/>
              <a:t>Compiler usually finds such an instruction 50% of time</a:t>
            </a:r>
          </a:p>
          <a:p>
            <a:pPr lvl="2"/>
            <a:r>
              <a:rPr lang="en-US" dirty="0" smtClean="0"/>
              <a:t>Jumps also have a delay slot …</a:t>
            </a:r>
            <a:endParaRPr lang="en-US" dirty="0"/>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55</a:t>
            </a:fld>
            <a:endParaRPr lang="en-US"/>
          </a:p>
        </p:txBody>
      </p:sp>
    </p:spTree>
    <p:extLst>
      <p:ext uri="{BB962C8B-B14F-4D97-AF65-F5344CB8AC3E}">
        <p14:creationId xmlns:p14="http://schemas.microsoft.com/office/powerpoint/2010/main" val="219155435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sz="3600" dirty="0" smtClean="0"/>
              <a:t>Greater Instruction</a:t>
            </a:r>
            <a:r>
              <a:rPr lang="en-US" sz="3600" dirty="0"/>
              <a:t>-Level Parallelism (ILP)</a:t>
            </a:r>
            <a:endParaRPr lang="en-AU" sz="3600" dirty="0"/>
          </a:p>
        </p:txBody>
      </p:sp>
      <p:sp>
        <p:nvSpPr>
          <p:cNvPr id="479235" name="Rectangle 3"/>
          <p:cNvSpPr>
            <a:spLocks noGrp="1" noChangeArrowheads="1"/>
          </p:cNvSpPr>
          <p:nvPr>
            <p:ph type="body" idx="1"/>
          </p:nvPr>
        </p:nvSpPr>
        <p:spPr/>
        <p:txBody>
          <a:bodyPr>
            <a:normAutofit fontScale="85000" lnSpcReduction="20000"/>
          </a:bodyPr>
          <a:lstStyle/>
          <a:p>
            <a:pPr>
              <a:lnSpc>
                <a:spcPct val="90000"/>
              </a:lnSpc>
            </a:pPr>
            <a:r>
              <a:rPr lang="en-US" dirty="0" smtClean="0"/>
              <a:t>Deeper pipeline (5 =&gt; 10 =&gt; 15 stages)</a:t>
            </a:r>
          </a:p>
          <a:p>
            <a:pPr lvl="1">
              <a:lnSpc>
                <a:spcPct val="90000"/>
              </a:lnSpc>
            </a:pPr>
            <a:r>
              <a:rPr lang="en-US" dirty="0"/>
              <a:t>Less work per stage </a:t>
            </a:r>
            <a:r>
              <a:rPr lang="en-US" dirty="0" err="1">
                <a:sym typeface="Symbol" charset="2"/>
              </a:rPr>
              <a:t></a:t>
            </a:r>
            <a:r>
              <a:rPr lang="en-US" dirty="0">
                <a:sym typeface="Symbol" charset="2"/>
              </a:rPr>
              <a:t> shorter clock cycle</a:t>
            </a:r>
          </a:p>
          <a:p>
            <a:pPr>
              <a:lnSpc>
                <a:spcPct val="90000"/>
              </a:lnSpc>
            </a:pPr>
            <a:r>
              <a:rPr lang="en-US" dirty="0">
                <a:sym typeface="Symbol" charset="2"/>
              </a:rPr>
              <a:t>Multiple </a:t>
            </a:r>
            <a:r>
              <a:rPr lang="en-US" dirty="0" smtClean="0">
                <a:sym typeface="Symbol" charset="2"/>
              </a:rPr>
              <a:t>issue “superscalar”</a:t>
            </a:r>
          </a:p>
          <a:p>
            <a:pPr lvl="1">
              <a:lnSpc>
                <a:spcPct val="90000"/>
              </a:lnSpc>
            </a:pPr>
            <a:r>
              <a:rPr lang="en-US" dirty="0">
                <a:sym typeface="Symbol" charset="2"/>
              </a:rPr>
              <a:t>Replicate pipeline stages </a:t>
            </a:r>
            <a:r>
              <a:rPr lang="en-US" dirty="0" err="1">
                <a:sym typeface="Symbol" charset="2"/>
              </a:rPr>
              <a:t></a:t>
            </a:r>
            <a:r>
              <a:rPr lang="en-US" dirty="0">
                <a:sym typeface="Symbol" charset="2"/>
              </a:rPr>
              <a:t> multiple pipelines</a:t>
            </a:r>
          </a:p>
          <a:p>
            <a:pPr lvl="1">
              <a:lnSpc>
                <a:spcPct val="90000"/>
              </a:lnSpc>
            </a:pPr>
            <a:r>
              <a:rPr lang="en-US" dirty="0">
                <a:sym typeface="Symbol" charset="2"/>
              </a:rPr>
              <a:t>Start multiple instructions per clock cycle</a:t>
            </a:r>
          </a:p>
          <a:p>
            <a:pPr lvl="1">
              <a:lnSpc>
                <a:spcPct val="90000"/>
              </a:lnSpc>
            </a:pPr>
            <a:r>
              <a:rPr lang="en-US" dirty="0">
                <a:sym typeface="Symbol" charset="2"/>
              </a:rPr>
              <a:t>CPI &lt; 1, so use Instructions Per Cycle (IPC)</a:t>
            </a:r>
          </a:p>
          <a:p>
            <a:pPr lvl="1">
              <a:lnSpc>
                <a:spcPct val="90000"/>
              </a:lnSpc>
            </a:pPr>
            <a:r>
              <a:rPr lang="en-US" dirty="0">
                <a:sym typeface="Symbol" charset="2"/>
              </a:rPr>
              <a:t>E.g., 4GHz 4-way multiple-issue</a:t>
            </a:r>
          </a:p>
          <a:p>
            <a:pPr lvl="2">
              <a:lnSpc>
                <a:spcPct val="90000"/>
              </a:lnSpc>
            </a:pPr>
            <a:r>
              <a:rPr lang="en-US" sz="2200" dirty="0">
                <a:sym typeface="Symbol" charset="2"/>
              </a:rPr>
              <a:t>16 BIPS, peak CPI = 0.25, peak IPC = 4</a:t>
            </a:r>
          </a:p>
          <a:p>
            <a:pPr lvl="1">
              <a:lnSpc>
                <a:spcPct val="90000"/>
              </a:lnSpc>
            </a:pPr>
            <a:r>
              <a:rPr lang="en-US" dirty="0">
                <a:sym typeface="Symbol" charset="2"/>
              </a:rPr>
              <a:t>But dependencies reduce this in </a:t>
            </a:r>
            <a:r>
              <a:rPr lang="en-US" dirty="0" smtClean="0">
                <a:sym typeface="Symbol" charset="2"/>
              </a:rPr>
              <a:t>practice</a:t>
            </a:r>
          </a:p>
          <a:p>
            <a:pPr>
              <a:lnSpc>
                <a:spcPct val="90000"/>
              </a:lnSpc>
            </a:pPr>
            <a:r>
              <a:rPr lang="en-US" dirty="0" smtClean="0">
                <a:sym typeface="Symbol" charset="2"/>
              </a:rPr>
              <a:t>“Out-of-Order” execution</a:t>
            </a:r>
          </a:p>
          <a:p>
            <a:pPr lvl="1">
              <a:lnSpc>
                <a:spcPct val="90000"/>
              </a:lnSpc>
            </a:pPr>
            <a:r>
              <a:rPr lang="en-US" dirty="0" smtClean="0">
                <a:sym typeface="Symbol" charset="2"/>
              </a:rPr>
              <a:t>Reorder instructions dynamically in hardware to reduce impact of hazards</a:t>
            </a:r>
          </a:p>
          <a:p>
            <a:pPr>
              <a:lnSpc>
                <a:spcPct val="90000"/>
              </a:lnSpc>
            </a:pPr>
            <a:r>
              <a:rPr lang="en-US" i="1" dirty="0" smtClean="0">
                <a:sym typeface="Symbol" charset="2"/>
              </a:rPr>
              <a:t>Take CS152 next to learn about these techniques!</a:t>
            </a:r>
            <a:endParaRPr lang="en-US" i="1" dirty="0">
              <a:sym typeface="Symbol" charset="2"/>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56</a:t>
            </a:fld>
            <a:endParaRPr lang="en-US"/>
          </a:p>
        </p:txBody>
      </p:sp>
    </p:spTree>
    <p:extLst>
      <p:ext uri="{BB962C8B-B14F-4D97-AF65-F5344CB8AC3E}">
        <p14:creationId xmlns:p14="http://schemas.microsoft.com/office/powerpoint/2010/main" val="3424751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9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92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92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92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92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92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92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923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92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923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92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idx="1"/>
          </p:nvPr>
        </p:nvSpPr>
        <p:spPr/>
        <p:txBody>
          <a:bodyPr/>
          <a:lstStyle/>
          <a:p>
            <a:r>
              <a:rPr lang="en-US" sz="2800" dirty="0" smtClean="0"/>
              <a:t>Pipelining increases throughput by overlapping execution of multiple instructions in different </a:t>
            </a:r>
            <a:r>
              <a:rPr lang="en-US" sz="2800" dirty="0" err="1" smtClean="0"/>
              <a:t>pipestages</a:t>
            </a:r>
            <a:endParaRPr lang="en-US" sz="2800" dirty="0" smtClean="0"/>
          </a:p>
          <a:p>
            <a:r>
              <a:rPr lang="en-US" sz="2800" dirty="0" err="1" smtClean="0"/>
              <a:t>Pipestages</a:t>
            </a:r>
            <a:r>
              <a:rPr lang="en-US" sz="2800" dirty="0" smtClean="0"/>
              <a:t> should be balanced for highest clock rate</a:t>
            </a:r>
          </a:p>
          <a:p>
            <a:r>
              <a:rPr lang="en-US" sz="2800" dirty="0" smtClean="0"/>
              <a:t>Three types of pipeline hazard limit performance</a:t>
            </a:r>
          </a:p>
          <a:p>
            <a:pPr lvl="1"/>
            <a:r>
              <a:rPr lang="en-US" sz="2400" dirty="0" smtClean="0"/>
              <a:t>Structural (always fixable with more hardware)</a:t>
            </a:r>
          </a:p>
          <a:p>
            <a:pPr lvl="1"/>
            <a:r>
              <a:rPr lang="en-US" sz="2400" dirty="0" smtClean="0"/>
              <a:t>Data (use interlocks or bypassing to resolve)</a:t>
            </a:r>
          </a:p>
          <a:p>
            <a:pPr lvl="1"/>
            <a:r>
              <a:rPr lang="en-US" sz="2400" dirty="0" smtClean="0"/>
              <a:t>Control (reduce impact with branch prediction or branch delay slots)</a:t>
            </a:r>
            <a:endParaRPr lang="en-US" sz="2400"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57</a:t>
            </a:fld>
            <a:endParaRPr lang="en-US"/>
          </a:p>
        </p:txBody>
      </p:sp>
    </p:spTree>
    <p:extLst>
      <p:ext uri="{BB962C8B-B14F-4D97-AF65-F5344CB8AC3E}">
        <p14:creationId xmlns:p14="http://schemas.microsoft.com/office/powerpoint/2010/main" val="415665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smtClean="0"/>
              <a:t>Single Cycle Performance</a:t>
            </a:r>
            <a:endParaRPr lang="en-AU" dirty="0"/>
          </a:p>
        </p:txBody>
      </p:sp>
      <p:sp>
        <p:nvSpPr>
          <p:cNvPr id="327683" name="Rectangle 3"/>
          <p:cNvSpPr>
            <a:spLocks noGrp="1" noChangeArrowheads="1"/>
          </p:cNvSpPr>
          <p:nvPr>
            <p:ph type="body" idx="1"/>
          </p:nvPr>
        </p:nvSpPr>
        <p:spPr>
          <a:xfrm>
            <a:off x="684213" y="1125538"/>
            <a:ext cx="8270875" cy="1786995"/>
          </a:xfrm>
        </p:spPr>
        <p:txBody>
          <a:bodyPr/>
          <a:lstStyle/>
          <a:p>
            <a:r>
              <a:rPr lang="en-US" sz="2800" dirty="0"/>
              <a:t>Assume time for</a:t>
            </a:r>
            <a:r>
              <a:rPr lang="en-US" sz="2800" dirty="0" smtClean="0"/>
              <a:t> actions are</a:t>
            </a:r>
          </a:p>
          <a:p>
            <a:pPr lvl="1"/>
            <a:r>
              <a:rPr lang="en-US" sz="2400" dirty="0"/>
              <a:t>100ps for register read or </a:t>
            </a:r>
            <a:r>
              <a:rPr lang="en-US" sz="2400" dirty="0" smtClean="0"/>
              <a:t>write; 200ps </a:t>
            </a:r>
            <a:r>
              <a:rPr lang="en-US" sz="2400" dirty="0"/>
              <a:t>for other</a:t>
            </a:r>
            <a:r>
              <a:rPr lang="en-US" sz="2400" dirty="0" smtClean="0"/>
              <a:t> events</a:t>
            </a:r>
          </a:p>
          <a:p>
            <a:r>
              <a:rPr lang="en-US" sz="2800" dirty="0" smtClean="0"/>
              <a:t>Clock period is?</a:t>
            </a:r>
            <a:endParaRPr lang="en-US" sz="2800" dirty="0"/>
          </a:p>
        </p:txBody>
      </p:sp>
      <p:graphicFrame>
        <p:nvGraphicFramePr>
          <p:cNvPr id="327684" name="Group 4"/>
          <p:cNvGraphicFramePr>
            <a:graphicFrameLocks noGrp="1"/>
          </p:cNvGraphicFramePr>
          <p:nvPr>
            <p:extLst>
              <p:ext uri="{D42A27DB-BD31-4B8C-83A1-F6EECF244321}">
                <p14:modId xmlns:p14="http://schemas.microsoft.com/office/powerpoint/2010/main" val="2904538369"/>
              </p:ext>
            </p:extLst>
          </p:nvPr>
        </p:nvGraphicFramePr>
        <p:xfrm>
          <a:off x="395288" y="2661203"/>
          <a:ext cx="8353425" cy="2246631"/>
        </p:xfrm>
        <a:graphic>
          <a:graphicData uri="http://schemas.openxmlformats.org/drawingml/2006/table">
            <a:tbl>
              <a:tblPr/>
              <a:tblGrid>
                <a:gridCol w="1193800"/>
                <a:gridCol w="1192212"/>
                <a:gridCol w="1195388"/>
                <a:gridCol w="1190625"/>
                <a:gridCol w="1195387"/>
                <a:gridCol w="1192213"/>
                <a:gridCol w="1193800"/>
              </a:tblGrid>
              <a:tr h="446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 fetch</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read</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ALU op</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Memory access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write</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Total </a:t>
                      </a:r>
                      <a:r>
                        <a:rPr kumimoji="0" lang="en-US" sz="1800" b="0" i="0" u="none" strike="noStrike" cap="none" normalizeH="0" baseline="0" dirty="0" smtClean="0">
                          <a:ln>
                            <a:noFill/>
                          </a:ln>
                          <a:solidFill>
                            <a:schemeClr val="tx1"/>
                          </a:solidFill>
                          <a:effectLst/>
                          <a:latin typeface="Arial" charset="0"/>
                        </a:rPr>
                        <a:t>time</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lw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800ps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sw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700ps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R-format</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600ps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beq</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500ps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a:xfrm>
            <a:off x="873125" y="5071005"/>
            <a:ext cx="8270875" cy="1786995"/>
          </a:xfrm>
          <a:prstGeom prst="rect">
            <a:avLst/>
          </a:prstGeom>
        </p:spPr>
        <p:txBody>
          <a:bodyPr vert="horz" lIns="91440" tIns="45720" rIns="91440" bIns="45720" rtlCol="0">
            <a:normAutofit/>
          </a:bodyPr>
          <a:lstStyle/>
          <a:p>
            <a:pPr>
              <a:buFont typeface="Arial"/>
              <a:buChar char="•"/>
            </a:pPr>
            <a:r>
              <a:rPr lang="en-US" sz="2800" dirty="0" smtClean="0"/>
              <a:t> What can we do to improve clock rate?</a:t>
            </a:r>
          </a:p>
          <a:p>
            <a:pPr>
              <a:buFont typeface="Arial"/>
              <a:buChar char="•"/>
            </a:pPr>
            <a:r>
              <a:rPr lang="en-US" sz="2800" dirty="0" smtClean="0"/>
              <a:t> Will this improve performance as well?</a:t>
            </a:r>
          </a:p>
          <a:p>
            <a:pPr lvl="1"/>
            <a:r>
              <a:rPr lang="en-US" sz="2400" dirty="0" smtClean="0"/>
              <a:t>Want increased clock rate to mean faster programs</a:t>
            </a:r>
            <a:endParaRPr lang="en-US" sz="2400" dirty="0"/>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6</a:t>
            </a:fld>
            <a:endParaRPr lang="en-US"/>
          </a:p>
        </p:txBody>
      </p:sp>
    </p:spTree>
    <p:extLst>
      <p:ext uri="{BB962C8B-B14F-4D97-AF65-F5344CB8AC3E}">
        <p14:creationId xmlns:p14="http://schemas.microsoft.com/office/powerpoint/2010/main" val="325396751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4626" name="Rectangle 2"/>
          <p:cNvSpPr>
            <a:spLocks noGrp="1" noChangeArrowheads="1"/>
          </p:cNvSpPr>
          <p:nvPr>
            <p:ph type="title"/>
          </p:nvPr>
        </p:nvSpPr>
        <p:spPr/>
        <p:txBody>
          <a:bodyPr/>
          <a:lstStyle/>
          <a:p>
            <a:r>
              <a:rPr lang="en-US" smtClean="0"/>
              <a:t>Gotta Do Laundry</a:t>
            </a:r>
            <a:endParaRPr lang="en-US"/>
          </a:p>
        </p:txBody>
      </p:sp>
      <p:sp>
        <p:nvSpPr>
          <p:cNvPr id="2714627" name="Rectangle 3"/>
          <p:cNvSpPr>
            <a:spLocks noGrp="1" noChangeArrowheads="1"/>
          </p:cNvSpPr>
          <p:nvPr>
            <p:ph type="body" idx="1"/>
          </p:nvPr>
        </p:nvSpPr>
        <p:spPr>
          <a:xfrm>
            <a:off x="457200" y="1143000"/>
            <a:ext cx="6019800" cy="5213350"/>
          </a:xfrm>
        </p:spPr>
        <p:txBody>
          <a:bodyPr>
            <a:normAutofit lnSpcReduction="10000"/>
          </a:bodyPr>
          <a:lstStyle/>
          <a:p>
            <a:r>
              <a:rPr lang="en-US" dirty="0" smtClean="0"/>
              <a:t>Ann, Brian, Cathy, Dave </a:t>
            </a:r>
            <a:br>
              <a:rPr lang="en-US" dirty="0" smtClean="0"/>
            </a:br>
            <a:r>
              <a:rPr lang="en-US" dirty="0" smtClean="0"/>
              <a:t>each have one load of clothes to wash, dry, fold, and put away</a:t>
            </a:r>
          </a:p>
          <a:p>
            <a:pPr lvl="1"/>
            <a:r>
              <a:rPr lang="en-US" sz="2800" dirty="0" smtClean="0"/>
              <a:t>Washer takes 30 minutes</a:t>
            </a:r>
          </a:p>
          <a:p>
            <a:pPr lvl="1"/>
            <a:endParaRPr lang="en-US" sz="2800" dirty="0" smtClean="0"/>
          </a:p>
          <a:p>
            <a:pPr lvl="1"/>
            <a:r>
              <a:rPr lang="en-US" sz="2800" dirty="0" smtClean="0"/>
              <a:t>Dryer takes 30 minutes</a:t>
            </a:r>
          </a:p>
          <a:p>
            <a:pPr lvl="1"/>
            <a:endParaRPr lang="en-US" sz="2800" dirty="0" smtClean="0"/>
          </a:p>
          <a:p>
            <a:pPr lvl="1"/>
            <a:r>
              <a:rPr lang="en-US" sz="2800" dirty="0" smtClean="0"/>
              <a:t>“Folder” takes 30 minutes</a:t>
            </a:r>
          </a:p>
          <a:p>
            <a:pPr lvl="1"/>
            <a:endParaRPr lang="en-US" sz="2400" dirty="0" smtClean="0"/>
          </a:p>
          <a:p>
            <a:pPr lvl="1"/>
            <a:r>
              <a:rPr lang="en-US" sz="2400" dirty="0" smtClean="0"/>
              <a:t>“Stasher” takes 30 minutes to put clothes into drawers</a:t>
            </a:r>
          </a:p>
          <a:p>
            <a:endParaRPr lang="en-US" sz="3200" dirty="0" smtClean="0"/>
          </a:p>
          <a:p>
            <a:endParaRPr lang="en-US" sz="3200" dirty="0" smtClean="0"/>
          </a:p>
          <a:p>
            <a:endParaRPr lang="en-US" sz="3200" dirty="0" smtClean="0"/>
          </a:p>
          <a:p>
            <a:endParaRPr lang="en-US" dirty="0"/>
          </a:p>
        </p:txBody>
      </p:sp>
      <p:grpSp>
        <p:nvGrpSpPr>
          <p:cNvPr id="2" name="Group 4"/>
          <p:cNvGrpSpPr>
            <a:grpSpLocks/>
          </p:cNvGrpSpPr>
          <p:nvPr/>
        </p:nvGrpSpPr>
        <p:grpSpPr bwMode="auto">
          <a:xfrm>
            <a:off x="7118350" y="3817937"/>
            <a:ext cx="598488" cy="800100"/>
            <a:chOff x="4048" y="2448"/>
            <a:chExt cx="424" cy="504"/>
          </a:xfrm>
        </p:grpSpPr>
        <p:grpSp>
          <p:nvGrpSpPr>
            <p:cNvPr id="3" name="Group 5"/>
            <p:cNvGrpSpPr>
              <a:grpSpLocks/>
            </p:cNvGrpSpPr>
            <p:nvPr/>
          </p:nvGrpSpPr>
          <p:grpSpPr bwMode="auto">
            <a:xfrm>
              <a:off x="4048" y="2448"/>
              <a:ext cx="424" cy="504"/>
              <a:chOff x="4048" y="2448"/>
              <a:chExt cx="424" cy="504"/>
            </a:xfrm>
          </p:grpSpPr>
          <p:sp>
            <p:nvSpPr>
              <p:cNvPr id="2714630" name="AutoShape 6"/>
              <p:cNvSpPr>
                <a:spLocks noChangeArrowheads="1"/>
              </p:cNvSpPr>
              <p:nvPr/>
            </p:nvSpPr>
            <p:spPr bwMode="auto">
              <a:xfrm>
                <a:off x="4048" y="2528"/>
                <a:ext cx="424" cy="424"/>
              </a:xfrm>
              <a:prstGeom prst="cube">
                <a:avLst>
                  <a:gd name="adj" fmla="val 24995"/>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714631" name="AutoShape 7"/>
              <p:cNvSpPr>
                <a:spLocks noChangeArrowheads="1"/>
              </p:cNvSpPr>
              <p:nvPr/>
            </p:nvSpPr>
            <p:spPr bwMode="auto">
              <a:xfrm>
                <a:off x="4144" y="2448"/>
                <a:ext cx="328" cy="88"/>
              </a:xfrm>
              <a:prstGeom prst="cube">
                <a:avLst>
                  <a:gd name="adj" fmla="val 24995"/>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2714632" name="Oval 8"/>
            <p:cNvSpPr>
              <a:spLocks noChangeArrowheads="1"/>
            </p:cNvSpPr>
            <p:nvPr/>
          </p:nvSpPr>
          <p:spPr bwMode="auto">
            <a:xfrm>
              <a:off x="4176" y="2488"/>
              <a:ext cx="56" cy="32"/>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2714633" name="AutoShape 9"/>
            <p:cNvSpPr>
              <a:spLocks noChangeArrowheads="1"/>
            </p:cNvSpPr>
            <p:nvPr/>
          </p:nvSpPr>
          <p:spPr bwMode="auto">
            <a:xfrm>
              <a:off x="4100" y="2724"/>
              <a:ext cx="224" cy="96"/>
            </a:xfrm>
            <a:prstGeom prst="octagon">
              <a:avLst>
                <a:gd name="adj" fmla="val 29282"/>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4" name="Group 10"/>
          <p:cNvGrpSpPr>
            <a:grpSpLocks/>
          </p:cNvGrpSpPr>
          <p:nvPr/>
        </p:nvGrpSpPr>
        <p:grpSpPr bwMode="auto">
          <a:xfrm>
            <a:off x="7112000" y="4846637"/>
            <a:ext cx="587375" cy="649288"/>
            <a:chOff x="4043" y="3096"/>
            <a:chExt cx="417" cy="409"/>
          </a:xfrm>
        </p:grpSpPr>
        <p:grpSp>
          <p:nvGrpSpPr>
            <p:cNvPr id="5" name="Group 11"/>
            <p:cNvGrpSpPr>
              <a:grpSpLocks/>
            </p:cNvGrpSpPr>
            <p:nvPr/>
          </p:nvGrpSpPr>
          <p:grpSpPr bwMode="auto">
            <a:xfrm>
              <a:off x="4045" y="3289"/>
              <a:ext cx="415" cy="216"/>
              <a:chOff x="4045" y="3289"/>
              <a:chExt cx="415" cy="216"/>
            </a:xfrm>
          </p:grpSpPr>
          <p:sp>
            <p:nvSpPr>
              <p:cNvPr id="2714636" name="Freeform 12"/>
              <p:cNvSpPr>
                <a:spLocks/>
              </p:cNvSpPr>
              <p:nvPr/>
            </p:nvSpPr>
            <p:spPr bwMode="auto">
              <a:xfrm>
                <a:off x="4247" y="3290"/>
                <a:ext cx="96" cy="215"/>
              </a:xfrm>
              <a:custGeom>
                <a:avLst/>
                <a:gdLst/>
                <a:ahLst/>
                <a:cxnLst>
                  <a:cxn ang="0">
                    <a:pos x="69" y="0"/>
                  </a:cxn>
                  <a:cxn ang="0">
                    <a:pos x="95" y="0"/>
                  </a:cxn>
                  <a:cxn ang="0">
                    <a:pos x="26" y="214"/>
                  </a:cxn>
                  <a:cxn ang="0">
                    <a:pos x="0" y="214"/>
                  </a:cxn>
                  <a:cxn ang="0">
                    <a:pos x="69" y="0"/>
                  </a:cxn>
                </a:cxnLst>
                <a:rect l="0" t="0" r="r" b="b"/>
                <a:pathLst>
                  <a:path w="96" h="215">
                    <a:moveTo>
                      <a:pt x="69" y="0"/>
                    </a:moveTo>
                    <a:lnTo>
                      <a:pt x="95" y="0"/>
                    </a:lnTo>
                    <a:lnTo>
                      <a:pt x="26" y="214"/>
                    </a:lnTo>
                    <a:lnTo>
                      <a:pt x="0" y="214"/>
                    </a:lnTo>
                    <a:lnTo>
                      <a:pt x="69" y="0"/>
                    </a:lnTo>
                  </a:path>
                </a:pathLst>
              </a:custGeom>
              <a:solidFill>
                <a:srgbClr val="FDA4B5"/>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4637" name="Rectangle 13"/>
              <p:cNvSpPr>
                <a:spLocks noChangeArrowheads="1"/>
              </p:cNvSpPr>
              <p:nvPr/>
            </p:nvSpPr>
            <p:spPr bwMode="auto">
              <a:xfrm>
                <a:off x="4242" y="3289"/>
                <a:ext cx="218" cy="12"/>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a:p>
            </p:txBody>
          </p:sp>
          <p:sp>
            <p:nvSpPr>
              <p:cNvPr id="2714638" name="Rectangle 14"/>
              <p:cNvSpPr>
                <a:spLocks noChangeArrowheads="1"/>
              </p:cNvSpPr>
              <p:nvPr/>
            </p:nvSpPr>
            <p:spPr bwMode="auto">
              <a:xfrm>
                <a:off x="4241" y="3380"/>
                <a:ext cx="218" cy="13"/>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a:p>
            </p:txBody>
          </p:sp>
          <p:sp>
            <p:nvSpPr>
              <p:cNvPr id="2714639" name="Rectangle 15"/>
              <p:cNvSpPr>
                <a:spLocks noChangeArrowheads="1"/>
              </p:cNvSpPr>
              <p:nvPr/>
            </p:nvSpPr>
            <p:spPr bwMode="auto">
              <a:xfrm>
                <a:off x="4045" y="3380"/>
                <a:ext cx="116" cy="13"/>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a:p>
            </p:txBody>
          </p:sp>
        </p:grpSp>
        <p:grpSp>
          <p:nvGrpSpPr>
            <p:cNvPr id="6" name="Group 16"/>
            <p:cNvGrpSpPr>
              <a:grpSpLocks/>
            </p:cNvGrpSpPr>
            <p:nvPr/>
          </p:nvGrpSpPr>
          <p:grpSpPr bwMode="auto">
            <a:xfrm>
              <a:off x="4043" y="3096"/>
              <a:ext cx="217" cy="409"/>
              <a:chOff x="4043" y="3096"/>
              <a:chExt cx="217" cy="409"/>
            </a:xfrm>
          </p:grpSpPr>
          <p:sp>
            <p:nvSpPr>
              <p:cNvPr id="2714641" name="Oval 17"/>
              <p:cNvSpPr>
                <a:spLocks noChangeArrowheads="1"/>
              </p:cNvSpPr>
              <p:nvPr/>
            </p:nvSpPr>
            <p:spPr bwMode="auto">
              <a:xfrm>
                <a:off x="4127" y="3096"/>
                <a:ext cx="55" cy="55"/>
              </a:xfrm>
              <a:prstGeom prst="ellipse">
                <a:avLst/>
              </a:prstGeom>
              <a:solidFill>
                <a:srgbClr val="FDA4B5"/>
              </a:solidFill>
              <a:ln w="12700">
                <a:solidFill>
                  <a:srgbClr val="000000"/>
                </a:solidFill>
                <a:round/>
                <a:headEnd/>
                <a:tailEnd/>
              </a:ln>
              <a:effectLst/>
            </p:spPr>
            <p:txBody>
              <a:bodyPr wrap="none" anchor="ctr">
                <a:prstTxWarp prst="textNoShape">
                  <a:avLst/>
                </a:prstTxWarp>
              </a:bodyPr>
              <a:lstStyle/>
              <a:p>
                <a:endParaRPr lang="en-US"/>
              </a:p>
            </p:txBody>
          </p:sp>
          <p:sp>
            <p:nvSpPr>
              <p:cNvPr id="2714642" name="Freeform 18"/>
              <p:cNvSpPr>
                <a:spLocks/>
              </p:cNvSpPr>
              <p:nvPr/>
            </p:nvSpPr>
            <p:spPr bwMode="auto">
              <a:xfrm>
                <a:off x="4043" y="3173"/>
                <a:ext cx="217" cy="332"/>
              </a:xfrm>
              <a:custGeom>
                <a:avLst/>
                <a:gdLst/>
                <a:ahLst/>
                <a:cxnLst>
                  <a:cxn ang="0">
                    <a:pos x="2" y="153"/>
                  </a:cxn>
                  <a:cxn ang="0">
                    <a:pos x="1" y="157"/>
                  </a:cxn>
                  <a:cxn ang="0">
                    <a:pos x="0" y="163"/>
                  </a:cxn>
                  <a:cxn ang="0">
                    <a:pos x="0" y="168"/>
                  </a:cxn>
                  <a:cxn ang="0">
                    <a:pos x="2" y="174"/>
                  </a:cxn>
                  <a:cxn ang="0">
                    <a:pos x="5" y="179"/>
                  </a:cxn>
                  <a:cxn ang="0">
                    <a:pos x="9" y="183"/>
                  </a:cxn>
                  <a:cxn ang="0">
                    <a:pos x="14" y="186"/>
                  </a:cxn>
                  <a:cxn ang="0">
                    <a:pos x="17" y="186"/>
                  </a:cxn>
                  <a:cxn ang="0">
                    <a:pos x="23" y="186"/>
                  </a:cxn>
                  <a:cxn ang="0">
                    <a:pos x="141" y="331"/>
                  </a:cxn>
                  <a:cxn ang="0">
                    <a:pos x="178" y="159"/>
                  </a:cxn>
                  <a:cxn ang="0">
                    <a:pos x="177" y="155"/>
                  </a:cxn>
                  <a:cxn ang="0">
                    <a:pos x="176" y="152"/>
                  </a:cxn>
                  <a:cxn ang="0">
                    <a:pos x="173" y="149"/>
                  </a:cxn>
                  <a:cxn ang="0">
                    <a:pos x="170" y="147"/>
                  </a:cxn>
                  <a:cxn ang="0">
                    <a:pos x="166" y="145"/>
                  </a:cxn>
                  <a:cxn ang="0">
                    <a:pos x="161" y="145"/>
                  </a:cxn>
                  <a:cxn ang="0">
                    <a:pos x="157" y="145"/>
                  </a:cxn>
                  <a:cxn ang="0">
                    <a:pos x="153" y="145"/>
                  </a:cxn>
                  <a:cxn ang="0">
                    <a:pos x="104" y="84"/>
                  </a:cxn>
                  <a:cxn ang="0">
                    <a:pos x="201" y="104"/>
                  </a:cxn>
                  <a:cxn ang="0">
                    <a:pos x="204" y="103"/>
                  </a:cxn>
                  <a:cxn ang="0">
                    <a:pos x="207" y="103"/>
                  </a:cxn>
                  <a:cxn ang="0">
                    <a:pos x="211" y="100"/>
                  </a:cxn>
                  <a:cxn ang="0">
                    <a:pos x="214" y="97"/>
                  </a:cxn>
                  <a:cxn ang="0">
                    <a:pos x="215" y="93"/>
                  </a:cxn>
                  <a:cxn ang="0">
                    <a:pos x="216" y="88"/>
                  </a:cxn>
                  <a:cxn ang="0">
                    <a:pos x="215" y="83"/>
                  </a:cxn>
                  <a:cxn ang="0">
                    <a:pos x="213" y="79"/>
                  </a:cxn>
                  <a:cxn ang="0">
                    <a:pos x="210" y="76"/>
                  </a:cxn>
                  <a:cxn ang="0">
                    <a:pos x="206" y="73"/>
                  </a:cxn>
                  <a:cxn ang="0">
                    <a:pos x="203" y="72"/>
                  </a:cxn>
                  <a:cxn ang="0">
                    <a:pos x="137" y="72"/>
                  </a:cxn>
                  <a:cxn ang="0">
                    <a:pos x="125" y="47"/>
                  </a:cxn>
                  <a:cxn ang="0">
                    <a:pos x="126" y="41"/>
                  </a:cxn>
                  <a:cxn ang="0">
                    <a:pos x="127" y="34"/>
                  </a:cxn>
                  <a:cxn ang="0">
                    <a:pos x="127" y="27"/>
                  </a:cxn>
                  <a:cxn ang="0">
                    <a:pos x="125" y="21"/>
                  </a:cxn>
                  <a:cxn ang="0">
                    <a:pos x="123" y="17"/>
                  </a:cxn>
                  <a:cxn ang="0">
                    <a:pos x="120" y="12"/>
                  </a:cxn>
                  <a:cxn ang="0">
                    <a:pos x="115" y="8"/>
                  </a:cxn>
                  <a:cxn ang="0">
                    <a:pos x="110" y="4"/>
                  </a:cxn>
                  <a:cxn ang="0">
                    <a:pos x="104" y="1"/>
                  </a:cxn>
                  <a:cxn ang="0">
                    <a:pos x="97" y="0"/>
                  </a:cxn>
                  <a:cxn ang="0">
                    <a:pos x="91" y="0"/>
                  </a:cxn>
                  <a:cxn ang="0">
                    <a:pos x="84" y="1"/>
                  </a:cxn>
                  <a:cxn ang="0">
                    <a:pos x="77" y="3"/>
                  </a:cxn>
                  <a:cxn ang="0">
                    <a:pos x="70" y="7"/>
                  </a:cxn>
                  <a:cxn ang="0">
                    <a:pos x="66" y="13"/>
                  </a:cxn>
                  <a:cxn ang="0">
                    <a:pos x="62" y="19"/>
                  </a:cxn>
                  <a:cxn ang="0">
                    <a:pos x="59" y="25"/>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DA4B5"/>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grpSp>
      <p:grpSp>
        <p:nvGrpSpPr>
          <p:cNvPr id="7" name="Group 19"/>
          <p:cNvGrpSpPr>
            <a:grpSpLocks/>
          </p:cNvGrpSpPr>
          <p:nvPr/>
        </p:nvGrpSpPr>
        <p:grpSpPr bwMode="auto">
          <a:xfrm>
            <a:off x="7129463" y="2649537"/>
            <a:ext cx="598487" cy="800100"/>
            <a:chOff x="4056" y="1712"/>
            <a:chExt cx="424" cy="504"/>
          </a:xfrm>
        </p:grpSpPr>
        <p:grpSp>
          <p:nvGrpSpPr>
            <p:cNvPr id="8" name="Group 20"/>
            <p:cNvGrpSpPr>
              <a:grpSpLocks/>
            </p:cNvGrpSpPr>
            <p:nvPr/>
          </p:nvGrpSpPr>
          <p:grpSpPr bwMode="auto">
            <a:xfrm>
              <a:off x="4056" y="1712"/>
              <a:ext cx="424" cy="504"/>
              <a:chOff x="4056" y="1712"/>
              <a:chExt cx="424" cy="504"/>
            </a:xfrm>
          </p:grpSpPr>
          <p:grpSp>
            <p:nvGrpSpPr>
              <p:cNvPr id="9" name="Group 21"/>
              <p:cNvGrpSpPr>
                <a:grpSpLocks/>
              </p:cNvGrpSpPr>
              <p:nvPr/>
            </p:nvGrpSpPr>
            <p:grpSpPr bwMode="auto">
              <a:xfrm>
                <a:off x="4056" y="1712"/>
                <a:ext cx="424" cy="504"/>
                <a:chOff x="4056" y="1712"/>
                <a:chExt cx="424" cy="504"/>
              </a:xfrm>
            </p:grpSpPr>
            <p:sp>
              <p:nvSpPr>
                <p:cNvPr id="2714646" name="AutoShape 22"/>
                <p:cNvSpPr>
                  <a:spLocks noChangeArrowheads="1"/>
                </p:cNvSpPr>
                <p:nvPr/>
              </p:nvSpPr>
              <p:spPr bwMode="auto">
                <a:xfrm>
                  <a:off x="4056" y="1792"/>
                  <a:ext cx="424" cy="424"/>
                </a:xfrm>
                <a:prstGeom prst="cube">
                  <a:avLst>
                    <a:gd name="adj" fmla="val 24995"/>
                  </a:avLst>
                </a:prstGeom>
                <a:solidFill>
                  <a:srgbClr val="DC008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714647" name="AutoShape 23"/>
                <p:cNvSpPr>
                  <a:spLocks noChangeArrowheads="1"/>
                </p:cNvSpPr>
                <p:nvPr/>
              </p:nvSpPr>
              <p:spPr bwMode="auto">
                <a:xfrm>
                  <a:off x="4152" y="1712"/>
                  <a:ext cx="328" cy="88"/>
                </a:xfrm>
                <a:prstGeom prst="cube">
                  <a:avLst>
                    <a:gd name="adj" fmla="val 24995"/>
                  </a:avLst>
                </a:prstGeom>
                <a:solidFill>
                  <a:srgbClr val="DC0081"/>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2714648" name="AutoShape 24"/>
              <p:cNvSpPr>
                <a:spLocks noChangeArrowheads="1"/>
              </p:cNvSpPr>
              <p:nvPr/>
            </p:nvSpPr>
            <p:spPr bwMode="auto">
              <a:xfrm>
                <a:off x="4140" y="1828"/>
                <a:ext cx="224" cy="32"/>
              </a:xfrm>
              <a:prstGeom prst="parallelogram">
                <a:avLst>
                  <a:gd name="adj" fmla="val 17496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4649" name="Oval 25"/>
            <p:cNvSpPr>
              <a:spLocks noChangeArrowheads="1"/>
            </p:cNvSpPr>
            <p:nvPr/>
          </p:nvSpPr>
          <p:spPr bwMode="auto">
            <a:xfrm>
              <a:off x="4384" y="1752"/>
              <a:ext cx="56" cy="32"/>
            </a:xfrm>
            <a:prstGeom prst="ellipse">
              <a:avLst/>
            </a:prstGeom>
            <a:solidFill>
              <a:srgbClr val="DC0081"/>
            </a:solidFill>
            <a:ln w="12700">
              <a:solidFill>
                <a:schemeClr val="tx1"/>
              </a:solidFill>
              <a:round/>
              <a:headEnd/>
              <a:tailEnd/>
            </a:ln>
            <a:effectLst/>
          </p:spPr>
          <p:txBody>
            <a:bodyPr wrap="none" anchor="ctr">
              <a:prstTxWarp prst="textNoShape">
                <a:avLst/>
              </a:prstTxWarp>
            </a:bodyPr>
            <a:lstStyle/>
            <a:p>
              <a:endParaRPr lang="en-US"/>
            </a:p>
          </p:txBody>
        </p:sp>
      </p:grpSp>
      <p:grpSp>
        <p:nvGrpSpPr>
          <p:cNvPr id="10" name="Group 26"/>
          <p:cNvGrpSpPr>
            <a:grpSpLocks/>
          </p:cNvGrpSpPr>
          <p:nvPr/>
        </p:nvGrpSpPr>
        <p:grpSpPr bwMode="auto">
          <a:xfrm>
            <a:off x="6632575" y="1528762"/>
            <a:ext cx="1978025" cy="528638"/>
            <a:chOff x="3292" y="768"/>
            <a:chExt cx="1246" cy="333"/>
          </a:xfrm>
        </p:grpSpPr>
        <p:sp>
          <p:nvSpPr>
            <p:cNvPr id="2714651" name="Freeform 27"/>
            <p:cNvSpPr>
              <a:spLocks/>
            </p:cNvSpPr>
            <p:nvPr/>
          </p:nvSpPr>
          <p:spPr bwMode="auto">
            <a:xfrm>
              <a:off x="329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2" name="Rectangle 28"/>
            <p:cNvSpPr>
              <a:spLocks noChangeArrowheads="1"/>
            </p:cNvSpPr>
            <p:nvPr/>
          </p:nvSpPr>
          <p:spPr bwMode="auto">
            <a:xfrm>
              <a:off x="3324"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A</a:t>
              </a:r>
            </a:p>
          </p:txBody>
        </p:sp>
        <p:sp>
          <p:nvSpPr>
            <p:cNvPr id="2714653" name="Freeform 29"/>
            <p:cNvSpPr>
              <a:spLocks/>
            </p:cNvSpPr>
            <p:nvPr/>
          </p:nvSpPr>
          <p:spPr bwMode="auto">
            <a:xfrm>
              <a:off x="361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4" name="Rectangle 30"/>
            <p:cNvSpPr>
              <a:spLocks noChangeArrowheads="1"/>
            </p:cNvSpPr>
            <p:nvPr/>
          </p:nvSpPr>
          <p:spPr bwMode="auto">
            <a:xfrm>
              <a:off x="3644"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B</a:t>
              </a:r>
            </a:p>
          </p:txBody>
        </p:sp>
        <p:sp>
          <p:nvSpPr>
            <p:cNvPr id="2714655" name="Freeform 31"/>
            <p:cNvSpPr>
              <a:spLocks/>
            </p:cNvSpPr>
            <p:nvPr/>
          </p:nvSpPr>
          <p:spPr bwMode="auto">
            <a:xfrm>
              <a:off x="393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6" name="Rectangle 32"/>
            <p:cNvSpPr>
              <a:spLocks noChangeArrowheads="1"/>
            </p:cNvSpPr>
            <p:nvPr/>
          </p:nvSpPr>
          <p:spPr bwMode="auto">
            <a:xfrm>
              <a:off x="3964"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C</a:t>
              </a:r>
            </a:p>
          </p:txBody>
        </p:sp>
        <p:sp>
          <p:nvSpPr>
            <p:cNvPr id="2714657" name="Freeform 33"/>
            <p:cNvSpPr>
              <a:spLocks/>
            </p:cNvSpPr>
            <p:nvPr/>
          </p:nvSpPr>
          <p:spPr bwMode="auto">
            <a:xfrm>
              <a:off x="4245"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8" name="Rectangle 34"/>
            <p:cNvSpPr>
              <a:spLocks noChangeArrowheads="1"/>
            </p:cNvSpPr>
            <p:nvPr/>
          </p:nvSpPr>
          <p:spPr bwMode="auto">
            <a:xfrm>
              <a:off x="4277"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D</a:t>
              </a:r>
            </a:p>
          </p:txBody>
        </p:sp>
      </p:grpSp>
      <p:sp>
        <p:nvSpPr>
          <p:cNvPr id="2714659" name="Freeform 35"/>
          <p:cNvSpPr>
            <a:spLocks/>
          </p:cNvSpPr>
          <p:nvPr/>
        </p:nvSpPr>
        <p:spPr bwMode="auto">
          <a:xfrm>
            <a:off x="7158038" y="5640387"/>
            <a:ext cx="465137" cy="760413"/>
          </a:xfrm>
          <a:custGeom>
            <a:avLst/>
            <a:gdLst/>
            <a:ahLst/>
            <a:cxnLst>
              <a:cxn ang="0">
                <a:pos x="328" y="433"/>
              </a:cxn>
              <a:cxn ang="0">
                <a:pos x="303" y="433"/>
              </a:cxn>
              <a:cxn ang="0">
                <a:pos x="260" y="377"/>
              </a:cxn>
              <a:cxn ang="0">
                <a:pos x="200" y="278"/>
              </a:cxn>
              <a:cxn ang="0">
                <a:pos x="184" y="233"/>
              </a:cxn>
              <a:cxn ang="0">
                <a:pos x="188" y="202"/>
              </a:cxn>
              <a:cxn ang="0">
                <a:pos x="202" y="196"/>
              </a:cxn>
              <a:cxn ang="0">
                <a:pos x="225" y="212"/>
              </a:cxn>
              <a:cxn ang="0">
                <a:pos x="256" y="231"/>
              </a:cxn>
              <a:cxn ang="0">
                <a:pos x="270" y="231"/>
              </a:cxn>
              <a:cxn ang="0">
                <a:pos x="272" y="220"/>
              </a:cxn>
              <a:cxn ang="0">
                <a:pos x="258" y="202"/>
              </a:cxn>
              <a:cxn ang="0">
                <a:pos x="223" y="177"/>
              </a:cxn>
              <a:cxn ang="0">
                <a:pos x="208" y="142"/>
              </a:cxn>
              <a:cxn ang="0">
                <a:pos x="202" y="113"/>
              </a:cxn>
              <a:cxn ang="0">
                <a:pos x="186" y="93"/>
              </a:cxn>
              <a:cxn ang="0">
                <a:pos x="179" y="78"/>
              </a:cxn>
              <a:cxn ang="0">
                <a:pos x="188" y="60"/>
              </a:cxn>
              <a:cxn ang="0">
                <a:pos x="196" y="39"/>
              </a:cxn>
              <a:cxn ang="0">
                <a:pos x="190" y="14"/>
              </a:cxn>
              <a:cxn ang="0">
                <a:pos x="173" y="2"/>
              </a:cxn>
              <a:cxn ang="0">
                <a:pos x="149" y="4"/>
              </a:cxn>
              <a:cxn ang="0">
                <a:pos x="138" y="21"/>
              </a:cxn>
              <a:cxn ang="0">
                <a:pos x="138" y="37"/>
              </a:cxn>
              <a:cxn ang="0">
                <a:pos x="144" y="58"/>
              </a:cxn>
              <a:cxn ang="0">
                <a:pos x="144" y="76"/>
              </a:cxn>
              <a:cxn ang="0">
                <a:pos x="128" y="93"/>
              </a:cxn>
              <a:cxn ang="0">
                <a:pos x="107" y="105"/>
              </a:cxn>
              <a:cxn ang="0">
                <a:pos x="91" y="124"/>
              </a:cxn>
              <a:cxn ang="0">
                <a:pos x="76" y="163"/>
              </a:cxn>
              <a:cxn ang="0">
                <a:pos x="68" y="200"/>
              </a:cxn>
              <a:cxn ang="0">
                <a:pos x="66" y="239"/>
              </a:cxn>
              <a:cxn ang="0">
                <a:pos x="68" y="260"/>
              </a:cxn>
              <a:cxn ang="0">
                <a:pos x="80" y="266"/>
              </a:cxn>
              <a:cxn ang="0">
                <a:pos x="87" y="260"/>
              </a:cxn>
              <a:cxn ang="0">
                <a:pos x="87" y="218"/>
              </a:cxn>
              <a:cxn ang="0">
                <a:pos x="91" y="192"/>
              </a:cxn>
              <a:cxn ang="0">
                <a:pos x="105" y="179"/>
              </a:cxn>
              <a:cxn ang="0">
                <a:pos x="116" y="187"/>
              </a:cxn>
              <a:cxn ang="0">
                <a:pos x="111" y="231"/>
              </a:cxn>
              <a:cxn ang="0">
                <a:pos x="101" y="274"/>
              </a:cxn>
              <a:cxn ang="0">
                <a:pos x="87" y="323"/>
              </a:cxn>
              <a:cxn ang="0">
                <a:pos x="54" y="371"/>
              </a:cxn>
              <a:cxn ang="0">
                <a:pos x="12" y="420"/>
              </a:cxn>
              <a:cxn ang="0">
                <a:pos x="0" y="447"/>
              </a:cxn>
              <a:cxn ang="0">
                <a:pos x="31" y="478"/>
              </a:cxn>
              <a:cxn ang="0">
                <a:pos x="54" y="474"/>
              </a:cxn>
              <a:cxn ang="0">
                <a:pos x="37" y="453"/>
              </a:cxn>
              <a:cxn ang="0">
                <a:pos x="50" y="426"/>
              </a:cxn>
              <a:cxn ang="0">
                <a:pos x="101" y="367"/>
              </a:cxn>
              <a:cxn ang="0">
                <a:pos x="138" y="323"/>
              </a:cxn>
              <a:cxn ang="0">
                <a:pos x="157" y="313"/>
              </a:cxn>
              <a:cxn ang="0">
                <a:pos x="179" y="328"/>
              </a:cxn>
              <a:cxn ang="0">
                <a:pos x="233" y="400"/>
              </a:cxn>
              <a:cxn ang="0">
                <a:pos x="276" y="462"/>
              </a:cxn>
              <a:cxn ang="0">
                <a:pos x="293" y="466"/>
              </a:cxn>
              <a:cxn ang="0">
                <a:pos x="316" y="449"/>
              </a:cxn>
            </a:cxnLst>
            <a:rect l="0" t="0" r="r" b="b"/>
            <a:pathLst>
              <a:path w="329" h="479">
                <a:moveTo>
                  <a:pt x="326" y="441"/>
                </a:moveTo>
                <a:lnTo>
                  <a:pt x="328" y="433"/>
                </a:lnTo>
                <a:lnTo>
                  <a:pt x="316" y="435"/>
                </a:lnTo>
                <a:lnTo>
                  <a:pt x="303" y="433"/>
                </a:lnTo>
                <a:lnTo>
                  <a:pt x="287" y="420"/>
                </a:lnTo>
                <a:lnTo>
                  <a:pt x="260" y="377"/>
                </a:lnTo>
                <a:lnTo>
                  <a:pt x="221" y="313"/>
                </a:lnTo>
                <a:lnTo>
                  <a:pt x="200" y="278"/>
                </a:lnTo>
                <a:lnTo>
                  <a:pt x="186" y="249"/>
                </a:lnTo>
                <a:lnTo>
                  <a:pt x="184" y="233"/>
                </a:lnTo>
                <a:lnTo>
                  <a:pt x="184" y="214"/>
                </a:lnTo>
                <a:lnTo>
                  <a:pt x="188" y="202"/>
                </a:lnTo>
                <a:lnTo>
                  <a:pt x="196" y="196"/>
                </a:lnTo>
                <a:lnTo>
                  <a:pt x="202" y="196"/>
                </a:lnTo>
                <a:lnTo>
                  <a:pt x="210" y="200"/>
                </a:lnTo>
                <a:lnTo>
                  <a:pt x="225" y="212"/>
                </a:lnTo>
                <a:lnTo>
                  <a:pt x="243" y="225"/>
                </a:lnTo>
                <a:lnTo>
                  <a:pt x="256" y="231"/>
                </a:lnTo>
                <a:lnTo>
                  <a:pt x="264" y="233"/>
                </a:lnTo>
                <a:lnTo>
                  <a:pt x="270" y="231"/>
                </a:lnTo>
                <a:lnTo>
                  <a:pt x="274" y="225"/>
                </a:lnTo>
                <a:lnTo>
                  <a:pt x="272" y="220"/>
                </a:lnTo>
                <a:lnTo>
                  <a:pt x="270" y="214"/>
                </a:lnTo>
                <a:lnTo>
                  <a:pt x="258" y="202"/>
                </a:lnTo>
                <a:lnTo>
                  <a:pt x="235" y="187"/>
                </a:lnTo>
                <a:lnTo>
                  <a:pt x="223" y="177"/>
                </a:lnTo>
                <a:lnTo>
                  <a:pt x="215" y="163"/>
                </a:lnTo>
                <a:lnTo>
                  <a:pt x="208" y="142"/>
                </a:lnTo>
                <a:lnTo>
                  <a:pt x="206" y="122"/>
                </a:lnTo>
                <a:lnTo>
                  <a:pt x="202" y="113"/>
                </a:lnTo>
                <a:lnTo>
                  <a:pt x="196" y="103"/>
                </a:lnTo>
                <a:lnTo>
                  <a:pt x="186" y="93"/>
                </a:lnTo>
                <a:lnTo>
                  <a:pt x="179" y="87"/>
                </a:lnTo>
                <a:lnTo>
                  <a:pt x="179" y="78"/>
                </a:lnTo>
                <a:lnTo>
                  <a:pt x="184" y="66"/>
                </a:lnTo>
                <a:lnTo>
                  <a:pt x="188" y="60"/>
                </a:lnTo>
                <a:lnTo>
                  <a:pt x="192" y="52"/>
                </a:lnTo>
                <a:lnTo>
                  <a:pt x="196" y="39"/>
                </a:lnTo>
                <a:lnTo>
                  <a:pt x="192" y="25"/>
                </a:lnTo>
                <a:lnTo>
                  <a:pt x="190" y="14"/>
                </a:lnTo>
                <a:lnTo>
                  <a:pt x="184" y="6"/>
                </a:lnTo>
                <a:lnTo>
                  <a:pt x="173" y="2"/>
                </a:lnTo>
                <a:lnTo>
                  <a:pt x="159" y="0"/>
                </a:lnTo>
                <a:lnTo>
                  <a:pt x="149" y="4"/>
                </a:lnTo>
                <a:lnTo>
                  <a:pt x="142" y="10"/>
                </a:lnTo>
                <a:lnTo>
                  <a:pt x="138" y="21"/>
                </a:lnTo>
                <a:lnTo>
                  <a:pt x="136" y="29"/>
                </a:lnTo>
                <a:lnTo>
                  <a:pt x="138" y="37"/>
                </a:lnTo>
                <a:lnTo>
                  <a:pt x="142" y="49"/>
                </a:lnTo>
                <a:lnTo>
                  <a:pt x="144" y="58"/>
                </a:lnTo>
                <a:lnTo>
                  <a:pt x="146" y="66"/>
                </a:lnTo>
                <a:lnTo>
                  <a:pt x="144" y="76"/>
                </a:lnTo>
                <a:lnTo>
                  <a:pt x="138" y="84"/>
                </a:lnTo>
                <a:lnTo>
                  <a:pt x="128" y="93"/>
                </a:lnTo>
                <a:lnTo>
                  <a:pt x="116" y="99"/>
                </a:lnTo>
                <a:lnTo>
                  <a:pt x="107" y="105"/>
                </a:lnTo>
                <a:lnTo>
                  <a:pt x="99" y="113"/>
                </a:lnTo>
                <a:lnTo>
                  <a:pt x="91" y="124"/>
                </a:lnTo>
                <a:lnTo>
                  <a:pt x="83" y="142"/>
                </a:lnTo>
                <a:lnTo>
                  <a:pt x="76" y="163"/>
                </a:lnTo>
                <a:lnTo>
                  <a:pt x="70" y="179"/>
                </a:lnTo>
                <a:lnTo>
                  <a:pt x="68" y="200"/>
                </a:lnTo>
                <a:lnTo>
                  <a:pt x="66" y="225"/>
                </a:lnTo>
                <a:lnTo>
                  <a:pt x="66" y="239"/>
                </a:lnTo>
                <a:lnTo>
                  <a:pt x="66" y="251"/>
                </a:lnTo>
                <a:lnTo>
                  <a:pt x="68" y="260"/>
                </a:lnTo>
                <a:lnTo>
                  <a:pt x="72" y="264"/>
                </a:lnTo>
                <a:lnTo>
                  <a:pt x="80" y="266"/>
                </a:lnTo>
                <a:lnTo>
                  <a:pt x="85" y="264"/>
                </a:lnTo>
                <a:lnTo>
                  <a:pt x="87" y="260"/>
                </a:lnTo>
                <a:lnTo>
                  <a:pt x="87" y="243"/>
                </a:lnTo>
                <a:lnTo>
                  <a:pt x="87" y="218"/>
                </a:lnTo>
                <a:lnTo>
                  <a:pt x="89" y="202"/>
                </a:lnTo>
                <a:lnTo>
                  <a:pt x="91" y="192"/>
                </a:lnTo>
                <a:lnTo>
                  <a:pt x="97" y="181"/>
                </a:lnTo>
                <a:lnTo>
                  <a:pt x="105" y="179"/>
                </a:lnTo>
                <a:lnTo>
                  <a:pt x="113" y="181"/>
                </a:lnTo>
                <a:lnTo>
                  <a:pt x="116" y="187"/>
                </a:lnTo>
                <a:lnTo>
                  <a:pt x="113" y="206"/>
                </a:lnTo>
                <a:lnTo>
                  <a:pt x="111" y="231"/>
                </a:lnTo>
                <a:lnTo>
                  <a:pt x="107" y="253"/>
                </a:lnTo>
                <a:lnTo>
                  <a:pt x="101" y="274"/>
                </a:lnTo>
                <a:lnTo>
                  <a:pt x="95" y="301"/>
                </a:lnTo>
                <a:lnTo>
                  <a:pt x="87" y="323"/>
                </a:lnTo>
                <a:lnTo>
                  <a:pt x="68" y="352"/>
                </a:lnTo>
                <a:lnTo>
                  <a:pt x="54" y="371"/>
                </a:lnTo>
                <a:lnTo>
                  <a:pt x="29" y="400"/>
                </a:lnTo>
                <a:lnTo>
                  <a:pt x="12" y="420"/>
                </a:lnTo>
                <a:lnTo>
                  <a:pt x="0" y="439"/>
                </a:lnTo>
                <a:lnTo>
                  <a:pt x="0" y="447"/>
                </a:lnTo>
                <a:lnTo>
                  <a:pt x="12" y="462"/>
                </a:lnTo>
                <a:lnTo>
                  <a:pt x="31" y="478"/>
                </a:lnTo>
                <a:lnTo>
                  <a:pt x="50" y="478"/>
                </a:lnTo>
                <a:lnTo>
                  <a:pt x="54" y="474"/>
                </a:lnTo>
                <a:lnTo>
                  <a:pt x="45" y="464"/>
                </a:lnTo>
                <a:lnTo>
                  <a:pt x="37" y="453"/>
                </a:lnTo>
                <a:lnTo>
                  <a:pt x="37" y="445"/>
                </a:lnTo>
                <a:lnTo>
                  <a:pt x="50" y="426"/>
                </a:lnTo>
                <a:lnTo>
                  <a:pt x="70" y="406"/>
                </a:lnTo>
                <a:lnTo>
                  <a:pt x="101" y="367"/>
                </a:lnTo>
                <a:lnTo>
                  <a:pt x="128" y="334"/>
                </a:lnTo>
                <a:lnTo>
                  <a:pt x="138" y="323"/>
                </a:lnTo>
                <a:lnTo>
                  <a:pt x="144" y="315"/>
                </a:lnTo>
                <a:lnTo>
                  <a:pt x="157" y="313"/>
                </a:lnTo>
                <a:lnTo>
                  <a:pt x="167" y="319"/>
                </a:lnTo>
                <a:lnTo>
                  <a:pt x="179" y="328"/>
                </a:lnTo>
                <a:lnTo>
                  <a:pt x="204" y="361"/>
                </a:lnTo>
                <a:lnTo>
                  <a:pt x="233" y="400"/>
                </a:lnTo>
                <a:lnTo>
                  <a:pt x="260" y="439"/>
                </a:lnTo>
                <a:lnTo>
                  <a:pt x="276" y="462"/>
                </a:lnTo>
                <a:lnTo>
                  <a:pt x="283" y="466"/>
                </a:lnTo>
                <a:lnTo>
                  <a:pt x="293" y="466"/>
                </a:lnTo>
                <a:lnTo>
                  <a:pt x="303" y="457"/>
                </a:lnTo>
                <a:lnTo>
                  <a:pt x="316" y="449"/>
                </a:lnTo>
                <a:lnTo>
                  <a:pt x="326" y="441"/>
                </a:lnTo>
              </a:path>
            </a:pathLst>
          </a:custGeom>
          <a:solidFill>
            <a:srgbClr val="CECECE"/>
          </a:solidFill>
          <a:ln w="127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sp>
        <p:nvSpPr>
          <p:cNvPr id="11" name="Slide Number Placeholder 10"/>
          <p:cNvSpPr>
            <a:spLocks noGrp="1"/>
          </p:cNvSpPr>
          <p:nvPr>
            <p:ph type="sldNum" sz="quarter" idx="12"/>
          </p:nvPr>
        </p:nvSpPr>
        <p:spPr/>
        <p:txBody>
          <a:bodyPr/>
          <a:lstStyle/>
          <a:p>
            <a:pPr>
              <a:defRPr/>
            </a:pPr>
            <a:fld id="{0D227FE4-C4DE-B64E-BF78-4F634596A1E9}" type="slidenum">
              <a:rPr lang="en-US" smtClean="0"/>
              <a:pPr>
                <a:defRPr/>
              </a:pPr>
              <a:t>7</a:t>
            </a:fld>
            <a:endParaRPr lang="en-US"/>
          </a:p>
        </p:txBody>
      </p:sp>
    </p:spTree>
    <p:extLst>
      <p:ext uri="{BB962C8B-B14F-4D97-AF65-F5344CB8AC3E}">
        <p14:creationId xmlns:p14="http://schemas.microsoft.com/office/powerpoint/2010/main" val="89184360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6674" name="Rectangle 2"/>
          <p:cNvSpPr>
            <a:spLocks noGrp="1" noChangeArrowheads="1"/>
          </p:cNvSpPr>
          <p:nvPr>
            <p:ph type="title"/>
          </p:nvPr>
        </p:nvSpPr>
        <p:spPr/>
        <p:txBody>
          <a:bodyPr/>
          <a:lstStyle/>
          <a:p>
            <a:r>
              <a:rPr lang="en-US" dirty="0" smtClean="0"/>
              <a:t>Sequential Laundry</a:t>
            </a:r>
            <a:endParaRPr lang="en-US" dirty="0"/>
          </a:p>
        </p:txBody>
      </p:sp>
      <p:sp>
        <p:nvSpPr>
          <p:cNvPr id="2716675" name="Rectangle 3"/>
          <p:cNvSpPr>
            <a:spLocks noGrp="1" noChangeArrowheads="1"/>
          </p:cNvSpPr>
          <p:nvPr>
            <p:ph type="body" idx="1"/>
          </p:nvPr>
        </p:nvSpPr>
        <p:spPr>
          <a:xfrm>
            <a:off x="1447800" y="1143000"/>
            <a:ext cx="7239000" cy="521335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Sequential laundry takes </a:t>
            </a:r>
            <a:br>
              <a:rPr lang="en-US" dirty="0" smtClean="0"/>
            </a:br>
            <a:r>
              <a:rPr lang="en-US" dirty="0" smtClean="0"/>
              <a:t>8 hours for 4 loads</a:t>
            </a:r>
            <a:endParaRPr lang="en-US" dirty="0"/>
          </a:p>
        </p:txBody>
      </p:sp>
      <p:grpSp>
        <p:nvGrpSpPr>
          <p:cNvPr id="2" name="Group 4"/>
          <p:cNvGrpSpPr>
            <a:grpSpLocks/>
          </p:cNvGrpSpPr>
          <p:nvPr/>
        </p:nvGrpSpPr>
        <p:grpSpPr bwMode="auto">
          <a:xfrm>
            <a:off x="573088" y="2054225"/>
            <a:ext cx="966787" cy="3740150"/>
            <a:chOff x="361" y="1170"/>
            <a:chExt cx="609" cy="2356"/>
          </a:xfrm>
        </p:grpSpPr>
        <p:sp>
          <p:nvSpPr>
            <p:cNvPr id="2716677" name="Rectangle 5"/>
            <p:cNvSpPr>
              <a:spLocks noChangeArrowheads="1"/>
            </p:cNvSpPr>
            <p:nvPr/>
          </p:nvSpPr>
          <p:spPr bwMode="auto">
            <a:xfrm>
              <a:off x="361" y="1170"/>
              <a:ext cx="263" cy="235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16678" name="Freeform 6"/>
            <p:cNvSpPr>
              <a:spLocks/>
            </p:cNvSpPr>
            <p:nvPr/>
          </p:nvSpPr>
          <p:spPr bwMode="auto">
            <a:xfrm>
              <a:off x="711" y="1867"/>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79" name="Rectangle 7"/>
            <p:cNvSpPr>
              <a:spLocks noChangeArrowheads="1"/>
            </p:cNvSpPr>
            <p:nvPr/>
          </p:nvSpPr>
          <p:spPr bwMode="auto">
            <a:xfrm>
              <a:off x="703" y="1829"/>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B</a:t>
              </a:r>
            </a:p>
          </p:txBody>
        </p:sp>
        <p:sp>
          <p:nvSpPr>
            <p:cNvPr id="2716680" name="Freeform 8"/>
            <p:cNvSpPr>
              <a:spLocks/>
            </p:cNvSpPr>
            <p:nvPr/>
          </p:nvSpPr>
          <p:spPr bwMode="auto">
            <a:xfrm>
              <a:off x="711" y="2217"/>
              <a:ext cx="219" cy="222"/>
            </a:xfrm>
            <a:custGeom>
              <a:avLst/>
              <a:gdLst/>
              <a:ahLst/>
              <a:cxnLst>
                <a:cxn ang="0">
                  <a:pos x="69" y="11"/>
                </a:cxn>
                <a:cxn ang="0">
                  <a:pos x="117" y="12"/>
                </a:cxn>
                <a:cxn ang="0">
                  <a:pos x="167" y="0"/>
                </a:cxn>
                <a:cxn ang="0">
                  <a:pos x="228" y="0"/>
                </a:cxn>
                <a:cxn ang="0">
                  <a:pos x="161" y="63"/>
                </a:cxn>
                <a:cxn ang="0">
                  <a:pos x="179" y="67"/>
                </a:cxn>
                <a:cxn ang="0">
                  <a:pos x="196" y="74"/>
                </a:cxn>
                <a:cxn ang="0">
                  <a:pos x="213" y="83"/>
                </a:cxn>
                <a:cxn ang="0">
                  <a:pos x="226" y="95"/>
                </a:cxn>
                <a:cxn ang="0">
                  <a:pos x="236" y="108"/>
                </a:cxn>
                <a:cxn ang="0">
                  <a:pos x="243" y="124"/>
                </a:cxn>
                <a:cxn ang="0">
                  <a:pos x="245" y="141"/>
                </a:cxn>
                <a:cxn ang="0">
                  <a:pos x="242" y="158"/>
                </a:cxn>
                <a:cxn ang="0">
                  <a:pos x="237" y="171"/>
                </a:cxn>
                <a:cxn ang="0">
                  <a:pos x="226" y="186"/>
                </a:cxn>
                <a:cxn ang="0">
                  <a:pos x="209" y="201"/>
                </a:cxn>
                <a:cxn ang="0">
                  <a:pos x="192" y="210"/>
                </a:cxn>
                <a:cxn ang="0">
                  <a:pos x="176" y="216"/>
                </a:cxn>
                <a:cxn ang="0">
                  <a:pos x="161" y="219"/>
                </a:cxn>
                <a:cxn ang="0">
                  <a:pos x="141" y="221"/>
                </a:cxn>
                <a:cxn ang="0">
                  <a:pos x="91" y="220"/>
                </a:cxn>
                <a:cxn ang="0">
                  <a:pos x="67" y="216"/>
                </a:cxn>
                <a:cxn ang="0">
                  <a:pos x="42" y="204"/>
                </a:cxn>
                <a:cxn ang="0">
                  <a:pos x="22" y="190"/>
                </a:cxn>
                <a:cxn ang="0">
                  <a:pos x="10" y="174"/>
                </a:cxn>
                <a:cxn ang="0">
                  <a:pos x="3" y="158"/>
                </a:cxn>
                <a:cxn ang="0">
                  <a:pos x="0" y="144"/>
                </a:cxn>
                <a:cxn ang="0">
                  <a:pos x="2" y="127"/>
                </a:cxn>
                <a:cxn ang="0">
                  <a:pos x="10" y="106"/>
                </a:cxn>
                <a:cxn ang="0">
                  <a:pos x="26" y="89"/>
                </a:cxn>
                <a:cxn ang="0">
                  <a:pos x="47" y="74"/>
                </a:cxn>
                <a:cxn ang="0">
                  <a:pos x="76" y="65"/>
                </a:cxn>
                <a:cxn ang="0">
                  <a:pos x="30" y="3"/>
                </a:cxn>
              </a:cxnLst>
              <a:rect l="0" t="0" r="r" b="b"/>
              <a:pathLst>
                <a:path w="246" h="222">
                  <a:moveTo>
                    <a:pt x="30" y="3"/>
                  </a:moveTo>
                  <a:lnTo>
                    <a:pt x="69" y="11"/>
                  </a:lnTo>
                  <a:lnTo>
                    <a:pt x="69" y="0"/>
                  </a:lnTo>
                  <a:lnTo>
                    <a:pt x="117" y="12"/>
                  </a:lnTo>
                  <a:lnTo>
                    <a:pt x="117" y="0"/>
                  </a:lnTo>
                  <a:lnTo>
                    <a:pt x="167" y="0"/>
                  </a:lnTo>
                  <a:lnTo>
                    <a:pt x="167" y="11"/>
                  </a:lnTo>
                  <a:lnTo>
                    <a:pt x="228" y="0"/>
                  </a:lnTo>
                  <a:lnTo>
                    <a:pt x="153" y="62"/>
                  </a:lnTo>
                  <a:lnTo>
                    <a:pt x="161" y="63"/>
                  </a:lnTo>
                  <a:lnTo>
                    <a:pt x="169" y="65"/>
                  </a:lnTo>
                  <a:lnTo>
                    <a:pt x="179" y="67"/>
                  </a:lnTo>
                  <a:lnTo>
                    <a:pt x="187" y="70"/>
                  </a:lnTo>
                  <a:lnTo>
                    <a:pt x="196" y="74"/>
                  </a:lnTo>
                  <a:lnTo>
                    <a:pt x="205" y="78"/>
                  </a:lnTo>
                  <a:lnTo>
                    <a:pt x="213" y="83"/>
                  </a:lnTo>
                  <a:lnTo>
                    <a:pt x="220" y="89"/>
                  </a:lnTo>
                  <a:lnTo>
                    <a:pt x="226" y="95"/>
                  </a:lnTo>
                  <a:lnTo>
                    <a:pt x="231" y="101"/>
                  </a:lnTo>
                  <a:lnTo>
                    <a:pt x="236" y="108"/>
                  </a:lnTo>
                  <a:lnTo>
                    <a:pt x="240" y="117"/>
                  </a:lnTo>
                  <a:lnTo>
                    <a:pt x="243" y="124"/>
                  </a:lnTo>
                  <a:lnTo>
                    <a:pt x="244" y="131"/>
                  </a:lnTo>
                  <a:lnTo>
                    <a:pt x="245" y="141"/>
                  </a:lnTo>
                  <a:lnTo>
                    <a:pt x="244" y="150"/>
                  </a:lnTo>
                  <a:lnTo>
                    <a:pt x="242" y="158"/>
                  </a:lnTo>
                  <a:lnTo>
                    <a:pt x="240" y="165"/>
                  </a:lnTo>
                  <a:lnTo>
                    <a:pt x="237" y="171"/>
                  </a:lnTo>
                  <a:lnTo>
                    <a:pt x="232" y="178"/>
                  </a:lnTo>
                  <a:lnTo>
                    <a:pt x="226" y="186"/>
                  </a:lnTo>
                  <a:lnTo>
                    <a:pt x="218" y="194"/>
                  </a:lnTo>
                  <a:lnTo>
                    <a:pt x="209" y="201"/>
                  </a:lnTo>
                  <a:lnTo>
                    <a:pt x="200" y="206"/>
                  </a:lnTo>
                  <a:lnTo>
                    <a:pt x="192" y="210"/>
                  </a:lnTo>
                  <a:lnTo>
                    <a:pt x="184" y="213"/>
                  </a:lnTo>
                  <a:lnTo>
                    <a:pt x="176" y="216"/>
                  </a:lnTo>
                  <a:lnTo>
                    <a:pt x="167" y="218"/>
                  </a:lnTo>
                  <a:lnTo>
                    <a:pt x="161" y="219"/>
                  </a:lnTo>
                  <a:lnTo>
                    <a:pt x="150" y="220"/>
                  </a:lnTo>
                  <a:lnTo>
                    <a:pt x="141" y="221"/>
                  </a:lnTo>
                  <a:lnTo>
                    <a:pt x="99" y="221"/>
                  </a:lnTo>
                  <a:lnTo>
                    <a:pt x="91" y="220"/>
                  </a:lnTo>
                  <a:lnTo>
                    <a:pt x="81" y="219"/>
                  </a:lnTo>
                  <a:lnTo>
                    <a:pt x="67" y="216"/>
                  </a:lnTo>
                  <a:lnTo>
                    <a:pt x="55" y="210"/>
                  </a:lnTo>
                  <a:lnTo>
                    <a:pt x="42" y="204"/>
                  </a:lnTo>
                  <a:lnTo>
                    <a:pt x="31" y="197"/>
                  </a:lnTo>
                  <a:lnTo>
                    <a:pt x="22" y="190"/>
                  </a:lnTo>
                  <a:lnTo>
                    <a:pt x="16" y="183"/>
                  </a:lnTo>
                  <a:lnTo>
                    <a:pt x="10" y="174"/>
                  </a:lnTo>
                  <a:lnTo>
                    <a:pt x="5" y="165"/>
                  </a:lnTo>
                  <a:lnTo>
                    <a:pt x="3" y="158"/>
                  </a:lnTo>
                  <a:lnTo>
                    <a:pt x="1" y="151"/>
                  </a:lnTo>
                  <a:lnTo>
                    <a:pt x="0" y="144"/>
                  </a:lnTo>
                  <a:lnTo>
                    <a:pt x="1" y="138"/>
                  </a:lnTo>
                  <a:lnTo>
                    <a:pt x="2" y="127"/>
                  </a:lnTo>
                  <a:lnTo>
                    <a:pt x="5" y="117"/>
                  </a:lnTo>
                  <a:lnTo>
                    <a:pt x="10" y="106"/>
                  </a:lnTo>
                  <a:lnTo>
                    <a:pt x="18" y="97"/>
                  </a:lnTo>
                  <a:lnTo>
                    <a:pt x="26" y="89"/>
                  </a:lnTo>
                  <a:lnTo>
                    <a:pt x="37" y="80"/>
                  </a:lnTo>
                  <a:lnTo>
                    <a:pt x="47" y="74"/>
                  </a:lnTo>
                  <a:lnTo>
                    <a:pt x="61" y="68"/>
                  </a:lnTo>
                  <a:lnTo>
                    <a:pt x="76" y="65"/>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81" name="Rectangle 9"/>
            <p:cNvSpPr>
              <a:spLocks noChangeArrowheads="1"/>
            </p:cNvSpPr>
            <p:nvPr/>
          </p:nvSpPr>
          <p:spPr bwMode="auto">
            <a:xfrm>
              <a:off x="702" y="2176"/>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C</a:t>
              </a:r>
            </a:p>
          </p:txBody>
        </p:sp>
        <p:sp>
          <p:nvSpPr>
            <p:cNvPr id="2716682" name="Freeform 10"/>
            <p:cNvSpPr>
              <a:spLocks/>
            </p:cNvSpPr>
            <p:nvPr/>
          </p:nvSpPr>
          <p:spPr bwMode="auto">
            <a:xfrm>
              <a:off x="711" y="2521"/>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83" name="Rectangle 11"/>
            <p:cNvSpPr>
              <a:spLocks noChangeArrowheads="1"/>
            </p:cNvSpPr>
            <p:nvPr/>
          </p:nvSpPr>
          <p:spPr bwMode="auto">
            <a:xfrm>
              <a:off x="702" y="2479"/>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D</a:t>
              </a:r>
            </a:p>
          </p:txBody>
        </p:sp>
        <p:sp>
          <p:nvSpPr>
            <p:cNvPr id="2716684" name="Freeform 12"/>
            <p:cNvSpPr>
              <a:spLocks/>
            </p:cNvSpPr>
            <p:nvPr/>
          </p:nvSpPr>
          <p:spPr bwMode="auto">
            <a:xfrm>
              <a:off x="725" y="1482"/>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85" name="Rectangle 13"/>
            <p:cNvSpPr>
              <a:spLocks noChangeArrowheads="1"/>
            </p:cNvSpPr>
            <p:nvPr/>
          </p:nvSpPr>
          <p:spPr bwMode="auto">
            <a:xfrm>
              <a:off x="717" y="1440"/>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A</a:t>
              </a:r>
            </a:p>
          </p:txBody>
        </p:sp>
        <p:sp>
          <p:nvSpPr>
            <p:cNvPr id="2716686" name="Line 14"/>
            <p:cNvSpPr>
              <a:spLocks noChangeShapeType="1"/>
            </p:cNvSpPr>
            <p:nvPr/>
          </p:nvSpPr>
          <p:spPr bwMode="auto">
            <a:xfrm flipH="1">
              <a:off x="614" y="1379"/>
              <a:ext cx="17" cy="136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3" name="Group 15"/>
          <p:cNvGrpSpPr>
            <a:grpSpLocks/>
          </p:cNvGrpSpPr>
          <p:nvPr/>
        </p:nvGrpSpPr>
        <p:grpSpPr bwMode="auto">
          <a:xfrm>
            <a:off x="1638300" y="2511425"/>
            <a:ext cx="1444625" cy="517525"/>
            <a:chOff x="1032" y="1458"/>
            <a:chExt cx="910" cy="326"/>
          </a:xfrm>
        </p:grpSpPr>
        <p:grpSp>
          <p:nvGrpSpPr>
            <p:cNvPr id="4" name="Group 16"/>
            <p:cNvGrpSpPr>
              <a:grpSpLocks/>
            </p:cNvGrpSpPr>
            <p:nvPr/>
          </p:nvGrpSpPr>
          <p:grpSpPr bwMode="auto">
            <a:xfrm>
              <a:off x="1032" y="1458"/>
              <a:ext cx="194" cy="326"/>
              <a:chOff x="1161" y="1458"/>
              <a:chExt cx="218" cy="326"/>
            </a:xfrm>
          </p:grpSpPr>
          <p:sp>
            <p:nvSpPr>
              <p:cNvPr id="2716689" name="AutoShape 17"/>
              <p:cNvSpPr>
                <a:spLocks noChangeArrowheads="1"/>
              </p:cNvSpPr>
              <p:nvPr/>
            </p:nvSpPr>
            <p:spPr bwMode="auto">
              <a:xfrm>
                <a:off x="1161" y="1510"/>
                <a:ext cx="218" cy="274"/>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690" name="AutoShape 18"/>
              <p:cNvSpPr>
                <a:spLocks noChangeArrowheads="1"/>
              </p:cNvSpPr>
              <p:nvPr/>
            </p:nvSpPr>
            <p:spPr bwMode="auto">
              <a:xfrm>
                <a:off x="1214" y="1458"/>
                <a:ext cx="165" cy="4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691" name="AutoShape 19"/>
              <p:cNvSpPr>
                <a:spLocks noChangeArrowheads="1"/>
              </p:cNvSpPr>
              <p:nvPr/>
            </p:nvSpPr>
            <p:spPr bwMode="auto">
              <a:xfrm>
                <a:off x="1205" y="1532"/>
                <a:ext cx="114" cy="18"/>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5" name="Group 20"/>
            <p:cNvGrpSpPr>
              <a:grpSpLocks/>
            </p:cNvGrpSpPr>
            <p:nvPr/>
          </p:nvGrpSpPr>
          <p:grpSpPr bwMode="auto">
            <a:xfrm>
              <a:off x="1516" y="1500"/>
              <a:ext cx="189" cy="269"/>
              <a:chOff x="1705" y="1500"/>
              <a:chExt cx="213" cy="269"/>
            </a:xfrm>
          </p:grpSpPr>
          <p:sp>
            <p:nvSpPr>
              <p:cNvPr id="2716693" name="Freeform 21"/>
              <p:cNvSpPr>
                <a:spLocks/>
              </p:cNvSpPr>
              <p:nvPr/>
            </p:nvSpPr>
            <p:spPr bwMode="auto">
              <a:xfrm>
                <a:off x="1843" y="1625"/>
                <a:ext cx="64" cy="144"/>
              </a:xfrm>
              <a:custGeom>
                <a:avLst/>
                <a:gdLst/>
                <a:ahLst/>
                <a:cxnLst>
                  <a:cxn ang="0">
                    <a:pos x="46" y="0"/>
                  </a:cxn>
                  <a:cxn ang="0">
                    <a:pos x="63" y="0"/>
                  </a:cxn>
                  <a:cxn ang="0">
                    <a:pos x="17" y="143"/>
                  </a:cxn>
                  <a:cxn ang="0">
                    <a:pos x="0" y="143"/>
                  </a:cxn>
                  <a:cxn ang="0">
                    <a:pos x="46" y="0"/>
                  </a:cxn>
                </a:cxnLst>
                <a:rect l="0" t="0" r="r" b="b"/>
                <a:pathLst>
                  <a:path w="64" h="144">
                    <a:moveTo>
                      <a:pt x="46" y="0"/>
                    </a:moveTo>
                    <a:lnTo>
                      <a:pt x="63" y="0"/>
                    </a:lnTo>
                    <a:lnTo>
                      <a:pt x="17" y="143"/>
                    </a:lnTo>
                    <a:lnTo>
                      <a:pt x="0" y="143"/>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694" name="Rectangle 22"/>
              <p:cNvSpPr>
                <a:spLocks noChangeArrowheads="1"/>
              </p:cNvSpPr>
              <p:nvPr/>
            </p:nvSpPr>
            <p:spPr bwMode="auto">
              <a:xfrm>
                <a:off x="1838" y="1625"/>
                <a:ext cx="80"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695" name="Rectangle 23"/>
              <p:cNvSpPr>
                <a:spLocks noChangeArrowheads="1"/>
              </p:cNvSpPr>
              <p:nvPr/>
            </p:nvSpPr>
            <p:spPr bwMode="auto">
              <a:xfrm>
                <a:off x="1846" y="1683"/>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696" name="Rectangle 24"/>
              <p:cNvSpPr>
                <a:spLocks noChangeArrowheads="1"/>
              </p:cNvSpPr>
              <p:nvPr/>
            </p:nvSpPr>
            <p:spPr bwMode="auto">
              <a:xfrm>
                <a:off x="1707" y="1683"/>
                <a:ext cx="79" cy="10"/>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697" name="Oval 25"/>
              <p:cNvSpPr>
                <a:spLocks noChangeArrowheads="1"/>
              </p:cNvSpPr>
              <p:nvPr/>
            </p:nvSpPr>
            <p:spPr bwMode="auto">
              <a:xfrm>
                <a:off x="1769" y="1500"/>
                <a:ext cx="24"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698" name="Freeform 26"/>
              <p:cNvSpPr>
                <a:spLocks/>
              </p:cNvSpPr>
              <p:nvPr/>
            </p:nvSpPr>
            <p:spPr bwMode="auto">
              <a:xfrm>
                <a:off x="1705" y="1547"/>
                <a:ext cx="146" cy="222"/>
              </a:xfrm>
              <a:custGeom>
                <a:avLst/>
                <a:gdLst/>
                <a:ahLst/>
                <a:cxnLst>
                  <a:cxn ang="0">
                    <a:pos x="1" y="102"/>
                  </a:cxn>
                  <a:cxn ang="0">
                    <a:pos x="1" y="105"/>
                  </a:cxn>
                  <a:cxn ang="0">
                    <a:pos x="0" y="109"/>
                  </a:cxn>
                  <a:cxn ang="0">
                    <a:pos x="0" y="112"/>
                  </a:cxn>
                  <a:cxn ang="0">
                    <a:pos x="1" y="116"/>
                  </a:cxn>
                  <a:cxn ang="0">
                    <a:pos x="3" y="119"/>
                  </a:cxn>
                  <a:cxn ang="0">
                    <a:pos x="6" y="122"/>
                  </a:cxn>
                  <a:cxn ang="0">
                    <a:pos x="9" y="124"/>
                  </a:cxn>
                  <a:cxn ang="0">
                    <a:pos x="12" y="125"/>
                  </a:cxn>
                  <a:cxn ang="0">
                    <a:pos x="16" y="125"/>
                  </a:cxn>
                  <a:cxn ang="0">
                    <a:pos x="95" y="221"/>
                  </a:cxn>
                  <a:cxn ang="0">
                    <a:pos x="120" y="106"/>
                  </a:cxn>
                  <a:cxn ang="0">
                    <a:pos x="119" y="104"/>
                  </a:cxn>
                  <a:cxn ang="0">
                    <a:pos x="118" y="102"/>
                  </a:cxn>
                  <a:cxn ang="0">
                    <a:pos x="116" y="100"/>
                  </a:cxn>
                  <a:cxn ang="0">
                    <a:pos x="114" y="98"/>
                  </a:cxn>
                  <a:cxn ang="0">
                    <a:pos x="111" y="97"/>
                  </a:cxn>
                  <a:cxn ang="0">
                    <a:pos x="108" y="96"/>
                  </a:cxn>
                  <a:cxn ang="0">
                    <a:pos x="106" y="96"/>
                  </a:cxn>
                  <a:cxn ang="0">
                    <a:pos x="103" y="96"/>
                  </a:cxn>
                  <a:cxn ang="0">
                    <a:pos x="70" y="56"/>
                  </a:cxn>
                  <a:cxn ang="0">
                    <a:pos x="135" y="70"/>
                  </a:cxn>
                  <a:cxn ang="0">
                    <a:pos x="137" y="69"/>
                  </a:cxn>
                  <a:cxn ang="0">
                    <a:pos x="139" y="68"/>
                  </a:cxn>
                  <a:cxn ang="0">
                    <a:pos x="142" y="66"/>
                  </a:cxn>
                  <a:cxn ang="0">
                    <a:pos x="144" y="65"/>
                  </a:cxn>
                  <a:cxn ang="0">
                    <a:pos x="144" y="62"/>
                  </a:cxn>
                  <a:cxn ang="0">
                    <a:pos x="145" y="59"/>
                  </a:cxn>
                  <a:cxn ang="0">
                    <a:pos x="144" y="55"/>
                  </a:cxn>
                  <a:cxn ang="0">
                    <a:pos x="143" y="53"/>
                  </a:cxn>
                  <a:cxn ang="0">
                    <a:pos x="141" y="51"/>
                  </a:cxn>
                  <a:cxn ang="0">
                    <a:pos x="139" y="49"/>
                  </a:cxn>
                  <a:cxn ang="0">
                    <a:pos x="136" y="48"/>
                  </a:cxn>
                  <a:cxn ang="0">
                    <a:pos x="92" y="48"/>
                  </a:cxn>
                  <a:cxn ang="0">
                    <a:pos x="84" y="31"/>
                  </a:cxn>
                  <a:cxn ang="0">
                    <a:pos x="85" y="27"/>
                  </a:cxn>
                  <a:cxn ang="0">
                    <a:pos x="85" y="23"/>
                  </a:cxn>
                  <a:cxn ang="0">
                    <a:pos x="85" y="18"/>
                  </a:cxn>
                  <a:cxn ang="0">
                    <a:pos x="84" y="14"/>
                  </a:cxn>
                  <a:cxn ang="0">
                    <a:pos x="83" y="11"/>
                  </a:cxn>
                  <a:cxn ang="0">
                    <a:pos x="80" y="8"/>
                  </a:cxn>
                  <a:cxn ang="0">
                    <a:pos x="77" y="5"/>
                  </a:cxn>
                  <a:cxn ang="0">
                    <a:pos x="74" y="3"/>
                  </a:cxn>
                  <a:cxn ang="0">
                    <a:pos x="70" y="1"/>
                  </a:cxn>
                  <a:cxn ang="0">
                    <a:pos x="65" y="0"/>
                  </a:cxn>
                  <a:cxn ang="0">
                    <a:pos x="61" y="0"/>
                  </a:cxn>
                  <a:cxn ang="0">
                    <a:pos x="56" y="1"/>
                  </a:cxn>
                  <a:cxn ang="0">
                    <a:pos x="52" y="2"/>
                  </a:cxn>
                  <a:cxn ang="0">
                    <a:pos x="47" y="5"/>
                  </a:cxn>
                  <a:cxn ang="0">
                    <a:pos x="44" y="8"/>
                  </a:cxn>
                  <a:cxn ang="0">
                    <a:pos x="41" y="12"/>
                  </a:cxn>
                  <a:cxn ang="0">
                    <a:pos x="39" y="17"/>
                  </a:cxn>
                </a:cxnLst>
                <a:rect l="0" t="0" r="r" b="b"/>
                <a:pathLst>
                  <a:path w="146" h="222">
                    <a:moveTo>
                      <a:pt x="39" y="17"/>
                    </a:moveTo>
                    <a:lnTo>
                      <a:pt x="1" y="102"/>
                    </a:lnTo>
                    <a:lnTo>
                      <a:pt x="1" y="104"/>
                    </a:lnTo>
                    <a:lnTo>
                      <a:pt x="1" y="105"/>
                    </a:lnTo>
                    <a:lnTo>
                      <a:pt x="0" y="106"/>
                    </a:lnTo>
                    <a:lnTo>
                      <a:pt x="0" y="109"/>
                    </a:lnTo>
                    <a:lnTo>
                      <a:pt x="0" y="110"/>
                    </a:lnTo>
                    <a:lnTo>
                      <a:pt x="0" y="112"/>
                    </a:lnTo>
                    <a:lnTo>
                      <a:pt x="1" y="114"/>
                    </a:lnTo>
                    <a:lnTo>
                      <a:pt x="1" y="116"/>
                    </a:lnTo>
                    <a:lnTo>
                      <a:pt x="2" y="117"/>
                    </a:lnTo>
                    <a:lnTo>
                      <a:pt x="3" y="119"/>
                    </a:lnTo>
                    <a:lnTo>
                      <a:pt x="5" y="121"/>
                    </a:lnTo>
                    <a:lnTo>
                      <a:pt x="6" y="122"/>
                    </a:lnTo>
                    <a:lnTo>
                      <a:pt x="8" y="123"/>
                    </a:lnTo>
                    <a:lnTo>
                      <a:pt x="9" y="124"/>
                    </a:lnTo>
                    <a:lnTo>
                      <a:pt x="10" y="124"/>
                    </a:lnTo>
                    <a:lnTo>
                      <a:pt x="12" y="125"/>
                    </a:lnTo>
                    <a:lnTo>
                      <a:pt x="14" y="125"/>
                    </a:lnTo>
                    <a:lnTo>
                      <a:pt x="16" y="125"/>
                    </a:lnTo>
                    <a:lnTo>
                      <a:pt x="95" y="125"/>
                    </a:lnTo>
                    <a:lnTo>
                      <a:pt x="95" y="221"/>
                    </a:lnTo>
                    <a:lnTo>
                      <a:pt x="120" y="221"/>
                    </a:lnTo>
                    <a:lnTo>
                      <a:pt x="120" y="106"/>
                    </a:lnTo>
                    <a:lnTo>
                      <a:pt x="120" y="105"/>
                    </a:lnTo>
                    <a:lnTo>
                      <a:pt x="119" y="104"/>
                    </a:lnTo>
                    <a:lnTo>
                      <a:pt x="118" y="102"/>
                    </a:lnTo>
                    <a:lnTo>
                      <a:pt x="118" y="102"/>
                    </a:lnTo>
                    <a:lnTo>
                      <a:pt x="117" y="101"/>
                    </a:lnTo>
                    <a:lnTo>
                      <a:pt x="116" y="100"/>
                    </a:lnTo>
                    <a:lnTo>
                      <a:pt x="115" y="99"/>
                    </a:lnTo>
                    <a:lnTo>
                      <a:pt x="114" y="98"/>
                    </a:lnTo>
                    <a:lnTo>
                      <a:pt x="113" y="98"/>
                    </a:lnTo>
                    <a:lnTo>
                      <a:pt x="111" y="97"/>
                    </a:lnTo>
                    <a:lnTo>
                      <a:pt x="110" y="97"/>
                    </a:lnTo>
                    <a:lnTo>
                      <a:pt x="108" y="96"/>
                    </a:lnTo>
                    <a:lnTo>
                      <a:pt x="107" y="96"/>
                    </a:lnTo>
                    <a:lnTo>
                      <a:pt x="106" y="96"/>
                    </a:lnTo>
                    <a:lnTo>
                      <a:pt x="104" y="96"/>
                    </a:lnTo>
                    <a:lnTo>
                      <a:pt x="103" y="96"/>
                    </a:lnTo>
                    <a:lnTo>
                      <a:pt x="57" y="94"/>
                    </a:lnTo>
                    <a:lnTo>
                      <a:pt x="70" y="56"/>
                    </a:lnTo>
                    <a:lnTo>
                      <a:pt x="79" y="70"/>
                    </a:lnTo>
                    <a:lnTo>
                      <a:pt x="135" y="70"/>
                    </a:lnTo>
                    <a:lnTo>
                      <a:pt x="136" y="69"/>
                    </a:lnTo>
                    <a:lnTo>
                      <a:pt x="137" y="69"/>
                    </a:lnTo>
                    <a:lnTo>
                      <a:pt x="139" y="68"/>
                    </a:lnTo>
                    <a:lnTo>
                      <a:pt x="139" y="68"/>
                    </a:lnTo>
                    <a:lnTo>
                      <a:pt x="140" y="67"/>
                    </a:lnTo>
                    <a:lnTo>
                      <a:pt x="142" y="66"/>
                    </a:lnTo>
                    <a:lnTo>
                      <a:pt x="142" y="65"/>
                    </a:lnTo>
                    <a:lnTo>
                      <a:pt x="144" y="65"/>
                    </a:lnTo>
                    <a:lnTo>
                      <a:pt x="144" y="63"/>
                    </a:lnTo>
                    <a:lnTo>
                      <a:pt x="144" y="62"/>
                    </a:lnTo>
                    <a:lnTo>
                      <a:pt x="145" y="61"/>
                    </a:lnTo>
                    <a:lnTo>
                      <a:pt x="145" y="59"/>
                    </a:lnTo>
                    <a:lnTo>
                      <a:pt x="145" y="57"/>
                    </a:lnTo>
                    <a:lnTo>
                      <a:pt x="144" y="55"/>
                    </a:lnTo>
                    <a:lnTo>
                      <a:pt x="144" y="54"/>
                    </a:lnTo>
                    <a:lnTo>
                      <a:pt x="143" y="53"/>
                    </a:lnTo>
                    <a:lnTo>
                      <a:pt x="142" y="52"/>
                    </a:lnTo>
                    <a:lnTo>
                      <a:pt x="141" y="51"/>
                    </a:lnTo>
                    <a:lnTo>
                      <a:pt x="140" y="50"/>
                    </a:lnTo>
                    <a:lnTo>
                      <a:pt x="139" y="49"/>
                    </a:lnTo>
                    <a:lnTo>
                      <a:pt x="138" y="48"/>
                    </a:lnTo>
                    <a:lnTo>
                      <a:pt x="136" y="48"/>
                    </a:lnTo>
                    <a:lnTo>
                      <a:pt x="135" y="48"/>
                    </a:lnTo>
                    <a:lnTo>
                      <a:pt x="92" y="48"/>
                    </a:lnTo>
                    <a:lnTo>
                      <a:pt x="83" y="33"/>
                    </a:lnTo>
                    <a:lnTo>
                      <a:pt x="84" y="31"/>
                    </a:lnTo>
                    <a:lnTo>
                      <a:pt x="85" y="29"/>
                    </a:lnTo>
                    <a:lnTo>
                      <a:pt x="85" y="27"/>
                    </a:lnTo>
                    <a:lnTo>
                      <a:pt x="85" y="25"/>
                    </a:lnTo>
                    <a:lnTo>
                      <a:pt x="85" y="23"/>
                    </a:lnTo>
                    <a:lnTo>
                      <a:pt x="85" y="21"/>
                    </a:lnTo>
                    <a:lnTo>
                      <a:pt x="85" y="18"/>
                    </a:lnTo>
                    <a:lnTo>
                      <a:pt x="85" y="16"/>
                    </a:lnTo>
                    <a:lnTo>
                      <a:pt x="84" y="14"/>
                    </a:lnTo>
                    <a:lnTo>
                      <a:pt x="84" y="13"/>
                    </a:lnTo>
                    <a:lnTo>
                      <a:pt x="83" y="11"/>
                    </a:lnTo>
                    <a:lnTo>
                      <a:pt x="82" y="10"/>
                    </a:lnTo>
                    <a:lnTo>
                      <a:pt x="80" y="8"/>
                    </a:lnTo>
                    <a:lnTo>
                      <a:pt x="79" y="7"/>
                    </a:lnTo>
                    <a:lnTo>
                      <a:pt x="77" y="5"/>
                    </a:lnTo>
                    <a:lnTo>
                      <a:pt x="76" y="4"/>
                    </a:lnTo>
                    <a:lnTo>
                      <a:pt x="74" y="3"/>
                    </a:lnTo>
                    <a:lnTo>
                      <a:pt x="72" y="2"/>
                    </a:lnTo>
                    <a:lnTo>
                      <a:pt x="70" y="1"/>
                    </a:lnTo>
                    <a:lnTo>
                      <a:pt x="67" y="1"/>
                    </a:lnTo>
                    <a:lnTo>
                      <a:pt x="65" y="0"/>
                    </a:lnTo>
                    <a:lnTo>
                      <a:pt x="63" y="0"/>
                    </a:lnTo>
                    <a:lnTo>
                      <a:pt x="61" y="0"/>
                    </a:lnTo>
                    <a:lnTo>
                      <a:pt x="59" y="0"/>
                    </a:lnTo>
                    <a:lnTo>
                      <a:pt x="56" y="1"/>
                    </a:lnTo>
                    <a:lnTo>
                      <a:pt x="54" y="1"/>
                    </a:lnTo>
                    <a:lnTo>
                      <a:pt x="52" y="2"/>
                    </a:lnTo>
                    <a:lnTo>
                      <a:pt x="50" y="3"/>
                    </a:lnTo>
                    <a:lnTo>
                      <a:pt x="47" y="5"/>
                    </a:lnTo>
                    <a:lnTo>
                      <a:pt x="46" y="7"/>
                    </a:lnTo>
                    <a:lnTo>
                      <a:pt x="44" y="8"/>
                    </a:lnTo>
                    <a:lnTo>
                      <a:pt x="43"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699" name="Freeform 27"/>
            <p:cNvSpPr>
              <a:spLocks/>
            </p:cNvSpPr>
            <p:nvPr/>
          </p:nvSpPr>
          <p:spPr bwMode="auto">
            <a:xfrm>
              <a:off x="1756" y="1468"/>
              <a:ext cx="186" cy="306"/>
            </a:xfrm>
            <a:custGeom>
              <a:avLst/>
              <a:gdLst/>
              <a:ahLst/>
              <a:cxnLst>
                <a:cxn ang="0">
                  <a:pos x="208" y="276"/>
                </a:cxn>
                <a:cxn ang="0">
                  <a:pos x="192" y="276"/>
                </a:cxn>
                <a:cxn ang="0">
                  <a:pos x="165" y="241"/>
                </a:cxn>
                <a:cxn ang="0">
                  <a:pos x="127" y="177"/>
                </a:cxn>
                <a:cxn ang="0">
                  <a:pos x="116" y="149"/>
                </a:cxn>
                <a:cxn ang="0">
                  <a:pos x="119" y="129"/>
                </a:cxn>
                <a:cxn ang="0">
                  <a:pos x="128" y="125"/>
                </a:cxn>
                <a:cxn ang="0">
                  <a:pos x="143" y="135"/>
                </a:cxn>
                <a:cxn ang="0">
                  <a:pos x="162" y="147"/>
                </a:cxn>
                <a:cxn ang="0">
                  <a:pos x="171" y="147"/>
                </a:cxn>
                <a:cxn ang="0">
                  <a:pos x="173" y="141"/>
                </a:cxn>
                <a:cxn ang="0">
                  <a:pos x="164" y="129"/>
                </a:cxn>
                <a:cxn ang="0">
                  <a:pos x="141" y="113"/>
                </a:cxn>
                <a:cxn ang="0">
                  <a:pos x="132" y="91"/>
                </a:cxn>
                <a:cxn ang="0">
                  <a:pos x="128" y="72"/>
                </a:cxn>
                <a:cxn ang="0">
                  <a:pos x="118" y="59"/>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59"/>
                </a:cxn>
                <a:cxn ang="0">
                  <a:pos x="68" y="67"/>
                </a:cxn>
                <a:cxn ang="0">
                  <a:pos x="58" y="79"/>
                </a:cxn>
                <a:cxn ang="0">
                  <a:pos x="48" y="104"/>
                </a:cxn>
                <a:cxn ang="0">
                  <a:pos x="43" y="128"/>
                </a:cxn>
                <a:cxn ang="0">
                  <a:pos x="42" y="153"/>
                </a:cxn>
                <a:cxn ang="0">
                  <a:pos x="43" y="166"/>
                </a:cxn>
                <a:cxn ang="0">
                  <a:pos x="51" y="170"/>
                </a:cxn>
                <a:cxn ang="0">
                  <a:pos x="55" y="166"/>
                </a:cxn>
                <a:cxn ang="0">
                  <a:pos x="55" y="139"/>
                </a:cxn>
                <a:cxn ang="0">
                  <a:pos x="58" y="122"/>
                </a:cxn>
                <a:cxn ang="0">
                  <a:pos x="67" y="114"/>
                </a:cxn>
                <a:cxn ang="0">
                  <a:pos x="73" y="120"/>
                </a:cxn>
                <a:cxn ang="0">
                  <a:pos x="71" y="147"/>
                </a:cxn>
                <a:cxn ang="0">
                  <a:pos x="64" y="175"/>
                </a:cxn>
                <a:cxn ang="0">
                  <a:pos x="55" y="206"/>
                </a:cxn>
                <a:cxn ang="0">
                  <a:pos x="34" y="237"/>
                </a:cxn>
                <a:cxn ang="0">
                  <a:pos x="8" y="268"/>
                </a:cxn>
                <a:cxn ang="0">
                  <a:pos x="0" y="285"/>
                </a:cxn>
                <a:cxn ang="0">
                  <a:pos x="20" y="305"/>
                </a:cxn>
                <a:cxn ang="0">
                  <a:pos x="34" y="302"/>
                </a:cxn>
                <a:cxn ang="0">
                  <a:pos x="24" y="289"/>
                </a:cxn>
                <a:cxn ang="0">
                  <a:pos x="31" y="272"/>
                </a:cxn>
                <a:cxn ang="0">
                  <a:pos x="64" y="234"/>
                </a:cxn>
                <a:cxn ang="0">
                  <a:pos x="88" y="206"/>
                </a:cxn>
                <a:cxn ang="0">
                  <a:pos x="99" y="200"/>
                </a:cxn>
                <a:cxn ang="0">
                  <a:pos x="114" y="209"/>
                </a:cxn>
                <a:cxn ang="0">
                  <a:pos x="148" y="255"/>
                </a:cxn>
                <a:cxn ang="0">
                  <a:pos x="175" y="294"/>
                </a:cxn>
                <a:cxn ang="0">
                  <a:pos x="186" y="297"/>
                </a:cxn>
                <a:cxn ang="0">
                  <a:pos x="200" y="287"/>
                </a:cxn>
              </a:cxnLst>
              <a:rect l="0" t="0" r="r" b="b"/>
              <a:pathLst>
                <a:path w="209" h="306">
                  <a:moveTo>
                    <a:pt x="207" y="281"/>
                  </a:moveTo>
                  <a:lnTo>
                    <a:pt x="208" y="276"/>
                  </a:lnTo>
                  <a:lnTo>
                    <a:pt x="200" y="277"/>
                  </a:lnTo>
                  <a:lnTo>
                    <a:pt x="192" y="276"/>
                  </a:lnTo>
                  <a:lnTo>
                    <a:pt x="182" y="268"/>
                  </a:lnTo>
                  <a:lnTo>
                    <a:pt x="165" y="241"/>
                  </a:lnTo>
                  <a:lnTo>
                    <a:pt x="140" y="200"/>
                  </a:lnTo>
                  <a:lnTo>
                    <a:pt x="127" y="177"/>
                  </a:lnTo>
                  <a:lnTo>
                    <a:pt x="118" y="159"/>
                  </a:lnTo>
                  <a:lnTo>
                    <a:pt x="116" y="149"/>
                  </a:lnTo>
                  <a:lnTo>
                    <a:pt x="116" y="137"/>
                  </a:lnTo>
                  <a:lnTo>
                    <a:pt x="119" y="129"/>
                  </a:lnTo>
                  <a:lnTo>
                    <a:pt x="124" y="125"/>
                  </a:lnTo>
                  <a:lnTo>
                    <a:pt x="128" y="125"/>
                  </a:lnTo>
                  <a:lnTo>
                    <a:pt x="133" y="128"/>
                  </a:lnTo>
                  <a:lnTo>
                    <a:pt x="143" y="135"/>
                  </a:lnTo>
                  <a:lnTo>
                    <a:pt x="154" y="143"/>
                  </a:lnTo>
                  <a:lnTo>
                    <a:pt x="162" y="147"/>
                  </a:lnTo>
                  <a:lnTo>
                    <a:pt x="167" y="149"/>
                  </a:lnTo>
                  <a:lnTo>
                    <a:pt x="171" y="147"/>
                  </a:lnTo>
                  <a:lnTo>
                    <a:pt x="174" y="143"/>
                  </a:lnTo>
                  <a:lnTo>
                    <a:pt x="173" y="141"/>
                  </a:lnTo>
                  <a:lnTo>
                    <a:pt x="171" y="137"/>
                  </a:lnTo>
                  <a:lnTo>
                    <a:pt x="164" y="129"/>
                  </a:lnTo>
                  <a:lnTo>
                    <a:pt x="149" y="120"/>
                  </a:lnTo>
                  <a:lnTo>
                    <a:pt x="141" y="113"/>
                  </a:lnTo>
                  <a:lnTo>
                    <a:pt x="136" y="104"/>
                  </a:lnTo>
                  <a:lnTo>
                    <a:pt x="132" y="91"/>
                  </a:lnTo>
                  <a:lnTo>
                    <a:pt x="131" y="78"/>
                  </a:lnTo>
                  <a:lnTo>
                    <a:pt x="128" y="72"/>
                  </a:lnTo>
                  <a:lnTo>
                    <a:pt x="124" y="66"/>
                  </a:lnTo>
                  <a:lnTo>
                    <a:pt x="118" y="59"/>
                  </a:lnTo>
                  <a:lnTo>
                    <a:pt x="114" y="55"/>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8"/>
                  </a:lnTo>
                  <a:lnTo>
                    <a:pt x="88" y="24"/>
                  </a:lnTo>
                  <a:lnTo>
                    <a:pt x="90" y="32"/>
                  </a:lnTo>
                  <a:lnTo>
                    <a:pt x="92" y="37"/>
                  </a:lnTo>
                  <a:lnTo>
                    <a:pt x="93" y="42"/>
                  </a:lnTo>
                  <a:lnTo>
                    <a:pt x="92" y="49"/>
                  </a:lnTo>
                  <a:lnTo>
                    <a:pt x="88" y="54"/>
                  </a:lnTo>
                  <a:lnTo>
                    <a:pt x="81" y="59"/>
                  </a:lnTo>
                  <a:lnTo>
                    <a:pt x="73" y="63"/>
                  </a:lnTo>
                  <a:lnTo>
                    <a:pt x="68" y="67"/>
                  </a:lnTo>
                  <a:lnTo>
                    <a:pt x="63" y="72"/>
                  </a:lnTo>
                  <a:lnTo>
                    <a:pt x="58" y="79"/>
                  </a:lnTo>
                  <a:lnTo>
                    <a:pt x="52" y="91"/>
                  </a:lnTo>
                  <a:lnTo>
                    <a:pt x="48" y="104"/>
                  </a:lnTo>
                  <a:lnTo>
                    <a:pt x="44" y="114"/>
                  </a:lnTo>
                  <a:lnTo>
                    <a:pt x="43" y="128"/>
                  </a:lnTo>
                  <a:lnTo>
                    <a:pt x="42" y="143"/>
                  </a:lnTo>
                  <a:lnTo>
                    <a:pt x="42" y="153"/>
                  </a:lnTo>
                  <a:lnTo>
                    <a:pt x="42" y="160"/>
                  </a:lnTo>
                  <a:lnTo>
                    <a:pt x="43" y="166"/>
                  </a:lnTo>
                  <a:lnTo>
                    <a:pt x="46" y="168"/>
                  </a:lnTo>
                  <a:lnTo>
                    <a:pt x="51" y="170"/>
                  </a:lnTo>
                  <a:lnTo>
                    <a:pt x="54" y="168"/>
                  </a:lnTo>
                  <a:lnTo>
                    <a:pt x="55" y="166"/>
                  </a:lnTo>
                  <a:lnTo>
                    <a:pt x="55" y="155"/>
                  </a:lnTo>
                  <a:lnTo>
                    <a:pt x="55" y="139"/>
                  </a:lnTo>
                  <a:lnTo>
                    <a:pt x="56" y="129"/>
                  </a:lnTo>
                  <a:lnTo>
                    <a:pt x="58" y="122"/>
                  </a:lnTo>
                  <a:lnTo>
                    <a:pt x="61" y="116"/>
                  </a:lnTo>
                  <a:lnTo>
                    <a:pt x="67" y="114"/>
                  </a:lnTo>
                  <a:lnTo>
                    <a:pt x="72" y="116"/>
                  </a:lnTo>
                  <a:lnTo>
                    <a:pt x="73" y="120"/>
                  </a:lnTo>
                  <a:lnTo>
                    <a:pt x="72" y="131"/>
                  </a:lnTo>
                  <a:lnTo>
                    <a:pt x="71" y="147"/>
                  </a:lnTo>
                  <a:lnTo>
                    <a:pt x="68" y="162"/>
                  </a:lnTo>
                  <a:lnTo>
                    <a:pt x="64" y="175"/>
                  </a:lnTo>
                  <a:lnTo>
                    <a:pt x="60" y="192"/>
                  </a:lnTo>
                  <a:lnTo>
                    <a:pt x="55" y="206"/>
                  </a:lnTo>
                  <a:lnTo>
                    <a:pt x="43" y="225"/>
                  </a:lnTo>
                  <a:lnTo>
                    <a:pt x="34" y="237"/>
                  </a:lnTo>
                  <a:lnTo>
                    <a:pt x="18" y="255"/>
                  </a:lnTo>
                  <a:lnTo>
                    <a:pt x="8" y="268"/>
                  </a:lnTo>
                  <a:lnTo>
                    <a:pt x="0" y="280"/>
                  </a:lnTo>
                  <a:lnTo>
                    <a:pt x="0" y="285"/>
                  </a:lnTo>
                  <a:lnTo>
                    <a:pt x="8" y="294"/>
                  </a:lnTo>
                  <a:lnTo>
                    <a:pt x="20" y="305"/>
                  </a:lnTo>
                  <a:lnTo>
                    <a:pt x="31" y="305"/>
                  </a:lnTo>
                  <a:lnTo>
                    <a:pt x="34" y="302"/>
                  </a:lnTo>
                  <a:lnTo>
                    <a:pt x="29" y="296"/>
                  </a:lnTo>
                  <a:lnTo>
                    <a:pt x="24" y="289"/>
                  </a:lnTo>
                  <a:lnTo>
                    <a:pt x="24" y="284"/>
                  </a:lnTo>
                  <a:lnTo>
                    <a:pt x="31" y="272"/>
                  </a:lnTo>
                  <a:lnTo>
                    <a:pt x="44" y="259"/>
                  </a:lnTo>
                  <a:lnTo>
                    <a:pt x="64" y="234"/>
                  </a:lnTo>
                  <a:lnTo>
                    <a:pt x="81" y="213"/>
                  </a:lnTo>
                  <a:lnTo>
                    <a:pt x="88" y="206"/>
                  </a:lnTo>
                  <a:lnTo>
                    <a:pt x="92" y="201"/>
                  </a:lnTo>
                  <a:lnTo>
                    <a:pt x="99" y="200"/>
                  </a:lnTo>
                  <a:lnTo>
                    <a:pt x="106" y="204"/>
                  </a:lnTo>
                  <a:lnTo>
                    <a:pt x="114" y="209"/>
                  </a:lnTo>
                  <a:lnTo>
                    <a:pt x="130" y="230"/>
                  </a:lnTo>
                  <a:lnTo>
                    <a:pt x="148" y="255"/>
                  </a:lnTo>
                  <a:lnTo>
                    <a:pt x="165" y="280"/>
                  </a:lnTo>
                  <a:lnTo>
                    <a:pt x="175" y="294"/>
                  </a:lnTo>
                  <a:lnTo>
                    <a:pt x="179" y="297"/>
                  </a:lnTo>
                  <a:lnTo>
                    <a:pt x="186" y="297"/>
                  </a:lnTo>
                  <a:lnTo>
                    <a:pt x="192" y="292"/>
                  </a:lnTo>
                  <a:lnTo>
                    <a:pt x="200" y="287"/>
                  </a:lnTo>
                  <a:lnTo>
                    <a:pt x="207" y="281"/>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6" name="Group 28"/>
            <p:cNvGrpSpPr>
              <a:grpSpLocks/>
            </p:cNvGrpSpPr>
            <p:nvPr/>
          </p:nvGrpSpPr>
          <p:grpSpPr bwMode="auto">
            <a:xfrm>
              <a:off x="1232" y="1458"/>
              <a:ext cx="241" cy="326"/>
              <a:chOff x="1386" y="1458"/>
              <a:chExt cx="271" cy="326"/>
            </a:xfrm>
          </p:grpSpPr>
          <p:grpSp>
            <p:nvGrpSpPr>
              <p:cNvPr id="7" name="Group 29"/>
              <p:cNvGrpSpPr>
                <a:grpSpLocks/>
              </p:cNvGrpSpPr>
              <p:nvPr/>
            </p:nvGrpSpPr>
            <p:grpSpPr bwMode="auto">
              <a:xfrm>
                <a:off x="1386" y="1458"/>
                <a:ext cx="271" cy="326"/>
                <a:chOff x="1386" y="1458"/>
                <a:chExt cx="271" cy="326"/>
              </a:xfrm>
            </p:grpSpPr>
            <p:sp>
              <p:nvSpPr>
                <p:cNvPr id="2716702" name="AutoShape 30"/>
                <p:cNvSpPr>
                  <a:spLocks noChangeArrowheads="1"/>
                </p:cNvSpPr>
                <p:nvPr/>
              </p:nvSpPr>
              <p:spPr bwMode="auto">
                <a:xfrm>
                  <a:off x="1386" y="1510"/>
                  <a:ext cx="271" cy="274"/>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03" name="AutoShape 31"/>
                <p:cNvSpPr>
                  <a:spLocks noChangeArrowheads="1"/>
                </p:cNvSpPr>
                <p:nvPr/>
              </p:nvSpPr>
              <p:spPr bwMode="auto">
                <a:xfrm>
                  <a:off x="1450" y="1458"/>
                  <a:ext cx="207" cy="4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04" name="Oval 32"/>
              <p:cNvSpPr>
                <a:spLocks noChangeArrowheads="1"/>
              </p:cNvSpPr>
              <p:nvPr/>
            </p:nvSpPr>
            <p:spPr bwMode="auto">
              <a:xfrm>
                <a:off x="1472" y="1486"/>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05" name="AutoShape 33"/>
              <p:cNvSpPr>
                <a:spLocks noChangeArrowheads="1"/>
              </p:cNvSpPr>
              <p:nvPr/>
            </p:nvSpPr>
            <p:spPr bwMode="auto">
              <a:xfrm>
                <a:off x="1418" y="1640"/>
                <a:ext cx="145" cy="59"/>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8" name="Group 34"/>
          <p:cNvGrpSpPr>
            <a:grpSpLocks/>
          </p:cNvGrpSpPr>
          <p:nvPr/>
        </p:nvGrpSpPr>
        <p:grpSpPr bwMode="auto">
          <a:xfrm>
            <a:off x="3321050" y="3046413"/>
            <a:ext cx="1441450" cy="517525"/>
            <a:chOff x="2353" y="1795"/>
            <a:chExt cx="1022" cy="326"/>
          </a:xfrm>
        </p:grpSpPr>
        <p:grpSp>
          <p:nvGrpSpPr>
            <p:cNvPr id="9" name="Group 35"/>
            <p:cNvGrpSpPr>
              <a:grpSpLocks/>
            </p:cNvGrpSpPr>
            <p:nvPr/>
          </p:nvGrpSpPr>
          <p:grpSpPr bwMode="auto">
            <a:xfrm>
              <a:off x="2353" y="1795"/>
              <a:ext cx="217" cy="326"/>
              <a:chOff x="2353" y="1795"/>
              <a:chExt cx="217" cy="326"/>
            </a:xfrm>
          </p:grpSpPr>
          <p:sp>
            <p:nvSpPr>
              <p:cNvPr id="2716708" name="AutoShape 36"/>
              <p:cNvSpPr>
                <a:spLocks noChangeArrowheads="1"/>
              </p:cNvSpPr>
              <p:nvPr/>
            </p:nvSpPr>
            <p:spPr bwMode="auto">
              <a:xfrm>
                <a:off x="2353" y="1849"/>
                <a:ext cx="217" cy="272"/>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09" name="AutoShape 37"/>
              <p:cNvSpPr>
                <a:spLocks noChangeArrowheads="1"/>
              </p:cNvSpPr>
              <p:nvPr/>
            </p:nvSpPr>
            <p:spPr bwMode="auto">
              <a:xfrm>
                <a:off x="2404" y="1795"/>
                <a:ext cx="166" cy="4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10" name="AutoShape 38"/>
              <p:cNvSpPr>
                <a:spLocks noChangeArrowheads="1"/>
              </p:cNvSpPr>
              <p:nvPr/>
            </p:nvSpPr>
            <p:spPr bwMode="auto">
              <a:xfrm>
                <a:off x="2396" y="1869"/>
                <a:ext cx="111" cy="18"/>
              </a:xfrm>
              <a:prstGeom prst="parallelogram">
                <a:avLst>
                  <a:gd name="adj" fmla="val 15413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0" name="Group 39"/>
            <p:cNvGrpSpPr>
              <a:grpSpLocks/>
            </p:cNvGrpSpPr>
            <p:nvPr/>
          </p:nvGrpSpPr>
          <p:grpSpPr bwMode="auto">
            <a:xfrm>
              <a:off x="2897" y="1838"/>
              <a:ext cx="211" cy="270"/>
              <a:chOff x="2897" y="1838"/>
              <a:chExt cx="211" cy="270"/>
            </a:xfrm>
          </p:grpSpPr>
          <p:sp>
            <p:nvSpPr>
              <p:cNvPr id="2716712" name="Freeform 40"/>
              <p:cNvSpPr>
                <a:spLocks/>
              </p:cNvSpPr>
              <p:nvPr/>
            </p:nvSpPr>
            <p:spPr bwMode="auto">
              <a:xfrm>
                <a:off x="3033" y="1963"/>
                <a:ext cx="64" cy="145"/>
              </a:xfrm>
              <a:custGeom>
                <a:avLst/>
                <a:gdLst/>
                <a:ahLst/>
                <a:cxnLst>
                  <a:cxn ang="0">
                    <a:pos x="46" y="0"/>
                  </a:cxn>
                  <a:cxn ang="0">
                    <a:pos x="63" y="0"/>
                  </a:cxn>
                  <a:cxn ang="0">
                    <a:pos x="17" y="144"/>
                  </a:cxn>
                  <a:cxn ang="0">
                    <a:pos x="0" y="144"/>
                  </a:cxn>
                  <a:cxn ang="0">
                    <a:pos x="46" y="0"/>
                  </a:cxn>
                </a:cxnLst>
                <a:rect l="0" t="0" r="r" b="b"/>
                <a:pathLst>
                  <a:path w="64" h="145">
                    <a:moveTo>
                      <a:pt x="46" y="0"/>
                    </a:moveTo>
                    <a:lnTo>
                      <a:pt x="63" y="0"/>
                    </a:lnTo>
                    <a:lnTo>
                      <a:pt x="17" y="144"/>
                    </a:lnTo>
                    <a:lnTo>
                      <a:pt x="0" y="144"/>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713" name="Rectangle 41"/>
              <p:cNvSpPr>
                <a:spLocks noChangeArrowheads="1"/>
              </p:cNvSpPr>
              <p:nvPr/>
            </p:nvSpPr>
            <p:spPr bwMode="auto">
              <a:xfrm>
                <a:off x="3028" y="1963"/>
                <a:ext cx="80"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14" name="Rectangle 42"/>
              <p:cNvSpPr>
                <a:spLocks noChangeArrowheads="1"/>
              </p:cNvSpPr>
              <p:nvPr/>
            </p:nvSpPr>
            <p:spPr bwMode="auto">
              <a:xfrm>
                <a:off x="3036" y="2022"/>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15" name="Rectangle 43"/>
              <p:cNvSpPr>
                <a:spLocks noChangeArrowheads="1"/>
              </p:cNvSpPr>
              <p:nvPr/>
            </p:nvSpPr>
            <p:spPr bwMode="auto">
              <a:xfrm>
                <a:off x="2898" y="2022"/>
                <a:ext cx="78"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16" name="Oval 44"/>
              <p:cNvSpPr>
                <a:spLocks noChangeArrowheads="1"/>
              </p:cNvSpPr>
              <p:nvPr/>
            </p:nvSpPr>
            <p:spPr bwMode="auto">
              <a:xfrm>
                <a:off x="2959" y="1838"/>
                <a:ext cx="24"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717" name="Freeform 45"/>
              <p:cNvSpPr>
                <a:spLocks/>
              </p:cNvSpPr>
              <p:nvPr/>
            </p:nvSpPr>
            <p:spPr bwMode="auto">
              <a:xfrm>
                <a:off x="2897" y="1884"/>
                <a:ext cx="144" cy="224"/>
              </a:xfrm>
              <a:custGeom>
                <a:avLst/>
                <a:gdLst/>
                <a:ahLst/>
                <a:cxnLst>
                  <a:cxn ang="0">
                    <a:pos x="1" y="103"/>
                  </a:cxn>
                  <a:cxn ang="0">
                    <a:pos x="1" y="106"/>
                  </a:cxn>
                  <a:cxn ang="0">
                    <a:pos x="0" y="110"/>
                  </a:cxn>
                  <a:cxn ang="0">
                    <a:pos x="0" y="113"/>
                  </a:cxn>
                  <a:cxn ang="0">
                    <a:pos x="1" y="117"/>
                  </a:cxn>
                  <a:cxn ang="0">
                    <a:pos x="3" y="120"/>
                  </a:cxn>
                  <a:cxn ang="0">
                    <a:pos x="6" y="123"/>
                  </a:cxn>
                  <a:cxn ang="0">
                    <a:pos x="9" y="125"/>
                  </a:cxn>
                  <a:cxn ang="0">
                    <a:pos x="11" y="126"/>
                  </a:cxn>
                  <a:cxn ang="0">
                    <a:pos x="15" y="126"/>
                  </a:cxn>
                  <a:cxn ang="0">
                    <a:pos x="93" y="223"/>
                  </a:cxn>
                  <a:cxn ang="0">
                    <a:pos x="118" y="107"/>
                  </a:cxn>
                  <a:cxn ang="0">
                    <a:pos x="117" y="105"/>
                  </a:cxn>
                  <a:cxn ang="0">
                    <a:pos x="116" y="103"/>
                  </a:cxn>
                  <a:cxn ang="0">
                    <a:pos x="114" y="101"/>
                  </a:cxn>
                  <a:cxn ang="0">
                    <a:pos x="112" y="99"/>
                  </a:cxn>
                  <a:cxn ang="0">
                    <a:pos x="110" y="98"/>
                  </a:cxn>
                  <a:cxn ang="0">
                    <a:pos x="107" y="97"/>
                  </a:cxn>
                  <a:cxn ang="0">
                    <a:pos x="104" y="97"/>
                  </a:cxn>
                  <a:cxn ang="0">
                    <a:pos x="102" y="97"/>
                  </a:cxn>
                  <a:cxn ang="0">
                    <a:pos x="69" y="57"/>
                  </a:cxn>
                  <a:cxn ang="0">
                    <a:pos x="133" y="70"/>
                  </a:cxn>
                  <a:cxn ang="0">
                    <a:pos x="135" y="70"/>
                  </a:cxn>
                  <a:cxn ang="0">
                    <a:pos x="137" y="69"/>
                  </a:cxn>
                  <a:cxn ang="0">
                    <a:pos x="140" y="67"/>
                  </a:cxn>
                  <a:cxn ang="0">
                    <a:pos x="142" y="65"/>
                  </a:cxn>
                  <a:cxn ang="0">
                    <a:pos x="142" y="62"/>
                  </a:cxn>
                  <a:cxn ang="0">
                    <a:pos x="143" y="59"/>
                  </a:cxn>
                  <a:cxn ang="0">
                    <a:pos x="142" y="56"/>
                  </a:cxn>
                  <a:cxn ang="0">
                    <a:pos x="141" y="53"/>
                  </a:cxn>
                  <a:cxn ang="0">
                    <a:pos x="139" y="51"/>
                  </a:cxn>
                  <a:cxn ang="0">
                    <a:pos x="137" y="49"/>
                  </a:cxn>
                  <a:cxn ang="0">
                    <a:pos x="134" y="49"/>
                  </a:cxn>
                  <a:cxn ang="0">
                    <a:pos x="91" y="49"/>
                  </a:cxn>
                  <a:cxn ang="0">
                    <a:pos x="83" y="32"/>
                  </a:cxn>
                  <a:cxn ang="0">
                    <a:pos x="84" y="28"/>
                  </a:cxn>
                  <a:cxn ang="0">
                    <a:pos x="84" y="23"/>
                  </a:cxn>
                  <a:cxn ang="0">
                    <a:pos x="84" y="18"/>
                  </a:cxn>
                  <a:cxn ang="0">
                    <a:pos x="83" y="14"/>
                  </a:cxn>
                  <a:cxn ang="0">
                    <a:pos x="82" y="11"/>
                  </a:cxn>
                  <a:cxn ang="0">
                    <a:pos x="79" y="8"/>
                  </a:cxn>
                  <a:cxn ang="0">
                    <a:pos x="76" y="5"/>
                  </a:cxn>
                  <a:cxn ang="0">
                    <a:pos x="73" y="3"/>
                  </a:cxn>
                  <a:cxn ang="0">
                    <a:pos x="69" y="1"/>
                  </a:cxn>
                  <a:cxn ang="0">
                    <a:pos x="64" y="0"/>
                  </a:cxn>
                  <a:cxn ang="0">
                    <a:pos x="60" y="0"/>
                  </a:cxn>
                  <a:cxn ang="0">
                    <a:pos x="56" y="1"/>
                  </a:cxn>
                  <a:cxn ang="0">
                    <a:pos x="51" y="2"/>
                  </a:cxn>
                  <a:cxn ang="0">
                    <a:pos x="47" y="5"/>
                  </a:cxn>
                  <a:cxn ang="0">
                    <a:pos x="43" y="9"/>
                  </a:cxn>
                  <a:cxn ang="0">
                    <a:pos x="41" y="12"/>
                  </a:cxn>
                  <a:cxn ang="0">
                    <a:pos x="39" y="17"/>
                  </a:cxn>
                </a:cxnLst>
                <a:rect l="0" t="0" r="r" b="b"/>
                <a:pathLst>
                  <a:path w="144" h="224">
                    <a:moveTo>
                      <a:pt x="39" y="17"/>
                    </a:moveTo>
                    <a:lnTo>
                      <a:pt x="1" y="103"/>
                    </a:lnTo>
                    <a:lnTo>
                      <a:pt x="1" y="105"/>
                    </a:lnTo>
                    <a:lnTo>
                      <a:pt x="1" y="106"/>
                    </a:lnTo>
                    <a:lnTo>
                      <a:pt x="0" y="107"/>
                    </a:lnTo>
                    <a:lnTo>
                      <a:pt x="0" y="110"/>
                    </a:lnTo>
                    <a:lnTo>
                      <a:pt x="0" y="111"/>
                    </a:lnTo>
                    <a:lnTo>
                      <a:pt x="0" y="113"/>
                    </a:lnTo>
                    <a:lnTo>
                      <a:pt x="1" y="115"/>
                    </a:lnTo>
                    <a:lnTo>
                      <a:pt x="1" y="117"/>
                    </a:lnTo>
                    <a:lnTo>
                      <a:pt x="2" y="118"/>
                    </a:lnTo>
                    <a:lnTo>
                      <a:pt x="3" y="120"/>
                    </a:lnTo>
                    <a:lnTo>
                      <a:pt x="4" y="122"/>
                    </a:lnTo>
                    <a:lnTo>
                      <a:pt x="6" y="123"/>
                    </a:lnTo>
                    <a:lnTo>
                      <a:pt x="8" y="124"/>
                    </a:lnTo>
                    <a:lnTo>
                      <a:pt x="9" y="125"/>
                    </a:lnTo>
                    <a:lnTo>
                      <a:pt x="10" y="125"/>
                    </a:lnTo>
                    <a:lnTo>
                      <a:pt x="11" y="126"/>
                    </a:lnTo>
                    <a:lnTo>
                      <a:pt x="13" y="126"/>
                    </a:lnTo>
                    <a:lnTo>
                      <a:pt x="15" y="126"/>
                    </a:lnTo>
                    <a:lnTo>
                      <a:pt x="93" y="126"/>
                    </a:lnTo>
                    <a:lnTo>
                      <a:pt x="93" y="223"/>
                    </a:lnTo>
                    <a:lnTo>
                      <a:pt x="118" y="223"/>
                    </a:lnTo>
                    <a:lnTo>
                      <a:pt x="118" y="107"/>
                    </a:lnTo>
                    <a:lnTo>
                      <a:pt x="118" y="106"/>
                    </a:lnTo>
                    <a:lnTo>
                      <a:pt x="117" y="105"/>
                    </a:lnTo>
                    <a:lnTo>
                      <a:pt x="117" y="103"/>
                    </a:lnTo>
                    <a:lnTo>
                      <a:pt x="116" y="103"/>
                    </a:lnTo>
                    <a:lnTo>
                      <a:pt x="116" y="102"/>
                    </a:lnTo>
                    <a:lnTo>
                      <a:pt x="114" y="101"/>
                    </a:lnTo>
                    <a:lnTo>
                      <a:pt x="114" y="100"/>
                    </a:lnTo>
                    <a:lnTo>
                      <a:pt x="112" y="99"/>
                    </a:lnTo>
                    <a:lnTo>
                      <a:pt x="111" y="99"/>
                    </a:lnTo>
                    <a:lnTo>
                      <a:pt x="110" y="98"/>
                    </a:lnTo>
                    <a:lnTo>
                      <a:pt x="109" y="98"/>
                    </a:lnTo>
                    <a:lnTo>
                      <a:pt x="107" y="97"/>
                    </a:lnTo>
                    <a:lnTo>
                      <a:pt x="105" y="97"/>
                    </a:lnTo>
                    <a:lnTo>
                      <a:pt x="104" y="97"/>
                    </a:lnTo>
                    <a:lnTo>
                      <a:pt x="103" y="97"/>
                    </a:lnTo>
                    <a:lnTo>
                      <a:pt x="102" y="97"/>
                    </a:lnTo>
                    <a:lnTo>
                      <a:pt x="56" y="95"/>
                    </a:lnTo>
                    <a:lnTo>
                      <a:pt x="69" y="57"/>
                    </a:lnTo>
                    <a:lnTo>
                      <a:pt x="78" y="70"/>
                    </a:lnTo>
                    <a:lnTo>
                      <a:pt x="133" y="70"/>
                    </a:lnTo>
                    <a:lnTo>
                      <a:pt x="134" y="70"/>
                    </a:lnTo>
                    <a:lnTo>
                      <a:pt x="135" y="70"/>
                    </a:lnTo>
                    <a:lnTo>
                      <a:pt x="137" y="69"/>
                    </a:lnTo>
                    <a:lnTo>
                      <a:pt x="137" y="69"/>
                    </a:lnTo>
                    <a:lnTo>
                      <a:pt x="139" y="68"/>
                    </a:lnTo>
                    <a:lnTo>
                      <a:pt x="140" y="67"/>
                    </a:lnTo>
                    <a:lnTo>
                      <a:pt x="140" y="66"/>
                    </a:lnTo>
                    <a:lnTo>
                      <a:pt x="142" y="65"/>
                    </a:lnTo>
                    <a:lnTo>
                      <a:pt x="142" y="64"/>
                    </a:lnTo>
                    <a:lnTo>
                      <a:pt x="142" y="62"/>
                    </a:lnTo>
                    <a:lnTo>
                      <a:pt x="143" y="61"/>
                    </a:lnTo>
                    <a:lnTo>
                      <a:pt x="143" y="59"/>
                    </a:lnTo>
                    <a:lnTo>
                      <a:pt x="143" y="57"/>
                    </a:lnTo>
                    <a:lnTo>
                      <a:pt x="142" y="56"/>
                    </a:lnTo>
                    <a:lnTo>
                      <a:pt x="142" y="55"/>
                    </a:lnTo>
                    <a:lnTo>
                      <a:pt x="141" y="53"/>
                    </a:lnTo>
                    <a:lnTo>
                      <a:pt x="140" y="52"/>
                    </a:lnTo>
                    <a:lnTo>
                      <a:pt x="139" y="51"/>
                    </a:lnTo>
                    <a:lnTo>
                      <a:pt x="138" y="50"/>
                    </a:lnTo>
                    <a:lnTo>
                      <a:pt x="137" y="49"/>
                    </a:lnTo>
                    <a:lnTo>
                      <a:pt x="136" y="49"/>
                    </a:lnTo>
                    <a:lnTo>
                      <a:pt x="134" y="49"/>
                    </a:lnTo>
                    <a:lnTo>
                      <a:pt x="133" y="49"/>
                    </a:lnTo>
                    <a:lnTo>
                      <a:pt x="91" y="49"/>
                    </a:lnTo>
                    <a:lnTo>
                      <a:pt x="82" y="33"/>
                    </a:lnTo>
                    <a:lnTo>
                      <a:pt x="83" y="32"/>
                    </a:lnTo>
                    <a:lnTo>
                      <a:pt x="84" y="30"/>
                    </a:lnTo>
                    <a:lnTo>
                      <a:pt x="84" y="28"/>
                    </a:lnTo>
                    <a:lnTo>
                      <a:pt x="84" y="26"/>
                    </a:lnTo>
                    <a:lnTo>
                      <a:pt x="84" y="23"/>
                    </a:lnTo>
                    <a:lnTo>
                      <a:pt x="84" y="21"/>
                    </a:lnTo>
                    <a:lnTo>
                      <a:pt x="84" y="18"/>
                    </a:lnTo>
                    <a:lnTo>
                      <a:pt x="84" y="16"/>
                    </a:lnTo>
                    <a:lnTo>
                      <a:pt x="83" y="14"/>
                    </a:lnTo>
                    <a:lnTo>
                      <a:pt x="82" y="13"/>
                    </a:lnTo>
                    <a:lnTo>
                      <a:pt x="82" y="11"/>
                    </a:lnTo>
                    <a:lnTo>
                      <a:pt x="80" y="10"/>
                    </a:lnTo>
                    <a:lnTo>
                      <a:pt x="79" y="8"/>
                    </a:lnTo>
                    <a:lnTo>
                      <a:pt x="78" y="7"/>
                    </a:lnTo>
                    <a:lnTo>
                      <a:pt x="76" y="5"/>
                    </a:lnTo>
                    <a:lnTo>
                      <a:pt x="75" y="4"/>
                    </a:lnTo>
                    <a:lnTo>
                      <a:pt x="73" y="3"/>
                    </a:lnTo>
                    <a:lnTo>
                      <a:pt x="71" y="2"/>
                    </a:lnTo>
                    <a:lnTo>
                      <a:pt x="69" y="1"/>
                    </a:lnTo>
                    <a:lnTo>
                      <a:pt x="66" y="1"/>
                    </a:lnTo>
                    <a:lnTo>
                      <a:pt x="64" y="0"/>
                    </a:lnTo>
                    <a:lnTo>
                      <a:pt x="63" y="0"/>
                    </a:lnTo>
                    <a:lnTo>
                      <a:pt x="60" y="0"/>
                    </a:lnTo>
                    <a:lnTo>
                      <a:pt x="58" y="0"/>
                    </a:lnTo>
                    <a:lnTo>
                      <a:pt x="56" y="1"/>
                    </a:lnTo>
                    <a:lnTo>
                      <a:pt x="54" y="1"/>
                    </a:lnTo>
                    <a:lnTo>
                      <a:pt x="51" y="2"/>
                    </a:lnTo>
                    <a:lnTo>
                      <a:pt x="49" y="3"/>
                    </a:lnTo>
                    <a:lnTo>
                      <a:pt x="47" y="5"/>
                    </a:lnTo>
                    <a:lnTo>
                      <a:pt x="45" y="7"/>
                    </a:lnTo>
                    <a:lnTo>
                      <a:pt x="43" y="9"/>
                    </a:lnTo>
                    <a:lnTo>
                      <a:pt x="42"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718" name="Freeform 46"/>
            <p:cNvSpPr>
              <a:spLocks/>
            </p:cNvSpPr>
            <p:nvPr/>
          </p:nvSpPr>
          <p:spPr bwMode="auto">
            <a:xfrm>
              <a:off x="3166" y="1805"/>
              <a:ext cx="209" cy="308"/>
            </a:xfrm>
            <a:custGeom>
              <a:avLst/>
              <a:gdLst/>
              <a:ahLst/>
              <a:cxnLst>
                <a:cxn ang="0">
                  <a:pos x="208" y="278"/>
                </a:cxn>
                <a:cxn ang="0">
                  <a:pos x="192" y="278"/>
                </a:cxn>
                <a:cxn ang="0">
                  <a:pos x="165" y="242"/>
                </a:cxn>
                <a:cxn ang="0">
                  <a:pos x="127" y="179"/>
                </a:cxn>
                <a:cxn ang="0">
                  <a:pos x="116" y="150"/>
                </a:cxn>
                <a:cxn ang="0">
                  <a:pos x="119" y="130"/>
                </a:cxn>
                <a:cxn ang="0">
                  <a:pos x="128" y="126"/>
                </a:cxn>
                <a:cxn ang="0">
                  <a:pos x="143" y="136"/>
                </a:cxn>
                <a:cxn ang="0">
                  <a:pos x="162" y="148"/>
                </a:cxn>
                <a:cxn ang="0">
                  <a:pos x="171" y="148"/>
                </a:cxn>
                <a:cxn ang="0">
                  <a:pos x="173" y="142"/>
                </a:cxn>
                <a:cxn ang="0">
                  <a:pos x="164" y="130"/>
                </a:cxn>
                <a:cxn ang="0">
                  <a:pos x="141" y="114"/>
                </a:cxn>
                <a:cxn ang="0">
                  <a:pos x="132" y="91"/>
                </a:cxn>
                <a:cxn ang="0">
                  <a:pos x="128" y="73"/>
                </a:cxn>
                <a:cxn ang="0">
                  <a:pos x="118" y="60"/>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60"/>
                </a:cxn>
                <a:cxn ang="0">
                  <a:pos x="68" y="67"/>
                </a:cxn>
                <a:cxn ang="0">
                  <a:pos x="58" y="79"/>
                </a:cxn>
                <a:cxn ang="0">
                  <a:pos x="48" y="105"/>
                </a:cxn>
                <a:cxn ang="0">
                  <a:pos x="43" y="128"/>
                </a:cxn>
                <a:cxn ang="0">
                  <a:pos x="42" y="154"/>
                </a:cxn>
                <a:cxn ang="0">
                  <a:pos x="43" y="167"/>
                </a:cxn>
                <a:cxn ang="0">
                  <a:pos x="51" y="171"/>
                </a:cxn>
                <a:cxn ang="0">
                  <a:pos x="55" y="167"/>
                </a:cxn>
                <a:cxn ang="0">
                  <a:pos x="55" y="140"/>
                </a:cxn>
                <a:cxn ang="0">
                  <a:pos x="58" y="123"/>
                </a:cxn>
                <a:cxn ang="0">
                  <a:pos x="67" y="115"/>
                </a:cxn>
                <a:cxn ang="0">
                  <a:pos x="73" y="120"/>
                </a:cxn>
                <a:cxn ang="0">
                  <a:pos x="71" y="148"/>
                </a:cxn>
                <a:cxn ang="0">
                  <a:pos x="64" y="176"/>
                </a:cxn>
                <a:cxn ang="0">
                  <a:pos x="55" y="208"/>
                </a:cxn>
                <a:cxn ang="0">
                  <a:pos x="34" y="238"/>
                </a:cxn>
                <a:cxn ang="0">
                  <a:pos x="8" y="270"/>
                </a:cxn>
                <a:cxn ang="0">
                  <a:pos x="0" y="287"/>
                </a:cxn>
                <a:cxn ang="0">
                  <a:pos x="20" y="307"/>
                </a:cxn>
                <a:cxn ang="0">
                  <a:pos x="34" y="304"/>
                </a:cxn>
                <a:cxn ang="0">
                  <a:pos x="24" y="291"/>
                </a:cxn>
                <a:cxn ang="0">
                  <a:pos x="31" y="274"/>
                </a:cxn>
                <a:cxn ang="0">
                  <a:pos x="64" y="236"/>
                </a:cxn>
                <a:cxn ang="0">
                  <a:pos x="88" y="208"/>
                </a:cxn>
                <a:cxn ang="0">
                  <a:pos x="99" y="201"/>
                </a:cxn>
                <a:cxn ang="0">
                  <a:pos x="114" y="210"/>
                </a:cxn>
                <a:cxn ang="0">
                  <a:pos x="148" y="257"/>
                </a:cxn>
                <a:cxn ang="0">
                  <a:pos x="175" y="296"/>
                </a:cxn>
                <a:cxn ang="0">
                  <a:pos x="186" y="299"/>
                </a:cxn>
                <a:cxn ang="0">
                  <a:pos x="200" y="288"/>
                </a:cxn>
              </a:cxnLst>
              <a:rect l="0" t="0" r="r" b="b"/>
              <a:pathLst>
                <a:path w="209" h="308">
                  <a:moveTo>
                    <a:pt x="207" y="283"/>
                  </a:moveTo>
                  <a:lnTo>
                    <a:pt x="208" y="278"/>
                  </a:lnTo>
                  <a:lnTo>
                    <a:pt x="200" y="279"/>
                  </a:lnTo>
                  <a:lnTo>
                    <a:pt x="192" y="278"/>
                  </a:lnTo>
                  <a:lnTo>
                    <a:pt x="182" y="270"/>
                  </a:lnTo>
                  <a:lnTo>
                    <a:pt x="165" y="242"/>
                  </a:lnTo>
                  <a:lnTo>
                    <a:pt x="140" y="201"/>
                  </a:lnTo>
                  <a:lnTo>
                    <a:pt x="127" y="179"/>
                  </a:lnTo>
                  <a:lnTo>
                    <a:pt x="118" y="160"/>
                  </a:lnTo>
                  <a:lnTo>
                    <a:pt x="116" y="150"/>
                  </a:lnTo>
                  <a:lnTo>
                    <a:pt x="116" y="138"/>
                  </a:lnTo>
                  <a:lnTo>
                    <a:pt x="119" y="130"/>
                  </a:lnTo>
                  <a:lnTo>
                    <a:pt x="124" y="126"/>
                  </a:lnTo>
                  <a:lnTo>
                    <a:pt x="128" y="126"/>
                  </a:lnTo>
                  <a:lnTo>
                    <a:pt x="133" y="128"/>
                  </a:lnTo>
                  <a:lnTo>
                    <a:pt x="143" y="136"/>
                  </a:lnTo>
                  <a:lnTo>
                    <a:pt x="154" y="144"/>
                  </a:lnTo>
                  <a:lnTo>
                    <a:pt x="162" y="148"/>
                  </a:lnTo>
                  <a:lnTo>
                    <a:pt x="167" y="150"/>
                  </a:lnTo>
                  <a:lnTo>
                    <a:pt x="171" y="148"/>
                  </a:lnTo>
                  <a:lnTo>
                    <a:pt x="174" y="144"/>
                  </a:lnTo>
                  <a:lnTo>
                    <a:pt x="173" y="142"/>
                  </a:lnTo>
                  <a:lnTo>
                    <a:pt x="171" y="138"/>
                  </a:lnTo>
                  <a:lnTo>
                    <a:pt x="164" y="130"/>
                  </a:lnTo>
                  <a:lnTo>
                    <a:pt x="149" y="120"/>
                  </a:lnTo>
                  <a:lnTo>
                    <a:pt x="141" y="114"/>
                  </a:lnTo>
                  <a:lnTo>
                    <a:pt x="136" y="105"/>
                  </a:lnTo>
                  <a:lnTo>
                    <a:pt x="132" y="91"/>
                  </a:lnTo>
                  <a:lnTo>
                    <a:pt x="131" y="78"/>
                  </a:lnTo>
                  <a:lnTo>
                    <a:pt x="128" y="73"/>
                  </a:lnTo>
                  <a:lnTo>
                    <a:pt x="124" y="66"/>
                  </a:lnTo>
                  <a:lnTo>
                    <a:pt x="118" y="60"/>
                  </a:lnTo>
                  <a:lnTo>
                    <a:pt x="114" y="56"/>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9"/>
                  </a:lnTo>
                  <a:lnTo>
                    <a:pt x="88" y="24"/>
                  </a:lnTo>
                  <a:lnTo>
                    <a:pt x="90" y="32"/>
                  </a:lnTo>
                  <a:lnTo>
                    <a:pt x="92" y="37"/>
                  </a:lnTo>
                  <a:lnTo>
                    <a:pt x="93" y="42"/>
                  </a:lnTo>
                  <a:lnTo>
                    <a:pt x="92" y="49"/>
                  </a:lnTo>
                  <a:lnTo>
                    <a:pt x="88" y="54"/>
                  </a:lnTo>
                  <a:lnTo>
                    <a:pt x="81" y="60"/>
                  </a:lnTo>
                  <a:lnTo>
                    <a:pt x="73" y="64"/>
                  </a:lnTo>
                  <a:lnTo>
                    <a:pt x="68" y="67"/>
                  </a:lnTo>
                  <a:lnTo>
                    <a:pt x="63" y="73"/>
                  </a:lnTo>
                  <a:lnTo>
                    <a:pt x="58" y="79"/>
                  </a:lnTo>
                  <a:lnTo>
                    <a:pt x="52" y="91"/>
                  </a:lnTo>
                  <a:lnTo>
                    <a:pt x="48" y="105"/>
                  </a:lnTo>
                  <a:lnTo>
                    <a:pt x="44" y="115"/>
                  </a:lnTo>
                  <a:lnTo>
                    <a:pt x="43" y="128"/>
                  </a:lnTo>
                  <a:lnTo>
                    <a:pt x="42" y="144"/>
                  </a:lnTo>
                  <a:lnTo>
                    <a:pt x="42" y="154"/>
                  </a:lnTo>
                  <a:lnTo>
                    <a:pt x="42" y="161"/>
                  </a:lnTo>
                  <a:lnTo>
                    <a:pt x="43" y="167"/>
                  </a:lnTo>
                  <a:lnTo>
                    <a:pt x="46" y="169"/>
                  </a:lnTo>
                  <a:lnTo>
                    <a:pt x="51" y="171"/>
                  </a:lnTo>
                  <a:lnTo>
                    <a:pt x="54" y="169"/>
                  </a:lnTo>
                  <a:lnTo>
                    <a:pt x="55" y="167"/>
                  </a:lnTo>
                  <a:lnTo>
                    <a:pt x="55" y="156"/>
                  </a:lnTo>
                  <a:lnTo>
                    <a:pt x="55" y="140"/>
                  </a:lnTo>
                  <a:lnTo>
                    <a:pt x="56" y="130"/>
                  </a:lnTo>
                  <a:lnTo>
                    <a:pt x="58" y="123"/>
                  </a:lnTo>
                  <a:lnTo>
                    <a:pt x="61" y="116"/>
                  </a:lnTo>
                  <a:lnTo>
                    <a:pt x="67" y="115"/>
                  </a:lnTo>
                  <a:lnTo>
                    <a:pt x="72" y="116"/>
                  </a:lnTo>
                  <a:lnTo>
                    <a:pt x="73" y="120"/>
                  </a:lnTo>
                  <a:lnTo>
                    <a:pt x="72" y="132"/>
                  </a:lnTo>
                  <a:lnTo>
                    <a:pt x="71" y="148"/>
                  </a:lnTo>
                  <a:lnTo>
                    <a:pt x="68" y="163"/>
                  </a:lnTo>
                  <a:lnTo>
                    <a:pt x="64" y="176"/>
                  </a:lnTo>
                  <a:lnTo>
                    <a:pt x="60" y="193"/>
                  </a:lnTo>
                  <a:lnTo>
                    <a:pt x="55" y="208"/>
                  </a:lnTo>
                  <a:lnTo>
                    <a:pt x="43" y="226"/>
                  </a:lnTo>
                  <a:lnTo>
                    <a:pt x="34" y="238"/>
                  </a:lnTo>
                  <a:lnTo>
                    <a:pt x="18" y="257"/>
                  </a:lnTo>
                  <a:lnTo>
                    <a:pt x="8" y="270"/>
                  </a:lnTo>
                  <a:lnTo>
                    <a:pt x="0" y="282"/>
                  </a:lnTo>
                  <a:lnTo>
                    <a:pt x="0" y="287"/>
                  </a:lnTo>
                  <a:lnTo>
                    <a:pt x="8" y="296"/>
                  </a:lnTo>
                  <a:lnTo>
                    <a:pt x="20" y="307"/>
                  </a:lnTo>
                  <a:lnTo>
                    <a:pt x="31" y="307"/>
                  </a:lnTo>
                  <a:lnTo>
                    <a:pt x="34" y="304"/>
                  </a:lnTo>
                  <a:lnTo>
                    <a:pt x="29" y="298"/>
                  </a:lnTo>
                  <a:lnTo>
                    <a:pt x="24" y="291"/>
                  </a:lnTo>
                  <a:lnTo>
                    <a:pt x="24" y="286"/>
                  </a:lnTo>
                  <a:lnTo>
                    <a:pt x="31" y="274"/>
                  </a:lnTo>
                  <a:lnTo>
                    <a:pt x="44" y="261"/>
                  </a:lnTo>
                  <a:lnTo>
                    <a:pt x="64" y="236"/>
                  </a:lnTo>
                  <a:lnTo>
                    <a:pt x="81" y="214"/>
                  </a:lnTo>
                  <a:lnTo>
                    <a:pt x="88" y="208"/>
                  </a:lnTo>
                  <a:lnTo>
                    <a:pt x="92" y="202"/>
                  </a:lnTo>
                  <a:lnTo>
                    <a:pt x="99" y="201"/>
                  </a:lnTo>
                  <a:lnTo>
                    <a:pt x="106" y="205"/>
                  </a:lnTo>
                  <a:lnTo>
                    <a:pt x="114" y="210"/>
                  </a:lnTo>
                  <a:lnTo>
                    <a:pt x="130" y="232"/>
                  </a:lnTo>
                  <a:lnTo>
                    <a:pt x="148" y="257"/>
                  </a:lnTo>
                  <a:lnTo>
                    <a:pt x="165" y="282"/>
                  </a:lnTo>
                  <a:lnTo>
                    <a:pt x="175" y="296"/>
                  </a:lnTo>
                  <a:lnTo>
                    <a:pt x="179" y="299"/>
                  </a:lnTo>
                  <a:lnTo>
                    <a:pt x="186" y="299"/>
                  </a:lnTo>
                  <a:lnTo>
                    <a:pt x="192" y="294"/>
                  </a:lnTo>
                  <a:lnTo>
                    <a:pt x="200" y="288"/>
                  </a:lnTo>
                  <a:lnTo>
                    <a:pt x="207" y="283"/>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1" name="Group 47"/>
            <p:cNvGrpSpPr>
              <a:grpSpLocks/>
            </p:cNvGrpSpPr>
            <p:nvPr/>
          </p:nvGrpSpPr>
          <p:grpSpPr bwMode="auto">
            <a:xfrm>
              <a:off x="2576" y="1795"/>
              <a:ext cx="273" cy="326"/>
              <a:chOff x="2576" y="1795"/>
              <a:chExt cx="273" cy="326"/>
            </a:xfrm>
          </p:grpSpPr>
          <p:grpSp>
            <p:nvGrpSpPr>
              <p:cNvPr id="12" name="Group 48"/>
              <p:cNvGrpSpPr>
                <a:grpSpLocks/>
              </p:cNvGrpSpPr>
              <p:nvPr/>
            </p:nvGrpSpPr>
            <p:grpSpPr bwMode="auto">
              <a:xfrm>
                <a:off x="2576" y="1795"/>
                <a:ext cx="273" cy="326"/>
                <a:chOff x="2576" y="1795"/>
                <a:chExt cx="273" cy="326"/>
              </a:xfrm>
            </p:grpSpPr>
            <p:sp>
              <p:nvSpPr>
                <p:cNvPr id="2716721" name="AutoShape 49"/>
                <p:cNvSpPr>
                  <a:spLocks noChangeArrowheads="1"/>
                </p:cNvSpPr>
                <p:nvPr/>
              </p:nvSpPr>
              <p:spPr bwMode="auto">
                <a:xfrm>
                  <a:off x="2576" y="1849"/>
                  <a:ext cx="273" cy="272"/>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22" name="AutoShape 50"/>
                <p:cNvSpPr>
                  <a:spLocks noChangeArrowheads="1"/>
                </p:cNvSpPr>
                <p:nvPr/>
              </p:nvSpPr>
              <p:spPr bwMode="auto">
                <a:xfrm>
                  <a:off x="2642" y="1795"/>
                  <a:ext cx="207" cy="4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23" name="Oval 51"/>
              <p:cNvSpPr>
                <a:spLocks noChangeArrowheads="1"/>
              </p:cNvSpPr>
              <p:nvPr/>
            </p:nvSpPr>
            <p:spPr bwMode="auto">
              <a:xfrm>
                <a:off x="2662" y="1823"/>
                <a:ext cx="27"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24" name="AutoShape 52"/>
              <p:cNvSpPr>
                <a:spLocks noChangeArrowheads="1"/>
              </p:cNvSpPr>
              <p:nvPr/>
            </p:nvSpPr>
            <p:spPr bwMode="auto">
              <a:xfrm>
                <a:off x="2608" y="1976"/>
                <a:ext cx="145" cy="60"/>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13" name="Group 53"/>
          <p:cNvGrpSpPr>
            <a:grpSpLocks/>
          </p:cNvGrpSpPr>
          <p:nvPr/>
        </p:nvGrpSpPr>
        <p:grpSpPr bwMode="auto">
          <a:xfrm>
            <a:off x="4999038" y="3492500"/>
            <a:ext cx="1446212" cy="517525"/>
            <a:chOff x="3543" y="2076"/>
            <a:chExt cx="1024" cy="326"/>
          </a:xfrm>
        </p:grpSpPr>
        <p:grpSp>
          <p:nvGrpSpPr>
            <p:cNvPr id="14" name="Group 54"/>
            <p:cNvGrpSpPr>
              <a:grpSpLocks/>
            </p:cNvGrpSpPr>
            <p:nvPr/>
          </p:nvGrpSpPr>
          <p:grpSpPr bwMode="auto">
            <a:xfrm>
              <a:off x="3543" y="2076"/>
              <a:ext cx="216" cy="326"/>
              <a:chOff x="3543" y="2076"/>
              <a:chExt cx="216" cy="326"/>
            </a:xfrm>
          </p:grpSpPr>
          <p:sp>
            <p:nvSpPr>
              <p:cNvPr id="2716727" name="AutoShape 55"/>
              <p:cNvSpPr>
                <a:spLocks noChangeArrowheads="1"/>
              </p:cNvSpPr>
              <p:nvPr/>
            </p:nvSpPr>
            <p:spPr bwMode="auto">
              <a:xfrm>
                <a:off x="3543" y="2129"/>
                <a:ext cx="216" cy="273"/>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28" name="AutoShape 56"/>
              <p:cNvSpPr>
                <a:spLocks noChangeArrowheads="1"/>
              </p:cNvSpPr>
              <p:nvPr/>
            </p:nvSpPr>
            <p:spPr bwMode="auto">
              <a:xfrm>
                <a:off x="3594" y="2076"/>
                <a:ext cx="165" cy="48"/>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29" name="AutoShape 57"/>
              <p:cNvSpPr>
                <a:spLocks noChangeArrowheads="1"/>
              </p:cNvSpPr>
              <p:nvPr/>
            </p:nvSpPr>
            <p:spPr bwMode="auto">
              <a:xfrm>
                <a:off x="3585" y="2150"/>
                <a:ext cx="114" cy="17"/>
              </a:xfrm>
              <a:prstGeom prst="parallelogram">
                <a:avLst>
                  <a:gd name="adj" fmla="val 167616"/>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5" name="Group 58"/>
            <p:cNvGrpSpPr>
              <a:grpSpLocks/>
            </p:cNvGrpSpPr>
            <p:nvPr/>
          </p:nvGrpSpPr>
          <p:grpSpPr bwMode="auto">
            <a:xfrm>
              <a:off x="4088" y="2120"/>
              <a:ext cx="210" cy="268"/>
              <a:chOff x="4088" y="2120"/>
              <a:chExt cx="210" cy="268"/>
            </a:xfrm>
          </p:grpSpPr>
          <p:sp>
            <p:nvSpPr>
              <p:cNvPr id="2716731" name="Freeform 59"/>
              <p:cNvSpPr>
                <a:spLocks/>
              </p:cNvSpPr>
              <p:nvPr/>
            </p:nvSpPr>
            <p:spPr bwMode="auto">
              <a:xfrm>
                <a:off x="4223" y="2243"/>
                <a:ext cx="64" cy="145"/>
              </a:xfrm>
              <a:custGeom>
                <a:avLst/>
                <a:gdLst/>
                <a:ahLst/>
                <a:cxnLst>
                  <a:cxn ang="0">
                    <a:pos x="46" y="0"/>
                  </a:cxn>
                  <a:cxn ang="0">
                    <a:pos x="63" y="0"/>
                  </a:cxn>
                  <a:cxn ang="0">
                    <a:pos x="17" y="144"/>
                  </a:cxn>
                  <a:cxn ang="0">
                    <a:pos x="0" y="144"/>
                  </a:cxn>
                  <a:cxn ang="0">
                    <a:pos x="46" y="0"/>
                  </a:cxn>
                </a:cxnLst>
                <a:rect l="0" t="0" r="r" b="b"/>
                <a:pathLst>
                  <a:path w="64" h="145">
                    <a:moveTo>
                      <a:pt x="46" y="0"/>
                    </a:moveTo>
                    <a:lnTo>
                      <a:pt x="63" y="0"/>
                    </a:lnTo>
                    <a:lnTo>
                      <a:pt x="17" y="144"/>
                    </a:lnTo>
                    <a:lnTo>
                      <a:pt x="0" y="144"/>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732" name="Rectangle 60"/>
              <p:cNvSpPr>
                <a:spLocks noChangeArrowheads="1"/>
              </p:cNvSpPr>
              <p:nvPr/>
            </p:nvSpPr>
            <p:spPr bwMode="auto">
              <a:xfrm>
                <a:off x="4218" y="2243"/>
                <a:ext cx="80"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33" name="Rectangle 61"/>
              <p:cNvSpPr>
                <a:spLocks noChangeArrowheads="1"/>
              </p:cNvSpPr>
              <p:nvPr/>
            </p:nvSpPr>
            <p:spPr bwMode="auto">
              <a:xfrm>
                <a:off x="4226" y="2302"/>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34" name="Rectangle 62"/>
              <p:cNvSpPr>
                <a:spLocks noChangeArrowheads="1"/>
              </p:cNvSpPr>
              <p:nvPr/>
            </p:nvSpPr>
            <p:spPr bwMode="auto">
              <a:xfrm>
                <a:off x="4090" y="2302"/>
                <a:ext cx="76"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35" name="Oval 63"/>
              <p:cNvSpPr>
                <a:spLocks noChangeArrowheads="1"/>
              </p:cNvSpPr>
              <p:nvPr/>
            </p:nvSpPr>
            <p:spPr bwMode="auto">
              <a:xfrm>
                <a:off x="4149" y="2120"/>
                <a:ext cx="24"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736" name="Freeform 64"/>
              <p:cNvSpPr>
                <a:spLocks/>
              </p:cNvSpPr>
              <p:nvPr/>
            </p:nvSpPr>
            <p:spPr bwMode="auto">
              <a:xfrm>
                <a:off x="4088" y="2166"/>
                <a:ext cx="145" cy="222"/>
              </a:xfrm>
              <a:custGeom>
                <a:avLst/>
                <a:gdLst/>
                <a:ahLst/>
                <a:cxnLst>
                  <a:cxn ang="0">
                    <a:pos x="1" y="102"/>
                  </a:cxn>
                  <a:cxn ang="0">
                    <a:pos x="1" y="105"/>
                  </a:cxn>
                  <a:cxn ang="0">
                    <a:pos x="0" y="109"/>
                  </a:cxn>
                  <a:cxn ang="0">
                    <a:pos x="0" y="112"/>
                  </a:cxn>
                  <a:cxn ang="0">
                    <a:pos x="1" y="116"/>
                  </a:cxn>
                  <a:cxn ang="0">
                    <a:pos x="3" y="119"/>
                  </a:cxn>
                  <a:cxn ang="0">
                    <a:pos x="6" y="122"/>
                  </a:cxn>
                  <a:cxn ang="0">
                    <a:pos x="9" y="124"/>
                  </a:cxn>
                  <a:cxn ang="0">
                    <a:pos x="12" y="125"/>
                  </a:cxn>
                  <a:cxn ang="0">
                    <a:pos x="15" y="125"/>
                  </a:cxn>
                  <a:cxn ang="0">
                    <a:pos x="94" y="221"/>
                  </a:cxn>
                  <a:cxn ang="0">
                    <a:pos x="119" y="106"/>
                  </a:cxn>
                  <a:cxn ang="0">
                    <a:pos x="118" y="104"/>
                  </a:cxn>
                  <a:cxn ang="0">
                    <a:pos x="117" y="102"/>
                  </a:cxn>
                  <a:cxn ang="0">
                    <a:pos x="115" y="100"/>
                  </a:cxn>
                  <a:cxn ang="0">
                    <a:pos x="113" y="98"/>
                  </a:cxn>
                  <a:cxn ang="0">
                    <a:pos x="111" y="97"/>
                  </a:cxn>
                  <a:cxn ang="0">
                    <a:pos x="107" y="96"/>
                  </a:cxn>
                  <a:cxn ang="0">
                    <a:pos x="105" y="96"/>
                  </a:cxn>
                  <a:cxn ang="0">
                    <a:pos x="102" y="96"/>
                  </a:cxn>
                  <a:cxn ang="0">
                    <a:pos x="69" y="56"/>
                  </a:cxn>
                  <a:cxn ang="0">
                    <a:pos x="134" y="70"/>
                  </a:cxn>
                  <a:cxn ang="0">
                    <a:pos x="136" y="69"/>
                  </a:cxn>
                  <a:cxn ang="0">
                    <a:pos x="138" y="68"/>
                  </a:cxn>
                  <a:cxn ang="0">
                    <a:pos x="141" y="66"/>
                  </a:cxn>
                  <a:cxn ang="0">
                    <a:pos x="143" y="65"/>
                  </a:cxn>
                  <a:cxn ang="0">
                    <a:pos x="143" y="62"/>
                  </a:cxn>
                  <a:cxn ang="0">
                    <a:pos x="144" y="59"/>
                  </a:cxn>
                  <a:cxn ang="0">
                    <a:pos x="143" y="55"/>
                  </a:cxn>
                  <a:cxn ang="0">
                    <a:pos x="142" y="53"/>
                  </a:cxn>
                  <a:cxn ang="0">
                    <a:pos x="140" y="51"/>
                  </a:cxn>
                  <a:cxn ang="0">
                    <a:pos x="138" y="49"/>
                  </a:cxn>
                  <a:cxn ang="0">
                    <a:pos x="135" y="48"/>
                  </a:cxn>
                  <a:cxn ang="0">
                    <a:pos x="91" y="48"/>
                  </a:cxn>
                  <a:cxn ang="0">
                    <a:pos x="84" y="31"/>
                  </a:cxn>
                  <a:cxn ang="0">
                    <a:pos x="84" y="27"/>
                  </a:cxn>
                  <a:cxn ang="0">
                    <a:pos x="85" y="23"/>
                  </a:cxn>
                  <a:cxn ang="0">
                    <a:pos x="85" y="18"/>
                  </a:cxn>
                  <a:cxn ang="0">
                    <a:pos x="84" y="14"/>
                  </a:cxn>
                  <a:cxn ang="0">
                    <a:pos x="82" y="11"/>
                  </a:cxn>
                  <a:cxn ang="0">
                    <a:pos x="80" y="8"/>
                  </a:cxn>
                  <a:cxn ang="0">
                    <a:pos x="77" y="5"/>
                  </a:cxn>
                  <a:cxn ang="0">
                    <a:pos x="73" y="3"/>
                  </a:cxn>
                  <a:cxn ang="0">
                    <a:pos x="69" y="1"/>
                  </a:cxn>
                  <a:cxn ang="0">
                    <a:pos x="65" y="0"/>
                  </a:cxn>
                  <a:cxn ang="0">
                    <a:pos x="60" y="0"/>
                  </a:cxn>
                  <a:cxn ang="0">
                    <a:pos x="56" y="1"/>
                  </a:cxn>
                  <a:cxn ang="0">
                    <a:pos x="51" y="2"/>
                  </a:cxn>
                  <a:cxn ang="0">
                    <a:pos x="47" y="5"/>
                  </a:cxn>
                  <a:cxn ang="0">
                    <a:pos x="44" y="8"/>
                  </a:cxn>
                  <a:cxn ang="0">
                    <a:pos x="41" y="12"/>
                  </a:cxn>
                  <a:cxn ang="0">
                    <a:pos x="39" y="17"/>
                  </a:cxn>
                </a:cxnLst>
                <a:rect l="0" t="0" r="r" b="b"/>
                <a:pathLst>
                  <a:path w="145" h="222">
                    <a:moveTo>
                      <a:pt x="39" y="17"/>
                    </a:moveTo>
                    <a:lnTo>
                      <a:pt x="1" y="102"/>
                    </a:lnTo>
                    <a:lnTo>
                      <a:pt x="1" y="104"/>
                    </a:lnTo>
                    <a:lnTo>
                      <a:pt x="1" y="105"/>
                    </a:lnTo>
                    <a:lnTo>
                      <a:pt x="0" y="106"/>
                    </a:lnTo>
                    <a:lnTo>
                      <a:pt x="0" y="109"/>
                    </a:lnTo>
                    <a:lnTo>
                      <a:pt x="0" y="110"/>
                    </a:lnTo>
                    <a:lnTo>
                      <a:pt x="0" y="112"/>
                    </a:lnTo>
                    <a:lnTo>
                      <a:pt x="1" y="114"/>
                    </a:lnTo>
                    <a:lnTo>
                      <a:pt x="1" y="116"/>
                    </a:lnTo>
                    <a:lnTo>
                      <a:pt x="2" y="117"/>
                    </a:lnTo>
                    <a:lnTo>
                      <a:pt x="3" y="119"/>
                    </a:lnTo>
                    <a:lnTo>
                      <a:pt x="5" y="121"/>
                    </a:lnTo>
                    <a:lnTo>
                      <a:pt x="6" y="122"/>
                    </a:lnTo>
                    <a:lnTo>
                      <a:pt x="8" y="123"/>
                    </a:lnTo>
                    <a:lnTo>
                      <a:pt x="9" y="124"/>
                    </a:lnTo>
                    <a:lnTo>
                      <a:pt x="10" y="124"/>
                    </a:lnTo>
                    <a:lnTo>
                      <a:pt x="12" y="125"/>
                    </a:lnTo>
                    <a:lnTo>
                      <a:pt x="14" y="125"/>
                    </a:lnTo>
                    <a:lnTo>
                      <a:pt x="15" y="125"/>
                    </a:lnTo>
                    <a:lnTo>
                      <a:pt x="94" y="125"/>
                    </a:lnTo>
                    <a:lnTo>
                      <a:pt x="94" y="221"/>
                    </a:lnTo>
                    <a:lnTo>
                      <a:pt x="119" y="221"/>
                    </a:lnTo>
                    <a:lnTo>
                      <a:pt x="119" y="106"/>
                    </a:lnTo>
                    <a:lnTo>
                      <a:pt x="119" y="105"/>
                    </a:lnTo>
                    <a:lnTo>
                      <a:pt x="118" y="104"/>
                    </a:lnTo>
                    <a:lnTo>
                      <a:pt x="118" y="102"/>
                    </a:lnTo>
                    <a:lnTo>
                      <a:pt x="117" y="102"/>
                    </a:lnTo>
                    <a:lnTo>
                      <a:pt x="116" y="101"/>
                    </a:lnTo>
                    <a:lnTo>
                      <a:pt x="115" y="100"/>
                    </a:lnTo>
                    <a:lnTo>
                      <a:pt x="114" y="99"/>
                    </a:lnTo>
                    <a:lnTo>
                      <a:pt x="113" y="98"/>
                    </a:lnTo>
                    <a:lnTo>
                      <a:pt x="112" y="98"/>
                    </a:lnTo>
                    <a:lnTo>
                      <a:pt x="111" y="97"/>
                    </a:lnTo>
                    <a:lnTo>
                      <a:pt x="109" y="97"/>
                    </a:lnTo>
                    <a:lnTo>
                      <a:pt x="107" y="96"/>
                    </a:lnTo>
                    <a:lnTo>
                      <a:pt x="106" y="96"/>
                    </a:lnTo>
                    <a:lnTo>
                      <a:pt x="105" y="96"/>
                    </a:lnTo>
                    <a:lnTo>
                      <a:pt x="104" y="96"/>
                    </a:lnTo>
                    <a:lnTo>
                      <a:pt x="102" y="96"/>
                    </a:lnTo>
                    <a:lnTo>
                      <a:pt x="57" y="94"/>
                    </a:lnTo>
                    <a:lnTo>
                      <a:pt x="69" y="56"/>
                    </a:lnTo>
                    <a:lnTo>
                      <a:pt x="78" y="70"/>
                    </a:lnTo>
                    <a:lnTo>
                      <a:pt x="134" y="70"/>
                    </a:lnTo>
                    <a:lnTo>
                      <a:pt x="135" y="69"/>
                    </a:lnTo>
                    <a:lnTo>
                      <a:pt x="136" y="69"/>
                    </a:lnTo>
                    <a:lnTo>
                      <a:pt x="138" y="68"/>
                    </a:lnTo>
                    <a:lnTo>
                      <a:pt x="138" y="68"/>
                    </a:lnTo>
                    <a:lnTo>
                      <a:pt x="140" y="67"/>
                    </a:lnTo>
                    <a:lnTo>
                      <a:pt x="141" y="66"/>
                    </a:lnTo>
                    <a:lnTo>
                      <a:pt x="141" y="65"/>
                    </a:lnTo>
                    <a:lnTo>
                      <a:pt x="143" y="65"/>
                    </a:lnTo>
                    <a:lnTo>
                      <a:pt x="143" y="63"/>
                    </a:lnTo>
                    <a:lnTo>
                      <a:pt x="143" y="62"/>
                    </a:lnTo>
                    <a:lnTo>
                      <a:pt x="144" y="61"/>
                    </a:lnTo>
                    <a:lnTo>
                      <a:pt x="144" y="59"/>
                    </a:lnTo>
                    <a:lnTo>
                      <a:pt x="144" y="57"/>
                    </a:lnTo>
                    <a:lnTo>
                      <a:pt x="143" y="55"/>
                    </a:lnTo>
                    <a:lnTo>
                      <a:pt x="143" y="54"/>
                    </a:lnTo>
                    <a:lnTo>
                      <a:pt x="142" y="53"/>
                    </a:lnTo>
                    <a:lnTo>
                      <a:pt x="141" y="52"/>
                    </a:lnTo>
                    <a:lnTo>
                      <a:pt x="140" y="51"/>
                    </a:lnTo>
                    <a:lnTo>
                      <a:pt x="139" y="50"/>
                    </a:lnTo>
                    <a:lnTo>
                      <a:pt x="138" y="49"/>
                    </a:lnTo>
                    <a:lnTo>
                      <a:pt x="137" y="48"/>
                    </a:lnTo>
                    <a:lnTo>
                      <a:pt x="135" y="48"/>
                    </a:lnTo>
                    <a:lnTo>
                      <a:pt x="134" y="48"/>
                    </a:lnTo>
                    <a:lnTo>
                      <a:pt x="91" y="48"/>
                    </a:lnTo>
                    <a:lnTo>
                      <a:pt x="82" y="33"/>
                    </a:lnTo>
                    <a:lnTo>
                      <a:pt x="84" y="31"/>
                    </a:lnTo>
                    <a:lnTo>
                      <a:pt x="84" y="29"/>
                    </a:lnTo>
                    <a:lnTo>
                      <a:pt x="84" y="27"/>
                    </a:lnTo>
                    <a:lnTo>
                      <a:pt x="85" y="25"/>
                    </a:lnTo>
                    <a:lnTo>
                      <a:pt x="85" y="23"/>
                    </a:lnTo>
                    <a:lnTo>
                      <a:pt x="85" y="21"/>
                    </a:lnTo>
                    <a:lnTo>
                      <a:pt x="85" y="18"/>
                    </a:lnTo>
                    <a:lnTo>
                      <a:pt x="84" y="16"/>
                    </a:lnTo>
                    <a:lnTo>
                      <a:pt x="84" y="14"/>
                    </a:lnTo>
                    <a:lnTo>
                      <a:pt x="83" y="13"/>
                    </a:lnTo>
                    <a:lnTo>
                      <a:pt x="82" y="11"/>
                    </a:lnTo>
                    <a:lnTo>
                      <a:pt x="81" y="10"/>
                    </a:lnTo>
                    <a:lnTo>
                      <a:pt x="80" y="8"/>
                    </a:lnTo>
                    <a:lnTo>
                      <a:pt x="78" y="7"/>
                    </a:lnTo>
                    <a:lnTo>
                      <a:pt x="77" y="5"/>
                    </a:lnTo>
                    <a:lnTo>
                      <a:pt x="75" y="4"/>
                    </a:lnTo>
                    <a:lnTo>
                      <a:pt x="73" y="3"/>
                    </a:lnTo>
                    <a:lnTo>
                      <a:pt x="71" y="2"/>
                    </a:lnTo>
                    <a:lnTo>
                      <a:pt x="69" y="1"/>
                    </a:lnTo>
                    <a:lnTo>
                      <a:pt x="67" y="1"/>
                    </a:lnTo>
                    <a:lnTo>
                      <a:pt x="65" y="0"/>
                    </a:lnTo>
                    <a:lnTo>
                      <a:pt x="63" y="0"/>
                    </a:lnTo>
                    <a:lnTo>
                      <a:pt x="60" y="0"/>
                    </a:lnTo>
                    <a:lnTo>
                      <a:pt x="59" y="0"/>
                    </a:lnTo>
                    <a:lnTo>
                      <a:pt x="56" y="1"/>
                    </a:lnTo>
                    <a:lnTo>
                      <a:pt x="54" y="1"/>
                    </a:lnTo>
                    <a:lnTo>
                      <a:pt x="51" y="2"/>
                    </a:lnTo>
                    <a:lnTo>
                      <a:pt x="50" y="3"/>
                    </a:lnTo>
                    <a:lnTo>
                      <a:pt x="47" y="5"/>
                    </a:lnTo>
                    <a:lnTo>
                      <a:pt x="46" y="7"/>
                    </a:lnTo>
                    <a:lnTo>
                      <a:pt x="44" y="8"/>
                    </a:lnTo>
                    <a:lnTo>
                      <a:pt x="42"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737" name="Freeform 65"/>
            <p:cNvSpPr>
              <a:spLocks/>
            </p:cNvSpPr>
            <p:nvPr/>
          </p:nvSpPr>
          <p:spPr bwMode="auto">
            <a:xfrm>
              <a:off x="4356" y="2085"/>
              <a:ext cx="211" cy="307"/>
            </a:xfrm>
            <a:custGeom>
              <a:avLst/>
              <a:gdLst/>
              <a:ahLst/>
              <a:cxnLst>
                <a:cxn ang="0">
                  <a:pos x="210" y="277"/>
                </a:cxn>
                <a:cxn ang="0">
                  <a:pos x="194" y="277"/>
                </a:cxn>
                <a:cxn ang="0">
                  <a:pos x="166" y="241"/>
                </a:cxn>
                <a:cxn ang="0">
                  <a:pos x="128" y="178"/>
                </a:cxn>
                <a:cxn ang="0">
                  <a:pos x="118" y="149"/>
                </a:cxn>
                <a:cxn ang="0">
                  <a:pos x="120" y="129"/>
                </a:cxn>
                <a:cxn ang="0">
                  <a:pos x="129" y="125"/>
                </a:cxn>
                <a:cxn ang="0">
                  <a:pos x="144" y="136"/>
                </a:cxn>
                <a:cxn ang="0">
                  <a:pos x="164" y="148"/>
                </a:cxn>
                <a:cxn ang="0">
                  <a:pos x="173" y="148"/>
                </a:cxn>
                <a:cxn ang="0">
                  <a:pos x="174" y="141"/>
                </a:cxn>
                <a:cxn ang="0">
                  <a:pos x="165" y="129"/>
                </a:cxn>
                <a:cxn ang="0">
                  <a:pos x="143" y="113"/>
                </a:cxn>
                <a:cxn ang="0">
                  <a:pos x="133" y="91"/>
                </a:cxn>
                <a:cxn ang="0">
                  <a:pos x="129" y="73"/>
                </a:cxn>
                <a:cxn ang="0">
                  <a:pos x="119" y="59"/>
                </a:cxn>
                <a:cxn ang="0">
                  <a:pos x="115" y="50"/>
                </a:cxn>
                <a:cxn ang="0">
                  <a:pos x="120" y="38"/>
                </a:cxn>
                <a:cxn ang="0">
                  <a:pos x="125" y="25"/>
                </a:cxn>
                <a:cxn ang="0">
                  <a:pos x="122" y="9"/>
                </a:cxn>
                <a:cxn ang="0">
                  <a:pos x="111" y="1"/>
                </a:cxn>
                <a:cxn ang="0">
                  <a:pos x="95" y="3"/>
                </a:cxn>
                <a:cxn ang="0">
                  <a:pos x="88" y="13"/>
                </a:cxn>
                <a:cxn ang="0">
                  <a:pos x="88" y="24"/>
                </a:cxn>
                <a:cxn ang="0">
                  <a:pos x="92" y="37"/>
                </a:cxn>
                <a:cxn ang="0">
                  <a:pos x="92" y="49"/>
                </a:cxn>
                <a:cxn ang="0">
                  <a:pos x="82" y="59"/>
                </a:cxn>
                <a:cxn ang="0">
                  <a:pos x="69" y="67"/>
                </a:cxn>
                <a:cxn ang="0">
                  <a:pos x="58" y="79"/>
                </a:cxn>
                <a:cxn ang="0">
                  <a:pos x="49" y="104"/>
                </a:cxn>
                <a:cxn ang="0">
                  <a:pos x="44" y="128"/>
                </a:cxn>
                <a:cxn ang="0">
                  <a:pos x="42" y="153"/>
                </a:cxn>
                <a:cxn ang="0">
                  <a:pos x="44" y="166"/>
                </a:cxn>
                <a:cxn ang="0">
                  <a:pos x="52" y="170"/>
                </a:cxn>
                <a:cxn ang="0">
                  <a:pos x="55" y="166"/>
                </a:cxn>
                <a:cxn ang="0">
                  <a:pos x="55" y="140"/>
                </a:cxn>
                <a:cxn ang="0">
                  <a:pos x="58" y="123"/>
                </a:cxn>
                <a:cxn ang="0">
                  <a:pos x="67" y="115"/>
                </a:cxn>
                <a:cxn ang="0">
                  <a:pos x="74" y="120"/>
                </a:cxn>
                <a:cxn ang="0">
                  <a:pos x="71" y="148"/>
                </a:cxn>
                <a:cxn ang="0">
                  <a:pos x="65" y="175"/>
                </a:cxn>
                <a:cxn ang="0">
                  <a:pos x="55" y="207"/>
                </a:cxn>
                <a:cxn ang="0">
                  <a:pos x="34" y="237"/>
                </a:cxn>
                <a:cxn ang="0">
                  <a:pos x="8" y="269"/>
                </a:cxn>
                <a:cxn ang="0">
                  <a:pos x="0" y="286"/>
                </a:cxn>
                <a:cxn ang="0">
                  <a:pos x="20" y="306"/>
                </a:cxn>
                <a:cxn ang="0">
                  <a:pos x="34" y="303"/>
                </a:cxn>
                <a:cxn ang="0">
                  <a:pos x="24" y="290"/>
                </a:cxn>
                <a:cxn ang="0">
                  <a:pos x="32" y="273"/>
                </a:cxn>
                <a:cxn ang="0">
                  <a:pos x="65" y="235"/>
                </a:cxn>
                <a:cxn ang="0">
                  <a:pos x="88" y="207"/>
                </a:cxn>
                <a:cxn ang="0">
                  <a:pos x="100" y="200"/>
                </a:cxn>
                <a:cxn ang="0">
                  <a:pos x="115" y="210"/>
                </a:cxn>
                <a:cxn ang="0">
                  <a:pos x="149" y="256"/>
                </a:cxn>
                <a:cxn ang="0">
                  <a:pos x="177" y="295"/>
                </a:cxn>
                <a:cxn ang="0">
                  <a:pos x="188" y="298"/>
                </a:cxn>
                <a:cxn ang="0">
                  <a:pos x="202" y="288"/>
                </a:cxn>
              </a:cxnLst>
              <a:rect l="0" t="0" r="r" b="b"/>
              <a:pathLst>
                <a:path w="211" h="307">
                  <a:moveTo>
                    <a:pt x="209" y="282"/>
                  </a:moveTo>
                  <a:lnTo>
                    <a:pt x="210" y="277"/>
                  </a:lnTo>
                  <a:lnTo>
                    <a:pt x="202" y="278"/>
                  </a:lnTo>
                  <a:lnTo>
                    <a:pt x="194" y="277"/>
                  </a:lnTo>
                  <a:lnTo>
                    <a:pt x="184" y="269"/>
                  </a:lnTo>
                  <a:lnTo>
                    <a:pt x="166" y="241"/>
                  </a:lnTo>
                  <a:lnTo>
                    <a:pt x="141" y="200"/>
                  </a:lnTo>
                  <a:lnTo>
                    <a:pt x="128" y="178"/>
                  </a:lnTo>
                  <a:lnTo>
                    <a:pt x="119" y="160"/>
                  </a:lnTo>
                  <a:lnTo>
                    <a:pt x="118" y="149"/>
                  </a:lnTo>
                  <a:lnTo>
                    <a:pt x="118" y="137"/>
                  </a:lnTo>
                  <a:lnTo>
                    <a:pt x="120" y="129"/>
                  </a:lnTo>
                  <a:lnTo>
                    <a:pt x="125" y="125"/>
                  </a:lnTo>
                  <a:lnTo>
                    <a:pt x="129" y="125"/>
                  </a:lnTo>
                  <a:lnTo>
                    <a:pt x="135" y="128"/>
                  </a:lnTo>
                  <a:lnTo>
                    <a:pt x="144" y="136"/>
                  </a:lnTo>
                  <a:lnTo>
                    <a:pt x="156" y="144"/>
                  </a:lnTo>
                  <a:lnTo>
                    <a:pt x="164" y="148"/>
                  </a:lnTo>
                  <a:lnTo>
                    <a:pt x="169" y="149"/>
                  </a:lnTo>
                  <a:lnTo>
                    <a:pt x="173" y="148"/>
                  </a:lnTo>
                  <a:lnTo>
                    <a:pt x="176" y="144"/>
                  </a:lnTo>
                  <a:lnTo>
                    <a:pt x="174" y="141"/>
                  </a:lnTo>
                  <a:lnTo>
                    <a:pt x="173" y="137"/>
                  </a:lnTo>
                  <a:lnTo>
                    <a:pt x="165" y="129"/>
                  </a:lnTo>
                  <a:lnTo>
                    <a:pt x="151" y="120"/>
                  </a:lnTo>
                  <a:lnTo>
                    <a:pt x="143" y="113"/>
                  </a:lnTo>
                  <a:lnTo>
                    <a:pt x="137" y="104"/>
                  </a:lnTo>
                  <a:lnTo>
                    <a:pt x="133" y="91"/>
                  </a:lnTo>
                  <a:lnTo>
                    <a:pt x="132" y="78"/>
                  </a:lnTo>
                  <a:lnTo>
                    <a:pt x="129" y="73"/>
                  </a:lnTo>
                  <a:lnTo>
                    <a:pt x="125" y="66"/>
                  </a:lnTo>
                  <a:lnTo>
                    <a:pt x="119" y="59"/>
                  </a:lnTo>
                  <a:lnTo>
                    <a:pt x="115" y="55"/>
                  </a:lnTo>
                  <a:lnTo>
                    <a:pt x="115" y="50"/>
                  </a:lnTo>
                  <a:lnTo>
                    <a:pt x="118" y="42"/>
                  </a:lnTo>
                  <a:lnTo>
                    <a:pt x="120" y="38"/>
                  </a:lnTo>
                  <a:lnTo>
                    <a:pt x="123" y="33"/>
                  </a:lnTo>
                  <a:lnTo>
                    <a:pt x="125" y="25"/>
                  </a:lnTo>
                  <a:lnTo>
                    <a:pt x="123" y="16"/>
                  </a:lnTo>
                  <a:lnTo>
                    <a:pt x="122" y="9"/>
                  </a:lnTo>
                  <a:lnTo>
                    <a:pt x="118" y="4"/>
                  </a:lnTo>
                  <a:lnTo>
                    <a:pt x="111" y="1"/>
                  </a:lnTo>
                  <a:lnTo>
                    <a:pt x="102" y="0"/>
                  </a:lnTo>
                  <a:lnTo>
                    <a:pt x="95" y="3"/>
                  </a:lnTo>
                  <a:lnTo>
                    <a:pt x="91" y="7"/>
                  </a:lnTo>
                  <a:lnTo>
                    <a:pt x="88" y="13"/>
                  </a:lnTo>
                  <a:lnTo>
                    <a:pt x="87" y="18"/>
                  </a:lnTo>
                  <a:lnTo>
                    <a:pt x="88" y="24"/>
                  </a:lnTo>
                  <a:lnTo>
                    <a:pt x="91" y="32"/>
                  </a:lnTo>
                  <a:lnTo>
                    <a:pt x="92" y="37"/>
                  </a:lnTo>
                  <a:lnTo>
                    <a:pt x="94" y="42"/>
                  </a:lnTo>
                  <a:lnTo>
                    <a:pt x="92" y="49"/>
                  </a:lnTo>
                  <a:lnTo>
                    <a:pt x="88" y="54"/>
                  </a:lnTo>
                  <a:lnTo>
                    <a:pt x="82" y="59"/>
                  </a:lnTo>
                  <a:lnTo>
                    <a:pt x="74" y="63"/>
                  </a:lnTo>
                  <a:lnTo>
                    <a:pt x="69" y="67"/>
                  </a:lnTo>
                  <a:lnTo>
                    <a:pt x="63" y="73"/>
                  </a:lnTo>
                  <a:lnTo>
                    <a:pt x="58" y="79"/>
                  </a:lnTo>
                  <a:lnTo>
                    <a:pt x="53" y="91"/>
                  </a:lnTo>
                  <a:lnTo>
                    <a:pt x="49" y="104"/>
                  </a:lnTo>
                  <a:lnTo>
                    <a:pt x="45" y="115"/>
                  </a:lnTo>
                  <a:lnTo>
                    <a:pt x="44" y="128"/>
                  </a:lnTo>
                  <a:lnTo>
                    <a:pt x="42" y="144"/>
                  </a:lnTo>
                  <a:lnTo>
                    <a:pt x="42" y="153"/>
                  </a:lnTo>
                  <a:lnTo>
                    <a:pt x="42" y="161"/>
                  </a:lnTo>
                  <a:lnTo>
                    <a:pt x="44" y="166"/>
                  </a:lnTo>
                  <a:lnTo>
                    <a:pt x="46" y="169"/>
                  </a:lnTo>
                  <a:lnTo>
                    <a:pt x="52" y="170"/>
                  </a:lnTo>
                  <a:lnTo>
                    <a:pt x="54" y="169"/>
                  </a:lnTo>
                  <a:lnTo>
                    <a:pt x="55" y="166"/>
                  </a:lnTo>
                  <a:lnTo>
                    <a:pt x="55" y="156"/>
                  </a:lnTo>
                  <a:lnTo>
                    <a:pt x="55" y="140"/>
                  </a:lnTo>
                  <a:lnTo>
                    <a:pt x="57" y="129"/>
                  </a:lnTo>
                  <a:lnTo>
                    <a:pt x="58" y="123"/>
                  </a:lnTo>
                  <a:lnTo>
                    <a:pt x="62" y="116"/>
                  </a:lnTo>
                  <a:lnTo>
                    <a:pt x="67" y="115"/>
                  </a:lnTo>
                  <a:lnTo>
                    <a:pt x="73" y="116"/>
                  </a:lnTo>
                  <a:lnTo>
                    <a:pt x="74" y="120"/>
                  </a:lnTo>
                  <a:lnTo>
                    <a:pt x="73" y="132"/>
                  </a:lnTo>
                  <a:lnTo>
                    <a:pt x="71" y="148"/>
                  </a:lnTo>
                  <a:lnTo>
                    <a:pt x="69" y="162"/>
                  </a:lnTo>
                  <a:lnTo>
                    <a:pt x="65" y="175"/>
                  </a:lnTo>
                  <a:lnTo>
                    <a:pt x="61" y="193"/>
                  </a:lnTo>
                  <a:lnTo>
                    <a:pt x="55" y="207"/>
                  </a:lnTo>
                  <a:lnTo>
                    <a:pt x="44" y="226"/>
                  </a:lnTo>
                  <a:lnTo>
                    <a:pt x="34" y="237"/>
                  </a:lnTo>
                  <a:lnTo>
                    <a:pt x="18" y="256"/>
                  </a:lnTo>
                  <a:lnTo>
                    <a:pt x="8" y="269"/>
                  </a:lnTo>
                  <a:lnTo>
                    <a:pt x="0" y="281"/>
                  </a:lnTo>
                  <a:lnTo>
                    <a:pt x="0" y="286"/>
                  </a:lnTo>
                  <a:lnTo>
                    <a:pt x="8" y="295"/>
                  </a:lnTo>
                  <a:lnTo>
                    <a:pt x="20" y="306"/>
                  </a:lnTo>
                  <a:lnTo>
                    <a:pt x="32" y="306"/>
                  </a:lnTo>
                  <a:lnTo>
                    <a:pt x="34" y="303"/>
                  </a:lnTo>
                  <a:lnTo>
                    <a:pt x="29" y="297"/>
                  </a:lnTo>
                  <a:lnTo>
                    <a:pt x="24" y="290"/>
                  </a:lnTo>
                  <a:lnTo>
                    <a:pt x="24" y="285"/>
                  </a:lnTo>
                  <a:lnTo>
                    <a:pt x="32" y="273"/>
                  </a:lnTo>
                  <a:lnTo>
                    <a:pt x="45" y="260"/>
                  </a:lnTo>
                  <a:lnTo>
                    <a:pt x="65" y="235"/>
                  </a:lnTo>
                  <a:lnTo>
                    <a:pt x="82" y="214"/>
                  </a:lnTo>
                  <a:lnTo>
                    <a:pt x="88" y="207"/>
                  </a:lnTo>
                  <a:lnTo>
                    <a:pt x="92" y="202"/>
                  </a:lnTo>
                  <a:lnTo>
                    <a:pt x="100" y="200"/>
                  </a:lnTo>
                  <a:lnTo>
                    <a:pt x="107" y="204"/>
                  </a:lnTo>
                  <a:lnTo>
                    <a:pt x="115" y="210"/>
                  </a:lnTo>
                  <a:lnTo>
                    <a:pt x="131" y="231"/>
                  </a:lnTo>
                  <a:lnTo>
                    <a:pt x="149" y="256"/>
                  </a:lnTo>
                  <a:lnTo>
                    <a:pt x="166" y="281"/>
                  </a:lnTo>
                  <a:lnTo>
                    <a:pt x="177" y="295"/>
                  </a:lnTo>
                  <a:lnTo>
                    <a:pt x="181" y="298"/>
                  </a:lnTo>
                  <a:lnTo>
                    <a:pt x="188" y="298"/>
                  </a:lnTo>
                  <a:lnTo>
                    <a:pt x="194" y="293"/>
                  </a:lnTo>
                  <a:lnTo>
                    <a:pt x="202" y="288"/>
                  </a:lnTo>
                  <a:lnTo>
                    <a:pt x="209" y="282"/>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6" name="Group 66"/>
            <p:cNvGrpSpPr>
              <a:grpSpLocks/>
            </p:cNvGrpSpPr>
            <p:nvPr/>
          </p:nvGrpSpPr>
          <p:grpSpPr bwMode="auto">
            <a:xfrm>
              <a:off x="3767" y="2076"/>
              <a:ext cx="273" cy="326"/>
              <a:chOff x="3767" y="2076"/>
              <a:chExt cx="273" cy="326"/>
            </a:xfrm>
          </p:grpSpPr>
          <p:grpSp>
            <p:nvGrpSpPr>
              <p:cNvPr id="17" name="Group 67"/>
              <p:cNvGrpSpPr>
                <a:grpSpLocks/>
              </p:cNvGrpSpPr>
              <p:nvPr/>
            </p:nvGrpSpPr>
            <p:grpSpPr bwMode="auto">
              <a:xfrm>
                <a:off x="3767" y="2076"/>
                <a:ext cx="273" cy="326"/>
                <a:chOff x="3767" y="2076"/>
                <a:chExt cx="273" cy="326"/>
              </a:xfrm>
            </p:grpSpPr>
            <p:sp>
              <p:nvSpPr>
                <p:cNvPr id="2716740" name="AutoShape 68"/>
                <p:cNvSpPr>
                  <a:spLocks noChangeArrowheads="1"/>
                </p:cNvSpPr>
                <p:nvPr/>
              </p:nvSpPr>
              <p:spPr bwMode="auto">
                <a:xfrm>
                  <a:off x="3767" y="2129"/>
                  <a:ext cx="273" cy="273"/>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41" name="AutoShape 69"/>
                <p:cNvSpPr>
                  <a:spLocks noChangeArrowheads="1"/>
                </p:cNvSpPr>
                <p:nvPr/>
              </p:nvSpPr>
              <p:spPr bwMode="auto">
                <a:xfrm>
                  <a:off x="3832" y="2076"/>
                  <a:ext cx="208" cy="48"/>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42" name="Oval 70"/>
              <p:cNvSpPr>
                <a:spLocks noChangeArrowheads="1"/>
              </p:cNvSpPr>
              <p:nvPr/>
            </p:nvSpPr>
            <p:spPr bwMode="auto">
              <a:xfrm>
                <a:off x="3852" y="2103"/>
                <a:ext cx="29"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43" name="AutoShape 71"/>
              <p:cNvSpPr>
                <a:spLocks noChangeArrowheads="1"/>
              </p:cNvSpPr>
              <p:nvPr/>
            </p:nvSpPr>
            <p:spPr bwMode="auto">
              <a:xfrm>
                <a:off x="3800" y="2257"/>
                <a:ext cx="143" cy="60"/>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18" name="Group 72"/>
          <p:cNvGrpSpPr>
            <a:grpSpLocks/>
          </p:cNvGrpSpPr>
          <p:nvPr/>
        </p:nvGrpSpPr>
        <p:grpSpPr bwMode="auto">
          <a:xfrm>
            <a:off x="6678613" y="3892550"/>
            <a:ext cx="1443037" cy="517525"/>
            <a:chOff x="4733" y="2328"/>
            <a:chExt cx="1022" cy="326"/>
          </a:xfrm>
        </p:grpSpPr>
        <p:grpSp>
          <p:nvGrpSpPr>
            <p:cNvPr id="19" name="Group 73"/>
            <p:cNvGrpSpPr>
              <a:grpSpLocks/>
            </p:cNvGrpSpPr>
            <p:nvPr/>
          </p:nvGrpSpPr>
          <p:grpSpPr bwMode="auto">
            <a:xfrm>
              <a:off x="4733" y="2328"/>
              <a:ext cx="217" cy="326"/>
              <a:chOff x="4733" y="2328"/>
              <a:chExt cx="217" cy="326"/>
            </a:xfrm>
          </p:grpSpPr>
          <p:sp>
            <p:nvSpPr>
              <p:cNvPr id="2716746" name="AutoShape 74"/>
              <p:cNvSpPr>
                <a:spLocks noChangeArrowheads="1"/>
              </p:cNvSpPr>
              <p:nvPr/>
            </p:nvSpPr>
            <p:spPr bwMode="auto">
              <a:xfrm>
                <a:off x="4733" y="2381"/>
                <a:ext cx="217" cy="273"/>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47" name="AutoShape 75"/>
              <p:cNvSpPr>
                <a:spLocks noChangeArrowheads="1"/>
              </p:cNvSpPr>
              <p:nvPr/>
            </p:nvSpPr>
            <p:spPr bwMode="auto">
              <a:xfrm>
                <a:off x="4786" y="2328"/>
                <a:ext cx="164" cy="48"/>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48" name="AutoShape 76"/>
              <p:cNvSpPr>
                <a:spLocks noChangeArrowheads="1"/>
              </p:cNvSpPr>
              <p:nvPr/>
            </p:nvSpPr>
            <p:spPr bwMode="auto">
              <a:xfrm>
                <a:off x="4776" y="2402"/>
                <a:ext cx="114" cy="17"/>
              </a:xfrm>
              <a:prstGeom prst="parallelogram">
                <a:avLst>
                  <a:gd name="adj" fmla="val 167616"/>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20" name="Group 77"/>
            <p:cNvGrpSpPr>
              <a:grpSpLocks/>
            </p:cNvGrpSpPr>
            <p:nvPr/>
          </p:nvGrpSpPr>
          <p:grpSpPr bwMode="auto">
            <a:xfrm>
              <a:off x="5277" y="2372"/>
              <a:ext cx="211" cy="268"/>
              <a:chOff x="5277" y="2372"/>
              <a:chExt cx="211" cy="268"/>
            </a:xfrm>
          </p:grpSpPr>
          <p:sp>
            <p:nvSpPr>
              <p:cNvPr id="2716750" name="Freeform 78"/>
              <p:cNvSpPr>
                <a:spLocks/>
              </p:cNvSpPr>
              <p:nvPr/>
            </p:nvSpPr>
            <p:spPr bwMode="auto">
              <a:xfrm>
                <a:off x="5414" y="2493"/>
                <a:ext cx="63" cy="147"/>
              </a:xfrm>
              <a:custGeom>
                <a:avLst/>
                <a:gdLst/>
                <a:ahLst/>
                <a:cxnLst>
                  <a:cxn ang="0">
                    <a:pos x="45" y="0"/>
                  </a:cxn>
                  <a:cxn ang="0">
                    <a:pos x="62" y="0"/>
                  </a:cxn>
                  <a:cxn ang="0">
                    <a:pos x="17" y="146"/>
                  </a:cxn>
                  <a:cxn ang="0">
                    <a:pos x="0" y="146"/>
                  </a:cxn>
                  <a:cxn ang="0">
                    <a:pos x="45" y="0"/>
                  </a:cxn>
                </a:cxnLst>
                <a:rect l="0" t="0" r="r" b="b"/>
                <a:pathLst>
                  <a:path w="63" h="147">
                    <a:moveTo>
                      <a:pt x="45" y="0"/>
                    </a:moveTo>
                    <a:lnTo>
                      <a:pt x="62" y="0"/>
                    </a:lnTo>
                    <a:lnTo>
                      <a:pt x="17" y="146"/>
                    </a:lnTo>
                    <a:lnTo>
                      <a:pt x="0" y="146"/>
                    </a:lnTo>
                    <a:lnTo>
                      <a:pt x="45"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751" name="Rectangle 79"/>
              <p:cNvSpPr>
                <a:spLocks noChangeArrowheads="1"/>
              </p:cNvSpPr>
              <p:nvPr/>
            </p:nvSpPr>
            <p:spPr bwMode="auto">
              <a:xfrm>
                <a:off x="5410" y="2493"/>
                <a:ext cx="78"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52" name="Rectangle 80"/>
              <p:cNvSpPr>
                <a:spLocks noChangeArrowheads="1"/>
              </p:cNvSpPr>
              <p:nvPr/>
            </p:nvSpPr>
            <p:spPr bwMode="auto">
              <a:xfrm>
                <a:off x="5416" y="2555"/>
                <a:ext cx="60"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53" name="Rectangle 81"/>
              <p:cNvSpPr>
                <a:spLocks noChangeArrowheads="1"/>
              </p:cNvSpPr>
              <p:nvPr/>
            </p:nvSpPr>
            <p:spPr bwMode="auto">
              <a:xfrm>
                <a:off x="5278" y="2555"/>
                <a:ext cx="78"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54" name="Oval 82"/>
              <p:cNvSpPr>
                <a:spLocks noChangeArrowheads="1"/>
              </p:cNvSpPr>
              <p:nvPr/>
            </p:nvSpPr>
            <p:spPr bwMode="auto">
              <a:xfrm>
                <a:off x="5340" y="2372"/>
                <a:ext cx="25"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755" name="Freeform 83"/>
              <p:cNvSpPr>
                <a:spLocks/>
              </p:cNvSpPr>
              <p:nvPr/>
            </p:nvSpPr>
            <p:spPr bwMode="auto">
              <a:xfrm>
                <a:off x="5277" y="2416"/>
                <a:ext cx="146" cy="224"/>
              </a:xfrm>
              <a:custGeom>
                <a:avLst/>
                <a:gdLst/>
                <a:ahLst/>
                <a:cxnLst>
                  <a:cxn ang="0">
                    <a:pos x="1" y="103"/>
                  </a:cxn>
                  <a:cxn ang="0">
                    <a:pos x="1" y="106"/>
                  </a:cxn>
                  <a:cxn ang="0">
                    <a:pos x="0" y="110"/>
                  </a:cxn>
                  <a:cxn ang="0">
                    <a:pos x="0" y="113"/>
                  </a:cxn>
                  <a:cxn ang="0">
                    <a:pos x="1" y="117"/>
                  </a:cxn>
                  <a:cxn ang="0">
                    <a:pos x="3" y="120"/>
                  </a:cxn>
                  <a:cxn ang="0">
                    <a:pos x="6" y="123"/>
                  </a:cxn>
                  <a:cxn ang="0">
                    <a:pos x="9" y="125"/>
                  </a:cxn>
                  <a:cxn ang="0">
                    <a:pos x="12" y="126"/>
                  </a:cxn>
                  <a:cxn ang="0">
                    <a:pos x="16" y="126"/>
                  </a:cxn>
                  <a:cxn ang="0">
                    <a:pos x="95" y="223"/>
                  </a:cxn>
                  <a:cxn ang="0">
                    <a:pos x="120" y="107"/>
                  </a:cxn>
                  <a:cxn ang="0">
                    <a:pos x="119" y="105"/>
                  </a:cxn>
                  <a:cxn ang="0">
                    <a:pos x="118" y="103"/>
                  </a:cxn>
                  <a:cxn ang="0">
                    <a:pos x="116" y="101"/>
                  </a:cxn>
                  <a:cxn ang="0">
                    <a:pos x="114" y="99"/>
                  </a:cxn>
                  <a:cxn ang="0">
                    <a:pos x="111" y="98"/>
                  </a:cxn>
                  <a:cxn ang="0">
                    <a:pos x="108" y="97"/>
                  </a:cxn>
                  <a:cxn ang="0">
                    <a:pos x="106" y="97"/>
                  </a:cxn>
                  <a:cxn ang="0">
                    <a:pos x="103" y="97"/>
                  </a:cxn>
                  <a:cxn ang="0">
                    <a:pos x="70" y="57"/>
                  </a:cxn>
                  <a:cxn ang="0">
                    <a:pos x="135" y="70"/>
                  </a:cxn>
                  <a:cxn ang="0">
                    <a:pos x="137" y="70"/>
                  </a:cxn>
                  <a:cxn ang="0">
                    <a:pos x="139" y="69"/>
                  </a:cxn>
                  <a:cxn ang="0">
                    <a:pos x="142" y="67"/>
                  </a:cxn>
                  <a:cxn ang="0">
                    <a:pos x="144" y="65"/>
                  </a:cxn>
                  <a:cxn ang="0">
                    <a:pos x="144" y="62"/>
                  </a:cxn>
                  <a:cxn ang="0">
                    <a:pos x="145" y="59"/>
                  </a:cxn>
                  <a:cxn ang="0">
                    <a:pos x="144" y="56"/>
                  </a:cxn>
                  <a:cxn ang="0">
                    <a:pos x="143" y="53"/>
                  </a:cxn>
                  <a:cxn ang="0">
                    <a:pos x="141" y="51"/>
                  </a:cxn>
                  <a:cxn ang="0">
                    <a:pos x="139" y="49"/>
                  </a:cxn>
                  <a:cxn ang="0">
                    <a:pos x="136" y="49"/>
                  </a:cxn>
                  <a:cxn ang="0">
                    <a:pos x="92" y="49"/>
                  </a:cxn>
                  <a:cxn ang="0">
                    <a:pos x="84" y="32"/>
                  </a:cxn>
                  <a:cxn ang="0">
                    <a:pos x="85" y="28"/>
                  </a:cxn>
                  <a:cxn ang="0">
                    <a:pos x="85" y="23"/>
                  </a:cxn>
                  <a:cxn ang="0">
                    <a:pos x="85" y="18"/>
                  </a:cxn>
                  <a:cxn ang="0">
                    <a:pos x="84" y="14"/>
                  </a:cxn>
                  <a:cxn ang="0">
                    <a:pos x="83" y="11"/>
                  </a:cxn>
                  <a:cxn ang="0">
                    <a:pos x="80" y="8"/>
                  </a:cxn>
                  <a:cxn ang="0">
                    <a:pos x="77" y="5"/>
                  </a:cxn>
                  <a:cxn ang="0">
                    <a:pos x="74" y="3"/>
                  </a:cxn>
                  <a:cxn ang="0">
                    <a:pos x="70" y="1"/>
                  </a:cxn>
                  <a:cxn ang="0">
                    <a:pos x="65" y="0"/>
                  </a:cxn>
                  <a:cxn ang="0">
                    <a:pos x="61" y="0"/>
                  </a:cxn>
                  <a:cxn ang="0">
                    <a:pos x="56" y="1"/>
                  </a:cxn>
                  <a:cxn ang="0">
                    <a:pos x="52" y="2"/>
                  </a:cxn>
                  <a:cxn ang="0">
                    <a:pos x="47" y="5"/>
                  </a:cxn>
                  <a:cxn ang="0">
                    <a:pos x="44" y="9"/>
                  </a:cxn>
                  <a:cxn ang="0">
                    <a:pos x="41" y="12"/>
                  </a:cxn>
                  <a:cxn ang="0">
                    <a:pos x="39" y="17"/>
                  </a:cxn>
                </a:cxnLst>
                <a:rect l="0" t="0" r="r" b="b"/>
                <a:pathLst>
                  <a:path w="146" h="224">
                    <a:moveTo>
                      <a:pt x="39" y="17"/>
                    </a:moveTo>
                    <a:lnTo>
                      <a:pt x="1" y="103"/>
                    </a:lnTo>
                    <a:lnTo>
                      <a:pt x="1" y="105"/>
                    </a:lnTo>
                    <a:lnTo>
                      <a:pt x="1" y="106"/>
                    </a:lnTo>
                    <a:lnTo>
                      <a:pt x="0" y="107"/>
                    </a:lnTo>
                    <a:lnTo>
                      <a:pt x="0" y="110"/>
                    </a:lnTo>
                    <a:lnTo>
                      <a:pt x="0" y="111"/>
                    </a:lnTo>
                    <a:lnTo>
                      <a:pt x="0" y="113"/>
                    </a:lnTo>
                    <a:lnTo>
                      <a:pt x="1" y="115"/>
                    </a:lnTo>
                    <a:lnTo>
                      <a:pt x="1" y="117"/>
                    </a:lnTo>
                    <a:lnTo>
                      <a:pt x="2" y="118"/>
                    </a:lnTo>
                    <a:lnTo>
                      <a:pt x="3" y="120"/>
                    </a:lnTo>
                    <a:lnTo>
                      <a:pt x="5" y="122"/>
                    </a:lnTo>
                    <a:lnTo>
                      <a:pt x="6" y="123"/>
                    </a:lnTo>
                    <a:lnTo>
                      <a:pt x="8" y="124"/>
                    </a:lnTo>
                    <a:lnTo>
                      <a:pt x="9" y="125"/>
                    </a:lnTo>
                    <a:lnTo>
                      <a:pt x="10" y="125"/>
                    </a:lnTo>
                    <a:lnTo>
                      <a:pt x="12" y="126"/>
                    </a:lnTo>
                    <a:lnTo>
                      <a:pt x="14" y="126"/>
                    </a:lnTo>
                    <a:lnTo>
                      <a:pt x="16" y="126"/>
                    </a:lnTo>
                    <a:lnTo>
                      <a:pt x="95" y="126"/>
                    </a:lnTo>
                    <a:lnTo>
                      <a:pt x="95" y="223"/>
                    </a:lnTo>
                    <a:lnTo>
                      <a:pt x="120" y="223"/>
                    </a:lnTo>
                    <a:lnTo>
                      <a:pt x="120" y="107"/>
                    </a:lnTo>
                    <a:lnTo>
                      <a:pt x="120" y="106"/>
                    </a:lnTo>
                    <a:lnTo>
                      <a:pt x="119" y="105"/>
                    </a:lnTo>
                    <a:lnTo>
                      <a:pt x="118" y="103"/>
                    </a:lnTo>
                    <a:lnTo>
                      <a:pt x="118" y="103"/>
                    </a:lnTo>
                    <a:lnTo>
                      <a:pt x="117" y="102"/>
                    </a:lnTo>
                    <a:lnTo>
                      <a:pt x="116" y="101"/>
                    </a:lnTo>
                    <a:lnTo>
                      <a:pt x="115" y="100"/>
                    </a:lnTo>
                    <a:lnTo>
                      <a:pt x="114" y="99"/>
                    </a:lnTo>
                    <a:lnTo>
                      <a:pt x="113" y="99"/>
                    </a:lnTo>
                    <a:lnTo>
                      <a:pt x="111" y="98"/>
                    </a:lnTo>
                    <a:lnTo>
                      <a:pt x="110" y="98"/>
                    </a:lnTo>
                    <a:lnTo>
                      <a:pt x="108" y="97"/>
                    </a:lnTo>
                    <a:lnTo>
                      <a:pt x="107" y="97"/>
                    </a:lnTo>
                    <a:lnTo>
                      <a:pt x="106" y="97"/>
                    </a:lnTo>
                    <a:lnTo>
                      <a:pt x="104" y="97"/>
                    </a:lnTo>
                    <a:lnTo>
                      <a:pt x="103" y="97"/>
                    </a:lnTo>
                    <a:lnTo>
                      <a:pt x="57" y="95"/>
                    </a:lnTo>
                    <a:lnTo>
                      <a:pt x="70" y="57"/>
                    </a:lnTo>
                    <a:lnTo>
                      <a:pt x="79" y="70"/>
                    </a:lnTo>
                    <a:lnTo>
                      <a:pt x="135" y="70"/>
                    </a:lnTo>
                    <a:lnTo>
                      <a:pt x="136" y="70"/>
                    </a:lnTo>
                    <a:lnTo>
                      <a:pt x="137" y="70"/>
                    </a:lnTo>
                    <a:lnTo>
                      <a:pt x="139" y="69"/>
                    </a:lnTo>
                    <a:lnTo>
                      <a:pt x="139" y="69"/>
                    </a:lnTo>
                    <a:lnTo>
                      <a:pt x="140" y="68"/>
                    </a:lnTo>
                    <a:lnTo>
                      <a:pt x="142" y="67"/>
                    </a:lnTo>
                    <a:lnTo>
                      <a:pt x="142" y="66"/>
                    </a:lnTo>
                    <a:lnTo>
                      <a:pt x="144" y="65"/>
                    </a:lnTo>
                    <a:lnTo>
                      <a:pt x="144" y="64"/>
                    </a:lnTo>
                    <a:lnTo>
                      <a:pt x="144" y="62"/>
                    </a:lnTo>
                    <a:lnTo>
                      <a:pt x="145" y="61"/>
                    </a:lnTo>
                    <a:lnTo>
                      <a:pt x="145" y="59"/>
                    </a:lnTo>
                    <a:lnTo>
                      <a:pt x="145" y="57"/>
                    </a:lnTo>
                    <a:lnTo>
                      <a:pt x="144" y="56"/>
                    </a:lnTo>
                    <a:lnTo>
                      <a:pt x="144" y="55"/>
                    </a:lnTo>
                    <a:lnTo>
                      <a:pt x="143" y="53"/>
                    </a:lnTo>
                    <a:lnTo>
                      <a:pt x="142" y="52"/>
                    </a:lnTo>
                    <a:lnTo>
                      <a:pt x="141" y="51"/>
                    </a:lnTo>
                    <a:lnTo>
                      <a:pt x="140" y="50"/>
                    </a:lnTo>
                    <a:lnTo>
                      <a:pt x="139" y="49"/>
                    </a:lnTo>
                    <a:lnTo>
                      <a:pt x="138" y="49"/>
                    </a:lnTo>
                    <a:lnTo>
                      <a:pt x="136" y="49"/>
                    </a:lnTo>
                    <a:lnTo>
                      <a:pt x="135" y="49"/>
                    </a:lnTo>
                    <a:lnTo>
                      <a:pt x="92" y="49"/>
                    </a:lnTo>
                    <a:lnTo>
                      <a:pt x="83" y="33"/>
                    </a:lnTo>
                    <a:lnTo>
                      <a:pt x="84" y="32"/>
                    </a:lnTo>
                    <a:lnTo>
                      <a:pt x="85" y="30"/>
                    </a:lnTo>
                    <a:lnTo>
                      <a:pt x="85" y="28"/>
                    </a:lnTo>
                    <a:lnTo>
                      <a:pt x="85" y="26"/>
                    </a:lnTo>
                    <a:lnTo>
                      <a:pt x="85" y="23"/>
                    </a:lnTo>
                    <a:lnTo>
                      <a:pt x="85" y="21"/>
                    </a:lnTo>
                    <a:lnTo>
                      <a:pt x="85" y="18"/>
                    </a:lnTo>
                    <a:lnTo>
                      <a:pt x="85" y="16"/>
                    </a:lnTo>
                    <a:lnTo>
                      <a:pt x="84" y="14"/>
                    </a:lnTo>
                    <a:lnTo>
                      <a:pt x="84" y="13"/>
                    </a:lnTo>
                    <a:lnTo>
                      <a:pt x="83" y="11"/>
                    </a:lnTo>
                    <a:lnTo>
                      <a:pt x="82" y="10"/>
                    </a:lnTo>
                    <a:lnTo>
                      <a:pt x="80" y="8"/>
                    </a:lnTo>
                    <a:lnTo>
                      <a:pt x="79" y="7"/>
                    </a:lnTo>
                    <a:lnTo>
                      <a:pt x="77" y="5"/>
                    </a:lnTo>
                    <a:lnTo>
                      <a:pt x="76" y="4"/>
                    </a:lnTo>
                    <a:lnTo>
                      <a:pt x="74" y="3"/>
                    </a:lnTo>
                    <a:lnTo>
                      <a:pt x="72" y="2"/>
                    </a:lnTo>
                    <a:lnTo>
                      <a:pt x="70" y="1"/>
                    </a:lnTo>
                    <a:lnTo>
                      <a:pt x="67" y="1"/>
                    </a:lnTo>
                    <a:lnTo>
                      <a:pt x="65" y="0"/>
                    </a:lnTo>
                    <a:lnTo>
                      <a:pt x="63" y="0"/>
                    </a:lnTo>
                    <a:lnTo>
                      <a:pt x="61" y="0"/>
                    </a:lnTo>
                    <a:lnTo>
                      <a:pt x="59" y="0"/>
                    </a:lnTo>
                    <a:lnTo>
                      <a:pt x="56" y="1"/>
                    </a:lnTo>
                    <a:lnTo>
                      <a:pt x="54" y="1"/>
                    </a:lnTo>
                    <a:lnTo>
                      <a:pt x="52" y="2"/>
                    </a:lnTo>
                    <a:lnTo>
                      <a:pt x="50" y="3"/>
                    </a:lnTo>
                    <a:lnTo>
                      <a:pt x="47" y="5"/>
                    </a:lnTo>
                    <a:lnTo>
                      <a:pt x="46" y="7"/>
                    </a:lnTo>
                    <a:lnTo>
                      <a:pt x="44" y="9"/>
                    </a:lnTo>
                    <a:lnTo>
                      <a:pt x="43"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756" name="Freeform 84"/>
            <p:cNvSpPr>
              <a:spLocks/>
            </p:cNvSpPr>
            <p:nvPr/>
          </p:nvSpPr>
          <p:spPr bwMode="auto">
            <a:xfrm>
              <a:off x="5546" y="2337"/>
              <a:ext cx="209" cy="307"/>
            </a:xfrm>
            <a:custGeom>
              <a:avLst/>
              <a:gdLst/>
              <a:ahLst/>
              <a:cxnLst>
                <a:cxn ang="0">
                  <a:pos x="208" y="277"/>
                </a:cxn>
                <a:cxn ang="0">
                  <a:pos x="192" y="277"/>
                </a:cxn>
                <a:cxn ang="0">
                  <a:pos x="165" y="241"/>
                </a:cxn>
                <a:cxn ang="0">
                  <a:pos x="127" y="178"/>
                </a:cxn>
                <a:cxn ang="0">
                  <a:pos x="116" y="149"/>
                </a:cxn>
                <a:cxn ang="0">
                  <a:pos x="119" y="129"/>
                </a:cxn>
                <a:cxn ang="0">
                  <a:pos x="128" y="125"/>
                </a:cxn>
                <a:cxn ang="0">
                  <a:pos x="143" y="136"/>
                </a:cxn>
                <a:cxn ang="0">
                  <a:pos x="162" y="148"/>
                </a:cxn>
                <a:cxn ang="0">
                  <a:pos x="171" y="148"/>
                </a:cxn>
                <a:cxn ang="0">
                  <a:pos x="173" y="141"/>
                </a:cxn>
                <a:cxn ang="0">
                  <a:pos x="164" y="129"/>
                </a:cxn>
                <a:cxn ang="0">
                  <a:pos x="141" y="113"/>
                </a:cxn>
                <a:cxn ang="0">
                  <a:pos x="132" y="91"/>
                </a:cxn>
                <a:cxn ang="0">
                  <a:pos x="128" y="73"/>
                </a:cxn>
                <a:cxn ang="0">
                  <a:pos x="118" y="59"/>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59"/>
                </a:cxn>
                <a:cxn ang="0">
                  <a:pos x="68" y="67"/>
                </a:cxn>
                <a:cxn ang="0">
                  <a:pos x="58" y="79"/>
                </a:cxn>
                <a:cxn ang="0">
                  <a:pos x="48" y="104"/>
                </a:cxn>
                <a:cxn ang="0">
                  <a:pos x="43" y="128"/>
                </a:cxn>
                <a:cxn ang="0">
                  <a:pos x="42" y="153"/>
                </a:cxn>
                <a:cxn ang="0">
                  <a:pos x="43" y="166"/>
                </a:cxn>
                <a:cxn ang="0">
                  <a:pos x="51" y="170"/>
                </a:cxn>
                <a:cxn ang="0">
                  <a:pos x="55" y="166"/>
                </a:cxn>
                <a:cxn ang="0">
                  <a:pos x="55" y="140"/>
                </a:cxn>
                <a:cxn ang="0">
                  <a:pos x="58" y="123"/>
                </a:cxn>
                <a:cxn ang="0">
                  <a:pos x="67" y="115"/>
                </a:cxn>
                <a:cxn ang="0">
                  <a:pos x="73" y="120"/>
                </a:cxn>
                <a:cxn ang="0">
                  <a:pos x="71" y="148"/>
                </a:cxn>
                <a:cxn ang="0">
                  <a:pos x="64" y="175"/>
                </a:cxn>
                <a:cxn ang="0">
                  <a:pos x="55" y="207"/>
                </a:cxn>
                <a:cxn ang="0">
                  <a:pos x="34" y="237"/>
                </a:cxn>
                <a:cxn ang="0">
                  <a:pos x="8" y="269"/>
                </a:cxn>
                <a:cxn ang="0">
                  <a:pos x="0" y="286"/>
                </a:cxn>
                <a:cxn ang="0">
                  <a:pos x="20" y="306"/>
                </a:cxn>
                <a:cxn ang="0">
                  <a:pos x="34" y="303"/>
                </a:cxn>
                <a:cxn ang="0">
                  <a:pos x="24" y="290"/>
                </a:cxn>
                <a:cxn ang="0">
                  <a:pos x="31" y="273"/>
                </a:cxn>
                <a:cxn ang="0">
                  <a:pos x="64" y="235"/>
                </a:cxn>
                <a:cxn ang="0">
                  <a:pos x="88" y="207"/>
                </a:cxn>
                <a:cxn ang="0">
                  <a:pos x="99" y="200"/>
                </a:cxn>
                <a:cxn ang="0">
                  <a:pos x="114" y="210"/>
                </a:cxn>
                <a:cxn ang="0">
                  <a:pos x="148" y="256"/>
                </a:cxn>
                <a:cxn ang="0">
                  <a:pos x="175" y="295"/>
                </a:cxn>
                <a:cxn ang="0">
                  <a:pos x="186" y="298"/>
                </a:cxn>
                <a:cxn ang="0">
                  <a:pos x="200" y="288"/>
                </a:cxn>
              </a:cxnLst>
              <a:rect l="0" t="0" r="r" b="b"/>
              <a:pathLst>
                <a:path w="209" h="307">
                  <a:moveTo>
                    <a:pt x="207" y="282"/>
                  </a:moveTo>
                  <a:lnTo>
                    <a:pt x="208" y="277"/>
                  </a:lnTo>
                  <a:lnTo>
                    <a:pt x="200" y="278"/>
                  </a:lnTo>
                  <a:lnTo>
                    <a:pt x="192" y="277"/>
                  </a:lnTo>
                  <a:lnTo>
                    <a:pt x="182" y="269"/>
                  </a:lnTo>
                  <a:lnTo>
                    <a:pt x="165" y="241"/>
                  </a:lnTo>
                  <a:lnTo>
                    <a:pt x="140" y="200"/>
                  </a:lnTo>
                  <a:lnTo>
                    <a:pt x="127" y="178"/>
                  </a:lnTo>
                  <a:lnTo>
                    <a:pt x="118" y="160"/>
                  </a:lnTo>
                  <a:lnTo>
                    <a:pt x="116" y="149"/>
                  </a:lnTo>
                  <a:lnTo>
                    <a:pt x="116" y="137"/>
                  </a:lnTo>
                  <a:lnTo>
                    <a:pt x="119" y="129"/>
                  </a:lnTo>
                  <a:lnTo>
                    <a:pt x="124" y="125"/>
                  </a:lnTo>
                  <a:lnTo>
                    <a:pt x="128" y="125"/>
                  </a:lnTo>
                  <a:lnTo>
                    <a:pt x="133" y="128"/>
                  </a:lnTo>
                  <a:lnTo>
                    <a:pt x="143" y="136"/>
                  </a:lnTo>
                  <a:lnTo>
                    <a:pt x="154" y="144"/>
                  </a:lnTo>
                  <a:lnTo>
                    <a:pt x="162" y="148"/>
                  </a:lnTo>
                  <a:lnTo>
                    <a:pt x="167" y="149"/>
                  </a:lnTo>
                  <a:lnTo>
                    <a:pt x="171" y="148"/>
                  </a:lnTo>
                  <a:lnTo>
                    <a:pt x="174" y="144"/>
                  </a:lnTo>
                  <a:lnTo>
                    <a:pt x="173" y="141"/>
                  </a:lnTo>
                  <a:lnTo>
                    <a:pt x="171" y="137"/>
                  </a:lnTo>
                  <a:lnTo>
                    <a:pt x="164" y="129"/>
                  </a:lnTo>
                  <a:lnTo>
                    <a:pt x="149" y="120"/>
                  </a:lnTo>
                  <a:lnTo>
                    <a:pt x="141" y="113"/>
                  </a:lnTo>
                  <a:lnTo>
                    <a:pt x="136" y="104"/>
                  </a:lnTo>
                  <a:lnTo>
                    <a:pt x="132" y="91"/>
                  </a:lnTo>
                  <a:lnTo>
                    <a:pt x="131" y="78"/>
                  </a:lnTo>
                  <a:lnTo>
                    <a:pt x="128" y="73"/>
                  </a:lnTo>
                  <a:lnTo>
                    <a:pt x="124" y="66"/>
                  </a:lnTo>
                  <a:lnTo>
                    <a:pt x="118" y="59"/>
                  </a:lnTo>
                  <a:lnTo>
                    <a:pt x="114" y="55"/>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8"/>
                  </a:lnTo>
                  <a:lnTo>
                    <a:pt x="88" y="24"/>
                  </a:lnTo>
                  <a:lnTo>
                    <a:pt x="90" y="32"/>
                  </a:lnTo>
                  <a:lnTo>
                    <a:pt x="92" y="37"/>
                  </a:lnTo>
                  <a:lnTo>
                    <a:pt x="93" y="42"/>
                  </a:lnTo>
                  <a:lnTo>
                    <a:pt x="92" y="49"/>
                  </a:lnTo>
                  <a:lnTo>
                    <a:pt x="88" y="54"/>
                  </a:lnTo>
                  <a:lnTo>
                    <a:pt x="81" y="59"/>
                  </a:lnTo>
                  <a:lnTo>
                    <a:pt x="73" y="63"/>
                  </a:lnTo>
                  <a:lnTo>
                    <a:pt x="68" y="67"/>
                  </a:lnTo>
                  <a:lnTo>
                    <a:pt x="63" y="73"/>
                  </a:lnTo>
                  <a:lnTo>
                    <a:pt x="58" y="79"/>
                  </a:lnTo>
                  <a:lnTo>
                    <a:pt x="52" y="91"/>
                  </a:lnTo>
                  <a:lnTo>
                    <a:pt x="48" y="104"/>
                  </a:lnTo>
                  <a:lnTo>
                    <a:pt x="44" y="115"/>
                  </a:lnTo>
                  <a:lnTo>
                    <a:pt x="43" y="128"/>
                  </a:lnTo>
                  <a:lnTo>
                    <a:pt x="42" y="144"/>
                  </a:lnTo>
                  <a:lnTo>
                    <a:pt x="42" y="153"/>
                  </a:lnTo>
                  <a:lnTo>
                    <a:pt x="42" y="161"/>
                  </a:lnTo>
                  <a:lnTo>
                    <a:pt x="43" y="166"/>
                  </a:lnTo>
                  <a:lnTo>
                    <a:pt x="46" y="169"/>
                  </a:lnTo>
                  <a:lnTo>
                    <a:pt x="51" y="170"/>
                  </a:lnTo>
                  <a:lnTo>
                    <a:pt x="54" y="169"/>
                  </a:lnTo>
                  <a:lnTo>
                    <a:pt x="55" y="166"/>
                  </a:lnTo>
                  <a:lnTo>
                    <a:pt x="55" y="156"/>
                  </a:lnTo>
                  <a:lnTo>
                    <a:pt x="55" y="140"/>
                  </a:lnTo>
                  <a:lnTo>
                    <a:pt x="56" y="129"/>
                  </a:lnTo>
                  <a:lnTo>
                    <a:pt x="58" y="123"/>
                  </a:lnTo>
                  <a:lnTo>
                    <a:pt x="61" y="116"/>
                  </a:lnTo>
                  <a:lnTo>
                    <a:pt x="67" y="115"/>
                  </a:lnTo>
                  <a:lnTo>
                    <a:pt x="72" y="116"/>
                  </a:lnTo>
                  <a:lnTo>
                    <a:pt x="73" y="120"/>
                  </a:lnTo>
                  <a:lnTo>
                    <a:pt x="72" y="132"/>
                  </a:lnTo>
                  <a:lnTo>
                    <a:pt x="71" y="148"/>
                  </a:lnTo>
                  <a:lnTo>
                    <a:pt x="68" y="162"/>
                  </a:lnTo>
                  <a:lnTo>
                    <a:pt x="64" y="175"/>
                  </a:lnTo>
                  <a:lnTo>
                    <a:pt x="60" y="193"/>
                  </a:lnTo>
                  <a:lnTo>
                    <a:pt x="55" y="207"/>
                  </a:lnTo>
                  <a:lnTo>
                    <a:pt x="43" y="226"/>
                  </a:lnTo>
                  <a:lnTo>
                    <a:pt x="34" y="237"/>
                  </a:lnTo>
                  <a:lnTo>
                    <a:pt x="18" y="256"/>
                  </a:lnTo>
                  <a:lnTo>
                    <a:pt x="8" y="269"/>
                  </a:lnTo>
                  <a:lnTo>
                    <a:pt x="0" y="281"/>
                  </a:lnTo>
                  <a:lnTo>
                    <a:pt x="0" y="286"/>
                  </a:lnTo>
                  <a:lnTo>
                    <a:pt x="8" y="295"/>
                  </a:lnTo>
                  <a:lnTo>
                    <a:pt x="20" y="306"/>
                  </a:lnTo>
                  <a:lnTo>
                    <a:pt x="31" y="306"/>
                  </a:lnTo>
                  <a:lnTo>
                    <a:pt x="34" y="303"/>
                  </a:lnTo>
                  <a:lnTo>
                    <a:pt x="29" y="297"/>
                  </a:lnTo>
                  <a:lnTo>
                    <a:pt x="24" y="290"/>
                  </a:lnTo>
                  <a:lnTo>
                    <a:pt x="24" y="285"/>
                  </a:lnTo>
                  <a:lnTo>
                    <a:pt x="31" y="273"/>
                  </a:lnTo>
                  <a:lnTo>
                    <a:pt x="44" y="260"/>
                  </a:lnTo>
                  <a:lnTo>
                    <a:pt x="64" y="235"/>
                  </a:lnTo>
                  <a:lnTo>
                    <a:pt x="81" y="214"/>
                  </a:lnTo>
                  <a:lnTo>
                    <a:pt x="88" y="207"/>
                  </a:lnTo>
                  <a:lnTo>
                    <a:pt x="92" y="202"/>
                  </a:lnTo>
                  <a:lnTo>
                    <a:pt x="99" y="200"/>
                  </a:lnTo>
                  <a:lnTo>
                    <a:pt x="106" y="204"/>
                  </a:lnTo>
                  <a:lnTo>
                    <a:pt x="114" y="210"/>
                  </a:lnTo>
                  <a:lnTo>
                    <a:pt x="130" y="231"/>
                  </a:lnTo>
                  <a:lnTo>
                    <a:pt x="148" y="256"/>
                  </a:lnTo>
                  <a:lnTo>
                    <a:pt x="165" y="281"/>
                  </a:lnTo>
                  <a:lnTo>
                    <a:pt x="175" y="295"/>
                  </a:lnTo>
                  <a:lnTo>
                    <a:pt x="179" y="298"/>
                  </a:lnTo>
                  <a:lnTo>
                    <a:pt x="186" y="298"/>
                  </a:lnTo>
                  <a:lnTo>
                    <a:pt x="192" y="293"/>
                  </a:lnTo>
                  <a:lnTo>
                    <a:pt x="200" y="288"/>
                  </a:lnTo>
                  <a:lnTo>
                    <a:pt x="207" y="282"/>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21" name="Group 85"/>
            <p:cNvGrpSpPr>
              <a:grpSpLocks/>
            </p:cNvGrpSpPr>
            <p:nvPr/>
          </p:nvGrpSpPr>
          <p:grpSpPr bwMode="auto">
            <a:xfrm>
              <a:off x="4956" y="2328"/>
              <a:ext cx="273" cy="326"/>
              <a:chOff x="4956" y="2328"/>
              <a:chExt cx="273" cy="326"/>
            </a:xfrm>
          </p:grpSpPr>
          <p:grpSp>
            <p:nvGrpSpPr>
              <p:cNvPr id="22" name="Group 86"/>
              <p:cNvGrpSpPr>
                <a:grpSpLocks/>
              </p:cNvGrpSpPr>
              <p:nvPr/>
            </p:nvGrpSpPr>
            <p:grpSpPr bwMode="auto">
              <a:xfrm>
                <a:off x="4956" y="2328"/>
                <a:ext cx="273" cy="326"/>
                <a:chOff x="4956" y="2328"/>
                <a:chExt cx="273" cy="326"/>
              </a:xfrm>
            </p:grpSpPr>
            <p:sp>
              <p:nvSpPr>
                <p:cNvPr id="2716759" name="AutoShape 87"/>
                <p:cNvSpPr>
                  <a:spLocks noChangeArrowheads="1"/>
                </p:cNvSpPr>
                <p:nvPr/>
              </p:nvSpPr>
              <p:spPr bwMode="auto">
                <a:xfrm>
                  <a:off x="4956" y="2381"/>
                  <a:ext cx="273" cy="273"/>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60" name="AutoShape 88"/>
                <p:cNvSpPr>
                  <a:spLocks noChangeArrowheads="1"/>
                </p:cNvSpPr>
                <p:nvPr/>
              </p:nvSpPr>
              <p:spPr bwMode="auto">
                <a:xfrm>
                  <a:off x="5022" y="2328"/>
                  <a:ext cx="207" cy="48"/>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61" name="Oval 89"/>
              <p:cNvSpPr>
                <a:spLocks noChangeArrowheads="1"/>
              </p:cNvSpPr>
              <p:nvPr/>
            </p:nvSpPr>
            <p:spPr bwMode="auto">
              <a:xfrm>
                <a:off x="5042" y="2355"/>
                <a:ext cx="29"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62" name="AutoShape 90"/>
              <p:cNvSpPr>
                <a:spLocks noChangeArrowheads="1"/>
              </p:cNvSpPr>
              <p:nvPr/>
            </p:nvSpPr>
            <p:spPr bwMode="auto">
              <a:xfrm>
                <a:off x="4988" y="2509"/>
                <a:ext cx="146" cy="58"/>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23" name="Group 91"/>
          <p:cNvGrpSpPr>
            <a:grpSpLocks/>
          </p:cNvGrpSpPr>
          <p:nvPr/>
        </p:nvGrpSpPr>
        <p:grpSpPr bwMode="auto">
          <a:xfrm>
            <a:off x="1255713" y="1217613"/>
            <a:ext cx="7423150" cy="1506537"/>
            <a:chOff x="791" y="643"/>
            <a:chExt cx="4676" cy="949"/>
          </a:xfrm>
        </p:grpSpPr>
        <p:sp>
          <p:nvSpPr>
            <p:cNvPr id="2716764" name="Rectangle 92"/>
            <p:cNvSpPr>
              <a:spLocks noChangeArrowheads="1"/>
            </p:cNvSpPr>
            <p:nvPr/>
          </p:nvSpPr>
          <p:spPr bwMode="auto">
            <a:xfrm>
              <a:off x="2026"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65" name="Rectangle 93"/>
            <p:cNvSpPr>
              <a:spLocks noChangeArrowheads="1"/>
            </p:cNvSpPr>
            <p:nvPr/>
          </p:nvSpPr>
          <p:spPr bwMode="auto">
            <a:xfrm>
              <a:off x="2300" y="1306"/>
              <a:ext cx="54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i="1">
                  <a:solidFill>
                    <a:schemeClr val="tx1"/>
                  </a:solidFill>
                  <a:latin typeface="FranklinGothic" charset="0"/>
                </a:rPr>
                <a:t>Time</a:t>
              </a:r>
            </a:p>
          </p:txBody>
        </p:sp>
        <p:sp>
          <p:nvSpPr>
            <p:cNvPr id="2716766" name="Line 94"/>
            <p:cNvSpPr>
              <a:spLocks noChangeShapeType="1"/>
            </p:cNvSpPr>
            <p:nvPr/>
          </p:nvSpPr>
          <p:spPr bwMode="auto">
            <a:xfrm>
              <a:off x="990"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67" name="Rectangle 95"/>
            <p:cNvSpPr>
              <a:spLocks noChangeArrowheads="1"/>
            </p:cNvSpPr>
            <p:nvPr/>
          </p:nvSpPr>
          <p:spPr bwMode="auto">
            <a:xfrm>
              <a:off x="967"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68" name="Rectangle 96"/>
            <p:cNvSpPr>
              <a:spLocks noChangeArrowheads="1"/>
            </p:cNvSpPr>
            <p:nvPr/>
          </p:nvSpPr>
          <p:spPr bwMode="auto">
            <a:xfrm>
              <a:off x="1206"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69" name="Line 97"/>
            <p:cNvSpPr>
              <a:spLocks noChangeShapeType="1"/>
            </p:cNvSpPr>
            <p:nvPr/>
          </p:nvSpPr>
          <p:spPr bwMode="auto">
            <a:xfrm>
              <a:off x="1255" y="1165"/>
              <a:ext cx="24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0" name="Line 98"/>
            <p:cNvSpPr>
              <a:spLocks noChangeShapeType="1"/>
            </p:cNvSpPr>
            <p:nvPr/>
          </p:nvSpPr>
          <p:spPr bwMode="auto">
            <a:xfrm>
              <a:off x="1244"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1" name="Rectangle 99"/>
            <p:cNvSpPr>
              <a:spLocks noChangeArrowheads="1"/>
            </p:cNvSpPr>
            <p:nvPr/>
          </p:nvSpPr>
          <p:spPr bwMode="auto">
            <a:xfrm>
              <a:off x="1749"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72" name="Rectangle 100"/>
            <p:cNvSpPr>
              <a:spLocks noChangeArrowheads="1"/>
            </p:cNvSpPr>
            <p:nvPr/>
          </p:nvSpPr>
          <p:spPr bwMode="auto">
            <a:xfrm>
              <a:off x="1480"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73" name="Line 101"/>
            <p:cNvSpPr>
              <a:spLocks noChangeShapeType="1"/>
            </p:cNvSpPr>
            <p:nvPr/>
          </p:nvSpPr>
          <p:spPr bwMode="auto">
            <a:xfrm>
              <a:off x="1508"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4" name="Line 102"/>
            <p:cNvSpPr>
              <a:spLocks noChangeShapeType="1"/>
            </p:cNvSpPr>
            <p:nvPr/>
          </p:nvSpPr>
          <p:spPr bwMode="auto">
            <a:xfrm>
              <a:off x="2036"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5" name="Line 103"/>
            <p:cNvSpPr>
              <a:spLocks noChangeShapeType="1"/>
            </p:cNvSpPr>
            <p:nvPr/>
          </p:nvSpPr>
          <p:spPr bwMode="auto">
            <a:xfrm>
              <a:off x="1522" y="1165"/>
              <a:ext cx="233"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776" name="Line 104"/>
            <p:cNvSpPr>
              <a:spLocks noChangeShapeType="1"/>
            </p:cNvSpPr>
            <p:nvPr/>
          </p:nvSpPr>
          <p:spPr bwMode="auto">
            <a:xfrm>
              <a:off x="1784" y="1165"/>
              <a:ext cx="235"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777" name="Line 105"/>
            <p:cNvSpPr>
              <a:spLocks noChangeShapeType="1"/>
            </p:cNvSpPr>
            <p:nvPr/>
          </p:nvSpPr>
          <p:spPr bwMode="auto">
            <a:xfrm>
              <a:off x="2048"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78" name="Rectangle 106"/>
            <p:cNvSpPr>
              <a:spLocks noChangeArrowheads="1"/>
            </p:cNvSpPr>
            <p:nvPr/>
          </p:nvSpPr>
          <p:spPr bwMode="auto">
            <a:xfrm>
              <a:off x="2263"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79" name="Line 107"/>
            <p:cNvSpPr>
              <a:spLocks noChangeShapeType="1"/>
            </p:cNvSpPr>
            <p:nvPr/>
          </p:nvSpPr>
          <p:spPr bwMode="auto">
            <a:xfrm>
              <a:off x="2314" y="1165"/>
              <a:ext cx="24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0" name="Line 108"/>
            <p:cNvSpPr>
              <a:spLocks noChangeShapeType="1"/>
            </p:cNvSpPr>
            <p:nvPr/>
          </p:nvSpPr>
          <p:spPr bwMode="auto">
            <a:xfrm>
              <a:off x="2301"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1" name="Rectangle 109"/>
            <p:cNvSpPr>
              <a:spLocks noChangeArrowheads="1"/>
            </p:cNvSpPr>
            <p:nvPr/>
          </p:nvSpPr>
          <p:spPr bwMode="auto">
            <a:xfrm>
              <a:off x="2808"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82" name="Rectangle 110"/>
            <p:cNvSpPr>
              <a:spLocks noChangeArrowheads="1"/>
            </p:cNvSpPr>
            <p:nvPr/>
          </p:nvSpPr>
          <p:spPr bwMode="auto">
            <a:xfrm>
              <a:off x="2538"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83" name="Line 111"/>
            <p:cNvSpPr>
              <a:spLocks noChangeShapeType="1"/>
            </p:cNvSpPr>
            <p:nvPr/>
          </p:nvSpPr>
          <p:spPr bwMode="auto">
            <a:xfrm>
              <a:off x="2565"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4" name="Line 112"/>
            <p:cNvSpPr>
              <a:spLocks noChangeShapeType="1"/>
            </p:cNvSpPr>
            <p:nvPr/>
          </p:nvSpPr>
          <p:spPr bwMode="auto">
            <a:xfrm>
              <a:off x="3095"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5" name="Line 113"/>
            <p:cNvSpPr>
              <a:spLocks noChangeShapeType="1"/>
            </p:cNvSpPr>
            <p:nvPr/>
          </p:nvSpPr>
          <p:spPr bwMode="auto">
            <a:xfrm>
              <a:off x="2580" y="1165"/>
              <a:ext cx="231"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786" name="Line 114"/>
            <p:cNvSpPr>
              <a:spLocks noChangeShapeType="1"/>
            </p:cNvSpPr>
            <p:nvPr/>
          </p:nvSpPr>
          <p:spPr bwMode="auto">
            <a:xfrm>
              <a:off x="2843" y="1165"/>
              <a:ext cx="233"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787" name="Line 115"/>
            <p:cNvSpPr>
              <a:spLocks noChangeShapeType="1"/>
            </p:cNvSpPr>
            <p:nvPr/>
          </p:nvSpPr>
          <p:spPr bwMode="auto">
            <a:xfrm>
              <a:off x="3106" y="1165"/>
              <a:ext cx="235"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88" name="Rectangle 116"/>
            <p:cNvSpPr>
              <a:spLocks noChangeArrowheads="1"/>
            </p:cNvSpPr>
            <p:nvPr/>
          </p:nvSpPr>
          <p:spPr bwMode="auto">
            <a:xfrm>
              <a:off x="3082"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89" name="Rectangle 117"/>
            <p:cNvSpPr>
              <a:spLocks noChangeArrowheads="1"/>
            </p:cNvSpPr>
            <p:nvPr/>
          </p:nvSpPr>
          <p:spPr bwMode="auto">
            <a:xfrm>
              <a:off x="3321"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90" name="Line 118"/>
            <p:cNvSpPr>
              <a:spLocks noChangeShapeType="1"/>
            </p:cNvSpPr>
            <p:nvPr/>
          </p:nvSpPr>
          <p:spPr bwMode="auto">
            <a:xfrm>
              <a:off x="3372" y="1165"/>
              <a:ext cx="24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1" name="Line 119"/>
            <p:cNvSpPr>
              <a:spLocks noChangeShapeType="1"/>
            </p:cNvSpPr>
            <p:nvPr/>
          </p:nvSpPr>
          <p:spPr bwMode="auto">
            <a:xfrm>
              <a:off x="3359"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2" name="Rectangle 120"/>
            <p:cNvSpPr>
              <a:spLocks noChangeArrowheads="1"/>
            </p:cNvSpPr>
            <p:nvPr/>
          </p:nvSpPr>
          <p:spPr bwMode="auto">
            <a:xfrm>
              <a:off x="3865"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93" name="Rectangle 121"/>
            <p:cNvSpPr>
              <a:spLocks noChangeArrowheads="1"/>
            </p:cNvSpPr>
            <p:nvPr/>
          </p:nvSpPr>
          <p:spPr bwMode="auto">
            <a:xfrm>
              <a:off x="3596"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94" name="Line 122"/>
            <p:cNvSpPr>
              <a:spLocks noChangeShapeType="1"/>
            </p:cNvSpPr>
            <p:nvPr/>
          </p:nvSpPr>
          <p:spPr bwMode="auto">
            <a:xfrm>
              <a:off x="3624"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5" name="Line 123"/>
            <p:cNvSpPr>
              <a:spLocks noChangeShapeType="1"/>
            </p:cNvSpPr>
            <p:nvPr/>
          </p:nvSpPr>
          <p:spPr bwMode="auto">
            <a:xfrm>
              <a:off x="4153"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6" name="Line 124"/>
            <p:cNvSpPr>
              <a:spLocks noChangeShapeType="1"/>
            </p:cNvSpPr>
            <p:nvPr/>
          </p:nvSpPr>
          <p:spPr bwMode="auto">
            <a:xfrm>
              <a:off x="3638" y="1165"/>
              <a:ext cx="23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797" name="Line 125"/>
            <p:cNvSpPr>
              <a:spLocks noChangeShapeType="1"/>
            </p:cNvSpPr>
            <p:nvPr/>
          </p:nvSpPr>
          <p:spPr bwMode="auto">
            <a:xfrm>
              <a:off x="3900" y="1165"/>
              <a:ext cx="234"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798" name="Line 126"/>
            <p:cNvSpPr>
              <a:spLocks noChangeShapeType="1"/>
            </p:cNvSpPr>
            <p:nvPr/>
          </p:nvSpPr>
          <p:spPr bwMode="auto">
            <a:xfrm>
              <a:off x="4164"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99" name="Rectangle 127"/>
            <p:cNvSpPr>
              <a:spLocks noChangeArrowheads="1"/>
            </p:cNvSpPr>
            <p:nvPr/>
          </p:nvSpPr>
          <p:spPr bwMode="auto">
            <a:xfrm>
              <a:off x="4142"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0" name="Rectangle 128"/>
            <p:cNvSpPr>
              <a:spLocks noChangeArrowheads="1"/>
            </p:cNvSpPr>
            <p:nvPr/>
          </p:nvSpPr>
          <p:spPr bwMode="auto">
            <a:xfrm>
              <a:off x="4379"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1" name="Line 129"/>
            <p:cNvSpPr>
              <a:spLocks noChangeShapeType="1"/>
            </p:cNvSpPr>
            <p:nvPr/>
          </p:nvSpPr>
          <p:spPr bwMode="auto">
            <a:xfrm>
              <a:off x="4429" y="1165"/>
              <a:ext cx="24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2" name="Line 130"/>
            <p:cNvSpPr>
              <a:spLocks noChangeShapeType="1"/>
            </p:cNvSpPr>
            <p:nvPr/>
          </p:nvSpPr>
          <p:spPr bwMode="auto">
            <a:xfrm>
              <a:off x="4419"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3" name="Rectangle 131"/>
            <p:cNvSpPr>
              <a:spLocks noChangeArrowheads="1"/>
            </p:cNvSpPr>
            <p:nvPr/>
          </p:nvSpPr>
          <p:spPr bwMode="auto">
            <a:xfrm>
              <a:off x="4923"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4" name="Rectangle 132"/>
            <p:cNvSpPr>
              <a:spLocks noChangeArrowheads="1"/>
            </p:cNvSpPr>
            <p:nvPr/>
          </p:nvSpPr>
          <p:spPr bwMode="auto">
            <a:xfrm>
              <a:off x="4654"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5" name="Line 133"/>
            <p:cNvSpPr>
              <a:spLocks noChangeShapeType="1"/>
            </p:cNvSpPr>
            <p:nvPr/>
          </p:nvSpPr>
          <p:spPr bwMode="auto">
            <a:xfrm>
              <a:off x="4682"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6" name="Line 134"/>
            <p:cNvSpPr>
              <a:spLocks noChangeShapeType="1"/>
            </p:cNvSpPr>
            <p:nvPr/>
          </p:nvSpPr>
          <p:spPr bwMode="auto">
            <a:xfrm>
              <a:off x="5211"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7" name="Line 135"/>
            <p:cNvSpPr>
              <a:spLocks noChangeShapeType="1"/>
            </p:cNvSpPr>
            <p:nvPr/>
          </p:nvSpPr>
          <p:spPr bwMode="auto">
            <a:xfrm>
              <a:off x="4695" y="1165"/>
              <a:ext cx="233"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808" name="Line 136"/>
            <p:cNvSpPr>
              <a:spLocks noChangeShapeType="1"/>
            </p:cNvSpPr>
            <p:nvPr/>
          </p:nvSpPr>
          <p:spPr bwMode="auto">
            <a:xfrm>
              <a:off x="4958" y="1165"/>
              <a:ext cx="235"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809" name="Rectangle 137"/>
            <p:cNvSpPr>
              <a:spLocks noChangeArrowheads="1"/>
            </p:cNvSpPr>
            <p:nvPr/>
          </p:nvSpPr>
          <p:spPr bwMode="auto">
            <a:xfrm>
              <a:off x="791" y="655"/>
              <a:ext cx="562"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6 PM</a:t>
              </a:r>
            </a:p>
          </p:txBody>
        </p:sp>
        <p:sp>
          <p:nvSpPr>
            <p:cNvPr id="2716810" name="Line 138"/>
            <p:cNvSpPr>
              <a:spLocks noChangeShapeType="1"/>
            </p:cNvSpPr>
            <p:nvPr/>
          </p:nvSpPr>
          <p:spPr bwMode="auto">
            <a:xfrm>
              <a:off x="983" y="881"/>
              <a:ext cx="0" cy="167"/>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11" name="Rectangle 139"/>
            <p:cNvSpPr>
              <a:spLocks noChangeArrowheads="1"/>
            </p:cNvSpPr>
            <p:nvPr/>
          </p:nvSpPr>
          <p:spPr bwMode="auto">
            <a:xfrm>
              <a:off x="1428" y="666"/>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7</a:t>
              </a:r>
            </a:p>
          </p:txBody>
        </p:sp>
        <p:sp>
          <p:nvSpPr>
            <p:cNvPr id="2716812" name="Rectangle 140"/>
            <p:cNvSpPr>
              <a:spLocks noChangeArrowheads="1"/>
            </p:cNvSpPr>
            <p:nvPr/>
          </p:nvSpPr>
          <p:spPr bwMode="auto">
            <a:xfrm>
              <a:off x="1940" y="661"/>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8</a:t>
              </a:r>
            </a:p>
          </p:txBody>
        </p:sp>
        <p:sp>
          <p:nvSpPr>
            <p:cNvPr id="2716813" name="Rectangle 141"/>
            <p:cNvSpPr>
              <a:spLocks noChangeArrowheads="1"/>
            </p:cNvSpPr>
            <p:nvPr/>
          </p:nvSpPr>
          <p:spPr bwMode="auto">
            <a:xfrm>
              <a:off x="2474" y="678"/>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9</a:t>
              </a:r>
            </a:p>
          </p:txBody>
        </p:sp>
        <p:sp>
          <p:nvSpPr>
            <p:cNvPr id="2716814" name="Rectangle 142"/>
            <p:cNvSpPr>
              <a:spLocks noChangeArrowheads="1"/>
            </p:cNvSpPr>
            <p:nvPr/>
          </p:nvSpPr>
          <p:spPr bwMode="auto">
            <a:xfrm>
              <a:off x="2957" y="66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10</a:t>
              </a:r>
            </a:p>
          </p:txBody>
        </p:sp>
        <p:sp>
          <p:nvSpPr>
            <p:cNvPr id="2716815" name="Rectangle 143"/>
            <p:cNvSpPr>
              <a:spLocks noChangeArrowheads="1"/>
            </p:cNvSpPr>
            <p:nvPr/>
          </p:nvSpPr>
          <p:spPr bwMode="auto">
            <a:xfrm>
              <a:off x="3514" y="666"/>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11</a:t>
              </a:r>
            </a:p>
          </p:txBody>
        </p:sp>
        <p:sp>
          <p:nvSpPr>
            <p:cNvPr id="2716816" name="Rectangle 144"/>
            <p:cNvSpPr>
              <a:spLocks noChangeArrowheads="1"/>
            </p:cNvSpPr>
            <p:nvPr/>
          </p:nvSpPr>
          <p:spPr bwMode="auto">
            <a:xfrm>
              <a:off x="3970" y="649"/>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12</a:t>
              </a:r>
            </a:p>
          </p:txBody>
        </p:sp>
        <p:sp>
          <p:nvSpPr>
            <p:cNvPr id="2716817" name="Rectangle 145"/>
            <p:cNvSpPr>
              <a:spLocks noChangeArrowheads="1"/>
            </p:cNvSpPr>
            <p:nvPr/>
          </p:nvSpPr>
          <p:spPr bwMode="auto">
            <a:xfrm>
              <a:off x="4580" y="660"/>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a:t>
              </a:r>
            </a:p>
          </p:txBody>
        </p:sp>
        <p:sp>
          <p:nvSpPr>
            <p:cNvPr id="2716818" name="Line 146"/>
            <p:cNvSpPr>
              <a:spLocks noChangeShapeType="1"/>
            </p:cNvSpPr>
            <p:nvPr/>
          </p:nvSpPr>
          <p:spPr bwMode="auto">
            <a:xfrm>
              <a:off x="990" y="978"/>
              <a:ext cx="4203"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16819" name="Rectangle 147"/>
            <p:cNvSpPr>
              <a:spLocks noChangeArrowheads="1"/>
            </p:cNvSpPr>
            <p:nvPr/>
          </p:nvSpPr>
          <p:spPr bwMode="auto">
            <a:xfrm>
              <a:off x="4894" y="643"/>
              <a:ext cx="57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2 AM</a:t>
              </a:r>
            </a:p>
          </p:txBody>
        </p:sp>
        <p:sp>
          <p:nvSpPr>
            <p:cNvPr id="2716820" name="Line 148"/>
            <p:cNvSpPr>
              <a:spLocks noChangeShapeType="1"/>
            </p:cNvSpPr>
            <p:nvPr/>
          </p:nvSpPr>
          <p:spPr bwMode="auto">
            <a:xfrm>
              <a:off x="1772"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21" name="Line 149"/>
            <p:cNvSpPr>
              <a:spLocks noChangeShapeType="1"/>
            </p:cNvSpPr>
            <p:nvPr/>
          </p:nvSpPr>
          <p:spPr bwMode="auto">
            <a:xfrm>
              <a:off x="3888"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22" name="Line 150"/>
            <p:cNvSpPr>
              <a:spLocks noChangeShapeType="1"/>
            </p:cNvSpPr>
            <p:nvPr/>
          </p:nvSpPr>
          <p:spPr bwMode="auto">
            <a:xfrm>
              <a:off x="2830"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23" name="Line 151"/>
            <p:cNvSpPr>
              <a:spLocks noChangeShapeType="1"/>
            </p:cNvSpPr>
            <p:nvPr/>
          </p:nvSpPr>
          <p:spPr bwMode="auto">
            <a:xfrm>
              <a:off x="4946"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24" name="Slide Number Placeholder 23"/>
          <p:cNvSpPr>
            <a:spLocks noGrp="1"/>
          </p:cNvSpPr>
          <p:nvPr>
            <p:ph type="sldNum" sz="quarter" idx="12"/>
          </p:nvPr>
        </p:nvSpPr>
        <p:spPr/>
        <p:txBody>
          <a:bodyPr/>
          <a:lstStyle/>
          <a:p>
            <a:pPr>
              <a:defRPr/>
            </a:pPr>
            <a:fld id="{0D227FE4-C4DE-B64E-BF78-4F634596A1E9}" type="slidenum">
              <a:rPr lang="en-US" smtClean="0"/>
              <a:pPr>
                <a:defRPr/>
              </a:pPr>
              <a:t>8</a:t>
            </a:fld>
            <a:endParaRPr lang="en-US"/>
          </a:p>
        </p:txBody>
      </p:sp>
    </p:spTree>
    <p:extLst>
      <p:ext uri="{BB962C8B-B14F-4D97-AF65-F5344CB8AC3E}">
        <p14:creationId xmlns:p14="http://schemas.microsoft.com/office/powerpoint/2010/main" val="1650597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716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667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8722" name="Rectangle 2"/>
          <p:cNvSpPr>
            <a:spLocks noGrp="1" noChangeArrowheads="1"/>
          </p:cNvSpPr>
          <p:nvPr>
            <p:ph type="title"/>
          </p:nvPr>
        </p:nvSpPr>
        <p:spPr/>
        <p:txBody>
          <a:bodyPr/>
          <a:lstStyle/>
          <a:p>
            <a:r>
              <a:rPr lang="en-US" smtClean="0"/>
              <a:t>Pipelined Laundry</a:t>
            </a:r>
            <a:endParaRPr lang="en-US"/>
          </a:p>
        </p:txBody>
      </p:sp>
      <p:sp>
        <p:nvSpPr>
          <p:cNvPr id="2718723" name="Rectangle 3"/>
          <p:cNvSpPr>
            <a:spLocks noGrp="1" noChangeArrowheads="1"/>
          </p:cNvSpPr>
          <p:nvPr>
            <p:ph type="body" idx="1"/>
          </p:nvPr>
        </p:nvSpPr>
        <p:spPr>
          <a:xfrm>
            <a:off x="1447800" y="1143000"/>
            <a:ext cx="7239000" cy="521335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solidFill>
                  <a:schemeClr val="accent1"/>
                </a:solidFill>
              </a:rPr>
              <a:t>Pipelined laundry takes </a:t>
            </a:r>
            <a:br>
              <a:rPr lang="en-US" dirty="0" smtClean="0">
                <a:solidFill>
                  <a:schemeClr val="accent1"/>
                </a:solidFill>
              </a:rPr>
            </a:br>
            <a:r>
              <a:rPr lang="en-US" dirty="0" smtClean="0">
                <a:solidFill>
                  <a:schemeClr val="accent1"/>
                </a:solidFill>
              </a:rPr>
              <a:t>3.5 hours for 4 loads! </a:t>
            </a:r>
            <a:endParaRPr lang="en-US" dirty="0">
              <a:solidFill>
                <a:schemeClr val="accent1"/>
              </a:solidFill>
            </a:endParaRPr>
          </a:p>
        </p:txBody>
      </p:sp>
      <p:grpSp>
        <p:nvGrpSpPr>
          <p:cNvPr id="2" name="Group 4"/>
          <p:cNvGrpSpPr>
            <a:grpSpLocks/>
          </p:cNvGrpSpPr>
          <p:nvPr/>
        </p:nvGrpSpPr>
        <p:grpSpPr bwMode="auto">
          <a:xfrm>
            <a:off x="931863" y="2114550"/>
            <a:ext cx="928687" cy="3740150"/>
            <a:chOff x="587" y="1332"/>
            <a:chExt cx="585" cy="2356"/>
          </a:xfrm>
        </p:grpSpPr>
        <p:sp>
          <p:nvSpPr>
            <p:cNvPr id="2718725" name="Rectangle 5"/>
            <p:cNvSpPr>
              <a:spLocks noChangeArrowheads="1"/>
            </p:cNvSpPr>
            <p:nvPr/>
          </p:nvSpPr>
          <p:spPr bwMode="auto">
            <a:xfrm>
              <a:off x="587" y="1332"/>
              <a:ext cx="263" cy="235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18726" name="Line 6"/>
            <p:cNvSpPr>
              <a:spLocks noChangeShapeType="1"/>
            </p:cNvSpPr>
            <p:nvPr/>
          </p:nvSpPr>
          <p:spPr bwMode="auto">
            <a:xfrm flipH="1">
              <a:off x="834" y="1523"/>
              <a:ext cx="17"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18727" name="Freeform 7"/>
            <p:cNvSpPr>
              <a:spLocks/>
            </p:cNvSpPr>
            <p:nvPr/>
          </p:nvSpPr>
          <p:spPr bwMode="auto">
            <a:xfrm>
              <a:off x="926" y="2011"/>
              <a:ext cx="211"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28" name="Rectangle 8"/>
            <p:cNvSpPr>
              <a:spLocks noChangeArrowheads="1"/>
            </p:cNvSpPr>
            <p:nvPr/>
          </p:nvSpPr>
          <p:spPr bwMode="auto">
            <a:xfrm>
              <a:off x="914" y="1968"/>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B</a:t>
              </a:r>
            </a:p>
          </p:txBody>
        </p:sp>
        <p:sp>
          <p:nvSpPr>
            <p:cNvPr id="2718729" name="Freeform 9"/>
            <p:cNvSpPr>
              <a:spLocks/>
            </p:cNvSpPr>
            <p:nvPr/>
          </p:nvSpPr>
          <p:spPr bwMode="auto">
            <a:xfrm>
              <a:off x="932" y="2322"/>
              <a:ext cx="210"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30" name="Rectangle 10"/>
            <p:cNvSpPr>
              <a:spLocks noChangeArrowheads="1"/>
            </p:cNvSpPr>
            <p:nvPr/>
          </p:nvSpPr>
          <p:spPr bwMode="auto">
            <a:xfrm>
              <a:off x="919" y="2278"/>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C</a:t>
              </a:r>
            </a:p>
          </p:txBody>
        </p:sp>
        <p:sp>
          <p:nvSpPr>
            <p:cNvPr id="2718731" name="Freeform 11"/>
            <p:cNvSpPr>
              <a:spLocks/>
            </p:cNvSpPr>
            <p:nvPr/>
          </p:nvSpPr>
          <p:spPr bwMode="auto">
            <a:xfrm>
              <a:off x="932" y="2646"/>
              <a:ext cx="210"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32" name="Rectangle 12"/>
            <p:cNvSpPr>
              <a:spLocks noChangeArrowheads="1"/>
            </p:cNvSpPr>
            <p:nvPr/>
          </p:nvSpPr>
          <p:spPr bwMode="auto">
            <a:xfrm>
              <a:off x="919" y="2602"/>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D</a:t>
              </a:r>
            </a:p>
          </p:txBody>
        </p:sp>
        <p:sp>
          <p:nvSpPr>
            <p:cNvPr id="2718733" name="Freeform 13"/>
            <p:cNvSpPr>
              <a:spLocks/>
            </p:cNvSpPr>
            <p:nvPr/>
          </p:nvSpPr>
          <p:spPr bwMode="auto">
            <a:xfrm>
              <a:off x="926" y="1617"/>
              <a:ext cx="211"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34" name="Rectangle 14"/>
            <p:cNvSpPr>
              <a:spLocks noChangeArrowheads="1"/>
            </p:cNvSpPr>
            <p:nvPr/>
          </p:nvSpPr>
          <p:spPr bwMode="auto">
            <a:xfrm>
              <a:off x="914" y="1573"/>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A</a:t>
              </a:r>
            </a:p>
          </p:txBody>
        </p:sp>
      </p:grpSp>
      <p:grpSp>
        <p:nvGrpSpPr>
          <p:cNvPr id="3" name="Group 15"/>
          <p:cNvGrpSpPr>
            <a:grpSpLocks/>
          </p:cNvGrpSpPr>
          <p:nvPr/>
        </p:nvGrpSpPr>
        <p:grpSpPr bwMode="auto">
          <a:xfrm>
            <a:off x="1954213" y="2501900"/>
            <a:ext cx="2603500" cy="2079625"/>
            <a:chOff x="1231" y="1576"/>
            <a:chExt cx="1640" cy="1310"/>
          </a:xfrm>
        </p:grpSpPr>
        <p:sp>
          <p:nvSpPr>
            <p:cNvPr id="2718736" name="AutoShape 16"/>
            <p:cNvSpPr>
              <a:spLocks noChangeArrowheads="1"/>
            </p:cNvSpPr>
            <p:nvPr/>
          </p:nvSpPr>
          <p:spPr bwMode="auto">
            <a:xfrm>
              <a:off x="1482" y="1955"/>
              <a:ext cx="185"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37" name="AutoShape 17"/>
            <p:cNvSpPr>
              <a:spLocks noChangeArrowheads="1"/>
            </p:cNvSpPr>
            <p:nvPr/>
          </p:nvSpPr>
          <p:spPr bwMode="auto">
            <a:xfrm>
              <a:off x="1527" y="1903"/>
              <a:ext cx="140"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38" name="AutoShape 18"/>
            <p:cNvSpPr>
              <a:spLocks noChangeArrowheads="1"/>
            </p:cNvSpPr>
            <p:nvPr/>
          </p:nvSpPr>
          <p:spPr bwMode="auto">
            <a:xfrm>
              <a:off x="1519" y="1975"/>
              <a:ext cx="95" cy="15"/>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4" name="Group 19"/>
            <p:cNvGrpSpPr>
              <a:grpSpLocks/>
            </p:cNvGrpSpPr>
            <p:nvPr/>
          </p:nvGrpSpPr>
          <p:grpSpPr bwMode="auto">
            <a:xfrm>
              <a:off x="1940" y="1938"/>
              <a:ext cx="179" cy="257"/>
              <a:chOff x="2183" y="1938"/>
              <a:chExt cx="201" cy="257"/>
            </a:xfrm>
          </p:grpSpPr>
          <p:sp>
            <p:nvSpPr>
              <p:cNvPr id="2718740" name="Freeform 20"/>
              <p:cNvSpPr>
                <a:spLocks/>
              </p:cNvSpPr>
              <p:nvPr/>
            </p:nvSpPr>
            <p:spPr bwMode="auto">
              <a:xfrm>
                <a:off x="2312" y="205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41" name="Rectangle 21"/>
              <p:cNvSpPr>
                <a:spLocks noChangeArrowheads="1"/>
              </p:cNvSpPr>
              <p:nvPr/>
            </p:nvSpPr>
            <p:spPr bwMode="auto">
              <a:xfrm>
                <a:off x="2308" y="205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42" name="Rectangle 22"/>
              <p:cNvSpPr>
                <a:spLocks noChangeArrowheads="1"/>
              </p:cNvSpPr>
              <p:nvPr/>
            </p:nvSpPr>
            <p:spPr bwMode="auto">
              <a:xfrm>
                <a:off x="2314" y="211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43" name="Rectangle 23"/>
              <p:cNvSpPr>
                <a:spLocks noChangeArrowheads="1"/>
              </p:cNvSpPr>
              <p:nvPr/>
            </p:nvSpPr>
            <p:spPr bwMode="auto">
              <a:xfrm>
                <a:off x="2183" y="211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44" name="Oval 24"/>
              <p:cNvSpPr>
                <a:spLocks noChangeArrowheads="1"/>
              </p:cNvSpPr>
              <p:nvPr/>
            </p:nvSpPr>
            <p:spPr bwMode="auto">
              <a:xfrm>
                <a:off x="2242" y="193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45" name="Freeform 25"/>
              <p:cNvSpPr>
                <a:spLocks/>
              </p:cNvSpPr>
              <p:nvPr/>
            </p:nvSpPr>
            <p:spPr bwMode="auto">
              <a:xfrm>
                <a:off x="2183" y="198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46" name="Freeform 26"/>
            <p:cNvSpPr>
              <a:spLocks/>
            </p:cNvSpPr>
            <p:nvPr/>
          </p:nvSpPr>
          <p:spPr bwMode="auto">
            <a:xfrm>
              <a:off x="2173" y="1913"/>
              <a:ext cx="178"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5" name="Group 27"/>
            <p:cNvGrpSpPr>
              <a:grpSpLocks/>
            </p:cNvGrpSpPr>
            <p:nvPr/>
          </p:nvGrpSpPr>
          <p:grpSpPr bwMode="auto">
            <a:xfrm>
              <a:off x="1672" y="1903"/>
              <a:ext cx="231" cy="311"/>
              <a:chOff x="1881" y="1903"/>
              <a:chExt cx="260" cy="311"/>
            </a:xfrm>
          </p:grpSpPr>
          <p:grpSp>
            <p:nvGrpSpPr>
              <p:cNvPr id="6" name="Group 28"/>
              <p:cNvGrpSpPr>
                <a:grpSpLocks/>
              </p:cNvGrpSpPr>
              <p:nvPr/>
            </p:nvGrpSpPr>
            <p:grpSpPr bwMode="auto">
              <a:xfrm>
                <a:off x="1881" y="1903"/>
                <a:ext cx="260" cy="311"/>
                <a:chOff x="1881" y="1903"/>
                <a:chExt cx="260" cy="311"/>
              </a:xfrm>
            </p:grpSpPr>
            <p:sp>
              <p:nvSpPr>
                <p:cNvPr id="2718749" name="AutoShape 29"/>
                <p:cNvSpPr>
                  <a:spLocks noChangeArrowheads="1"/>
                </p:cNvSpPr>
                <p:nvPr/>
              </p:nvSpPr>
              <p:spPr bwMode="auto">
                <a:xfrm>
                  <a:off x="1881" y="195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50" name="AutoShape 30"/>
                <p:cNvSpPr>
                  <a:spLocks noChangeArrowheads="1"/>
                </p:cNvSpPr>
                <p:nvPr/>
              </p:nvSpPr>
              <p:spPr bwMode="auto">
                <a:xfrm>
                  <a:off x="1944" y="190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51" name="Oval 31"/>
              <p:cNvSpPr>
                <a:spLocks noChangeArrowheads="1"/>
              </p:cNvSpPr>
              <p:nvPr/>
            </p:nvSpPr>
            <p:spPr bwMode="auto">
              <a:xfrm>
                <a:off x="1964" y="193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752" name="AutoShape 32"/>
              <p:cNvSpPr>
                <a:spLocks noChangeArrowheads="1"/>
              </p:cNvSpPr>
              <p:nvPr/>
            </p:nvSpPr>
            <p:spPr bwMode="auto">
              <a:xfrm>
                <a:off x="1912" y="207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53" name="AutoShape 33"/>
            <p:cNvSpPr>
              <a:spLocks noChangeArrowheads="1"/>
            </p:cNvSpPr>
            <p:nvPr/>
          </p:nvSpPr>
          <p:spPr bwMode="auto">
            <a:xfrm>
              <a:off x="1735" y="2288"/>
              <a:ext cx="183"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54" name="AutoShape 34"/>
            <p:cNvSpPr>
              <a:spLocks noChangeArrowheads="1"/>
            </p:cNvSpPr>
            <p:nvPr/>
          </p:nvSpPr>
          <p:spPr bwMode="auto">
            <a:xfrm>
              <a:off x="1780" y="2237"/>
              <a:ext cx="138"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55" name="AutoShape 35"/>
            <p:cNvSpPr>
              <a:spLocks noChangeArrowheads="1"/>
            </p:cNvSpPr>
            <p:nvPr/>
          </p:nvSpPr>
          <p:spPr bwMode="auto">
            <a:xfrm>
              <a:off x="1772" y="2308"/>
              <a:ext cx="94" cy="15"/>
            </a:xfrm>
            <a:prstGeom prst="parallelogram">
              <a:avLst>
                <a:gd name="adj" fmla="val 15663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7" name="Group 36"/>
            <p:cNvGrpSpPr>
              <a:grpSpLocks/>
            </p:cNvGrpSpPr>
            <p:nvPr/>
          </p:nvGrpSpPr>
          <p:grpSpPr bwMode="auto">
            <a:xfrm>
              <a:off x="2202" y="2277"/>
              <a:ext cx="179" cy="257"/>
              <a:chOff x="2477" y="2277"/>
              <a:chExt cx="202" cy="257"/>
            </a:xfrm>
          </p:grpSpPr>
          <p:sp>
            <p:nvSpPr>
              <p:cNvPr id="2718757" name="Freeform 37"/>
              <p:cNvSpPr>
                <a:spLocks/>
              </p:cNvSpPr>
              <p:nvPr/>
            </p:nvSpPr>
            <p:spPr bwMode="auto">
              <a:xfrm>
                <a:off x="2607" y="239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58" name="Rectangle 38"/>
              <p:cNvSpPr>
                <a:spLocks noChangeArrowheads="1"/>
              </p:cNvSpPr>
              <p:nvPr/>
            </p:nvSpPr>
            <p:spPr bwMode="auto">
              <a:xfrm>
                <a:off x="2602" y="239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59" name="Rectangle 39"/>
              <p:cNvSpPr>
                <a:spLocks noChangeArrowheads="1"/>
              </p:cNvSpPr>
              <p:nvPr/>
            </p:nvSpPr>
            <p:spPr bwMode="auto">
              <a:xfrm>
                <a:off x="2610" y="245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60" name="Rectangle 40"/>
              <p:cNvSpPr>
                <a:spLocks noChangeArrowheads="1"/>
              </p:cNvSpPr>
              <p:nvPr/>
            </p:nvSpPr>
            <p:spPr bwMode="auto">
              <a:xfrm>
                <a:off x="2479" y="245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61" name="Oval 41"/>
              <p:cNvSpPr>
                <a:spLocks noChangeArrowheads="1"/>
              </p:cNvSpPr>
              <p:nvPr/>
            </p:nvSpPr>
            <p:spPr bwMode="auto">
              <a:xfrm>
                <a:off x="2537" y="227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62" name="Freeform 42"/>
              <p:cNvSpPr>
                <a:spLocks/>
              </p:cNvSpPr>
              <p:nvPr/>
            </p:nvSpPr>
            <p:spPr bwMode="auto">
              <a:xfrm>
                <a:off x="2477" y="232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63" name="Freeform 43"/>
            <p:cNvSpPr>
              <a:spLocks/>
            </p:cNvSpPr>
            <p:nvPr/>
          </p:nvSpPr>
          <p:spPr bwMode="auto">
            <a:xfrm>
              <a:off x="2425" y="2247"/>
              <a:ext cx="179"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8" name="Group 44"/>
            <p:cNvGrpSpPr>
              <a:grpSpLocks/>
            </p:cNvGrpSpPr>
            <p:nvPr/>
          </p:nvGrpSpPr>
          <p:grpSpPr bwMode="auto">
            <a:xfrm>
              <a:off x="1924" y="2237"/>
              <a:ext cx="232" cy="310"/>
              <a:chOff x="2165" y="2237"/>
              <a:chExt cx="260" cy="310"/>
            </a:xfrm>
          </p:grpSpPr>
          <p:grpSp>
            <p:nvGrpSpPr>
              <p:cNvPr id="9" name="Group 45"/>
              <p:cNvGrpSpPr>
                <a:grpSpLocks/>
              </p:cNvGrpSpPr>
              <p:nvPr/>
            </p:nvGrpSpPr>
            <p:grpSpPr bwMode="auto">
              <a:xfrm>
                <a:off x="2165" y="2237"/>
                <a:ext cx="260" cy="310"/>
                <a:chOff x="2165" y="2237"/>
                <a:chExt cx="260" cy="310"/>
              </a:xfrm>
            </p:grpSpPr>
            <p:sp>
              <p:nvSpPr>
                <p:cNvPr id="2718766" name="AutoShape 46"/>
                <p:cNvSpPr>
                  <a:spLocks noChangeArrowheads="1"/>
                </p:cNvSpPr>
                <p:nvPr/>
              </p:nvSpPr>
              <p:spPr bwMode="auto">
                <a:xfrm>
                  <a:off x="2165" y="228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67" name="AutoShape 47"/>
                <p:cNvSpPr>
                  <a:spLocks noChangeArrowheads="1"/>
                </p:cNvSpPr>
                <p:nvPr/>
              </p:nvSpPr>
              <p:spPr bwMode="auto">
                <a:xfrm>
                  <a:off x="2227" y="223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68" name="Oval 48"/>
              <p:cNvSpPr>
                <a:spLocks noChangeArrowheads="1"/>
              </p:cNvSpPr>
              <p:nvPr/>
            </p:nvSpPr>
            <p:spPr bwMode="auto">
              <a:xfrm>
                <a:off x="2246" y="226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769" name="AutoShape 49"/>
              <p:cNvSpPr>
                <a:spLocks noChangeArrowheads="1"/>
              </p:cNvSpPr>
              <p:nvPr/>
            </p:nvSpPr>
            <p:spPr bwMode="auto">
              <a:xfrm>
                <a:off x="2196" y="241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70" name="AutoShape 50"/>
            <p:cNvSpPr>
              <a:spLocks noChangeArrowheads="1"/>
            </p:cNvSpPr>
            <p:nvPr/>
          </p:nvSpPr>
          <p:spPr bwMode="auto">
            <a:xfrm>
              <a:off x="1993" y="2626"/>
              <a:ext cx="184"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71" name="AutoShape 51"/>
            <p:cNvSpPr>
              <a:spLocks noChangeArrowheads="1"/>
            </p:cNvSpPr>
            <p:nvPr/>
          </p:nvSpPr>
          <p:spPr bwMode="auto">
            <a:xfrm>
              <a:off x="2036" y="2575"/>
              <a:ext cx="141"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72" name="AutoShape 52"/>
            <p:cNvSpPr>
              <a:spLocks noChangeArrowheads="1"/>
            </p:cNvSpPr>
            <p:nvPr/>
          </p:nvSpPr>
          <p:spPr bwMode="auto">
            <a:xfrm>
              <a:off x="2029" y="2647"/>
              <a:ext cx="95" cy="15"/>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0" name="Group 53"/>
            <p:cNvGrpSpPr>
              <a:grpSpLocks/>
            </p:cNvGrpSpPr>
            <p:nvPr/>
          </p:nvGrpSpPr>
          <p:grpSpPr bwMode="auto">
            <a:xfrm>
              <a:off x="2478" y="2616"/>
              <a:ext cx="180" cy="257"/>
              <a:chOff x="2788" y="2616"/>
              <a:chExt cx="202" cy="257"/>
            </a:xfrm>
          </p:grpSpPr>
          <p:sp>
            <p:nvSpPr>
              <p:cNvPr id="2718774" name="Freeform 54"/>
              <p:cNvSpPr>
                <a:spLocks/>
              </p:cNvSpPr>
              <p:nvPr/>
            </p:nvSpPr>
            <p:spPr bwMode="auto">
              <a:xfrm>
                <a:off x="2918" y="273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75" name="Rectangle 55"/>
              <p:cNvSpPr>
                <a:spLocks noChangeArrowheads="1"/>
              </p:cNvSpPr>
              <p:nvPr/>
            </p:nvSpPr>
            <p:spPr bwMode="auto">
              <a:xfrm>
                <a:off x="2913" y="273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76" name="Rectangle 56"/>
              <p:cNvSpPr>
                <a:spLocks noChangeArrowheads="1"/>
              </p:cNvSpPr>
              <p:nvPr/>
            </p:nvSpPr>
            <p:spPr bwMode="auto">
              <a:xfrm>
                <a:off x="2921" y="279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77" name="Rectangle 57"/>
              <p:cNvSpPr>
                <a:spLocks noChangeArrowheads="1"/>
              </p:cNvSpPr>
              <p:nvPr/>
            </p:nvSpPr>
            <p:spPr bwMode="auto">
              <a:xfrm>
                <a:off x="2790" y="279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78" name="Oval 58"/>
              <p:cNvSpPr>
                <a:spLocks noChangeArrowheads="1"/>
              </p:cNvSpPr>
              <p:nvPr/>
            </p:nvSpPr>
            <p:spPr bwMode="auto">
              <a:xfrm>
                <a:off x="2848" y="261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79" name="Freeform 59"/>
              <p:cNvSpPr>
                <a:spLocks/>
              </p:cNvSpPr>
              <p:nvPr/>
            </p:nvSpPr>
            <p:spPr bwMode="auto">
              <a:xfrm>
                <a:off x="2788" y="266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80" name="Freeform 60"/>
            <p:cNvSpPr>
              <a:spLocks/>
            </p:cNvSpPr>
            <p:nvPr/>
          </p:nvSpPr>
          <p:spPr bwMode="auto">
            <a:xfrm>
              <a:off x="2692" y="2574"/>
              <a:ext cx="179"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1" name="Group 61"/>
            <p:cNvGrpSpPr>
              <a:grpSpLocks/>
            </p:cNvGrpSpPr>
            <p:nvPr/>
          </p:nvGrpSpPr>
          <p:grpSpPr bwMode="auto">
            <a:xfrm>
              <a:off x="2181" y="2575"/>
              <a:ext cx="232" cy="311"/>
              <a:chOff x="2454" y="2575"/>
              <a:chExt cx="261" cy="311"/>
            </a:xfrm>
          </p:grpSpPr>
          <p:grpSp>
            <p:nvGrpSpPr>
              <p:cNvPr id="12" name="Group 62"/>
              <p:cNvGrpSpPr>
                <a:grpSpLocks/>
              </p:cNvGrpSpPr>
              <p:nvPr/>
            </p:nvGrpSpPr>
            <p:grpSpPr bwMode="auto">
              <a:xfrm>
                <a:off x="2454" y="2575"/>
                <a:ext cx="261" cy="311"/>
                <a:chOff x="2454" y="2575"/>
                <a:chExt cx="261" cy="311"/>
              </a:xfrm>
            </p:grpSpPr>
            <p:sp>
              <p:nvSpPr>
                <p:cNvPr id="2718783" name="AutoShape 63"/>
                <p:cNvSpPr>
                  <a:spLocks noChangeArrowheads="1"/>
                </p:cNvSpPr>
                <p:nvPr/>
              </p:nvSpPr>
              <p:spPr bwMode="auto">
                <a:xfrm>
                  <a:off x="2454" y="262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84" name="AutoShape 64"/>
                <p:cNvSpPr>
                  <a:spLocks noChangeArrowheads="1"/>
                </p:cNvSpPr>
                <p:nvPr/>
              </p:nvSpPr>
              <p:spPr bwMode="auto">
                <a:xfrm>
                  <a:off x="2518" y="257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85" name="Oval 65"/>
              <p:cNvSpPr>
                <a:spLocks noChangeArrowheads="1"/>
              </p:cNvSpPr>
              <p:nvPr/>
            </p:nvSpPr>
            <p:spPr bwMode="auto">
              <a:xfrm>
                <a:off x="2537" y="260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786" name="AutoShape 66"/>
              <p:cNvSpPr>
                <a:spLocks noChangeArrowheads="1"/>
              </p:cNvSpPr>
              <p:nvPr/>
            </p:nvSpPr>
            <p:spPr bwMode="auto">
              <a:xfrm>
                <a:off x="2487" y="274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3" name="Group 67"/>
            <p:cNvGrpSpPr>
              <a:grpSpLocks/>
            </p:cNvGrpSpPr>
            <p:nvPr/>
          </p:nvGrpSpPr>
          <p:grpSpPr bwMode="auto">
            <a:xfrm>
              <a:off x="1231" y="1576"/>
              <a:ext cx="867" cy="310"/>
              <a:chOff x="1385" y="1576"/>
              <a:chExt cx="975" cy="310"/>
            </a:xfrm>
          </p:grpSpPr>
          <p:grpSp>
            <p:nvGrpSpPr>
              <p:cNvPr id="14" name="Group 68"/>
              <p:cNvGrpSpPr>
                <a:grpSpLocks/>
              </p:cNvGrpSpPr>
              <p:nvPr/>
            </p:nvGrpSpPr>
            <p:grpSpPr bwMode="auto">
              <a:xfrm>
                <a:off x="1385" y="1576"/>
                <a:ext cx="206" cy="310"/>
                <a:chOff x="1385" y="1576"/>
                <a:chExt cx="206" cy="310"/>
              </a:xfrm>
            </p:grpSpPr>
            <p:sp>
              <p:nvSpPr>
                <p:cNvPr id="2718789" name="AutoShape 69"/>
                <p:cNvSpPr>
                  <a:spLocks noChangeArrowheads="1"/>
                </p:cNvSpPr>
                <p:nvPr/>
              </p:nvSpPr>
              <p:spPr bwMode="auto">
                <a:xfrm>
                  <a:off x="1385" y="162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90" name="AutoShape 70"/>
                <p:cNvSpPr>
                  <a:spLocks noChangeArrowheads="1"/>
                </p:cNvSpPr>
                <p:nvPr/>
              </p:nvSpPr>
              <p:spPr bwMode="auto">
                <a:xfrm>
                  <a:off x="1433" y="157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91" name="AutoShape 71"/>
                <p:cNvSpPr>
                  <a:spLocks noChangeArrowheads="1"/>
                </p:cNvSpPr>
                <p:nvPr/>
              </p:nvSpPr>
              <p:spPr bwMode="auto">
                <a:xfrm>
                  <a:off x="1424" y="164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5" name="Group 72"/>
              <p:cNvGrpSpPr>
                <a:grpSpLocks/>
              </p:cNvGrpSpPr>
              <p:nvPr/>
            </p:nvGrpSpPr>
            <p:grpSpPr bwMode="auto">
              <a:xfrm>
                <a:off x="1903" y="1617"/>
                <a:ext cx="203" cy="257"/>
                <a:chOff x="1903" y="1617"/>
                <a:chExt cx="203" cy="257"/>
              </a:xfrm>
            </p:grpSpPr>
            <p:sp>
              <p:nvSpPr>
                <p:cNvPr id="2718793" name="Freeform 73"/>
                <p:cNvSpPr>
                  <a:spLocks/>
                </p:cNvSpPr>
                <p:nvPr/>
              </p:nvSpPr>
              <p:spPr bwMode="auto">
                <a:xfrm>
                  <a:off x="2032" y="173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94" name="Rectangle 74"/>
                <p:cNvSpPr>
                  <a:spLocks noChangeArrowheads="1"/>
                </p:cNvSpPr>
                <p:nvPr/>
              </p:nvSpPr>
              <p:spPr bwMode="auto">
                <a:xfrm>
                  <a:off x="2029" y="173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95" name="Rectangle 75"/>
                <p:cNvSpPr>
                  <a:spLocks noChangeArrowheads="1"/>
                </p:cNvSpPr>
                <p:nvPr/>
              </p:nvSpPr>
              <p:spPr bwMode="auto">
                <a:xfrm>
                  <a:off x="2035" y="179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96" name="Rectangle 76"/>
                <p:cNvSpPr>
                  <a:spLocks noChangeArrowheads="1"/>
                </p:cNvSpPr>
                <p:nvPr/>
              </p:nvSpPr>
              <p:spPr bwMode="auto">
                <a:xfrm>
                  <a:off x="1904" y="179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97" name="Oval 77"/>
                <p:cNvSpPr>
                  <a:spLocks noChangeArrowheads="1"/>
                </p:cNvSpPr>
                <p:nvPr/>
              </p:nvSpPr>
              <p:spPr bwMode="auto">
                <a:xfrm>
                  <a:off x="1964" y="161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98" name="Freeform 78"/>
                <p:cNvSpPr>
                  <a:spLocks/>
                </p:cNvSpPr>
                <p:nvPr/>
              </p:nvSpPr>
              <p:spPr bwMode="auto">
                <a:xfrm>
                  <a:off x="1903" y="166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99" name="Freeform 79"/>
              <p:cNvSpPr>
                <a:spLocks/>
              </p:cNvSpPr>
              <p:nvPr/>
            </p:nvSpPr>
            <p:spPr bwMode="auto">
              <a:xfrm>
                <a:off x="2160" y="158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6" name="Group 80"/>
              <p:cNvGrpSpPr>
                <a:grpSpLocks/>
              </p:cNvGrpSpPr>
              <p:nvPr/>
            </p:nvGrpSpPr>
            <p:grpSpPr bwMode="auto">
              <a:xfrm>
                <a:off x="1597" y="1576"/>
                <a:ext cx="259" cy="310"/>
                <a:chOff x="1597" y="1576"/>
                <a:chExt cx="259" cy="310"/>
              </a:xfrm>
            </p:grpSpPr>
            <p:grpSp>
              <p:nvGrpSpPr>
                <p:cNvPr id="17" name="Group 81"/>
                <p:cNvGrpSpPr>
                  <a:grpSpLocks/>
                </p:cNvGrpSpPr>
                <p:nvPr/>
              </p:nvGrpSpPr>
              <p:grpSpPr bwMode="auto">
                <a:xfrm>
                  <a:off x="1597" y="1576"/>
                  <a:ext cx="259" cy="310"/>
                  <a:chOff x="1597" y="1576"/>
                  <a:chExt cx="259" cy="310"/>
                </a:xfrm>
              </p:grpSpPr>
              <p:sp>
                <p:nvSpPr>
                  <p:cNvPr id="2718802" name="AutoShape 82"/>
                  <p:cNvSpPr>
                    <a:spLocks noChangeArrowheads="1"/>
                  </p:cNvSpPr>
                  <p:nvPr/>
                </p:nvSpPr>
                <p:spPr bwMode="auto">
                  <a:xfrm>
                    <a:off x="1597" y="162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803" name="AutoShape 83"/>
                  <p:cNvSpPr>
                    <a:spLocks noChangeArrowheads="1"/>
                  </p:cNvSpPr>
                  <p:nvPr/>
                </p:nvSpPr>
                <p:spPr bwMode="auto">
                  <a:xfrm>
                    <a:off x="1660" y="157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804" name="Oval 84"/>
                <p:cNvSpPr>
                  <a:spLocks noChangeArrowheads="1"/>
                </p:cNvSpPr>
                <p:nvPr/>
              </p:nvSpPr>
              <p:spPr bwMode="auto">
                <a:xfrm>
                  <a:off x="1679" y="160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05" name="AutoShape 85"/>
                <p:cNvSpPr>
                  <a:spLocks noChangeArrowheads="1"/>
                </p:cNvSpPr>
                <p:nvPr/>
              </p:nvSpPr>
              <p:spPr bwMode="auto">
                <a:xfrm>
                  <a:off x="1628" y="175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grpSp>
        <p:nvGrpSpPr>
          <p:cNvPr id="18" name="Group 86"/>
          <p:cNvGrpSpPr>
            <a:grpSpLocks/>
          </p:cNvGrpSpPr>
          <p:nvPr/>
        </p:nvGrpSpPr>
        <p:grpSpPr bwMode="auto">
          <a:xfrm>
            <a:off x="1581150" y="1239838"/>
            <a:ext cx="7115175" cy="1268412"/>
            <a:chOff x="996" y="781"/>
            <a:chExt cx="4482" cy="799"/>
          </a:xfrm>
        </p:grpSpPr>
        <p:sp>
          <p:nvSpPr>
            <p:cNvPr id="2718807" name="Rectangle 87"/>
            <p:cNvSpPr>
              <a:spLocks noChangeArrowheads="1"/>
            </p:cNvSpPr>
            <p:nvPr/>
          </p:nvSpPr>
          <p:spPr bwMode="auto">
            <a:xfrm>
              <a:off x="4026" y="787"/>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12</a:t>
              </a:r>
            </a:p>
          </p:txBody>
        </p:sp>
        <p:sp>
          <p:nvSpPr>
            <p:cNvPr id="2718808" name="Rectangle 88"/>
            <p:cNvSpPr>
              <a:spLocks noChangeArrowheads="1"/>
            </p:cNvSpPr>
            <p:nvPr/>
          </p:nvSpPr>
          <p:spPr bwMode="auto">
            <a:xfrm>
              <a:off x="4905" y="781"/>
              <a:ext cx="57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2 AM</a:t>
              </a:r>
            </a:p>
          </p:txBody>
        </p:sp>
        <p:sp>
          <p:nvSpPr>
            <p:cNvPr id="2718809" name="Rectangle 89"/>
            <p:cNvSpPr>
              <a:spLocks noChangeArrowheads="1"/>
            </p:cNvSpPr>
            <p:nvPr/>
          </p:nvSpPr>
          <p:spPr bwMode="auto">
            <a:xfrm>
              <a:off x="996" y="791"/>
              <a:ext cx="562"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dirty="0">
                  <a:solidFill>
                    <a:schemeClr val="tx1"/>
                  </a:solidFill>
                  <a:latin typeface="FranklinGothic" charset="0"/>
                </a:rPr>
                <a:t>6 PM</a:t>
              </a:r>
            </a:p>
          </p:txBody>
        </p:sp>
        <p:sp>
          <p:nvSpPr>
            <p:cNvPr id="2718810" name="Line 90"/>
            <p:cNvSpPr>
              <a:spLocks noChangeShapeType="1"/>
            </p:cNvSpPr>
            <p:nvPr/>
          </p:nvSpPr>
          <p:spPr bwMode="auto">
            <a:xfrm>
              <a:off x="1181" y="1015"/>
              <a:ext cx="0" cy="159"/>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11" name="Rectangle 91"/>
            <p:cNvSpPr>
              <a:spLocks noChangeArrowheads="1"/>
            </p:cNvSpPr>
            <p:nvPr/>
          </p:nvSpPr>
          <p:spPr bwMode="auto">
            <a:xfrm>
              <a:off x="1604" y="804"/>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dirty="0">
                  <a:solidFill>
                    <a:schemeClr val="tx1"/>
                  </a:solidFill>
                  <a:latin typeface="FranklinGothic" charset="0"/>
                </a:rPr>
                <a:t>7</a:t>
              </a:r>
            </a:p>
          </p:txBody>
        </p:sp>
        <p:sp>
          <p:nvSpPr>
            <p:cNvPr id="2718812" name="Rectangle 92"/>
            <p:cNvSpPr>
              <a:spLocks noChangeArrowheads="1"/>
            </p:cNvSpPr>
            <p:nvPr/>
          </p:nvSpPr>
          <p:spPr bwMode="auto">
            <a:xfrm>
              <a:off x="2092" y="798"/>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8</a:t>
              </a:r>
            </a:p>
          </p:txBody>
        </p:sp>
        <p:sp>
          <p:nvSpPr>
            <p:cNvPr id="2718813" name="Rectangle 93"/>
            <p:cNvSpPr>
              <a:spLocks noChangeArrowheads="1"/>
            </p:cNvSpPr>
            <p:nvPr/>
          </p:nvSpPr>
          <p:spPr bwMode="auto">
            <a:xfrm>
              <a:off x="2604" y="815"/>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dirty="0">
                  <a:solidFill>
                    <a:schemeClr val="tx1"/>
                  </a:solidFill>
                  <a:latin typeface="FranklinGothic" charset="0"/>
                </a:rPr>
                <a:t>9</a:t>
              </a:r>
            </a:p>
          </p:txBody>
        </p:sp>
        <p:sp>
          <p:nvSpPr>
            <p:cNvPr id="2718814" name="Rectangle 94"/>
            <p:cNvSpPr>
              <a:spLocks noChangeArrowheads="1"/>
            </p:cNvSpPr>
            <p:nvPr/>
          </p:nvSpPr>
          <p:spPr bwMode="auto">
            <a:xfrm>
              <a:off x="3065" y="806"/>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10</a:t>
              </a:r>
            </a:p>
          </p:txBody>
        </p:sp>
        <p:sp>
          <p:nvSpPr>
            <p:cNvPr id="2718815" name="Rectangle 95"/>
            <p:cNvSpPr>
              <a:spLocks noChangeArrowheads="1"/>
            </p:cNvSpPr>
            <p:nvPr/>
          </p:nvSpPr>
          <p:spPr bwMode="auto">
            <a:xfrm>
              <a:off x="3570" y="804"/>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11</a:t>
              </a:r>
            </a:p>
          </p:txBody>
        </p:sp>
        <p:sp>
          <p:nvSpPr>
            <p:cNvPr id="2718816" name="Rectangle 96"/>
            <p:cNvSpPr>
              <a:spLocks noChangeArrowheads="1"/>
            </p:cNvSpPr>
            <p:nvPr/>
          </p:nvSpPr>
          <p:spPr bwMode="auto">
            <a:xfrm>
              <a:off x="4591" y="797"/>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a:t>
              </a:r>
            </a:p>
          </p:txBody>
        </p:sp>
        <p:sp>
          <p:nvSpPr>
            <p:cNvPr id="2718817" name="Line 97"/>
            <p:cNvSpPr>
              <a:spLocks noChangeShapeType="1"/>
            </p:cNvSpPr>
            <p:nvPr/>
          </p:nvSpPr>
          <p:spPr bwMode="auto">
            <a:xfrm>
              <a:off x="1188" y="1108"/>
              <a:ext cx="4013"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18818" name="Rectangle 98"/>
            <p:cNvSpPr>
              <a:spLocks noChangeArrowheads="1"/>
            </p:cNvSpPr>
            <p:nvPr/>
          </p:nvSpPr>
          <p:spPr bwMode="auto">
            <a:xfrm>
              <a:off x="3512" y="1202"/>
              <a:ext cx="54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i="1">
                  <a:solidFill>
                    <a:schemeClr val="tx1"/>
                  </a:solidFill>
                  <a:latin typeface="FranklinGothic" charset="0"/>
                </a:rPr>
                <a:t>Time</a:t>
              </a:r>
            </a:p>
          </p:txBody>
        </p:sp>
        <p:sp>
          <p:nvSpPr>
            <p:cNvPr id="2718819" name="Line 99"/>
            <p:cNvSpPr>
              <a:spLocks noChangeShapeType="1"/>
            </p:cNvSpPr>
            <p:nvPr/>
          </p:nvSpPr>
          <p:spPr bwMode="auto">
            <a:xfrm flipH="1">
              <a:off x="1675"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0" name="Line 100"/>
            <p:cNvSpPr>
              <a:spLocks noChangeShapeType="1"/>
            </p:cNvSpPr>
            <p:nvPr/>
          </p:nvSpPr>
          <p:spPr bwMode="auto">
            <a:xfrm flipH="1">
              <a:off x="192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1" name="Line 101"/>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2" name="Line 102"/>
            <p:cNvSpPr>
              <a:spLocks noChangeShapeType="1"/>
            </p:cNvSpPr>
            <p:nvPr/>
          </p:nvSpPr>
          <p:spPr bwMode="auto">
            <a:xfrm>
              <a:off x="1691" y="1253"/>
              <a:ext cx="23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3" name="Line 103"/>
            <p:cNvSpPr>
              <a:spLocks noChangeShapeType="1"/>
            </p:cNvSpPr>
            <p:nvPr/>
          </p:nvSpPr>
          <p:spPr bwMode="auto">
            <a:xfrm flipH="1">
              <a:off x="192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4" name="Line 104"/>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5" name="Rectangle 105"/>
            <p:cNvSpPr>
              <a:spLocks noChangeArrowheads="1"/>
            </p:cNvSpPr>
            <p:nvPr/>
          </p:nvSpPr>
          <p:spPr bwMode="auto">
            <a:xfrm>
              <a:off x="2159"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26" name="Line 106"/>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7" name="Line 107"/>
            <p:cNvSpPr>
              <a:spLocks noChangeShapeType="1"/>
            </p:cNvSpPr>
            <p:nvPr/>
          </p:nvSpPr>
          <p:spPr bwMode="auto">
            <a:xfrm>
              <a:off x="1942" y="1253"/>
              <a:ext cx="23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8" name="Line 108"/>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9" name="Line 109"/>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30" name="Line 110"/>
            <p:cNvSpPr>
              <a:spLocks noChangeShapeType="1"/>
            </p:cNvSpPr>
            <p:nvPr/>
          </p:nvSpPr>
          <p:spPr bwMode="auto">
            <a:xfrm>
              <a:off x="2195" y="1253"/>
              <a:ext cx="23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31" name="Line 111"/>
            <p:cNvSpPr>
              <a:spLocks noChangeShapeType="1"/>
            </p:cNvSpPr>
            <p:nvPr/>
          </p:nvSpPr>
          <p:spPr bwMode="auto">
            <a:xfrm>
              <a:off x="1694" y="1208"/>
              <a:ext cx="22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32" name="Line 112"/>
            <p:cNvSpPr>
              <a:spLocks noChangeShapeType="1"/>
            </p:cNvSpPr>
            <p:nvPr/>
          </p:nvSpPr>
          <p:spPr bwMode="auto">
            <a:xfrm>
              <a:off x="1948" y="1208"/>
              <a:ext cx="22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33" name="Line 113"/>
            <p:cNvSpPr>
              <a:spLocks noChangeShapeType="1"/>
            </p:cNvSpPr>
            <p:nvPr/>
          </p:nvSpPr>
          <p:spPr bwMode="auto">
            <a:xfrm>
              <a:off x="1188" y="1208"/>
              <a:ext cx="22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34" name="Rectangle 114"/>
            <p:cNvSpPr>
              <a:spLocks noChangeArrowheads="1"/>
            </p:cNvSpPr>
            <p:nvPr/>
          </p:nvSpPr>
          <p:spPr bwMode="auto">
            <a:xfrm>
              <a:off x="1160"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5" name="Rectangle 115"/>
            <p:cNvSpPr>
              <a:spLocks noChangeArrowheads="1"/>
            </p:cNvSpPr>
            <p:nvPr/>
          </p:nvSpPr>
          <p:spPr bwMode="auto">
            <a:xfrm>
              <a:off x="1387"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6" name="Line 116"/>
            <p:cNvSpPr>
              <a:spLocks noChangeShapeType="1"/>
            </p:cNvSpPr>
            <p:nvPr/>
          </p:nvSpPr>
          <p:spPr bwMode="auto">
            <a:xfrm>
              <a:off x="1437" y="1253"/>
              <a:ext cx="23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37" name="Rectangle 117"/>
            <p:cNvSpPr>
              <a:spLocks noChangeArrowheads="1"/>
            </p:cNvSpPr>
            <p:nvPr/>
          </p:nvSpPr>
          <p:spPr bwMode="auto">
            <a:xfrm>
              <a:off x="1907"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8" name="Rectangle 118"/>
            <p:cNvSpPr>
              <a:spLocks noChangeArrowheads="1"/>
            </p:cNvSpPr>
            <p:nvPr/>
          </p:nvSpPr>
          <p:spPr bwMode="auto">
            <a:xfrm>
              <a:off x="1649"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9" name="Line 119"/>
            <p:cNvSpPr>
              <a:spLocks noChangeShapeType="1"/>
            </p:cNvSpPr>
            <p:nvPr/>
          </p:nvSpPr>
          <p:spPr bwMode="auto">
            <a:xfrm>
              <a:off x="1697" y="1303"/>
              <a:ext cx="22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0" name="Line 120"/>
            <p:cNvSpPr>
              <a:spLocks noChangeShapeType="1"/>
            </p:cNvSpPr>
            <p:nvPr/>
          </p:nvSpPr>
          <p:spPr bwMode="auto">
            <a:xfrm>
              <a:off x="1948" y="1347"/>
              <a:ext cx="222"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1" name="Line 121"/>
            <p:cNvSpPr>
              <a:spLocks noChangeShapeType="1"/>
            </p:cNvSpPr>
            <p:nvPr/>
          </p:nvSpPr>
          <p:spPr bwMode="auto">
            <a:xfrm>
              <a:off x="1948" y="1304"/>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2" name="Line 122"/>
            <p:cNvSpPr>
              <a:spLocks noChangeShapeType="1"/>
            </p:cNvSpPr>
            <p:nvPr/>
          </p:nvSpPr>
          <p:spPr bwMode="auto">
            <a:xfrm>
              <a:off x="2201" y="1303"/>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3" name="Line 123"/>
            <p:cNvSpPr>
              <a:spLocks noChangeShapeType="1"/>
            </p:cNvSpPr>
            <p:nvPr/>
          </p:nvSpPr>
          <p:spPr bwMode="auto">
            <a:xfrm>
              <a:off x="2200" y="1347"/>
              <a:ext cx="223"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4" name="Line 124"/>
            <p:cNvSpPr>
              <a:spLocks noChangeShapeType="1"/>
            </p:cNvSpPr>
            <p:nvPr/>
          </p:nvSpPr>
          <p:spPr bwMode="auto">
            <a:xfrm>
              <a:off x="2454" y="1303"/>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5" name="Line 125"/>
            <p:cNvSpPr>
              <a:spLocks noChangeShapeType="1"/>
            </p:cNvSpPr>
            <p:nvPr/>
          </p:nvSpPr>
          <p:spPr bwMode="auto">
            <a:xfrm>
              <a:off x="2452" y="1347"/>
              <a:ext cx="224"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6" name="Line 126"/>
            <p:cNvSpPr>
              <a:spLocks noChangeShapeType="1"/>
            </p:cNvSpPr>
            <p:nvPr/>
          </p:nvSpPr>
          <p:spPr bwMode="auto">
            <a:xfrm>
              <a:off x="2706" y="1347"/>
              <a:ext cx="222"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7" name="Line 127"/>
            <p:cNvSpPr>
              <a:spLocks noChangeShapeType="1"/>
            </p:cNvSpPr>
            <p:nvPr/>
          </p:nvSpPr>
          <p:spPr bwMode="auto">
            <a:xfrm>
              <a:off x="1442" y="1208"/>
              <a:ext cx="225"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48" name="Rectangle 128"/>
            <p:cNvSpPr>
              <a:spLocks noChangeArrowheads="1"/>
            </p:cNvSpPr>
            <p:nvPr/>
          </p:nvSpPr>
          <p:spPr bwMode="auto">
            <a:xfrm>
              <a:off x="2402" y="1294"/>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49" name="Rectangle 129"/>
            <p:cNvSpPr>
              <a:spLocks noChangeArrowheads="1"/>
            </p:cNvSpPr>
            <p:nvPr/>
          </p:nvSpPr>
          <p:spPr bwMode="auto">
            <a:xfrm>
              <a:off x="2655" y="1294"/>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50" name="Line 130"/>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1" name="Line 131"/>
            <p:cNvSpPr>
              <a:spLocks noChangeShapeType="1"/>
            </p:cNvSpPr>
            <p:nvPr/>
          </p:nvSpPr>
          <p:spPr bwMode="auto">
            <a:xfrm>
              <a:off x="1430"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2" name="Line 132"/>
            <p:cNvSpPr>
              <a:spLocks noChangeShapeType="1"/>
            </p:cNvSpPr>
            <p:nvPr/>
          </p:nvSpPr>
          <p:spPr bwMode="auto">
            <a:xfrm>
              <a:off x="1684"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3" name="Line 133"/>
            <p:cNvSpPr>
              <a:spLocks noChangeShapeType="1"/>
            </p:cNvSpPr>
            <p:nvPr/>
          </p:nvSpPr>
          <p:spPr bwMode="auto">
            <a:xfrm>
              <a:off x="1936"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4" name="Line 134"/>
            <p:cNvSpPr>
              <a:spLocks noChangeShapeType="1"/>
            </p:cNvSpPr>
            <p:nvPr/>
          </p:nvSpPr>
          <p:spPr bwMode="auto">
            <a:xfrm>
              <a:off x="2188"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5" name="Line 135"/>
            <p:cNvSpPr>
              <a:spLocks noChangeShapeType="1"/>
            </p:cNvSpPr>
            <p:nvPr/>
          </p:nvSpPr>
          <p:spPr bwMode="auto">
            <a:xfrm flipH="1">
              <a:off x="2684"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6" name="Line 136"/>
            <p:cNvSpPr>
              <a:spLocks noChangeShapeType="1"/>
            </p:cNvSpPr>
            <p:nvPr/>
          </p:nvSpPr>
          <p:spPr bwMode="auto">
            <a:xfrm flipH="1">
              <a:off x="293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19" name="Slide Number Placeholder 18"/>
          <p:cNvSpPr>
            <a:spLocks noGrp="1"/>
          </p:cNvSpPr>
          <p:nvPr>
            <p:ph type="sldNum" sz="quarter" idx="12"/>
          </p:nvPr>
        </p:nvSpPr>
        <p:spPr/>
        <p:txBody>
          <a:bodyPr/>
          <a:lstStyle/>
          <a:p>
            <a:pPr>
              <a:defRPr/>
            </a:pPr>
            <a:fld id="{0D227FE4-C4DE-B64E-BF78-4F634596A1E9}" type="slidenum">
              <a:rPr lang="en-US" smtClean="0"/>
              <a:pPr>
                <a:defRPr/>
              </a:pPr>
              <a:t>9</a:t>
            </a:fld>
            <a:endParaRPr lang="en-US"/>
          </a:p>
        </p:txBody>
      </p:sp>
    </p:spTree>
    <p:extLst>
      <p:ext uri="{BB962C8B-B14F-4D97-AF65-F5344CB8AC3E}">
        <p14:creationId xmlns:p14="http://schemas.microsoft.com/office/powerpoint/2010/main" val="4047418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71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8723" grpId="0" build="p" autoUpdateAnimBg="0"/>
    </p:bld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27531</TotalTime>
  <Words>3172</Words>
  <Application>Microsoft Office PowerPoint</Application>
  <PresentationFormat>On-screen Show (4:3)</PresentationFormat>
  <Paragraphs>1192</Paragraphs>
  <Slides>57</Slides>
  <Notes>49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ＭＳ Ｐゴシック</vt:lpstr>
      <vt:lpstr>18 VAG Rounded Bold   07390</vt:lpstr>
      <vt:lpstr>Arial</vt:lpstr>
      <vt:lpstr>Calibri</vt:lpstr>
      <vt:lpstr>Courier</vt:lpstr>
      <vt:lpstr>Courier New</vt:lpstr>
      <vt:lpstr>FranklinGothic</vt:lpstr>
      <vt:lpstr>Symbol</vt:lpstr>
      <vt:lpstr>Times</vt:lpstr>
      <vt:lpstr>Wingdings</vt:lpstr>
      <vt:lpstr>Office Theme</vt:lpstr>
      <vt:lpstr>CS 61C:  Great Ideas in Computer Architecture  Pipelining &amp; Hazards</vt:lpstr>
      <vt:lpstr>Review: Single-Cycle Processor</vt:lpstr>
      <vt:lpstr>Review: A Single-Cycle Datapath</vt:lpstr>
      <vt:lpstr>Review: Controller Implementation</vt:lpstr>
      <vt:lpstr>Single Cycle Performance</vt:lpstr>
      <vt:lpstr>Single Cycle Performance</vt:lpstr>
      <vt:lpstr>Gotta Do Laundry</vt:lpstr>
      <vt:lpstr>Sequential Laundry</vt:lpstr>
      <vt:lpstr>Pipelined Laundry</vt:lpstr>
      <vt:lpstr>Pipelining Lessons (1/2)</vt:lpstr>
      <vt:lpstr>Pipelining Lessons (2/2)</vt:lpstr>
      <vt:lpstr>Execution Steps in MIPS Datapath</vt:lpstr>
      <vt:lpstr>Single Cycle Datapath</vt:lpstr>
      <vt:lpstr>Pipeline registers</vt:lpstr>
      <vt:lpstr>More Detailed Pipeline</vt:lpstr>
      <vt:lpstr>IF for Load, Store, …</vt:lpstr>
      <vt:lpstr>ID for Load, Store, …</vt:lpstr>
      <vt:lpstr>EX for Load</vt:lpstr>
      <vt:lpstr>MEM for Load</vt:lpstr>
      <vt:lpstr>WB for Load – Oops!</vt:lpstr>
      <vt:lpstr>Corrected Datapath for Load</vt:lpstr>
      <vt:lpstr>Pipelined Execution Representation</vt:lpstr>
      <vt:lpstr>Graphical Pipeline Diagrams</vt:lpstr>
      <vt:lpstr>Graphical Pipeline Representation</vt:lpstr>
      <vt:lpstr>Pipelining Performance (1/3)</vt:lpstr>
      <vt:lpstr>Pipelining Performance (2/3)</vt:lpstr>
      <vt:lpstr>Pipelining Performance (3/3)</vt:lpstr>
      <vt:lpstr>Clicker/Peer Instruction</vt:lpstr>
      <vt:lpstr>Administrivia</vt:lpstr>
      <vt:lpstr>Pipelining Hazards</vt:lpstr>
      <vt:lpstr>Structural Hazard #1: Single Memory</vt:lpstr>
      <vt:lpstr>Solving Structural Hazard #1 with Caches</vt:lpstr>
      <vt:lpstr>Structural Hazard #2: Registers (1/2)</vt:lpstr>
      <vt:lpstr>Structural Hazard #2: Registers (2/2)</vt:lpstr>
      <vt:lpstr>Data Hazards (1/2)</vt:lpstr>
      <vt:lpstr>2. Data Hazards (2/2)</vt:lpstr>
      <vt:lpstr>Data Hazard Solution: Forwarding</vt:lpstr>
      <vt:lpstr>Datapath for Forwarding (1/2)</vt:lpstr>
      <vt:lpstr>Datapath for Forwarding (2/2)</vt:lpstr>
      <vt:lpstr>Datapath and Control</vt:lpstr>
      <vt:lpstr>Data Hazard: Loads (1/3)</vt:lpstr>
      <vt:lpstr>Data Hazard: Loads (2/3)</vt:lpstr>
      <vt:lpstr>Data Hazard: Loads (4/4)</vt:lpstr>
      <vt:lpstr>Clicker Question</vt:lpstr>
      <vt:lpstr>Code Scheduling to Avoid Stalls</vt:lpstr>
      <vt:lpstr>Break</vt:lpstr>
      <vt:lpstr>In The News: SanDisk announces ½ PetaByte flash drive</vt:lpstr>
      <vt:lpstr>3. Control Hazards</vt:lpstr>
      <vt:lpstr>Stall =&gt; 2 Bubbles/Clocks</vt:lpstr>
      <vt:lpstr>Control Hazard: Branching</vt:lpstr>
      <vt:lpstr>One Clock Cycle Stall</vt:lpstr>
      <vt:lpstr>Control Hazards: Branching</vt:lpstr>
      <vt:lpstr>Control Hazards: Branching</vt:lpstr>
      <vt:lpstr>Example: Nondelayed vs. Delayed Branch</vt:lpstr>
      <vt:lpstr>Control Hazards: Branching</vt:lpstr>
      <vt:lpstr>Greater Instruction-Level Parallelism (ILP)</vt:lpstr>
      <vt:lpstr>In Conclusion</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Vladimir Stojanovic</cp:lastModifiedBy>
  <cp:revision>302</cp:revision>
  <cp:lastPrinted>2014-11-12T16:34:50Z</cp:lastPrinted>
  <dcterms:created xsi:type="dcterms:W3CDTF">2014-11-11T16:16:39Z</dcterms:created>
  <dcterms:modified xsi:type="dcterms:W3CDTF">2015-10-13T20:52:41Z</dcterms:modified>
</cp:coreProperties>
</file>