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416" r:id="rId2"/>
    <p:sldId id="371" r:id="rId3"/>
    <p:sldId id="417" r:id="rId4"/>
    <p:sldId id="377" r:id="rId5"/>
    <p:sldId id="424" r:id="rId6"/>
    <p:sldId id="432" r:id="rId7"/>
    <p:sldId id="376" r:id="rId8"/>
    <p:sldId id="425" r:id="rId9"/>
    <p:sldId id="387" r:id="rId10"/>
    <p:sldId id="427" r:id="rId11"/>
    <p:sldId id="388" r:id="rId12"/>
    <p:sldId id="426" r:id="rId13"/>
    <p:sldId id="379" r:id="rId14"/>
    <p:sldId id="380" r:id="rId15"/>
    <p:sldId id="418" r:id="rId16"/>
    <p:sldId id="381" r:id="rId17"/>
    <p:sldId id="435" r:id="rId18"/>
    <p:sldId id="429" r:id="rId19"/>
    <p:sldId id="382" r:id="rId20"/>
    <p:sldId id="383" r:id="rId21"/>
    <p:sldId id="384" r:id="rId22"/>
    <p:sldId id="385" r:id="rId23"/>
    <p:sldId id="386" r:id="rId24"/>
    <p:sldId id="433" r:id="rId25"/>
    <p:sldId id="391" r:id="rId26"/>
    <p:sldId id="392" r:id="rId27"/>
    <p:sldId id="399" r:id="rId28"/>
    <p:sldId id="393" r:id="rId29"/>
    <p:sldId id="401" r:id="rId30"/>
    <p:sldId id="394" r:id="rId31"/>
    <p:sldId id="402" r:id="rId32"/>
    <p:sldId id="403" r:id="rId33"/>
    <p:sldId id="404" r:id="rId34"/>
    <p:sldId id="431" r:id="rId35"/>
    <p:sldId id="434" r:id="rId36"/>
    <p:sldId id="406" r:id="rId37"/>
    <p:sldId id="419" r:id="rId38"/>
    <p:sldId id="420" r:id="rId39"/>
    <p:sldId id="421" r:id="rId40"/>
    <p:sldId id="422" r:id="rId41"/>
    <p:sldId id="423" r:id="rId42"/>
    <p:sldId id="32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00" autoAdjust="0"/>
    <p:restoredTop sz="99853" autoAdjust="0"/>
  </p:normalViewPr>
  <p:slideViewPr>
    <p:cSldViewPr>
      <p:cViewPr varScale="1">
        <p:scale>
          <a:sx n="118" d="100"/>
          <a:sy n="118" d="100"/>
        </p:scale>
        <p:origin x="-440"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904"/>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10/14/15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160463" y="587375"/>
            <a:ext cx="4552950" cy="3416300"/>
          </a:xfrm>
        </p:spPr>
      </p:sp>
      <p:sp>
        <p:nvSpPr>
          <p:cNvPr id="1488899" name="Rectangle 3"/>
          <p:cNvSpPr>
            <a:spLocks noGrp="1" noChangeArrowheads="1"/>
          </p:cNvSpPr>
          <p:nvPr>
            <p:ph type="body" idx="1"/>
          </p:nvPr>
        </p:nvSpPr>
        <p:spPr>
          <a:xfrm>
            <a:off x="515938" y="4343400"/>
            <a:ext cx="5910262" cy="4113213"/>
          </a:xfrm>
          <a:ln/>
        </p:spPr>
        <p:txBody>
          <a:bodyPr lIns="91422" tIns="45711" rIns="91422" bIns="4571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7375"/>
            <a:ext cx="4552950" cy="34163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9609E201-449D-5F4E-B4CF-BFACCD227F5C}" type="slidenum">
              <a:rPr lang="en-US"/>
              <a:pPr/>
              <a:t>5</a:t>
            </a:fld>
            <a:endParaRPr lang="en-US"/>
          </a:p>
        </p:txBody>
      </p:sp>
      <p:sp>
        <p:nvSpPr>
          <p:cNvPr id="14213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421315" name="Rectangle 3"/>
          <p:cNvSpPr>
            <a:spLocks noGrp="1" noChangeArrowheads="1"/>
          </p:cNvSpPr>
          <p:nvPr>
            <p:ph type="body" idx="1"/>
          </p:nvPr>
        </p:nvSpPr>
        <p:spPr bwMode="auto">
          <a:xfrm>
            <a:off x="916781" y="4343703"/>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t>Why doesn’t DRAM get faster?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Rot="1" noChangeAspect="1" noChangeArrowheads="1" noTextEdit="1"/>
          </p:cNvSpPr>
          <p:nvPr>
            <p:ph type="sldImg"/>
          </p:nvPr>
        </p:nvSpPr>
        <p:spPr bwMode="auto">
          <a:xfrm>
            <a:off x="1162050" y="585788"/>
            <a:ext cx="4554538" cy="3416300"/>
          </a:xfrm>
          <a:prstGeom prst="rect">
            <a:avLst/>
          </a:prstGeom>
          <a:solidFill>
            <a:srgbClr val="FFFFFF"/>
          </a:solidFill>
          <a:ln>
            <a:solidFill>
              <a:srgbClr val="000000"/>
            </a:solidFill>
            <a:miter lim="800000"/>
            <a:headEnd/>
            <a:tailEnd/>
          </a:ln>
        </p:spPr>
      </p:sp>
      <p:sp>
        <p:nvSpPr>
          <p:cNvPr id="2843651" name="Rectangle 3"/>
          <p:cNvSpPr>
            <a:spLocks noGrp="1" noChangeArrowheads="1"/>
          </p:cNvSpPr>
          <p:nvPr>
            <p:ph type="body" idx="1"/>
          </p:nvPr>
        </p:nvSpPr>
        <p:spPr bwMode="auto">
          <a:xfrm>
            <a:off x="516211" y="4344336"/>
            <a:ext cx="5909289" cy="4115112"/>
          </a:xfrm>
          <a:prstGeom prst="rect">
            <a:avLst/>
          </a:prstGeom>
          <a:solidFill>
            <a:srgbClr val="FFFFFF"/>
          </a:solidFill>
          <a:ln>
            <a:solidFill>
              <a:srgbClr val="000000"/>
            </a:solidFill>
            <a:miter lim="800000"/>
            <a:headEnd/>
            <a:tailEnd/>
          </a:ln>
        </p:spPr>
        <p:txBody>
          <a:bodyPr lIns="89567" tIns="44784" rIns="89567" bIns="44784">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1E0F60C-AAEB-5B46-AB00-645EDF60DA4A}" type="slidenum">
              <a:rPr lang="en-US"/>
              <a:pPr/>
              <a:t>8</a:t>
            </a:fld>
            <a:endParaRPr lang="en-US"/>
          </a:p>
        </p:txBody>
      </p:sp>
      <p:sp>
        <p:nvSpPr>
          <p:cNvPr id="1473538" name="Rectangle 1026"/>
          <p:cNvSpPr>
            <a:spLocks noGrp="1" noRot="1" noChangeAspect="1" noChangeArrowheads="1" noTextEdit="1"/>
          </p:cNvSpPr>
          <p:nvPr>
            <p:ph type="sldImg"/>
          </p:nvPr>
        </p:nvSpPr>
        <p:spPr>
          <a:ln/>
        </p:spPr>
      </p:sp>
      <p:sp>
        <p:nvSpPr>
          <p:cNvPr id="14735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1E0F60C-AAEB-5B46-AB00-645EDF60DA4A}" type="slidenum">
              <a:rPr lang="en-US"/>
              <a:pPr/>
              <a:t>10</a:t>
            </a:fld>
            <a:endParaRPr lang="en-US"/>
          </a:p>
        </p:txBody>
      </p:sp>
      <p:sp>
        <p:nvSpPr>
          <p:cNvPr id="1473538" name="Rectangle 1026"/>
          <p:cNvSpPr>
            <a:spLocks noGrp="1" noRot="1" noChangeAspect="1" noChangeArrowheads="1" noTextEdit="1"/>
          </p:cNvSpPr>
          <p:nvPr>
            <p:ph type="sldImg"/>
          </p:nvPr>
        </p:nvSpPr>
        <p:spPr>
          <a:ln/>
        </p:spPr>
      </p:sp>
      <p:sp>
        <p:nvSpPr>
          <p:cNvPr id="14735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C4DE08D0-27BF-5141-89FC-045F5844A55E}" type="slidenum">
              <a:rPr lang="en-US"/>
              <a:pPr/>
              <a:t>12</a:t>
            </a:fld>
            <a:endParaRPr lang="en-US"/>
          </a:p>
        </p:txBody>
      </p:sp>
      <p:sp>
        <p:nvSpPr>
          <p:cNvPr id="1464322" name="Rectangle 1026"/>
          <p:cNvSpPr>
            <a:spLocks noGrp="1" noRot="1" noChangeAspect="1" noChangeArrowheads="1" noTextEdit="1"/>
          </p:cNvSpPr>
          <p:nvPr>
            <p:ph type="sldImg"/>
          </p:nvPr>
        </p:nvSpPr>
        <p:spPr>
          <a:ln/>
        </p:spPr>
      </p:sp>
      <p:sp>
        <p:nvSpPr>
          <p:cNvPr id="14643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3.jpeg"/><Relationship Id="rId8" Type="http://schemas.openxmlformats.org/officeDocument/2006/relationships/image" Target="../media/image4.png"/><Relationship Id="rId9"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Caches </a:t>
            </a:r>
            <a:r>
              <a:rPr lang="en-US" sz="4000" smtClean="0">
                <a:latin typeface="Calibri" charset="0"/>
                <a:ea typeface="ＭＳ Ｐゴシック" charset="0"/>
                <a:cs typeface="ＭＳ Ｐゴシック" charset="0"/>
              </a:rPr>
              <a:t>Part </a:t>
            </a:r>
            <a:r>
              <a:rPr lang="en-US" sz="4000">
                <a:latin typeface="Calibri" charset="0"/>
                <a:ea typeface="ＭＳ Ｐゴシック" charset="0"/>
                <a:cs typeface="ＭＳ Ｐゴシック" charset="0"/>
              </a:rPr>
              <a:t>1</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John </a:t>
            </a:r>
            <a:r>
              <a:rPr lang="en-US" dirty="0" err="1" smtClean="0"/>
              <a:t>Wawrzynek</a:t>
            </a:r>
            <a:r>
              <a:rPr lang="en-US" dirty="0" smtClean="0"/>
              <a:t> &amp; </a:t>
            </a:r>
            <a:r>
              <a:rPr lang="en-US" dirty="0"/>
              <a:t>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2530413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514" name="Picture 2"/>
          <p:cNvPicPr>
            <a:picLocks noChangeAspect="1" noChangeArrowheads="1"/>
          </p:cNvPicPr>
          <p:nvPr/>
        </p:nvPicPr>
        <p:blipFill>
          <a:blip r:embed="rId3">
            <a:alphaModFix amt="82000"/>
          </a:blip>
          <a:srcRect/>
          <a:stretch>
            <a:fillRect/>
          </a:stretch>
        </p:blipFill>
        <p:spPr bwMode="auto">
          <a:xfrm>
            <a:off x="444500" y="850900"/>
            <a:ext cx="8442325" cy="5180013"/>
          </a:xfrm>
          <a:prstGeom prst="rect">
            <a:avLst/>
          </a:prstGeom>
          <a:noFill/>
          <a:ln w="25400">
            <a:noFill/>
            <a:miter lim="800000"/>
            <a:headEnd/>
            <a:tailEnd/>
          </a:ln>
          <a:effectLst/>
        </p:spPr>
      </p:pic>
      <p:sp>
        <p:nvSpPr>
          <p:cNvPr id="1472515" name="Rectangle 3"/>
          <p:cNvSpPr>
            <a:spLocks noGrp="1" noChangeArrowheads="1"/>
          </p:cNvSpPr>
          <p:nvPr>
            <p:ph type="title"/>
          </p:nvPr>
        </p:nvSpPr>
        <p:spPr>
          <a:xfrm>
            <a:off x="546100" y="38100"/>
            <a:ext cx="8064500" cy="812800"/>
          </a:xfrm>
          <a:noFill/>
        </p:spPr>
        <p:txBody>
          <a:bodyPr/>
          <a:lstStyle/>
          <a:p>
            <a:pPr marL="25400">
              <a:tabLst>
                <a:tab pos="317500" algn="l"/>
                <a:tab pos="1231900" algn="l"/>
                <a:tab pos="2146300" algn="l"/>
                <a:tab pos="3060700" algn="l"/>
                <a:tab pos="3975100" algn="l"/>
                <a:tab pos="4889500" algn="l"/>
                <a:tab pos="5803900" algn="l"/>
              </a:tabLst>
            </a:pPr>
            <a:r>
              <a:rPr lang="en-US" dirty="0"/>
              <a:t>Memory Reference Patterns</a:t>
            </a:r>
          </a:p>
        </p:txBody>
      </p:sp>
      <p:sp>
        <p:nvSpPr>
          <p:cNvPr id="1472516" name="Text Box 4"/>
          <p:cNvSpPr txBox="1">
            <a:spLocks noChangeArrowheads="1"/>
          </p:cNvSpPr>
          <p:nvPr/>
        </p:nvSpPr>
        <p:spPr bwMode="auto">
          <a:xfrm>
            <a:off x="4419600" y="6102350"/>
            <a:ext cx="4635500" cy="733425"/>
          </a:xfrm>
          <a:prstGeom prst="rect">
            <a:avLst/>
          </a:prstGeom>
          <a:noFill/>
          <a:ln w="9525">
            <a:noFill/>
            <a:miter lim="800000"/>
            <a:headEnd/>
            <a:tailEnd/>
          </a:ln>
          <a:effectLst/>
        </p:spPr>
        <p:txBody>
          <a:bodyPr lIns="0" tIns="0" rIns="0" bIns="0">
            <a:prstTxWarp prst="textNoShape">
              <a:avLst/>
            </a:prstTxWarp>
            <a:spAutoFit/>
          </a:bodyPr>
          <a:lstStyle/>
          <a:p>
            <a:pP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chemeClr val="tx1"/>
                </a:solidFill>
                <a:latin typeface="Times" charset="0"/>
              </a:rPr>
              <a:t>Donald J. Hatfield, Jeanette Gerald: Program Restructuring for Virtual Memory. IBM Systems Journal 10(3): 168-192 (1971)</a:t>
            </a:r>
          </a:p>
        </p:txBody>
      </p:sp>
      <p:sp>
        <p:nvSpPr>
          <p:cNvPr id="1472517" name="Text Box 5"/>
          <p:cNvSpPr txBox="1">
            <a:spLocks noChangeArrowheads="1"/>
          </p:cNvSpPr>
          <p:nvPr/>
        </p:nvSpPr>
        <p:spPr bwMode="auto">
          <a:xfrm>
            <a:off x="8229600" y="6096000"/>
            <a:ext cx="633286" cy="200482"/>
          </a:xfrm>
          <a:prstGeom prst="rect">
            <a:avLst/>
          </a:prstGeom>
          <a:noFill/>
          <a:ln w="9525">
            <a:noFill/>
            <a:miter lim="800000"/>
            <a:headEnd/>
            <a:tailEnd/>
          </a:ln>
          <a:effectLst/>
        </p:spPr>
        <p:txBody>
          <a:bodyPr wrap="non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Time</a:t>
            </a:r>
          </a:p>
        </p:txBody>
      </p:sp>
      <p:sp>
        <p:nvSpPr>
          <p:cNvPr id="1472518" name="Text Box 6"/>
          <p:cNvSpPr txBox="1">
            <a:spLocks noChangeArrowheads="1"/>
          </p:cNvSpPr>
          <p:nvPr/>
        </p:nvSpPr>
        <p:spPr bwMode="auto">
          <a:xfrm rot="16200000">
            <a:off x="-2092097" y="3235098"/>
            <a:ext cx="4841877" cy="200482"/>
          </a:xfrm>
          <a:prstGeom prst="rect">
            <a:avLst/>
          </a:prstGeom>
          <a:noFill/>
          <a:ln w="9525">
            <a:noFill/>
            <a:miter lim="800000"/>
            <a:headEnd/>
            <a:tailEnd/>
          </a:ln>
          <a:effectLst/>
        </p:spPr>
        <p:txBody>
          <a:bodyPr wrap="squar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Memory Address (one dot per access)</a:t>
            </a:r>
          </a:p>
        </p:txBody>
      </p:sp>
      <p:grpSp>
        <p:nvGrpSpPr>
          <p:cNvPr id="2" name="Group 8"/>
          <p:cNvGrpSpPr>
            <a:grpSpLocks/>
          </p:cNvGrpSpPr>
          <p:nvPr/>
        </p:nvGrpSpPr>
        <p:grpSpPr bwMode="auto">
          <a:xfrm>
            <a:off x="3962400" y="4711700"/>
            <a:ext cx="5014913" cy="1282700"/>
            <a:chOff x="2198" y="2555"/>
            <a:chExt cx="3159" cy="808"/>
          </a:xfrm>
        </p:grpSpPr>
        <p:sp>
          <p:nvSpPr>
            <p:cNvPr id="1472521" name="Freeform 9"/>
            <p:cNvSpPr>
              <a:spLocks/>
            </p:cNvSpPr>
            <p:nvPr/>
          </p:nvSpPr>
          <p:spPr bwMode="auto">
            <a:xfrm>
              <a:off x="2198" y="2555"/>
              <a:ext cx="639" cy="440"/>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2" name="Line 10"/>
            <p:cNvSpPr>
              <a:spLocks noChangeShapeType="1"/>
            </p:cNvSpPr>
            <p:nvPr/>
          </p:nvSpPr>
          <p:spPr bwMode="auto">
            <a:xfrm rot="10800000">
              <a:off x="2846" y="2923"/>
              <a:ext cx="576" cy="120"/>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23" name="Line 11"/>
            <p:cNvSpPr>
              <a:spLocks noChangeShapeType="1"/>
            </p:cNvSpPr>
            <p:nvPr/>
          </p:nvSpPr>
          <p:spPr bwMode="auto">
            <a:xfrm>
              <a:off x="4222" y="3019"/>
              <a:ext cx="448" cy="104"/>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24" name="Freeform 12"/>
            <p:cNvSpPr>
              <a:spLocks/>
            </p:cNvSpPr>
            <p:nvPr/>
          </p:nvSpPr>
          <p:spPr bwMode="auto">
            <a:xfrm>
              <a:off x="4718" y="2763"/>
              <a:ext cx="639" cy="600"/>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5" name="Text Box 13"/>
            <p:cNvSpPr txBox="1">
              <a:spLocks noChangeArrowheads="1"/>
            </p:cNvSpPr>
            <p:nvPr/>
          </p:nvSpPr>
          <p:spPr bwMode="auto">
            <a:xfrm>
              <a:off x="3302" y="2707"/>
              <a:ext cx="1172" cy="5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0" tIns="0" rIns="0" bIns="0">
              <a:prstTxWarp prst="textNoShape">
                <a:avLst/>
              </a:prstTxWarp>
              <a:spAutoFit/>
            </a:bodyPr>
            <a:lstStyle/>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Spatial</a:t>
              </a:r>
            </a:p>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Locality</a:t>
              </a:r>
            </a:p>
          </p:txBody>
        </p:sp>
      </p:grpSp>
      <p:grpSp>
        <p:nvGrpSpPr>
          <p:cNvPr id="3" name="Group 15"/>
          <p:cNvGrpSpPr>
            <a:grpSpLocks/>
          </p:cNvGrpSpPr>
          <p:nvPr/>
        </p:nvGrpSpPr>
        <p:grpSpPr bwMode="auto">
          <a:xfrm>
            <a:off x="4203700" y="2362200"/>
            <a:ext cx="4819650" cy="793750"/>
            <a:chOff x="2317" y="1288"/>
            <a:chExt cx="3036" cy="500"/>
          </a:xfrm>
        </p:grpSpPr>
        <p:sp>
          <p:nvSpPr>
            <p:cNvPr id="1472528" name="Freeform 16"/>
            <p:cNvSpPr>
              <a:spLocks/>
            </p:cNvSpPr>
            <p:nvPr/>
          </p:nvSpPr>
          <p:spPr bwMode="auto">
            <a:xfrm>
              <a:off x="2317" y="1552"/>
              <a:ext cx="1735" cy="216"/>
            </a:xfrm>
            <a:custGeom>
              <a:avLst/>
              <a:gdLst/>
              <a:ahLst/>
              <a:cxnLst>
                <a:cxn ang="0">
                  <a:pos x="7777" y="1334"/>
                </a:cxn>
                <a:cxn ang="0">
                  <a:pos x="7777" y="7777"/>
                </a:cxn>
                <a:cxn ang="0">
                  <a:pos x="1334" y="7777"/>
                </a:cxn>
                <a:cxn ang="0">
                  <a:pos x="1334" y="1334"/>
                </a:cxn>
                <a:cxn ang="0">
                  <a:pos x="7777" y="1334"/>
                </a:cxn>
                <a:cxn ang="0">
                  <a:pos x="7777" y="1334"/>
                </a:cxn>
              </a:cxnLst>
              <a:rect l="0" t="0" r="r" b="b"/>
              <a:pathLst>
                <a:path w="9111" h="9111">
                  <a:moveTo>
                    <a:pt x="7777" y="1334"/>
                  </a:moveTo>
                  <a:cubicBezTo>
                    <a:pt x="9556" y="3113"/>
                    <a:pt x="9556" y="5998"/>
                    <a:pt x="7777" y="7777"/>
                  </a:cubicBezTo>
                  <a:cubicBezTo>
                    <a:pt x="5998" y="9556"/>
                    <a:pt x="3113" y="9556"/>
                    <a:pt x="1334" y="7777"/>
                  </a:cubicBezTo>
                  <a:cubicBezTo>
                    <a:pt x="-445" y="5998"/>
                    <a:pt x="-445" y="3113"/>
                    <a:pt x="1334" y="1334"/>
                  </a:cubicBezTo>
                  <a:cubicBezTo>
                    <a:pt x="3113" y="-445"/>
                    <a:pt x="5998" y="-445"/>
                    <a:pt x="7777" y="1334"/>
                  </a:cubicBezTo>
                  <a:close/>
                  <a:moveTo>
                    <a:pt x="7777" y="1334"/>
                  </a:moveTo>
                </a:path>
              </a:pathLst>
            </a:custGeom>
            <a:noFill/>
            <a:ln w="25400">
              <a:solidFill>
                <a:srgbClr val="053DE8"/>
              </a:solidFill>
              <a:prstDash val="solid"/>
              <a:round/>
              <a:headEnd/>
              <a:tailEnd/>
            </a:ln>
            <a:effectLst>
              <a:outerShdw blurRad="63500" dist="63499" dir="2339991" algn="ctr" rotWithShape="0">
                <a:srgbClr val="0D0D0D">
                  <a:alpha val="50000"/>
                </a:srgbClr>
              </a:outerShdw>
            </a:effectLst>
          </p:spPr>
          <p:txBody>
            <a:bodyPr>
              <a:prstTxWarp prst="textNoShape">
                <a:avLst/>
              </a:prstTxWarp>
            </a:bodyPr>
            <a:lstStyle/>
            <a:p>
              <a:endParaRPr lang="en-US">
                <a:latin typeface="Calibri"/>
                <a:cs typeface="Calibri"/>
              </a:endParaRPr>
            </a:p>
          </p:txBody>
        </p:sp>
        <p:sp>
          <p:nvSpPr>
            <p:cNvPr id="1472529" name="Line 17"/>
            <p:cNvSpPr>
              <a:spLocks noChangeShapeType="1"/>
            </p:cNvSpPr>
            <p:nvPr/>
          </p:nvSpPr>
          <p:spPr bwMode="auto">
            <a:xfrm flipH="1">
              <a:off x="4077" y="1488"/>
              <a:ext cx="208" cy="152"/>
            </a:xfrm>
            <a:prstGeom prst="line">
              <a:avLst/>
            </a:prstGeom>
            <a:noFill/>
            <a:ln w="25400">
              <a:solidFill>
                <a:srgbClr val="053DE8"/>
              </a:solidFill>
              <a:round/>
              <a:headEnd/>
              <a:tailEnd type="stealth" w="med" len="med"/>
            </a:ln>
            <a:effectLst>
              <a:outerShdw blurRad="63500" dist="76199" dir="3420002" algn="ctr" rotWithShape="0">
                <a:srgbClr val="053DE8">
                  <a:alpha val="25000"/>
                </a:srgbClr>
              </a:outerShdw>
            </a:effectLst>
          </p:spPr>
          <p:txBody>
            <a:bodyPr>
              <a:prstTxWarp prst="textNoShape">
                <a:avLst/>
              </a:prstTxWarp>
            </a:bodyPr>
            <a:lstStyle/>
            <a:p>
              <a:endParaRPr lang="en-US">
                <a:latin typeface="Calibri"/>
                <a:cs typeface="Calibri"/>
              </a:endParaRPr>
            </a:p>
          </p:txBody>
        </p:sp>
        <p:sp>
          <p:nvSpPr>
            <p:cNvPr id="1472530" name="Text Box 18"/>
            <p:cNvSpPr txBox="1">
              <a:spLocks noChangeArrowheads="1"/>
            </p:cNvSpPr>
            <p:nvPr/>
          </p:nvSpPr>
          <p:spPr bwMode="auto">
            <a:xfrm>
              <a:off x="4181" y="1288"/>
              <a:ext cx="1172" cy="5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0" tIns="0" rIns="0" bIns="0">
              <a:prstTxWarp prst="textNoShape">
                <a:avLst/>
              </a:prstTxWarp>
              <a:spAutoFit/>
            </a:bodyPr>
            <a:lstStyle/>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Temporal</a:t>
              </a:r>
            </a:p>
            <a:p>
              <a:pPr algn="ct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600" b="1" dirty="0">
                  <a:solidFill>
                    <a:srgbClr val="053DE8"/>
                  </a:solidFill>
                  <a:latin typeface="Calibri"/>
                  <a:cs typeface="Calibri"/>
                </a:rPr>
                <a:t> Locality</a:t>
              </a:r>
            </a:p>
          </p:txBody>
        </p:sp>
      </p:grpSp>
    </p:spTree>
    <p:extLst>
      <p:ext uri="{BB962C8B-B14F-4D97-AF65-F5344CB8AC3E}">
        <p14:creationId xmlns:p14="http://schemas.microsoft.com/office/powerpoint/2010/main" val="37322459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normAutofit/>
          </a:bodyPr>
          <a:lstStyle/>
          <a:p>
            <a:pPr>
              <a:buClr>
                <a:schemeClr val="tx1"/>
              </a:buClr>
            </a:pPr>
            <a:r>
              <a:rPr lang="en-US" i="1" dirty="0" smtClean="0">
                <a:solidFill>
                  <a:srgbClr val="0000FF"/>
                </a:solidFill>
              </a:rPr>
              <a:t>Principle of Locality</a:t>
            </a:r>
            <a:r>
              <a:rPr lang="en-US" dirty="0" smtClean="0"/>
              <a:t>: Programs access small portion of address space at any instant of </a:t>
            </a:r>
            <a:r>
              <a:rPr lang="en-US" dirty="0" smtClean="0"/>
              <a:t>time (spatial locality) and repeatedly access that portion (temporal locality)</a:t>
            </a:r>
            <a:endParaRPr lang="en-US" dirty="0" smtClean="0"/>
          </a:p>
          <a:p>
            <a:r>
              <a:rPr lang="en-US" dirty="0" smtClean="0"/>
              <a:t>What program structures lead to </a:t>
            </a:r>
            <a:r>
              <a:rPr lang="en-US" dirty="0" smtClean="0">
                <a:solidFill>
                  <a:srgbClr val="0000FF"/>
                </a:solidFill>
              </a:rPr>
              <a:t>temporal </a:t>
            </a:r>
            <a:r>
              <a:rPr lang="en-US" dirty="0" smtClean="0"/>
              <a:t>and </a:t>
            </a:r>
            <a:r>
              <a:rPr lang="en-US" dirty="0" smtClean="0">
                <a:solidFill>
                  <a:srgbClr val="0000FF"/>
                </a:solidFill>
              </a:rPr>
              <a:t>spatial locality </a:t>
            </a:r>
            <a:r>
              <a:rPr lang="en-US" dirty="0" smtClean="0"/>
              <a:t>in instruction accesses? </a:t>
            </a:r>
          </a:p>
          <a:p>
            <a:r>
              <a:rPr lang="en-US" dirty="0" smtClean="0"/>
              <a:t>In data accesses?</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3801483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normAutofit/>
          </a:bodyPr>
          <a:lstStyle/>
          <a:p>
            <a:r>
              <a:rPr lang="en-US" dirty="0" smtClean="0"/>
              <a:t>Memory Reference Patterns</a:t>
            </a:r>
            <a:endParaRPr lang="en-US" dirty="0"/>
          </a:p>
        </p:txBody>
      </p:sp>
      <p:sp>
        <p:nvSpPr>
          <p:cNvPr id="1423363" name="Line 3"/>
          <p:cNvSpPr>
            <a:spLocks noChangeShapeType="1"/>
          </p:cNvSpPr>
          <p:nvPr/>
        </p:nvSpPr>
        <p:spPr bwMode="auto">
          <a:xfrm flipV="1">
            <a:off x="2590800" y="1524000"/>
            <a:ext cx="0" cy="457200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sz="1800">
              <a:latin typeface="Calibri"/>
              <a:cs typeface="Calibri"/>
            </a:endParaRPr>
          </a:p>
        </p:txBody>
      </p:sp>
      <p:sp>
        <p:nvSpPr>
          <p:cNvPr id="1423364" name="Line 4"/>
          <p:cNvSpPr>
            <a:spLocks noChangeShapeType="1"/>
          </p:cNvSpPr>
          <p:nvPr/>
        </p:nvSpPr>
        <p:spPr bwMode="auto">
          <a:xfrm>
            <a:off x="2362200" y="6096000"/>
            <a:ext cx="57150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sz="1800">
              <a:latin typeface="Calibri"/>
              <a:cs typeface="Calibri"/>
            </a:endParaRPr>
          </a:p>
        </p:txBody>
      </p:sp>
      <p:sp>
        <p:nvSpPr>
          <p:cNvPr id="1423365" name="Rectangle 5"/>
          <p:cNvSpPr>
            <a:spLocks noChangeArrowheads="1"/>
          </p:cNvSpPr>
          <p:nvPr/>
        </p:nvSpPr>
        <p:spPr bwMode="auto">
          <a:xfrm>
            <a:off x="1965325" y="1143000"/>
            <a:ext cx="121267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Address</a:t>
            </a:r>
          </a:p>
        </p:txBody>
      </p:sp>
      <p:sp>
        <p:nvSpPr>
          <p:cNvPr id="1423366" name="Rectangle 6"/>
          <p:cNvSpPr>
            <a:spLocks noChangeArrowheads="1"/>
          </p:cNvSpPr>
          <p:nvPr/>
        </p:nvSpPr>
        <p:spPr bwMode="auto">
          <a:xfrm>
            <a:off x="7086600" y="5638800"/>
            <a:ext cx="819235"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Time</a:t>
            </a:r>
          </a:p>
        </p:txBody>
      </p:sp>
      <p:sp>
        <p:nvSpPr>
          <p:cNvPr id="1423367" name="Rectangle 7"/>
          <p:cNvSpPr>
            <a:spLocks noChangeArrowheads="1"/>
          </p:cNvSpPr>
          <p:nvPr/>
        </p:nvSpPr>
        <p:spPr bwMode="auto">
          <a:xfrm>
            <a:off x="1050925" y="1736725"/>
            <a:ext cx="1576804"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Instruction</a:t>
            </a:r>
          </a:p>
          <a:p>
            <a:pPr>
              <a:spcBef>
                <a:spcPct val="0"/>
              </a:spcBef>
            </a:pPr>
            <a:r>
              <a:rPr lang="en-US" sz="2400" b="1">
                <a:solidFill>
                  <a:schemeClr val="tx1"/>
                </a:solidFill>
                <a:latin typeface="Calibri"/>
                <a:cs typeface="Calibri"/>
              </a:rPr>
              <a:t>   fetches</a:t>
            </a:r>
          </a:p>
        </p:txBody>
      </p:sp>
      <p:sp>
        <p:nvSpPr>
          <p:cNvPr id="1423368" name="Rectangle 8"/>
          <p:cNvSpPr>
            <a:spLocks noChangeArrowheads="1"/>
          </p:cNvSpPr>
          <p:nvPr/>
        </p:nvSpPr>
        <p:spPr bwMode="auto">
          <a:xfrm>
            <a:off x="1233488" y="3200400"/>
            <a:ext cx="1273686"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Stack</a:t>
            </a:r>
          </a:p>
          <a:p>
            <a:pPr>
              <a:spcBef>
                <a:spcPct val="0"/>
              </a:spcBef>
            </a:pPr>
            <a:r>
              <a:rPr lang="en-US" sz="2400" b="1">
                <a:solidFill>
                  <a:schemeClr val="tx1"/>
                </a:solidFill>
                <a:latin typeface="Calibri"/>
                <a:cs typeface="Calibri"/>
              </a:rPr>
              <a:t>accesses</a:t>
            </a:r>
          </a:p>
        </p:txBody>
      </p:sp>
      <p:sp>
        <p:nvSpPr>
          <p:cNvPr id="1423369" name="Rectangle 9"/>
          <p:cNvSpPr>
            <a:spLocks noChangeArrowheads="1"/>
          </p:cNvSpPr>
          <p:nvPr/>
        </p:nvSpPr>
        <p:spPr bwMode="auto">
          <a:xfrm>
            <a:off x="1219200" y="4953000"/>
            <a:ext cx="1273686"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b="1">
                <a:solidFill>
                  <a:schemeClr val="tx1"/>
                </a:solidFill>
                <a:latin typeface="Calibri"/>
                <a:cs typeface="Calibri"/>
              </a:rPr>
              <a:t>Data</a:t>
            </a:r>
          </a:p>
          <a:p>
            <a:pPr>
              <a:spcBef>
                <a:spcPct val="0"/>
              </a:spcBef>
            </a:pPr>
            <a:r>
              <a:rPr lang="en-US" sz="2400" b="1">
                <a:solidFill>
                  <a:schemeClr val="tx1"/>
                </a:solidFill>
                <a:latin typeface="Calibri"/>
                <a:cs typeface="Calibri"/>
              </a:rPr>
              <a:t>accesses</a:t>
            </a:r>
          </a:p>
        </p:txBody>
      </p:sp>
      <p:grpSp>
        <p:nvGrpSpPr>
          <p:cNvPr id="1423370" name="Group 10"/>
          <p:cNvGrpSpPr>
            <a:grpSpLocks/>
          </p:cNvGrpSpPr>
          <p:nvPr/>
        </p:nvGrpSpPr>
        <p:grpSpPr bwMode="auto">
          <a:xfrm>
            <a:off x="3370263" y="1143000"/>
            <a:ext cx="1963737" cy="533400"/>
            <a:chOff x="2123" y="1008"/>
            <a:chExt cx="1237" cy="336"/>
          </a:xfrm>
        </p:grpSpPr>
        <p:sp>
          <p:nvSpPr>
            <p:cNvPr id="1423371" name="Rectangle 11"/>
            <p:cNvSpPr>
              <a:spLocks noChangeArrowheads="1"/>
            </p:cNvSpPr>
            <p:nvPr/>
          </p:nvSpPr>
          <p:spPr bwMode="auto">
            <a:xfrm>
              <a:off x="2208" y="1008"/>
              <a:ext cx="1113"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b="1">
                  <a:latin typeface="Calibri"/>
                  <a:cs typeface="Calibri"/>
                </a:rPr>
                <a:t>n loop iterations</a:t>
              </a:r>
            </a:p>
          </p:txBody>
        </p:sp>
        <p:grpSp>
          <p:nvGrpSpPr>
            <p:cNvPr id="1423372" name="Group 12"/>
            <p:cNvGrpSpPr>
              <a:grpSpLocks/>
            </p:cNvGrpSpPr>
            <p:nvPr/>
          </p:nvGrpSpPr>
          <p:grpSpPr bwMode="auto">
            <a:xfrm>
              <a:off x="2123" y="1200"/>
              <a:ext cx="1237" cy="144"/>
              <a:chOff x="2459" y="1200"/>
              <a:chExt cx="864" cy="96"/>
            </a:xfrm>
          </p:grpSpPr>
          <p:sp>
            <p:nvSpPr>
              <p:cNvPr id="1423373" name="Arc 13"/>
              <p:cNvSpPr>
                <a:spLocks/>
              </p:cNvSpPr>
              <p:nvPr/>
            </p:nvSpPr>
            <p:spPr bwMode="auto">
              <a:xfrm>
                <a:off x="2890" y="1200"/>
                <a:ext cx="433" cy="96"/>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74" name="Arc 14"/>
              <p:cNvSpPr>
                <a:spLocks/>
              </p:cNvSpPr>
              <p:nvPr/>
            </p:nvSpPr>
            <p:spPr bwMode="auto">
              <a:xfrm>
                <a:off x="2459" y="1200"/>
                <a:ext cx="432" cy="96"/>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12700" cap="rnd">
                <a:solidFill>
                  <a:schemeClr val="tx1"/>
                </a:solidFill>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grpSp>
      </p:grpSp>
      <p:grpSp>
        <p:nvGrpSpPr>
          <p:cNvPr id="1423375" name="Group 15"/>
          <p:cNvGrpSpPr>
            <a:grpSpLocks/>
          </p:cNvGrpSpPr>
          <p:nvPr/>
        </p:nvGrpSpPr>
        <p:grpSpPr bwMode="auto">
          <a:xfrm>
            <a:off x="2667000" y="1449388"/>
            <a:ext cx="4483100" cy="1054100"/>
            <a:chOff x="1680" y="1201"/>
            <a:chExt cx="2824" cy="664"/>
          </a:xfrm>
        </p:grpSpPr>
        <p:sp>
          <p:nvSpPr>
            <p:cNvPr id="1423376" name="Oval 16"/>
            <p:cNvSpPr>
              <a:spLocks noChangeArrowheads="1"/>
            </p:cNvSpPr>
            <p:nvPr/>
          </p:nvSpPr>
          <p:spPr bwMode="auto">
            <a:xfrm flipV="1">
              <a:off x="1680" y="177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7" name="Oval 17"/>
            <p:cNvSpPr>
              <a:spLocks noChangeArrowheads="1"/>
            </p:cNvSpPr>
            <p:nvPr/>
          </p:nvSpPr>
          <p:spPr bwMode="auto">
            <a:xfrm flipV="1">
              <a:off x="1776" y="168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8" name="Oval 18"/>
            <p:cNvSpPr>
              <a:spLocks noChangeArrowheads="1"/>
            </p:cNvSpPr>
            <p:nvPr/>
          </p:nvSpPr>
          <p:spPr bwMode="auto">
            <a:xfrm flipV="1">
              <a:off x="1872"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79" name="Oval 19"/>
            <p:cNvSpPr>
              <a:spLocks noChangeArrowheads="1"/>
            </p:cNvSpPr>
            <p:nvPr/>
          </p:nvSpPr>
          <p:spPr bwMode="auto">
            <a:xfrm flipV="1">
              <a:off x="1968"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0" name="Oval 20"/>
            <p:cNvSpPr>
              <a:spLocks noChangeArrowheads="1"/>
            </p:cNvSpPr>
            <p:nvPr/>
          </p:nvSpPr>
          <p:spPr bwMode="auto">
            <a:xfrm flipV="1">
              <a:off x="2064"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1" name="Oval 21"/>
            <p:cNvSpPr>
              <a:spLocks noChangeArrowheads="1"/>
            </p:cNvSpPr>
            <p:nvPr/>
          </p:nvSpPr>
          <p:spPr bwMode="auto">
            <a:xfrm flipV="1">
              <a:off x="2160"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2" name="Oval 22"/>
            <p:cNvSpPr>
              <a:spLocks noChangeArrowheads="1"/>
            </p:cNvSpPr>
            <p:nvPr/>
          </p:nvSpPr>
          <p:spPr bwMode="auto">
            <a:xfrm flipV="1">
              <a:off x="2256"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3" name="Oval 23"/>
            <p:cNvSpPr>
              <a:spLocks noChangeArrowheads="1"/>
            </p:cNvSpPr>
            <p:nvPr/>
          </p:nvSpPr>
          <p:spPr bwMode="auto">
            <a:xfrm flipV="1">
              <a:off x="2352"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4" name="Oval 24"/>
            <p:cNvSpPr>
              <a:spLocks noChangeArrowheads="1"/>
            </p:cNvSpPr>
            <p:nvPr/>
          </p:nvSpPr>
          <p:spPr bwMode="auto">
            <a:xfrm flipV="1">
              <a:off x="2448"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5" name="Oval 25"/>
            <p:cNvSpPr>
              <a:spLocks noChangeArrowheads="1"/>
            </p:cNvSpPr>
            <p:nvPr/>
          </p:nvSpPr>
          <p:spPr bwMode="auto">
            <a:xfrm flipV="1">
              <a:off x="2544"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6" name="Oval 26"/>
            <p:cNvSpPr>
              <a:spLocks noChangeArrowheads="1"/>
            </p:cNvSpPr>
            <p:nvPr/>
          </p:nvSpPr>
          <p:spPr bwMode="auto">
            <a:xfrm flipV="1">
              <a:off x="2640"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7" name="Oval 27"/>
            <p:cNvSpPr>
              <a:spLocks noChangeArrowheads="1"/>
            </p:cNvSpPr>
            <p:nvPr/>
          </p:nvSpPr>
          <p:spPr bwMode="auto">
            <a:xfrm flipV="1">
              <a:off x="3168"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8" name="Oval 28"/>
            <p:cNvSpPr>
              <a:spLocks noChangeArrowheads="1"/>
            </p:cNvSpPr>
            <p:nvPr/>
          </p:nvSpPr>
          <p:spPr bwMode="auto">
            <a:xfrm flipV="1">
              <a:off x="3072"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89" name="Oval 29"/>
            <p:cNvSpPr>
              <a:spLocks noChangeArrowheads="1"/>
            </p:cNvSpPr>
            <p:nvPr/>
          </p:nvSpPr>
          <p:spPr bwMode="auto">
            <a:xfrm flipV="1">
              <a:off x="2976" y="158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0" name="Line 30"/>
            <p:cNvSpPr>
              <a:spLocks noChangeShapeType="1"/>
            </p:cNvSpPr>
            <p:nvPr/>
          </p:nvSpPr>
          <p:spPr bwMode="auto">
            <a:xfrm flipV="1">
              <a:off x="2732" y="1485"/>
              <a:ext cx="192"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91" name="Oval 31"/>
            <p:cNvSpPr>
              <a:spLocks noChangeArrowheads="1"/>
            </p:cNvSpPr>
            <p:nvPr/>
          </p:nvSpPr>
          <p:spPr bwMode="auto">
            <a:xfrm flipV="1">
              <a:off x="3264" y="148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2" name="Oval 32"/>
            <p:cNvSpPr>
              <a:spLocks noChangeArrowheads="1"/>
            </p:cNvSpPr>
            <p:nvPr/>
          </p:nvSpPr>
          <p:spPr bwMode="auto">
            <a:xfrm flipV="1">
              <a:off x="3360" y="139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3" name="Oval 33"/>
            <p:cNvSpPr>
              <a:spLocks noChangeArrowheads="1"/>
            </p:cNvSpPr>
            <p:nvPr/>
          </p:nvSpPr>
          <p:spPr bwMode="auto">
            <a:xfrm flipV="1">
              <a:off x="3456" y="129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4" name="Oval 34"/>
            <p:cNvSpPr>
              <a:spLocks noChangeArrowheads="1"/>
            </p:cNvSpPr>
            <p:nvPr/>
          </p:nvSpPr>
          <p:spPr bwMode="auto">
            <a:xfrm flipV="1">
              <a:off x="3552" y="120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5" name="Line 35"/>
            <p:cNvSpPr>
              <a:spLocks noChangeShapeType="1"/>
            </p:cNvSpPr>
            <p:nvPr/>
          </p:nvSpPr>
          <p:spPr bwMode="auto">
            <a:xfrm flipV="1">
              <a:off x="3692" y="1485"/>
              <a:ext cx="192"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sz="1800">
                <a:latin typeface="Calibri"/>
                <a:cs typeface="Calibri"/>
              </a:endParaRPr>
            </a:p>
          </p:txBody>
        </p:sp>
        <p:sp>
          <p:nvSpPr>
            <p:cNvPr id="1423396" name="Oval 36"/>
            <p:cNvSpPr>
              <a:spLocks noChangeArrowheads="1"/>
            </p:cNvSpPr>
            <p:nvPr/>
          </p:nvSpPr>
          <p:spPr bwMode="auto">
            <a:xfrm flipV="1">
              <a:off x="3984" y="182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7" name="Oval 37"/>
            <p:cNvSpPr>
              <a:spLocks noChangeArrowheads="1"/>
            </p:cNvSpPr>
            <p:nvPr/>
          </p:nvSpPr>
          <p:spPr bwMode="auto">
            <a:xfrm flipV="1">
              <a:off x="4080" y="1729"/>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8" name="Oval 38"/>
            <p:cNvSpPr>
              <a:spLocks noChangeArrowheads="1"/>
            </p:cNvSpPr>
            <p:nvPr/>
          </p:nvSpPr>
          <p:spPr bwMode="auto">
            <a:xfrm flipV="1">
              <a:off x="4176" y="1633"/>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399" name="Oval 39"/>
            <p:cNvSpPr>
              <a:spLocks noChangeArrowheads="1"/>
            </p:cNvSpPr>
            <p:nvPr/>
          </p:nvSpPr>
          <p:spPr bwMode="auto">
            <a:xfrm flipV="1">
              <a:off x="4272" y="1537"/>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0" name="Oval 40"/>
            <p:cNvSpPr>
              <a:spLocks noChangeArrowheads="1"/>
            </p:cNvSpPr>
            <p:nvPr/>
          </p:nvSpPr>
          <p:spPr bwMode="auto">
            <a:xfrm flipV="1">
              <a:off x="4368" y="1441"/>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1" name="Oval 41"/>
            <p:cNvSpPr>
              <a:spLocks noChangeArrowheads="1"/>
            </p:cNvSpPr>
            <p:nvPr/>
          </p:nvSpPr>
          <p:spPr bwMode="auto">
            <a:xfrm flipV="1">
              <a:off x="4464" y="1345"/>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02" name="Group 42"/>
          <p:cNvGrpSpPr>
            <a:grpSpLocks/>
          </p:cNvGrpSpPr>
          <p:nvPr/>
        </p:nvGrpSpPr>
        <p:grpSpPr bwMode="auto">
          <a:xfrm>
            <a:off x="2743200" y="3429000"/>
            <a:ext cx="4800600" cy="838200"/>
            <a:chOff x="1728" y="2304"/>
            <a:chExt cx="3024" cy="528"/>
          </a:xfrm>
        </p:grpSpPr>
        <p:sp>
          <p:nvSpPr>
            <p:cNvPr id="1423403" name="Oval 43"/>
            <p:cNvSpPr>
              <a:spLocks noChangeArrowheads="1"/>
            </p:cNvSpPr>
            <p:nvPr/>
          </p:nvSpPr>
          <p:spPr bwMode="auto">
            <a:xfrm flipV="1">
              <a:off x="1824"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4" name="Oval 44"/>
            <p:cNvSpPr>
              <a:spLocks noChangeArrowheads="1"/>
            </p:cNvSpPr>
            <p:nvPr/>
          </p:nvSpPr>
          <p:spPr bwMode="auto">
            <a:xfrm flipV="1">
              <a:off x="1728"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5" name="Oval 45"/>
            <p:cNvSpPr>
              <a:spLocks noChangeArrowheads="1"/>
            </p:cNvSpPr>
            <p:nvPr/>
          </p:nvSpPr>
          <p:spPr bwMode="auto">
            <a:xfrm flipV="1">
              <a:off x="1920" y="250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6" name="Oval 46"/>
            <p:cNvSpPr>
              <a:spLocks noChangeArrowheads="1"/>
            </p:cNvSpPr>
            <p:nvPr/>
          </p:nvSpPr>
          <p:spPr bwMode="auto">
            <a:xfrm flipV="1">
              <a:off x="2016"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7" name="Oval 47"/>
            <p:cNvSpPr>
              <a:spLocks noChangeArrowheads="1"/>
            </p:cNvSpPr>
            <p:nvPr/>
          </p:nvSpPr>
          <p:spPr bwMode="auto">
            <a:xfrm flipV="1">
              <a:off x="2112" y="23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8" name="Oval 48"/>
            <p:cNvSpPr>
              <a:spLocks noChangeArrowheads="1"/>
            </p:cNvSpPr>
            <p:nvPr/>
          </p:nvSpPr>
          <p:spPr bwMode="auto">
            <a:xfrm flipV="1">
              <a:off x="2208"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09" name="Oval 49"/>
            <p:cNvSpPr>
              <a:spLocks noChangeArrowheads="1"/>
            </p:cNvSpPr>
            <p:nvPr/>
          </p:nvSpPr>
          <p:spPr bwMode="auto">
            <a:xfrm flipV="1">
              <a:off x="2400"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0" name="Oval 50"/>
            <p:cNvSpPr>
              <a:spLocks noChangeArrowheads="1"/>
            </p:cNvSpPr>
            <p:nvPr/>
          </p:nvSpPr>
          <p:spPr bwMode="auto">
            <a:xfrm flipV="1">
              <a:off x="3892" y="26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1" name="Oval 51"/>
            <p:cNvSpPr>
              <a:spLocks noChangeArrowheads="1"/>
            </p:cNvSpPr>
            <p:nvPr/>
          </p:nvSpPr>
          <p:spPr bwMode="auto">
            <a:xfrm flipV="1">
              <a:off x="4136" y="27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2" name="Oval 52"/>
            <p:cNvSpPr>
              <a:spLocks noChangeArrowheads="1"/>
            </p:cNvSpPr>
            <p:nvPr/>
          </p:nvSpPr>
          <p:spPr bwMode="auto">
            <a:xfrm flipV="1">
              <a:off x="4232"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3" name="Oval 53"/>
            <p:cNvSpPr>
              <a:spLocks noChangeArrowheads="1"/>
            </p:cNvSpPr>
            <p:nvPr/>
          </p:nvSpPr>
          <p:spPr bwMode="auto">
            <a:xfrm flipV="1">
              <a:off x="4328"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4" name="Oval 54"/>
            <p:cNvSpPr>
              <a:spLocks noChangeArrowheads="1"/>
            </p:cNvSpPr>
            <p:nvPr/>
          </p:nvSpPr>
          <p:spPr bwMode="auto">
            <a:xfrm flipV="1">
              <a:off x="4424"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5" name="Oval 55"/>
            <p:cNvSpPr>
              <a:spLocks noChangeArrowheads="1"/>
            </p:cNvSpPr>
            <p:nvPr/>
          </p:nvSpPr>
          <p:spPr bwMode="auto">
            <a:xfrm flipV="1">
              <a:off x="4520"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6" name="Oval 56"/>
            <p:cNvSpPr>
              <a:spLocks noChangeArrowheads="1"/>
            </p:cNvSpPr>
            <p:nvPr/>
          </p:nvSpPr>
          <p:spPr bwMode="auto">
            <a:xfrm flipV="1">
              <a:off x="4712" y="2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7" name="Oval 57"/>
            <p:cNvSpPr>
              <a:spLocks noChangeArrowheads="1"/>
            </p:cNvSpPr>
            <p:nvPr/>
          </p:nvSpPr>
          <p:spPr bwMode="auto">
            <a:xfrm flipV="1">
              <a:off x="4616" y="26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8" name="Oval 58"/>
            <p:cNvSpPr>
              <a:spLocks noChangeArrowheads="1"/>
            </p:cNvSpPr>
            <p:nvPr/>
          </p:nvSpPr>
          <p:spPr bwMode="auto">
            <a:xfrm flipV="1">
              <a:off x="4520" y="27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19" name="Oval 59"/>
            <p:cNvSpPr>
              <a:spLocks noChangeArrowheads="1"/>
            </p:cNvSpPr>
            <p:nvPr/>
          </p:nvSpPr>
          <p:spPr bwMode="auto">
            <a:xfrm flipV="1">
              <a:off x="2600"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0" name="Oval 60"/>
            <p:cNvSpPr>
              <a:spLocks noChangeArrowheads="1"/>
            </p:cNvSpPr>
            <p:nvPr/>
          </p:nvSpPr>
          <p:spPr bwMode="auto">
            <a:xfrm flipV="1">
              <a:off x="2792"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1" name="Oval 61"/>
            <p:cNvSpPr>
              <a:spLocks noChangeArrowheads="1"/>
            </p:cNvSpPr>
            <p:nvPr/>
          </p:nvSpPr>
          <p:spPr bwMode="auto">
            <a:xfrm flipV="1">
              <a:off x="2992"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2" name="Oval 62"/>
            <p:cNvSpPr>
              <a:spLocks noChangeArrowheads="1"/>
            </p:cNvSpPr>
            <p:nvPr/>
          </p:nvSpPr>
          <p:spPr bwMode="auto">
            <a:xfrm flipV="1">
              <a:off x="3184"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3" name="Oval 63"/>
            <p:cNvSpPr>
              <a:spLocks noChangeArrowheads="1"/>
            </p:cNvSpPr>
            <p:nvPr/>
          </p:nvSpPr>
          <p:spPr bwMode="auto">
            <a:xfrm flipV="1">
              <a:off x="3384"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4" name="Oval 64"/>
            <p:cNvSpPr>
              <a:spLocks noChangeArrowheads="1"/>
            </p:cNvSpPr>
            <p:nvPr/>
          </p:nvSpPr>
          <p:spPr bwMode="auto">
            <a:xfrm flipV="1">
              <a:off x="3576" y="24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nvGrpSpPr>
            <p:cNvPr id="1423425" name="Group 65"/>
            <p:cNvGrpSpPr>
              <a:grpSpLocks/>
            </p:cNvGrpSpPr>
            <p:nvPr/>
          </p:nvGrpSpPr>
          <p:grpSpPr bwMode="auto">
            <a:xfrm flipV="1">
              <a:off x="3704" y="2304"/>
              <a:ext cx="520" cy="424"/>
              <a:chOff x="3704" y="2304"/>
              <a:chExt cx="520" cy="424"/>
            </a:xfrm>
          </p:grpSpPr>
          <p:sp>
            <p:nvSpPr>
              <p:cNvPr id="1423426" name="Oval 66"/>
              <p:cNvSpPr>
                <a:spLocks noChangeArrowheads="1"/>
              </p:cNvSpPr>
              <p:nvPr/>
            </p:nvSpPr>
            <p:spPr bwMode="auto">
              <a:xfrm flipV="1">
                <a:off x="3800" y="259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7" name="Oval 67"/>
              <p:cNvSpPr>
                <a:spLocks noChangeArrowheads="1"/>
              </p:cNvSpPr>
              <p:nvPr/>
            </p:nvSpPr>
            <p:spPr bwMode="auto">
              <a:xfrm flipV="1">
                <a:off x="3704" y="268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8" name="Oval 68"/>
              <p:cNvSpPr>
                <a:spLocks noChangeArrowheads="1"/>
              </p:cNvSpPr>
              <p:nvPr/>
            </p:nvSpPr>
            <p:spPr bwMode="auto">
              <a:xfrm flipV="1">
                <a:off x="3896" y="249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29" name="Oval 69"/>
              <p:cNvSpPr>
                <a:spLocks noChangeArrowheads="1"/>
              </p:cNvSpPr>
              <p:nvPr/>
            </p:nvSpPr>
            <p:spPr bwMode="auto">
              <a:xfrm flipV="1">
                <a:off x="3992" y="24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30" name="Oval 70"/>
              <p:cNvSpPr>
                <a:spLocks noChangeArrowheads="1"/>
              </p:cNvSpPr>
              <p:nvPr/>
            </p:nvSpPr>
            <p:spPr bwMode="auto">
              <a:xfrm flipV="1">
                <a:off x="4088" y="230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31" name="Oval 71"/>
              <p:cNvSpPr>
                <a:spLocks noChangeArrowheads="1"/>
              </p:cNvSpPr>
              <p:nvPr/>
            </p:nvSpPr>
            <p:spPr bwMode="auto">
              <a:xfrm flipV="1">
                <a:off x="4184" y="24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grpSp>
        <p:nvGrpSpPr>
          <p:cNvPr id="1423432" name="Group 72"/>
          <p:cNvGrpSpPr>
            <a:grpSpLocks/>
          </p:cNvGrpSpPr>
          <p:nvPr/>
        </p:nvGrpSpPr>
        <p:grpSpPr bwMode="auto">
          <a:xfrm>
            <a:off x="2617788" y="2971800"/>
            <a:ext cx="1420812" cy="1028700"/>
            <a:chOff x="1649" y="2016"/>
            <a:chExt cx="895" cy="648"/>
          </a:xfrm>
        </p:grpSpPr>
        <p:sp>
          <p:nvSpPr>
            <p:cNvPr id="1423433" name="Text Box 73"/>
            <p:cNvSpPr txBox="1">
              <a:spLocks noChangeArrowheads="1"/>
            </p:cNvSpPr>
            <p:nvPr/>
          </p:nvSpPr>
          <p:spPr bwMode="auto">
            <a:xfrm>
              <a:off x="1649" y="2016"/>
              <a:ext cx="895" cy="212"/>
            </a:xfrm>
            <a:prstGeom prst="rect">
              <a:avLst/>
            </a:prstGeom>
            <a:noFill/>
            <a:ln w="9525">
              <a:noFill/>
              <a:miter lim="800000"/>
              <a:headEnd/>
              <a:tailEnd/>
            </a:ln>
            <a:effectLst/>
          </p:spPr>
          <p:txBody>
            <a:bodyPr anchor="ctr">
              <a:prstTxWarp prst="textNoShape">
                <a:avLst/>
              </a:prstTxWarp>
            </a:bodyPr>
            <a:lstStyle/>
            <a:p>
              <a:pPr>
                <a:spcBef>
                  <a:spcPct val="0"/>
                </a:spcBef>
              </a:pPr>
              <a:r>
                <a:rPr lang="en-US" sz="1800" b="1">
                  <a:latin typeface="Calibri"/>
                  <a:cs typeface="Calibri"/>
                </a:rPr>
                <a:t>subroutine call</a:t>
              </a:r>
            </a:p>
          </p:txBody>
        </p:sp>
        <p:sp>
          <p:nvSpPr>
            <p:cNvPr id="1423434" name="Freeform 74"/>
            <p:cNvSpPr>
              <a:spLocks/>
            </p:cNvSpPr>
            <p:nvPr/>
          </p:nvSpPr>
          <p:spPr bwMode="auto">
            <a:xfrm>
              <a:off x="1704" y="2259"/>
              <a:ext cx="509" cy="405"/>
            </a:xfrm>
            <a:custGeom>
              <a:avLst/>
              <a:gdLst/>
              <a:ahLst/>
              <a:cxnLst>
                <a:cxn ang="0">
                  <a:pos x="0" y="405"/>
                </a:cxn>
                <a:cxn ang="0">
                  <a:pos x="42" y="249"/>
                </a:cxn>
                <a:cxn ang="0">
                  <a:pos x="211" y="74"/>
                </a:cxn>
                <a:cxn ang="0">
                  <a:pos x="427" y="0"/>
                </a:cxn>
              </a:cxnLst>
              <a:rect l="0" t="0" r="r" b="b"/>
              <a:pathLst>
                <a:path w="427" h="405">
                  <a:moveTo>
                    <a:pt x="0" y="405"/>
                  </a:moveTo>
                  <a:cubicBezTo>
                    <a:pt x="10" y="370"/>
                    <a:pt x="23" y="280"/>
                    <a:pt x="42" y="249"/>
                  </a:cubicBezTo>
                  <a:cubicBezTo>
                    <a:pt x="70" y="200"/>
                    <a:pt x="139" y="122"/>
                    <a:pt x="211" y="74"/>
                  </a:cubicBezTo>
                  <a:cubicBezTo>
                    <a:pt x="270" y="30"/>
                    <a:pt x="382" y="15"/>
                    <a:pt x="427" y="0"/>
                  </a:cubicBezTo>
                </a:path>
              </a:pathLst>
            </a:custGeom>
            <a:noFill/>
            <a:ln w="9525" cap="flat" cmpd="sng">
              <a:solidFill>
                <a:schemeClr val="tx1"/>
              </a:solidFill>
              <a:prstDash val="solid"/>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35" name="Group 75"/>
          <p:cNvGrpSpPr>
            <a:grpSpLocks/>
          </p:cNvGrpSpPr>
          <p:nvPr/>
        </p:nvGrpSpPr>
        <p:grpSpPr bwMode="auto">
          <a:xfrm>
            <a:off x="5791200" y="3048000"/>
            <a:ext cx="1725613" cy="947738"/>
            <a:chOff x="3648" y="2064"/>
            <a:chExt cx="1087" cy="597"/>
          </a:xfrm>
        </p:grpSpPr>
        <p:sp>
          <p:nvSpPr>
            <p:cNvPr id="1423436" name="Text Box 76"/>
            <p:cNvSpPr txBox="1">
              <a:spLocks noChangeArrowheads="1"/>
            </p:cNvSpPr>
            <p:nvPr/>
          </p:nvSpPr>
          <p:spPr bwMode="auto">
            <a:xfrm>
              <a:off x="3840" y="2064"/>
              <a:ext cx="895" cy="212"/>
            </a:xfrm>
            <a:prstGeom prst="rect">
              <a:avLst/>
            </a:prstGeom>
            <a:noFill/>
            <a:ln w="9525">
              <a:noFill/>
              <a:miter lim="800000"/>
              <a:headEnd/>
              <a:tailEnd/>
            </a:ln>
            <a:effectLst/>
          </p:spPr>
          <p:txBody>
            <a:bodyPr anchor="ctr">
              <a:prstTxWarp prst="textNoShape">
                <a:avLst/>
              </a:prstTxWarp>
            </a:bodyPr>
            <a:lstStyle/>
            <a:p>
              <a:pPr>
                <a:spcBef>
                  <a:spcPct val="0"/>
                </a:spcBef>
              </a:pPr>
              <a:r>
                <a:rPr lang="en-US" sz="1800" b="1">
                  <a:latin typeface="Calibri"/>
                  <a:cs typeface="Calibri"/>
                </a:rPr>
                <a:t>subroutine return</a:t>
              </a:r>
            </a:p>
          </p:txBody>
        </p:sp>
        <p:sp>
          <p:nvSpPr>
            <p:cNvPr id="1423437" name="Freeform 77"/>
            <p:cNvSpPr>
              <a:spLocks/>
            </p:cNvSpPr>
            <p:nvPr/>
          </p:nvSpPr>
          <p:spPr bwMode="auto">
            <a:xfrm flipH="1">
              <a:off x="3648" y="2256"/>
              <a:ext cx="509" cy="405"/>
            </a:xfrm>
            <a:custGeom>
              <a:avLst/>
              <a:gdLst/>
              <a:ahLst/>
              <a:cxnLst>
                <a:cxn ang="0">
                  <a:pos x="0" y="405"/>
                </a:cxn>
                <a:cxn ang="0">
                  <a:pos x="42" y="249"/>
                </a:cxn>
                <a:cxn ang="0">
                  <a:pos x="211" y="74"/>
                </a:cxn>
                <a:cxn ang="0">
                  <a:pos x="427" y="0"/>
                </a:cxn>
              </a:cxnLst>
              <a:rect l="0" t="0" r="r" b="b"/>
              <a:pathLst>
                <a:path w="427" h="405">
                  <a:moveTo>
                    <a:pt x="0" y="405"/>
                  </a:moveTo>
                  <a:cubicBezTo>
                    <a:pt x="10" y="370"/>
                    <a:pt x="23" y="280"/>
                    <a:pt x="42" y="249"/>
                  </a:cubicBezTo>
                  <a:cubicBezTo>
                    <a:pt x="70" y="200"/>
                    <a:pt x="139" y="122"/>
                    <a:pt x="211" y="74"/>
                  </a:cubicBezTo>
                  <a:cubicBezTo>
                    <a:pt x="270" y="30"/>
                    <a:pt x="382" y="15"/>
                    <a:pt x="427" y="0"/>
                  </a:cubicBezTo>
                </a:path>
              </a:pathLst>
            </a:custGeom>
            <a:noFill/>
            <a:ln w="9525" cap="flat" cmpd="sng">
              <a:solidFill>
                <a:schemeClr val="tx1"/>
              </a:solidFill>
              <a:prstDash val="solid"/>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38" name="Group 78"/>
          <p:cNvGrpSpPr>
            <a:grpSpLocks/>
          </p:cNvGrpSpPr>
          <p:nvPr/>
        </p:nvGrpSpPr>
        <p:grpSpPr bwMode="auto">
          <a:xfrm>
            <a:off x="3429000" y="3733800"/>
            <a:ext cx="2362200" cy="504825"/>
            <a:chOff x="2160" y="2496"/>
            <a:chExt cx="1488" cy="318"/>
          </a:xfrm>
        </p:grpSpPr>
        <p:sp>
          <p:nvSpPr>
            <p:cNvPr id="1423439" name="Text Box 79"/>
            <p:cNvSpPr txBox="1">
              <a:spLocks noChangeArrowheads="1"/>
            </p:cNvSpPr>
            <p:nvPr/>
          </p:nvSpPr>
          <p:spPr bwMode="auto">
            <a:xfrm>
              <a:off x="2372" y="2581"/>
              <a:ext cx="1122"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argument access</a:t>
              </a:r>
              <a:endParaRPr lang="en-US" sz="1800" b="1">
                <a:solidFill>
                  <a:schemeClr val="tx1"/>
                </a:solidFill>
                <a:latin typeface="Calibri"/>
                <a:cs typeface="Calibri"/>
              </a:endParaRPr>
            </a:p>
          </p:txBody>
        </p:sp>
        <p:sp>
          <p:nvSpPr>
            <p:cNvPr id="1423440" name="AutoShape 80"/>
            <p:cNvSpPr>
              <a:spLocks/>
            </p:cNvSpPr>
            <p:nvPr/>
          </p:nvSpPr>
          <p:spPr bwMode="auto">
            <a:xfrm rot="5400000">
              <a:off x="2856" y="1800"/>
              <a:ext cx="96" cy="1488"/>
            </a:xfrm>
            <a:prstGeom prst="rightBracket">
              <a:avLst>
                <a:gd name="adj" fmla="val 129167"/>
              </a:avLst>
            </a:prstGeom>
            <a:noFill/>
            <a:ln w="9525">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41" name="Group 81"/>
          <p:cNvGrpSpPr>
            <a:grpSpLocks/>
          </p:cNvGrpSpPr>
          <p:nvPr/>
        </p:nvGrpSpPr>
        <p:grpSpPr bwMode="auto">
          <a:xfrm>
            <a:off x="3505200" y="4572000"/>
            <a:ext cx="2349500" cy="1282700"/>
            <a:chOff x="2208" y="2832"/>
            <a:chExt cx="1480" cy="808"/>
          </a:xfrm>
        </p:grpSpPr>
        <p:sp>
          <p:nvSpPr>
            <p:cNvPr id="1423442" name="Oval 82"/>
            <p:cNvSpPr>
              <a:spLocks noChangeArrowheads="1"/>
            </p:cNvSpPr>
            <p:nvPr/>
          </p:nvSpPr>
          <p:spPr bwMode="auto">
            <a:xfrm>
              <a:off x="2212" y="350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3" name="Oval 83"/>
            <p:cNvSpPr>
              <a:spLocks noChangeArrowheads="1"/>
            </p:cNvSpPr>
            <p:nvPr/>
          </p:nvSpPr>
          <p:spPr bwMode="auto">
            <a:xfrm>
              <a:off x="2408" y="34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4" name="Oval 84"/>
            <p:cNvSpPr>
              <a:spLocks noChangeArrowheads="1"/>
            </p:cNvSpPr>
            <p:nvPr/>
          </p:nvSpPr>
          <p:spPr bwMode="auto">
            <a:xfrm>
              <a:off x="2592" y="331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5" name="Oval 85"/>
            <p:cNvSpPr>
              <a:spLocks noChangeArrowheads="1"/>
            </p:cNvSpPr>
            <p:nvPr/>
          </p:nvSpPr>
          <p:spPr bwMode="auto">
            <a:xfrm>
              <a:off x="2784" y="3216"/>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6" name="Oval 86"/>
            <p:cNvSpPr>
              <a:spLocks noChangeArrowheads="1"/>
            </p:cNvSpPr>
            <p:nvPr/>
          </p:nvSpPr>
          <p:spPr bwMode="auto">
            <a:xfrm>
              <a:off x="2984" y="312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7" name="Oval 87"/>
            <p:cNvSpPr>
              <a:spLocks noChangeArrowheads="1"/>
            </p:cNvSpPr>
            <p:nvPr/>
          </p:nvSpPr>
          <p:spPr bwMode="auto">
            <a:xfrm>
              <a:off x="3168" y="3024"/>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8" name="Oval 88"/>
            <p:cNvSpPr>
              <a:spLocks noChangeArrowheads="1"/>
            </p:cNvSpPr>
            <p:nvPr/>
          </p:nvSpPr>
          <p:spPr bwMode="auto">
            <a:xfrm>
              <a:off x="220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49" name="Oval 89"/>
            <p:cNvSpPr>
              <a:spLocks noChangeArrowheads="1"/>
            </p:cNvSpPr>
            <p:nvPr/>
          </p:nvSpPr>
          <p:spPr bwMode="auto">
            <a:xfrm>
              <a:off x="3368" y="2928"/>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0" name="Oval 90"/>
            <p:cNvSpPr>
              <a:spLocks noChangeArrowheads="1"/>
            </p:cNvSpPr>
            <p:nvPr/>
          </p:nvSpPr>
          <p:spPr bwMode="auto">
            <a:xfrm>
              <a:off x="3568" y="2832"/>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1" name="Oval 91"/>
            <p:cNvSpPr>
              <a:spLocks noChangeArrowheads="1"/>
            </p:cNvSpPr>
            <p:nvPr/>
          </p:nvSpPr>
          <p:spPr bwMode="auto">
            <a:xfrm>
              <a:off x="24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2" name="Oval 92"/>
            <p:cNvSpPr>
              <a:spLocks noChangeArrowheads="1"/>
            </p:cNvSpPr>
            <p:nvPr/>
          </p:nvSpPr>
          <p:spPr bwMode="auto">
            <a:xfrm>
              <a:off x="26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3" name="Oval 93"/>
            <p:cNvSpPr>
              <a:spLocks noChangeArrowheads="1"/>
            </p:cNvSpPr>
            <p:nvPr/>
          </p:nvSpPr>
          <p:spPr bwMode="auto">
            <a:xfrm>
              <a:off x="28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4" name="Oval 94"/>
            <p:cNvSpPr>
              <a:spLocks noChangeArrowheads="1"/>
            </p:cNvSpPr>
            <p:nvPr/>
          </p:nvSpPr>
          <p:spPr bwMode="auto">
            <a:xfrm>
              <a:off x="30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5" name="Oval 95"/>
            <p:cNvSpPr>
              <a:spLocks noChangeArrowheads="1"/>
            </p:cNvSpPr>
            <p:nvPr/>
          </p:nvSpPr>
          <p:spPr bwMode="auto">
            <a:xfrm>
              <a:off x="32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6" name="Oval 96"/>
            <p:cNvSpPr>
              <a:spLocks noChangeArrowheads="1"/>
            </p:cNvSpPr>
            <p:nvPr/>
          </p:nvSpPr>
          <p:spPr bwMode="auto">
            <a:xfrm>
              <a:off x="34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sp>
          <p:nvSpPr>
            <p:cNvPr id="1423457" name="Oval 97"/>
            <p:cNvSpPr>
              <a:spLocks noChangeArrowheads="1"/>
            </p:cNvSpPr>
            <p:nvPr/>
          </p:nvSpPr>
          <p:spPr bwMode="auto">
            <a:xfrm>
              <a:off x="3648" y="3600"/>
              <a:ext cx="40" cy="4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grpSp>
        <p:nvGrpSpPr>
          <p:cNvPr id="1423458" name="Group 98"/>
          <p:cNvGrpSpPr>
            <a:grpSpLocks/>
          </p:cNvGrpSpPr>
          <p:nvPr/>
        </p:nvGrpSpPr>
        <p:grpSpPr bwMode="auto">
          <a:xfrm>
            <a:off x="3124200" y="4783144"/>
            <a:ext cx="2590800" cy="369888"/>
            <a:chOff x="1968" y="3013"/>
            <a:chExt cx="1632" cy="233"/>
          </a:xfrm>
        </p:grpSpPr>
        <p:sp>
          <p:nvSpPr>
            <p:cNvPr id="1423459" name="AutoShape 99"/>
            <p:cNvSpPr>
              <a:spLocks/>
            </p:cNvSpPr>
            <p:nvPr/>
          </p:nvSpPr>
          <p:spPr bwMode="auto">
            <a:xfrm rot="3682897">
              <a:off x="2760" y="2376"/>
              <a:ext cx="47" cy="1632"/>
            </a:xfrm>
            <a:prstGeom prst="leftBracket">
              <a:avLst>
                <a:gd name="adj" fmla="val 289362"/>
              </a:avLst>
            </a:prstGeom>
            <a:noFill/>
            <a:ln w="9525">
              <a:solidFill>
                <a:schemeClr val="tx1"/>
              </a:solidFill>
              <a:round/>
              <a:headEnd/>
              <a:tailEnd/>
            </a:ln>
            <a:effectLst/>
          </p:spPr>
          <p:txBody>
            <a:bodyPr rot="10800000" vert="eaVert" wrap="none" anchor="ctr">
              <a:prstTxWarp prst="textNoShape">
                <a:avLst/>
              </a:prstTxWarp>
            </a:bodyPr>
            <a:lstStyle/>
            <a:p>
              <a:pPr algn="ctr">
                <a:spcBef>
                  <a:spcPct val="0"/>
                </a:spcBef>
              </a:pPr>
              <a:endParaRPr lang="en-US" sz="2000">
                <a:solidFill>
                  <a:schemeClr val="tx1"/>
                </a:solidFill>
                <a:latin typeface="Calibri"/>
                <a:cs typeface="Calibri"/>
              </a:endParaRPr>
            </a:p>
          </p:txBody>
        </p:sp>
        <p:sp>
          <p:nvSpPr>
            <p:cNvPr id="1423460" name="Text Box 100"/>
            <p:cNvSpPr txBox="1">
              <a:spLocks noChangeArrowheads="1"/>
            </p:cNvSpPr>
            <p:nvPr/>
          </p:nvSpPr>
          <p:spPr bwMode="auto">
            <a:xfrm rot="19828516">
              <a:off x="2231" y="3013"/>
              <a:ext cx="916"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vector access</a:t>
              </a:r>
              <a:endParaRPr lang="en-US" sz="1800" b="1">
                <a:solidFill>
                  <a:schemeClr val="tx1"/>
                </a:solidFill>
                <a:latin typeface="Calibri"/>
                <a:cs typeface="Calibri"/>
              </a:endParaRPr>
            </a:p>
          </p:txBody>
        </p:sp>
      </p:grpSp>
      <p:grpSp>
        <p:nvGrpSpPr>
          <p:cNvPr id="1423461" name="Group 101"/>
          <p:cNvGrpSpPr>
            <a:grpSpLocks/>
          </p:cNvGrpSpPr>
          <p:nvPr/>
        </p:nvGrpSpPr>
        <p:grpSpPr bwMode="auto">
          <a:xfrm>
            <a:off x="3733799" y="5316544"/>
            <a:ext cx="2432050" cy="398463"/>
            <a:chOff x="2352" y="3349"/>
            <a:chExt cx="1532" cy="251"/>
          </a:xfrm>
        </p:grpSpPr>
        <p:sp>
          <p:nvSpPr>
            <p:cNvPr id="1423462" name="Text Box 102"/>
            <p:cNvSpPr txBox="1">
              <a:spLocks noChangeArrowheads="1"/>
            </p:cNvSpPr>
            <p:nvPr/>
          </p:nvSpPr>
          <p:spPr bwMode="auto">
            <a:xfrm>
              <a:off x="2871" y="3349"/>
              <a:ext cx="1013" cy="233"/>
            </a:xfrm>
            <a:prstGeom prst="rect">
              <a:avLst/>
            </a:prstGeom>
            <a:noFill/>
            <a:ln w="9525">
              <a:noFill/>
              <a:miter lim="800000"/>
              <a:headEnd/>
              <a:tailEnd/>
            </a:ln>
            <a:effectLst/>
          </p:spPr>
          <p:txBody>
            <a:bodyPr wrap="none" anchor="ctr">
              <a:prstTxWarp prst="textNoShape">
                <a:avLst/>
              </a:prstTxWarp>
              <a:spAutoFit/>
            </a:bodyPr>
            <a:lstStyle/>
            <a:p>
              <a:pPr algn="ctr">
                <a:spcBef>
                  <a:spcPct val="0"/>
                </a:spcBef>
              </a:pPr>
              <a:r>
                <a:rPr lang="en-US" sz="1800" b="1">
                  <a:latin typeface="Calibri"/>
                  <a:cs typeface="Calibri"/>
                </a:rPr>
                <a:t>scalar accesses</a:t>
              </a:r>
            </a:p>
          </p:txBody>
        </p:sp>
        <p:sp>
          <p:nvSpPr>
            <p:cNvPr id="1423463" name="AutoShape 103"/>
            <p:cNvSpPr>
              <a:spLocks/>
            </p:cNvSpPr>
            <p:nvPr/>
          </p:nvSpPr>
          <p:spPr bwMode="auto">
            <a:xfrm rot="5400000">
              <a:off x="3000" y="2904"/>
              <a:ext cx="48" cy="1344"/>
            </a:xfrm>
            <a:prstGeom prst="leftBracket">
              <a:avLst>
                <a:gd name="adj" fmla="val 507241"/>
              </a:avLst>
            </a:prstGeom>
            <a:noFill/>
            <a:ln w="9525">
              <a:solidFill>
                <a:schemeClr val="tx1"/>
              </a:solidFill>
              <a:round/>
              <a:headEnd/>
              <a:tailEnd/>
            </a:ln>
            <a:effectLst/>
          </p:spPr>
          <p:txBody>
            <a:bodyPr wrap="none" anchor="ctr">
              <a:prstTxWarp prst="textNoShape">
                <a:avLst/>
              </a:prstTxWarp>
            </a:bodyPr>
            <a:lstStyle/>
            <a:p>
              <a:endParaRPr lang="en-US" sz="1800">
                <a:latin typeface="Calibri"/>
                <a:cs typeface="Calibri"/>
              </a:endParaRPr>
            </a:p>
          </p:txBody>
        </p:sp>
      </p:grpSp>
    </p:spTree>
    <p:extLst>
      <p:ext uri="{BB962C8B-B14F-4D97-AF65-F5344CB8AC3E}">
        <p14:creationId xmlns:p14="http://schemas.microsoft.com/office/powerpoint/2010/main" val="317669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23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4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234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234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234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233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4234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4234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3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7" grpId="0" autoUpdateAnimBg="0"/>
      <p:bldP spid="1423368" grpId="0" autoUpdateAnimBg="0"/>
      <p:bldP spid="142336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Philosophy</a:t>
            </a:r>
            <a:endParaRPr lang="en-US" dirty="0"/>
          </a:p>
        </p:txBody>
      </p:sp>
      <p:sp>
        <p:nvSpPr>
          <p:cNvPr id="3" name="Content Placeholder 2"/>
          <p:cNvSpPr>
            <a:spLocks noGrp="1"/>
          </p:cNvSpPr>
          <p:nvPr>
            <p:ph idx="1"/>
          </p:nvPr>
        </p:nvSpPr>
        <p:spPr>
          <a:xfrm>
            <a:off x="381000" y="1447800"/>
            <a:ext cx="8229600" cy="4525963"/>
          </a:xfrm>
        </p:spPr>
        <p:txBody>
          <a:bodyPr/>
          <a:lstStyle/>
          <a:p>
            <a:r>
              <a:rPr lang="en-US" dirty="0" smtClean="0"/>
              <a:t>Programmer-invisible hardware mechanism to give illusion of speed of fastest memory with size of largest memory</a:t>
            </a:r>
          </a:p>
          <a:p>
            <a:pPr lvl="1"/>
            <a:r>
              <a:rPr lang="en-US" dirty="0" smtClean="0"/>
              <a:t>Works fine even if programmer has no idea what a cache is</a:t>
            </a:r>
          </a:p>
          <a:p>
            <a:pPr lvl="1"/>
            <a:r>
              <a:rPr lang="en-US" dirty="0" smtClean="0"/>
              <a:t>However, performance-oriented programmers today sometimes “reverse engineer” cache design to design data structures to match cache</a:t>
            </a:r>
          </a:p>
          <a:p>
            <a:pPr lvl="1"/>
            <a:r>
              <a:rPr lang="en-US" dirty="0" smtClean="0"/>
              <a:t>We’ll do that in Project 3</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25706983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Access without Cache</a:t>
            </a:r>
            <a:endParaRPr lang="en-US" dirty="0"/>
          </a:p>
        </p:txBody>
      </p:sp>
      <p:sp>
        <p:nvSpPr>
          <p:cNvPr id="3" name="Content Placeholder 2"/>
          <p:cNvSpPr>
            <a:spLocks noGrp="1"/>
          </p:cNvSpPr>
          <p:nvPr>
            <p:ph idx="1"/>
          </p:nvPr>
        </p:nvSpPr>
        <p:spPr/>
        <p:txBody>
          <a:bodyPr/>
          <a:lstStyle/>
          <a:p>
            <a:r>
              <a:rPr lang="en-US" dirty="0" smtClean="0"/>
              <a:t>Load word instruction: </a:t>
            </a:r>
            <a:r>
              <a:rPr lang="en-US" dirty="0" err="1" smtClean="0">
                <a:latin typeface="Courier"/>
                <a:cs typeface="Courier"/>
              </a:rPr>
              <a:t>lw</a:t>
            </a:r>
            <a:r>
              <a:rPr lang="en-US" dirty="0" smtClean="0">
                <a:latin typeface="Courier"/>
                <a:cs typeface="Courier"/>
              </a:rPr>
              <a:t> $t0,0($t1)</a:t>
            </a:r>
          </a:p>
          <a:p>
            <a:r>
              <a:rPr lang="en-US" dirty="0" smtClean="0"/>
              <a:t>$t1 contains 1022</a:t>
            </a:r>
            <a:r>
              <a:rPr lang="en-US" baseline="-25000" dirty="0" smtClean="0"/>
              <a:t>ten, </a:t>
            </a:r>
            <a:r>
              <a:rPr lang="en-US" dirty="0" smtClean="0"/>
              <a:t>Memory[1022] = 99</a:t>
            </a:r>
          </a:p>
          <a:p>
            <a:pPr>
              <a:buNone/>
            </a:pPr>
            <a:endParaRPr lang="en-US" baseline="-25000" dirty="0" smtClean="0"/>
          </a:p>
          <a:p>
            <a:pPr marL="971550" lvl="1" indent="-514350">
              <a:buFont typeface="+mj-lt"/>
              <a:buAutoNum type="arabicPeriod"/>
            </a:pPr>
            <a:r>
              <a:rPr lang="en-US" dirty="0" smtClean="0"/>
              <a:t>Processor issues address 1022</a:t>
            </a:r>
            <a:r>
              <a:rPr lang="en-US" baseline="-25000" dirty="0" smtClean="0"/>
              <a:t>ten </a:t>
            </a:r>
            <a:r>
              <a:rPr lang="en-US" dirty="0" smtClean="0"/>
              <a:t>to Memory</a:t>
            </a:r>
          </a:p>
          <a:p>
            <a:pPr marL="971550" lvl="1" indent="-514350">
              <a:buFont typeface="+mj-lt"/>
              <a:buAutoNum type="arabicPeriod"/>
            </a:pPr>
            <a:r>
              <a:rPr lang="en-US" dirty="0" smtClean="0"/>
              <a:t>Memory reads word at address 1022</a:t>
            </a:r>
            <a:r>
              <a:rPr lang="en-US" baseline="-25000" dirty="0" smtClean="0"/>
              <a:t>ten </a:t>
            </a:r>
            <a:r>
              <a:rPr lang="en-US" dirty="0" smtClean="0"/>
              <a:t>(99)</a:t>
            </a:r>
            <a:endParaRPr lang="en-US" baseline="-25000" dirty="0" smtClean="0"/>
          </a:p>
          <a:p>
            <a:pPr marL="971550" lvl="1" indent="-514350">
              <a:buFont typeface="+mj-lt"/>
              <a:buAutoNum type="arabicPeriod"/>
            </a:pPr>
            <a:r>
              <a:rPr lang="en-US" dirty="0" smtClean="0"/>
              <a:t>Memory sends 99 to Processor</a:t>
            </a:r>
          </a:p>
          <a:p>
            <a:pPr marL="971550" lvl="1" indent="-514350">
              <a:buFont typeface="+mj-lt"/>
              <a:buAutoNum type="arabicPeriod"/>
            </a:pPr>
            <a:r>
              <a:rPr lang="en-US" dirty="0" smtClean="0"/>
              <a:t>Processor loads 99 into register $t0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30407615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304800" y="16002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a:xfrm>
            <a:off x="304800" y="152400"/>
            <a:ext cx="8229600" cy="1143000"/>
          </a:xfrm>
        </p:spPr>
        <p:txBody>
          <a:bodyPr>
            <a:normAutofit/>
          </a:bodyPr>
          <a:lstStyle/>
          <a:p>
            <a:r>
              <a:rPr lang="en-US" dirty="0" smtClean="0"/>
              <a:t>Adding Cache to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15</a:t>
            </a:fld>
            <a:endParaRPr lang="en-US"/>
          </a:p>
        </p:txBody>
      </p:sp>
      <p:grpSp>
        <p:nvGrpSpPr>
          <p:cNvPr id="270" name="Group 269"/>
          <p:cNvGrpSpPr/>
          <p:nvPr/>
        </p:nvGrpSpPr>
        <p:grpSpPr>
          <a:xfrm>
            <a:off x="6095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52578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7162800" y="1676400"/>
            <a:ext cx="1572897" cy="762000"/>
            <a:chOff x="6656703" y="1676400"/>
            <a:chExt cx="1572897"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flipH="1" flipV="1">
              <a:off x="6656703" y="1981200"/>
              <a:ext cx="658497"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7162800" y="4800600"/>
            <a:ext cx="1572897" cy="762000"/>
            <a:chOff x="6656703" y="4800600"/>
            <a:chExt cx="1572897"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a:off x="6656703" y="5181600"/>
              <a:ext cx="658497"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54102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752600"/>
            <a:ext cx="2854568" cy="4636532"/>
            <a:chOff x="2743200" y="1752600"/>
            <a:chExt cx="2854568" cy="4636532"/>
          </a:xfrm>
        </p:grpSpPr>
        <p:grpSp>
          <p:nvGrpSpPr>
            <p:cNvPr id="272" name="Group 271"/>
            <p:cNvGrpSpPr/>
            <p:nvPr/>
          </p:nvGrpSpPr>
          <p:grpSpPr>
            <a:xfrm>
              <a:off x="3276600" y="1752600"/>
              <a:ext cx="1981200" cy="3694331"/>
              <a:chOff x="3276600" y="1752600"/>
              <a:chExt cx="1981200" cy="3694331"/>
            </a:xfrm>
          </p:grpSpPr>
          <p:cxnSp>
            <p:nvCxnSpPr>
              <p:cNvPr id="31" name="Straight Arrow Connector 30"/>
              <p:cNvCxnSpPr/>
              <p:nvPr/>
            </p:nvCxnSpPr>
            <p:spPr>
              <a:xfrm>
                <a:off x="3352800" y="25146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30" idx="1"/>
              </p:cNvCxnSpPr>
              <p:nvPr/>
            </p:nvCxnSpPr>
            <p:spPr>
              <a:xfrm>
                <a:off x="3352800" y="3581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352800" y="4495800"/>
                <a:ext cx="1905000" cy="1"/>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352800" y="4724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352800" y="17526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276600" y="32004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276600" y="3886200"/>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352800" y="48006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91000" y="5029200"/>
                <a:ext cx="381000" cy="1905000"/>
              </a:xfrm>
              <a:prstGeom prst="leftBrace">
                <a:avLst>
                  <a:gd name="adj1" fmla="val 67668"/>
                  <a:gd name="adj2" fmla="val 47995"/>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830697" y="5791200"/>
            <a:ext cx="2339102" cy="674132"/>
            <a:chOff x="6324600" y="5791200"/>
            <a:chExt cx="2339102" cy="674132"/>
          </a:xfrm>
        </p:grpSpPr>
        <p:sp>
          <p:nvSpPr>
            <p:cNvPr id="283" name="Left Brace 282"/>
            <p:cNvSpPr/>
            <p:nvPr/>
          </p:nvSpPr>
          <p:spPr>
            <a:xfrm rot="16200000">
              <a:off x="6934200" y="5410200"/>
              <a:ext cx="381000" cy="1143000"/>
            </a:xfrm>
            <a:prstGeom prst="leftBrace">
              <a:avLst>
                <a:gd name="adj1" fmla="val 28383"/>
                <a:gd name="adj2" fmla="val 50000"/>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54227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53987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grpSp>
        <p:nvGrpSpPr>
          <p:cNvPr id="35" name="Group 34"/>
          <p:cNvGrpSpPr/>
          <p:nvPr/>
        </p:nvGrpSpPr>
        <p:grpSpPr>
          <a:xfrm>
            <a:off x="3810000" y="2362200"/>
            <a:ext cx="1522028" cy="2514600"/>
            <a:chOff x="3810000" y="2362200"/>
            <a:chExt cx="1522028" cy="2514600"/>
          </a:xfrm>
        </p:grpSpPr>
        <p:grpSp>
          <p:nvGrpSpPr>
            <p:cNvPr id="33" name="Group 32"/>
            <p:cNvGrpSpPr/>
            <p:nvPr/>
          </p:nvGrpSpPr>
          <p:grpSpPr>
            <a:xfrm>
              <a:off x="4191000" y="2362200"/>
              <a:ext cx="838200" cy="2514600"/>
              <a:chOff x="3962400" y="685800"/>
              <a:chExt cx="762000" cy="1066800"/>
            </a:xfrm>
          </p:grpSpPr>
          <p:sp>
            <p:nvSpPr>
              <p:cNvPr id="289" name="Rectangle 288"/>
              <p:cNvSpPr/>
              <p:nvPr/>
            </p:nvSpPr>
            <p:spPr>
              <a:xfrm>
                <a:off x="3962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Rectangle 289"/>
              <p:cNvSpPr/>
              <p:nvPr/>
            </p:nvSpPr>
            <p:spPr>
              <a:xfrm>
                <a:off x="4343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1" name="Rectangle 290"/>
              <p:cNvSpPr/>
              <p:nvPr/>
            </p:nvSpPr>
            <p:spPr>
              <a:xfrm>
                <a:off x="3962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2" name="Rectangle 291"/>
              <p:cNvSpPr/>
              <p:nvPr/>
            </p:nvSpPr>
            <p:spPr>
              <a:xfrm>
                <a:off x="4343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3" name="Rectangle 292"/>
              <p:cNvSpPr/>
              <p:nvPr/>
            </p:nvSpPr>
            <p:spPr>
              <a:xfrm>
                <a:off x="3962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4" name="Rectangle 293"/>
              <p:cNvSpPr/>
              <p:nvPr/>
            </p:nvSpPr>
            <p:spPr>
              <a:xfrm>
                <a:off x="4343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5" name="Rectangle 294"/>
              <p:cNvSpPr/>
              <p:nvPr/>
            </p:nvSpPr>
            <p:spPr>
              <a:xfrm>
                <a:off x="3962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6" name="Rectangle 295"/>
              <p:cNvSpPr/>
              <p:nvPr/>
            </p:nvSpPr>
            <p:spPr>
              <a:xfrm>
                <a:off x="4343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7" name="Rectangle 296"/>
              <p:cNvSpPr/>
              <p:nvPr/>
            </p:nvSpPr>
            <p:spPr>
              <a:xfrm>
                <a:off x="3962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4343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3962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4343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1" name="Rectangle 300"/>
              <p:cNvSpPr/>
              <p:nvPr/>
            </p:nvSpPr>
            <p:spPr>
              <a:xfrm>
                <a:off x="3962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4343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3962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4343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3962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Rectangle 305"/>
              <p:cNvSpPr/>
              <p:nvPr/>
            </p:nvSpPr>
            <p:spPr>
              <a:xfrm>
                <a:off x="4343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7" name="Rectangle 306"/>
              <p:cNvSpPr/>
              <p:nvPr/>
            </p:nvSpPr>
            <p:spPr>
              <a:xfrm>
                <a:off x="3962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8" name="Rectangle 307"/>
              <p:cNvSpPr/>
              <p:nvPr/>
            </p:nvSpPr>
            <p:spPr>
              <a:xfrm>
                <a:off x="4343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9" name="Rectangle 308"/>
              <p:cNvSpPr/>
              <p:nvPr/>
            </p:nvSpPr>
            <p:spPr>
              <a:xfrm>
                <a:off x="3962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0" name="Rectangle 309"/>
              <p:cNvSpPr/>
              <p:nvPr/>
            </p:nvSpPr>
            <p:spPr>
              <a:xfrm>
                <a:off x="4343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1" name="Rectangle 310"/>
              <p:cNvSpPr/>
              <p:nvPr/>
            </p:nvSpPr>
            <p:spPr>
              <a:xfrm>
                <a:off x="3962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2" name="Rectangle 311"/>
              <p:cNvSpPr/>
              <p:nvPr/>
            </p:nvSpPr>
            <p:spPr>
              <a:xfrm>
                <a:off x="4343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3" name="Rectangle 312"/>
              <p:cNvSpPr/>
              <p:nvPr/>
            </p:nvSpPr>
            <p:spPr>
              <a:xfrm>
                <a:off x="3962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4" name="Rectangle 313"/>
              <p:cNvSpPr/>
              <p:nvPr/>
            </p:nvSpPr>
            <p:spPr>
              <a:xfrm>
                <a:off x="4343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5" name="Rectangle 314"/>
              <p:cNvSpPr/>
              <p:nvPr/>
            </p:nvSpPr>
            <p:spPr>
              <a:xfrm>
                <a:off x="3962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6" name="Rectangle 315"/>
              <p:cNvSpPr/>
              <p:nvPr/>
            </p:nvSpPr>
            <p:spPr>
              <a:xfrm>
                <a:off x="4343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317" name="TextBox 316"/>
            <p:cNvSpPr txBox="1"/>
            <p:nvPr/>
          </p:nvSpPr>
          <p:spPr>
            <a:xfrm>
              <a:off x="3810000" y="2819400"/>
              <a:ext cx="1522028"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Cache</a:t>
              </a:r>
              <a:endParaRPr lang="en-US" sz="2400" dirty="0">
                <a:effectLst>
                  <a:glow rad="254000">
                    <a:schemeClr val="bg1">
                      <a:alpha val="75000"/>
                    </a:schemeClr>
                  </a:glow>
                </a:effectLst>
              </a:endParaRPr>
            </a:p>
          </p:txBody>
        </p:sp>
      </p:grpSp>
    </p:spTree>
    <p:extLst>
      <p:ext uri="{BB962C8B-B14F-4D97-AF65-F5344CB8AC3E}">
        <p14:creationId xmlns:p14="http://schemas.microsoft.com/office/powerpoint/2010/main" val="2773809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Access with Cache</a:t>
            </a:r>
            <a:endParaRPr lang="en-US" dirty="0"/>
          </a:p>
        </p:txBody>
      </p:sp>
      <p:sp>
        <p:nvSpPr>
          <p:cNvPr id="3" name="Content Placeholder 2"/>
          <p:cNvSpPr>
            <a:spLocks noGrp="1"/>
          </p:cNvSpPr>
          <p:nvPr>
            <p:ph idx="1"/>
          </p:nvPr>
        </p:nvSpPr>
        <p:spPr>
          <a:xfrm>
            <a:off x="457200" y="1219200"/>
            <a:ext cx="8229600" cy="5429066"/>
          </a:xfrm>
        </p:spPr>
        <p:txBody>
          <a:bodyPr>
            <a:normAutofit fontScale="92500" lnSpcReduction="10000"/>
          </a:bodyPr>
          <a:lstStyle/>
          <a:p>
            <a:r>
              <a:rPr lang="en-US" dirty="0" smtClean="0"/>
              <a:t>Load word instruction: </a:t>
            </a:r>
            <a:r>
              <a:rPr lang="en-US" dirty="0" err="1" smtClean="0">
                <a:latin typeface="Courier"/>
                <a:cs typeface="Courier"/>
              </a:rPr>
              <a:t>lw</a:t>
            </a:r>
            <a:r>
              <a:rPr lang="en-US" dirty="0" smtClean="0">
                <a:latin typeface="Courier"/>
                <a:cs typeface="Courier"/>
              </a:rPr>
              <a:t> $t0,0($t1)</a:t>
            </a:r>
          </a:p>
          <a:p>
            <a:r>
              <a:rPr lang="en-US" dirty="0" smtClean="0"/>
              <a:t>$t1 contains 1022</a:t>
            </a:r>
            <a:r>
              <a:rPr lang="en-US" baseline="-25000" dirty="0" smtClean="0"/>
              <a:t>ten, </a:t>
            </a:r>
            <a:r>
              <a:rPr lang="en-US" dirty="0" smtClean="0"/>
              <a:t>Memory[1022] = 99</a:t>
            </a:r>
            <a:endParaRPr lang="en-US" baseline="-25000" dirty="0" smtClean="0"/>
          </a:p>
          <a:p>
            <a:r>
              <a:rPr lang="en-US" dirty="0" smtClean="0"/>
              <a:t>With </a:t>
            </a:r>
            <a:r>
              <a:rPr lang="en-US" dirty="0" smtClean="0"/>
              <a:t>cache: Processor </a:t>
            </a:r>
            <a:r>
              <a:rPr lang="en-US" dirty="0" smtClean="0"/>
              <a:t>issues address 1022</a:t>
            </a:r>
            <a:r>
              <a:rPr lang="en-US" baseline="-25000" dirty="0" smtClean="0"/>
              <a:t>ten </a:t>
            </a:r>
            <a:r>
              <a:rPr lang="en-US" dirty="0" smtClean="0"/>
              <a:t>to Cache</a:t>
            </a:r>
          </a:p>
          <a:p>
            <a:pPr marL="971550" lvl="1" indent="-514350">
              <a:buFont typeface="+mj-lt"/>
              <a:buAutoNum type="arabicPeriod"/>
            </a:pPr>
            <a:r>
              <a:rPr lang="en-US" dirty="0" smtClean="0"/>
              <a:t>Cache checks to see if has copy of data at address 1022</a:t>
            </a:r>
            <a:r>
              <a:rPr lang="en-US" baseline="-25000" dirty="0" smtClean="0"/>
              <a:t>ten</a:t>
            </a:r>
            <a:endParaRPr lang="en-US" dirty="0" smtClean="0"/>
          </a:p>
          <a:p>
            <a:pPr marL="1371600" lvl="2" indent="-514350">
              <a:buNone/>
            </a:pPr>
            <a:r>
              <a:rPr lang="en-US" dirty="0" smtClean="0"/>
              <a:t>2a.	If finds a match (Hit): cache reads 99, sends to processor</a:t>
            </a:r>
          </a:p>
          <a:p>
            <a:pPr marL="1371600" lvl="2" indent="-514350">
              <a:buNone/>
            </a:pPr>
            <a:r>
              <a:rPr lang="en-US" dirty="0" smtClean="0"/>
              <a:t>2b.	No match (Miss): cache sends address 1022 to Memory</a:t>
            </a:r>
            <a:endParaRPr lang="en-US" baseline="-25000" dirty="0" smtClean="0"/>
          </a:p>
          <a:p>
            <a:pPr marL="1828800" lvl="3" indent="-514350">
              <a:buFont typeface="+mj-lt"/>
              <a:buAutoNum type="romanUcPeriod"/>
            </a:pPr>
            <a:r>
              <a:rPr lang="en-US" dirty="0" smtClean="0"/>
              <a:t>Memory reads 99 at address 1022</a:t>
            </a:r>
            <a:r>
              <a:rPr lang="en-US" baseline="-25000" dirty="0" smtClean="0"/>
              <a:t>ten</a:t>
            </a:r>
          </a:p>
          <a:p>
            <a:pPr marL="1828800" lvl="3" indent="-514350">
              <a:buFont typeface="+mj-lt"/>
              <a:buAutoNum type="romanUcPeriod"/>
            </a:pPr>
            <a:r>
              <a:rPr lang="en-US" dirty="0" smtClean="0"/>
              <a:t>Memory sends 99 to Cache</a:t>
            </a:r>
          </a:p>
          <a:p>
            <a:pPr marL="1828800" lvl="3" indent="-514350">
              <a:buFont typeface="+mj-lt"/>
              <a:buAutoNum type="romanUcPeriod"/>
            </a:pPr>
            <a:r>
              <a:rPr lang="en-US" dirty="0" smtClean="0"/>
              <a:t>Cache replaces word with new 99</a:t>
            </a:r>
          </a:p>
          <a:p>
            <a:pPr marL="1828800" lvl="3" indent="-514350">
              <a:buFont typeface="+mj-lt"/>
              <a:buAutoNum type="romanUcPeriod"/>
            </a:pPr>
            <a:r>
              <a:rPr lang="en-US" dirty="0" smtClean="0"/>
              <a:t>Cache sends 99 to processor</a:t>
            </a:r>
          </a:p>
          <a:p>
            <a:pPr marL="971550" lvl="1" indent="-514350">
              <a:buFont typeface="+mj-lt"/>
              <a:buAutoNum type="arabicPeriod"/>
            </a:pPr>
            <a:r>
              <a:rPr lang="en-US" dirty="0" smtClean="0"/>
              <a:t>Processor loads 99 into register $t0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6519324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chemeClr val="accent1"/>
                </a:solidFill>
              </a:rPr>
              <a:t>Administrivia</a:t>
            </a:r>
            <a:endParaRPr lang="en-US" dirty="0">
              <a:solidFill>
                <a:schemeClr val="accent1"/>
              </a:solidFill>
            </a:endParaRPr>
          </a:p>
        </p:txBody>
      </p:sp>
      <p:sp>
        <p:nvSpPr>
          <p:cNvPr id="3" name="Content Placeholder 2"/>
          <p:cNvSpPr>
            <a:spLocks noGrp="1"/>
          </p:cNvSpPr>
          <p:nvPr>
            <p:ph idx="1"/>
          </p:nvPr>
        </p:nvSpPr>
        <p:spPr>
          <a:xfrm>
            <a:off x="457200" y="1143000"/>
            <a:ext cx="8229600" cy="5394959"/>
          </a:xfrm>
        </p:spPr>
        <p:txBody>
          <a:bodyPr>
            <a:normAutofit/>
          </a:bodyPr>
          <a:lstStyle/>
          <a:p>
            <a:r>
              <a:rPr lang="en-US" sz="2800" dirty="0" smtClean="0"/>
              <a:t>HW2 due 10/16 @ 23:59:</a:t>
            </a:r>
            <a:r>
              <a:rPr lang="en-US" sz="2800" dirty="0" smtClean="0"/>
              <a:t>59</a:t>
            </a:r>
            <a:endParaRPr lang="en-US" sz="2800" dirty="0" smtClean="0"/>
          </a:p>
          <a:p>
            <a:r>
              <a:rPr lang="en-US" sz="2800" dirty="0" smtClean="0"/>
              <a:t>Project 3-1 due date now 10/21 </a:t>
            </a:r>
            <a:r>
              <a:rPr lang="en-US" sz="2800" dirty="0" smtClean="0"/>
              <a:t>– already released, </a:t>
            </a:r>
            <a:r>
              <a:rPr lang="en-US" sz="2800" i="1" dirty="0" smtClean="0">
                <a:solidFill>
                  <a:schemeClr val="accent2"/>
                </a:solidFill>
              </a:rPr>
              <a:t>start early</a:t>
            </a:r>
            <a:endParaRPr lang="en-US" sz="2800" i="1" dirty="0" smtClean="0">
              <a:solidFill>
                <a:schemeClr val="accent2"/>
              </a:solidFill>
            </a:endParaRPr>
          </a:p>
          <a:p>
            <a:r>
              <a:rPr lang="en-US" sz="2800" dirty="0" smtClean="0"/>
              <a:t>Project 3-2 due date now 10/28 (release 10/18</a:t>
            </a:r>
            <a:r>
              <a:rPr lang="en-US" sz="2800" dirty="0" smtClean="0"/>
              <a:t>)</a:t>
            </a:r>
          </a:p>
          <a:p>
            <a:pPr marL="0" indent="0">
              <a:buNone/>
            </a:pPr>
            <a:endParaRPr lang="en-US" sz="2800" dirty="0"/>
          </a:p>
          <a:p>
            <a:r>
              <a:rPr lang="en-US" sz="2800" dirty="0" smtClean="0"/>
              <a:t>Midterm 1: </a:t>
            </a:r>
            <a:endParaRPr lang="en-US" sz="2800" dirty="0"/>
          </a:p>
          <a:p>
            <a:pPr lvl="1"/>
            <a:r>
              <a:rPr lang="en-US" sz="2400" dirty="0" smtClean="0"/>
              <a:t>grades posted today</a:t>
            </a:r>
          </a:p>
          <a:p>
            <a:pPr lvl="1"/>
            <a:r>
              <a:rPr lang="en-US" sz="2400" dirty="0" smtClean="0"/>
              <a:t>Stats, next slide</a:t>
            </a:r>
            <a:endParaRPr lang="en-US" sz="2400"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dirty="0"/>
          </a:p>
        </p:txBody>
      </p:sp>
    </p:spTree>
    <p:extLst>
      <p:ext uri="{BB962C8B-B14F-4D97-AF65-F5344CB8AC3E}">
        <p14:creationId xmlns:p14="http://schemas.microsoft.com/office/powerpoint/2010/main" val="522706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pic>
        <p:nvPicPr>
          <p:cNvPr id="7" name="Picture 6" descr="MT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0"/>
            <a:ext cx="8686800" cy="3229767"/>
          </a:xfrm>
          <a:prstGeom prst="rect">
            <a:avLst/>
          </a:prstGeom>
        </p:spPr>
      </p:pic>
      <p:pic>
        <p:nvPicPr>
          <p:cNvPr id="9" name="Picture 8" descr="MT1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657600"/>
            <a:ext cx="8686800" cy="3061389"/>
          </a:xfrm>
          <a:prstGeom prst="rect">
            <a:avLst/>
          </a:prstGeom>
        </p:spPr>
      </p:pic>
      <p:sp>
        <p:nvSpPr>
          <p:cNvPr id="10" name="TextBox 9"/>
          <p:cNvSpPr txBox="1"/>
          <p:nvPr/>
        </p:nvSpPr>
        <p:spPr>
          <a:xfrm>
            <a:off x="762000" y="228600"/>
            <a:ext cx="1981282" cy="646331"/>
          </a:xfrm>
          <a:prstGeom prst="rect">
            <a:avLst/>
          </a:prstGeom>
          <a:noFill/>
        </p:spPr>
        <p:txBody>
          <a:bodyPr wrap="none" rtlCol="0">
            <a:spAutoFit/>
          </a:bodyPr>
          <a:lstStyle/>
          <a:p>
            <a:r>
              <a:rPr lang="en-US" sz="3600" dirty="0" smtClean="0"/>
              <a:t>Version A</a:t>
            </a:r>
            <a:endParaRPr lang="en-US" sz="3600" dirty="0"/>
          </a:p>
        </p:txBody>
      </p:sp>
      <p:sp>
        <p:nvSpPr>
          <p:cNvPr id="11" name="TextBox 10"/>
          <p:cNvSpPr txBox="1"/>
          <p:nvPr/>
        </p:nvSpPr>
        <p:spPr>
          <a:xfrm>
            <a:off x="914400" y="4038600"/>
            <a:ext cx="1965277" cy="646331"/>
          </a:xfrm>
          <a:prstGeom prst="rect">
            <a:avLst/>
          </a:prstGeom>
          <a:noFill/>
        </p:spPr>
        <p:txBody>
          <a:bodyPr wrap="none" rtlCol="0">
            <a:spAutoFit/>
          </a:bodyPr>
          <a:lstStyle/>
          <a:p>
            <a:r>
              <a:rPr lang="en-US" sz="3600" dirty="0" smtClean="0"/>
              <a:t>Version B</a:t>
            </a:r>
            <a:endParaRPr lang="en-US" sz="3600" dirty="0"/>
          </a:p>
        </p:txBody>
      </p:sp>
    </p:spTree>
    <p:extLst>
      <p:ext uri="{BB962C8B-B14F-4D97-AF65-F5344CB8AC3E}">
        <p14:creationId xmlns:p14="http://schemas.microsoft.com/office/powerpoint/2010/main" val="607800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“Tags”</a:t>
            </a:r>
            <a:endParaRPr lang="en-US" dirty="0"/>
          </a:p>
        </p:txBody>
      </p:sp>
      <p:sp>
        <p:nvSpPr>
          <p:cNvPr id="3" name="Content Placeholder 2"/>
          <p:cNvSpPr>
            <a:spLocks noGrp="1"/>
          </p:cNvSpPr>
          <p:nvPr>
            <p:ph idx="1"/>
          </p:nvPr>
        </p:nvSpPr>
        <p:spPr>
          <a:xfrm>
            <a:off x="457200" y="1384963"/>
            <a:ext cx="8229600" cy="2810089"/>
          </a:xfrm>
        </p:spPr>
        <p:txBody>
          <a:bodyPr/>
          <a:lstStyle/>
          <a:p>
            <a:r>
              <a:rPr lang="en-US" dirty="0" smtClean="0"/>
              <a:t>Need way to tell if have copy of location in memory so that can decide on hit or miss</a:t>
            </a:r>
          </a:p>
          <a:p>
            <a:r>
              <a:rPr lang="en-US" dirty="0" smtClean="0"/>
              <a:t>On cache miss, put memory address of block in “tag address” of cache block</a:t>
            </a:r>
          </a:p>
          <a:p>
            <a:pPr marL="457200" lvl="1" indent="0">
              <a:buNone/>
            </a:pPr>
            <a:r>
              <a:rPr lang="en-US" dirty="0" smtClean="0"/>
              <a:t>  1022 </a:t>
            </a:r>
            <a:r>
              <a:rPr lang="en-US" dirty="0" smtClean="0"/>
              <a:t>placed in tag next to data from memory (99)</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graphicFrame>
        <p:nvGraphicFramePr>
          <p:cNvPr id="8" name="Table 7"/>
          <p:cNvGraphicFramePr>
            <a:graphicFrameLocks noGrp="1"/>
          </p:cNvGraphicFramePr>
          <p:nvPr/>
        </p:nvGraphicFramePr>
        <p:xfrm>
          <a:off x="641353" y="4263853"/>
          <a:ext cx="6096000" cy="244347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370840">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370840">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370840">
                <a:tc>
                  <a:txBody>
                    <a:bodyPr/>
                    <a:lstStyle/>
                    <a:p>
                      <a:pPr algn="ctr"/>
                      <a:r>
                        <a:rPr lang="en-US" sz="2800" dirty="0" smtClean="0"/>
                        <a:t>131</a:t>
                      </a:r>
                      <a:endParaRPr lang="en-US" sz="2800" dirty="0"/>
                    </a:p>
                  </a:txBody>
                  <a:tcPr/>
                </a:tc>
                <a:tc>
                  <a:txBody>
                    <a:bodyPr/>
                    <a:lstStyle/>
                    <a:p>
                      <a:pPr algn="ctr"/>
                      <a:r>
                        <a:rPr lang="en-US" sz="2800" dirty="0" smtClean="0"/>
                        <a:t>7</a:t>
                      </a:r>
                      <a:endParaRPr lang="en-US" sz="2800" dirty="0"/>
                    </a:p>
                  </a:txBody>
                  <a:tcPr/>
                </a:tc>
              </a:tr>
              <a:tr h="370840">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sp>
        <p:nvSpPr>
          <p:cNvPr id="9" name="Rectangle 8"/>
          <p:cNvSpPr/>
          <p:nvPr/>
        </p:nvSpPr>
        <p:spPr>
          <a:xfrm>
            <a:off x="624311" y="5122649"/>
            <a:ext cx="6113940" cy="602664"/>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6738252" y="4821317"/>
            <a:ext cx="1334733" cy="1291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8" idx="2"/>
          </p:cNvCxnSpPr>
          <p:nvPr/>
        </p:nvCxnSpPr>
        <p:spPr>
          <a:xfrm rot="5400000">
            <a:off x="7301262" y="5169362"/>
            <a:ext cx="272745" cy="1441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2"/>
          </p:cNvCxnSpPr>
          <p:nvPr/>
        </p:nvCxnSpPr>
        <p:spPr>
          <a:xfrm rot="5400000">
            <a:off x="7075264" y="5416888"/>
            <a:ext cx="746268" cy="14202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173088" y="4799793"/>
            <a:ext cx="1970912" cy="954107"/>
          </a:xfrm>
          <a:prstGeom prst="rect">
            <a:avLst/>
          </a:prstGeom>
          <a:noFill/>
        </p:spPr>
        <p:txBody>
          <a:bodyPr wrap="none" rtlCol="0">
            <a:spAutoFit/>
          </a:bodyPr>
          <a:lstStyle/>
          <a:p>
            <a:r>
              <a:rPr lang="en-US" sz="2800" dirty="0" smtClean="0"/>
              <a:t>From earlier</a:t>
            </a:r>
          </a:p>
          <a:p>
            <a:r>
              <a:rPr lang="en-US" sz="2800" dirty="0" smtClean="0"/>
              <a:t>instructions</a:t>
            </a:r>
            <a:endParaRPr lang="en-US" sz="2800" dirty="0"/>
          </a:p>
        </p:txBody>
      </p:sp>
      <p:cxnSp>
        <p:nvCxnSpPr>
          <p:cNvPr id="23" name="Straight Arrow Connector 22"/>
          <p:cNvCxnSpPr>
            <a:stCxn id="18" idx="1"/>
          </p:cNvCxnSpPr>
          <p:nvPr/>
        </p:nvCxnSpPr>
        <p:spPr>
          <a:xfrm rot="10800000" flipV="1">
            <a:off x="6781308" y="5276846"/>
            <a:ext cx="391781" cy="395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9915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26627" name="Rectangle 5"/>
          <p:cNvSpPr>
            <a:spLocks noGrp="1" noChangeArrowheads="1"/>
          </p:cNvSpPr>
          <p:nvPr>
            <p:ph type="title"/>
          </p:nvPr>
        </p:nvSpPr>
        <p:spPr>
          <a:xfrm>
            <a:off x="457200" y="37576"/>
            <a:ext cx="8229600" cy="1143000"/>
          </a:xfrm>
        </p:spPr>
        <p:txBody>
          <a:bodyPr>
            <a:normAutofit fontScale="90000"/>
          </a:bodyPr>
          <a:lstStyle/>
          <a:p>
            <a:pPr>
              <a:lnSpc>
                <a:spcPct val="85000"/>
              </a:lnSpc>
            </a:pPr>
            <a:r>
              <a:rPr lang="en-US" dirty="0" smtClean="0"/>
              <a:t>New-School Machine Structures</a:t>
            </a:r>
            <a:br>
              <a:rPr lang="en-US" dirty="0" smtClean="0"/>
            </a:br>
            <a:r>
              <a:rPr lang="en-US" dirty="0" smtClean="0"/>
              <a:t>(It’s a bit more complicated!)</a:t>
            </a:r>
            <a:endParaRPr lang="en-US" dirty="0"/>
          </a:p>
        </p:txBody>
      </p:sp>
      <p:sp>
        <p:nvSpPr>
          <p:cNvPr id="43" name="Content Placeholder 42"/>
          <p:cNvSpPr>
            <a:spLocks noGrp="1"/>
          </p:cNvSpPr>
          <p:nvPr>
            <p:ph sz="half" idx="1"/>
          </p:nvPr>
        </p:nvSpPr>
        <p:spPr>
          <a:xfrm>
            <a:off x="0" y="1387066"/>
            <a:ext cx="3421902" cy="5237820"/>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p:txBody>
      </p:sp>
      <p:sp>
        <p:nvSpPr>
          <p:cNvPr id="45" name="Slide Number Placeholder 44"/>
          <p:cNvSpPr>
            <a:spLocks noGrp="1"/>
          </p:cNvSpPr>
          <p:nvPr>
            <p:ph type="sldNum" sz="quarter" idx="12"/>
          </p:nvPr>
        </p:nvSpPr>
        <p:spPr/>
        <p:txBody>
          <a:bodyPr/>
          <a:lstStyle/>
          <a:p>
            <a:fld id="{3CC63E4C-4642-794D-A2FD-70F6B81535F5}" type="slidenum">
              <a:rPr lang="en-US" smtClean="0"/>
              <a:pPr/>
              <a:t>2</a:t>
            </a:fld>
            <a:endParaRPr lang="en-US"/>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32233"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Cache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61" name="Group 64"/>
          <p:cNvGrpSpPr/>
          <p:nvPr/>
        </p:nvGrpSpPr>
        <p:grpSpPr>
          <a:xfrm>
            <a:off x="2597167" y="2423531"/>
            <a:ext cx="2627501" cy="1012993"/>
            <a:chOff x="7090963" y="2946400"/>
            <a:chExt cx="2627501" cy="1012993"/>
          </a:xfrm>
        </p:grpSpPr>
        <p:sp>
          <p:nvSpPr>
            <p:cNvPr id="62" name="Rectangle 61"/>
            <p:cNvSpPr/>
            <p:nvPr/>
          </p:nvSpPr>
          <p:spPr>
            <a:xfrm>
              <a:off x="7090963" y="3406794"/>
              <a:ext cx="1509901"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8584770" y="2946400"/>
              <a:ext cx="1133694" cy="646331"/>
            </a:xfrm>
            <a:prstGeom prst="rect">
              <a:avLst/>
            </a:prstGeom>
            <a:noFill/>
          </p:spPr>
          <p:txBody>
            <a:bodyPr wrap="none" rtlCol="0">
              <a:spAutoFit/>
            </a:bodyPr>
            <a:lstStyle/>
            <a:p>
              <a:r>
                <a:rPr lang="en-US" dirty="0" smtClean="0">
                  <a:solidFill>
                    <a:srgbClr val="FF0000"/>
                  </a:solidFill>
                </a:rPr>
                <a:t>How do</a:t>
              </a:r>
              <a:br>
                <a:rPr lang="en-US" dirty="0" smtClean="0">
                  <a:solidFill>
                    <a:srgbClr val="FF0000"/>
                  </a:solidFill>
                </a:rPr>
              </a:br>
              <a:r>
                <a:rPr lang="en-US" dirty="0" smtClean="0">
                  <a:solidFill>
                    <a:srgbClr val="FF0000"/>
                  </a:solidFill>
                </a:rPr>
                <a:t>we know?</a:t>
              </a:r>
              <a:endParaRPr lang="en-US" dirty="0">
                <a:solidFill>
                  <a:srgbClr val="FF0000"/>
                </a:solidFill>
              </a:endParaRPr>
            </a:p>
          </p:txBody>
        </p:sp>
      </p:grpSp>
      <p:sp>
        <p:nvSpPr>
          <p:cNvPr id="64" name="Rectangle 63"/>
          <p:cNvSpPr/>
          <p:nvPr/>
        </p:nvSpPr>
        <p:spPr>
          <a:xfrm>
            <a:off x="3920659" y="5510649"/>
            <a:ext cx="3633708"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flipH="1">
            <a:off x="6003907" y="4646390"/>
            <a:ext cx="2898" cy="1308485"/>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Anatomy of a </a:t>
            </a:r>
            <a:br>
              <a:rPr lang="en-US" dirty="0" smtClean="0"/>
            </a:br>
            <a:r>
              <a:rPr lang="en-US" dirty="0" smtClean="0"/>
              <a:t>16 Byte Cache, </a:t>
            </a:r>
            <a:br>
              <a:rPr lang="en-US" dirty="0" smtClean="0"/>
            </a:br>
            <a:r>
              <a:rPr lang="en-US" dirty="0" smtClean="0"/>
              <a:t>4 Byte Block</a:t>
            </a:r>
            <a:endParaRPr lang="en-US" dirty="0"/>
          </a:p>
        </p:txBody>
      </p:sp>
      <p:sp>
        <p:nvSpPr>
          <p:cNvPr id="7" name="Content Placeholder 6"/>
          <p:cNvSpPr>
            <a:spLocks noGrp="1"/>
          </p:cNvSpPr>
          <p:nvPr>
            <p:ph sz="half" idx="1"/>
          </p:nvPr>
        </p:nvSpPr>
        <p:spPr/>
        <p:txBody>
          <a:bodyPr/>
          <a:lstStyle/>
          <a:p>
            <a:r>
              <a:rPr lang="en-US" dirty="0" smtClean="0"/>
              <a:t>Operations:</a:t>
            </a:r>
          </a:p>
          <a:p>
            <a:pPr marL="914400" lvl="1" indent="-457200">
              <a:buFont typeface="+mj-lt"/>
              <a:buAutoNum type="arabicPeriod"/>
            </a:pPr>
            <a:r>
              <a:rPr lang="en-US" dirty="0" smtClean="0"/>
              <a:t>Cache Hit</a:t>
            </a:r>
          </a:p>
          <a:p>
            <a:pPr marL="914400" lvl="1" indent="-457200">
              <a:buFont typeface="+mj-lt"/>
              <a:buAutoNum type="arabicPeriod"/>
            </a:pPr>
            <a:r>
              <a:rPr lang="en-US" dirty="0" smtClean="0"/>
              <a:t>Cache Miss</a:t>
            </a:r>
          </a:p>
          <a:p>
            <a:pPr marL="914400" lvl="1" indent="-457200">
              <a:buFont typeface="+mj-lt"/>
              <a:buAutoNum type="arabicPeriod"/>
            </a:pPr>
            <a:r>
              <a:rPr lang="en-US" dirty="0" smtClean="0"/>
              <a:t>Refill cache from memory</a:t>
            </a:r>
          </a:p>
          <a:p>
            <a:r>
              <a:rPr lang="en-US" dirty="0" smtClean="0"/>
              <a:t>Cache needs Address Tags to decide if Processor Address is a Cache Hit or Cache Miss</a:t>
            </a:r>
          </a:p>
          <a:p>
            <a:pPr lvl="1"/>
            <a:r>
              <a:rPr lang="en-US" dirty="0" smtClean="0"/>
              <a:t>Compares all 4 tags</a:t>
            </a:r>
          </a:p>
          <a:p>
            <a:endParaRPr lang="en-US" dirty="0"/>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20</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5023312" y="1912036"/>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6731228" y="1940574"/>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625482"/>
            <a:ext cx="3824568" cy="2497061"/>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55769" y="4580324"/>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5018733" y="5274943"/>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6698107"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7178763" y="1812156"/>
            <a:ext cx="829126" cy="4104888"/>
            <a:chOff x="6890650" y="1812156"/>
            <a:chExt cx="1505253" cy="4104888"/>
          </a:xfrm>
        </p:grpSpPr>
        <p:cxnSp>
          <p:nvCxnSpPr>
            <p:cNvPr id="45" name="Straight Arrow Connector 44"/>
            <p:cNvCxnSpPr>
              <a:stCxn id="13" idx="2"/>
            </p:cNvCxnSpPr>
            <p:nvPr/>
          </p:nvCxnSpPr>
          <p:spPr>
            <a:xfrm rot="5400000">
              <a:off x="6992755" y="5260664"/>
              <a:ext cx="1293913" cy="1884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0"/>
            </p:cNvCxnSpPr>
            <p:nvPr/>
          </p:nvCxnSpPr>
          <p:spPr>
            <a:xfrm rot="5400000">
              <a:off x="6892886"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50" y="3324660"/>
              <a:ext cx="1505253" cy="1298472"/>
              <a:chOff x="6890650" y="3324660"/>
              <a:chExt cx="1505253"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 name="Group 53"/>
          <p:cNvGrpSpPr/>
          <p:nvPr/>
        </p:nvGrpSpPr>
        <p:grpSpPr>
          <a:xfrm>
            <a:off x="5551995"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713975"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7478281"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803488"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7478281"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478281" y="4196579"/>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7478281"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749669"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760432" y="4302464"/>
            <a:ext cx="775008" cy="369332"/>
          </a:xfrm>
          <a:prstGeom prst="rect">
            <a:avLst/>
          </a:prstGeom>
        </p:spPr>
        <p:txBody>
          <a:bodyPr wrap="square">
            <a:spAutoFit/>
          </a:bodyPr>
          <a:lstStyle/>
          <a:p>
            <a:r>
              <a:rPr lang="en-US" dirty="0" smtClean="0"/>
              <a:t>2041</a:t>
            </a:r>
            <a:endParaRPr lang="en-US" dirty="0"/>
          </a:p>
        </p:txBody>
      </p:sp>
      <p:cxnSp>
        <p:nvCxnSpPr>
          <p:cNvPr id="4" name="Straight Arrow Connector 3"/>
          <p:cNvCxnSpPr/>
          <p:nvPr/>
        </p:nvCxnSpPr>
        <p:spPr>
          <a:xfrm flipH="1">
            <a:off x="6019800" y="1828800"/>
            <a:ext cx="1" cy="152400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195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688895" y="4283222"/>
          <a:ext cx="5984772" cy="2574779"/>
        </p:xfrm>
        <a:graphic>
          <a:graphicData uri="http://schemas.openxmlformats.org/drawingml/2006/table">
            <a:tbl>
              <a:tblPr firstRow="1" bandRow="1">
                <a:tableStyleId>{5C22544A-7EE6-4342-B048-85BDC9FD1C3A}</a:tableStyleId>
              </a:tblPr>
              <a:tblGrid>
                <a:gridCol w="2992386"/>
                <a:gridCol w="2992386"/>
              </a:tblGrid>
              <a:tr h="390767">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546003">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546003">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546003">
                <a:tc>
                  <a:txBody>
                    <a:bodyPr/>
                    <a:lstStyle/>
                    <a:p>
                      <a:pPr algn="ctr"/>
                      <a:r>
                        <a:rPr lang="en-US" sz="2800" dirty="0" smtClean="0"/>
                        <a:t>131</a:t>
                      </a:r>
                      <a:endParaRPr lang="en-US" sz="2800" dirty="0"/>
                    </a:p>
                  </a:txBody>
                  <a:tcPr/>
                </a:tc>
                <a:tc>
                  <a:txBody>
                    <a:bodyPr/>
                    <a:lstStyle/>
                    <a:p>
                      <a:pPr algn="ctr"/>
                      <a:r>
                        <a:rPr lang="en-US" sz="2800" dirty="0" smtClean="0"/>
                        <a:t>7</a:t>
                      </a:r>
                      <a:endParaRPr lang="en-US" sz="2800" dirty="0"/>
                    </a:p>
                  </a:txBody>
                  <a:tcPr/>
                </a:tc>
              </a:tr>
              <a:tr h="546003">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graphicFrame>
        <p:nvGraphicFramePr>
          <p:cNvPr id="8" name="Table 7"/>
          <p:cNvGraphicFramePr>
            <a:graphicFrameLocks noGrp="1"/>
          </p:cNvGraphicFramePr>
          <p:nvPr/>
        </p:nvGraphicFramePr>
        <p:xfrm>
          <a:off x="641353" y="4263853"/>
          <a:ext cx="6096000" cy="244347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Tag</a:t>
                      </a:r>
                      <a:endParaRPr lang="en-US" dirty="0"/>
                    </a:p>
                  </a:txBody>
                  <a:tcPr/>
                </a:tc>
                <a:tc>
                  <a:txBody>
                    <a:bodyPr/>
                    <a:lstStyle/>
                    <a:p>
                      <a:pPr algn="ctr"/>
                      <a:r>
                        <a:rPr lang="en-US" dirty="0" smtClean="0"/>
                        <a:t>Data</a:t>
                      </a:r>
                      <a:endParaRPr lang="en-US" dirty="0"/>
                    </a:p>
                  </a:txBody>
                  <a:tcPr/>
                </a:tc>
              </a:tr>
              <a:tr h="370840">
                <a:tc>
                  <a:txBody>
                    <a:bodyPr/>
                    <a:lstStyle/>
                    <a:p>
                      <a:pPr algn="ctr"/>
                      <a:r>
                        <a:rPr lang="en-US" sz="2800" dirty="0" smtClean="0"/>
                        <a:t>252</a:t>
                      </a:r>
                      <a:endParaRPr lang="en-US" sz="2800" dirty="0"/>
                    </a:p>
                  </a:txBody>
                  <a:tcPr/>
                </a:tc>
                <a:tc>
                  <a:txBody>
                    <a:bodyPr/>
                    <a:lstStyle/>
                    <a:p>
                      <a:pPr algn="ctr"/>
                      <a:r>
                        <a:rPr lang="en-US" sz="2800" dirty="0" smtClean="0"/>
                        <a:t>12</a:t>
                      </a:r>
                      <a:endParaRPr lang="en-US" sz="2800" dirty="0"/>
                    </a:p>
                  </a:txBody>
                  <a:tcPr/>
                </a:tc>
              </a:tr>
              <a:tr h="370840">
                <a:tc>
                  <a:txBody>
                    <a:bodyPr/>
                    <a:lstStyle/>
                    <a:p>
                      <a:pPr algn="ctr"/>
                      <a:r>
                        <a:rPr lang="en-US" sz="2800" dirty="0" smtClean="0"/>
                        <a:t>1022</a:t>
                      </a:r>
                      <a:endParaRPr lang="en-US" sz="2000" dirty="0"/>
                    </a:p>
                  </a:txBody>
                  <a:tcPr/>
                </a:tc>
                <a:tc>
                  <a:txBody>
                    <a:bodyPr/>
                    <a:lstStyle/>
                    <a:p>
                      <a:pPr algn="ctr"/>
                      <a:r>
                        <a:rPr lang="en-US" sz="2800" dirty="0" smtClean="0"/>
                        <a:t> 99</a:t>
                      </a:r>
                      <a:endParaRPr lang="en-US" sz="2800" dirty="0"/>
                    </a:p>
                  </a:txBody>
                  <a:tcPr/>
                </a:tc>
              </a:tr>
              <a:tr h="370840">
                <a:tc>
                  <a:txBody>
                    <a:bodyPr/>
                    <a:lstStyle/>
                    <a:p>
                      <a:pPr algn="ctr"/>
                      <a:r>
                        <a:rPr lang="en-US" sz="2800" dirty="0" smtClean="0"/>
                        <a:t>511</a:t>
                      </a:r>
                      <a:endParaRPr lang="en-US" sz="2800" dirty="0"/>
                    </a:p>
                  </a:txBody>
                  <a:tcPr/>
                </a:tc>
                <a:tc>
                  <a:txBody>
                    <a:bodyPr/>
                    <a:lstStyle/>
                    <a:p>
                      <a:pPr algn="ctr"/>
                      <a:r>
                        <a:rPr lang="en-US" sz="2800" dirty="0" smtClean="0"/>
                        <a:t>11</a:t>
                      </a:r>
                      <a:endParaRPr lang="en-US" sz="2800" dirty="0"/>
                    </a:p>
                  </a:txBody>
                  <a:tcPr/>
                </a:tc>
              </a:tr>
              <a:tr h="370840">
                <a:tc>
                  <a:txBody>
                    <a:bodyPr/>
                    <a:lstStyle/>
                    <a:p>
                      <a:pPr algn="ctr"/>
                      <a:r>
                        <a:rPr lang="en-US" sz="2800" dirty="0" smtClean="0"/>
                        <a:t>2041</a:t>
                      </a:r>
                      <a:endParaRPr lang="en-US" sz="2800" dirty="0"/>
                    </a:p>
                  </a:txBody>
                  <a:tcPr/>
                </a:tc>
                <a:tc>
                  <a:txBody>
                    <a:bodyPr/>
                    <a:lstStyle/>
                    <a:p>
                      <a:pPr algn="ctr"/>
                      <a:r>
                        <a:rPr lang="en-US" sz="2800" dirty="0" smtClean="0"/>
                        <a:t>20</a:t>
                      </a:r>
                      <a:endParaRPr lang="en-US" sz="2800" dirty="0"/>
                    </a:p>
                  </a:txBody>
                  <a:tcPr/>
                </a:tc>
              </a:tr>
            </a:tbl>
          </a:graphicData>
        </a:graphic>
      </p:graphicFrame>
      <p:sp>
        <p:nvSpPr>
          <p:cNvPr id="2" name="Title 1"/>
          <p:cNvSpPr>
            <a:spLocks noGrp="1"/>
          </p:cNvSpPr>
          <p:nvPr>
            <p:ph type="title"/>
          </p:nvPr>
        </p:nvSpPr>
        <p:spPr/>
        <p:txBody>
          <a:bodyPr/>
          <a:lstStyle/>
          <a:p>
            <a:r>
              <a:rPr lang="en-US" dirty="0" smtClean="0"/>
              <a:t>Cache Replacement</a:t>
            </a:r>
            <a:endParaRPr lang="en-US" dirty="0"/>
          </a:p>
        </p:txBody>
      </p:sp>
      <p:sp>
        <p:nvSpPr>
          <p:cNvPr id="3" name="Content Placeholder 2"/>
          <p:cNvSpPr>
            <a:spLocks noGrp="1"/>
          </p:cNvSpPr>
          <p:nvPr>
            <p:ph idx="1"/>
          </p:nvPr>
        </p:nvSpPr>
        <p:spPr>
          <a:xfrm>
            <a:off x="304800" y="1384963"/>
            <a:ext cx="8458200" cy="2810089"/>
          </a:xfrm>
        </p:spPr>
        <p:txBody>
          <a:bodyPr>
            <a:normAutofit fontScale="85000" lnSpcReduction="10000"/>
          </a:bodyPr>
          <a:lstStyle/>
          <a:p>
            <a:r>
              <a:rPr lang="en-US" dirty="0" smtClean="0"/>
              <a:t>Suppose processor now requests location 511, which contains 11?</a:t>
            </a:r>
          </a:p>
          <a:p>
            <a:r>
              <a:rPr lang="en-US" dirty="0" smtClean="0"/>
              <a:t>Doesn’t match any cache block, so must “evict” one resident block to make room</a:t>
            </a:r>
          </a:p>
          <a:p>
            <a:pPr lvl="1"/>
            <a:r>
              <a:rPr lang="en-US" dirty="0" smtClean="0"/>
              <a:t>Which block to evict?</a:t>
            </a:r>
          </a:p>
          <a:p>
            <a:r>
              <a:rPr lang="en-US" dirty="0" smtClean="0"/>
              <a:t>Replace “victim” with new memory block at address 511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
        <p:nvSpPr>
          <p:cNvPr id="9" name="Rectangle 8"/>
          <p:cNvSpPr/>
          <p:nvPr/>
        </p:nvSpPr>
        <p:spPr>
          <a:xfrm>
            <a:off x="581255" y="5639219"/>
            <a:ext cx="6113940" cy="602664"/>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Must be Aligned in Memory</a:t>
            </a:r>
            <a:endParaRPr lang="en-US" dirty="0"/>
          </a:p>
        </p:txBody>
      </p:sp>
      <p:sp>
        <p:nvSpPr>
          <p:cNvPr id="3" name="Content Placeholder 2"/>
          <p:cNvSpPr>
            <a:spLocks noGrp="1"/>
          </p:cNvSpPr>
          <p:nvPr>
            <p:ph idx="1"/>
          </p:nvPr>
        </p:nvSpPr>
        <p:spPr/>
        <p:txBody>
          <a:bodyPr/>
          <a:lstStyle/>
          <a:p>
            <a:r>
              <a:rPr lang="en-US" dirty="0" smtClean="0"/>
              <a:t>Word blocks are aligned, so binary address of all words in cache always ends in 00</a:t>
            </a:r>
            <a:r>
              <a:rPr lang="en-US" baseline="-25000" dirty="0" smtClean="0"/>
              <a:t>two</a:t>
            </a:r>
          </a:p>
          <a:p>
            <a:r>
              <a:rPr lang="en-US" dirty="0" smtClean="0"/>
              <a:t>How to take advantage of this to save hardware and energy?</a:t>
            </a:r>
          </a:p>
          <a:p>
            <a:r>
              <a:rPr lang="en-US" dirty="0" smtClean="0"/>
              <a:t>Don’t need to compare last 2 bits of 32-bit byte address (comparator can be narrower)</a:t>
            </a:r>
          </a:p>
          <a:p>
            <a:pPr>
              <a:buNone/>
            </a:pPr>
            <a:r>
              <a:rPr lang="en-US" dirty="0" smtClean="0"/>
              <a:t>=&gt; Don’t need to store last 2 bits of 32-bit byte address in Cache Tag (Tag can be narrower)</a:t>
            </a:r>
            <a:endParaRPr lang="en-US" baseline="-25000" dirty="0" smtClean="0"/>
          </a:p>
          <a:p>
            <a:endParaRPr lang="en-US" baseline="-25000" dirty="0" smtClean="0"/>
          </a:p>
          <a:p>
            <a:endParaRPr lang="en-US" baseline="-25000" dirty="0" smtClean="0"/>
          </a:p>
          <a:p>
            <a:endParaRPr lang="en-US" baseline="-250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spTree>
    <p:extLst>
      <p:ext uri="{BB962C8B-B14F-4D97-AF65-F5344CB8AC3E}">
        <p14:creationId xmlns:p14="http://schemas.microsoft.com/office/powerpoint/2010/main" val="472079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39" y="274638"/>
            <a:ext cx="4020615" cy="1143000"/>
          </a:xfrm>
        </p:spPr>
        <p:txBody>
          <a:bodyPr>
            <a:normAutofit fontScale="90000"/>
          </a:bodyPr>
          <a:lstStyle/>
          <a:p>
            <a:r>
              <a:rPr lang="en-US" dirty="0" smtClean="0"/>
              <a:t>Anatomy of a 32B Cache, 8B Block</a:t>
            </a:r>
            <a:endParaRPr lang="en-US" dirty="0"/>
          </a:p>
        </p:txBody>
      </p:sp>
      <p:sp>
        <p:nvSpPr>
          <p:cNvPr id="5" name="Slide Number Placeholder 4"/>
          <p:cNvSpPr>
            <a:spLocks noGrp="1"/>
          </p:cNvSpPr>
          <p:nvPr>
            <p:ph type="sldNum" sz="quarter" idx="12"/>
          </p:nvPr>
        </p:nvSpPr>
        <p:spPr>
          <a:xfrm>
            <a:off x="6588268" y="6299275"/>
            <a:ext cx="2133600" cy="365125"/>
          </a:xfrm>
        </p:spPr>
        <p:txBody>
          <a:bodyPr/>
          <a:lstStyle/>
          <a:p>
            <a:fld id="{3CC63E4C-4642-794D-A2FD-70F6B81535F5}" type="slidenum">
              <a:rPr lang="en-US" smtClean="0"/>
              <a:pPr/>
              <a:t>23</a:t>
            </a:fld>
            <a:endParaRPr lang="en-US"/>
          </a:p>
        </p:txBody>
      </p:sp>
      <p:sp>
        <p:nvSpPr>
          <p:cNvPr id="7" name="Content Placeholder 6"/>
          <p:cNvSpPr>
            <a:spLocks noGrp="1"/>
          </p:cNvSpPr>
          <p:nvPr>
            <p:ph sz="half" idx="1"/>
          </p:nvPr>
        </p:nvSpPr>
        <p:spPr>
          <a:xfrm>
            <a:off x="26640" y="1600200"/>
            <a:ext cx="4038600" cy="5257800"/>
          </a:xfrm>
        </p:spPr>
        <p:txBody>
          <a:bodyPr>
            <a:normAutofit lnSpcReduction="10000"/>
          </a:bodyPr>
          <a:lstStyle/>
          <a:p>
            <a:r>
              <a:rPr lang="en-US" dirty="0" smtClean="0"/>
              <a:t>Blocks must be aligned in pairs, otherwise could get same word twice in cache</a:t>
            </a:r>
          </a:p>
          <a:p>
            <a:pPr>
              <a:buFont typeface="Symbol" pitchFamily="1" charset="2"/>
              <a:buChar char=""/>
            </a:pPr>
            <a:r>
              <a:rPr lang="en-US" dirty="0" smtClean="0"/>
              <a:t>Tags only have even-numbered words</a:t>
            </a:r>
          </a:p>
          <a:p>
            <a:pPr>
              <a:buFont typeface="Symbol" pitchFamily="1" charset="2"/>
              <a:buChar char=""/>
            </a:pPr>
            <a:r>
              <a:rPr lang="en-US" dirty="0" smtClean="0"/>
              <a:t> Last 3 bits of address always 000</a:t>
            </a:r>
            <a:r>
              <a:rPr lang="en-US" baseline="-25000" dirty="0" smtClean="0"/>
              <a:t>two</a:t>
            </a:r>
          </a:p>
          <a:p>
            <a:pPr>
              <a:buFont typeface="Symbol" pitchFamily="1" charset="2"/>
              <a:buChar char=""/>
            </a:pPr>
            <a:r>
              <a:rPr lang="en-US" dirty="0" smtClean="0"/>
              <a:t>Tags, comparators can be narrower </a:t>
            </a:r>
            <a:endParaRPr lang="en-US" baseline="-25000" dirty="0" smtClean="0"/>
          </a:p>
          <a:p>
            <a:r>
              <a:rPr lang="en-US" dirty="0" smtClean="0"/>
              <a:t>Can get hit for either word in block</a:t>
            </a:r>
          </a:p>
          <a:p>
            <a:endParaRPr lang="en-US" dirty="0"/>
          </a:p>
        </p:txBody>
      </p:sp>
      <p:grpSp>
        <p:nvGrpSpPr>
          <p:cNvPr id="2" name="Group 71"/>
          <p:cNvGrpSpPr/>
          <p:nvPr/>
        </p:nvGrpSpPr>
        <p:grpSpPr>
          <a:xfrm>
            <a:off x="4026255" y="214034"/>
            <a:ext cx="4422434" cy="6643966"/>
            <a:chOff x="4026255" y="214034"/>
            <a:chExt cx="4422434" cy="6643966"/>
          </a:xfrm>
        </p:grpSpPr>
        <p:cxnSp>
          <p:nvCxnSpPr>
            <p:cNvPr id="74" name="Straight Arrow Connector 73"/>
            <p:cNvCxnSpPr/>
            <p:nvPr/>
          </p:nvCxnSpPr>
          <p:spPr>
            <a:xfrm>
              <a:off x="5045956" y="4646389"/>
              <a:ext cx="17779" cy="132497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4026255"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77" name="TextBox 76"/>
            <p:cNvSpPr txBox="1"/>
            <p:nvPr/>
          </p:nvSpPr>
          <p:spPr>
            <a:xfrm>
              <a:off x="4097608" y="1912036"/>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78" name="TextBox 77"/>
            <p:cNvSpPr txBox="1"/>
            <p:nvPr/>
          </p:nvSpPr>
          <p:spPr>
            <a:xfrm>
              <a:off x="5697884" y="1897526"/>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79" name="Rectangle 78"/>
            <p:cNvSpPr/>
            <p:nvPr/>
          </p:nvSpPr>
          <p:spPr>
            <a:xfrm>
              <a:off x="4111880" y="2625482"/>
              <a:ext cx="4336809" cy="2583262"/>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5596041" y="4580324"/>
              <a:ext cx="1067269" cy="523220"/>
            </a:xfrm>
            <a:prstGeom prst="rect">
              <a:avLst/>
            </a:prstGeom>
            <a:noFill/>
          </p:spPr>
          <p:txBody>
            <a:bodyPr wrap="none" rtlCol="0">
              <a:spAutoFit/>
            </a:bodyPr>
            <a:lstStyle/>
            <a:p>
              <a:r>
                <a:rPr lang="en-US" sz="2800" dirty="0" smtClean="0"/>
                <a:t>Cache</a:t>
              </a:r>
              <a:endParaRPr lang="en-US" sz="2800" dirty="0"/>
            </a:p>
          </p:txBody>
        </p:sp>
        <p:sp>
          <p:nvSpPr>
            <p:cNvPr id="81" name="TextBox 80"/>
            <p:cNvSpPr txBox="1"/>
            <p:nvPr/>
          </p:nvSpPr>
          <p:spPr>
            <a:xfrm>
              <a:off x="4060041" y="5274943"/>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82" name="TextBox 81"/>
            <p:cNvSpPr txBox="1"/>
            <p:nvPr/>
          </p:nvSpPr>
          <p:spPr>
            <a:xfrm>
              <a:off x="5772403"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83" name="Rectangle 82"/>
            <p:cNvSpPr/>
            <p:nvPr/>
          </p:nvSpPr>
          <p:spPr>
            <a:xfrm>
              <a:off x="4154692"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cxnSp>
          <p:nvCxnSpPr>
            <p:cNvPr id="84" name="Straight Arrow Connector 83"/>
            <p:cNvCxnSpPr/>
            <p:nvPr/>
          </p:nvCxnSpPr>
          <p:spPr>
            <a:xfrm rot="16200000" flipH="1">
              <a:off x="6152062" y="5259567"/>
              <a:ext cx="1283417" cy="10546"/>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360131" y="3324660"/>
              <a:ext cx="850116" cy="1298472"/>
              <a:chOff x="6890650" y="3324660"/>
              <a:chExt cx="1505253" cy="1298472"/>
            </a:xfrm>
          </p:grpSpPr>
          <p:sp>
            <p:nvSpPr>
              <p:cNvPr id="114"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5" name="Straight Connector 114"/>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53"/>
            <p:cNvGrpSpPr/>
            <p:nvPr/>
          </p:nvGrpSpPr>
          <p:grpSpPr>
            <a:xfrm>
              <a:off x="4596929" y="3347918"/>
              <a:ext cx="976062" cy="1298472"/>
              <a:chOff x="6890650" y="3324660"/>
              <a:chExt cx="1505253" cy="1298472"/>
            </a:xfrm>
          </p:grpSpPr>
          <p:sp>
            <p:nvSpPr>
              <p:cNvPr id="110" name="Rectangle 109"/>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1" name="Straight Connector 110"/>
              <p:cNvCxnSpPr>
                <a:stCxn id="110" idx="1"/>
                <a:endCxn id="110"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89" name="Rectangle 88"/>
            <p:cNvSpPr/>
            <p:nvPr/>
          </p:nvSpPr>
          <p:spPr>
            <a:xfrm>
              <a:off x="4788271" y="3653285"/>
              <a:ext cx="652643" cy="369332"/>
            </a:xfrm>
            <a:prstGeom prst="rect">
              <a:avLst/>
            </a:prstGeom>
          </p:spPr>
          <p:txBody>
            <a:bodyPr wrap="none">
              <a:spAutoFit/>
            </a:bodyPr>
            <a:lstStyle/>
            <a:p>
              <a:r>
                <a:rPr lang="en-US" dirty="0" smtClean="0"/>
                <a:t>1022</a:t>
              </a:r>
              <a:endParaRPr lang="en-US" dirty="0"/>
            </a:p>
          </p:txBody>
        </p:sp>
        <p:sp>
          <p:nvSpPr>
            <p:cNvPr id="90" name="Rectangle 89"/>
            <p:cNvSpPr/>
            <p:nvPr/>
          </p:nvSpPr>
          <p:spPr>
            <a:xfrm>
              <a:off x="6552577" y="3633495"/>
              <a:ext cx="418654" cy="369332"/>
            </a:xfrm>
            <a:prstGeom prst="rect">
              <a:avLst/>
            </a:prstGeom>
          </p:spPr>
          <p:txBody>
            <a:bodyPr wrap="none">
              <a:spAutoFit/>
            </a:bodyPr>
            <a:lstStyle/>
            <a:p>
              <a:r>
                <a:rPr lang="en-US" dirty="0" smtClean="0"/>
                <a:t>99</a:t>
              </a:r>
              <a:endParaRPr lang="en-US" dirty="0"/>
            </a:p>
          </p:txBody>
        </p:sp>
        <p:sp>
          <p:nvSpPr>
            <p:cNvPr id="91" name="Rectangle 90"/>
            <p:cNvSpPr/>
            <p:nvPr/>
          </p:nvSpPr>
          <p:spPr>
            <a:xfrm flipH="1">
              <a:off x="4877784" y="3287381"/>
              <a:ext cx="775008" cy="369332"/>
            </a:xfrm>
            <a:prstGeom prst="rect">
              <a:avLst/>
            </a:prstGeom>
          </p:spPr>
          <p:txBody>
            <a:bodyPr wrap="square">
              <a:spAutoFit/>
            </a:bodyPr>
            <a:lstStyle/>
            <a:p>
              <a:r>
                <a:rPr lang="en-US" dirty="0" smtClean="0"/>
                <a:t>252</a:t>
              </a:r>
              <a:endParaRPr lang="en-US" dirty="0"/>
            </a:p>
          </p:txBody>
        </p:sp>
        <p:sp>
          <p:nvSpPr>
            <p:cNvPr id="92" name="Rectangle 91"/>
            <p:cNvSpPr/>
            <p:nvPr/>
          </p:nvSpPr>
          <p:spPr>
            <a:xfrm>
              <a:off x="6552577" y="3964522"/>
              <a:ext cx="418654" cy="369332"/>
            </a:xfrm>
            <a:prstGeom prst="rect">
              <a:avLst/>
            </a:prstGeom>
          </p:spPr>
          <p:txBody>
            <a:bodyPr wrap="none">
              <a:spAutoFit/>
            </a:bodyPr>
            <a:lstStyle/>
            <a:p>
              <a:r>
                <a:rPr lang="en-US" dirty="0" smtClean="0">
                  <a:solidFill>
                    <a:srgbClr val="FF0000"/>
                  </a:solidFill>
                </a:rPr>
                <a:t>42</a:t>
              </a:r>
              <a:endParaRPr lang="en-US" dirty="0">
                <a:solidFill>
                  <a:srgbClr val="FF0000"/>
                </a:solidFill>
              </a:endParaRPr>
            </a:p>
          </p:txBody>
        </p:sp>
        <p:sp>
          <p:nvSpPr>
            <p:cNvPr id="93" name="Rectangle 92"/>
            <p:cNvSpPr/>
            <p:nvPr/>
          </p:nvSpPr>
          <p:spPr>
            <a:xfrm>
              <a:off x="6466465" y="4267588"/>
              <a:ext cx="652643" cy="369332"/>
            </a:xfrm>
            <a:prstGeom prst="rect">
              <a:avLst/>
            </a:prstGeom>
          </p:spPr>
          <p:txBody>
            <a:bodyPr wrap="none">
              <a:spAutoFit/>
            </a:bodyPr>
            <a:lstStyle/>
            <a:p>
              <a:r>
                <a:rPr lang="en-US" dirty="0" smtClean="0">
                  <a:solidFill>
                    <a:srgbClr val="FF0000"/>
                  </a:solidFill>
                </a:rPr>
                <a:t>1947</a:t>
              </a:r>
              <a:endParaRPr lang="en-US" dirty="0">
                <a:solidFill>
                  <a:srgbClr val="FF0000"/>
                </a:solidFill>
              </a:endParaRPr>
            </a:p>
          </p:txBody>
        </p:sp>
        <p:sp>
          <p:nvSpPr>
            <p:cNvPr id="94" name="Rectangle 93"/>
            <p:cNvSpPr/>
            <p:nvPr/>
          </p:nvSpPr>
          <p:spPr>
            <a:xfrm>
              <a:off x="6552577" y="3269325"/>
              <a:ext cx="418654" cy="369332"/>
            </a:xfrm>
            <a:prstGeom prst="rect">
              <a:avLst/>
            </a:prstGeom>
          </p:spPr>
          <p:txBody>
            <a:bodyPr wrap="none">
              <a:spAutoFit/>
            </a:bodyPr>
            <a:lstStyle/>
            <a:p>
              <a:r>
                <a:rPr lang="en-US" dirty="0" smtClean="0"/>
                <a:t>12</a:t>
              </a:r>
              <a:endParaRPr lang="en-US" dirty="0"/>
            </a:p>
          </p:txBody>
        </p:sp>
        <p:sp>
          <p:nvSpPr>
            <p:cNvPr id="95" name="Rectangle 94"/>
            <p:cNvSpPr/>
            <p:nvPr/>
          </p:nvSpPr>
          <p:spPr>
            <a:xfrm flipH="1">
              <a:off x="4823965" y="3977874"/>
              <a:ext cx="775008" cy="369332"/>
            </a:xfrm>
            <a:prstGeom prst="rect">
              <a:avLst/>
            </a:prstGeom>
          </p:spPr>
          <p:txBody>
            <a:bodyPr wrap="square">
              <a:spAutoFit/>
            </a:bodyPr>
            <a:lstStyle/>
            <a:p>
              <a:r>
                <a:rPr lang="en-US" dirty="0" smtClean="0"/>
                <a:t>13</a:t>
              </a:r>
              <a:r>
                <a:rPr lang="en-US" dirty="0" smtClean="0">
                  <a:solidFill>
                    <a:srgbClr val="FF0000"/>
                  </a:solidFill>
                </a:rPr>
                <a:t>0</a:t>
              </a:r>
              <a:endParaRPr lang="en-US" dirty="0">
                <a:solidFill>
                  <a:srgbClr val="FF0000"/>
                </a:solidFill>
              </a:endParaRPr>
            </a:p>
          </p:txBody>
        </p:sp>
        <p:sp>
          <p:nvSpPr>
            <p:cNvPr id="96" name="Rectangle 95"/>
            <p:cNvSpPr/>
            <p:nvPr/>
          </p:nvSpPr>
          <p:spPr>
            <a:xfrm flipH="1">
              <a:off x="4834728" y="4302464"/>
              <a:ext cx="775008" cy="369332"/>
            </a:xfrm>
            <a:prstGeom prst="rect">
              <a:avLst/>
            </a:prstGeom>
          </p:spPr>
          <p:txBody>
            <a:bodyPr wrap="square">
              <a:spAutoFit/>
            </a:bodyPr>
            <a:lstStyle/>
            <a:p>
              <a:r>
                <a:rPr lang="en-US" dirty="0" smtClean="0"/>
                <a:t>204</a:t>
              </a:r>
              <a:r>
                <a:rPr lang="en-US" dirty="0" smtClean="0">
                  <a:solidFill>
                    <a:srgbClr val="FF0000"/>
                  </a:solidFill>
                </a:rPr>
                <a:t>0</a:t>
              </a:r>
              <a:endParaRPr lang="en-US" dirty="0">
                <a:solidFill>
                  <a:srgbClr val="FF0000"/>
                </a:solidFill>
              </a:endParaRPr>
            </a:p>
          </p:txBody>
        </p:sp>
        <p:grpSp>
          <p:nvGrpSpPr>
            <p:cNvPr id="10" name="Group 47"/>
            <p:cNvGrpSpPr/>
            <p:nvPr/>
          </p:nvGrpSpPr>
          <p:grpSpPr>
            <a:xfrm>
              <a:off x="7157780" y="3326393"/>
              <a:ext cx="892100" cy="1298472"/>
              <a:chOff x="6890650" y="3324660"/>
              <a:chExt cx="1505253" cy="1298472"/>
            </a:xfrm>
          </p:grpSpPr>
          <p:sp>
            <p:nvSpPr>
              <p:cNvPr id="106" name="Rectangle 105"/>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7" name="Straight Connector 106"/>
              <p:cNvCxnSpPr>
                <a:stCxn id="106" idx="1"/>
                <a:endCxn id="106"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70"/>
            <p:cNvGrpSpPr/>
            <p:nvPr/>
          </p:nvGrpSpPr>
          <p:grpSpPr>
            <a:xfrm>
              <a:off x="7334378" y="3302108"/>
              <a:ext cx="652643" cy="1329576"/>
              <a:chOff x="6704977" y="3388735"/>
              <a:chExt cx="652643" cy="1329576"/>
            </a:xfrm>
          </p:grpSpPr>
          <p:sp>
            <p:nvSpPr>
              <p:cNvPr id="102" name="Rectangle 101"/>
              <p:cNvSpPr/>
              <p:nvPr/>
            </p:nvSpPr>
            <p:spPr>
              <a:xfrm>
                <a:off x="6704977" y="3736410"/>
                <a:ext cx="652643" cy="369332"/>
              </a:xfrm>
              <a:prstGeom prst="rect">
                <a:avLst/>
              </a:prstGeom>
            </p:spPr>
            <p:txBody>
              <a:bodyPr wrap="none">
                <a:spAutoFit/>
              </a:bodyPr>
              <a:lstStyle/>
              <a:p>
                <a:r>
                  <a:rPr lang="en-US" dirty="0" smtClean="0">
                    <a:solidFill>
                      <a:srgbClr val="FF0000"/>
                    </a:solidFill>
                  </a:rPr>
                  <a:t>1000</a:t>
                </a:r>
                <a:endParaRPr lang="en-US" dirty="0">
                  <a:solidFill>
                    <a:srgbClr val="FF0000"/>
                  </a:solidFill>
                </a:endParaRPr>
              </a:p>
            </p:txBody>
          </p:sp>
          <p:sp>
            <p:nvSpPr>
              <p:cNvPr id="103" name="Rectangle 102"/>
              <p:cNvSpPr/>
              <p:nvPr/>
            </p:nvSpPr>
            <p:spPr>
              <a:xfrm>
                <a:off x="6704977" y="4067437"/>
                <a:ext cx="301660" cy="369332"/>
              </a:xfrm>
              <a:prstGeom prst="rect">
                <a:avLst/>
              </a:prstGeom>
            </p:spPr>
            <p:txBody>
              <a:bodyPr wrap="none">
                <a:spAutoFit/>
              </a:bodyPr>
              <a:lstStyle/>
              <a:p>
                <a:r>
                  <a:rPr lang="en-US" dirty="0" smtClean="0"/>
                  <a:t>7</a:t>
                </a:r>
                <a:endParaRPr lang="en-US" dirty="0"/>
              </a:p>
            </p:txBody>
          </p:sp>
          <p:sp>
            <p:nvSpPr>
              <p:cNvPr id="104" name="Rectangle 103"/>
              <p:cNvSpPr/>
              <p:nvPr/>
            </p:nvSpPr>
            <p:spPr>
              <a:xfrm>
                <a:off x="6704977" y="4348979"/>
                <a:ext cx="418654" cy="369332"/>
              </a:xfrm>
              <a:prstGeom prst="rect">
                <a:avLst/>
              </a:prstGeom>
            </p:spPr>
            <p:txBody>
              <a:bodyPr wrap="none">
                <a:spAutoFit/>
              </a:bodyPr>
              <a:lstStyle/>
              <a:p>
                <a:r>
                  <a:rPr lang="en-US" dirty="0" smtClean="0"/>
                  <a:t>20</a:t>
                </a:r>
                <a:endParaRPr lang="en-US" dirty="0"/>
              </a:p>
            </p:txBody>
          </p:sp>
          <p:sp>
            <p:nvSpPr>
              <p:cNvPr id="105" name="Rectangle 104"/>
              <p:cNvSpPr/>
              <p:nvPr/>
            </p:nvSpPr>
            <p:spPr>
              <a:xfrm>
                <a:off x="6704977" y="3388735"/>
                <a:ext cx="489324" cy="369332"/>
              </a:xfrm>
              <a:prstGeom prst="rect">
                <a:avLst/>
              </a:prstGeom>
            </p:spPr>
            <p:txBody>
              <a:bodyPr wrap="none">
                <a:spAutoFit/>
              </a:bodyPr>
              <a:lstStyle/>
              <a:p>
                <a:r>
                  <a:rPr lang="en-US" dirty="0" smtClean="0">
                    <a:solidFill>
                      <a:srgbClr val="FF0000"/>
                    </a:solidFill>
                  </a:rPr>
                  <a:t>-10</a:t>
                </a:r>
                <a:endParaRPr lang="en-US" dirty="0">
                  <a:solidFill>
                    <a:srgbClr val="FF0000"/>
                  </a:solidFill>
                </a:endParaRPr>
              </a:p>
            </p:txBody>
          </p:sp>
        </p:grpSp>
        <p:cxnSp>
          <p:nvCxnSpPr>
            <p:cNvPr id="99" name="Elbow Connector 98"/>
            <p:cNvCxnSpPr>
              <a:stCxn id="106" idx="2"/>
            </p:cNvCxnSpPr>
            <p:nvPr/>
          </p:nvCxnSpPr>
          <p:spPr>
            <a:xfrm rot="5400000">
              <a:off x="7018439" y="4396864"/>
              <a:ext cx="360863" cy="816865"/>
            </a:xfrm>
            <a:prstGeom prst="bentConnector2">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5988712" y="2525360"/>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1" name="Elbow Connector 84"/>
            <p:cNvCxnSpPr>
              <a:endCxn id="105" idx="0"/>
            </p:cNvCxnSpPr>
            <p:nvPr/>
          </p:nvCxnSpPr>
          <p:spPr>
            <a:xfrm>
              <a:off x="6727465" y="2801003"/>
              <a:ext cx="851575" cy="501105"/>
            </a:xfrm>
            <a:prstGeom prst="bentConnector2">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cxnSp>
        <p:nvCxnSpPr>
          <p:cNvPr id="48" name="Straight Arrow Connector 47"/>
          <p:cNvCxnSpPr/>
          <p:nvPr/>
        </p:nvCxnSpPr>
        <p:spPr>
          <a:xfrm flipH="1">
            <a:off x="5105400" y="1828800"/>
            <a:ext cx="1" cy="152400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582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3795491" cy="1143000"/>
          </a:xfrm>
        </p:spPr>
        <p:txBody>
          <a:bodyPr>
            <a:normAutofit fontScale="90000"/>
          </a:bodyPr>
          <a:lstStyle/>
          <a:p>
            <a:r>
              <a:rPr lang="en-US" dirty="0" smtClean="0"/>
              <a:t>Hardware Cost of Cache</a:t>
            </a:r>
            <a:endParaRPr lang="en-US" dirty="0"/>
          </a:p>
        </p:txBody>
      </p:sp>
      <p:sp>
        <p:nvSpPr>
          <p:cNvPr id="9" name="Content Placeholder 8"/>
          <p:cNvSpPr>
            <a:spLocks noGrp="1"/>
          </p:cNvSpPr>
          <p:nvPr>
            <p:ph idx="1"/>
          </p:nvPr>
        </p:nvSpPr>
        <p:spPr>
          <a:xfrm>
            <a:off x="76200" y="1600200"/>
            <a:ext cx="4114799" cy="5105400"/>
          </a:xfrm>
        </p:spPr>
        <p:txBody>
          <a:bodyPr>
            <a:normAutofit fontScale="85000" lnSpcReduction="20000"/>
          </a:bodyPr>
          <a:lstStyle/>
          <a:p>
            <a:r>
              <a:rPr lang="en-US" dirty="0" smtClean="0"/>
              <a:t>Need to compare every tag to the Processor address</a:t>
            </a:r>
          </a:p>
          <a:p>
            <a:r>
              <a:rPr lang="en-US" dirty="0" smtClean="0"/>
              <a:t>Comparators are expensive</a:t>
            </a:r>
          </a:p>
          <a:p>
            <a:r>
              <a:rPr lang="en-US" dirty="0" smtClean="0"/>
              <a:t>Optimization: </a:t>
            </a:r>
            <a:r>
              <a:rPr lang="en-US" dirty="0" smtClean="0"/>
              <a:t>use 2 “sets” of data with a total of only 2 comparators</a:t>
            </a:r>
          </a:p>
          <a:p>
            <a:r>
              <a:rPr lang="en-US" dirty="0" smtClean="0"/>
              <a:t>1 </a:t>
            </a:r>
            <a:r>
              <a:rPr lang="en-US" dirty="0" smtClean="0"/>
              <a:t>Address bit selects which </a:t>
            </a:r>
            <a:r>
              <a:rPr lang="en-US" dirty="0" smtClean="0"/>
              <a:t>set</a:t>
            </a:r>
          </a:p>
          <a:p>
            <a:r>
              <a:rPr lang="en-US" dirty="0" smtClean="0"/>
              <a:t>Compare only tags from selected set</a:t>
            </a:r>
          </a:p>
          <a:p>
            <a:r>
              <a:rPr lang="en-US" dirty="0" smtClean="0"/>
              <a:t>Generalize to more sets</a:t>
            </a:r>
            <a:endParaRPr lang="en-US" dirty="0" smtClean="0"/>
          </a:p>
          <a:p>
            <a:pPr lvl="1">
              <a:buNone/>
            </a:pPr>
            <a:endParaRPr lang="en-US" dirty="0" smtClean="0"/>
          </a:p>
          <a:p>
            <a:pPr lvl="1"/>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24</a:t>
            </a:fld>
            <a:endParaRPr lang="en-US"/>
          </a:p>
        </p:txBody>
      </p:sp>
      <p:sp>
        <p:nvSpPr>
          <p:cNvPr id="10" name="Slide Number Placeholder 4"/>
          <p:cNvSpPr txBox="1">
            <a:spLocks/>
          </p:cNvSpPr>
          <p:nvPr/>
        </p:nvSpPr>
        <p:spPr>
          <a:xfrm>
            <a:off x="6695908" y="62992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ctangle 10"/>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cxnSp>
        <p:nvCxnSpPr>
          <p:cNvPr id="14" name="Straight Arrow Connector 13"/>
          <p:cNvCxnSpPr>
            <a:endCxn id="12" idx="0"/>
          </p:cNvCxnSpPr>
          <p:nvPr/>
        </p:nvCxnSpPr>
        <p:spPr>
          <a:xfrm>
            <a:off x="5594144" y="1821170"/>
            <a:ext cx="21406" cy="1455430"/>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3" idx="0"/>
          </p:cNvCxnSpPr>
          <p:nvPr/>
        </p:nvCxnSpPr>
        <p:spPr>
          <a:xfrm>
            <a:off x="7506427" y="1749826"/>
            <a:ext cx="2" cy="1526775"/>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52481" y="1897767"/>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grpSp>
        <p:nvGrpSpPr>
          <p:cNvPr id="33" name="Group 32"/>
          <p:cNvGrpSpPr/>
          <p:nvPr/>
        </p:nvGrpSpPr>
        <p:grpSpPr>
          <a:xfrm>
            <a:off x="5251645" y="3276600"/>
            <a:ext cx="3524883" cy="381001"/>
            <a:chOff x="5251645" y="3324660"/>
            <a:chExt cx="3524883" cy="381001"/>
          </a:xfrm>
        </p:grpSpPr>
        <p:sp>
          <p:nvSpPr>
            <p:cNvPr id="12" name="Rectangle 11"/>
            <p:cNvSpPr/>
            <p:nvPr/>
          </p:nvSpPr>
          <p:spPr>
            <a:xfrm>
              <a:off x="5251645" y="3324660"/>
              <a:ext cx="72781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13" name="Rectangle 12"/>
            <p:cNvSpPr/>
            <p:nvPr/>
          </p:nvSpPr>
          <p:spPr>
            <a:xfrm>
              <a:off x="6236329" y="3324661"/>
              <a:ext cx="254019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sp>
        <p:nvSpPr>
          <p:cNvPr id="17" name="TextBox 16"/>
          <p:cNvSpPr txBox="1"/>
          <p:nvPr/>
        </p:nvSpPr>
        <p:spPr>
          <a:xfrm>
            <a:off x="6488626" y="1954843"/>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18" name="Rectangle 17"/>
          <p:cNvSpPr/>
          <p:nvPr/>
        </p:nvSpPr>
        <p:spPr>
          <a:xfrm>
            <a:off x="4876800" y="2625482"/>
            <a:ext cx="3985352" cy="2497061"/>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72200" y="4648200"/>
            <a:ext cx="1067269" cy="523220"/>
          </a:xfrm>
          <a:prstGeom prst="rect">
            <a:avLst/>
          </a:prstGeom>
          <a:noFill/>
        </p:spPr>
        <p:txBody>
          <a:bodyPr wrap="none" rtlCol="0">
            <a:spAutoFit/>
          </a:bodyPr>
          <a:lstStyle/>
          <a:p>
            <a:r>
              <a:rPr lang="en-US" sz="2800" dirty="0" smtClean="0"/>
              <a:t>Cache</a:t>
            </a:r>
            <a:endParaRPr lang="en-US" sz="2800" dirty="0"/>
          </a:p>
        </p:txBody>
      </p:sp>
      <p:sp>
        <p:nvSpPr>
          <p:cNvPr id="22" name="TextBox 21"/>
          <p:cNvSpPr txBox="1"/>
          <p:nvPr/>
        </p:nvSpPr>
        <p:spPr>
          <a:xfrm>
            <a:off x="4519256" y="5289212"/>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3" name="TextBox 22"/>
          <p:cNvSpPr txBox="1"/>
          <p:nvPr/>
        </p:nvSpPr>
        <p:spPr>
          <a:xfrm>
            <a:off x="6698107" y="5289212"/>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4" name="Rectangle 23"/>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cxnSp>
        <p:nvCxnSpPr>
          <p:cNvPr id="25" name="Straight Arrow Connector 24"/>
          <p:cNvCxnSpPr/>
          <p:nvPr/>
        </p:nvCxnSpPr>
        <p:spPr>
          <a:xfrm rot="5400000">
            <a:off x="7049825" y="5450727"/>
            <a:ext cx="941748" cy="158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5304150" y="4267200"/>
            <a:ext cx="3524883" cy="375055"/>
            <a:chOff x="5251645" y="3449016"/>
            <a:chExt cx="3524883" cy="375055"/>
          </a:xfrm>
        </p:grpSpPr>
        <p:sp>
          <p:nvSpPr>
            <p:cNvPr id="35" name="Rectangle 34"/>
            <p:cNvSpPr/>
            <p:nvPr/>
          </p:nvSpPr>
          <p:spPr>
            <a:xfrm>
              <a:off x="5251645" y="3449016"/>
              <a:ext cx="727810" cy="375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36" name="Rectangle 35"/>
            <p:cNvSpPr/>
            <p:nvPr/>
          </p:nvSpPr>
          <p:spPr>
            <a:xfrm>
              <a:off x="6236329" y="3449017"/>
              <a:ext cx="2540199" cy="3750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cxnSp>
        <p:nvCxnSpPr>
          <p:cNvPr id="42" name="Straight Connector 41"/>
          <p:cNvCxnSpPr/>
          <p:nvPr/>
        </p:nvCxnSpPr>
        <p:spPr>
          <a:xfrm>
            <a:off x="7492158" y="2782440"/>
            <a:ext cx="1298640" cy="1588"/>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8162965" y="3410270"/>
            <a:ext cx="1212859" cy="14272"/>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a:off x="7477887" y="3938223"/>
            <a:ext cx="1284371" cy="14269"/>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7467600" y="3886200"/>
            <a:ext cx="13478" cy="424300"/>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5589566" y="2819400"/>
            <a:ext cx="582634" cy="15558"/>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6172200" y="2820688"/>
            <a:ext cx="0" cy="1065512"/>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5638801" y="3886200"/>
            <a:ext cx="533399" cy="9713"/>
          </a:xfrm>
          <a:prstGeom prst="line">
            <a:avLst/>
          </a:prstGeom>
          <a:ln w="5715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5638800" y="3886200"/>
            <a:ext cx="7057" cy="376442"/>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flipV="1">
            <a:off x="5029200" y="2743200"/>
            <a:ext cx="57567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5029200" y="2743202"/>
            <a:ext cx="10736" cy="17800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5029200" y="4536030"/>
            <a:ext cx="304800" cy="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endCxn id="12" idx="1"/>
          </p:cNvCxnSpPr>
          <p:nvPr/>
        </p:nvCxnSpPr>
        <p:spPr>
          <a:xfrm flipV="1">
            <a:off x="5029200" y="3467100"/>
            <a:ext cx="222445"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09106" y="3206814"/>
            <a:ext cx="5224919" cy="1581097"/>
            <a:chOff x="3809106" y="3206814"/>
            <a:chExt cx="5224919" cy="1581097"/>
          </a:xfrm>
        </p:grpSpPr>
        <p:grpSp>
          <p:nvGrpSpPr>
            <p:cNvPr id="49" name="Group 48"/>
            <p:cNvGrpSpPr/>
            <p:nvPr/>
          </p:nvGrpSpPr>
          <p:grpSpPr>
            <a:xfrm>
              <a:off x="3809106" y="3206814"/>
              <a:ext cx="5219449" cy="662489"/>
              <a:chOff x="3809106" y="3206814"/>
              <a:chExt cx="5219449" cy="662489"/>
            </a:xfrm>
          </p:grpSpPr>
          <p:sp>
            <p:nvSpPr>
              <p:cNvPr id="37" name="Left Brace 36"/>
              <p:cNvSpPr/>
              <p:nvPr/>
            </p:nvSpPr>
            <p:spPr>
              <a:xfrm>
                <a:off x="4648200"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3809106" y="3276448"/>
                <a:ext cx="909824" cy="523220"/>
              </a:xfrm>
              <a:prstGeom prst="rect">
                <a:avLst/>
              </a:prstGeom>
              <a:noFill/>
            </p:spPr>
            <p:txBody>
              <a:bodyPr wrap="none" rtlCol="0">
                <a:spAutoFit/>
              </a:bodyPr>
              <a:lstStyle/>
              <a:p>
                <a:r>
                  <a:rPr lang="en-US" sz="2800" dirty="0" smtClean="0">
                    <a:solidFill>
                      <a:srgbClr val="FF0000"/>
                    </a:solidFill>
                  </a:rPr>
                  <a:t>Set 0</a:t>
                </a:r>
                <a:endParaRPr lang="en-US" sz="2800" dirty="0">
                  <a:solidFill>
                    <a:srgbClr val="FF0000"/>
                  </a:solidFill>
                </a:endParaRPr>
              </a:p>
            </p:txBody>
          </p:sp>
          <p:sp>
            <p:nvSpPr>
              <p:cNvPr id="40" name="Left Brace 39"/>
              <p:cNvSpPr/>
              <p:nvPr/>
            </p:nvSpPr>
            <p:spPr>
              <a:xfrm flipH="1">
                <a:off x="8904593"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3814576" y="4125422"/>
              <a:ext cx="5219449" cy="662489"/>
              <a:chOff x="3809106" y="3206814"/>
              <a:chExt cx="5219449" cy="662489"/>
            </a:xfrm>
          </p:grpSpPr>
          <p:sp>
            <p:nvSpPr>
              <p:cNvPr id="52" name="Left Brace 51"/>
              <p:cNvSpPr/>
              <p:nvPr/>
            </p:nvSpPr>
            <p:spPr>
              <a:xfrm>
                <a:off x="4648200"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809106" y="3276448"/>
                <a:ext cx="909824" cy="523220"/>
              </a:xfrm>
              <a:prstGeom prst="rect">
                <a:avLst/>
              </a:prstGeom>
              <a:noFill/>
            </p:spPr>
            <p:txBody>
              <a:bodyPr wrap="none" rtlCol="0">
                <a:spAutoFit/>
              </a:bodyPr>
              <a:lstStyle/>
              <a:p>
                <a:r>
                  <a:rPr lang="en-US" sz="2800" dirty="0" smtClean="0">
                    <a:solidFill>
                      <a:srgbClr val="FF0000"/>
                    </a:solidFill>
                  </a:rPr>
                  <a:t>Set 1</a:t>
                </a:r>
                <a:endParaRPr lang="en-US" sz="2800" dirty="0">
                  <a:solidFill>
                    <a:srgbClr val="FF0000"/>
                  </a:solidFill>
                </a:endParaRPr>
              </a:p>
            </p:txBody>
          </p:sp>
          <p:sp>
            <p:nvSpPr>
              <p:cNvPr id="56" name="Left Brace 55"/>
              <p:cNvSpPr/>
              <p:nvPr/>
            </p:nvSpPr>
            <p:spPr>
              <a:xfrm flipH="1">
                <a:off x="8904593" y="3206814"/>
                <a:ext cx="123962" cy="66248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8" name="Group 57"/>
          <p:cNvGrpSpPr/>
          <p:nvPr/>
        </p:nvGrpSpPr>
        <p:grpSpPr>
          <a:xfrm>
            <a:off x="5314317" y="3352800"/>
            <a:ext cx="3524883" cy="381001"/>
            <a:chOff x="5251645" y="3324660"/>
            <a:chExt cx="3524883" cy="381001"/>
          </a:xfrm>
        </p:grpSpPr>
        <p:sp>
          <p:nvSpPr>
            <p:cNvPr id="61" name="Rectangle 60"/>
            <p:cNvSpPr/>
            <p:nvPr/>
          </p:nvSpPr>
          <p:spPr>
            <a:xfrm>
              <a:off x="5251645" y="3324660"/>
              <a:ext cx="72781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62" name="Rectangle 61"/>
            <p:cNvSpPr/>
            <p:nvPr/>
          </p:nvSpPr>
          <p:spPr>
            <a:xfrm>
              <a:off x="6236329" y="3324661"/>
              <a:ext cx="254019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grpSp>
        <p:nvGrpSpPr>
          <p:cNvPr id="63" name="Group 62"/>
          <p:cNvGrpSpPr/>
          <p:nvPr/>
        </p:nvGrpSpPr>
        <p:grpSpPr>
          <a:xfrm>
            <a:off x="5390517" y="4343401"/>
            <a:ext cx="3524883" cy="375055"/>
            <a:chOff x="5251645" y="3449016"/>
            <a:chExt cx="3524883" cy="375055"/>
          </a:xfrm>
        </p:grpSpPr>
        <p:sp>
          <p:nvSpPr>
            <p:cNvPr id="64" name="Rectangle 63"/>
            <p:cNvSpPr/>
            <p:nvPr/>
          </p:nvSpPr>
          <p:spPr>
            <a:xfrm>
              <a:off x="5251645" y="3449016"/>
              <a:ext cx="727810" cy="375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a:t>
              </a:r>
              <a:endParaRPr lang="en-US" dirty="0"/>
            </a:p>
          </p:txBody>
        </p:sp>
        <p:sp>
          <p:nvSpPr>
            <p:cNvPr id="65" name="Rectangle 64"/>
            <p:cNvSpPr/>
            <p:nvPr/>
          </p:nvSpPr>
          <p:spPr>
            <a:xfrm>
              <a:off x="6236329" y="3449017"/>
              <a:ext cx="2540199" cy="3750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grpSp>
    </p:spTree>
    <p:extLst>
      <p:ext uri="{BB962C8B-B14F-4D97-AF65-F5344CB8AC3E}">
        <p14:creationId xmlns:p14="http://schemas.microsoft.com/office/powerpoint/2010/main" val="1792245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dirty="0" smtClean="0"/>
              <a:t>Processor Address Fields used by Cache Controller</a:t>
            </a:r>
            <a:endParaRPr lang="en-US" dirty="0"/>
          </a:p>
        </p:txBody>
      </p:sp>
      <p:sp>
        <p:nvSpPr>
          <p:cNvPr id="1694723" name="Rectangle 3"/>
          <p:cNvSpPr>
            <a:spLocks noGrp="1" noChangeArrowheads="1"/>
          </p:cNvSpPr>
          <p:nvPr>
            <p:ph type="body" idx="1"/>
          </p:nvPr>
        </p:nvSpPr>
        <p:spPr>
          <a:xfrm>
            <a:off x="457200" y="1430189"/>
            <a:ext cx="8153400" cy="4867573"/>
          </a:xfrm>
        </p:spPr>
        <p:txBody>
          <a:bodyPr rtlCol="0">
            <a:normAutofit/>
          </a:bodyPr>
          <a:lstStyle/>
          <a:p>
            <a:pPr>
              <a:buClr>
                <a:schemeClr val="tx1"/>
              </a:buClr>
              <a:defRPr/>
            </a:pPr>
            <a:r>
              <a:rPr lang="en-US" dirty="0" smtClean="0">
                <a:solidFill>
                  <a:srgbClr val="0000FF"/>
                </a:solidFill>
              </a:rPr>
              <a:t>Block Offset</a:t>
            </a:r>
            <a:r>
              <a:rPr lang="en-US" dirty="0" smtClean="0"/>
              <a:t>: Byte address within block</a:t>
            </a:r>
          </a:p>
          <a:p>
            <a:pPr eaLnBrk="1" fontAlgn="auto" hangingPunct="1">
              <a:spcAft>
                <a:spcPts val="0"/>
              </a:spcAft>
              <a:buClr>
                <a:schemeClr val="tx1"/>
              </a:buClr>
              <a:buFont typeface="Arial"/>
              <a:buChar char="•"/>
              <a:defRPr/>
            </a:pPr>
            <a:r>
              <a:rPr lang="en-US" dirty="0" smtClean="0">
                <a:solidFill>
                  <a:srgbClr val="0000FF"/>
                </a:solidFill>
              </a:rPr>
              <a:t>Set Index</a:t>
            </a:r>
            <a:r>
              <a:rPr lang="en-US" dirty="0" smtClean="0"/>
              <a:t>: Selects which set</a:t>
            </a:r>
          </a:p>
          <a:p>
            <a:pPr eaLnBrk="1" fontAlgn="auto" hangingPunct="1">
              <a:spcAft>
                <a:spcPts val="0"/>
              </a:spcAft>
              <a:buClr>
                <a:schemeClr val="tx1"/>
              </a:buClr>
              <a:buFont typeface="Arial"/>
              <a:buChar char="•"/>
              <a:defRPr/>
            </a:pPr>
            <a:r>
              <a:rPr lang="en-US" dirty="0" smtClean="0">
                <a:solidFill>
                  <a:srgbClr val="0000FF"/>
                </a:solidFill>
              </a:rPr>
              <a:t>Tag</a:t>
            </a:r>
            <a:r>
              <a:rPr lang="en-US" dirty="0" smtClean="0"/>
              <a:t>: Remaining portion of processor address</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r>
              <a:rPr lang="en-US" dirty="0" smtClean="0"/>
              <a:t>Size of Index = log2 (number of sets)</a:t>
            </a:r>
          </a:p>
          <a:p>
            <a:r>
              <a:rPr lang="en-US" dirty="0" smtClean="0"/>
              <a:t>Size of Tag = Address size – Size of Index </a:t>
            </a:r>
            <a:br>
              <a:rPr lang="en-US" dirty="0" smtClean="0"/>
            </a:br>
            <a:r>
              <a:rPr lang="en-US" dirty="0" smtClean="0"/>
              <a:t>– log2 (number of bytes/block)</a:t>
            </a:r>
          </a:p>
          <a:p>
            <a:pPr eaLnBrk="1" fontAlgn="auto" hangingPunct="1">
              <a:spcAft>
                <a:spcPts val="0"/>
              </a:spcAft>
              <a:buNone/>
              <a:defRPr/>
            </a:pPr>
            <a:endParaRPr lang="en-US" dirty="0" smtClean="0"/>
          </a:p>
          <a:p>
            <a:pPr eaLnBrk="1" fontAlgn="auto" hangingPunct="1">
              <a:spcAft>
                <a:spcPts val="0"/>
              </a:spcAft>
              <a:buFont typeface="Arial"/>
              <a:buChar char="•"/>
              <a:defRPr/>
            </a:pPr>
            <a:endParaRPr lang="en-US" dirty="0">
              <a:ea typeface="+mn-ea"/>
              <a:cs typeface="+mn-cs"/>
            </a:endParaRPr>
          </a:p>
        </p:txBody>
      </p:sp>
      <p:grpSp>
        <p:nvGrpSpPr>
          <p:cNvPr id="20" name="Group 19"/>
          <p:cNvGrpSpPr/>
          <p:nvPr/>
        </p:nvGrpSpPr>
        <p:grpSpPr>
          <a:xfrm>
            <a:off x="838200" y="3657599"/>
            <a:ext cx="7067810" cy="737229"/>
            <a:chOff x="838200" y="3657599"/>
            <a:chExt cx="7067810" cy="737229"/>
          </a:xfrm>
        </p:grpSpPr>
        <p:sp>
          <p:nvSpPr>
            <p:cNvPr id="55300"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55301"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2" name="Line 6"/>
            <p:cNvSpPr>
              <a:spLocks noChangeShapeType="1"/>
            </p:cNvSpPr>
            <p:nvPr/>
          </p:nvSpPr>
          <p:spPr bwMode="auto">
            <a:xfrm>
              <a:off x="4426512"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4"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55306" name="Text Box 10"/>
            <p:cNvSpPr txBox="1">
              <a:spLocks noChangeArrowheads="1"/>
            </p:cNvSpPr>
            <p:nvPr/>
          </p:nvSpPr>
          <p:spPr bwMode="auto">
            <a:xfrm>
              <a:off x="4520218" y="3773893"/>
              <a:ext cx="1332967" cy="461665"/>
            </a:xfrm>
            <a:prstGeom prst="rect">
              <a:avLst/>
            </a:prstGeom>
            <a:noFill/>
            <a:ln w="12700">
              <a:noFill/>
              <a:miter lim="800000"/>
              <a:headEnd/>
              <a:tailEnd/>
            </a:ln>
          </p:spPr>
          <p:txBody>
            <a:bodyPr wrap="none">
              <a:prstTxWarp prst="textNoShape">
                <a:avLst/>
              </a:prstTxWarp>
              <a:spAutoFit/>
            </a:bodyPr>
            <a:lstStyle/>
            <a:p>
              <a:r>
                <a:rPr lang="en-US" sz="2400" dirty="0" smtClean="0">
                  <a:latin typeface="Calibri" charset="0"/>
                </a:rPr>
                <a:t>Set Index</a:t>
              </a:r>
              <a:endParaRPr lang="en-US" sz="2400" dirty="0">
                <a:latin typeface="Calibri" charset="0"/>
              </a:endParaRPr>
            </a:p>
          </p:txBody>
        </p:sp>
        <p:sp>
          <p:nvSpPr>
            <p:cNvPr id="55307"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
        <p:nvSpPr>
          <p:cNvPr id="16" name="Slide Number Placeholder 15"/>
          <p:cNvSpPr>
            <a:spLocks noGrp="1"/>
          </p:cNvSpPr>
          <p:nvPr>
            <p:ph type="sldNum" sz="quarter" idx="12"/>
          </p:nvPr>
        </p:nvSpPr>
        <p:spPr/>
        <p:txBody>
          <a:bodyPr/>
          <a:lstStyle/>
          <a:p>
            <a:fld id="{3CC63E4C-4642-794D-A2FD-70F6B81535F5}" type="slidenum">
              <a:rPr lang="en-US" smtClean="0"/>
              <a:pPr/>
              <a:t>25</a:t>
            </a:fld>
            <a:endParaRPr lang="en-US" dirty="0"/>
          </a:p>
        </p:txBody>
      </p:sp>
      <p:cxnSp>
        <p:nvCxnSpPr>
          <p:cNvPr id="18" name="Straight Arrow Connector 17"/>
          <p:cNvCxnSpPr/>
          <p:nvPr/>
        </p:nvCxnSpPr>
        <p:spPr>
          <a:xfrm>
            <a:off x="838200" y="3581400"/>
            <a:ext cx="7086600" cy="1588"/>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02852" y="3182140"/>
            <a:ext cx="4237759" cy="461665"/>
          </a:xfrm>
          <a:prstGeom prst="rect">
            <a:avLst/>
          </a:prstGeom>
          <a:noFill/>
        </p:spPr>
        <p:txBody>
          <a:bodyPr wrap="none" rtlCol="0">
            <a:spAutoFit/>
          </a:bodyPr>
          <a:lstStyle/>
          <a:p>
            <a:r>
              <a:rPr lang="en-US" sz="2400" dirty="0" smtClean="0"/>
              <a:t>Processor Address (32-bits total)</a:t>
            </a:r>
            <a:endParaRPr lang="en-US" sz="2400" dirty="0"/>
          </a:p>
        </p:txBody>
      </p:sp>
    </p:spTree>
    <p:extLst>
      <p:ext uri="{BB962C8B-B14F-4D97-AF65-F5344CB8AC3E}">
        <p14:creationId xmlns:p14="http://schemas.microsoft.com/office/powerpoint/2010/main" val="16389543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limit to number of sets?</a:t>
            </a:r>
          </a:p>
        </p:txBody>
      </p:sp>
      <p:sp>
        <p:nvSpPr>
          <p:cNvPr id="3" name="Content Placeholder 2"/>
          <p:cNvSpPr>
            <a:spLocks noGrp="1"/>
          </p:cNvSpPr>
          <p:nvPr>
            <p:ph idx="1"/>
          </p:nvPr>
        </p:nvSpPr>
        <p:spPr>
          <a:xfrm>
            <a:off x="457200" y="1219200"/>
            <a:ext cx="8229600" cy="5296841"/>
          </a:xfrm>
        </p:spPr>
        <p:txBody>
          <a:bodyPr>
            <a:normAutofit/>
          </a:bodyPr>
          <a:lstStyle/>
          <a:p>
            <a:pPr lvl="0">
              <a:defRPr/>
            </a:pPr>
            <a:r>
              <a:rPr lang="en-US" dirty="0" smtClean="0"/>
              <a:t>For a given total number of blocks, we can </a:t>
            </a:r>
            <a:r>
              <a:rPr lang="en-US" dirty="0" smtClean="0"/>
              <a:t>save more comparators if have more than 2 sets</a:t>
            </a:r>
          </a:p>
          <a:p>
            <a:r>
              <a:rPr lang="en-US" dirty="0" smtClean="0"/>
              <a:t>Limit: As Many Sets as Cache </a:t>
            </a:r>
            <a:r>
              <a:rPr lang="en-US" dirty="0" smtClean="0"/>
              <a:t>Blocks =&gt; only one block per set </a:t>
            </a:r>
            <a:r>
              <a:rPr lang="en-US" dirty="0" smtClean="0"/>
              <a:t>– only needs one comparator</a:t>
            </a:r>
            <a:r>
              <a:rPr lang="en-US" dirty="0" smtClean="0"/>
              <a:t>! </a:t>
            </a:r>
            <a:endParaRPr lang="en-US" dirty="0" smtClean="0"/>
          </a:p>
          <a:p>
            <a:r>
              <a:rPr lang="en-US" dirty="0" smtClean="0"/>
              <a:t>Called “Direct-Mapped” Design</a:t>
            </a:r>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grpSp>
        <p:nvGrpSpPr>
          <p:cNvPr id="17" name="Group 16"/>
          <p:cNvGrpSpPr/>
          <p:nvPr/>
        </p:nvGrpSpPr>
        <p:grpSpPr>
          <a:xfrm>
            <a:off x="1143000" y="5410200"/>
            <a:ext cx="7067810" cy="737229"/>
            <a:chOff x="838200" y="3657599"/>
            <a:chExt cx="7067810" cy="737229"/>
          </a:xfrm>
        </p:grpSpPr>
        <p:sp>
          <p:nvSpPr>
            <p:cNvPr id="18"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19"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20" name="Line 6"/>
            <p:cNvSpPr>
              <a:spLocks noChangeShapeType="1"/>
            </p:cNvSpPr>
            <p:nvPr/>
          </p:nvSpPr>
          <p:spPr bwMode="auto">
            <a:xfrm>
              <a:off x="4796354"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21"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22" name="Text Box 10"/>
            <p:cNvSpPr txBox="1">
              <a:spLocks noChangeArrowheads="1"/>
            </p:cNvSpPr>
            <p:nvPr/>
          </p:nvSpPr>
          <p:spPr bwMode="auto">
            <a:xfrm>
              <a:off x="5001711" y="3766915"/>
              <a:ext cx="867395"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Index</a:t>
              </a:r>
            </a:p>
          </p:txBody>
        </p:sp>
        <p:sp>
          <p:nvSpPr>
            <p:cNvPr id="23"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Tree>
    <p:extLst>
      <p:ext uri="{BB962C8B-B14F-4D97-AF65-F5344CB8AC3E}">
        <p14:creationId xmlns:p14="http://schemas.microsoft.com/office/powerpoint/2010/main" val="38362396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868362"/>
          </a:xfrm>
        </p:spPr>
        <p:txBody>
          <a:bodyPr>
            <a:noAutofit/>
          </a:bodyPr>
          <a:lstStyle/>
          <a:p>
            <a:r>
              <a:rPr lang="en-US" sz="3600" dirty="0" smtClean="0"/>
              <a:t>Direct Mapped Cache Ex: </a:t>
            </a:r>
            <a:br>
              <a:rPr lang="en-US" sz="3600" dirty="0" smtClean="0"/>
            </a:br>
            <a:r>
              <a:rPr lang="en-US" sz="3600" dirty="0" smtClean="0"/>
              <a:t>Mapping </a:t>
            </a:r>
            <a:r>
              <a:rPr lang="en-US" sz="3600" dirty="0" smtClean="0"/>
              <a:t>a </a:t>
            </a:r>
            <a:r>
              <a:rPr lang="en-US" sz="3600" dirty="0" smtClean="0"/>
              <a:t>6</a:t>
            </a:r>
            <a:r>
              <a:rPr lang="en-US" sz="3600" dirty="0" smtClean="0"/>
              <a:t>-bit Memory Address</a:t>
            </a:r>
            <a:endParaRPr lang="en-US" sz="3600" dirty="0"/>
          </a:p>
        </p:txBody>
      </p:sp>
      <p:sp>
        <p:nvSpPr>
          <p:cNvPr id="29" name="Content Placeholder 28"/>
          <p:cNvSpPr>
            <a:spLocks noGrp="1"/>
          </p:cNvSpPr>
          <p:nvPr>
            <p:ph idx="1"/>
          </p:nvPr>
        </p:nvSpPr>
        <p:spPr>
          <a:xfrm>
            <a:off x="228600" y="3505200"/>
            <a:ext cx="8915400" cy="3124200"/>
          </a:xfrm>
        </p:spPr>
        <p:txBody>
          <a:bodyPr>
            <a:normAutofit lnSpcReduction="10000"/>
          </a:bodyPr>
          <a:lstStyle/>
          <a:p>
            <a:r>
              <a:rPr lang="en-US" sz="2000" dirty="0" smtClean="0"/>
              <a:t>In example, block size is 4 bytes/1 </a:t>
            </a:r>
            <a:r>
              <a:rPr lang="en-US" sz="2000" dirty="0" smtClean="0"/>
              <a:t>word</a:t>
            </a:r>
            <a:endParaRPr lang="en-US" sz="2000" dirty="0" smtClean="0"/>
          </a:p>
          <a:p>
            <a:r>
              <a:rPr lang="en-US" sz="2000" dirty="0" smtClean="0"/>
              <a:t>Memory and cache blocks </a:t>
            </a:r>
            <a:r>
              <a:rPr lang="en-US" sz="2000" dirty="0" smtClean="0"/>
              <a:t>always </a:t>
            </a:r>
            <a:r>
              <a:rPr lang="en-US" sz="2000" dirty="0" smtClean="0"/>
              <a:t>the same size, unit of transfer between memory and cache</a:t>
            </a:r>
          </a:p>
          <a:p>
            <a:r>
              <a:rPr lang="en-US" sz="2000" dirty="0" smtClean="0"/>
              <a:t># Memory blocks &gt;&gt; # Cache blocks</a:t>
            </a:r>
          </a:p>
          <a:p>
            <a:pPr lvl="1"/>
            <a:r>
              <a:rPr lang="en-US" sz="1800" dirty="0" smtClean="0"/>
              <a:t>16 Memory </a:t>
            </a:r>
            <a:r>
              <a:rPr lang="en-US" sz="1800" dirty="0" smtClean="0"/>
              <a:t>blocks = 16 words = 64 bytes =&gt; 6 </a:t>
            </a:r>
            <a:r>
              <a:rPr lang="en-US" sz="1800" dirty="0" smtClean="0"/>
              <a:t>bits to address all bytes</a:t>
            </a:r>
          </a:p>
          <a:p>
            <a:pPr lvl="1"/>
            <a:r>
              <a:rPr lang="en-US" sz="1800" dirty="0" smtClean="0"/>
              <a:t>4 Cache blocks, 4 bytes (1 word) per block</a:t>
            </a:r>
          </a:p>
          <a:p>
            <a:pPr lvl="1"/>
            <a:r>
              <a:rPr lang="en-US" sz="1800" dirty="0" smtClean="0"/>
              <a:t>4 Memory blocks map to each cache block</a:t>
            </a:r>
          </a:p>
          <a:p>
            <a:r>
              <a:rPr lang="en-US" sz="2000" dirty="0" smtClean="0"/>
              <a:t>Memory </a:t>
            </a:r>
            <a:r>
              <a:rPr lang="en-US" sz="2000" dirty="0" smtClean="0"/>
              <a:t>block to cache block, aka </a:t>
            </a:r>
            <a:r>
              <a:rPr lang="en-US" sz="2000" i="1" dirty="0" smtClean="0">
                <a:solidFill>
                  <a:srgbClr val="0000FF"/>
                </a:solidFill>
              </a:rPr>
              <a:t>index</a:t>
            </a:r>
            <a:r>
              <a:rPr lang="en-US" sz="2000" dirty="0" smtClean="0"/>
              <a:t>: middle two bits</a:t>
            </a:r>
          </a:p>
          <a:p>
            <a:r>
              <a:rPr lang="en-US" sz="2000" dirty="0" smtClean="0"/>
              <a:t>Which memory block is in a given cache block, aka </a:t>
            </a:r>
            <a:r>
              <a:rPr lang="en-US" sz="2000" i="1" dirty="0" smtClean="0">
                <a:solidFill>
                  <a:srgbClr val="0000FF"/>
                </a:solidFill>
              </a:rPr>
              <a:t>tag</a:t>
            </a:r>
            <a:r>
              <a:rPr lang="en-US" sz="2000" dirty="0" smtClean="0"/>
              <a:t>: top two bits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7" name="Rectangle 6"/>
          <p:cNvSpPr/>
          <p:nvPr/>
        </p:nvSpPr>
        <p:spPr>
          <a:xfrm>
            <a:off x="1447800" y="1667014"/>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1447800" y="1260614"/>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smtClean="0"/>
                <a:t>0</a:t>
              </a:r>
              <a:endParaRPr lang="en-US" sz="2000" dirty="0"/>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smtClean="0"/>
                <a:t>5</a:t>
              </a:r>
              <a:endParaRPr lang="en-US" sz="2000" dirty="0"/>
            </a:p>
          </p:txBody>
        </p:sp>
      </p:grpSp>
      <p:grpSp>
        <p:nvGrpSpPr>
          <p:cNvPr id="8" name="Group 20"/>
          <p:cNvGrpSpPr/>
          <p:nvPr/>
        </p:nvGrpSpPr>
        <p:grpSpPr>
          <a:xfrm>
            <a:off x="5663406" y="1260614"/>
            <a:ext cx="2044819" cy="1657410"/>
            <a:chOff x="5663406" y="1473200"/>
            <a:chExt cx="2044819" cy="1657410"/>
          </a:xfrm>
        </p:grpSpPr>
        <p:cxnSp>
          <p:nvCxnSpPr>
            <p:cNvPr id="9" name="Straight Connector 8"/>
            <p:cNvCxnSpPr/>
            <p:nvPr/>
          </p:nvCxnSpPr>
          <p:spPr>
            <a:xfrm rot="5400000">
              <a:off x="5264150" y="22796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6900" y="1473200"/>
              <a:ext cx="314659" cy="400110"/>
            </a:xfrm>
            <a:prstGeom prst="rect">
              <a:avLst/>
            </a:prstGeom>
            <a:noFill/>
          </p:spPr>
          <p:txBody>
            <a:bodyPr wrap="none" rtlCol="0">
              <a:spAutoFit/>
            </a:bodyPr>
            <a:lstStyle/>
            <a:p>
              <a:r>
                <a:rPr lang="en-US" sz="2000" dirty="0" smtClean="0"/>
                <a:t>1</a:t>
              </a:r>
              <a:endParaRPr lang="en-US" sz="2000" dirty="0"/>
            </a:p>
          </p:txBody>
        </p:sp>
        <p:sp>
          <p:nvSpPr>
            <p:cNvPr id="18" name="TextBox 17"/>
            <p:cNvSpPr txBox="1"/>
            <p:nvPr/>
          </p:nvSpPr>
          <p:spPr>
            <a:xfrm>
              <a:off x="5676900" y="2730500"/>
              <a:ext cx="2031325" cy="400110"/>
            </a:xfrm>
            <a:prstGeom prst="rect">
              <a:avLst/>
            </a:prstGeom>
            <a:noFill/>
          </p:spPr>
          <p:txBody>
            <a:bodyPr wrap="none" rtlCol="0">
              <a:spAutoFit/>
            </a:bodyPr>
            <a:lstStyle/>
            <a:p>
              <a:r>
                <a:rPr lang="en-US" sz="2000" dirty="0" smtClean="0"/>
                <a:t>Byte </a:t>
              </a:r>
              <a:r>
                <a:rPr lang="en-US" sz="2000" dirty="0" smtClean="0"/>
                <a:t>Within Block</a:t>
              </a:r>
              <a:endParaRPr lang="en-US" sz="2000" dirty="0"/>
            </a:p>
          </p:txBody>
        </p:sp>
        <p:sp>
          <p:nvSpPr>
            <p:cNvPr id="22" name="TextBox 21"/>
            <p:cNvSpPr txBox="1"/>
            <p:nvPr/>
          </p:nvSpPr>
          <p:spPr>
            <a:xfrm>
              <a:off x="5867400" y="2036921"/>
              <a:ext cx="1634645" cy="461665"/>
            </a:xfrm>
            <a:prstGeom prst="rect">
              <a:avLst/>
            </a:prstGeom>
            <a:noFill/>
          </p:spPr>
          <p:txBody>
            <a:bodyPr wrap="none" rtlCol="0">
              <a:spAutoFit/>
            </a:bodyPr>
            <a:lstStyle/>
            <a:p>
              <a:r>
                <a:rPr lang="en-US" sz="2400" i="1" dirty="0" smtClean="0">
                  <a:solidFill>
                    <a:srgbClr val="0000FF"/>
                  </a:solidFill>
                </a:rPr>
                <a:t>Byte </a:t>
              </a:r>
              <a:r>
                <a:rPr lang="en-US" sz="2400" i="1" dirty="0" smtClean="0">
                  <a:solidFill>
                    <a:srgbClr val="0000FF"/>
                  </a:solidFill>
                </a:rPr>
                <a:t>Offset</a:t>
              </a:r>
              <a:endParaRPr lang="en-US" sz="2400" i="1" dirty="0"/>
            </a:p>
          </p:txBody>
        </p:sp>
      </p:grpSp>
      <p:grpSp>
        <p:nvGrpSpPr>
          <p:cNvPr id="17" name="Group 21"/>
          <p:cNvGrpSpPr/>
          <p:nvPr/>
        </p:nvGrpSpPr>
        <p:grpSpPr>
          <a:xfrm>
            <a:off x="3606006" y="1260614"/>
            <a:ext cx="2029953" cy="1670110"/>
            <a:chOff x="3606006" y="1473200"/>
            <a:chExt cx="2029953" cy="1670110"/>
          </a:xfrm>
        </p:grpSpPr>
        <p:sp>
          <p:nvSpPr>
            <p:cNvPr id="13" name="TextBox 12"/>
            <p:cNvSpPr txBox="1"/>
            <p:nvPr/>
          </p:nvSpPr>
          <p:spPr>
            <a:xfrm>
              <a:off x="5321300" y="1473200"/>
              <a:ext cx="314659" cy="400110"/>
            </a:xfrm>
            <a:prstGeom prst="rect">
              <a:avLst/>
            </a:prstGeom>
            <a:noFill/>
          </p:spPr>
          <p:txBody>
            <a:bodyPr wrap="none" rtlCol="0">
              <a:spAutoFit/>
            </a:bodyPr>
            <a:lstStyle/>
            <a:p>
              <a:r>
                <a:rPr lang="en-US" sz="2000" dirty="0" smtClean="0"/>
                <a:t>2</a:t>
              </a:r>
              <a:endParaRPr lang="en-US" sz="2000" dirty="0"/>
            </a:p>
          </p:txBody>
        </p:sp>
        <p:cxnSp>
          <p:nvCxnSpPr>
            <p:cNvPr id="14" name="Straight Connector 13"/>
            <p:cNvCxnSpPr/>
            <p:nvPr/>
          </p:nvCxnSpPr>
          <p:spPr>
            <a:xfrm rot="5400000">
              <a:off x="3206750" y="22923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19500" y="1473200"/>
              <a:ext cx="314659" cy="400110"/>
            </a:xfrm>
            <a:prstGeom prst="rect">
              <a:avLst/>
            </a:prstGeom>
            <a:noFill/>
          </p:spPr>
          <p:txBody>
            <a:bodyPr wrap="none" rtlCol="0">
              <a:spAutoFit/>
            </a:bodyPr>
            <a:lstStyle/>
            <a:p>
              <a:r>
                <a:rPr lang="en-US" sz="2000" dirty="0" smtClean="0"/>
                <a:t>3</a:t>
              </a:r>
              <a:endParaRPr lang="en-US" sz="2000" dirty="0"/>
            </a:p>
          </p:txBody>
        </p:sp>
        <p:sp>
          <p:nvSpPr>
            <p:cNvPr id="19" name="TextBox 18"/>
            <p:cNvSpPr txBox="1"/>
            <p:nvPr/>
          </p:nvSpPr>
          <p:spPr>
            <a:xfrm>
              <a:off x="3810000" y="2743200"/>
              <a:ext cx="1690612" cy="400110"/>
            </a:xfrm>
            <a:prstGeom prst="rect">
              <a:avLst/>
            </a:prstGeom>
            <a:noFill/>
          </p:spPr>
          <p:txBody>
            <a:bodyPr wrap="none" rtlCol="0">
              <a:spAutoFit/>
            </a:bodyPr>
            <a:lstStyle/>
            <a:p>
              <a:pPr algn="ctr"/>
              <a:r>
                <a:rPr lang="en-US" sz="2000" dirty="0" smtClean="0"/>
                <a:t>Block Within </a:t>
              </a:r>
              <a:r>
                <a:rPr lang="en-US" sz="2000" dirty="0" smtClean="0"/>
                <a:t>$</a:t>
              </a:r>
              <a:endParaRPr lang="en-US" sz="2000" dirty="0" smtClean="0"/>
            </a:p>
          </p:txBody>
        </p:sp>
      </p:grpSp>
      <p:grpSp>
        <p:nvGrpSpPr>
          <p:cNvPr id="21" name="Group 22"/>
          <p:cNvGrpSpPr/>
          <p:nvPr/>
        </p:nvGrpSpPr>
        <p:grpSpPr>
          <a:xfrm>
            <a:off x="914400" y="1260614"/>
            <a:ext cx="2664159" cy="2015986"/>
            <a:chOff x="914400" y="1473200"/>
            <a:chExt cx="2664159" cy="2015986"/>
          </a:xfrm>
        </p:grpSpPr>
        <p:sp>
          <p:nvSpPr>
            <p:cNvPr id="16" name="TextBox 15"/>
            <p:cNvSpPr txBox="1"/>
            <p:nvPr/>
          </p:nvSpPr>
          <p:spPr>
            <a:xfrm>
              <a:off x="3263900" y="1473200"/>
              <a:ext cx="314659" cy="400110"/>
            </a:xfrm>
            <a:prstGeom prst="rect">
              <a:avLst/>
            </a:prstGeom>
            <a:noFill/>
          </p:spPr>
          <p:txBody>
            <a:bodyPr wrap="none" rtlCol="0">
              <a:spAutoFit/>
            </a:bodyPr>
            <a:lstStyle/>
            <a:p>
              <a:r>
                <a:rPr lang="en-US" sz="2000" dirty="0" smtClean="0"/>
                <a:t>4</a:t>
              </a:r>
              <a:endParaRPr lang="en-US" sz="2000" dirty="0"/>
            </a:p>
          </p:txBody>
        </p:sp>
        <p:sp>
          <p:nvSpPr>
            <p:cNvPr id="20" name="TextBox 19"/>
            <p:cNvSpPr txBox="1"/>
            <p:nvPr/>
          </p:nvSpPr>
          <p:spPr>
            <a:xfrm>
              <a:off x="914400" y="2781300"/>
              <a:ext cx="2650807" cy="707886"/>
            </a:xfrm>
            <a:prstGeom prst="rect">
              <a:avLst/>
            </a:prstGeom>
            <a:noFill/>
          </p:spPr>
          <p:txBody>
            <a:bodyPr wrap="square" rtlCol="0">
              <a:spAutoFit/>
            </a:bodyPr>
            <a:lstStyle/>
            <a:p>
              <a:pPr algn="ctr"/>
              <a:r>
                <a:rPr lang="en-US" sz="2000" dirty="0" err="1" smtClean="0"/>
                <a:t>Mem</a:t>
              </a:r>
              <a:r>
                <a:rPr lang="en-US" sz="2000" dirty="0" smtClean="0"/>
                <a:t> Block Within</a:t>
              </a:r>
              <a:br>
                <a:rPr lang="en-US" sz="2000" dirty="0" smtClean="0"/>
              </a:br>
              <a:r>
                <a:rPr lang="en-US" sz="2000" dirty="0" smtClean="0"/>
                <a:t>$ </a:t>
              </a:r>
              <a:r>
                <a:rPr lang="en-US" sz="2000" dirty="0" smtClean="0"/>
                <a:t>Block</a:t>
              </a:r>
              <a:endParaRPr lang="en-US" sz="2000" dirty="0" smtClean="0"/>
            </a:p>
          </p:txBody>
        </p:sp>
      </p:grpSp>
      <p:sp>
        <p:nvSpPr>
          <p:cNvPr id="4" name="TextBox 3"/>
          <p:cNvSpPr txBox="1"/>
          <p:nvPr/>
        </p:nvSpPr>
        <p:spPr>
          <a:xfrm>
            <a:off x="2133600" y="1752600"/>
            <a:ext cx="818741" cy="523220"/>
          </a:xfrm>
          <a:prstGeom prst="rect">
            <a:avLst/>
          </a:prstGeom>
          <a:noFill/>
        </p:spPr>
        <p:txBody>
          <a:bodyPr wrap="none" rtlCol="0">
            <a:spAutoFit/>
          </a:bodyPr>
          <a:lstStyle/>
          <a:p>
            <a:r>
              <a:rPr lang="en-US" sz="2800" i="1" dirty="0" smtClean="0">
                <a:solidFill>
                  <a:srgbClr val="0000FF"/>
                </a:solidFill>
              </a:rPr>
              <a:t>Tag</a:t>
            </a:r>
            <a:endParaRPr lang="en-US" sz="2800" i="1" dirty="0">
              <a:solidFill>
                <a:srgbClr val="0000FF"/>
              </a:solidFill>
            </a:endParaRPr>
          </a:p>
        </p:txBody>
      </p:sp>
      <p:sp>
        <p:nvSpPr>
          <p:cNvPr id="5" name="TextBox 4"/>
          <p:cNvSpPr txBox="1"/>
          <p:nvPr/>
        </p:nvSpPr>
        <p:spPr>
          <a:xfrm>
            <a:off x="4191000" y="1752600"/>
            <a:ext cx="1061220" cy="523220"/>
          </a:xfrm>
          <a:prstGeom prst="rect">
            <a:avLst/>
          </a:prstGeom>
          <a:noFill/>
        </p:spPr>
        <p:txBody>
          <a:bodyPr wrap="none" rtlCol="0">
            <a:spAutoFit/>
          </a:bodyPr>
          <a:lstStyle/>
          <a:p>
            <a:r>
              <a:rPr lang="en-US" sz="2800" i="1" dirty="0" smtClean="0">
                <a:solidFill>
                  <a:srgbClr val="0000FF"/>
                </a:solidFill>
              </a:rPr>
              <a:t>Index</a:t>
            </a:r>
            <a:endParaRPr lang="en-US" sz="2800" i="1" dirty="0">
              <a:solidFill>
                <a:srgbClr val="0000FF"/>
              </a:solidFill>
            </a:endParaRPr>
          </a:p>
        </p:txBody>
      </p:sp>
    </p:spTree>
    <p:extLst>
      <p:ext uri="{BB962C8B-B14F-4D97-AF65-F5344CB8AC3E}">
        <p14:creationId xmlns:p14="http://schemas.microsoft.com/office/powerpoint/2010/main" val="17687710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Detail: Valid Bit</a:t>
            </a:r>
            <a:endParaRPr lang="en-US" dirty="0"/>
          </a:p>
        </p:txBody>
      </p:sp>
      <p:sp>
        <p:nvSpPr>
          <p:cNvPr id="3" name="Content Placeholder 2"/>
          <p:cNvSpPr>
            <a:spLocks noGrp="1"/>
          </p:cNvSpPr>
          <p:nvPr>
            <p:ph idx="1"/>
          </p:nvPr>
        </p:nvSpPr>
        <p:spPr/>
        <p:txBody>
          <a:bodyPr/>
          <a:lstStyle/>
          <a:p>
            <a:r>
              <a:rPr lang="en-US" dirty="0" smtClean="0"/>
              <a:t>When start a new program, cache does not have valid information for this program</a:t>
            </a:r>
          </a:p>
          <a:p>
            <a:r>
              <a:rPr lang="en-US" dirty="0" smtClean="0"/>
              <a:t>Need an indicator whether this tag entry is valid for this program</a:t>
            </a:r>
          </a:p>
          <a:p>
            <a:r>
              <a:rPr lang="en-US" dirty="0" smtClean="0"/>
              <a:t>Add a “valid bit” to the cache tag entry</a:t>
            </a:r>
          </a:p>
          <a:p>
            <a:pPr marL="457200" lvl="1" indent="0">
              <a:buNone/>
            </a:pPr>
            <a:r>
              <a:rPr lang="en-US" dirty="0" smtClean="0"/>
              <a:t> 0 </a:t>
            </a:r>
            <a:r>
              <a:rPr lang="en-US" dirty="0" smtClean="0"/>
              <a:t>=&gt; cache miss, even if by chance, address = tag</a:t>
            </a:r>
          </a:p>
          <a:p>
            <a:pPr marL="457200" lvl="1" indent="0">
              <a:buNone/>
            </a:pPr>
            <a:r>
              <a:rPr lang="en-US" dirty="0" smtClean="0"/>
              <a:t> 1 </a:t>
            </a:r>
            <a:r>
              <a:rPr lang="en-US" dirty="0" smtClean="0"/>
              <a:t>=&gt; cache hit, if processor address = tag</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Tree>
    <p:extLst>
      <p:ext uri="{BB962C8B-B14F-4D97-AF65-F5344CB8AC3E}">
        <p14:creationId xmlns:p14="http://schemas.microsoft.com/office/powerpoint/2010/main" val="8423668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457200" y="274638"/>
            <a:ext cx="8229600" cy="868362"/>
          </a:xfrm>
        </p:spPr>
        <p:txBody>
          <a:bodyPr/>
          <a:lstStyle/>
          <a:p>
            <a:r>
              <a:rPr lang="en-US" dirty="0"/>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a:t>
            </a:r>
            <a:r>
              <a:rPr lang="en-US" sz="2000" dirty="0" smtClean="0"/>
              <a:t>low-order </a:t>
            </a:r>
            <a:r>
              <a:rPr lang="en-US" sz="2000" dirty="0"/>
              <a:t>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8600" y="4038600"/>
            <a:ext cx="3285066" cy="2246769"/>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memory block in cache?</a:t>
            </a:r>
            <a:endParaRPr lang="en-US" sz="2000" dirty="0" smtClean="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smtClean="0">
                <a:solidFill>
                  <a:srgbClr val="FF0000"/>
                </a:solidFill>
              </a:rPr>
              <a:t>high</a:t>
            </a:r>
            <a:r>
              <a:rPr lang="en-US" sz="2000" dirty="0">
                <a:solidFill>
                  <a:schemeClr val="accent2"/>
                </a:solidFill>
              </a:rPr>
              <a:t>-</a:t>
            </a:r>
            <a:r>
              <a:rPr lang="en-US" sz="2000" dirty="0" smtClean="0">
                <a:solidFill>
                  <a:srgbClr val="FF0000"/>
                </a:solidFill>
              </a:rPr>
              <a:t>order </a:t>
            </a:r>
            <a:r>
              <a:rPr lang="en-US" sz="2000" dirty="0">
                <a:solidFill>
                  <a:srgbClr val="FF0000"/>
                </a:solidFill>
              </a:rPr>
              <a:t>2 memory address bits </a:t>
            </a:r>
            <a:r>
              <a:rPr lang="en-US" sz="2000" dirty="0">
                <a:solidFill>
                  <a:schemeClr val="tx1"/>
                </a:solidFill>
              </a:rPr>
              <a:t>to tell if the memory block is in the </a:t>
            </a:r>
            <a:r>
              <a:rPr lang="en-US" sz="2000" dirty="0" smtClean="0">
                <a:solidFill>
                  <a:schemeClr val="tx1"/>
                </a:solidFill>
              </a:rPr>
              <a:t>cache </a:t>
            </a:r>
            <a:br>
              <a:rPr lang="en-US" sz="2000" dirty="0" smtClean="0">
                <a:solidFill>
                  <a:schemeClr val="tx1"/>
                </a:solidFill>
              </a:rPr>
            </a:br>
            <a:r>
              <a:rPr lang="en-US" sz="2000" dirty="0" smtClean="0">
                <a:solidFill>
                  <a:schemeClr val="tx1"/>
                </a:solidFill>
              </a:rPr>
              <a:t>(provided </a:t>
            </a:r>
            <a:r>
              <a:rPr lang="en-US" sz="2000" dirty="0" smtClean="0"/>
              <a:t>valid bit is set)</a:t>
            </a:r>
            <a:endParaRPr lang="en-US" sz="2000" dirty="0">
              <a:solidFill>
                <a:schemeClr val="tx1"/>
              </a:solidFill>
            </a:endParaRP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a:t>
            </a:r>
            <a:r>
              <a:rPr lang="en-US" dirty="0" smtClean="0">
                <a:solidFill>
                  <a:schemeClr val="tx1"/>
                </a:solidFill>
              </a:rPr>
              <a:t>bits (xx) </a:t>
            </a:r>
            <a:r>
              <a:rPr lang="en-US" dirty="0">
                <a:solidFill>
                  <a:schemeClr val="tx1"/>
                </a:solidFill>
              </a:rPr>
              <a:t>define the byte in the</a:t>
            </a:r>
            <a:r>
              <a:rPr lang="en-US" dirty="0" smtClean="0">
                <a:solidFill>
                  <a:schemeClr val="tx1"/>
                </a:solidFill>
              </a:rPr>
              <a:t> block (</a:t>
            </a:r>
            <a:r>
              <a:rPr lang="en-US" dirty="0">
                <a:solidFill>
                  <a:schemeClr val="tx1"/>
                </a:solidFill>
              </a:rPr>
              <a:t>32b words)</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9" name="Slide Number Placeholder 98"/>
          <p:cNvSpPr>
            <a:spLocks noGrp="1"/>
          </p:cNvSpPr>
          <p:nvPr>
            <p:ph type="sldNum" sz="quarter" idx="12"/>
          </p:nvPr>
        </p:nvSpPr>
        <p:spPr/>
        <p:txBody>
          <a:bodyPr/>
          <a:lstStyle/>
          <a:p>
            <a:fld id="{3CC63E4C-4642-794D-A2FD-70F6B81535F5}" type="slidenum">
              <a:rPr lang="en-US" smtClean="0"/>
              <a:pPr/>
              <a:t>29</a:t>
            </a:fld>
            <a:endParaRPr lang="en-US"/>
          </a:p>
        </p:txBody>
      </p:sp>
    </p:spTree>
    <p:extLst>
      <p:ext uri="{BB962C8B-B14F-4D97-AF65-F5344CB8AC3E}">
        <p14:creationId xmlns:p14="http://schemas.microsoft.com/office/powerpoint/2010/main" val="39839239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p:txBody>
          <a:bodyPr>
            <a:normAutofit/>
          </a:bodyPr>
          <a:lstStyle/>
          <a:p>
            <a:r>
              <a:rPr lang="en-US" dirty="0" smtClean="0"/>
              <a:t>Components of a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3</a:t>
            </a:fld>
            <a:endParaRPr lang="en-US"/>
          </a:p>
        </p:txBody>
      </p:sp>
      <p:grpSp>
        <p:nvGrpSpPr>
          <p:cNvPr id="270"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49530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828800"/>
            <a:ext cx="2854568" cy="4560332"/>
            <a:chOff x="2743200" y="1828800"/>
            <a:chExt cx="2854568" cy="4560332"/>
          </a:xfrm>
        </p:grpSpPr>
        <p:grpSp>
          <p:nvGrpSpPr>
            <p:cNvPr id="272" name="Group 271"/>
            <p:cNvGrpSpPr/>
            <p:nvPr/>
          </p:nvGrpSpPr>
          <p:grpSpPr>
            <a:xfrm>
              <a:off x="3429000" y="1828800"/>
              <a:ext cx="1415937" cy="3465731"/>
              <a:chOff x="3429000" y="1828800"/>
              <a:chExt cx="1415937" cy="3465731"/>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0" idx="1"/>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81400" y="18288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657600" y="32766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733800" y="3925669"/>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810000" y="46482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148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49655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49415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Tree>
    <p:extLst>
      <p:ext uri="{BB962C8B-B14F-4D97-AF65-F5344CB8AC3E}">
        <p14:creationId xmlns:p14="http://schemas.microsoft.com/office/powerpoint/2010/main" val="30634376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457200" y="152400"/>
            <a:ext cx="8229600" cy="792162"/>
          </a:xfrm>
          <a:noFill/>
          <a:ln/>
        </p:spPr>
        <p:txBody>
          <a:bodyPr lIns="90488" tIns="44450" rIns="90488" bIns="44450" anchor="ctr">
            <a:normAutofit/>
          </a:bodyPr>
          <a:lstStyle/>
          <a:p>
            <a:r>
              <a:rPr lang="en-US" dirty="0" smtClean="0"/>
              <a:t>Direct-Mapped </a:t>
            </a:r>
            <a:r>
              <a:rPr lang="en-US" dirty="0"/>
              <a:t>Cache Example</a:t>
            </a:r>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900488" cy="709613"/>
            <a:chOff x="2072" y="763"/>
            <a:chExt cx="2457"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719" cy="213"/>
            </a:xfrm>
            <a:prstGeom prst="rect">
              <a:avLst/>
            </a:prstGeom>
            <a:noFill/>
            <a:ln w="12700">
              <a:noFill/>
              <a:miter lim="800000"/>
              <a:headEnd/>
              <a:tailEnd/>
            </a:ln>
            <a:effectLst/>
          </p:spPr>
          <p:txBody>
            <a:bodyPr wrap="square">
              <a:spAutoFit/>
            </a:bodyPr>
            <a:lstStyle/>
            <a:p>
              <a:r>
                <a:rPr lang="en-US" sz="1600" dirty="0" smtClean="0">
                  <a:solidFill>
                    <a:schemeClr val="tx1"/>
                  </a:solidFill>
                </a:rPr>
                <a:t>Byte </a:t>
              </a:r>
              <a:r>
                <a:rPr lang="en-US" sz="1600" dirty="0" smtClean="0">
                  <a:solidFill>
                    <a:schemeClr val="tx1"/>
                  </a:solidFill>
                </a:rPr>
                <a:t>offset</a:t>
              </a:r>
              <a:endParaRPr lang="en-US" sz="1600" dirty="0">
                <a:solidFill>
                  <a:schemeClr val="tx1"/>
                </a:solidFill>
              </a:endParaRP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10668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2" name="Slide Number Placeholder 61"/>
          <p:cNvSpPr>
            <a:spLocks noGrp="1"/>
          </p:cNvSpPr>
          <p:nvPr>
            <p:ph type="sldNum" sz="quarter" idx="12"/>
          </p:nvPr>
        </p:nvSpPr>
        <p:spPr/>
        <p:txBody>
          <a:bodyPr/>
          <a:lstStyle/>
          <a:p>
            <a:fld id="{3CC63E4C-4642-794D-A2FD-70F6B81535F5}" type="slidenum">
              <a:rPr lang="en-US" smtClean="0"/>
              <a:pPr/>
              <a:t>30</a:t>
            </a:fld>
            <a:endParaRPr lang="en-US" dirty="0"/>
          </a:p>
        </p:txBody>
      </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457200" y="4507761"/>
            <a:ext cx="2209800" cy="2045439"/>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grpSp>
        <p:nvGrpSpPr>
          <p:cNvPr id="73" name="Group 72"/>
          <p:cNvGrpSpPr/>
          <p:nvPr/>
        </p:nvGrpSpPr>
        <p:grpSpPr>
          <a:xfrm>
            <a:off x="4502469" y="5384586"/>
            <a:ext cx="2027664" cy="461665"/>
            <a:chOff x="4502469" y="5384586"/>
            <a:chExt cx="2027664" cy="461665"/>
          </a:xfrm>
        </p:grpSpPr>
        <p:sp>
          <p:nvSpPr>
            <p:cNvPr id="68" name="TextBox 67"/>
            <p:cNvSpPr txBox="1"/>
            <p:nvPr/>
          </p:nvSpPr>
          <p:spPr>
            <a:xfrm>
              <a:off x="4848813" y="5384586"/>
              <a:ext cx="1681320" cy="461665"/>
            </a:xfrm>
            <a:prstGeom prst="rect">
              <a:avLst/>
            </a:prstGeom>
            <a:noFill/>
          </p:spPr>
          <p:txBody>
            <a:bodyPr wrap="none" rtlCol="0">
              <a:spAutoFit/>
            </a:bodyPr>
            <a:lstStyle/>
            <a:p>
              <a:r>
                <a:rPr lang="en-US" sz="2400" dirty="0" smtClean="0"/>
                <a:t>Comparator</a:t>
              </a:r>
              <a:endParaRPr lang="en-US" sz="2400" dirty="0"/>
            </a:p>
          </p:txBody>
        </p:sp>
        <p:cxnSp>
          <p:nvCxnSpPr>
            <p:cNvPr id="70" name="Straight Arrow Connector 69"/>
            <p:cNvCxnSpPr>
              <a:stCxn id="68" idx="1"/>
            </p:cNvCxnSpPr>
            <p:nvPr/>
          </p:nvCxnSpPr>
          <p:spPr>
            <a:xfrm rot="10800000">
              <a:off x="4502469" y="5426571"/>
              <a:ext cx="346344" cy="188848"/>
            </a:xfrm>
            <a:prstGeom prst="straightConnector1">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16094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65" grpId="0" autoUpdateAnimBg="0"/>
      <p:bldP spid="66" grpId="0" autoUpdateAnimBg="0"/>
      <p:bldP spid="6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70000" lnSpcReduction="20000"/>
          </a:bodyPr>
          <a:lstStyle/>
          <a:p>
            <a:pPr marL="342900" indent="-342900">
              <a:lnSpc>
                <a:spcPct val="80000"/>
              </a:lnSpc>
            </a:pPr>
            <a:r>
              <a:rPr lang="en-US" dirty="0"/>
              <a:t>Four  words/block, cache size = 1K words</a:t>
            </a:r>
            <a:r>
              <a:rPr lang="en-US" dirty="0" smtClean="0"/>
              <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457200" y="228600"/>
            <a:ext cx="8229600" cy="884238"/>
          </a:xfrm>
          <a:noFill/>
          <a:ln/>
        </p:spPr>
        <p:txBody>
          <a:bodyPr lIns="90488" tIns="44450" rIns="90488" bIns="44450" anchor="ctr">
            <a:normAutofit fontScale="90000"/>
          </a:bodyPr>
          <a:lstStyle/>
          <a:p>
            <a:r>
              <a:rPr lang="en-US" dirty="0" smtClean="0"/>
              <a:t>Multiword-Block Direct-Mapped </a:t>
            </a:r>
            <a:r>
              <a:rPr lang="en-US" dirty="0"/>
              <a:t>Cache</a:t>
            </a:r>
          </a:p>
        </p:txBody>
      </p:sp>
      <p:grpSp>
        <p:nvGrpSpPr>
          <p:cNvPr id="2" name="Group 4"/>
          <p:cNvGrpSpPr>
            <a:grpSpLocks/>
          </p:cNvGrpSpPr>
          <p:nvPr/>
        </p:nvGrpSpPr>
        <p:grpSpPr bwMode="auto">
          <a:xfrm>
            <a:off x="914400" y="1980668"/>
            <a:ext cx="4784726" cy="1846263"/>
            <a:chOff x="576" y="1237"/>
            <a:chExt cx="3014" cy="1163"/>
          </a:xfrm>
        </p:grpSpPr>
        <p:grpSp>
          <p:nvGrpSpPr>
            <p:cNvPr id="3" name="Group 5"/>
            <p:cNvGrpSpPr>
              <a:grpSpLocks/>
            </p:cNvGrpSpPr>
            <p:nvPr/>
          </p:nvGrpSpPr>
          <p:grpSpPr bwMode="auto">
            <a:xfrm>
              <a:off x="576" y="1237"/>
              <a:ext cx="3014" cy="1163"/>
              <a:chOff x="576" y="1237"/>
              <a:chExt cx="3014" cy="1163"/>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sp>
            <p:nvSpPr>
              <p:cNvPr id="96" name="Text Box 7"/>
              <p:cNvSpPr txBox="1">
                <a:spLocks noChangeArrowheads="1"/>
              </p:cNvSpPr>
              <p:nvPr/>
            </p:nvSpPr>
            <p:spPr bwMode="auto">
              <a:xfrm>
                <a:off x="3408" y="1237"/>
                <a:ext cx="182" cy="213"/>
              </a:xfrm>
              <a:prstGeom prst="rect">
                <a:avLst/>
              </a:prstGeom>
              <a:noFill/>
              <a:ln w="12700">
                <a:noFill/>
                <a:miter lim="800000"/>
                <a:headEnd/>
                <a:tailEnd/>
              </a:ln>
              <a:effectLst/>
            </p:spPr>
            <p:txBody>
              <a:bodyPr wrap="none">
                <a:spAutoFit/>
              </a:bodyPr>
              <a:lstStyle/>
              <a:p>
                <a:r>
                  <a:rPr lang="en-US" sz="1600" dirty="0"/>
                  <a:t>2</a:t>
                </a:r>
                <a:endParaRPr lang="en-US" sz="1600" dirty="0">
                  <a:solidFill>
                    <a:schemeClr val="tx1"/>
                  </a:solidFill>
                </a:endParaRPr>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dirty="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388530"/>
            <a:ext cx="4038600" cy="633413"/>
            <a:chOff x="1632" y="864"/>
            <a:chExt cx="2544"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864" cy="213"/>
            </a:xfrm>
            <a:prstGeom prst="rect">
              <a:avLst/>
            </a:prstGeom>
            <a:noFill/>
            <a:ln w="12700">
              <a:noFill/>
              <a:miter lim="800000"/>
              <a:headEnd/>
              <a:tailEnd/>
            </a:ln>
            <a:effectLst/>
          </p:spPr>
          <p:txBody>
            <a:bodyPr wrap="square">
              <a:spAutoFit/>
            </a:bodyPr>
            <a:lstStyle/>
            <a:p>
              <a:r>
                <a:rPr lang="en-US" sz="1600" dirty="0">
                  <a:solidFill>
                    <a:schemeClr val="tx1"/>
                  </a:solidFill>
                </a:rPr>
                <a:t>Byte </a:t>
              </a:r>
              <a:r>
                <a:rPr lang="en-US" sz="1600" dirty="0" smtClean="0">
                  <a:solidFill>
                    <a:schemeClr val="tx1"/>
                  </a:solidFill>
                </a:rPr>
                <a:t>offset</a:t>
              </a:r>
              <a:endParaRPr lang="en-US" sz="1600" dirty="0">
                <a:solidFill>
                  <a:schemeClr val="tx1"/>
                </a:solidFill>
              </a:endParaRP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smtClean="0">
                  <a:solidFill>
                    <a:schemeClr val="tx1"/>
                  </a:solidFill>
                </a:rPr>
                <a:t>Word </a:t>
              </a:r>
              <a:r>
                <a:rPr lang="en-US" sz="1600" dirty="0">
                  <a:solidFill>
                    <a:schemeClr val="tx1"/>
                  </a:solidFill>
                </a:rPr>
                <a:t>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
        <p:nvSpPr>
          <p:cNvPr id="97" name="Slide Number Placeholder 96"/>
          <p:cNvSpPr>
            <a:spLocks noGrp="1"/>
          </p:cNvSpPr>
          <p:nvPr>
            <p:ph type="sldNum" sz="quarter" idx="12"/>
          </p:nvPr>
        </p:nvSpPr>
        <p:spPr/>
        <p:txBody>
          <a:bodyPr/>
          <a:lstStyle/>
          <a:p>
            <a:fld id="{3CC63E4C-4642-794D-A2FD-70F6B81535F5}" type="slidenum">
              <a:rPr lang="en-US" smtClean="0"/>
              <a:pPr/>
              <a:t>31</a:t>
            </a:fld>
            <a:endParaRPr lang="en-US"/>
          </a:p>
        </p:txBody>
      </p:sp>
      <p:cxnSp>
        <p:nvCxnSpPr>
          <p:cNvPr id="12" name="Straight Connector 11"/>
          <p:cNvCxnSpPr/>
          <p:nvPr/>
        </p:nvCxnSpPr>
        <p:spPr>
          <a:xfrm>
            <a:off x="5334000" y="2209800"/>
            <a:ext cx="15240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486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Cache Names for Each Organization</a:t>
            </a:r>
            <a:endParaRPr lang="en-US" dirty="0"/>
          </a:p>
        </p:txBody>
      </p:sp>
      <p:sp>
        <p:nvSpPr>
          <p:cNvPr id="3" name="Content Placeholder 2"/>
          <p:cNvSpPr>
            <a:spLocks noGrp="1"/>
          </p:cNvSpPr>
          <p:nvPr>
            <p:ph idx="1"/>
          </p:nvPr>
        </p:nvSpPr>
        <p:spPr>
          <a:xfrm>
            <a:off x="457200" y="990600"/>
            <a:ext cx="8229600" cy="5257800"/>
          </a:xfrm>
        </p:spPr>
        <p:txBody>
          <a:bodyPr>
            <a:normAutofit fontScale="92500" lnSpcReduction="10000"/>
          </a:bodyPr>
          <a:lstStyle/>
          <a:p>
            <a:r>
              <a:rPr lang="en-US" dirty="0" smtClean="0"/>
              <a:t>“</a:t>
            </a:r>
            <a:r>
              <a:rPr lang="en-US" dirty="0" smtClean="0">
                <a:solidFill>
                  <a:srgbClr val="0000FF"/>
                </a:solidFill>
              </a:rPr>
              <a:t>Fully Associative</a:t>
            </a:r>
            <a:r>
              <a:rPr lang="en-US" dirty="0" smtClean="0"/>
              <a:t>”: Block can go anywhere</a:t>
            </a:r>
          </a:p>
          <a:p>
            <a:pPr lvl="1"/>
            <a:r>
              <a:rPr lang="en-US" dirty="0" smtClean="0"/>
              <a:t>First design in lecture</a:t>
            </a:r>
          </a:p>
          <a:p>
            <a:pPr lvl="1"/>
            <a:r>
              <a:rPr lang="en-US" dirty="0" smtClean="0"/>
              <a:t>Note: No Index field, but 1 comparator/block</a:t>
            </a:r>
          </a:p>
          <a:p>
            <a:r>
              <a:rPr lang="en-US" dirty="0"/>
              <a:t>“</a:t>
            </a:r>
            <a:r>
              <a:rPr lang="en-US" dirty="0">
                <a:solidFill>
                  <a:srgbClr val="0000FF"/>
                </a:solidFill>
              </a:rPr>
              <a:t>Direct Mapped</a:t>
            </a:r>
            <a:r>
              <a:rPr lang="en-US" dirty="0"/>
              <a:t>”: Block goes one place </a:t>
            </a:r>
          </a:p>
          <a:p>
            <a:pPr lvl="1"/>
            <a:r>
              <a:rPr lang="en-US" dirty="0"/>
              <a:t>Note: Only 1 comparator</a:t>
            </a:r>
          </a:p>
          <a:p>
            <a:pPr lvl="1"/>
            <a:r>
              <a:rPr lang="en-US" dirty="0"/>
              <a:t>Number of sets = number blocks</a:t>
            </a:r>
          </a:p>
          <a:p>
            <a:r>
              <a:rPr lang="en-US" dirty="0" smtClean="0"/>
              <a:t>“</a:t>
            </a:r>
            <a:r>
              <a:rPr lang="en-US" dirty="0">
                <a:solidFill>
                  <a:srgbClr val="0000FF"/>
                </a:solidFill>
              </a:rPr>
              <a:t>N-way Set Associative</a:t>
            </a:r>
            <a:r>
              <a:rPr lang="en-US" dirty="0"/>
              <a:t>”: N places for a block</a:t>
            </a:r>
          </a:p>
          <a:p>
            <a:pPr lvl="1"/>
            <a:r>
              <a:rPr lang="en-US" dirty="0"/>
              <a:t>Number of sets = number of blocks / </a:t>
            </a:r>
            <a:r>
              <a:rPr lang="en-US" dirty="0" smtClean="0"/>
              <a:t>N</a:t>
            </a:r>
          </a:p>
          <a:p>
            <a:pPr lvl="1"/>
            <a:r>
              <a:rPr lang="en-US" dirty="0" smtClean="0"/>
              <a:t>N comparators</a:t>
            </a:r>
            <a:endParaRPr lang="en-US" dirty="0"/>
          </a:p>
          <a:p>
            <a:pPr lvl="1"/>
            <a:r>
              <a:rPr lang="en-US" b="1" i="1" dirty="0"/>
              <a:t>Fully Associative: N = number of blocks</a:t>
            </a:r>
          </a:p>
          <a:p>
            <a:pPr lvl="1"/>
            <a:r>
              <a:rPr lang="en-US" b="1" i="1" dirty="0"/>
              <a:t>Direct Mapped: N = </a:t>
            </a:r>
            <a:r>
              <a:rPr lang="en-US" b="1" i="1" dirty="0" smtClean="0"/>
              <a:t>1</a:t>
            </a:r>
            <a:endParaRPr lang="en-US" b="1" i="1"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32</a:t>
            </a:fld>
            <a:endParaRPr lang="en-US"/>
          </a:p>
        </p:txBody>
      </p:sp>
    </p:spTree>
    <p:extLst>
      <p:ext uri="{BB962C8B-B14F-4D97-AF65-F5344CB8AC3E}">
        <p14:creationId xmlns:p14="http://schemas.microsoft.com/office/powerpoint/2010/main" val="747285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4723" name="Rectangle 3"/>
          <p:cNvSpPr>
            <a:spLocks noGrp="1" noChangeArrowheads="1"/>
          </p:cNvSpPr>
          <p:nvPr>
            <p:ph type="body" idx="1"/>
          </p:nvPr>
        </p:nvSpPr>
        <p:spPr>
          <a:xfrm>
            <a:off x="457200" y="1316038"/>
            <a:ext cx="8153400" cy="2231701"/>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a:t>
            </a:r>
            <a:r>
              <a:rPr lang="en-US" dirty="0">
                <a:ea typeface="+mn-ea"/>
                <a:cs typeface="+mn-cs"/>
              </a:rPr>
              <a:t>cache</a:t>
            </a:r>
            <a:r>
              <a:rPr lang="en-US" dirty="0" smtClean="0">
                <a:ea typeface="+mn-ea"/>
                <a:cs typeface="+mn-cs"/>
              </a:rPr>
              <a:t>, and a given block size, </a:t>
            </a:r>
            <a:r>
              <a:rPr lang="en-US" dirty="0">
                <a:ea typeface="+mn-ea"/>
                <a:cs typeface="+mn-cs"/>
              </a:rPr>
              <a:t>each increase by a factor of</a:t>
            </a:r>
            <a:r>
              <a:rPr lang="en-US" dirty="0" smtClean="0">
                <a:ea typeface="+mn-ea"/>
                <a:cs typeface="+mn-cs"/>
              </a:rPr>
              <a:t> 2 in </a:t>
            </a:r>
            <a:r>
              <a:rPr lang="en-US" dirty="0">
                <a:ea typeface="+mn-ea"/>
                <a:cs typeface="+mn-cs"/>
              </a:rPr>
              <a:t>associativity doubles the number of blocks per set (i.e., the number </a:t>
            </a:r>
            <a:r>
              <a:rPr lang="en-US" dirty="0" smtClean="0">
                <a:ea typeface="+mn-ea"/>
                <a:cs typeface="+mn-cs"/>
              </a:rPr>
              <a:t>of “ways”) </a:t>
            </a:r>
            <a:r>
              <a:rPr lang="en-US" dirty="0">
                <a:ea typeface="+mn-ea"/>
                <a:cs typeface="+mn-cs"/>
              </a:rPr>
              <a:t>and halves the number of sets –</a:t>
            </a:r>
            <a:r>
              <a:rPr lang="en-US" dirty="0" smtClean="0">
                <a:ea typeface="+mn-ea"/>
                <a:cs typeface="+mn-cs"/>
              </a:rPr>
              <a:t> </a:t>
            </a:r>
          </a:p>
          <a:p>
            <a:pPr lvl="1">
              <a:buFont typeface="Arial"/>
              <a:buChar char="•"/>
              <a:defRPr/>
            </a:pPr>
            <a:r>
              <a:rPr lang="en-US" dirty="0" smtClean="0">
                <a:ea typeface="+mn-ea"/>
                <a:cs typeface="+mn-cs"/>
              </a:rPr>
              <a:t>decreases </a:t>
            </a:r>
            <a:r>
              <a:rPr lang="en-US" dirty="0">
                <a:ea typeface="+mn-ea"/>
                <a:cs typeface="+mn-cs"/>
              </a:rPr>
              <a:t>the size of the index by 1 bit and</a:t>
            </a:r>
            <a:r>
              <a:rPr lang="en-US" dirty="0" smtClean="0">
                <a:ea typeface="+mn-ea"/>
                <a:cs typeface="+mn-cs"/>
              </a:rPr>
              <a:t> </a:t>
            </a:r>
            <a:br>
              <a:rPr lang="en-US" dirty="0" smtClean="0">
                <a:ea typeface="+mn-ea"/>
                <a:cs typeface="+mn-cs"/>
              </a:rPr>
            </a:br>
            <a:r>
              <a:rPr lang="en-US" dirty="0" smtClean="0">
                <a:ea typeface="+mn-ea"/>
                <a:cs typeface="+mn-cs"/>
              </a:rPr>
              <a:t>increases </a:t>
            </a:r>
            <a:r>
              <a:rPr lang="en-US" dirty="0">
                <a:ea typeface="+mn-ea"/>
                <a:cs typeface="+mn-cs"/>
              </a:rPr>
              <a:t>the size of the tag by 1 bit</a:t>
            </a:r>
          </a:p>
        </p:txBody>
      </p:sp>
      <p:sp>
        <p:nvSpPr>
          <p:cNvPr id="16" name="Slide Number Placeholder 15"/>
          <p:cNvSpPr>
            <a:spLocks noGrp="1"/>
          </p:cNvSpPr>
          <p:nvPr>
            <p:ph type="sldNum" sz="quarter" idx="12"/>
          </p:nvPr>
        </p:nvSpPr>
        <p:spPr/>
        <p:txBody>
          <a:bodyPr/>
          <a:lstStyle/>
          <a:p>
            <a:fld id="{3CC63E4C-4642-794D-A2FD-70F6B81535F5}" type="slidenum">
              <a:rPr lang="en-US" smtClean="0"/>
              <a:pPr/>
              <a:t>33</a:t>
            </a:fld>
            <a:endParaRPr lang="en-US" dirty="0"/>
          </a:p>
        </p:txBody>
      </p:sp>
      <p:sp>
        <p:nvSpPr>
          <p:cNvPr id="19" name="Rectangle 4"/>
          <p:cNvSpPr>
            <a:spLocks noChangeArrowheads="1"/>
          </p:cNvSpPr>
          <p:nvPr/>
        </p:nvSpPr>
        <p:spPr bwMode="auto">
          <a:xfrm>
            <a:off x="848695" y="4381843"/>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20" name="Line 5"/>
          <p:cNvSpPr>
            <a:spLocks noChangeShapeType="1"/>
          </p:cNvSpPr>
          <p:nvPr/>
        </p:nvSpPr>
        <p:spPr bwMode="auto">
          <a:xfrm>
            <a:off x="5950920" y="4381842"/>
            <a:ext cx="0" cy="722959"/>
          </a:xfrm>
          <a:prstGeom prst="line">
            <a:avLst/>
          </a:prstGeom>
          <a:noFill/>
          <a:ln w="57150" cap="flat" cmpd="sng" algn="ctr">
            <a:solidFill>
              <a:schemeClr val="tx1"/>
            </a:solidFill>
            <a:prstDash val="solid"/>
            <a:round/>
            <a:headEnd type="none" w="med" len="med"/>
            <a:tailEnd type="none" w="med" len="med"/>
          </a:ln>
        </p:spPr>
        <p:txBody>
          <a:bodyPr>
            <a:prstTxWarp prst="textNoShape">
              <a:avLst/>
            </a:prstTxWarp>
          </a:bodyPr>
          <a:lstStyle/>
          <a:p>
            <a:endParaRPr lang="en-US" sz="2800"/>
          </a:p>
        </p:txBody>
      </p:sp>
      <p:sp>
        <p:nvSpPr>
          <p:cNvPr id="22" name="Text Box 8"/>
          <p:cNvSpPr txBox="1">
            <a:spLocks noChangeArrowheads="1"/>
          </p:cNvSpPr>
          <p:nvPr/>
        </p:nvSpPr>
        <p:spPr bwMode="auto">
          <a:xfrm>
            <a:off x="5961415" y="4487871"/>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23" name="Text Box 10"/>
          <p:cNvSpPr txBox="1">
            <a:spLocks noChangeArrowheads="1"/>
          </p:cNvSpPr>
          <p:nvPr/>
        </p:nvSpPr>
        <p:spPr bwMode="auto">
          <a:xfrm>
            <a:off x="5064683" y="4491158"/>
            <a:ext cx="867395"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Index</a:t>
            </a:r>
          </a:p>
        </p:txBody>
      </p:sp>
      <p:sp>
        <p:nvSpPr>
          <p:cNvPr id="24" name="Text Box 11"/>
          <p:cNvSpPr txBox="1">
            <a:spLocks noChangeArrowheads="1"/>
          </p:cNvSpPr>
          <p:nvPr/>
        </p:nvSpPr>
        <p:spPr bwMode="auto">
          <a:xfrm>
            <a:off x="2538831" y="4505427"/>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nvGrpSpPr>
          <p:cNvPr id="33" name="Group 32"/>
          <p:cNvGrpSpPr/>
          <p:nvPr/>
        </p:nvGrpSpPr>
        <p:grpSpPr>
          <a:xfrm>
            <a:off x="2728769" y="3663198"/>
            <a:ext cx="4094390" cy="1441603"/>
            <a:chOff x="2728769" y="3663198"/>
            <a:chExt cx="4094390" cy="1441603"/>
          </a:xfrm>
        </p:grpSpPr>
        <p:sp>
          <p:nvSpPr>
            <p:cNvPr id="21" name="Line 6"/>
            <p:cNvSpPr>
              <a:spLocks noChangeShapeType="1"/>
            </p:cNvSpPr>
            <p:nvPr/>
          </p:nvSpPr>
          <p:spPr bwMode="auto">
            <a:xfrm>
              <a:off x="4523477" y="4381842"/>
              <a:ext cx="0" cy="722959"/>
            </a:xfrm>
            <a:prstGeom prst="line">
              <a:avLst/>
            </a:prstGeom>
            <a:noFill/>
            <a:ln w="57150" cap="flat" cmpd="sng" algn="ctr">
              <a:solidFill>
                <a:schemeClr val="tx1"/>
              </a:solidFill>
              <a:prstDash val="solid"/>
              <a:round/>
              <a:headEnd type="none" w="med" len="med"/>
              <a:tailEnd type="none" w="med" len="med"/>
            </a:ln>
          </p:spPr>
          <p:txBody>
            <a:bodyPr>
              <a:prstTxWarp prst="textNoShape">
                <a:avLst/>
              </a:prstTxWarp>
            </a:bodyPr>
            <a:lstStyle/>
            <a:p>
              <a:endParaRPr lang="en-US" sz="2800"/>
            </a:p>
          </p:txBody>
        </p:sp>
        <p:sp>
          <p:nvSpPr>
            <p:cNvPr id="28" name="TextBox 27"/>
            <p:cNvSpPr txBox="1"/>
            <p:nvPr/>
          </p:nvSpPr>
          <p:spPr>
            <a:xfrm>
              <a:off x="2728769" y="3663198"/>
              <a:ext cx="4094390" cy="461665"/>
            </a:xfrm>
            <a:prstGeom prst="rect">
              <a:avLst/>
            </a:prstGeom>
            <a:noFill/>
          </p:spPr>
          <p:txBody>
            <a:bodyPr wrap="none" rtlCol="0">
              <a:spAutoFit/>
            </a:bodyPr>
            <a:lstStyle/>
            <a:p>
              <a:r>
                <a:rPr lang="en-US" sz="2400" dirty="0" smtClean="0"/>
                <a:t>More Associativity (more ways)</a:t>
              </a:r>
              <a:endParaRPr lang="en-US" sz="2400" dirty="0"/>
            </a:p>
          </p:txBody>
        </p:sp>
        <p:cxnSp>
          <p:nvCxnSpPr>
            <p:cNvPr id="30" name="Straight Arrow Connector 29"/>
            <p:cNvCxnSpPr/>
            <p:nvPr/>
          </p:nvCxnSpPr>
          <p:spPr>
            <a:xfrm rot="10800000" flipH="1">
              <a:off x="3841267" y="4219500"/>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1219200" y="5715000"/>
            <a:ext cx="6380072" cy="523220"/>
          </a:xfrm>
          <a:prstGeom prst="rect">
            <a:avLst/>
          </a:prstGeom>
          <a:noFill/>
        </p:spPr>
        <p:txBody>
          <a:bodyPr wrap="none" rtlCol="0">
            <a:spAutoFit/>
          </a:bodyPr>
          <a:lstStyle/>
          <a:p>
            <a:r>
              <a:rPr lang="en-US" sz="2800" dirty="0" smtClean="0"/>
              <a:t>What if we can also change the block size?</a:t>
            </a:r>
            <a:endParaRPr lang="en-US" sz="2800" dirty="0"/>
          </a:p>
        </p:txBody>
      </p:sp>
    </p:spTree>
    <p:extLst>
      <p:ext uri="{BB962C8B-B14F-4D97-AF65-F5344CB8AC3E}">
        <p14:creationId xmlns:p14="http://schemas.microsoft.com/office/powerpoint/2010/main" val="12999811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75478E-6 2.14451E-6 L 0.04602 2.14451E-6 " pathEditMode="relative" ptsTypes="AA">
                                      <p:cBhvr>
                                        <p:cTn id="6"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Clickers/Peer Instruction</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p>
            <a:r>
              <a:rPr lang="en-US" dirty="0" smtClean="0"/>
              <a:t>For a cache with constant total capacity, </a:t>
            </a:r>
            <a:r>
              <a:rPr lang="en-US" dirty="0"/>
              <a:t> </a:t>
            </a:r>
            <a:r>
              <a:rPr lang="en-US" dirty="0" smtClean="0"/>
              <a:t>if we increase the number of ways by a factor of 2, which statement is false:</a:t>
            </a:r>
          </a:p>
          <a:p>
            <a:r>
              <a:rPr lang="en-US" dirty="0" smtClean="0"/>
              <a:t>A: The number of sets could be doubled</a:t>
            </a:r>
          </a:p>
          <a:p>
            <a:r>
              <a:rPr lang="en-US" dirty="0" smtClean="0"/>
              <a:t>B: The </a:t>
            </a:r>
            <a:r>
              <a:rPr lang="en-US" dirty="0"/>
              <a:t>tag </a:t>
            </a:r>
            <a:r>
              <a:rPr lang="en-US" dirty="0" smtClean="0"/>
              <a:t>width could decrease</a:t>
            </a:r>
          </a:p>
          <a:p>
            <a:r>
              <a:rPr lang="en-US" dirty="0" smtClean="0"/>
              <a:t>C: </a:t>
            </a:r>
            <a:r>
              <a:rPr lang="en-US" dirty="0" smtClean="0"/>
              <a:t>The block size could sta</a:t>
            </a:r>
            <a:r>
              <a:rPr lang="en-US" dirty="0" smtClean="0"/>
              <a:t>y the same</a:t>
            </a:r>
            <a:endParaRPr lang="en-US" dirty="0" smtClean="0"/>
          </a:p>
          <a:p>
            <a:r>
              <a:rPr lang="en-US" dirty="0" smtClean="0"/>
              <a:t>D: The block size could be halved</a:t>
            </a:r>
          </a:p>
          <a:p>
            <a:r>
              <a:rPr lang="en-US" dirty="0" smtClean="0"/>
              <a:t>E:  Tag width must increase</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spTree>
    <p:extLst>
      <p:ext uri="{BB962C8B-B14F-4D97-AF65-F5344CB8AC3E}">
        <p14:creationId xmlns:p14="http://schemas.microsoft.com/office/powerpoint/2010/main" val="11970240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smtClean="0"/>
              <a:t>Total Cash Capacity =</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sp>
        <p:nvSpPr>
          <p:cNvPr id="5" name="TextBox 4"/>
          <p:cNvSpPr txBox="1"/>
          <p:nvPr/>
        </p:nvSpPr>
        <p:spPr>
          <a:xfrm>
            <a:off x="1219200" y="762000"/>
            <a:ext cx="7138493" cy="646331"/>
          </a:xfrm>
          <a:prstGeom prst="rect">
            <a:avLst/>
          </a:prstGeom>
          <a:noFill/>
        </p:spPr>
        <p:txBody>
          <a:bodyPr wrap="none" rtlCol="0">
            <a:spAutoFit/>
          </a:bodyPr>
          <a:lstStyle/>
          <a:p>
            <a:r>
              <a:rPr lang="en-US" sz="3600" dirty="0" smtClean="0"/>
              <a:t>Associativity *  # of sets  *  </a:t>
            </a:r>
            <a:r>
              <a:rPr lang="en-US" sz="3600" dirty="0" err="1" smtClean="0"/>
              <a:t>block_size</a:t>
            </a:r>
            <a:r>
              <a:rPr lang="en-US" sz="3600" dirty="0" smtClean="0"/>
              <a:t> </a:t>
            </a:r>
            <a:endParaRPr lang="en-US" sz="3600" dirty="0"/>
          </a:p>
        </p:txBody>
      </p:sp>
      <p:sp>
        <p:nvSpPr>
          <p:cNvPr id="6" name="TextBox 5"/>
          <p:cNvSpPr txBox="1"/>
          <p:nvPr/>
        </p:nvSpPr>
        <p:spPr>
          <a:xfrm>
            <a:off x="1310438" y="1472624"/>
            <a:ext cx="6995362" cy="584776"/>
          </a:xfrm>
          <a:prstGeom prst="rect">
            <a:avLst/>
          </a:prstGeom>
          <a:noFill/>
        </p:spPr>
        <p:txBody>
          <a:bodyPr wrap="none" rtlCol="0">
            <a:spAutoFit/>
          </a:bodyPr>
          <a:lstStyle/>
          <a:p>
            <a:r>
              <a:rPr lang="en-US" sz="3200" i="1" dirty="0" smtClean="0"/>
              <a:t>Bytes = blocks/set  *  sets  *  Bytes/block </a:t>
            </a:r>
            <a:endParaRPr lang="en-US" sz="3200" i="1" dirty="0"/>
          </a:p>
        </p:txBody>
      </p:sp>
      <p:grpSp>
        <p:nvGrpSpPr>
          <p:cNvPr id="24" name="Group 23"/>
          <p:cNvGrpSpPr/>
          <p:nvPr/>
        </p:nvGrpSpPr>
        <p:grpSpPr>
          <a:xfrm>
            <a:off x="1676400" y="2971800"/>
            <a:ext cx="6019800" cy="685800"/>
            <a:chOff x="1447800" y="3309084"/>
            <a:chExt cx="6235700" cy="812800"/>
          </a:xfrm>
        </p:grpSpPr>
        <p:sp>
          <p:nvSpPr>
            <p:cNvPr id="7" name="Rectangle 6"/>
            <p:cNvSpPr/>
            <p:nvPr/>
          </p:nvSpPr>
          <p:spPr>
            <a:xfrm>
              <a:off x="1447800" y="3314700"/>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5264150" y="37083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67400" y="3465611"/>
              <a:ext cx="1634645" cy="461665"/>
            </a:xfrm>
            <a:prstGeom prst="rect">
              <a:avLst/>
            </a:prstGeom>
            <a:noFill/>
          </p:spPr>
          <p:txBody>
            <a:bodyPr wrap="none" rtlCol="0">
              <a:spAutoFit/>
            </a:bodyPr>
            <a:lstStyle/>
            <a:p>
              <a:r>
                <a:rPr lang="en-US" sz="2400" i="1" dirty="0" smtClean="0">
                  <a:solidFill>
                    <a:srgbClr val="0000FF"/>
                  </a:solidFill>
                </a:rPr>
                <a:t>Byte </a:t>
              </a:r>
              <a:r>
                <a:rPr lang="en-US" sz="2400" i="1" dirty="0" smtClean="0">
                  <a:solidFill>
                    <a:srgbClr val="0000FF"/>
                  </a:solidFill>
                </a:rPr>
                <a:t>Offset</a:t>
              </a:r>
              <a:endParaRPr lang="en-US" sz="2400" i="1" dirty="0"/>
            </a:p>
          </p:txBody>
        </p:sp>
        <p:cxnSp>
          <p:nvCxnSpPr>
            <p:cNvPr id="18" name="Straight Connector 17"/>
            <p:cNvCxnSpPr/>
            <p:nvPr/>
          </p:nvCxnSpPr>
          <p:spPr>
            <a:xfrm rot="5400000">
              <a:off x="3206750" y="37210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33600" y="3393876"/>
              <a:ext cx="818741" cy="523220"/>
            </a:xfrm>
            <a:prstGeom prst="rect">
              <a:avLst/>
            </a:prstGeom>
            <a:noFill/>
          </p:spPr>
          <p:txBody>
            <a:bodyPr wrap="none" rtlCol="0">
              <a:spAutoFit/>
            </a:bodyPr>
            <a:lstStyle/>
            <a:p>
              <a:r>
                <a:rPr lang="en-US" sz="2800" i="1" dirty="0" smtClean="0">
                  <a:solidFill>
                    <a:srgbClr val="0000FF"/>
                  </a:solidFill>
                </a:rPr>
                <a:t>Tag</a:t>
              </a:r>
              <a:endParaRPr lang="en-US" sz="2800" i="1" dirty="0">
                <a:solidFill>
                  <a:srgbClr val="0000FF"/>
                </a:solidFill>
              </a:endParaRPr>
            </a:p>
          </p:txBody>
        </p:sp>
        <p:sp>
          <p:nvSpPr>
            <p:cNvPr id="22" name="TextBox 21"/>
            <p:cNvSpPr txBox="1"/>
            <p:nvPr/>
          </p:nvSpPr>
          <p:spPr>
            <a:xfrm>
              <a:off x="4191000" y="3393876"/>
              <a:ext cx="1061220" cy="523220"/>
            </a:xfrm>
            <a:prstGeom prst="rect">
              <a:avLst/>
            </a:prstGeom>
            <a:noFill/>
          </p:spPr>
          <p:txBody>
            <a:bodyPr wrap="none" rtlCol="0">
              <a:spAutoFit/>
            </a:bodyPr>
            <a:lstStyle/>
            <a:p>
              <a:r>
                <a:rPr lang="en-US" sz="2800" i="1" dirty="0" smtClean="0">
                  <a:solidFill>
                    <a:srgbClr val="0000FF"/>
                  </a:solidFill>
                </a:rPr>
                <a:t>Index</a:t>
              </a:r>
              <a:endParaRPr lang="en-US" sz="2800" i="1" dirty="0">
                <a:solidFill>
                  <a:srgbClr val="0000FF"/>
                </a:solidFill>
              </a:endParaRPr>
            </a:p>
          </p:txBody>
        </p:sp>
      </p:grpSp>
      <p:sp>
        <p:nvSpPr>
          <p:cNvPr id="23" name="TextBox 22"/>
          <p:cNvSpPr txBox="1"/>
          <p:nvPr/>
        </p:nvSpPr>
        <p:spPr>
          <a:xfrm>
            <a:off x="3170633" y="2209800"/>
            <a:ext cx="2620567" cy="584776"/>
          </a:xfrm>
          <a:prstGeom prst="rect">
            <a:avLst/>
          </a:prstGeom>
          <a:noFill/>
        </p:spPr>
        <p:txBody>
          <a:bodyPr wrap="none" rtlCol="0">
            <a:spAutoFit/>
          </a:bodyPr>
          <a:lstStyle/>
          <a:p>
            <a:r>
              <a:rPr lang="en-US" sz="3200" i="1" dirty="0" smtClean="0">
                <a:solidFill>
                  <a:srgbClr val="3366FF"/>
                </a:solidFill>
              </a:rPr>
              <a:t>C = N *  S  *  B</a:t>
            </a:r>
            <a:endParaRPr lang="en-US" sz="3200" i="1" dirty="0">
              <a:solidFill>
                <a:srgbClr val="3366FF"/>
              </a:solidFill>
            </a:endParaRPr>
          </a:p>
        </p:txBody>
      </p:sp>
      <p:sp>
        <p:nvSpPr>
          <p:cNvPr id="25" name="TextBox 24"/>
          <p:cNvSpPr txBox="1"/>
          <p:nvPr/>
        </p:nvSpPr>
        <p:spPr>
          <a:xfrm>
            <a:off x="762000" y="4038600"/>
            <a:ext cx="7324391" cy="954107"/>
          </a:xfrm>
          <a:prstGeom prst="rect">
            <a:avLst/>
          </a:prstGeom>
          <a:noFill/>
        </p:spPr>
        <p:txBody>
          <a:bodyPr wrap="none" rtlCol="0">
            <a:spAutoFit/>
          </a:bodyPr>
          <a:lstStyle/>
          <a:p>
            <a:r>
              <a:rPr lang="en-US" sz="2800" dirty="0" err="1" smtClean="0"/>
              <a:t>address_size</a:t>
            </a:r>
            <a:r>
              <a:rPr lang="en-US" sz="2800" dirty="0" smtClean="0"/>
              <a:t> = </a:t>
            </a:r>
            <a:r>
              <a:rPr lang="en-US" sz="2800" dirty="0" err="1" smtClean="0"/>
              <a:t>tag_size</a:t>
            </a:r>
            <a:r>
              <a:rPr lang="en-US" sz="2800" dirty="0" smtClean="0"/>
              <a:t> + </a:t>
            </a:r>
            <a:r>
              <a:rPr lang="en-US" sz="2800" dirty="0" err="1" smtClean="0"/>
              <a:t>index_size</a:t>
            </a:r>
            <a:r>
              <a:rPr lang="en-US" sz="2800" dirty="0" smtClean="0"/>
              <a:t> + </a:t>
            </a:r>
            <a:r>
              <a:rPr lang="en-US" sz="2800" dirty="0" err="1" smtClean="0"/>
              <a:t>offset_size</a:t>
            </a:r>
            <a:endParaRPr lang="en-US" sz="2800" dirty="0" smtClean="0"/>
          </a:p>
          <a:p>
            <a:r>
              <a:rPr lang="en-US" sz="2800" dirty="0"/>
              <a:t> </a:t>
            </a:r>
            <a:r>
              <a:rPr lang="en-US" sz="2800" dirty="0" smtClean="0"/>
              <a:t>                       = </a:t>
            </a:r>
            <a:r>
              <a:rPr lang="en-US" sz="2800" dirty="0" err="1" smtClean="0"/>
              <a:t>tag_size</a:t>
            </a:r>
            <a:r>
              <a:rPr lang="en-US" sz="2800" dirty="0" smtClean="0"/>
              <a:t> + log2(S) + log2(B)</a:t>
            </a:r>
            <a:endParaRPr lang="en-US" sz="2800" dirty="0"/>
          </a:p>
        </p:txBody>
      </p:sp>
      <p:sp>
        <p:nvSpPr>
          <p:cNvPr id="26" name="TextBox 25"/>
          <p:cNvSpPr txBox="1"/>
          <p:nvPr/>
        </p:nvSpPr>
        <p:spPr>
          <a:xfrm>
            <a:off x="1066800" y="5257800"/>
            <a:ext cx="7537816" cy="1323439"/>
          </a:xfrm>
          <a:prstGeom prst="rect">
            <a:avLst/>
          </a:prstGeom>
          <a:noFill/>
        </p:spPr>
        <p:txBody>
          <a:bodyPr wrap="none" rtlCol="0">
            <a:spAutoFit/>
          </a:bodyPr>
          <a:lstStyle/>
          <a:p>
            <a:r>
              <a:rPr lang="en-US" sz="2000" dirty="0" smtClean="0"/>
              <a:t>Clicker Question:  C remains constant, S and/or B can change such that </a:t>
            </a:r>
          </a:p>
          <a:p>
            <a:r>
              <a:rPr lang="en-US" sz="2000" dirty="0"/>
              <a:t> </a:t>
            </a:r>
            <a:r>
              <a:rPr lang="en-US" sz="2000" dirty="0" smtClean="0"/>
              <a:t>                               C = 2N * (SB)’ =&gt; (SB)’ = SB/2</a:t>
            </a:r>
          </a:p>
          <a:p>
            <a:r>
              <a:rPr lang="en-US" sz="2000" dirty="0" err="1" smtClean="0"/>
              <a:t>Tag_size</a:t>
            </a:r>
            <a:r>
              <a:rPr lang="en-US" sz="2000" dirty="0" smtClean="0"/>
              <a:t> = </a:t>
            </a:r>
            <a:r>
              <a:rPr lang="en-US" sz="2000" dirty="0" err="1" smtClean="0"/>
              <a:t>address_size</a:t>
            </a:r>
            <a:r>
              <a:rPr lang="en-US" sz="2000" dirty="0" smtClean="0"/>
              <a:t> – (log2(S) + log2(B)) = </a:t>
            </a:r>
            <a:r>
              <a:rPr lang="en-US" sz="2000" dirty="0" err="1" smtClean="0"/>
              <a:t>address_size</a:t>
            </a:r>
            <a:r>
              <a:rPr lang="en-US" sz="2000" dirty="0" smtClean="0"/>
              <a:t> – log2(SB)</a:t>
            </a:r>
          </a:p>
          <a:p>
            <a:r>
              <a:rPr lang="en-US" sz="2000" dirty="0"/>
              <a:t> </a:t>
            </a:r>
            <a:r>
              <a:rPr lang="en-US" sz="2000" dirty="0" smtClean="0"/>
              <a:t>                = </a:t>
            </a:r>
            <a:r>
              <a:rPr lang="en-US" sz="2000" dirty="0" err="1" smtClean="0"/>
              <a:t>address_size</a:t>
            </a:r>
            <a:r>
              <a:rPr lang="en-US" sz="2000" dirty="0" smtClean="0"/>
              <a:t> – (log2(SB) – 1)</a:t>
            </a:r>
            <a:endParaRPr lang="en-US" sz="2000" dirty="0"/>
          </a:p>
        </p:txBody>
      </p:sp>
    </p:spTree>
    <p:extLst>
      <p:ext uri="{BB962C8B-B14F-4D97-AF65-F5344CB8AC3E}">
        <p14:creationId xmlns:p14="http://schemas.microsoft.com/office/powerpoint/2010/main" val="2746190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3863180" y="2362200"/>
            <a:ext cx="937420"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44450">
            <a:spAutoFit/>
          </a:bodyPr>
          <a:lstStyle/>
          <a:p>
            <a:pPr algn="ctr"/>
            <a:r>
              <a:rPr lang="en-US" sz="1600" dirty="0" smtClean="0">
                <a:solidFill>
                  <a:srgbClr val="000000"/>
                </a:solidFill>
              </a:rPr>
              <a:t>Second-Level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1487878" name="Rectangle 6"/>
          <p:cNvSpPr>
            <a:spLocks noChangeArrowheads="1"/>
          </p:cNvSpPr>
          <p:nvPr/>
        </p:nvSpPr>
        <p:spPr bwMode="auto">
          <a:xfrm>
            <a:off x="1011587" y="1773592"/>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925987" y="1697392"/>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962375" y="2230792"/>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1011587" y="2764192"/>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640987" y="1240192"/>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662080" y="2230792"/>
            <a:ext cx="1054777" cy="1074653"/>
          </a:xfrm>
          <a:prstGeom prst="rect">
            <a:avLst/>
          </a:prstGeom>
          <a:noFill/>
          <a:ln w="12700">
            <a:noFill/>
            <a:miter lim="800000"/>
            <a:headEnd/>
            <a:tailEnd/>
          </a:ln>
          <a:effectLst/>
        </p:spPr>
        <p:txBody>
          <a:bodyPr wrap="square" lIns="90488" tIns="44450" rIns="90488" bIns="44450">
            <a:spAutoFit/>
          </a:bodyPr>
          <a:lstStyle/>
          <a:p>
            <a:pPr algn="ctr"/>
            <a:r>
              <a:rPr lang="en-US" sz="1600" dirty="0">
                <a:solidFill>
                  <a:schemeClr val="tx1"/>
                </a:solidFill>
              </a:rPr>
              <a:t>Secondary</a:t>
            </a:r>
          </a:p>
          <a:p>
            <a:pPr algn="ctr"/>
            <a:r>
              <a:rPr lang="en-US" sz="1600" dirty="0">
                <a:solidFill>
                  <a:schemeClr val="tx1"/>
                </a:solidFill>
              </a:rPr>
              <a:t>Memory</a:t>
            </a:r>
          </a:p>
          <a:p>
            <a:pPr algn="ctr"/>
            <a:r>
              <a:rPr lang="en-US" sz="1600" dirty="0">
                <a:solidFill>
                  <a:schemeClr val="tx1"/>
                </a:solidFill>
              </a:rPr>
              <a:t>(</a:t>
            </a:r>
            <a:r>
              <a:rPr lang="en-US" sz="1600" dirty="0" smtClean="0">
                <a:solidFill>
                  <a:schemeClr val="tx1"/>
                </a:solidFill>
              </a:rPr>
              <a:t>Disk</a:t>
            </a:r>
          </a:p>
          <a:p>
            <a:pPr algn="ctr"/>
            <a:r>
              <a:rPr lang="en-US" sz="1600" dirty="0" smtClean="0"/>
              <a:t>Or </a:t>
            </a:r>
            <a:r>
              <a:rPr lang="en-US" sz="1600" dirty="0" smtClean="0">
                <a:solidFill>
                  <a:schemeClr val="tx1"/>
                </a:solidFill>
              </a:rPr>
              <a:t>Flash)</a:t>
            </a:r>
            <a:endParaRPr lang="en-US" sz="1600" dirty="0">
              <a:solidFill>
                <a:schemeClr val="tx1"/>
              </a:solidFill>
            </a:endParaRPr>
          </a:p>
        </p:txBody>
      </p:sp>
      <p:sp>
        <p:nvSpPr>
          <p:cNvPr id="1487884" name="Rectangle 12"/>
          <p:cNvSpPr>
            <a:spLocks noChangeArrowheads="1"/>
          </p:cNvSpPr>
          <p:nvPr/>
        </p:nvSpPr>
        <p:spPr bwMode="auto">
          <a:xfrm>
            <a:off x="809974" y="1468792"/>
            <a:ext cx="5133626"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2032798" y="1466066"/>
            <a:ext cx="2144713"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On-Chip Components</a:t>
            </a:r>
          </a:p>
        </p:txBody>
      </p:sp>
      <p:sp>
        <p:nvSpPr>
          <p:cNvPr id="1487886" name="Line 14"/>
          <p:cNvSpPr>
            <a:spLocks noChangeShapeType="1"/>
          </p:cNvSpPr>
          <p:nvPr/>
        </p:nvSpPr>
        <p:spPr bwMode="auto">
          <a:xfrm flipV="1">
            <a:off x="2230787" y="1087792"/>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327625" y="3537305"/>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952975" y="2830867"/>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663256" y="3103123"/>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1" name="Rectangle 19" descr="10%"/>
          <p:cNvSpPr>
            <a:spLocks noChangeArrowheads="1"/>
          </p:cNvSpPr>
          <p:nvPr/>
        </p:nvSpPr>
        <p:spPr bwMode="auto">
          <a:xfrm>
            <a:off x="6248400" y="1981200"/>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6324600" y="2286000"/>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dirty="0">
                <a:solidFill>
                  <a:srgbClr val="000000"/>
                </a:solidFill>
              </a:rPr>
              <a:t>Main</a:t>
            </a:r>
          </a:p>
          <a:p>
            <a:pPr algn="ctr"/>
            <a:r>
              <a:rPr lang="en-US" sz="1600" dirty="0">
                <a:solidFill>
                  <a:srgbClr val="000000"/>
                </a:solidFill>
              </a:rPr>
              <a:t>Memory</a:t>
            </a:r>
          </a:p>
          <a:p>
            <a:pPr algn="ctr"/>
            <a:r>
              <a:rPr lang="en-US" sz="1600" dirty="0">
                <a:solidFill>
                  <a:srgbClr val="000000"/>
                </a:solidFill>
              </a:rPr>
              <a:t>(DRAM)</a:t>
            </a:r>
          </a:p>
        </p:txBody>
      </p:sp>
      <p:sp>
        <p:nvSpPr>
          <p:cNvPr id="1487893" name="Rectangle 21"/>
          <p:cNvSpPr>
            <a:spLocks noChangeArrowheads="1"/>
          </p:cNvSpPr>
          <p:nvPr/>
        </p:nvSpPr>
        <p:spPr bwMode="auto">
          <a:xfrm rot="5400000">
            <a:off x="3074544" y="2988824"/>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a:r>
              <a:rPr lang="en-US" sz="1600" dirty="0">
                <a:solidFill>
                  <a:srgbClr val="000000"/>
                </a:solidFill>
              </a:rPr>
              <a:t>Data</a:t>
            </a:r>
          </a:p>
          <a:p>
            <a:pPr algn="ctr"/>
            <a:r>
              <a:rPr lang="en-US" sz="1600" dirty="0">
                <a:solidFill>
                  <a:srgbClr val="000000"/>
                </a:solidFill>
              </a:rPr>
              <a:t>Cache</a:t>
            </a:r>
          </a:p>
        </p:txBody>
      </p:sp>
      <p:sp>
        <p:nvSpPr>
          <p:cNvPr id="1487895" name="Rectangle 23"/>
          <p:cNvSpPr>
            <a:spLocks noChangeArrowheads="1"/>
          </p:cNvSpPr>
          <p:nvPr/>
        </p:nvSpPr>
        <p:spPr bwMode="auto">
          <a:xfrm rot="5400000">
            <a:off x="3082480" y="2303024"/>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a:r>
              <a:rPr lang="en-US" sz="1600" dirty="0" err="1">
                <a:solidFill>
                  <a:srgbClr val="000000"/>
                </a:solidFill>
              </a:rPr>
              <a:t>Instr</a:t>
            </a:r>
            <a:endParaRPr lang="en-US" sz="1600" dirty="0">
              <a:solidFill>
                <a:srgbClr val="000000"/>
              </a:solidFill>
            </a:endParaRPr>
          </a:p>
          <a:p>
            <a:pPr algn="ctr"/>
            <a:r>
              <a:rPr lang="en-US" sz="1600" dirty="0">
                <a:solidFill>
                  <a:srgbClr val="000000"/>
                </a:solidFill>
              </a:rPr>
              <a:t>Cache</a:t>
            </a:r>
          </a:p>
        </p:txBody>
      </p:sp>
      <p:sp>
        <p:nvSpPr>
          <p:cNvPr id="1487901" name="Rectangle 29"/>
          <p:cNvSpPr>
            <a:spLocks noChangeArrowheads="1"/>
          </p:cNvSpPr>
          <p:nvPr/>
        </p:nvSpPr>
        <p:spPr bwMode="auto">
          <a:xfrm>
            <a:off x="173387" y="3907192"/>
            <a:ext cx="8566448"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a:t>
            </a:r>
            <a:r>
              <a:rPr lang="en-US" b="1" dirty="0" smtClean="0">
                <a:solidFill>
                  <a:schemeClr val="tx1"/>
                </a:solidFill>
              </a:rPr>
              <a:t>(cycles</a:t>
            </a:r>
            <a:r>
              <a:rPr lang="en-US" b="1" dirty="0">
                <a:solidFill>
                  <a:schemeClr val="tx1"/>
                </a:solidFill>
              </a:rPr>
              <a:t>)</a:t>
            </a:r>
            <a:r>
              <a:rPr lang="en-US" b="1" dirty="0" smtClean="0">
                <a:solidFill>
                  <a:schemeClr val="tx1"/>
                </a:solidFill>
              </a:rPr>
              <a:t>:        </a:t>
            </a:r>
            <a:r>
              <a:rPr lang="en-US" dirty="0">
                <a:solidFill>
                  <a:schemeClr val="tx1"/>
                </a:solidFill>
                <a:cs typeface="Arial" charset="0"/>
              </a:rPr>
              <a:t>½</a:t>
            </a:r>
            <a:r>
              <a:rPr lang="en-US" dirty="0">
                <a:solidFill>
                  <a:schemeClr val="tx1"/>
                </a:solidFill>
              </a:rPr>
              <a:t>’s            </a:t>
            </a:r>
            <a:r>
              <a:rPr lang="en-US" dirty="0" smtClean="0">
                <a:solidFill>
                  <a:schemeClr val="tx1"/>
                </a:solidFill>
              </a:rPr>
              <a:t>         1</a:t>
            </a:r>
            <a:r>
              <a:rPr lang="en-US" dirty="0">
                <a:solidFill>
                  <a:schemeClr val="tx1"/>
                </a:solidFill>
              </a:rPr>
              <a:t>’s                 </a:t>
            </a:r>
            <a:r>
              <a:rPr lang="en-US" dirty="0" smtClean="0">
                <a:solidFill>
                  <a:schemeClr val="tx1"/>
                </a:solidFill>
              </a:rPr>
              <a:t>          10</a:t>
            </a:r>
            <a:r>
              <a:rPr lang="en-US" dirty="0">
                <a:solidFill>
                  <a:schemeClr val="tx1"/>
                </a:solidFill>
              </a:rPr>
              <a:t>’s            </a:t>
            </a:r>
            <a:r>
              <a:rPr lang="en-US" dirty="0" smtClean="0">
                <a:solidFill>
                  <a:schemeClr val="tx1"/>
                </a:solidFill>
              </a:rPr>
              <a:t>   100</a:t>
            </a:r>
            <a:r>
              <a:rPr lang="en-US" dirty="0">
                <a:solidFill>
                  <a:schemeClr val="tx1"/>
                </a:solidFill>
              </a:rPr>
              <a:t>’s       </a:t>
            </a:r>
            <a:r>
              <a:rPr lang="en-US" dirty="0" smtClean="0">
                <a:solidFill>
                  <a:schemeClr val="tx1"/>
                </a:solidFill>
              </a:rPr>
              <a:t>        1,000,000’s</a:t>
            </a:r>
            <a:endParaRPr lang="en-US" dirty="0">
              <a:solidFill>
                <a:schemeClr val="tx1"/>
              </a:solidFill>
            </a:endParaRPr>
          </a:p>
        </p:txBody>
      </p:sp>
      <p:sp>
        <p:nvSpPr>
          <p:cNvPr id="1487902" name="Rectangle 30"/>
          <p:cNvSpPr>
            <a:spLocks noChangeArrowheads="1"/>
          </p:cNvSpPr>
          <p:nvPr/>
        </p:nvSpPr>
        <p:spPr bwMode="auto">
          <a:xfrm>
            <a:off x="173387" y="4288192"/>
            <a:ext cx="8401464"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a:t>
            </a:r>
            <a:r>
              <a:rPr lang="en-US" dirty="0" smtClean="0">
                <a:solidFill>
                  <a:schemeClr val="tx1"/>
                </a:solidFill>
              </a:rPr>
              <a:t>   100</a:t>
            </a:r>
            <a:r>
              <a:rPr lang="en-US" dirty="0">
                <a:solidFill>
                  <a:schemeClr val="tx1"/>
                </a:solidFill>
              </a:rPr>
              <a:t>’s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33" name="Slide Number Placeholder 32"/>
          <p:cNvSpPr>
            <a:spLocks noGrp="1"/>
          </p:cNvSpPr>
          <p:nvPr>
            <p:ph type="sldNum" sz="quarter" idx="12"/>
          </p:nvPr>
        </p:nvSpPr>
        <p:spPr/>
        <p:txBody>
          <a:bodyPr/>
          <a:lstStyle/>
          <a:p>
            <a:fld id="{3CC63E4C-4642-794D-A2FD-70F6B81535F5}" type="slidenum">
              <a:rPr lang="en-US" smtClean="0"/>
              <a:pPr/>
              <a:t>36</a:t>
            </a:fld>
            <a:endParaRPr lang="en-US"/>
          </a:p>
        </p:txBody>
      </p:sp>
      <p:sp>
        <p:nvSpPr>
          <p:cNvPr id="36" name="Content Placeholder 30"/>
          <p:cNvSpPr>
            <a:spLocks noGrp="1"/>
          </p:cNvSpPr>
          <p:nvPr>
            <p:ph idx="1"/>
          </p:nvPr>
        </p:nvSpPr>
        <p:spPr>
          <a:xfrm>
            <a:off x="320762" y="5179429"/>
            <a:ext cx="8229600" cy="1193800"/>
          </a:xfrm>
        </p:spPr>
        <p:txBody>
          <a:bodyPr>
            <a:normAutofit fontScale="70000" lnSpcReduction="20000"/>
          </a:bodyPr>
          <a:lstStyle/>
          <a:p>
            <a:pPr>
              <a:buClr>
                <a:schemeClr val="tx1"/>
              </a:buClr>
            </a:pPr>
            <a:r>
              <a:rPr lang="en-US" dirty="0" smtClean="0">
                <a:solidFill>
                  <a:srgbClr val="FF0000"/>
                </a:solidFill>
              </a:rPr>
              <a:t>Principle of locality + memory hierarchy </a:t>
            </a:r>
            <a:r>
              <a:rPr lang="en-US" dirty="0" smtClean="0"/>
              <a:t>presents programmer with ≈ as much memory as is available in the </a:t>
            </a:r>
            <a:r>
              <a:rPr lang="en-US" i="1" dirty="0" smtClean="0">
                <a:solidFill>
                  <a:srgbClr val="0000FF"/>
                </a:solidFill>
              </a:rPr>
              <a:t>cheapest</a:t>
            </a:r>
            <a:r>
              <a:rPr lang="en-US" dirty="0" smtClean="0">
                <a:solidFill>
                  <a:srgbClr val="0000FF"/>
                </a:solidFill>
              </a:rPr>
              <a:t> </a:t>
            </a:r>
            <a:r>
              <a:rPr lang="en-US" dirty="0" smtClean="0"/>
              <a:t>technology at the ≈ speed offered by the </a:t>
            </a:r>
            <a:r>
              <a:rPr lang="en-US" i="1" dirty="0" smtClean="0">
                <a:solidFill>
                  <a:srgbClr val="0000FF"/>
                </a:solidFill>
              </a:rPr>
              <a:t>fastest</a:t>
            </a:r>
            <a:r>
              <a:rPr lang="en-US" dirty="0" smtClean="0">
                <a:solidFill>
                  <a:srgbClr val="0000FF"/>
                </a:solidFill>
              </a:rPr>
              <a:t> </a:t>
            </a:r>
            <a:r>
              <a:rPr lang="en-US" dirty="0" smtClean="0"/>
              <a:t>technology</a:t>
            </a:r>
          </a:p>
          <a:p>
            <a:endParaRPr lang="en-US" dirty="0"/>
          </a:p>
        </p:txBody>
      </p:sp>
      <p:grpSp>
        <p:nvGrpSpPr>
          <p:cNvPr id="30" name="Group 29"/>
          <p:cNvGrpSpPr/>
          <p:nvPr/>
        </p:nvGrpSpPr>
        <p:grpSpPr>
          <a:xfrm>
            <a:off x="481357" y="4658696"/>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a:t>
              </a:r>
              <a:r>
                <a:rPr lang="en-US" b="1" dirty="0" smtClean="0">
                  <a:solidFill>
                    <a:schemeClr val="tx1"/>
                  </a:solidFill>
                </a:rPr>
                <a:t>Cost/bit:         </a:t>
              </a:r>
              <a:r>
                <a:rPr lang="en-US" dirty="0">
                  <a:solidFill>
                    <a:schemeClr val="tx1"/>
                  </a:solidFill>
                </a:rPr>
                <a:t>highest                                                                             </a:t>
              </a:r>
              <a:r>
                <a:rPr lang="en-US" dirty="0" smtClean="0">
                  <a:solidFill>
                    <a:schemeClr val="tx1"/>
                  </a:solidFill>
                </a:rPr>
                <a:t>                    </a:t>
              </a:r>
              <a:r>
                <a:rPr lang="en-US" dirty="0">
                  <a:solidFill>
                    <a:schemeClr val="tx1"/>
                  </a:solidFill>
                </a:rPr>
                <a:t>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31" name="Rectangle 3" descr="10%"/>
          <p:cNvSpPr>
            <a:spLocks noChangeArrowheads="1"/>
          </p:cNvSpPr>
          <p:nvPr/>
        </p:nvSpPr>
        <p:spPr bwMode="auto">
          <a:xfrm>
            <a:off x="5029200" y="1905000"/>
            <a:ext cx="838200" cy="1600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0">
            <a:normAutofit/>
          </a:bodyPr>
          <a:lstStyle/>
          <a:p>
            <a:pPr algn="ctr"/>
            <a:r>
              <a:rPr lang="en-US" sz="1600" dirty="0" smtClean="0">
                <a:solidFill>
                  <a:srgbClr val="000000"/>
                </a:solidFill>
              </a:rPr>
              <a:t>Third-Level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Tree>
    <p:extLst>
      <p:ext uri="{BB962C8B-B14F-4D97-AF65-F5344CB8AC3E}">
        <p14:creationId xmlns:p14="http://schemas.microsoft.com/office/powerpoint/2010/main" val="34283531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Stores with Write-Through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Store instructions write to memory, changing values</a:t>
            </a:r>
          </a:p>
          <a:p>
            <a:r>
              <a:rPr lang="en-US" dirty="0" smtClean="0"/>
              <a:t>Need to make sure cache and memory have same values on writes: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a:t>
            </a:r>
          </a:p>
          <a:p>
            <a:pPr lvl="1"/>
            <a:r>
              <a:rPr lang="en-US" dirty="0" smtClean="0"/>
              <a:t>Buffer updates memory in parallel to processor</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37</a:t>
            </a:fld>
            <a:endParaRPr lang="en-US"/>
          </a:p>
        </p:txBody>
      </p:sp>
    </p:spTree>
    <p:extLst>
      <p:ext uri="{BB962C8B-B14F-4D97-AF65-F5344CB8AC3E}">
        <p14:creationId xmlns:p14="http://schemas.microsoft.com/office/powerpoint/2010/main" val="2463970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Write-Through Cache</a:t>
            </a:r>
            <a:endParaRPr lang="en-US" dirty="0"/>
          </a:p>
        </p:txBody>
      </p:sp>
      <p:sp>
        <p:nvSpPr>
          <p:cNvPr id="7" name="Content Placeholder 6"/>
          <p:cNvSpPr>
            <a:spLocks noGrp="1"/>
          </p:cNvSpPr>
          <p:nvPr>
            <p:ph sz="half" idx="1"/>
          </p:nvPr>
        </p:nvSpPr>
        <p:spPr/>
        <p:txBody>
          <a:bodyPr>
            <a:normAutofit lnSpcReduction="10000"/>
          </a:bodyPr>
          <a:lstStyle/>
          <a:p>
            <a:r>
              <a:rPr lang="en-US" dirty="0" smtClean="0"/>
              <a:t>Write both values in cache and in memory</a:t>
            </a:r>
          </a:p>
          <a:p>
            <a:r>
              <a:rPr lang="en-US" dirty="0" smtClean="0"/>
              <a:t>Write buffer stops CPU from stalling if memory cannot keep up</a:t>
            </a:r>
          </a:p>
          <a:p>
            <a:r>
              <a:rPr lang="en-US" dirty="0" smtClean="0"/>
              <a:t>Write buffer may have multiple entries to absorb bursts of writes</a:t>
            </a:r>
          </a:p>
          <a:p>
            <a:r>
              <a:rPr lang="en-US" dirty="0" smtClean="0"/>
              <a:t>What if store misses in cache?</a:t>
            </a:r>
            <a:endParaRPr lang="en-US" dirty="0"/>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38</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688114"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55114" y="19050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92829"/>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651828"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5638801" y="1828800"/>
            <a:ext cx="2971802" cy="4114802"/>
            <a:chOff x="3000691" y="1812156"/>
            <a:chExt cx="5395212" cy="4114802"/>
          </a:xfrm>
        </p:grpSpPr>
        <p:cxnSp>
          <p:nvCxnSpPr>
            <p:cNvPr id="45" name="Straight Arrow Connector 44"/>
            <p:cNvCxnSpPr>
              <a:stCxn id="13" idx="2"/>
            </p:cNvCxnSpPr>
            <p:nvPr/>
          </p:nvCxnSpPr>
          <p:spPr>
            <a:xfrm>
              <a:off x="7649136" y="4623132"/>
              <a:ext cx="55069" cy="1303826"/>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3" name="Straight Arrow Connector 42"/>
            <p:cNvCxnSpPr/>
            <p:nvPr/>
          </p:nvCxnSpPr>
          <p:spPr>
            <a:xfrm>
              <a:off x="5905806" y="4707756"/>
              <a:ext cx="1798404" cy="304802"/>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8" idx="2"/>
            </p:cNvCxnSpPr>
            <p:nvPr/>
          </p:nvCxnSpPr>
          <p:spPr>
            <a:xfrm rot="5400000">
              <a:off x="3747493" y="3960954"/>
              <a:ext cx="304800" cy="1798403"/>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68" name="Rectangle 67"/>
          <p:cNvSpPr/>
          <p:nvPr/>
        </p:nvSpPr>
        <p:spPr>
          <a:xfrm>
            <a:off x="6248400" y="4495800"/>
            <a:ext cx="7620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Addr</a:t>
            </a:r>
            <a:endParaRPr lang="en-US" dirty="0"/>
          </a:p>
        </p:txBody>
      </p:sp>
      <p:sp>
        <p:nvSpPr>
          <p:cNvPr id="69" name="Rectangle 68"/>
          <p:cNvSpPr/>
          <p:nvPr/>
        </p:nvSpPr>
        <p:spPr>
          <a:xfrm>
            <a:off x="7010399" y="4499428"/>
            <a:ext cx="791029" cy="224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83" name="Freeform 82"/>
          <p:cNvSpPr/>
          <p:nvPr/>
        </p:nvSpPr>
        <p:spPr>
          <a:xfrm>
            <a:off x="5640917" y="2993570"/>
            <a:ext cx="836083" cy="148317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Freeform 83"/>
          <p:cNvSpPr/>
          <p:nvPr/>
        </p:nvSpPr>
        <p:spPr>
          <a:xfrm flipH="1">
            <a:off x="7391399" y="2993570"/>
            <a:ext cx="809171" cy="151301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TextBox 84"/>
          <p:cNvSpPr txBox="1"/>
          <p:nvPr/>
        </p:nvSpPr>
        <p:spPr>
          <a:xfrm>
            <a:off x="6324600" y="3810000"/>
            <a:ext cx="1066800" cy="646331"/>
          </a:xfrm>
          <a:prstGeom prst="rect">
            <a:avLst/>
          </a:prstGeom>
          <a:noFill/>
        </p:spPr>
        <p:txBody>
          <a:bodyPr wrap="square" rtlCol="0">
            <a:spAutoFit/>
          </a:bodyPr>
          <a:lstStyle/>
          <a:p>
            <a:pPr algn="ctr"/>
            <a:r>
              <a:rPr lang="en-US" dirty="0" smtClean="0"/>
              <a:t>Write Buffer</a:t>
            </a:r>
          </a:p>
        </p:txBody>
      </p:sp>
    </p:spTree>
    <p:extLst>
      <p:ext uri="{BB962C8B-B14F-4D97-AF65-F5344CB8AC3E}">
        <p14:creationId xmlns:p14="http://schemas.microsoft.com/office/powerpoint/2010/main" val="3083673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Stores with Write-Back</a:t>
            </a:r>
            <a:endParaRPr lang="en-US" dirty="0"/>
          </a:p>
        </p:txBody>
      </p:sp>
      <p:sp>
        <p:nvSpPr>
          <p:cNvPr id="3" name="Content Placeholder 2"/>
          <p:cNvSpPr>
            <a:spLocks noGrp="1"/>
          </p:cNvSpPr>
          <p:nvPr>
            <p:ph idx="1"/>
          </p:nvPr>
        </p:nvSpPr>
        <p:spPr>
          <a:xfrm>
            <a:off x="457200" y="1600200"/>
            <a:ext cx="8229600" cy="4655577"/>
          </a:xfrm>
        </p:spPr>
        <p:txBody>
          <a:bodyPr>
            <a:normAutofit/>
          </a:bodyPr>
          <a:lstStyle/>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39</a:t>
            </a:fld>
            <a:endParaRPr lang="en-US"/>
          </a:p>
        </p:txBody>
      </p:sp>
    </p:spTree>
    <p:extLst>
      <p:ext uri="{BB962C8B-B14F-4D97-AF65-F5344CB8AC3E}">
        <p14:creationId xmlns:p14="http://schemas.microsoft.com/office/powerpoint/2010/main" val="20628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a:t>
            </a:r>
            <a:r>
              <a:rPr lang="en-US" dirty="0" smtClean="0"/>
              <a:t> </a:t>
            </a:r>
            <a:r>
              <a:rPr lang="en-US" dirty="0"/>
              <a:t>L</a:t>
            </a:r>
            <a:r>
              <a:rPr lang="en-US" dirty="0" smtClean="0"/>
              <a:t>arge memories slow?</a:t>
            </a:r>
            <a:br>
              <a:rPr lang="en-US" dirty="0" smtClean="0"/>
            </a:br>
            <a:r>
              <a:rPr lang="en-US" dirty="0" smtClean="0"/>
              <a:t>Library </a:t>
            </a:r>
            <a:r>
              <a:rPr lang="en-US" dirty="0" smtClean="0"/>
              <a:t>Analogy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Finding a book in a large library takes time</a:t>
            </a:r>
          </a:p>
          <a:p>
            <a:pPr lvl="1"/>
            <a:r>
              <a:rPr lang="en-US" dirty="0" smtClean="0"/>
              <a:t>Takes time to search a large card catalog – (mapping title/author to index number)</a:t>
            </a:r>
            <a:endParaRPr lang="en-US" dirty="0"/>
          </a:p>
          <a:p>
            <a:pPr lvl="1"/>
            <a:r>
              <a:rPr lang="en-US" dirty="0" smtClean="0"/>
              <a:t>Round-trip time to walk to the stacks and retrieve the </a:t>
            </a:r>
            <a:r>
              <a:rPr lang="en-US" dirty="0" smtClean="0"/>
              <a:t>desired book.</a:t>
            </a:r>
          </a:p>
          <a:p>
            <a:r>
              <a:rPr lang="en-US" dirty="0" smtClean="0"/>
              <a:t>Larger libraries makes both delays worse</a:t>
            </a:r>
          </a:p>
          <a:p>
            <a:r>
              <a:rPr lang="en-US" dirty="0" smtClean="0"/>
              <a:t>Electronic memories have the same issue, </a:t>
            </a:r>
            <a:r>
              <a:rPr lang="en-US" i="1" dirty="0" smtClean="0"/>
              <a:t>plus</a:t>
            </a:r>
            <a:r>
              <a:rPr lang="en-US" i="1" dirty="0"/>
              <a:t> </a:t>
            </a:r>
            <a:r>
              <a:rPr lang="en-US" dirty="0" smtClean="0"/>
              <a:t>the technologies that we use to store an individual bit get slower as we increase density (SRAM versus DRAM versus Magnetic Disk)</a:t>
            </a:r>
            <a:endParaRPr lang="en-US" i="1"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a:p>
        </p:txBody>
      </p:sp>
      <p:sp>
        <p:nvSpPr>
          <p:cNvPr id="5" name="TextBox 4"/>
          <p:cNvSpPr txBox="1"/>
          <p:nvPr/>
        </p:nvSpPr>
        <p:spPr>
          <a:xfrm>
            <a:off x="990600" y="6172200"/>
            <a:ext cx="6799670" cy="461665"/>
          </a:xfrm>
          <a:prstGeom prst="rect">
            <a:avLst/>
          </a:prstGeom>
          <a:noFill/>
        </p:spPr>
        <p:txBody>
          <a:bodyPr wrap="none" rtlCol="0">
            <a:spAutoFit/>
          </a:bodyPr>
          <a:lstStyle/>
          <a:p>
            <a:r>
              <a:rPr lang="en-US" sz="2400" b="1" i="1" dirty="0" smtClean="0"/>
              <a:t>However what we want is a large yet fast memory! </a:t>
            </a:r>
            <a:endParaRPr lang="en-US" sz="2400" b="1" i="1" dirty="0"/>
          </a:p>
        </p:txBody>
      </p:sp>
    </p:spTree>
    <p:extLst>
      <p:ext uri="{BB962C8B-B14F-4D97-AF65-F5344CB8AC3E}">
        <p14:creationId xmlns:p14="http://schemas.microsoft.com/office/powerpoint/2010/main" val="378938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Write-Back Cache</a:t>
            </a:r>
            <a:endParaRPr lang="en-US" dirty="0"/>
          </a:p>
        </p:txBody>
      </p:sp>
      <p:sp>
        <p:nvSpPr>
          <p:cNvPr id="7" name="Content Placeholder 6"/>
          <p:cNvSpPr>
            <a:spLocks noGrp="1"/>
          </p:cNvSpPr>
          <p:nvPr>
            <p:ph sz="half" idx="1"/>
          </p:nvPr>
        </p:nvSpPr>
        <p:spPr>
          <a:xfrm>
            <a:off x="152400" y="1828800"/>
            <a:ext cx="4572000" cy="4525963"/>
          </a:xfrm>
        </p:spPr>
        <p:txBody>
          <a:bodyPr>
            <a:normAutofit fontScale="92500" lnSpcReduction="20000"/>
          </a:bodyPr>
          <a:lstStyle/>
          <a:p>
            <a:r>
              <a:rPr lang="en-US" dirty="0" smtClean="0"/>
              <a:t>Store/cache hit, write data in cache </a:t>
            </a:r>
            <a:r>
              <a:rPr lang="en-US" i="1" dirty="0" smtClean="0"/>
              <a:t>only </a:t>
            </a:r>
            <a:r>
              <a:rPr lang="en-US" dirty="0" smtClean="0"/>
              <a:t>&amp; set dirty bit</a:t>
            </a:r>
          </a:p>
          <a:p>
            <a:pPr lvl="1"/>
            <a:r>
              <a:rPr lang="en-US" dirty="0" smtClean="0"/>
              <a:t>Memory has stale value</a:t>
            </a:r>
          </a:p>
          <a:p>
            <a:r>
              <a:rPr lang="en-US" dirty="0" smtClean="0"/>
              <a:t>Store/cache miss, read data from memory, then update and set dirty bit</a:t>
            </a:r>
          </a:p>
          <a:p>
            <a:pPr lvl="1"/>
            <a:r>
              <a:rPr lang="en-US" dirty="0" smtClean="0"/>
              <a:t>“Write-allocate” policy</a:t>
            </a:r>
          </a:p>
          <a:p>
            <a:r>
              <a:rPr lang="en-US" dirty="0" smtClean="0"/>
              <a:t>Load/cache hit, use value from cache</a:t>
            </a:r>
          </a:p>
          <a:p>
            <a:r>
              <a:rPr lang="en-US" dirty="0" smtClean="0"/>
              <a:t>On any miss, write back evicted block, only if dirty. Update cache with new block and clear dirty bit.</a:t>
            </a:r>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40</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724400"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91400" y="19812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38400"/>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876800"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7781473" y="1828800"/>
            <a:ext cx="829128" cy="4104888"/>
            <a:chOff x="6890647" y="1812156"/>
            <a:chExt cx="1505256" cy="4104888"/>
          </a:xfrm>
        </p:grpSpPr>
        <p:cxnSp>
          <p:nvCxnSpPr>
            <p:cNvPr id="45" name="Straight Arrow Connector 44"/>
            <p:cNvCxnSpPr>
              <a:stCxn id="13" idx="2"/>
            </p:cNvCxnSpPr>
            <p:nvPr/>
          </p:nvCxnSpPr>
          <p:spPr>
            <a:xfrm rot="5400000">
              <a:off x="6992752" y="5260664"/>
              <a:ext cx="1293913" cy="1884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48" name="Rectangle 47"/>
          <p:cNvSpPr/>
          <p:nvPr/>
        </p:nvSpPr>
        <p:spPr>
          <a:xfrm>
            <a:off x="7391400" y="33528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49" name="Rectangle 48"/>
          <p:cNvSpPr/>
          <p:nvPr/>
        </p:nvSpPr>
        <p:spPr>
          <a:xfrm>
            <a:off x="7391400" y="36576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0" name="Rectangle 49"/>
          <p:cNvSpPr/>
          <p:nvPr/>
        </p:nvSpPr>
        <p:spPr>
          <a:xfrm>
            <a:off x="7391400" y="39624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4" name="Rectangle 53"/>
          <p:cNvSpPr/>
          <p:nvPr/>
        </p:nvSpPr>
        <p:spPr>
          <a:xfrm>
            <a:off x="7391400" y="42672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9" name="TextBox 58"/>
          <p:cNvSpPr txBox="1"/>
          <p:nvPr/>
        </p:nvSpPr>
        <p:spPr>
          <a:xfrm>
            <a:off x="6400800" y="3657600"/>
            <a:ext cx="817122" cy="646331"/>
          </a:xfrm>
          <a:prstGeom prst="rect">
            <a:avLst/>
          </a:prstGeom>
          <a:noFill/>
        </p:spPr>
        <p:txBody>
          <a:bodyPr wrap="square" rtlCol="0">
            <a:spAutoFit/>
          </a:bodyPr>
          <a:lstStyle/>
          <a:p>
            <a:pPr algn="ctr"/>
            <a:r>
              <a:rPr lang="en-US" dirty="0" smtClean="0"/>
              <a:t>Dirty Bits</a:t>
            </a:r>
            <a:endParaRPr lang="en-US" dirty="0"/>
          </a:p>
        </p:txBody>
      </p:sp>
      <p:sp>
        <p:nvSpPr>
          <p:cNvPr id="71" name="Left Brace 70"/>
          <p:cNvSpPr/>
          <p:nvPr/>
        </p:nvSpPr>
        <p:spPr>
          <a:xfrm>
            <a:off x="7010400" y="3352800"/>
            <a:ext cx="228600" cy="1295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2683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Write-Through vs. Write-Back</a:t>
            </a:r>
            <a:endParaRPr lang="en-US" dirty="0"/>
          </a:p>
        </p:txBody>
      </p:sp>
      <p:sp>
        <p:nvSpPr>
          <p:cNvPr id="3" name="Content Placeholder 2"/>
          <p:cNvSpPr>
            <a:spLocks noGrp="1"/>
          </p:cNvSpPr>
          <p:nvPr>
            <p:ph sz="half" idx="1"/>
          </p:nvPr>
        </p:nvSpPr>
        <p:spPr>
          <a:xfrm>
            <a:off x="152400" y="1600200"/>
            <a:ext cx="4648200" cy="4525963"/>
          </a:xfrm>
        </p:spPr>
        <p:txBody>
          <a:bodyPr/>
          <a:lstStyle/>
          <a:p>
            <a:r>
              <a:rPr lang="en-US" dirty="0" smtClean="0"/>
              <a:t>Write-Through:</a:t>
            </a:r>
          </a:p>
          <a:p>
            <a:pPr lvl="1"/>
            <a:r>
              <a:rPr lang="en-US" dirty="0" smtClean="0"/>
              <a:t>Simpler control logic</a:t>
            </a:r>
          </a:p>
          <a:p>
            <a:pPr lvl="1"/>
            <a:r>
              <a:rPr lang="en-US" dirty="0" smtClean="0"/>
              <a:t>More predictable timing simplifies processor control logic</a:t>
            </a:r>
          </a:p>
          <a:p>
            <a:pPr lvl="1"/>
            <a:r>
              <a:rPr lang="en-US" dirty="0" smtClean="0"/>
              <a:t>Easier to make reliable, since memory always has copy of data (big idea: Redundancy!)</a:t>
            </a:r>
            <a:endParaRPr lang="en-US" dirty="0"/>
          </a:p>
        </p:txBody>
      </p:sp>
      <p:sp>
        <p:nvSpPr>
          <p:cNvPr id="4" name="Content Placeholder 3"/>
          <p:cNvSpPr>
            <a:spLocks noGrp="1"/>
          </p:cNvSpPr>
          <p:nvPr>
            <p:ph sz="half" idx="2"/>
          </p:nvPr>
        </p:nvSpPr>
        <p:spPr>
          <a:xfrm>
            <a:off x="4572000" y="1600200"/>
            <a:ext cx="4343400" cy="4525963"/>
          </a:xfrm>
        </p:spPr>
        <p:txBody>
          <a:bodyPr/>
          <a:lstStyle/>
          <a:p>
            <a:r>
              <a:rPr lang="en-US" dirty="0" smtClean="0"/>
              <a:t>Write-Back</a:t>
            </a:r>
          </a:p>
          <a:p>
            <a:pPr lvl="1"/>
            <a:r>
              <a:rPr lang="en-US" dirty="0" smtClean="0"/>
              <a:t>More complex control logic</a:t>
            </a:r>
          </a:p>
          <a:p>
            <a:pPr lvl="1"/>
            <a:r>
              <a:rPr lang="en-US" dirty="0" smtClean="0"/>
              <a:t>More variable timing (0,1,2 memory accesses per cache access)</a:t>
            </a:r>
          </a:p>
          <a:p>
            <a:pPr lvl="1"/>
            <a:r>
              <a:rPr lang="en-US" dirty="0" smtClean="0"/>
              <a:t>Usually reduces write traffic</a:t>
            </a:r>
          </a:p>
          <a:p>
            <a:pPr lvl="1"/>
            <a:r>
              <a:rPr lang="en-US" dirty="0" smtClean="0"/>
              <a:t>Harder to make reliable, sometimes cache has only copy of data</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41</a:t>
            </a:fld>
            <a:endParaRPr lang="en-US"/>
          </a:p>
        </p:txBody>
      </p:sp>
    </p:spTree>
    <p:extLst>
      <p:ext uri="{BB962C8B-B14F-4D97-AF65-F5344CB8AC3E}">
        <p14:creationId xmlns:p14="http://schemas.microsoft.com/office/powerpoint/2010/main" val="73421619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42</a:t>
            </a:fld>
            <a:endParaRPr lang="en-US"/>
          </a:p>
        </p:txBody>
      </p:sp>
      <p:sp>
        <p:nvSpPr>
          <p:cNvPr id="7" name="Content Placeholder 2"/>
          <p:cNvSpPr txBox="1">
            <a:spLocks/>
          </p:cNvSpPr>
          <p:nvPr/>
        </p:nvSpPr>
        <p:spPr>
          <a:xfrm>
            <a:off x="444500" y="1219198"/>
            <a:ext cx="8394700" cy="5638801"/>
          </a:xfrm>
          <a:prstGeom prst="rect">
            <a:avLst/>
          </a:prstGeom>
        </p:spPr>
        <p:txBody>
          <a:bodyPr vert="horz" lIns="91440" tIns="45720" rIns="91440" bIns="45720" rtlCol="0">
            <a:normAutofit/>
          </a:bodyPr>
          <a:lstStyle/>
          <a:p>
            <a:pPr marL="457200" indent="-457200">
              <a:buFont typeface="Arial"/>
              <a:buChar char="•"/>
            </a:pPr>
            <a:r>
              <a:rPr lang="en-US" sz="3200" dirty="0" smtClean="0"/>
              <a:t>Principle </a:t>
            </a:r>
            <a:r>
              <a:rPr lang="en-US" sz="3200" dirty="0"/>
              <a:t>of Locality for Libraries /Computer Memory</a:t>
            </a:r>
          </a:p>
          <a:p>
            <a:pPr marL="457200" indent="-457200">
              <a:buFont typeface="Arial"/>
              <a:buChar char="•"/>
            </a:pPr>
            <a:r>
              <a:rPr lang="en-US" sz="3200" dirty="0"/>
              <a:t>Hierarchy of Memories (speed/size/cost per bit) to Exploit Locality</a:t>
            </a:r>
          </a:p>
          <a:p>
            <a:pPr marL="457200" indent="-457200">
              <a:buFont typeface="Arial"/>
              <a:buChar char="•"/>
            </a:pPr>
            <a:r>
              <a:rPr lang="en-US" sz="3200" dirty="0"/>
              <a:t>Cache – copy of data lower level in memory hierarchy</a:t>
            </a:r>
          </a:p>
          <a:p>
            <a:pPr marL="457200" indent="-457200">
              <a:buFont typeface="Arial"/>
              <a:buChar char="•"/>
            </a:pPr>
            <a:r>
              <a:rPr lang="en-US" sz="3200" dirty="0"/>
              <a:t>Direct Mapped to find block in cache using Tag field and Valid bit for </a:t>
            </a:r>
            <a:r>
              <a:rPr lang="en-US" sz="3200" dirty="0" smtClean="0"/>
              <a:t>Hit</a:t>
            </a:r>
          </a:p>
          <a:p>
            <a:pPr marL="457200" indent="-457200">
              <a:buFont typeface="Arial"/>
              <a:buChar char="•"/>
            </a:pPr>
            <a:r>
              <a:rPr lang="en-US" sz="3200" dirty="0" smtClean="0"/>
              <a:t>Cache design choice:</a:t>
            </a:r>
          </a:p>
          <a:p>
            <a:pPr marL="914400" lvl="1" indent="-457200">
              <a:buFont typeface="Arial"/>
              <a:buChar char="•"/>
            </a:pPr>
            <a:r>
              <a:rPr lang="en-US" sz="3200" dirty="0" smtClean="0"/>
              <a:t>Write-Through vs. Write-Back</a:t>
            </a:r>
            <a:endParaRPr lang="en-US" sz="3200" dirty="0"/>
          </a:p>
          <a:p>
            <a:pPr marL="457200" marR="0" lvl="0" indent="-457200" algn="l" defTabSz="457200" rtl="0" eaLnBrk="1" fontAlgn="auto" latinLnBrk="0" hangingPunct="1">
              <a:lnSpc>
                <a:spcPct val="100000"/>
              </a:lnSpc>
              <a:spcBef>
                <a:spcPct val="20000"/>
              </a:spcBef>
              <a:spcAft>
                <a:spcPts val="0"/>
              </a:spcAft>
              <a:buClrTx/>
              <a:buSzTx/>
              <a:buFont typeface="Arial"/>
              <a:buChar char="•"/>
              <a:tabLst>
                <a:tab pos="1257300" algn="l"/>
                <a:tab pos="1549400" algn="l"/>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itle 315"/>
          <p:cNvSpPr>
            <a:spLocks noGrp="1"/>
          </p:cNvSpPr>
          <p:nvPr>
            <p:ph type="title"/>
          </p:nvPr>
        </p:nvSpPr>
        <p:spPr/>
        <p:txBody>
          <a:bodyPr>
            <a:normAutofit fontScale="90000"/>
          </a:bodyPr>
          <a:lstStyle/>
          <a:p>
            <a:r>
              <a:rPr lang="en-US" smtClean="0"/>
              <a:t>Processor-DRAM Gap (latency)</a:t>
            </a:r>
            <a:br>
              <a:rPr lang="en-US" smtClean="0"/>
            </a:br>
            <a:endParaRPr lang="en-US" dirty="0"/>
          </a:p>
        </p:txBody>
      </p:sp>
      <p:sp>
        <p:nvSpPr>
          <p:cNvPr id="317" name="Slide Number Placeholder 5"/>
          <p:cNvSpPr>
            <a:spLocks noGrp="1"/>
          </p:cNvSpPr>
          <p:nvPr>
            <p:ph type="sldNum" sz="quarter" idx="12"/>
          </p:nvPr>
        </p:nvSpPr>
        <p:spPr>
          <a:xfrm>
            <a:off x="6553200" y="6400800"/>
            <a:ext cx="2133600" cy="365125"/>
          </a:xfrm>
        </p:spPr>
        <p:txBody>
          <a:bodyPr/>
          <a:lstStyle/>
          <a:p>
            <a:fld id="{FAA9F3E1-965A-FF41-A9E3-F440928C2F1D}" type="slidenum">
              <a:rPr lang="en-US" smtClean="0"/>
              <a:pPr/>
              <a:t>5</a:t>
            </a:fld>
            <a:endParaRPr lang="en-US"/>
          </a:p>
        </p:txBody>
      </p:sp>
      <p:grpSp>
        <p:nvGrpSpPr>
          <p:cNvPr id="323" name="Group 322"/>
          <p:cNvGrpSpPr/>
          <p:nvPr/>
        </p:nvGrpSpPr>
        <p:grpSpPr>
          <a:xfrm>
            <a:off x="38916" y="990600"/>
            <a:ext cx="9105084" cy="4483055"/>
            <a:chOff x="38916" y="990600"/>
            <a:chExt cx="9105084" cy="4483055"/>
          </a:xfrm>
        </p:grpSpPr>
        <p:sp>
          <p:nvSpPr>
            <p:cNvPr id="1420291" name="Rectangle 3"/>
            <p:cNvSpPr>
              <a:spLocks noChangeArrowheads="1"/>
            </p:cNvSpPr>
            <p:nvPr/>
          </p:nvSpPr>
          <p:spPr bwMode="auto">
            <a:xfrm>
              <a:off x="4038600" y="4953000"/>
              <a:ext cx="905623"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Time</a:t>
              </a:r>
            </a:p>
          </p:txBody>
        </p:sp>
        <p:sp>
          <p:nvSpPr>
            <p:cNvPr id="1420292" name="Rectangle 4"/>
            <p:cNvSpPr>
              <a:spLocks noChangeArrowheads="1"/>
            </p:cNvSpPr>
            <p:nvPr/>
          </p:nvSpPr>
          <p:spPr bwMode="auto">
            <a:xfrm>
              <a:off x="3886200" y="990600"/>
              <a:ext cx="2801938" cy="459100"/>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2400">
                  <a:solidFill>
                    <a:schemeClr val="tx1"/>
                  </a:solidFill>
                  <a:latin typeface="Calibri"/>
                  <a:cs typeface="Calibri"/>
                </a:rPr>
                <a:t>µProc 60%/year</a:t>
              </a:r>
            </a:p>
          </p:txBody>
        </p:sp>
        <p:sp>
          <p:nvSpPr>
            <p:cNvPr id="1420293" name="Rectangle 5"/>
            <p:cNvSpPr>
              <a:spLocks noChangeArrowheads="1"/>
            </p:cNvSpPr>
            <p:nvPr/>
          </p:nvSpPr>
          <p:spPr bwMode="auto">
            <a:xfrm>
              <a:off x="7696200" y="3200400"/>
              <a:ext cx="1447800" cy="76687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2400">
                  <a:solidFill>
                    <a:schemeClr val="tx1"/>
                  </a:solidFill>
                  <a:latin typeface="Calibri"/>
                  <a:cs typeface="Calibri"/>
                </a:rPr>
                <a:t>DRAM</a:t>
              </a:r>
            </a:p>
            <a:p>
              <a:pPr>
                <a:spcBef>
                  <a:spcPct val="0"/>
                </a:spcBef>
              </a:pPr>
              <a:r>
                <a:rPr lang="en-US" sz="2000">
                  <a:solidFill>
                    <a:schemeClr val="tx1"/>
                  </a:solidFill>
                  <a:latin typeface="Calibri"/>
                  <a:cs typeface="Calibri"/>
                </a:rPr>
                <a:t>7%/year</a:t>
              </a:r>
            </a:p>
          </p:txBody>
        </p:sp>
        <p:sp>
          <p:nvSpPr>
            <p:cNvPr id="1420294" name="Arc 6"/>
            <p:cNvSpPr>
              <a:spLocks/>
            </p:cNvSpPr>
            <p:nvPr/>
          </p:nvSpPr>
          <p:spPr bwMode="auto">
            <a:xfrm>
              <a:off x="7572375" y="3505200"/>
              <a:ext cx="200025" cy="317500"/>
            </a:xfrm>
            <a:custGeom>
              <a:avLst/>
              <a:gdLst>
                <a:gd name="G0" fmla="+- 21599 0 0"/>
                <a:gd name="G1" fmla="+- 20439 0 0"/>
                <a:gd name="G2" fmla="+- 21600 0 0"/>
                <a:gd name="T0" fmla="*/ 0 w 21599"/>
                <a:gd name="T1" fmla="*/ 20268 h 20439"/>
                <a:gd name="T2" fmla="*/ 14614 w 21599"/>
                <a:gd name="T3" fmla="*/ 0 h 20439"/>
                <a:gd name="T4" fmla="*/ 21599 w 21599"/>
                <a:gd name="T5" fmla="*/ 20439 h 20439"/>
              </a:gdLst>
              <a:ahLst/>
              <a:cxnLst>
                <a:cxn ang="0">
                  <a:pos x="T0" y="T1"/>
                </a:cxn>
                <a:cxn ang="0">
                  <a:pos x="T2" y="T3"/>
                </a:cxn>
                <a:cxn ang="0">
                  <a:pos x="T4" y="T5"/>
                </a:cxn>
              </a:cxnLst>
              <a:rect l="0" t="0" r="r" b="b"/>
              <a:pathLst>
                <a:path w="21599" h="20439" fill="none" extrusionOk="0">
                  <a:moveTo>
                    <a:pt x="-1" y="20267"/>
                  </a:moveTo>
                  <a:cubicBezTo>
                    <a:pt x="72" y="11093"/>
                    <a:pt x="5932" y="2966"/>
                    <a:pt x="14613" y="-1"/>
                  </a:cubicBezTo>
                </a:path>
                <a:path w="21599" h="20439" stroke="0" extrusionOk="0">
                  <a:moveTo>
                    <a:pt x="-1" y="20267"/>
                  </a:moveTo>
                  <a:cubicBezTo>
                    <a:pt x="72" y="11093"/>
                    <a:pt x="5932" y="2966"/>
                    <a:pt x="14613" y="-1"/>
                  </a:cubicBezTo>
                  <a:lnTo>
                    <a:pt x="21599" y="20439"/>
                  </a:lnTo>
                  <a:close/>
                </a:path>
              </a:pathLst>
            </a:custGeom>
            <a:noFill/>
            <a:ln w="25400" cap="rnd">
              <a:solidFill>
                <a:schemeClr val="tx1"/>
              </a:solidFill>
              <a:round/>
              <a:headEnd type="triangle" w="med" len="med"/>
              <a:tailEnd/>
            </a:ln>
            <a:effectLst/>
          </p:spPr>
          <p:txBody>
            <a:bodyPr>
              <a:prstTxWarp prst="textNoShape">
                <a:avLst/>
              </a:prstTxWarp>
            </a:bodyPr>
            <a:lstStyle/>
            <a:p>
              <a:endParaRPr lang="en-US">
                <a:latin typeface="Calibri"/>
                <a:cs typeface="Calibri"/>
              </a:endParaRPr>
            </a:p>
          </p:txBody>
        </p:sp>
        <p:sp>
          <p:nvSpPr>
            <p:cNvPr id="1420295" name="Line 7"/>
            <p:cNvSpPr>
              <a:spLocks noChangeShapeType="1"/>
            </p:cNvSpPr>
            <p:nvPr/>
          </p:nvSpPr>
          <p:spPr bwMode="auto">
            <a:xfrm>
              <a:off x="16319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6" name="Line 8"/>
            <p:cNvSpPr>
              <a:spLocks noChangeShapeType="1"/>
            </p:cNvSpPr>
            <p:nvPr/>
          </p:nvSpPr>
          <p:spPr bwMode="auto">
            <a:xfrm>
              <a:off x="17176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7" name="Line 9"/>
            <p:cNvSpPr>
              <a:spLocks noChangeShapeType="1"/>
            </p:cNvSpPr>
            <p:nvPr/>
          </p:nvSpPr>
          <p:spPr bwMode="auto">
            <a:xfrm>
              <a:off x="18034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8" name="Line 10"/>
            <p:cNvSpPr>
              <a:spLocks noChangeShapeType="1"/>
            </p:cNvSpPr>
            <p:nvPr/>
          </p:nvSpPr>
          <p:spPr bwMode="auto">
            <a:xfrm>
              <a:off x="18891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299" name="Line 11"/>
            <p:cNvSpPr>
              <a:spLocks noChangeShapeType="1"/>
            </p:cNvSpPr>
            <p:nvPr/>
          </p:nvSpPr>
          <p:spPr bwMode="auto">
            <a:xfrm>
              <a:off x="19748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0" name="Line 12"/>
            <p:cNvSpPr>
              <a:spLocks noChangeShapeType="1"/>
            </p:cNvSpPr>
            <p:nvPr/>
          </p:nvSpPr>
          <p:spPr bwMode="auto">
            <a:xfrm>
              <a:off x="20605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1" name="Line 13"/>
            <p:cNvSpPr>
              <a:spLocks noChangeShapeType="1"/>
            </p:cNvSpPr>
            <p:nvPr/>
          </p:nvSpPr>
          <p:spPr bwMode="auto">
            <a:xfrm>
              <a:off x="21463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2" name="Line 14"/>
            <p:cNvSpPr>
              <a:spLocks noChangeShapeType="1"/>
            </p:cNvSpPr>
            <p:nvPr/>
          </p:nvSpPr>
          <p:spPr bwMode="auto">
            <a:xfrm>
              <a:off x="22320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3" name="Line 15"/>
            <p:cNvSpPr>
              <a:spLocks noChangeShapeType="1"/>
            </p:cNvSpPr>
            <p:nvPr/>
          </p:nvSpPr>
          <p:spPr bwMode="auto">
            <a:xfrm>
              <a:off x="23177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4" name="Line 16"/>
            <p:cNvSpPr>
              <a:spLocks noChangeShapeType="1"/>
            </p:cNvSpPr>
            <p:nvPr/>
          </p:nvSpPr>
          <p:spPr bwMode="auto">
            <a:xfrm>
              <a:off x="24034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5" name="Line 17"/>
            <p:cNvSpPr>
              <a:spLocks noChangeShapeType="1"/>
            </p:cNvSpPr>
            <p:nvPr/>
          </p:nvSpPr>
          <p:spPr bwMode="auto">
            <a:xfrm>
              <a:off x="24892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6" name="Line 18"/>
            <p:cNvSpPr>
              <a:spLocks noChangeShapeType="1"/>
            </p:cNvSpPr>
            <p:nvPr/>
          </p:nvSpPr>
          <p:spPr bwMode="auto">
            <a:xfrm>
              <a:off x="25749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7" name="Line 19"/>
            <p:cNvSpPr>
              <a:spLocks noChangeShapeType="1"/>
            </p:cNvSpPr>
            <p:nvPr/>
          </p:nvSpPr>
          <p:spPr bwMode="auto">
            <a:xfrm>
              <a:off x="26606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8" name="Line 20"/>
            <p:cNvSpPr>
              <a:spLocks noChangeShapeType="1"/>
            </p:cNvSpPr>
            <p:nvPr/>
          </p:nvSpPr>
          <p:spPr bwMode="auto">
            <a:xfrm>
              <a:off x="27463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09" name="Line 21"/>
            <p:cNvSpPr>
              <a:spLocks noChangeShapeType="1"/>
            </p:cNvSpPr>
            <p:nvPr/>
          </p:nvSpPr>
          <p:spPr bwMode="auto">
            <a:xfrm>
              <a:off x="28321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0" name="Line 22"/>
            <p:cNvSpPr>
              <a:spLocks noChangeShapeType="1"/>
            </p:cNvSpPr>
            <p:nvPr/>
          </p:nvSpPr>
          <p:spPr bwMode="auto">
            <a:xfrm>
              <a:off x="29178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1" name="Line 23"/>
            <p:cNvSpPr>
              <a:spLocks noChangeShapeType="1"/>
            </p:cNvSpPr>
            <p:nvPr/>
          </p:nvSpPr>
          <p:spPr bwMode="auto">
            <a:xfrm>
              <a:off x="30035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2" name="Line 24"/>
            <p:cNvSpPr>
              <a:spLocks noChangeShapeType="1"/>
            </p:cNvSpPr>
            <p:nvPr/>
          </p:nvSpPr>
          <p:spPr bwMode="auto">
            <a:xfrm>
              <a:off x="30892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3" name="Line 25"/>
            <p:cNvSpPr>
              <a:spLocks noChangeShapeType="1"/>
            </p:cNvSpPr>
            <p:nvPr/>
          </p:nvSpPr>
          <p:spPr bwMode="auto">
            <a:xfrm>
              <a:off x="31750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4" name="Line 26"/>
            <p:cNvSpPr>
              <a:spLocks noChangeShapeType="1"/>
            </p:cNvSpPr>
            <p:nvPr/>
          </p:nvSpPr>
          <p:spPr bwMode="auto">
            <a:xfrm>
              <a:off x="32607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5" name="Line 27"/>
            <p:cNvSpPr>
              <a:spLocks noChangeShapeType="1"/>
            </p:cNvSpPr>
            <p:nvPr/>
          </p:nvSpPr>
          <p:spPr bwMode="auto">
            <a:xfrm>
              <a:off x="33464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6" name="Line 28"/>
            <p:cNvSpPr>
              <a:spLocks noChangeShapeType="1"/>
            </p:cNvSpPr>
            <p:nvPr/>
          </p:nvSpPr>
          <p:spPr bwMode="auto">
            <a:xfrm>
              <a:off x="34321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7" name="Line 29"/>
            <p:cNvSpPr>
              <a:spLocks noChangeShapeType="1"/>
            </p:cNvSpPr>
            <p:nvPr/>
          </p:nvSpPr>
          <p:spPr bwMode="auto">
            <a:xfrm>
              <a:off x="35179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8" name="Line 30"/>
            <p:cNvSpPr>
              <a:spLocks noChangeShapeType="1"/>
            </p:cNvSpPr>
            <p:nvPr/>
          </p:nvSpPr>
          <p:spPr bwMode="auto">
            <a:xfrm>
              <a:off x="36036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19" name="Line 31"/>
            <p:cNvSpPr>
              <a:spLocks noChangeShapeType="1"/>
            </p:cNvSpPr>
            <p:nvPr/>
          </p:nvSpPr>
          <p:spPr bwMode="auto">
            <a:xfrm>
              <a:off x="36893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0" name="Line 32"/>
            <p:cNvSpPr>
              <a:spLocks noChangeShapeType="1"/>
            </p:cNvSpPr>
            <p:nvPr/>
          </p:nvSpPr>
          <p:spPr bwMode="auto">
            <a:xfrm>
              <a:off x="37750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1" name="Line 33"/>
            <p:cNvSpPr>
              <a:spLocks noChangeShapeType="1"/>
            </p:cNvSpPr>
            <p:nvPr/>
          </p:nvSpPr>
          <p:spPr bwMode="auto">
            <a:xfrm>
              <a:off x="38608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2" name="Line 34"/>
            <p:cNvSpPr>
              <a:spLocks noChangeShapeType="1"/>
            </p:cNvSpPr>
            <p:nvPr/>
          </p:nvSpPr>
          <p:spPr bwMode="auto">
            <a:xfrm>
              <a:off x="39465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3" name="Line 35"/>
            <p:cNvSpPr>
              <a:spLocks noChangeShapeType="1"/>
            </p:cNvSpPr>
            <p:nvPr/>
          </p:nvSpPr>
          <p:spPr bwMode="auto">
            <a:xfrm>
              <a:off x="40322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4" name="Line 36"/>
            <p:cNvSpPr>
              <a:spLocks noChangeShapeType="1"/>
            </p:cNvSpPr>
            <p:nvPr/>
          </p:nvSpPr>
          <p:spPr bwMode="auto">
            <a:xfrm>
              <a:off x="41179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5" name="Line 37"/>
            <p:cNvSpPr>
              <a:spLocks noChangeShapeType="1"/>
            </p:cNvSpPr>
            <p:nvPr/>
          </p:nvSpPr>
          <p:spPr bwMode="auto">
            <a:xfrm>
              <a:off x="42037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6" name="Line 38"/>
            <p:cNvSpPr>
              <a:spLocks noChangeShapeType="1"/>
            </p:cNvSpPr>
            <p:nvPr/>
          </p:nvSpPr>
          <p:spPr bwMode="auto">
            <a:xfrm>
              <a:off x="42894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7" name="Line 39"/>
            <p:cNvSpPr>
              <a:spLocks noChangeShapeType="1"/>
            </p:cNvSpPr>
            <p:nvPr/>
          </p:nvSpPr>
          <p:spPr bwMode="auto">
            <a:xfrm>
              <a:off x="43751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8" name="Line 40"/>
            <p:cNvSpPr>
              <a:spLocks noChangeShapeType="1"/>
            </p:cNvSpPr>
            <p:nvPr/>
          </p:nvSpPr>
          <p:spPr bwMode="auto">
            <a:xfrm>
              <a:off x="44608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29" name="Line 41"/>
            <p:cNvSpPr>
              <a:spLocks noChangeShapeType="1"/>
            </p:cNvSpPr>
            <p:nvPr/>
          </p:nvSpPr>
          <p:spPr bwMode="auto">
            <a:xfrm>
              <a:off x="45466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0" name="Line 42"/>
            <p:cNvSpPr>
              <a:spLocks noChangeShapeType="1"/>
            </p:cNvSpPr>
            <p:nvPr/>
          </p:nvSpPr>
          <p:spPr bwMode="auto">
            <a:xfrm>
              <a:off x="46323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1" name="Line 43"/>
            <p:cNvSpPr>
              <a:spLocks noChangeShapeType="1"/>
            </p:cNvSpPr>
            <p:nvPr/>
          </p:nvSpPr>
          <p:spPr bwMode="auto">
            <a:xfrm>
              <a:off x="47180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2" name="Line 44"/>
            <p:cNvSpPr>
              <a:spLocks noChangeShapeType="1"/>
            </p:cNvSpPr>
            <p:nvPr/>
          </p:nvSpPr>
          <p:spPr bwMode="auto">
            <a:xfrm>
              <a:off x="48037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3" name="Line 45"/>
            <p:cNvSpPr>
              <a:spLocks noChangeShapeType="1"/>
            </p:cNvSpPr>
            <p:nvPr/>
          </p:nvSpPr>
          <p:spPr bwMode="auto">
            <a:xfrm>
              <a:off x="48895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4" name="Line 46"/>
            <p:cNvSpPr>
              <a:spLocks noChangeShapeType="1"/>
            </p:cNvSpPr>
            <p:nvPr/>
          </p:nvSpPr>
          <p:spPr bwMode="auto">
            <a:xfrm>
              <a:off x="49752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5" name="Line 47"/>
            <p:cNvSpPr>
              <a:spLocks noChangeShapeType="1"/>
            </p:cNvSpPr>
            <p:nvPr/>
          </p:nvSpPr>
          <p:spPr bwMode="auto">
            <a:xfrm>
              <a:off x="50609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6" name="Line 48"/>
            <p:cNvSpPr>
              <a:spLocks noChangeShapeType="1"/>
            </p:cNvSpPr>
            <p:nvPr/>
          </p:nvSpPr>
          <p:spPr bwMode="auto">
            <a:xfrm>
              <a:off x="51466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7" name="Line 49"/>
            <p:cNvSpPr>
              <a:spLocks noChangeShapeType="1"/>
            </p:cNvSpPr>
            <p:nvPr/>
          </p:nvSpPr>
          <p:spPr bwMode="auto">
            <a:xfrm>
              <a:off x="52324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8" name="Line 50"/>
            <p:cNvSpPr>
              <a:spLocks noChangeShapeType="1"/>
            </p:cNvSpPr>
            <p:nvPr/>
          </p:nvSpPr>
          <p:spPr bwMode="auto">
            <a:xfrm>
              <a:off x="53181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39" name="Line 51"/>
            <p:cNvSpPr>
              <a:spLocks noChangeShapeType="1"/>
            </p:cNvSpPr>
            <p:nvPr/>
          </p:nvSpPr>
          <p:spPr bwMode="auto">
            <a:xfrm>
              <a:off x="54038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0" name="Line 52"/>
            <p:cNvSpPr>
              <a:spLocks noChangeShapeType="1"/>
            </p:cNvSpPr>
            <p:nvPr/>
          </p:nvSpPr>
          <p:spPr bwMode="auto">
            <a:xfrm>
              <a:off x="54895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1" name="Line 53"/>
            <p:cNvSpPr>
              <a:spLocks noChangeShapeType="1"/>
            </p:cNvSpPr>
            <p:nvPr/>
          </p:nvSpPr>
          <p:spPr bwMode="auto">
            <a:xfrm>
              <a:off x="55753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2" name="Line 54"/>
            <p:cNvSpPr>
              <a:spLocks noChangeShapeType="1"/>
            </p:cNvSpPr>
            <p:nvPr/>
          </p:nvSpPr>
          <p:spPr bwMode="auto">
            <a:xfrm>
              <a:off x="56610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3" name="Line 55"/>
            <p:cNvSpPr>
              <a:spLocks noChangeShapeType="1"/>
            </p:cNvSpPr>
            <p:nvPr/>
          </p:nvSpPr>
          <p:spPr bwMode="auto">
            <a:xfrm>
              <a:off x="57467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4" name="Line 56"/>
            <p:cNvSpPr>
              <a:spLocks noChangeShapeType="1"/>
            </p:cNvSpPr>
            <p:nvPr/>
          </p:nvSpPr>
          <p:spPr bwMode="auto">
            <a:xfrm>
              <a:off x="58324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5" name="Line 57"/>
            <p:cNvSpPr>
              <a:spLocks noChangeShapeType="1"/>
            </p:cNvSpPr>
            <p:nvPr/>
          </p:nvSpPr>
          <p:spPr bwMode="auto">
            <a:xfrm>
              <a:off x="59182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6" name="Line 58"/>
            <p:cNvSpPr>
              <a:spLocks noChangeShapeType="1"/>
            </p:cNvSpPr>
            <p:nvPr/>
          </p:nvSpPr>
          <p:spPr bwMode="auto">
            <a:xfrm>
              <a:off x="60039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7" name="Line 59"/>
            <p:cNvSpPr>
              <a:spLocks noChangeShapeType="1"/>
            </p:cNvSpPr>
            <p:nvPr/>
          </p:nvSpPr>
          <p:spPr bwMode="auto">
            <a:xfrm>
              <a:off x="60896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8" name="Line 60"/>
            <p:cNvSpPr>
              <a:spLocks noChangeShapeType="1"/>
            </p:cNvSpPr>
            <p:nvPr/>
          </p:nvSpPr>
          <p:spPr bwMode="auto">
            <a:xfrm>
              <a:off x="61753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49" name="Line 61"/>
            <p:cNvSpPr>
              <a:spLocks noChangeShapeType="1"/>
            </p:cNvSpPr>
            <p:nvPr/>
          </p:nvSpPr>
          <p:spPr bwMode="auto">
            <a:xfrm>
              <a:off x="62611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0" name="Line 62"/>
            <p:cNvSpPr>
              <a:spLocks noChangeShapeType="1"/>
            </p:cNvSpPr>
            <p:nvPr/>
          </p:nvSpPr>
          <p:spPr bwMode="auto">
            <a:xfrm>
              <a:off x="63468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1" name="Line 63"/>
            <p:cNvSpPr>
              <a:spLocks noChangeShapeType="1"/>
            </p:cNvSpPr>
            <p:nvPr/>
          </p:nvSpPr>
          <p:spPr bwMode="auto">
            <a:xfrm>
              <a:off x="64325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2" name="Line 64"/>
            <p:cNvSpPr>
              <a:spLocks noChangeShapeType="1"/>
            </p:cNvSpPr>
            <p:nvPr/>
          </p:nvSpPr>
          <p:spPr bwMode="auto">
            <a:xfrm>
              <a:off x="65182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3" name="Line 65"/>
            <p:cNvSpPr>
              <a:spLocks noChangeShapeType="1"/>
            </p:cNvSpPr>
            <p:nvPr/>
          </p:nvSpPr>
          <p:spPr bwMode="auto">
            <a:xfrm>
              <a:off x="66040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4" name="Line 66"/>
            <p:cNvSpPr>
              <a:spLocks noChangeShapeType="1"/>
            </p:cNvSpPr>
            <p:nvPr/>
          </p:nvSpPr>
          <p:spPr bwMode="auto">
            <a:xfrm>
              <a:off x="66897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5" name="Line 67"/>
            <p:cNvSpPr>
              <a:spLocks noChangeShapeType="1"/>
            </p:cNvSpPr>
            <p:nvPr/>
          </p:nvSpPr>
          <p:spPr bwMode="auto">
            <a:xfrm>
              <a:off x="67754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6" name="Line 68"/>
            <p:cNvSpPr>
              <a:spLocks noChangeShapeType="1"/>
            </p:cNvSpPr>
            <p:nvPr/>
          </p:nvSpPr>
          <p:spPr bwMode="auto">
            <a:xfrm>
              <a:off x="68611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7" name="Line 69"/>
            <p:cNvSpPr>
              <a:spLocks noChangeShapeType="1"/>
            </p:cNvSpPr>
            <p:nvPr/>
          </p:nvSpPr>
          <p:spPr bwMode="auto">
            <a:xfrm>
              <a:off x="69469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8" name="Line 70"/>
            <p:cNvSpPr>
              <a:spLocks noChangeShapeType="1"/>
            </p:cNvSpPr>
            <p:nvPr/>
          </p:nvSpPr>
          <p:spPr bwMode="auto">
            <a:xfrm>
              <a:off x="70326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59" name="Line 71"/>
            <p:cNvSpPr>
              <a:spLocks noChangeShapeType="1"/>
            </p:cNvSpPr>
            <p:nvPr/>
          </p:nvSpPr>
          <p:spPr bwMode="auto">
            <a:xfrm>
              <a:off x="71183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0" name="Line 72"/>
            <p:cNvSpPr>
              <a:spLocks noChangeShapeType="1"/>
            </p:cNvSpPr>
            <p:nvPr/>
          </p:nvSpPr>
          <p:spPr bwMode="auto">
            <a:xfrm>
              <a:off x="720407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1" name="Line 73"/>
            <p:cNvSpPr>
              <a:spLocks noChangeShapeType="1"/>
            </p:cNvSpPr>
            <p:nvPr/>
          </p:nvSpPr>
          <p:spPr bwMode="auto">
            <a:xfrm>
              <a:off x="728980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2" name="Line 74"/>
            <p:cNvSpPr>
              <a:spLocks noChangeShapeType="1"/>
            </p:cNvSpPr>
            <p:nvPr/>
          </p:nvSpPr>
          <p:spPr bwMode="auto">
            <a:xfrm>
              <a:off x="7375525"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3" name="Line 75"/>
            <p:cNvSpPr>
              <a:spLocks noChangeShapeType="1"/>
            </p:cNvSpPr>
            <p:nvPr/>
          </p:nvSpPr>
          <p:spPr bwMode="auto">
            <a:xfrm>
              <a:off x="7461250" y="34305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4" name="Line 76"/>
            <p:cNvSpPr>
              <a:spLocks noChangeShapeType="1"/>
            </p:cNvSpPr>
            <p:nvPr/>
          </p:nvSpPr>
          <p:spPr bwMode="auto">
            <a:xfrm>
              <a:off x="16319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5" name="Line 77"/>
            <p:cNvSpPr>
              <a:spLocks noChangeShapeType="1"/>
            </p:cNvSpPr>
            <p:nvPr/>
          </p:nvSpPr>
          <p:spPr bwMode="auto">
            <a:xfrm>
              <a:off x="17176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6" name="Line 78"/>
            <p:cNvSpPr>
              <a:spLocks noChangeShapeType="1"/>
            </p:cNvSpPr>
            <p:nvPr/>
          </p:nvSpPr>
          <p:spPr bwMode="auto">
            <a:xfrm>
              <a:off x="18034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7" name="Line 79"/>
            <p:cNvSpPr>
              <a:spLocks noChangeShapeType="1"/>
            </p:cNvSpPr>
            <p:nvPr/>
          </p:nvSpPr>
          <p:spPr bwMode="auto">
            <a:xfrm>
              <a:off x="18891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8" name="Line 80"/>
            <p:cNvSpPr>
              <a:spLocks noChangeShapeType="1"/>
            </p:cNvSpPr>
            <p:nvPr/>
          </p:nvSpPr>
          <p:spPr bwMode="auto">
            <a:xfrm>
              <a:off x="19748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69" name="Line 81"/>
            <p:cNvSpPr>
              <a:spLocks noChangeShapeType="1"/>
            </p:cNvSpPr>
            <p:nvPr/>
          </p:nvSpPr>
          <p:spPr bwMode="auto">
            <a:xfrm>
              <a:off x="20605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0" name="Line 82"/>
            <p:cNvSpPr>
              <a:spLocks noChangeShapeType="1"/>
            </p:cNvSpPr>
            <p:nvPr/>
          </p:nvSpPr>
          <p:spPr bwMode="auto">
            <a:xfrm>
              <a:off x="21463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1" name="Line 83"/>
            <p:cNvSpPr>
              <a:spLocks noChangeShapeType="1"/>
            </p:cNvSpPr>
            <p:nvPr/>
          </p:nvSpPr>
          <p:spPr bwMode="auto">
            <a:xfrm>
              <a:off x="22320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2" name="Line 84"/>
            <p:cNvSpPr>
              <a:spLocks noChangeShapeType="1"/>
            </p:cNvSpPr>
            <p:nvPr/>
          </p:nvSpPr>
          <p:spPr bwMode="auto">
            <a:xfrm>
              <a:off x="23177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3" name="Line 85"/>
            <p:cNvSpPr>
              <a:spLocks noChangeShapeType="1"/>
            </p:cNvSpPr>
            <p:nvPr/>
          </p:nvSpPr>
          <p:spPr bwMode="auto">
            <a:xfrm>
              <a:off x="24034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4" name="Line 86"/>
            <p:cNvSpPr>
              <a:spLocks noChangeShapeType="1"/>
            </p:cNvSpPr>
            <p:nvPr/>
          </p:nvSpPr>
          <p:spPr bwMode="auto">
            <a:xfrm>
              <a:off x="24892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5" name="Line 87"/>
            <p:cNvSpPr>
              <a:spLocks noChangeShapeType="1"/>
            </p:cNvSpPr>
            <p:nvPr/>
          </p:nvSpPr>
          <p:spPr bwMode="auto">
            <a:xfrm>
              <a:off x="25749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6" name="Line 88"/>
            <p:cNvSpPr>
              <a:spLocks noChangeShapeType="1"/>
            </p:cNvSpPr>
            <p:nvPr/>
          </p:nvSpPr>
          <p:spPr bwMode="auto">
            <a:xfrm>
              <a:off x="26606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7" name="Line 89"/>
            <p:cNvSpPr>
              <a:spLocks noChangeShapeType="1"/>
            </p:cNvSpPr>
            <p:nvPr/>
          </p:nvSpPr>
          <p:spPr bwMode="auto">
            <a:xfrm>
              <a:off x="27463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8" name="Line 90"/>
            <p:cNvSpPr>
              <a:spLocks noChangeShapeType="1"/>
            </p:cNvSpPr>
            <p:nvPr/>
          </p:nvSpPr>
          <p:spPr bwMode="auto">
            <a:xfrm>
              <a:off x="28321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79" name="Line 91"/>
            <p:cNvSpPr>
              <a:spLocks noChangeShapeType="1"/>
            </p:cNvSpPr>
            <p:nvPr/>
          </p:nvSpPr>
          <p:spPr bwMode="auto">
            <a:xfrm>
              <a:off x="29178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0" name="Line 92"/>
            <p:cNvSpPr>
              <a:spLocks noChangeShapeType="1"/>
            </p:cNvSpPr>
            <p:nvPr/>
          </p:nvSpPr>
          <p:spPr bwMode="auto">
            <a:xfrm>
              <a:off x="30035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1" name="Line 93"/>
            <p:cNvSpPr>
              <a:spLocks noChangeShapeType="1"/>
            </p:cNvSpPr>
            <p:nvPr/>
          </p:nvSpPr>
          <p:spPr bwMode="auto">
            <a:xfrm>
              <a:off x="30892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2" name="Line 94"/>
            <p:cNvSpPr>
              <a:spLocks noChangeShapeType="1"/>
            </p:cNvSpPr>
            <p:nvPr/>
          </p:nvSpPr>
          <p:spPr bwMode="auto">
            <a:xfrm>
              <a:off x="31750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3" name="Line 95"/>
            <p:cNvSpPr>
              <a:spLocks noChangeShapeType="1"/>
            </p:cNvSpPr>
            <p:nvPr/>
          </p:nvSpPr>
          <p:spPr bwMode="auto">
            <a:xfrm>
              <a:off x="32607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4" name="Line 96"/>
            <p:cNvSpPr>
              <a:spLocks noChangeShapeType="1"/>
            </p:cNvSpPr>
            <p:nvPr/>
          </p:nvSpPr>
          <p:spPr bwMode="auto">
            <a:xfrm>
              <a:off x="33464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5" name="Line 97"/>
            <p:cNvSpPr>
              <a:spLocks noChangeShapeType="1"/>
            </p:cNvSpPr>
            <p:nvPr/>
          </p:nvSpPr>
          <p:spPr bwMode="auto">
            <a:xfrm>
              <a:off x="34321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6" name="Line 98"/>
            <p:cNvSpPr>
              <a:spLocks noChangeShapeType="1"/>
            </p:cNvSpPr>
            <p:nvPr/>
          </p:nvSpPr>
          <p:spPr bwMode="auto">
            <a:xfrm>
              <a:off x="35179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7" name="Line 99"/>
            <p:cNvSpPr>
              <a:spLocks noChangeShapeType="1"/>
            </p:cNvSpPr>
            <p:nvPr/>
          </p:nvSpPr>
          <p:spPr bwMode="auto">
            <a:xfrm>
              <a:off x="36036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8" name="Line 100"/>
            <p:cNvSpPr>
              <a:spLocks noChangeShapeType="1"/>
            </p:cNvSpPr>
            <p:nvPr/>
          </p:nvSpPr>
          <p:spPr bwMode="auto">
            <a:xfrm>
              <a:off x="36893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89" name="Line 101"/>
            <p:cNvSpPr>
              <a:spLocks noChangeShapeType="1"/>
            </p:cNvSpPr>
            <p:nvPr/>
          </p:nvSpPr>
          <p:spPr bwMode="auto">
            <a:xfrm>
              <a:off x="37750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0" name="Line 102"/>
            <p:cNvSpPr>
              <a:spLocks noChangeShapeType="1"/>
            </p:cNvSpPr>
            <p:nvPr/>
          </p:nvSpPr>
          <p:spPr bwMode="auto">
            <a:xfrm>
              <a:off x="38608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1" name="Line 103"/>
            <p:cNvSpPr>
              <a:spLocks noChangeShapeType="1"/>
            </p:cNvSpPr>
            <p:nvPr/>
          </p:nvSpPr>
          <p:spPr bwMode="auto">
            <a:xfrm>
              <a:off x="39465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2" name="Line 104"/>
            <p:cNvSpPr>
              <a:spLocks noChangeShapeType="1"/>
            </p:cNvSpPr>
            <p:nvPr/>
          </p:nvSpPr>
          <p:spPr bwMode="auto">
            <a:xfrm>
              <a:off x="40322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3" name="Line 105"/>
            <p:cNvSpPr>
              <a:spLocks noChangeShapeType="1"/>
            </p:cNvSpPr>
            <p:nvPr/>
          </p:nvSpPr>
          <p:spPr bwMode="auto">
            <a:xfrm>
              <a:off x="41179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4" name="Line 106"/>
            <p:cNvSpPr>
              <a:spLocks noChangeShapeType="1"/>
            </p:cNvSpPr>
            <p:nvPr/>
          </p:nvSpPr>
          <p:spPr bwMode="auto">
            <a:xfrm>
              <a:off x="42037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5" name="Line 107"/>
            <p:cNvSpPr>
              <a:spLocks noChangeShapeType="1"/>
            </p:cNvSpPr>
            <p:nvPr/>
          </p:nvSpPr>
          <p:spPr bwMode="auto">
            <a:xfrm>
              <a:off x="42894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6" name="Line 108"/>
            <p:cNvSpPr>
              <a:spLocks noChangeShapeType="1"/>
            </p:cNvSpPr>
            <p:nvPr/>
          </p:nvSpPr>
          <p:spPr bwMode="auto">
            <a:xfrm>
              <a:off x="43751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7" name="Line 109"/>
            <p:cNvSpPr>
              <a:spLocks noChangeShapeType="1"/>
            </p:cNvSpPr>
            <p:nvPr/>
          </p:nvSpPr>
          <p:spPr bwMode="auto">
            <a:xfrm>
              <a:off x="44608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8" name="Line 110"/>
            <p:cNvSpPr>
              <a:spLocks noChangeShapeType="1"/>
            </p:cNvSpPr>
            <p:nvPr/>
          </p:nvSpPr>
          <p:spPr bwMode="auto">
            <a:xfrm>
              <a:off x="45466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399" name="Line 111"/>
            <p:cNvSpPr>
              <a:spLocks noChangeShapeType="1"/>
            </p:cNvSpPr>
            <p:nvPr/>
          </p:nvSpPr>
          <p:spPr bwMode="auto">
            <a:xfrm>
              <a:off x="46323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0" name="Line 112"/>
            <p:cNvSpPr>
              <a:spLocks noChangeShapeType="1"/>
            </p:cNvSpPr>
            <p:nvPr/>
          </p:nvSpPr>
          <p:spPr bwMode="auto">
            <a:xfrm>
              <a:off x="47180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1" name="Line 113"/>
            <p:cNvSpPr>
              <a:spLocks noChangeShapeType="1"/>
            </p:cNvSpPr>
            <p:nvPr/>
          </p:nvSpPr>
          <p:spPr bwMode="auto">
            <a:xfrm>
              <a:off x="48037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2" name="Line 114"/>
            <p:cNvSpPr>
              <a:spLocks noChangeShapeType="1"/>
            </p:cNvSpPr>
            <p:nvPr/>
          </p:nvSpPr>
          <p:spPr bwMode="auto">
            <a:xfrm>
              <a:off x="48895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3" name="Line 115"/>
            <p:cNvSpPr>
              <a:spLocks noChangeShapeType="1"/>
            </p:cNvSpPr>
            <p:nvPr/>
          </p:nvSpPr>
          <p:spPr bwMode="auto">
            <a:xfrm>
              <a:off x="49752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4" name="Line 116"/>
            <p:cNvSpPr>
              <a:spLocks noChangeShapeType="1"/>
            </p:cNvSpPr>
            <p:nvPr/>
          </p:nvSpPr>
          <p:spPr bwMode="auto">
            <a:xfrm>
              <a:off x="50609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5" name="Line 117"/>
            <p:cNvSpPr>
              <a:spLocks noChangeShapeType="1"/>
            </p:cNvSpPr>
            <p:nvPr/>
          </p:nvSpPr>
          <p:spPr bwMode="auto">
            <a:xfrm>
              <a:off x="51466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6" name="Line 118"/>
            <p:cNvSpPr>
              <a:spLocks noChangeShapeType="1"/>
            </p:cNvSpPr>
            <p:nvPr/>
          </p:nvSpPr>
          <p:spPr bwMode="auto">
            <a:xfrm>
              <a:off x="52324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7" name="Line 119"/>
            <p:cNvSpPr>
              <a:spLocks noChangeShapeType="1"/>
            </p:cNvSpPr>
            <p:nvPr/>
          </p:nvSpPr>
          <p:spPr bwMode="auto">
            <a:xfrm>
              <a:off x="53181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8" name="Line 120"/>
            <p:cNvSpPr>
              <a:spLocks noChangeShapeType="1"/>
            </p:cNvSpPr>
            <p:nvPr/>
          </p:nvSpPr>
          <p:spPr bwMode="auto">
            <a:xfrm>
              <a:off x="54038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09" name="Line 121"/>
            <p:cNvSpPr>
              <a:spLocks noChangeShapeType="1"/>
            </p:cNvSpPr>
            <p:nvPr/>
          </p:nvSpPr>
          <p:spPr bwMode="auto">
            <a:xfrm>
              <a:off x="54895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0" name="Line 122"/>
            <p:cNvSpPr>
              <a:spLocks noChangeShapeType="1"/>
            </p:cNvSpPr>
            <p:nvPr/>
          </p:nvSpPr>
          <p:spPr bwMode="auto">
            <a:xfrm>
              <a:off x="55753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1" name="Line 123"/>
            <p:cNvSpPr>
              <a:spLocks noChangeShapeType="1"/>
            </p:cNvSpPr>
            <p:nvPr/>
          </p:nvSpPr>
          <p:spPr bwMode="auto">
            <a:xfrm>
              <a:off x="56610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2" name="Line 124"/>
            <p:cNvSpPr>
              <a:spLocks noChangeShapeType="1"/>
            </p:cNvSpPr>
            <p:nvPr/>
          </p:nvSpPr>
          <p:spPr bwMode="auto">
            <a:xfrm>
              <a:off x="57467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3" name="Line 125"/>
            <p:cNvSpPr>
              <a:spLocks noChangeShapeType="1"/>
            </p:cNvSpPr>
            <p:nvPr/>
          </p:nvSpPr>
          <p:spPr bwMode="auto">
            <a:xfrm>
              <a:off x="58324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4" name="Line 126"/>
            <p:cNvSpPr>
              <a:spLocks noChangeShapeType="1"/>
            </p:cNvSpPr>
            <p:nvPr/>
          </p:nvSpPr>
          <p:spPr bwMode="auto">
            <a:xfrm>
              <a:off x="59182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5" name="Line 127"/>
            <p:cNvSpPr>
              <a:spLocks noChangeShapeType="1"/>
            </p:cNvSpPr>
            <p:nvPr/>
          </p:nvSpPr>
          <p:spPr bwMode="auto">
            <a:xfrm>
              <a:off x="60039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6" name="Line 128"/>
            <p:cNvSpPr>
              <a:spLocks noChangeShapeType="1"/>
            </p:cNvSpPr>
            <p:nvPr/>
          </p:nvSpPr>
          <p:spPr bwMode="auto">
            <a:xfrm>
              <a:off x="60896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7" name="Line 129"/>
            <p:cNvSpPr>
              <a:spLocks noChangeShapeType="1"/>
            </p:cNvSpPr>
            <p:nvPr/>
          </p:nvSpPr>
          <p:spPr bwMode="auto">
            <a:xfrm>
              <a:off x="61753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8" name="Line 130"/>
            <p:cNvSpPr>
              <a:spLocks noChangeShapeType="1"/>
            </p:cNvSpPr>
            <p:nvPr/>
          </p:nvSpPr>
          <p:spPr bwMode="auto">
            <a:xfrm>
              <a:off x="62611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19" name="Line 131"/>
            <p:cNvSpPr>
              <a:spLocks noChangeShapeType="1"/>
            </p:cNvSpPr>
            <p:nvPr/>
          </p:nvSpPr>
          <p:spPr bwMode="auto">
            <a:xfrm>
              <a:off x="63468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0" name="Line 132"/>
            <p:cNvSpPr>
              <a:spLocks noChangeShapeType="1"/>
            </p:cNvSpPr>
            <p:nvPr/>
          </p:nvSpPr>
          <p:spPr bwMode="auto">
            <a:xfrm>
              <a:off x="64325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1" name="Line 133"/>
            <p:cNvSpPr>
              <a:spLocks noChangeShapeType="1"/>
            </p:cNvSpPr>
            <p:nvPr/>
          </p:nvSpPr>
          <p:spPr bwMode="auto">
            <a:xfrm>
              <a:off x="65182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2" name="Line 134"/>
            <p:cNvSpPr>
              <a:spLocks noChangeShapeType="1"/>
            </p:cNvSpPr>
            <p:nvPr/>
          </p:nvSpPr>
          <p:spPr bwMode="auto">
            <a:xfrm>
              <a:off x="66040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3" name="Line 135"/>
            <p:cNvSpPr>
              <a:spLocks noChangeShapeType="1"/>
            </p:cNvSpPr>
            <p:nvPr/>
          </p:nvSpPr>
          <p:spPr bwMode="auto">
            <a:xfrm>
              <a:off x="66897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4" name="Line 136"/>
            <p:cNvSpPr>
              <a:spLocks noChangeShapeType="1"/>
            </p:cNvSpPr>
            <p:nvPr/>
          </p:nvSpPr>
          <p:spPr bwMode="auto">
            <a:xfrm>
              <a:off x="67754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5" name="Line 137"/>
            <p:cNvSpPr>
              <a:spLocks noChangeShapeType="1"/>
            </p:cNvSpPr>
            <p:nvPr/>
          </p:nvSpPr>
          <p:spPr bwMode="auto">
            <a:xfrm>
              <a:off x="68611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6" name="Line 138"/>
            <p:cNvSpPr>
              <a:spLocks noChangeShapeType="1"/>
            </p:cNvSpPr>
            <p:nvPr/>
          </p:nvSpPr>
          <p:spPr bwMode="auto">
            <a:xfrm>
              <a:off x="69469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7" name="Line 139"/>
            <p:cNvSpPr>
              <a:spLocks noChangeShapeType="1"/>
            </p:cNvSpPr>
            <p:nvPr/>
          </p:nvSpPr>
          <p:spPr bwMode="auto">
            <a:xfrm>
              <a:off x="70326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8" name="Line 140"/>
            <p:cNvSpPr>
              <a:spLocks noChangeShapeType="1"/>
            </p:cNvSpPr>
            <p:nvPr/>
          </p:nvSpPr>
          <p:spPr bwMode="auto">
            <a:xfrm>
              <a:off x="71183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29" name="Line 141"/>
            <p:cNvSpPr>
              <a:spLocks noChangeShapeType="1"/>
            </p:cNvSpPr>
            <p:nvPr/>
          </p:nvSpPr>
          <p:spPr bwMode="auto">
            <a:xfrm>
              <a:off x="720407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0" name="Line 142"/>
            <p:cNvSpPr>
              <a:spLocks noChangeShapeType="1"/>
            </p:cNvSpPr>
            <p:nvPr/>
          </p:nvSpPr>
          <p:spPr bwMode="auto">
            <a:xfrm>
              <a:off x="728980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1" name="Line 143"/>
            <p:cNvSpPr>
              <a:spLocks noChangeShapeType="1"/>
            </p:cNvSpPr>
            <p:nvPr/>
          </p:nvSpPr>
          <p:spPr bwMode="auto">
            <a:xfrm>
              <a:off x="7375525"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2" name="Line 144"/>
            <p:cNvSpPr>
              <a:spLocks noChangeShapeType="1"/>
            </p:cNvSpPr>
            <p:nvPr/>
          </p:nvSpPr>
          <p:spPr bwMode="auto">
            <a:xfrm>
              <a:off x="7461250" y="24653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3" name="Line 145"/>
            <p:cNvSpPr>
              <a:spLocks noChangeShapeType="1"/>
            </p:cNvSpPr>
            <p:nvPr/>
          </p:nvSpPr>
          <p:spPr bwMode="auto">
            <a:xfrm>
              <a:off x="16319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4" name="Line 146"/>
            <p:cNvSpPr>
              <a:spLocks noChangeShapeType="1"/>
            </p:cNvSpPr>
            <p:nvPr/>
          </p:nvSpPr>
          <p:spPr bwMode="auto">
            <a:xfrm>
              <a:off x="17176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5" name="Line 147"/>
            <p:cNvSpPr>
              <a:spLocks noChangeShapeType="1"/>
            </p:cNvSpPr>
            <p:nvPr/>
          </p:nvSpPr>
          <p:spPr bwMode="auto">
            <a:xfrm>
              <a:off x="18034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6" name="Line 148"/>
            <p:cNvSpPr>
              <a:spLocks noChangeShapeType="1"/>
            </p:cNvSpPr>
            <p:nvPr/>
          </p:nvSpPr>
          <p:spPr bwMode="auto">
            <a:xfrm>
              <a:off x="18891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7" name="Line 149"/>
            <p:cNvSpPr>
              <a:spLocks noChangeShapeType="1"/>
            </p:cNvSpPr>
            <p:nvPr/>
          </p:nvSpPr>
          <p:spPr bwMode="auto">
            <a:xfrm>
              <a:off x="19748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8" name="Line 150"/>
            <p:cNvSpPr>
              <a:spLocks noChangeShapeType="1"/>
            </p:cNvSpPr>
            <p:nvPr/>
          </p:nvSpPr>
          <p:spPr bwMode="auto">
            <a:xfrm>
              <a:off x="20605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39" name="Line 151"/>
            <p:cNvSpPr>
              <a:spLocks noChangeShapeType="1"/>
            </p:cNvSpPr>
            <p:nvPr/>
          </p:nvSpPr>
          <p:spPr bwMode="auto">
            <a:xfrm>
              <a:off x="21463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0" name="Line 152"/>
            <p:cNvSpPr>
              <a:spLocks noChangeShapeType="1"/>
            </p:cNvSpPr>
            <p:nvPr/>
          </p:nvSpPr>
          <p:spPr bwMode="auto">
            <a:xfrm>
              <a:off x="22320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1" name="Line 153"/>
            <p:cNvSpPr>
              <a:spLocks noChangeShapeType="1"/>
            </p:cNvSpPr>
            <p:nvPr/>
          </p:nvSpPr>
          <p:spPr bwMode="auto">
            <a:xfrm>
              <a:off x="23177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2" name="Line 154"/>
            <p:cNvSpPr>
              <a:spLocks noChangeShapeType="1"/>
            </p:cNvSpPr>
            <p:nvPr/>
          </p:nvSpPr>
          <p:spPr bwMode="auto">
            <a:xfrm>
              <a:off x="24034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3" name="Line 155"/>
            <p:cNvSpPr>
              <a:spLocks noChangeShapeType="1"/>
            </p:cNvSpPr>
            <p:nvPr/>
          </p:nvSpPr>
          <p:spPr bwMode="auto">
            <a:xfrm>
              <a:off x="24892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4" name="Line 156"/>
            <p:cNvSpPr>
              <a:spLocks noChangeShapeType="1"/>
            </p:cNvSpPr>
            <p:nvPr/>
          </p:nvSpPr>
          <p:spPr bwMode="auto">
            <a:xfrm>
              <a:off x="25749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5" name="Line 157"/>
            <p:cNvSpPr>
              <a:spLocks noChangeShapeType="1"/>
            </p:cNvSpPr>
            <p:nvPr/>
          </p:nvSpPr>
          <p:spPr bwMode="auto">
            <a:xfrm>
              <a:off x="26606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6" name="Line 158"/>
            <p:cNvSpPr>
              <a:spLocks noChangeShapeType="1"/>
            </p:cNvSpPr>
            <p:nvPr/>
          </p:nvSpPr>
          <p:spPr bwMode="auto">
            <a:xfrm>
              <a:off x="27463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7" name="Line 159"/>
            <p:cNvSpPr>
              <a:spLocks noChangeShapeType="1"/>
            </p:cNvSpPr>
            <p:nvPr/>
          </p:nvSpPr>
          <p:spPr bwMode="auto">
            <a:xfrm>
              <a:off x="28321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8" name="Line 160"/>
            <p:cNvSpPr>
              <a:spLocks noChangeShapeType="1"/>
            </p:cNvSpPr>
            <p:nvPr/>
          </p:nvSpPr>
          <p:spPr bwMode="auto">
            <a:xfrm>
              <a:off x="29178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49" name="Line 161"/>
            <p:cNvSpPr>
              <a:spLocks noChangeShapeType="1"/>
            </p:cNvSpPr>
            <p:nvPr/>
          </p:nvSpPr>
          <p:spPr bwMode="auto">
            <a:xfrm>
              <a:off x="30035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0" name="Line 162"/>
            <p:cNvSpPr>
              <a:spLocks noChangeShapeType="1"/>
            </p:cNvSpPr>
            <p:nvPr/>
          </p:nvSpPr>
          <p:spPr bwMode="auto">
            <a:xfrm>
              <a:off x="30892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1" name="Line 163"/>
            <p:cNvSpPr>
              <a:spLocks noChangeShapeType="1"/>
            </p:cNvSpPr>
            <p:nvPr/>
          </p:nvSpPr>
          <p:spPr bwMode="auto">
            <a:xfrm>
              <a:off x="31750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2" name="Line 164"/>
            <p:cNvSpPr>
              <a:spLocks noChangeShapeType="1"/>
            </p:cNvSpPr>
            <p:nvPr/>
          </p:nvSpPr>
          <p:spPr bwMode="auto">
            <a:xfrm>
              <a:off x="32607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3" name="Line 165"/>
            <p:cNvSpPr>
              <a:spLocks noChangeShapeType="1"/>
            </p:cNvSpPr>
            <p:nvPr/>
          </p:nvSpPr>
          <p:spPr bwMode="auto">
            <a:xfrm>
              <a:off x="33464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4" name="Line 166"/>
            <p:cNvSpPr>
              <a:spLocks noChangeShapeType="1"/>
            </p:cNvSpPr>
            <p:nvPr/>
          </p:nvSpPr>
          <p:spPr bwMode="auto">
            <a:xfrm>
              <a:off x="34321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5" name="Line 167"/>
            <p:cNvSpPr>
              <a:spLocks noChangeShapeType="1"/>
            </p:cNvSpPr>
            <p:nvPr/>
          </p:nvSpPr>
          <p:spPr bwMode="auto">
            <a:xfrm>
              <a:off x="35179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6" name="Line 168"/>
            <p:cNvSpPr>
              <a:spLocks noChangeShapeType="1"/>
            </p:cNvSpPr>
            <p:nvPr/>
          </p:nvSpPr>
          <p:spPr bwMode="auto">
            <a:xfrm>
              <a:off x="36036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7" name="Line 169"/>
            <p:cNvSpPr>
              <a:spLocks noChangeShapeType="1"/>
            </p:cNvSpPr>
            <p:nvPr/>
          </p:nvSpPr>
          <p:spPr bwMode="auto">
            <a:xfrm>
              <a:off x="36893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8" name="Line 170"/>
            <p:cNvSpPr>
              <a:spLocks noChangeShapeType="1"/>
            </p:cNvSpPr>
            <p:nvPr/>
          </p:nvSpPr>
          <p:spPr bwMode="auto">
            <a:xfrm>
              <a:off x="37750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59" name="Line 171"/>
            <p:cNvSpPr>
              <a:spLocks noChangeShapeType="1"/>
            </p:cNvSpPr>
            <p:nvPr/>
          </p:nvSpPr>
          <p:spPr bwMode="auto">
            <a:xfrm>
              <a:off x="38608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0" name="Line 172"/>
            <p:cNvSpPr>
              <a:spLocks noChangeShapeType="1"/>
            </p:cNvSpPr>
            <p:nvPr/>
          </p:nvSpPr>
          <p:spPr bwMode="auto">
            <a:xfrm>
              <a:off x="39465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1" name="Line 173"/>
            <p:cNvSpPr>
              <a:spLocks noChangeShapeType="1"/>
            </p:cNvSpPr>
            <p:nvPr/>
          </p:nvSpPr>
          <p:spPr bwMode="auto">
            <a:xfrm>
              <a:off x="40322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2" name="Line 174"/>
            <p:cNvSpPr>
              <a:spLocks noChangeShapeType="1"/>
            </p:cNvSpPr>
            <p:nvPr/>
          </p:nvSpPr>
          <p:spPr bwMode="auto">
            <a:xfrm>
              <a:off x="41179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3" name="Line 175"/>
            <p:cNvSpPr>
              <a:spLocks noChangeShapeType="1"/>
            </p:cNvSpPr>
            <p:nvPr/>
          </p:nvSpPr>
          <p:spPr bwMode="auto">
            <a:xfrm>
              <a:off x="42037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4" name="Line 176"/>
            <p:cNvSpPr>
              <a:spLocks noChangeShapeType="1"/>
            </p:cNvSpPr>
            <p:nvPr/>
          </p:nvSpPr>
          <p:spPr bwMode="auto">
            <a:xfrm>
              <a:off x="42894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5" name="Line 177"/>
            <p:cNvSpPr>
              <a:spLocks noChangeShapeType="1"/>
            </p:cNvSpPr>
            <p:nvPr/>
          </p:nvSpPr>
          <p:spPr bwMode="auto">
            <a:xfrm>
              <a:off x="43751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6" name="Line 178"/>
            <p:cNvSpPr>
              <a:spLocks noChangeShapeType="1"/>
            </p:cNvSpPr>
            <p:nvPr/>
          </p:nvSpPr>
          <p:spPr bwMode="auto">
            <a:xfrm>
              <a:off x="44608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7" name="Line 179"/>
            <p:cNvSpPr>
              <a:spLocks noChangeShapeType="1"/>
            </p:cNvSpPr>
            <p:nvPr/>
          </p:nvSpPr>
          <p:spPr bwMode="auto">
            <a:xfrm>
              <a:off x="45466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8" name="Line 180"/>
            <p:cNvSpPr>
              <a:spLocks noChangeShapeType="1"/>
            </p:cNvSpPr>
            <p:nvPr/>
          </p:nvSpPr>
          <p:spPr bwMode="auto">
            <a:xfrm>
              <a:off x="46323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69" name="Line 181"/>
            <p:cNvSpPr>
              <a:spLocks noChangeShapeType="1"/>
            </p:cNvSpPr>
            <p:nvPr/>
          </p:nvSpPr>
          <p:spPr bwMode="auto">
            <a:xfrm>
              <a:off x="47180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0" name="Line 182"/>
            <p:cNvSpPr>
              <a:spLocks noChangeShapeType="1"/>
            </p:cNvSpPr>
            <p:nvPr/>
          </p:nvSpPr>
          <p:spPr bwMode="auto">
            <a:xfrm>
              <a:off x="48037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1" name="Line 183"/>
            <p:cNvSpPr>
              <a:spLocks noChangeShapeType="1"/>
            </p:cNvSpPr>
            <p:nvPr/>
          </p:nvSpPr>
          <p:spPr bwMode="auto">
            <a:xfrm>
              <a:off x="48895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2" name="Line 184"/>
            <p:cNvSpPr>
              <a:spLocks noChangeShapeType="1"/>
            </p:cNvSpPr>
            <p:nvPr/>
          </p:nvSpPr>
          <p:spPr bwMode="auto">
            <a:xfrm>
              <a:off x="49752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3" name="Line 185"/>
            <p:cNvSpPr>
              <a:spLocks noChangeShapeType="1"/>
            </p:cNvSpPr>
            <p:nvPr/>
          </p:nvSpPr>
          <p:spPr bwMode="auto">
            <a:xfrm>
              <a:off x="50609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4" name="Line 186"/>
            <p:cNvSpPr>
              <a:spLocks noChangeShapeType="1"/>
            </p:cNvSpPr>
            <p:nvPr/>
          </p:nvSpPr>
          <p:spPr bwMode="auto">
            <a:xfrm>
              <a:off x="51466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5" name="Line 187"/>
            <p:cNvSpPr>
              <a:spLocks noChangeShapeType="1"/>
            </p:cNvSpPr>
            <p:nvPr/>
          </p:nvSpPr>
          <p:spPr bwMode="auto">
            <a:xfrm>
              <a:off x="52324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6" name="Line 188"/>
            <p:cNvSpPr>
              <a:spLocks noChangeShapeType="1"/>
            </p:cNvSpPr>
            <p:nvPr/>
          </p:nvSpPr>
          <p:spPr bwMode="auto">
            <a:xfrm>
              <a:off x="53181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7" name="Line 189"/>
            <p:cNvSpPr>
              <a:spLocks noChangeShapeType="1"/>
            </p:cNvSpPr>
            <p:nvPr/>
          </p:nvSpPr>
          <p:spPr bwMode="auto">
            <a:xfrm>
              <a:off x="54038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8" name="Line 190"/>
            <p:cNvSpPr>
              <a:spLocks noChangeShapeType="1"/>
            </p:cNvSpPr>
            <p:nvPr/>
          </p:nvSpPr>
          <p:spPr bwMode="auto">
            <a:xfrm>
              <a:off x="54895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79" name="Line 191"/>
            <p:cNvSpPr>
              <a:spLocks noChangeShapeType="1"/>
            </p:cNvSpPr>
            <p:nvPr/>
          </p:nvSpPr>
          <p:spPr bwMode="auto">
            <a:xfrm>
              <a:off x="55753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0" name="Line 192"/>
            <p:cNvSpPr>
              <a:spLocks noChangeShapeType="1"/>
            </p:cNvSpPr>
            <p:nvPr/>
          </p:nvSpPr>
          <p:spPr bwMode="auto">
            <a:xfrm>
              <a:off x="56610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1" name="Line 193"/>
            <p:cNvSpPr>
              <a:spLocks noChangeShapeType="1"/>
            </p:cNvSpPr>
            <p:nvPr/>
          </p:nvSpPr>
          <p:spPr bwMode="auto">
            <a:xfrm>
              <a:off x="57467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2" name="Line 194"/>
            <p:cNvSpPr>
              <a:spLocks noChangeShapeType="1"/>
            </p:cNvSpPr>
            <p:nvPr/>
          </p:nvSpPr>
          <p:spPr bwMode="auto">
            <a:xfrm>
              <a:off x="58324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3" name="Line 195"/>
            <p:cNvSpPr>
              <a:spLocks noChangeShapeType="1"/>
            </p:cNvSpPr>
            <p:nvPr/>
          </p:nvSpPr>
          <p:spPr bwMode="auto">
            <a:xfrm>
              <a:off x="59182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4" name="Line 196"/>
            <p:cNvSpPr>
              <a:spLocks noChangeShapeType="1"/>
            </p:cNvSpPr>
            <p:nvPr/>
          </p:nvSpPr>
          <p:spPr bwMode="auto">
            <a:xfrm>
              <a:off x="60039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5" name="Line 197"/>
            <p:cNvSpPr>
              <a:spLocks noChangeShapeType="1"/>
            </p:cNvSpPr>
            <p:nvPr/>
          </p:nvSpPr>
          <p:spPr bwMode="auto">
            <a:xfrm>
              <a:off x="60896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6" name="Line 198"/>
            <p:cNvSpPr>
              <a:spLocks noChangeShapeType="1"/>
            </p:cNvSpPr>
            <p:nvPr/>
          </p:nvSpPr>
          <p:spPr bwMode="auto">
            <a:xfrm>
              <a:off x="61753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7" name="Line 199"/>
            <p:cNvSpPr>
              <a:spLocks noChangeShapeType="1"/>
            </p:cNvSpPr>
            <p:nvPr/>
          </p:nvSpPr>
          <p:spPr bwMode="auto">
            <a:xfrm>
              <a:off x="62611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8" name="Line 200"/>
            <p:cNvSpPr>
              <a:spLocks noChangeShapeType="1"/>
            </p:cNvSpPr>
            <p:nvPr/>
          </p:nvSpPr>
          <p:spPr bwMode="auto">
            <a:xfrm>
              <a:off x="63468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89" name="Line 201"/>
            <p:cNvSpPr>
              <a:spLocks noChangeShapeType="1"/>
            </p:cNvSpPr>
            <p:nvPr/>
          </p:nvSpPr>
          <p:spPr bwMode="auto">
            <a:xfrm>
              <a:off x="64325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0" name="Line 202"/>
            <p:cNvSpPr>
              <a:spLocks noChangeShapeType="1"/>
            </p:cNvSpPr>
            <p:nvPr/>
          </p:nvSpPr>
          <p:spPr bwMode="auto">
            <a:xfrm>
              <a:off x="65182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1" name="Line 203"/>
            <p:cNvSpPr>
              <a:spLocks noChangeShapeType="1"/>
            </p:cNvSpPr>
            <p:nvPr/>
          </p:nvSpPr>
          <p:spPr bwMode="auto">
            <a:xfrm>
              <a:off x="66040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2" name="Line 204"/>
            <p:cNvSpPr>
              <a:spLocks noChangeShapeType="1"/>
            </p:cNvSpPr>
            <p:nvPr/>
          </p:nvSpPr>
          <p:spPr bwMode="auto">
            <a:xfrm>
              <a:off x="66897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3" name="Line 205"/>
            <p:cNvSpPr>
              <a:spLocks noChangeShapeType="1"/>
            </p:cNvSpPr>
            <p:nvPr/>
          </p:nvSpPr>
          <p:spPr bwMode="auto">
            <a:xfrm>
              <a:off x="67754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4" name="Line 206"/>
            <p:cNvSpPr>
              <a:spLocks noChangeShapeType="1"/>
            </p:cNvSpPr>
            <p:nvPr/>
          </p:nvSpPr>
          <p:spPr bwMode="auto">
            <a:xfrm>
              <a:off x="68611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5" name="Line 207"/>
            <p:cNvSpPr>
              <a:spLocks noChangeShapeType="1"/>
            </p:cNvSpPr>
            <p:nvPr/>
          </p:nvSpPr>
          <p:spPr bwMode="auto">
            <a:xfrm>
              <a:off x="69469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6" name="Line 208"/>
            <p:cNvSpPr>
              <a:spLocks noChangeShapeType="1"/>
            </p:cNvSpPr>
            <p:nvPr/>
          </p:nvSpPr>
          <p:spPr bwMode="auto">
            <a:xfrm>
              <a:off x="70326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7" name="Line 209"/>
            <p:cNvSpPr>
              <a:spLocks noChangeShapeType="1"/>
            </p:cNvSpPr>
            <p:nvPr/>
          </p:nvSpPr>
          <p:spPr bwMode="auto">
            <a:xfrm>
              <a:off x="71183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8" name="Line 210"/>
            <p:cNvSpPr>
              <a:spLocks noChangeShapeType="1"/>
            </p:cNvSpPr>
            <p:nvPr/>
          </p:nvSpPr>
          <p:spPr bwMode="auto">
            <a:xfrm>
              <a:off x="720407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499" name="Line 211"/>
            <p:cNvSpPr>
              <a:spLocks noChangeShapeType="1"/>
            </p:cNvSpPr>
            <p:nvPr/>
          </p:nvSpPr>
          <p:spPr bwMode="auto">
            <a:xfrm>
              <a:off x="728980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0" name="Line 212"/>
            <p:cNvSpPr>
              <a:spLocks noChangeShapeType="1"/>
            </p:cNvSpPr>
            <p:nvPr/>
          </p:nvSpPr>
          <p:spPr bwMode="auto">
            <a:xfrm>
              <a:off x="7375525"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1" name="Line 213"/>
            <p:cNvSpPr>
              <a:spLocks noChangeShapeType="1"/>
            </p:cNvSpPr>
            <p:nvPr/>
          </p:nvSpPr>
          <p:spPr bwMode="auto">
            <a:xfrm>
              <a:off x="7461250" y="1500188"/>
              <a:ext cx="2857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2" name="Line 214"/>
            <p:cNvSpPr>
              <a:spLocks noChangeShapeType="1"/>
            </p:cNvSpPr>
            <p:nvPr/>
          </p:nvSpPr>
          <p:spPr bwMode="auto">
            <a:xfrm flipV="1">
              <a:off x="1466850" y="1493838"/>
              <a:ext cx="0" cy="2908300"/>
            </a:xfrm>
            <a:prstGeom prst="line">
              <a:avLst/>
            </a:prstGeom>
            <a:noFill/>
            <a:ln w="12700">
              <a:solidFill>
                <a:schemeClr val="tx1"/>
              </a:solidFill>
              <a:round/>
              <a:headEnd/>
              <a:tailEnd/>
            </a:ln>
            <a:effectLst/>
          </p:spPr>
          <p:txBody>
            <a:bodyPr>
              <a:prstTxWarp prst="textNoShape">
                <a:avLst/>
              </a:prstTxWarp>
            </a:bodyPr>
            <a:lstStyle/>
            <a:p>
              <a:endParaRPr lang="en-US">
                <a:latin typeface="Calibri"/>
                <a:cs typeface="Calibri"/>
              </a:endParaRPr>
            </a:p>
          </p:txBody>
        </p:sp>
        <p:sp>
          <p:nvSpPr>
            <p:cNvPr id="1420503" name="Line 215"/>
            <p:cNvSpPr>
              <a:spLocks noChangeShapeType="1"/>
            </p:cNvSpPr>
            <p:nvPr/>
          </p:nvSpPr>
          <p:spPr bwMode="auto">
            <a:xfrm>
              <a:off x="1417638" y="4408488"/>
              <a:ext cx="85725" cy="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4" name="Line 216"/>
            <p:cNvSpPr>
              <a:spLocks noChangeShapeType="1"/>
            </p:cNvSpPr>
            <p:nvPr/>
          </p:nvSpPr>
          <p:spPr bwMode="auto">
            <a:xfrm>
              <a:off x="1460500" y="4408488"/>
              <a:ext cx="6043613" cy="0"/>
            </a:xfrm>
            <a:prstGeom prst="line">
              <a:avLst/>
            </a:prstGeom>
            <a:noFill/>
            <a:ln w="12700">
              <a:solidFill>
                <a:schemeClr val="tx1"/>
              </a:solidFill>
              <a:round/>
              <a:headEnd/>
              <a:tailEnd/>
            </a:ln>
            <a:effectLst/>
          </p:spPr>
          <p:txBody>
            <a:bodyPr>
              <a:prstTxWarp prst="textNoShape">
                <a:avLst/>
              </a:prstTxWarp>
            </a:bodyPr>
            <a:lstStyle/>
            <a:p>
              <a:endParaRPr lang="en-US">
                <a:latin typeface="Calibri"/>
                <a:cs typeface="Calibri"/>
              </a:endParaRPr>
            </a:p>
          </p:txBody>
        </p:sp>
        <p:sp>
          <p:nvSpPr>
            <p:cNvPr id="1420505" name="Line 217"/>
            <p:cNvSpPr>
              <a:spLocks noChangeShapeType="1"/>
            </p:cNvSpPr>
            <p:nvPr/>
          </p:nvSpPr>
          <p:spPr bwMode="auto">
            <a:xfrm flipV="1">
              <a:off x="14668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6" name="Line 218"/>
            <p:cNvSpPr>
              <a:spLocks noChangeShapeType="1"/>
            </p:cNvSpPr>
            <p:nvPr/>
          </p:nvSpPr>
          <p:spPr bwMode="auto">
            <a:xfrm flipV="1">
              <a:off x="17668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7" name="Line 219"/>
            <p:cNvSpPr>
              <a:spLocks noChangeShapeType="1"/>
            </p:cNvSpPr>
            <p:nvPr/>
          </p:nvSpPr>
          <p:spPr bwMode="auto">
            <a:xfrm flipV="1">
              <a:off x="20812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8" name="Line 220"/>
            <p:cNvSpPr>
              <a:spLocks noChangeShapeType="1"/>
            </p:cNvSpPr>
            <p:nvPr/>
          </p:nvSpPr>
          <p:spPr bwMode="auto">
            <a:xfrm flipV="1">
              <a:off x="23812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09" name="Line 221"/>
            <p:cNvSpPr>
              <a:spLocks noChangeShapeType="1"/>
            </p:cNvSpPr>
            <p:nvPr/>
          </p:nvSpPr>
          <p:spPr bwMode="auto">
            <a:xfrm flipV="1">
              <a:off x="26812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0" name="Line 222"/>
            <p:cNvSpPr>
              <a:spLocks noChangeShapeType="1"/>
            </p:cNvSpPr>
            <p:nvPr/>
          </p:nvSpPr>
          <p:spPr bwMode="auto">
            <a:xfrm flipV="1">
              <a:off x="298132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1" name="Line 223"/>
            <p:cNvSpPr>
              <a:spLocks noChangeShapeType="1"/>
            </p:cNvSpPr>
            <p:nvPr/>
          </p:nvSpPr>
          <p:spPr bwMode="auto">
            <a:xfrm flipV="1">
              <a:off x="32813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2" name="Line 224"/>
            <p:cNvSpPr>
              <a:spLocks noChangeShapeType="1"/>
            </p:cNvSpPr>
            <p:nvPr/>
          </p:nvSpPr>
          <p:spPr bwMode="auto">
            <a:xfrm flipV="1">
              <a:off x="358140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3" name="Line 225"/>
            <p:cNvSpPr>
              <a:spLocks noChangeShapeType="1"/>
            </p:cNvSpPr>
            <p:nvPr/>
          </p:nvSpPr>
          <p:spPr bwMode="auto">
            <a:xfrm flipV="1">
              <a:off x="388143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4" name="Line 226"/>
            <p:cNvSpPr>
              <a:spLocks noChangeShapeType="1"/>
            </p:cNvSpPr>
            <p:nvPr/>
          </p:nvSpPr>
          <p:spPr bwMode="auto">
            <a:xfrm flipV="1">
              <a:off x="41957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5" name="Line 227"/>
            <p:cNvSpPr>
              <a:spLocks noChangeShapeType="1"/>
            </p:cNvSpPr>
            <p:nvPr/>
          </p:nvSpPr>
          <p:spPr bwMode="auto">
            <a:xfrm flipV="1">
              <a:off x="449580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6" name="Line 228"/>
            <p:cNvSpPr>
              <a:spLocks noChangeShapeType="1"/>
            </p:cNvSpPr>
            <p:nvPr/>
          </p:nvSpPr>
          <p:spPr bwMode="auto">
            <a:xfrm flipV="1">
              <a:off x="479583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7" name="Line 229"/>
            <p:cNvSpPr>
              <a:spLocks noChangeShapeType="1"/>
            </p:cNvSpPr>
            <p:nvPr/>
          </p:nvSpPr>
          <p:spPr bwMode="auto">
            <a:xfrm flipV="1">
              <a:off x="509587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8" name="Line 230"/>
            <p:cNvSpPr>
              <a:spLocks noChangeShapeType="1"/>
            </p:cNvSpPr>
            <p:nvPr/>
          </p:nvSpPr>
          <p:spPr bwMode="auto">
            <a:xfrm flipV="1">
              <a:off x="53959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19" name="Line 231"/>
            <p:cNvSpPr>
              <a:spLocks noChangeShapeType="1"/>
            </p:cNvSpPr>
            <p:nvPr/>
          </p:nvSpPr>
          <p:spPr bwMode="auto">
            <a:xfrm flipV="1">
              <a:off x="56959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0" name="Line 232"/>
            <p:cNvSpPr>
              <a:spLocks noChangeShapeType="1"/>
            </p:cNvSpPr>
            <p:nvPr/>
          </p:nvSpPr>
          <p:spPr bwMode="auto">
            <a:xfrm flipV="1">
              <a:off x="59959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1" name="Line 233"/>
            <p:cNvSpPr>
              <a:spLocks noChangeShapeType="1"/>
            </p:cNvSpPr>
            <p:nvPr/>
          </p:nvSpPr>
          <p:spPr bwMode="auto">
            <a:xfrm flipV="1">
              <a:off x="631031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2" name="Line 234"/>
            <p:cNvSpPr>
              <a:spLocks noChangeShapeType="1"/>
            </p:cNvSpPr>
            <p:nvPr/>
          </p:nvSpPr>
          <p:spPr bwMode="auto">
            <a:xfrm flipV="1">
              <a:off x="6610350"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3" name="Line 235"/>
            <p:cNvSpPr>
              <a:spLocks noChangeShapeType="1"/>
            </p:cNvSpPr>
            <p:nvPr/>
          </p:nvSpPr>
          <p:spPr bwMode="auto">
            <a:xfrm flipV="1">
              <a:off x="6910388"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4" name="Line 236"/>
            <p:cNvSpPr>
              <a:spLocks noChangeShapeType="1"/>
            </p:cNvSpPr>
            <p:nvPr/>
          </p:nvSpPr>
          <p:spPr bwMode="auto">
            <a:xfrm flipV="1">
              <a:off x="7210425"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5" name="Line 237"/>
            <p:cNvSpPr>
              <a:spLocks noChangeShapeType="1"/>
            </p:cNvSpPr>
            <p:nvPr/>
          </p:nvSpPr>
          <p:spPr bwMode="auto">
            <a:xfrm flipV="1">
              <a:off x="7510463" y="4354513"/>
              <a:ext cx="0" cy="95250"/>
            </a:xfrm>
            <a:prstGeom prst="line">
              <a:avLst/>
            </a:prstGeom>
            <a:noFill/>
            <a:ln w="12700">
              <a:solidFill>
                <a:srgbClr val="000000"/>
              </a:solidFill>
              <a:round/>
              <a:headEnd/>
              <a:tailEnd/>
            </a:ln>
            <a:effectLst/>
          </p:spPr>
          <p:txBody>
            <a:bodyPr>
              <a:prstTxWarp prst="textNoShape">
                <a:avLst/>
              </a:prstTxWarp>
            </a:bodyPr>
            <a:lstStyle/>
            <a:p>
              <a:endParaRPr lang="en-US">
                <a:latin typeface="Calibri"/>
                <a:cs typeface="Calibri"/>
              </a:endParaRPr>
            </a:p>
          </p:txBody>
        </p:sp>
        <p:sp>
          <p:nvSpPr>
            <p:cNvPr id="1420526" name="Freeform 238"/>
            <p:cNvSpPr>
              <a:spLocks/>
            </p:cNvSpPr>
            <p:nvPr/>
          </p:nvSpPr>
          <p:spPr bwMode="auto">
            <a:xfrm>
              <a:off x="1460500" y="1519238"/>
              <a:ext cx="6045200" cy="2884487"/>
            </a:xfrm>
            <a:custGeom>
              <a:avLst/>
              <a:gdLst/>
              <a:ahLst/>
              <a:cxnLst>
                <a:cxn ang="0">
                  <a:pos x="0" y="1816"/>
                </a:cxn>
                <a:cxn ang="0">
                  <a:pos x="189" y="1752"/>
                </a:cxn>
                <a:cxn ang="0">
                  <a:pos x="387" y="1696"/>
                </a:cxn>
                <a:cxn ang="0">
                  <a:pos x="576" y="1640"/>
                </a:cxn>
                <a:cxn ang="0">
                  <a:pos x="765" y="1576"/>
                </a:cxn>
                <a:cxn ang="0">
                  <a:pos x="954" y="1520"/>
                </a:cxn>
                <a:cxn ang="0">
                  <a:pos x="1143" y="1456"/>
                </a:cxn>
                <a:cxn ang="0">
                  <a:pos x="1332" y="1400"/>
                </a:cxn>
                <a:cxn ang="0">
                  <a:pos x="1521" y="1296"/>
                </a:cxn>
                <a:cxn ang="0">
                  <a:pos x="1719" y="1184"/>
                </a:cxn>
                <a:cxn ang="0">
                  <a:pos x="1908" y="1080"/>
                </a:cxn>
                <a:cxn ang="0">
                  <a:pos x="2097" y="968"/>
                </a:cxn>
                <a:cxn ang="0">
                  <a:pos x="2286" y="864"/>
                </a:cxn>
                <a:cxn ang="0">
                  <a:pos x="2475" y="752"/>
                </a:cxn>
                <a:cxn ang="0">
                  <a:pos x="2664" y="648"/>
                </a:cxn>
                <a:cxn ang="0">
                  <a:pos x="2853" y="536"/>
                </a:cxn>
                <a:cxn ang="0">
                  <a:pos x="3051" y="432"/>
                </a:cxn>
                <a:cxn ang="0">
                  <a:pos x="3240" y="328"/>
                </a:cxn>
                <a:cxn ang="0">
                  <a:pos x="3429" y="216"/>
                </a:cxn>
                <a:cxn ang="0">
                  <a:pos x="3618" y="112"/>
                </a:cxn>
                <a:cxn ang="0">
                  <a:pos x="3807" y="0"/>
                </a:cxn>
              </a:cxnLst>
              <a:rect l="0" t="0" r="r" b="b"/>
              <a:pathLst>
                <a:path w="3808" h="1817">
                  <a:moveTo>
                    <a:pt x="0" y="1816"/>
                  </a:moveTo>
                  <a:lnTo>
                    <a:pt x="189" y="1752"/>
                  </a:lnTo>
                  <a:lnTo>
                    <a:pt x="387" y="1696"/>
                  </a:lnTo>
                  <a:lnTo>
                    <a:pt x="576" y="1640"/>
                  </a:lnTo>
                  <a:lnTo>
                    <a:pt x="765" y="1576"/>
                  </a:lnTo>
                  <a:lnTo>
                    <a:pt x="954" y="1520"/>
                  </a:lnTo>
                  <a:lnTo>
                    <a:pt x="1143" y="1456"/>
                  </a:lnTo>
                  <a:lnTo>
                    <a:pt x="1332" y="1400"/>
                  </a:lnTo>
                  <a:lnTo>
                    <a:pt x="1521" y="1296"/>
                  </a:lnTo>
                  <a:lnTo>
                    <a:pt x="1719" y="1184"/>
                  </a:lnTo>
                  <a:lnTo>
                    <a:pt x="1908" y="1080"/>
                  </a:lnTo>
                  <a:lnTo>
                    <a:pt x="2097" y="968"/>
                  </a:lnTo>
                  <a:lnTo>
                    <a:pt x="2286" y="864"/>
                  </a:lnTo>
                  <a:lnTo>
                    <a:pt x="2475" y="752"/>
                  </a:lnTo>
                  <a:lnTo>
                    <a:pt x="2664" y="648"/>
                  </a:lnTo>
                  <a:lnTo>
                    <a:pt x="2853" y="536"/>
                  </a:lnTo>
                  <a:lnTo>
                    <a:pt x="3051" y="432"/>
                  </a:lnTo>
                  <a:lnTo>
                    <a:pt x="3240" y="328"/>
                  </a:lnTo>
                  <a:lnTo>
                    <a:pt x="3429" y="216"/>
                  </a:lnTo>
                  <a:lnTo>
                    <a:pt x="3618" y="112"/>
                  </a:lnTo>
                  <a:lnTo>
                    <a:pt x="3807" y="0"/>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endParaRPr lang="en-US">
                <a:latin typeface="Calibri"/>
                <a:cs typeface="Calibri"/>
              </a:endParaRPr>
            </a:p>
          </p:txBody>
        </p:sp>
        <p:sp>
          <p:nvSpPr>
            <p:cNvPr id="1420527" name="Freeform 239"/>
            <p:cNvSpPr>
              <a:spLocks/>
            </p:cNvSpPr>
            <p:nvPr/>
          </p:nvSpPr>
          <p:spPr bwMode="auto">
            <a:xfrm>
              <a:off x="1460500" y="3830638"/>
              <a:ext cx="6045200" cy="573087"/>
            </a:xfrm>
            <a:custGeom>
              <a:avLst/>
              <a:gdLst/>
              <a:ahLst/>
              <a:cxnLst>
                <a:cxn ang="0">
                  <a:pos x="0" y="360"/>
                </a:cxn>
                <a:cxn ang="0">
                  <a:pos x="189" y="344"/>
                </a:cxn>
                <a:cxn ang="0">
                  <a:pos x="387" y="320"/>
                </a:cxn>
                <a:cxn ang="0">
                  <a:pos x="576" y="304"/>
                </a:cxn>
                <a:cxn ang="0">
                  <a:pos x="765" y="288"/>
                </a:cxn>
                <a:cxn ang="0">
                  <a:pos x="954" y="272"/>
                </a:cxn>
                <a:cxn ang="0">
                  <a:pos x="1143" y="248"/>
                </a:cxn>
                <a:cxn ang="0">
                  <a:pos x="1332" y="232"/>
                </a:cxn>
                <a:cxn ang="0">
                  <a:pos x="1521" y="216"/>
                </a:cxn>
                <a:cxn ang="0">
                  <a:pos x="1719" y="200"/>
                </a:cxn>
                <a:cxn ang="0">
                  <a:pos x="1908" y="176"/>
                </a:cxn>
                <a:cxn ang="0">
                  <a:pos x="2097" y="160"/>
                </a:cxn>
                <a:cxn ang="0">
                  <a:pos x="2286" y="144"/>
                </a:cxn>
                <a:cxn ang="0">
                  <a:pos x="2475" y="128"/>
                </a:cxn>
                <a:cxn ang="0">
                  <a:pos x="2664" y="104"/>
                </a:cxn>
                <a:cxn ang="0">
                  <a:pos x="2853" y="88"/>
                </a:cxn>
                <a:cxn ang="0">
                  <a:pos x="3051" y="72"/>
                </a:cxn>
                <a:cxn ang="0">
                  <a:pos x="3240" y="56"/>
                </a:cxn>
                <a:cxn ang="0">
                  <a:pos x="3429" y="32"/>
                </a:cxn>
                <a:cxn ang="0">
                  <a:pos x="3618" y="16"/>
                </a:cxn>
                <a:cxn ang="0">
                  <a:pos x="3807" y="0"/>
                </a:cxn>
              </a:cxnLst>
              <a:rect l="0" t="0" r="r" b="b"/>
              <a:pathLst>
                <a:path w="3808" h="361">
                  <a:moveTo>
                    <a:pt x="0" y="360"/>
                  </a:moveTo>
                  <a:lnTo>
                    <a:pt x="189" y="344"/>
                  </a:lnTo>
                  <a:lnTo>
                    <a:pt x="387" y="320"/>
                  </a:lnTo>
                  <a:lnTo>
                    <a:pt x="576" y="304"/>
                  </a:lnTo>
                  <a:lnTo>
                    <a:pt x="765" y="288"/>
                  </a:lnTo>
                  <a:lnTo>
                    <a:pt x="954" y="272"/>
                  </a:lnTo>
                  <a:lnTo>
                    <a:pt x="1143" y="248"/>
                  </a:lnTo>
                  <a:lnTo>
                    <a:pt x="1332" y="232"/>
                  </a:lnTo>
                  <a:lnTo>
                    <a:pt x="1521" y="216"/>
                  </a:lnTo>
                  <a:lnTo>
                    <a:pt x="1719" y="200"/>
                  </a:lnTo>
                  <a:lnTo>
                    <a:pt x="1908" y="176"/>
                  </a:lnTo>
                  <a:lnTo>
                    <a:pt x="2097" y="160"/>
                  </a:lnTo>
                  <a:lnTo>
                    <a:pt x="2286" y="144"/>
                  </a:lnTo>
                  <a:lnTo>
                    <a:pt x="2475" y="128"/>
                  </a:lnTo>
                  <a:lnTo>
                    <a:pt x="2664" y="104"/>
                  </a:lnTo>
                  <a:lnTo>
                    <a:pt x="2853" y="88"/>
                  </a:lnTo>
                  <a:lnTo>
                    <a:pt x="3051" y="72"/>
                  </a:lnTo>
                  <a:lnTo>
                    <a:pt x="3240" y="56"/>
                  </a:lnTo>
                  <a:lnTo>
                    <a:pt x="3429" y="32"/>
                  </a:lnTo>
                  <a:lnTo>
                    <a:pt x="3618" y="16"/>
                  </a:lnTo>
                  <a:lnTo>
                    <a:pt x="3807" y="0"/>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endParaRPr lang="en-US">
                <a:latin typeface="Calibri"/>
                <a:cs typeface="Calibri"/>
              </a:endParaRPr>
            </a:p>
          </p:txBody>
        </p:sp>
        <p:sp>
          <p:nvSpPr>
            <p:cNvPr id="1420528" name="Rectangle 240"/>
            <p:cNvSpPr>
              <a:spLocks noChangeArrowheads="1"/>
            </p:cNvSpPr>
            <p:nvPr/>
          </p:nvSpPr>
          <p:spPr bwMode="auto">
            <a:xfrm>
              <a:off x="1423988" y="4362450"/>
              <a:ext cx="58737" cy="66675"/>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29" name="Rectangle 241"/>
            <p:cNvSpPr>
              <a:spLocks noChangeArrowheads="1"/>
            </p:cNvSpPr>
            <p:nvPr/>
          </p:nvSpPr>
          <p:spPr bwMode="auto">
            <a:xfrm>
              <a:off x="1724025" y="4260850"/>
              <a:ext cx="58738" cy="66675"/>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0" name="Rectangle 242"/>
            <p:cNvSpPr>
              <a:spLocks noChangeArrowheads="1"/>
            </p:cNvSpPr>
            <p:nvPr/>
          </p:nvSpPr>
          <p:spPr bwMode="auto">
            <a:xfrm>
              <a:off x="2038350" y="4179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1" name="Rectangle 243"/>
            <p:cNvSpPr>
              <a:spLocks noChangeArrowheads="1"/>
            </p:cNvSpPr>
            <p:nvPr/>
          </p:nvSpPr>
          <p:spPr bwMode="auto">
            <a:xfrm>
              <a:off x="2338388" y="4090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2" name="Rectangle 244"/>
            <p:cNvSpPr>
              <a:spLocks noChangeArrowheads="1"/>
            </p:cNvSpPr>
            <p:nvPr/>
          </p:nvSpPr>
          <p:spPr bwMode="auto">
            <a:xfrm>
              <a:off x="2638425" y="3989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3" name="Rectangle 245"/>
            <p:cNvSpPr>
              <a:spLocks noChangeArrowheads="1"/>
            </p:cNvSpPr>
            <p:nvPr/>
          </p:nvSpPr>
          <p:spPr bwMode="auto">
            <a:xfrm>
              <a:off x="2938463" y="39004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4" name="Rectangle 246"/>
            <p:cNvSpPr>
              <a:spLocks noChangeArrowheads="1"/>
            </p:cNvSpPr>
            <p:nvPr/>
          </p:nvSpPr>
          <p:spPr bwMode="auto">
            <a:xfrm>
              <a:off x="3238500" y="3798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5" name="Rectangle 247"/>
            <p:cNvSpPr>
              <a:spLocks noChangeArrowheads="1"/>
            </p:cNvSpPr>
            <p:nvPr/>
          </p:nvSpPr>
          <p:spPr bwMode="auto">
            <a:xfrm>
              <a:off x="3538538" y="3709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6" name="Rectangle 248"/>
            <p:cNvSpPr>
              <a:spLocks noChangeArrowheads="1"/>
            </p:cNvSpPr>
            <p:nvPr/>
          </p:nvSpPr>
          <p:spPr bwMode="auto">
            <a:xfrm>
              <a:off x="3838575" y="35448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7" name="Rectangle 249"/>
            <p:cNvSpPr>
              <a:spLocks noChangeArrowheads="1"/>
            </p:cNvSpPr>
            <p:nvPr/>
          </p:nvSpPr>
          <p:spPr bwMode="auto">
            <a:xfrm>
              <a:off x="4152900" y="33670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8" name="Rectangle 250"/>
            <p:cNvSpPr>
              <a:spLocks noChangeArrowheads="1"/>
            </p:cNvSpPr>
            <p:nvPr/>
          </p:nvSpPr>
          <p:spPr bwMode="auto">
            <a:xfrm>
              <a:off x="4452938" y="32019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39" name="Rectangle 251"/>
            <p:cNvSpPr>
              <a:spLocks noChangeArrowheads="1"/>
            </p:cNvSpPr>
            <p:nvPr/>
          </p:nvSpPr>
          <p:spPr bwMode="auto">
            <a:xfrm>
              <a:off x="4752975" y="30241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0" name="Rectangle 252"/>
            <p:cNvSpPr>
              <a:spLocks noChangeArrowheads="1"/>
            </p:cNvSpPr>
            <p:nvPr/>
          </p:nvSpPr>
          <p:spPr bwMode="auto">
            <a:xfrm>
              <a:off x="5053013" y="28590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1" name="Rectangle 253"/>
            <p:cNvSpPr>
              <a:spLocks noChangeArrowheads="1"/>
            </p:cNvSpPr>
            <p:nvPr/>
          </p:nvSpPr>
          <p:spPr bwMode="auto">
            <a:xfrm>
              <a:off x="5353050" y="26812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2" name="Rectangle 254"/>
            <p:cNvSpPr>
              <a:spLocks noChangeArrowheads="1"/>
            </p:cNvSpPr>
            <p:nvPr/>
          </p:nvSpPr>
          <p:spPr bwMode="auto">
            <a:xfrm>
              <a:off x="5653088" y="25161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3" name="Rectangle 255"/>
            <p:cNvSpPr>
              <a:spLocks noChangeArrowheads="1"/>
            </p:cNvSpPr>
            <p:nvPr/>
          </p:nvSpPr>
          <p:spPr bwMode="auto">
            <a:xfrm>
              <a:off x="5953125" y="2338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4" name="Rectangle 256"/>
            <p:cNvSpPr>
              <a:spLocks noChangeArrowheads="1"/>
            </p:cNvSpPr>
            <p:nvPr/>
          </p:nvSpPr>
          <p:spPr bwMode="auto">
            <a:xfrm>
              <a:off x="6267450" y="21732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5" name="Rectangle 257"/>
            <p:cNvSpPr>
              <a:spLocks noChangeArrowheads="1"/>
            </p:cNvSpPr>
            <p:nvPr/>
          </p:nvSpPr>
          <p:spPr bwMode="auto">
            <a:xfrm>
              <a:off x="6567488" y="20081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6" name="Rectangle 258"/>
            <p:cNvSpPr>
              <a:spLocks noChangeArrowheads="1"/>
            </p:cNvSpPr>
            <p:nvPr/>
          </p:nvSpPr>
          <p:spPr bwMode="auto">
            <a:xfrm>
              <a:off x="6867525" y="18303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7" name="Rectangle 259"/>
            <p:cNvSpPr>
              <a:spLocks noChangeArrowheads="1"/>
            </p:cNvSpPr>
            <p:nvPr/>
          </p:nvSpPr>
          <p:spPr bwMode="auto">
            <a:xfrm>
              <a:off x="7167563" y="1665288"/>
              <a:ext cx="58737"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8" name="Rectangle 260"/>
            <p:cNvSpPr>
              <a:spLocks noChangeArrowheads="1"/>
            </p:cNvSpPr>
            <p:nvPr/>
          </p:nvSpPr>
          <p:spPr bwMode="auto">
            <a:xfrm>
              <a:off x="7467600" y="1487488"/>
              <a:ext cx="58738" cy="50800"/>
            </a:xfrm>
            <a:prstGeom prst="rect">
              <a:avLst/>
            </a:prstGeom>
            <a:solidFill>
              <a:srgbClr val="DD0806"/>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49" name="Rectangle 261"/>
            <p:cNvSpPr>
              <a:spLocks noChangeArrowheads="1"/>
            </p:cNvSpPr>
            <p:nvPr/>
          </p:nvSpPr>
          <p:spPr bwMode="auto">
            <a:xfrm>
              <a:off x="1423988" y="43624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0" name="Rectangle 262"/>
            <p:cNvSpPr>
              <a:spLocks noChangeArrowheads="1"/>
            </p:cNvSpPr>
            <p:nvPr/>
          </p:nvSpPr>
          <p:spPr bwMode="auto">
            <a:xfrm>
              <a:off x="1724025" y="43370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1" name="Rectangle 263"/>
            <p:cNvSpPr>
              <a:spLocks noChangeArrowheads="1"/>
            </p:cNvSpPr>
            <p:nvPr/>
          </p:nvSpPr>
          <p:spPr bwMode="auto">
            <a:xfrm>
              <a:off x="2038350" y="42989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2" name="Rectangle 264"/>
            <p:cNvSpPr>
              <a:spLocks noChangeArrowheads="1"/>
            </p:cNvSpPr>
            <p:nvPr/>
          </p:nvSpPr>
          <p:spPr bwMode="auto">
            <a:xfrm>
              <a:off x="2338388" y="42735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3" name="Rectangle 265"/>
            <p:cNvSpPr>
              <a:spLocks noChangeArrowheads="1"/>
            </p:cNvSpPr>
            <p:nvPr/>
          </p:nvSpPr>
          <p:spPr bwMode="auto">
            <a:xfrm>
              <a:off x="2638425" y="42481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4" name="Rectangle 266"/>
            <p:cNvSpPr>
              <a:spLocks noChangeArrowheads="1"/>
            </p:cNvSpPr>
            <p:nvPr/>
          </p:nvSpPr>
          <p:spPr bwMode="auto">
            <a:xfrm>
              <a:off x="2938463" y="4222750"/>
              <a:ext cx="58737"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5" name="Rectangle 267"/>
            <p:cNvSpPr>
              <a:spLocks noChangeArrowheads="1"/>
            </p:cNvSpPr>
            <p:nvPr/>
          </p:nvSpPr>
          <p:spPr bwMode="auto">
            <a:xfrm>
              <a:off x="3238500" y="4184650"/>
              <a:ext cx="58738" cy="66675"/>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6" name="Rectangle 268"/>
            <p:cNvSpPr>
              <a:spLocks noChangeArrowheads="1"/>
            </p:cNvSpPr>
            <p:nvPr/>
          </p:nvSpPr>
          <p:spPr bwMode="auto">
            <a:xfrm>
              <a:off x="3538538" y="41671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7" name="Rectangle 269"/>
            <p:cNvSpPr>
              <a:spLocks noChangeArrowheads="1"/>
            </p:cNvSpPr>
            <p:nvPr/>
          </p:nvSpPr>
          <p:spPr bwMode="auto">
            <a:xfrm>
              <a:off x="3838575" y="41417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8" name="Rectangle 270"/>
            <p:cNvSpPr>
              <a:spLocks noChangeArrowheads="1"/>
            </p:cNvSpPr>
            <p:nvPr/>
          </p:nvSpPr>
          <p:spPr bwMode="auto">
            <a:xfrm>
              <a:off x="4152900" y="41163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59" name="Rectangle 271"/>
            <p:cNvSpPr>
              <a:spLocks noChangeArrowheads="1"/>
            </p:cNvSpPr>
            <p:nvPr/>
          </p:nvSpPr>
          <p:spPr bwMode="auto">
            <a:xfrm>
              <a:off x="4452938" y="40782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0" name="Rectangle 272"/>
            <p:cNvSpPr>
              <a:spLocks noChangeArrowheads="1"/>
            </p:cNvSpPr>
            <p:nvPr/>
          </p:nvSpPr>
          <p:spPr bwMode="auto">
            <a:xfrm>
              <a:off x="4752975" y="40528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1" name="Rectangle 273"/>
            <p:cNvSpPr>
              <a:spLocks noChangeArrowheads="1"/>
            </p:cNvSpPr>
            <p:nvPr/>
          </p:nvSpPr>
          <p:spPr bwMode="auto">
            <a:xfrm>
              <a:off x="5053013" y="40274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2" name="Rectangle 274"/>
            <p:cNvSpPr>
              <a:spLocks noChangeArrowheads="1"/>
            </p:cNvSpPr>
            <p:nvPr/>
          </p:nvSpPr>
          <p:spPr bwMode="auto">
            <a:xfrm>
              <a:off x="5353050" y="40020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3" name="Rectangle 275"/>
            <p:cNvSpPr>
              <a:spLocks noChangeArrowheads="1"/>
            </p:cNvSpPr>
            <p:nvPr/>
          </p:nvSpPr>
          <p:spPr bwMode="auto">
            <a:xfrm>
              <a:off x="5653088" y="39639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4" name="Rectangle 276"/>
            <p:cNvSpPr>
              <a:spLocks noChangeArrowheads="1"/>
            </p:cNvSpPr>
            <p:nvPr/>
          </p:nvSpPr>
          <p:spPr bwMode="auto">
            <a:xfrm>
              <a:off x="5953125" y="39385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5" name="Rectangle 277"/>
            <p:cNvSpPr>
              <a:spLocks noChangeArrowheads="1"/>
            </p:cNvSpPr>
            <p:nvPr/>
          </p:nvSpPr>
          <p:spPr bwMode="auto">
            <a:xfrm>
              <a:off x="6267450" y="39131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6" name="Rectangle 278"/>
            <p:cNvSpPr>
              <a:spLocks noChangeArrowheads="1"/>
            </p:cNvSpPr>
            <p:nvPr/>
          </p:nvSpPr>
          <p:spPr bwMode="auto">
            <a:xfrm>
              <a:off x="6567488" y="38877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7" name="Rectangle 279"/>
            <p:cNvSpPr>
              <a:spLocks noChangeArrowheads="1"/>
            </p:cNvSpPr>
            <p:nvPr/>
          </p:nvSpPr>
          <p:spPr bwMode="auto">
            <a:xfrm>
              <a:off x="6867525" y="38496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8" name="Rectangle 280"/>
            <p:cNvSpPr>
              <a:spLocks noChangeArrowheads="1"/>
            </p:cNvSpPr>
            <p:nvPr/>
          </p:nvSpPr>
          <p:spPr bwMode="auto">
            <a:xfrm>
              <a:off x="7167563" y="3824288"/>
              <a:ext cx="58737"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69" name="Rectangle 281"/>
            <p:cNvSpPr>
              <a:spLocks noChangeArrowheads="1"/>
            </p:cNvSpPr>
            <p:nvPr/>
          </p:nvSpPr>
          <p:spPr bwMode="auto">
            <a:xfrm>
              <a:off x="7467600" y="3798888"/>
              <a:ext cx="58738" cy="50800"/>
            </a:xfrm>
            <a:prstGeom prst="rect">
              <a:avLst/>
            </a:prstGeom>
            <a:solidFill>
              <a:srgbClr val="008011"/>
            </a:solidFill>
            <a:ln w="12700">
              <a:solidFill>
                <a:srgbClr val="000000"/>
              </a:solidFill>
              <a:miter lim="800000"/>
              <a:headEnd/>
              <a:tailEnd/>
            </a:ln>
            <a:effectLst/>
          </p:spPr>
          <p:txBody>
            <a:bodyPr wrap="none" anchor="ctr">
              <a:prstTxWarp prst="textNoShape">
                <a:avLst/>
              </a:prstTxWarp>
            </a:bodyPr>
            <a:lstStyle/>
            <a:p>
              <a:endParaRPr lang="en-US">
                <a:latin typeface="Calibri"/>
                <a:cs typeface="Calibri"/>
              </a:endParaRPr>
            </a:p>
          </p:txBody>
        </p:sp>
        <p:sp>
          <p:nvSpPr>
            <p:cNvPr id="1420570" name="Rectangle 282"/>
            <p:cNvSpPr>
              <a:spLocks noChangeArrowheads="1"/>
            </p:cNvSpPr>
            <p:nvPr/>
          </p:nvSpPr>
          <p:spPr bwMode="auto">
            <a:xfrm>
              <a:off x="1022350" y="4151313"/>
              <a:ext cx="364734"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a:t>
              </a:r>
            </a:p>
          </p:txBody>
        </p:sp>
        <p:sp>
          <p:nvSpPr>
            <p:cNvPr id="1420571" name="Rectangle 283"/>
            <p:cNvSpPr>
              <a:spLocks noChangeArrowheads="1"/>
            </p:cNvSpPr>
            <p:nvPr/>
          </p:nvSpPr>
          <p:spPr bwMode="auto">
            <a:xfrm>
              <a:off x="750888" y="3186113"/>
              <a:ext cx="546725"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a:t>
              </a:r>
            </a:p>
          </p:txBody>
        </p:sp>
        <p:sp>
          <p:nvSpPr>
            <p:cNvPr id="1420572" name="Rectangle 284"/>
            <p:cNvSpPr>
              <a:spLocks noChangeArrowheads="1"/>
            </p:cNvSpPr>
            <p:nvPr/>
          </p:nvSpPr>
          <p:spPr bwMode="auto">
            <a:xfrm>
              <a:off x="565150" y="2297113"/>
              <a:ext cx="728716"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100</a:t>
              </a:r>
            </a:p>
          </p:txBody>
        </p:sp>
        <p:sp>
          <p:nvSpPr>
            <p:cNvPr id="1420573" name="Rectangle 285"/>
            <p:cNvSpPr>
              <a:spLocks noChangeArrowheads="1"/>
            </p:cNvSpPr>
            <p:nvPr/>
          </p:nvSpPr>
          <p:spPr bwMode="auto">
            <a:xfrm>
              <a:off x="293688" y="1243013"/>
              <a:ext cx="910707"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1000</a:t>
              </a:r>
            </a:p>
          </p:txBody>
        </p:sp>
        <p:sp>
          <p:nvSpPr>
            <p:cNvPr id="1420574" name="Rectangle 286"/>
            <p:cNvSpPr>
              <a:spLocks noChangeArrowheads="1"/>
            </p:cNvSpPr>
            <p:nvPr/>
          </p:nvSpPr>
          <p:spPr bwMode="auto">
            <a:xfrm rot="16200000">
              <a:off x="11509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1980</a:t>
              </a:r>
            </a:p>
          </p:txBody>
        </p:sp>
        <p:sp>
          <p:nvSpPr>
            <p:cNvPr id="1420575" name="Rectangle 287"/>
            <p:cNvSpPr>
              <a:spLocks noChangeArrowheads="1"/>
            </p:cNvSpPr>
            <p:nvPr/>
          </p:nvSpPr>
          <p:spPr bwMode="auto">
            <a:xfrm rot="16200000">
              <a:off x="14509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1981</a:t>
              </a:r>
            </a:p>
          </p:txBody>
        </p:sp>
        <p:sp>
          <p:nvSpPr>
            <p:cNvPr id="1420576" name="Rectangle 288"/>
            <p:cNvSpPr>
              <a:spLocks noChangeArrowheads="1"/>
            </p:cNvSpPr>
            <p:nvPr/>
          </p:nvSpPr>
          <p:spPr bwMode="auto">
            <a:xfrm rot="16200000">
              <a:off x="20526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dirty="0">
                  <a:solidFill>
                    <a:schemeClr val="tx1"/>
                  </a:solidFill>
                  <a:latin typeface="Calibri"/>
                  <a:cs typeface="Calibri"/>
                </a:rPr>
                <a:t>1983</a:t>
              </a:r>
            </a:p>
          </p:txBody>
        </p:sp>
        <p:sp>
          <p:nvSpPr>
            <p:cNvPr id="1420577" name="Rectangle 289"/>
            <p:cNvSpPr>
              <a:spLocks noChangeArrowheads="1"/>
            </p:cNvSpPr>
            <p:nvPr/>
          </p:nvSpPr>
          <p:spPr bwMode="auto">
            <a:xfrm rot="16200000">
              <a:off x="23526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1984</a:t>
              </a:r>
            </a:p>
          </p:txBody>
        </p:sp>
        <p:sp>
          <p:nvSpPr>
            <p:cNvPr id="1420578" name="Rectangle 290"/>
            <p:cNvSpPr>
              <a:spLocks noChangeArrowheads="1"/>
            </p:cNvSpPr>
            <p:nvPr/>
          </p:nvSpPr>
          <p:spPr bwMode="auto">
            <a:xfrm rot="16200000">
              <a:off x="2652712"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1985</a:t>
              </a:r>
            </a:p>
          </p:txBody>
        </p:sp>
        <p:sp>
          <p:nvSpPr>
            <p:cNvPr id="1420579" name="Rectangle 291"/>
            <p:cNvSpPr>
              <a:spLocks noChangeArrowheads="1"/>
            </p:cNvSpPr>
            <p:nvPr/>
          </p:nvSpPr>
          <p:spPr bwMode="auto">
            <a:xfrm rot="16200000">
              <a:off x="296703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1986</a:t>
              </a:r>
            </a:p>
          </p:txBody>
        </p:sp>
        <p:sp>
          <p:nvSpPr>
            <p:cNvPr id="1420580" name="Rectangle 292"/>
            <p:cNvSpPr>
              <a:spLocks noChangeArrowheads="1"/>
            </p:cNvSpPr>
            <p:nvPr/>
          </p:nvSpPr>
          <p:spPr bwMode="auto">
            <a:xfrm rot="16200000">
              <a:off x="326707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1987</a:t>
              </a:r>
            </a:p>
          </p:txBody>
        </p:sp>
        <p:sp>
          <p:nvSpPr>
            <p:cNvPr id="1420581" name="Rectangle 293"/>
            <p:cNvSpPr>
              <a:spLocks noChangeArrowheads="1"/>
            </p:cNvSpPr>
            <p:nvPr/>
          </p:nvSpPr>
          <p:spPr bwMode="auto">
            <a:xfrm rot="16200000">
              <a:off x="3559175" y="4441823"/>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dirty="0">
                  <a:solidFill>
                    <a:schemeClr val="tx1"/>
                  </a:solidFill>
                  <a:latin typeface="Calibri"/>
                  <a:cs typeface="Calibri"/>
                </a:rPr>
                <a:t>1988</a:t>
              </a:r>
            </a:p>
          </p:txBody>
        </p:sp>
        <p:sp>
          <p:nvSpPr>
            <p:cNvPr id="1420582" name="Rectangle 294"/>
            <p:cNvSpPr>
              <a:spLocks noChangeArrowheads="1"/>
            </p:cNvSpPr>
            <p:nvPr/>
          </p:nvSpPr>
          <p:spPr bwMode="auto">
            <a:xfrm rot="16200000">
              <a:off x="386715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1989</a:t>
              </a:r>
            </a:p>
          </p:txBody>
        </p:sp>
        <p:sp>
          <p:nvSpPr>
            <p:cNvPr id="1420583" name="Rectangle 295"/>
            <p:cNvSpPr>
              <a:spLocks noChangeArrowheads="1"/>
            </p:cNvSpPr>
            <p:nvPr/>
          </p:nvSpPr>
          <p:spPr bwMode="auto">
            <a:xfrm rot="16200000">
              <a:off x="416718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1990</a:t>
              </a:r>
            </a:p>
          </p:txBody>
        </p:sp>
        <p:sp>
          <p:nvSpPr>
            <p:cNvPr id="1420584" name="Rectangle 296"/>
            <p:cNvSpPr>
              <a:spLocks noChangeArrowheads="1"/>
            </p:cNvSpPr>
            <p:nvPr/>
          </p:nvSpPr>
          <p:spPr bwMode="auto">
            <a:xfrm rot="16200000">
              <a:off x="446722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1991</a:t>
              </a:r>
            </a:p>
          </p:txBody>
        </p:sp>
        <p:sp>
          <p:nvSpPr>
            <p:cNvPr id="1420585" name="Rectangle 297"/>
            <p:cNvSpPr>
              <a:spLocks noChangeArrowheads="1"/>
            </p:cNvSpPr>
            <p:nvPr/>
          </p:nvSpPr>
          <p:spPr bwMode="auto">
            <a:xfrm rot="16200000">
              <a:off x="478155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1992</a:t>
              </a:r>
            </a:p>
          </p:txBody>
        </p:sp>
        <p:sp>
          <p:nvSpPr>
            <p:cNvPr id="1420586" name="Rectangle 298"/>
            <p:cNvSpPr>
              <a:spLocks noChangeArrowheads="1"/>
            </p:cNvSpPr>
            <p:nvPr/>
          </p:nvSpPr>
          <p:spPr bwMode="auto">
            <a:xfrm rot="16200000">
              <a:off x="5081588"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1993</a:t>
              </a:r>
            </a:p>
          </p:txBody>
        </p:sp>
        <p:sp>
          <p:nvSpPr>
            <p:cNvPr id="1420587" name="Rectangle 299"/>
            <p:cNvSpPr>
              <a:spLocks noChangeArrowheads="1"/>
            </p:cNvSpPr>
            <p:nvPr/>
          </p:nvSpPr>
          <p:spPr bwMode="auto">
            <a:xfrm rot="16200000">
              <a:off x="5381626"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1994</a:t>
              </a:r>
            </a:p>
          </p:txBody>
        </p:sp>
        <p:sp>
          <p:nvSpPr>
            <p:cNvPr id="1420588" name="Rectangle 300"/>
            <p:cNvSpPr>
              <a:spLocks noChangeArrowheads="1"/>
            </p:cNvSpPr>
            <p:nvPr/>
          </p:nvSpPr>
          <p:spPr bwMode="auto">
            <a:xfrm rot="16200000">
              <a:off x="5681663" y="4445000"/>
              <a:ext cx="900112"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1995</a:t>
              </a:r>
            </a:p>
          </p:txBody>
        </p:sp>
        <p:sp>
          <p:nvSpPr>
            <p:cNvPr id="1420589" name="Rectangle 301"/>
            <p:cNvSpPr>
              <a:spLocks noChangeArrowheads="1"/>
            </p:cNvSpPr>
            <p:nvPr/>
          </p:nvSpPr>
          <p:spPr bwMode="auto">
            <a:xfrm rot="16200000">
              <a:off x="5981701" y="4445000"/>
              <a:ext cx="900112"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1996</a:t>
              </a:r>
            </a:p>
          </p:txBody>
        </p:sp>
        <p:sp>
          <p:nvSpPr>
            <p:cNvPr id="1420590" name="Rectangle 302"/>
            <p:cNvSpPr>
              <a:spLocks noChangeArrowheads="1"/>
            </p:cNvSpPr>
            <p:nvPr/>
          </p:nvSpPr>
          <p:spPr bwMode="auto">
            <a:xfrm rot="16200000">
              <a:off x="62817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1997</a:t>
              </a:r>
            </a:p>
          </p:txBody>
        </p:sp>
        <p:sp>
          <p:nvSpPr>
            <p:cNvPr id="1420591" name="Rectangle 303"/>
            <p:cNvSpPr>
              <a:spLocks noChangeArrowheads="1"/>
            </p:cNvSpPr>
            <p:nvPr/>
          </p:nvSpPr>
          <p:spPr bwMode="auto">
            <a:xfrm rot="16200000">
              <a:off x="6581775"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1998</a:t>
              </a:r>
            </a:p>
          </p:txBody>
        </p:sp>
        <p:sp>
          <p:nvSpPr>
            <p:cNvPr id="1420592" name="Rectangle 304"/>
            <p:cNvSpPr>
              <a:spLocks noChangeArrowheads="1"/>
            </p:cNvSpPr>
            <p:nvPr/>
          </p:nvSpPr>
          <p:spPr bwMode="auto">
            <a:xfrm rot="16200000">
              <a:off x="6896100" y="4446588"/>
              <a:ext cx="900113" cy="363537"/>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1999</a:t>
              </a:r>
            </a:p>
          </p:txBody>
        </p:sp>
        <p:sp>
          <p:nvSpPr>
            <p:cNvPr id="1420593" name="Rectangle 305"/>
            <p:cNvSpPr>
              <a:spLocks noChangeArrowheads="1"/>
            </p:cNvSpPr>
            <p:nvPr/>
          </p:nvSpPr>
          <p:spPr bwMode="auto">
            <a:xfrm rot="16200000">
              <a:off x="7196137"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2000</a:t>
              </a:r>
            </a:p>
          </p:txBody>
        </p:sp>
        <p:sp>
          <p:nvSpPr>
            <p:cNvPr id="1420594" name="Rectangle 306"/>
            <p:cNvSpPr>
              <a:spLocks noChangeArrowheads="1"/>
            </p:cNvSpPr>
            <p:nvPr/>
          </p:nvSpPr>
          <p:spPr bwMode="auto">
            <a:xfrm>
              <a:off x="6781800" y="3886200"/>
              <a:ext cx="714540"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DRAM</a:t>
              </a:r>
            </a:p>
          </p:txBody>
        </p:sp>
        <p:sp>
          <p:nvSpPr>
            <p:cNvPr id="1420595" name="Rectangle 307"/>
            <p:cNvSpPr>
              <a:spLocks noChangeArrowheads="1"/>
            </p:cNvSpPr>
            <p:nvPr/>
          </p:nvSpPr>
          <p:spPr bwMode="auto">
            <a:xfrm>
              <a:off x="7513638" y="1449388"/>
              <a:ext cx="529793"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CPU</a:t>
              </a:r>
            </a:p>
          </p:txBody>
        </p:sp>
        <p:sp>
          <p:nvSpPr>
            <p:cNvPr id="1420596" name="Arc 308"/>
            <p:cNvSpPr>
              <a:spLocks/>
            </p:cNvSpPr>
            <p:nvPr/>
          </p:nvSpPr>
          <p:spPr bwMode="auto">
            <a:xfrm flipH="1">
              <a:off x="5118100" y="1231900"/>
              <a:ext cx="2133600" cy="368300"/>
            </a:xfrm>
            <a:custGeom>
              <a:avLst/>
              <a:gdLst>
                <a:gd name="G0" fmla="+- 21599 0 0"/>
                <a:gd name="G1" fmla="+- 14827 0 0"/>
                <a:gd name="G2" fmla="+- 21600 0 0"/>
                <a:gd name="T0" fmla="*/ 0 w 21599"/>
                <a:gd name="T1" fmla="*/ 14656 h 14827"/>
                <a:gd name="T2" fmla="*/ 5892 w 21599"/>
                <a:gd name="T3" fmla="*/ 0 h 14827"/>
                <a:gd name="T4" fmla="*/ 21599 w 21599"/>
                <a:gd name="T5" fmla="*/ 14827 h 14827"/>
              </a:gdLst>
              <a:ahLst/>
              <a:cxnLst>
                <a:cxn ang="0">
                  <a:pos x="T0" y="T1"/>
                </a:cxn>
                <a:cxn ang="0">
                  <a:pos x="T2" y="T3"/>
                </a:cxn>
                <a:cxn ang="0">
                  <a:pos x="T4" y="T5"/>
                </a:cxn>
              </a:cxnLst>
              <a:rect l="0" t="0" r="r" b="b"/>
              <a:pathLst>
                <a:path w="21599" h="14827" fill="none" extrusionOk="0">
                  <a:moveTo>
                    <a:pt x="-1" y="14655"/>
                  </a:moveTo>
                  <a:cubicBezTo>
                    <a:pt x="42" y="9201"/>
                    <a:pt x="2147" y="3966"/>
                    <a:pt x="5891" y="-1"/>
                  </a:cubicBezTo>
                </a:path>
                <a:path w="21599" h="14827" stroke="0" extrusionOk="0">
                  <a:moveTo>
                    <a:pt x="-1" y="14655"/>
                  </a:moveTo>
                  <a:cubicBezTo>
                    <a:pt x="42" y="9201"/>
                    <a:pt x="2147" y="3966"/>
                    <a:pt x="5891" y="-1"/>
                  </a:cubicBezTo>
                  <a:lnTo>
                    <a:pt x="21599" y="14827"/>
                  </a:lnTo>
                  <a:close/>
                </a:path>
              </a:pathLst>
            </a:custGeom>
            <a:noFill/>
            <a:ln w="25400" cap="rnd">
              <a:solidFill>
                <a:schemeClr val="tx1"/>
              </a:solidFill>
              <a:round/>
              <a:headEnd type="triangle" w="med" len="med"/>
              <a:tailEnd/>
            </a:ln>
            <a:effectLst/>
          </p:spPr>
          <p:txBody>
            <a:bodyPr>
              <a:prstTxWarp prst="textNoShape">
                <a:avLst/>
              </a:prstTxWarp>
            </a:bodyPr>
            <a:lstStyle/>
            <a:p>
              <a:endParaRPr lang="en-US">
                <a:latin typeface="Calibri"/>
                <a:cs typeface="Calibri"/>
              </a:endParaRPr>
            </a:p>
          </p:txBody>
        </p:sp>
        <p:sp>
          <p:nvSpPr>
            <p:cNvPr id="1420597" name="Rectangle 309"/>
            <p:cNvSpPr>
              <a:spLocks noChangeArrowheads="1"/>
            </p:cNvSpPr>
            <p:nvPr/>
          </p:nvSpPr>
          <p:spPr bwMode="auto">
            <a:xfrm rot="16200000">
              <a:off x="1795462" y="4446588"/>
              <a:ext cx="900113" cy="363538"/>
            </a:xfrm>
            <a:prstGeom prst="rect">
              <a:avLst/>
            </a:prstGeom>
            <a:noFill/>
            <a:ln w="12700">
              <a:noFill/>
              <a:miter lim="800000"/>
              <a:headEnd/>
              <a:tailEnd/>
            </a:ln>
            <a:effectLst/>
          </p:spPr>
          <p:txBody>
            <a:bodyPr lIns="90488" tIns="44450" rIns="90488" bIns="44450">
              <a:prstTxWarp prst="textNoShape">
                <a:avLst/>
              </a:prstTxWarp>
              <a:spAutoFit/>
            </a:bodyPr>
            <a:lstStyle/>
            <a:p>
              <a:pPr>
                <a:spcBef>
                  <a:spcPct val="0"/>
                </a:spcBef>
              </a:pPr>
              <a:r>
                <a:rPr lang="en-US" sz="1800">
                  <a:solidFill>
                    <a:schemeClr val="tx1"/>
                  </a:solidFill>
                  <a:latin typeface="Calibri"/>
                  <a:cs typeface="Calibri"/>
                </a:rPr>
                <a:t>1982</a:t>
              </a:r>
            </a:p>
          </p:txBody>
        </p:sp>
        <p:sp>
          <p:nvSpPr>
            <p:cNvPr id="1420598" name="Line 310"/>
            <p:cNvSpPr>
              <a:spLocks noChangeShapeType="1"/>
            </p:cNvSpPr>
            <p:nvPr/>
          </p:nvSpPr>
          <p:spPr bwMode="auto">
            <a:xfrm>
              <a:off x="6591300" y="2090738"/>
              <a:ext cx="0" cy="1828800"/>
            </a:xfrm>
            <a:prstGeom prst="line">
              <a:avLst/>
            </a:prstGeom>
            <a:noFill/>
            <a:ln w="25400">
              <a:solidFill>
                <a:srgbClr val="FC0128"/>
              </a:solidFill>
              <a:round/>
              <a:headEnd type="triangle" w="med" len="med"/>
              <a:tailEnd type="triangle" w="med" len="med"/>
            </a:ln>
            <a:effectLst/>
          </p:spPr>
          <p:txBody>
            <a:bodyPr>
              <a:prstTxWarp prst="textNoShape">
                <a:avLst/>
              </a:prstTxWarp>
            </a:bodyPr>
            <a:lstStyle/>
            <a:p>
              <a:endParaRPr lang="en-US">
                <a:latin typeface="Calibri"/>
                <a:cs typeface="Calibri"/>
              </a:endParaRPr>
            </a:p>
          </p:txBody>
        </p:sp>
        <p:sp>
          <p:nvSpPr>
            <p:cNvPr id="1420599" name="Rectangle 311"/>
            <p:cNvSpPr>
              <a:spLocks noChangeArrowheads="1"/>
            </p:cNvSpPr>
            <p:nvPr/>
          </p:nvSpPr>
          <p:spPr bwMode="auto">
            <a:xfrm>
              <a:off x="6556684" y="2133600"/>
              <a:ext cx="2172346" cy="1013098"/>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000" dirty="0">
                  <a:solidFill>
                    <a:schemeClr val="tx1"/>
                  </a:solidFill>
                  <a:latin typeface="Calibri"/>
                  <a:cs typeface="Calibri"/>
                </a:rPr>
                <a:t>Processor-Memory</a:t>
              </a:r>
            </a:p>
            <a:p>
              <a:pPr>
                <a:spcBef>
                  <a:spcPct val="0"/>
                </a:spcBef>
              </a:pPr>
              <a:r>
                <a:rPr lang="en-US" sz="2000" dirty="0">
                  <a:solidFill>
                    <a:schemeClr val="tx1"/>
                  </a:solidFill>
                  <a:latin typeface="Calibri"/>
                  <a:cs typeface="Calibri"/>
                </a:rPr>
                <a:t>Performance Gap:</a:t>
              </a:r>
              <a:br>
                <a:rPr lang="en-US" sz="2000" dirty="0">
                  <a:solidFill>
                    <a:schemeClr val="tx1"/>
                  </a:solidFill>
                  <a:latin typeface="Calibri"/>
                  <a:cs typeface="Calibri"/>
                </a:rPr>
              </a:br>
              <a:r>
                <a:rPr lang="en-US" sz="2000" dirty="0">
                  <a:solidFill>
                    <a:schemeClr val="tx1"/>
                  </a:solidFill>
                  <a:latin typeface="Calibri"/>
                  <a:cs typeface="Calibri"/>
                </a:rPr>
                <a:t>(</a:t>
              </a:r>
              <a:r>
                <a:rPr lang="en-US" sz="2000" dirty="0" smtClean="0">
                  <a:solidFill>
                    <a:schemeClr val="tx1"/>
                  </a:solidFill>
                  <a:latin typeface="Calibri"/>
                  <a:cs typeface="Calibri"/>
                </a:rPr>
                <a:t>growing </a:t>
              </a:r>
              <a:r>
                <a:rPr lang="en-US" sz="2000" dirty="0">
                  <a:solidFill>
                    <a:schemeClr val="tx1"/>
                  </a:solidFill>
                  <a:latin typeface="Calibri"/>
                  <a:cs typeface="Calibri"/>
                </a:rPr>
                <a:t>50</a:t>
              </a:r>
              <a:r>
                <a:rPr lang="en-US" sz="2000" dirty="0" smtClean="0">
                  <a:solidFill>
                    <a:schemeClr val="tx1"/>
                  </a:solidFill>
                  <a:latin typeface="Calibri"/>
                  <a:cs typeface="Calibri"/>
                </a:rPr>
                <a:t>%/yr</a:t>
              </a:r>
              <a:r>
                <a:rPr lang="en-US" sz="2000" dirty="0">
                  <a:solidFill>
                    <a:schemeClr val="tx1"/>
                  </a:solidFill>
                  <a:latin typeface="Calibri"/>
                  <a:cs typeface="Calibri"/>
                </a:rPr>
                <a:t>)</a:t>
              </a:r>
            </a:p>
          </p:txBody>
        </p:sp>
        <p:sp>
          <p:nvSpPr>
            <p:cNvPr id="1420600" name="Rectangle 312"/>
            <p:cNvSpPr>
              <a:spLocks noChangeArrowheads="1"/>
            </p:cNvSpPr>
            <p:nvPr/>
          </p:nvSpPr>
          <p:spPr bwMode="auto">
            <a:xfrm rot="16200000">
              <a:off x="-737850" y="2615430"/>
              <a:ext cx="2074187" cy="520655"/>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2800">
                  <a:solidFill>
                    <a:schemeClr val="tx1"/>
                  </a:solidFill>
                  <a:latin typeface="Calibri"/>
                  <a:cs typeface="Calibri"/>
                </a:rPr>
                <a:t>Performance</a:t>
              </a:r>
            </a:p>
          </p:txBody>
        </p:sp>
      </p:grpSp>
      <p:sp>
        <p:nvSpPr>
          <p:cNvPr id="1420603" name="Rectangle 315"/>
          <p:cNvSpPr>
            <a:spLocks noChangeArrowheads="1"/>
          </p:cNvSpPr>
          <p:nvPr/>
        </p:nvSpPr>
        <p:spPr bwMode="auto">
          <a:xfrm>
            <a:off x="304800" y="5410200"/>
            <a:ext cx="8534400" cy="707886"/>
          </a:xfrm>
          <a:prstGeom prst="rect">
            <a:avLst/>
          </a:prstGeom>
          <a:noFill/>
          <a:ln w="25400">
            <a:noFill/>
            <a:miter lim="800000"/>
            <a:headEnd/>
            <a:tailEnd/>
          </a:ln>
          <a:effectLst/>
        </p:spPr>
        <p:txBody>
          <a:bodyPr>
            <a:prstTxWarp prst="textNoShape">
              <a:avLst/>
            </a:prstTxWarp>
            <a:spAutoFit/>
          </a:bodyPr>
          <a:lstStyle/>
          <a:p>
            <a:pPr>
              <a:spcBef>
                <a:spcPct val="0"/>
              </a:spcBef>
            </a:pPr>
            <a:r>
              <a:rPr lang="en-US" sz="2000" dirty="0" smtClean="0">
                <a:solidFill>
                  <a:srgbClr val="56127A"/>
                </a:solidFill>
                <a:latin typeface="Calibri"/>
                <a:cs typeface="Calibri"/>
              </a:rPr>
              <a:t>1980 microprocessor executes ~one instruction in same time as DRAM access</a:t>
            </a:r>
          </a:p>
          <a:p>
            <a:pPr>
              <a:spcBef>
                <a:spcPct val="0"/>
              </a:spcBef>
            </a:pPr>
            <a:r>
              <a:rPr lang="en-US" sz="2000" dirty="0" smtClean="0">
                <a:solidFill>
                  <a:srgbClr val="56127A"/>
                </a:solidFill>
                <a:latin typeface="Calibri"/>
                <a:cs typeface="Calibri"/>
              </a:rPr>
              <a:t>2015 microprocessor executes ~1000 instructions in same time as DRAM access</a:t>
            </a:r>
            <a:endParaRPr lang="en-US" sz="2000" dirty="0">
              <a:solidFill>
                <a:srgbClr val="56127A"/>
              </a:solidFill>
              <a:latin typeface="Calibri"/>
              <a:cs typeface="Calibri"/>
            </a:endParaRPr>
          </a:p>
        </p:txBody>
      </p:sp>
      <p:sp>
        <p:nvSpPr>
          <p:cNvPr id="2" name="TextBox 1"/>
          <p:cNvSpPr txBox="1"/>
          <p:nvPr/>
        </p:nvSpPr>
        <p:spPr>
          <a:xfrm>
            <a:off x="76200" y="6172200"/>
            <a:ext cx="9212290" cy="461665"/>
          </a:xfrm>
          <a:prstGeom prst="rect">
            <a:avLst/>
          </a:prstGeom>
          <a:noFill/>
        </p:spPr>
        <p:txBody>
          <a:bodyPr wrap="none" rtlCol="0">
            <a:spAutoFit/>
          </a:bodyPr>
          <a:lstStyle/>
          <a:p>
            <a:r>
              <a:rPr lang="en-US" sz="2400" b="1" i="1" dirty="0" smtClean="0"/>
              <a:t>Slow DRAM access could have disastrous impact on CPU performance! </a:t>
            </a:r>
            <a:endParaRPr lang="en-US" sz="2400" b="1" i="1" dirty="0"/>
          </a:p>
        </p:txBody>
      </p:sp>
    </p:spTree>
    <p:extLst>
      <p:ext uri="{BB962C8B-B14F-4D97-AF65-F5344CB8AC3E}">
        <p14:creationId xmlns:p14="http://schemas.microsoft.com/office/powerpoint/2010/main" val="2322220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0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603"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Library </a:t>
            </a:r>
            <a:r>
              <a:rPr lang="en-US" dirty="0" smtClean="0"/>
              <a:t>Analogy</a:t>
            </a:r>
            <a:endParaRPr lang="en-US" dirty="0"/>
          </a:p>
        </p:txBody>
      </p:sp>
      <p:sp>
        <p:nvSpPr>
          <p:cNvPr id="3" name="Content Placeholder 2"/>
          <p:cNvSpPr>
            <a:spLocks noGrp="1"/>
          </p:cNvSpPr>
          <p:nvPr>
            <p:ph idx="1"/>
          </p:nvPr>
        </p:nvSpPr>
        <p:spPr>
          <a:xfrm>
            <a:off x="457200" y="1371600"/>
            <a:ext cx="8458200" cy="4754563"/>
          </a:xfrm>
        </p:spPr>
        <p:txBody>
          <a:bodyPr>
            <a:normAutofit fontScale="92500"/>
          </a:bodyPr>
          <a:lstStyle/>
          <a:p>
            <a:r>
              <a:rPr lang="en-US" dirty="0" smtClean="0"/>
              <a:t>Want to write </a:t>
            </a:r>
            <a:r>
              <a:rPr lang="en-US" dirty="0" smtClean="0"/>
              <a:t>a report </a:t>
            </a:r>
            <a:r>
              <a:rPr lang="en-US" dirty="0" smtClean="0"/>
              <a:t>using</a:t>
            </a:r>
            <a:r>
              <a:rPr lang="en-US" dirty="0" smtClean="0"/>
              <a:t> library books</a:t>
            </a:r>
            <a:endParaRPr lang="en-US" dirty="0" smtClean="0"/>
          </a:p>
          <a:p>
            <a:pPr lvl="1"/>
            <a:r>
              <a:rPr lang="en-US" dirty="0" smtClean="0"/>
              <a:t>E.g., works of J.D. Salinger</a:t>
            </a:r>
          </a:p>
          <a:p>
            <a:r>
              <a:rPr lang="en-US" dirty="0" smtClean="0"/>
              <a:t>Go to </a:t>
            </a:r>
            <a:r>
              <a:rPr lang="en-US" dirty="0" smtClean="0"/>
              <a:t>Doe library, look up relevant books, fetch from stacks, and place </a:t>
            </a:r>
            <a:r>
              <a:rPr lang="en-US" dirty="0" smtClean="0"/>
              <a:t>on desk in library</a:t>
            </a:r>
          </a:p>
          <a:p>
            <a:r>
              <a:rPr lang="en-US" dirty="0" smtClean="0"/>
              <a:t>If need more, check them out and keep on desk</a:t>
            </a:r>
          </a:p>
          <a:p>
            <a:pPr lvl="1"/>
            <a:r>
              <a:rPr lang="en-US" dirty="0" smtClean="0"/>
              <a:t>But don’t return earlier books since might need them</a:t>
            </a:r>
          </a:p>
          <a:p>
            <a:r>
              <a:rPr lang="en-US" dirty="0" smtClean="0"/>
              <a:t>You hope this collection of ~10 books on desk enough to write report, despite 10 being only 0.00001% of books in UC Berkeley libraries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1322276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r>
              <a:rPr lang="en-US" dirty="0" smtClean="0"/>
              <a:t>Big Idea: Memory Hierarchy</a:t>
            </a:r>
            <a:endParaRPr lang="en-US" dirty="0"/>
          </a:p>
        </p:txBody>
      </p:sp>
      <p:grpSp>
        <p:nvGrpSpPr>
          <p:cNvPr id="2" name="Group 3"/>
          <p:cNvGrpSpPr>
            <a:grpSpLocks/>
          </p:cNvGrpSpPr>
          <p:nvPr/>
        </p:nvGrpSpPr>
        <p:grpSpPr bwMode="auto">
          <a:xfrm>
            <a:off x="628650" y="1144588"/>
            <a:ext cx="7924800" cy="954088"/>
            <a:chOff x="396" y="407"/>
            <a:chExt cx="4992" cy="601"/>
          </a:xfrm>
        </p:grpSpPr>
        <p:sp>
          <p:nvSpPr>
            <p:cNvPr id="2842628" name="Rectangle 4"/>
            <p:cNvSpPr>
              <a:spLocks noChangeArrowheads="1"/>
            </p:cNvSpPr>
            <p:nvPr/>
          </p:nvSpPr>
          <p:spPr bwMode="auto">
            <a:xfrm>
              <a:off x="396" y="407"/>
              <a:ext cx="4992" cy="278"/>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3200" dirty="0">
                  <a:solidFill>
                    <a:schemeClr val="tx1"/>
                  </a:solidFill>
                  <a:latin typeface="+mj-lt"/>
                </a:rPr>
                <a:t>Processor</a:t>
              </a:r>
            </a:p>
          </p:txBody>
        </p:sp>
        <p:sp>
          <p:nvSpPr>
            <p:cNvPr id="2842629" name="Line 5"/>
            <p:cNvSpPr>
              <a:spLocks noChangeShapeType="1"/>
            </p:cNvSpPr>
            <p:nvPr/>
          </p:nvSpPr>
          <p:spPr bwMode="auto">
            <a:xfrm flipV="1">
              <a:off x="2844" y="720"/>
              <a:ext cx="0" cy="288"/>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3" name="Group 6"/>
          <p:cNvGrpSpPr>
            <a:grpSpLocks/>
          </p:cNvGrpSpPr>
          <p:nvPr/>
        </p:nvGrpSpPr>
        <p:grpSpPr bwMode="auto">
          <a:xfrm>
            <a:off x="704850" y="5527681"/>
            <a:ext cx="7620000" cy="427038"/>
            <a:chOff x="444" y="3168"/>
            <a:chExt cx="4800" cy="269"/>
          </a:xfrm>
        </p:grpSpPr>
        <p:sp>
          <p:nvSpPr>
            <p:cNvPr id="2842631" name="Rectangle 7"/>
            <p:cNvSpPr>
              <a:spLocks noChangeArrowheads="1"/>
            </p:cNvSpPr>
            <p:nvPr/>
          </p:nvSpPr>
          <p:spPr bwMode="auto">
            <a:xfrm>
              <a:off x="828" y="3190"/>
              <a:ext cx="4032" cy="24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solidFill>
                    <a:schemeClr val="tx1"/>
                  </a:solidFill>
                  <a:latin typeface="+mj-lt"/>
                </a:rPr>
                <a:t>Size of memory at each level</a:t>
              </a:r>
            </a:p>
          </p:txBody>
        </p:sp>
        <p:sp>
          <p:nvSpPr>
            <p:cNvPr id="2842632" name="Line 8"/>
            <p:cNvSpPr>
              <a:spLocks noChangeShapeType="1"/>
            </p:cNvSpPr>
            <p:nvPr/>
          </p:nvSpPr>
          <p:spPr bwMode="auto">
            <a:xfrm flipV="1">
              <a:off x="444" y="3168"/>
              <a:ext cx="48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4" name="Group 9"/>
          <p:cNvGrpSpPr>
            <a:grpSpLocks/>
          </p:cNvGrpSpPr>
          <p:nvPr/>
        </p:nvGrpSpPr>
        <p:grpSpPr bwMode="auto">
          <a:xfrm>
            <a:off x="6191250" y="1641475"/>
            <a:ext cx="2514600" cy="3657600"/>
            <a:chOff x="3900" y="720"/>
            <a:chExt cx="1584" cy="2304"/>
          </a:xfrm>
        </p:grpSpPr>
        <p:sp>
          <p:nvSpPr>
            <p:cNvPr id="2842634" name="Rectangle 10"/>
            <p:cNvSpPr>
              <a:spLocks noChangeArrowheads="1"/>
            </p:cNvSpPr>
            <p:nvPr/>
          </p:nvSpPr>
          <p:spPr bwMode="auto">
            <a:xfrm>
              <a:off x="3900" y="816"/>
              <a:ext cx="1536" cy="1061"/>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solidFill>
                    <a:schemeClr val="tx1"/>
                  </a:solidFill>
                  <a:latin typeface="+mj-lt"/>
                </a:rPr>
                <a:t>Increasing</a:t>
              </a:r>
              <a:r>
                <a:rPr lang="en-US" sz="2800" dirty="0" smtClean="0">
                  <a:solidFill>
                    <a:schemeClr val="tx1"/>
                  </a:solidFill>
                  <a:latin typeface="+mj-lt"/>
                </a:rPr>
                <a:t> distance </a:t>
              </a:r>
              <a:r>
                <a:rPr lang="en-US" sz="2800" dirty="0">
                  <a:solidFill>
                    <a:schemeClr val="tx1"/>
                  </a:solidFill>
                  <a:latin typeface="+mj-lt"/>
                </a:rPr>
                <a:t>from</a:t>
              </a:r>
              <a:r>
                <a:rPr lang="en-US" sz="2800" dirty="0" smtClean="0">
                  <a:solidFill>
                    <a:schemeClr val="tx1"/>
                  </a:solidFill>
                  <a:latin typeface="+mj-lt"/>
                </a:rPr>
                <a:t> processor,</a:t>
              </a:r>
              <a:br>
                <a:rPr lang="en-US" sz="2800" dirty="0" smtClean="0">
                  <a:solidFill>
                    <a:schemeClr val="tx1"/>
                  </a:solidFill>
                  <a:latin typeface="+mj-lt"/>
                </a:rPr>
              </a:br>
              <a:r>
                <a:rPr lang="en-US" sz="2800" dirty="0" smtClean="0">
                  <a:solidFill>
                    <a:schemeClr val="tx1"/>
                  </a:solidFill>
                  <a:latin typeface="+mj-lt"/>
                </a:rPr>
                <a:t>decreasing  </a:t>
              </a:r>
              <a:r>
                <a:rPr lang="en-US" sz="2800" dirty="0">
                  <a:solidFill>
                    <a:schemeClr val="tx1"/>
                  </a:solidFill>
                  <a:latin typeface="+mj-lt"/>
                </a:rPr>
                <a:t>speed</a:t>
              </a:r>
            </a:p>
          </p:txBody>
        </p:sp>
        <p:sp>
          <p:nvSpPr>
            <p:cNvPr id="2842635" name="Line 11"/>
            <p:cNvSpPr>
              <a:spLocks noChangeShapeType="1"/>
            </p:cNvSpPr>
            <p:nvPr/>
          </p:nvSpPr>
          <p:spPr bwMode="auto">
            <a:xfrm>
              <a:off x="5484" y="720"/>
              <a:ext cx="0" cy="230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5" name="Group 12"/>
          <p:cNvGrpSpPr>
            <a:grpSpLocks/>
          </p:cNvGrpSpPr>
          <p:nvPr/>
        </p:nvGrpSpPr>
        <p:grpSpPr bwMode="auto">
          <a:xfrm>
            <a:off x="781050" y="2098675"/>
            <a:ext cx="7467600" cy="3276600"/>
            <a:chOff x="492" y="1008"/>
            <a:chExt cx="4704" cy="2064"/>
          </a:xfrm>
        </p:grpSpPr>
        <p:sp>
          <p:nvSpPr>
            <p:cNvPr id="2842637" name="AutoShape 13"/>
            <p:cNvSpPr>
              <a:spLocks noChangeArrowheads="1"/>
            </p:cNvSpPr>
            <p:nvPr/>
          </p:nvSpPr>
          <p:spPr bwMode="auto">
            <a:xfrm>
              <a:off x="492" y="1008"/>
              <a:ext cx="4704" cy="206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latin typeface="18 VAG Rounded Bold   07390"/>
              </a:endParaRPr>
            </a:p>
          </p:txBody>
        </p:sp>
        <p:grpSp>
          <p:nvGrpSpPr>
            <p:cNvPr id="6" name="Group 14"/>
            <p:cNvGrpSpPr>
              <a:grpSpLocks/>
            </p:cNvGrpSpPr>
            <p:nvPr/>
          </p:nvGrpSpPr>
          <p:grpSpPr bwMode="auto">
            <a:xfrm>
              <a:off x="2220" y="1270"/>
              <a:ext cx="1296" cy="314"/>
              <a:chOff x="2220" y="1270"/>
              <a:chExt cx="1296" cy="314"/>
            </a:xfrm>
          </p:grpSpPr>
          <p:sp>
            <p:nvSpPr>
              <p:cNvPr id="2842639" name="Rectangle 15"/>
              <p:cNvSpPr>
                <a:spLocks noChangeArrowheads="1"/>
              </p:cNvSpPr>
              <p:nvPr/>
            </p:nvSpPr>
            <p:spPr bwMode="auto">
              <a:xfrm>
                <a:off x="2364" y="127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solidFill>
                      <a:schemeClr val="tx1"/>
                    </a:solidFill>
                    <a:latin typeface="+mj-lt"/>
                  </a:rPr>
                  <a:t>Level 1</a:t>
                </a:r>
              </a:p>
            </p:txBody>
          </p:sp>
          <p:sp>
            <p:nvSpPr>
              <p:cNvPr id="2842640" name="Line 16"/>
              <p:cNvSpPr>
                <a:spLocks noChangeShapeType="1"/>
              </p:cNvSpPr>
              <p:nvPr/>
            </p:nvSpPr>
            <p:spPr bwMode="auto">
              <a:xfrm>
                <a:off x="2220" y="1584"/>
                <a:ext cx="1296"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7" name="Group 17"/>
            <p:cNvGrpSpPr>
              <a:grpSpLocks/>
            </p:cNvGrpSpPr>
            <p:nvPr/>
          </p:nvGrpSpPr>
          <p:grpSpPr bwMode="auto">
            <a:xfrm>
              <a:off x="1788" y="1680"/>
              <a:ext cx="2160" cy="288"/>
              <a:chOff x="1788" y="1680"/>
              <a:chExt cx="2160" cy="288"/>
            </a:xfrm>
          </p:grpSpPr>
          <p:sp>
            <p:nvSpPr>
              <p:cNvPr id="2842642" name="Rectangle 18"/>
              <p:cNvSpPr>
                <a:spLocks noChangeArrowheads="1"/>
              </p:cNvSpPr>
              <p:nvPr/>
            </p:nvSpPr>
            <p:spPr bwMode="auto">
              <a:xfrm>
                <a:off x="2364" y="168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solidFill>
                      <a:schemeClr val="tx1"/>
                    </a:solidFill>
                    <a:latin typeface="+mj-lt"/>
                  </a:rPr>
                  <a:t>Level 2</a:t>
                </a:r>
              </a:p>
            </p:txBody>
          </p:sp>
          <p:sp>
            <p:nvSpPr>
              <p:cNvPr id="2842643" name="Line 19"/>
              <p:cNvSpPr>
                <a:spLocks noChangeShapeType="1"/>
              </p:cNvSpPr>
              <p:nvPr/>
            </p:nvSpPr>
            <p:spPr bwMode="auto">
              <a:xfrm>
                <a:off x="1788" y="1968"/>
                <a:ext cx="216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sp>
          <p:nvSpPr>
            <p:cNvPr id="2842644" name="Rectangle 20"/>
            <p:cNvSpPr>
              <a:spLocks noChangeArrowheads="1"/>
            </p:cNvSpPr>
            <p:nvPr/>
          </p:nvSpPr>
          <p:spPr bwMode="auto">
            <a:xfrm>
              <a:off x="2364" y="2736"/>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Level n</a:t>
              </a:r>
            </a:p>
          </p:txBody>
        </p:sp>
        <p:grpSp>
          <p:nvGrpSpPr>
            <p:cNvPr id="8" name="Group 21"/>
            <p:cNvGrpSpPr>
              <a:grpSpLocks/>
            </p:cNvGrpSpPr>
            <p:nvPr/>
          </p:nvGrpSpPr>
          <p:grpSpPr bwMode="auto">
            <a:xfrm>
              <a:off x="1308" y="2064"/>
              <a:ext cx="3024" cy="288"/>
              <a:chOff x="1308" y="2064"/>
              <a:chExt cx="3024" cy="288"/>
            </a:xfrm>
          </p:grpSpPr>
          <p:sp>
            <p:nvSpPr>
              <p:cNvPr id="2842646" name="Rectangle 22"/>
              <p:cNvSpPr>
                <a:spLocks noChangeArrowheads="1"/>
              </p:cNvSpPr>
              <p:nvPr/>
            </p:nvSpPr>
            <p:spPr bwMode="auto">
              <a:xfrm>
                <a:off x="2364" y="2064"/>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Level 3</a:t>
                </a:r>
              </a:p>
            </p:txBody>
          </p:sp>
          <p:sp>
            <p:nvSpPr>
              <p:cNvPr id="2842647" name="Line 23"/>
              <p:cNvSpPr>
                <a:spLocks noChangeShapeType="1"/>
              </p:cNvSpPr>
              <p:nvPr/>
            </p:nvSpPr>
            <p:spPr bwMode="auto">
              <a:xfrm>
                <a:off x="1308" y="2352"/>
                <a:ext cx="3024"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9" name="Group 24"/>
            <p:cNvGrpSpPr>
              <a:grpSpLocks/>
            </p:cNvGrpSpPr>
            <p:nvPr/>
          </p:nvGrpSpPr>
          <p:grpSpPr bwMode="auto">
            <a:xfrm>
              <a:off x="972" y="2400"/>
              <a:ext cx="3792" cy="288"/>
              <a:chOff x="972" y="2400"/>
              <a:chExt cx="3792" cy="288"/>
            </a:xfrm>
          </p:grpSpPr>
          <p:sp>
            <p:nvSpPr>
              <p:cNvPr id="2842649" name="Line 25"/>
              <p:cNvSpPr>
                <a:spLocks noChangeShapeType="1"/>
              </p:cNvSpPr>
              <p:nvPr/>
            </p:nvSpPr>
            <p:spPr bwMode="auto">
              <a:xfrm>
                <a:off x="972" y="2688"/>
                <a:ext cx="3792"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sp>
            <p:nvSpPr>
              <p:cNvPr id="2842650" name="Rectangle 26"/>
              <p:cNvSpPr>
                <a:spLocks noChangeArrowheads="1"/>
              </p:cNvSpPr>
              <p:nvPr/>
            </p:nvSpPr>
            <p:spPr bwMode="auto">
              <a:xfrm>
                <a:off x="2364" y="240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solidFill>
                      <a:schemeClr val="tx1"/>
                    </a:solidFill>
                    <a:latin typeface="+mj-lt"/>
                  </a:rPr>
                  <a:t>. . .</a:t>
                </a:r>
              </a:p>
            </p:txBody>
          </p:sp>
        </p:grpSp>
      </p:grpSp>
      <p:sp>
        <p:nvSpPr>
          <p:cNvPr id="2842651" name="Text Box 27"/>
          <p:cNvSpPr txBox="1">
            <a:spLocks noChangeArrowheads="1"/>
          </p:cNvSpPr>
          <p:nvPr/>
        </p:nvSpPr>
        <p:spPr bwMode="auto">
          <a:xfrm>
            <a:off x="371451" y="1736401"/>
            <a:ext cx="1146806" cy="584776"/>
          </a:xfrm>
          <a:prstGeom prst="rect">
            <a:avLst/>
          </a:prstGeom>
          <a:noFill/>
          <a:ln w="12700">
            <a:noFill/>
            <a:miter lim="800000"/>
            <a:headEnd/>
            <a:tailEnd/>
          </a:ln>
          <a:effectLst/>
        </p:spPr>
        <p:txBody>
          <a:bodyPr wrap="none">
            <a:prstTxWarp prst="textNoShape">
              <a:avLst/>
            </a:prstTxWarp>
            <a:spAutoFit/>
          </a:bodyPr>
          <a:lstStyle/>
          <a:p>
            <a:r>
              <a:rPr lang="en-US" sz="3200" i="1" dirty="0" smtClean="0">
                <a:latin typeface="+mj-lt"/>
              </a:rPr>
              <a:t>Inner</a:t>
            </a:r>
            <a:endParaRPr lang="en-US" sz="3200" i="1" dirty="0">
              <a:solidFill>
                <a:schemeClr val="tx1"/>
              </a:solidFill>
              <a:latin typeface="+mj-lt"/>
            </a:endParaRPr>
          </a:p>
        </p:txBody>
      </p:sp>
      <p:sp>
        <p:nvSpPr>
          <p:cNvPr id="2842652" name="Text Box 28"/>
          <p:cNvSpPr txBox="1">
            <a:spLocks noChangeArrowheads="1"/>
          </p:cNvSpPr>
          <p:nvPr/>
        </p:nvSpPr>
        <p:spPr bwMode="auto">
          <a:xfrm>
            <a:off x="275965" y="4296216"/>
            <a:ext cx="1169746" cy="523220"/>
          </a:xfrm>
          <a:prstGeom prst="rect">
            <a:avLst/>
          </a:prstGeom>
          <a:noFill/>
          <a:ln w="12700">
            <a:noFill/>
            <a:miter lim="800000"/>
            <a:headEnd/>
            <a:tailEnd/>
          </a:ln>
          <a:effectLst/>
        </p:spPr>
        <p:txBody>
          <a:bodyPr wrap="none">
            <a:prstTxWarp prst="textNoShape">
              <a:avLst/>
            </a:prstTxWarp>
            <a:spAutoFit/>
          </a:bodyPr>
          <a:lstStyle/>
          <a:p>
            <a:r>
              <a:rPr lang="en-US" sz="2800" i="1" dirty="0" smtClean="0">
                <a:latin typeface="18 VAG Rounded Bold   07390"/>
              </a:rPr>
              <a:t>Outer</a:t>
            </a:r>
            <a:endParaRPr lang="en-US" sz="2800" i="1" dirty="0">
              <a:latin typeface="18 VAG Rounded Bold   07390"/>
            </a:endParaRPr>
          </a:p>
        </p:txBody>
      </p:sp>
      <p:grpSp>
        <p:nvGrpSpPr>
          <p:cNvPr id="10" name="Group 29"/>
          <p:cNvGrpSpPr>
            <a:grpSpLocks/>
          </p:cNvGrpSpPr>
          <p:nvPr/>
        </p:nvGrpSpPr>
        <p:grpSpPr bwMode="auto">
          <a:xfrm>
            <a:off x="238125" y="1804988"/>
            <a:ext cx="2135188" cy="3625850"/>
            <a:chOff x="150" y="823"/>
            <a:chExt cx="1345" cy="2284"/>
          </a:xfrm>
        </p:grpSpPr>
        <p:sp>
          <p:nvSpPr>
            <p:cNvPr id="2842654" name="Text Box 30"/>
            <p:cNvSpPr txBox="1">
              <a:spLocks noChangeArrowheads="1"/>
            </p:cNvSpPr>
            <p:nvPr/>
          </p:nvSpPr>
          <p:spPr bwMode="auto">
            <a:xfrm>
              <a:off x="150" y="1237"/>
              <a:ext cx="1345" cy="989"/>
            </a:xfrm>
            <a:prstGeom prst="rect">
              <a:avLst/>
            </a:prstGeom>
            <a:noFill/>
            <a:ln w="12700">
              <a:noFill/>
              <a:miter lim="800000"/>
              <a:headEnd/>
              <a:tailEnd/>
            </a:ln>
            <a:effectLst/>
          </p:spPr>
          <p:txBody>
            <a:bodyPr>
              <a:prstTxWarp prst="textNoShape">
                <a:avLst/>
              </a:prstTxWarp>
              <a:spAutoFit/>
            </a:bodyPr>
            <a:lstStyle/>
            <a:p>
              <a:pPr algn="ctr"/>
              <a:r>
                <a:rPr lang="en-US" sz="3200" dirty="0">
                  <a:solidFill>
                    <a:schemeClr val="tx1"/>
                  </a:solidFill>
                  <a:latin typeface="+mj-lt"/>
                </a:rPr>
                <a:t>Levels in memory hierarchy</a:t>
              </a:r>
            </a:p>
          </p:txBody>
        </p:sp>
        <p:sp>
          <p:nvSpPr>
            <p:cNvPr id="2842655" name="Line 31"/>
            <p:cNvSpPr>
              <a:spLocks noChangeShapeType="1"/>
            </p:cNvSpPr>
            <p:nvPr/>
          </p:nvSpPr>
          <p:spPr bwMode="auto">
            <a:xfrm>
              <a:off x="155" y="823"/>
              <a:ext cx="0" cy="228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sp>
        <p:nvSpPr>
          <p:cNvPr id="2842656" name="Text Box 32"/>
          <p:cNvSpPr txBox="1">
            <a:spLocks noChangeArrowheads="1"/>
          </p:cNvSpPr>
          <p:nvPr/>
        </p:nvSpPr>
        <p:spPr bwMode="auto">
          <a:xfrm>
            <a:off x="1143000" y="5829300"/>
            <a:ext cx="7086600" cy="695575"/>
          </a:xfrm>
          <a:prstGeom prst="rect">
            <a:avLst/>
          </a:prstGeom>
          <a:noFill/>
          <a:ln w="12700">
            <a:noFill/>
            <a:miter lim="800000"/>
            <a:headEnd/>
            <a:tailEnd/>
          </a:ln>
          <a:effectLst/>
        </p:spPr>
        <p:txBody>
          <a:bodyPr>
            <a:prstTxWarp prst="textNoShape">
              <a:avLst/>
            </a:prstTxWarp>
            <a:spAutoFit/>
          </a:bodyPr>
          <a:lstStyle/>
          <a:p>
            <a:pPr algn="ctr">
              <a:lnSpc>
                <a:spcPct val="80000"/>
              </a:lnSpc>
            </a:pPr>
            <a:r>
              <a:rPr lang="en-US" sz="2400" i="1" dirty="0">
                <a:latin typeface="+mj-lt"/>
              </a:rPr>
              <a:t>As we move to</a:t>
            </a:r>
            <a:r>
              <a:rPr lang="en-US" sz="2400" i="1" dirty="0" smtClean="0">
                <a:latin typeface="+mj-lt"/>
              </a:rPr>
              <a:t> outer levels </a:t>
            </a:r>
            <a:r>
              <a:rPr lang="en-US" sz="2400" i="1" dirty="0">
                <a:latin typeface="+mj-lt"/>
              </a:rPr>
              <a:t>the latency goes </a:t>
            </a:r>
            <a:r>
              <a:rPr lang="en-US" sz="2400" i="1" dirty="0" smtClean="0">
                <a:latin typeface="+mj-lt"/>
              </a:rPr>
              <a:t>up</a:t>
            </a:r>
            <a:br>
              <a:rPr lang="en-US" sz="2400" i="1" dirty="0" smtClean="0">
                <a:latin typeface="+mj-lt"/>
              </a:rPr>
            </a:br>
            <a:r>
              <a:rPr lang="en-US" sz="2400" i="1" dirty="0" smtClean="0">
                <a:latin typeface="+mj-lt"/>
              </a:rPr>
              <a:t> </a:t>
            </a:r>
            <a:r>
              <a:rPr lang="en-US" sz="2400" i="1" dirty="0">
                <a:latin typeface="+mj-lt"/>
              </a:rPr>
              <a:t>and price per bit goes </a:t>
            </a:r>
            <a:r>
              <a:rPr lang="en-US" sz="2400" i="1" dirty="0" smtClean="0">
                <a:latin typeface="+mj-lt"/>
              </a:rPr>
              <a:t>down. Why?</a:t>
            </a:r>
            <a:endParaRPr lang="en-US" sz="2400" i="1" dirty="0">
              <a:latin typeface="+mj-lt"/>
            </a:endParaRPr>
          </a:p>
        </p:txBody>
      </p:sp>
      <p:sp>
        <p:nvSpPr>
          <p:cNvPr id="34" name="Slide Number Placeholder 33"/>
          <p:cNvSpPr>
            <a:spLocks noGrp="1"/>
          </p:cNvSpPr>
          <p:nvPr>
            <p:ph type="sldNum" sz="quarter" idx="12"/>
          </p:nvPr>
        </p:nvSpPr>
        <p:spPr/>
        <p:txBody>
          <a:bodyPr/>
          <a:lstStyle/>
          <a:p>
            <a:fld id="{3CC63E4C-4642-794D-A2FD-70F6B81535F5}" type="slidenum">
              <a:rPr lang="en-US" smtClean="0"/>
              <a:pPr/>
              <a:t>7</a:t>
            </a:fld>
            <a:endParaRPr lang="en-US" dirty="0"/>
          </a:p>
        </p:txBody>
      </p:sp>
    </p:spTree>
    <p:extLst>
      <p:ext uri="{BB962C8B-B14F-4D97-AF65-F5344CB8AC3E}">
        <p14:creationId xmlns:p14="http://schemas.microsoft.com/office/powerpoint/2010/main" val="20608077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ou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426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426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842656"/>
                                        </p:tgtEl>
                                        <p:attrNameLst>
                                          <p:attrName>style.visibility</p:attrName>
                                        </p:attrNameLst>
                                      </p:cBhvr>
                                      <p:to>
                                        <p:strVal val="visible"/>
                                      </p:to>
                                    </p:set>
                                    <p:anim calcmode="lin" valueType="num">
                                      <p:cBhvr>
                                        <p:cTn id="38" dur="500" fill="hold"/>
                                        <p:tgtEl>
                                          <p:spTgt spid="2842656"/>
                                        </p:tgtEl>
                                        <p:attrNameLst>
                                          <p:attrName>ppt_w</p:attrName>
                                        </p:attrNameLst>
                                      </p:cBhvr>
                                      <p:tavLst>
                                        <p:tav tm="0">
                                          <p:val>
                                            <p:fltVal val="0"/>
                                          </p:val>
                                        </p:tav>
                                        <p:tav tm="100000">
                                          <p:val>
                                            <p:strVal val="#ppt_w"/>
                                          </p:val>
                                        </p:tav>
                                      </p:tavLst>
                                    </p:anim>
                                    <p:anim calcmode="lin" valueType="num">
                                      <p:cBhvr>
                                        <p:cTn id="39" dur="500" fill="hold"/>
                                        <p:tgtEl>
                                          <p:spTgt spid="28426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2651" grpId="0" autoUpdateAnimBg="0"/>
      <p:bldP spid="2842652" grpId="0" autoUpdateAnimBg="0"/>
      <p:bldP spid="284265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2514" name="Picture 2"/>
          <p:cNvPicPr>
            <a:picLocks noChangeAspect="1" noChangeArrowheads="1"/>
          </p:cNvPicPr>
          <p:nvPr/>
        </p:nvPicPr>
        <p:blipFill>
          <a:blip r:embed="rId3">
            <a:alphaModFix amt="82000"/>
          </a:blip>
          <a:srcRect/>
          <a:stretch>
            <a:fillRect/>
          </a:stretch>
        </p:blipFill>
        <p:spPr bwMode="auto">
          <a:xfrm>
            <a:off x="444500" y="850900"/>
            <a:ext cx="8442325" cy="5180013"/>
          </a:xfrm>
          <a:prstGeom prst="rect">
            <a:avLst/>
          </a:prstGeom>
          <a:noFill/>
          <a:ln w="25400">
            <a:noFill/>
            <a:miter lim="800000"/>
            <a:headEnd/>
            <a:tailEnd/>
          </a:ln>
          <a:effectLst/>
        </p:spPr>
      </p:pic>
      <p:sp>
        <p:nvSpPr>
          <p:cNvPr id="1472515" name="Rectangle 3"/>
          <p:cNvSpPr>
            <a:spLocks noGrp="1" noChangeArrowheads="1"/>
          </p:cNvSpPr>
          <p:nvPr>
            <p:ph type="title"/>
          </p:nvPr>
        </p:nvSpPr>
        <p:spPr>
          <a:xfrm>
            <a:off x="457200" y="228600"/>
            <a:ext cx="8229600" cy="411162"/>
          </a:xfrm>
        </p:spPr>
        <p:txBody>
          <a:bodyPr>
            <a:normAutofit fontScale="90000"/>
          </a:bodyPr>
          <a:lstStyle/>
          <a:p>
            <a:r>
              <a:rPr lang="en-US" dirty="0" smtClean="0"/>
              <a:t>Real Memory Reference Patterns</a:t>
            </a:r>
            <a:endParaRPr lang="en-US" dirty="0"/>
          </a:p>
        </p:txBody>
      </p:sp>
      <p:sp>
        <p:nvSpPr>
          <p:cNvPr id="1472516" name="Text Box 4"/>
          <p:cNvSpPr txBox="1">
            <a:spLocks noChangeArrowheads="1"/>
          </p:cNvSpPr>
          <p:nvPr/>
        </p:nvSpPr>
        <p:spPr bwMode="auto">
          <a:xfrm>
            <a:off x="1612900" y="6102350"/>
            <a:ext cx="6616700" cy="492443"/>
          </a:xfrm>
          <a:prstGeom prst="rect">
            <a:avLst/>
          </a:prstGeom>
          <a:noFill/>
          <a:ln w="9525">
            <a:noFill/>
            <a:miter lim="800000"/>
            <a:headEnd/>
            <a:tailEnd/>
          </a:ln>
          <a:effectLst/>
        </p:spPr>
        <p:txBody>
          <a:bodyPr wrap="square" lIns="0" tIns="0" rIns="0" bIns="0">
            <a:prstTxWarp prst="textNoShape">
              <a:avLst/>
            </a:prstTxWarp>
            <a:spAutoFit/>
          </a:bodyPr>
          <a:lstStyle/>
          <a:p>
            <a:pPr eaLnBrk="1" hangingPunct="1">
              <a:spcBef>
                <a:spcPct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chemeClr val="tx1"/>
                </a:solidFill>
                <a:latin typeface="Times" charset="0"/>
              </a:rPr>
              <a:t>Donald J. Hatfield, Jeanette Gerald: Program Restructuring for Virtual Memory. IBM Systems Journal 10(3): 168-192 (1971)</a:t>
            </a:r>
          </a:p>
        </p:txBody>
      </p:sp>
      <p:sp>
        <p:nvSpPr>
          <p:cNvPr id="1472517" name="Text Box 5"/>
          <p:cNvSpPr txBox="1">
            <a:spLocks noChangeArrowheads="1"/>
          </p:cNvSpPr>
          <p:nvPr/>
        </p:nvSpPr>
        <p:spPr bwMode="auto">
          <a:xfrm>
            <a:off x="8153400" y="6096000"/>
            <a:ext cx="738834" cy="210741"/>
          </a:xfrm>
          <a:prstGeom prst="rect">
            <a:avLst/>
          </a:prstGeom>
          <a:noFill/>
          <a:ln w="9525">
            <a:noFill/>
            <a:miter lim="800000"/>
            <a:headEnd/>
            <a:tailEnd/>
          </a:ln>
          <a:effectLst/>
        </p:spPr>
        <p:txBody>
          <a:bodyPr wrap="non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800" b="1" dirty="0">
                <a:solidFill>
                  <a:srgbClr val="053DE8"/>
                </a:solidFill>
                <a:latin typeface="Calibri"/>
                <a:cs typeface="Calibri"/>
              </a:rPr>
              <a:t>Time</a:t>
            </a:r>
          </a:p>
        </p:txBody>
      </p:sp>
      <p:sp>
        <p:nvSpPr>
          <p:cNvPr id="1472518" name="Text Box 6"/>
          <p:cNvSpPr txBox="1">
            <a:spLocks noChangeArrowheads="1"/>
          </p:cNvSpPr>
          <p:nvPr/>
        </p:nvSpPr>
        <p:spPr bwMode="auto">
          <a:xfrm rot="16200000">
            <a:off x="-2100035" y="3166835"/>
            <a:ext cx="4857752" cy="200482"/>
          </a:xfrm>
          <a:prstGeom prst="rect">
            <a:avLst/>
          </a:prstGeom>
          <a:noFill/>
          <a:ln w="9525">
            <a:noFill/>
            <a:miter lim="800000"/>
            <a:headEnd/>
            <a:tailEnd/>
          </a:ln>
          <a:effectLst/>
        </p:spPr>
        <p:txBody>
          <a:bodyPr wrap="square" lIns="0" tIns="0" rIns="0" bIns="0">
            <a:prstTxWarp prst="textNoShape">
              <a:avLst/>
            </a:prstTxWarp>
            <a:spAutoFit/>
          </a:bodyPr>
          <a:lstStyle/>
          <a:p>
            <a:pPr algn="ctr" eaLnBrk="1" hangingPunct="1">
              <a:lnSpc>
                <a:spcPts val="1300"/>
              </a:lnSpc>
              <a:spcBef>
                <a:spcPct val="0"/>
              </a:spcBef>
              <a:tabLst>
                <a:tab pos="596900" algn="l"/>
                <a:tab pos="1511300" algn="l"/>
                <a:tab pos="2425700" algn="l"/>
                <a:tab pos="3340100" algn="l"/>
                <a:tab pos="4254500" algn="l"/>
                <a:tab pos="5168900" algn="l"/>
                <a:tab pos="6083300" algn="l"/>
                <a:tab pos="6997700" algn="l"/>
              </a:tabLst>
            </a:pPr>
            <a:r>
              <a:rPr lang="en-US" sz="2400" b="1" dirty="0">
                <a:solidFill>
                  <a:srgbClr val="053DE8"/>
                </a:solidFill>
                <a:latin typeface="Calibri"/>
                <a:cs typeface="Calibri"/>
              </a:rPr>
              <a:t>Memory Address (one dot per access)</a:t>
            </a:r>
          </a:p>
        </p:txBody>
      </p:sp>
    </p:spTree>
    <p:extLst>
      <p:ext uri="{BB962C8B-B14F-4D97-AF65-F5344CB8AC3E}">
        <p14:creationId xmlns:p14="http://schemas.microsoft.com/office/powerpoint/2010/main" val="19966746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smtClean="0"/>
              <a:t>Big Idea: Locality</a:t>
            </a:r>
            <a:endParaRPr lang="en-US" dirty="0"/>
          </a:p>
        </p:txBody>
      </p:sp>
      <p:sp>
        <p:nvSpPr>
          <p:cNvPr id="1511427" name="Rectangle 3"/>
          <p:cNvSpPr>
            <a:spLocks noGrp="1" noChangeArrowheads="1"/>
          </p:cNvSpPr>
          <p:nvPr>
            <p:ph type="body" idx="1"/>
          </p:nvPr>
        </p:nvSpPr>
        <p:spPr/>
        <p:txBody>
          <a:bodyPr>
            <a:normAutofit fontScale="92500"/>
          </a:bodyPr>
          <a:lstStyle/>
          <a:p>
            <a:pPr>
              <a:buClr>
                <a:schemeClr val="tx1"/>
              </a:buClr>
            </a:pPr>
            <a:r>
              <a:rPr lang="en-US" i="1" dirty="0" smtClean="0">
                <a:solidFill>
                  <a:srgbClr val="0000FF"/>
                </a:solidFill>
              </a:rPr>
              <a:t>Temporal Locality </a:t>
            </a:r>
            <a:r>
              <a:rPr lang="en-US" dirty="0" smtClean="0"/>
              <a:t>(locality in time)</a:t>
            </a:r>
          </a:p>
          <a:p>
            <a:pPr lvl="1"/>
            <a:r>
              <a:rPr lang="en-US" dirty="0" smtClean="0"/>
              <a:t>Go back to same book on desktop multiple times</a:t>
            </a:r>
          </a:p>
          <a:p>
            <a:pPr lvl="1"/>
            <a:r>
              <a:rPr lang="en-US" dirty="0" smtClean="0"/>
              <a:t>If a memory location is referenced, then it will tend to be referenced again soon</a:t>
            </a:r>
          </a:p>
          <a:p>
            <a:pPr>
              <a:buClr>
                <a:schemeClr val="tx1"/>
              </a:buClr>
            </a:pPr>
            <a:r>
              <a:rPr lang="en-US" i="1" dirty="0" smtClean="0">
                <a:solidFill>
                  <a:srgbClr val="0000FF"/>
                </a:solidFill>
              </a:rPr>
              <a:t>Spatial Locality</a:t>
            </a:r>
            <a:r>
              <a:rPr lang="en-US" dirty="0" smtClean="0">
                <a:solidFill>
                  <a:srgbClr val="0000FF"/>
                </a:solidFill>
              </a:rPr>
              <a:t> </a:t>
            </a:r>
            <a:r>
              <a:rPr lang="en-US" dirty="0" smtClean="0"/>
              <a:t>(locality in space)</a:t>
            </a:r>
          </a:p>
          <a:p>
            <a:pPr lvl="1"/>
            <a:r>
              <a:rPr lang="en-US" dirty="0" smtClean="0"/>
              <a:t>When go to book shelf, pick up multiple books on J.D. Salinger since library stores related books together</a:t>
            </a:r>
          </a:p>
          <a:p>
            <a:pPr lvl="1"/>
            <a:r>
              <a:rPr lang="en-US" dirty="0" smtClean="0"/>
              <a:t>If a memory location is referenced, the locations with nearby addresses will tend to be referenced soon</a:t>
            </a:r>
          </a:p>
        </p:txBody>
      </p:sp>
      <p:sp>
        <p:nvSpPr>
          <p:cNvPr id="7" name="Slide Number Placeholder 6"/>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31770930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1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14722</TotalTime>
  <Words>3518</Words>
  <Application>Microsoft Macintosh PowerPoint</Application>
  <PresentationFormat>On-screen Show (4:3)</PresentationFormat>
  <Paragraphs>722</Paragraphs>
  <Slides>42</Slides>
  <Notes>18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Image</vt:lpstr>
      <vt:lpstr>CS 61C: Great Ideas in Computer Architecture (Machine Structures) Caches Part 1</vt:lpstr>
      <vt:lpstr>New-School Machine Structures (It’s a bit more complicated!)</vt:lpstr>
      <vt:lpstr>Components of a Computer</vt:lpstr>
      <vt:lpstr>Problem: Large memories slow? Library Analogy</vt:lpstr>
      <vt:lpstr>Processor-DRAM Gap (latency) </vt:lpstr>
      <vt:lpstr>What to do: Library Analogy</vt:lpstr>
      <vt:lpstr>Big Idea: Memory Hierarchy</vt:lpstr>
      <vt:lpstr>Real Memory Reference Patterns</vt:lpstr>
      <vt:lpstr>Big Idea: Locality</vt:lpstr>
      <vt:lpstr>Memory Reference Patterns</vt:lpstr>
      <vt:lpstr>Principle of Locality</vt:lpstr>
      <vt:lpstr>Memory Reference Patterns</vt:lpstr>
      <vt:lpstr>Cache Philosophy</vt:lpstr>
      <vt:lpstr>Memory Access without Cache</vt:lpstr>
      <vt:lpstr>Adding Cache to Computer</vt:lpstr>
      <vt:lpstr>Memory Access with Cache</vt:lpstr>
      <vt:lpstr>Administrivia</vt:lpstr>
      <vt:lpstr>PowerPoint Presentation</vt:lpstr>
      <vt:lpstr>Cache “Tags”</vt:lpstr>
      <vt:lpstr>Anatomy of a  16 Byte Cache,  4 Byte Block</vt:lpstr>
      <vt:lpstr>Cache Replacement</vt:lpstr>
      <vt:lpstr>Block Must be Aligned in Memory</vt:lpstr>
      <vt:lpstr>Anatomy of a 32B Cache, 8B Block</vt:lpstr>
      <vt:lpstr>Hardware Cost of Cache</vt:lpstr>
      <vt:lpstr>Processor Address Fields used by Cache Controller</vt:lpstr>
      <vt:lpstr>What is limit to number of sets?</vt:lpstr>
      <vt:lpstr>Direct Mapped Cache Ex:  Mapping a 6-bit Memory Address</vt:lpstr>
      <vt:lpstr>One More Detail: Valid Bit</vt:lpstr>
      <vt:lpstr>Caching:  A Simple First Example</vt:lpstr>
      <vt:lpstr>Direct-Mapped Cache Example</vt:lpstr>
      <vt:lpstr>Multiword-Block Direct-Mapped Cache</vt:lpstr>
      <vt:lpstr>Cache Names for Each Organization</vt:lpstr>
      <vt:lpstr>Range of Set-Associative Caches</vt:lpstr>
      <vt:lpstr>Clickers/Peer Instruction</vt:lpstr>
      <vt:lpstr>Total Cash Capacity =</vt:lpstr>
      <vt:lpstr>Typical Memory Hierarchy</vt:lpstr>
      <vt:lpstr>Handling Stores with Write-Through</vt:lpstr>
      <vt:lpstr>Write-Through Cache</vt:lpstr>
      <vt:lpstr>Handling Stores with Write-Back</vt:lpstr>
      <vt:lpstr>Write-Back Cache</vt:lpstr>
      <vt:lpstr>Write-Through vs. Write-Back</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John Wawrzynek</cp:lastModifiedBy>
  <cp:revision>188</cp:revision>
  <cp:lastPrinted>2013-10-02T04:31:49Z</cp:lastPrinted>
  <dcterms:created xsi:type="dcterms:W3CDTF">2012-02-15T14:17:37Z</dcterms:created>
  <dcterms:modified xsi:type="dcterms:W3CDTF">2015-10-15T17:15:18Z</dcterms:modified>
</cp:coreProperties>
</file>