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694" r:id="rId2"/>
    <p:sldId id="710" r:id="rId3"/>
    <p:sldId id="699" r:id="rId4"/>
    <p:sldId id="726" r:id="rId5"/>
    <p:sldId id="727" r:id="rId6"/>
    <p:sldId id="695" r:id="rId7"/>
    <p:sldId id="716" r:id="rId8"/>
    <p:sldId id="698" r:id="rId9"/>
    <p:sldId id="709" r:id="rId10"/>
    <p:sldId id="708" r:id="rId11"/>
    <p:sldId id="711" r:id="rId12"/>
    <p:sldId id="712" r:id="rId13"/>
    <p:sldId id="713" r:id="rId14"/>
    <p:sldId id="714" r:id="rId15"/>
    <p:sldId id="715" r:id="rId16"/>
    <p:sldId id="729" r:id="rId17"/>
    <p:sldId id="704" r:id="rId18"/>
    <p:sldId id="702" r:id="rId19"/>
    <p:sldId id="703" r:id="rId20"/>
    <p:sldId id="602" r:id="rId21"/>
    <p:sldId id="603" r:id="rId22"/>
    <p:sldId id="595" r:id="rId23"/>
    <p:sldId id="604" r:id="rId24"/>
    <p:sldId id="605" r:id="rId25"/>
    <p:sldId id="606" r:id="rId26"/>
    <p:sldId id="608" r:id="rId27"/>
    <p:sldId id="607" r:id="rId28"/>
    <p:sldId id="609" r:id="rId29"/>
    <p:sldId id="610" r:id="rId30"/>
    <p:sldId id="723" r:id="rId31"/>
    <p:sldId id="724" r:id="rId32"/>
    <p:sldId id="725" r:id="rId33"/>
    <p:sldId id="611" r:id="rId34"/>
    <p:sldId id="612" r:id="rId35"/>
    <p:sldId id="613" r:id="rId36"/>
    <p:sldId id="593" r:id="rId37"/>
    <p:sldId id="617" r:id="rId38"/>
    <p:sldId id="614" r:id="rId39"/>
    <p:sldId id="592" r:id="rId40"/>
    <p:sldId id="705" r:id="rId41"/>
    <p:sldId id="706" r:id="rId42"/>
    <p:sldId id="707" r:id="rId43"/>
    <p:sldId id="651" r:id="rId44"/>
    <p:sldId id="628" r:id="rId45"/>
    <p:sldId id="691"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6" autoAdjust="0"/>
    <p:restoredTop sz="98860" autoAdjust="0"/>
  </p:normalViewPr>
  <p:slideViewPr>
    <p:cSldViewPr snapToGrid="0">
      <p:cViewPr varScale="1">
        <p:scale>
          <a:sx n="123" d="100"/>
          <a:sy n="123" d="100"/>
        </p:scale>
        <p:origin x="-176"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10/20/15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1987"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4035"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a:defRPr/>
            </a:pPr>
            <a:r>
              <a:rPr lang="en-AU"/>
              <a:t>Morgan Kaufmann Publishers</a:t>
            </a:r>
          </a:p>
        </p:txBody>
      </p:sp>
      <p:sp>
        <p:nvSpPr>
          <p:cNvPr id="43011" name="Rectangle 3"/>
          <p:cNvSpPr>
            <a:spLocks noGrp="1" noChangeArrowheads="1"/>
          </p:cNvSpPr>
          <p:nvPr>
            <p:ph type="dt" sz="quarter" idx="1"/>
          </p:nvPr>
        </p:nvSpPr>
        <p:spPr/>
        <p:txBody>
          <a:bodyPr/>
          <a:lstStyle/>
          <a:p>
            <a:pPr>
              <a:defRPr/>
            </a:pPr>
            <a:fld id="{1F4A1706-4754-1844-8A36-15CD7D165832}" type="datetime3">
              <a:rPr lang="en-AU"/>
              <a:pPr>
                <a:defRPr/>
              </a:pPr>
              <a:t>20 October 2015</a:t>
            </a:fld>
            <a:endParaRPr lang="en-AU"/>
          </a:p>
        </p:txBody>
      </p:sp>
      <p:sp>
        <p:nvSpPr>
          <p:cNvPr id="43012"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3013" name="Rectangle 7"/>
          <p:cNvSpPr>
            <a:spLocks noGrp="1" noChangeArrowheads="1"/>
          </p:cNvSpPr>
          <p:nvPr>
            <p:ph type="sldNum" sz="quarter" idx="5"/>
          </p:nvPr>
        </p:nvSpPr>
        <p:spPr/>
        <p:txBody>
          <a:bodyPr/>
          <a:lstStyle/>
          <a:p>
            <a:pPr>
              <a:defRPr/>
            </a:pPr>
            <a:fld id="{EF0C9FEC-62B8-9346-BDB3-49ED12D41593}" type="slidenum">
              <a:rPr lang="en-AU"/>
              <a:pPr>
                <a:defRPr/>
              </a:pPr>
              <a:t>22</a:t>
            </a:fld>
            <a:endParaRPr lang="en-AU"/>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6083"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endParaRPr lang="en-US" dirty="0"/>
          </a:p>
          <a:p>
            <a:pPr eaLnBrk="1" hangingPunct="1">
              <a:spcBef>
                <a:spcPct val="0"/>
              </a:spcBef>
            </a:pPr>
            <a:r>
              <a:rPr lang="en-US" dirty="0"/>
              <a:t>This picture is as opposed to </a:t>
            </a:r>
          </a:p>
          <a:p>
            <a:pPr eaLnBrk="1" hangingPunct="1">
              <a:spcBef>
                <a:spcPct val="0"/>
              </a:spcBef>
            </a:pPr>
            <a:endParaRPr lang="en-US" dirty="0"/>
          </a:p>
          <a:p>
            <a:pPr eaLnBrk="1" hangingPunct="1">
              <a:spcBef>
                <a:spcPct val="0"/>
              </a:spcBef>
            </a:pPr>
            <a:r>
              <a:rPr lang="en-US" dirty="0"/>
              <a:t>Way 0</a:t>
            </a:r>
          </a:p>
          <a:p>
            <a:pPr eaLnBrk="1" hangingPunct="1">
              <a:spcBef>
                <a:spcPct val="0"/>
              </a:spcBef>
            </a:pPr>
            <a:r>
              <a:rPr lang="en-US" dirty="0"/>
              <a:t>              both red                 Set 0</a:t>
            </a:r>
          </a:p>
          <a:p>
            <a:pPr eaLnBrk="1" hangingPunct="1">
              <a:spcBef>
                <a:spcPct val="0"/>
              </a:spcBef>
            </a:pPr>
            <a:r>
              <a:rPr lang="en-US" dirty="0"/>
              <a:t>Way 1</a:t>
            </a:r>
          </a:p>
          <a:p>
            <a:pPr eaLnBrk="1" hangingPunct="1">
              <a:spcBef>
                <a:spcPct val="0"/>
              </a:spcBef>
            </a:pPr>
            <a:r>
              <a:rPr lang="en-US" dirty="0"/>
              <a:t>------------------------------------</a:t>
            </a:r>
          </a:p>
          <a:p>
            <a:pPr eaLnBrk="1" hangingPunct="1">
              <a:spcBef>
                <a:spcPct val="0"/>
              </a:spcBef>
            </a:pPr>
            <a:r>
              <a:rPr lang="en-US" dirty="0"/>
              <a:t>Way 0</a:t>
            </a:r>
          </a:p>
          <a:p>
            <a:pPr eaLnBrk="1" hangingPunct="1">
              <a:spcBef>
                <a:spcPct val="0"/>
              </a:spcBef>
            </a:pPr>
            <a:r>
              <a:rPr lang="en-US" dirty="0"/>
              <a:t>               both green             Set 1</a:t>
            </a:r>
          </a:p>
          <a:p>
            <a:pPr eaLnBrk="1" hangingPunct="1">
              <a:spcBef>
                <a:spcPct val="0"/>
              </a:spcBef>
            </a:pPr>
            <a:r>
              <a:rPr lang="en-US" dirty="0"/>
              <a:t>Way 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8131"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50179"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This is called a 4-way set associative cache because there are four cache entries for each cache index.  Essentially, you have four direct mapped cache working in parallel.</a:t>
            </a:r>
          </a:p>
          <a:p>
            <a:pPr eaLnBrk="1" hangingPunct="1">
              <a:spcBef>
                <a:spcPct val="0"/>
              </a:spcBef>
            </a:pPr>
            <a:r>
              <a:rPr lang="en-US"/>
              <a:t>This is how it works: the cache index selects a set from the cache. The four tags in the set are compared in parallel with the upper bits of the memory address.</a:t>
            </a:r>
          </a:p>
          <a:p>
            <a:pPr eaLnBrk="1" hangingPunct="1">
              <a:spcBef>
                <a:spcPct val="0"/>
              </a:spcBef>
            </a:pPr>
            <a:r>
              <a:rPr lang="en-US"/>
              <a:t>If no tags match the incoming address tag, we have a cache miss.</a:t>
            </a:r>
          </a:p>
          <a:p>
            <a:pPr eaLnBrk="1" hangingPunct="1">
              <a:spcBef>
                <a:spcPct val="0"/>
              </a:spcBef>
            </a:pPr>
            <a:r>
              <a:rPr lang="en-US"/>
              <a:t>Otherwise, we have a cache hit and we will select the data from the way where the tag matches occur.</a:t>
            </a:r>
          </a:p>
          <a:p>
            <a:pPr eaLnBrk="1" hangingPunct="1">
              <a:spcBef>
                <a:spcPct val="0"/>
              </a:spcBef>
            </a:pPr>
            <a:r>
              <a:rPr lang="en-US"/>
              <a:t>This is simple enough.  What is its disadvantages?</a:t>
            </a:r>
          </a:p>
          <a:p>
            <a:pPr eaLnBrk="1" hangingPunct="1">
              <a:spcBef>
                <a:spcPct val="0"/>
              </a:spcBef>
            </a:pPr>
            <a:endParaRPr lang="en-US"/>
          </a:p>
          <a:p>
            <a:pPr eaLnBrk="1" hangingPunct="1">
              <a:spcBef>
                <a:spcPct val="0"/>
              </a:spcBef>
            </a:pPr>
            <a:r>
              <a:rPr lang="en-US"/>
              <a:t>+1 = 36 min. (Y:16)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a:defRPr/>
            </a:pPr>
            <a:r>
              <a:rPr lang="en-AU"/>
              <a:t>Morgan Kaufmann Publishers</a:t>
            </a:r>
          </a:p>
        </p:txBody>
      </p:sp>
      <p:sp>
        <p:nvSpPr>
          <p:cNvPr id="45059" name="Rectangle 3"/>
          <p:cNvSpPr>
            <a:spLocks noGrp="1" noChangeArrowheads="1"/>
          </p:cNvSpPr>
          <p:nvPr>
            <p:ph type="dt" sz="quarter" idx="1"/>
          </p:nvPr>
        </p:nvSpPr>
        <p:spPr/>
        <p:txBody>
          <a:bodyPr/>
          <a:lstStyle/>
          <a:p>
            <a:pPr>
              <a:defRPr/>
            </a:pPr>
            <a:fld id="{05F688A9-AAC3-8C4D-BE02-C84054AA464D}" type="datetime3">
              <a:rPr lang="en-AU"/>
              <a:pPr>
                <a:defRPr/>
              </a:pPr>
              <a:t>20 October 2015</a:t>
            </a:fld>
            <a:endParaRPr lang="en-AU"/>
          </a:p>
        </p:txBody>
      </p:sp>
      <p:sp>
        <p:nvSpPr>
          <p:cNvPr id="45060"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5061" name="Rectangle 7"/>
          <p:cNvSpPr>
            <a:spLocks noGrp="1" noChangeArrowheads="1"/>
          </p:cNvSpPr>
          <p:nvPr>
            <p:ph type="sldNum" sz="quarter" idx="5"/>
          </p:nvPr>
        </p:nvSpPr>
        <p:spPr/>
        <p:txBody>
          <a:bodyPr/>
          <a:lstStyle/>
          <a:p>
            <a:pPr>
              <a:defRPr/>
            </a:pPr>
            <a:fld id="{02F9F773-EB27-664D-AF58-7373D027B7B6}" type="slidenum">
              <a:rPr lang="en-AU"/>
              <a:pPr>
                <a:defRPr/>
              </a:pPr>
              <a:t>27</a:t>
            </a:fld>
            <a:endParaRPr lang="en-AU"/>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lecture</a:t>
            </a:r>
          </a:p>
          <a:p>
            <a:pPr eaLnBrk="1" hangingPunct="1">
              <a:spcBef>
                <a:spcPct val="0"/>
              </a:spcBef>
            </a:pPr>
            <a:r>
              <a:rPr lang="en-US"/>
              <a:t>In 2008, the greater size and power consumption of CAMs generally leads to 2-way and 4-way set associativity being built from standard SRAMs with comparators with 8-way and above being built using CAMs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160463" y="587375"/>
            <a:ext cx="4552950" cy="3416300"/>
          </a:xfrm>
        </p:spPr>
      </p:sp>
      <p:sp>
        <p:nvSpPr>
          <p:cNvPr id="1488899" name="Rectangle 3"/>
          <p:cNvSpPr>
            <a:spLocks noGrp="1" noChangeArrowheads="1"/>
          </p:cNvSpPr>
          <p:nvPr>
            <p:ph type="body" idx="1"/>
          </p:nvPr>
        </p:nvSpPr>
        <p:spPr>
          <a:xfrm>
            <a:off x="515938" y="4343400"/>
            <a:ext cx="5910262" cy="4113213"/>
          </a:xfrm>
          <a:ln/>
        </p:spPr>
        <p:txBody>
          <a:bodyPr lIns="91422" tIns="45711" rIns="91422" bIns="4571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First of all, a N-way set associative cache will need N comparators instead of just one comparator (use the right side of the diagram for direct mapped cache).</a:t>
            </a:r>
          </a:p>
          <a:p>
            <a:pPr eaLnBrk="1" hangingPunct="1">
              <a:spcBef>
                <a:spcPct val="0"/>
              </a:spcBef>
            </a:pPr>
            <a:r>
              <a:rPr lang="en-US"/>
              <a:t>A N-way set associative cache will also be slower than a direct mapped cache because of this extra multiplexer delay.</a:t>
            </a:r>
          </a:p>
          <a:p>
            <a:pPr eaLnBrk="1" hangingPunct="1">
              <a:spcBef>
                <a:spcPct val="0"/>
              </a:spcBef>
            </a:pPr>
            <a:r>
              <a:rPr lang="en-US"/>
              <a:t>Finally, for a N-way set associative cache, the data will be available AFTER the hit/miss signal becomes valid because the hit/mis is needed to control the data MUX.</a:t>
            </a:r>
          </a:p>
          <a:p>
            <a:pPr eaLnBrk="1" hangingPunct="1">
              <a:spcBef>
                <a:spcPct val="0"/>
              </a:spcBef>
            </a:pPr>
            <a:r>
              <a:rPr lang="en-US"/>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a:t>This can be an important consideration because the processor can now go ahead and use the data  without  knowing if it is a Hit or Miss.  Just assume it is a hit.</a:t>
            </a:r>
          </a:p>
          <a:p>
            <a:pPr eaLnBrk="1" hangingPunct="1">
              <a:spcBef>
                <a:spcPct val="0"/>
              </a:spcBef>
            </a:pPr>
            <a:r>
              <a:rPr lang="en-US"/>
              <a:t>Since cache hit rate is in the upper 90% range, you will be ahead of the game 90% of the time and for those 10% of the time that you  are wrong,  just make sure you can recover.</a:t>
            </a:r>
          </a:p>
          <a:p>
            <a:pPr eaLnBrk="1" hangingPunct="1">
              <a:spcBef>
                <a:spcPct val="0"/>
              </a:spcBef>
            </a:pPr>
            <a:r>
              <a:rPr lang="en-US"/>
              <a:t>You cannot play this speculation game with a N-way set-associative cache because as I said earlier, the data will not be available to you until the hit/miss signal is valid.</a:t>
            </a:r>
          </a:p>
          <a:p>
            <a:pPr eaLnBrk="1" hangingPunct="1">
              <a:spcBef>
                <a:spcPct val="0"/>
              </a:spcBef>
            </a:pPr>
            <a:endParaRPr lang="en-US"/>
          </a:p>
          <a:p>
            <a:pPr eaLnBrk="1" hangingPunct="1">
              <a:spcBef>
                <a:spcPct val="0"/>
              </a:spcBef>
            </a:pPr>
            <a:r>
              <a:rPr lang="en-US"/>
              <a:t>+2 = 38 min. (Y:18)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5A70A7-E578-1540-8263-E3B3842894D8}" type="slidenum">
              <a:rPr lang="en-US"/>
              <a:pPr>
                <a:defRPr/>
              </a:pPr>
              <a:t>34</a:t>
            </a:fld>
            <a:endParaRPr lang="en-US"/>
          </a:p>
        </p:txBody>
      </p:sp>
      <p:sp>
        <p:nvSpPr>
          <p:cNvPr id="62467" name="Rectangle 2"/>
          <p:cNvSpPr>
            <a:spLocks noGrp="1" noChangeArrowheads="1"/>
          </p:cNvSpPr>
          <p:nvPr>
            <p:ph type="body" idx="1"/>
          </p:nvPr>
        </p:nvSpPr>
        <p:spPr bwMode="auto">
          <a:xfrm>
            <a:off x="914400" y="4343400"/>
            <a:ext cx="5029200" cy="4114800"/>
          </a:xfrm>
          <a:noFill/>
        </p:spPr>
        <p:txBody>
          <a:bodyPr wrap="square" lIns="90462" tIns="44438" rIns="90462" bIns="44438" numCol="1" anchor="t" anchorCtr="0" compatLnSpc="1">
            <a:prstTxWarp prst="textNoShape">
              <a:avLst/>
            </a:prstTxWarp>
          </a:bodyPr>
          <a:lstStyle/>
          <a:p>
            <a:endParaRPr lang="en-US"/>
          </a:p>
        </p:txBody>
      </p:sp>
      <p:sp>
        <p:nvSpPr>
          <p:cNvPr id="62468" name="Rectangle 3"/>
          <p:cNvSpPr>
            <a:spLocks noGrp="1" noRot="1" noChangeAspect="1" noChangeArrowheads="1" noTextEdit="1"/>
          </p:cNvSpPr>
          <p:nvPr>
            <p:ph type="sldImg"/>
          </p:nvPr>
        </p:nvSpPr>
        <p:spPr bwMode="auto">
          <a:noFill/>
          <a:ln w="9525">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15938" y="4344988"/>
            <a:ext cx="5910262" cy="4114800"/>
          </a:xfrm>
          <a:noFill/>
        </p:spPr>
        <p:txBody>
          <a:bodyPr wrap="square" lIns="92910" tIns="45640" rIns="92910" bIns="45640" numCol="1" anchor="t" anchorCtr="0" compatLnSpc="1">
            <a:prstTxWarp prst="textNoShape">
              <a:avLst/>
            </a:prstTxWarp>
          </a:bodyPr>
          <a:lstStyle/>
          <a:p>
            <a:r>
              <a:rPr lang="en-US"/>
              <a:t>(Capacity miss) That is the cache misses are due to the fact that the cache is simply not large enough to contain all the blocks that are accessed by the program.</a:t>
            </a:r>
          </a:p>
          <a:p>
            <a:r>
              <a:rPr lang="en-US"/>
              <a:t>The solution to reduce the Capacity miss rate is simple: increase the cache size.</a:t>
            </a:r>
          </a:p>
          <a:p>
            <a:r>
              <a:rPr lang="en-US"/>
              <a:t>Here is a summary of other types of cache miss we talked about.</a:t>
            </a:r>
          </a:p>
          <a:p>
            <a:r>
              <a:rPr lang="en-US"/>
              <a:t>First is the Compulsory misses. These are the misses that we cannot avoid.  They are caused when we first start the program.</a:t>
            </a:r>
          </a:p>
          <a:p>
            <a:r>
              <a:rPr lang="en-US"/>
              <a:t>Then we talked about the conflict misses.  They are the misses that caused by multiple memory locations being mapped to the same cache location.</a:t>
            </a:r>
          </a:p>
          <a:p>
            <a:r>
              <a:rPr lang="en-US"/>
              <a:t>There are two solutions to reduce conflict misses.  The first one is, once again, increase the cache size.  The second one is to increase the associativity.</a:t>
            </a:r>
          </a:p>
          <a:p>
            <a:r>
              <a:rPr lang="en-US"/>
              <a:t>For example, say using a 2-way set associative cache instead of directed mapped cache.</a:t>
            </a:r>
          </a:p>
          <a:p>
            <a:r>
              <a:rPr lang="en-US"/>
              <a:t>But keep in mind that cache miss rate is only one part of the equation.  You also have to worry about cache access time and miss penalty.  Do NOT optimize miss rate alone.</a:t>
            </a:r>
          </a:p>
          <a:p>
            <a:r>
              <a:rPr lang="en-US"/>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p>
          <a:p>
            <a:r>
              <a:rPr lang="en-US"/>
              <a:t>+2 = 43 min. (Y:23)</a:t>
            </a:r>
          </a:p>
        </p:txBody>
      </p:sp>
      <p:sp>
        <p:nvSpPr>
          <p:cNvPr id="29699" name="Rectangle 3"/>
          <p:cNvSpPr>
            <a:spLocks noGrp="1" noRot="1" noChangeAspect="1" noChangeArrowheads="1" noTextEdit="1"/>
          </p:cNvSpPr>
          <p:nvPr>
            <p:ph type="sldImg"/>
          </p:nvPr>
        </p:nvSpPr>
        <p:spPr bwMode="auto">
          <a:xfrm>
            <a:off x="1165225" y="588963"/>
            <a:ext cx="4548188" cy="3413125"/>
          </a:xfrm>
          <a:noFill/>
          <a:ln>
            <a:solidFill>
              <a:srgbClr val="000000"/>
            </a:solidFill>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p:txBody>
          <a:bodyPr/>
          <a:lstStyle/>
          <a:p>
            <a:pPr>
              <a:defRPr/>
            </a:pPr>
            <a:r>
              <a:rPr lang="en-AU"/>
              <a:t>Morgan Kaufmann Publishers</a:t>
            </a:r>
          </a:p>
        </p:txBody>
      </p:sp>
      <p:sp>
        <p:nvSpPr>
          <p:cNvPr id="79875" name="Rectangle 3"/>
          <p:cNvSpPr>
            <a:spLocks noGrp="1" noChangeArrowheads="1"/>
          </p:cNvSpPr>
          <p:nvPr>
            <p:ph type="dt" sz="quarter" idx="1"/>
          </p:nvPr>
        </p:nvSpPr>
        <p:spPr/>
        <p:txBody>
          <a:bodyPr/>
          <a:lstStyle/>
          <a:p>
            <a:pPr>
              <a:defRPr/>
            </a:pPr>
            <a:fld id="{61FB6044-2705-714E-931F-05D32290EA68}" type="datetime3">
              <a:rPr lang="en-AU"/>
              <a:pPr>
                <a:defRPr/>
              </a:pPr>
              <a:t>20 October 2015</a:t>
            </a:fld>
            <a:endParaRPr lang="en-AU"/>
          </a:p>
        </p:txBody>
      </p:sp>
      <p:sp>
        <p:nvSpPr>
          <p:cNvPr id="79876"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79877" name="Rectangle 7"/>
          <p:cNvSpPr>
            <a:spLocks noGrp="1" noChangeArrowheads="1"/>
          </p:cNvSpPr>
          <p:nvPr>
            <p:ph type="sldNum" sz="quarter" idx="5"/>
          </p:nvPr>
        </p:nvSpPr>
        <p:spPr/>
        <p:txBody>
          <a:bodyPr/>
          <a:lstStyle/>
          <a:p>
            <a:pPr>
              <a:defRPr/>
            </a:pPr>
            <a:fld id="{7E85529A-4414-EB42-B8DF-3F843B25EFFD}" type="slidenum">
              <a:rPr lang="en-AU"/>
              <a:pPr>
                <a:defRPr/>
              </a:pPr>
              <a:t>38</a:t>
            </a:fld>
            <a:endParaRPr lang="en-AU"/>
          </a:p>
        </p:txBody>
      </p:sp>
      <p:sp>
        <p:nvSpPr>
          <p:cNvPr id="665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B5FE20E-B34E-4C4A-878B-CB575592351B}" type="slidenum">
              <a:rPr lang="en-US"/>
              <a:pPr/>
              <a:t>43</a:t>
            </a:fld>
            <a:endParaRPr lang="en-US"/>
          </a:p>
        </p:txBody>
      </p:sp>
      <p:sp>
        <p:nvSpPr>
          <p:cNvPr id="156262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1562627" name="Rectangle 3"/>
          <p:cNvSpPr>
            <a:spLocks noGrp="1" noChangeArrowheads="1"/>
          </p:cNvSpPr>
          <p:nvPr>
            <p:ph type="body" idx="1"/>
          </p:nvPr>
        </p:nvSpPr>
        <p:spPr bwMode="auto">
          <a:xfrm>
            <a:off x="916781" y="4343703"/>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515938" y="4343400"/>
            <a:ext cx="5910262" cy="4114800"/>
          </a:xfrm>
          <a:noFill/>
        </p:spPr>
        <p:txBody>
          <a:bodyPr wrap="square" lIns="90480" tIns="44446" rIns="90480" bIns="44446" numCol="1" anchor="t" anchorCtr="0" compatLnSpc="1">
            <a:prstTxWarp prst="textNoShape">
              <a:avLst/>
            </a:prstTxWarp>
          </a:bodyPr>
          <a:lstStyle/>
          <a:p>
            <a:pPr eaLnBrk="1" hangingPunct="1"/>
            <a:endParaRPr lang="en-US"/>
          </a:p>
          <a:p>
            <a:pPr eaLnBrk="1" hangingPunct="1"/>
            <a:r>
              <a:rPr lang="en-US"/>
              <a:t>No fancy replacement policy is needed for the direct mapped cache. </a:t>
            </a:r>
          </a:p>
          <a:p>
            <a:pPr eaLnBrk="1" hangingPunct="1"/>
            <a:r>
              <a:rPr lang="en-US"/>
              <a:t>As a matter of fact, that is what cause direct mapped trouble to begin with: only one place to go in the cache--causes conflict misses.</a:t>
            </a:r>
          </a:p>
          <a:p>
            <a:pPr eaLnBrk="1" hangingPunct="1"/>
            <a:endParaRPr lang="en-US"/>
          </a:p>
          <a:p>
            <a:pPr eaLnBrk="1" hangingPunct="1"/>
            <a:r>
              <a:rPr lang="en-US"/>
              <a:t>No fancy replacement policy is needed for the direct mapped cache. </a:t>
            </a:r>
          </a:p>
          <a:p>
            <a:pPr eaLnBrk="1" hangingPunct="1"/>
            <a:r>
              <a:rPr lang="en-US"/>
              <a:t>As a matter of fact, that is what cause direct mapped trouble to begin with: only one place to go in the cache--causes conflict misses.</a:t>
            </a:r>
          </a:p>
          <a:p>
            <a:pPr eaLnBrk="1" hangingPunct="1"/>
            <a:endParaRPr lang="en-US"/>
          </a:p>
          <a:p>
            <a:pPr eaLnBrk="1" hangingPunct="1"/>
            <a:r>
              <a:rPr lang="en-US"/>
              <a:t>Besides working at Sun, I also teach people how to fly whenever I have time.</a:t>
            </a:r>
          </a:p>
          <a:p>
            <a:pPr eaLnBrk="1" hangingPunct="1"/>
            <a:r>
              <a:rPr lang="en-US"/>
              <a:t>Statistic have shown that if a pilot crashed after an engine failure, he or she is more likely to get killed in a multi-engine light airplane than a single engine airplane.</a:t>
            </a:r>
          </a:p>
          <a:p>
            <a:pPr eaLnBrk="1" hangingPunct="1"/>
            <a:r>
              <a:rPr lang="en-US"/>
              <a:t>The joke among us flight instructors is that: sure, when the engine quit in a single engine stops, you have one option: sooner or later, you land.  Probably sooner.</a:t>
            </a:r>
          </a:p>
          <a:p>
            <a:pPr eaLnBrk="1" hangingPunct="1"/>
            <a:r>
              <a:rPr lang="en-US"/>
              <a:t>But in a multi-engine airplane with one engine stops, you have a lot of options.  It is the need to make a decision that kills those people.</a:t>
            </a:r>
          </a:p>
          <a:p>
            <a:pPr eaLnBrk="1" hangingPunct="1"/>
            <a:endParaRPr lang="en-US"/>
          </a:p>
        </p:txBody>
      </p:sp>
      <p:sp>
        <p:nvSpPr>
          <p:cNvPr id="57347" name="Rectangle 3"/>
          <p:cNvSpPr>
            <a:spLocks noGrp="1" noRot="1" noChangeAspect="1" noChangeArrowheads="1" noTextEdit="1"/>
          </p:cNvSpPr>
          <p:nvPr>
            <p:ph type="sldImg"/>
          </p:nvPr>
        </p:nvSpPr>
        <p:spPr bwMode="auto">
          <a:xfrm>
            <a:off x="1163638" y="590550"/>
            <a:ext cx="4546600" cy="3411538"/>
          </a:xfrm>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This is called a 4-way set associative cache because there are four cache entries for each cache index.  Essentially, you have four direct mapped cache working in parallel.</a:t>
            </a:r>
          </a:p>
          <a:p>
            <a:pPr eaLnBrk="1" hangingPunct="1">
              <a:spcBef>
                <a:spcPct val="0"/>
              </a:spcBef>
            </a:pPr>
            <a:r>
              <a:rPr lang="en-US"/>
              <a:t>This is how it works: the cache index selects a set from the cache. The four tags in the set are compared in parallel with the upper bits of the memory address.</a:t>
            </a:r>
          </a:p>
          <a:p>
            <a:pPr eaLnBrk="1" hangingPunct="1">
              <a:spcBef>
                <a:spcPct val="0"/>
              </a:spcBef>
            </a:pPr>
            <a:r>
              <a:rPr lang="en-US"/>
              <a:t>If no tags match the incoming address tag, we have a cache miss.</a:t>
            </a:r>
          </a:p>
          <a:p>
            <a:pPr eaLnBrk="1" hangingPunct="1">
              <a:spcBef>
                <a:spcPct val="0"/>
              </a:spcBef>
            </a:pPr>
            <a:r>
              <a:rPr lang="en-US"/>
              <a:t>Otherwise, we have a cache hit and we will select the data from the way where the tag matches occur.</a:t>
            </a:r>
          </a:p>
          <a:p>
            <a:pPr eaLnBrk="1" hangingPunct="1">
              <a:spcBef>
                <a:spcPct val="0"/>
              </a:spcBef>
            </a:pPr>
            <a:r>
              <a:rPr lang="en-US"/>
              <a:t>This is simple enough.  What is its disadvantages?</a:t>
            </a:r>
          </a:p>
          <a:p>
            <a:pPr eaLnBrk="1" hangingPunct="1">
              <a:spcBef>
                <a:spcPct val="0"/>
              </a:spcBef>
            </a:pPr>
            <a:endParaRPr lang="en-US"/>
          </a:p>
          <a:p>
            <a:pPr eaLnBrk="1" hangingPunct="1">
              <a:spcBef>
                <a:spcPct val="0"/>
              </a:spcBef>
            </a:pPr>
            <a:r>
              <a:rPr lang="en-US"/>
              <a:t>+1 = 36 min. (Y:16)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VertLeftWhiteCheck1</a:t>
            </a:r>
          </a:p>
          <a:p>
            <a:endParaRPr lang="en-US" dirty="0" smtClean="0">
              <a:latin typeface="Arial" pitchFamily="1" charset="0"/>
              <a:ea typeface="ＭＳ Ｐゴシック" pitchFamily="1" charset="-128"/>
              <a:cs typeface="ＭＳ Ｐゴシック" pitchFamily="1" charset="-128"/>
            </a:endParaRPr>
          </a:p>
          <a:p>
            <a:pPr algn="l"/>
            <a:r>
              <a:rPr lang="en-US" sz="1200" dirty="0" smtClean="0">
                <a:solidFill>
                  <a:schemeClr val="folHlink"/>
                </a:solidFill>
                <a:latin typeface="Courier" charset="0"/>
              </a:rPr>
              <a:t>B: Print It saves PC+4</a:t>
            </a:r>
            <a:br>
              <a:rPr lang="en-US" sz="1200" dirty="0" smtClean="0">
                <a:solidFill>
                  <a:schemeClr val="folHlink"/>
                </a:solidFill>
                <a:latin typeface="Courier" charset="0"/>
              </a:rPr>
            </a:br>
            <a:r>
              <a:rPr lang="en-US" sz="1200" dirty="0" smtClean="0">
                <a:solidFill>
                  <a:schemeClr val="folHlink"/>
                </a:solidFill>
                <a:latin typeface="Courier" charset="0"/>
              </a:rPr>
              <a:t/>
            </a:r>
            <a:br>
              <a:rPr lang="en-US" sz="1200" dirty="0" smtClean="0">
                <a:solidFill>
                  <a:schemeClr val="folHlink"/>
                </a:solidFill>
                <a:latin typeface="Courier" charset="0"/>
              </a:rPr>
            </a:br>
            <a:r>
              <a:rPr lang="en-US" sz="1200" dirty="0" smtClean="0">
                <a:solidFill>
                  <a:schemeClr val="folHlink"/>
                </a:solidFill>
              </a:rPr>
              <a:t>…because </a:t>
            </a:r>
            <a:r>
              <a:rPr lang="en-US" sz="1200" dirty="0" err="1" smtClean="0">
                <a:solidFill>
                  <a:schemeClr val="folHlink"/>
                </a:solidFill>
                <a:latin typeface="Courier" charset="0"/>
              </a:rPr>
              <a:t>ints</a:t>
            </a:r>
            <a:r>
              <a:rPr lang="en-US" sz="1200" dirty="0" smtClean="0">
                <a:solidFill>
                  <a:schemeClr val="folHlink"/>
                </a:solidFill>
              </a:rPr>
              <a:t> in this system are 4-bytes long and </a:t>
            </a:r>
            <a:br>
              <a:rPr lang="en-US" sz="1200" dirty="0" smtClean="0">
                <a:solidFill>
                  <a:schemeClr val="folHlink"/>
                </a:solidFill>
              </a:rPr>
            </a:br>
            <a:r>
              <a:rPr lang="en-US" sz="1200" dirty="0" smtClean="0">
                <a:solidFill>
                  <a:schemeClr val="folHlink"/>
                </a:solidFill>
              </a:rPr>
              <a:t>the actual address increments by 4 even though it appears to only </a:t>
            </a:r>
            <a:r>
              <a:rPr lang="en-US" sz="1200" dirty="0" err="1" smtClean="0">
                <a:solidFill>
                  <a:schemeClr val="folHlink"/>
                </a:solidFill>
              </a:rPr>
              <a:t>incrememt</a:t>
            </a:r>
            <a:r>
              <a:rPr lang="en-US" sz="1200" dirty="0" smtClean="0">
                <a:solidFill>
                  <a:schemeClr val="folHlink"/>
                </a:solidFill>
              </a:rPr>
              <a:t> 1.</a:t>
            </a:r>
            <a:endParaRPr lang="en-US" sz="1200" dirty="0">
              <a:solidFill>
                <a:schemeClr val="folHlink"/>
              </a:solidFill>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19</a:t>
            </a:fld>
            <a:endParaRPr lang="en-US"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C9F2B93-4D39-AB48-86A6-B3C6E4B059A0}" type="datetime1">
              <a:rPr lang="en-US" smtClean="0"/>
              <a:t>10/20/15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4DAC1-BE44-B048-9BC1-16DDDA0C8DA7}" type="datetime1">
              <a:rPr lang="en-US" smtClean="0"/>
              <a:t>10/20/15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6EB91-00B7-E545-896B-6413BFF2450C}" type="datetime1">
              <a:rPr lang="en-US" smtClean="0"/>
              <a:t>10/20/15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102"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 name="Picture 8"/>
          <p:cNvPicPr>
            <a:picLocks noChangeAspect="1"/>
          </p:cNvPicPr>
          <p:nvPr userDrawn="1"/>
        </p:nvPicPr>
        <p:blipFill>
          <a:blip r:embed="rId5"/>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pPr>
                <a:defRPr/>
              </a:pPr>
              <a:t>‹#›</a:t>
            </a:fld>
            <a:endParaRPr lang="en-US" dirty="0"/>
          </a:p>
        </p:txBody>
      </p:sp>
    </p:spTree>
    <p:extLst>
      <p:ext uri="{BB962C8B-B14F-4D97-AF65-F5344CB8AC3E}">
        <p14:creationId xmlns:p14="http://schemas.microsoft.com/office/powerpoint/2010/main" val="42769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4C3A35-71AF-2941-8129-F4C060A443F0}" type="datetime1">
              <a:rPr lang="en-US" smtClean="0"/>
              <a:t>10/20/15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7648B-07AF-6747-B179-2E2C4999D6E7}" type="datetime1">
              <a:rPr lang="en-US" smtClean="0"/>
              <a:t>10/20/15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BD3C22-1255-7648-9FCD-1C9812662B45}" type="datetime1">
              <a:rPr lang="en-US" smtClean="0"/>
              <a:t>10/20/15</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D7FCF-02FA-5E49-AEF6-FB02EB47A452}" type="datetime1">
              <a:rPr lang="en-US" smtClean="0"/>
              <a:t>10/20/15</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5917D-518C-4E4E-82AF-836D19333D3E}" type="datetime1">
              <a:rPr lang="en-US" smtClean="0"/>
              <a:t>10/20/15</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26585-0EA5-6246-A9FA-8A155AB2F104}" type="datetime1">
              <a:rPr lang="en-US" smtClean="0"/>
              <a:t>10/20/15</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BDE21-E6F4-3449-8B2F-E98949F51F8C}" type="datetime1">
              <a:rPr lang="en-US" smtClean="0"/>
              <a:t>10/20/15</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DCBC0-23F2-5B4E-A135-42DBDAC36DDF}" type="datetime1">
              <a:rPr lang="en-US" smtClean="0"/>
              <a:t>10/20/15</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EFAF7-0BD5-5D48-8229-9FA0350637FF}" type="datetime1">
              <a:rPr lang="en-US" smtClean="0"/>
              <a:t>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Caches Part 2</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John </a:t>
            </a:r>
            <a:r>
              <a:rPr lang="en-US" dirty="0" err="1" smtClean="0"/>
              <a:t>Wawrzynek</a:t>
            </a:r>
            <a:r>
              <a:rPr lang="en-US" dirty="0" smtClean="0"/>
              <a:t> &amp; </a:t>
            </a:r>
            <a:r>
              <a:rPr lang="en-US" dirty="0"/>
              <a:t>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2622155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8100"/>
            <a:ext cx="8229600" cy="1143000"/>
          </a:xfrm>
        </p:spPr>
        <p:txBody>
          <a:bodyPr/>
          <a:lstStyle/>
          <a:p>
            <a:pPr eaLnBrk="1" hangingPunct="1"/>
            <a:r>
              <a:rPr lang="en-US" dirty="0"/>
              <a:t>Four-Way </a:t>
            </a:r>
            <a:r>
              <a:rPr lang="en-US" dirty="0" smtClean="0"/>
              <a:t>Set-Associative </a:t>
            </a:r>
            <a:r>
              <a:rPr lang="en-US" dirty="0"/>
              <a:t>Cache</a:t>
            </a:r>
          </a:p>
        </p:txBody>
      </p:sp>
      <p:sp>
        <p:nvSpPr>
          <p:cNvPr id="1691651" name="Rectangle 3"/>
          <p:cNvSpPr>
            <a:spLocks noGrp="1" noChangeArrowheads="1"/>
          </p:cNvSpPr>
          <p:nvPr>
            <p:ph type="body" idx="1"/>
          </p:nvPr>
        </p:nvSpPr>
        <p:spPr>
          <a:xfrm>
            <a:off x="533400" y="962025"/>
            <a:ext cx="8153400" cy="415925"/>
          </a:xfrm>
        </p:spPr>
        <p:txBody>
          <a:bodyPr rtlCol="0">
            <a:normAutofit fontScale="77500" lnSpcReduction="20000"/>
          </a:bodyPr>
          <a:lstStyle/>
          <a:p>
            <a:pPr eaLnBrk="1" fontAlgn="auto" hangingPunct="1">
              <a:spcAft>
                <a:spcPts val="0"/>
              </a:spcAft>
              <a:buFont typeface="Arial"/>
              <a:buChar char="•"/>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p:txBody>
      </p:sp>
      <p:grpSp>
        <p:nvGrpSpPr>
          <p:cNvPr id="2" name="Group 249"/>
          <p:cNvGrpSpPr>
            <a:grpSpLocks/>
          </p:cNvGrpSpPr>
          <p:nvPr/>
        </p:nvGrpSpPr>
        <p:grpSpPr bwMode="auto">
          <a:xfrm>
            <a:off x="3289300" y="1270000"/>
            <a:ext cx="2835275" cy="498475"/>
            <a:chOff x="2072" y="896"/>
            <a:chExt cx="1786" cy="314"/>
          </a:xfrm>
        </p:grpSpPr>
        <p:sp>
          <p:nvSpPr>
            <p:cNvPr id="53429"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r>
                <a:rPr lang="en-US" sz="1000">
                  <a:latin typeface="Calibri" charset="0"/>
                </a:rPr>
                <a:t>31 30       . . .                13 12  11     . . .           2  1  0</a:t>
              </a:r>
            </a:p>
          </p:txBody>
        </p:sp>
      </p:grpSp>
      <p:sp>
        <p:nvSpPr>
          <p:cNvPr id="53253" name="Text Box 48"/>
          <p:cNvSpPr txBox="1">
            <a:spLocks noChangeArrowheads="1"/>
          </p:cNvSpPr>
          <p:nvPr/>
        </p:nvSpPr>
        <p:spPr bwMode="auto">
          <a:xfrm>
            <a:off x="6096000" y="1193800"/>
            <a:ext cx="1419225" cy="336550"/>
          </a:xfrm>
          <a:prstGeom prst="rect">
            <a:avLst/>
          </a:prstGeom>
          <a:noFill/>
          <a:ln w="12700">
            <a:noFill/>
            <a:miter lim="800000"/>
            <a:headEnd/>
            <a:tailEnd/>
          </a:ln>
        </p:spPr>
        <p:txBody>
          <a:bodyPr>
            <a:prstTxWarp prst="textNoShape">
              <a:avLst/>
            </a:prstTxWarp>
            <a:spAutoFit/>
          </a:bodyPr>
          <a:lstStyle/>
          <a:p>
            <a:r>
              <a:rPr lang="en-US" sz="1600">
                <a:latin typeface="Calibri" charset="0"/>
              </a:rPr>
              <a:t>Byte offset</a:t>
            </a:r>
          </a:p>
        </p:txBody>
      </p:sp>
      <p:sp>
        <p:nvSpPr>
          <p:cNvPr id="53254" name="Line 49"/>
          <p:cNvSpPr>
            <a:spLocks noChangeShapeType="1"/>
          </p:cNvSpPr>
          <p:nvPr/>
        </p:nvSpPr>
        <p:spPr bwMode="auto">
          <a:xfrm flipH="1">
            <a:off x="5819775" y="1346200"/>
            <a:ext cx="304800" cy="3048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3" name="Group 162"/>
          <p:cNvGrpSpPr>
            <a:grpSpLocks/>
          </p:cNvGrpSpPr>
          <p:nvPr/>
        </p:nvGrpSpPr>
        <p:grpSpPr bwMode="auto">
          <a:xfrm>
            <a:off x="6477000" y="2411413"/>
            <a:ext cx="2057400" cy="2135187"/>
            <a:chOff x="4128" y="1632"/>
            <a:chExt cx="1296" cy="1345"/>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5" name="Text Box 7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416" name="Text Box 7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417" name="Text Box 7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18" name="Text Box 8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5" name="Group 163"/>
          <p:cNvGrpSpPr>
            <a:grpSpLocks/>
          </p:cNvGrpSpPr>
          <p:nvPr/>
        </p:nvGrpSpPr>
        <p:grpSpPr bwMode="auto">
          <a:xfrm>
            <a:off x="4495800" y="2411413"/>
            <a:ext cx="2057400" cy="2135187"/>
            <a:chOff x="4128" y="1632"/>
            <a:chExt cx="1296" cy="1345"/>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7" name="Text Box 178"/>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98" name="Text Box 179"/>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99" name="Text Box 180"/>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00" name="Text Box 181"/>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7" name="Group 182"/>
          <p:cNvGrpSpPr>
            <a:grpSpLocks/>
          </p:cNvGrpSpPr>
          <p:nvPr/>
        </p:nvGrpSpPr>
        <p:grpSpPr bwMode="auto">
          <a:xfrm>
            <a:off x="2514600" y="2411413"/>
            <a:ext cx="2057400" cy="2135187"/>
            <a:chOff x="4128" y="1632"/>
            <a:chExt cx="1296" cy="1345"/>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9" name="Text Box 197"/>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80" name="Text Box 19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81" name="Text Box 19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82" name="Text Box 20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9" name="Group 258"/>
          <p:cNvGrpSpPr>
            <a:grpSpLocks/>
          </p:cNvGrpSpPr>
          <p:nvPr/>
        </p:nvGrpSpPr>
        <p:grpSpPr bwMode="auto">
          <a:xfrm>
            <a:off x="309567" y="1582738"/>
            <a:ext cx="2281246" cy="2963862"/>
            <a:chOff x="195" y="1110"/>
            <a:chExt cx="1437" cy="1867"/>
          </a:xfrm>
        </p:grpSpPr>
        <p:sp>
          <p:nvSpPr>
            <p:cNvPr id="53355" name="Text Box 77"/>
            <p:cNvSpPr txBox="1">
              <a:spLocks noChangeArrowheads="1"/>
            </p:cNvSpPr>
            <p:nvPr/>
          </p:nvSpPr>
          <p:spPr bwMode="auto">
            <a:xfrm>
              <a:off x="195" y="1110"/>
              <a:ext cx="593" cy="194"/>
            </a:xfrm>
            <a:prstGeom prst="rect">
              <a:avLst/>
            </a:prstGeom>
            <a:noFill/>
            <a:ln w="12700">
              <a:noFill/>
              <a:miter lim="800000"/>
              <a:headEnd/>
              <a:tailEnd/>
            </a:ln>
          </p:spPr>
          <p:txBody>
            <a:bodyPr wrap="none">
              <a:prstTxWarp prst="textNoShape">
                <a:avLst/>
              </a:prstTxWarp>
              <a:spAutoFit/>
            </a:bodyPr>
            <a:lstStyle/>
            <a:p>
              <a:r>
                <a:rPr lang="en-US" sz="1400" dirty="0">
                  <a:latin typeface="Calibri" charset="0"/>
                </a:rPr>
                <a:t>  </a:t>
              </a:r>
              <a:r>
                <a:rPr lang="en-US" sz="1400" dirty="0" smtClean="0">
                  <a:latin typeface="Calibri" charset="0"/>
                </a:rPr>
                <a:t>Set Index</a:t>
              </a:r>
              <a:endParaRPr lang="en-US" sz="1400" dirty="0">
                <a:latin typeface="Calibri" charset="0"/>
              </a:endParaRPr>
            </a:p>
          </p:txBody>
        </p:sp>
        <p:grpSp>
          <p:nvGrpSpPr>
            <p:cNvPr id="10" name="Group 201"/>
            <p:cNvGrpSpPr>
              <a:grpSpLocks/>
            </p:cNvGrpSpPr>
            <p:nvPr/>
          </p:nvGrpSpPr>
          <p:grpSpPr bwMode="auto">
            <a:xfrm>
              <a:off x="336" y="1632"/>
              <a:ext cx="1296" cy="1345"/>
              <a:chOff x="4128" y="1632"/>
              <a:chExt cx="1296" cy="1345"/>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1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1" name="Text Box 21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62" name="Text Box 217"/>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63" name="Text Box 218"/>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64" name="Text Box 219"/>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grpSp>
        <p:nvGrpSpPr>
          <p:cNvPr id="12" name="Group 250"/>
          <p:cNvGrpSpPr>
            <a:grpSpLocks/>
          </p:cNvGrpSpPr>
          <p:nvPr/>
        </p:nvGrpSpPr>
        <p:grpSpPr bwMode="auto">
          <a:xfrm>
            <a:off x="533400" y="1752600"/>
            <a:ext cx="5006975" cy="1752600"/>
            <a:chOff x="384" y="1200"/>
            <a:chExt cx="3154" cy="1104"/>
          </a:xfrm>
        </p:grpSpPr>
        <p:sp>
          <p:nvSpPr>
            <p:cNvPr id="5334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49" name="Text Box 22"/>
            <p:cNvSpPr txBox="1">
              <a:spLocks noChangeArrowheads="1"/>
            </p:cNvSpPr>
            <p:nvPr/>
          </p:nvSpPr>
          <p:spPr bwMode="auto">
            <a:xfrm>
              <a:off x="3360" y="1248"/>
              <a:ext cx="17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8</a:t>
              </a:r>
            </a:p>
          </p:txBody>
        </p:sp>
        <p:sp>
          <p:nvSpPr>
            <p:cNvPr id="53350" name="Text Box 23"/>
            <p:cNvSpPr txBox="1">
              <a:spLocks noChangeArrowheads="1"/>
            </p:cNvSpPr>
            <p:nvPr/>
          </p:nvSpPr>
          <p:spPr bwMode="auto">
            <a:xfrm>
              <a:off x="2754" y="1370"/>
              <a:ext cx="429"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3351" name="Line 244"/>
            <p:cNvSpPr>
              <a:spLocks noChangeShapeType="1"/>
            </p:cNvSpPr>
            <p:nvPr/>
          </p:nvSpPr>
          <p:spPr bwMode="auto">
            <a:xfrm>
              <a:off x="3360" y="1200"/>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2" name="Line 245"/>
            <p:cNvSpPr>
              <a:spLocks noChangeShapeType="1"/>
            </p:cNvSpPr>
            <p:nvPr/>
          </p:nvSpPr>
          <p:spPr bwMode="auto">
            <a:xfrm>
              <a:off x="384" y="1584"/>
              <a:ext cx="297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nvGrpSpPr>
          <p:cNvPr id="13" name="Group 284"/>
          <p:cNvGrpSpPr>
            <a:grpSpLocks/>
          </p:cNvGrpSpPr>
          <p:nvPr/>
        </p:nvGrpSpPr>
        <p:grpSpPr bwMode="auto">
          <a:xfrm>
            <a:off x="381000" y="1752600"/>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11" name="Text Box 18"/>
            <p:cNvSpPr txBox="1">
              <a:spLocks noChangeArrowheads="1"/>
            </p:cNvSpPr>
            <p:nvPr/>
          </p:nvSpPr>
          <p:spPr bwMode="auto">
            <a:xfrm>
              <a:off x="1296" y="1056"/>
              <a:ext cx="33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grpSp>
        <p:nvGrpSpPr>
          <p:cNvPr id="19" name="Group 300"/>
          <p:cNvGrpSpPr>
            <a:grpSpLocks/>
          </p:cNvGrpSpPr>
          <p:nvPr/>
        </p:nvGrpSpPr>
        <p:grpSpPr bwMode="auto">
          <a:xfrm>
            <a:off x="1143000" y="3479800"/>
            <a:ext cx="7467600" cy="3392488"/>
            <a:chOff x="720" y="2017"/>
            <a:chExt cx="4704" cy="2184"/>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276" name="Text Box 57"/>
              <p:cNvSpPr txBox="1">
                <a:spLocks noChangeArrowheads="1"/>
              </p:cNvSpPr>
              <p:nvPr/>
            </p:nvSpPr>
            <p:spPr bwMode="auto">
              <a:xfrm>
                <a:off x="3456" y="3984"/>
                <a:ext cx="386"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Data</a:t>
                </a:r>
              </a:p>
            </p:txBody>
          </p:sp>
          <p:sp>
            <p:nvSpPr>
              <p:cNvPr id="53277" name="Text Box 58"/>
              <p:cNvSpPr txBox="1">
                <a:spLocks noChangeArrowheads="1"/>
              </p:cNvSpPr>
              <p:nvPr/>
            </p:nvSpPr>
            <p:spPr bwMode="auto">
              <a:xfrm>
                <a:off x="5184" y="3229"/>
                <a:ext cx="240" cy="196"/>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80" name="Text Box 262"/>
              <p:cNvSpPr txBox="1">
                <a:spLocks noChangeArrowheads="1"/>
              </p:cNvSpPr>
              <p:nvPr/>
            </p:nvSpPr>
            <p:spPr bwMode="auto">
              <a:xfrm>
                <a:off x="3312" y="3709"/>
                <a:ext cx="69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endParaRPr lang="en-US"/>
              </a:p>
            </p:txBody>
          </p:sp>
        </p:grpSp>
      </p:grpSp>
      <p:sp>
        <p:nvSpPr>
          <p:cNvPr id="53262" name="TextBox 177"/>
          <p:cNvSpPr txBox="1">
            <a:spLocks noChangeArrowheads="1"/>
          </p:cNvSpPr>
          <p:nvPr/>
        </p:nvSpPr>
        <p:spPr bwMode="auto">
          <a:xfrm>
            <a:off x="12954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0</a:t>
            </a:r>
          </a:p>
        </p:txBody>
      </p:sp>
      <p:sp>
        <p:nvSpPr>
          <p:cNvPr id="53263" name="TextBox 178"/>
          <p:cNvSpPr txBox="1">
            <a:spLocks noChangeArrowheads="1"/>
          </p:cNvSpPr>
          <p:nvPr/>
        </p:nvSpPr>
        <p:spPr bwMode="auto">
          <a:xfrm>
            <a:off x="33528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1</a:t>
            </a:r>
          </a:p>
        </p:txBody>
      </p:sp>
      <p:sp>
        <p:nvSpPr>
          <p:cNvPr id="53264" name="TextBox 179"/>
          <p:cNvSpPr txBox="1">
            <a:spLocks noChangeArrowheads="1"/>
          </p:cNvSpPr>
          <p:nvPr/>
        </p:nvSpPr>
        <p:spPr bwMode="auto">
          <a:xfrm>
            <a:off x="53340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2</a:t>
            </a:r>
          </a:p>
        </p:txBody>
      </p:sp>
      <p:sp>
        <p:nvSpPr>
          <p:cNvPr id="53265" name="TextBox 180"/>
          <p:cNvSpPr txBox="1">
            <a:spLocks noChangeArrowheads="1"/>
          </p:cNvSpPr>
          <p:nvPr/>
        </p:nvSpPr>
        <p:spPr bwMode="auto">
          <a:xfrm>
            <a:off x="73152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3</a:t>
            </a:r>
          </a:p>
        </p:txBody>
      </p:sp>
      <p:sp>
        <p:nvSpPr>
          <p:cNvPr id="186" name="Slide Number Placeholder 185"/>
          <p:cNvSpPr>
            <a:spLocks noGrp="1"/>
          </p:cNvSpPr>
          <p:nvPr>
            <p:ph type="sldNum" sz="quarter" idx="12"/>
          </p:nvPr>
        </p:nvSpPr>
        <p:spPr/>
        <p:txBody>
          <a:bodyPr/>
          <a:lstStyle/>
          <a:p>
            <a:fld id="{3CC63E4C-4642-794D-A2FD-70F6B81535F5}" type="slidenum">
              <a:rPr lang="en-US" smtClean="0"/>
              <a:pPr/>
              <a:t>10</a:t>
            </a:fld>
            <a:endParaRPr lang="en-US" dirty="0"/>
          </a:p>
        </p:txBody>
      </p:sp>
      <p:cxnSp>
        <p:nvCxnSpPr>
          <p:cNvPr id="22" name="Straight Arrow Connector 21"/>
          <p:cNvCxnSpPr/>
          <p:nvPr/>
        </p:nvCxnSpPr>
        <p:spPr>
          <a:xfrm flipH="1">
            <a:off x="875179" y="1890713"/>
            <a:ext cx="7144" cy="749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5014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Stores with Write-Through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Store instructions write to memory, changing values</a:t>
            </a:r>
          </a:p>
          <a:p>
            <a:r>
              <a:rPr lang="en-US" dirty="0" smtClean="0"/>
              <a:t>Need to make sure cache and memory have same values on writes: 2 policies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a:t>
            </a:r>
          </a:p>
          <a:p>
            <a:pPr lvl="1"/>
            <a:r>
              <a:rPr lang="en-US" dirty="0" smtClean="0"/>
              <a:t>Buffer updates memory in parallel to processor</a:t>
            </a:r>
          </a:p>
          <a:p>
            <a:pPr lvl="1">
              <a:buNone/>
            </a:pP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2549172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rot="16200000" flipH="1">
            <a:off x="4994301" y="5288498"/>
            <a:ext cx="1297212" cy="12995"/>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Write-Through Cache</a:t>
            </a:r>
            <a:endParaRPr lang="en-US" dirty="0"/>
          </a:p>
        </p:txBody>
      </p:sp>
      <p:sp>
        <p:nvSpPr>
          <p:cNvPr id="7" name="Content Placeholder 6"/>
          <p:cNvSpPr>
            <a:spLocks noGrp="1"/>
          </p:cNvSpPr>
          <p:nvPr>
            <p:ph sz="half" idx="1"/>
          </p:nvPr>
        </p:nvSpPr>
        <p:spPr/>
        <p:txBody>
          <a:bodyPr>
            <a:normAutofit lnSpcReduction="10000"/>
          </a:bodyPr>
          <a:lstStyle/>
          <a:p>
            <a:r>
              <a:rPr lang="en-US" dirty="0" smtClean="0"/>
              <a:t>Write both values in cache and in memory</a:t>
            </a:r>
          </a:p>
          <a:p>
            <a:r>
              <a:rPr lang="en-US" dirty="0" smtClean="0"/>
              <a:t>Write buffer stops CPU from stalling if memory cannot keep up</a:t>
            </a:r>
          </a:p>
          <a:p>
            <a:r>
              <a:rPr lang="en-US" dirty="0" smtClean="0"/>
              <a:t>Write buffer may have multiple entries to absorb bursts of writes</a:t>
            </a:r>
          </a:p>
          <a:p>
            <a:r>
              <a:rPr lang="en-US" dirty="0" smtClean="0"/>
              <a:t>What if store misses in cache?</a:t>
            </a:r>
            <a:endParaRPr lang="en-US" dirty="0"/>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12</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4688114" y="19050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7355114" y="19050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590800"/>
            <a:ext cx="3824568" cy="2531743"/>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00800" y="2492829"/>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4651828" y="51816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7391400" y="51816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5638801" y="1828800"/>
            <a:ext cx="2971802" cy="4114802"/>
            <a:chOff x="3000691" y="1812156"/>
            <a:chExt cx="5395212" cy="4114802"/>
          </a:xfrm>
        </p:grpSpPr>
        <p:cxnSp>
          <p:nvCxnSpPr>
            <p:cNvPr id="45" name="Straight Arrow Connector 44"/>
            <p:cNvCxnSpPr>
              <a:stCxn id="13" idx="2"/>
            </p:cNvCxnSpPr>
            <p:nvPr/>
          </p:nvCxnSpPr>
          <p:spPr>
            <a:xfrm>
              <a:off x="7649136" y="4623132"/>
              <a:ext cx="55069" cy="1303826"/>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892883"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47" y="3324660"/>
              <a:ext cx="1505256" cy="1298472"/>
              <a:chOff x="6890647" y="3324660"/>
              <a:chExt cx="1505256"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47"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3" name="Straight Arrow Connector 42"/>
            <p:cNvCxnSpPr/>
            <p:nvPr/>
          </p:nvCxnSpPr>
          <p:spPr>
            <a:xfrm>
              <a:off x="5905806" y="4707756"/>
              <a:ext cx="1798404" cy="304802"/>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8" idx="2"/>
            </p:cNvCxnSpPr>
            <p:nvPr/>
          </p:nvCxnSpPr>
          <p:spPr>
            <a:xfrm rot="5400000">
              <a:off x="3747493" y="3960954"/>
              <a:ext cx="304800" cy="1798403"/>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cxnSp>
        <p:nvCxnSpPr>
          <p:cNvPr id="51" name="Straight Arrow Connector 50"/>
          <p:cNvCxnSpPr>
            <a:endCxn id="55" idx="0"/>
          </p:cNvCxnSpPr>
          <p:nvPr/>
        </p:nvCxnSpPr>
        <p:spPr>
          <a:xfrm rot="16200000" flipH="1">
            <a:off x="4862587" y="2574095"/>
            <a:ext cx="1512504" cy="35141"/>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181600"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343580"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8020753"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433093"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8020753"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924800" y="4267200"/>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8020753"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379274"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390037" y="4302464"/>
            <a:ext cx="775008" cy="369332"/>
          </a:xfrm>
          <a:prstGeom prst="rect">
            <a:avLst/>
          </a:prstGeom>
        </p:spPr>
        <p:txBody>
          <a:bodyPr wrap="square">
            <a:spAutoFit/>
          </a:bodyPr>
          <a:lstStyle/>
          <a:p>
            <a:r>
              <a:rPr lang="en-US" dirty="0" smtClean="0"/>
              <a:t>2041</a:t>
            </a:r>
            <a:endParaRPr lang="en-US" dirty="0"/>
          </a:p>
        </p:txBody>
      </p:sp>
      <p:sp>
        <p:nvSpPr>
          <p:cNvPr id="68" name="Rectangle 67"/>
          <p:cNvSpPr/>
          <p:nvPr/>
        </p:nvSpPr>
        <p:spPr>
          <a:xfrm>
            <a:off x="6248400" y="4495800"/>
            <a:ext cx="7620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Addr</a:t>
            </a:r>
            <a:endParaRPr lang="en-US" dirty="0"/>
          </a:p>
        </p:txBody>
      </p:sp>
      <p:sp>
        <p:nvSpPr>
          <p:cNvPr id="69" name="Rectangle 68"/>
          <p:cNvSpPr/>
          <p:nvPr/>
        </p:nvSpPr>
        <p:spPr>
          <a:xfrm>
            <a:off x="7010399" y="4499428"/>
            <a:ext cx="791029" cy="224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
        <p:nvSpPr>
          <p:cNvPr id="83" name="Freeform 82"/>
          <p:cNvSpPr/>
          <p:nvPr/>
        </p:nvSpPr>
        <p:spPr>
          <a:xfrm>
            <a:off x="5640917" y="2993570"/>
            <a:ext cx="836083" cy="1483179"/>
          </a:xfrm>
          <a:custGeom>
            <a:avLst/>
            <a:gdLst>
              <a:gd name="connsiteX0" fmla="*/ 0 w 867833"/>
              <a:gd name="connsiteY0" fmla="*/ 21167 h 1672167"/>
              <a:gd name="connsiteX1" fmla="*/ 825500 w 867833"/>
              <a:gd name="connsiteY1" fmla="*/ 0 h 1672167"/>
              <a:gd name="connsiteX2" fmla="*/ 867833 w 867833"/>
              <a:gd name="connsiteY2" fmla="*/ 1672167 h 1672167"/>
            </a:gdLst>
            <a:ahLst/>
            <a:cxnLst>
              <a:cxn ang="0">
                <a:pos x="connsiteX0" y="connsiteY0"/>
              </a:cxn>
              <a:cxn ang="0">
                <a:pos x="connsiteX1" y="connsiteY1"/>
              </a:cxn>
              <a:cxn ang="0">
                <a:pos x="connsiteX2" y="connsiteY2"/>
              </a:cxn>
            </a:cxnLst>
            <a:rect l="l" t="t" r="r" b="b"/>
            <a:pathLst>
              <a:path w="867833" h="1672167">
                <a:moveTo>
                  <a:pt x="0" y="21167"/>
                </a:moveTo>
                <a:lnTo>
                  <a:pt x="825500" y="0"/>
                </a:lnTo>
                <a:lnTo>
                  <a:pt x="867833" y="1672167"/>
                </a:lnTo>
              </a:path>
            </a:pathLst>
          </a:custGeom>
          <a:ln>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Freeform 83"/>
          <p:cNvSpPr/>
          <p:nvPr/>
        </p:nvSpPr>
        <p:spPr>
          <a:xfrm flipH="1">
            <a:off x="7391399" y="2993570"/>
            <a:ext cx="809171" cy="1513019"/>
          </a:xfrm>
          <a:custGeom>
            <a:avLst/>
            <a:gdLst>
              <a:gd name="connsiteX0" fmla="*/ 0 w 867833"/>
              <a:gd name="connsiteY0" fmla="*/ 21167 h 1672167"/>
              <a:gd name="connsiteX1" fmla="*/ 825500 w 867833"/>
              <a:gd name="connsiteY1" fmla="*/ 0 h 1672167"/>
              <a:gd name="connsiteX2" fmla="*/ 867833 w 867833"/>
              <a:gd name="connsiteY2" fmla="*/ 1672167 h 1672167"/>
            </a:gdLst>
            <a:ahLst/>
            <a:cxnLst>
              <a:cxn ang="0">
                <a:pos x="connsiteX0" y="connsiteY0"/>
              </a:cxn>
              <a:cxn ang="0">
                <a:pos x="connsiteX1" y="connsiteY1"/>
              </a:cxn>
              <a:cxn ang="0">
                <a:pos x="connsiteX2" y="connsiteY2"/>
              </a:cxn>
            </a:cxnLst>
            <a:rect l="l" t="t" r="r" b="b"/>
            <a:pathLst>
              <a:path w="867833" h="1672167">
                <a:moveTo>
                  <a:pt x="0" y="21167"/>
                </a:moveTo>
                <a:lnTo>
                  <a:pt x="825500" y="0"/>
                </a:lnTo>
                <a:lnTo>
                  <a:pt x="867833" y="1672167"/>
                </a:lnTo>
              </a:path>
            </a:pathLst>
          </a:custGeom>
          <a:ln>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5" name="TextBox 84"/>
          <p:cNvSpPr txBox="1"/>
          <p:nvPr/>
        </p:nvSpPr>
        <p:spPr>
          <a:xfrm>
            <a:off x="6324600" y="3810000"/>
            <a:ext cx="1066800" cy="646331"/>
          </a:xfrm>
          <a:prstGeom prst="rect">
            <a:avLst/>
          </a:prstGeom>
          <a:noFill/>
        </p:spPr>
        <p:txBody>
          <a:bodyPr wrap="square" rtlCol="0">
            <a:spAutoFit/>
          </a:bodyPr>
          <a:lstStyle/>
          <a:p>
            <a:pPr algn="ctr"/>
            <a:r>
              <a:rPr lang="en-US" dirty="0" smtClean="0"/>
              <a:t>Write Buffer</a:t>
            </a:r>
          </a:p>
        </p:txBody>
      </p:sp>
    </p:spTree>
    <p:extLst>
      <p:ext uri="{BB962C8B-B14F-4D97-AF65-F5344CB8AC3E}">
        <p14:creationId xmlns:p14="http://schemas.microsoft.com/office/powerpoint/2010/main" val="765310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Stores with Write-Back</a:t>
            </a:r>
            <a:endParaRPr lang="en-US" dirty="0"/>
          </a:p>
        </p:txBody>
      </p:sp>
      <p:sp>
        <p:nvSpPr>
          <p:cNvPr id="3" name="Content Placeholder 2"/>
          <p:cNvSpPr>
            <a:spLocks noGrp="1"/>
          </p:cNvSpPr>
          <p:nvPr>
            <p:ph idx="1"/>
          </p:nvPr>
        </p:nvSpPr>
        <p:spPr>
          <a:xfrm>
            <a:off x="457200" y="1600200"/>
            <a:ext cx="8229600" cy="4655577"/>
          </a:xfrm>
        </p:spPr>
        <p:txBody>
          <a:bodyPr>
            <a:normAutofit/>
          </a:bodyPr>
          <a:lstStyle/>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pPr lvl="1">
              <a:buNone/>
            </a:pPr>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13</a:t>
            </a:fld>
            <a:endParaRPr lang="en-US"/>
          </a:p>
        </p:txBody>
      </p:sp>
    </p:spTree>
    <p:extLst>
      <p:ext uri="{BB962C8B-B14F-4D97-AF65-F5344CB8AC3E}">
        <p14:creationId xmlns:p14="http://schemas.microsoft.com/office/powerpoint/2010/main" val="3565543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p:cNvCxnSpPr>
            <a:stCxn id="55" idx="2"/>
          </p:cNvCxnSpPr>
          <p:nvPr/>
        </p:nvCxnSpPr>
        <p:spPr>
          <a:xfrm rot="16200000" flipH="1">
            <a:off x="4994301" y="5288498"/>
            <a:ext cx="1297212" cy="12995"/>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457200" y="274638"/>
            <a:ext cx="3809762" cy="1143000"/>
          </a:xfrm>
        </p:spPr>
        <p:txBody>
          <a:bodyPr>
            <a:normAutofit fontScale="90000"/>
          </a:bodyPr>
          <a:lstStyle/>
          <a:p>
            <a:r>
              <a:rPr lang="en-US" dirty="0" smtClean="0"/>
              <a:t>Write-Back Cache</a:t>
            </a:r>
            <a:endParaRPr lang="en-US" dirty="0"/>
          </a:p>
        </p:txBody>
      </p:sp>
      <p:sp>
        <p:nvSpPr>
          <p:cNvPr id="7" name="Content Placeholder 6"/>
          <p:cNvSpPr>
            <a:spLocks noGrp="1"/>
          </p:cNvSpPr>
          <p:nvPr>
            <p:ph sz="half" idx="1"/>
          </p:nvPr>
        </p:nvSpPr>
        <p:spPr>
          <a:xfrm>
            <a:off x="152400" y="1828800"/>
            <a:ext cx="4572000" cy="4525963"/>
          </a:xfrm>
        </p:spPr>
        <p:txBody>
          <a:bodyPr>
            <a:normAutofit fontScale="92500" lnSpcReduction="20000"/>
          </a:bodyPr>
          <a:lstStyle/>
          <a:p>
            <a:r>
              <a:rPr lang="en-US" dirty="0" smtClean="0"/>
              <a:t>Store/cache hit, write data in cache </a:t>
            </a:r>
            <a:r>
              <a:rPr lang="en-US" i="1" dirty="0" smtClean="0"/>
              <a:t>only </a:t>
            </a:r>
            <a:r>
              <a:rPr lang="en-US" dirty="0" smtClean="0"/>
              <a:t>&amp; set dirty bit</a:t>
            </a:r>
          </a:p>
          <a:p>
            <a:pPr lvl="1"/>
            <a:r>
              <a:rPr lang="en-US" dirty="0" smtClean="0"/>
              <a:t>Memory has stale value</a:t>
            </a:r>
          </a:p>
          <a:p>
            <a:r>
              <a:rPr lang="en-US" dirty="0" smtClean="0"/>
              <a:t>Store/cache miss, read data from memory, then update and set dirty bit</a:t>
            </a:r>
          </a:p>
          <a:p>
            <a:pPr lvl="1"/>
            <a:r>
              <a:rPr lang="en-US" dirty="0" smtClean="0"/>
              <a:t>“Write-allocate” policy</a:t>
            </a:r>
          </a:p>
          <a:p>
            <a:r>
              <a:rPr lang="en-US" dirty="0" smtClean="0"/>
              <a:t>Load/cache hit, use value from cache</a:t>
            </a:r>
          </a:p>
          <a:p>
            <a:r>
              <a:rPr lang="en-US" dirty="0" smtClean="0"/>
              <a:t>On any miss, write back evicted block, only if dirty. Update cache with new block and clear dirty bit.</a:t>
            </a:r>
          </a:p>
        </p:txBody>
      </p:sp>
      <p:sp>
        <p:nvSpPr>
          <p:cNvPr id="5" name="Slide Number Placeholder 4"/>
          <p:cNvSpPr>
            <a:spLocks noGrp="1"/>
          </p:cNvSpPr>
          <p:nvPr>
            <p:ph type="sldNum" sz="quarter" idx="12"/>
          </p:nvPr>
        </p:nvSpPr>
        <p:spPr>
          <a:xfrm>
            <a:off x="6695908" y="6299275"/>
            <a:ext cx="2133600" cy="365125"/>
          </a:xfrm>
        </p:spPr>
        <p:txBody>
          <a:bodyPr/>
          <a:lstStyle/>
          <a:p>
            <a:fld id="{3CC63E4C-4642-794D-A2FD-70F6B81535F5}" type="slidenum">
              <a:rPr lang="en-US" smtClean="0"/>
              <a:pPr/>
              <a:t>14</a:t>
            </a:fld>
            <a:endParaRPr lang="en-US"/>
          </a:p>
        </p:txBody>
      </p:sp>
      <p:sp>
        <p:nvSpPr>
          <p:cNvPr id="9" name="Rectangle 8"/>
          <p:cNvSpPr/>
          <p:nvPr/>
        </p:nvSpPr>
        <p:spPr>
          <a:xfrm>
            <a:off x="4951959" y="214034"/>
            <a:ext cx="3853109" cy="1612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Processor</a:t>
            </a:r>
            <a:endParaRPr lang="en-US" sz="3200" dirty="0"/>
          </a:p>
        </p:txBody>
      </p:sp>
      <p:sp>
        <p:nvSpPr>
          <p:cNvPr id="23" name="TextBox 22"/>
          <p:cNvSpPr txBox="1"/>
          <p:nvPr/>
        </p:nvSpPr>
        <p:spPr>
          <a:xfrm>
            <a:off x="4724400" y="19050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24" name="TextBox 23"/>
          <p:cNvSpPr txBox="1"/>
          <p:nvPr/>
        </p:nvSpPr>
        <p:spPr>
          <a:xfrm>
            <a:off x="7391400" y="19812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26" name="Rectangle 25"/>
          <p:cNvSpPr/>
          <p:nvPr/>
        </p:nvSpPr>
        <p:spPr>
          <a:xfrm>
            <a:off x="5037584" y="2590800"/>
            <a:ext cx="3824568" cy="2531743"/>
          </a:xfrm>
          <a:prstGeom prst="rect">
            <a:avLst/>
          </a:prstGeom>
          <a:noFill/>
          <a:ln w="28575" cap="flat" cmpd="sng" algn="ctr">
            <a:solidFill>
              <a:schemeClr val="accent1">
                <a:shade val="95000"/>
                <a:satMod val="105000"/>
              </a:schemeClr>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400800" y="2438400"/>
            <a:ext cx="1067269" cy="523220"/>
          </a:xfrm>
          <a:prstGeom prst="rect">
            <a:avLst/>
          </a:prstGeom>
          <a:noFill/>
        </p:spPr>
        <p:txBody>
          <a:bodyPr wrap="none" rtlCol="0">
            <a:spAutoFit/>
          </a:bodyPr>
          <a:lstStyle/>
          <a:p>
            <a:r>
              <a:rPr lang="en-US" sz="2800" dirty="0" smtClean="0"/>
              <a:t>Cache</a:t>
            </a:r>
            <a:endParaRPr lang="en-US" sz="2800" dirty="0"/>
          </a:p>
        </p:txBody>
      </p:sp>
      <p:sp>
        <p:nvSpPr>
          <p:cNvPr id="40" name="TextBox 39"/>
          <p:cNvSpPr txBox="1"/>
          <p:nvPr/>
        </p:nvSpPr>
        <p:spPr>
          <a:xfrm>
            <a:off x="4876800" y="5181600"/>
            <a:ext cx="933632" cy="646331"/>
          </a:xfrm>
          <a:prstGeom prst="rect">
            <a:avLst/>
          </a:prstGeom>
          <a:noFill/>
        </p:spPr>
        <p:txBody>
          <a:bodyPr wrap="none" rtlCol="0">
            <a:spAutoFit/>
          </a:bodyPr>
          <a:lstStyle/>
          <a:p>
            <a:pPr algn="ctr"/>
            <a:r>
              <a:rPr lang="en-US" dirty="0" smtClean="0"/>
              <a:t>32-bit</a:t>
            </a:r>
          </a:p>
          <a:p>
            <a:pPr algn="ctr"/>
            <a:r>
              <a:rPr lang="en-US" dirty="0" smtClean="0"/>
              <a:t>Address</a:t>
            </a:r>
            <a:endParaRPr lang="en-US" dirty="0"/>
          </a:p>
        </p:txBody>
      </p:sp>
      <p:sp>
        <p:nvSpPr>
          <p:cNvPr id="41" name="TextBox 40"/>
          <p:cNvSpPr txBox="1"/>
          <p:nvPr/>
        </p:nvSpPr>
        <p:spPr>
          <a:xfrm>
            <a:off x="7391400" y="5181600"/>
            <a:ext cx="740895" cy="646331"/>
          </a:xfrm>
          <a:prstGeom prst="rect">
            <a:avLst/>
          </a:prstGeom>
          <a:noFill/>
        </p:spPr>
        <p:txBody>
          <a:bodyPr wrap="none" rtlCol="0">
            <a:spAutoFit/>
          </a:bodyPr>
          <a:lstStyle/>
          <a:p>
            <a:pPr algn="ctr"/>
            <a:r>
              <a:rPr lang="en-US" dirty="0" smtClean="0"/>
              <a:t>32-bit</a:t>
            </a:r>
          </a:p>
          <a:p>
            <a:pPr algn="ctr"/>
            <a:r>
              <a:rPr lang="en-US" dirty="0" smtClean="0"/>
              <a:t>Data</a:t>
            </a:r>
            <a:endParaRPr lang="en-US" dirty="0"/>
          </a:p>
        </p:txBody>
      </p:sp>
      <p:sp>
        <p:nvSpPr>
          <p:cNvPr id="42" name="Rectangle 41"/>
          <p:cNvSpPr/>
          <p:nvPr/>
        </p:nvSpPr>
        <p:spPr>
          <a:xfrm>
            <a:off x="5080396" y="5964409"/>
            <a:ext cx="3781756" cy="8935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Memory</a:t>
            </a:r>
            <a:endParaRPr lang="en-US" dirty="0"/>
          </a:p>
        </p:txBody>
      </p:sp>
      <p:grpSp>
        <p:nvGrpSpPr>
          <p:cNvPr id="2" name="Group 48"/>
          <p:cNvGrpSpPr/>
          <p:nvPr/>
        </p:nvGrpSpPr>
        <p:grpSpPr>
          <a:xfrm>
            <a:off x="7781473" y="1828800"/>
            <a:ext cx="829128" cy="4104888"/>
            <a:chOff x="6890647" y="1812156"/>
            <a:chExt cx="1505256" cy="4104888"/>
          </a:xfrm>
        </p:grpSpPr>
        <p:cxnSp>
          <p:nvCxnSpPr>
            <p:cNvPr id="45" name="Straight Arrow Connector 44"/>
            <p:cNvCxnSpPr>
              <a:stCxn id="13" idx="2"/>
            </p:cNvCxnSpPr>
            <p:nvPr/>
          </p:nvCxnSpPr>
          <p:spPr>
            <a:xfrm rot="5400000">
              <a:off x="6992752" y="5260664"/>
              <a:ext cx="1293913" cy="18848"/>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892883" y="2568406"/>
              <a:ext cx="1512503" cy="4"/>
            </a:xfrm>
            <a:prstGeom prst="straightConnector1">
              <a:avLst/>
            </a:prstGeom>
            <a:ln w="57150" cap="flat" cmpd="sng" algn="ctr">
              <a:solidFill>
                <a:schemeClr val="accent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 name="Group 47"/>
            <p:cNvGrpSpPr/>
            <p:nvPr/>
          </p:nvGrpSpPr>
          <p:grpSpPr>
            <a:xfrm>
              <a:off x="6890647" y="3324660"/>
              <a:ext cx="1505256" cy="1298472"/>
              <a:chOff x="6890647" y="3324660"/>
              <a:chExt cx="1505256" cy="1298472"/>
            </a:xfrm>
          </p:grpSpPr>
          <p:sp>
            <p:nvSpPr>
              <p:cNvPr id="13" name="Rectangle 12"/>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Connector 35"/>
              <p:cNvCxnSpPr>
                <a:stCxn id="13" idx="1"/>
                <a:endCxn id="13"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90647"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1" name="Straight Arrow Connector 50"/>
          <p:cNvCxnSpPr>
            <a:endCxn id="55" idx="0"/>
          </p:cNvCxnSpPr>
          <p:nvPr/>
        </p:nvCxnSpPr>
        <p:spPr>
          <a:xfrm rot="16200000" flipH="1">
            <a:off x="4862587" y="2574095"/>
            <a:ext cx="1512504" cy="35141"/>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0" name="Group 53"/>
          <p:cNvGrpSpPr/>
          <p:nvPr/>
        </p:nvGrpSpPr>
        <p:grpSpPr>
          <a:xfrm>
            <a:off x="5181600" y="3347918"/>
            <a:ext cx="902593" cy="1298472"/>
            <a:chOff x="6890650" y="3324660"/>
            <a:chExt cx="1505253" cy="1298472"/>
          </a:xfrm>
        </p:grpSpPr>
        <p:sp>
          <p:nvSpPr>
            <p:cNvPr id="55" name="Rectangle 54"/>
            <p:cNvSpPr/>
            <p:nvPr/>
          </p:nvSpPr>
          <p:spPr>
            <a:xfrm>
              <a:off x="6921325" y="3324660"/>
              <a:ext cx="1455619" cy="1298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6" name="Straight Connector 55"/>
            <p:cNvCxnSpPr>
              <a:stCxn id="55" idx="1"/>
              <a:endCxn id="55" idx="3"/>
            </p:cNvCxnSpPr>
            <p:nvPr/>
          </p:nvCxnSpPr>
          <p:spPr>
            <a:xfrm rot="10800000" flipH="1">
              <a:off x="6921324" y="3973896"/>
              <a:ext cx="145561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10474" y="3659035"/>
              <a:ext cx="148542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90650" y="4263434"/>
              <a:ext cx="1485429"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5343580" y="3653285"/>
            <a:ext cx="652643" cy="369332"/>
          </a:xfrm>
          <a:prstGeom prst="rect">
            <a:avLst/>
          </a:prstGeom>
        </p:spPr>
        <p:txBody>
          <a:bodyPr wrap="none">
            <a:spAutoFit/>
          </a:bodyPr>
          <a:lstStyle/>
          <a:p>
            <a:r>
              <a:rPr lang="en-US" dirty="0" smtClean="0"/>
              <a:t>1022</a:t>
            </a:r>
            <a:endParaRPr lang="en-US" dirty="0"/>
          </a:p>
        </p:txBody>
      </p:sp>
      <p:sp>
        <p:nvSpPr>
          <p:cNvPr id="61" name="Rectangle 60"/>
          <p:cNvSpPr/>
          <p:nvPr/>
        </p:nvSpPr>
        <p:spPr>
          <a:xfrm>
            <a:off x="8020753" y="3633495"/>
            <a:ext cx="418654" cy="369332"/>
          </a:xfrm>
          <a:prstGeom prst="rect">
            <a:avLst/>
          </a:prstGeom>
        </p:spPr>
        <p:txBody>
          <a:bodyPr wrap="none">
            <a:spAutoFit/>
          </a:bodyPr>
          <a:lstStyle/>
          <a:p>
            <a:r>
              <a:rPr lang="en-US" dirty="0" smtClean="0"/>
              <a:t>99</a:t>
            </a:r>
            <a:endParaRPr lang="en-US" dirty="0"/>
          </a:p>
        </p:txBody>
      </p:sp>
      <p:sp>
        <p:nvSpPr>
          <p:cNvPr id="62" name="Rectangle 61"/>
          <p:cNvSpPr/>
          <p:nvPr/>
        </p:nvSpPr>
        <p:spPr>
          <a:xfrm flipH="1">
            <a:off x="5433093" y="3287381"/>
            <a:ext cx="775008" cy="369332"/>
          </a:xfrm>
          <a:prstGeom prst="rect">
            <a:avLst/>
          </a:prstGeom>
        </p:spPr>
        <p:txBody>
          <a:bodyPr wrap="square">
            <a:spAutoFit/>
          </a:bodyPr>
          <a:lstStyle/>
          <a:p>
            <a:r>
              <a:rPr lang="en-US" dirty="0" smtClean="0"/>
              <a:t>252</a:t>
            </a:r>
            <a:endParaRPr lang="en-US" dirty="0"/>
          </a:p>
        </p:txBody>
      </p:sp>
      <p:sp>
        <p:nvSpPr>
          <p:cNvPr id="63" name="Rectangle 62"/>
          <p:cNvSpPr/>
          <p:nvPr/>
        </p:nvSpPr>
        <p:spPr>
          <a:xfrm>
            <a:off x="8020753" y="3915037"/>
            <a:ext cx="301660" cy="369332"/>
          </a:xfrm>
          <a:prstGeom prst="rect">
            <a:avLst/>
          </a:prstGeom>
        </p:spPr>
        <p:txBody>
          <a:bodyPr wrap="none">
            <a:spAutoFit/>
          </a:bodyPr>
          <a:lstStyle/>
          <a:p>
            <a:r>
              <a:rPr lang="en-US" dirty="0" smtClean="0"/>
              <a:t>7</a:t>
            </a:r>
            <a:endParaRPr lang="en-US" dirty="0"/>
          </a:p>
        </p:txBody>
      </p:sp>
      <p:sp>
        <p:nvSpPr>
          <p:cNvPr id="64" name="Rectangle 63"/>
          <p:cNvSpPr/>
          <p:nvPr/>
        </p:nvSpPr>
        <p:spPr>
          <a:xfrm>
            <a:off x="7924800" y="4267200"/>
            <a:ext cx="418654" cy="369332"/>
          </a:xfrm>
          <a:prstGeom prst="rect">
            <a:avLst/>
          </a:prstGeom>
        </p:spPr>
        <p:txBody>
          <a:bodyPr wrap="none">
            <a:spAutoFit/>
          </a:bodyPr>
          <a:lstStyle/>
          <a:p>
            <a:r>
              <a:rPr lang="en-US" dirty="0" smtClean="0"/>
              <a:t>20</a:t>
            </a:r>
            <a:endParaRPr lang="en-US" dirty="0"/>
          </a:p>
        </p:txBody>
      </p:sp>
      <p:sp>
        <p:nvSpPr>
          <p:cNvPr id="65" name="Rectangle 64"/>
          <p:cNvSpPr/>
          <p:nvPr/>
        </p:nvSpPr>
        <p:spPr>
          <a:xfrm>
            <a:off x="8020753" y="3269325"/>
            <a:ext cx="418654" cy="369332"/>
          </a:xfrm>
          <a:prstGeom prst="rect">
            <a:avLst/>
          </a:prstGeom>
        </p:spPr>
        <p:txBody>
          <a:bodyPr wrap="none">
            <a:spAutoFit/>
          </a:bodyPr>
          <a:lstStyle/>
          <a:p>
            <a:r>
              <a:rPr lang="en-US" dirty="0" smtClean="0"/>
              <a:t>12</a:t>
            </a:r>
            <a:endParaRPr lang="en-US" dirty="0"/>
          </a:p>
        </p:txBody>
      </p:sp>
      <p:sp>
        <p:nvSpPr>
          <p:cNvPr id="66" name="Rectangle 65"/>
          <p:cNvSpPr/>
          <p:nvPr/>
        </p:nvSpPr>
        <p:spPr>
          <a:xfrm flipH="1">
            <a:off x="5379274" y="3977874"/>
            <a:ext cx="775008" cy="369332"/>
          </a:xfrm>
          <a:prstGeom prst="rect">
            <a:avLst/>
          </a:prstGeom>
        </p:spPr>
        <p:txBody>
          <a:bodyPr wrap="square">
            <a:spAutoFit/>
          </a:bodyPr>
          <a:lstStyle/>
          <a:p>
            <a:r>
              <a:rPr lang="en-US" dirty="0" smtClean="0"/>
              <a:t>131</a:t>
            </a:r>
            <a:endParaRPr lang="en-US" dirty="0"/>
          </a:p>
        </p:txBody>
      </p:sp>
      <p:sp>
        <p:nvSpPr>
          <p:cNvPr id="67" name="Rectangle 66"/>
          <p:cNvSpPr/>
          <p:nvPr/>
        </p:nvSpPr>
        <p:spPr>
          <a:xfrm flipH="1">
            <a:off x="5390037" y="4302464"/>
            <a:ext cx="775008" cy="369332"/>
          </a:xfrm>
          <a:prstGeom prst="rect">
            <a:avLst/>
          </a:prstGeom>
        </p:spPr>
        <p:txBody>
          <a:bodyPr wrap="square">
            <a:spAutoFit/>
          </a:bodyPr>
          <a:lstStyle/>
          <a:p>
            <a:r>
              <a:rPr lang="en-US" dirty="0" smtClean="0"/>
              <a:t>2041</a:t>
            </a:r>
            <a:endParaRPr lang="en-US" dirty="0"/>
          </a:p>
        </p:txBody>
      </p:sp>
      <p:sp>
        <p:nvSpPr>
          <p:cNvPr id="48" name="Rectangle 47"/>
          <p:cNvSpPr/>
          <p:nvPr/>
        </p:nvSpPr>
        <p:spPr>
          <a:xfrm>
            <a:off x="7391400" y="33528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49" name="Rectangle 48"/>
          <p:cNvSpPr/>
          <p:nvPr/>
        </p:nvSpPr>
        <p:spPr>
          <a:xfrm>
            <a:off x="7391400" y="36576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0" name="Rectangle 49"/>
          <p:cNvSpPr/>
          <p:nvPr/>
        </p:nvSpPr>
        <p:spPr>
          <a:xfrm>
            <a:off x="7391400" y="39624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4" name="Rectangle 53"/>
          <p:cNvSpPr/>
          <p:nvPr/>
        </p:nvSpPr>
        <p:spPr>
          <a:xfrm>
            <a:off x="7391400" y="4267200"/>
            <a:ext cx="381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59" name="TextBox 58"/>
          <p:cNvSpPr txBox="1"/>
          <p:nvPr/>
        </p:nvSpPr>
        <p:spPr>
          <a:xfrm>
            <a:off x="6400800" y="3657600"/>
            <a:ext cx="817122" cy="646331"/>
          </a:xfrm>
          <a:prstGeom prst="rect">
            <a:avLst/>
          </a:prstGeom>
          <a:noFill/>
        </p:spPr>
        <p:txBody>
          <a:bodyPr wrap="square" rtlCol="0">
            <a:spAutoFit/>
          </a:bodyPr>
          <a:lstStyle/>
          <a:p>
            <a:pPr algn="ctr"/>
            <a:r>
              <a:rPr lang="en-US" dirty="0" smtClean="0"/>
              <a:t>Dirty Bits</a:t>
            </a:r>
            <a:endParaRPr lang="en-US" dirty="0"/>
          </a:p>
        </p:txBody>
      </p:sp>
      <p:sp>
        <p:nvSpPr>
          <p:cNvPr id="71" name="Left Brace 70"/>
          <p:cNvSpPr/>
          <p:nvPr/>
        </p:nvSpPr>
        <p:spPr>
          <a:xfrm>
            <a:off x="7010400" y="3352800"/>
            <a:ext cx="228600" cy="1295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7389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Write-Through vs. Write-Back</a:t>
            </a:r>
            <a:endParaRPr lang="en-US" dirty="0"/>
          </a:p>
        </p:txBody>
      </p:sp>
      <p:sp>
        <p:nvSpPr>
          <p:cNvPr id="3" name="Content Placeholder 2"/>
          <p:cNvSpPr>
            <a:spLocks noGrp="1"/>
          </p:cNvSpPr>
          <p:nvPr>
            <p:ph sz="half" idx="1"/>
          </p:nvPr>
        </p:nvSpPr>
        <p:spPr>
          <a:xfrm>
            <a:off x="152400" y="1600200"/>
            <a:ext cx="4648200" cy="4525963"/>
          </a:xfrm>
        </p:spPr>
        <p:txBody>
          <a:bodyPr/>
          <a:lstStyle/>
          <a:p>
            <a:r>
              <a:rPr lang="en-US" dirty="0" smtClean="0"/>
              <a:t>Write-Through:</a:t>
            </a:r>
          </a:p>
          <a:p>
            <a:pPr lvl="1"/>
            <a:r>
              <a:rPr lang="en-US" dirty="0" smtClean="0"/>
              <a:t>Simpler control logic</a:t>
            </a:r>
          </a:p>
          <a:p>
            <a:pPr lvl="1"/>
            <a:r>
              <a:rPr lang="en-US" dirty="0" smtClean="0"/>
              <a:t>More predictable timing simplifies processor control logic</a:t>
            </a:r>
          </a:p>
          <a:p>
            <a:pPr lvl="1"/>
            <a:r>
              <a:rPr lang="en-US" dirty="0" smtClean="0"/>
              <a:t>Easier to make reliable, since memory always has copy of data (big idea: Redundancy!)</a:t>
            </a:r>
            <a:endParaRPr lang="en-US" dirty="0"/>
          </a:p>
        </p:txBody>
      </p:sp>
      <p:sp>
        <p:nvSpPr>
          <p:cNvPr id="4" name="Content Placeholder 3"/>
          <p:cNvSpPr>
            <a:spLocks noGrp="1"/>
          </p:cNvSpPr>
          <p:nvPr>
            <p:ph sz="half" idx="2"/>
          </p:nvPr>
        </p:nvSpPr>
        <p:spPr>
          <a:xfrm>
            <a:off x="4572000" y="1600200"/>
            <a:ext cx="4343400" cy="4525963"/>
          </a:xfrm>
        </p:spPr>
        <p:txBody>
          <a:bodyPr/>
          <a:lstStyle/>
          <a:p>
            <a:r>
              <a:rPr lang="en-US" dirty="0" smtClean="0"/>
              <a:t>Write-Back</a:t>
            </a:r>
          </a:p>
          <a:p>
            <a:pPr lvl="1"/>
            <a:r>
              <a:rPr lang="en-US" dirty="0" smtClean="0"/>
              <a:t>More complex control logic</a:t>
            </a:r>
          </a:p>
          <a:p>
            <a:pPr lvl="1"/>
            <a:r>
              <a:rPr lang="en-US" dirty="0" smtClean="0"/>
              <a:t>More variable timing (0,1,2 memory accesses per cache access)</a:t>
            </a:r>
          </a:p>
          <a:p>
            <a:pPr lvl="1"/>
            <a:r>
              <a:rPr lang="en-US" dirty="0" smtClean="0"/>
              <a:t>Usually reduces write traffic</a:t>
            </a:r>
          </a:p>
          <a:p>
            <a:pPr lvl="1"/>
            <a:r>
              <a:rPr lang="en-US" dirty="0" smtClean="0"/>
              <a:t>Harder to make reliable, sometimes cache has only copy of data</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37613909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chemeClr val="accent1"/>
                </a:solidFill>
              </a:rPr>
              <a:t>Administrivia</a:t>
            </a:r>
            <a:endParaRPr lang="en-US" dirty="0">
              <a:solidFill>
                <a:schemeClr val="accent1"/>
              </a:solidFill>
            </a:endParaRPr>
          </a:p>
        </p:txBody>
      </p:sp>
      <p:sp>
        <p:nvSpPr>
          <p:cNvPr id="3" name="Content Placeholder 2"/>
          <p:cNvSpPr>
            <a:spLocks noGrp="1"/>
          </p:cNvSpPr>
          <p:nvPr>
            <p:ph idx="1"/>
          </p:nvPr>
        </p:nvSpPr>
        <p:spPr>
          <a:xfrm>
            <a:off x="457200" y="1143000"/>
            <a:ext cx="8229600" cy="5394959"/>
          </a:xfrm>
        </p:spPr>
        <p:txBody>
          <a:bodyPr>
            <a:normAutofit/>
          </a:bodyPr>
          <a:lstStyle/>
          <a:p>
            <a:r>
              <a:rPr lang="en-US" sz="2800" dirty="0" smtClean="0"/>
              <a:t>Project 3-1 due date </a:t>
            </a:r>
            <a:r>
              <a:rPr lang="en-US" sz="2800" dirty="0"/>
              <a:t>W</a:t>
            </a:r>
            <a:r>
              <a:rPr lang="en-US" sz="2800" dirty="0" smtClean="0"/>
              <a:t>ednesday 10/21. </a:t>
            </a:r>
          </a:p>
          <a:p>
            <a:r>
              <a:rPr lang="en-US" sz="2800" dirty="0" smtClean="0"/>
              <a:t>Project 3-2 due date now 10/28 (release 10</a:t>
            </a:r>
            <a:r>
              <a:rPr lang="en-US" sz="2800" dirty="0" smtClean="0"/>
              <a:t>/</a:t>
            </a:r>
            <a:r>
              <a:rPr lang="en-US" sz="2800" dirty="0" smtClean="0"/>
              <a:t>21</a:t>
            </a:r>
            <a:r>
              <a:rPr lang="en-US" sz="2800" dirty="0" smtClean="0"/>
              <a:t>)</a:t>
            </a:r>
            <a:endParaRPr lang="en-US" sz="2800" dirty="0" smtClean="0"/>
          </a:p>
          <a:p>
            <a:pPr marL="0" indent="0">
              <a:buNone/>
            </a:pPr>
            <a:endParaRPr lang="en-US" sz="2800" dirty="0"/>
          </a:p>
          <a:p>
            <a:r>
              <a:rPr lang="en-US" sz="2800" dirty="0" smtClean="0"/>
              <a:t>Midterm 1: </a:t>
            </a:r>
            <a:endParaRPr lang="en-US" sz="2800" dirty="0"/>
          </a:p>
          <a:p>
            <a:pPr lvl="1"/>
            <a:r>
              <a:rPr lang="en-US" sz="2400" dirty="0" smtClean="0"/>
              <a:t>grades posted</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dirty="0"/>
          </a:p>
        </p:txBody>
      </p:sp>
    </p:spTree>
    <p:extLst>
      <p:ext uri="{BB962C8B-B14F-4D97-AF65-F5344CB8AC3E}">
        <p14:creationId xmlns:p14="http://schemas.microsoft.com/office/powerpoint/2010/main" val="30685592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t>
            </a:r>
            <a:r>
              <a:rPr lang="en-US" i="1" dirty="0" smtClean="0"/>
              <a:t>Performance)</a:t>
            </a:r>
            <a:r>
              <a:rPr lang="en-US" dirty="0" smtClean="0"/>
              <a:t> Terms</a:t>
            </a:r>
            <a:endParaRPr lang="en-US" dirty="0"/>
          </a:p>
        </p:txBody>
      </p:sp>
      <p:sp>
        <p:nvSpPr>
          <p:cNvPr id="3" name="Content Placeholder 2"/>
          <p:cNvSpPr>
            <a:spLocks noGrp="1"/>
          </p:cNvSpPr>
          <p:nvPr>
            <p:ph idx="1"/>
          </p:nvPr>
        </p:nvSpPr>
        <p:spPr>
          <a:xfrm>
            <a:off x="457200" y="1600200"/>
            <a:ext cx="8686800" cy="4525963"/>
          </a:xfrm>
        </p:spPr>
        <p:txBody>
          <a:bodyPr>
            <a:normAutofit fontScale="92500"/>
          </a:bodyPr>
          <a:lstStyle/>
          <a:p>
            <a:pPr>
              <a:buClr>
                <a:schemeClr val="tx1"/>
              </a:buClr>
            </a:pPr>
            <a:r>
              <a:rPr lang="en-US" dirty="0" smtClean="0">
                <a:solidFill>
                  <a:srgbClr val="3366FF"/>
                </a:solidFill>
              </a:rPr>
              <a:t>Hit rate</a:t>
            </a:r>
            <a:r>
              <a:rPr lang="en-US" dirty="0" smtClean="0"/>
              <a:t>: fraction of accesses that hit in the cache</a:t>
            </a:r>
          </a:p>
          <a:p>
            <a:pPr>
              <a:buClr>
                <a:schemeClr val="tx1"/>
              </a:buClr>
            </a:pPr>
            <a:r>
              <a:rPr lang="en-US" dirty="0" smtClean="0">
                <a:solidFill>
                  <a:srgbClr val="3366FF"/>
                </a:solidFill>
              </a:rPr>
              <a:t>Miss rate</a:t>
            </a:r>
            <a:r>
              <a:rPr lang="en-US" dirty="0" smtClean="0"/>
              <a:t>: 1 – Hit rate</a:t>
            </a:r>
          </a:p>
          <a:p>
            <a:pPr>
              <a:buClr>
                <a:schemeClr val="tx1"/>
              </a:buClr>
            </a:pPr>
            <a:r>
              <a:rPr lang="en-US" dirty="0" smtClean="0">
                <a:solidFill>
                  <a:srgbClr val="3366FF"/>
                </a:solidFill>
              </a:rPr>
              <a:t>Miss penalty</a:t>
            </a:r>
            <a:r>
              <a:rPr lang="en-US" dirty="0" smtClean="0"/>
              <a:t>: time to replace a block from lower level in memory hierarchy to cache</a:t>
            </a:r>
          </a:p>
          <a:p>
            <a:pPr>
              <a:buClr>
                <a:schemeClr val="tx1"/>
              </a:buClr>
            </a:pPr>
            <a:r>
              <a:rPr lang="en-US" dirty="0" smtClean="0">
                <a:solidFill>
                  <a:srgbClr val="3366FF"/>
                </a:solidFill>
              </a:rPr>
              <a:t>Hit time</a:t>
            </a:r>
            <a:r>
              <a:rPr lang="en-US" dirty="0" smtClean="0"/>
              <a:t>: time to access cache memory (including tag comparison)</a:t>
            </a:r>
          </a:p>
          <a:p>
            <a:endParaRPr lang="en-US" dirty="0" smtClean="0"/>
          </a:p>
          <a:p>
            <a:r>
              <a:rPr lang="en-US" dirty="0" smtClean="0"/>
              <a:t>Abbreviation: “$” = cache (A Berkeley innovation!)</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Tree>
    <p:extLst>
      <p:ext uri="{BB962C8B-B14F-4D97-AF65-F5344CB8AC3E}">
        <p14:creationId xmlns:p14="http://schemas.microsoft.com/office/powerpoint/2010/main" val="731724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Memory Access Time (AMAT)</a:t>
            </a:r>
            <a:endParaRPr lang="en-US" dirty="0"/>
          </a:p>
        </p:txBody>
      </p:sp>
      <p:sp>
        <p:nvSpPr>
          <p:cNvPr id="3" name="Content Placeholder 2"/>
          <p:cNvSpPr>
            <a:spLocks noGrp="1"/>
          </p:cNvSpPr>
          <p:nvPr>
            <p:ph idx="1"/>
          </p:nvPr>
        </p:nvSpPr>
        <p:spPr>
          <a:xfrm>
            <a:off x="533399" y="1388532"/>
            <a:ext cx="8322733" cy="3120448"/>
          </a:xfrm>
        </p:spPr>
        <p:txBody>
          <a:bodyPr>
            <a:normAutofit/>
          </a:bodyPr>
          <a:lstStyle/>
          <a:p>
            <a:pPr>
              <a:lnSpc>
                <a:spcPct val="100000"/>
              </a:lnSpc>
              <a:spcBef>
                <a:spcPts val="600"/>
              </a:spcBef>
            </a:pPr>
            <a:r>
              <a:rPr lang="en-US" dirty="0" smtClean="0"/>
              <a:t>Average Memory Access Time (AMAT) is the average time to access memory considering both hits and misses in the cache</a:t>
            </a:r>
          </a:p>
          <a:p>
            <a:pPr marL="287338" lvl="1" indent="-287338">
              <a:lnSpc>
                <a:spcPct val="100000"/>
              </a:lnSpc>
              <a:spcBef>
                <a:spcPts val="600"/>
              </a:spcBef>
              <a:buNone/>
            </a:pPr>
            <a:r>
              <a:rPr lang="en-US" sz="3613" dirty="0" smtClean="0">
                <a:solidFill>
                  <a:srgbClr val="FF0000"/>
                </a:solidFill>
              </a:rPr>
              <a:t>AMAT =  	Time for a hit  </a:t>
            </a:r>
            <a:br>
              <a:rPr lang="en-US" sz="3613" dirty="0" smtClean="0">
                <a:solidFill>
                  <a:srgbClr val="FF0000"/>
                </a:solidFill>
              </a:rPr>
            </a:br>
            <a:r>
              <a:rPr lang="en-US" sz="3613" dirty="0" smtClean="0">
                <a:solidFill>
                  <a:srgbClr val="FF0000"/>
                </a:solidFill>
              </a:rPr>
              <a:t>							+  Miss rate × Miss penalty</a:t>
            </a:r>
            <a:endParaRPr lang="en-US" dirty="0" smtClean="0">
              <a:solidFill>
                <a:schemeClr val="accent2"/>
              </a:solidFill>
            </a:endParaRPr>
          </a:p>
          <a:p>
            <a:pPr>
              <a:lnSpc>
                <a:spcPct val="100000"/>
              </a:lnSpc>
              <a:spcBef>
                <a:spcPts val="600"/>
              </a:spcBef>
            </a:pPr>
            <a:endParaRPr lang="en-US" dirty="0" smtClean="0"/>
          </a:p>
          <a:p>
            <a:pPr>
              <a:lnSpc>
                <a:spcPct val="100000"/>
              </a:lnSpc>
              <a:spcBef>
                <a:spcPts val="600"/>
              </a:spcBef>
              <a:buNone/>
            </a:pPr>
            <a:endParaRPr lang="en-US" dirty="0" smtClean="0"/>
          </a:p>
        </p:txBody>
      </p:sp>
      <p:sp>
        <p:nvSpPr>
          <p:cNvPr id="5" name="Slide Number Placeholder 4"/>
          <p:cNvSpPr>
            <a:spLocks noGrp="1"/>
          </p:cNvSpPr>
          <p:nvPr>
            <p:ph type="sldNum" sz="quarter" idx="12"/>
          </p:nvPr>
        </p:nvSpPr>
        <p:spPr/>
        <p:txBody>
          <a:bodyPr/>
          <a:lstStyle/>
          <a:p>
            <a:fld id="{3CC63E4C-4642-794D-A2FD-70F6B81535F5}" type="slidenum">
              <a:rPr lang="en-US" smtClean="0"/>
              <a:pPr/>
              <a:t>18</a:t>
            </a:fld>
            <a:endParaRPr lang="en-US"/>
          </a:p>
        </p:txBody>
      </p:sp>
    </p:spTree>
    <p:extLst>
      <p:ext uri="{BB962C8B-B14F-4D97-AF65-F5344CB8AC3E}">
        <p14:creationId xmlns:p14="http://schemas.microsoft.com/office/powerpoint/2010/main" val="3757541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txBox="1">
            <a:spLocks noChangeArrowheads="1"/>
          </p:cNvSpPr>
          <p:nvPr/>
        </p:nvSpPr>
        <p:spPr bwMode="auto">
          <a:xfrm>
            <a:off x="1371600" y="349693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408000"/>
                </a:solidFill>
                <a:latin typeface="+mj-lt"/>
                <a:cs typeface="Courier"/>
              </a:rPr>
              <a:t>B:  400 </a:t>
            </a:r>
            <a:r>
              <a:rPr lang="en-US" sz="2800" dirty="0" err="1" smtClean="0">
                <a:solidFill>
                  <a:srgbClr val="408000"/>
                </a:solidFill>
                <a:latin typeface="+mj-lt"/>
                <a:cs typeface="Courier"/>
              </a:rPr>
              <a:t>psec</a:t>
            </a:r>
            <a:endParaRPr lang="en-US" sz="2800" dirty="0" smtClean="0">
              <a:solidFill>
                <a:srgbClr val="408000"/>
              </a:solidFill>
              <a:latin typeface="+mj-lt"/>
              <a:cs typeface="Courier"/>
            </a:endParaRPr>
          </a:p>
        </p:txBody>
      </p:sp>
      <p:sp>
        <p:nvSpPr>
          <p:cNvPr id="53251" name="TextBox 4"/>
          <p:cNvSpPr txBox="1">
            <a:spLocks noChangeArrowheads="1"/>
          </p:cNvSpPr>
          <p:nvPr/>
        </p:nvSpPr>
        <p:spPr bwMode="auto">
          <a:xfrm>
            <a:off x="1371600" y="441133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FF66A0"/>
                </a:solidFill>
                <a:latin typeface="+mj-lt"/>
                <a:cs typeface="Courier"/>
              </a:rPr>
              <a:t>C:  600 </a:t>
            </a:r>
            <a:r>
              <a:rPr lang="en-US" sz="2800" dirty="0" err="1" smtClean="0">
                <a:solidFill>
                  <a:srgbClr val="FF66A0"/>
                </a:solidFill>
                <a:latin typeface="+mj-lt"/>
                <a:cs typeface="Courier"/>
              </a:rPr>
              <a:t>psec</a:t>
            </a:r>
            <a:endParaRPr lang="en-US" sz="2800" dirty="0" smtClean="0">
              <a:solidFill>
                <a:srgbClr val="FF66A0"/>
              </a:solidFill>
              <a:latin typeface="Courier"/>
              <a:cs typeface="Courier"/>
            </a:endParaRPr>
          </a:p>
        </p:txBody>
      </p:sp>
      <p:sp>
        <p:nvSpPr>
          <p:cNvPr id="53252" name="TextBox 5"/>
          <p:cNvSpPr txBox="1">
            <a:spLocks noChangeArrowheads="1"/>
          </p:cNvSpPr>
          <p:nvPr/>
        </p:nvSpPr>
        <p:spPr bwMode="auto">
          <a:xfrm>
            <a:off x="1371600" y="5325730"/>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FFE860"/>
                </a:solidFill>
                <a:latin typeface="+mj-lt"/>
                <a:cs typeface="Courier"/>
              </a:rPr>
              <a:t>D:  ≥ 800 </a:t>
            </a:r>
            <a:r>
              <a:rPr lang="en-US" sz="2800" b="1" dirty="0" err="1" smtClean="0">
                <a:ln>
                  <a:solidFill>
                    <a:schemeClr val="tx1"/>
                  </a:solidFill>
                </a:ln>
                <a:solidFill>
                  <a:srgbClr val="FFE860"/>
                </a:solidFill>
                <a:latin typeface="+mj-lt"/>
                <a:cs typeface="Courier"/>
              </a:rPr>
              <a:t>psec</a:t>
            </a:r>
            <a:endParaRPr lang="en-US" sz="2800" b="1" dirty="0" smtClean="0">
              <a:ln>
                <a:solidFill>
                  <a:schemeClr val="tx1"/>
                </a:solidFill>
              </a:ln>
              <a:solidFill>
                <a:srgbClr val="FFE860"/>
              </a:solidFill>
              <a:latin typeface="+mj-lt"/>
              <a:cs typeface="Courier"/>
            </a:endParaRPr>
          </a:p>
        </p:txBody>
      </p:sp>
      <p:grpSp>
        <p:nvGrpSpPr>
          <p:cNvPr id="2" name="Group 10"/>
          <p:cNvGrpSpPr>
            <a:grpSpLocks/>
          </p:cNvGrpSpPr>
          <p:nvPr/>
        </p:nvGrpSpPr>
        <p:grpSpPr bwMode="auto">
          <a:xfrm>
            <a:off x="960438" y="2582530"/>
            <a:ext cx="7116762" cy="523220"/>
            <a:chOff x="960651" y="1743728"/>
            <a:chExt cx="7116549" cy="392422"/>
          </a:xfrm>
        </p:grpSpPr>
        <p:sp>
          <p:nvSpPr>
            <p:cNvPr id="53259" name="TextBox 2"/>
            <p:cNvSpPr txBox="1">
              <a:spLocks noChangeArrowheads="1"/>
            </p:cNvSpPr>
            <p:nvPr/>
          </p:nvSpPr>
          <p:spPr bwMode="auto">
            <a:xfrm>
              <a:off x="1371600" y="1743728"/>
              <a:ext cx="6705600" cy="392422"/>
            </a:xfrm>
            <a:prstGeom prst="rect">
              <a:avLst/>
            </a:prstGeom>
            <a:noFill/>
            <a:ln w="9525">
              <a:noFill/>
              <a:miter lim="800000"/>
              <a:headEnd/>
              <a:tailEnd/>
            </a:ln>
          </p:spPr>
          <p:txBody>
            <a:bodyPr>
              <a:prstTxWarp prst="textNoShape">
                <a:avLst/>
              </a:prstTxWarp>
              <a:spAutoFit/>
            </a:bodyPr>
            <a:lstStyle/>
            <a:p>
              <a:r>
                <a:rPr lang="en-US" sz="2800" dirty="0" smtClean="0">
                  <a:solidFill>
                    <a:srgbClr val="FF8000"/>
                  </a:solidFill>
                  <a:latin typeface="+mj-lt"/>
                  <a:cs typeface="Courier"/>
                </a:rPr>
                <a:t>A:  ≤200 </a:t>
              </a:r>
              <a:r>
                <a:rPr lang="en-US" sz="2800" dirty="0" err="1" smtClean="0">
                  <a:solidFill>
                    <a:srgbClr val="FF8000"/>
                  </a:solidFill>
                  <a:latin typeface="+mj-lt"/>
                  <a:cs typeface="Courier"/>
                </a:rPr>
                <a:t>psec</a:t>
              </a:r>
              <a:endParaRPr lang="en-US" sz="2800" dirty="0">
                <a:solidFill>
                  <a:srgbClr val="FF8000"/>
                </a:solidFill>
                <a:latin typeface="+mj-lt"/>
              </a:endParaRPr>
            </a:p>
          </p:txBody>
        </p:sp>
        <p:sp>
          <p:nvSpPr>
            <p:cNvPr id="53260" name="Rectangle 6"/>
            <p:cNvSpPr>
              <a:spLocks noChangeArrowheads="1"/>
            </p:cNvSpPr>
            <p:nvPr/>
          </p:nvSpPr>
          <p:spPr bwMode="auto">
            <a:xfrm>
              <a:off x="960651" y="1809750"/>
              <a:ext cx="415498" cy="276999"/>
            </a:xfrm>
            <a:prstGeom prst="rect">
              <a:avLst/>
            </a:prstGeom>
            <a:noFill/>
            <a:ln w="9525">
              <a:noFill/>
              <a:miter lim="800000"/>
              <a:headEnd/>
              <a:tailEnd/>
            </a:ln>
          </p:spPr>
          <p:txBody>
            <a:bodyPr wrap="none">
              <a:prstTxWarp prst="textNoShape">
                <a:avLst/>
              </a:prstTxWarp>
              <a:spAutoFit/>
            </a:bodyPr>
            <a:lstStyle/>
            <a:p>
              <a:r>
                <a:rPr lang="en-US" dirty="0" smtClean="0">
                  <a:latin typeface="ＭＳ ゴシック" pitchFamily="1" charset="-128"/>
                  <a:ea typeface="ＭＳ ゴシック" pitchFamily="1" charset="-128"/>
                  <a:cs typeface="ＭＳ ゴシック" pitchFamily="1" charset="-128"/>
                </a:rPr>
                <a:t>☐</a:t>
              </a:r>
              <a:endParaRPr lang="en-US" dirty="0"/>
            </a:p>
          </p:txBody>
        </p:sp>
      </p:grpSp>
      <p:sp>
        <p:nvSpPr>
          <p:cNvPr id="53254" name="Rectangle 7"/>
          <p:cNvSpPr>
            <a:spLocks noChangeArrowheads="1"/>
          </p:cNvSpPr>
          <p:nvPr/>
        </p:nvSpPr>
        <p:spPr bwMode="auto">
          <a:xfrm>
            <a:off x="960438" y="3600117"/>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sp>
        <p:nvSpPr>
          <p:cNvPr id="53255" name="Rectangle 8"/>
          <p:cNvSpPr>
            <a:spLocks noChangeArrowheads="1"/>
          </p:cNvSpPr>
          <p:nvPr/>
        </p:nvSpPr>
        <p:spPr bwMode="auto">
          <a:xfrm>
            <a:off x="960438" y="4514517"/>
            <a:ext cx="415925" cy="369888"/>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sp>
        <p:nvSpPr>
          <p:cNvPr id="53256" name="Rectangle 9"/>
          <p:cNvSpPr>
            <a:spLocks noChangeArrowheads="1"/>
          </p:cNvSpPr>
          <p:nvPr/>
        </p:nvSpPr>
        <p:spPr bwMode="auto">
          <a:xfrm>
            <a:off x="947738" y="5413042"/>
            <a:ext cx="415925" cy="368300"/>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sp>
        <p:nvSpPr>
          <p:cNvPr id="53257" name="Slide Number Placeholder 11"/>
          <p:cNvSpPr>
            <a:spLocks noGrp="1"/>
          </p:cNvSpPr>
          <p:nvPr>
            <p:ph type="sldNum" sz="quarter" idx="10"/>
          </p:nvPr>
        </p:nvSpPr>
        <p:spPr>
          <a:noFill/>
        </p:spPr>
        <p:txBody>
          <a:bodyPr/>
          <a:lstStyle/>
          <a:p>
            <a:fld id="{318A5DC7-8BDF-994F-9CC6-B289B75E5426}" type="slidenum">
              <a:rPr lang="en-US" smtClean="0"/>
              <a:pPr/>
              <a:t>19</a:t>
            </a:fld>
            <a:endParaRPr lang="en-US" dirty="0" smtClean="0"/>
          </a:p>
        </p:txBody>
      </p:sp>
      <p:sp>
        <p:nvSpPr>
          <p:cNvPr id="53258" name="TextBox 12"/>
          <p:cNvSpPr txBox="1">
            <a:spLocks noChangeArrowheads="1"/>
          </p:cNvSpPr>
          <p:nvPr/>
        </p:nvSpPr>
        <p:spPr bwMode="auto">
          <a:xfrm>
            <a:off x="357571" y="0"/>
            <a:ext cx="7876665" cy="2523768"/>
          </a:xfrm>
          <a:prstGeom prst="rect">
            <a:avLst/>
          </a:prstGeom>
          <a:noFill/>
          <a:ln w="9525">
            <a:noFill/>
            <a:miter lim="800000"/>
            <a:headEnd/>
            <a:tailEnd/>
          </a:ln>
        </p:spPr>
        <p:txBody>
          <a:bodyPr wrap="square">
            <a:prstTxWarp prst="textNoShape">
              <a:avLst/>
            </a:prstTxWarp>
            <a:spAutoFit/>
          </a:bodyPr>
          <a:lstStyle/>
          <a:p>
            <a:pPr>
              <a:lnSpc>
                <a:spcPct val="100000"/>
              </a:lnSpc>
              <a:spcBef>
                <a:spcPts val="600"/>
              </a:spcBef>
            </a:pPr>
            <a:r>
              <a:rPr lang="en-US" sz="3600" dirty="0" smtClean="0">
                <a:solidFill>
                  <a:srgbClr val="FF0000"/>
                </a:solidFill>
              </a:rPr>
              <a:t>Clickers/Peer instruction</a:t>
            </a:r>
          </a:p>
          <a:p>
            <a:pPr marL="287338" lvl="1" indent="-287338" algn="ctr">
              <a:lnSpc>
                <a:spcPct val="100000"/>
              </a:lnSpc>
              <a:spcBef>
                <a:spcPts val="600"/>
              </a:spcBef>
              <a:buNone/>
            </a:pPr>
            <a:r>
              <a:rPr lang="en-US" sz="2800" dirty="0" smtClean="0">
                <a:solidFill>
                  <a:srgbClr val="FF0000"/>
                </a:solidFill>
              </a:rPr>
              <a:t>AMAT =  Time for a hit  +  Miss rate </a:t>
            </a:r>
            <a:r>
              <a:rPr lang="en-US" sz="2800" dirty="0" err="1" smtClean="0">
                <a:solidFill>
                  <a:srgbClr val="FF0000"/>
                </a:solidFill>
              </a:rPr>
              <a:t>x</a:t>
            </a:r>
            <a:r>
              <a:rPr lang="en-US" sz="2800" dirty="0" smtClean="0">
                <a:solidFill>
                  <a:srgbClr val="FF0000"/>
                </a:solidFill>
              </a:rPr>
              <a:t> Miss penalty</a:t>
            </a:r>
            <a:endParaRPr lang="en-US" sz="1200" dirty="0" smtClean="0">
              <a:solidFill>
                <a:schemeClr val="accent2"/>
              </a:solidFill>
            </a:endParaRPr>
          </a:p>
          <a:p>
            <a:pPr>
              <a:lnSpc>
                <a:spcPct val="100000"/>
              </a:lnSpc>
              <a:spcBef>
                <a:spcPts val="600"/>
              </a:spcBef>
            </a:pPr>
            <a:r>
              <a:rPr lang="en-US" sz="2800" dirty="0" smtClean="0"/>
              <a:t>Given a 200 </a:t>
            </a:r>
            <a:r>
              <a:rPr lang="en-US" sz="2800" dirty="0" err="1" smtClean="0"/>
              <a:t>psec</a:t>
            </a:r>
            <a:r>
              <a:rPr lang="en-US" sz="2800" dirty="0" smtClean="0"/>
              <a:t> clock, a miss penalty of 50 clock cycles, a miss rate of 0.02 misses per instruction and a cache hit time of 1 clock cycle, what is AMAT?</a:t>
            </a:r>
          </a:p>
        </p:txBody>
      </p:sp>
    </p:spTree>
    <p:extLst>
      <p:ext uri="{BB962C8B-B14F-4D97-AF65-F5344CB8AC3E}">
        <p14:creationId xmlns:p14="http://schemas.microsoft.com/office/powerpoint/2010/main" val="21743858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3863180" y="2362200"/>
            <a:ext cx="937420"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90488" tIns="44450" rIns="90488" bIns="44450">
            <a:spAutoFit/>
          </a:bodyPr>
          <a:lstStyle/>
          <a:p>
            <a:pPr algn="ctr"/>
            <a:r>
              <a:rPr lang="en-US" sz="1600" dirty="0" smtClean="0">
                <a:solidFill>
                  <a:srgbClr val="000000"/>
                </a:solidFill>
              </a:rPr>
              <a:t>Second-Level</a:t>
            </a:r>
            <a:endParaRPr lang="en-US" sz="1600" dirty="0">
              <a:solidFill>
                <a:srgbClr val="000000"/>
              </a:solidFill>
            </a:endParaRPr>
          </a:p>
          <a:p>
            <a:pPr algn="ctr"/>
            <a:r>
              <a:rPr lang="en-US" sz="1600" dirty="0">
                <a:solidFill>
                  <a:srgbClr val="000000"/>
                </a:solidFill>
              </a:rPr>
              <a:t>Cache</a:t>
            </a:r>
          </a:p>
          <a:p>
            <a:pPr algn="ctr"/>
            <a:r>
              <a:rPr lang="en-US" sz="1600" dirty="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smtClean="0"/>
              <a:t>Typical </a:t>
            </a:r>
            <a:r>
              <a:rPr lang="en-US" dirty="0"/>
              <a:t>Memory Hierarchy</a:t>
            </a:r>
          </a:p>
        </p:txBody>
      </p:sp>
      <p:sp>
        <p:nvSpPr>
          <p:cNvPr id="1487878" name="Rectangle 6"/>
          <p:cNvSpPr>
            <a:spLocks noChangeArrowheads="1"/>
          </p:cNvSpPr>
          <p:nvPr/>
        </p:nvSpPr>
        <p:spPr bwMode="auto">
          <a:xfrm>
            <a:off x="1011587" y="1773592"/>
            <a:ext cx="2716213" cy="242888"/>
          </a:xfrm>
          <a:prstGeom prst="rect">
            <a:avLst/>
          </a:prstGeom>
          <a:noFill/>
          <a:ln w="25400">
            <a:solidFill>
              <a:schemeClr val="tx1"/>
            </a:solidFill>
            <a:miter lim="800000"/>
            <a:headEnd/>
            <a:tailEnd/>
          </a:ln>
          <a:effectLst/>
        </p:spPr>
        <p:txBody>
          <a:bodyPr wrap="none" anchor="ctr"/>
          <a:lstStyle/>
          <a:p>
            <a:endParaRPr lang="en-US"/>
          </a:p>
        </p:txBody>
      </p:sp>
      <p:sp>
        <p:nvSpPr>
          <p:cNvPr id="1487879" name="Rectangle 7"/>
          <p:cNvSpPr>
            <a:spLocks noChangeArrowheads="1"/>
          </p:cNvSpPr>
          <p:nvPr/>
        </p:nvSpPr>
        <p:spPr bwMode="auto">
          <a:xfrm>
            <a:off x="1925987" y="1697392"/>
            <a:ext cx="835025"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Control</a:t>
            </a:r>
          </a:p>
        </p:txBody>
      </p:sp>
      <p:sp>
        <p:nvSpPr>
          <p:cNvPr id="1487880" name="Rectangle 8"/>
          <p:cNvSpPr>
            <a:spLocks noChangeArrowheads="1"/>
          </p:cNvSpPr>
          <p:nvPr/>
        </p:nvSpPr>
        <p:spPr bwMode="auto">
          <a:xfrm>
            <a:off x="962375" y="2230792"/>
            <a:ext cx="1422400" cy="1347788"/>
          </a:xfrm>
          <a:prstGeom prst="rect">
            <a:avLst/>
          </a:prstGeom>
          <a:noFill/>
          <a:ln w="25400">
            <a:solidFill>
              <a:schemeClr val="tx1"/>
            </a:solidFill>
            <a:miter lim="800000"/>
            <a:headEnd/>
            <a:tailEnd/>
          </a:ln>
          <a:effectLst/>
        </p:spPr>
        <p:txBody>
          <a:bodyPr wrap="none" anchor="ctr"/>
          <a:lstStyle/>
          <a:p>
            <a:endParaRPr lang="en-US"/>
          </a:p>
        </p:txBody>
      </p:sp>
      <p:sp>
        <p:nvSpPr>
          <p:cNvPr id="1487881" name="Rectangle 9"/>
          <p:cNvSpPr>
            <a:spLocks noChangeArrowheads="1"/>
          </p:cNvSpPr>
          <p:nvPr/>
        </p:nvSpPr>
        <p:spPr bwMode="auto">
          <a:xfrm>
            <a:off x="1011587" y="2764192"/>
            <a:ext cx="10048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Datapath</a:t>
            </a:r>
          </a:p>
        </p:txBody>
      </p:sp>
      <p:sp>
        <p:nvSpPr>
          <p:cNvPr id="1487882" name="Rectangle 10"/>
          <p:cNvSpPr>
            <a:spLocks noChangeArrowheads="1"/>
          </p:cNvSpPr>
          <p:nvPr/>
        </p:nvSpPr>
        <p:spPr bwMode="auto">
          <a:xfrm>
            <a:off x="7640987" y="1240192"/>
            <a:ext cx="1117600" cy="2432050"/>
          </a:xfrm>
          <a:prstGeom prst="rect">
            <a:avLst/>
          </a:prstGeom>
          <a:noFill/>
          <a:ln w="25400">
            <a:solidFill>
              <a:schemeClr val="tx1"/>
            </a:solidFill>
            <a:miter lim="800000"/>
            <a:headEnd/>
            <a:tailEnd/>
          </a:ln>
          <a:effectLst/>
        </p:spPr>
        <p:txBody>
          <a:bodyPr wrap="none" anchor="ctr"/>
          <a:lstStyle/>
          <a:p>
            <a:endParaRPr lang="en-US"/>
          </a:p>
        </p:txBody>
      </p:sp>
      <p:sp>
        <p:nvSpPr>
          <p:cNvPr id="1487883" name="Rectangle 11"/>
          <p:cNvSpPr>
            <a:spLocks noChangeArrowheads="1"/>
          </p:cNvSpPr>
          <p:nvPr/>
        </p:nvSpPr>
        <p:spPr bwMode="auto">
          <a:xfrm>
            <a:off x="7662080" y="2230792"/>
            <a:ext cx="1054777" cy="1074653"/>
          </a:xfrm>
          <a:prstGeom prst="rect">
            <a:avLst/>
          </a:prstGeom>
          <a:noFill/>
          <a:ln w="12700">
            <a:noFill/>
            <a:miter lim="800000"/>
            <a:headEnd/>
            <a:tailEnd/>
          </a:ln>
          <a:effectLst/>
        </p:spPr>
        <p:txBody>
          <a:bodyPr wrap="square" lIns="90488" tIns="44450" rIns="90488" bIns="44450">
            <a:spAutoFit/>
          </a:bodyPr>
          <a:lstStyle/>
          <a:p>
            <a:pPr algn="ctr"/>
            <a:r>
              <a:rPr lang="en-US" sz="1600" dirty="0">
                <a:solidFill>
                  <a:schemeClr val="tx1"/>
                </a:solidFill>
              </a:rPr>
              <a:t>Secondary</a:t>
            </a:r>
          </a:p>
          <a:p>
            <a:pPr algn="ctr"/>
            <a:r>
              <a:rPr lang="en-US" sz="1600" dirty="0">
                <a:solidFill>
                  <a:schemeClr val="tx1"/>
                </a:solidFill>
              </a:rPr>
              <a:t>Memory</a:t>
            </a:r>
          </a:p>
          <a:p>
            <a:pPr algn="ctr"/>
            <a:r>
              <a:rPr lang="en-US" sz="1600" dirty="0">
                <a:solidFill>
                  <a:schemeClr val="tx1"/>
                </a:solidFill>
              </a:rPr>
              <a:t>(</a:t>
            </a:r>
            <a:r>
              <a:rPr lang="en-US" sz="1600" dirty="0" smtClean="0">
                <a:solidFill>
                  <a:schemeClr val="tx1"/>
                </a:solidFill>
              </a:rPr>
              <a:t>Disk</a:t>
            </a:r>
          </a:p>
          <a:p>
            <a:pPr algn="ctr"/>
            <a:r>
              <a:rPr lang="en-US" sz="1600" dirty="0" smtClean="0"/>
              <a:t>Or </a:t>
            </a:r>
            <a:r>
              <a:rPr lang="en-US" sz="1600" dirty="0" smtClean="0">
                <a:solidFill>
                  <a:schemeClr val="tx1"/>
                </a:solidFill>
              </a:rPr>
              <a:t>Flash)</a:t>
            </a:r>
            <a:endParaRPr lang="en-US" sz="1600" dirty="0">
              <a:solidFill>
                <a:schemeClr val="tx1"/>
              </a:solidFill>
            </a:endParaRPr>
          </a:p>
        </p:txBody>
      </p:sp>
      <p:sp>
        <p:nvSpPr>
          <p:cNvPr id="1487884" name="Rectangle 12"/>
          <p:cNvSpPr>
            <a:spLocks noChangeArrowheads="1"/>
          </p:cNvSpPr>
          <p:nvPr/>
        </p:nvSpPr>
        <p:spPr bwMode="auto">
          <a:xfrm>
            <a:off x="809974" y="1468792"/>
            <a:ext cx="5133626" cy="2219325"/>
          </a:xfrm>
          <a:prstGeom prst="rect">
            <a:avLst/>
          </a:prstGeom>
          <a:noFill/>
          <a:ln w="25400">
            <a:solidFill>
              <a:schemeClr val="tx1"/>
            </a:solidFill>
            <a:miter lim="800000"/>
            <a:headEnd/>
            <a:tailEnd/>
          </a:ln>
          <a:effectLst/>
        </p:spPr>
        <p:txBody>
          <a:bodyPr wrap="none" anchor="ctr"/>
          <a:lstStyle/>
          <a:p>
            <a:endParaRPr lang="en-US"/>
          </a:p>
        </p:txBody>
      </p:sp>
      <p:sp>
        <p:nvSpPr>
          <p:cNvPr id="1487885" name="Rectangle 13"/>
          <p:cNvSpPr>
            <a:spLocks noChangeArrowheads="1"/>
          </p:cNvSpPr>
          <p:nvPr/>
        </p:nvSpPr>
        <p:spPr bwMode="auto">
          <a:xfrm>
            <a:off x="2032798" y="1466066"/>
            <a:ext cx="2144713"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On-Chip Components</a:t>
            </a:r>
          </a:p>
        </p:txBody>
      </p:sp>
      <p:sp>
        <p:nvSpPr>
          <p:cNvPr id="1487886" name="Line 14"/>
          <p:cNvSpPr>
            <a:spLocks noChangeShapeType="1"/>
          </p:cNvSpPr>
          <p:nvPr/>
        </p:nvSpPr>
        <p:spPr bwMode="auto">
          <a:xfrm flipV="1">
            <a:off x="2230787" y="1087792"/>
            <a:ext cx="5791200" cy="1676400"/>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7" name="Line 15"/>
          <p:cNvSpPr>
            <a:spLocks noChangeShapeType="1"/>
          </p:cNvSpPr>
          <p:nvPr/>
        </p:nvSpPr>
        <p:spPr bwMode="auto">
          <a:xfrm>
            <a:off x="2327625" y="3537305"/>
            <a:ext cx="5541962" cy="217487"/>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8" name="Rectangle 16"/>
          <p:cNvSpPr>
            <a:spLocks noChangeArrowheads="1"/>
          </p:cNvSpPr>
          <p:nvPr/>
        </p:nvSpPr>
        <p:spPr bwMode="auto">
          <a:xfrm>
            <a:off x="1952975" y="2830867"/>
            <a:ext cx="355600" cy="693738"/>
          </a:xfrm>
          <a:prstGeom prst="rect">
            <a:avLst/>
          </a:prstGeom>
          <a:noFill/>
          <a:ln w="25400">
            <a:solidFill>
              <a:schemeClr val="tx1"/>
            </a:solidFill>
            <a:miter lim="800000"/>
            <a:headEnd/>
            <a:tailEnd/>
          </a:ln>
          <a:effectLst/>
        </p:spPr>
        <p:txBody>
          <a:bodyPr wrap="none" anchor="ctr"/>
          <a:lstStyle/>
          <a:p>
            <a:endParaRPr lang="en-US"/>
          </a:p>
        </p:txBody>
      </p:sp>
      <p:sp>
        <p:nvSpPr>
          <p:cNvPr id="1487889" name="Rectangle 17"/>
          <p:cNvSpPr>
            <a:spLocks noChangeArrowheads="1"/>
          </p:cNvSpPr>
          <p:nvPr/>
        </p:nvSpPr>
        <p:spPr bwMode="auto">
          <a:xfrm rot="5400000">
            <a:off x="1663256" y="3103123"/>
            <a:ext cx="1011238" cy="333375"/>
          </a:xfrm>
          <a:prstGeom prst="rect">
            <a:avLst/>
          </a:prstGeom>
          <a:noFill/>
          <a:ln w="12700">
            <a:noFill/>
            <a:miter lim="800000"/>
            <a:headEnd/>
            <a:tailEnd/>
          </a:ln>
          <a:effectLst/>
        </p:spPr>
        <p:txBody>
          <a:bodyPr lIns="90488" tIns="44450" rIns="90488" bIns="44450">
            <a:spAutoFit/>
          </a:bodyPr>
          <a:lstStyle/>
          <a:p>
            <a:r>
              <a:rPr lang="en-US" sz="1600">
                <a:solidFill>
                  <a:schemeClr val="tx1"/>
                </a:solidFill>
              </a:rPr>
              <a:t>RegFile</a:t>
            </a:r>
          </a:p>
        </p:txBody>
      </p:sp>
      <p:sp>
        <p:nvSpPr>
          <p:cNvPr id="1487891" name="Rectangle 19" descr="10%"/>
          <p:cNvSpPr>
            <a:spLocks noChangeArrowheads="1"/>
          </p:cNvSpPr>
          <p:nvPr/>
        </p:nvSpPr>
        <p:spPr bwMode="auto">
          <a:xfrm>
            <a:off x="6248400" y="1981200"/>
            <a:ext cx="1041400" cy="1350963"/>
          </a:xfrm>
          <a:prstGeom prst="rect">
            <a:avLst/>
          </a:prstGeom>
          <a:noFill/>
          <a:ln w="25400">
            <a:solidFill>
              <a:schemeClr val="tx1"/>
            </a:solidFill>
            <a:miter lim="800000"/>
            <a:headEnd/>
            <a:tailEnd/>
          </a:ln>
          <a:effectLst/>
        </p:spPr>
        <p:txBody>
          <a:bodyPr wrap="none" anchor="ctr"/>
          <a:lstStyle/>
          <a:p>
            <a:endParaRPr lang="en-US"/>
          </a:p>
        </p:txBody>
      </p:sp>
      <p:sp>
        <p:nvSpPr>
          <p:cNvPr id="1487892" name="Rectangle 20"/>
          <p:cNvSpPr>
            <a:spLocks noChangeArrowheads="1"/>
          </p:cNvSpPr>
          <p:nvPr/>
        </p:nvSpPr>
        <p:spPr bwMode="auto">
          <a:xfrm>
            <a:off x="6324600" y="2286000"/>
            <a:ext cx="915988" cy="822325"/>
          </a:xfrm>
          <a:prstGeom prst="rect">
            <a:avLst/>
          </a:prstGeom>
          <a:noFill/>
          <a:ln w="12700">
            <a:noFill/>
            <a:miter lim="800000"/>
            <a:headEnd/>
            <a:tailEnd/>
          </a:ln>
          <a:effectLst/>
        </p:spPr>
        <p:txBody>
          <a:bodyPr wrap="none" lIns="90488" tIns="44450" rIns="90488" bIns="44450">
            <a:spAutoFit/>
          </a:bodyPr>
          <a:lstStyle/>
          <a:p>
            <a:pPr algn="ctr"/>
            <a:r>
              <a:rPr lang="en-US" sz="1600" dirty="0">
                <a:solidFill>
                  <a:srgbClr val="000000"/>
                </a:solidFill>
              </a:rPr>
              <a:t>Main</a:t>
            </a:r>
          </a:p>
          <a:p>
            <a:pPr algn="ctr"/>
            <a:r>
              <a:rPr lang="en-US" sz="1600" dirty="0">
                <a:solidFill>
                  <a:srgbClr val="000000"/>
                </a:solidFill>
              </a:rPr>
              <a:t>Memory</a:t>
            </a:r>
          </a:p>
          <a:p>
            <a:pPr algn="ctr"/>
            <a:r>
              <a:rPr lang="en-US" sz="1600" dirty="0">
                <a:solidFill>
                  <a:srgbClr val="000000"/>
                </a:solidFill>
              </a:rPr>
              <a:t>(DRAM)</a:t>
            </a:r>
          </a:p>
        </p:txBody>
      </p:sp>
      <p:sp>
        <p:nvSpPr>
          <p:cNvPr id="1487893" name="Rectangle 21"/>
          <p:cNvSpPr>
            <a:spLocks noChangeArrowheads="1"/>
          </p:cNvSpPr>
          <p:nvPr/>
        </p:nvSpPr>
        <p:spPr bwMode="auto">
          <a:xfrm rot="5400000">
            <a:off x="3074544" y="2988824"/>
            <a:ext cx="766763" cy="5778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a:r>
              <a:rPr lang="en-US" sz="1600" dirty="0">
                <a:solidFill>
                  <a:srgbClr val="000000"/>
                </a:solidFill>
              </a:rPr>
              <a:t>Data</a:t>
            </a:r>
          </a:p>
          <a:p>
            <a:pPr algn="ctr"/>
            <a:r>
              <a:rPr lang="en-US" sz="1600" dirty="0">
                <a:solidFill>
                  <a:srgbClr val="000000"/>
                </a:solidFill>
              </a:rPr>
              <a:t>Cache</a:t>
            </a:r>
          </a:p>
        </p:txBody>
      </p:sp>
      <p:sp>
        <p:nvSpPr>
          <p:cNvPr id="1487895" name="Rectangle 23"/>
          <p:cNvSpPr>
            <a:spLocks noChangeArrowheads="1"/>
          </p:cNvSpPr>
          <p:nvPr/>
        </p:nvSpPr>
        <p:spPr bwMode="auto">
          <a:xfrm rot="5400000">
            <a:off x="3082480" y="2303024"/>
            <a:ext cx="766763" cy="577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a:r>
              <a:rPr lang="en-US" sz="1600" dirty="0" err="1">
                <a:solidFill>
                  <a:srgbClr val="000000"/>
                </a:solidFill>
              </a:rPr>
              <a:t>Instr</a:t>
            </a:r>
            <a:endParaRPr lang="en-US" sz="1600" dirty="0">
              <a:solidFill>
                <a:srgbClr val="000000"/>
              </a:solidFill>
            </a:endParaRPr>
          </a:p>
          <a:p>
            <a:pPr algn="ctr"/>
            <a:r>
              <a:rPr lang="en-US" sz="1600" dirty="0">
                <a:solidFill>
                  <a:srgbClr val="000000"/>
                </a:solidFill>
              </a:rPr>
              <a:t>Cache</a:t>
            </a:r>
          </a:p>
        </p:txBody>
      </p:sp>
      <p:sp>
        <p:nvSpPr>
          <p:cNvPr id="1487901" name="Rectangle 29"/>
          <p:cNvSpPr>
            <a:spLocks noChangeArrowheads="1"/>
          </p:cNvSpPr>
          <p:nvPr/>
        </p:nvSpPr>
        <p:spPr bwMode="auto">
          <a:xfrm>
            <a:off x="173387" y="3907192"/>
            <a:ext cx="8566448"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Speed </a:t>
            </a:r>
            <a:r>
              <a:rPr lang="en-US" b="1" dirty="0" smtClean="0">
                <a:solidFill>
                  <a:schemeClr val="tx1"/>
                </a:solidFill>
              </a:rPr>
              <a:t>(cycles</a:t>
            </a:r>
            <a:r>
              <a:rPr lang="en-US" b="1" dirty="0">
                <a:solidFill>
                  <a:schemeClr val="tx1"/>
                </a:solidFill>
              </a:rPr>
              <a:t>)</a:t>
            </a:r>
            <a:r>
              <a:rPr lang="en-US" b="1" dirty="0" smtClean="0">
                <a:solidFill>
                  <a:schemeClr val="tx1"/>
                </a:solidFill>
              </a:rPr>
              <a:t>:        </a:t>
            </a:r>
            <a:r>
              <a:rPr lang="en-US" dirty="0">
                <a:solidFill>
                  <a:schemeClr val="tx1"/>
                </a:solidFill>
                <a:cs typeface="Arial" charset="0"/>
              </a:rPr>
              <a:t>½</a:t>
            </a:r>
            <a:r>
              <a:rPr lang="en-US" dirty="0">
                <a:solidFill>
                  <a:schemeClr val="tx1"/>
                </a:solidFill>
              </a:rPr>
              <a:t>’s            </a:t>
            </a:r>
            <a:r>
              <a:rPr lang="en-US" dirty="0" smtClean="0">
                <a:solidFill>
                  <a:schemeClr val="tx1"/>
                </a:solidFill>
              </a:rPr>
              <a:t>         1</a:t>
            </a:r>
            <a:r>
              <a:rPr lang="en-US" dirty="0">
                <a:solidFill>
                  <a:schemeClr val="tx1"/>
                </a:solidFill>
              </a:rPr>
              <a:t>’s                 </a:t>
            </a:r>
            <a:r>
              <a:rPr lang="en-US" dirty="0" smtClean="0">
                <a:solidFill>
                  <a:schemeClr val="tx1"/>
                </a:solidFill>
              </a:rPr>
              <a:t>          10</a:t>
            </a:r>
            <a:r>
              <a:rPr lang="en-US" dirty="0">
                <a:solidFill>
                  <a:schemeClr val="tx1"/>
                </a:solidFill>
              </a:rPr>
              <a:t>’s            </a:t>
            </a:r>
            <a:r>
              <a:rPr lang="en-US" dirty="0" smtClean="0">
                <a:solidFill>
                  <a:schemeClr val="tx1"/>
                </a:solidFill>
              </a:rPr>
              <a:t>   100</a:t>
            </a:r>
            <a:r>
              <a:rPr lang="en-US" dirty="0">
                <a:solidFill>
                  <a:schemeClr val="tx1"/>
                </a:solidFill>
              </a:rPr>
              <a:t>’s       </a:t>
            </a:r>
            <a:r>
              <a:rPr lang="en-US" dirty="0" smtClean="0">
                <a:solidFill>
                  <a:schemeClr val="tx1"/>
                </a:solidFill>
              </a:rPr>
              <a:t>        1,000,000’s</a:t>
            </a:r>
            <a:endParaRPr lang="en-US" dirty="0">
              <a:solidFill>
                <a:schemeClr val="tx1"/>
              </a:solidFill>
            </a:endParaRPr>
          </a:p>
        </p:txBody>
      </p:sp>
      <p:sp>
        <p:nvSpPr>
          <p:cNvPr id="1487902" name="Rectangle 30"/>
          <p:cNvSpPr>
            <a:spLocks noChangeArrowheads="1"/>
          </p:cNvSpPr>
          <p:nvPr/>
        </p:nvSpPr>
        <p:spPr bwMode="auto">
          <a:xfrm>
            <a:off x="173387" y="4288192"/>
            <a:ext cx="8401464"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Size (bytes):    </a:t>
            </a:r>
            <a:r>
              <a:rPr lang="en-US" dirty="0">
                <a:solidFill>
                  <a:schemeClr val="tx1"/>
                </a:solidFill>
              </a:rPr>
              <a:t>  </a:t>
            </a:r>
            <a:r>
              <a:rPr lang="en-US" dirty="0" smtClean="0">
                <a:solidFill>
                  <a:schemeClr val="tx1"/>
                </a:solidFill>
              </a:rPr>
              <a:t>   100</a:t>
            </a:r>
            <a:r>
              <a:rPr lang="en-US" dirty="0">
                <a:solidFill>
                  <a:schemeClr val="tx1"/>
                </a:solidFill>
              </a:rPr>
              <a:t>’s   </a:t>
            </a:r>
            <a:r>
              <a:rPr lang="en-US" b="1" dirty="0">
                <a:solidFill>
                  <a:schemeClr val="tx1"/>
                </a:solidFill>
              </a:rPr>
              <a:t>    </a:t>
            </a:r>
            <a:r>
              <a:rPr lang="en-US" b="1" dirty="0" smtClean="0">
                <a:solidFill>
                  <a:schemeClr val="tx1"/>
                </a:solidFill>
              </a:rPr>
              <a:t>  </a:t>
            </a:r>
            <a:r>
              <a:rPr lang="en-US" dirty="0" smtClean="0">
                <a:solidFill>
                  <a:schemeClr val="tx1"/>
                </a:solidFill>
              </a:rPr>
              <a:t>         10K’s                         M’s                    G’s                      T’s</a:t>
            </a:r>
            <a:endParaRPr lang="en-US" dirty="0">
              <a:solidFill>
                <a:schemeClr val="tx1"/>
              </a:solidFill>
            </a:endParaRPr>
          </a:p>
        </p:txBody>
      </p:sp>
      <p:sp>
        <p:nvSpPr>
          <p:cNvPr id="33" name="Slide Number Placeholder 32"/>
          <p:cNvSpPr>
            <a:spLocks noGrp="1"/>
          </p:cNvSpPr>
          <p:nvPr>
            <p:ph type="sldNum" sz="quarter" idx="12"/>
          </p:nvPr>
        </p:nvSpPr>
        <p:spPr/>
        <p:txBody>
          <a:bodyPr/>
          <a:lstStyle/>
          <a:p>
            <a:fld id="{3CC63E4C-4642-794D-A2FD-70F6B81535F5}" type="slidenum">
              <a:rPr lang="en-US" smtClean="0"/>
              <a:pPr/>
              <a:t>2</a:t>
            </a:fld>
            <a:endParaRPr lang="en-US"/>
          </a:p>
        </p:txBody>
      </p:sp>
      <p:sp>
        <p:nvSpPr>
          <p:cNvPr id="36" name="Content Placeholder 30"/>
          <p:cNvSpPr>
            <a:spLocks noGrp="1"/>
          </p:cNvSpPr>
          <p:nvPr>
            <p:ph idx="1"/>
          </p:nvPr>
        </p:nvSpPr>
        <p:spPr>
          <a:xfrm>
            <a:off x="320762" y="5179429"/>
            <a:ext cx="8229600" cy="1193800"/>
          </a:xfrm>
        </p:spPr>
        <p:txBody>
          <a:bodyPr>
            <a:normAutofit fontScale="70000" lnSpcReduction="20000"/>
          </a:bodyPr>
          <a:lstStyle/>
          <a:p>
            <a:pPr>
              <a:buClr>
                <a:schemeClr val="tx1"/>
              </a:buClr>
            </a:pPr>
            <a:r>
              <a:rPr lang="en-US" dirty="0" smtClean="0">
                <a:solidFill>
                  <a:srgbClr val="FF0000"/>
                </a:solidFill>
              </a:rPr>
              <a:t>Principle of locality + memory hierarchy </a:t>
            </a:r>
            <a:r>
              <a:rPr lang="en-US" dirty="0" smtClean="0"/>
              <a:t>presents programmer with ≈ as much memory as is available in the </a:t>
            </a:r>
            <a:r>
              <a:rPr lang="en-US" i="1" dirty="0" smtClean="0">
                <a:solidFill>
                  <a:srgbClr val="0000FF"/>
                </a:solidFill>
              </a:rPr>
              <a:t>cheapest</a:t>
            </a:r>
            <a:r>
              <a:rPr lang="en-US" dirty="0" smtClean="0">
                <a:solidFill>
                  <a:srgbClr val="0000FF"/>
                </a:solidFill>
              </a:rPr>
              <a:t> </a:t>
            </a:r>
            <a:r>
              <a:rPr lang="en-US" dirty="0" smtClean="0"/>
              <a:t>technology at the ≈ speed offered by the </a:t>
            </a:r>
            <a:r>
              <a:rPr lang="en-US" i="1" dirty="0" smtClean="0">
                <a:solidFill>
                  <a:srgbClr val="0000FF"/>
                </a:solidFill>
              </a:rPr>
              <a:t>fastest</a:t>
            </a:r>
            <a:r>
              <a:rPr lang="en-US" dirty="0" smtClean="0">
                <a:solidFill>
                  <a:srgbClr val="0000FF"/>
                </a:solidFill>
              </a:rPr>
              <a:t> </a:t>
            </a:r>
            <a:r>
              <a:rPr lang="en-US" dirty="0" smtClean="0"/>
              <a:t>technology</a:t>
            </a:r>
          </a:p>
          <a:p>
            <a:endParaRPr lang="en-US" dirty="0"/>
          </a:p>
        </p:txBody>
      </p:sp>
      <p:grpSp>
        <p:nvGrpSpPr>
          <p:cNvPr id="30" name="Group 29"/>
          <p:cNvGrpSpPr/>
          <p:nvPr/>
        </p:nvGrpSpPr>
        <p:grpSpPr>
          <a:xfrm>
            <a:off x="481357" y="4658696"/>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a:lnSpc>
                  <a:spcPct val="85000"/>
                </a:lnSpc>
              </a:pPr>
              <a:r>
                <a:rPr lang="en-US" b="1" dirty="0">
                  <a:solidFill>
                    <a:schemeClr val="tx1"/>
                  </a:solidFill>
                </a:rPr>
                <a:t> </a:t>
              </a:r>
              <a:r>
                <a:rPr lang="en-US" b="1" dirty="0" smtClean="0">
                  <a:solidFill>
                    <a:schemeClr val="tx1"/>
                  </a:solidFill>
                </a:rPr>
                <a:t>Cost/bit:         </a:t>
              </a:r>
              <a:r>
                <a:rPr lang="en-US" dirty="0">
                  <a:solidFill>
                    <a:schemeClr val="tx1"/>
                  </a:solidFill>
                </a:rPr>
                <a:t>highest                                                                             </a:t>
              </a:r>
              <a:r>
                <a:rPr lang="en-US" dirty="0" smtClean="0">
                  <a:solidFill>
                    <a:schemeClr val="tx1"/>
                  </a:solidFill>
                </a:rPr>
                <a:t>                    </a:t>
              </a:r>
              <a:r>
                <a:rPr lang="en-US" dirty="0">
                  <a:solidFill>
                    <a:schemeClr val="tx1"/>
                  </a:solidFill>
                </a:rPr>
                <a:t>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31" name="Rectangle 3" descr="10%"/>
          <p:cNvSpPr>
            <a:spLocks noChangeArrowheads="1"/>
          </p:cNvSpPr>
          <p:nvPr/>
        </p:nvSpPr>
        <p:spPr bwMode="auto">
          <a:xfrm>
            <a:off x="5029200" y="1905000"/>
            <a:ext cx="838200" cy="16002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90488" tIns="44450" rIns="90488" bIns="0">
            <a:normAutofit/>
          </a:bodyPr>
          <a:lstStyle/>
          <a:p>
            <a:pPr algn="ctr"/>
            <a:r>
              <a:rPr lang="en-US" sz="1600" dirty="0" smtClean="0">
                <a:solidFill>
                  <a:srgbClr val="000000"/>
                </a:solidFill>
              </a:rPr>
              <a:t>Third-Level</a:t>
            </a:r>
            <a:endParaRPr lang="en-US" sz="1600" dirty="0">
              <a:solidFill>
                <a:srgbClr val="000000"/>
              </a:solidFill>
            </a:endParaRPr>
          </a:p>
          <a:p>
            <a:pPr algn="ctr"/>
            <a:r>
              <a:rPr lang="en-US" sz="1600" dirty="0">
                <a:solidFill>
                  <a:srgbClr val="000000"/>
                </a:solidFill>
              </a:rPr>
              <a:t>Cache</a:t>
            </a:r>
          </a:p>
          <a:p>
            <a:pPr algn="ctr"/>
            <a:r>
              <a:rPr lang="en-US" sz="1600" dirty="0">
                <a:solidFill>
                  <a:srgbClr val="000000"/>
                </a:solidFill>
              </a:rPr>
              <a:t>(SRAM)</a:t>
            </a:r>
          </a:p>
        </p:txBody>
      </p:sp>
    </p:spTree>
    <p:extLst>
      <p:ext uri="{BB962C8B-B14F-4D97-AF65-F5344CB8AC3E}">
        <p14:creationId xmlns:p14="http://schemas.microsoft.com/office/powerpoint/2010/main" val="4108572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2774" y="0"/>
            <a:ext cx="8485560" cy="939523"/>
          </a:xfrm>
        </p:spPr>
        <p:txBody>
          <a:bodyPr>
            <a:noAutofit/>
          </a:bodyPr>
          <a:lstStyle/>
          <a:p>
            <a:pPr>
              <a:lnSpc>
                <a:spcPct val="85000"/>
              </a:lnSpc>
            </a:pPr>
            <a:r>
              <a:rPr lang="en-US" sz="2800" dirty="0" smtClean="0"/>
              <a:t>Example: </a:t>
            </a:r>
            <a:r>
              <a:rPr lang="en-US" sz="2800" dirty="0"/>
              <a:t>Direct-Mapped </a:t>
            </a:r>
            <a:r>
              <a:rPr lang="en-US" sz="2800" dirty="0" smtClean="0"/>
              <a:t>Cache</a:t>
            </a:r>
            <a:r>
              <a:rPr lang="en-US" sz="2800" dirty="0"/>
              <a:t/>
            </a:r>
            <a:br>
              <a:rPr lang="en-US" sz="2800" dirty="0"/>
            </a:br>
            <a:r>
              <a:rPr lang="en-US" sz="2800" dirty="0" smtClean="0"/>
              <a:t>with 4 Single-Word Blocks, Worst-Case Reference String</a:t>
            </a:r>
          </a:p>
        </p:txBody>
      </p:sp>
      <p:grpSp>
        <p:nvGrpSpPr>
          <p:cNvPr id="2" name="Group 3"/>
          <p:cNvGrpSpPr>
            <a:grpSpLocks/>
          </p:cNvGrpSpPr>
          <p:nvPr/>
        </p:nvGrpSpPr>
        <p:grpSpPr bwMode="auto">
          <a:xfrm>
            <a:off x="1295400" y="2618132"/>
            <a:ext cx="990600" cy="1219200"/>
            <a:chOff x="1344" y="1056"/>
            <a:chExt cx="624" cy="768"/>
          </a:xfrm>
        </p:grpSpPr>
        <p:sp>
          <p:nvSpPr>
            <p:cNvPr id="41052"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53"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4"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5"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8"/>
          <p:cNvGrpSpPr>
            <a:grpSpLocks/>
          </p:cNvGrpSpPr>
          <p:nvPr/>
        </p:nvGrpSpPr>
        <p:grpSpPr bwMode="auto">
          <a:xfrm>
            <a:off x="3276600" y="2618132"/>
            <a:ext cx="990600" cy="1219200"/>
            <a:chOff x="1344" y="1056"/>
            <a:chExt cx="624" cy="768"/>
          </a:xfrm>
        </p:grpSpPr>
        <p:sp>
          <p:nvSpPr>
            <p:cNvPr id="41048" name="Rectangle 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49" name="Line 1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0" name="Line 1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1" name="Line 1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4" name="Group 13"/>
          <p:cNvGrpSpPr>
            <a:grpSpLocks/>
          </p:cNvGrpSpPr>
          <p:nvPr/>
        </p:nvGrpSpPr>
        <p:grpSpPr bwMode="auto">
          <a:xfrm>
            <a:off x="5334000" y="2618132"/>
            <a:ext cx="990600" cy="1219200"/>
            <a:chOff x="1344" y="1056"/>
            <a:chExt cx="624" cy="768"/>
          </a:xfrm>
        </p:grpSpPr>
        <p:sp>
          <p:nvSpPr>
            <p:cNvPr id="41044" name="Rectangle 1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45" name="Line 1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6" name="Line 1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7" name="Line 1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5" name="Group 18"/>
          <p:cNvGrpSpPr>
            <a:grpSpLocks/>
          </p:cNvGrpSpPr>
          <p:nvPr/>
        </p:nvGrpSpPr>
        <p:grpSpPr bwMode="auto">
          <a:xfrm>
            <a:off x="7391400" y="2618132"/>
            <a:ext cx="990600" cy="1219200"/>
            <a:chOff x="1344" y="1056"/>
            <a:chExt cx="624" cy="768"/>
          </a:xfrm>
        </p:grpSpPr>
        <p:sp>
          <p:nvSpPr>
            <p:cNvPr id="41040" name="Rectangle 1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41" name="Line 2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2" name="Line 2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3" name="Line 2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 name="Group 23"/>
          <p:cNvGrpSpPr>
            <a:grpSpLocks/>
          </p:cNvGrpSpPr>
          <p:nvPr/>
        </p:nvGrpSpPr>
        <p:grpSpPr bwMode="auto">
          <a:xfrm>
            <a:off x="7391400" y="4446932"/>
            <a:ext cx="990600" cy="1219200"/>
            <a:chOff x="1344" y="1056"/>
            <a:chExt cx="624" cy="768"/>
          </a:xfrm>
        </p:grpSpPr>
        <p:sp>
          <p:nvSpPr>
            <p:cNvPr id="41036" name="Rectangle 2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37" name="Line 2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8" name="Line 2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9" name="Line 2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7" name="Group 28"/>
          <p:cNvGrpSpPr>
            <a:grpSpLocks/>
          </p:cNvGrpSpPr>
          <p:nvPr/>
        </p:nvGrpSpPr>
        <p:grpSpPr bwMode="auto">
          <a:xfrm>
            <a:off x="5334000" y="4446932"/>
            <a:ext cx="990600" cy="1219200"/>
            <a:chOff x="1344" y="1056"/>
            <a:chExt cx="624" cy="768"/>
          </a:xfrm>
        </p:grpSpPr>
        <p:sp>
          <p:nvSpPr>
            <p:cNvPr id="41032" name="Rectangle 2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33" name="Line 3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4" name="Line 3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5" name="Line 3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8" name="Group 33"/>
          <p:cNvGrpSpPr>
            <a:grpSpLocks/>
          </p:cNvGrpSpPr>
          <p:nvPr/>
        </p:nvGrpSpPr>
        <p:grpSpPr bwMode="auto">
          <a:xfrm>
            <a:off x="3352800" y="4446932"/>
            <a:ext cx="990600" cy="1219200"/>
            <a:chOff x="1344" y="1056"/>
            <a:chExt cx="624" cy="768"/>
          </a:xfrm>
        </p:grpSpPr>
        <p:sp>
          <p:nvSpPr>
            <p:cNvPr id="41028" name="Rectangle 3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29" name="Line 3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0" name="Line 3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1" name="Line 3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9" name="Group 38"/>
          <p:cNvGrpSpPr>
            <a:grpSpLocks/>
          </p:cNvGrpSpPr>
          <p:nvPr/>
        </p:nvGrpSpPr>
        <p:grpSpPr bwMode="auto">
          <a:xfrm>
            <a:off x="1295400" y="4446932"/>
            <a:ext cx="990600" cy="1219200"/>
            <a:chOff x="1344" y="1056"/>
            <a:chExt cx="624" cy="768"/>
          </a:xfrm>
        </p:grpSpPr>
        <p:sp>
          <p:nvSpPr>
            <p:cNvPr id="41024" name="Rectangle 3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25" name="Line 4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6" name="Line 4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7" name="Line 4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0971" name="Text Box 43"/>
          <p:cNvSpPr txBox="1">
            <a:spLocks noChangeArrowheads="1"/>
          </p:cNvSpPr>
          <p:nvPr/>
        </p:nvSpPr>
        <p:spPr bwMode="auto">
          <a:xfrm>
            <a:off x="1355725" y="218712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2" name="Text Box 44"/>
          <p:cNvSpPr txBox="1">
            <a:spLocks noChangeArrowheads="1"/>
          </p:cNvSpPr>
          <p:nvPr/>
        </p:nvSpPr>
        <p:spPr bwMode="auto">
          <a:xfrm>
            <a:off x="3260725" y="218712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0973" name="Text Box 45"/>
          <p:cNvSpPr txBox="1">
            <a:spLocks noChangeArrowheads="1"/>
          </p:cNvSpPr>
          <p:nvPr/>
        </p:nvSpPr>
        <p:spPr bwMode="auto">
          <a:xfrm>
            <a:off x="5241925" y="218712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4" name="Text Box 46"/>
          <p:cNvSpPr txBox="1">
            <a:spLocks noChangeArrowheads="1"/>
          </p:cNvSpPr>
          <p:nvPr/>
        </p:nvSpPr>
        <p:spPr bwMode="auto">
          <a:xfrm>
            <a:off x="7375525" y="218712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0975" name="Text Box 47"/>
          <p:cNvSpPr txBox="1">
            <a:spLocks noChangeArrowheads="1"/>
          </p:cNvSpPr>
          <p:nvPr/>
        </p:nvSpPr>
        <p:spPr bwMode="auto">
          <a:xfrm>
            <a:off x="1219200" y="4065932"/>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6" name="Text Box 48"/>
          <p:cNvSpPr txBox="1">
            <a:spLocks noChangeArrowheads="1"/>
          </p:cNvSpPr>
          <p:nvPr/>
        </p:nvSpPr>
        <p:spPr bwMode="auto">
          <a:xfrm>
            <a:off x="3260725" y="4026244"/>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0977" name="Text Box 49"/>
          <p:cNvSpPr txBox="1">
            <a:spLocks noChangeArrowheads="1"/>
          </p:cNvSpPr>
          <p:nvPr/>
        </p:nvSpPr>
        <p:spPr bwMode="auto">
          <a:xfrm>
            <a:off x="5318125" y="4026244"/>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8" name="Text Box 50"/>
          <p:cNvSpPr txBox="1">
            <a:spLocks noChangeArrowheads="1"/>
          </p:cNvSpPr>
          <p:nvPr/>
        </p:nvSpPr>
        <p:spPr bwMode="auto">
          <a:xfrm>
            <a:off x="7299325" y="4026244"/>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grpSp>
        <p:nvGrpSpPr>
          <p:cNvPr id="10" name="Group 51"/>
          <p:cNvGrpSpPr>
            <a:grpSpLocks/>
          </p:cNvGrpSpPr>
          <p:nvPr/>
        </p:nvGrpSpPr>
        <p:grpSpPr bwMode="auto">
          <a:xfrm>
            <a:off x="762000" y="2618132"/>
            <a:ext cx="533400" cy="1219200"/>
            <a:chOff x="1344" y="1056"/>
            <a:chExt cx="624" cy="768"/>
          </a:xfrm>
        </p:grpSpPr>
        <p:sp>
          <p:nvSpPr>
            <p:cNvPr id="41020" name="Rectangle 5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21" name="Line 5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2" name="Line 5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3" name="Line 5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1" name="Group 56"/>
          <p:cNvGrpSpPr>
            <a:grpSpLocks/>
          </p:cNvGrpSpPr>
          <p:nvPr/>
        </p:nvGrpSpPr>
        <p:grpSpPr bwMode="auto">
          <a:xfrm>
            <a:off x="2743200" y="2618132"/>
            <a:ext cx="533400" cy="1219200"/>
            <a:chOff x="1344" y="1056"/>
            <a:chExt cx="624" cy="768"/>
          </a:xfrm>
        </p:grpSpPr>
        <p:sp>
          <p:nvSpPr>
            <p:cNvPr id="41016" name="Rectangle 5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17" name="Line 5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8" name="Line 5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9" name="Line 6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2" name="Group 61"/>
          <p:cNvGrpSpPr>
            <a:grpSpLocks/>
          </p:cNvGrpSpPr>
          <p:nvPr/>
        </p:nvGrpSpPr>
        <p:grpSpPr bwMode="auto">
          <a:xfrm>
            <a:off x="4800600" y="2618132"/>
            <a:ext cx="533400" cy="1219200"/>
            <a:chOff x="1344" y="1056"/>
            <a:chExt cx="624" cy="768"/>
          </a:xfrm>
        </p:grpSpPr>
        <p:sp>
          <p:nvSpPr>
            <p:cNvPr id="41012" name="Rectangle 6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13" name="Line 6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4" name="Line 6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5" name="Line 6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3" name="Group 66"/>
          <p:cNvGrpSpPr>
            <a:grpSpLocks/>
          </p:cNvGrpSpPr>
          <p:nvPr/>
        </p:nvGrpSpPr>
        <p:grpSpPr bwMode="auto">
          <a:xfrm>
            <a:off x="6858000" y="2618132"/>
            <a:ext cx="533400" cy="1219200"/>
            <a:chOff x="1344" y="1056"/>
            <a:chExt cx="624" cy="768"/>
          </a:xfrm>
        </p:grpSpPr>
        <p:sp>
          <p:nvSpPr>
            <p:cNvPr id="41008" name="Rectangle 6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09" name="Line 6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0" name="Line 6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1" name="Line 7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4" name="Group 71"/>
          <p:cNvGrpSpPr>
            <a:grpSpLocks/>
          </p:cNvGrpSpPr>
          <p:nvPr/>
        </p:nvGrpSpPr>
        <p:grpSpPr bwMode="auto">
          <a:xfrm>
            <a:off x="762000" y="4446932"/>
            <a:ext cx="533400" cy="1219200"/>
            <a:chOff x="1344" y="1056"/>
            <a:chExt cx="624" cy="768"/>
          </a:xfrm>
        </p:grpSpPr>
        <p:sp>
          <p:nvSpPr>
            <p:cNvPr id="41004" name="Rectangle 7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05" name="Line 7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6" name="Line 7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7" name="Line 7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5" name="Group 76"/>
          <p:cNvGrpSpPr>
            <a:grpSpLocks/>
          </p:cNvGrpSpPr>
          <p:nvPr/>
        </p:nvGrpSpPr>
        <p:grpSpPr bwMode="auto">
          <a:xfrm>
            <a:off x="2819400" y="4446932"/>
            <a:ext cx="533400" cy="1219200"/>
            <a:chOff x="1344" y="1056"/>
            <a:chExt cx="624" cy="768"/>
          </a:xfrm>
        </p:grpSpPr>
        <p:sp>
          <p:nvSpPr>
            <p:cNvPr id="41000" name="Rectangle 7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01" name="Line 7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2" name="Line 7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3" name="Line 8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6" name="Group 81"/>
          <p:cNvGrpSpPr>
            <a:grpSpLocks/>
          </p:cNvGrpSpPr>
          <p:nvPr/>
        </p:nvGrpSpPr>
        <p:grpSpPr bwMode="auto">
          <a:xfrm>
            <a:off x="4800600" y="4446932"/>
            <a:ext cx="533400" cy="1219200"/>
            <a:chOff x="1344" y="1056"/>
            <a:chExt cx="624" cy="768"/>
          </a:xfrm>
        </p:grpSpPr>
        <p:sp>
          <p:nvSpPr>
            <p:cNvPr id="40996" name="Rectangle 8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0997" name="Line 8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8" name="Line 8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9" name="Line 8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7" name="Group 86"/>
          <p:cNvGrpSpPr>
            <a:grpSpLocks/>
          </p:cNvGrpSpPr>
          <p:nvPr/>
        </p:nvGrpSpPr>
        <p:grpSpPr bwMode="auto">
          <a:xfrm>
            <a:off x="6858000" y="4446932"/>
            <a:ext cx="533400" cy="1219200"/>
            <a:chOff x="1344" y="1056"/>
            <a:chExt cx="624" cy="768"/>
          </a:xfrm>
        </p:grpSpPr>
        <p:sp>
          <p:nvSpPr>
            <p:cNvPr id="40992" name="Rectangle 8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0993" name="Line 8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4" name="Line 8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5" name="Line 9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598555" name="Rectangle 91"/>
          <p:cNvSpPr>
            <a:spLocks noGrp="1" noChangeArrowheads="1"/>
          </p:cNvSpPr>
          <p:nvPr>
            <p:ph type="body" idx="1"/>
          </p:nvPr>
        </p:nvSpPr>
        <p:spPr>
          <a:xfrm>
            <a:off x="533400" y="970501"/>
            <a:ext cx="8153400" cy="1009393"/>
          </a:xfrm>
        </p:spPr>
        <p:txBody>
          <a:bodyPr rtlCol="0">
            <a:normAutofit/>
          </a:bodyPr>
          <a:lstStyle/>
          <a:p>
            <a:pPr eaLnBrk="1" fontAlgn="auto" hangingPunct="1">
              <a:spcAft>
                <a:spcPts val="0"/>
              </a:spcAft>
              <a:buFont typeface="Arial"/>
              <a:buChar char="•"/>
              <a:defRPr/>
            </a:pPr>
            <a:r>
              <a:rPr lang="en-US" sz="2400" dirty="0">
                <a:ea typeface="+mn-ea"/>
              </a:rPr>
              <a:t>Consider the main memory </a:t>
            </a:r>
            <a:r>
              <a:rPr lang="en-US" sz="2400" dirty="0" smtClean="0">
                <a:ea typeface="+mn-ea"/>
              </a:rPr>
              <a:t>address reference string of word numbers:                              0   </a:t>
            </a:r>
            <a:r>
              <a:rPr lang="en-US" sz="2400" dirty="0">
                <a:ea typeface="+mn-ea"/>
              </a:rPr>
              <a:t>4   0   4   0   4   0   </a:t>
            </a:r>
            <a:r>
              <a:rPr lang="en-US" sz="2400" dirty="0" smtClean="0">
                <a:ea typeface="+mn-ea"/>
              </a:rPr>
              <a:t>4</a:t>
            </a:r>
          </a:p>
          <a:p>
            <a:pPr lvl="1" algn="ctr" eaLnBrk="1" fontAlgn="auto" hangingPunct="1">
              <a:spcAft>
                <a:spcPts val="0"/>
              </a:spcAft>
              <a:buFont typeface="Monotype Sorts" pitchFamily="2" charset="2"/>
              <a:buNone/>
              <a:defRPr/>
            </a:pPr>
            <a:endParaRPr lang="en-US" sz="2000" dirty="0">
              <a:ea typeface="+mn-ea"/>
            </a:endParaRPr>
          </a:p>
        </p:txBody>
      </p:sp>
      <p:sp>
        <p:nvSpPr>
          <p:cNvPr id="40988" name="Text Box 93"/>
          <p:cNvSpPr txBox="1">
            <a:spLocks noChangeArrowheads="1"/>
          </p:cNvSpPr>
          <p:nvPr/>
        </p:nvSpPr>
        <p:spPr bwMode="auto">
          <a:xfrm>
            <a:off x="457200" y="1733926"/>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97" name="Slide Number Placeholder 96"/>
          <p:cNvSpPr>
            <a:spLocks noGrp="1"/>
          </p:cNvSpPr>
          <p:nvPr>
            <p:ph type="sldNum" sz="quarter" idx="12"/>
          </p:nvPr>
        </p:nvSpPr>
        <p:spPr/>
        <p:txBody>
          <a:bodyPr/>
          <a:lstStyle/>
          <a:p>
            <a:fld id="{3CC63E4C-4642-794D-A2FD-70F6B81535F5}" type="slidenum">
              <a:rPr lang="en-US" smtClean="0"/>
              <a:pPr/>
              <a:t>20</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38132" y="11050"/>
            <a:ext cx="8448668" cy="906462"/>
          </a:xfrm>
        </p:spPr>
        <p:txBody>
          <a:bodyPr>
            <a:noAutofit/>
          </a:bodyPr>
          <a:lstStyle/>
          <a:p>
            <a:pPr>
              <a:lnSpc>
                <a:spcPct val="85000"/>
              </a:lnSpc>
            </a:pPr>
            <a:r>
              <a:rPr lang="en-US" sz="2800" dirty="0"/>
              <a:t>Example: Direct-Mapped </a:t>
            </a:r>
            <a:r>
              <a:rPr lang="en-US" sz="2800" dirty="0" smtClean="0"/>
              <a:t>Cache</a:t>
            </a:r>
            <a:r>
              <a:rPr lang="en-US" sz="2800" dirty="0"/>
              <a:t/>
            </a:r>
            <a:br>
              <a:rPr lang="en-US" sz="2800" dirty="0"/>
            </a:br>
            <a:r>
              <a:rPr lang="en-US" sz="2800" dirty="0"/>
              <a:t>with 4 Single-Word </a:t>
            </a:r>
            <a:r>
              <a:rPr lang="en-US" sz="2800" dirty="0" smtClean="0"/>
              <a:t>Blocks, </a:t>
            </a:r>
            <a:r>
              <a:rPr lang="en-US" sz="2800" dirty="0"/>
              <a:t>Worst-Case Reference </a:t>
            </a:r>
            <a:r>
              <a:rPr lang="en-US" sz="2800" dirty="0" smtClean="0"/>
              <a:t>String</a:t>
            </a:r>
          </a:p>
        </p:txBody>
      </p:sp>
      <p:sp>
        <p:nvSpPr>
          <p:cNvPr id="43011" name="Rectangle 3"/>
          <p:cNvSpPr>
            <a:spLocks noChangeArrowheads="1"/>
          </p:cNvSpPr>
          <p:nvPr/>
        </p:nvSpPr>
        <p:spPr bwMode="auto">
          <a:xfrm>
            <a:off x="12954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2" name="Line 4"/>
          <p:cNvSpPr>
            <a:spLocks noChangeShapeType="1"/>
          </p:cNvSpPr>
          <p:nvPr/>
        </p:nvSpPr>
        <p:spPr bwMode="auto">
          <a:xfrm>
            <a:off x="12954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3" name="Line 5"/>
          <p:cNvSpPr>
            <a:spLocks noChangeShapeType="1"/>
          </p:cNvSpPr>
          <p:nvPr/>
        </p:nvSpPr>
        <p:spPr bwMode="auto">
          <a:xfrm>
            <a:off x="12954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4" name="Line 6"/>
          <p:cNvSpPr>
            <a:spLocks noChangeShapeType="1"/>
          </p:cNvSpPr>
          <p:nvPr/>
        </p:nvSpPr>
        <p:spPr bwMode="auto">
          <a:xfrm>
            <a:off x="12954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5" name="Rectangle 7"/>
          <p:cNvSpPr>
            <a:spLocks noChangeArrowheads="1"/>
          </p:cNvSpPr>
          <p:nvPr/>
        </p:nvSpPr>
        <p:spPr bwMode="auto">
          <a:xfrm>
            <a:off x="32766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6" name="Line 8"/>
          <p:cNvSpPr>
            <a:spLocks noChangeShapeType="1"/>
          </p:cNvSpPr>
          <p:nvPr/>
        </p:nvSpPr>
        <p:spPr bwMode="auto">
          <a:xfrm>
            <a:off x="32766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7" name="Line 9"/>
          <p:cNvSpPr>
            <a:spLocks noChangeShapeType="1"/>
          </p:cNvSpPr>
          <p:nvPr/>
        </p:nvSpPr>
        <p:spPr bwMode="auto">
          <a:xfrm>
            <a:off x="32766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8" name="Line 10"/>
          <p:cNvSpPr>
            <a:spLocks noChangeShapeType="1"/>
          </p:cNvSpPr>
          <p:nvPr/>
        </p:nvSpPr>
        <p:spPr bwMode="auto">
          <a:xfrm>
            <a:off x="32766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9" name="Rectangle 11"/>
          <p:cNvSpPr>
            <a:spLocks noChangeArrowheads="1"/>
          </p:cNvSpPr>
          <p:nvPr/>
        </p:nvSpPr>
        <p:spPr bwMode="auto">
          <a:xfrm>
            <a:off x="53340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0" name="Line 12"/>
          <p:cNvSpPr>
            <a:spLocks noChangeShapeType="1"/>
          </p:cNvSpPr>
          <p:nvPr/>
        </p:nvSpPr>
        <p:spPr bwMode="auto">
          <a:xfrm>
            <a:off x="53340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1" name="Line 13"/>
          <p:cNvSpPr>
            <a:spLocks noChangeShapeType="1"/>
          </p:cNvSpPr>
          <p:nvPr/>
        </p:nvSpPr>
        <p:spPr bwMode="auto">
          <a:xfrm>
            <a:off x="53340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2" name="Line 14"/>
          <p:cNvSpPr>
            <a:spLocks noChangeShapeType="1"/>
          </p:cNvSpPr>
          <p:nvPr/>
        </p:nvSpPr>
        <p:spPr bwMode="auto">
          <a:xfrm>
            <a:off x="53340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3" name="Rectangle 15"/>
          <p:cNvSpPr>
            <a:spLocks noChangeArrowheads="1"/>
          </p:cNvSpPr>
          <p:nvPr/>
        </p:nvSpPr>
        <p:spPr bwMode="auto">
          <a:xfrm>
            <a:off x="73914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4" name="Line 16"/>
          <p:cNvSpPr>
            <a:spLocks noChangeShapeType="1"/>
          </p:cNvSpPr>
          <p:nvPr/>
        </p:nvSpPr>
        <p:spPr bwMode="auto">
          <a:xfrm>
            <a:off x="73914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5" name="Line 17"/>
          <p:cNvSpPr>
            <a:spLocks noChangeShapeType="1"/>
          </p:cNvSpPr>
          <p:nvPr/>
        </p:nvSpPr>
        <p:spPr bwMode="auto">
          <a:xfrm>
            <a:off x="73914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6" name="Line 18"/>
          <p:cNvSpPr>
            <a:spLocks noChangeShapeType="1"/>
          </p:cNvSpPr>
          <p:nvPr/>
        </p:nvSpPr>
        <p:spPr bwMode="auto">
          <a:xfrm>
            <a:off x="73914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7" name="Rectangle 19"/>
          <p:cNvSpPr>
            <a:spLocks noChangeArrowheads="1"/>
          </p:cNvSpPr>
          <p:nvPr/>
        </p:nvSpPr>
        <p:spPr bwMode="auto">
          <a:xfrm>
            <a:off x="73914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8" name="Line 20"/>
          <p:cNvSpPr>
            <a:spLocks noChangeShapeType="1"/>
          </p:cNvSpPr>
          <p:nvPr/>
        </p:nvSpPr>
        <p:spPr bwMode="auto">
          <a:xfrm>
            <a:off x="73914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9" name="Line 21"/>
          <p:cNvSpPr>
            <a:spLocks noChangeShapeType="1"/>
          </p:cNvSpPr>
          <p:nvPr/>
        </p:nvSpPr>
        <p:spPr bwMode="auto">
          <a:xfrm>
            <a:off x="73914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0" name="Line 22"/>
          <p:cNvSpPr>
            <a:spLocks noChangeShapeType="1"/>
          </p:cNvSpPr>
          <p:nvPr/>
        </p:nvSpPr>
        <p:spPr bwMode="auto">
          <a:xfrm>
            <a:off x="73914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1" name="Rectangle 23"/>
          <p:cNvSpPr>
            <a:spLocks noChangeArrowheads="1"/>
          </p:cNvSpPr>
          <p:nvPr/>
        </p:nvSpPr>
        <p:spPr bwMode="auto">
          <a:xfrm>
            <a:off x="53340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2" name="Line 24"/>
          <p:cNvSpPr>
            <a:spLocks noChangeShapeType="1"/>
          </p:cNvSpPr>
          <p:nvPr/>
        </p:nvSpPr>
        <p:spPr bwMode="auto">
          <a:xfrm>
            <a:off x="53340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3" name="Line 25"/>
          <p:cNvSpPr>
            <a:spLocks noChangeShapeType="1"/>
          </p:cNvSpPr>
          <p:nvPr/>
        </p:nvSpPr>
        <p:spPr bwMode="auto">
          <a:xfrm>
            <a:off x="53340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4" name="Line 26"/>
          <p:cNvSpPr>
            <a:spLocks noChangeShapeType="1"/>
          </p:cNvSpPr>
          <p:nvPr/>
        </p:nvSpPr>
        <p:spPr bwMode="auto">
          <a:xfrm>
            <a:off x="53340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5" name="Rectangle 27"/>
          <p:cNvSpPr>
            <a:spLocks noChangeArrowheads="1"/>
          </p:cNvSpPr>
          <p:nvPr/>
        </p:nvSpPr>
        <p:spPr bwMode="auto">
          <a:xfrm>
            <a:off x="33528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6" name="Line 28"/>
          <p:cNvSpPr>
            <a:spLocks noChangeShapeType="1"/>
          </p:cNvSpPr>
          <p:nvPr/>
        </p:nvSpPr>
        <p:spPr bwMode="auto">
          <a:xfrm>
            <a:off x="33528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7" name="Line 29"/>
          <p:cNvSpPr>
            <a:spLocks noChangeShapeType="1"/>
          </p:cNvSpPr>
          <p:nvPr/>
        </p:nvSpPr>
        <p:spPr bwMode="auto">
          <a:xfrm>
            <a:off x="33528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8" name="Line 30"/>
          <p:cNvSpPr>
            <a:spLocks noChangeShapeType="1"/>
          </p:cNvSpPr>
          <p:nvPr/>
        </p:nvSpPr>
        <p:spPr bwMode="auto">
          <a:xfrm>
            <a:off x="33528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9" name="Rectangle 31"/>
          <p:cNvSpPr>
            <a:spLocks noChangeArrowheads="1"/>
          </p:cNvSpPr>
          <p:nvPr/>
        </p:nvSpPr>
        <p:spPr bwMode="auto">
          <a:xfrm>
            <a:off x="12954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40" name="Line 32"/>
          <p:cNvSpPr>
            <a:spLocks noChangeShapeType="1"/>
          </p:cNvSpPr>
          <p:nvPr/>
        </p:nvSpPr>
        <p:spPr bwMode="auto">
          <a:xfrm>
            <a:off x="12954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1" name="Line 33"/>
          <p:cNvSpPr>
            <a:spLocks noChangeShapeType="1"/>
          </p:cNvSpPr>
          <p:nvPr/>
        </p:nvSpPr>
        <p:spPr bwMode="auto">
          <a:xfrm>
            <a:off x="12954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2" name="Line 34"/>
          <p:cNvSpPr>
            <a:spLocks noChangeShapeType="1"/>
          </p:cNvSpPr>
          <p:nvPr/>
        </p:nvSpPr>
        <p:spPr bwMode="auto">
          <a:xfrm>
            <a:off x="12954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3" name="Text Box 35"/>
          <p:cNvSpPr txBox="1">
            <a:spLocks noChangeArrowheads="1"/>
          </p:cNvSpPr>
          <p:nvPr/>
        </p:nvSpPr>
        <p:spPr bwMode="auto">
          <a:xfrm>
            <a:off x="1355725" y="22289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4" name="Text Box 36"/>
          <p:cNvSpPr txBox="1">
            <a:spLocks noChangeArrowheads="1"/>
          </p:cNvSpPr>
          <p:nvPr/>
        </p:nvSpPr>
        <p:spPr bwMode="auto">
          <a:xfrm>
            <a:off x="3260725" y="22289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5" name="Text Box 37"/>
          <p:cNvSpPr txBox="1">
            <a:spLocks noChangeArrowheads="1"/>
          </p:cNvSpPr>
          <p:nvPr/>
        </p:nvSpPr>
        <p:spPr bwMode="auto">
          <a:xfrm>
            <a:off x="5241925" y="22289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6" name="Text Box 38"/>
          <p:cNvSpPr txBox="1">
            <a:spLocks noChangeArrowheads="1"/>
          </p:cNvSpPr>
          <p:nvPr/>
        </p:nvSpPr>
        <p:spPr bwMode="auto">
          <a:xfrm>
            <a:off x="7375525" y="22289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7" name="Text Box 39"/>
          <p:cNvSpPr txBox="1">
            <a:spLocks noChangeArrowheads="1"/>
          </p:cNvSpPr>
          <p:nvPr/>
        </p:nvSpPr>
        <p:spPr bwMode="auto">
          <a:xfrm>
            <a:off x="1219200" y="4097432"/>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8" name="Text Box 40"/>
          <p:cNvSpPr txBox="1">
            <a:spLocks noChangeArrowheads="1"/>
          </p:cNvSpPr>
          <p:nvPr/>
        </p:nvSpPr>
        <p:spPr bwMode="auto">
          <a:xfrm>
            <a:off x="3260725" y="40577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9" name="Text Box 41"/>
          <p:cNvSpPr txBox="1">
            <a:spLocks noChangeArrowheads="1"/>
          </p:cNvSpPr>
          <p:nvPr/>
        </p:nvSpPr>
        <p:spPr bwMode="auto">
          <a:xfrm>
            <a:off x="5318125" y="40577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50" name="Text Box 42"/>
          <p:cNvSpPr txBox="1">
            <a:spLocks noChangeArrowheads="1"/>
          </p:cNvSpPr>
          <p:nvPr/>
        </p:nvSpPr>
        <p:spPr bwMode="auto">
          <a:xfrm>
            <a:off x="7299325" y="4057745"/>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51" name="Rectangle 43"/>
          <p:cNvSpPr>
            <a:spLocks noChangeArrowheads="1"/>
          </p:cNvSpPr>
          <p:nvPr/>
        </p:nvSpPr>
        <p:spPr bwMode="auto">
          <a:xfrm>
            <a:off x="7620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2" name="Line 44"/>
          <p:cNvSpPr>
            <a:spLocks noChangeShapeType="1"/>
          </p:cNvSpPr>
          <p:nvPr/>
        </p:nvSpPr>
        <p:spPr bwMode="auto">
          <a:xfrm>
            <a:off x="7620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3" name="Line 45"/>
          <p:cNvSpPr>
            <a:spLocks noChangeShapeType="1"/>
          </p:cNvSpPr>
          <p:nvPr/>
        </p:nvSpPr>
        <p:spPr bwMode="auto">
          <a:xfrm>
            <a:off x="7620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4" name="Line 46"/>
          <p:cNvSpPr>
            <a:spLocks noChangeShapeType="1"/>
          </p:cNvSpPr>
          <p:nvPr/>
        </p:nvSpPr>
        <p:spPr bwMode="auto">
          <a:xfrm>
            <a:off x="7620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5" name="Rectangle 47"/>
          <p:cNvSpPr>
            <a:spLocks noChangeArrowheads="1"/>
          </p:cNvSpPr>
          <p:nvPr/>
        </p:nvSpPr>
        <p:spPr bwMode="auto">
          <a:xfrm>
            <a:off x="27432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6" name="Line 48"/>
          <p:cNvSpPr>
            <a:spLocks noChangeShapeType="1"/>
          </p:cNvSpPr>
          <p:nvPr/>
        </p:nvSpPr>
        <p:spPr bwMode="auto">
          <a:xfrm>
            <a:off x="27432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7" name="Line 49"/>
          <p:cNvSpPr>
            <a:spLocks noChangeShapeType="1"/>
          </p:cNvSpPr>
          <p:nvPr/>
        </p:nvSpPr>
        <p:spPr bwMode="auto">
          <a:xfrm>
            <a:off x="27432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8" name="Line 50"/>
          <p:cNvSpPr>
            <a:spLocks noChangeShapeType="1"/>
          </p:cNvSpPr>
          <p:nvPr/>
        </p:nvSpPr>
        <p:spPr bwMode="auto">
          <a:xfrm>
            <a:off x="27432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9" name="Rectangle 51"/>
          <p:cNvSpPr>
            <a:spLocks noChangeArrowheads="1"/>
          </p:cNvSpPr>
          <p:nvPr/>
        </p:nvSpPr>
        <p:spPr bwMode="auto">
          <a:xfrm>
            <a:off x="48006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0" name="Line 52"/>
          <p:cNvSpPr>
            <a:spLocks noChangeShapeType="1"/>
          </p:cNvSpPr>
          <p:nvPr/>
        </p:nvSpPr>
        <p:spPr bwMode="auto">
          <a:xfrm>
            <a:off x="48006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1" name="Line 53"/>
          <p:cNvSpPr>
            <a:spLocks noChangeShapeType="1"/>
          </p:cNvSpPr>
          <p:nvPr/>
        </p:nvSpPr>
        <p:spPr bwMode="auto">
          <a:xfrm>
            <a:off x="48006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2" name="Line 54"/>
          <p:cNvSpPr>
            <a:spLocks noChangeShapeType="1"/>
          </p:cNvSpPr>
          <p:nvPr/>
        </p:nvSpPr>
        <p:spPr bwMode="auto">
          <a:xfrm>
            <a:off x="48006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3" name="Rectangle 55"/>
          <p:cNvSpPr>
            <a:spLocks noChangeArrowheads="1"/>
          </p:cNvSpPr>
          <p:nvPr/>
        </p:nvSpPr>
        <p:spPr bwMode="auto">
          <a:xfrm>
            <a:off x="68580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4" name="Line 56"/>
          <p:cNvSpPr>
            <a:spLocks noChangeShapeType="1"/>
          </p:cNvSpPr>
          <p:nvPr/>
        </p:nvSpPr>
        <p:spPr bwMode="auto">
          <a:xfrm>
            <a:off x="68580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5" name="Line 57"/>
          <p:cNvSpPr>
            <a:spLocks noChangeShapeType="1"/>
          </p:cNvSpPr>
          <p:nvPr/>
        </p:nvSpPr>
        <p:spPr bwMode="auto">
          <a:xfrm>
            <a:off x="68580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6" name="Line 58"/>
          <p:cNvSpPr>
            <a:spLocks noChangeShapeType="1"/>
          </p:cNvSpPr>
          <p:nvPr/>
        </p:nvSpPr>
        <p:spPr bwMode="auto">
          <a:xfrm>
            <a:off x="68580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7" name="Rectangle 59"/>
          <p:cNvSpPr>
            <a:spLocks noChangeArrowheads="1"/>
          </p:cNvSpPr>
          <p:nvPr/>
        </p:nvSpPr>
        <p:spPr bwMode="auto">
          <a:xfrm>
            <a:off x="7620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8" name="Line 60"/>
          <p:cNvSpPr>
            <a:spLocks noChangeShapeType="1"/>
          </p:cNvSpPr>
          <p:nvPr/>
        </p:nvSpPr>
        <p:spPr bwMode="auto">
          <a:xfrm>
            <a:off x="7620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9" name="Line 61"/>
          <p:cNvSpPr>
            <a:spLocks noChangeShapeType="1"/>
          </p:cNvSpPr>
          <p:nvPr/>
        </p:nvSpPr>
        <p:spPr bwMode="auto">
          <a:xfrm>
            <a:off x="7620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0" name="Line 62"/>
          <p:cNvSpPr>
            <a:spLocks noChangeShapeType="1"/>
          </p:cNvSpPr>
          <p:nvPr/>
        </p:nvSpPr>
        <p:spPr bwMode="auto">
          <a:xfrm>
            <a:off x="7620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1" name="Rectangle 63"/>
          <p:cNvSpPr>
            <a:spLocks noChangeArrowheads="1"/>
          </p:cNvSpPr>
          <p:nvPr/>
        </p:nvSpPr>
        <p:spPr bwMode="auto">
          <a:xfrm>
            <a:off x="28194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2" name="Line 64"/>
          <p:cNvSpPr>
            <a:spLocks noChangeShapeType="1"/>
          </p:cNvSpPr>
          <p:nvPr/>
        </p:nvSpPr>
        <p:spPr bwMode="auto">
          <a:xfrm>
            <a:off x="28194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3" name="Line 65"/>
          <p:cNvSpPr>
            <a:spLocks noChangeShapeType="1"/>
          </p:cNvSpPr>
          <p:nvPr/>
        </p:nvSpPr>
        <p:spPr bwMode="auto">
          <a:xfrm>
            <a:off x="28194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4" name="Line 66"/>
          <p:cNvSpPr>
            <a:spLocks noChangeShapeType="1"/>
          </p:cNvSpPr>
          <p:nvPr/>
        </p:nvSpPr>
        <p:spPr bwMode="auto">
          <a:xfrm>
            <a:off x="28194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5" name="Rectangle 67"/>
          <p:cNvSpPr>
            <a:spLocks noChangeArrowheads="1"/>
          </p:cNvSpPr>
          <p:nvPr/>
        </p:nvSpPr>
        <p:spPr bwMode="auto">
          <a:xfrm>
            <a:off x="48006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6" name="Line 68"/>
          <p:cNvSpPr>
            <a:spLocks noChangeShapeType="1"/>
          </p:cNvSpPr>
          <p:nvPr/>
        </p:nvSpPr>
        <p:spPr bwMode="auto">
          <a:xfrm>
            <a:off x="48006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7" name="Line 69"/>
          <p:cNvSpPr>
            <a:spLocks noChangeShapeType="1"/>
          </p:cNvSpPr>
          <p:nvPr/>
        </p:nvSpPr>
        <p:spPr bwMode="auto">
          <a:xfrm>
            <a:off x="48006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8" name="Line 70"/>
          <p:cNvSpPr>
            <a:spLocks noChangeShapeType="1"/>
          </p:cNvSpPr>
          <p:nvPr/>
        </p:nvSpPr>
        <p:spPr bwMode="auto">
          <a:xfrm>
            <a:off x="48006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9" name="Rectangle 71"/>
          <p:cNvSpPr>
            <a:spLocks noChangeArrowheads="1"/>
          </p:cNvSpPr>
          <p:nvPr/>
        </p:nvSpPr>
        <p:spPr bwMode="auto">
          <a:xfrm>
            <a:off x="68580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80" name="Line 72"/>
          <p:cNvSpPr>
            <a:spLocks noChangeShapeType="1"/>
          </p:cNvSpPr>
          <p:nvPr/>
        </p:nvSpPr>
        <p:spPr bwMode="auto">
          <a:xfrm>
            <a:off x="68580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1" name="Line 73"/>
          <p:cNvSpPr>
            <a:spLocks noChangeShapeType="1"/>
          </p:cNvSpPr>
          <p:nvPr/>
        </p:nvSpPr>
        <p:spPr bwMode="auto">
          <a:xfrm>
            <a:off x="68580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2" name="Line 74"/>
          <p:cNvSpPr>
            <a:spLocks noChangeShapeType="1"/>
          </p:cNvSpPr>
          <p:nvPr/>
        </p:nvSpPr>
        <p:spPr bwMode="auto">
          <a:xfrm>
            <a:off x="68580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00589" name="Text Box 77"/>
          <p:cNvSpPr txBox="1">
            <a:spLocks noChangeArrowheads="1"/>
          </p:cNvSpPr>
          <p:nvPr/>
        </p:nvSpPr>
        <p:spPr bwMode="auto">
          <a:xfrm>
            <a:off x="1600200" y="2192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0" name="Text Box 78"/>
          <p:cNvSpPr txBox="1">
            <a:spLocks noChangeArrowheads="1"/>
          </p:cNvSpPr>
          <p:nvPr/>
        </p:nvSpPr>
        <p:spPr bwMode="auto">
          <a:xfrm>
            <a:off x="3505200" y="2192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1" name="Text Box 79"/>
          <p:cNvSpPr txBox="1">
            <a:spLocks noChangeArrowheads="1"/>
          </p:cNvSpPr>
          <p:nvPr/>
        </p:nvSpPr>
        <p:spPr bwMode="auto">
          <a:xfrm>
            <a:off x="5486400" y="2192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2" name="Text Box 80"/>
          <p:cNvSpPr txBox="1">
            <a:spLocks noChangeArrowheads="1"/>
          </p:cNvSpPr>
          <p:nvPr/>
        </p:nvSpPr>
        <p:spPr bwMode="auto">
          <a:xfrm>
            <a:off x="7620000" y="2192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3" name="Text Box 81"/>
          <p:cNvSpPr txBox="1">
            <a:spLocks noChangeArrowheads="1"/>
          </p:cNvSpPr>
          <p:nvPr/>
        </p:nvSpPr>
        <p:spPr bwMode="auto">
          <a:xfrm>
            <a:off x="1447800" y="4097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4" name="Text Box 82"/>
          <p:cNvSpPr txBox="1">
            <a:spLocks noChangeArrowheads="1"/>
          </p:cNvSpPr>
          <p:nvPr/>
        </p:nvSpPr>
        <p:spPr bwMode="auto">
          <a:xfrm>
            <a:off x="3505200" y="4097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5" name="Text Box 83"/>
          <p:cNvSpPr txBox="1">
            <a:spLocks noChangeArrowheads="1"/>
          </p:cNvSpPr>
          <p:nvPr/>
        </p:nvSpPr>
        <p:spPr bwMode="auto">
          <a:xfrm>
            <a:off x="5638800" y="4097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6" name="Text Box 84"/>
          <p:cNvSpPr txBox="1">
            <a:spLocks noChangeArrowheads="1"/>
          </p:cNvSpPr>
          <p:nvPr/>
        </p:nvSpPr>
        <p:spPr bwMode="auto">
          <a:xfrm>
            <a:off x="7620000" y="4097432"/>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7" name="Text Box 85"/>
          <p:cNvSpPr txBox="1">
            <a:spLocks noChangeArrowheads="1"/>
          </p:cNvSpPr>
          <p:nvPr/>
        </p:nvSpPr>
        <p:spPr bwMode="auto">
          <a:xfrm>
            <a:off x="838200" y="2603595"/>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sp>
        <p:nvSpPr>
          <p:cNvPr id="1600598" name="Text Box 86"/>
          <p:cNvSpPr txBox="1">
            <a:spLocks noChangeArrowheads="1"/>
          </p:cNvSpPr>
          <p:nvPr/>
        </p:nvSpPr>
        <p:spPr bwMode="auto">
          <a:xfrm>
            <a:off x="2789238" y="2603595"/>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2" name="Group 87"/>
          <p:cNvGrpSpPr>
            <a:grpSpLocks/>
          </p:cNvGrpSpPr>
          <p:nvPr/>
        </p:nvGrpSpPr>
        <p:grpSpPr bwMode="auto">
          <a:xfrm>
            <a:off x="2514600" y="2327370"/>
            <a:ext cx="1928813" cy="611187"/>
            <a:chOff x="1584" y="901"/>
            <a:chExt cx="1215"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8" name="Text Box 89"/>
            <p:cNvSpPr txBox="1">
              <a:spLocks noChangeArrowheads="1"/>
            </p:cNvSpPr>
            <p:nvPr/>
          </p:nvSpPr>
          <p:spPr bwMode="auto">
            <a:xfrm>
              <a:off x="1584" y="901"/>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04" name="Text Box 92"/>
          <p:cNvSpPr txBox="1">
            <a:spLocks noChangeArrowheads="1"/>
          </p:cNvSpPr>
          <p:nvPr/>
        </p:nvSpPr>
        <p:spPr bwMode="auto">
          <a:xfrm>
            <a:off x="4846638" y="2603595"/>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3" name="Group 93"/>
          <p:cNvGrpSpPr>
            <a:grpSpLocks/>
          </p:cNvGrpSpPr>
          <p:nvPr/>
        </p:nvGrpSpPr>
        <p:grpSpPr bwMode="auto">
          <a:xfrm>
            <a:off x="4572000" y="2327370"/>
            <a:ext cx="1943100" cy="627062"/>
            <a:chOff x="2880" y="949"/>
            <a:chExt cx="1224"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36" name="Text Box 97"/>
            <p:cNvSpPr txBox="1">
              <a:spLocks noChangeArrowheads="1"/>
            </p:cNvSpPr>
            <p:nvPr/>
          </p:nvSpPr>
          <p:spPr bwMode="auto">
            <a:xfrm>
              <a:off x="2880"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10" name="Text Box 98"/>
          <p:cNvSpPr txBox="1">
            <a:spLocks noChangeArrowheads="1"/>
          </p:cNvSpPr>
          <p:nvPr/>
        </p:nvSpPr>
        <p:spPr bwMode="auto">
          <a:xfrm>
            <a:off x="6904038" y="2617882"/>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4" name="Group 99"/>
          <p:cNvGrpSpPr>
            <a:grpSpLocks/>
          </p:cNvGrpSpPr>
          <p:nvPr/>
        </p:nvGrpSpPr>
        <p:grpSpPr bwMode="auto">
          <a:xfrm>
            <a:off x="6629400" y="2325782"/>
            <a:ext cx="1974850" cy="628650"/>
            <a:chOff x="4176" y="948"/>
            <a:chExt cx="1244"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0" name="Text Box 101"/>
            <p:cNvSpPr txBox="1">
              <a:spLocks noChangeArrowheads="1"/>
            </p:cNvSpPr>
            <p:nvPr/>
          </p:nvSpPr>
          <p:spPr bwMode="auto">
            <a:xfrm>
              <a:off x="4176"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16" name="Text Box 104"/>
          <p:cNvSpPr txBox="1">
            <a:spLocks noChangeArrowheads="1"/>
          </p:cNvSpPr>
          <p:nvPr/>
        </p:nvSpPr>
        <p:spPr bwMode="auto">
          <a:xfrm>
            <a:off x="2897188" y="4432395"/>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5" name="Group 105"/>
          <p:cNvGrpSpPr>
            <a:grpSpLocks/>
          </p:cNvGrpSpPr>
          <p:nvPr/>
        </p:nvGrpSpPr>
        <p:grpSpPr bwMode="auto">
          <a:xfrm>
            <a:off x="2590800" y="4111720"/>
            <a:ext cx="1943100" cy="657225"/>
            <a:chOff x="1632" y="3234"/>
            <a:chExt cx="1224"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6" name="Text Box 107"/>
            <p:cNvSpPr txBox="1">
              <a:spLocks noChangeArrowheads="1"/>
            </p:cNvSpPr>
            <p:nvPr/>
          </p:nvSpPr>
          <p:spPr bwMode="auto">
            <a:xfrm>
              <a:off x="1632" y="3234"/>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2" name="Text Box 110"/>
          <p:cNvSpPr txBox="1">
            <a:spLocks noChangeArrowheads="1"/>
          </p:cNvSpPr>
          <p:nvPr/>
        </p:nvSpPr>
        <p:spPr bwMode="auto">
          <a:xfrm>
            <a:off x="6951663" y="4446682"/>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6" name="Group 111"/>
          <p:cNvGrpSpPr>
            <a:grpSpLocks/>
          </p:cNvGrpSpPr>
          <p:nvPr/>
        </p:nvGrpSpPr>
        <p:grpSpPr bwMode="auto">
          <a:xfrm>
            <a:off x="6629400" y="4127595"/>
            <a:ext cx="1958975" cy="641350"/>
            <a:chOff x="4176" y="3340"/>
            <a:chExt cx="1234"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2" name="Text Box 113"/>
            <p:cNvSpPr txBox="1">
              <a:spLocks noChangeArrowheads="1"/>
            </p:cNvSpPr>
            <p:nvPr/>
          </p:nvSpPr>
          <p:spPr bwMode="auto">
            <a:xfrm>
              <a:off x="4176" y="3340"/>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8" name="Text Box 116"/>
          <p:cNvSpPr txBox="1">
            <a:spLocks noChangeArrowheads="1"/>
          </p:cNvSpPr>
          <p:nvPr/>
        </p:nvSpPr>
        <p:spPr bwMode="auto">
          <a:xfrm>
            <a:off x="855663" y="4446682"/>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7" name="Group 117"/>
          <p:cNvGrpSpPr>
            <a:grpSpLocks/>
          </p:cNvGrpSpPr>
          <p:nvPr/>
        </p:nvGrpSpPr>
        <p:grpSpPr bwMode="auto">
          <a:xfrm>
            <a:off x="533400" y="4141882"/>
            <a:ext cx="1943100" cy="641350"/>
            <a:chOff x="336" y="2428"/>
            <a:chExt cx="1224"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20" name="Text Box 121"/>
            <p:cNvSpPr txBox="1">
              <a:spLocks noChangeArrowheads="1"/>
            </p:cNvSpPr>
            <p:nvPr/>
          </p:nvSpPr>
          <p:spPr bwMode="auto">
            <a:xfrm>
              <a:off x="336" y="2428"/>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34" name="Text Box 122"/>
          <p:cNvSpPr txBox="1">
            <a:spLocks noChangeArrowheads="1"/>
          </p:cNvSpPr>
          <p:nvPr/>
        </p:nvSpPr>
        <p:spPr bwMode="auto">
          <a:xfrm>
            <a:off x="4894263" y="4446682"/>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8" name="Group 123"/>
          <p:cNvGrpSpPr>
            <a:grpSpLocks/>
          </p:cNvGrpSpPr>
          <p:nvPr/>
        </p:nvGrpSpPr>
        <p:grpSpPr bwMode="auto">
          <a:xfrm>
            <a:off x="4572000" y="4126007"/>
            <a:ext cx="1958975" cy="642938"/>
            <a:chOff x="2880" y="3291"/>
            <a:chExt cx="1234"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16" name="Text Box 127"/>
            <p:cNvSpPr txBox="1">
              <a:spLocks noChangeArrowheads="1"/>
            </p:cNvSpPr>
            <p:nvPr/>
          </p:nvSpPr>
          <p:spPr bwMode="auto">
            <a:xfrm>
              <a:off x="2880" y="3292"/>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43107" name="Text Box 128"/>
          <p:cNvSpPr txBox="1">
            <a:spLocks noChangeArrowheads="1"/>
          </p:cNvSpPr>
          <p:nvPr/>
        </p:nvSpPr>
        <p:spPr bwMode="auto">
          <a:xfrm>
            <a:off x="457200" y="1704260"/>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1600641" name="Rectangle 129"/>
          <p:cNvSpPr>
            <a:spLocks noChangeArrowheads="1"/>
          </p:cNvSpPr>
          <p:nvPr/>
        </p:nvSpPr>
        <p:spPr bwMode="auto">
          <a:xfrm>
            <a:off x="304800" y="6120965"/>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gn="ctr">
              <a:lnSpc>
                <a:spcPct val="80000"/>
              </a:lnSpc>
              <a:spcBef>
                <a:spcPct val="30000"/>
              </a:spcBef>
              <a:buSzPct val="100000"/>
              <a:buFont typeface="Arial" charset="0"/>
              <a:buChar char="•"/>
            </a:pPr>
            <a:r>
              <a:rPr lang="en-US" sz="2400" dirty="0" err="1" smtClean="0">
                <a:latin typeface="Calibri" charset="0"/>
              </a:rPr>
              <a:t>Ping-pong</a:t>
            </a:r>
            <a:r>
              <a:rPr lang="en-US" sz="2400" dirty="0" smtClean="0">
                <a:latin typeface="Calibri" charset="0"/>
              </a:rPr>
              <a:t> </a:t>
            </a:r>
            <a:r>
              <a:rPr lang="en-US" sz="2400" dirty="0">
                <a:latin typeface="Calibri" charset="0"/>
              </a:rPr>
              <a:t>effect due to conflict misses - two memory locations that map into the same cache block</a:t>
            </a:r>
          </a:p>
        </p:txBody>
      </p:sp>
      <p:sp>
        <p:nvSpPr>
          <p:cNvPr id="1600642" name="Rectangle 130"/>
          <p:cNvSpPr>
            <a:spLocks noChangeArrowheads="1"/>
          </p:cNvSpPr>
          <p:nvPr/>
        </p:nvSpPr>
        <p:spPr bwMode="auto">
          <a:xfrm>
            <a:off x="533400" y="5730970"/>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8 misses</a:t>
            </a:r>
          </a:p>
        </p:txBody>
      </p:sp>
      <p:sp>
        <p:nvSpPr>
          <p:cNvPr id="134" name="Slide Number Placeholder 133"/>
          <p:cNvSpPr>
            <a:spLocks noGrp="1"/>
          </p:cNvSpPr>
          <p:nvPr>
            <p:ph type="sldNum" sz="quarter" idx="12"/>
          </p:nvPr>
        </p:nvSpPr>
        <p:spPr>
          <a:xfrm>
            <a:off x="6553200" y="6542182"/>
            <a:ext cx="2133600" cy="365125"/>
          </a:xfrm>
        </p:spPr>
        <p:txBody>
          <a:bodyPr/>
          <a:lstStyle/>
          <a:p>
            <a:fld id="{3CC63E4C-4642-794D-A2FD-70F6B81535F5}" type="slidenum">
              <a:rPr lang="en-US" smtClean="0"/>
              <a:pPr/>
              <a:t>21</a:t>
            </a:fld>
            <a:endParaRPr lang="en-US" dirty="0"/>
          </a:p>
        </p:txBody>
      </p:sp>
      <p:sp>
        <p:nvSpPr>
          <p:cNvPr id="132" name="Rectangle 91"/>
          <p:cNvSpPr txBox="1">
            <a:spLocks noChangeArrowheads="1"/>
          </p:cNvSpPr>
          <p:nvPr/>
        </p:nvSpPr>
        <p:spPr>
          <a:xfrm>
            <a:off x="533400" y="970501"/>
            <a:ext cx="8153400" cy="100939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dirty="0" smtClean="0"/>
              <a:t>Consider the main memory address reference string of word numbers:                              0   4   0   4   0   4   0   4</a:t>
            </a:r>
          </a:p>
          <a:p>
            <a:pPr lvl="1" algn="ctr">
              <a:buFont typeface="Monotype Sorts" pitchFamily="2" charset="2"/>
              <a:buNone/>
              <a:defRPr/>
            </a:pPr>
            <a:endParaRPr lang="en-US" sz="20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279400" y="274638"/>
            <a:ext cx="8686800" cy="1143000"/>
          </a:xfrm>
        </p:spPr>
        <p:txBody>
          <a:bodyPr>
            <a:normAutofit fontScale="90000"/>
          </a:bodyPr>
          <a:lstStyle/>
          <a:p>
            <a:pPr>
              <a:lnSpc>
                <a:spcPct val="85000"/>
              </a:lnSpc>
            </a:pPr>
            <a:r>
              <a:rPr lang="en-US" smtClean="0"/>
              <a:t>Alternative Block Placement Schemes</a:t>
            </a:r>
          </a:p>
        </p:txBody>
      </p:sp>
      <p:sp>
        <p:nvSpPr>
          <p:cNvPr id="6" name="Content Placeholder 5"/>
          <p:cNvSpPr>
            <a:spLocks noGrp="1"/>
          </p:cNvSpPr>
          <p:nvPr>
            <p:ph idx="1"/>
          </p:nvPr>
        </p:nvSpPr>
        <p:spPr>
          <a:xfrm>
            <a:off x="457200" y="4802188"/>
            <a:ext cx="8229600" cy="2090737"/>
          </a:xfrm>
        </p:spPr>
        <p:txBody>
          <a:bodyPr>
            <a:normAutofit fontScale="70000" lnSpcReduction="20000"/>
          </a:bodyPr>
          <a:lstStyle/>
          <a:p>
            <a:pPr>
              <a:defRPr/>
            </a:pPr>
            <a:r>
              <a:rPr lang="en-US" dirty="0" smtClean="0"/>
              <a:t>DM placement: </a:t>
            </a:r>
            <a:r>
              <a:rPr lang="en-US" dirty="0" err="1" smtClean="0"/>
              <a:t>mem</a:t>
            </a:r>
            <a:r>
              <a:rPr lang="en-US" dirty="0" smtClean="0"/>
              <a:t> block 12 in 8 block cache: only one cache block where </a:t>
            </a:r>
            <a:r>
              <a:rPr lang="en-US" dirty="0" err="1" smtClean="0"/>
              <a:t>mem</a:t>
            </a:r>
            <a:r>
              <a:rPr lang="en-US" dirty="0" smtClean="0"/>
              <a:t> block 12 can be found—(12 modulo 8) = 4</a:t>
            </a:r>
          </a:p>
          <a:p>
            <a:pPr>
              <a:defRPr/>
            </a:pPr>
            <a:r>
              <a:rPr lang="en-US" dirty="0" smtClean="0"/>
              <a:t>SA placement: four sets </a:t>
            </a:r>
            <a:r>
              <a:rPr lang="en-US" dirty="0" err="1" smtClean="0"/>
              <a:t>x</a:t>
            </a:r>
            <a:r>
              <a:rPr lang="en-US" dirty="0" smtClean="0"/>
              <a:t> 2-ways (8 cache blocks), memory block 12 in set (12 mod 4) = 0; either element of the set</a:t>
            </a:r>
          </a:p>
          <a:p>
            <a:pPr>
              <a:defRPr/>
            </a:pPr>
            <a:r>
              <a:rPr lang="en-US" dirty="0" smtClean="0"/>
              <a:t>FA placement: </a:t>
            </a:r>
            <a:r>
              <a:rPr lang="en-US" dirty="0" err="1" smtClean="0"/>
              <a:t>mem</a:t>
            </a:r>
            <a:r>
              <a:rPr lang="en-US" dirty="0" smtClean="0"/>
              <a:t> block 12 can appear in any cache blocks</a:t>
            </a:r>
            <a:endParaRPr lang="en-US" dirty="0"/>
          </a:p>
        </p:txBody>
      </p:sp>
      <p:pic>
        <p:nvPicPr>
          <p:cNvPr id="32773" name="Picture 4" descr="f05-13-P374493"/>
          <p:cNvPicPr>
            <a:picLocks noChangeAspect="1" noChangeArrowheads="1"/>
          </p:cNvPicPr>
          <p:nvPr/>
        </p:nvPicPr>
        <p:blipFill>
          <a:blip r:embed="rId3"/>
          <a:srcRect/>
          <a:stretch>
            <a:fillRect/>
          </a:stretch>
        </p:blipFill>
        <p:spPr bwMode="auto">
          <a:xfrm>
            <a:off x="173038" y="1243013"/>
            <a:ext cx="8670925" cy="35941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3CC63E4C-4642-794D-A2FD-70F6B81535F5}" type="slidenum">
              <a:rPr lang="en-US" smtClean="0"/>
              <a:pPr/>
              <a:t>22</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lnSpc>
                <a:spcPct val="85000"/>
              </a:lnSpc>
            </a:pPr>
            <a:r>
              <a:rPr lang="en-US" smtClean="0"/>
              <a:t>Example: 2-Way Set Associative $</a:t>
            </a:r>
            <a:br>
              <a:rPr lang="en-US" smtClean="0"/>
            </a:br>
            <a:r>
              <a:rPr lang="en-US" sz="3600" smtClean="0"/>
              <a:t>(4 words = 2 sets x 2 ways per set)</a:t>
            </a:r>
          </a:p>
        </p:txBody>
      </p:sp>
      <p:grpSp>
        <p:nvGrpSpPr>
          <p:cNvPr id="2" name="Group 3"/>
          <p:cNvGrpSpPr>
            <a:grpSpLocks/>
          </p:cNvGrpSpPr>
          <p:nvPr/>
        </p:nvGrpSpPr>
        <p:grpSpPr bwMode="auto">
          <a:xfrm>
            <a:off x="2209800" y="2768600"/>
            <a:ext cx="990600" cy="1219200"/>
            <a:chOff x="1344" y="1056"/>
            <a:chExt cx="624" cy="768"/>
          </a:xfrm>
        </p:grpSpPr>
        <p:sp>
          <p:nvSpPr>
            <p:cNvPr id="45147"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8"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9"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50"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60" name="Line 8"/>
          <p:cNvSpPr>
            <a:spLocks noChangeShapeType="1"/>
          </p:cNvSpPr>
          <p:nvPr/>
        </p:nvSpPr>
        <p:spPr bwMode="auto">
          <a:xfrm>
            <a:off x="4267200" y="2159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1" name="Line 9"/>
          <p:cNvSpPr>
            <a:spLocks noChangeShapeType="1"/>
          </p:cNvSpPr>
          <p:nvPr/>
        </p:nvSpPr>
        <p:spPr bwMode="auto">
          <a:xfrm>
            <a:off x="4267200" y="1854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2" name="Line 10"/>
          <p:cNvSpPr>
            <a:spLocks noChangeShapeType="1"/>
          </p:cNvSpPr>
          <p:nvPr/>
        </p:nvSpPr>
        <p:spPr bwMode="auto">
          <a:xfrm>
            <a:off x="4267200" y="2463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3" name="Line 11"/>
          <p:cNvSpPr>
            <a:spLocks noChangeShapeType="1"/>
          </p:cNvSpPr>
          <p:nvPr/>
        </p:nvSpPr>
        <p:spPr bwMode="auto">
          <a:xfrm>
            <a:off x="4267200" y="1549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4" name="Line 12"/>
          <p:cNvSpPr>
            <a:spLocks noChangeShapeType="1"/>
          </p:cNvSpPr>
          <p:nvPr/>
        </p:nvSpPr>
        <p:spPr bwMode="auto">
          <a:xfrm>
            <a:off x="42672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5" name="Line 13"/>
          <p:cNvSpPr>
            <a:spLocks noChangeShapeType="1"/>
          </p:cNvSpPr>
          <p:nvPr/>
        </p:nvSpPr>
        <p:spPr bwMode="auto">
          <a:xfrm>
            <a:off x="52578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6" name="Line 14"/>
          <p:cNvSpPr>
            <a:spLocks noChangeShapeType="1"/>
          </p:cNvSpPr>
          <p:nvPr/>
        </p:nvSpPr>
        <p:spPr bwMode="auto">
          <a:xfrm flipH="1" flipV="1">
            <a:off x="4267200" y="5816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7" name="Line 15"/>
          <p:cNvSpPr>
            <a:spLocks noChangeShapeType="1"/>
          </p:cNvSpPr>
          <p:nvPr/>
        </p:nvSpPr>
        <p:spPr bwMode="auto">
          <a:xfrm flipH="1" flipV="1">
            <a:off x="4267200" y="6121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8" name="Line 16"/>
          <p:cNvSpPr>
            <a:spLocks noChangeShapeType="1"/>
          </p:cNvSpPr>
          <p:nvPr/>
        </p:nvSpPr>
        <p:spPr bwMode="auto">
          <a:xfrm flipH="1" flipV="1">
            <a:off x="4267200" y="5511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9" name="Line 17"/>
          <p:cNvSpPr>
            <a:spLocks noChangeShapeType="1"/>
          </p:cNvSpPr>
          <p:nvPr/>
        </p:nvSpPr>
        <p:spPr bwMode="auto">
          <a:xfrm flipH="1" flipV="1">
            <a:off x="4267200" y="6426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0" name="Line 18"/>
          <p:cNvSpPr>
            <a:spLocks noChangeShapeType="1"/>
          </p:cNvSpPr>
          <p:nvPr/>
        </p:nvSpPr>
        <p:spPr bwMode="auto">
          <a:xfrm flipH="1" flipV="1">
            <a:off x="5257800" y="5207000"/>
            <a:ext cx="0" cy="1219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1" name="Text Box 19"/>
          <p:cNvSpPr txBox="1">
            <a:spLocks noChangeArrowheads="1"/>
          </p:cNvSpPr>
          <p:nvPr/>
        </p:nvSpPr>
        <p:spPr bwMode="auto">
          <a:xfrm>
            <a:off x="892175" y="2728913"/>
            <a:ext cx="3111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072" name="Text Box 23"/>
          <p:cNvSpPr txBox="1">
            <a:spLocks noChangeArrowheads="1"/>
          </p:cNvSpPr>
          <p:nvPr/>
        </p:nvSpPr>
        <p:spPr bwMode="auto">
          <a:xfrm>
            <a:off x="457200" y="1854200"/>
            <a:ext cx="8699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Cache</a:t>
            </a:r>
          </a:p>
        </p:txBody>
      </p:sp>
      <p:sp>
        <p:nvSpPr>
          <p:cNvPr id="45073" name="Text Box 24"/>
          <p:cNvSpPr txBox="1">
            <a:spLocks noChangeArrowheads="1"/>
          </p:cNvSpPr>
          <p:nvPr/>
        </p:nvSpPr>
        <p:spPr bwMode="auto">
          <a:xfrm>
            <a:off x="5715000" y="1320800"/>
            <a:ext cx="16446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Main Memory</a:t>
            </a:r>
          </a:p>
        </p:txBody>
      </p:sp>
      <p:sp>
        <p:nvSpPr>
          <p:cNvPr id="1679385" name="Text Box 25"/>
          <p:cNvSpPr txBox="1">
            <a:spLocks noChangeArrowheads="1"/>
          </p:cNvSpPr>
          <p:nvPr/>
        </p:nvSpPr>
        <p:spPr bwMode="auto">
          <a:xfrm>
            <a:off x="6172200" y="3835400"/>
            <a:ext cx="2743200" cy="2530475"/>
          </a:xfrm>
          <a:prstGeom prst="rect">
            <a:avLst/>
          </a:prstGeom>
          <a:noFill/>
          <a:ln w="12700">
            <a:noFill/>
            <a:miter lim="800000"/>
            <a:headEnd/>
            <a:tailEnd/>
          </a:ln>
        </p:spPr>
        <p:txBody>
          <a:bodyPr>
            <a:prstTxWarp prst="textNoShape">
              <a:avLst/>
            </a:prstTxWarp>
            <a:spAutoFit/>
          </a:bodyPr>
          <a:lstStyle/>
          <a:p>
            <a:r>
              <a:rPr lang="en-US" sz="2000">
                <a:latin typeface="Calibri" charset="0"/>
              </a:rPr>
              <a:t>Q: How do we find it?</a:t>
            </a:r>
          </a:p>
          <a:p>
            <a:endParaRPr lang="en-US" sz="2000">
              <a:latin typeface="Calibri" charset="0"/>
            </a:endParaRPr>
          </a:p>
          <a:p>
            <a:r>
              <a:rPr lang="en-US" sz="2000">
                <a:latin typeface="Calibri" charset="0"/>
              </a:rPr>
              <a:t>Use next 1 low order memory address bit to determine which cache set (i.e., modulo the number of sets in the cache)</a:t>
            </a:r>
          </a:p>
        </p:txBody>
      </p:sp>
      <p:sp>
        <p:nvSpPr>
          <p:cNvPr id="45075" name="Line 26"/>
          <p:cNvSpPr>
            <a:spLocks noChangeShapeType="1"/>
          </p:cNvSpPr>
          <p:nvPr/>
        </p:nvSpPr>
        <p:spPr bwMode="auto">
          <a:xfrm>
            <a:off x="42672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6" name="Line 27"/>
          <p:cNvSpPr>
            <a:spLocks noChangeShapeType="1"/>
          </p:cNvSpPr>
          <p:nvPr/>
        </p:nvSpPr>
        <p:spPr bwMode="auto">
          <a:xfrm>
            <a:off x="42672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7" name="Line 28"/>
          <p:cNvSpPr>
            <a:spLocks noChangeShapeType="1"/>
          </p:cNvSpPr>
          <p:nvPr/>
        </p:nvSpPr>
        <p:spPr bwMode="auto">
          <a:xfrm>
            <a:off x="42672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8" name="Line 29"/>
          <p:cNvSpPr>
            <a:spLocks noChangeShapeType="1"/>
          </p:cNvSpPr>
          <p:nvPr/>
        </p:nvSpPr>
        <p:spPr bwMode="auto">
          <a:xfrm>
            <a:off x="4267200" y="3683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9" name="Line 30"/>
          <p:cNvSpPr>
            <a:spLocks noChangeShapeType="1"/>
          </p:cNvSpPr>
          <p:nvPr/>
        </p:nvSpPr>
        <p:spPr bwMode="auto">
          <a:xfrm>
            <a:off x="4267200" y="3987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0" name="Line 31"/>
          <p:cNvSpPr>
            <a:spLocks noChangeShapeType="1"/>
          </p:cNvSpPr>
          <p:nvPr/>
        </p:nvSpPr>
        <p:spPr bwMode="auto">
          <a:xfrm>
            <a:off x="4267200" y="4292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1" name="Line 32"/>
          <p:cNvSpPr>
            <a:spLocks noChangeShapeType="1"/>
          </p:cNvSpPr>
          <p:nvPr/>
        </p:nvSpPr>
        <p:spPr bwMode="auto">
          <a:xfrm>
            <a:off x="42672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2" name="Line 33"/>
          <p:cNvSpPr>
            <a:spLocks noChangeShapeType="1"/>
          </p:cNvSpPr>
          <p:nvPr/>
        </p:nvSpPr>
        <p:spPr bwMode="auto">
          <a:xfrm>
            <a:off x="42672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3" name="Line 34"/>
          <p:cNvSpPr>
            <a:spLocks noChangeShapeType="1"/>
          </p:cNvSpPr>
          <p:nvPr/>
        </p:nvSpPr>
        <p:spPr bwMode="auto">
          <a:xfrm>
            <a:off x="42672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3" name="Group 35"/>
          <p:cNvGrpSpPr>
            <a:grpSpLocks/>
          </p:cNvGrpSpPr>
          <p:nvPr/>
        </p:nvGrpSpPr>
        <p:grpSpPr bwMode="auto">
          <a:xfrm>
            <a:off x="1600200" y="2768600"/>
            <a:ext cx="609600" cy="1219200"/>
            <a:chOff x="1344" y="1056"/>
            <a:chExt cx="624" cy="768"/>
          </a:xfrm>
        </p:grpSpPr>
        <p:sp>
          <p:nvSpPr>
            <p:cNvPr id="45143" name="Rectangle 36"/>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4" name="Line 37"/>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5" name="Line 38"/>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6" name="Line 39"/>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85" name="Text Box 40"/>
          <p:cNvSpPr txBox="1">
            <a:spLocks noChangeArrowheads="1"/>
          </p:cNvSpPr>
          <p:nvPr/>
        </p:nvSpPr>
        <p:spPr bwMode="auto">
          <a:xfrm>
            <a:off x="1600200" y="2311400"/>
            <a:ext cx="498475" cy="369888"/>
          </a:xfrm>
          <a:prstGeom prst="rect">
            <a:avLst/>
          </a:prstGeom>
          <a:noFill/>
          <a:ln w="12700">
            <a:noFill/>
            <a:miter lim="800000"/>
            <a:headEnd/>
            <a:tailEnd/>
          </a:ln>
        </p:spPr>
        <p:txBody>
          <a:bodyPr wrap="none">
            <a:prstTxWarp prst="textNoShape">
              <a:avLst/>
            </a:prstTxWarp>
            <a:spAutoFit/>
          </a:bodyPr>
          <a:lstStyle/>
          <a:p>
            <a:r>
              <a:rPr lang="en-US">
                <a:solidFill>
                  <a:srgbClr val="FF0000"/>
                </a:solidFill>
                <a:latin typeface="Calibri" charset="0"/>
              </a:rPr>
              <a:t>Tag</a:t>
            </a:r>
          </a:p>
        </p:txBody>
      </p:sp>
      <p:sp>
        <p:nvSpPr>
          <p:cNvPr id="45086" name="Text Box 41"/>
          <p:cNvSpPr txBox="1">
            <a:spLocks noChangeArrowheads="1"/>
          </p:cNvSpPr>
          <p:nvPr/>
        </p:nvSpPr>
        <p:spPr bwMode="auto">
          <a:xfrm>
            <a:off x="2362200" y="2311400"/>
            <a:ext cx="6667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Data</a:t>
            </a:r>
          </a:p>
        </p:txBody>
      </p:sp>
      <p:sp>
        <p:nvSpPr>
          <p:cNvPr id="45087" name="Rectangle 42" descr="5%"/>
          <p:cNvSpPr>
            <a:spLocks noChangeArrowheads="1"/>
          </p:cNvSpPr>
          <p:nvPr/>
        </p:nvSpPr>
        <p:spPr bwMode="auto">
          <a:xfrm>
            <a:off x="4267200" y="1549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8" name="Rectangle 43" descr="10%"/>
          <p:cNvSpPr>
            <a:spLocks noChangeArrowheads="1"/>
          </p:cNvSpPr>
          <p:nvPr/>
        </p:nvSpPr>
        <p:spPr bwMode="auto">
          <a:xfrm>
            <a:off x="2209800" y="27686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9" name="Rectangle 44" descr="5%"/>
          <p:cNvSpPr>
            <a:spLocks noChangeArrowheads="1"/>
          </p:cNvSpPr>
          <p:nvPr/>
        </p:nvSpPr>
        <p:spPr bwMode="auto">
          <a:xfrm>
            <a:off x="4267200" y="2768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0" name="Rectangle 45" descr="5%"/>
          <p:cNvSpPr>
            <a:spLocks noChangeArrowheads="1"/>
          </p:cNvSpPr>
          <p:nvPr/>
        </p:nvSpPr>
        <p:spPr bwMode="auto">
          <a:xfrm>
            <a:off x="4267200" y="39878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1" name="Rectangle 46" descr="5%"/>
          <p:cNvSpPr>
            <a:spLocks noChangeArrowheads="1"/>
          </p:cNvSpPr>
          <p:nvPr/>
        </p:nvSpPr>
        <p:spPr bwMode="auto">
          <a:xfrm>
            <a:off x="4267200" y="5207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2" name="Rectangle 47" descr="5%"/>
          <p:cNvSpPr>
            <a:spLocks noChangeArrowheads="1"/>
          </p:cNvSpPr>
          <p:nvPr/>
        </p:nvSpPr>
        <p:spPr bwMode="auto">
          <a:xfrm>
            <a:off x="4267200" y="6121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3" name="Rectangle 48" descr="5%"/>
          <p:cNvSpPr>
            <a:spLocks noChangeArrowheads="1"/>
          </p:cNvSpPr>
          <p:nvPr/>
        </p:nvSpPr>
        <p:spPr bwMode="auto">
          <a:xfrm>
            <a:off x="4267200" y="4902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4" name="Rectangle 49" descr="5%"/>
          <p:cNvSpPr>
            <a:spLocks noChangeArrowheads="1"/>
          </p:cNvSpPr>
          <p:nvPr/>
        </p:nvSpPr>
        <p:spPr bwMode="auto">
          <a:xfrm>
            <a:off x="42672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5" name="Rectangle 50" descr="5%"/>
          <p:cNvSpPr>
            <a:spLocks noChangeArrowheads="1"/>
          </p:cNvSpPr>
          <p:nvPr/>
        </p:nvSpPr>
        <p:spPr bwMode="auto">
          <a:xfrm>
            <a:off x="4267200" y="2463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6" name="Rectangle 51" descr="5%"/>
          <p:cNvSpPr>
            <a:spLocks noChangeArrowheads="1"/>
          </p:cNvSpPr>
          <p:nvPr/>
        </p:nvSpPr>
        <p:spPr bwMode="auto">
          <a:xfrm>
            <a:off x="22098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1679422" name="Text Box 62"/>
          <p:cNvSpPr txBox="1">
            <a:spLocks noChangeArrowheads="1"/>
          </p:cNvSpPr>
          <p:nvPr/>
        </p:nvSpPr>
        <p:spPr bwMode="auto">
          <a:xfrm>
            <a:off x="533400" y="4259263"/>
            <a:ext cx="2819400" cy="2246312"/>
          </a:xfrm>
          <a:prstGeom prst="rect">
            <a:avLst/>
          </a:prstGeom>
          <a:noFill/>
          <a:ln w="12700">
            <a:noFill/>
            <a:miter lim="800000"/>
            <a:headEnd/>
            <a:tailEnd/>
          </a:ln>
        </p:spPr>
        <p:txBody>
          <a:bodyPr>
            <a:prstTxWarp prst="textNoShape">
              <a:avLst/>
            </a:prstTxWarp>
            <a:spAutoFit/>
          </a:bodyPr>
          <a:lstStyle/>
          <a:p>
            <a:r>
              <a:rPr lang="en-US" sz="2000">
                <a:latin typeface="Calibri" charset="0"/>
              </a:rPr>
              <a:t>Q: Is it there?</a:t>
            </a:r>
          </a:p>
          <a:p>
            <a:endParaRPr lang="en-US" sz="2000">
              <a:latin typeface="Calibri" charset="0"/>
            </a:endParaRPr>
          </a:p>
          <a:p>
            <a:r>
              <a:rPr lang="en-US" sz="2000">
                <a:latin typeface="Calibri" charset="0"/>
              </a:rPr>
              <a:t>Compare </a:t>
            </a:r>
            <a:r>
              <a:rPr lang="en-US" sz="2000" i="1">
                <a:latin typeface="Calibri" charset="0"/>
              </a:rPr>
              <a:t>all</a:t>
            </a:r>
            <a:r>
              <a:rPr lang="en-US" sz="2000">
                <a:latin typeface="Calibri" charset="0"/>
              </a:rPr>
              <a:t> the cache </a:t>
            </a:r>
            <a:r>
              <a:rPr lang="en-US" sz="2000">
                <a:solidFill>
                  <a:srgbClr val="FF0000"/>
                </a:solidFill>
                <a:latin typeface="Calibri" charset="0"/>
              </a:rPr>
              <a:t>tags </a:t>
            </a:r>
            <a:r>
              <a:rPr lang="en-US" sz="2000">
                <a:latin typeface="Calibri" charset="0"/>
              </a:rPr>
              <a:t>in the set to the </a:t>
            </a:r>
            <a:r>
              <a:rPr lang="en-US" sz="2000">
                <a:solidFill>
                  <a:srgbClr val="FF0000"/>
                </a:solidFill>
                <a:latin typeface="Calibri" charset="0"/>
              </a:rPr>
              <a:t>high order 3 memory address bits</a:t>
            </a:r>
            <a:r>
              <a:rPr lang="en-US" sz="2000">
                <a:latin typeface="Calibri" charset="0"/>
              </a:rPr>
              <a:t> to tell if the memory block is in the cache</a:t>
            </a:r>
          </a:p>
        </p:txBody>
      </p:sp>
      <p:grpSp>
        <p:nvGrpSpPr>
          <p:cNvPr id="4" name="Group 63"/>
          <p:cNvGrpSpPr>
            <a:grpSpLocks/>
          </p:cNvGrpSpPr>
          <p:nvPr/>
        </p:nvGrpSpPr>
        <p:grpSpPr bwMode="auto">
          <a:xfrm>
            <a:off x="1219200" y="2768600"/>
            <a:ext cx="381000" cy="1219200"/>
            <a:chOff x="1344" y="1056"/>
            <a:chExt cx="624" cy="768"/>
          </a:xfrm>
        </p:grpSpPr>
        <p:sp>
          <p:nvSpPr>
            <p:cNvPr id="45139" name="Rectangle 6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0" name="Line 6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1" name="Line 6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2" name="Line 6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99" name="Text Box 68"/>
          <p:cNvSpPr txBox="1">
            <a:spLocks noChangeArrowheads="1"/>
          </p:cNvSpPr>
          <p:nvPr/>
        </p:nvSpPr>
        <p:spPr bwMode="auto">
          <a:xfrm>
            <a:off x="1219200" y="2311400"/>
            <a:ext cx="33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V</a:t>
            </a:r>
          </a:p>
        </p:txBody>
      </p:sp>
      <p:grpSp>
        <p:nvGrpSpPr>
          <p:cNvPr id="5" name="Group 112"/>
          <p:cNvGrpSpPr>
            <a:grpSpLocks/>
          </p:cNvGrpSpPr>
          <p:nvPr/>
        </p:nvGrpSpPr>
        <p:grpSpPr bwMode="auto">
          <a:xfrm>
            <a:off x="3200400" y="1701800"/>
            <a:ext cx="1066800" cy="1905000"/>
            <a:chOff x="2016" y="624"/>
            <a:chExt cx="672" cy="1200"/>
          </a:xfrm>
        </p:grpSpPr>
        <p:sp>
          <p:nvSpPr>
            <p:cNvPr id="45137"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8"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grpSp>
        <p:nvGrpSpPr>
          <p:cNvPr id="6" name="Group 113"/>
          <p:cNvGrpSpPr>
            <a:grpSpLocks/>
          </p:cNvGrpSpPr>
          <p:nvPr/>
        </p:nvGrpSpPr>
        <p:grpSpPr bwMode="auto">
          <a:xfrm>
            <a:off x="3200400" y="3225800"/>
            <a:ext cx="1066800" cy="3048000"/>
            <a:chOff x="2016" y="1584"/>
            <a:chExt cx="672" cy="1920"/>
          </a:xfrm>
        </p:grpSpPr>
        <p:sp>
          <p:nvSpPr>
            <p:cNvPr id="45135"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6"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sp>
        <p:nvSpPr>
          <p:cNvPr id="45102" name="Text Box 90"/>
          <p:cNvSpPr txBox="1">
            <a:spLocks noChangeArrowheads="1"/>
          </p:cNvSpPr>
          <p:nvPr/>
        </p:nvSpPr>
        <p:spPr bwMode="auto">
          <a:xfrm>
            <a:off x="5213350" y="1487488"/>
            <a:ext cx="990600" cy="4967287"/>
          </a:xfrm>
          <a:prstGeom prst="rect">
            <a:avLst/>
          </a:prstGeom>
          <a:noFill/>
          <a:ln w="12700">
            <a:noFill/>
            <a:miter lim="800000"/>
            <a:headEnd/>
            <a:tailEnd/>
          </a:ln>
        </p:spPr>
        <p:txBody>
          <a:bodyPr>
            <a:prstTxWarp prst="textNoShape">
              <a:avLst/>
            </a:prstTxWarp>
            <a:spAutoFit/>
          </a:bodyPr>
          <a:lstStyle/>
          <a:p>
            <a:pPr>
              <a:lnSpc>
                <a:spcPct val="110000"/>
              </a:lnSpc>
            </a:pPr>
            <a:r>
              <a:rPr lang="en-US">
                <a:solidFill>
                  <a:srgbClr val="FF0000"/>
                </a:solidFill>
                <a:latin typeface="Calibri" charset="0"/>
              </a:rPr>
              <a:t>000</a:t>
            </a:r>
            <a:r>
              <a:rPr lang="en-US">
                <a:latin typeface="Calibri" charset="0"/>
              </a:rPr>
              <a:t>0xx</a:t>
            </a:r>
          </a:p>
          <a:p>
            <a:pPr>
              <a:lnSpc>
                <a:spcPct val="110000"/>
              </a:lnSpc>
            </a:pPr>
            <a:r>
              <a:rPr lang="en-US">
                <a:solidFill>
                  <a:srgbClr val="FF0000"/>
                </a:solidFill>
                <a:latin typeface="Calibri" charset="0"/>
              </a:rPr>
              <a:t>000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001</a:t>
            </a:r>
            <a:r>
              <a:rPr lang="en-US">
                <a:latin typeface="Calibri" charset="0"/>
              </a:rPr>
              <a:t>0xx</a:t>
            </a:r>
          </a:p>
          <a:p>
            <a:pPr>
              <a:lnSpc>
                <a:spcPct val="110000"/>
              </a:lnSpc>
            </a:pPr>
            <a:r>
              <a:rPr lang="en-US">
                <a:solidFill>
                  <a:srgbClr val="FF0000"/>
                </a:solidFill>
                <a:latin typeface="Calibri" charset="0"/>
              </a:rPr>
              <a:t>001</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010</a:t>
            </a:r>
            <a:r>
              <a:rPr lang="en-US">
                <a:latin typeface="Calibri" charset="0"/>
              </a:rPr>
              <a:t>0xx</a:t>
            </a:r>
          </a:p>
          <a:p>
            <a:pPr>
              <a:lnSpc>
                <a:spcPct val="110000"/>
              </a:lnSpc>
            </a:pPr>
            <a:r>
              <a:rPr lang="en-US">
                <a:solidFill>
                  <a:srgbClr val="FF0000"/>
                </a:solidFill>
                <a:latin typeface="Calibri" charset="0"/>
              </a:rPr>
              <a:t>010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011</a:t>
            </a:r>
            <a:r>
              <a:rPr lang="en-US">
                <a:latin typeface="Calibri" charset="0"/>
              </a:rPr>
              <a:t>0xx</a:t>
            </a:r>
          </a:p>
          <a:p>
            <a:pPr>
              <a:lnSpc>
                <a:spcPct val="110000"/>
              </a:lnSpc>
            </a:pPr>
            <a:r>
              <a:rPr lang="en-US">
                <a:solidFill>
                  <a:srgbClr val="FF0000"/>
                </a:solidFill>
                <a:latin typeface="Calibri" charset="0"/>
              </a:rPr>
              <a:t>011</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100</a:t>
            </a:r>
            <a:r>
              <a:rPr lang="en-US">
                <a:latin typeface="Calibri" charset="0"/>
              </a:rPr>
              <a:t>0xx</a:t>
            </a:r>
          </a:p>
          <a:p>
            <a:pPr>
              <a:lnSpc>
                <a:spcPct val="110000"/>
              </a:lnSpc>
            </a:pPr>
            <a:r>
              <a:rPr lang="en-US">
                <a:solidFill>
                  <a:srgbClr val="FF0000"/>
                </a:solidFill>
                <a:latin typeface="Calibri" charset="0"/>
              </a:rPr>
              <a:t>100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101</a:t>
            </a:r>
            <a:r>
              <a:rPr lang="en-US">
                <a:latin typeface="Calibri" charset="0"/>
              </a:rPr>
              <a:t>0xx</a:t>
            </a:r>
          </a:p>
          <a:p>
            <a:pPr>
              <a:lnSpc>
                <a:spcPct val="110000"/>
              </a:lnSpc>
            </a:pPr>
            <a:r>
              <a:rPr lang="en-US">
                <a:solidFill>
                  <a:srgbClr val="FF0000"/>
                </a:solidFill>
                <a:latin typeface="Calibri" charset="0"/>
              </a:rPr>
              <a:t>101</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110</a:t>
            </a:r>
            <a:r>
              <a:rPr lang="en-US">
                <a:latin typeface="Calibri" charset="0"/>
              </a:rPr>
              <a:t>0xx</a:t>
            </a:r>
          </a:p>
          <a:p>
            <a:pPr>
              <a:lnSpc>
                <a:spcPct val="110000"/>
              </a:lnSpc>
            </a:pPr>
            <a:r>
              <a:rPr lang="en-US">
                <a:solidFill>
                  <a:srgbClr val="FF0000"/>
                </a:solidFill>
                <a:latin typeface="Calibri" charset="0"/>
              </a:rPr>
              <a:t>110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111</a:t>
            </a:r>
            <a:r>
              <a:rPr lang="en-US">
                <a:latin typeface="Calibri" charset="0"/>
              </a:rPr>
              <a:t>0xx</a:t>
            </a:r>
          </a:p>
          <a:p>
            <a:pPr>
              <a:lnSpc>
                <a:spcPct val="110000"/>
              </a:lnSpc>
            </a:pPr>
            <a:r>
              <a:rPr lang="en-US">
                <a:solidFill>
                  <a:srgbClr val="FF0000"/>
                </a:solidFill>
                <a:latin typeface="Calibri" charset="0"/>
              </a:rPr>
              <a:t>111</a:t>
            </a:r>
            <a:r>
              <a:rPr lang="en-US">
                <a:solidFill>
                  <a:srgbClr val="009900"/>
                </a:solidFill>
                <a:latin typeface="Calibri" charset="0"/>
              </a:rPr>
              <a:t>1</a:t>
            </a:r>
            <a:r>
              <a:rPr lang="en-US">
                <a:latin typeface="Calibri" charset="0"/>
              </a:rPr>
              <a:t>xx</a:t>
            </a:r>
          </a:p>
        </p:txBody>
      </p:sp>
      <p:sp>
        <p:nvSpPr>
          <p:cNvPr id="45103" name="Rectangle 92" descr="10%"/>
          <p:cNvSpPr>
            <a:spLocks noChangeArrowheads="1"/>
          </p:cNvSpPr>
          <p:nvPr/>
        </p:nvSpPr>
        <p:spPr bwMode="auto">
          <a:xfrm>
            <a:off x="2209800" y="33782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4" name="Rectangle 93" descr="5%"/>
          <p:cNvSpPr>
            <a:spLocks noChangeArrowheads="1"/>
          </p:cNvSpPr>
          <p:nvPr/>
        </p:nvSpPr>
        <p:spPr bwMode="auto">
          <a:xfrm>
            <a:off x="22098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5" name="Line 94"/>
          <p:cNvSpPr>
            <a:spLocks noChangeShapeType="1"/>
          </p:cNvSpPr>
          <p:nvPr/>
        </p:nvSpPr>
        <p:spPr bwMode="auto">
          <a:xfrm>
            <a:off x="685800" y="3378200"/>
            <a:ext cx="2590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6" name="Text Box 95"/>
          <p:cNvSpPr txBox="1">
            <a:spLocks noChangeArrowheads="1"/>
          </p:cNvSpPr>
          <p:nvPr/>
        </p:nvSpPr>
        <p:spPr bwMode="auto">
          <a:xfrm>
            <a:off x="762000" y="2311400"/>
            <a:ext cx="527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Set</a:t>
            </a:r>
          </a:p>
        </p:txBody>
      </p:sp>
      <p:sp>
        <p:nvSpPr>
          <p:cNvPr id="45107" name="Rectangle 96" descr="5%"/>
          <p:cNvSpPr>
            <a:spLocks noChangeArrowheads="1"/>
          </p:cNvSpPr>
          <p:nvPr/>
        </p:nvSpPr>
        <p:spPr bwMode="auto">
          <a:xfrm>
            <a:off x="4267200" y="1854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8" name="Rectangle 97" descr="5%"/>
          <p:cNvSpPr>
            <a:spLocks noChangeArrowheads="1"/>
          </p:cNvSpPr>
          <p:nvPr/>
        </p:nvSpPr>
        <p:spPr bwMode="auto">
          <a:xfrm>
            <a:off x="4267200" y="2159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9" name="Rectangle 98" descr="5%"/>
          <p:cNvSpPr>
            <a:spLocks noChangeArrowheads="1"/>
          </p:cNvSpPr>
          <p:nvPr/>
        </p:nvSpPr>
        <p:spPr bwMode="auto">
          <a:xfrm>
            <a:off x="42672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0" name="Rectangle 99" descr="5%"/>
          <p:cNvSpPr>
            <a:spLocks noChangeArrowheads="1"/>
          </p:cNvSpPr>
          <p:nvPr/>
        </p:nvSpPr>
        <p:spPr bwMode="auto">
          <a:xfrm>
            <a:off x="4267200" y="33782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1" name="Rectangle 100" descr="5%"/>
          <p:cNvSpPr>
            <a:spLocks noChangeArrowheads="1"/>
          </p:cNvSpPr>
          <p:nvPr/>
        </p:nvSpPr>
        <p:spPr bwMode="auto">
          <a:xfrm>
            <a:off x="4267200" y="42926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2" name="Rectangle 101" descr="5%"/>
          <p:cNvSpPr>
            <a:spLocks noChangeArrowheads="1"/>
          </p:cNvSpPr>
          <p:nvPr/>
        </p:nvSpPr>
        <p:spPr bwMode="auto">
          <a:xfrm>
            <a:off x="4267200" y="4597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3" name="Rectangle 102" descr="5%"/>
          <p:cNvSpPr>
            <a:spLocks noChangeArrowheads="1"/>
          </p:cNvSpPr>
          <p:nvPr/>
        </p:nvSpPr>
        <p:spPr bwMode="auto">
          <a:xfrm>
            <a:off x="4267200" y="5511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4" name="Rectangle 103" descr="5%"/>
          <p:cNvSpPr>
            <a:spLocks noChangeArrowheads="1"/>
          </p:cNvSpPr>
          <p:nvPr/>
        </p:nvSpPr>
        <p:spPr bwMode="auto">
          <a:xfrm>
            <a:off x="4267200" y="5816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5" name="Text Box 106"/>
          <p:cNvSpPr txBox="1">
            <a:spLocks noChangeArrowheads="1"/>
          </p:cNvSpPr>
          <p:nvPr/>
        </p:nvSpPr>
        <p:spPr bwMode="auto">
          <a:xfrm>
            <a:off x="908050" y="2997200"/>
            <a:ext cx="311150" cy="366713"/>
          </a:xfrm>
          <a:prstGeom prst="rect">
            <a:avLst/>
          </a:prstGeom>
          <a:noFill/>
          <a:ln w="12700">
            <a:noFill/>
            <a:miter lim="800000"/>
            <a:headEnd/>
            <a:tailEnd/>
          </a:ln>
        </p:spPr>
        <p:txBody>
          <a:bodyPr wrap="none">
            <a:prstTxWarp prst="textNoShape">
              <a:avLst/>
            </a:prstTxWarp>
            <a:spAutoFit/>
          </a:bodyPr>
          <a:lstStyle/>
          <a:p>
            <a:r>
              <a:rPr lang="en-US">
                <a:solidFill>
                  <a:srgbClr val="009900"/>
                </a:solidFill>
                <a:latin typeface="Calibri" charset="0"/>
              </a:rPr>
              <a:t>1</a:t>
            </a:r>
          </a:p>
        </p:txBody>
      </p:sp>
      <p:sp>
        <p:nvSpPr>
          <p:cNvPr id="45116" name="Text Box 107"/>
          <p:cNvSpPr txBox="1">
            <a:spLocks noChangeArrowheads="1"/>
          </p:cNvSpPr>
          <p:nvPr/>
        </p:nvSpPr>
        <p:spPr bwMode="auto">
          <a:xfrm>
            <a:off x="898525" y="33782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117" name="Text Box 108"/>
          <p:cNvSpPr txBox="1">
            <a:spLocks noChangeArrowheads="1"/>
          </p:cNvSpPr>
          <p:nvPr/>
        </p:nvSpPr>
        <p:spPr bwMode="auto">
          <a:xfrm>
            <a:off x="914400" y="3646488"/>
            <a:ext cx="311150" cy="366712"/>
          </a:xfrm>
          <a:prstGeom prst="rect">
            <a:avLst/>
          </a:prstGeom>
          <a:noFill/>
          <a:ln w="12700">
            <a:noFill/>
            <a:miter lim="800000"/>
            <a:headEnd/>
            <a:tailEnd/>
          </a:ln>
        </p:spPr>
        <p:txBody>
          <a:bodyPr wrap="none">
            <a:prstTxWarp prst="textNoShape">
              <a:avLst/>
            </a:prstTxWarp>
            <a:spAutoFit/>
          </a:bodyPr>
          <a:lstStyle/>
          <a:p>
            <a:r>
              <a:rPr lang="en-US">
                <a:solidFill>
                  <a:srgbClr val="009900"/>
                </a:solidFill>
                <a:latin typeface="Calibri" charset="0"/>
              </a:rPr>
              <a:t>1</a:t>
            </a:r>
          </a:p>
        </p:txBody>
      </p:sp>
      <p:sp>
        <p:nvSpPr>
          <p:cNvPr id="45118" name="Text Box 109"/>
          <p:cNvSpPr txBox="1">
            <a:spLocks noChangeArrowheads="1"/>
          </p:cNvSpPr>
          <p:nvPr/>
        </p:nvSpPr>
        <p:spPr bwMode="auto">
          <a:xfrm>
            <a:off x="228600" y="2311400"/>
            <a:ext cx="6413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Way</a:t>
            </a:r>
          </a:p>
        </p:txBody>
      </p:sp>
      <p:sp>
        <p:nvSpPr>
          <p:cNvPr id="45119" name="Text Box 110"/>
          <p:cNvSpPr txBox="1">
            <a:spLocks noChangeArrowheads="1"/>
          </p:cNvSpPr>
          <p:nvPr/>
        </p:nvSpPr>
        <p:spPr bwMode="auto">
          <a:xfrm>
            <a:off x="457200" y="28448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120" name="Text Box 111"/>
          <p:cNvSpPr txBox="1">
            <a:spLocks noChangeArrowheads="1"/>
          </p:cNvSpPr>
          <p:nvPr/>
        </p:nvSpPr>
        <p:spPr bwMode="auto">
          <a:xfrm>
            <a:off x="457200" y="35306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1</a:t>
            </a:r>
          </a:p>
        </p:txBody>
      </p:sp>
      <p:sp>
        <p:nvSpPr>
          <p:cNvPr id="82" name="Rectangle 95"/>
          <p:cNvSpPr>
            <a:spLocks noChangeArrowheads="1"/>
          </p:cNvSpPr>
          <p:nvPr/>
        </p:nvSpPr>
        <p:spPr bwMode="auto">
          <a:xfrm>
            <a:off x="1752600" y="3454400"/>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3" name="Rectangle 95"/>
          <p:cNvSpPr>
            <a:spLocks noChangeArrowheads="1"/>
          </p:cNvSpPr>
          <p:nvPr/>
        </p:nvSpPr>
        <p:spPr bwMode="auto">
          <a:xfrm>
            <a:off x="5257800" y="5207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4" name="Rectangle 95"/>
          <p:cNvSpPr>
            <a:spLocks noChangeArrowheads="1"/>
          </p:cNvSpPr>
          <p:nvPr/>
        </p:nvSpPr>
        <p:spPr bwMode="auto">
          <a:xfrm>
            <a:off x="1752600" y="2844800"/>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45124" name="Rectangle 84"/>
          <p:cNvSpPr>
            <a:spLocks noChangeArrowheads="1"/>
          </p:cNvSpPr>
          <p:nvPr/>
        </p:nvSpPr>
        <p:spPr bwMode="auto">
          <a:xfrm>
            <a:off x="6324600" y="1701800"/>
            <a:ext cx="2438400" cy="1200150"/>
          </a:xfrm>
          <a:prstGeom prst="rect">
            <a:avLst/>
          </a:prstGeom>
          <a:noFill/>
          <a:ln w="9525">
            <a:noFill/>
            <a:miter lim="800000"/>
            <a:headEnd/>
            <a:tailEnd/>
          </a:ln>
        </p:spPr>
        <p:txBody>
          <a:bodyPr>
            <a:prstTxWarp prst="textNoShape">
              <a:avLst/>
            </a:prstTxWarp>
            <a:spAutoFit/>
          </a:bodyPr>
          <a:lstStyle/>
          <a:p>
            <a:r>
              <a:rPr lang="en-US">
                <a:latin typeface="Calibri" charset="0"/>
              </a:rPr>
              <a:t>One word blocks</a:t>
            </a:r>
          </a:p>
          <a:p>
            <a:r>
              <a:rPr lang="en-US">
                <a:latin typeface="Calibri" charset="0"/>
              </a:rPr>
              <a:t>Two low order bits define the byte in the word (32b words)</a:t>
            </a:r>
          </a:p>
        </p:txBody>
      </p:sp>
      <p:sp>
        <p:nvSpPr>
          <p:cNvPr id="86" name="Rectangle 95"/>
          <p:cNvSpPr>
            <a:spLocks noChangeArrowheads="1"/>
          </p:cNvSpPr>
          <p:nvPr/>
        </p:nvSpPr>
        <p:spPr bwMode="auto">
          <a:xfrm>
            <a:off x="5257800" y="5816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7" name="Rectangle 95"/>
          <p:cNvSpPr>
            <a:spLocks noChangeArrowheads="1"/>
          </p:cNvSpPr>
          <p:nvPr/>
        </p:nvSpPr>
        <p:spPr bwMode="auto">
          <a:xfrm>
            <a:off x="5257800" y="33782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8" name="Rectangle 95"/>
          <p:cNvSpPr>
            <a:spLocks noChangeArrowheads="1"/>
          </p:cNvSpPr>
          <p:nvPr/>
        </p:nvSpPr>
        <p:spPr bwMode="auto">
          <a:xfrm>
            <a:off x="5257800" y="39878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9" name="Rectangle 95"/>
          <p:cNvSpPr>
            <a:spLocks noChangeArrowheads="1"/>
          </p:cNvSpPr>
          <p:nvPr/>
        </p:nvSpPr>
        <p:spPr bwMode="auto">
          <a:xfrm>
            <a:off x="5257800" y="4597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0" name="Rectangle 95"/>
          <p:cNvSpPr>
            <a:spLocks noChangeArrowheads="1"/>
          </p:cNvSpPr>
          <p:nvPr/>
        </p:nvSpPr>
        <p:spPr bwMode="auto">
          <a:xfrm>
            <a:off x="5257800" y="2768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1" name="Rectangle 95"/>
          <p:cNvSpPr>
            <a:spLocks noChangeArrowheads="1"/>
          </p:cNvSpPr>
          <p:nvPr/>
        </p:nvSpPr>
        <p:spPr bwMode="auto">
          <a:xfrm>
            <a:off x="5257800" y="2159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2" name="Rectangle 95"/>
          <p:cNvSpPr>
            <a:spLocks noChangeArrowheads="1"/>
          </p:cNvSpPr>
          <p:nvPr/>
        </p:nvSpPr>
        <p:spPr bwMode="auto">
          <a:xfrm>
            <a:off x="5257800" y="1549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7" name="Slide Number Placeholder 96"/>
          <p:cNvSpPr>
            <a:spLocks noGrp="1"/>
          </p:cNvSpPr>
          <p:nvPr>
            <p:ph type="sldNum" sz="quarter" idx="12"/>
          </p:nvPr>
        </p:nvSpPr>
        <p:spPr/>
        <p:txBody>
          <a:bodyPr/>
          <a:lstStyle/>
          <a:p>
            <a:fld id="{3CC63E4C-4642-794D-A2FD-70F6B81535F5}" type="slidenum">
              <a:rPr lang="en-US" smtClean="0"/>
              <a:pPr/>
              <a:t>23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11138"/>
            <a:ext cx="8229600" cy="1143000"/>
          </a:xfrm>
        </p:spPr>
        <p:txBody>
          <a:bodyPr>
            <a:normAutofit fontScale="90000"/>
          </a:bodyPr>
          <a:lstStyle/>
          <a:p>
            <a:pPr eaLnBrk="1" hangingPunct="1">
              <a:lnSpc>
                <a:spcPct val="85000"/>
              </a:lnSpc>
            </a:pPr>
            <a:r>
              <a:rPr lang="en-US" smtClean="0"/>
              <a:t>Example: 4 Word 2-Way SA $</a:t>
            </a:r>
            <a:br>
              <a:rPr lang="en-US" smtClean="0"/>
            </a:br>
            <a:r>
              <a:rPr lang="en-US" smtClean="0"/>
              <a:t>Same Reference String</a:t>
            </a:r>
          </a:p>
        </p:txBody>
      </p:sp>
      <p:grpSp>
        <p:nvGrpSpPr>
          <p:cNvPr id="2" name="Group 3"/>
          <p:cNvGrpSpPr>
            <a:grpSpLocks/>
          </p:cNvGrpSpPr>
          <p:nvPr/>
        </p:nvGrpSpPr>
        <p:grpSpPr bwMode="auto">
          <a:xfrm>
            <a:off x="1295400" y="2833688"/>
            <a:ext cx="990600" cy="1219200"/>
            <a:chOff x="1344" y="1056"/>
            <a:chExt cx="624" cy="768"/>
          </a:xfrm>
        </p:grpSpPr>
        <p:sp>
          <p:nvSpPr>
            <p:cNvPr id="47156"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57"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8"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9"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8"/>
          <p:cNvGrpSpPr>
            <a:grpSpLocks/>
          </p:cNvGrpSpPr>
          <p:nvPr/>
        </p:nvGrpSpPr>
        <p:grpSpPr bwMode="auto">
          <a:xfrm>
            <a:off x="3276600" y="2833688"/>
            <a:ext cx="990600" cy="1219200"/>
            <a:chOff x="1344" y="1056"/>
            <a:chExt cx="624" cy="768"/>
          </a:xfrm>
        </p:grpSpPr>
        <p:sp>
          <p:nvSpPr>
            <p:cNvPr id="47152" name="Rectangle 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53" name="Line 1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4" name="Line 1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5" name="Line 1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4" name="Group 13"/>
          <p:cNvGrpSpPr>
            <a:grpSpLocks/>
          </p:cNvGrpSpPr>
          <p:nvPr/>
        </p:nvGrpSpPr>
        <p:grpSpPr bwMode="auto">
          <a:xfrm>
            <a:off x="5334000" y="2833688"/>
            <a:ext cx="990600" cy="1219200"/>
            <a:chOff x="1344" y="1056"/>
            <a:chExt cx="624" cy="768"/>
          </a:xfrm>
        </p:grpSpPr>
        <p:sp>
          <p:nvSpPr>
            <p:cNvPr id="47148" name="Rectangle 1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49" name="Line 1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0" name="Line 1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1" name="Line 1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5" name="Group 18"/>
          <p:cNvGrpSpPr>
            <a:grpSpLocks/>
          </p:cNvGrpSpPr>
          <p:nvPr/>
        </p:nvGrpSpPr>
        <p:grpSpPr bwMode="auto">
          <a:xfrm>
            <a:off x="7391400" y="2833688"/>
            <a:ext cx="990600" cy="1219200"/>
            <a:chOff x="1344" y="1056"/>
            <a:chExt cx="624" cy="768"/>
          </a:xfrm>
        </p:grpSpPr>
        <p:sp>
          <p:nvSpPr>
            <p:cNvPr id="47144" name="Rectangle 1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45" name="Line 2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6" name="Line 2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7" name="Line 2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7111" name="Text Box 43"/>
          <p:cNvSpPr txBox="1">
            <a:spLocks noChangeArrowheads="1"/>
          </p:cNvSpPr>
          <p:nvPr/>
        </p:nvSpPr>
        <p:spPr bwMode="auto">
          <a:xfrm>
            <a:off x="13557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7112" name="Text Box 44"/>
          <p:cNvSpPr txBox="1">
            <a:spLocks noChangeArrowheads="1"/>
          </p:cNvSpPr>
          <p:nvPr/>
        </p:nvSpPr>
        <p:spPr bwMode="auto">
          <a:xfrm>
            <a:off x="32607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7113" name="Text Box 45"/>
          <p:cNvSpPr txBox="1">
            <a:spLocks noChangeArrowheads="1"/>
          </p:cNvSpPr>
          <p:nvPr/>
        </p:nvSpPr>
        <p:spPr bwMode="auto">
          <a:xfrm>
            <a:off x="52419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7114" name="Text Box 46"/>
          <p:cNvSpPr txBox="1">
            <a:spLocks noChangeArrowheads="1"/>
          </p:cNvSpPr>
          <p:nvPr/>
        </p:nvSpPr>
        <p:spPr bwMode="auto">
          <a:xfrm>
            <a:off x="73755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grpSp>
        <p:nvGrpSpPr>
          <p:cNvPr id="6" name="Group 51"/>
          <p:cNvGrpSpPr>
            <a:grpSpLocks/>
          </p:cNvGrpSpPr>
          <p:nvPr/>
        </p:nvGrpSpPr>
        <p:grpSpPr bwMode="auto">
          <a:xfrm>
            <a:off x="762000" y="2833688"/>
            <a:ext cx="533400" cy="1219200"/>
            <a:chOff x="1344" y="1056"/>
            <a:chExt cx="624" cy="768"/>
          </a:xfrm>
        </p:grpSpPr>
        <p:sp>
          <p:nvSpPr>
            <p:cNvPr id="47140" name="Rectangle 5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41" name="Line 5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2" name="Line 5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3" name="Line 5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7" name="Group 56"/>
          <p:cNvGrpSpPr>
            <a:grpSpLocks/>
          </p:cNvGrpSpPr>
          <p:nvPr/>
        </p:nvGrpSpPr>
        <p:grpSpPr bwMode="auto">
          <a:xfrm>
            <a:off x="2743200" y="2833688"/>
            <a:ext cx="533400" cy="1219200"/>
            <a:chOff x="1344" y="1056"/>
            <a:chExt cx="624" cy="768"/>
          </a:xfrm>
        </p:grpSpPr>
        <p:sp>
          <p:nvSpPr>
            <p:cNvPr id="47136" name="Rectangle 5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37" name="Line 5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8" name="Line 5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9" name="Line 6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8" name="Group 61"/>
          <p:cNvGrpSpPr>
            <a:grpSpLocks/>
          </p:cNvGrpSpPr>
          <p:nvPr/>
        </p:nvGrpSpPr>
        <p:grpSpPr bwMode="auto">
          <a:xfrm>
            <a:off x="4800600" y="2833688"/>
            <a:ext cx="533400" cy="1219200"/>
            <a:chOff x="1344" y="1056"/>
            <a:chExt cx="624" cy="768"/>
          </a:xfrm>
        </p:grpSpPr>
        <p:sp>
          <p:nvSpPr>
            <p:cNvPr id="47132" name="Rectangle 6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33" name="Line 6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4" name="Line 6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5" name="Line 6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9" name="Group 66"/>
          <p:cNvGrpSpPr>
            <a:grpSpLocks/>
          </p:cNvGrpSpPr>
          <p:nvPr/>
        </p:nvGrpSpPr>
        <p:grpSpPr bwMode="auto">
          <a:xfrm>
            <a:off x="6858000" y="2833688"/>
            <a:ext cx="533400" cy="1219200"/>
            <a:chOff x="1344" y="1056"/>
            <a:chExt cx="624" cy="768"/>
          </a:xfrm>
        </p:grpSpPr>
        <p:sp>
          <p:nvSpPr>
            <p:cNvPr id="47128" name="Rectangle 6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29" name="Line 6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0" name="Line 6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1" name="Line 7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681499" name="Rectangle 91"/>
          <p:cNvSpPr>
            <a:spLocks noGrp="1" noChangeArrowheads="1"/>
          </p:cNvSpPr>
          <p:nvPr>
            <p:ph type="body" idx="1"/>
          </p:nvPr>
        </p:nvSpPr>
        <p:spPr>
          <a:xfrm>
            <a:off x="533400" y="1270000"/>
            <a:ext cx="8153400" cy="812800"/>
          </a:xfrm>
        </p:spPr>
        <p:txBody>
          <a:bodyPr rtlCol="0">
            <a:normAutofit fontScale="85000" lnSpcReduction="20000"/>
          </a:bodyPr>
          <a:lstStyle/>
          <a:p>
            <a:pPr eaLnBrk="1" fontAlgn="auto" hangingPunct="1">
              <a:spcAft>
                <a:spcPts val="0"/>
              </a:spcAft>
              <a:buFont typeface="Arial"/>
              <a:buChar char="•"/>
              <a:defRPr/>
            </a:pPr>
            <a:r>
              <a:rPr lang="en-US">
                <a:ea typeface="+mn-ea"/>
                <a:cs typeface="+mn-cs"/>
              </a:rPr>
              <a:t>Consider the main memory word reference string</a:t>
            </a:r>
          </a:p>
          <a:p>
            <a:pPr lvl="1" algn="ctr" eaLnBrk="1" fontAlgn="auto" hangingPunct="1">
              <a:spcAft>
                <a:spcPts val="0"/>
              </a:spcAft>
              <a:buFont typeface="Monotype Sorts" pitchFamily="2" charset="2"/>
              <a:buNone/>
              <a:defRPr/>
            </a:pPr>
            <a:r>
              <a:rPr lang="en-US">
                <a:ea typeface="+mn-ea"/>
              </a:rPr>
              <a:t>              0   4   0   4   0   4   0   4</a:t>
            </a:r>
          </a:p>
        </p:txBody>
      </p:sp>
      <p:sp>
        <p:nvSpPr>
          <p:cNvPr id="47120" name="Text Box 92"/>
          <p:cNvSpPr txBox="1">
            <a:spLocks noChangeArrowheads="1"/>
          </p:cNvSpPr>
          <p:nvPr/>
        </p:nvSpPr>
        <p:spPr bwMode="auto">
          <a:xfrm>
            <a:off x="457200" y="1651000"/>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47121" name="Line 93"/>
          <p:cNvSpPr>
            <a:spLocks noChangeShapeType="1"/>
          </p:cNvSpPr>
          <p:nvPr/>
        </p:nvSpPr>
        <p:spPr bwMode="auto">
          <a:xfrm>
            <a:off x="4572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7122" name="Line 94"/>
          <p:cNvSpPr>
            <a:spLocks noChangeShapeType="1"/>
          </p:cNvSpPr>
          <p:nvPr/>
        </p:nvSpPr>
        <p:spPr bwMode="auto">
          <a:xfrm>
            <a:off x="24384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7123" name="Line 95"/>
          <p:cNvSpPr>
            <a:spLocks noChangeShapeType="1"/>
          </p:cNvSpPr>
          <p:nvPr/>
        </p:nvSpPr>
        <p:spPr bwMode="auto">
          <a:xfrm>
            <a:off x="44958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7124" name="Line 96"/>
          <p:cNvSpPr>
            <a:spLocks noChangeShapeType="1"/>
          </p:cNvSpPr>
          <p:nvPr/>
        </p:nvSpPr>
        <p:spPr bwMode="auto">
          <a:xfrm>
            <a:off x="65532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7" name="Slide Number Placeholder 56"/>
          <p:cNvSpPr>
            <a:spLocks noGrp="1"/>
          </p:cNvSpPr>
          <p:nvPr>
            <p:ph type="sldNum" sz="quarter" idx="12"/>
          </p:nvPr>
        </p:nvSpPr>
        <p:spPr/>
        <p:txBody>
          <a:bodyPr/>
          <a:lstStyle/>
          <a:p>
            <a:fld id="{3CC63E4C-4642-794D-A2FD-70F6B81535F5}" type="slidenum">
              <a:rPr lang="en-US" smtClean="0"/>
              <a:pPr/>
              <a:t>24</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73038"/>
            <a:ext cx="8229600" cy="1143000"/>
          </a:xfrm>
        </p:spPr>
        <p:txBody>
          <a:bodyPr>
            <a:normAutofit fontScale="90000"/>
          </a:bodyPr>
          <a:lstStyle/>
          <a:p>
            <a:pPr eaLnBrk="1" hangingPunct="1">
              <a:lnSpc>
                <a:spcPct val="85000"/>
              </a:lnSpc>
            </a:pPr>
            <a:r>
              <a:rPr lang="en-US" dirty="0" smtClean="0"/>
              <a:t>Example: 4-Word 2-Way SA $</a:t>
            </a:r>
            <a:br>
              <a:rPr lang="en-US" dirty="0" smtClean="0"/>
            </a:br>
            <a:r>
              <a:rPr lang="en-US" dirty="0" smtClean="0"/>
              <a:t>Same Reference String</a:t>
            </a:r>
          </a:p>
        </p:txBody>
      </p:sp>
      <p:sp>
        <p:nvSpPr>
          <p:cNvPr id="49155" name="Rectangle 3"/>
          <p:cNvSpPr>
            <a:spLocks noChangeArrowheads="1"/>
          </p:cNvSpPr>
          <p:nvPr/>
        </p:nvSpPr>
        <p:spPr bwMode="auto">
          <a:xfrm>
            <a:off x="12954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56" name="Line 4"/>
          <p:cNvSpPr>
            <a:spLocks noChangeShapeType="1"/>
          </p:cNvSpPr>
          <p:nvPr/>
        </p:nvSpPr>
        <p:spPr bwMode="auto">
          <a:xfrm>
            <a:off x="12954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7" name="Line 5"/>
          <p:cNvSpPr>
            <a:spLocks noChangeShapeType="1"/>
          </p:cNvSpPr>
          <p:nvPr/>
        </p:nvSpPr>
        <p:spPr bwMode="auto">
          <a:xfrm>
            <a:off x="12954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8" name="Line 6"/>
          <p:cNvSpPr>
            <a:spLocks noChangeShapeType="1"/>
          </p:cNvSpPr>
          <p:nvPr/>
        </p:nvSpPr>
        <p:spPr bwMode="auto">
          <a:xfrm>
            <a:off x="12954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9" name="Rectangle 7"/>
          <p:cNvSpPr>
            <a:spLocks noChangeArrowheads="1"/>
          </p:cNvSpPr>
          <p:nvPr/>
        </p:nvSpPr>
        <p:spPr bwMode="auto">
          <a:xfrm>
            <a:off x="32766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0" name="Line 8"/>
          <p:cNvSpPr>
            <a:spLocks noChangeShapeType="1"/>
          </p:cNvSpPr>
          <p:nvPr/>
        </p:nvSpPr>
        <p:spPr bwMode="auto">
          <a:xfrm>
            <a:off x="32766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1" name="Line 9"/>
          <p:cNvSpPr>
            <a:spLocks noChangeShapeType="1"/>
          </p:cNvSpPr>
          <p:nvPr/>
        </p:nvSpPr>
        <p:spPr bwMode="auto">
          <a:xfrm>
            <a:off x="32766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2" name="Line 10"/>
          <p:cNvSpPr>
            <a:spLocks noChangeShapeType="1"/>
          </p:cNvSpPr>
          <p:nvPr/>
        </p:nvSpPr>
        <p:spPr bwMode="auto">
          <a:xfrm>
            <a:off x="32766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3" name="Rectangle 11"/>
          <p:cNvSpPr>
            <a:spLocks noChangeArrowheads="1"/>
          </p:cNvSpPr>
          <p:nvPr/>
        </p:nvSpPr>
        <p:spPr bwMode="auto">
          <a:xfrm>
            <a:off x="53340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4" name="Line 12"/>
          <p:cNvSpPr>
            <a:spLocks noChangeShapeType="1"/>
          </p:cNvSpPr>
          <p:nvPr/>
        </p:nvSpPr>
        <p:spPr bwMode="auto">
          <a:xfrm>
            <a:off x="53340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5" name="Line 13"/>
          <p:cNvSpPr>
            <a:spLocks noChangeShapeType="1"/>
          </p:cNvSpPr>
          <p:nvPr/>
        </p:nvSpPr>
        <p:spPr bwMode="auto">
          <a:xfrm>
            <a:off x="53340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6" name="Line 14"/>
          <p:cNvSpPr>
            <a:spLocks noChangeShapeType="1"/>
          </p:cNvSpPr>
          <p:nvPr/>
        </p:nvSpPr>
        <p:spPr bwMode="auto">
          <a:xfrm>
            <a:off x="53340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7" name="Rectangle 15"/>
          <p:cNvSpPr>
            <a:spLocks noChangeArrowheads="1"/>
          </p:cNvSpPr>
          <p:nvPr/>
        </p:nvSpPr>
        <p:spPr bwMode="auto">
          <a:xfrm>
            <a:off x="73914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8" name="Line 16"/>
          <p:cNvSpPr>
            <a:spLocks noChangeShapeType="1"/>
          </p:cNvSpPr>
          <p:nvPr/>
        </p:nvSpPr>
        <p:spPr bwMode="auto">
          <a:xfrm>
            <a:off x="73914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9" name="Line 17"/>
          <p:cNvSpPr>
            <a:spLocks noChangeShapeType="1"/>
          </p:cNvSpPr>
          <p:nvPr/>
        </p:nvSpPr>
        <p:spPr bwMode="auto">
          <a:xfrm>
            <a:off x="73914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0" name="Line 18"/>
          <p:cNvSpPr>
            <a:spLocks noChangeShapeType="1"/>
          </p:cNvSpPr>
          <p:nvPr/>
        </p:nvSpPr>
        <p:spPr bwMode="auto">
          <a:xfrm>
            <a:off x="73914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1" name="Text Box 35"/>
          <p:cNvSpPr txBox="1">
            <a:spLocks noChangeArrowheads="1"/>
          </p:cNvSpPr>
          <p:nvPr/>
        </p:nvSpPr>
        <p:spPr bwMode="auto">
          <a:xfrm>
            <a:off x="13557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2" name="Text Box 36"/>
          <p:cNvSpPr txBox="1">
            <a:spLocks noChangeArrowheads="1"/>
          </p:cNvSpPr>
          <p:nvPr/>
        </p:nvSpPr>
        <p:spPr bwMode="auto">
          <a:xfrm>
            <a:off x="32607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3" name="Text Box 37"/>
          <p:cNvSpPr txBox="1">
            <a:spLocks noChangeArrowheads="1"/>
          </p:cNvSpPr>
          <p:nvPr/>
        </p:nvSpPr>
        <p:spPr bwMode="auto">
          <a:xfrm>
            <a:off x="52419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4" name="Text Box 38"/>
          <p:cNvSpPr txBox="1">
            <a:spLocks noChangeArrowheads="1"/>
          </p:cNvSpPr>
          <p:nvPr/>
        </p:nvSpPr>
        <p:spPr bwMode="auto">
          <a:xfrm>
            <a:off x="73755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5" name="Rectangle 43"/>
          <p:cNvSpPr>
            <a:spLocks noChangeArrowheads="1"/>
          </p:cNvSpPr>
          <p:nvPr/>
        </p:nvSpPr>
        <p:spPr bwMode="auto">
          <a:xfrm>
            <a:off x="7620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76" name="Line 44"/>
          <p:cNvSpPr>
            <a:spLocks noChangeShapeType="1"/>
          </p:cNvSpPr>
          <p:nvPr/>
        </p:nvSpPr>
        <p:spPr bwMode="auto">
          <a:xfrm>
            <a:off x="7620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7" name="Line 45"/>
          <p:cNvSpPr>
            <a:spLocks noChangeShapeType="1"/>
          </p:cNvSpPr>
          <p:nvPr/>
        </p:nvSpPr>
        <p:spPr bwMode="auto">
          <a:xfrm>
            <a:off x="7620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8" name="Line 46"/>
          <p:cNvSpPr>
            <a:spLocks noChangeShapeType="1"/>
          </p:cNvSpPr>
          <p:nvPr/>
        </p:nvSpPr>
        <p:spPr bwMode="auto">
          <a:xfrm>
            <a:off x="7620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9" name="Rectangle 47"/>
          <p:cNvSpPr>
            <a:spLocks noChangeArrowheads="1"/>
          </p:cNvSpPr>
          <p:nvPr/>
        </p:nvSpPr>
        <p:spPr bwMode="auto">
          <a:xfrm>
            <a:off x="27432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0" name="Line 48"/>
          <p:cNvSpPr>
            <a:spLocks noChangeShapeType="1"/>
          </p:cNvSpPr>
          <p:nvPr/>
        </p:nvSpPr>
        <p:spPr bwMode="auto">
          <a:xfrm>
            <a:off x="27432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1" name="Line 49"/>
          <p:cNvSpPr>
            <a:spLocks noChangeShapeType="1"/>
          </p:cNvSpPr>
          <p:nvPr/>
        </p:nvSpPr>
        <p:spPr bwMode="auto">
          <a:xfrm>
            <a:off x="27432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2" name="Line 50"/>
          <p:cNvSpPr>
            <a:spLocks noChangeShapeType="1"/>
          </p:cNvSpPr>
          <p:nvPr/>
        </p:nvSpPr>
        <p:spPr bwMode="auto">
          <a:xfrm>
            <a:off x="27432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3" name="Rectangle 51"/>
          <p:cNvSpPr>
            <a:spLocks noChangeArrowheads="1"/>
          </p:cNvSpPr>
          <p:nvPr/>
        </p:nvSpPr>
        <p:spPr bwMode="auto">
          <a:xfrm>
            <a:off x="48006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4" name="Line 52"/>
          <p:cNvSpPr>
            <a:spLocks noChangeShapeType="1"/>
          </p:cNvSpPr>
          <p:nvPr/>
        </p:nvSpPr>
        <p:spPr bwMode="auto">
          <a:xfrm>
            <a:off x="48006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5" name="Line 53"/>
          <p:cNvSpPr>
            <a:spLocks noChangeShapeType="1"/>
          </p:cNvSpPr>
          <p:nvPr/>
        </p:nvSpPr>
        <p:spPr bwMode="auto">
          <a:xfrm>
            <a:off x="48006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6" name="Line 54"/>
          <p:cNvSpPr>
            <a:spLocks noChangeShapeType="1"/>
          </p:cNvSpPr>
          <p:nvPr/>
        </p:nvSpPr>
        <p:spPr bwMode="auto">
          <a:xfrm>
            <a:off x="48006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7" name="Rectangle 55"/>
          <p:cNvSpPr>
            <a:spLocks noChangeArrowheads="1"/>
          </p:cNvSpPr>
          <p:nvPr/>
        </p:nvSpPr>
        <p:spPr bwMode="auto">
          <a:xfrm>
            <a:off x="68580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8" name="Line 56"/>
          <p:cNvSpPr>
            <a:spLocks noChangeShapeType="1"/>
          </p:cNvSpPr>
          <p:nvPr/>
        </p:nvSpPr>
        <p:spPr bwMode="auto">
          <a:xfrm>
            <a:off x="68580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9" name="Line 57"/>
          <p:cNvSpPr>
            <a:spLocks noChangeShapeType="1"/>
          </p:cNvSpPr>
          <p:nvPr/>
        </p:nvSpPr>
        <p:spPr bwMode="auto">
          <a:xfrm>
            <a:off x="68580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90" name="Line 58"/>
          <p:cNvSpPr>
            <a:spLocks noChangeShapeType="1"/>
          </p:cNvSpPr>
          <p:nvPr/>
        </p:nvSpPr>
        <p:spPr bwMode="auto">
          <a:xfrm>
            <a:off x="68580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83531" name="Rectangle 75"/>
          <p:cNvSpPr>
            <a:spLocks noGrp="1" noChangeArrowheads="1"/>
          </p:cNvSpPr>
          <p:nvPr>
            <p:ph type="body" idx="1"/>
          </p:nvPr>
        </p:nvSpPr>
        <p:spPr>
          <a:xfrm>
            <a:off x="533400" y="1287463"/>
            <a:ext cx="8153400" cy="812800"/>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Consider the main memory </a:t>
            </a:r>
            <a:r>
              <a:rPr lang="en-US" dirty="0" smtClean="0">
                <a:ea typeface="+mn-ea"/>
                <a:cs typeface="+mn-cs"/>
              </a:rPr>
              <a:t>address reference string</a:t>
            </a:r>
            <a:endParaRPr lang="en-US" dirty="0">
              <a:ea typeface="+mn-ea"/>
              <a:cs typeface="+mn-cs"/>
            </a:endParaRPr>
          </a:p>
          <a:p>
            <a:pPr lvl="1" algn="ctr" eaLnBrk="1" fontAlgn="auto" hangingPunct="1">
              <a:spcAft>
                <a:spcPts val="0"/>
              </a:spcAft>
              <a:buFont typeface="Monotype Sorts" pitchFamily="2" charset="2"/>
              <a:buNone/>
              <a:defRPr/>
            </a:pPr>
            <a:r>
              <a:rPr lang="en-US" dirty="0">
                <a:ea typeface="+mn-ea"/>
              </a:rPr>
              <a:t>              0   4   0   4   0   4   0   4</a:t>
            </a:r>
          </a:p>
        </p:txBody>
      </p:sp>
      <p:sp>
        <p:nvSpPr>
          <p:cNvPr id="1683532" name="Text Box 76"/>
          <p:cNvSpPr txBox="1">
            <a:spLocks noChangeArrowheads="1"/>
          </p:cNvSpPr>
          <p:nvPr/>
        </p:nvSpPr>
        <p:spPr bwMode="auto">
          <a:xfrm>
            <a:off x="1600200" y="23542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3" name="Text Box 77"/>
          <p:cNvSpPr txBox="1">
            <a:spLocks noChangeArrowheads="1"/>
          </p:cNvSpPr>
          <p:nvPr/>
        </p:nvSpPr>
        <p:spPr bwMode="auto">
          <a:xfrm>
            <a:off x="3505200" y="23542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4" name="Text Box 78"/>
          <p:cNvSpPr txBox="1">
            <a:spLocks noChangeArrowheads="1"/>
          </p:cNvSpPr>
          <p:nvPr/>
        </p:nvSpPr>
        <p:spPr bwMode="auto">
          <a:xfrm>
            <a:off x="5486400" y="23542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35" name="Text Box 79"/>
          <p:cNvSpPr txBox="1">
            <a:spLocks noChangeArrowheads="1"/>
          </p:cNvSpPr>
          <p:nvPr/>
        </p:nvSpPr>
        <p:spPr bwMode="auto">
          <a:xfrm>
            <a:off x="7620000" y="23542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40" name="Text Box 84"/>
          <p:cNvSpPr txBox="1">
            <a:spLocks noChangeArrowheads="1"/>
          </p:cNvSpPr>
          <p:nvPr/>
        </p:nvSpPr>
        <p:spPr bwMode="auto">
          <a:xfrm>
            <a:off x="762000" y="27654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41" name="Text Box 85"/>
          <p:cNvSpPr txBox="1">
            <a:spLocks noChangeArrowheads="1"/>
          </p:cNvSpPr>
          <p:nvPr/>
        </p:nvSpPr>
        <p:spPr bwMode="auto">
          <a:xfrm>
            <a:off x="2743200" y="27654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49198" name="Text Box 127"/>
          <p:cNvSpPr txBox="1">
            <a:spLocks noChangeArrowheads="1"/>
          </p:cNvSpPr>
          <p:nvPr/>
        </p:nvSpPr>
        <p:spPr bwMode="auto">
          <a:xfrm>
            <a:off x="457200" y="1668463"/>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49199" name="Line 128"/>
          <p:cNvSpPr>
            <a:spLocks noChangeShapeType="1"/>
          </p:cNvSpPr>
          <p:nvPr/>
        </p:nvSpPr>
        <p:spPr bwMode="auto">
          <a:xfrm>
            <a:off x="4572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0" name="Line 129"/>
          <p:cNvSpPr>
            <a:spLocks noChangeShapeType="1"/>
          </p:cNvSpPr>
          <p:nvPr/>
        </p:nvSpPr>
        <p:spPr bwMode="auto">
          <a:xfrm>
            <a:off x="24384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1" name="Line 130"/>
          <p:cNvSpPr>
            <a:spLocks noChangeShapeType="1"/>
          </p:cNvSpPr>
          <p:nvPr/>
        </p:nvSpPr>
        <p:spPr bwMode="auto">
          <a:xfrm>
            <a:off x="44958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2" name="Line 131"/>
          <p:cNvSpPr>
            <a:spLocks noChangeShapeType="1"/>
          </p:cNvSpPr>
          <p:nvPr/>
        </p:nvSpPr>
        <p:spPr bwMode="auto">
          <a:xfrm>
            <a:off x="65532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683592" name="Text Box 136"/>
          <p:cNvSpPr txBox="1">
            <a:spLocks noChangeArrowheads="1"/>
          </p:cNvSpPr>
          <p:nvPr/>
        </p:nvSpPr>
        <p:spPr bwMode="auto">
          <a:xfrm>
            <a:off x="2743200" y="33893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593" name="Text Box 137"/>
          <p:cNvSpPr txBox="1">
            <a:spLocks noChangeArrowheads="1"/>
          </p:cNvSpPr>
          <p:nvPr/>
        </p:nvSpPr>
        <p:spPr bwMode="auto">
          <a:xfrm>
            <a:off x="4794250" y="33893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594" name="Text Box 138"/>
          <p:cNvSpPr txBox="1">
            <a:spLocks noChangeArrowheads="1"/>
          </p:cNvSpPr>
          <p:nvPr/>
        </p:nvSpPr>
        <p:spPr bwMode="auto">
          <a:xfrm>
            <a:off x="4794250" y="27654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5" name="Text Box 139"/>
          <p:cNvSpPr txBox="1">
            <a:spLocks noChangeArrowheads="1"/>
          </p:cNvSpPr>
          <p:nvPr/>
        </p:nvSpPr>
        <p:spPr bwMode="auto">
          <a:xfrm>
            <a:off x="6851650" y="27797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6" name="Text Box 140"/>
          <p:cNvSpPr txBox="1">
            <a:spLocks noChangeArrowheads="1"/>
          </p:cNvSpPr>
          <p:nvPr/>
        </p:nvSpPr>
        <p:spPr bwMode="auto">
          <a:xfrm>
            <a:off x="6858000" y="33893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605" name="Rectangle 149"/>
          <p:cNvSpPr>
            <a:spLocks noChangeArrowheads="1"/>
          </p:cNvSpPr>
          <p:nvPr/>
        </p:nvSpPr>
        <p:spPr bwMode="auto">
          <a:xfrm>
            <a:off x="381000" y="4800600"/>
            <a:ext cx="8153400" cy="1158875"/>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dirty="0">
                <a:latin typeface="Calibri" charset="0"/>
              </a:rPr>
              <a:t>Solves the </a:t>
            </a:r>
            <a:r>
              <a:rPr lang="en-US" sz="2400" dirty="0" err="1" smtClean="0">
                <a:latin typeface="Calibri" charset="0"/>
              </a:rPr>
              <a:t>ping-pong</a:t>
            </a:r>
            <a:r>
              <a:rPr lang="en-US" sz="2400" dirty="0" smtClean="0">
                <a:latin typeface="Calibri" charset="0"/>
              </a:rPr>
              <a:t> </a:t>
            </a:r>
            <a:r>
              <a:rPr lang="en-US" sz="2400" dirty="0">
                <a:latin typeface="Calibri" charset="0"/>
              </a:rPr>
              <a:t>effect in a </a:t>
            </a:r>
            <a:r>
              <a:rPr lang="en-US" sz="2400" dirty="0" smtClean="0">
                <a:latin typeface="Calibri" charset="0"/>
              </a:rPr>
              <a:t>direct-mapped </a:t>
            </a:r>
            <a:r>
              <a:rPr lang="en-US" sz="2400" dirty="0">
                <a:latin typeface="Calibri" charset="0"/>
              </a:rPr>
              <a:t>cache due to conflict misses since now two memory locations that map into the same cache set can co-exist!</a:t>
            </a:r>
          </a:p>
        </p:txBody>
      </p:sp>
      <p:sp>
        <p:nvSpPr>
          <p:cNvPr id="1683606" name="Rectangle 150"/>
          <p:cNvSpPr>
            <a:spLocks noChangeArrowheads="1"/>
          </p:cNvSpPr>
          <p:nvPr/>
        </p:nvSpPr>
        <p:spPr bwMode="auto">
          <a:xfrm>
            <a:off x="533400" y="44116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2 misses</a:t>
            </a:r>
          </a:p>
        </p:txBody>
      </p:sp>
      <p:sp>
        <p:nvSpPr>
          <p:cNvPr id="62" name="Slide Number Placeholder 61"/>
          <p:cNvSpPr>
            <a:spLocks noGrp="1"/>
          </p:cNvSpPr>
          <p:nvPr>
            <p:ph type="sldNum" sz="quarter" idx="12"/>
          </p:nvPr>
        </p:nvSpPr>
        <p:spPr/>
        <p:txBody>
          <a:bodyPr/>
          <a:lstStyle/>
          <a:p>
            <a:fld id="{3CC63E4C-4642-794D-A2FD-70F6B81535F5}" type="slidenum">
              <a:rPr lang="en-US" smtClean="0"/>
              <a:pPr/>
              <a:t>25</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8100"/>
            <a:ext cx="8229600" cy="1143000"/>
          </a:xfrm>
        </p:spPr>
        <p:txBody>
          <a:bodyPr/>
          <a:lstStyle/>
          <a:p>
            <a:pPr eaLnBrk="1" hangingPunct="1"/>
            <a:r>
              <a:rPr lang="en-US" dirty="0"/>
              <a:t>Four-Way </a:t>
            </a:r>
            <a:r>
              <a:rPr lang="en-US" dirty="0" smtClean="0"/>
              <a:t>Set-Associative </a:t>
            </a:r>
            <a:r>
              <a:rPr lang="en-US" dirty="0"/>
              <a:t>Cache</a:t>
            </a:r>
          </a:p>
        </p:txBody>
      </p:sp>
      <p:sp>
        <p:nvSpPr>
          <p:cNvPr id="1691651" name="Rectangle 3"/>
          <p:cNvSpPr>
            <a:spLocks noGrp="1" noChangeArrowheads="1"/>
          </p:cNvSpPr>
          <p:nvPr>
            <p:ph type="body" idx="1"/>
          </p:nvPr>
        </p:nvSpPr>
        <p:spPr>
          <a:xfrm>
            <a:off x="533400" y="962025"/>
            <a:ext cx="8153400" cy="415925"/>
          </a:xfrm>
        </p:spPr>
        <p:txBody>
          <a:bodyPr rtlCol="0">
            <a:normAutofit fontScale="77500" lnSpcReduction="20000"/>
          </a:bodyPr>
          <a:lstStyle/>
          <a:p>
            <a:pPr eaLnBrk="1" fontAlgn="auto" hangingPunct="1">
              <a:spcAft>
                <a:spcPts val="0"/>
              </a:spcAft>
              <a:buFont typeface="Arial"/>
              <a:buChar char="•"/>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p:txBody>
      </p:sp>
      <p:grpSp>
        <p:nvGrpSpPr>
          <p:cNvPr id="2" name="Group 249"/>
          <p:cNvGrpSpPr>
            <a:grpSpLocks/>
          </p:cNvGrpSpPr>
          <p:nvPr/>
        </p:nvGrpSpPr>
        <p:grpSpPr bwMode="auto">
          <a:xfrm>
            <a:off x="3289300" y="1270000"/>
            <a:ext cx="2835275" cy="498475"/>
            <a:chOff x="2072" y="896"/>
            <a:chExt cx="1786" cy="314"/>
          </a:xfrm>
        </p:grpSpPr>
        <p:sp>
          <p:nvSpPr>
            <p:cNvPr id="53429"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r>
                <a:rPr lang="en-US" sz="1000">
                  <a:latin typeface="Calibri" charset="0"/>
                </a:rPr>
                <a:t>31 30       . . .                13 12  11     . . .           2  1  0</a:t>
              </a:r>
            </a:p>
          </p:txBody>
        </p:sp>
      </p:grpSp>
      <p:sp>
        <p:nvSpPr>
          <p:cNvPr id="53253" name="Text Box 48"/>
          <p:cNvSpPr txBox="1">
            <a:spLocks noChangeArrowheads="1"/>
          </p:cNvSpPr>
          <p:nvPr/>
        </p:nvSpPr>
        <p:spPr bwMode="auto">
          <a:xfrm>
            <a:off x="6096000" y="1193800"/>
            <a:ext cx="1419225" cy="336550"/>
          </a:xfrm>
          <a:prstGeom prst="rect">
            <a:avLst/>
          </a:prstGeom>
          <a:noFill/>
          <a:ln w="12700">
            <a:noFill/>
            <a:miter lim="800000"/>
            <a:headEnd/>
            <a:tailEnd/>
          </a:ln>
        </p:spPr>
        <p:txBody>
          <a:bodyPr>
            <a:prstTxWarp prst="textNoShape">
              <a:avLst/>
            </a:prstTxWarp>
            <a:spAutoFit/>
          </a:bodyPr>
          <a:lstStyle/>
          <a:p>
            <a:r>
              <a:rPr lang="en-US" sz="1600">
                <a:latin typeface="Calibri" charset="0"/>
              </a:rPr>
              <a:t>Byte offset</a:t>
            </a:r>
          </a:p>
        </p:txBody>
      </p:sp>
      <p:sp>
        <p:nvSpPr>
          <p:cNvPr id="53254" name="Line 49"/>
          <p:cNvSpPr>
            <a:spLocks noChangeShapeType="1"/>
          </p:cNvSpPr>
          <p:nvPr/>
        </p:nvSpPr>
        <p:spPr bwMode="auto">
          <a:xfrm flipH="1">
            <a:off x="5819775" y="1346200"/>
            <a:ext cx="304800" cy="3048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3" name="Group 162"/>
          <p:cNvGrpSpPr>
            <a:grpSpLocks/>
          </p:cNvGrpSpPr>
          <p:nvPr/>
        </p:nvGrpSpPr>
        <p:grpSpPr bwMode="auto">
          <a:xfrm>
            <a:off x="6477000" y="2411413"/>
            <a:ext cx="2057400" cy="2135187"/>
            <a:chOff x="4128" y="1632"/>
            <a:chExt cx="1296" cy="1345"/>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5" name="Text Box 7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416" name="Text Box 7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417" name="Text Box 7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18" name="Text Box 8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5" name="Group 163"/>
          <p:cNvGrpSpPr>
            <a:grpSpLocks/>
          </p:cNvGrpSpPr>
          <p:nvPr/>
        </p:nvGrpSpPr>
        <p:grpSpPr bwMode="auto">
          <a:xfrm>
            <a:off x="4495800" y="2411413"/>
            <a:ext cx="2057400" cy="2135187"/>
            <a:chOff x="4128" y="1632"/>
            <a:chExt cx="1296" cy="1345"/>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7" name="Text Box 178"/>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98" name="Text Box 179"/>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99" name="Text Box 180"/>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00" name="Text Box 181"/>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7" name="Group 182"/>
          <p:cNvGrpSpPr>
            <a:grpSpLocks/>
          </p:cNvGrpSpPr>
          <p:nvPr/>
        </p:nvGrpSpPr>
        <p:grpSpPr bwMode="auto">
          <a:xfrm>
            <a:off x="2514600" y="2411413"/>
            <a:ext cx="2057400" cy="2135187"/>
            <a:chOff x="4128" y="1632"/>
            <a:chExt cx="1296" cy="1345"/>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9" name="Text Box 197"/>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80" name="Text Box 19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81" name="Text Box 19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82" name="Text Box 20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9" name="Group 258"/>
          <p:cNvGrpSpPr>
            <a:grpSpLocks/>
          </p:cNvGrpSpPr>
          <p:nvPr/>
        </p:nvGrpSpPr>
        <p:grpSpPr bwMode="auto">
          <a:xfrm>
            <a:off x="304800" y="2411413"/>
            <a:ext cx="2286000" cy="2135187"/>
            <a:chOff x="192" y="1632"/>
            <a:chExt cx="1440" cy="1345"/>
          </a:xfrm>
        </p:grpSpPr>
        <p:sp>
          <p:nvSpPr>
            <p:cNvPr id="53355" name="Text Box 77"/>
            <p:cNvSpPr txBox="1">
              <a:spLocks noChangeArrowheads="1"/>
            </p:cNvSpPr>
            <p:nvPr/>
          </p:nvSpPr>
          <p:spPr bwMode="auto">
            <a:xfrm>
              <a:off x="192" y="1632"/>
              <a:ext cx="45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  Index</a:t>
              </a:r>
            </a:p>
          </p:txBody>
        </p:sp>
        <p:grpSp>
          <p:nvGrpSpPr>
            <p:cNvPr id="10" name="Group 201"/>
            <p:cNvGrpSpPr>
              <a:grpSpLocks/>
            </p:cNvGrpSpPr>
            <p:nvPr/>
          </p:nvGrpSpPr>
          <p:grpSpPr bwMode="auto">
            <a:xfrm>
              <a:off x="336" y="1632"/>
              <a:ext cx="1296" cy="1345"/>
              <a:chOff x="4128" y="1632"/>
              <a:chExt cx="1296" cy="1345"/>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1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1" name="Text Box 21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62" name="Text Box 217"/>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63" name="Text Box 218"/>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64" name="Text Box 219"/>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grpSp>
        <p:nvGrpSpPr>
          <p:cNvPr id="12" name="Group 250"/>
          <p:cNvGrpSpPr>
            <a:grpSpLocks/>
          </p:cNvGrpSpPr>
          <p:nvPr/>
        </p:nvGrpSpPr>
        <p:grpSpPr bwMode="auto">
          <a:xfrm>
            <a:off x="533400" y="1752600"/>
            <a:ext cx="5006975" cy="1752600"/>
            <a:chOff x="384" y="1200"/>
            <a:chExt cx="3154" cy="1104"/>
          </a:xfrm>
        </p:grpSpPr>
        <p:sp>
          <p:nvSpPr>
            <p:cNvPr id="5334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49" name="Text Box 22"/>
            <p:cNvSpPr txBox="1">
              <a:spLocks noChangeArrowheads="1"/>
            </p:cNvSpPr>
            <p:nvPr/>
          </p:nvSpPr>
          <p:spPr bwMode="auto">
            <a:xfrm>
              <a:off x="3360" y="1248"/>
              <a:ext cx="17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8</a:t>
              </a:r>
            </a:p>
          </p:txBody>
        </p:sp>
        <p:sp>
          <p:nvSpPr>
            <p:cNvPr id="53350" name="Text Box 23"/>
            <p:cNvSpPr txBox="1">
              <a:spLocks noChangeArrowheads="1"/>
            </p:cNvSpPr>
            <p:nvPr/>
          </p:nvSpPr>
          <p:spPr bwMode="auto">
            <a:xfrm>
              <a:off x="2754" y="1370"/>
              <a:ext cx="429"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3351" name="Line 244"/>
            <p:cNvSpPr>
              <a:spLocks noChangeShapeType="1"/>
            </p:cNvSpPr>
            <p:nvPr/>
          </p:nvSpPr>
          <p:spPr bwMode="auto">
            <a:xfrm>
              <a:off x="3360" y="1200"/>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2" name="Line 245"/>
            <p:cNvSpPr>
              <a:spLocks noChangeShapeType="1"/>
            </p:cNvSpPr>
            <p:nvPr/>
          </p:nvSpPr>
          <p:spPr bwMode="auto">
            <a:xfrm>
              <a:off x="384" y="1584"/>
              <a:ext cx="297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nvGrpSpPr>
          <p:cNvPr id="13" name="Group 284"/>
          <p:cNvGrpSpPr>
            <a:grpSpLocks/>
          </p:cNvGrpSpPr>
          <p:nvPr/>
        </p:nvGrpSpPr>
        <p:grpSpPr bwMode="auto">
          <a:xfrm>
            <a:off x="381000" y="1752600"/>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11" name="Text Box 18"/>
            <p:cNvSpPr txBox="1">
              <a:spLocks noChangeArrowheads="1"/>
            </p:cNvSpPr>
            <p:nvPr/>
          </p:nvSpPr>
          <p:spPr bwMode="auto">
            <a:xfrm>
              <a:off x="1296" y="1056"/>
              <a:ext cx="33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grpSp>
        <p:nvGrpSpPr>
          <p:cNvPr id="19" name="Group 300"/>
          <p:cNvGrpSpPr>
            <a:grpSpLocks/>
          </p:cNvGrpSpPr>
          <p:nvPr/>
        </p:nvGrpSpPr>
        <p:grpSpPr bwMode="auto">
          <a:xfrm>
            <a:off x="1143000" y="3479800"/>
            <a:ext cx="7467600" cy="3392488"/>
            <a:chOff x="720" y="2017"/>
            <a:chExt cx="4704" cy="2184"/>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276" name="Text Box 57"/>
              <p:cNvSpPr txBox="1">
                <a:spLocks noChangeArrowheads="1"/>
              </p:cNvSpPr>
              <p:nvPr/>
            </p:nvSpPr>
            <p:spPr bwMode="auto">
              <a:xfrm>
                <a:off x="3456" y="3984"/>
                <a:ext cx="386"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Data</a:t>
                </a:r>
              </a:p>
            </p:txBody>
          </p:sp>
          <p:sp>
            <p:nvSpPr>
              <p:cNvPr id="53277" name="Text Box 58"/>
              <p:cNvSpPr txBox="1">
                <a:spLocks noChangeArrowheads="1"/>
              </p:cNvSpPr>
              <p:nvPr/>
            </p:nvSpPr>
            <p:spPr bwMode="auto">
              <a:xfrm>
                <a:off x="5184" y="3229"/>
                <a:ext cx="240" cy="196"/>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80" name="Text Box 262"/>
              <p:cNvSpPr txBox="1">
                <a:spLocks noChangeArrowheads="1"/>
              </p:cNvSpPr>
              <p:nvPr/>
            </p:nvSpPr>
            <p:spPr bwMode="auto">
              <a:xfrm>
                <a:off x="3312" y="3709"/>
                <a:ext cx="69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endParaRPr lang="en-US"/>
              </a:p>
            </p:txBody>
          </p:sp>
        </p:grpSp>
      </p:grpSp>
      <p:sp>
        <p:nvSpPr>
          <p:cNvPr id="53262" name="TextBox 177"/>
          <p:cNvSpPr txBox="1">
            <a:spLocks noChangeArrowheads="1"/>
          </p:cNvSpPr>
          <p:nvPr/>
        </p:nvSpPr>
        <p:spPr bwMode="auto">
          <a:xfrm>
            <a:off x="12954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0</a:t>
            </a:r>
          </a:p>
        </p:txBody>
      </p:sp>
      <p:sp>
        <p:nvSpPr>
          <p:cNvPr id="53263" name="TextBox 178"/>
          <p:cNvSpPr txBox="1">
            <a:spLocks noChangeArrowheads="1"/>
          </p:cNvSpPr>
          <p:nvPr/>
        </p:nvSpPr>
        <p:spPr bwMode="auto">
          <a:xfrm>
            <a:off x="33528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1</a:t>
            </a:r>
          </a:p>
        </p:txBody>
      </p:sp>
      <p:sp>
        <p:nvSpPr>
          <p:cNvPr id="53264" name="TextBox 179"/>
          <p:cNvSpPr txBox="1">
            <a:spLocks noChangeArrowheads="1"/>
          </p:cNvSpPr>
          <p:nvPr/>
        </p:nvSpPr>
        <p:spPr bwMode="auto">
          <a:xfrm>
            <a:off x="53340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2</a:t>
            </a:r>
          </a:p>
        </p:txBody>
      </p:sp>
      <p:sp>
        <p:nvSpPr>
          <p:cNvPr id="53265" name="TextBox 180"/>
          <p:cNvSpPr txBox="1">
            <a:spLocks noChangeArrowheads="1"/>
          </p:cNvSpPr>
          <p:nvPr/>
        </p:nvSpPr>
        <p:spPr bwMode="auto">
          <a:xfrm>
            <a:off x="73152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3</a:t>
            </a:r>
          </a:p>
        </p:txBody>
      </p:sp>
      <p:sp>
        <p:nvSpPr>
          <p:cNvPr id="186" name="Slide Number Placeholder 185"/>
          <p:cNvSpPr>
            <a:spLocks noGrp="1"/>
          </p:cNvSpPr>
          <p:nvPr>
            <p:ph type="sldNum" sz="quarter" idx="12"/>
          </p:nvPr>
        </p:nvSpPr>
        <p:spPr/>
        <p:txBody>
          <a:bodyPr/>
          <a:lstStyle/>
          <a:p>
            <a:fld id="{3CC63E4C-4642-794D-A2FD-70F6B81535F5}" type="slidenum">
              <a:rPr lang="en-US" smtClean="0"/>
              <a:pPr/>
              <a:t>26</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a:srcRect/>
          <a:stretch>
            <a:fillRect/>
          </a:stretch>
        </p:blipFill>
        <p:spPr bwMode="auto">
          <a:xfrm>
            <a:off x="2164500" y="1202271"/>
            <a:ext cx="6928706" cy="5336948"/>
          </a:xfrm>
          <a:prstGeom prst="rect">
            <a:avLst/>
          </a:prstGeom>
          <a:noFill/>
          <a:ln w="9525">
            <a:noFill/>
            <a:miter lim="800000"/>
            <a:headEnd/>
            <a:tailEnd/>
          </a:ln>
        </p:spPr>
      </p:pic>
      <p:sp>
        <p:nvSpPr>
          <p:cNvPr id="51206" name="Title 6"/>
          <p:cNvSpPr>
            <a:spLocks noGrp="1"/>
          </p:cNvSpPr>
          <p:nvPr>
            <p:ph type="title"/>
          </p:nvPr>
        </p:nvSpPr>
        <p:spPr>
          <a:xfrm>
            <a:off x="457200" y="274638"/>
            <a:ext cx="8229600" cy="893762"/>
          </a:xfrm>
        </p:spPr>
        <p:txBody>
          <a:bodyPr>
            <a:normAutofit/>
          </a:bodyPr>
          <a:lstStyle/>
          <a:p>
            <a:pPr>
              <a:lnSpc>
                <a:spcPct val="85000"/>
              </a:lnSpc>
            </a:pPr>
            <a:r>
              <a:rPr lang="en-US" sz="3200" dirty="0"/>
              <a:t>Different Organizations of an Eight-Block </a:t>
            </a:r>
            <a:r>
              <a:rPr lang="en-US" sz="3200" dirty="0" smtClean="0"/>
              <a:t>Cache</a:t>
            </a:r>
          </a:p>
        </p:txBody>
      </p:sp>
      <p:sp>
        <p:nvSpPr>
          <p:cNvPr id="8" name="TextBox 7"/>
          <p:cNvSpPr txBox="1"/>
          <p:nvPr/>
        </p:nvSpPr>
        <p:spPr>
          <a:xfrm>
            <a:off x="85197" y="3377671"/>
            <a:ext cx="3428470" cy="2248308"/>
          </a:xfrm>
          <a:prstGeom prst="rect">
            <a:avLst/>
          </a:prstGeom>
          <a:noFill/>
          <a:ln>
            <a:solidFill>
              <a:schemeClr val="tx1"/>
            </a:solidFill>
          </a:ln>
        </p:spPr>
        <p:txBody>
          <a:bodyPr wrap="square" tIns="0" bIns="0">
            <a:spAutoFit/>
          </a:bodyPr>
          <a:lstStyle/>
          <a:p>
            <a:pPr>
              <a:lnSpc>
                <a:spcPct val="90000"/>
              </a:lnSpc>
              <a:defRPr/>
            </a:pPr>
            <a:r>
              <a:rPr lang="en-US" dirty="0">
                <a:latin typeface="+mn-lt"/>
              </a:rPr>
              <a:t>Total size of $ in blocks is equal to </a:t>
            </a:r>
            <a:r>
              <a:rPr lang="en-US" i="1" dirty="0">
                <a:latin typeface="+mn-lt"/>
              </a:rPr>
              <a:t>number of sets </a:t>
            </a:r>
            <a:r>
              <a:rPr lang="en-US" dirty="0" smtClean="0">
                <a:latin typeface="+mn-lt"/>
              </a:rPr>
              <a:t>× </a:t>
            </a:r>
            <a:r>
              <a:rPr lang="en-US" i="1" dirty="0">
                <a:latin typeface="+mn-lt"/>
              </a:rPr>
              <a:t>associativity</a:t>
            </a:r>
            <a:r>
              <a:rPr lang="en-US" dirty="0">
                <a:latin typeface="+mn-lt"/>
              </a:rPr>
              <a:t>. For fixed $ </a:t>
            </a:r>
            <a:r>
              <a:rPr lang="en-US" dirty="0" smtClean="0">
                <a:latin typeface="+mn-lt"/>
              </a:rPr>
              <a:t>size and fixed block size, increasing</a:t>
            </a:r>
            <a:r>
              <a:rPr lang="en-US" dirty="0"/>
              <a:t> </a:t>
            </a:r>
            <a:r>
              <a:rPr lang="en-US" dirty="0" smtClean="0"/>
              <a:t>a</a:t>
            </a:r>
            <a:r>
              <a:rPr lang="en-US" dirty="0" smtClean="0">
                <a:latin typeface="+mn-lt"/>
              </a:rPr>
              <a:t>ssociativity </a:t>
            </a:r>
            <a:r>
              <a:rPr lang="en-US" dirty="0">
                <a:latin typeface="+mn-lt"/>
              </a:rPr>
              <a:t>decreases number of sets while increasing number of elements per set. With </a:t>
            </a:r>
            <a:r>
              <a:rPr lang="en-US" dirty="0"/>
              <a:t>e</a:t>
            </a:r>
            <a:r>
              <a:rPr lang="en-US" dirty="0" smtClean="0">
                <a:latin typeface="+mn-lt"/>
              </a:rPr>
              <a:t>ight </a:t>
            </a:r>
            <a:r>
              <a:rPr lang="en-US" dirty="0">
                <a:latin typeface="+mn-lt"/>
              </a:rPr>
              <a:t>blocks, an 8-way set-associative $ is same as a fully associative $. </a:t>
            </a:r>
          </a:p>
        </p:txBody>
      </p:sp>
      <p:sp>
        <p:nvSpPr>
          <p:cNvPr id="10" name="Slide Number Placeholder 9"/>
          <p:cNvSpPr>
            <a:spLocks noGrp="1"/>
          </p:cNvSpPr>
          <p:nvPr>
            <p:ph type="sldNum" sz="quarter" idx="12"/>
          </p:nvPr>
        </p:nvSpPr>
        <p:spPr/>
        <p:txBody>
          <a:bodyPr/>
          <a:lstStyle/>
          <a:p>
            <a:fld id="{3CC63E4C-4642-794D-A2FD-70F6B81535F5}" type="slidenum">
              <a:rPr lang="en-US" smtClean="0"/>
              <a:pPr/>
              <a:t>27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Range of </a:t>
            </a:r>
            <a:r>
              <a:rPr lang="en-US" dirty="0" smtClean="0"/>
              <a:t>Set-Associative </a:t>
            </a:r>
            <a:r>
              <a:rPr lang="en-US" dirty="0"/>
              <a:t>Caches</a:t>
            </a:r>
          </a:p>
        </p:txBody>
      </p:sp>
      <p:sp>
        <p:nvSpPr>
          <p:cNvPr id="1694723" name="Rectangle 3"/>
          <p:cNvSpPr>
            <a:spLocks noGrp="1" noChangeArrowheads="1"/>
          </p:cNvSpPr>
          <p:nvPr>
            <p:ph type="body" idx="1"/>
          </p:nvPr>
        </p:nvSpPr>
        <p:spPr>
          <a:xfrm>
            <a:off x="457200" y="1233446"/>
            <a:ext cx="8153400" cy="2111671"/>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For a </a:t>
            </a:r>
            <a:r>
              <a:rPr lang="en-US" dirty="0" smtClean="0">
                <a:ea typeface="+mn-ea"/>
                <a:cs typeface="+mn-cs"/>
              </a:rPr>
              <a:t>fixed-size cache and fixed block size, </a:t>
            </a:r>
            <a:r>
              <a:rPr lang="en-US" dirty="0">
                <a:ea typeface="+mn-ea"/>
                <a:cs typeface="+mn-cs"/>
              </a:rPr>
              <a:t>each increase by a factor of two in associativity doubles the number of blocks per set (i.e., the number or ways) and halves the number of sets – decreases the size of the index by 1 bit and increases the size of the tag by 1 bit</a:t>
            </a:r>
          </a:p>
        </p:txBody>
      </p:sp>
      <p:sp>
        <p:nvSpPr>
          <p:cNvPr id="55300" name="Rectangle 4"/>
          <p:cNvSpPr>
            <a:spLocks noChangeArrowheads="1"/>
          </p:cNvSpPr>
          <p:nvPr/>
        </p:nvSpPr>
        <p:spPr bwMode="auto">
          <a:xfrm>
            <a:off x="838200" y="3657600"/>
            <a:ext cx="6778625" cy="3048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5301" name="Line 5"/>
          <p:cNvSpPr>
            <a:spLocks noChangeShapeType="1"/>
          </p:cNvSpPr>
          <p:nvPr/>
        </p:nvSpPr>
        <p:spPr bwMode="auto">
          <a:xfrm>
            <a:off x="5940425"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5302" name="Line 6"/>
          <p:cNvSpPr>
            <a:spLocks noChangeShapeType="1"/>
          </p:cNvSpPr>
          <p:nvPr/>
        </p:nvSpPr>
        <p:spPr bwMode="auto">
          <a:xfrm>
            <a:off x="3883025"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5303" name="Line 7"/>
          <p:cNvSpPr>
            <a:spLocks noChangeShapeType="1"/>
          </p:cNvSpPr>
          <p:nvPr/>
        </p:nvSpPr>
        <p:spPr bwMode="auto">
          <a:xfrm>
            <a:off x="7159625"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5304" name="Text Box 8"/>
          <p:cNvSpPr txBox="1">
            <a:spLocks noChangeArrowheads="1"/>
          </p:cNvSpPr>
          <p:nvPr/>
        </p:nvSpPr>
        <p:spPr bwMode="auto">
          <a:xfrm>
            <a:off x="5940425" y="3595688"/>
            <a:ext cx="1180131" cy="338554"/>
          </a:xfrm>
          <a:prstGeom prst="rect">
            <a:avLst/>
          </a:prstGeom>
          <a:noFill/>
          <a:ln w="12700">
            <a:noFill/>
            <a:miter lim="800000"/>
            <a:headEnd/>
            <a:tailEnd/>
          </a:ln>
        </p:spPr>
        <p:txBody>
          <a:bodyPr wrap="none">
            <a:prstTxWarp prst="textNoShape">
              <a:avLst/>
            </a:prstTxWarp>
            <a:spAutoFit/>
          </a:bodyPr>
          <a:lstStyle/>
          <a:p>
            <a:r>
              <a:rPr lang="en-US" sz="1600" dirty="0" smtClean="0">
                <a:latin typeface="Calibri" charset="0"/>
              </a:rPr>
              <a:t>Word offset</a:t>
            </a:r>
            <a:endParaRPr lang="en-US" sz="1600" dirty="0">
              <a:latin typeface="Calibri" charset="0"/>
            </a:endParaRPr>
          </a:p>
        </p:txBody>
      </p:sp>
      <p:sp>
        <p:nvSpPr>
          <p:cNvPr id="55305" name="Text Box 9"/>
          <p:cNvSpPr txBox="1">
            <a:spLocks noChangeArrowheads="1"/>
          </p:cNvSpPr>
          <p:nvPr/>
        </p:nvSpPr>
        <p:spPr bwMode="auto">
          <a:xfrm>
            <a:off x="7083425" y="3595688"/>
            <a:ext cx="11461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Byte offset</a:t>
            </a:r>
          </a:p>
        </p:txBody>
      </p:sp>
      <p:sp>
        <p:nvSpPr>
          <p:cNvPr id="55306" name="Text Box 10"/>
          <p:cNvSpPr txBox="1">
            <a:spLocks noChangeArrowheads="1"/>
          </p:cNvSpPr>
          <p:nvPr/>
        </p:nvSpPr>
        <p:spPr bwMode="auto">
          <a:xfrm>
            <a:off x="4573588" y="3595688"/>
            <a:ext cx="681037"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5307" name="Text Box 11"/>
          <p:cNvSpPr txBox="1">
            <a:spLocks noChangeArrowheads="1"/>
          </p:cNvSpPr>
          <p:nvPr/>
        </p:nvSpPr>
        <p:spPr bwMode="auto">
          <a:xfrm>
            <a:off x="2057400" y="3595688"/>
            <a:ext cx="533400"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sp>
        <p:nvSpPr>
          <p:cNvPr id="16" name="Slide Number Placeholder 15"/>
          <p:cNvSpPr>
            <a:spLocks noGrp="1"/>
          </p:cNvSpPr>
          <p:nvPr>
            <p:ph type="sldNum" sz="quarter" idx="12"/>
          </p:nvPr>
        </p:nvSpPr>
        <p:spPr/>
        <p:txBody>
          <a:bodyPr/>
          <a:lstStyle/>
          <a:p>
            <a:fld id="{3CC63E4C-4642-794D-A2FD-70F6B81535F5}" type="slidenum">
              <a:rPr lang="en-US" smtClean="0"/>
              <a:pPr/>
              <a:t>28</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Range of </a:t>
            </a:r>
            <a:r>
              <a:rPr lang="en-US" dirty="0" smtClean="0"/>
              <a:t>Set-Associative </a:t>
            </a:r>
            <a:r>
              <a:rPr lang="en-US" dirty="0"/>
              <a:t>Caches</a:t>
            </a:r>
          </a:p>
        </p:txBody>
      </p:sp>
      <p:sp>
        <p:nvSpPr>
          <p:cNvPr id="1696771" name="Rectangle 3"/>
          <p:cNvSpPr>
            <a:spLocks noGrp="1" noChangeArrowheads="1"/>
          </p:cNvSpPr>
          <p:nvPr>
            <p:ph type="body" idx="1"/>
          </p:nvPr>
        </p:nvSpPr>
        <p:spPr>
          <a:xfrm>
            <a:off x="457200" y="1196975"/>
            <a:ext cx="8153400" cy="2086192"/>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For a </a:t>
            </a:r>
            <a:r>
              <a:rPr lang="en-US" i="1" dirty="0" smtClean="0">
                <a:ea typeface="+mn-ea"/>
                <a:cs typeface="+mn-cs"/>
              </a:rPr>
              <a:t>fixed-size </a:t>
            </a:r>
            <a:r>
              <a:rPr lang="en-US" dirty="0" smtClean="0">
                <a:ea typeface="+mn-ea"/>
                <a:cs typeface="+mn-cs"/>
              </a:rPr>
              <a:t>cache and fixed block size, </a:t>
            </a:r>
            <a:r>
              <a:rPr lang="en-US" dirty="0">
                <a:ea typeface="+mn-ea"/>
                <a:cs typeface="+mn-cs"/>
              </a:rPr>
              <a:t>each increase by a factor of two in associativity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762000" y="3657600"/>
            <a:ext cx="6831013" cy="3048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7349" name="Line 5"/>
          <p:cNvSpPr>
            <a:spLocks noChangeShapeType="1"/>
          </p:cNvSpPr>
          <p:nvPr/>
        </p:nvSpPr>
        <p:spPr bwMode="auto">
          <a:xfrm>
            <a:off x="5916613"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0" name="Line 6"/>
          <p:cNvSpPr>
            <a:spLocks noChangeShapeType="1"/>
          </p:cNvSpPr>
          <p:nvPr/>
        </p:nvSpPr>
        <p:spPr bwMode="auto">
          <a:xfrm>
            <a:off x="3859213"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1" name="Line 7"/>
          <p:cNvSpPr>
            <a:spLocks noChangeShapeType="1"/>
          </p:cNvSpPr>
          <p:nvPr/>
        </p:nvSpPr>
        <p:spPr bwMode="auto">
          <a:xfrm>
            <a:off x="7135813"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2" name="Text Box 8"/>
          <p:cNvSpPr txBox="1">
            <a:spLocks noChangeArrowheads="1"/>
          </p:cNvSpPr>
          <p:nvPr/>
        </p:nvSpPr>
        <p:spPr bwMode="auto">
          <a:xfrm>
            <a:off x="5916613" y="3657600"/>
            <a:ext cx="1180131" cy="338554"/>
          </a:xfrm>
          <a:prstGeom prst="rect">
            <a:avLst/>
          </a:prstGeom>
          <a:noFill/>
          <a:ln w="12700">
            <a:noFill/>
            <a:miter lim="800000"/>
            <a:headEnd/>
            <a:tailEnd/>
          </a:ln>
        </p:spPr>
        <p:txBody>
          <a:bodyPr wrap="none">
            <a:prstTxWarp prst="textNoShape">
              <a:avLst/>
            </a:prstTxWarp>
            <a:spAutoFit/>
          </a:bodyPr>
          <a:lstStyle/>
          <a:p>
            <a:r>
              <a:rPr lang="en-US" sz="1600" dirty="0" smtClean="0">
                <a:latin typeface="Calibri" charset="0"/>
              </a:rPr>
              <a:t>Word offset</a:t>
            </a:r>
            <a:endParaRPr lang="en-US" sz="1600" dirty="0">
              <a:latin typeface="Calibri" charset="0"/>
            </a:endParaRPr>
          </a:p>
        </p:txBody>
      </p:sp>
      <p:sp>
        <p:nvSpPr>
          <p:cNvPr id="57353" name="Text Box 9"/>
          <p:cNvSpPr txBox="1">
            <a:spLocks noChangeArrowheads="1"/>
          </p:cNvSpPr>
          <p:nvPr/>
        </p:nvSpPr>
        <p:spPr bwMode="auto">
          <a:xfrm>
            <a:off x="7059613" y="3657600"/>
            <a:ext cx="11461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Byte offset</a:t>
            </a:r>
          </a:p>
        </p:txBody>
      </p:sp>
      <p:sp>
        <p:nvSpPr>
          <p:cNvPr id="57354" name="Text Box 10"/>
          <p:cNvSpPr txBox="1">
            <a:spLocks noChangeArrowheads="1"/>
          </p:cNvSpPr>
          <p:nvPr/>
        </p:nvSpPr>
        <p:spPr bwMode="auto">
          <a:xfrm>
            <a:off x="4549775" y="3657600"/>
            <a:ext cx="681038"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7355" name="Text Box 11"/>
          <p:cNvSpPr txBox="1">
            <a:spLocks noChangeArrowheads="1"/>
          </p:cNvSpPr>
          <p:nvPr/>
        </p:nvSpPr>
        <p:spPr bwMode="auto">
          <a:xfrm>
            <a:off x="2182813" y="3657600"/>
            <a:ext cx="533400"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2" name="Group 12"/>
          <p:cNvGrpSpPr>
            <a:grpSpLocks/>
          </p:cNvGrpSpPr>
          <p:nvPr/>
        </p:nvGrpSpPr>
        <p:grpSpPr bwMode="auto">
          <a:xfrm>
            <a:off x="811213" y="4267200"/>
            <a:ext cx="3048000" cy="457200"/>
            <a:chOff x="624" y="2496"/>
            <a:chExt cx="1920"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83" name="Text Box 15"/>
            <p:cNvSpPr txBox="1">
              <a:spLocks noChangeArrowheads="1"/>
            </p:cNvSpPr>
            <p:nvPr/>
          </p:nvSpPr>
          <p:spPr bwMode="auto">
            <a:xfrm>
              <a:off x="624" y="2496"/>
              <a:ext cx="1660"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Decreasing associativity</a:t>
              </a:r>
            </a:p>
          </p:txBody>
        </p:sp>
      </p:grpSp>
      <p:grpSp>
        <p:nvGrpSpPr>
          <p:cNvPr id="3" name="Group 16"/>
          <p:cNvGrpSpPr>
            <a:grpSpLocks/>
          </p:cNvGrpSpPr>
          <p:nvPr/>
        </p:nvGrpSpPr>
        <p:grpSpPr bwMode="auto">
          <a:xfrm>
            <a:off x="3859213" y="4676775"/>
            <a:ext cx="4673600" cy="1190625"/>
            <a:chOff x="2544" y="2832"/>
            <a:chExt cx="2944" cy="750"/>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0" name="Text Box 19"/>
            <p:cNvSpPr txBox="1">
              <a:spLocks noChangeArrowheads="1"/>
            </p:cNvSpPr>
            <p:nvPr/>
          </p:nvSpPr>
          <p:spPr bwMode="auto">
            <a:xfrm>
              <a:off x="3828" y="2832"/>
              <a:ext cx="1660" cy="750"/>
            </a:xfrm>
            <a:prstGeom prst="rect">
              <a:avLst/>
            </a:prstGeom>
            <a:noFill/>
            <a:ln w="12700">
              <a:noFill/>
              <a:miter lim="800000"/>
              <a:headEnd/>
              <a:tailEnd/>
            </a:ln>
          </p:spPr>
          <p:txBody>
            <a:bodyPr wrap="none">
              <a:prstTxWarp prst="textNoShape">
                <a:avLst/>
              </a:prstTxWarp>
              <a:spAutoFit/>
            </a:bodyPr>
            <a:lstStyle/>
            <a:p>
              <a:r>
                <a:rPr lang="en-US">
                  <a:latin typeface="Calibri" charset="0"/>
                </a:rPr>
                <a:t>Fully associative</a:t>
              </a:r>
            </a:p>
            <a:p>
              <a:r>
                <a:rPr lang="en-US">
                  <a:latin typeface="Calibri" charset="0"/>
                </a:rPr>
                <a:t>(only one set)</a:t>
              </a:r>
            </a:p>
            <a:p>
              <a:r>
                <a:rPr lang="en-US">
                  <a:latin typeface="Calibri" charset="0"/>
                </a:rPr>
                <a:t>Tag is all the bits except</a:t>
              </a:r>
            </a:p>
            <a:p>
              <a:r>
                <a:rPr lang="en-US">
                  <a:latin typeface="Calibri" charset="0"/>
                </a:rPr>
                <a:t>block and byte offset</a:t>
              </a:r>
            </a:p>
          </p:txBody>
        </p:sp>
      </p:grpSp>
      <p:grpSp>
        <p:nvGrpSpPr>
          <p:cNvPr id="4" name="Group 20"/>
          <p:cNvGrpSpPr>
            <a:grpSpLocks/>
          </p:cNvGrpSpPr>
          <p:nvPr/>
        </p:nvGrpSpPr>
        <p:grpSpPr bwMode="auto">
          <a:xfrm>
            <a:off x="1420813" y="4875213"/>
            <a:ext cx="2438400" cy="1276350"/>
            <a:chOff x="960" y="3168"/>
            <a:chExt cx="1536" cy="804"/>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77" name="Text Box 23"/>
            <p:cNvSpPr txBox="1">
              <a:spLocks noChangeArrowheads="1"/>
            </p:cNvSpPr>
            <p:nvPr/>
          </p:nvSpPr>
          <p:spPr bwMode="auto">
            <a:xfrm>
              <a:off x="960" y="3216"/>
              <a:ext cx="1505" cy="756"/>
            </a:xfrm>
            <a:prstGeom prst="rect">
              <a:avLst/>
            </a:prstGeom>
            <a:noFill/>
            <a:ln w="12700">
              <a:noFill/>
              <a:miter lim="800000"/>
              <a:headEnd/>
              <a:tailEnd/>
            </a:ln>
          </p:spPr>
          <p:txBody>
            <a:bodyPr>
              <a:prstTxWarp prst="textNoShape">
                <a:avLst/>
              </a:prstTxWarp>
              <a:spAutoFit/>
            </a:bodyPr>
            <a:lstStyle/>
            <a:p>
              <a:r>
                <a:rPr lang="en-US">
                  <a:latin typeface="Calibri" charset="0"/>
                </a:rPr>
                <a:t>Direct mapped</a:t>
              </a:r>
            </a:p>
            <a:p>
              <a:r>
                <a:rPr lang="en-US">
                  <a:latin typeface="Calibri" charset="0"/>
                </a:rPr>
                <a:t>(only one way)</a:t>
              </a:r>
            </a:p>
            <a:p>
              <a:r>
                <a:rPr lang="en-US">
                  <a:latin typeface="Calibri" charset="0"/>
                </a:rPr>
                <a:t>Smaller tags, only a single comparator</a:t>
              </a:r>
            </a:p>
          </p:txBody>
        </p:sp>
      </p:grpSp>
      <p:grpSp>
        <p:nvGrpSpPr>
          <p:cNvPr id="5" name="Group 24"/>
          <p:cNvGrpSpPr>
            <a:grpSpLocks/>
          </p:cNvGrpSpPr>
          <p:nvPr/>
        </p:nvGrpSpPr>
        <p:grpSpPr bwMode="auto">
          <a:xfrm>
            <a:off x="3859213" y="4038600"/>
            <a:ext cx="2914650" cy="457200"/>
            <a:chOff x="2544" y="2256"/>
            <a:chExt cx="1836"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3" name="Text Box 26"/>
            <p:cNvSpPr txBox="1">
              <a:spLocks noChangeArrowheads="1"/>
            </p:cNvSpPr>
            <p:nvPr/>
          </p:nvSpPr>
          <p:spPr bwMode="auto">
            <a:xfrm>
              <a:off x="2784" y="2304"/>
              <a:ext cx="15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6" name="Group 37"/>
          <p:cNvGrpSpPr>
            <a:grpSpLocks/>
          </p:cNvGrpSpPr>
          <p:nvPr/>
        </p:nvGrpSpPr>
        <p:grpSpPr bwMode="auto">
          <a:xfrm>
            <a:off x="4164013" y="2971800"/>
            <a:ext cx="1517650" cy="793750"/>
            <a:chOff x="2448" y="1968"/>
            <a:chExt cx="956"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1" name="Text Box 30"/>
            <p:cNvSpPr txBox="1">
              <a:spLocks noChangeArrowheads="1"/>
            </p:cNvSpPr>
            <p:nvPr/>
          </p:nvSpPr>
          <p:spPr bwMode="auto">
            <a:xfrm>
              <a:off x="2448" y="1968"/>
              <a:ext cx="95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set</a:t>
              </a:r>
            </a:p>
          </p:txBody>
        </p:sp>
      </p:grpSp>
      <p:grpSp>
        <p:nvGrpSpPr>
          <p:cNvPr id="7" name="Group 38"/>
          <p:cNvGrpSpPr>
            <a:grpSpLocks/>
          </p:cNvGrpSpPr>
          <p:nvPr/>
        </p:nvGrpSpPr>
        <p:grpSpPr bwMode="auto">
          <a:xfrm>
            <a:off x="1497013" y="2971800"/>
            <a:ext cx="2139950" cy="793750"/>
            <a:chOff x="960" y="1968"/>
            <a:chExt cx="1348" cy="500"/>
          </a:xfrm>
        </p:grpSpPr>
        <p:sp>
          <p:nvSpPr>
            <p:cNvPr id="57368" name="Text Box 31"/>
            <p:cNvSpPr txBox="1">
              <a:spLocks noChangeArrowheads="1"/>
            </p:cNvSpPr>
            <p:nvPr/>
          </p:nvSpPr>
          <p:spPr bwMode="auto">
            <a:xfrm>
              <a:off x="960" y="1968"/>
              <a:ext cx="1348"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grpSp>
        <p:nvGrpSpPr>
          <p:cNvPr id="8" name="Group 36"/>
          <p:cNvGrpSpPr>
            <a:grpSpLocks/>
          </p:cNvGrpSpPr>
          <p:nvPr/>
        </p:nvGrpSpPr>
        <p:grpSpPr bwMode="auto">
          <a:xfrm>
            <a:off x="5840413" y="2971800"/>
            <a:ext cx="2770187" cy="793750"/>
            <a:chOff x="3504" y="1968"/>
            <a:chExt cx="1745"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67" name="Text Box 34"/>
            <p:cNvSpPr txBox="1">
              <a:spLocks noChangeArrowheads="1"/>
            </p:cNvSpPr>
            <p:nvPr/>
          </p:nvSpPr>
          <p:spPr bwMode="auto">
            <a:xfrm>
              <a:off x="3504" y="1968"/>
              <a:ext cx="1745"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word in the block</a:t>
              </a:r>
            </a:p>
          </p:txBody>
        </p:sp>
      </p:grpSp>
      <p:sp>
        <p:nvSpPr>
          <p:cNvPr id="41" name="Slide Number Placeholder 40"/>
          <p:cNvSpPr>
            <a:spLocks noGrp="1"/>
          </p:cNvSpPr>
          <p:nvPr>
            <p:ph type="sldNum" sz="quarter" idx="12"/>
          </p:nvPr>
        </p:nvSpPr>
        <p:spPr/>
        <p:txBody>
          <a:bodyPr/>
          <a:lstStyle/>
          <a:p>
            <a:fld id="{3CC63E4C-4642-794D-A2FD-70F6B81535F5}" type="slidenum">
              <a:rPr lang="en-US" smtClean="0"/>
              <a:pPr/>
              <a:t>29</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304800" y="16002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a:xfrm>
            <a:off x="304800" y="152400"/>
            <a:ext cx="8229600" cy="1143000"/>
          </a:xfrm>
        </p:spPr>
        <p:txBody>
          <a:bodyPr>
            <a:normAutofit/>
          </a:bodyPr>
          <a:lstStyle/>
          <a:p>
            <a:r>
              <a:rPr lang="en-US" dirty="0" smtClean="0"/>
              <a:t>Review: Adding Cache to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3</a:t>
            </a:fld>
            <a:endParaRPr lang="en-US"/>
          </a:p>
        </p:txBody>
      </p:sp>
      <p:grpSp>
        <p:nvGrpSpPr>
          <p:cNvPr id="270" name="Group 269"/>
          <p:cNvGrpSpPr/>
          <p:nvPr/>
        </p:nvGrpSpPr>
        <p:grpSpPr>
          <a:xfrm>
            <a:off x="6095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52578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7162800" y="1676400"/>
            <a:ext cx="1572897" cy="762000"/>
            <a:chOff x="6656703" y="1676400"/>
            <a:chExt cx="1572897"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flipH="1" flipV="1">
              <a:off x="6656703" y="1981200"/>
              <a:ext cx="658497"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7162800" y="4800600"/>
            <a:ext cx="1572897" cy="762000"/>
            <a:chOff x="6656703" y="4800600"/>
            <a:chExt cx="1572897"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a:off x="6656703" y="5181600"/>
              <a:ext cx="658497"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54102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752600"/>
            <a:ext cx="2854568" cy="4636532"/>
            <a:chOff x="2743200" y="1752600"/>
            <a:chExt cx="2854568" cy="4636532"/>
          </a:xfrm>
        </p:grpSpPr>
        <p:grpSp>
          <p:nvGrpSpPr>
            <p:cNvPr id="272" name="Group 271"/>
            <p:cNvGrpSpPr/>
            <p:nvPr/>
          </p:nvGrpSpPr>
          <p:grpSpPr>
            <a:xfrm>
              <a:off x="3276600" y="1752600"/>
              <a:ext cx="1981200" cy="3694331"/>
              <a:chOff x="3276600" y="1752600"/>
              <a:chExt cx="1981200" cy="3694331"/>
            </a:xfrm>
          </p:grpSpPr>
          <p:cxnSp>
            <p:nvCxnSpPr>
              <p:cNvPr id="31" name="Straight Arrow Connector 30"/>
              <p:cNvCxnSpPr/>
              <p:nvPr/>
            </p:nvCxnSpPr>
            <p:spPr>
              <a:xfrm>
                <a:off x="3352800" y="25146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3"/>
                <a:endCxn id="30" idx="1"/>
              </p:cNvCxnSpPr>
              <p:nvPr/>
            </p:nvCxnSpPr>
            <p:spPr>
              <a:xfrm>
                <a:off x="3352800" y="3581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352800" y="4495800"/>
                <a:ext cx="1905000" cy="1"/>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352800" y="4724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352800" y="17526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276600" y="32004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276600" y="3886200"/>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352800" y="48006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91000" y="5029200"/>
                <a:ext cx="381000" cy="1905000"/>
              </a:xfrm>
              <a:prstGeom prst="leftBrace">
                <a:avLst>
                  <a:gd name="adj1" fmla="val 67668"/>
                  <a:gd name="adj2" fmla="val 47995"/>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830697" y="5791200"/>
            <a:ext cx="2339102" cy="674132"/>
            <a:chOff x="6324600" y="5791200"/>
            <a:chExt cx="2339102" cy="674132"/>
          </a:xfrm>
        </p:grpSpPr>
        <p:sp>
          <p:nvSpPr>
            <p:cNvPr id="283" name="Left Brace 282"/>
            <p:cNvSpPr/>
            <p:nvPr/>
          </p:nvSpPr>
          <p:spPr>
            <a:xfrm rot="16200000">
              <a:off x="6934200" y="5410200"/>
              <a:ext cx="381000" cy="1143000"/>
            </a:xfrm>
            <a:prstGeom prst="leftBrace">
              <a:avLst>
                <a:gd name="adj1" fmla="val 28383"/>
                <a:gd name="adj2" fmla="val 50000"/>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54227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53987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grpSp>
        <p:nvGrpSpPr>
          <p:cNvPr id="35" name="Group 34"/>
          <p:cNvGrpSpPr/>
          <p:nvPr/>
        </p:nvGrpSpPr>
        <p:grpSpPr>
          <a:xfrm>
            <a:off x="3810000" y="2362200"/>
            <a:ext cx="1522028" cy="2514600"/>
            <a:chOff x="3810000" y="2362200"/>
            <a:chExt cx="1522028" cy="2514600"/>
          </a:xfrm>
        </p:grpSpPr>
        <p:grpSp>
          <p:nvGrpSpPr>
            <p:cNvPr id="33" name="Group 32"/>
            <p:cNvGrpSpPr/>
            <p:nvPr/>
          </p:nvGrpSpPr>
          <p:grpSpPr>
            <a:xfrm>
              <a:off x="4191000" y="2362200"/>
              <a:ext cx="838200" cy="2514600"/>
              <a:chOff x="3962400" y="685800"/>
              <a:chExt cx="762000" cy="1066800"/>
            </a:xfrm>
          </p:grpSpPr>
          <p:sp>
            <p:nvSpPr>
              <p:cNvPr id="289" name="Rectangle 288"/>
              <p:cNvSpPr/>
              <p:nvPr/>
            </p:nvSpPr>
            <p:spPr>
              <a:xfrm>
                <a:off x="3962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Rectangle 289"/>
              <p:cNvSpPr/>
              <p:nvPr/>
            </p:nvSpPr>
            <p:spPr>
              <a:xfrm>
                <a:off x="4343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1" name="Rectangle 290"/>
              <p:cNvSpPr/>
              <p:nvPr/>
            </p:nvSpPr>
            <p:spPr>
              <a:xfrm>
                <a:off x="3962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2" name="Rectangle 291"/>
              <p:cNvSpPr/>
              <p:nvPr/>
            </p:nvSpPr>
            <p:spPr>
              <a:xfrm>
                <a:off x="4343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3" name="Rectangle 292"/>
              <p:cNvSpPr/>
              <p:nvPr/>
            </p:nvSpPr>
            <p:spPr>
              <a:xfrm>
                <a:off x="3962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4" name="Rectangle 293"/>
              <p:cNvSpPr/>
              <p:nvPr/>
            </p:nvSpPr>
            <p:spPr>
              <a:xfrm>
                <a:off x="4343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5" name="Rectangle 294"/>
              <p:cNvSpPr/>
              <p:nvPr/>
            </p:nvSpPr>
            <p:spPr>
              <a:xfrm>
                <a:off x="3962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6" name="Rectangle 295"/>
              <p:cNvSpPr/>
              <p:nvPr/>
            </p:nvSpPr>
            <p:spPr>
              <a:xfrm>
                <a:off x="4343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7" name="Rectangle 296"/>
              <p:cNvSpPr/>
              <p:nvPr/>
            </p:nvSpPr>
            <p:spPr>
              <a:xfrm>
                <a:off x="3962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8" name="Rectangle 297"/>
              <p:cNvSpPr/>
              <p:nvPr/>
            </p:nvSpPr>
            <p:spPr>
              <a:xfrm>
                <a:off x="4343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9" name="Rectangle 298"/>
              <p:cNvSpPr/>
              <p:nvPr/>
            </p:nvSpPr>
            <p:spPr>
              <a:xfrm>
                <a:off x="3962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0" name="Rectangle 299"/>
              <p:cNvSpPr/>
              <p:nvPr/>
            </p:nvSpPr>
            <p:spPr>
              <a:xfrm>
                <a:off x="4343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1" name="Rectangle 300"/>
              <p:cNvSpPr/>
              <p:nvPr/>
            </p:nvSpPr>
            <p:spPr>
              <a:xfrm>
                <a:off x="3962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2" name="Rectangle 301"/>
              <p:cNvSpPr/>
              <p:nvPr/>
            </p:nvSpPr>
            <p:spPr>
              <a:xfrm>
                <a:off x="4343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3" name="Rectangle 302"/>
              <p:cNvSpPr/>
              <p:nvPr/>
            </p:nvSpPr>
            <p:spPr>
              <a:xfrm>
                <a:off x="3962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4" name="Rectangle 303"/>
              <p:cNvSpPr/>
              <p:nvPr/>
            </p:nvSpPr>
            <p:spPr>
              <a:xfrm>
                <a:off x="4343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5" name="Rectangle 304"/>
              <p:cNvSpPr/>
              <p:nvPr/>
            </p:nvSpPr>
            <p:spPr>
              <a:xfrm>
                <a:off x="3962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6" name="Rectangle 305"/>
              <p:cNvSpPr/>
              <p:nvPr/>
            </p:nvSpPr>
            <p:spPr>
              <a:xfrm>
                <a:off x="4343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7" name="Rectangle 306"/>
              <p:cNvSpPr/>
              <p:nvPr/>
            </p:nvSpPr>
            <p:spPr>
              <a:xfrm>
                <a:off x="3962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8" name="Rectangle 307"/>
              <p:cNvSpPr/>
              <p:nvPr/>
            </p:nvSpPr>
            <p:spPr>
              <a:xfrm>
                <a:off x="4343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9" name="Rectangle 308"/>
              <p:cNvSpPr/>
              <p:nvPr/>
            </p:nvSpPr>
            <p:spPr>
              <a:xfrm>
                <a:off x="3962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0" name="Rectangle 309"/>
              <p:cNvSpPr/>
              <p:nvPr/>
            </p:nvSpPr>
            <p:spPr>
              <a:xfrm>
                <a:off x="4343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1" name="Rectangle 310"/>
              <p:cNvSpPr/>
              <p:nvPr/>
            </p:nvSpPr>
            <p:spPr>
              <a:xfrm>
                <a:off x="3962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2" name="Rectangle 311"/>
              <p:cNvSpPr/>
              <p:nvPr/>
            </p:nvSpPr>
            <p:spPr>
              <a:xfrm>
                <a:off x="4343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3" name="Rectangle 312"/>
              <p:cNvSpPr/>
              <p:nvPr/>
            </p:nvSpPr>
            <p:spPr>
              <a:xfrm>
                <a:off x="3962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4" name="Rectangle 313"/>
              <p:cNvSpPr/>
              <p:nvPr/>
            </p:nvSpPr>
            <p:spPr>
              <a:xfrm>
                <a:off x="4343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5" name="Rectangle 314"/>
              <p:cNvSpPr/>
              <p:nvPr/>
            </p:nvSpPr>
            <p:spPr>
              <a:xfrm>
                <a:off x="3962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6" name="Rectangle 315"/>
              <p:cNvSpPr/>
              <p:nvPr/>
            </p:nvSpPr>
            <p:spPr>
              <a:xfrm>
                <a:off x="4343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317" name="TextBox 316"/>
            <p:cNvSpPr txBox="1"/>
            <p:nvPr/>
          </p:nvSpPr>
          <p:spPr>
            <a:xfrm>
              <a:off x="3810000" y="2819400"/>
              <a:ext cx="1522028"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Cache</a:t>
              </a:r>
              <a:endParaRPr lang="en-US" sz="2400" dirty="0">
                <a:effectLst>
                  <a:glow rad="254000">
                    <a:schemeClr val="bg1">
                      <a:alpha val="75000"/>
                    </a:schemeClr>
                  </a:glow>
                </a:effectLst>
              </a:endParaRPr>
            </a:p>
          </p:txBody>
        </p:sp>
      </p:grpSp>
    </p:spTree>
    <p:extLst>
      <p:ext uri="{BB962C8B-B14F-4D97-AF65-F5344CB8AC3E}">
        <p14:creationId xmlns:p14="http://schemas.microsoft.com/office/powerpoint/2010/main" val="2801694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dirty="0" smtClean="0"/>
              <a:t>Total Cache Capacity =</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30</a:t>
            </a:fld>
            <a:endParaRPr lang="en-US"/>
          </a:p>
        </p:txBody>
      </p:sp>
      <p:sp>
        <p:nvSpPr>
          <p:cNvPr id="5" name="TextBox 4"/>
          <p:cNvSpPr txBox="1"/>
          <p:nvPr/>
        </p:nvSpPr>
        <p:spPr>
          <a:xfrm>
            <a:off x="1219200" y="762000"/>
            <a:ext cx="7302825" cy="646331"/>
          </a:xfrm>
          <a:prstGeom prst="rect">
            <a:avLst/>
          </a:prstGeom>
          <a:noFill/>
        </p:spPr>
        <p:txBody>
          <a:bodyPr wrap="none" rtlCol="0">
            <a:spAutoFit/>
          </a:bodyPr>
          <a:lstStyle/>
          <a:p>
            <a:r>
              <a:rPr lang="en-US" sz="3600" dirty="0" smtClean="0"/>
              <a:t>Associativity  ×  # of sets  </a:t>
            </a:r>
            <a:r>
              <a:rPr lang="en-US" sz="3600" b="1" dirty="0" smtClean="0"/>
              <a:t>×</a:t>
            </a:r>
            <a:r>
              <a:rPr lang="en-US" sz="3600" dirty="0" smtClean="0"/>
              <a:t>  </a:t>
            </a:r>
            <a:r>
              <a:rPr lang="en-US" sz="3600" dirty="0" err="1" smtClean="0"/>
              <a:t>block_size</a:t>
            </a:r>
            <a:r>
              <a:rPr lang="en-US" sz="3600" dirty="0" smtClean="0"/>
              <a:t> </a:t>
            </a:r>
            <a:endParaRPr lang="en-US" sz="3600" dirty="0"/>
          </a:p>
        </p:txBody>
      </p:sp>
      <p:sp>
        <p:nvSpPr>
          <p:cNvPr id="6" name="TextBox 5"/>
          <p:cNvSpPr txBox="1"/>
          <p:nvPr/>
        </p:nvSpPr>
        <p:spPr>
          <a:xfrm>
            <a:off x="1310438" y="1472624"/>
            <a:ext cx="6995362" cy="584776"/>
          </a:xfrm>
          <a:prstGeom prst="rect">
            <a:avLst/>
          </a:prstGeom>
          <a:noFill/>
        </p:spPr>
        <p:txBody>
          <a:bodyPr wrap="none" rtlCol="0">
            <a:spAutoFit/>
          </a:bodyPr>
          <a:lstStyle/>
          <a:p>
            <a:r>
              <a:rPr lang="en-US" sz="3200" i="1" dirty="0" smtClean="0"/>
              <a:t>Bytes = blocks/set  ×  sets  ×  Bytes/block </a:t>
            </a:r>
            <a:endParaRPr lang="en-US" sz="3200" i="1" dirty="0"/>
          </a:p>
        </p:txBody>
      </p:sp>
      <p:grpSp>
        <p:nvGrpSpPr>
          <p:cNvPr id="24" name="Group 23"/>
          <p:cNvGrpSpPr/>
          <p:nvPr/>
        </p:nvGrpSpPr>
        <p:grpSpPr>
          <a:xfrm>
            <a:off x="1676400" y="2971800"/>
            <a:ext cx="6019800" cy="685800"/>
            <a:chOff x="1447800" y="3309084"/>
            <a:chExt cx="6235700" cy="812800"/>
          </a:xfrm>
        </p:grpSpPr>
        <p:sp>
          <p:nvSpPr>
            <p:cNvPr id="7" name="Rectangle 6"/>
            <p:cNvSpPr/>
            <p:nvPr/>
          </p:nvSpPr>
          <p:spPr>
            <a:xfrm>
              <a:off x="1447800" y="3314700"/>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5264150" y="37083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67400" y="3465611"/>
              <a:ext cx="1634645" cy="461665"/>
            </a:xfrm>
            <a:prstGeom prst="rect">
              <a:avLst/>
            </a:prstGeom>
            <a:noFill/>
          </p:spPr>
          <p:txBody>
            <a:bodyPr wrap="none" rtlCol="0">
              <a:spAutoFit/>
            </a:bodyPr>
            <a:lstStyle/>
            <a:p>
              <a:r>
                <a:rPr lang="en-US" sz="2400" i="1" dirty="0" smtClean="0">
                  <a:solidFill>
                    <a:srgbClr val="0000FF"/>
                  </a:solidFill>
                </a:rPr>
                <a:t>Byte Offset</a:t>
              </a:r>
              <a:endParaRPr lang="en-US" sz="2400" i="1" dirty="0"/>
            </a:p>
          </p:txBody>
        </p:sp>
        <p:cxnSp>
          <p:nvCxnSpPr>
            <p:cNvPr id="18" name="Straight Connector 17"/>
            <p:cNvCxnSpPr/>
            <p:nvPr/>
          </p:nvCxnSpPr>
          <p:spPr>
            <a:xfrm rot="5400000">
              <a:off x="3206750" y="37210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33600" y="3393876"/>
              <a:ext cx="818741" cy="523220"/>
            </a:xfrm>
            <a:prstGeom prst="rect">
              <a:avLst/>
            </a:prstGeom>
            <a:noFill/>
          </p:spPr>
          <p:txBody>
            <a:bodyPr wrap="none" rtlCol="0">
              <a:spAutoFit/>
            </a:bodyPr>
            <a:lstStyle/>
            <a:p>
              <a:r>
                <a:rPr lang="en-US" sz="2800" i="1" dirty="0" smtClean="0">
                  <a:solidFill>
                    <a:srgbClr val="0000FF"/>
                  </a:solidFill>
                </a:rPr>
                <a:t>Tag</a:t>
              </a:r>
              <a:endParaRPr lang="en-US" sz="2800" i="1" dirty="0">
                <a:solidFill>
                  <a:srgbClr val="0000FF"/>
                </a:solidFill>
              </a:endParaRPr>
            </a:p>
          </p:txBody>
        </p:sp>
        <p:sp>
          <p:nvSpPr>
            <p:cNvPr id="22" name="TextBox 21"/>
            <p:cNvSpPr txBox="1"/>
            <p:nvPr/>
          </p:nvSpPr>
          <p:spPr>
            <a:xfrm>
              <a:off x="4191000" y="3393876"/>
              <a:ext cx="1061220" cy="523220"/>
            </a:xfrm>
            <a:prstGeom prst="rect">
              <a:avLst/>
            </a:prstGeom>
            <a:noFill/>
          </p:spPr>
          <p:txBody>
            <a:bodyPr wrap="none" rtlCol="0">
              <a:spAutoFit/>
            </a:bodyPr>
            <a:lstStyle/>
            <a:p>
              <a:r>
                <a:rPr lang="en-US" sz="2800" i="1" dirty="0" smtClean="0">
                  <a:solidFill>
                    <a:srgbClr val="0000FF"/>
                  </a:solidFill>
                </a:rPr>
                <a:t>Index</a:t>
              </a:r>
              <a:endParaRPr lang="en-US" sz="2800" i="1" dirty="0">
                <a:solidFill>
                  <a:srgbClr val="0000FF"/>
                </a:solidFill>
              </a:endParaRPr>
            </a:p>
          </p:txBody>
        </p:sp>
      </p:grpSp>
      <p:sp>
        <p:nvSpPr>
          <p:cNvPr id="23" name="TextBox 22"/>
          <p:cNvSpPr txBox="1"/>
          <p:nvPr/>
        </p:nvSpPr>
        <p:spPr>
          <a:xfrm>
            <a:off x="3170633" y="2209800"/>
            <a:ext cx="2713341" cy="584776"/>
          </a:xfrm>
          <a:prstGeom prst="rect">
            <a:avLst/>
          </a:prstGeom>
          <a:noFill/>
        </p:spPr>
        <p:txBody>
          <a:bodyPr wrap="none" rtlCol="0">
            <a:spAutoFit/>
          </a:bodyPr>
          <a:lstStyle/>
          <a:p>
            <a:r>
              <a:rPr lang="en-US" sz="3200" i="1" dirty="0" smtClean="0">
                <a:solidFill>
                  <a:srgbClr val="3366FF"/>
                </a:solidFill>
              </a:rPr>
              <a:t>C = N  ×  S  ×  B</a:t>
            </a:r>
            <a:endParaRPr lang="en-US" sz="3200" i="1" dirty="0">
              <a:solidFill>
                <a:srgbClr val="3366FF"/>
              </a:solidFill>
            </a:endParaRPr>
          </a:p>
        </p:txBody>
      </p:sp>
      <p:sp>
        <p:nvSpPr>
          <p:cNvPr id="25" name="TextBox 24"/>
          <p:cNvSpPr txBox="1"/>
          <p:nvPr/>
        </p:nvSpPr>
        <p:spPr>
          <a:xfrm>
            <a:off x="762000" y="4038600"/>
            <a:ext cx="7324391" cy="954107"/>
          </a:xfrm>
          <a:prstGeom prst="rect">
            <a:avLst/>
          </a:prstGeom>
          <a:noFill/>
        </p:spPr>
        <p:txBody>
          <a:bodyPr wrap="none" rtlCol="0">
            <a:spAutoFit/>
          </a:bodyPr>
          <a:lstStyle/>
          <a:p>
            <a:r>
              <a:rPr lang="en-US" sz="2800" dirty="0" err="1" smtClean="0"/>
              <a:t>address_size</a:t>
            </a:r>
            <a:r>
              <a:rPr lang="en-US" sz="2800" dirty="0" smtClean="0"/>
              <a:t> = </a:t>
            </a:r>
            <a:r>
              <a:rPr lang="en-US" sz="2800" dirty="0" err="1" smtClean="0"/>
              <a:t>tag_size</a:t>
            </a:r>
            <a:r>
              <a:rPr lang="en-US" sz="2800" dirty="0" smtClean="0"/>
              <a:t> + </a:t>
            </a:r>
            <a:r>
              <a:rPr lang="en-US" sz="2800" dirty="0" err="1" smtClean="0"/>
              <a:t>index_size</a:t>
            </a:r>
            <a:r>
              <a:rPr lang="en-US" sz="2800" dirty="0" smtClean="0"/>
              <a:t> + </a:t>
            </a:r>
            <a:r>
              <a:rPr lang="en-US" sz="2800" dirty="0" err="1" smtClean="0"/>
              <a:t>offset_size</a:t>
            </a:r>
            <a:endParaRPr lang="en-US" sz="2800" dirty="0" smtClean="0"/>
          </a:p>
          <a:p>
            <a:r>
              <a:rPr lang="en-US" sz="2800" dirty="0"/>
              <a:t> </a:t>
            </a:r>
            <a:r>
              <a:rPr lang="en-US" sz="2800" dirty="0" smtClean="0"/>
              <a:t>                       = </a:t>
            </a:r>
            <a:r>
              <a:rPr lang="en-US" sz="2800" dirty="0" err="1" smtClean="0"/>
              <a:t>tag_size</a:t>
            </a:r>
            <a:r>
              <a:rPr lang="en-US" sz="2800" dirty="0" smtClean="0"/>
              <a:t> + log</a:t>
            </a:r>
            <a:r>
              <a:rPr lang="en-US" sz="2800" baseline="-25000" dirty="0" smtClean="0"/>
              <a:t>2</a:t>
            </a:r>
            <a:r>
              <a:rPr lang="en-US" sz="2800" dirty="0" smtClean="0"/>
              <a:t>(S) + log</a:t>
            </a:r>
            <a:r>
              <a:rPr lang="en-US" sz="2800" baseline="-25000" dirty="0" smtClean="0"/>
              <a:t>2</a:t>
            </a:r>
            <a:r>
              <a:rPr lang="en-US" sz="2800" dirty="0" smtClean="0"/>
              <a:t>(B)</a:t>
            </a:r>
            <a:endParaRPr lang="en-US" sz="2800" dirty="0"/>
          </a:p>
        </p:txBody>
      </p:sp>
    </p:spTree>
    <p:extLst>
      <p:ext uri="{BB962C8B-B14F-4D97-AF65-F5344CB8AC3E}">
        <p14:creationId xmlns:p14="http://schemas.microsoft.com/office/powerpoint/2010/main" val="5830262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Clickers/Peer Instruction</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p>
            <a:r>
              <a:rPr lang="en-US" dirty="0" smtClean="0"/>
              <a:t>For a cache with constant total capacity, </a:t>
            </a:r>
            <a:r>
              <a:rPr lang="en-US" dirty="0"/>
              <a:t> </a:t>
            </a:r>
            <a:r>
              <a:rPr lang="en-US" dirty="0" smtClean="0"/>
              <a:t>if we increase the number of ways by a factor of 2, which statement is false:</a:t>
            </a:r>
          </a:p>
          <a:p>
            <a:r>
              <a:rPr lang="en-US" dirty="0" smtClean="0"/>
              <a:t>A: The number of sets could be doubled</a:t>
            </a:r>
          </a:p>
          <a:p>
            <a:r>
              <a:rPr lang="en-US" dirty="0" smtClean="0"/>
              <a:t>B: The </a:t>
            </a:r>
            <a:r>
              <a:rPr lang="en-US" dirty="0"/>
              <a:t>tag </a:t>
            </a:r>
            <a:r>
              <a:rPr lang="en-US" dirty="0" smtClean="0"/>
              <a:t>width could decrease</a:t>
            </a:r>
          </a:p>
          <a:p>
            <a:r>
              <a:rPr lang="en-US" dirty="0" smtClean="0"/>
              <a:t>C: The block size could stay the same</a:t>
            </a:r>
          </a:p>
          <a:p>
            <a:r>
              <a:rPr lang="en-US" dirty="0" smtClean="0"/>
              <a:t>D: The block size could be halved</a:t>
            </a:r>
          </a:p>
          <a:p>
            <a:r>
              <a:rPr lang="en-US" dirty="0" smtClean="0"/>
              <a:t>E:  Tag width must increase</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31</a:t>
            </a:fld>
            <a:endParaRPr lang="en-US"/>
          </a:p>
        </p:txBody>
      </p:sp>
    </p:spTree>
    <p:extLst>
      <p:ext uri="{BB962C8B-B14F-4D97-AF65-F5344CB8AC3E}">
        <p14:creationId xmlns:p14="http://schemas.microsoft.com/office/powerpoint/2010/main" val="1621370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dirty="0" smtClean="0"/>
              <a:t>Total Cache Capacity =</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32</a:t>
            </a:fld>
            <a:endParaRPr lang="en-US"/>
          </a:p>
        </p:txBody>
      </p:sp>
      <p:sp>
        <p:nvSpPr>
          <p:cNvPr id="5" name="TextBox 4"/>
          <p:cNvSpPr txBox="1"/>
          <p:nvPr/>
        </p:nvSpPr>
        <p:spPr>
          <a:xfrm>
            <a:off x="1219200" y="762000"/>
            <a:ext cx="5721012" cy="523220"/>
          </a:xfrm>
          <a:prstGeom prst="rect">
            <a:avLst/>
          </a:prstGeom>
          <a:noFill/>
        </p:spPr>
        <p:txBody>
          <a:bodyPr wrap="none" rtlCol="0">
            <a:spAutoFit/>
          </a:bodyPr>
          <a:lstStyle/>
          <a:p>
            <a:r>
              <a:rPr lang="en-US" sz="2800" dirty="0" smtClean="0"/>
              <a:t>Associativity  ×  # of sets  </a:t>
            </a:r>
            <a:r>
              <a:rPr lang="en-US" sz="2800" b="1" dirty="0" smtClean="0"/>
              <a:t>×</a:t>
            </a:r>
            <a:r>
              <a:rPr lang="en-US" sz="2800" dirty="0" smtClean="0"/>
              <a:t>  </a:t>
            </a:r>
            <a:r>
              <a:rPr lang="en-US" sz="2800" dirty="0" err="1" smtClean="0"/>
              <a:t>block_size</a:t>
            </a:r>
            <a:r>
              <a:rPr lang="en-US" sz="2800" dirty="0" smtClean="0"/>
              <a:t> </a:t>
            </a:r>
            <a:endParaRPr lang="en-US" sz="2800" dirty="0"/>
          </a:p>
        </p:txBody>
      </p:sp>
      <p:sp>
        <p:nvSpPr>
          <p:cNvPr id="6" name="TextBox 5"/>
          <p:cNvSpPr txBox="1"/>
          <p:nvPr/>
        </p:nvSpPr>
        <p:spPr>
          <a:xfrm>
            <a:off x="1310438" y="1472624"/>
            <a:ext cx="5292046" cy="461665"/>
          </a:xfrm>
          <a:prstGeom prst="rect">
            <a:avLst/>
          </a:prstGeom>
          <a:noFill/>
        </p:spPr>
        <p:txBody>
          <a:bodyPr wrap="none" rtlCol="0">
            <a:spAutoFit/>
          </a:bodyPr>
          <a:lstStyle/>
          <a:p>
            <a:r>
              <a:rPr lang="en-US" sz="2400" i="1" dirty="0" smtClean="0"/>
              <a:t>Bytes = blocks/set  ×  sets  ×  Bytes/block </a:t>
            </a:r>
            <a:endParaRPr lang="en-US" sz="2400" i="1" dirty="0"/>
          </a:p>
        </p:txBody>
      </p:sp>
      <p:grpSp>
        <p:nvGrpSpPr>
          <p:cNvPr id="24" name="Group 23"/>
          <p:cNvGrpSpPr/>
          <p:nvPr/>
        </p:nvGrpSpPr>
        <p:grpSpPr>
          <a:xfrm>
            <a:off x="1880513" y="2710975"/>
            <a:ext cx="5240779" cy="520989"/>
            <a:chOff x="1447800" y="3309084"/>
            <a:chExt cx="6235700" cy="812800"/>
          </a:xfrm>
        </p:grpSpPr>
        <p:sp>
          <p:nvSpPr>
            <p:cNvPr id="7" name="Rectangle 6"/>
            <p:cNvSpPr/>
            <p:nvPr/>
          </p:nvSpPr>
          <p:spPr>
            <a:xfrm>
              <a:off x="1447800" y="3314700"/>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5264150" y="37083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67400" y="3465611"/>
              <a:ext cx="1634645" cy="461665"/>
            </a:xfrm>
            <a:prstGeom prst="rect">
              <a:avLst/>
            </a:prstGeom>
            <a:noFill/>
          </p:spPr>
          <p:txBody>
            <a:bodyPr wrap="none" rtlCol="0">
              <a:spAutoFit/>
            </a:bodyPr>
            <a:lstStyle/>
            <a:p>
              <a:r>
                <a:rPr lang="en-US" sz="2400" i="1" dirty="0" smtClean="0">
                  <a:solidFill>
                    <a:srgbClr val="0000FF"/>
                  </a:solidFill>
                </a:rPr>
                <a:t>Byte Offset</a:t>
              </a:r>
              <a:endParaRPr lang="en-US" sz="2400" i="1" dirty="0"/>
            </a:p>
          </p:txBody>
        </p:sp>
        <p:cxnSp>
          <p:nvCxnSpPr>
            <p:cNvPr id="18" name="Straight Connector 17"/>
            <p:cNvCxnSpPr/>
            <p:nvPr/>
          </p:nvCxnSpPr>
          <p:spPr>
            <a:xfrm rot="5400000">
              <a:off x="3206750" y="37210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33600" y="3393876"/>
              <a:ext cx="818741" cy="523220"/>
            </a:xfrm>
            <a:prstGeom prst="rect">
              <a:avLst/>
            </a:prstGeom>
            <a:noFill/>
          </p:spPr>
          <p:txBody>
            <a:bodyPr wrap="none" rtlCol="0">
              <a:spAutoFit/>
            </a:bodyPr>
            <a:lstStyle/>
            <a:p>
              <a:r>
                <a:rPr lang="en-US" sz="2800" i="1" dirty="0" smtClean="0">
                  <a:solidFill>
                    <a:srgbClr val="0000FF"/>
                  </a:solidFill>
                </a:rPr>
                <a:t>Tag</a:t>
              </a:r>
              <a:endParaRPr lang="en-US" sz="2800" i="1" dirty="0">
                <a:solidFill>
                  <a:srgbClr val="0000FF"/>
                </a:solidFill>
              </a:endParaRPr>
            </a:p>
          </p:txBody>
        </p:sp>
        <p:sp>
          <p:nvSpPr>
            <p:cNvPr id="22" name="TextBox 21"/>
            <p:cNvSpPr txBox="1"/>
            <p:nvPr/>
          </p:nvSpPr>
          <p:spPr>
            <a:xfrm>
              <a:off x="4191000" y="3393876"/>
              <a:ext cx="1061220" cy="523220"/>
            </a:xfrm>
            <a:prstGeom prst="rect">
              <a:avLst/>
            </a:prstGeom>
            <a:noFill/>
          </p:spPr>
          <p:txBody>
            <a:bodyPr wrap="none" rtlCol="0">
              <a:spAutoFit/>
            </a:bodyPr>
            <a:lstStyle/>
            <a:p>
              <a:r>
                <a:rPr lang="en-US" sz="2800" i="1" dirty="0" smtClean="0">
                  <a:solidFill>
                    <a:srgbClr val="0000FF"/>
                  </a:solidFill>
                </a:rPr>
                <a:t>Index</a:t>
              </a:r>
              <a:endParaRPr lang="en-US" sz="2800" i="1" dirty="0">
                <a:solidFill>
                  <a:srgbClr val="0000FF"/>
                </a:solidFill>
              </a:endParaRPr>
            </a:p>
          </p:txBody>
        </p:sp>
      </p:grpSp>
      <p:sp>
        <p:nvSpPr>
          <p:cNvPr id="23" name="TextBox 22"/>
          <p:cNvSpPr txBox="1"/>
          <p:nvPr/>
        </p:nvSpPr>
        <p:spPr>
          <a:xfrm>
            <a:off x="3170633" y="2085058"/>
            <a:ext cx="2080530" cy="461665"/>
          </a:xfrm>
          <a:prstGeom prst="rect">
            <a:avLst/>
          </a:prstGeom>
          <a:noFill/>
        </p:spPr>
        <p:txBody>
          <a:bodyPr wrap="none" rtlCol="0">
            <a:spAutoFit/>
          </a:bodyPr>
          <a:lstStyle/>
          <a:p>
            <a:r>
              <a:rPr lang="en-US" sz="2400" i="1" dirty="0" smtClean="0">
                <a:solidFill>
                  <a:srgbClr val="3366FF"/>
                </a:solidFill>
              </a:rPr>
              <a:t>C = N  ×  S  ×  B</a:t>
            </a:r>
            <a:endParaRPr lang="en-US" sz="2400" i="1" dirty="0">
              <a:solidFill>
                <a:srgbClr val="3366FF"/>
              </a:solidFill>
            </a:endParaRPr>
          </a:p>
        </p:txBody>
      </p:sp>
      <p:sp>
        <p:nvSpPr>
          <p:cNvPr id="26" name="TextBox 25"/>
          <p:cNvSpPr txBox="1"/>
          <p:nvPr/>
        </p:nvSpPr>
        <p:spPr>
          <a:xfrm>
            <a:off x="135555" y="4620390"/>
            <a:ext cx="9008445" cy="1938992"/>
          </a:xfrm>
          <a:prstGeom prst="rect">
            <a:avLst/>
          </a:prstGeom>
          <a:noFill/>
        </p:spPr>
        <p:txBody>
          <a:bodyPr wrap="none" rtlCol="0">
            <a:spAutoFit/>
          </a:bodyPr>
          <a:lstStyle/>
          <a:p>
            <a:r>
              <a:rPr lang="en-US" sz="2400" dirty="0" smtClean="0"/>
              <a:t>Clicker Question:  C remains constant, S and/or B can change such that </a:t>
            </a:r>
          </a:p>
          <a:p>
            <a:r>
              <a:rPr lang="en-US" sz="2400" dirty="0"/>
              <a:t> </a:t>
            </a:r>
            <a:r>
              <a:rPr lang="en-US" sz="2400" dirty="0" smtClean="0"/>
              <a:t>                               C = 2N * (SB)’ =&gt; (SB)’ = SB/2</a:t>
            </a:r>
          </a:p>
          <a:p>
            <a:r>
              <a:rPr lang="en-US" sz="2400" dirty="0" err="1" smtClean="0"/>
              <a:t>Tag_size</a:t>
            </a:r>
            <a:r>
              <a:rPr lang="en-US" sz="2400" dirty="0" smtClean="0"/>
              <a:t> = </a:t>
            </a:r>
            <a:r>
              <a:rPr lang="en-US" sz="2400" dirty="0" err="1" smtClean="0"/>
              <a:t>address_size</a:t>
            </a:r>
            <a:r>
              <a:rPr lang="en-US" sz="2400" dirty="0" smtClean="0"/>
              <a:t> – (log</a:t>
            </a:r>
            <a:r>
              <a:rPr lang="en-US" sz="2400" baseline="-25000" dirty="0" smtClean="0"/>
              <a:t>2</a:t>
            </a:r>
            <a:r>
              <a:rPr lang="en-US" sz="2400" dirty="0" smtClean="0"/>
              <a:t>(S) + log</a:t>
            </a:r>
            <a:r>
              <a:rPr lang="en-US" sz="2400" baseline="-25000" dirty="0" smtClean="0"/>
              <a:t>2</a:t>
            </a:r>
            <a:r>
              <a:rPr lang="en-US" sz="2400" dirty="0" smtClean="0"/>
              <a:t>(B)) = </a:t>
            </a:r>
            <a:r>
              <a:rPr lang="en-US" sz="2400" dirty="0" err="1" smtClean="0"/>
              <a:t>address_size</a:t>
            </a:r>
            <a:r>
              <a:rPr lang="en-US" sz="2400" dirty="0" smtClean="0"/>
              <a:t> – log</a:t>
            </a:r>
            <a:r>
              <a:rPr lang="en-US" sz="2400" baseline="-25000" dirty="0" smtClean="0"/>
              <a:t>2</a:t>
            </a:r>
            <a:r>
              <a:rPr lang="en-US" sz="2400" dirty="0" smtClean="0"/>
              <a:t>(SB)</a:t>
            </a:r>
          </a:p>
          <a:p>
            <a:r>
              <a:rPr lang="en-US" sz="2400" dirty="0"/>
              <a:t> </a:t>
            </a:r>
            <a:r>
              <a:rPr lang="en-US" sz="2400" dirty="0" smtClean="0"/>
              <a:t>                = </a:t>
            </a:r>
            <a:r>
              <a:rPr lang="en-US" sz="2400" dirty="0" err="1" smtClean="0"/>
              <a:t>address_size</a:t>
            </a:r>
            <a:r>
              <a:rPr lang="en-US" sz="2400" dirty="0" smtClean="0"/>
              <a:t> – log</a:t>
            </a:r>
            <a:r>
              <a:rPr lang="en-US" sz="2400" baseline="-25000" dirty="0" smtClean="0"/>
              <a:t>2</a:t>
            </a:r>
            <a:r>
              <a:rPr lang="en-US" sz="2400" dirty="0" smtClean="0"/>
              <a:t>(SB/2) </a:t>
            </a:r>
          </a:p>
          <a:p>
            <a:r>
              <a:rPr lang="en-US" sz="2400" dirty="0"/>
              <a:t>	</a:t>
            </a:r>
            <a:r>
              <a:rPr lang="en-US" sz="2400" dirty="0" smtClean="0"/>
              <a:t>	    = </a:t>
            </a:r>
            <a:r>
              <a:rPr lang="en-US" sz="2400" dirty="0" err="1" smtClean="0"/>
              <a:t>address_size</a:t>
            </a:r>
            <a:r>
              <a:rPr lang="en-US" sz="2400" dirty="0" smtClean="0"/>
              <a:t> – (log</a:t>
            </a:r>
            <a:r>
              <a:rPr lang="en-US" sz="2400" baseline="-25000" dirty="0" smtClean="0"/>
              <a:t>2</a:t>
            </a:r>
            <a:r>
              <a:rPr lang="en-US" sz="2400" dirty="0"/>
              <a:t>(</a:t>
            </a:r>
            <a:r>
              <a:rPr lang="en-US" sz="2400" dirty="0" smtClean="0"/>
              <a:t>SB) – 1)</a:t>
            </a:r>
            <a:endParaRPr lang="en-US" sz="2400" dirty="0"/>
          </a:p>
        </p:txBody>
      </p:sp>
      <p:sp>
        <p:nvSpPr>
          <p:cNvPr id="16" name="TextBox 15"/>
          <p:cNvSpPr txBox="1"/>
          <p:nvPr/>
        </p:nvSpPr>
        <p:spPr>
          <a:xfrm>
            <a:off x="773339" y="3482931"/>
            <a:ext cx="7324391" cy="954107"/>
          </a:xfrm>
          <a:prstGeom prst="rect">
            <a:avLst/>
          </a:prstGeom>
          <a:noFill/>
        </p:spPr>
        <p:txBody>
          <a:bodyPr wrap="none" rtlCol="0">
            <a:spAutoFit/>
          </a:bodyPr>
          <a:lstStyle/>
          <a:p>
            <a:r>
              <a:rPr lang="en-US" sz="2800" dirty="0" err="1" smtClean="0"/>
              <a:t>address_size</a:t>
            </a:r>
            <a:r>
              <a:rPr lang="en-US" sz="2800" dirty="0" smtClean="0"/>
              <a:t> = </a:t>
            </a:r>
            <a:r>
              <a:rPr lang="en-US" sz="2800" dirty="0" err="1" smtClean="0"/>
              <a:t>tag_size</a:t>
            </a:r>
            <a:r>
              <a:rPr lang="en-US" sz="2800" dirty="0" smtClean="0"/>
              <a:t> + </a:t>
            </a:r>
            <a:r>
              <a:rPr lang="en-US" sz="2800" dirty="0" err="1" smtClean="0"/>
              <a:t>index_size</a:t>
            </a:r>
            <a:r>
              <a:rPr lang="en-US" sz="2800" dirty="0" smtClean="0"/>
              <a:t> + </a:t>
            </a:r>
            <a:r>
              <a:rPr lang="en-US" sz="2800" dirty="0" err="1" smtClean="0"/>
              <a:t>offset_size</a:t>
            </a:r>
            <a:endParaRPr lang="en-US" sz="2800" dirty="0" smtClean="0"/>
          </a:p>
          <a:p>
            <a:r>
              <a:rPr lang="en-US" sz="2800" dirty="0"/>
              <a:t> </a:t>
            </a:r>
            <a:r>
              <a:rPr lang="en-US" sz="2800" dirty="0" smtClean="0"/>
              <a:t>                       = </a:t>
            </a:r>
            <a:r>
              <a:rPr lang="en-US" sz="2800" dirty="0" err="1" smtClean="0"/>
              <a:t>tag_size</a:t>
            </a:r>
            <a:r>
              <a:rPr lang="en-US" sz="2800" dirty="0" smtClean="0"/>
              <a:t> + log</a:t>
            </a:r>
            <a:r>
              <a:rPr lang="en-US" sz="2800" baseline="-25000" dirty="0" smtClean="0"/>
              <a:t>2</a:t>
            </a:r>
            <a:r>
              <a:rPr lang="en-US" sz="2800" dirty="0" smtClean="0"/>
              <a:t>(S) + log</a:t>
            </a:r>
            <a:r>
              <a:rPr lang="en-US" sz="2800" baseline="-25000" dirty="0" smtClean="0"/>
              <a:t>2</a:t>
            </a:r>
            <a:r>
              <a:rPr lang="en-US" sz="2800" dirty="0" smtClean="0"/>
              <a:t>(B)</a:t>
            </a:r>
            <a:endParaRPr lang="en-US" sz="2800" dirty="0"/>
          </a:p>
        </p:txBody>
      </p:sp>
    </p:spTree>
    <p:extLst>
      <p:ext uri="{BB962C8B-B14F-4D97-AF65-F5344CB8AC3E}">
        <p14:creationId xmlns:p14="http://schemas.microsoft.com/office/powerpoint/2010/main" val="3918489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Costs of Set-Associative Caches</a:t>
            </a:r>
          </a:p>
        </p:txBody>
      </p:sp>
      <p:sp>
        <p:nvSpPr>
          <p:cNvPr id="1695747" name="Rectangle 3"/>
          <p:cNvSpPr>
            <a:spLocks noGrp="1" noChangeArrowheads="1"/>
          </p:cNvSpPr>
          <p:nvPr>
            <p:ph type="body" idx="1"/>
          </p:nvPr>
        </p:nvSpPr>
        <p:spPr>
          <a:xfrm>
            <a:off x="457200" y="1307888"/>
            <a:ext cx="8229600" cy="4840751"/>
          </a:xfrm>
        </p:spPr>
        <p:txBody>
          <a:bodyPr>
            <a:normAutofit/>
          </a:bodyPr>
          <a:lstStyle/>
          <a:p>
            <a:pPr eaLnBrk="1" hangingPunct="1">
              <a:lnSpc>
                <a:spcPct val="85000"/>
              </a:lnSpc>
              <a:spcBef>
                <a:spcPct val="0"/>
              </a:spcBef>
            </a:pPr>
            <a:r>
              <a:rPr lang="en-US" sz="2800" dirty="0" smtClean="0"/>
              <a:t>N-way set-associative cache costs</a:t>
            </a:r>
          </a:p>
          <a:p>
            <a:pPr lvl="1" eaLnBrk="1" hangingPunct="1">
              <a:lnSpc>
                <a:spcPct val="85000"/>
              </a:lnSpc>
              <a:spcBef>
                <a:spcPct val="0"/>
              </a:spcBef>
            </a:pPr>
            <a:r>
              <a:rPr lang="en-US" sz="2400" dirty="0" smtClean="0"/>
              <a:t>N comparators (delay and area)</a:t>
            </a:r>
          </a:p>
          <a:p>
            <a:pPr lvl="1" eaLnBrk="1" hangingPunct="1">
              <a:lnSpc>
                <a:spcPct val="85000"/>
              </a:lnSpc>
              <a:spcBef>
                <a:spcPct val="0"/>
              </a:spcBef>
            </a:pPr>
            <a:r>
              <a:rPr lang="en-US" sz="2400" dirty="0" smtClean="0"/>
              <a:t>MUX delay (set selection) before data is available</a:t>
            </a:r>
          </a:p>
          <a:p>
            <a:pPr lvl="1" eaLnBrk="1" hangingPunct="1">
              <a:lnSpc>
                <a:spcPct val="85000"/>
              </a:lnSpc>
              <a:spcBef>
                <a:spcPct val="0"/>
              </a:spcBef>
            </a:pPr>
            <a:r>
              <a:rPr lang="en-US" sz="2400" dirty="0" smtClean="0"/>
              <a:t>Data available after set selection (and Hit/Miss decision).   DM $: block is available before the Hit/Miss decision</a:t>
            </a:r>
          </a:p>
          <a:p>
            <a:pPr lvl="2" eaLnBrk="1" hangingPunct="1">
              <a:lnSpc>
                <a:spcPct val="85000"/>
              </a:lnSpc>
              <a:spcBef>
                <a:spcPct val="0"/>
              </a:spcBef>
            </a:pPr>
            <a:r>
              <a:rPr lang="en-US" sz="2000" dirty="0" smtClean="0"/>
              <a:t>In Set-Associative, not possible to just assume a hit and continue and recover later if it was a miss</a:t>
            </a:r>
          </a:p>
          <a:p>
            <a:pPr eaLnBrk="1" hangingPunct="1">
              <a:lnSpc>
                <a:spcPct val="85000"/>
              </a:lnSpc>
              <a:spcBef>
                <a:spcPct val="0"/>
              </a:spcBef>
            </a:pPr>
            <a:r>
              <a:rPr lang="en-US" sz="2800" dirty="0" smtClean="0"/>
              <a:t>When miss occurs, which way’s block selected for replacement?</a:t>
            </a:r>
          </a:p>
          <a:p>
            <a:pPr lvl="1" eaLnBrk="1" hangingPunct="1">
              <a:lnSpc>
                <a:spcPct val="85000"/>
              </a:lnSpc>
              <a:spcBef>
                <a:spcPct val="0"/>
              </a:spcBef>
              <a:buClr>
                <a:schemeClr val="tx1"/>
              </a:buClr>
            </a:pPr>
            <a:r>
              <a:rPr lang="en-US" sz="2400" dirty="0" smtClean="0">
                <a:solidFill>
                  <a:srgbClr val="FF0000"/>
                </a:solidFill>
              </a:rPr>
              <a:t>Least Recently Used </a:t>
            </a:r>
            <a:r>
              <a:rPr lang="en-US" sz="2400" dirty="0" smtClean="0"/>
              <a:t>(LRU): one that has been unused the longest (principle of temporal locality)</a:t>
            </a:r>
          </a:p>
          <a:p>
            <a:pPr lvl="2" eaLnBrk="1" hangingPunct="1">
              <a:lnSpc>
                <a:spcPct val="85000"/>
              </a:lnSpc>
              <a:spcBef>
                <a:spcPct val="0"/>
              </a:spcBef>
            </a:pPr>
            <a:r>
              <a:rPr lang="en-US" sz="2000" dirty="0" smtClean="0"/>
              <a:t>Must track when each way’s block was used relative to other blocks in the set</a:t>
            </a:r>
          </a:p>
          <a:p>
            <a:pPr lvl="2" eaLnBrk="1" hangingPunct="1">
              <a:lnSpc>
                <a:spcPct val="85000"/>
              </a:lnSpc>
              <a:spcBef>
                <a:spcPct val="0"/>
              </a:spcBef>
            </a:pPr>
            <a:r>
              <a:rPr lang="en-US" sz="2000" dirty="0" smtClean="0"/>
              <a:t>For 2-way SA $, one bit per set → set to 1 when a block is referenced; reset the other way’s bit (i.e., “last used”)</a:t>
            </a:r>
          </a:p>
        </p:txBody>
      </p:sp>
      <p:sp>
        <p:nvSpPr>
          <p:cNvPr id="8" name="Slide Number Placeholder 7"/>
          <p:cNvSpPr>
            <a:spLocks noGrp="1"/>
          </p:cNvSpPr>
          <p:nvPr>
            <p:ph type="sldNum" sz="quarter" idx="12"/>
          </p:nvPr>
        </p:nvSpPr>
        <p:spPr/>
        <p:txBody>
          <a:bodyPr/>
          <a:lstStyle/>
          <a:p>
            <a:fld id="{3CC63E4C-4642-794D-A2FD-70F6B81535F5}" type="slidenum">
              <a:rPr lang="en-US" smtClean="0"/>
              <a:pPr/>
              <a:t>33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95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5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5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5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5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a:xfrm>
            <a:off x="457200" y="274638"/>
            <a:ext cx="8229600" cy="741362"/>
          </a:xfrm>
        </p:spPr>
        <p:txBody>
          <a:bodyPr>
            <a:normAutofit fontScale="90000"/>
          </a:bodyPr>
          <a:lstStyle/>
          <a:p>
            <a:r>
              <a:rPr lang="en-US" dirty="0" smtClean="0"/>
              <a:t>Cache Replacement Policies</a:t>
            </a:r>
          </a:p>
        </p:txBody>
      </p:sp>
      <p:sp>
        <p:nvSpPr>
          <p:cNvPr id="1093647" name="Rectangle 15"/>
          <p:cNvSpPr>
            <a:spLocks noGrp="1" noChangeArrowheads="1"/>
          </p:cNvSpPr>
          <p:nvPr>
            <p:ph type="body" idx="1"/>
          </p:nvPr>
        </p:nvSpPr>
        <p:spPr>
          <a:xfrm>
            <a:off x="457200" y="1092200"/>
            <a:ext cx="8229600" cy="4525963"/>
          </a:xfrm>
        </p:spPr>
        <p:txBody>
          <a:bodyPr>
            <a:normAutofit fontScale="70000" lnSpcReduction="20000"/>
          </a:bodyPr>
          <a:lstStyle/>
          <a:p>
            <a:pPr>
              <a:defRPr/>
            </a:pPr>
            <a:r>
              <a:rPr lang="en-US" dirty="0" smtClean="0"/>
              <a:t>Random Replacement</a:t>
            </a:r>
          </a:p>
          <a:p>
            <a:pPr lvl="1">
              <a:defRPr/>
            </a:pPr>
            <a:r>
              <a:rPr lang="en-US" dirty="0" smtClean="0"/>
              <a:t>Hardware randomly selects a cache evict</a:t>
            </a:r>
          </a:p>
          <a:p>
            <a:pPr>
              <a:defRPr/>
            </a:pPr>
            <a:r>
              <a:rPr lang="en-US" dirty="0" smtClean="0"/>
              <a:t>Least-Recently Used</a:t>
            </a:r>
          </a:p>
          <a:p>
            <a:pPr lvl="1">
              <a:defRPr/>
            </a:pPr>
            <a:r>
              <a:rPr lang="en-US" dirty="0" smtClean="0"/>
              <a:t>Hardware keeps track of access history</a:t>
            </a:r>
          </a:p>
          <a:p>
            <a:pPr lvl="1">
              <a:defRPr/>
            </a:pPr>
            <a:r>
              <a:rPr lang="en-US" dirty="0" smtClean="0"/>
              <a:t>Replace the entry that has not been used for the longest time</a:t>
            </a:r>
          </a:p>
          <a:p>
            <a:pPr lvl="1">
              <a:defRPr/>
            </a:pPr>
            <a:r>
              <a:rPr lang="en-US" dirty="0" smtClean="0"/>
              <a:t>For 2-way set-associative cache, need one bit for LRU replacement</a:t>
            </a:r>
          </a:p>
          <a:p>
            <a:pPr>
              <a:defRPr/>
            </a:pPr>
            <a:r>
              <a:rPr lang="en-US" dirty="0" smtClean="0"/>
              <a:t>Example of a Simple “Pseudo” LRU Implementation</a:t>
            </a:r>
          </a:p>
          <a:p>
            <a:pPr lvl="1">
              <a:defRPr/>
            </a:pPr>
            <a:r>
              <a:rPr lang="en-US" dirty="0" smtClean="0"/>
              <a:t>Assume 64 Fully Associative entries</a:t>
            </a:r>
          </a:p>
          <a:p>
            <a:pPr lvl="1">
              <a:defRPr/>
            </a:pPr>
            <a:r>
              <a:rPr lang="en-US" dirty="0" smtClean="0"/>
              <a:t>Hardware replacement pointer points to one cache entry</a:t>
            </a:r>
          </a:p>
          <a:p>
            <a:pPr lvl="1">
              <a:defRPr/>
            </a:pPr>
            <a:r>
              <a:rPr lang="en-US" dirty="0" smtClean="0"/>
              <a:t>Whenever access is made to the entry the pointer points to:</a:t>
            </a:r>
          </a:p>
          <a:p>
            <a:pPr lvl="2">
              <a:defRPr/>
            </a:pPr>
            <a:r>
              <a:rPr lang="en-US" dirty="0" smtClean="0"/>
              <a:t>Move the pointer to the next entry</a:t>
            </a:r>
          </a:p>
          <a:p>
            <a:pPr lvl="1">
              <a:defRPr/>
            </a:pPr>
            <a:r>
              <a:rPr lang="en-US" dirty="0" smtClean="0"/>
              <a:t>Otherwise: do not move the pointer</a:t>
            </a:r>
          </a:p>
          <a:p>
            <a:pPr lvl="1">
              <a:defRPr/>
            </a:pPr>
            <a:r>
              <a:rPr lang="en-US" dirty="0" smtClean="0"/>
              <a:t>(example of “not-most-recently used” replacement policy)</a:t>
            </a:r>
            <a:endParaRPr lang="en-US" dirty="0"/>
          </a:p>
        </p:txBody>
      </p:sp>
      <p:grpSp>
        <p:nvGrpSpPr>
          <p:cNvPr id="2" name="Group 2"/>
          <p:cNvGrpSpPr>
            <a:grpSpLocks/>
          </p:cNvGrpSpPr>
          <p:nvPr/>
        </p:nvGrpSpPr>
        <p:grpSpPr bwMode="auto">
          <a:xfrm>
            <a:off x="5272088" y="5324475"/>
            <a:ext cx="2979737" cy="1479550"/>
            <a:chOff x="3395" y="3116"/>
            <a:chExt cx="1877" cy="932"/>
          </a:xfrm>
        </p:grpSpPr>
        <p:sp>
          <p:nvSpPr>
            <p:cNvPr id="1093635" name="Rectangle 3"/>
            <p:cNvSpPr>
              <a:spLocks noChangeArrowheads="1"/>
            </p:cNvSpPr>
            <p:nvPr/>
          </p:nvSpPr>
          <p:spPr bwMode="auto">
            <a:xfrm>
              <a:off x="4376" y="3128"/>
              <a:ext cx="896" cy="896"/>
            </a:xfrm>
            <a:prstGeom prst="rect">
              <a:avLst/>
            </a:prstGeom>
            <a:noFill/>
            <a:ln w="25400">
              <a:solidFill>
                <a:schemeClr val="tx1"/>
              </a:solidFill>
              <a:miter lim="800000"/>
              <a:headEnd/>
              <a:tailEnd/>
            </a:ln>
            <a:effectLst/>
          </p:spPr>
          <p:txBody>
            <a:bodyPr wrap="none" anchor="ctr">
              <a:prstTxWarp prst="textNoShape">
                <a:avLst/>
              </a:prstTxWarp>
            </a:bodyPr>
            <a:lstStyle/>
            <a:p>
              <a:pPr>
                <a:defRPr/>
              </a:pPr>
              <a:endParaRPr lang="en-US">
                <a:latin typeface="+mn-lt"/>
              </a:endParaRPr>
            </a:p>
          </p:txBody>
        </p:sp>
        <p:sp>
          <p:nvSpPr>
            <p:cNvPr id="1093636" name="Line 4"/>
            <p:cNvSpPr>
              <a:spLocks noChangeShapeType="1"/>
            </p:cNvSpPr>
            <p:nvPr/>
          </p:nvSpPr>
          <p:spPr bwMode="auto">
            <a:xfrm>
              <a:off x="4376" y="3312"/>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latin typeface="+mn-lt"/>
              </a:endParaRPr>
            </a:p>
          </p:txBody>
        </p:sp>
        <p:sp>
          <p:nvSpPr>
            <p:cNvPr id="1093637" name="Line 5"/>
            <p:cNvSpPr>
              <a:spLocks noChangeShapeType="1"/>
            </p:cNvSpPr>
            <p:nvPr/>
          </p:nvSpPr>
          <p:spPr bwMode="auto">
            <a:xfrm>
              <a:off x="4376" y="3504"/>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latin typeface="+mn-lt"/>
              </a:endParaRPr>
            </a:p>
          </p:txBody>
        </p:sp>
        <p:sp>
          <p:nvSpPr>
            <p:cNvPr id="1093638" name="Line 6"/>
            <p:cNvSpPr>
              <a:spLocks noChangeShapeType="1"/>
            </p:cNvSpPr>
            <p:nvPr/>
          </p:nvSpPr>
          <p:spPr bwMode="auto">
            <a:xfrm>
              <a:off x="4376" y="3840"/>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latin typeface="+mn-lt"/>
              </a:endParaRPr>
            </a:p>
          </p:txBody>
        </p:sp>
        <p:sp>
          <p:nvSpPr>
            <p:cNvPr id="1093639" name="Rectangle 7"/>
            <p:cNvSpPr>
              <a:spLocks noChangeArrowheads="1"/>
            </p:cNvSpPr>
            <p:nvPr/>
          </p:nvSpPr>
          <p:spPr bwMode="auto">
            <a:xfrm>
              <a:off x="4739" y="3491"/>
              <a:ext cx="16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2400" b="1">
                  <a:latin typeface="+mn-lt"/>
                </a:rPr>
                <a:t>:</a:t>
              </a:r>
            </a:p>
          </p:txBody>
        </p:sp>
        <p:sp>
          <p:nvSpPr>
            <p:cNvPr id="1093640" name="Rectangle 8"/>
            <p:cNvSpPr>
              <a:spLocks noChangeArrowheads="1"/>
            </p:cNvSpPr>
            <p:nvPr/>
          </p:nvSpPr>
          <p:spPr bwMode="auto">
            <a:xfrm>
              <a:off x="4547" y="3116"/>
              <a:ext cx="496"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dirty="0">
                  <a:latin typeface="+mn-lt"/>
                </a:rPr>
                <a:t>Entry 0</a:t>
              </a:r>
            </a:p>
          </p:txBody>
        </p:sp>
        <p:sp>
          <p:nvSpPr>
            <p:cNvPr id="1093641" name="Rectangle 9"/>
            <p:cNvSpPr>
              <a:spLocks noChangeArrowheads="1"/>
            </p:cNvSpPr>
            <p:nvPr/>
          </p:nvSpPr>
          <p:spPr bwMode="auto">
            <a:xfrm>
              <a:off x="4547" y="3308"/>
              <a:ext cx="494"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Entry 1</a:t>
              </a:r>
            </a:p>
          </p:txBody>
        </p:sp>
        <p:sp>
          <p:nvSpPr>
            <p:cNvPr id="1093642" name="Rectangle 10"/>
            <p:cNvSpPr>
              <a:spLocks noChangeArrowheads="1"/>
            </p:cNvSpPr>
            <p:nvPr/>
          </p:nvSpPr>
          <p:spPr bwMode="auto">
            <a:xfrm>
              <a:off x="4547" y="3836"/>
              <a:ext cx="588"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Entry  63</a:t>
              </a:r>
            </a:p>
          </p:txBody>
        </p:sp>
        <p:sp>
          <p:nvSpPr>
            <p:cNvPr id="1093643" name="Line 11"/>
            <p:cNvSpPr>
              <a:spLocks noChangeShapeType="1"/>
            </p:cNvSpPr>
            <p:nvPr/>
          </p:nvSpPr>
          <p:spPr bwMode="auto">
            <a:xfrm>
              <a:off x="3464" y="3600"/>
              <a:ext cx="89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defRPr/>
              </a:pPr>
              <a:endParaRPr lang="en-US">
                <a:latin typeface="+mn-lt"/>
              </a:endParaRPr>
            </a:p>
          </p:txBody>
        </p:sp>
        <p:sp>
          <p:nvSpPr>
            <p:cNvPr id="1093644" name="Rectangle 12"/>
            <p:cNvSpPr>
              <a:spLocks noChangeArrowheads="1"/>
            </p:cNvSpPr>
            <p:nvPr/>
          </p:nvSpPr>
          <p:spPr bwMode="auto">
            <a:xfrm>
              <a:off x="3395" y="3404"/>
              <a:ext cx="826"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Replacement</a:t>
              </a:r>
            </a:p>
          </p:txBody>
        </p:sp>
        <p:sp>
          <p:nvSpPr>
            <p:cNvPr id="1093645" name="Rectangle 13"/>
            <p:cNvSpPr>
              <a:spLocks noChangeArrowheads="1"/>
            </p:cNvSpPr>
            <p:nvPr/>
          </p:nvSpPr>
          <p:spPr bwMode="auto">
            <a:xfrm>
              <a:off x="3539" y="3596"/>
              <a:ext cx="520"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Pointer</a:t>
              </a:r>
            </a:p>
          </p:txBody>
        </p:sp>
      </p:grpSp>
      <p:sp>
        <p:nvSpPr>
          <p:cNvPr id="20" name="Slide Number Placeholder 19"/>
          <p:cNvSpPr>
            <a:spLocks noGrp="1"/>
          </p:cNvSpPr>
          <p:nvPr>
            <p:ph type="sldNum" sz="quarter" idx="12"/>
          </p:nvPr>
        </p:nvSpPr>
        <p:spPr/>
        <p:txBody>
          <a:bodyPr/>
          <a:lstStyle/>
          <a:p>
            <a:fld id="{3CC63E4C-4642-794D-A2FD-70F6B81535F5}" type="slidenum">
              <a:rPr lang="en-US" smtClean="0"/>
              <a:pPr/>
              <a:t>34</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3647">
                                            <p:txEl>
                                              <p:pRg st="6" end="6"/>
                                            </p:txEl>
                                          </p:spTgt>
                                        </p:tgtEl>
                                        <p:attrNameLst>
                                          <p:attrName>style.visibility</p:attrName>
                                        </p:attrNameLst>
                                      </p:cBhvr>
                                      <p:to>
                                        <p:strVal val="visible"/>
                                      </p:to>
                                    </p:set>
                                    <p:animEffect transition="in" filter="dissolve">
                                      <p:cBhvr>
                                        <p:cTn id="7" dur="500"/>
                                        <p:tgtEl>
                                          <p:spTgt spid="1093647">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93647">
                                            <p:txEl>
                                              <p:pRg st="7" end="7"/>
                                            </p:txEl>
                                          </p:spTgt>
                                        </p:tgtEl>
                                        <p:attrNameLst>
                                          <p:attrName>style.visibility</p:attrName>
                                        </p:attrNameLst>
                                      </p:cBhvr>
                                      <p:to>
                                        <p:strVal val="visible"/>
                                      </p:to>
                                    </p:set>
                                    <p:animEffect transition="in" filter="dissolve">
                                      <p:cBhvr>
                                        <p:cTn id="10" dur="500"/>
                                        <p:tgtEl>
                                          <p:spTgt spid="1093647">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93647">
                                            <p:txEl>
                                              <p:pRg st="8" end="8"/>
                                            </p:txEl>
                                          </p:spTgt>
                                        </p:tgtEl>
                                        <p:attrNameLst>
                                          <p:attrName>style.visibility</p:attrName>
                                        </p:attrNameLst>
                                      </p:cBhvr>
                                      <p:to>
                                        <p:strVal val="visible"/>
                                      </p:to>
                                    </p:set>
                                    <p:animEffect transition="in" filter="dissolve">
                                      <p:cBhvr>
                                        <p:cTn id="13" dur="500"/>
                                        <p:tgtEl>
                                          <p:spTgt spid="1093647">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93647">
                                            <p:txEl>
                                              <p:pRg st="9" end="9"/>
                                            </p:txEl>
                                          </p:spTgt>
                                        </p:tgtEl>
                                        <p:attrNameLst>
                                          <p:attrName>style.visibility</p:attrName>
                                        </p:attrNameLst>
                                      </p:cBhvr>
                                      <p:to>
                                        <p:strVal val="visible"/>
                                      </p:to>
                                    </p:set>
                                    <p:animEffect transition="in" filter="dissolve">
                                      <p:cBhvr>
                                        <p:cTn id="16" dur="500"/>
                                        <p:tgtEl>
                                          <p:spTgt spid="1093647">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93647">
                                            <p:txEl>
                                              <p:pRg st="10" end="10"/>
                                            </p:txEl>
                                          </p:spTgt>
                                        </p:tgtEl>
                                        <p:attrNameLst>
                                          <p:attrName>style.visibility</p:attrName>
                                        </p:attrNameLst>
                                      </p:cBhvr>
                                      <p:to>
                                        <p:strVal val="visible"/>
                                      </p:to>
                                    </p:set>
                                    <p:animEffect transition="in" filter="dissolve">
                                      <p:cBhvr>
                                        <p:cTn id="19" dur="500"/>
                                        <p:tgtEl>
                                          <p:spTgt spid="1093647">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93647">
                                            <p:txEl>
                                              <p:pRg st="11" end="11"/>
                                            </p:txEl>
                                          </p:spTgt>
                                        </p:tgtEl>
                                        <p:attrNameLst>
                                          <p:attrName>style.visibility</p:attrName>
                                        </p:attrNameLst>
                                      </p:cBhvr>
                                      <p:to>
                                        <p:strVal val="visible"/>
                                      </p:to>
                                    </p:set>
                                    <p:animEffect transition="in" filter="dissolve">
                                      <p:cBhvr>
                                        <p:cTn id="22" dur="500"/>
                                        <p:tgtEl>
                                          <p:spTgt spid="1093647">
                                            <p:txEl>
                                              <p:pRg st="11" end="1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93647">
                                            <p:txEl>
                                              <p:pRg st="12" end="12"/>
                                            </p:txEl>
                                          </p:spTgt>
                                        </p:tgtEl>
                                        <p:attrNameLst>
                                          <p:attrName>style.visibility</p:attrName>
                                        </p:attrNameLst>
                                      </p:cBhvr>
                                      <p:to>
                                        <p:strVal val="visible"/>
                                      </p:to>
                                    </p:set>
                                    <p:animEffect transition="in" filter="dissolve">
                                      <p:cBhvr>
                                        <p:cTn id="25" dur="500"/>
                                        <p:tgtEl>
                                          <p:spTgt spid="1093647">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a:srcRect/>
          <a:stretch>
            <a:fillRect/>
          </a:stretch>
        </p:blipFill>
        <p:spPr bwMode="auto">
          <a:xfrm>
            <a:off x="1196975" y="1490663"/>
            <a:ext cx="6488113" cy="4487862"/>
          </a:xfrm>
          <a:prstGeom prst="rect">
            <a:avLst/>
          </a:prstGeom>
          <a:noFill/>
          <a:ln w="9525">
            <a:noFill/>
            <a:miter lim="800000"/>
            <a:headEnd/>
            <a:tailEnd/>
          </a:ln>
        </p:spPr>
      </p:pic>
      <p:sp>
        <p:nvSpPr>
          <p:cNvPr id="1702914" name="Rectangle 2"/>
          <p:cNvSpPr>
            <a:spLocks noGrp="1" noChangeArrowheads="1"/>
          </p:cNvSpPr>
          <p:nvPr>
            <p:ph type="title"/>
          </p:nvPr>
        </p:nvSpPr>
        <p:spPr>
          <a:xfrm>
            <a:off x="457200" y="-96838"/>
            <a:ext cx="8229600" cy="1143001"/>
          </a:xfrm>
        </p:spPr>
        <p:txBody>
          <a:bodyPr rtlCol="0">
            <a:normAutofit/>
          </a:bodyPr>
          <a:lstStyle/>
          <a:p>
            <a:pPr eaLnBrk="1" fontAlgn="auto" hangingPunct="1">
              <a:spcAft>
                <a:spcPts val="0"/>
              </a:spcAft>
              <a:defRPr/>
            </a:pPr>
            <a:r>
              <a:rPr lang="en-US" dirty="0">
                <a:ea typeface="+mj-ea"/>
                <a:cs typeface="+mj-cs"/>
              </a:rPr>
              <a:t>Benefits of </a:t>
            </a:r>
            <a:r>
              <a:rPr lang="en-US" dirty="0" smtClean="0">
                <a:ea typeface="+mj-ea"/>
                <a:cs typeface="+mj-cs"/>
              </a:rPr>
              <a:t>Set-Associative </a:t>
            </a:r>
            <a:r>
              <a:rPr lang="en-US" dirty="0">
                <a:ea typeface="+mj-ea"/>
                <a:cs typeface="+mj-cs"/>
              </a:rPr>
              <a:t>Caches</a:t>
            </a:r>
          </a:p>
        </p:txBody>
      </p:sp>
      <p:sp>
        <p:nvSpPr>
          <p:cNvPr id="1702915" name="Rectangle 3"/>
          <p:cNvSpPr>
            <a:spLocks noGrp="1" noChangeArrowheads="1"/>
          </p:cNvSpPr>
          <p:nvPr>
            <p:ph idx="1"/>
          </p:nvPr>
        </p:nvSpPr>
        <p:spPr>
          <a:xfrm>
            <a:off x="457200" y="747713"/>
            <a:ext cx="8229600" cy="4525962"/>
          </a:xfrm>
        </p:spPr>
        <p:txBody>
          <a:bodyPr>
            <a:normAutofit/>
          </a:bodyPr>
          <a:lstStyle/>
          <a:p>
            <a:pPr eaLnBrk="1" hangingPunct="1"/>
            <a:r>
              <a:rPr lang="en-US" sz="2400" dirty="0" smtClean="0"/>
              <a:t>Choice of DM $ versus SA $ depends on the cost of a miss versus the cost of implementation</a:t>
            </a:r>
          </a:p>
        </p:txBody>
      </p:sp>
      <p:sp>
        <p:nvSpPr>
          <p:cNvPr id="1702944" name="Rectangle 32"/>
          <p:cNvSpPr>
            <a:spLocks noChangeArrowheads="1"/>
          </p:cNvSpPr>
          <p:nvPr/>
        </p:nvSpPr>
        <p:spPr bwMode="auto">
          <a:xfrm>
            <a:off x="533400" y="5668963"/>
            <a:ext cx="8001000" cy="790575"/>
          </a:xfrm>
          <a:prstGeom prst="rect">
            <a:avLst/>
          </a:prstGeom>
          <a:solidFill>
            <a:schemeClr val="bg1"/>
          </a:solid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a:latin typeface="Calibri" charset="0"/>
              </a:rPr>
              <a:t>Largest gains are in going from direct mapped to 2-way </a:t>
            </a:r>
            <a:br>
              <a:rPr lang="en-US" sz="2400">
                <a:latin typeface="Calibri" charset="0"/>
              </a:rPr>
            </a:br>
            <a:r>
              <a:rPr lang="en-US" sz="2400">
                <a:latin typeface="Calibri" charset="0"/>
              </a:rPr>
              <a:t>(20%+ reduction in miss rate)</a:t>
            </a:r>
          </a:p>
        </p:txBody>
      </p:sp>
      <p:sp>
        <p:nvSpPr>
          <p:cNvPr id="13" name="Slide Number Placeholder 12"/>
          <p:cNvSpPr>
            <a:spLocks noGrp="1"/>
          </p:cNvSpPr>
          <p:nvPr>
            <p:ph type="sldNum" sz="quarter" idx="12"/>
          </p:nvPr>
        </p:nvSpPr>
        <p:spPr/>
        <p:txBody>
          <a:bodyPr/>
          <a:lstStyle/>
          <a:p>
            <a:fld id="{3CC63E4C-4642-794D-A2FD-70F6B81535F5}" type="slidenum">
              <a:rPr lang="en-US" smtClean="0"/>
              <a:pPr/>
              <a:t>35</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nSpc>
                <a:spcPct val="85000"/>
              </a:lnSpc>
            </a:pPr>
            <a:r>
              <a:rPr lang="en-US" dirty="0" smtClean="0"/>
              <a:t>Understanding Cache Misses:</a:t>
            </a:r>
            <a:br>
              <a:rPr lang="en-US" dirty="0" smtClean="0"/>
            </a:br>
            <a:r>
              <a:rPr lang="en-US" dirty="0" smtClean="0"/>
              <a:t>The 3Cs</a:t>
            </a:r>
          </a:p>
        </p:txBody>
      </p:sp>
      <p:sp>
        <p:nvSpPr>
          <p:cNvPr id="1602563" name="Rectangle 3"/>
          <p:cNvSpPr>
            <a:spLocks noGrp="1" noChangeArrowheads="1"/>
          </p:cNvSpPr>
          <p:nvPr>
            <p:ph type="body" idx="1"/>
          </p:nvPr>
        </p:nvSpPr>
        <p:spPr/>
        <p:txBody>
          <a:bodyPr>
            <a:normAutofit fontScale="77500" lnSpcReduction="20000"/>
          </a:bodyPr>
          <a:lstStyle/>
          <a:p>
            <a:pPr>
              <a:buClr>
                <a:schemeClr val="tx1"/>
              </a:buClr>
              <a:defRPr/>
            </a:pPr>
            <a:r>
              <a:rPr lang="en-US" dirty="0" smtClean="0">
                <a:solidFill>
                  <a:srgbClr val="FF0000"/>
                </a:solidFill>
              </a:rPr>
              <a:t>Compulsory </a:t>
            </a:r>
            <a:r>
              <a:rPr lang="en-US" dirty="0" smtClean="0"/>
              <a:t>(cold start or process migration, 1</a:t>
            </a:r>
            <a:r>
              <a:rPr lang="en-US" baseline="30000" dirty="0" smtClean="0"/>
              <a:t>st</a:t>
            </a:r>
            <a:r>
              <a:rPr lang="en-US" dirty="0" smtClean="0"/>
              <a:t> reference):</a:t>
            </a:r>
          </a:p>
          <a:p>
            <a:pPr lvl="1">
              <a:defRPr/>
            </a:pPr>
            <a:r>
              <a:rPr lang="en-US" dirty="0" smtClean="0"/>
              <a:t>First access to block impossible to avoid; small effect for long running programs</a:t>
            </a:r>
          </a:p>
          <a:p>
            <a:pPr lvl="1">
              <a:defRPr/>
            </a:pPr>
            <a:r>
              <a:rPr lang="en-US" dirty="0" smtClean="0"/>
              <a:t>Solution: increase block size (increases miss penalty; very large blocks could increase miss rate)</a:t>
            </a:r>
          </a:p>
          <a:p>
            <a:pPr>
              <a:buClr>
                <a:schemeClr val="tx1"/>
              </a:buClr>
              <a:defRPr/>
            </a:pPr>
            <a:r>
              <a:rPr lang="en-US" dirty="0" smtClean="0">
                <a:solidFill>
                  <a:srgbClr val="FF0000"/>
                </a:solidFill>
              </a:rPr>
              <a:t>Capacity</a:t>
            </a:r>
            <a:r>
              <a:rPr lang="en-US" dirty="0" smtClean="0"/>
              <a:t>:</a:t>
            </a:r>
          </a:p>
          <a:p>
            <a:pPr lvl="1">
              <a:defRPr/>
            </a:pPr>
            <a:r>
              <a:rPr lang="en-US" dirty="0" smtClean="0"/>
              <a:t>Cache cannot contain all blocks accessed by the program</a:t>
            </a:r>
          </a:p>
          <a:p>
            <a:pPr lvl="1">
              <a:defRPr/>
            </a:pPr>
            <a:r>
              <a:rPr lang="en-US" dirty="0" smtClean="0"/>
              <a:t>Solution: increase cache size (may increase access time)</a:t>
            </a:r>
          </a:p>
          <a:p>
            <a:pPr>
              <a:buClr>
                <a:schemeClr val="tx1"/>
              </a:buClr>
              <a:defRPr/>
            </a:pPr>
            <a:r>
              <a:rPr lang="en-US" i="1" dirty="0" smtClean="0">
                <a:solidFill>
                  <a:srgbClr val="FF0000"/>
                </a:solidFill>
              </a:rPr>
              <a:t>Conflict </a:t>
            </a:r>
            <a:r>
              <a:rPr lang="en-US" i="1" dirty="0" smtClean="0"/>
              <a:t>(collision):</a:t>
            </a:r>
          </a:p>
          <a:p>
            <a:pPr lvl="1">
              <a:defRPr/>
            </a:pPr>
            <a:r>
              <a:rPr lang="en-US" i="1" dirty="0" smtClean="0"/>
              <a:t>Multiple memory locations mapped to the same cache location</a:t>
            </a:r>
          </a:p>
          <a:p>
            <a:pPr lvl="1">
              <a:defRPr/>
            </a:pPr>
            <a:r>
              <a:rPr lang="en-US" i="1" dirty="0" smtClean="0"/>
              <a:t>Solution 1: increase cache size</a:t>
            </a:r>
          </a:p>
          <a:p>
            <a:pPr lvl="1">
              <a:defRPr/>
            </a:pPr>
            <a:r>
              <a:rPr lang="en-US" i="1" dirty="0" smtClean="0"/>
              <a:t>Solution 2: increase </a:t>
            </a:r>
            <a:r>
              <a:rPr lang="en-US" i="1" dirty="0" err="1" smtClean="0"/>
              <a:t>associativity</a:t>
            </a:r>
            <a:r>
              <a:rPr lang="en-US" i="1" dirty="0" smtClean="0"/>
              <a:t> (may increase access time)</a:t>
            </a:r>
            <a:endParaRPr lang="en-US" i="1" dirty="0"/>
          </a:p>
        </p:txBody>
      </p:sp>
      <p:sp>
        <p:nvSpPr>
          <p:cNvPr id="10" name="Slide Number Placeholder 9"/>
          <p:cNvSpPr>
            <a:spLocks noGrp="1"/>
          </p:cNvSpPr>
          <p:nvPr>
            <p:ph type="sldNum" sz="quarter" idx="12"/>
          </p:nvPr>
        </p:nvSpPr>
        <p:spPr/>
        <p:txBody>
          <a:bodyPr/>
          <a:lstStyle/>
          <a:p>
            <a:fld id="{3CC63E4C-4642-794D-A2FD-70F6B81535F5}" type="slidenum">
              <a:rPr lang="en-US" smtClean="0"/>
              <a:pPr/>
              <a:t>36</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3C’s using Cache Simulator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solidFill>
                  <a:srgbClr val="0000FF"/>
                </a:solidFill>
              </a:rPr>
              <a:t>Compulsory</a:t>
            </a:r>
            <a:r>
              <a:rPr lang="en-US" dirty="0" smtClean="0"/>
              <a:t>: set cache size to infinity and fully associative, and count number of misses</a:t>
            </a:r>
          </a:p>
          <a:p>
            <a:pPr marL="514350" indent="-514350">
              <a:buFont typeface="+mj-lt"/>
              <a:buAutoNum type="arabicPeriod"/>
            </a:pPr>
            <a:r>
              <a:rPr lang="en-US" sz="3243" i="1" dirty="0" smtClean="0">
                <a:solidFill>
                  <a:srgbClr val="0000FF"/>
                </a:solidFill>
              </a:rPr>
              <a:t>Capacity</a:t>
            </a:r>
            <a:r>
              <a:rPr lang="en-US" dirty="0" smtClean="0"/>
              <a:t>: Change cache size from infinity, usually in powers of 2, and count misses for each reduction in size</a:t>
            </a:r>
          </a:p>
          <a:p>
            <a:pPr marL="971550" lvl="1" indent="-514350"/>
            <a:r>
              <a:rPr lang="en-US" dirty="0" smtClean="0"/>
              <a:t>16 MB, 8 MB, 4 MB, … 128 KB, 64 KB, 16 KB</a:t>
            </a:r>
          </a:p>
          <a:p>
            <a:pPr marL="514350" indent="-514350">
              <a:buFont typeface="+mj-lt"/>
              <a:buAutoNum type="arabicPeriod"/>
            </a:pPr>
            <a:r>
              <a:rPr lang="en-US" sz="3243" i="1" dirty="0" smtClean="0">
                <a:solidFill>
                  <a:srgbClr val="0000FF"/>
                </a:solidFill>
              </a:rPr>
              <a:t>Conflict</a:t>
            </a:r>
            <a:r>
              <a:rPr lang="en-US" dirty="0" smtClean="0"/>
              <a:t>: Change from fully associative to </a:t>
            </a:r>
            <a:r>
              <a:rPr lang="en-US" dirty="0" err="1" smtClean="0"/>
              <a:t>n</a:t>
            </a:r>
            <a:r>
              <a:rPr lang="en-US" dirty="0" smtClean="0"/>
              <a:t>-way set associative while counting misses</a:t>
            </a:r>
          </a:p>
          <a:p>
            <a:pPr marL="971550" lvl="1" indent="-514350"/>
            <a:r>
              <a:rPr lang="en-US" dirty="0" smtClean="0"/>
              <a:t>Fully associative, 16-way, 8-way, 4-way, 2-way, 1-way</a:t>
            </a:r>
            <a:endParaRPr lang="en-US"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37</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f05-31-P374493"/>
          <p:cNvPicPr>
            <a:picLocks noChangeAspect="1" noChangeArrowheads="1"/>
          </p:cNvPicPr>
          <p:nvPr/>
        </p:nvPicPr>
        <p:blipFill>
          <a:blip r:embed="rId3"/>
          <a:srcRect/>
          <a:stretch>
            <a:fillRect/>
          </a:stretch>
        </p:blipFill>
        <p:spPr bwMode="auto">
          <a:xfrm>
            <a:off x="203200" y="209930"/>
            <a:ext cx="7205134" cy="4869769"/>
          </a:xfrm>
          <a:prstGeom prst="rect">
            <a:avLst/>
          </a:prstGeom>
          <a:noFill/>
          <a:ln w="9525">
            <a:noFill/>
            <a:miter lim="800000"/>
            <a:headEnd/>
            <a:tailEnd/>
          </a:ln>
        </p:spPr>
      </p:pic>
      <p:sp>
        <p:nvSpPr>
          <p:cNvPr id="65539" name="Title 5"/>
          <p:cNvSpPr>
            <a:spLocks noGrp="1"/>
          </p:cNvSpPr>
          <p:nvPr>
            <p:ph type="title"/>
          </p:nvPr>
        </p:nvSpPr>
        <p:spPr>
          <a:xfrm>
            <a:off x="1490134" y="113771"/>
            <a:ext cx="8229600" cy="1143000"/>
          </a:xfrm>
        </p:spPr>
        <p:txBody>
          <a:bodyPr/>
          <a:lstStyle/>
          <a:p>
            <a:r>
              <a:rPr lang="en-US" dirty="0" smtClean="0"/>
              <a:t>3Cs Analysis</a:t>
            </a:r>
          </a:p>
        </p:txBody>
      </p:sp>
      <p:sp>
        <p:nvSpPr>
          <p:cNvPr id="12" name="Content Placeholder 11"/>
          <p:cNvSpPr>
            <a:spLocks noGrp="1"/>
          </p:cNvSpPr>
          <p:nvPr>
            <p:ph idx="1"/>
          </p:nvPr>
        </p:nvSpPr>
        <p:spPr>
          <a:xfrm>
            <a:off x="508000" y="5096934"/>
            <a:ext cx="8229600" cy="1668463"/>
          </a:xfrm>
        </p:spPr>
        <p:txBody>
          <a:bodyPr>
            <a:normAutofit fontScale="70000" lnSpcReduction="20000"/>
          </a:bodyPr>
          <a:lstStyle/>
          <a:p>
            <a:pPr>
              <a:defRPr/>
            </a:pPr>
            <a:r>
              <a:rPr lang="en-US" dirty="0" smtClean="0"/>
              <a:t>Three sources of misses (SPEC2000 integer and floating-point benchmarks)</a:t>
            </a:r>
          </a:p>
          <a:p>
            <a:pPr lvl="1">
              <a:defRPr/>
            </a:pPr>
            <a:r>
              <a:rPr lang="en-US" dirty="0" smtClean="0"/>
              <a:t>Compulsory misses 0.006%; not visible</a:t>
            </a:r>
          </a:p>
          <a:p>
            <a:pPr lvl="1">
              <a:defRPr/>
            </a:pPr>
            <a:r>
              <a:rPr lang="en-US" dirty="0" smtClean="0"/>
              <a:t>Capacity misses, function of cache size</a:t>
            </a:r>
          </a:p>
          <a:p>
            <a:pPr lvl="1">
              <a:defRPr/>
            </a:pPr>
            <a:r>
              <a:rPr lang="en-US" dirty="0" smtClean="0"/>
              <a:t>Conflict portion depends on </a:t>
            </a:r>
            <a:r>
              <a:rPr lang="en-US" dirty="0" err="1" smtClean="0"/>
              <a:t>associativity</a:t>
            </a:r>
            <a:r>
              <a:rPr lang="en-US" dirty="0" smtClean="0"/>
              <a:t> and cache size</a:t>
            </a:r>
          </a:p>
        </p:txBody>
      </p:sp>
      <p:sp>
        <p:nvSpPr>
          <p:cNvPr id="9" name="Slide Number Placeholder 8"/>
          <p:cNvSpPr>
            <a:spLocks noGrp="1"/>
          </p:cNvSpPr>
          <p:nvPr>
            <p:ph type="sldNum" sz="quarter" idx="12"/>
          </p:nvPr>
        </p:nvSpPr>
        <p:spPr/>
        <p:txBody>
          <a:bodyPr/>
          <a:lstStyle/>
          <a:p>
            <a:fld id="{3CC63E4C-4642-794D-A2FD-70F6B81535F5}" type="slidenum">
              <a:rPr lang="en-US" smtClean="0"/>
              <a:pPr/>
              <a:t>38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Improving Cache Performance</a:t>
            </a:r>
          </a:p>
        </p:txBody>
      </p:sp>
      <p:sp>
        <p:nvSpPr>
          <p:cNvPr id="1650691" name="Rectangle 3"/>
          <p:cNvSpPr>
            <a:spLocks noGrp="1" noChangeArrowheads="1"/>
          </p:cNvSpPr>
          <p:nvPr>
            <p:ph type="body" idx="1"/>
          </p:nvPr>
        </p:nvSpPr>
        <p:spPr>
          <a:xfrm>
            <a:off x="440266" y="1854200"/>
            <a:ext cx="8229600" cy="4525963"/>
          </a:xfrm>
        </p:spPr>
        <p:txBody>
          <a:bodyPr>
            <a:normAutofit/>
          </a:bodyPr>
          <a:lstStyle/>
          <a:p>
            <a:pPr>
              <a:buFont typeface="Arial"/>
              <a:buChar char="•"/>
              <a:defRPr/>
            </a:pPr>
            <a:r>
              <a:rPr lang="en-US" dirty="0" smtClean="0"/>
              <a:t>Reduce the time to hit in the cache</a:t>
            </a:r>
          </a:p>
          <a:p>
            <a:pPr lvl="1">
              <a:defRPr/>
            </a:pPr>
            <a:r>
              <a:rPr lang="en-US" dirty="0" smtClean="0"/>
              <a:t>E.g., Smaller cache</a:t>
            </a:r>
          </a:p>
          <a:p>
            <a:pPr>
              <a:buFont typeface="Arial"/>
              <a:buChar char="•"/>
              <a:defRPr/>
            </a:pPr>
            <a:r>
              <a:rPr lang="en-US" dirty="0" smtClean="0"/>
              <a:t>Reduce the miss rate</a:t>
            </a:r>
          </a:p>
          <a:p>
            <a:pPr lvl="1">
              <a:defRPr/>
            </a:pPr>
            <a:r>
              <a:rPr lang="en-US" dirty="0" smtClean="0"/>
              <a:t>E.g., Bigger cache</a:t>
            </a:r>
          </a:p>
          <a:p>
            <a:pPr>
              <a:defRPr/>
            </a:pPr>
            <a:r>
              <a:rPr lang="en-US" dirty="0" smtClean="0"/>
              <a:t>Reduce the miss penalty</a:t>
            </a:r>
          </a:p>
          <a:p>
            <a:pPr lvl="1">
              <a:defRPr/>
            </a:pPr>
            <a:r>
              <a:rPr lang="en-US" dirty="0" smtClean="0"/>
              <a:t>E.g., Use multiple cache levels</a:t>
            </a:r>
          </a:p>
          <a:p>
            <a:pPr>
              <a:defRPr/>
            </a:pPr>
            <a:endParaRPr lang="en-US" dirty="0" smtClean="0"/>
          </a:p>
          <a:p>
            <a:pPr>
              <a:defRPr/>
            </a:pPr>
            <a:endParaRPr lang="en-US" dirty="0" smtClean="0"/>
          </a:p>
        </p:txBody>
      </p:sp>
      <p:sp>
        <p:nvSpPr>
          <p:cNvPr id="8" name="Slide Number Placeholder 7"/>
          <p:cNvSpPr>
            <a:spLocks noGrp="1"/>
          </p:cNvSpPr>
          <p:nvPr>
            <p:ph type="sldNum" sz="quarter" idx="12"/>
          </p:nvPr>
        </p:nvSpPr>
        <p:spPr/>
        <p:txBody>
          <a:bodyPr/>
          <a:lstStyle/>
          <a:p>
            <a:fld id="{3CC63E4C-4642-794D-A2FD-70F6B81535F5}" type="slidenum">
              <a:rPr lang="en-US" smtClean="0"/>
              <a:pPr/>
              <a:t>39</a:t>
            </a:fld>
            <a:endParaRPr lang="en-US" dirty="0"/>
          </a:p>
        </p:txBody>
      </p:sp>
      <p:sp>
        <p:nvSpPr>
          <p:cNvPr id="2" name="Rectangle 1"/>
          <p:cNvSpPr/>
          <p:nvPr/>
        </p:nvSpPr>
        <p:spPr>
          <a:xfrm>
            <a:off x="660400" y="1211103"/>
            <a:ext cx="7772399" cy="523220"/>
          </a:xfrm>
          <a:prstGeom prst="rect">
            <a:avLst/>
          </a:prstGeom>
        </p:spPr>
        <p:txBody>
          <a:bodyPr wrap="square">
            <a:spAutoFit/>
          </a:bodyPr>
          <a:lstStyle/>
          <a:p>
            <a:pPr marL="287338" lvl="1" indent="-287338" algn="ctr">
              <a:lnSpc>
                <a:spcPct val="100000"/>
              </a:lnSpc>
              <a:spcBef>
                <a:spcPts val="600"/>
              </a:spcBef>
              <a:buNone/>
            </a:pPr>
            <a:r>
              <a:rPr lang="en-US" sz="2800" dirty="0">
                <a:solidFill>
                  <a:srgbClr val="FF0000"/>
                </a:solidFill>
              </a:rPr>
              <a:t>AMAT =  Time for a hit  +  Miss rate x Miss penalty</a:t>
            </a:r>
            <a:endParaRPr lang="en-US" sz="1200" dirty="0">
              <a:solidFill>
                <a:schemeClr val="accent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06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069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ress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915" y="552245"/>
            <a:ext cx="6552897" cy="6409664"/>
          </a:xfrm>
          <a:prstGeom prst="rect">
            <a:avLst/>
          </a:prstGeom>
        </p:spPr>
      </p:pic>
      <p:sp>
        <p:nvSpPr>
          <p:cNvPr id="3" name="Date Placeholder 2"/>
          <p:cNvSpPr>
            <a:spLocks noGrp="1"/>
          </p:cNvSpPr>
          <p:nvPr>
            <p:ph type="dt" sz="half" idx="10"/>
          </p:nvPr>
        </p:nvSpPr>
        <p:spPr/>
        <p:txBody>
          <a:bodyPr/>
          <a:lstStyle/>
          <a:p>
            <a:fld id="{87D5917D-518C-4E4E-82AF-836D19333D3E}" type="datetime1">
              <a:rPr lang="en-US" smtClean="0"/>
              <a:t>10/20/15</a:t>
            </a:fld>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4</a:t>
            </a:fld>
            <a:endParaRPr lang="en-US" dirty="0"/>
          </a:p>
        </p:txBody>
      </p:sp>
      <p:sp>
        <p:nvSpPr>
          <p:cNvPr id="6" name="Title 1"/>
          <p:cNvSpPr>
            <a:spLocks noGrp="1"/>
          </p:cNvSpPr>
          <p:nvPr>
            <p:ph type="title"/>
          </p:nvPr>
        </p:nvSpPr>
        <p:spPr>
          <a:xfrm>
            <a:off x="457200" y="0"/>
            <a:ext cx="8229600" cy="588818"/>
          </a:xfrm>
        </p:spPr>
        <p:txBody>
          <a:bodyPr>
            <a:normAutofit fontScale="90000"/>
          </a:bodyPr>
          <a:lstStyle/>
          <a:p>
            <a:r>
              <a:rPr lang="en-US" dirty="0" smtClean="0"/>
              <a:t>Memory Block-addressing example</a:t>
            </a:r>
            <a:endParaRPr lang="en-US" dirty="0"/>
          </a:p>
        </p:txBody>
      </p:sp>
    </p:spTree>
    <p:extLst>
      <p:ext uri="{BB962C8B-B14F-4D97-AF65-F5344CB8AC3E}">
        <p14:creationId xmlns:p14="http://schemas.microsoft.com/office/powerpoint/2010/main" val="211007463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Impact of Larger </a:t>
            </a:r>
            <a:r>
              <a:rPr lang="en-US" dirty="0"/>
              <a:t>C</a:t>
            </a:r>
            <a:r>
              <a:rPr lang="en-US" dirty="0" smtClean="0"/>
              <a:t>ache on AMAT?</a:t>
            </a:r>
          </a:p>
        </p:txBody>
      </p:sp>
      <p:sp>
        <p:nvSpPr>
          <p:cNvPr id="3" name="Content Placeholder 2"/>
          <p:cNvSpPr>
            <a:spLocks noGrp="1"/>
          </p:cNvSpPr>
          <p:nvPr>
            <p:ph idx="1"/>
          </p:nvPr>
        </p:nvSpPr>
        <p:spPr>
          <a:xfrm>
            <a:off x="533399" y="1388531"/>
            <a:ext cx="8322733" cy="4631269"/>
          </a:xfrm>
        </p:spPr>
        <p:txBody>
          <a:bodyPr>
            <a:normAutofit fontScale="92500" lnSpcReduction="10000"/>
          </a:bodyPr>
          <a:lstStyle/>
          <a:p>
            <a:pPr>
              <a:lnSpc>
                <a:spcPct val="100000"/>
              </a:lnSpc>
              <a:spcBef>
                <a:spcPts val="600"/>
              </a:spcBef>
            </a:pPr>
            <a:r>
              <a:rPr lang="en-US" dirty="0" smtClean="0"/>
              <a:t>1) Reduces misses (what kind(s)?)</a:t>
            </a:r>
          </a:p>
          <a:p>
            <a:pPr>
              <a:lnSpc>
                <a:spcPct val="100000"/>
              </a:lnSpc>
              <a:spcBef>
                <a:spcPts val="600"/>
              </a:spcBef>
            </a:pPr>
            <a:r>
              <a:rPr lang="en-US" dirty="0" smtClean="0"/>
              <a:t>2) Longer Access time (Hit time): smaller is faster </a:t>
            </a:r>
          </a:p>
          <a:p>
            <a:pPr lvl="1">
              <a:spcBef>
                <a:spcPts val="600"/>
              </a:spcBef>
            </a:pPr>
            <a:r>
              <a:rPr lang="en-US" dirty="0" smtClean="0"/>
              <a:t>Increase in hit time will likely add another stage to the pipeline </a:t>
            </a:r>
          </a:p>
          <a:p>
            <a:pPr>
              <a:spcBef>
                <a:spcPts val="600"/>
              </a:spcBef>
            </a:pPr>
            <a:r>
              <a:rPr lang="en-US" dirty="0" smtClean="0"/>
              <a:t>At some point, increase in hit time for a larger cache may overcome the improvement in hit rate, yielding a decrease in performance</a:t>
            </a:r>
          </a:p>
          <a:p>
            <a:pPr>
              <a:spcBef>
                <a:spcPts val="600"/>
              </a:spcBef>
            </a:pPr>
            <a:r>
              <a:rPr lang="en-US" dirty="0" smtClean="0"/>
              <a:t>Computer architects expend considerable effort optimizing organization of cache hierarchy – big impact on performance and power!</a:t>
            </a:r>
          </a:p>
        </p:txBody>
      </p:sp>
      <p:sp>
        <p:nvSpPr>
          <p:cNvPr id="5" name="Slide Number Placeholder 4"/>
          <p:cNvSpPr>
            <a:spLocks noGrp="1"/>
          </p:cNvSpPr>
          <p:nvPr>
            <p:ph type="sldNum" sz="quarter" idx="12"/>
          </p:nvPr>
        </p:nvSpPr>
        <p:spPr/>
        <p:txBody>
          <a:bodyPr/>
          <a:lstStyle/>
          <a:p>
            <a:fld id="{3CC63E4C-4642-794D-A2FD-70F6B81535F5}" type="slidenum">
              <a:rPr lang="en-US" smtClean="0"/>
              <a:pPr/>
              <a:t>40</a:t>
            </a:fld>
            <a:endParaRPr lang="en-US"/>
          </a:p>
        </p:txBody>
      </p:sp>
    </p:spTree>
    <p:extLst>
      <p:ext uri="{BB962C8B-B14F-4D97-AF65-F5344CB8AC3E}">
        <p14:creationId xmlns:p14="http://schemas.microsoft.com/office/powerpoint/2010/main" val="24036419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Clickers: Impact of longer cache blocks on misses?</a:t>
            </a:r>
            <a:endParaRPr lang="en-US" dirty="0"/>
          </a:p>
        </p:txBody>
      </p:sp>
      <p:sp>
        <p:nvSpPr>
          <p:cNvPr id="3" name="Content Placeholder 2"/>
          <p:cNvSpPr>
            <a:spLocks noGrp="1"/>
          </p:cNvSpPr>
          <p:nvPr>
            <p:ph idx="1"/>
          </p:nvPr>
        </p:nvSpPr>
        <p:spPr/>
        <p:txBody>
          <a:bodyPr/>
          <a:lstStyle/>
          <a:p>
            <a:r>
              <a:rPr lang="en-US" dirty="0" smtClean="0"/>
              <a:t>For fixed total cache capacity and associativity, what is effect of longer blocks on each type of miss:</a:t>
            </a:r>
          </a:p>
          <a:p>
            <a:pPr lvl="1"/>
            <a:r>
              <a:rPr lang="en-US" dirty="0" smtClean="0"/>
              <a:t>A: Decrease, B: Unchanged, C: Increase</a:t>
            </a:r>
          </a:p>
          <a:p>
            <a:r>
              <a:rPr lang="en-US" dirty="0" smtClean="0"/>
              <a:t>Compulsory? </a:t>
            </a:r>
          </a:p>
          <a:p>
            <a:r>
              <a:rPr lang="en-US" dirty="0" smtClean="0"/>
              <a:t>Capacity?</a:t>
            </a:r>
          </a:p>
          <a:p>
            <a:r>
              <a:rPr lang="en-US" dirty="0" smtClean="0"/>
              <a:t>Conflict?</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41</a:t>
            </a:fld>
            <a:endParaRPr lang="en-US" dirty="0"/>
          </a:p>
        </p:txBody>
      </p:sp>
    </p:spTree>
    <p:extLst>
      <p:ext uri="{BB962C8B-B14F-4D97-AF65-F5344CB8AC3E}">
        <p14:creationId xmlns:p14="http://schemas.microsoft.com/office/powerpoint/2010/main" val="779812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Clickers: Impact of longer blocks on AMAT</a:t>
            </a:r>
            <a:endParaRPr lang="en-US" dirty="0"/>
          </a:p>
        </p:txBody>
      </p:sp>
      <p:sp>
        <p:nvSpPr>
          <p:cNvPr id="3" name="Content Placeholder 2"/>
          <p:cNvSpPr>
            <a:spLocks noGrp="1"/>
          </p:cNvSpPr>
          <p:nvPr>
            <p:ph idx="1"/>
          </p:nvPr>
        </p:nvSpPr>
        <p:spPr/>
        <p:txBody>
          <a:bodyPr/>
          <a:lstStyle/>
          <a:p>
            <a:r>
              <a:rPr lang="en-US" dirty="0"/>
              <a:t>For fixed total cache capacity and associativity, what is effect of longer blocks on each </a:t>
            </a:r>
            <a:r>
              <a:rPr lang="en-US" dirty="0" smtClean="0"/>
              <a:t>component of AMAT:</a:t>
            </a:r>
            <a:endParaRPr lang="en-US" dirty="0"/>
          </a:p>
          <a:p>
            <a:pPr lvl="1"/>
            <a:r>
              <a:rPr lang="en-US" dirty="0"/>
              <a:t>A: Decrease, B: Unchanged, C: Increase</a:t>
            </a:r>
          </a:p>
          <a:p>
            <a:r>
              <a:rPr lang="en-US" dirty="0" smtClean="0"/>
              <a:t>Hit Time?</a:t>
            </a:r>
            <a:endParaRPr lang="en-US" dirty="0"/>
          </a:p>
          <a:p>
            <a:r>
              <a:rPr lang="en-US" dirty="0" smtClean="0"/>
              <a:t>Miss Rate?</a:t>
            </a:r>
            <a:endParaRPr lang="en-US" dirty="0"/>
          </a:p>
          <a:p>
            <a:r>
              <a:rPr lang="en-US" dirty="0" smtClean="0"/>
              <a:t>Miss Penalty?</a:t>
            </a:r>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42</a:t>
            </a:fld>
            <a:endParaRPr lang="en-US" dirty="0"/>
          </a:p>
        </p:txBody>
      </p:sp>
    </p:spTree>
    <p:extLst>
      <p:ext uri="{BB962C8B-B14F-4D97-AF65-F5344CB8AC3E}">
        <p14:creationId xmlns:p14="http://schemas.microsoft.com/office/powerpoint/2010/main" val="42987656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p:cNvSpPr>
            <a:spLocks noGrp="1" noChangeArrowheads="1"/>
          </p:cNvSpPr>
          <p:nvPr>
            <p:ph type="title"/>
          </p:nvPr>
        </p:nvSpPr>
        <p:spPr>
          <a:xfrm>
            <a:off x="356412" y="506473"/>
            <a:ext cx="8229600" cy="1143000"/>
          </a:xfrm>
        </p:spPr>
        <p:txBody>
          <a:bodyPr>
            <a:normAutofit fontScale="90000"/>
          </a:bodyPr>
          <a:lstStyle/>
          <a:p>
            <a:r>
              <a:rPr lang="en-US" altLang="ko-KR" dirty="0" smtClean="0"/>
              <a:t>Clickers/Peer Instruction:</a:t>
            </a:r>
            <a:br>
              <a:rPr lang="en-US" altLang="ko-KR" dirty="0" smtClean="0"/>
            </a:br>
            <a:r>
              <a:rPr lang="en-US" altLang="ko-KR" sz="4000" dirty="0" smtClean="0"/>
              <a:t>For fixed capacity and fixed block size, </a:t>
            </a:r>
            <a:r>
              <a:rPr lang="en-US" altLang="ko-KR" sz="4000" dirty="0"/>
              <a:t>h</a:t>
            </a:r>
            <a:r>
              <a:rPr lang="en-US" altLang="ko-KR" sz="4000" dirty="0" smtClean="0"/>
              <a:t>ow does increasing associativity effect AMAT?</a:t>
            </a:r>
            <a:endParaRPr lang="en-US" altLang="ko-KR" sz="4000" dirty="0"/>
          </a:p>
        </p:txBody>
      </p:sp>
      <p:sp>
        <p:nvSpPr>
          <p:cNvPr id="9" name="Slide Number Placeholder 5"/>
          <p:cNvSpPr>
            <a:spLocks noGrp="1"/>
          </p:cNvSpPr>
          <p:nvPr>
            <p:ph type="sldNum" sz="quarter" idx="12"/>
          </p:nvPr>
        </p:nvSpPr>
        <p:spPr/>
        <p:txBody>
          <a:bodyPr/>
          <a:lstStyle/>
          <a:p>
            <a:fld id="{918F2AAA-6BC1-9844-8435-F36EB3841011}" type="slidenum">
              <a:rPr lang="en-US" smtClean="0"/>
              <a:pPr/>
              <a:t>43</a:t>
            </a:fld>
            <a:endParaRPr lang="en-US"/>
          </a:p>
        </p:txBody>
      </p:sp>
      <p:sp>
        <p:nvSpPr>
          <p:cNvPr id="20" name="TextBox 19"/>
          <p:cNvSpPr txBox="1"/>
          <p:nvPr/>
        </p:nvSpPr>
        <p:spPr>
          <a:xfrm>
            <a:off x="533400" y="2209800"/>
            <a:ext cx="8229600" cy="2308324"/>
          </a:xfrm>
          <a:prstGeom prst="rect">
            <a:avLst/>
          </a:prstGeom>
          <a:noFill/>
        </p:spPr>
        <p:txBody>
          <a:bodyPr wrap="square" rtlCol="0">
            <a:spAutoFit/>
          </a:bodyPr>
          <a:lstStyle/>
          <a:p>
            <a:r>
              <a:rPr lang="en-US" sz="3600" b="1" dirty="0" smtClean="0">
                <a:ln>
                  <a:solidFill>
                    <a:schemeClr val="tx1"/>
                  </a:solidFill>
                </a:ln>
                <a:solidFill>
                  <a:srgbClr val="FF804F"/>
                </a:solidFill>
              </a:rPr>
              <a:t>A: Increases hit time, decreases miss rate</a:t>
            </a:r>
          </a:p>
          <a:p>
            <a:r>
              <a:rPr lang="en-US" sz="3600" b="1" dirty="0" smtClean="0">
                <a:ln>
                  <a:solidFill>
                    <a:schemeClr val="tx1"/>
                  </a:solidFill>
                </a:ln>
                <a:solidFill>
                  <a:srgbClr val="FFFF00"/>
                </a:solidFill>
              </a:rPr>
              <a:t>B: Decreases hit time, decreases miss rate</a:t>
            </a:r>
          </a:p>
          <a:p>
            <a:r>
              <a:rPr lang="en-US" sz="3600" b="1" dirty="0" smtClean="0">
                <a:ln>
                  <a:solidFill>
                    <a:schemeClr val="tx1"/>
                  </a:solidFill>
                </a:ln>
                <a:solidFill>
                  <a:srgbClr val="FA61FF"/>
                </a:solidFill>
              </a:rPr>
              <a:t>C: Increases hit time, increases miss rate</a:t>
            </a:r>
          </a:p>
          <a:p>
            <a:r>
              <a:rPr lang="en-US" sz="3600" b="1" dirty="0" smtClean="0">
                <a:ln>
                  <a:solidFill>
                    <a:schemeClr val="tx1"/>
                  </a:solidFill>
                </a:ln>
                <a:solidFill>
                  <a:srgbClr val="008000"/>
                </a:solidFill>
              </a:rPr>
              <a:t>D: Decreases hit time, increases miss rate</a:t>
            </a:r>
            <a:endParaRPr lang="en-US" sz="3600" b="1" dirty="0">
              <a:ln>
                <a:solidFill>
                  <a:schemeClr val="tx1"/>
                </a:solidFill>
              </a:ln>
              <a:solidFill>
                <a:srgbClr val="008000"/>
              </a:solidFill>
            </a:endParaRPr>
          </a:p>
        </p:txBody>
      </p:sp>
    </p:spTree>
    <p:extLst>
      <p:ext uri="{BB962C8B-B14F-4D97-AF65-F5344CB8AC3E}">
        <p14:creationId xmlns:p14="http://schemas.microsoft.com/office/powerpoint/2010/main" val="299633028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wrap="none"/>
          <a:lstStyle/>
          <a:p>
            <a:pPr eaLnBrk="1" hangingPunct="1"/>
            <a:r>
              <a:rPr lang="en-US" sz="4000" smtClean="0"/>
              <a:t>Cache Design Space</a:t>
            </a:r>
          </a:p>
        </p:txBody>
      </p:sp>
      <p:sp>
        <p:nvSpPr>
          <p:cNvPr id="56326" name="Rectangle 3"/>
          <p:cNvSpPr>
            <a:spLocks noGrp="1" noChangeArrowheads="1"/>
          </p:cNvSpPr>
          <p:nvPr>
            <p:ph type="body" idx="4294967295"/>
          </p:nvPr>
        </p:nvSpPr>
        <p:spPr>
          <a:xfrm>
            <a:off x="338138" y="1516063"/>
            <a:ext cx="5410200" cy="5254625"/>
          </a:xfrm>
        </p:spPr>
        <p:txBody>
          <a:bodyPr/>
          <a:lstStyle/>
          <a:p>
            <a:pPr eaLnBrk="1" hangingPunct="1">
              <a:lnSpc>
                <a:spcPct val="80000"/>
              </a:lnSpc>
            </a:pPr>
            <a:r>
              <a:rPr lang="en-US" sz="2700" dirty="0"/>
              <a:t>Several interacting dimensions</a:t>
            </a:r>
          </a:p>
          <a:p>
            <a:pPr lvl="1" eaLnBrk="1" hangingPunct="1">
              <a:lnSpc>
                <a:spcPct val="80000"/>
              </a:lnSpc>
            </a:pPr>
            <a:r>
              <a:rPr lang="en-US" sz="2400" dirty="0"/>
              <a:t>Cache size</a:t>
            </a:r>
          </a:p>
          <a:p>
            <a:pPr lvl="1" eaLnBrk="1" hangingPunct="1">
              <a:lnSpc>
                <a:spcPct val="80000"/>
              </a:lnSpc>
            </a:pPr>
            <a:r>
              <a:rPr lang="en-US" sz="2400" dirty="0"/>
              <a:t>Block size</a:t>
            </a:r>
          </a:p>
          <a:p>
            <a:pPr lvl="1" eaLnBrk="1" hangingPunct="1">
              <a:lnSpc>
                <a:spcPct val="80000"/>
              </a:lnSpc>
            </a:pPr>
            <a:r>
              <a:rPr lang="en-US" sz="2400" dirty="0"/>
              <a:t>Associativity</a:t>
            </a:r>
          </a:p>
          <a:p>
            <a:pPr lvl="1" eaLnBrk="1" hangingPunct="1">
              <a:lnSpc>
                <a:spcPct val="80000"/>
              </a:lnSpc>
            </a:pPr>
            <a:r>
              <a:rPr lang="en-US" sz="2400" dirty="0"/>
              <a:t>Replacement policy</a:t>
            </a:r>
          </a:p>
          <a:p>
            <a:pPr lvl="1" eaLnBrk="1" hangingPunct="1">
              <a:lnSpc>
                <a:spcPct val="80000"/>
              </a:lnSpc>
            </a:pPr>
            <a:r>
              <a:rPr lang="en-US" sz="2400" dirty="0"/>
              <a:t>Write-through vs. write-back</a:t>
            </a:r>
          </a:p>
          <a:p>
            <a:pPr lvl="1" eaLnBrk="1" hangingPunct="1">
              <a:lnSpc>
                <a:spcPct val="80000"/>
              </a:lnSpc>
            </a:pPr>
            <a:r>
              <a:rPr lang="en-US" sz="2400" dirty="0"/>
              <a:t>Write allocation</a:t>
            </a:r>
          </a:p>
          <a:p>
            <a:pPr eaLnBrk="1" hangingPunct="1">
              <a:lnSpc>
                <a:spcPct val="80000"/>
              </a:lnSpc>
            </a:pPr>
            <a:r>
              <a:rPr lang="en-US" sz="2700" dirty="0"/>
              <a:t>Optimal choice is a compromise</a:t>
            </a:r>
          </a:p>
          <a:p>
            <a:pPr lvl="1" eaLnBrk="1" hangingPunct="1">
              <a:lnSpc>
                <a:spcPct val="80000"/>
              </a:lnSpc>
            </a:pPr>
            <a:r>
              <a:rPr lang="en-US" sz="2400" dirty="0"/>
              <a:t>Depends on access characteristics</a:t>
            </a:r>
          </a:p>
          <a:p>
            <a:pPr lvl="2" eaLnBrk="1" hangingPunct="1">
              <a:lnSpc>
                <a:spcPct val="80000"/>
              </a:lnSpc>
            </a:pPr>
            <a:r>
              <a:rPr lang="en-US" sz="2000" dirty="0"/>
              <a:t>Workload</a:t>
            </a:r>
          </a:p>
          <a:p>
            <a:pPr lvl="2" eaLnBrk="1" hangingPunct="1">
              <a:lnSpc>
                <a:spcPct val="80000"/>
              </a:lnSpc>
            </a:pPr>
            <a:r>
              <a:rPr lang="en-US" sz="2000" dirty="0"/>
              <a:t>Use (I-cache, D-</a:t>
            </a:r>
            <a:r>
              <a:rPr lang="en-US" sz="2000" dirty="0" smtClean="0"/>
              <a:t>cache)</a:t>
            </a:r>
            <a:endParaRPr lang="en-US" sz="2000" dirty="0"/>
          </a:p>
          <a:p>
            <a:pPr lvl="1" eaLnBrk="1" hangingPunct="1">
              <a:lnSpc>
                <a:spcPct val="80000"/>
              </a:lnSpc>
            </a:pPr>
            <a:r>
              <a:rPr lang="en-US" sz="2400" dirty="0"/>
              <a:t>Depends on technology / cost</a:t>
            </a:r>
          </a:p>
          <a:p>
            <a:pPr eaLnBrk="1" hangingPunct="1">
              <a:lnSpc>
                <a:spcPct val="80000"/>
              </a:lnSpc>
            </a:pPr>
            <a:r>
              <a:rPr lang="en-US" sz="2700" dirty="0"/>
              <a:t>Simplicity often wins</a:t>
            </a:r>
          </a:p>
        </p:txBody>
      </p:sp>
      <p:sp>
        <p:nvSpPr>
          <p:cNvPr id="56327" name="Line 4"/>
          <p:cNvSpPr>
            <a:spLocks noChangeShapeType="1"/>
          </p:cNvSpPr>
          <p:nvPr/>
        </p:nvSpPr>
        <p:spPr bwMode="auto">
          <a:xfrm flipV="1">
            <a:off x="6477000" y="1814513"/>
            <a:ext cx="0" cy="1308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6328" name="Line 5"/>
          <p:cNvSpPr>
            <a:spLocks noChangeShapeType="1"/>
          </p:cNvSpPr>
          <p:nvPr/>
        </p:nvSpPr>
        <p:spPr bwMode="auto">
          <a:xfrm flipV="1">
            <a:off x="6483350" y="2576513"/>
            <a:ext cx="1282700" cy="546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6329" name="Line 6"/>
          <p:cNvSpPr>
            <a:spLocks noChangeShapeType="1"/>
          </p:cNvSpPr>
          <p:nvPr/>
        </p:nvSpPr>
        <p:spPr bwMode="auto">
          <a:xfrm>
            <a:off x="6483350" y="3122613"/>
            <a:ext cx="749300" cy="5207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6330" name="Rectangle 7"/>
          <p:cNvSpPr>
            <a:spLocks noChangeArrowheads="1"/>
          </p:cNvSpPr>
          <p:nvPr/>
        </p:nvSpPr>
        <p:spPr bwMode="auto">
          <a:xfrm>
            <a:off x="7300913" y="2201863"/>
            <a:ext cx="14351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Associativity</a:t>
            </a:r>
          </a:p>
        </p:txBody>
      </p:sp>
      <p:sp>
        <p:nvSpPr>
          <p:cNvPr id="56331" name="Rectangle 8"/>
          <p:cNvSpPr>
            <a:spLocks noChangeArrowheads="1"/>
          </p:cNvSpPr>
          <p:nvPr/>
        </p:nvSpPr>
        <p:spPr bwMode="auto">
          <a:xfrm>
            <a:off x="6005513" y="1439863"/>
            <a:ext cx="1252537"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Cache Size</a:t>
            </a:r>
          </a:p>
        </p:txBody>
      </p:sp>
      <p:sp>
        <p:nvSpPr>
          <p:cNvPr id="56332" name="Rectangle 9"/>
          <p:cNvSpPr>
            <a:spLocks noChangeArrowheads="1"/>
          </p:cNvSpPr>
          <p:nvPr/>
        </p:nvSpPr>
        <p:spPr bwMode="auto">
          <a:xfrm>
            <a:off x="6919913" y="3649663"/>
            <a:ext cx="11969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Block Size</a:t>
            </a:r>
          </a:p>
        </p:txBody>
      </p:sp>
      <p:sp>
        <p:nvSpPr>
          <p:cNvPr id="56333" name="Line 10"/>
          <p:cNvSpPr>
            <a:spLocks noChangeShapeType="1"/>
          </p:cNvSpPr>
          <p:nvPr/>
        </p:nvSpPr>
        <p:spPr bwMode="auto">
          <a:xfrm flipV="1">
            <a:off x="6335713" y="4646613"/>
            <a:ext cx="0" cy="11557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56334" name="Rectangle 11"/>
          <p:cNvSpPr>
            <a:spLocks noChangeArrowheads="1"/>
          </p:cNvSpPr>
          <p:nvPr/>
        </p:nvSpPr>
        <p:spPr bwMode="auto">
          <a:xfrm>
            <a:off x="5788025" y="4652963"/>
            <a:ext cx="563563"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Bad</a:t>
            </a:r>
          </a:p>
        </p:txBody>
      </p:sp>
      <p:sp>
        <p:nvSpPr>
          <p:cNvPr id="56335" name="Rectangle 12"/>
          <p:cNvSpPr>
            <a:spLocks noChangeArrowheads="1"/>
          </p:cNvSpPr>
          <p:nvPr/>
        </p:nvSpPr>
        <p:spPr bwMode="auto">
          <a:xfrm>
            <a:off x="5635625" y="5491163"/>
            <a:ext cx="7112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Good</a:t>
            </a:r>
          </a:p>
        </p:txBody>
      </p:sp>
      <p:sp>
        <p:nvSpPr>
          <p:cNvPr id="56336" name="Line 13"/>
          <p:cNvSpPr>
            <a:spLocks noChangeShapeType="1"/>
          </p:cNvSpPr>
          <p:nvPr/>
        </p:nvSpPr>
        <p:spPr bwMode="auto">
          <a:xfrm>
            <a:off x="6342063" y="5795963"/>
            <a:ext cx="18161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56337" name="Rectangle 14"/>
          <p:cNvSpPr>
            <a:spLocks noChangeArrowheads="1"/>
          </p:cNvSpPr>
          <p:nvPr/>
        </p:nvSpPr>
        <p:spPr bwMode="auto">
          <a:xfrm>
            <a:off x="6321425" y="5872163"/>
            <a:ext cx="642938"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Less</a:t>
            </a:r>
          </a:p>
        </p:txBody>
      </p:sp>
      <p:sp>
        <p:nvSpPr>
          <p:cNvPr id="56338" name="Rectangle 15"/>
          <p:cNvSpPr>
            <a:spLocks noChangeArrowheads="1"/>
          </p:cNvSpPr>
          <p:nvPr/>
        </p:nvSpPr>
        <p:spPr bwMode="auto">
          <a:xfrm>
            <a:off x="7921625" y="5872163"/>
            <a:ext cx="6667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More</a:t>
            </a:r>
          </a:p>
        </p:txBody>
      </p:sp>
      <p:sp>
        <p:nvSpPr>
          <p:cNvPr id="56339" name="Arc 16"/>
          <p:cNvSpPr>
            <a:spLocks/>
          </p:cNvSpPr>
          <p:nvPr/>
        </p:nvSpPr>
        <p:spPr bwMode="auto">
          <a:xfrm>
            <a:off x="6496050" y="4729163"/>
            <a:ext cx="1593850" cy="984250"/>
          </a:xfrm>
          <a:custGeom>
            <a:avLst/>
            <a:gdLst>
              <a:gd name="T0" fmla="*/ 2147483647 w 21600"/>
              <a:gd name="T1" fmla="*/ 2043660565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wrap="none" anchor="ctr">
            <a:prstTxWarp prst="textNoShape">
              <a:avLst/>
            </a:prstTxWarp>
          </a:bodyPr>
          <a:lstStyle/>
          <a:p>
            <a:endParaRPr lang="en-US"/>
          </a:p>
        </p:txBody>
      </p:sp>
      <p:sp>
        <p:nvSpPr>
          <p:cNvPr id="56340" name="Arc 17"/>
          <p:cNvSpPr>
            <a:spLocks/>
          </p:cNvSpPr>
          <p:nvPr/>
        </p:nvSpPr>
        <p:spPr bwMode="auto">
          <a:xfrm>
            <a:off x="6640513" y="4805363"/>
            <a:ext cx="1365250" cy="908050"/>
          </a:xfrm>
          <a:custGeom>
            <a:avLst/>
            <a:gdLst>
              <a:gd name="T0" fmla="*/ 2147483647 w 21600"/>
              <a:gd name="T1" fmla="*/ 0 h 21600"/>
              <a:gd name="T2" fmla="*/ 0 w 21600"/>
              <a:gd name="T3" fmla="*/ 160480319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prstTxWarp prst="textNoShape">
              <a:avLst/>
            </a:prstTxWarp>
          </a:bodyPr>
          <a:lstStyle/>
          <a:p>
            <a:endParaRPr lang="en-US"/>
          </a:p>
        </p:txBody>
      </p:sp>
      <p:sp>
        <p:nvSpPr>
          <p:cNvPr id="56341" name="Rectangle 18"/>
          <p:cNvSpPr>
            <a:spLocks noChangeArrowheads="1"/>
          </p:cNvSpPr>
          <p:nvPr/>
        </p:nvSpPr>
        <p:spPr bwMode="auto">
          <a:xfrm>
            <a:off x="6321425" y="5438775"/>
            <a:ext cx="900113" cy="30162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t>Factor A</a:t>
            </a:r>
          </a:p>
        </p:txBody>
      </p:sp>
      <p:sp>
        <p:nvSpPr>
          <p:cNvPr id="56342" name="Rectangle 19"/>
          <p:cNvSpPr>
            <a:spLocks noChangeArrowheads="1"/>
          </p:cNvSpPr>
          <p:nvPr/>
        </p:nvSpPr>
        <p:spPr bwMode="auto">
          <a:xfrm>
            <a:off x="7769225" y="5438775"/>
            <a:ext cx="900113" cy="30162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t>Factor B</a:t>
            </a:r>
          </a:p>
        </p:txBody>
      </p:sp>
      <p:grpSp>
        <p:nvGrpSpPr>
          <p:cNvPr id="2" name="Group 20"/>
          <p:cNvGrpSpPr>
            <a:grpSpLocks/>
          </p:cNvGrpSpPr>
          <p:nvPr/>
        </p:nvGrpSpPr>
        <p:grpSpPr bwMode="auto">
          <a:xfrm>
            <a:off x="6578600" y="4652963"/>
            <a:ext cx="1420813" cy="749300"/>
            <a:chOff x="3945" y="2736"/>
            <a:chExt cx="895" cy="472"/>
          </a:xfrm>
        </p:grpSpPr>
        <p:sp>
          <p:nvSpPr>
            <p:cNvPr id="56344" name="Arc 21"/>
            <p:cNvSpPr>
              <a:spLocks/>
            </p:cNvSpPr>
            <p:nvPr/>
          </p:nvSpPr>
          <p:spPr bwMode="auto">
            <a:xfrm>
              <a:off x="3945" y="2736"/>
              <a:ext cx="448"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p:spPr>
          <p:txBody>
            <a:bodyPr wrap="none" anchor="ctr">
              <a:prstTxWarp prst="textNoShape">
                <a:avLst/>
              </a:prstTxWarp>
            </a:bodyPr>
            <a:lstStyle/>
            <a:p>
              <a:endParaRPr lang="en-US"/>
            </a:p>
          </p:txBody>
        </p:sp>
        <p:sp>
          <p:nvSpPr>
            <p:cNvPr id="56345" name="Arc 22"/>
            <p:cNvSpPr>
              <a:spLocks/>
            </p:cNvSpPr>
            <p:nvPr/>
          </p:nvSpPr>
          <p:spPr bwMode="auto">
            <a:xfrm>
              <a:off x="4392" y="2736"/>
              <a:ext cx="448"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p:spPr>
          <p:txBody>
            <a:bodyPr wrap="none" anchor="ctr">
              <a:prstTxWarp prst="textNoShape">
                <a:avLst/>
              </a:prstTxWarp>
            </a:bodyPr>
            <a:lstStyle/>
            <a:p>
              <a:endParaRPr lang="en-US"/>
            </a:p>
          </p:txBody>
        </p:sp>
      </p:grpSp>
      <p:sp>
        <p:nvSpPr>
          <p:cNvPr id="27" name="Slide Number Placeholder 26"/>
          <p:cNvSpPr>
            <a:spLocks noGrp="1"/>
          </p:cNvSpPr>
          <p:nvPr>
            <p:ph type="sldNum" sz="quarter" idx="12"/>
          </p:nvPr>
        </p:nvSpPr>
        <p:spPr/>
        <p:txBody>
          <a:bodyPr/>
          <a:lstStyle/>
          <a:p>
            <a:fld id="{3CC63E4C-4642-794D-A2FD-70F6B81535F5}" type="slidenum">
              <a:rPr lang="en-US" smtClean="0"/>
              <a:pPr/>
              <a:t>44</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6"/>
          <p:cNvSpPr>
            <a:spLocks noGrp="1"/>
          </p:cNvSpPr>
          <p:nvPr>
            <p:ph type="title"/>
          </p:nvPr>
        </p:nvSpPr>
        <p:spPr/>
        <p:txBody>
          <a:bodyPr/>
          <a:lstStyle/>
          <a:p>
            <a:pPr eaLnBrk="1" hangingPunct="1"/>
            <a:r>
              <a:rPr lang="en-US" dirty="0" smtClean="0"/>
              <a:t>And, In Conclusion …</a:t>
            </a:r>
          </a:p>
        </p:txBody>
      </p:sp>
      <p:sp>
        <p:nvSpPr>
          <p:cNvPr id="57347" name="Content Placeholder 7"/>
          <p:cNvSpPr>
            <a:spLocks noGrp="1"/>
          </p:cNvSpPr>
          <p:nvPr>
            <p:ph idx="1"/>
          </p:nvPr>
        </p:nvSpPr>
        <p:spPr>
          <a:xfrm>
            <a:off x="457200" y="1447205"/>
            <a:ext cx="8462682" cy="4755520"/>
          </a:xfrm>
        </p:spPr>
        <p:txBody>
          <a:bodyPr>
            <a:normAutofit/>
          </a:bodyPr>
          <a:lstStyle/>
          <a:p>
            <a:pPr eaLnBrk="1" hangingPunct="1">
              <a:defRPr/>
            </a:pPr>
            <a:r>
              <a:rPr lang="en-US" sz="4000" dirty="0" smtClean="0"/>
              <a:t>Name of the Game: Reduce AMAT</a:t>
            </a:r>
          </a:p>
          <a:p>
            <a:pPr lvl="1">
              <a:defRPr/>
            </a:pPr>
            <a:r>
              <a:rPr lang="en-US" sz="3600" dirty="0" smtClean="0"/>
              <a:t>Reduce Hit Time</a:t>
            </a:r>
          </a:p>
          <a:p>
            <a:pPr lvl="1">
              <a:defRPr/>
            </a:pPr>
            <a:r>
              <a:rPr lang="en-US" sz="3600" dirty="0" smtClean="0"/>
              <a:t>Reduce Miss Rate</a:t>
            </a:r>
          </a:p>
          <a:p>
            <a:pPr lvl="1">
              <a:defRPr/>
            </a:pPr>
            <a:r>
              <a:rPr lang="en-US" sz="3600" dirty="0" smtClean="0"/>
              <a:t>Reduce Miss Penalty</a:t>
            </a:r>
          </a:p>
          <a:p>
            <a:pPr>
              <a:defRPr/>
            </a:pPr>
            <a:r>
              <a:rPr lang="en-US" sz="4000" dirty="0" smtClean="0"/>
              <a:t>Balance cache parameters (Capacity, associativity, block size)</a:t>
            </a:r>
          </a:p>
          <a:p>
            <a:pPr lvl="1">
              <a:defRPr/>
            </a:pPr>
            <a:endParaRPr lang="en-US" sz="3600" dirty="0" smtClean="0"/>
          </a:p>
          <a:p>
            <a:pPr lvl="1" eaLnBrk="1" hangingPunct="1">
              <a:buNone/>
              <a:defRPr/>
            </a:pPr>
            <a:endParaRPr lang="en-US" sz="4000"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45</a:t>
            </a:fld>
            <a:endParaRPr lang="en-US" dirty="0"/>
          </a:p>
        </p:txBody>
      </p:sp>
    </p:spTree>
    <p:extLst>
      <p:ext uri="{BB962C8B-B14F-4D97-AF65-F5344CB8AC3E}">
        <p14:creationId xmlns:p14="http://schemas.microsoft.com/office/powerpoint/2010/main" val="33492938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ock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63" y="1208809"/>
            <a:ext cx="7712364" cy="5354584"/>
          </a:xfrm>
          <a:prstGeom prst="rect">
            <a:avLst/>
          </a:prstGeom>
        </p:spPr>
      </p:pic>
      <p:sp>
        <p:nvSpPr>
          <p:cNvPr id="2" name="Title 1"/>
          <p:cNvSpPr>
            <a:spLocks noGrp="1"/>
          </p:cNvSpPr>
          <p:nvPr>
            <p:ph type="title"/>
          </p:nvPr>
        </p:nvSpPr>
        <p:spPr>
          <a:xfrm>
            <a:off x="457200" y="0"/>
            <a:ext cx="8229600" cy="711666"/>
          </a:xfrm>
        </p:spPr>
        <p:txBody>
          <a:bodyPr>
            <a:normAutofit fontScale="90000"/>
          </a:bodyPr>
          <a:lstStyle/>
          <a:p>
            <a:r>
              <a:rPr lang="en-US" dirty="0" smtClean="0"/>
              <a:t>Block number aliasing example</a:t>
            </a:r>
            <a:endParaRPr lang="en-US" dirty="0"/>
          </a:p>
        </p:txBody>
      </p:sp>
      <p:sp>
        <p:nvSpPr>
          <p:cNvPr id="3" name="Date Placeholder 2"/>
          <p:cNvSpPr>
            <a:spLocks noGrp="1"/>
          </p:cNvSpPr>
          <p:nvPr>
            <p:ph type="dt" sz="half" idx="10"/>
          </p:nvPr>
        </p:nvSpPr>
        <p:spPr/>
        <p:txBody>
          <a:bodyPr/>
          <a:lstStyle/>
          <a:p>
            <a:fld id="{87D5917D-518C-4E4E-82AF-836D19333D3E}" type="datetime1">
              <a:rPr lang="en-US" smtClean="0"/>
              <a:t>10/20/15</a:t>
            </a:fld>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5</a:t>
            </a:fld>
            <a:endParaRPr lang="en-US" dirty="0"/>
          </a:p>
        </p:txBody>
      </p:sp>
      <p:grpSp>
        <p:nvGrpSpPr>
          <p:cNvPr id="11" name="Group 10"/>
          <p:cNvGrpSpPr/>
          <p:nvPr/>
        </p:nvGrpSpPr>
        <p:grpSpPr>
          <a:xfrm>
            <a:off x="448844" y="1499976"/>
            <a:ext cx="6898845" cy="401294"/>
            <a:chOff x="525480" y="1412384"/>
            <a:chExt cx="6898845" cy="401294"/>
          </a:xfrm>
        </p:grpSpPr>
        <p:sp>
          <p:nvSpPr>
            <p:cNvPr id="7" name="TextBox 6"/>
            <p:cNvSpPr txBox="1"/>
            <p:nvPr/>
          </p:nvSpPr>
          <p:spPr>
            <a:xfrm>
              <a:off x="525480" y="1412384"/>
              <a:ext cx="854621" cy="369332"/>
            </a:xfrm>
            <a:prstGeom prst="rect">
              <a:avLst/>
            </a:prstGeom>
            <a:noFill/>
          </p:spPr>
          <p:txBody>
            <a:bodyPr wrap="none" rtlCol="0">
              <a:spAutoFit/>
            </a:bodyPr>
            <a:lstStyle/>
            <a:p>
              <a:r>
                <a:rPr lang="en-US" dirty="0" smtClean="0"/>
                <a:t>Block #</a:t>
              </a:r>
              <a:endParaRPr lang="en-US" dirty="0"/>
            </a:p>
          </p:txBody>
        </p:sp>
        <p:sp>
          <p:nvSpPr>
            <p:cNvPr id="8" name="TextBox 7"/>
            <p:cNvSpPr txBox="1"/>
            <p:nvPr/>
          </p:nvSpPr>
          <p:spPr>
            <a:xfrm>
              <a:off x="3239638" y="1444346"/>
              <a:ext cx="1505540" cy="369332"/>
            </a:xfrm>
            <a:prstGeom prst="rect">
              <a:avLst/>
            </a:prstGeom>
            <a:noFill/>
          </p:spPr>
          <p:txBody>
            <a:bodyPr wrap="none" rtlCol="0">
              <a:spAutoFit/>
            </a:bodyPr>
            <a:lstStyle/>
            <a:p>
              <a:r>
                <a:rPr lang="en-US" dirty="0" smtClean="0"/>
                <a:t>Block # mod 8</a:t>
              </a:r>
              <a:endParaRPr lang="en-US" dirty="0"/>
            </a:p>
          </p:txBody>
        </p:sp>
        <p:sp>
          <p:nvSpPr>
            <p:cNvPr id="9" name="TextBox 8"/>
            <p:cNvSpPr txBox="1"/>
            <p:nvPr/>
          </p:nvSpPr>
          <p:spPr>
            <a:xfrm>
              <a:off x="5920939" y="1443463"/>
              <a:ext cx="1503386" cy="369332"/>
            </a:xfrm>
            <a:prstGeom prst="rect">
              <a:avLst/>
            </a:prstGeom>
            <a:noFill/>
          </p:spPr>
          <p:txBody>
            <a:bodyPr wrap="none" rtlCol="0">
              <a:spAutoFit/>
            </a:bodyPr>
            <a:lstStyle/>
            <a:p>
              <a:r>
                <a:rPr lang="en-US" dirty="0" smtClean="0"/>
                <a:t>Block # mod 2</a:t>
              </a:r>
              <a:endParaRPr lang="en-US" dirty="0"/>
            </a:p>
          </p:txBody>
        </p:sp>
      </p:grpSp>
      <p:sp>
        <p:nvSpPr>
          <p:cNvPr id="10" name="TextBox 9"/>
          <p:cNvSpPr txBox="1"/>
          <p:nvPr/>
        </p:nvSpPr>
        <p:spPr>
          <a:xfrm>
            <a:off x="1423191" y="635024"/>
            <a:ext cx="6368412" cy="523220"/>
          </a:xfrm>
          <a:prstGeom prst="rect">
            <a:avLst/>
          </a:prstGeom>
          <a:noFill/>
        </p:spPr>
        <p:txBody>
          <a:bodyPr wrap="none" rtlCol="0">
            <a:spAutoFit/>
          </a:bodyPr>
          <a:lstStyle/>
          <a:p>
            <a:r>
              <a:rPr lang="en-US" sz="2800" i="1" dirty="0" smtClean="0"/>
              <a:t>12-bit memory addresses, 16 Byte blocks</a:t>
            </a:r>
            <a:endParaRPr lang="en-US" sz="2800" i="1" dirty="0"/>
          </a:p>
        </p:txBody>
      </p:sp>
    </p:spTree>
    <p:extLst>
      <p:ext uri="{BB962C8B-B14F-4D97-AF65-F5344CB8AC3E}">
        <p14:creationId xmlns:p14="http://schemas.microsoft.com/office/powerpoint/2010/main" val="35062712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76" y="147423"/>
            <a:ext cx="8856256" cy="873197"/>
          </a:xfrm>
        </p:spPr>
        <p:txBody>
          <a:bodyPr>
            <a:normAutofit/>
          </a:bodyPr>
          <a:lstStyle/>
          <a:p>
            <a:r>
              <a:rPr lang="en-US" dirty="0" smtClean="0"/>
              <a:t>Caches Review</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
        <p:nvSpPr>
          <p:cNvPr id="7" name="Content Placeholder 2"/>
          <p:cNvSpPr txBox="1">
            <a:spLocks/>
          </p:cNvSpPr>
          <p:nvPr/>
        </p:nvSpPr>
        <p:spPr>
          <a:xfrm>
            <a:off x="444500" y="1105798"/>
            <a:ext cx="8394700" cy="5638801"/>
          </a:xfrm>
          <a:prstGeom prst="rect">
            <a:avLst/>
          </a:prstGeom>
        </p:spPr>
        <p:txBody>
          <a:bodyPr vert="horz" lIns="91440" tIns="45720" rIns="91440" bIns="45720" rtlCol="0">
            <a:normAutofit/>
          </a:bodyPr>
          <a:lstStyle/>
          <a:p>
            <a:pPr marL="457200" indent="-457200">
              <a:buFont typeface="Arial"/>
              <a:buChar char="•"/>
            </a:pPr>
            <a:r>
              <a:rPr lang="en-US" sz="3200" dirty="0" smtClean="0"/>
              <a:t>Principle </a:t>
            </a:r>
            <a:r>
              <a:rPr lang="en-US" sz="3200" dirty="0"/>
              <a:t>of </a:t>
            </a:r>
            <a:r>
              <a:rPr lang="en-US" sz="3200" dirty="0" smtClean="0"/>
              <a:t>Locality</a:t>
            </a:r>
          </a:p>
          <a:p>
            <a:pPr marL="914400" lvl="1" indent="-457200">
              <a:buFont typeface="Arial"/>
              <a:buChar char="•"/>
            </a:pPr>
            <a:r>
              <a:rPr lang="en-US" sz="3200" dirty="0" smtClean="0"/>
              <a:t>Temporal Locality and Spatial Locality</a:t>
            </a:r>
          </a:p>
          <a:p>
            <a:pPr marL="457200" indent="-457200">
              <a:buFont typeface="Arial"/>
              <a:buChar char="•"/>
            </a:pPr>
            <a:r>
              <a:rPr lang="en-US" sz="3200" dirty="0" smtClean="0"/>
              <a:t>Hierarchy </a:t>
            </a:r>
            <a:r>
              <a:rPr lang="en-US" sz="3200" dirty="0"/>
              <a:t>of Memories (speed/size/cost per bit) to Exploit Locality</a:t>
            </a:r>
          </a:p>
          <a:p>
            <a:pPr marL="457200" indent="-457200">
              <a:buFont typeface="Arial"/>
              <a:buChar char="•"/>
            </a:pPr>
            <a:r>
              <a:rPr lang="en-US" sz="3200" dirty="0"/>
              <a:t>Cache – copy of data </a:t>
            </a:r>
            <a:r>
              <a:rPr lang="en-US" sz="3200" dirty="0" smtClean="0"/>
              <a:t>in lower </a:t>
            </a:r>
            <a:r>
              <a:rPr lang="en-US" sz="3200" dirty="0"/>
              <a:t>level </a:t>
            </a:r>
            <a:r>
              <a:rPr lang="en-US" sz="3200" dirty="0" smtClean="0"/>
              <a:t>of memory </a:t>
            </a:r>
            <a:r>
              <a:rPr lang="en-US" sz="3200" dirty="0"/>
              <a:t>hierarchy</a:t>
            </a:r>
          </a:p>
          <a:p>
            <a:pPr marL="457200" indent="-457200">
              <a:buFont typeface="Arial"/>
              <a:buChar char="•"/>
            </a:pPr>
            <a:r>
              <a:rPr lang="en-US" sz="3200" dirty="0"/>
              <a:t>Direct Mapped to find block in cache using Tag field and Valid bit for </a:t>
            </a:r>
            <a:r>
              <a:rPr lang="en-US" sz="3200" dirty="0" smtClean="0"/>
              <a:t>Hit</a:t>
            </a:r>
          </a:p>
          <a:p>
            <a:pPr marL="457200" indent="-457200">
              <a:buFont typeface="Arial"/>
              <a:buChar char="•"/>
            </a:pPr>
            <a:r>
              <a:rPr lang="en-US" sz="3200" dirty="0" smtClean="0"/>
              <a:t>Cache design organization choices:</a:t>
            </a:r>
          </a:p>
          <a:p>
            <a:pPr marL="914400" lvl="1" indent="-457200">
              <a:buFont typeface="Arial"/>
              <a:buChar char="•"/>
            </a:pPr>
            <a:r>
              <a:rPr lang="en-US" sz="3200" dirty="0" smtClean="0"/>
              <a:t>Fully Associative, Set-Associative, Direct-Mapped</a:t>
            </a:r>
            <a:endParaRPr lang="en-US" sz="3200" dirty="0"/>
          </a:p>
          <a:p>
            <a:pPr marL="457200" marR="0" lvl="0" indent="-457200" algn="l" defTabSz="457200" rtl="0" eaLnBrk="1" fontAlgn="auto" latinLnBrk="0" hangingPunct="1">
              <a:lnSpc>
                <a:spcPct val="100000"/>
              </a:lnSpc>
              <a:spcBef>
                <a:spcPct val="20000"/>
              </a:spcBef>
              <a:spcAft>
                <a:spcPts val="0"/>
              </a:spcAft>
              <a:buClrTx/>
              <a:buSzTx/>
              <a:buFont typeface="Arial"/>
              <a:buChar char="•"/>
              <a:tabLst>
                <a:tab pos="1257300" algn="l"/>
                <a:tab pos="1549400" algn="l"/>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14728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Cache Organizations</a:t>
            </a:r>
            <a:endParaRPr lang="en-US" dirty="0"/>
          </a:p>
        </p:txBody>
      </p:sp>
      <p:sp>
        <p:nvSpPr>
          <p:cNvPr id="3" name="Content Placeholder 2"/>
          <p:cNvSpPr>
            <a:spLocks noGrp="1"/>
          </p:cNvSpPr>
          <p:nvPr>
            <p:ph idx="1"/>
          </p:nvPr>
        </p:nvSpPr>
        <p:spPr>
          <a:xfrm>
            <a:off x="457200" y="990600"/>
            <a:ext cx="8229600" cy="5257800"/>
          </a:xfrm>
        </p:spPr>
        <p:txBody>
          <a:bodyPr>
            <a:normAutofit fontScale="92500" lnSpcReduction="10000"/>
          </a:bodyPr>
          <a:lstStyle/>
          <a:p>
            <a:r>
              <a:rPr lang="en-US" dirty="0" smtClean="0"/>
              <a:t>“</a:t>
            </a:r>
            <a:r>
              <a:rPr lang="en-US" dirty="0" smtClean="0">
                <a:solidFill>
                  <a:srgbClr val="0000FF"/>
                </a:solidFill>
              </a:rPr>
              <a:t>Fully Associative</a:t>
            </a:r>
            <a:r>
              <a:rPr lang="en-US" dirty="0" smtClean="0"/>
              <a:t>”: Block can go anywhere</a:t>
            </a:r>
          </a:p>
          <a:p>
            <a:pPr lvl="1"/>
            <a:r>
              <a:rPr lang="en-US" dirty="0" smtClean="0"/>
              <a:t>First design in lecture</a:t>
            </a:r>
          </a:p>
          <a:p>
            <a:pPr lvl="1"/>
            <a:r>
              <a:rPr lang="en-US" dirty="0" smtClean="0"/>
              <a:t>Note: No Index field, but 1 comparator/block</a:t>
            </a:r>
          </a:p>
          <a:p>
            <a:r>
              <a:rPr lang="en-US" dirty="0"/>
              <a:t>“</a:t>
            </a:r>
            <a:r>
              <a:rPr lang="en-US" dirty="0">
                <a:solidFill>
                  <a:srgbClr val="0000FF"/>
                </a:solidFill>
              </a:rPr>
              <a:t>Direct Mapped</a:t>
            </a:r>
            <a:r>
              <a:rPr lang="en-US" dirty="0"/>
              <a:t>”: Block goes one place </a:t>
            </a:r>
          </a:p>
          <a:p>
            <a:pPr lvl="1"/>
            <a:r>
              <a:rPr lang="en-US" dirty="0"/>
              <a:t>Note: Only 1 comparator</a:t>
            </a:r>
          </a:p>
          <a:p>
            <a:pPr lvl="1"/>
            <a:r>
              <a:rPr lang="en-US" dirty="0"/>
              <a:t>Number of sets = number blocks</a:t>
            </a:r>
          </a:p>
          <a:p>
            <a:r>
              <a:rPr lang="en-US" dirty="0" smtClean="0"/>
              <a:t>“</a:t>
            </a:r>
            <a:r>
              <a:rPr lang="en-US" dirty="0">
                <a:solidFill>
                  <a:srgbClr val="0000FF"/>
                </a:solidFill>
              </a:rPr>
              <a:t>N-way Set Associative</a:t>
            </a:r>
            <a:r>
              <a:rPr lang="en-US" dirty="0"/>
              <a:t>”: N places for a block</a:t>
            </a:r>
          </a:p>
          <a:p>
            <a:pPr lvl="1"/>
            <a:r>
              <a:rPr lang="en-US" dirty="0"/>
              <a:t>Number of sets = number of blocks / </a:t>
            </a:r>
            <a:r>
              <a:rPr lang="en-US" dirty="0" smtClean="0"/>
              <a:t>N</a:t>
            </a:r>
          </a:p>
          <a:p>
            <a:pPr lvl="1"/>
            <a:r>
              <a:rPr lang="en-US" dirty="0" smtClean="0"/>
              <a:t>N comparators</a:t>
            </a:r>
            <a:endParaRPr lang="en-US" dirty="0"/>
          </a:p>
          <a:p>
            <a:pPr lvl="1"/>
            <a:r>
              <a:rPr lang="en-US" b="1" i="1" dirty="0"/>
              <a:t>Fully Associative: N = number of blocks</a:t>
            </a:r>
          </a:p>
          <a:p>
            <a:pPr lvl="1"/>
            <a:r>
              <a:rPr lang="en-US" b="1" i="1" dirty="0"/>
              <a:t>Direct Mapped: N = </a:t>
            </a:r>
            <a:r>
              <a:rPr lang="en-US" b="1" i="1" dirty="0" smtClean="0"/>
              <a:t>1</a:t>
            </a:r>
            <a:endParaRPr lang="en-US" b="1" i="1"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4127245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dirty="0" smtClean="0"/>
              <a:t>Processor Address Fields used by Cache Controller</a:t>
            </a:r>
            <a:endParaRPr lang="en-US" dirty="0"/>
          </a:p>
        </p:txBody>
      </p:sp>
      <p:sp>
        <p:nvSpPr>
          <p:cNvPr id="1694723" name="Rectangle 3"/>
          <p:cNvSpPr>
            <a:spLocks noGrp="1" noChangeArrowheads="1"/>
          </p:cNvSpPr>
          <p:nvPr>
            <p:ph type="body" idx="1"/>
          </p:nvPr>
        </p:nvSpPr>
        <p:spPr>
          <a:xfrm>
            <a:off x="457200" y="1430189"/>
            <a:ext cx="8153400" cy="4867573"/>
          </a:xfrm>
        </p:spPr>
        <p:txBody>
          <a:bodyPr rtlCol="0">
            <a:normAutofit/>
          </a:bodyPr>
          <a:lstStyle/>
          <a:p>
            <a:pPr>
              <a:buClr>
                <a:schemeClr val="tx1"/>
              </a:buClr>
              <a:defRPr/>
            </a:pPr>
            <a:r>
              <a:rPr lang="en-US" dirty="0" smtClean="0">
                <a:solidFill>
                  <a:srgbClr val="0000FF"/>
                </a:solidFill>
              </a:rPr>
              <a:t>Block Offset</a:t>
            </a:r>
            <a:r>
              <a:rPr lang="en-US" dirty="0" smtClean="0"/>
              <a:t>: Byte address within block</a:t>
            </a:r>
          </a:p>
          <a:p>
            <a:pPr eaLnBrk="1" fontAlgn="auto" hangingPunct="1">
              <a:spcAft>
                <a:spcPts val="0"/>
              </a:spcAft>
              <a:buClr>
                <a:schemeClr val="tx1"/>
              </a:buClr>
              <a:buFont typeface="Arial"/>
              <a:buChar char="•"/>
              <a:defRPr/>
            </a:pPr>
            <a:r>
              <a:rPr lang="en-US" dirty="0" smtClean="0">
                <a:solidFill>
                  <a:srgbClr val="0000FF"/>
                </a:solidFill>
              </a:rPr>
              <a:t>Set Index</a:t>
            </a:r>
            <a:r>
              <a:rPr lang="en-US" dirty="0" smtClean="0"/>
              <a:t>: Selects which set</a:t>
            </a:r>
          </a:p>
          <a:p>
            <a:pPr eaLnBrk="1" fontAlgn="auto" hangingPunct="1">
              <a:spcAft>
                <a:spcPts val="0"/>
              </a:spcAft>
              <a:buClr>
                <a:schemeClr val="tx1"/>
              </a:buClr>
              <a:buFont typeface="Arial"/>
              <a:buChar char="•"/>
              <a:defRPr/>
            </a:pPr>
            <a:r>
              <a:rPr lang="en-US" dirty="0" smtClean="0">
                <a:solidFill>
                  <a:srgbClr val="0000FF"/>
                </a:solidFill>
              </a:rPr>
              <a:t>Tag</a:t>
            </a:r>
            <a:r>
              <a:rPr lang="en-US" dirty="0" smtClean="0"/>
              <a:t>: Remaining portion of processor address</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r>
              <a:rPr lang="en-US" dirty="0" smtClean="0"/>
              <a:t>Size of Index = log2 (number of sets)</a:t>
            </a:r>
          </a:p>
          <a:p>
            <a:r>
              <a:rPr lang="en-US" dirty="0" smtClean="0"/>
              <a:t>Size of Tag = Address size – Size of Index </a:t>
            </a:r>
            <a:br>
              <a:rPr lang="en-US" dirty="0" smtClean="0"/>
            </a:br>
            <a:r>
              <a:rPr lang="en-US" dirty="0" smtClean="0"/>
              <a:t>– log2 (number of bytes/block)</a:t>
            </a:r>
          </a:p>
          <a:p>
            <a:pPr eaLnBrk="1" fontAlgn="auto" hangingPunct="1">
              <a:spcAft>
                <a:spcPts val="0"/>
              </a:spcAft>
              <a:buNone/>
              <a:defRPr/>
            </a:pPr>
            <a:endParaRPr lang="en-US" dirty="0" smtClean="0"/>
          </a:p>
          <a:p>
            <a:pPr eaLnBrk="1" fontAlgn="auto" hangingPunct="1">
              <a:spcAft>
                <a:spcPts val="0"/>
              </a:spcAft>
              <a:buFont typeface="Arial"/>
              <a:buChar char="•"/>
              <a:defRPr/>
            </a:pPr>
            <a:endParaRPr lang="en-US" dirty="0">
              <a:ea typeface="+mn-ea"/>
              <a:cs typeface="+mn-cs"/>
            </a:endParaRPr>
          </a:p>
        </p:txBody>
      </p:sp>
      <p:grpSp>
        <p:nvGrpSpPr>
          <p:cNvPr id="20" name="Group 19"/>
          <p:cNvGrpSpPr/>
          <p:nvPr/>
        </p:nvGrpSpPr>
        <p:grpSpPr>
          <a:xfrm>
            <a:off x="838200" y="3657599"/>
            <a:ext cx="7067810" cy="737229"/>
            <a:chOff x="838200" y="3657599"/>
            <a:chExt cx="7067810" cy="737229"/>
          </a:xfrm>
        </p:grpSpPr>
        <p:sp>
          <p:nvSpPr>
            <p:cNvPr id="55300"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55301"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2" name="Line 6"/>
            <p:cNvSpPr>
              <a:spLocks noChangeShapeType="1"/>
            </p:cNvSpPr>
            <p:nvPr/>
          </p:nvSpPr>
          <p:spPr bwMode="auto">
            <a:xfrm>
              <a:off x="4426512"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4" name="Text Box 8"/>
            <p:cNvSpPr txBox="1">
              <a:spLocks noChangeArrowheads="1"/>
            </p:cNvSpPr>
            <p:nvPr/>
          </p:nvSpPr>
          <p:spPr bwMode="auto">
            <a:xfrm>
              <a:off x="5950920" y="3763628"/>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55306" name="Text Box 10"/>
            <p:cNvSpPr txBox="1">
              <a:spLocks noChangeArrowheads="1"/>
            </p:cNvSpPr>
            <p:nvPr/>
          </p:nvSpPr>
          <p:spPr bwMode="auto">
            <a:xfrm>
              <a:off x="4520218" y="3773893"/>
              <a:ext cx="1332967" cy="461665"/>
            </a:xfrm>
            <a:prstGeom prst="rect">
              <a:avLst/>
            </a:prstGeom>
            <a:noFill/>
            <a:ln w="12700">
              <a:noFill/>
              <a:miter lim="800000"/>
              <a:headEnd/>
              <a:tailEnd/>
            </a:ln>
          </p:spPr>
          <p:txBody>
            <a:bodyPr wrap="none">
              <a:prstTxWarp prst="textNoShape">
                <a:avLst/>
              </a:prstTxWarp>
              <a:spAutoFit/>
            </a:bodyPr>
            <a:lstStyle/>
            <a:p>
              <a:r>
                <a:rPr lang="en-US" sz="2400" dirty="0" smtClean="0">
                  <a:latin typeface="Calibri" charset="0"/>
                </a:rPr>
                <a:t>Set Index</a:t>
              </a:r>
              <a:endParaRPr lang="en-US" sz="2400" dirty="0">
                <a:latin typeface="Calibri" charset="0"/>
              </a:endParaRPr>
            </a:p>
          </p:txBody>
        </p:sp>
        <p:sp>
          <p:nvSpPr>
            <p:cNvPr id="55307" name="Text Box 11"/>
            <p:cNvSpPr txBox="1">
              <a:spLocks noChangeArrowheads="1"/>
            </p:cNvSpPr>
            <p:nvPr/>
          </p:nvSpPr>
          <p:spPr bwMode="auto">
            <a:xfrm>
              <a:off x="2528336" y="3781184"/>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sp>
        <p:nvSpPr>
          <p:cNvPr id="16" name="Slide Number Placeholder 15"/>
          <p:cNvSpPr>
            <a:spLocks noGrp="1"/>
          </p:cNvSpPr>
          <p:nvPr>
            <p:ph type="sldNum" sz="quarter" idx="12"/>
          </p:nvPr>
        </p:nvSpPr>
        <p:spPr/>
        <p:txBody>
          <a:bodyPr/>
          <a:lstStyle/>
          <a:p>
            <a:fld id="{3CC63E4C-4642-794D-A2FD-70F6B81535F5}" type="slidenum">
              <a:rPr lang="en-US" smtClean="0"/>
              <a:pPr/>
              <a:t>8</a:t>
            </a:fld>
            <a:endParaRPr lang="en-US" dirty="0"/>
          </a:p>
        </p:txBody>
      </p:sp>
      <p:cxnSp>
        <p:nvCxnSpPr>
          <p:cNvPr id="18" name="Straight Arrow Connector 17"/>
          <p:cNvCxnSpPr/>
          <p:nvPr/>
        </p:nvCxnSpPr>
        <p:spPr>
          <a:xfrm>
            <a:off x="838200" y="3581400"/>
            <a:ext cx="7086600" cy="1588"/>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602852" y="3182140"/>
            <a:ext cx="4237759" cy="461665"/>
          </a:xfrm>
          <a:prstGeom prst="rect">
            <a:avLst/>
          </a:prstGeom>
          <a:noFill/>
        </p:spPr>
        <p:txBody>
          <a:bodyPr wrap="none" rtlCol="0">
            <a:spAutoFit/>
          </a:bodyPr>
          <a:lstStyle/>
          <a:p>
            <a:r>
              <a:rPr lang="en-US" sz="2400" dirty="0" smtClean="0"/>
              <a:t>Processor Address (32-bits total)</a:t>
            </a:r>
            <a:endParaRPr lang="en-US" sz="2400" dirty="0"/>
          </a:p>
        </p:txBody>
      </p:sp>
    </p:spTree>
    <p:extLst>
      <p:ext uri="{BB962C8B-B14F-4D97-AF65-F5344CB8AC3E}">
        <p14:creationId xmlns:p14="http://schemas.microsoft.com/office/powerpoint/2010/main" val="18662678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457200" y="152400"/>
            <a:ext cx="8229600" cy="792162"/>
          </a:xfrm>
          <a:noFill/>
          <a:ln/>
        </p:spPr>
        <p:txBody>
          <a:bodyPr lIns="90488" tIns="44450" rIns="90488" bIns="44450" anchor="ctr">
            <a:normAutofit/>
          </a:bodyPr>
          <a:lstStyle/>
          <a:p>
            <a:r>
              <a:rPr lang="en-US" dirty="0" smtClean="0"/>
              <a:t>Direct-Mapped </a:t>
            </a:r>
            <a:r>
              <a:rPr lang="en-US" dirty="0"/>
              <a:t>Cache </a:t>
            </a:r>
            <a:r>
              <a:rPr lang="en-US" dirty="0" smtClean="0"/>
              <a:t>Review</a:t>
            </a:r>
            <a:endParaRPr lang="en-US" dirty="0"/>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900488" cy="709613"/>
            <a:chOff x="2072" y="763"/>
            <a:chExt cx="2457"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719" cy="213"/>
            </a:xfrm>
            <a:prstGeom prst="rect">
              <a:avLst/>
            </a:prstGeom>
            <a:noFill/>
            <a:ln w="12700">
              <a:noFill/>
              <a:miter lim="800000"/>
              <a:headEnd/>
              <a:tailEnd/>
            </a:ln>
            <a:effectLst/>
          </p:spPr>
          <p:txBody>
            <a:bodyPr wrap="square">
              <a:spAutoFit/>
            </a:bodyPr>
            <a:lstStyle/>
            <a:p>
              <a:r>
                <a:rPr lang="en-US" sz="1600" dirty="0" smtClean="0">
                  <a:solidFill>
                    <a:schemeClr val="tx1"/>
                  </a:solidFill>
                </a:rPr>
                <a:t>Byte offset</a:t>
              </a:r>
              <a:endParaRPr lang="en-US" sz="1600" dirty="0">
                <a:solidFill>
                  <a:schemeClr val="tx1"/>
                </a:solidFill>
              </a:endParaRP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2" name="Slide Number Placeholder 61"/>
          <p:cNvSpPr>
            <a:spLocks noGrp="1"/>
          </p:cNvSpPr>
          <p:nvPr>
            <p:ph type="sldNum" sz="quarter" idx="12"/>
          </p:nvPr>
        </p:nvSpPr>
        <p:spPr/>
        <p:txBody>
          <a:bodyPr/>
          <a:lstStyle/>
          <a:p>
            <a:fld id="{3CC63E4C-4642-794D-A2FD-70F6B81535F5}" type="slidenum">
              <a:rPr lang="en-US" smtClean="0"/>
              <a:pPr/>
              <a:t>9</a:t>
            </a:fld>
            <a:endParaRPr lang="en-US" dirty="0"/>
          </a:p>
        </p:txBody>
      </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457200" y="4507761"/>
            <a:ext cx="2209800" cy="2045439"/>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grpSp>
        <p:nvGrpSpPr>
          <p:cNvPr id="73" name="Group 72"/>
          <p:cNvGrpSpPr/>
          <p:nvPr/>
        </p:nvGrpSpPr>
        <p:grpSpPr>
          <a:xfrm>
            <a:off x="4502469" y="5384586"/>
            <a:ext cx="2027664" cy="461665"/>
            <a:chOff x="4502469" y="5384586"/>
            <a:chExt cx="2027664" cy="461665"/>
          </a:xfrm>
        </p:grpSpPr>
        <p:sp>
          <p:nvSpPr>
            <p:cNvPr id="68" name="TextBox 67"/>
            <p:cNvSpPr txBox="1"/>
            <p:nvPr/>
          </p:nvSpPr>
          <p:spPr>
            <a:xfrm>
              <a:off x="4848813" y="5384586"/>
              <a:ext cx="1681320" cy="461665"/>
            </a:xfrm>
            <a:prstGeom prst="rect">
              <a:avLst/>
            </a:prstGeom>
            <a:noFill/>
          </p:spPr>
          <p:txBody>
            <a:bodyPr wrap="none" rtlCol="0">
              <a:spAutoFit/>
            </a:bodyPr>
            <a:lstStyle/>
            <a:p>
              <a:r>
                <a:rPr lang="en-US" sz="2400" dirty="0" smtClean="0"/>
                <a:t>Comparator</a:t>
              </a:r>
              <a:endParaRPr lang="en-US" sz="2400" dirty="0"/>
            </a:p>
          </p:txBody>
        </p:sp>
        <p:cxnSp>
          <p:nvCxnSpPr>
            <p:cNvPr id="70" name="Straight Arrow Connector 69"/>
            <p:cNvCxnSpPr>
              <a:stCxn id="68" idx="1"/>
            </p:cNvCxnSpPr>
            <p:nvPr/>
          </p:nvCxnSpPr>
          <p:spPr>
            <a:xfrm rot="10800000">
              <a:off x="4502469" y="5426571"/>
              <a:ext cx="346344" cy="188848"/>
            </a:xfrm>
            <a:prstGeom prst="straightConnector1">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241067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utoUpdateAnimBg="0"/>
      <p:bldP spid="66" grpId="0" autoUpdateAnimBg="0"/>
      <p:bldP spid="67"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29102</TotalTime>
  <Words>4896</Words>
  <Application>Microsoft Macintosh PowerPoint</Application>
  <PresentationFormat>On-screen Show (4:3)</PresentationFormat>
  <Paragraphs>803</Paragraphs>
  <Slides>45</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Office Theme</vt:lpstr>
      <vt:lpstr>Image</vt:lpstr>
      <vt:lpstr>CS 61C: Great Ideas in Computer Architecture (Machine Structures) Caches Part 2</vt:lpstr>
      <vt:lpstr>Typical Memory Hierarchy</vt:lpstr>
      <vt:lpstr>Review: Adding Cache to Computer</vt:lpstr>
      <vt:lpstr>Memory Block-addressing example</vt:lpstr>
      <vt:lpstr>Block number aliasing example</vt:lpstr>
      <vt:lpstr>Caches Review</vt:lpstr>
      <vt:lpstr>Cache Organizations</vt:lpstr>
      <vt:lpstr>Processor Address Fields used by Cache Controller</vt:lpstr>
      <vt:lpstr>Direct-Mapped Cache Review</vt:lpstr>
      <vt:lpstr>Four-Way Set-Associative Cache</vt:lpstr>
      <vt:lpstr>Handling Stores with Write-Through</vt:lpstr>
      <vt:lpstr>Write-Through Cache</vt:lpstr>
      <vt:lpstr>Handling Stores with Write-Back</vt:lpstr>
      <vt:lpstr>Write-Back Cache</vt:lpstr>
      <vt:lpstr>Write-Through vs. Write-Back</vt:lpstr>
      <vt:lpstr>Administrivia</vt:lpstr>
      <vt:lpstr>Cache (Performance) Terms</vt:lpstr>
      <vt:lpstr>Average Memory Access Time (AMAT)</vt:lpstr>
      <vt:lpstr>PowerPoint Presentation</vt:lpstr>
      <vt:lpstr>Example: Direct-Mapped Cache with 4 Single-Word Blocks, Worst-Case Reference String</vt:lpstr>
      <vt:lpstr>Example: Direct-Mapped Cache with 4 Single-Word Blocks, Worst-Case Reference String</vt:lpstr>
      <vt:lpstr>Alternative Block Placement Schemes</vt:lpstr>
      <vt:lpstr>Example: 2-Way Set Associative $ (4 words = 2 sets x 2 ways per set)</vt:lpstr>
      <vt:lpstr>Example: 4 Word 2-Way SA $ Same Reference String</vt:lpstr>
      <vt:lpstr>Example: 4-Word 2-Way SA $ Same Reference String</vt:lpstr>
      <vt:lpstr>Four-Way Set-Associative Cache</vt:lpstr>
      <vt:lpstr>Different Organizations of an Eight-Block Cache</vt:lpstr>
      <vt:lpstr>Range of Set-Associative Caches</vt:lpstr>
      <vt:lpstr>Range of Set-Associative Caches</vt:lpstr>
      <vt:lpstr>Total Cache Capacity =</vt:lpstr>
      <vt:lpstr>Clickers/Peer Instruction</vt:lpstr>
      <vt:lpstr>Total Cache Capacity =</vt:lpstr>
      <vt:lpstr>Costs of Set-Associative Caches</vt:lpstr>
      <vt:lpstr>Cache Replacement Policies</vt:lpstr>
      <vt:lpstr>Benefits of Set-Associative Caches</vt:lpstr>
      <vt:lpstr>Understanding Cache Misses: The 3Cs</vt:lpstr>
      <vt:lpstr>How to Calculate 3C’s using Cache Simulator</vt:lpstr>
      <vt:lpstr>3Cs Analysis</vt:lpstr>
      <vt:lpstr>Improving Cache Performance</vt:lpstr>
      <vt:lpstr>Impact of Larger Cache on AMAT?</vt:lpstr>
      <vt:lpstr>Clickers: Impact of longer cache blocks on misses?</vt:lpstr>
      <vt:lpstr>Clickers: Impact of longer blocks on AMAT</vt:lpstr>
      <vt:lpstr>Clickers/Peer Instruction: For fixed capacity and fixed block size, how does increasing associativity effect AMAT?</vt:lpstr>
      <vt:lpstr>Cache Design Space</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John Wawrzynek</cp:lastModifiedBy>
  <cp:revision>421</cp:revision>
  <cp:lastPrinted>2013-11-13T20:51:57Z</cp:lastPrinted>
  <dcterms:created xsi:type="dcterms:W3CDTF">2012-04-08T11:43:00Z</dcterms:created>
  <dcterms:modified xsi:type="dcterms:W3CDTF">2015-10-20T16:35:09Z</dcterms:modified>
</cp:coreProperties>
</file>