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handoutMasterIdLst>
    <p:handoutMasterId r:id="rId34"/>
  </p:handoutMasterIdLst>
  <p:sldIdLst>
    <p:sldId id="629" r:id="rId2"/>
    <p:sldId id="630" r:id="rId3"/>
    <p:sldId id="642" r:id="rId4"/>
    <p:sldId id="652" r:id="rId5"/>
    <p:sldId id="651" r:id="rId6"/>
    <p:sldId id="655" r:id="rId7"/>
    <p:sldId id="653" r:id="rId8"/>
    <p:sldId id="654" r:id="rId9"/>
    <p:sldId id="644" r:id="rId10"/>
    <p:sldId id="645" r:id="rId11"/>
    <p:sldId id="646" r:id="rId12"/>
    <p:sldId id="647" r:id="rId13"/>
    <p:sldId id="648" r:id="rId14"/>
    <p:sldId id="649" r:id="rId15"/>
    <p:sldId id="650" r:id="rId16"/>
    <p:sldId id="658" r:id="rId17"/>
    <p:sldId id="659" r:id="rId18"/>
    <p:sldId id="657" r:id="rId19"/>
    <p:sldId id="660" r:id="rId20"/>
    <p:sldId id="581" r:id="rId21"/>
    <p:sldId id="532" r:id="rId22"/>
    <p:sldId id="537" r:id="rId23"/>
    <p:sldId id="582" r:id="rId24"/>
    <p:sldId id="539" r:id="rId25"/>
    <p:sldId id="583" r:id="rId26"/>
    <p:sldId id="584" r:id="rId27"/>
    <p:sldId id="545" r:id="rId28"/>
    <p:sldId id="576" r:id="rId29"/>
    <p:sldId id="639" r:id="rId30"/>
    <p:sldId id="585" r:id="rId31"/>
    <p:sldId id="617"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FF6FCF"/>
    <a:srgbClr val="C9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948" autoAdjust="0"/>
    <p:restoredTop sz="96291" autoAdjust="0"/>
  </p:normalViewPr>
  <p:slideViewPr>
    <p:cSldViewPr snapToGrid="0">
      <p:cViewPr varScale="1">
        <p:scale>
          <a:sx n="122" d="100"/>
          <a:sy n="122" d="100"/>
        </p:scale>
        <p:origin x="816" y="192"/>
      </p:cViewPr>
      <p:guideLst>
        <p:guide orient="horz" pos="2160"/>
        <p:guide pos="2880"/>
      </p:guideLst>
    </p:cSldViewPr>
  </p:slideViewPr>
  <p:outlineViewPr>
    <p:cViewPr>
      <p:scale>
        <a:sx n="33" d="100"/>
        <a:sy n="33" d="100"/>
      </p:scale>
      <p:origin x="22800" y="27608"/>
    </p:cViewPr>
  </p:outlineViewPr>
  <p:notesTextViewPr>
    <p:cViewPr>
      <p:scale>
        <a:sx n="100" d="100"/>
        <a:sy n="100" d="100"/>
      </p:scale>
      <p:origin x="0" y="0"/>
    </p:cViewPr>
  </p:notesTextViewPr>
  <p:sorterViewPr>
    <p:cViewPr>
      <p:scale>
        <a:sx n="150" d="100"/>
        <a:sy n="150" d="100"/>
      </p:scale>
      <p:origin x="0" y="13088"/>
    </p:cViewPr>
  </p:sorterViewPr>
  <p:notesViewPr>
    <p:cSldViewPr snapToGrid="0" snapToObjects="1">
      <p:cViewPr varScale="1">
        <p:scale>
          <a:sx n="75" d="100"/>
          <a:sy n="75" d="100"/>
        </p:scale>
        <p:origin x="-340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933265-5E23-BF49-B6BF-1934B9BC786E}" type="datetimeFigureOut">
              <a:rPr lang="en-US" smtClean="0"/>
              <a:pPr/>
              <a:t>11/4/15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4D7F38-D411-9B47-AFF4-70C571B83B5A}" type="slidenum">
              <a:rPr lang="en-US" smtClean="0"/>
              <a:pPr/>
              <a:t>‹#›</a:t>
            </a:fld>
            <a:endParaRPr lang="en-US" dirty="0"/>
          </a:p>
        </p:txBody>
      </p:sp>
    </p:spTree>
    <p:extLst>
      <p:ext uri="{BB962C8B-B14F-4D97-AF65-F5344CB8AC3E}">
        <p14:creationId xmlns:p14="http://schemas.microsoft.com/office/powerpoint/2010/main" val="21536933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A1BC7-CCFC-484A-97F3-979F740C57F6}" type="datetimeFigureOut">
              <a:rPr lang="en-US" smtClean="0"/>
              <a:pPr/>
              <a:t>11/4/15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7FDFF-7B9F-7D4D-BFC0-AAD1F3D3D3CB}" type="slidenum">
              <a:rPr lang="en-US" smtClean="0"/>
              <a:pPr/>
              <a:t>‹#›</a:t>
            </a:fld>
            <a:endParaRPr lang="en-US" dirty="0"/>
          </a:p>
        </p:txBody>
      </p:sp>
    </p:spTree>
    <p:extLst>
      <p:ext uri="{BB962C8B-B14F-4D97-AF65-F5344CB8AC3E}">
        <p14:creationId xmlns:p14="http://schemas.microsoft.com/office/powerpoint/2010/main" val="250461238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F8F5042-9C52-0449-B2EC-628456EB9E95}" type="slidenum">
              <a:rPr lang="en-US" smtClean="0"/>
              <a:pPr>
                <a:defRPr/>
              </a:pPr>
              <a:t>1</a:t>
            </a:fld>
            <a:endParaRPr lang="en-US"/>
          </a:p>
        </p:txBody>
      </p:sp>
    </p:spTree>
    <p:extLst>
      <p:ext uri="{BB962C8B-B14F-4D97-AF65-F5344CB8AC3E}">
        <p14:creationId xmlns:p14="http://schemas.microsoft.com/office/powerpoint/2010/main" val="110381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p:cNvSpPr>
          <p:nvPr>
            <p:ph type="sldImg"/>
          </p:nvPr>
        </p:nvSpPr>
        <p:spPr>
          <a:ln/>
        </p:spPr>
      </p:sp>
      <p:sp>
        <p:nvSpPr>
          <p:cNvPr id="54275" name="Notes Placeholder 2"/>
          <p:cNvSpPr>
            <a:spLocks noGrp="1"/>
          </p:cNvSpPr>
          <p:nvPr>
            <p:ph type="body" idx="1"/>
          </p:nvPr>
        </p:nvSpPr>
        <p:spPr>
          <a:noFill/>
          <a:ln/>
        </p:spPr>
        <p:txBody>
          <a:bodyPr/>
          <a:lstStyle/>
          <a:p>
            <a:r>
              <a:rPr lang="en-US" dirty="0">
                <a:solidFill>
                  <a:srgbClr val="FF0000"/>
                </a:solidFill>
              </a:rPr>
              <a:t>- 102 if one thread starts executing after the other completely finishes.</a:t>
            </a:r>
          </a:p>
          <a:p>
            <a:r>
              <a:rPr lang="en-US" dirty="0">
                <a:solidFill>
                  <a:srgbClr val="FF0000"/>
                </a:solidFill>
              </a:rPr>
              <a:t>- 101 if both threads execute the </a:t>
            </a:r>
            <a:r>
              <a:rPr lang="en-US" dirty="0" err="1">
                <a:solidFill>
                  <a:srgbClr val="FF0000"/>
                </a:solidFill>
              </a:rPr>
              <a:t>lw</a:t>
            </a:r>
            <a:r>
              <a:rPr lang="en-US" dirty="0">
                <a:solidFill>
                  <a:srgbClr val="FF0000"/>
                </a:solidFill>
              </a:rPr>
              <a:t> before either thread executes the sw. One thread will see “stale data”.</a:t>
            </a:r>
          </a:p>
        </p:txBody>
      </p:sp>
      <p:sp>
        <p:nvSpPr>
          <p:cNvPr id="54276" name="Slide Number Placeholder 3"/>
          <p:cNvSpPr>
            <a:spLocks noGrp="1"/>
          </p:cNvSpPr>
          <p:nvPr>
            <p:ph type="sldNum" sz="quarter" idx="5"/>
          </p:nvPr>
        </p:nvSpPr>
        <p:spPr>
          <a:noFill/>
        </p:spPr>
        <p:txBody>
          <a:bodyPr/>
          <a:lstStyle/>
          <a:p>
            <a:fld id="{537DDFC7-9B43-2649-94E0-7B41AD675C67}" type="slidenum">
              <a:rPr lang="en-US" smtClean="0">
                <a:solidFill>
                  <a:srgbClr val="000000"/>
                </a:solidFill>
              </a:rPr>
              <a:pPr/>
              <a:t>3</a:t>
            </a:fld>
            <a:endParaRPr lang="en-US" dirty="0" smtClean="0">
              <a:solidFill>
                <a:srgbClr val="000000"/>
              </a:solidFill>
            </a:endParaRPr>
          </a:p>
        </p:txBody>
      </p:sp>
      <p:sp>
        <p:nvSpPr>
          <p:cNvPr id="2" name="Header Placeholder 1"/>
          <p:cNvSpPr>
            <a:spLocks noGrp="1"/>
          </p:cNvSpPr>
          <p:nvPr>
            <p:ph type="hdr" sz="quarte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Tree>
    <p:extLst>
      <p:ext uri="{BB962C8B-B14F-4D97-AF65-F5344CB8AC3E}">
        <p14:creationId xmlns:p14="http://schemas.microsoft.com/office/powerpoint/2010/main" val="1968299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thread handles every other rectangle with 2 threads</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8</a:t>
            </a:fld>
            <a:endParaRPr lang="en-US" dirty="0"/>
          </a:p>
        </p:txBody>
      </p:sp>
    </p:spTree>
    <p:extLst>
      <p:ext uri="{BB962C8B-B14F-4D97-AF65-F5344CB8AC3E}">
        <p14:creationId xmlns:p14="http://schemas.microsoft.com/office/powerpoint/2010/main" val="150294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work-sharing construct divides the execution of the enclosed code region among the members of the team that encounter it. </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9</a:t>
            </a:fld>
            <a:endParaRPr lang="en-US" dirty="0"/>
          </a:p>
        </p:txBody>
      </p:sp>
      <p:sp>
        <p:nvSpPr>
          <p:cNvPr id="5" name="Header Placeholder 4"/>
          <p:cNvSpPr>
            <a:spLocks noGrp="1"/>
          </p:cNvSpPr>
          <p:nvPr>
            <p:ph type="hdr" sz="quarter" idx="11"/>
          </p:nvPr>
        </p:nvSpPr>
        <p:spPr/>
        <p:txBody>
          <a:bodyPr/>
          <a:lstStyle/>
          <a:p>
            <a:endParaRPr lang="en-US" dirty="0"/>
          </a:p>
        </p:txBody>
      </p:sp>
      <p:sp>
        <p:nvSpPr>
          <p:cNvPr id="6" name="Date Placeholder 5"/>
          <p:cNvSpPr>
            <a:spLocks noGrp="1"/>
          </p:cNvSpPr>
          <p:nvPr>
            <p:ph type="dt" idx="12"/>
          </p:nvPr>
        </p:nvSpPr>
        <p:spPr/>
        <p:txBody>
          <a:bodyPr/>
          <a:lstStyle/>
          <a:p>
            <a:endParaRPr lang="en-US" dirty="0"/>
          </a:p>
        </p:txBody>
      </p:sp>
    </p:spTree>
    <p:extLst>
      <p:ext uri="{BB962C8B-B14F-4D97-AF65-F5344CB8AC3E}">
        <p14:creationId xmlns:p14="http://schemas.microsoft.com/office/powerpoint/2010/main" val="362571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“Shape” restrictions:</a:t>
            </a:r>
            <a:r>
              <a:rPr lang="en-US" baseline="0" dirty="0" smtClean="0"/>
              <a:t>  </a:t>
            </a:r>
            <a:r>
              <a:rPr lang="en-US" dirty="0" smtClean="0"/>
              <a:t>The FOR loop can not be a DO WHILE loop, or a loop without loop control.  Also, the loop iteration variable must be an integer and the loop control parameters must be the same for all threads. </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11</a:t>
            </a:fld>
            <a:endParaRPr lang="en-US" dirty="0"/>
          </a:p>
        </p:txBody>
      </p:sp>
      <p:sp>
        <p:nvSpPr>
          <p:cNvPr id="5" name="Header Placeholder 4"/>
          <p:cNvSpPr>
            <a:spLocks noGrp="1"/>
          </p:cNvSpPr>
          <p:nvPr>
            <p:ph type="hdr" sz="quarter" idx="11"/>
          </p:nvPr>
        </p:nvSpPr>
        <p:spPr/>
        <p:txBody>
          <a:bodyPr/>
          <a:lstStyle/>
          <a:p>
            <a:endParaRPr lang="en-US" dirty="0"/>
          </a:p>
        </p:txBody>
      </p:sp>
      <p:sp>
        <p:nvSpPr>
          <p:cNvPr id="6" name="Date Placeholder 5"/>
          <p:cNvSpPr>
            <a:spLocks noGrp="1"/>
          </p:cNvSpPr>
          <p:nvPr>
            <p:ph type="dt" idx="12"/>
          </p:nvPr>
        </p:nvSpPr>
        <p:spPr/>
        <p:txBody>
          <a:bodyPr/>
          <a:lstStyle/>
          <a:p>
            <a:endParaRPr lang="en-US" dirty="0"/>
          </a:p>
        </p:txBody>
      </p:sp>
    </p:spTree>
    <p:extLst>
      <p:ext uri="{BB962C8B-B14F-4D97-AF65-F5344CB8AC3E}">
        <p14:creationId xmlns:p14="http://schemas.microsoft.com/office/powerpoint/2010/main" val="1327640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thread handles every other rectangle with 2 threads</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17</a:t>
            </a:fld>
            <a:endParaRPr lang="en-US" dirty="0"/>
          </a:p>
        </p:txBody>
      </p:sp>
    </p:spTree>
    <p:extLst>
      <p:ext uri="{BB962C8B-B14F-4D97-AF65-F5344CB8AC3E}">
        <p14:creationId xmlns:p14="http://schemas.microsoft.com/office/powerpoint/2010/main" val="150294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22" name="Rectangle 2"/>
          <p:cNvSpPr>
            <a:spLocks noGrp="1" noChangeArrowheads="1"/>
          </p:cNvSpPr>
          <p:nvPr>
            <p:ph type="body" idx="1"/>
          </p:nvPr>
        </p:nvSpPr>
        <p:spPr>
          <a:xfrm>
            <a:off x="516434" y="4345218"/>
            <a:ext cx="5909964" cy="4110871"/>
          </a:xfrm>
          <a:ln>
            <a:noFill/>
          </a:ln>
        </p:spPr>
        <p:txBody>
          <a:bodyPr lIns="92000" tIns="45192" rIns="92000" bIns="45192"/>
          <a:lstStyle/>
          <a:p>
            <a:r>
              <a:rPr lang="en-US" dirty="0" smtClean="0"/>
              <a:t>Power has become the overriding issue for both data centers and microprocessors.  Power efficiency has joined scalable performance</a:t>
            </a:r>
            <a:r>
              <a:rPr lang="en-US" baseline="0" dirty="0" smtClean="0"/>
              <a:t> making the case for multiprocessors.  Multiprocessors also improve availability.</a:t>
            </a:r>
            <a:endParaRPr lang="en-US" dirty="0"/>
          </a:p>
        </p:txBody>
      </p:sp>
      <p:sp>
        <p:nvSpPr>
          <p:cNvPr id="1873923" name="Rectangle 3"/>
          <p:cNvSpPr>
            <a:spLocks noGrp="1" noRot="1" noChangeAspect="1" noChangeArrowheads="1" noTextEdit="1"/>
          </p:cNvSpPr>
          <p:nvPr>
            <p:ph type="sldImg"/>
          </p:nvPr>
        </p:nvSpPr>
        <p:spPr>
          <a:xfrm>
            <a:off x="1158875" y="585788"/>
            <a:ext cx="4559300" cy="3419475"/>
          </a:xfrm>
          <a:ln/>
        </p:spPr>
      </p:sp>
    </p:spTree>
    <p:extLst>
      <p:ext uri="{BB962C8B-B14F-4D97-AF65-F5344CB8AC3E}">
        <p14:creationId xmlns:p14="http://schemas.microsoft.com/office/powerpoint/2010/main" val="1449321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bwMode="auto">
          <a:xfrm>
            <a:off x="515938" y="4344988"/>
            <a:ext cx="5910262" cy="4114800"/>
          </a:xfrm>
          <a:noFill/>
        </p:spPr>
        <p:txBody>
          <a:bodyPr wrap="square" lIns="92910" tIns="45640" rIns="92910" bIns="45640" numCol="1" anchor="t" anchorCtr="0" compatLnSpc="1">
            <a:prstTxWarp prst="textNoShape">
              <a:avLst/>
            </a:prstTxWarp>
          </a:bodyPr>
          <a:lstStyle/>
          <a:p>
            <a:r>
              <a:rPr lang="en-US"/>
              <a:t>(Capacity miss) That is the cache misses are due to the fact that the cache is simply not large enough to contain all the blocks that are accessed by the program.</a:t>
            </a:r>
          </a:p>
          <a:p>
            <a:r>
              <a:rPr lang="en-US"/>
              <a:t>The solution to reduce the Capacity miss rate is simple: increase the cache size.</a:t>
            </a:r>
          </a:p>
          <a:p>
            <a:r>
              <a:rPr lang="en-US"/>
              <a:t>Here is a summary of other types of cache miss we talked about.</a:t>
            </a:r>
          </a:p>
          <a:p>
            <a:r>
              <a:rPr lang="en-US"/>
              <a:t>First is the Compulsory misses. These are the misses that we cannot avoid.  They are caused when we first start the program.</a:t>
            </a:r>
          </a:p>
          <a:p>
            <a:r>
              <a:rPr lang="en-US"/>
              <a:t>Then we talked about the conflict misses.  They are the misses that caused by multiple memory locations being mapped to the same cache location.</a:t>
            </a:r>
          </a:p>
          <a:p>
            <a:r>
              <a:rPr lang="en-US"/>
              <a:t>There are two solutions to reduce conflict misses.  The first one is, once again, increase the cache size.  The second one is to increase the associativity.</a:t>
            </a:r>
          </a:p>
          <a:p>
            <a:r>
              <a:rPr lang="en-US"/>
              <a:t>For example, say using a 2-way set associative cache instead of directed mapped cache.</a:t>
            </a:r>
          </a:p>
          <a:p>
            <a:r>
              <a:rPr lang="en-US"/>
              <a:t>But keep in mind that cache miss rate is only one part of the equation.  You also have to worry about cache access time and miss penalty.  Do NOT optimize miss rate alone.</a:t>
            </a:r>
          </a:p>
          <a:p>
            <a:r>
              <a:rPr lang="en-US"/>
              <a:t>Finally, there is another source of cache miss we will not cover today.  Those are referred to as invalidation misses caused by another process, such as IO , update the main memory so you have to flush the cache to avoid inconsistency between memory and cache.</a:t>
            </a:r>
          </a:p>
          <a:p>
            <a:endParaRPr lang="en-US"/>
          </a:p>
          <a:p>
            <a:r>
              <a:rPr lang="en-US"/>
              <a:t>+2 = 43 min. (Y:23)</a:t>
            </a:r>
          </a:p>
        </p:txBody>
      </p:sp>
      <p:sp>
        <p:nvSpPr>
          <p:cNvPr id="29699" name="Rectangle 3"/>
          <p:cNvSpPr>
            <a:spLocks noGrp="1" noRot="1" noChangeAspect="1" noChangeArrowheads="1" noTextEdit="1"/>
          </p:cNvSpPr>
          <p:nvPr>
            <p:ph type="sldImg"/>
          </p:nvPr>
        </p:nvSpPr>
        <p:spPr bwMode="auto">
          <a:xfrm>
            <a:off x="1165225" y="588963"/>
            <a:ext cx="4548188" cy="3413125"/>
          </a:xfrm>
          <a:noFill/>
          <a:ln>
            <a:solidFill>
              <a:srgbClr val="000000"/>
            </a:solidFill>
            <a:miter lim="800000"/>
            <a:headEnd/>
            <a:tailEnd/>
          </a:ln>
        </p:spPr>
      </p:sp>
    </p:spTree>
    <p:extLst>
      <p:ext uri="{BB962C8B-B14F-4D97-AF65-F5344CB8AC3E}">
        <p14:creationId xmlns:p14="http://schemas.microsoft.com/office/powerpoint/2010/main" val="1982405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CB8C4FD3-839F-CB49-B76B-A6197BE1EFB4}" type="datetime1">
              <a:rPr lang="en-US" smtClean="0"/>
              <a:pPr/>
              <a:t>11/4/15</a:t>
            </a:fld>
            <a:endParaRPr lang="en-US" dirty="0"/>
          </a:p>
        </p:txBody>
      </p:sp>
      <p:sp>
        <p:nvSpPr>
          <p:cNvPr id="5" name="Footer Placeholder 4"/>
          <p:cNvSpPr>
            <a:spLocks noGrp="1"/>
          </p:cNvSpPr>
          <p:nvPr>
            <p:ph type="ftr" sz="quarter" idx="11"/>
          </p:nvPr>
        </p:nvSpPr>
        <p:spPr/>
        <p:txBody>
          <a:bodyPr/>
          <a:lstStyle/>
          <a:p>
            <a:r>
              <a:rPr lang="en-US" dirty="0" smtClean="0"/>
              <a:t>Fall 2013 -- Lecture #15</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DE5C4C-2F6C-8143-A6B9-C21167B0D1A1}" type="datetime1">
              <a:rPr lang="en-US" smtClean="0"/>
              <a:pPr/>
              <a:t>11/4/15</a:t>
            </a:fld>
            <a:endParaRPr lang="en-US" dirty="0"/>
          </a:p>
        </p:txBody>
      </p:sp>
      <p:sp>
        <p:nvSpPr>
          <p:cNvPr id="5" name="Footer Placeholder 4"/>
          <p:cNvSpPr>
            <a:spLocks noGrp="1"/>
          </p:cNvSpPr>
          <p:nvPr>
            <p:ph type="ftr" sz="quarter" idx="11"/>
          </p:nvPr>
        </p:nvSpPr>
        <p:spPr/>
        <p:txBody>
          <a:bodyPr/>
          <a:lstStyle/>
          <a:p>
            <a:r>
              <a:rPr lang="en-US" dirty="0" smtClean="0"/>
              <a:t>Fall 2013 -- Lecture #15</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2922F3-8BC8-624B-9E4B-B53EAC39B8FA}" type="datetime1">
              <a:rPr lang="en-US" smtClean="0"/>
              <a:pPr/>
              <a:t>11/4/15</a:t>
            </a:fld>
            <a:endParaRPr lang="en-US" dirty="0"/>
          </a:p>
        </p:txBody>
      </p:sp>
      <p:sp>
        <p:nvSpPr>
          <p:cNvPr id="5" name="Footer Placeholder 4"/>
          <p:cNvSpPr>
            <a:spLocks noGrp="1"/>
          </p:cNvSpPr>
          <p:nvPr>
            <p:ph type="ftr" sz="quarter" idx="11"/>
          </p:nvPr>
        </p:nvSpPr>
        <p:spPr/>
        <p:txBody>
          <a:bodyPr/>
          <a:lstStyle/>
          <a:p>
            <a:r>
              <a:rPr lang="en-US" dirty="0" smtClean="0"/>
              <a:t>Fall 2013 -- Lecture #15</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0"/>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0"/>
            <a:ext cx="3848100" cy="992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2287588"/>
            <a:ext cx="3848100" cy="993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33400" y="914400"/>
            <a:ext cx="8153400" cy="2393950"/>
          </a:xfrm>
        </p:spPr>
        <p:txBody>
          <a:bodyPr/>
          <a:lstStyle/>
          <a:p>
            <a:pPr lvl="0"/>
            <a:endParaRPr lang="en-US" noProof="0" dirty="0"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Custom Layout">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lvl1pPr>
              <a:defRPr/>
            </a:lvl1pPr>
          </a:lstStyle>
          <a:p>
            <a:pPr>
              <a:defRPr/>
            </a:pPr>
            <a:fld id="{845CF6B1-C410-DE41-99C1-A52DCD7C2094}" type="slidenum">
              <a:rPr lang="en-US"/>
              <a:pPr>
                <a:defRPr/>
              </a:pPr>
              <a:t>‹#›</a:t>
            </a:fld>
            <a:endParaRPr lang="en-US" dirty="0"/>
          </a:p>
        </p:txBody>
      </p:sp>
    </p:spTree>
    <p:extLst>
      <p:ext uri="{BB962C8B-B14F-4D97-AF65-F5344CB8AC3E}">
        <p14:creationId xmlns:p14="http://schemas.microsoft.com/office/powerpoint/2010/main" val="3921760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49F542-6AAC-0E47-959B-00CEE8AB9FA6}" type="datetime1">
              <a:rPr lang="en-US" smtClean="0"/>
              <a:pPr/>
              <a:t>11/4/15</a:t>
            </a:fld>
            <a:endParaRPr lang="en-US" dirty="0"/>
          </a:p>
        </p:txBody>
      </p:sp>
      <p:sp>
        <p:nvSpPr>
          <p:cNvPr id="5" name="Footer Placeholder 4"/>
          <p:cNvSpPr>
            <a:spLocks noGrp="1"/>
          </p:cNvSpPr>
          <p:nvPr>
            <p:ph type="ftr" sz="quarter" idx="11"/>
          </p:nvPr>
        </p:nvSpPr>
        <p:spPr/>
        <p:txBody>
          <a:bodyPr/>
          <a:lstStyle/>
          <a:p>
            <a:r>
              <a:rPr lang="en-US" dirty="0" smtClean="0"/>
              <a:t>Fall 2013 -- Lecture #15</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45C622-59DB-644B-834E-0BA054630FEF}" type="datetime1">
              <a:rPr lang="en-US" smtClean="0"/>
              <a:pPr/>
              <a:t>11/4/15</a:t>
            </a:fld>
            <a:endParaRPr lang="en-US" dirty="0"/>
          </a:p>
        </p:txBody>
      </p:sp>
      <p:sp>
        <p:nvSpPr>
          <p:cNvPr id="5" name="Footer Placeholder 4"/>
          <p:cNvSpPr>
            <a:spLocks noGrp="1"/>
          </p:cNvSpPr>
          <p:nvPr>
            <p:ph type="ftr" sz="quarter" idx="11"/>
          </p:nvPr>
        </p:nvSpPr>
        <p:spPr/>
        <p:txBody>
          <a:bodyPr/>
          <a:lstStyle/>
          <a:p>
            <a:r>
              <a:rPr lang="en-US" dirty="0" smtClean="0"/>
              <a:t>Fall 2013 -- Lecture #15</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2B91DB-4D2B-3649-A923-DE738F94CC96}" type="datetime1">
              <a:rPr lang="en-US" smtClean="0"/>
              <a:pPr/>
              <a:t>11/4/15</a:t>
            </a:fld>
            <a:endParaRPr lang="en-US" dirty="0"/>
          </a:p>
        </p:txBody>
      </p:sp>
      <p:sp>
        <p:nvSpPr>
          <p:cNvPr id="6" name="Footer Placeholder 5"/>
          <p:cNvSpPr>
            <a:spLocks noGrp="1"/>
          </p:cNvSpPr>
          <p:nvPr>
            <p:ph type="ftr" sz="quarter" idx="11"/>
          </p:nvPr>
        </p:nvSpPr>
        <p:spPr/>
        <p:txBody>
          <a:bodyPr/>
          <a:lstStyle/>
          <a:p>
            <a:r>
              <a:rPr lang="en-US" dirty="0" smtClean="0"/>
              <a:t>Fall 2013 -- Lecture #15</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0CC187-4E74-0345-9AA4-EF3CEEF40715}" type="datetime1">
              <a:rPr lang="en-US" smtClean="0"/>
              <a:pPr/>
              <a:t>11/4/15</a:t>
            </a:fld>
            <a:endParaRPr lang="en-US" dirty="0"/>
          </a:p>
        </p:txBody>
      </p:sp>
      <p:sp>
        <p:nvSpPr>
          <p:cNvPr id="8" name="Footer Placeholder 7"/>
          <p:cNvSpPr>
            <a:spLocks noGrp="1"/>
          </p:cNvSpPr>
          <p:nvPr>
            <p:ph type="ftr" sz="quarter" idx="11"/>
          </p:nvPr>
        </p:nvSpPr>
        <p:spPr/>
        <p:txBody>
          <a:bodyPr/>
          <a:lstStyle/>
          <a:p>
            <a:r>
              <a:rPr lang="en-US" dirty="0" smtClean="0"/>
              <a:t>Fall 2013 -- Lecture #15</a:t>
            </a:r>
            <a:endParaRPr lang="en-US" dirty="0"/>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ECF144-9D44-BC40-86E8-6D9F2C16BD51}" type="datetime1">
              <a:rPr lang="en-US" smtClean="0"/>
              <a:pPr/>
              <a:t>11/4/15</a:t>
            </a:fld>
            <a:endParaRPr lang="en-US" dirty="0"/>
          </a:p>
        </p:txBody>
      </p:sp>
      <p:sp>
        <p:nvSpPr>
          <p:cNvPr id="4" name="Footer Placeholder 3"/>
          <p:cNvSpPr>
            <a:spLocks noGrp="1"/>
          </p:cNvSpPr>
          <p:nvPr>
            <p:ph type="ftr" sz="quarter" idx="11"/>
          </p:nvPr>
        </p:nvSpPr>
        <p:spPr/>
        <p:txBody>
          <a:bodyPr/>
          <a:lstStyle/>
          <a:p>
            <a:r>
              <a:rPr lang="en-US" dirty="0" smtClean="0"/>
              <a:t>Fall 2013 -- Lecture #15</a:t>
            </a:r>
            <a:endParaRPr lang="en-US" dirty="0"/>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BD76D7-DDE1-7E47-9267-E985B8D0C3CC}" type="datetime1">
              <a:rPr lang="en-US" smtClean="0"/>
              <a:pPr/>
              <a:t>11/4/15</a:t>
            </a:fld>
            <a:endParaRPr lang="en-US" dirty="0"/>
          </a:p>
        </p:txBody>
      </p:sp>
      <p:sp>
        <p:nvSpPr>
          <p:cNvPr id="3" name="Footer Placeholder 2"/>
          <p:cNvSpPr>
            <a:spLocks noGrp="1"/>
          </p:cNvSpPr>
          <p:nvPr>
            <p:ph type="ftr" sz="quarter" idx="11"/>
          </p:nvPr>
        </p:nvSpPr>
        <p:spPr/>
        <p:txBody>
          <a:bodyPr/>
          <a:lstStyle/>
          <a:p>
            <a:r>
              <a:rPr lang="en-US" dirty="0" smtClean="0"/>
              <a:t>Fall 2013 -- Lecture #15</a:t>
            </a:r>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96D919-1DDD-034C-8019-2500669B255A}" type="datetime1">
              <a:rPr lang="en-US" smtClean="0"/>
              <a:pPr/>
              <a:t>11/4/15</a:t>
            </a:fld>
            <a:endParaRPr lang="en-US" dirty="0"/>
          </a:p>
        </p:txBody>
      </p:sp>
      <p:sp>
        <p:nvSpPr>
          <p:cNvPr id="6" name="Footer Placeholder 5"/>
          <p:cNvSpPr>
            <a:spLocks noGrp="1"/>
          </p:cNvSpPr>
          <p:nvPr>
            <p:ph type="ftr" sz="quarter" idx="11"/>
          </p:nvPr>
        </p:nvSpPr>
        <p:spPr/>
        <p:txBody>
          <a:bodyPr/>
          <a:lstStyle/>
          <a:p>
            <a:r>
              <a:rPr lang="en-US" dirty="0" smtClean="0"/>
              <a:t>Fall 2013 -- Lecture #15</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23E8E0-25CE-884E-9E7D-20E856232ECC}" type="datetime1">
              <a:rPr lang="en-US" smtClean="0"/>
              <a:pPr/>
              <a:t>11/4/15</a:t>
            </a:fld>
            <a:endParaRPr lang="en-US" dirty="0"/>
          </a:p>
        </p:txBody>
      </p:sp>
      <p:sp>
        <p:nvSpPr>
          <p:cNvPr id="6" name="Footer Placeholder 5"/>
          <p:cNvSpPr>
            <a:spLocks noGrp="1"/>
          </p:cNvSpPr>
          <p:nvPr>
            <p:ph type="ftr" sz="quarter" idx="11"/>
          </p:nvPr>
        </p:nvSpPr>
        <p:spPr/>
        <p:txBody>
          <a:bodyPr/>
          <a:lstStyle/>
          <a:p>
            <a:r>
              <a:rPr lang="en-US" dirty="0" smtClean="0"/>
              <a:t>Fall 2013 -- Lecture #15</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6CFDFC-C3A6-F347-A06E-D4BB7389A97D}" type="datetime1">
              <a:rPr lang="en-US" smtClean="0"/>
              <a:pPr/>
              <a:t>11/4/15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Fall 2013 -- Lecture #15</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timing>
    <p:tnLst>
      <p:par>
        <p:cTn id="1" dur="indefinite" restart="never" nodeType="tmRoot"/>
      </p:par>
    </p:tnLst>
  </p:timing>
  <p:hf hdr="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0467" y="1503891"/>
            <a:ext cx="7772400" cy="1470025"/>
          </a:xfrm>
        </p:spPr>
        <p:txBody>
          <a:bodyPr>
            <a:noAutofit/>
          </a:bodyPr>
          <a:lstStyle/>
          <a:p>
            <a:pPr>
              <a:defRPr/>
            </a:pPr>
            <a:r>
              <a:rPr lang="en-US" sz="4000" dirty="0">
                <a:latin typeface="Calibri" charset="0"/>
                <a:ea typeface="ＭＳ Ｐゴシック" charset="0"/>
                <a:cs typeface="ＭＳ Ｐゴシック" charset="0"/>
              </a:rPr>
              <a:t>CS 61C: Great Ideas in Computer Architecture (Machine Structures)</a:t>
            </a:r>
            <a:br>
              <a:rPr lang="en-US" sz="4000" dirty="0">
                <a:latin typeface="Calibri" charset="0"/>
                <a:ea typeface="ＭＳ Ｐゴシック" charset="0"/>
                <a:cs typeface="ＭＳ Ｐゴシック" charset="0"/>
              </a:rPr>
            </a:br>
            <a:r>
              <a:rPr lang="en-US" sz="4000" i="1" dirty="0"/>
              <a:t>Thread-Level Parallelism (TLP) </a:t>
            </a:r>
            <a:br>
              <a:rPr lang="en-US" sz="4000" i="1" dirty="0"/>
            </a:br>
            <a:r>
              <a:rPr lang="en-US" sz="4000" i="1" dirty="0"/>
              <a:t>and </a:t>
            </a:r>
            <a:r>
              <a:rPr lang="en-US" sz="4000" i="1" dirty="0" err="1"/>
              <a:t>OpenMP</a:t>
            </a:r>
            <a:endParaRPr lang="en-US" sz="4000" i="1" dirty="0">
              <a:latin typeface="Calibri" charset="0"/>
              <a:ea typeface="ＭＳ Ｐゴシック" charset="0"/>
              <a:cs typeface="ＭＳ Ｐゴシック" charset="0"/>
            </a:endParaRPr>
          </a:p>
        </p:txBody>
      </p:sp>
      <p:sp>
        <p:nvSpPr>
          <p:cNvPr id="3" name="Subtitle 2"/>
          <p:cNvSpPr>
            <a:spLocks noGrp="1"/>
          </p:cNvSpPr>
          <p:nvPr>
            <p:ph type="subTitle" idx="1"/>
          </p:nvPr>
        </p:nvSpPr>
        <p:spPr>
          <a:xfrm>
            <a:off x="522571" y="3886200"/>
            <a:ext cx="8098858" cy="1752600"/>
          </a:xfrm>
        </p:spPr>
        <p:txBody>
          <a:bodyPr rtlCol="0">
            <a:normAutofit/>
          </a:bodyPr>
          <a:lstStyle/>
          <a:p>
            <a:r>
              <a:rPr lang="en-US" dirty="0"/>
              <a:t>Instructors:</a:t>
            </a:r>
          </a:p>
          <a:p>
            <a:r>
              <a:rPr lang="en-US" smtClean="0"/>
              <a:t>John Wawrzynek &amp; </a:t>
            </a:r>
            <a:r>
              <a:rPr lang="en-US" dirty="0"/>
              <a:t>Vladimir </a:t>
            </a:r>
            <a:r>
              <a:rPr lang="en-US" dirty="0" err="1"/>
              <a:t>Stojanovic</a:t>
            </a:r>
            <a:endParaRPr lang="en-US" dirty="0"/>
          </a:p>
          <a:p>
            <a:pPr eaLnBrk="1" fontAlgn="auto" hangingPunct="1">
              <a:spcAft>
                <a:spcPts val="0"/>
              </a:spcAft>
              <a:buFont typeface="Arial"/>
              <a:buNone/>
              <a:defRPr/>
            </a:pPr>
            <a:r>
              <a:rPr lang="en-US" dirty="0" smtClean="0">
                <a:ea typeface="+mn-ea"/>
                <a:cs typeface="+mn-cs"/>
              </a:rPr>
              <a:t>http://</a:t>
            </a:r>
            <a:r>
              <a:rPr lang="en-US" dirty="0" err="1" smtClean="0">
                <a:ea typeface="+mn-ea"/>
                <a:cs typeface="+mn-cs"/>
              </a:rPr>
              <a:t>inst.eecs.berkeley.edu</a:t>
            </a:r>
            <a:r>
              <a:rPr lang="en-US" dirty="0" smtClean="0">
                <a:ea typeface="+mn-ea"/>
                <a:cs typeface="+mn-cs"/>
              </a:rPr>
              <a:t>/~cs61c/</a:t>
            </a:r>
          </a:p>
        </p:txBody>
      </p:sp>
    </p:spTree>
    <p:extLst>
      <p:ext uri="{BB962C8B-B14F-4D97-AF65-F5344CB8AC3E}">
        <p14:creationId xmlns:p14="http://schemas.microsoft.com/office/powerpoint/2010/main" val="74278267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smtClean="0">
                <a:solidFill>
                  <a:schemeClr val="accent1"/>
                </a:solidFill>
                <a:latin typeface="Courier New" pitchFamily="49" charset="0"/>
                <a:cs typeface="Courier New" pitchFamily="49" charset="0"/>
              </a:rPr>
              <a:t>Parallel</a:t>
            </a:r>
            <a:r>
              <a:rPr lang="en-US" dirty="0" smtClean="0">
                <a:solidFill>
                  <a:schemeClr val="accent1"/>
                </a:solidFill>
              </a:rPr>
              <a:t> Statement Shorthand</a:t>
            </a:r>
            <a:endParaRPr lang="en-US" dirty="0">
              <a:solidFill>
                <a:schemeClr val="accent1"/>
              </a:solidFill>
            </a:endParaRPr>
          </a:p>
        </p:txBody>
      </p:sp>
      <p:sp>
        <p:nvSpPr>
          <p:cNvPr id="3" name="Content Placeholder 2"/>
          <p:cNvSpPr>
            <a:spLocks noGrp="1"/>
          </p:cNvSpPr>
          <p:nvPr>
            <p:ph idx="1"/>
          </p:nvPr>
        </p:nvSpPr>
        <p:spPr>
          <a:xfrm>
            <a:off x="457200" y="1600199"/>
            <a:ext cx="8229600" cy="4937760"/>
          </a:xfrm>
        </p:spPr>
        <p:txBody>
          <a:bodyPr>
            <a:normAutofit/>
          </a:bodyPr>
          <a:lstStyle/>
          <a:p>
            <a:pPr>
              <a:buNone/>
            </a:pPr>
            <a:r>
              <a:rPr lang="en-US" sz="2800" dirty="0" smtClean="0">
                <a:latin typeface="Courier New" pitchFamily="49" charset="0"/>
                <a:cs typeface="Courier New" pitchFamily="49" charset="0"/>
              </a:rPr>
              <a:t>#</a:t>
            </a:r>
            <a:r>
              <a:rPr lang="en-US" sz="2800" dirty="0" err="1" smtClean="0">
                <a:latin typeface="Courier New" pitchFamily="49" charset="0"/>
                <a:cs typeface="Courier New" pitchFamily="49" charset="0"/>
              </a:rPr>
              <a:t>pragma</a:t>
            </a:r>
            <a:r>
              <a:rPr lang="en-US" sz="2800" dirty="0" smtClean="0">
                <a:latin typeface="Courier New" pitchFamily="49" charset="0"/>
                <a:cs typeface="Courier New" pitchFamily="49" charset="0"/>
              </a:rPr>
              <a:t> </a:t>
            </a:r>
            <a:r>
              <a:rPr lang="en-US" sz="2800" dirty="0" err="1" smtClean="0">
                <a:latin typeface="Courier New" pitchFamily="49" charset="0"/>
                <a:cs typeface="Courier New" pitchFamily="49" charset="0"/>
              </a:rPr>
              <a:t>omp</a:t>
            </a:r>
            <a:r>
              <a:rPr lang="en-US" sz="2800" dirty="0" smtClean="0">
                <a:latin typeface="Courier New" pitchFamily="49" charset="0"/>
                <a:cs typeface="Courier New" pitchFamily="49" charset="0"/>
              </a:rPr>
              <a:t> </a:t>
            </a:r>
            <a:r>
              <a:rPr lang="en-US" sz="2800" dirty="0" smtClean="0">
                <a:solidFill>
                  <a:srgbClr val="FF0000"/>
                </a:solidFill>
                <a:latin typeface="Courier New" pitchFamily="49" charset="0"/>
                <a:cs typeface="Courier New" pitchFamily="49" charset="0"/>
              </a:rPr>
              <a:t>parallel</a:t>
            </a:r>
          </a:p>
          <a:p>
            <a:pPr>
              <a:buNone/>
            </a:pPr>
            <a:r>
              <a:rPr lang="en-US" sz="2800" dirty="0" smtClean="0">
                <a:latin typeface="Courier New" pitchFamily="49" charset="0"/>
                <a:cs typeface="Courier New" pitchFamily="49" charset="0"/>
              </a:rPr>
              <a:t>{</a:t>
            </a:r>
          </a:p>
          <a:p>
            <a:pPr>
              <a:buNone/>
            </a:pPr>
            <a:r>
              <a:rPr lang="en-US" sz="2800" dirty="0" smtClean="0">
                <a:latin typeface="Courier New" pitchFamily="49" charset="0"/>
                <a:cs typeface="Courier New" pitchFamily="49" charset="0"/>
              </a:rPr>
              <a:t>	#</a:t>
            </a:r>
            <a:r>
              <a:rPr lang="en-US" sz="2800" dirty="0" err="1" smtClean="0">
                <a:latin typeface="Courier New" pitchFamily="49" charset="0"/>
                <a:cs typeface="Courier New" pitchFamily="49" charset="0"/>
              </a:rPr>
              <a:t>pragma</a:t>
            </a:r>
            <a:r>
              <a:rPr lang="en-US" sz="2800" dirty="0" smtClean="0">
                <a:latin typeface="Courier New" pitchFamily="49" charset="0"/>
                <a:cs typeface="Courier New" pitchFamily="49" charset="0"/>
              </a:rPr>
              <a:t> </a:t>
            </a:r>
            <a:r>
              <a:rPr lang="en-US" sz="2800" dirty="0" err="1" smtClean="0">
                <a:latin typeface="Courier New" pitchFamily="49" charset="0"/>
                <a:cs typeface="Courier New" pitchFamily="49" charset="0"/>
              </a:rPr>
              <a:t>omp</a:t>
            </a:r>
            <a:r>
              <a:rPr lang="en-US" sz="2800" dirty="0" smtClean="0">
                <a:latin typeface="Courier New" pitchFamily="49" charset="0"/>
                <a:cs typeface="Courier New" pitchFamily="49" charset="0"/>
              </a:rPr>
              <a:t> </a:t>
            </a:r>
            <a:r>
              <a:rPr lang="en-US" sz="2800" dirty="0" smtClean="0">
                <a:solidFill>
                  <a:srgbClr val="FF0000"/>
                </a:solidFill>
                <a:latin typeface="Courier New" pitchFamily="49" charset="0"/>
                <a:cs typeface="Courier New" pitchFamily="49" charset="0"/>
              </a:rPr>
              <a:t>for</a:t>
            </a:r>
          </a:p>
          <a:p>
            <a:pPr>
              <a:buNone/>
            </a:pPr>
            <a:r>
              <a:rPr lang="en-US" sz="2800" dirty="0" smtClean="0">
                <a:latin typeface="Courier New" pitchFamily="49" charset="0"/>
                <a:cs typeface="Courier New" pitchFamily="49" charset="0"/>
              </a:rPr>
              <a:t>	for(</a:t>
            </a:r>
            <a:r>
              <a:rPr lang="en-US" sz="2800" dirty="0" err="1" smtClean="0">
                <a:latin typeface="Courier New" pitchFamily="49" charset="0"/>
                <a:cs typeface="Courier New" pitchFamily="49" charset="0"/>
              </a:rPr>
              <a:t>i</a:t>
            </a:r>
            <a:r>
              <a:rPr lang="en-US" sz="2800" dirty="0" smtClean="0">
                <a:latin typeface="Courier New" pitchFamily="49" charset="0"/>
                <a:cs typeface="Courier New" pitchFamily="49" charset="0"/>
              </a:rPr>
              <a:t>=0;i&lt;</a:t>
            </a:r>
            <a:r>
              <a:rPr lang="en-US" sz="2800" dirty="0" err="1" smtClean="0">
                <a:latin typeface="Courier New" pitchFamily="49" charset="0"/>
                <a:cs typeface="Courier New" pitchFamily="49" charset="0"/>
              </a:rPr>
              <a:t>len;i</a:t>
            </a:r>
            <a:r>
              <a:rPr lang="en-US" sz="2800" dirty="0" smtClean="0">
                <a:latin typeface="Courier New" pitchFamily="49" charset="0"/>
                <a:cs typeface="Courier New" pitchFamily="49" charset="0"/>
              </a:rPr>
              <a:t>++) { … }</a:t>
            </a:r>
          </a:p>
          <a:p>
            <a:pPr>
              <a:buNone/>
            </a:pPr>
            <a:r>
              <a:rPr lang="en-US" sz="2800" dirty="0" smtClean="0">
                <a:latin typeface="Courier New" pitchFamily="49" charset="0"/>
                <a:cs typeface="Courier New" pitchFamily="49" charset="0"/>
              </a:rPr>
              <a:t>}</a:t>
            </a:r>
          </a:p>
          <a:p>
            <a:pPr>
              <a:buNone/>
            </a:pPr>
            <a:r>
              <a:rPr lang="en-US" dirty="0" smtClean="0">
                <a:latin typeface="+mj-lt"/>
                <a:cs typeface="Courier New" pitchFamily="49" charset="0"/>
              </a:rPr>
              <a:t>can be shortened to:</a:t>
            </a:r>
            <a:endParaRPr lang="en-US" dirty="0" smtClean="0">
              <a:latin typeface="Courier New" pitchFamily="49" charset="0"/>
              <a:cs typeface="Courier New" pitchFamily="49" charset="0"/>
            </a:endParaRPr>
          </a:p>
          <a:p>
            <a:pPr>
              <a:buNone/>
            </a:pPr>
            <a:r>
              <a:rPr lang="en-US" sz="2800" dirty="0" smtClean="0">
                <a:latin typeface="Courier New" pitchFamily="49" charset="0"/>
                <a:cs typeface="Courier New" pitchFamily="49" charset="0"/>
              </a:rPr>
              <a:t>#</a:t>
            </a:r>
            <a:r>
              <a:rPr lang="en-US" sz="2800" dirty="0" err="1" smtClean="0">
                <a:latin typeface="Courier New" pitchFamily="49" charset="0"/>
                <a:cs typeface="Courier New" pitchFamily="49" charset="0"/>
              </a:rPr>
              <a:t>pragma</a:t>
            </a:r>
            <a:r>
              <a:rPr lang="en-US" sz="2800" dirty="0" smtClean="0">
                <a:latin typeface="Courier New" pitchFamily="49" charset="0"/>
                <a:cs typeface="Courier New" pitchFamily="49" charset="0"/>
              </a:rPr>
              <a:t> </a:t>
            </a:r>
            <a:r>
              <a:rPr lang="en-US" sz="2800" dirty="0" err="1" smtClean="0">
                <a:latin typeface="Courier New" pitchFamily="49" charset="0"/>
                <a:cs typeface="Courier New" pitchFamily="49" charset="0"/>
              </a:rPr>
              <a:t>omp</a:t>
            </a:r>
            <a:r>
              <a:rPr lang="en-US" sz="2800" dirty="0" smtClean="0">
                <a:latin typeface="Courier New" pitchFamily="49" charset="0"/>
                <a:cs typeface="Courier New" pitchFamily="49" charset="0"/>
              </a:rPr>
              <a:t> </a:t>
            </a:r>
            <a:r>
              <a:rPr lang="en-US" sz="2800" dirty="0" smtClean="0">
                <a:solidFill>
                  <a:srgbClr val="FF0000"/>
                </a:solidFill>
                <a:latin typeface="Courier New" pitchFamily="49" charset="0"/>
                <a:cs typeface="Courier New" pitchFamily="49" charset="0"/>
              </a:rPr>
              <a:t>parallel for</a:t>
            </a:r>
          </a:p>
          <a:p>
            <a:pPr>
              <a:buNone/>
            </a:pPr>
            <a:r>
              <a:rPr lang="en-US" sz="2800" dirty="0" smtClean="0">
                <a:latin typeface="Courier New" pitchFamily="49" charset="0"/>
                <a:cs typeface="Courier New" pitchFamily="49" charset="0"/>
              </a:rPr>
              <a:t>  for(</a:t>
            </a:r>
            <a:r>
              <a:rPr lang="en-US" sz="2800" dirty="0" err="1" smtClean="0">
                <a:latin typeface="Courier New" pitchFamily="49" charset="0"/>
                <a:cs typeface="Courier New" pitchFamily="49" charset="0"/>
              </a:rPr>
              <a:t>i</a:t>
            </a:r>
            <a:r>
              <a:rPr lang="en-US" sz="2800" dirty="0" smtClean="0">
                <a:latin typeface="Courier New" pitchFamily="49" charset="0"/>
                <a:cs typeface="Courier New" pitchFamily="49" charset="0"/>
              </a:rPr>
              <a:t>=0;i&lt;</a:t>
            </a:r>
            <a:r>
              <a:rPr lang="en-US" sz="2800" dirty="0" err="1" smtClean="0">
                <a:latin typeface="Courier New" pitchFamily="49" charset="0"/>
                <a:cs typeface="Courier New" pitchFamily="49" charset="0"/>
              </a:rPr>
              <a:t>len;i</a:t>
            </a:r>
            <a:r>
              <a:rPr lang="en-US" sz="2800" dirty="0" smtClean="0">
                <a:latin typeface="Courier New" pitchFamily="49" charset="0"/>
                <a:cs typeface="Courier New" pitchFamily="49" charset="0"/>
              </a:rPr>
              <a:t>++) { … }</a:t>
            </a:r>
          </a:p>
          <a:p>
            <a:pPr>
              <a:spcBef>
                <a:spcPts val="2400"/>
              </a:spcBef>
            </a:pPr>
            <a:r>
              <a:rPr lang="en-US" sz="2800" dirty="0" smtClean="0">
                <a:latin typeface="+mj-lt"/>
                <a:cs typeface="Courier New" pitchFamily="49" charset="0"/>
              </a:rPr>
              <a:t>Also works for </a:t>
            </a:r>
            <a:r>
              <a:rPr lang="en-US" sz="2600" dirty="0" smtClean="0">
                <a:latin typeface="Courier New" pitchFamily="49" charset="0"/>
                <a:cs typeface="Courier New" pitchFamily="49" charset="0"/>
              </a:rPr>
              <a:t>sections</a:t>
            </a:r>
            <a:endParaRPr lang="en-US" sz="2600" dirty="0">
              <a:latin typeface="Courier New" pitchFamily="49" charset="0"/>
              <a:cs typeface="Courier New" pitchFamily="49" charset="0"/>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pPr/>
              <a:t>10</a:t>
            </a:fld>
            <a:endParaRPr lang="en-US" dirty="0"/>
          </a:p>
        </p:txBody>
      </p:sp>
      <p:grpSp>
        <p:nvGrpSpPr>
          <p:cNvPr id="12" name="Group 11"/>
          <p:cNvGrpSpPr/>
          <p:nvPr/>
        </p:nvGrpSpPr>
        <p:grpSpPr>
          <a:xfrm>
            <a:off x="4132163" y="1851950"/>
            <a:ext cx="4859437" cy="1200329"/>
            <a:chOff x="4132163" y="1851950"/>
            <a:chExt cx="4859437" cy="1200329"/>
          </a:xfrm>
        </p:grpSpPr>
        <p:cxnSp>
          <p:nvCxnSpPr>
            <p:cNvPr id="8" name="Straight Arrow Connector 7"/>
            <p:cNvCxnSpPr/>
            <p:nvPr/>
          </p:nvCxnSpPr>
          <p:spPr>
            <a:xfrm flipH="1">
              <a:off x="4132163" y="2110154"/>
              <a:ext cx="2655499" cy="66776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27133" y="1851950"/>
              <a:ext cx="2164467" cy="1200329"/>
            </a:xfrm>
            <a:prstGeom prst="rect">
              <a:avLst/>
            </a:prstGeom>
            <a:noFill/>
          </p:spPr>
          <p:txBody>
            <a:bodyPr wrap="square" rtlCol="0">
              <a:spAutoFit/>
            </a:bodyPr>
            <a:lstStyle/>
            <a:p>
              <a:r>
                <a:rPr lang="en-US" sz="2400" dirty="0" smtClean="0">
                  <a:solidFill>
                    <a:srgbClr val="FF0000"/>
                  </a:solidFill>
                </a:rPr>
                <a:t>This is the only directive in the parallel section</a:t>
              </a:r>
              <a:endParaRPr lang="en-US" sz="2400" dirty="0">
                <a:solidFill>
                  <a:srgbClr val="FF0000"/>
                </a:solidFill>
              </a:endParaRPr>
            </a:p>
          </p:txBody>
        </p:sp>
      </p:grpSp>
    </p:spTree>
    <p:extLst>
      <p:ext uri="{BB962C8B-B14F-4D97-AF65-F5344CB8AC3E}">
        <p14:creationId xmlns:p14="http://schemas.microsoft.com/office/powerpoint/2010/main" val="180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9793"/>
            <a:ext cx="8229600" cy="1077525"/>
          </a:xfrm>
        </p:spPr>
        <p:txBody>
          <a:bodyPr>
            <a:normAutofit/>
          </a:bodyPr>
          <a:lstStyle/>
          <a:p>
            <a:r>
              <a:rPr lang="en-US" dirty="0" smtClean="0">
                <a:solidFill>
                  <a:schemeClr val="accent1"/>
                </a:solidFill>
              </a:rPr>
              <a:t>Building Block: </a:t>
            </a:r>
            <a:r>
              <a:rPr lang="en-US" dirty="0" smtClean="0">
                <a:solidFill>
                  <a:schemeClr val="accent1"/>
                </a:solidFill>
                <a:latin typeface="Courier New"/>
                <a:cs typeface="Courier New"/>
              </a:rPr>
              <a:t>for</a:t>
            </a:r>
            <a:r>
              <a:rPr lang="en-US" dirty="0" smtClean="0">
                <a:solidFill>
                  <a:schemeClr val="accent1"/>
                </a:solidFill>
                <a:cs typeface="Courier New"/>
              </a:rPr>
              <a:t> </a:t>
            </a:r>
            <a:r>
              <a:rPr lang="en-US" dirty="0" smtClean="0">
                <a:solidFill>
                  <a:schemeClr val="accent1"/>
                </a:solidFill>
              </a:rPr>
              <a:t>loop</a:t>
            </a:r>
            <a:endParaRPr lang="en-US" dirty="0">
              <a:solidFill>
                <a:schemeClr val="accent1"/>
              </a:solidFill>
            </a:endParaRPr>
          </a:p>
        </p:txBody>
      </p:sp>
      <p:sp>
        <p:nvSpPr>
          <p:cNvPr id="10243" name="Content Placeholder 2"/>
          <p:cNvSpPr>
            <a:spLocks noGrp="1"/>
          </p:cNvSpPr>
          <p:nvPr>
            <p:ph idx="1"/>
          </p:nvPr>
        </p:nvSpPr>
        <p:spPr>
          <a:xfrm>
            <a:off x="457200" y="1600199"/>
            <a:ext cx="8229600" cy="4937760"/>
          </a:xfrm>
        </p:spPr>
        <p:txBody>
          <a:bodyPr>
            <a:normAutofit fontScale="85000" lnSpcReduction="10000"/>
          </a:bodyPr>
          <a:lstStyle/>
          <a:p>
            <a:pPr>
              <a:buNone/>
            </a:pPr>
            <a:r>
              <a:rPr lang="en-US" sz="2800" b="1" dirty="0" smtClean="0">
                <a:latin typeface="Courier New"/>
                <a:cs typeface="Courier New"/>
              </a:rPr>
              <a:t>for (i=0; i&lt;max; i++) zero[i] = 0;</a:t>
            </a:r>
            <a:endParaRPr lang="en-US" dirty="0" smtClean="0"/>
          </a:p>
          <a:p>
            <a:pPr>
              <a:spcBef>
                <a:spcPts val="2400"/>
              </a:spcBef>
            </a:pPr>
            <a:r>
              <a:rPr lang="en-US" dirty="0" smtClean="0"/>
              <a:t>Breaks </a:t>
            </a:r>
            <a:r>
              <a:rPr lang="en-US" i="1" dirty="0" smtClean="0"/>
              <a:t>for loop </a:t>
            </a:r>
            <a:r>
              <a:rPr lang="en-US" dirty="0" smtClean="0"/>
              <a:t>into chunks, and allocate each to a separate thread</a:t>
            </a:r>
          </a:p>
          <a:p>
            <a:pPr lvl="1"/>
            <a:r>
              <a:rPr lang="en-US" dirty="0" smtClean="0"/>
              <a:t>e.g. if </a:t>
            </a:r>
            <a:r>
              <a:rPr lang="en-US" sz="2600" dirty="0" smtClean="0">
                <a:latin typeface="Courier New" pitchFamily="49" charset="0"/>
                <a:cs typeface="Courier New" pitchFamily="49" charset="0"/>
              </a:rPr>
              <a:t>max</a:t>
            </a:r>
            <a:r>
              <a:rPr lang="en-US" dirty="0" smtClean="0"/>
              <a:t> = 100 with 2 threads:</a:t>
            </a:r>
            <a:br>
              <a:rPr lang="en-US" dirty="0" smtClean="0"/>
            </a:br>
            <a:r>
              <a:rPr lang="en-US" dirty="0" smtClean="0"/>
              <a:t>	assign 0-49 to thread 0, and 50-99 to thread 1</a:t>
            </a:r>
          </a:p>
          <a:p>
            <a:r>
              <a:rPr lang="en-US" dirty="0" smtClean="0"/>
              <a:t>Must have relatively simple “shape” for an </a:t>
            </a:r>
            <a:r>
              <a:rPr lang="en-US" dirty="0" err="1" smtClean="0"/>
              <a:t>OpenMP</a:t>
            </a:r>
            <a:r>
              <a:rPr lang="en-US" dirty="0" smtClean="0"/>
              <a:t>-aware compiler to be able to parallelize it</a:t>
            </a:r>
          </a:p>
          <a:p>
            <a:pPr lvl="1"/>
            <a:r>
              <a:rPr lang="en-US" dirty="0" smtClean="0"/>
              <a:t>Necessary for the run-time system to be able to determine how many of the loop iterations to assign to each thread</a:t>
            </a:r>
          </a:p>
          <a:p>
            <a:r>
              <a:rPr lang="en-US" dirty="0" smtClean="0"/>
              <a:t>No premature exits from the loop allowed</a:t>
            </a:r>
          </a:p>
          <a:p>
            <a:pPr lvl="1"/>
            <a:r>
              <a:rPr lang="en-US" dirty="0" smtClean="0"/>
              <a:t>i.e. No </a:t>
            </a:r>
            <a:r>
              <a:rPr lang="en-US" sz="2600" dirty="0" smtClean="0">
                <a:latin typeface="Courier New" pitchFamily="49" charset="0"/>
                <a:cs typeface="Courier New" pitchFamily="49" charset="0"/>
              </a:rPr>
              <a:t>break</a:t>
            </a:r>
            <a:r>
              <a:rPr lang="en-US" dirty="0" smtClean="0"/>
              <a:t>, </a:t>
            </a:r>
            <a:r>
              <a:rPr lang="en-US" sz="2600" dirty="0" smtClean="0">
                <a:latin typeface="Courier New" pitchFamily="49" charset="0"/>
                <a:cs typeface="Courier New" pitchFamily="49" charset="0"/>
              </a:rPr>
              <a:t>return</a:t>
            </a:r>
            <a:r>
              <a:rPr lang="en-US" dirty="0" smtClean="0"/>
              <a:t>, </a:t>
            </a:r>
            <a:r>
              <a:rPr lang="en-US" sz="2600" dirty="0" smtClean="0">
                <a:latin typeface="Courier New" pitchFamily="49" charset="0"/>
                <a:cs typeface="Courier New" pitchFamily="49" charset="0"/>
              </a:rPr>
              <a:t>exit</a:t>
            </a:r>
            <a:r>
              <a:rPr lang="en-US" dirty="0" smtClean="0"/>
              <a:t>, </a:t>
            </a:r>
            <a:r>
              <a:rPr lang="en-US" sz="2600" dirty="0" smtClean="0">
                <a:latin typeface="Courier New" pitchFamily="49" charset="0"/>
                <a:cs typeface="Courier New" pitchFamily="49" charset="0"/>
              </a:rPr>
              <a:t>goto</a:t>
            </a:r>
            <a:r>
              <a:rPr lang="en-US" dirty="0" smtClean="0"/>
              <a:t> statements</a:t>
            </a:r>
          </a:p>
          <a:p>
            <a:pPr lvl="1"/>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11</a:t>
            </a:fld>
            <a:endParaRPr lang="en-US" dirty="0"/>
          </a:p>
        </p:txBody>
      </p:sp>
      <p:grpSp>
        <p:nvGrpSpPr>
          <p:cNvPr id="12" name="Group 11"/>
          <p:cNvGrpSpPr/>
          <p:nvPr/>
        </p:nvGrpSpPr>
        <p:grpSpPr>
          <a:xfrm>
            <a:off x="6829063" y="5312780"/>
            <a:ext cx="2314938" cy="1200329"/>
            <a:chOff x="6829063" y="5312780"/>
            <a:chExt cx="2314938" cy="1200329"/>
          </a:xfrm>
        </p:grpSpPr>
        <p:cxnSp>
          <p:nvCxnSpPr>
            <p:cNvPr id="10" name="Straight Arrow Connector 9"/>
            <p:cNvCxnSpPr/>
            <p:nvPr/>
          </p:nvCxnSpPr>
          <p:spPr>
            <a:xfrm flipH="1">
              <a:off x="6829063" y="5555848"/>
              <a:ext cx="601884"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444155" y="5312780"/>
              <a:ext cx="1699846" cy="1200329"/>
            </a:xfrm>
            <a:prstGeom prst="rect">
              <a:avLst/>
            </a:prstGeom>
            <a:noFill/>
          </p:spPr>
          <p:txBody>
            <a:bodyPr wrap="square" rtlCol="0">
              <a:spAutoFit/>
            </a:bodyPr>
            <a:lstStyle/>
            <a:p>
              <a:r>
                <a:rPr lang="en-US" dirty="0" smtClean="0">
                  <a:solidFill>
                    <a:srgbClr val="FF0000"/>
                  </a:solidFill>
                </a:rPr>
                <a:t>In general, don’t jump outside of any </a:t>
              </a:r>
              <a:r>
                <a:rPr lang="en-US" dirty="0" err="1" smtClean="0">
                  <a:solidFill>
                    <a:srgbClr val="FF0000"/>
                  </a:solidFill>
                </a:rPr>
                <a:t>pragma</a:t>
              </a:r>
              <a:r>
                <a:rPr lang="en-US" dirty="0" smtClean="0">
                  <a:solidFill>
                    <a:srgbClr val="FF0000"/>
                  </a:solidFill>
                </a:rPr>
                <a:t> block</a:t>
              </a:r>
              <a:endParaRPr lang="en-US" dirty="0">
                <a:solidFill>
                  <a:srgbClr val="FF0000"/>
                </a:solidFill>
              </a:endParaRPr>
            </a:p>
          </p:txBody>
        </p:sp>
      </p:grpSp>
    </p:spTree>
    <p:extLst>
      <p:ext uri="{BB962C8B-B14F-4D97-AF65-F5344CB8AC3E}">
        <p14:creationId xmlns:p14="http://schemas.microsoft.com/office/powerpoint/2010/main" val="129898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4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4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Parallel </a:t>
            </a:r>
            <a:r>
              <a:rPr lang="en-US" dirty="0" smtClean="0">
                <a:solidFill>
                  <a:schemeClr val="accent1"/>
                </a:solidFill>
                <a:latin typeface="Courier New"/>
                <a:cs typeface="Courier New"/>
              </a:rPr>
              <a:t>for</a:t>
            </a:r>
            <a:r>
              <a:rPr lang="en-US" dirty="0" smtClean="0">
                <a:solidFill>
                  <a:schemeClr val="accent1"/>
                </a:solidFill>
                <a:cs typeface="Courier New"/>
              </a:rPr>
              <a:t> </a:t>
            </a:r>
            <a:r>
              <a:rPr lang="en-US" i="1" dirty="0" smtClean="0">
                <a:solidFill>
                  <a:schemeClr val="accent1"/>
                </a:solidFill>
              </a:rPr>
              <a:t>pragma</a:t>
            </a:r>
            <a:endParaRPr lang="en-US" i="1" dirty="0">
              <a:solidFill>
                <a:schemeClr val="accent1"/>
              </a:solidFill>
            </a:endParaRPr>
          </a:p>
        </p:txBody>
      </p:sp>
      <p:sp>
        <p:nvSpPr>
          <p:cNvPr id="3" name="Content Placeholder 2"/>
          <p:cNvSpPr>
            <a:spLocks noGrp="1"/>
          </p:cNvSpPr>
          <p:nvPr>
            <p:ph idx="1"/>
          </p:nvPr>
        </p:nvSpPr>
        <p:spPr>
          <a:xfrm>
            <a:off x="541863" y="1511300"/>
            <a:ext cx="7166876" cy="5346700"/>
          </a:xfrm>
        </p:spPr>
        <p:txBody>
          <a:bodyPr>
            <a:normAutofit fontScale="77500" lnSpcReduction="20000"/>
          </a:bodyPr>
          <a:lstStyle/>
          <a:p>
            <a:pPr>
              <a:buNone/>
            </a:pPr>
            <a:r>
              <a:rPr lang="en-US" b="1" dirty="0" smtClean="0">
                <a:solidFill>
                  <a:srgbClr val="FF0000"/>
                </a:solidFill>
                <a:latin typeface="Courier New"/>
                <a:cs typeface="Courier New"/>
              </a:rPr>
              <a:t>#pragma omp parallel for</a:t>
            </a:r>
          </a:p>
          <a:p>
            <a:pPr>
              <a:buNone/>
            </a:pPr>
            <a:r>
              <a:rPr lang="en-US" b="1" dirty="0" smtClean="0">
                <a:latin typeface="Courier New"/>
                <a:cs typeface="Courier New"/>
              </a:rPr>
              <a:t>  for (i=0; i&lt;max; i++) zero[i] = 0;</a:t>
            </a:r>
            <a:endParaRPr lang="en-US" b="1" dirty="0" smtClean="0"/>
          </a:p>
          <a:p>
            <a:pPr>
              <a:spcBef>
                <a:spcPts val="2400"/>
              </a:spcBef>
            </a:pPr>
            <a:r>
              <a:rPr lang="en-US" sz="3613" dirty="0" smtClean="0"/>
              <a:t>Master thread creates additional threads, each with a separate execution context</a:t>
            </a:r>
          </a:p>
          <a:p>
            <a:r>
              <a:rPr lang="en-US" sz="3613" dirty="0" smtClean="0"/>
              <a:t>All variables declared outside for loop are shared by default, except for loop index which is </a:t>
            </a:r>
            <a:r>
              <a:rPr lang="en-US" sz="3613" i="1" dirty="0" smtClean="0">
                <a:solidFill>
                  <a:srgbClr val="FF0000"/>
                </a:solidFill>
              </a:rPr>
              <a:t>private </a:t>
            </a:r>
            <a:r>
              <a:rPr lang="en-US" sz="3613" dirty="0" smtClean="0"/>
              <a:t>per thread (Why?)</a:t>
            </a:r>
          </a:p>
          <a:p>
            <a:r>
              <a:rPr lang="en-US" sz="3613" dirty="0" smtClean="0"/>
              <a:t>Implicit “barrier” synchronization at end of for loop</a:t>
            </a:r>
          </a:p>
          <a:p>
            <a:r>
              <a:rPr lang="en-US" sz="3613" dirty="0" smtClean="0"/>
              <a:t>Divide index regions sequentially per thread</a:t>
            </a:r>
          </a:p>
          <a:p>
            <a:pPr lvl="1"/>
            <a:r>
              <a:rPr lang="en-US" sz="3097" dirty="0" smtClean="0"/>
              <a:t>Thread 0 gets 0, 1, …, (max/n)-1; </a:t>
            </a:r>
          </a:p>
          <a:p>
            <a:pPr lvl="1"/>
            <a:r>
              <a:rPr lang="en-US" sz="3097" dirty="0" smtClean="0"/>
              <a:t>Thread 1 gets max/</a:t>
            </a:r>
            <a:r>
              <a:rPr lang="en-US" sz="3097" dirty="0" err="1" smtClean="0"/>
              <a:t>n</a:t>
            </a:r>
            <a:r>
              <a:rPr lang="en-US" sz="3097" dirty="0" smtClean="0"/>
              <a:t>, max/n+1, …, 2*(max/n)-1</a:t>
            </a:r>
          </a:p>
          <a:p>
            <a:pPr lvl="1"/>
            <a:r>
              <a:rPr lang="en-US" sz="3097" dirty="0" smtClean="0"/>
              <a:t>Why?</a:t>
            </a:r>
            <a:endParaRPr lang="en-US" sz="3097"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12</a:t>
            </a:fld>
            <a:endParaRPr lang="en-US" dirty="0"/>
          </a:p>
        </p:txBody>
      </p:sp>
      <p:pic>
        <p:nvPicPr>
          <p:cNvPr id="10" name="Picture 2"/>
          <p:cNvPicPr>
            <a:picLocks noChangeAspect="1" noChangeArrowheads="1"/>
          </p:cNvPicPr>
          <p:nvPr/>
        </p:nvPicPr>
        <p:blipFill rotWithShape="1">
          <a:blip r:embed="rId2"/>
          <a:srcRect r="29469"/>
          <a:stretch/>
        </p:blipFill>
        <p:spPr bwMode="auto">
          <a:xfrm>
            <a:off x="7594600" y="2590800"/>
            <a:ext cx="1397000" cy="2890205"/>
          </a:xfrm>
          <a:prstGeom prst="rect">
            <a:avLst/>
          </a:prstGeom>
          <a:noFill/>
          <a:ln w="9525">
            <a:noFill/>
            <a:miter lim="800000"/>
            <a:headEnd/>
            <a:tailEnd/>
          </a:ln>
          <a:effectLst/>
        </p:spPr>
      </p:pic>
    </p:spTree>
    <p:extLst>
      <p:ext uri="{BB962C8B-B14F-4D97-AF65-F5344CB8AC3E}">
        <p14:creationId xmlns:p14="http://schemas.microsoft.com/office/powerpoint/2010/main" val="3722560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OpenMP Timing</a:t>
            </a:r>
            <a:endParaRPr lang="en-US" dirty="0">
              <a:solidFill>
                <a:schemeClr val="accent1"/>
              </a:solidFill>
            </a:endParaRPr>
          </a:p>
        </p:txBody>
      </p:sp>
      <p:sp>
        <p:nvSpPr>
          <p:cNvPr id="3" name="Content Placeholder 2"/>
          <p:cNvSpPr>
            <a:spLocks noGrp="1"/>
          </p:cNvSpPr>
          <p:nvPr>
            <p:ph idx="1"/>
          </p:nvPr>
        </p:nvSpPr>
        <p:spPr>
          <a:xfrm>
            <a:off x="457200" y="1600199"/>
            <a:ext cx="8229600" cy="4937760"/>
          </a:xfrm>
        </p:spPr>
        <p:txBody>
          <a:bodyPr>
            <a:normAutofit/>
          </a:bodyPr>
          <a:lstStyle/>
          <a:p>
            <a:r>
              <a:rPr lang="en-US" dirty="0" smtClean="0"/>
              <a:t>Elapsed wall clock time:</a:t>
            </a:r>
          </a:p>
          <a:p>
            <a:pPr>
              <a:buNone/>
            </a:pPr>
            <a:r>
              <a:rPr lang="en-US" dirty="0" smtClean="0">
                <a:latin typeface="Courier New"/>
                <a:cs typeface="Courier New"/>
              </a:rPr>
              <a:t>		</a:t>
            </a:r>
            <a:r>
              <a:rPr lang="en-US" dirty="0" smtClean="0">
                <a:solidFill>
                  <a:srgbClr val="FF0000"/>
                </a:solidFill>
                <a:latin typeface="Courier New"/>
                <a:cs typeface="Courier New"/>
              </a:rPr>
              <a:t>double </a:t>
            </a:r>
            <a:r>
              <a:rPr lang="en-US" dirty="0" err="1" smtClean="0">
                <a:solidFill>
                  <a:srgbClr val="FF0000"/>
                </a:solidFill>
                <a:latin typeface="Courier New"/>
                <a:cs typeface="Courier New"/>
              </a:rPr>
              <a:t>omp_get_wtime</a:t>
            </a:r>
            <a:r>
              <a:rPr lang="en-US" dirty="0" smtClean="0">
                <a:solidFill>
                  <a:srgbClr val="FF0000"/>
                </a:solidFill>
                <a:latin typeface="Courier New"/>
                <a:cs typeface="Courier New"/>
              </a:rPr>
              <a:t>(void); </a:t>
            </a:r>
          </a:p>
          <a:p>
            <a:pPr lvl="1"/>
            <a:r>
              <a:rPr lang="en-US" dirty="0" smtClean="0"/>
              <a:t>Returns elapsed wall clock time in seconds</a:t>
            </a:r>
          </a:p>
          <a:p>
            <a:pPr lvl="1"/>
            <a:r>
              <a:rPr lang="en-US" dirty="0" smtClean="0"/>
              <a:t>Time is measured per thread, no guarantee can be made that two distinct threads measure the same time</a:t>
            </a:r>
          </a:p>
          <a:p>
            <a:pPr lvl="1"/>
            <a:r>
              <a:rPr lang="en-US" dirty="0" smtClean="0"/>
              <a:t>Time is measured from “some time in the past,” so subtract results of two calls to </a:t>
            </a:r>
            <a:r>
              <a:rPr lang="en-US" sz="2600" dirty="0" err="1" smtClean="0">
                <a:latin typeface="Courier New" pitchFamily="49" charset="0"/>
                <a:cs typeface="Courier New" pitchFamily="49" charset="0"/>
              </a:rPr>
              <a:t>omp_get_wtime</a:t>
            </a:r>
            <a:r>
              <a:rPr lang="en-US" sz="2600" dirty="0" smtClean="0">
                <a:latin typeface="Courier New" pitchFamily="49" charset="0"/>
                <a:cs typeface="Courier New" pitchFamily="49" charset="0"/>
              </a:rPr>
              <a:t> </a:t>
            </a:r>
            <a:r>
              <a:rPr lang="en-US" dirty="0" smtClean="0"/>
              <a:t>to get elapsed time</a:t>
            </a:r>
            <a:endParaRPr lang="en-US" sz="2600" dirty="0" smtClean="0">
              <a:latin typeface="Courier New" pitchFamily="49" charset="0"/>
              <a:cs typeface="Courier New" pitchFamily="49" charset="0"/>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pPr/>
              <a:t>13</a:t>
            </a:fld>
            <a:endParaRPr lang="en-US" dirty="0"/>
          </a:p>
        </p:txBody>
      </p:sp>
    </p:spTree>
    <p:extLst>
      <p:ext uri="{BB962C8B-B14F-4D97-AF65-F5344CB8AC3E}">
        <p14:creationId xmlns:p14="http://schemas.microsoft.com/office/powerpoint/2010/main" val="39998340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541" y="95050"/>
            <a:ext cx="8229600" cy="597645"/>
          </a:xfrm>
        </p:spPr>
        <p:txBody>
          <a:bodyPr>
            <a:normAutofit fontScale="90000"/>
          </a:bodyPr>
          <a:lstStyle/>
          <a:p>
            <a:r>
              <a:rPr lang="en-US" dirty="0" smtClean="0">
                <a:solidFill>
                  <a:schemeClr val="accent1"/>
                </a:solidFill>
              </a:rPr>
              <a:t>Matrix Multiply in OpenMP</a:t>
            </a:r>
            <a:endParaRPr lang="en-US" dirty="0">
              <a:solidFill>
                <a:schemeClr val="accent1"/>
              </a:solidFill>
            </a:endParaRPr>
          </a:p>
        </p:txBody>
      </p:sp>
      <p:sp>
        <p:nvSpPr>
          <p:cNvPr id="3" name="Content Placeholder 2"/>
          <p:cNvSpPr>
            <a:spLocks noGrp="1"/>
          </p:cNvSpPr>
          <p:nvPr>
            <p:ph idx="1"/>
          </p:nvPr>
        </p:nvSpPr>
        <p:spPr>
          <a:xfrm>
            <a:off x="251933" y="997299"/>
            <a:ext cx="8229600" cy="4937760"/>
          </a:xfrm>
        </p:spPr>
        <p:txBody>
          <a:bodyPr>
            <a:normAutofit lnSpcReduction="10000"/>
          </a:bodyPr>
          <a:lstStyle/>
          <a:p>
            <a:pPr>
              <a:buNone/>
            </a:pPr>
            <a:r>
              <a:rPr lang="en-US" sz="2000" b="1" dirty="0" smtClean="0">
                <a:latin typeface="Courier New"/>
                <a:cs typeface="Courier New"/>
              </a:rPr>
              <a:t>// C[M][N] = A[M][P] × B[P][N]</a:t>
            </a:r>
          </a:p>
          <a:p>
            <a:pPr>
              <a:buNone/>
            </a:pPr>
            <a:r>
              <a:rPr lang="en-US" sz="2000" dirty="0" err="1" smtClean="0">
                <a:latin typeface="Courier New"/>
                <a:cs typeface="Courier New"/>
              </a:rPr>
              <a:t>start_time</a:t>
            </a:r>
            <a:r>
              <a:rPr lang="en-US" sz="2000" dirty="0" smtClean="0">
                <a:latin typeface="Courier New"/>
                <a:cs typeface="Courier New"/>
              </a:rPr>
              <a:t> = </a:t>
            </a:r>
            <a:r>
              <a:rPr lang="en-US" sz="2000" dirty="0" err="1" smtClean="0">
                <a:latin typeface="Courier New"/>
                <a:cs typeface="Courier New"/>
              </a:rPr>
              <a:t>omp_get_wtime</a:t>
            </a:r>
            <a:r>
              <a:rPr lang="en-US" sz="2000" dirty="0" smtClean="0">
                <a:latin typeface="Courier New"/>
                <a:cs typeface="Courier New"/>
              </a:rPr>
              <a:t>();</a:t>
            </a:r>
          </a:p>
          <a:p>
            <a:pPr>
              <a:buNone/>
            </a:pPr>
            <a:r>
              <a:rPr lang="en-US" sz="2000" b="1" dirty="0" smtClean="0">
                <a:solidFill>
                  <a:srgbClr val="FF0000"/>
                </a:solidFill>
                <a:latin typeface="Courier New"/>
                <a:cs typeface="Courier New"/>
              </a:rPr>
              <a:t>#pragma </a:t>
            </a:r>
            <a:r>
              <a:rPr lang="en-US" sz="2000" b="1" dirty="0" err="1" smtClean="0">
                <a:solidFill>
                  <a:srgbClr val="FF0000"/>
                </a:solidFill>
                <a:latin typeface="Courier New"/>
                <a:cs typeface="Courier New"/>
              </a:rPr>
              <a:t>omp</a:t>
            </a:r>
            <a:r>
              <a:rPr lang="en-US" sz="2000" b="1" dirty="0" smtClean="0">
                <a:solidFill>
                  <a:srgbClr val="FF0000"/>
                </a:solidFill>
                <a:latin typeface="Courier New"/>
                <a:cs typeface="Courier New"/>
              </a:rPr>
              <a:t> parallel for private(</a:t>
            </a:r>
            <a:r>
              <a:rPr lang="en-US" sz="2000" b="1" dirty="0" err="1" smtClean="0">
                <a:solidFill>
                  <a:srgbClr val="FF0000"/>
                </a:solidFill>
                <a:latin typeface="Courier New"/>
                <a:cs typeface="Courier New"/>
              </a:rPr>
              <a:t>tmp</a:t>
            </a:r>
            <a:r>
              <a:rPr lang="en-US" sz="2000" b="1" dirty="0" smtClean="0">
                <a:solidFill>
                  <a:srgbClr val="FF0000"/>
                </a:solidFill>
                <a:latin typeface="Courier New"/>
                <a:cs typeface="Courier New"/>
              </a:rPr>
              <a:t>, j, k)</a:t>
            </a:r>
            <a:endParaRPr lang="en-US" sz="2000" b="1" dirty="0" smtClean="0">
              <a:latin typeface="Courier New"/>
              <a:cs typeface="Courier New"/>
            </a:endParaRPr>
          </a:p>
          <a:p>
            <a:pPr>
              <a:buNone/>
            </a:pPr>
            <a:r>
              <a:rPr lang="en-US" sz="2000" b="1" dirty="0" smtClean="0">
                <a:latin typeface="Courier New"/>
                <a:cs typeface="Courier New"/>
              </a:rPr>
              <a:t>  for (</a:t>
            </a:r>
            <a:r>
              <a:rPr lang="en-US" sz="2000" b="1" dirty="0" err="1" smtClean="0">
                <a:latin typeface="Courier New"/>
                <a:cs typeface="Courier New"/>
              </a:rPr>
              <a:t>i</a:t>
            </a:r>
            <a:r>
              <a:rPr lang="en-US" sz="2000" b="1" dirty="0" smtClean="0">
                <a:latin typeface="Courier New"/>
                <a:cs typeface="Courier New"/>
              </a:rPr>
              <a:t>=0; </a:t>
            </a:r>
            <a:r>
              <a:rPr lang="en-US" sz="2000" b="1" dirty="0" err="1" smtClean="0">
                <a:latin typeface="Courier New"/>
                <a:cs typeface="Courier New"/>
              </a:rPr>
              <a:t>i</a:t>
            </a:r>
            <a:r>
              <a:rPr lang="en-US" sz="2000" b="1" dirty="0" smtClean="0">
                <a:latin typeface="Courier New"/>
                <a:cs typeface="Courier New"/>
              </a:rPr>
              <a:t>&lt;M; </a:t>
            </a:r>
            <a:r>
              <a:rPr lang="en-US" sz="2000" b="1" dirty="0" err="1" smtClean="0">
                <a:latin typeface="Courier New"/>
                <a:cs typeface="Courier New"/>
              </a:rPr>
              <a:t>i</a:t>
            </a:r>
            <a:r>
              <a:rPr lang="en-US" sz="2000" b="1" dirty="0" smtClean="0">
                <a:latin typeface="Courier New"/>
                <a:cs typeface="Courier New"/>
              </a:rPr>
              <a:t>++){</a:t>
            </a:r>
          </a:p>
          <a:p>
            <a:pPr>
              <a:buNone/>
            </a:pPr>
            <a:r>
              <a:rPr lang="en-US" sz="2000" b="1" dirty="0" smtClean="0">
                <a:latin typeface="Courier New"/>
                <a:cs typeface="Courier New"/>
              </a:rPr>
              <a:t>    for (j=0; j&lt;N; j++){</a:t>
            </a:r>
          </a:p>
          <a:p>
            <a:pPr>
              <a:buNone/>
            </a:pPr>
            <a:r>
              <a:rPr lang="en-US" sz="2000" b="1" dirty="0" smtClean="0">
                <a:latin typeface="Courier New"/>
                <a:cs typeface="Courier New"/>
              </a:rPr>
              <a:t>      </a:t>
            </a:r>
            <a:r>
              <a:rPr lang="en-US" sz="2000" b="1" dirty="0" err="1" smtClean="0">
                <a:latin typeface="Courier New"/>
                <a:cs typeface="Courier New"/>
              </a:rPr>
              <a:t>tmp</a:t>
            </a:r>
            <a:r>
              <a:rPr lang="en-US" sz="2000" b="1" dirty="0" smtClean="0">
                <a:latin typeface="Courier New"/>
                <a:cs typeface="Courier New"/>
              </a:rPr>
              <a:t> = 0.0;</a:t>
            </a:r>
          </a:p>
          <a:p>
            <a:pPr>
              <a:buNone/>
            </a:pPr>
            <a:r>
              <a:rPr lang="en-US" sz="2000" b="1" dirty="0" smtClean="0">
                <a:latin typeface="Courier New"/>
                <a:cs typeface="Courier New"/>
              </a:rPr>
              <a:t>      for( k=0; k&lt;P; k++){</a:t>
            </a:r>
          </a:p>
          <a:p>
            <a:pPr>
              <a:buNone/>
            </a:pPr>
            <a:r>
              <a:rPr lang="en-US" sz="2000" b="1" dirty="0" smtClean="0">
                <a:latin typeface="Courier New"/>
                <a:cs typeface="Courier New"/>
              </a:rPr>
              <a:t>        /* C(</a:t>
            </a:r>
            <a:r>
              <a:rPr lang="en-US" sz="2000" b="1" dirty="0" err="1" smtClean="0">
                <a:latin typeface="Courier New"/>
                <a:cs typeface="Courier New"/>
              </a:rPr>
              <a:t>i,j</a:t>
            </a:r>
            <a:r>
              <a:rPr lang="en-US" sz="2000" b="1" dirty="0" smtClean="0">
                <a:latin typeface="Courier New"/>
                <a:cs typeface="Courier New"/>
              </a:rPr>
              <a:t>) = sum(over k) A(</a:t>
            </a:r>
            <a:r>
              <a:rPr lang="en-US" sz="2000" b="1" dirty="0" err="1" smtClean="0">
                <a:latin typeface="Courier New"/>
                <a:cs typeface="Courier New"/>
              </a:rPr>
              <a:t>i,k</a:t>
            </a:r>
            <a:r>
              <a:rPr lang="en-US" sz="2000" b="1" dirty="0" smtClean="0">
                <a:latin typeface="Courier New"/>
                <a:cs typeface="Courier New"/>
              </a:rPr>
              <a:t>) * B(</a:t>
            </a:r>
            <a:r>
              <a:rPr lang="en-US" sz="2000" b="1" dirty="0" err="1" smtClean="0">
                <a:latin typeface="Courier New"/>
                <a:cs typeface="Courier New"/>
              </a:rPr>
              <a:t>k,j</a:t>
            </a:r>
            <a:r>
              <a:rPr lang="en-US" sz="2000" b="1" dirty="0" smtClean="0">
                <a:latin typeface="Courier New"/>
                <a:cs typeface="Courier New"/>
              </a:rPr>
              <a:t>)*/</a:t>
            </a:r>
          </a:p>
          <a:p>
            <a:pPr>
              <a:buNone/>
            </a:pPr>
            <a:r>
              <a:rPr lang="en-US" sz="2000" b="1" dirty="0" smtClean="0">
                <a:latin typeface="Courier New"/>
                <a:cs typeface="Courier New"/>
              </a:rPr>
              <a:t>        </a:t>
            </a:r>
            <a:r>
              <a:rPr lang="en-US" sz="2000" b="1" dirty="0" err="1" smtClean="0">
                <a:latin typeface="Courier New"/>
                <a:cs typeface="Courier New"/>
              </a:rPr>
              <a:t>tmp</a:t>
            </a:r>
            <a:r>
              <a:rPr lang="en-US" sz="2000" b="1" dirty="0" smtClean="0">
                <a:latin typeface="Courier New"/>
                <a:cs typeface="Courier New"/>
              </a:rPr>
              <a:t> += A[</a:t>
            </a:r>
            <a:r>
              <a:rPr lang="en-US" sz="2000" b="1" dirty="0" err="1" smtClean="0">
                <a:latin typeface="Courier New"/>
                <a:cs typeface="Courier New"/>
              </a:rPr>
              <a:t>i</a:t>
            </a:r>
            <a:r>
              <a:rPr lang="en-US" sz="2000" b="1" dirty="0" smtClean="0">
                <a:latin typeface="Courier New"/>
                <a:cs typeface="Courier New"/>
              </a:rPr>
              <a:t>][k] * B[k][j];</a:t>
            </a:r>
          </a:p>
          <a:p>
            <a:pPr>
              <a:buNone/>
            </a:pPr>
            <a:r>
              <a:rPr lang="en-US" sz="2000" b="1" dirty="0" smtClean="0">
                <a:latin typeface="Courier New"/>
                <a:cs typeface="Courier New"/>
              </a:rPr>
              <a:t>      }</a:t>
            </a:r>
          </a:p>
          <a:p>
            <a:pPr>
              <a:buNone/>
            </a:pPr>
            <a:r>
              <a:rPr lang="en-US" sz="2000" b="1" dirty="0" smtClean="0">
                <a:latin typeface="Courier New"/>
                <a:cs typeface="Courier New"/>
              </a:rPr>
              <a:t>      C[</a:t>
            </a:r>
            <a:r>
              <a:rPr lang="en-US" sz="2000" b="1" dirty="0" err="1" smtClean="0">
                <a:latin typeface="Courier New"/>
                <a:cs typeface="Courier New"/>
              </a:rPr>
              <a:t>i</a:t>
            </a:r>
            <a:r>
              <a:rPr lang="en-US" sz="2000" b="1" dirty="0" smtClean="0">
                <a:latin typeface="Courier New"/>
                <a:cs typeface="Courier New"/>
              </a:rPr>
              <a:t>][j] = </a:t>
            </a:r>
            <a:r>
              <a:rPr lang="en-US" sz="2000" b="1" dirty="0" err="1" smtClean="0">
                <a:latin typeface="Courier New"/>
                <a:cs typeface="Courier New"/>
              </a:rPr>
              <a:t>tmp</a:t>
            </a:r>
            <a:r>
              <a:rPr lang="en-US" sz="2000" b="1" dirty="0" smtClean="0">
                <a:latin typeface="Courier New"/>
                <a:cs typeface="Courier New"/>
              </a:rPr>
              <a:t>;</a:t>
            </a:r>
          </a:p>
          <a:p>
            <a:pPr>
              <a:buNone/>
            </a:pPr>
            <a:r>
              <a:rPr lang="en-US" sz="2000" b="1" dirty="0" smtClean="0">
                <a:latin typeface="Courier New"/>
                <a:cs typeface="Courier New"/>
              </a:rPr>
              <a:t>    }</a:t>
            </a:r>
          </a:p>
          <a:p>
            <a:pPr>
              <a:buNone/>
            </a:pPr>
            <a:r>
              <a:rPr lang="en-US" sz="2000" b="1" dirty="0" smtClean="0">
                <a:latin typeface="Courier New"/>
                <a:cs typeface="Courier New"/>
              </a:rPr>
              <a:t>  }</a:t>
            </a:r>
          </a:p>
          <a:p>
            <a:pPr>
              <a:buNone/>
            </a:pPr>
            <a:r>
              <a:rPr lang="en-US" sz="2000" dirty="0" err="1" smtClean="0">
                <a:latin typeface="Courier New"/>
                <a:cs typeface="Courier New"/>
              </a:rPr>
              <a:t>run_time</a:t>
            </a:r>
            <a:r>
              <a:rPr lang="en-US" sz="2000" dirty="0" smtClean="0">
                <a:latin typeface="Courier New"/>
                <a:cs typeface="Courier New"/>
              </a:rPr>
              <a:t> = </a:t>
            </a:r>
            <a:r>
              <a:rPr lang="en-US" sz="2000" dirty="0" err="1" smtClean="0">
                <a:latin typeface="Courier New"/>
                <a:cs typeface="Courier New"/>
              </a:rPr>
              <a:t>omp_get_wtime</a:t>
            </a:r>
            <a:r>
              <a:rPr lang="en-US" sz="2000" dirty="0" smtClean="0">
                <a:latin typeface="Courier New"/>
                <a:cs typeface="Courier New"/>
              </a:rPr>
              <a:t>() - </a:t>
            </a:r>
            <a:r>
              <a:rPr lang="en-US" sz="2000" dirty="0" err="1" smtClean="0">
                <a:latin typeface="Courier New"/>
                <a:cs typeface="Courier New"/>
              </a:rPr>
              <a:t>start_time</a:t>
            </a:r>
            <a:r>
              <a:rPr lang="en-US" sz="2000" dirty="0" smtClean="0">
                <a:latin typeface="Courier New"/>
                <a:cs typeface="Courier New"/>
              </a:rPr>
              <a:t>;</a:t>
            </a:r>
          </a:p>
        </p:txBody>
      </p:sp>
      <p:sp>
        <p:nvSpPr>
          <p:cNvPr id="6" name="Slide Number Placeholder 5"/>
          <p:cNvSpPr>
            <a:spLocks noGrp="1"/>
          </p:cNvSpPr>
          <p:nvPr>
            <p:ph type="sldNum" sz="quarter" idx="12"/>
          </p:nvPr>
        </p:nvSpPr>
        <p:spPr/>
        <p:txBody>
          <a:bodyPr/>
          <a:lstStyle/>
          <a:p>
            <a:fld id="{3CC63E4C-4642-794D-A2FD-70F6B81535F5}" type="slidenum">
              <a:rPr lang="en-US" smtClean="0"/>
              <a:pPr/>
              <a:t>14</a:t>
            </a:fld>
            <a:endParaRPr lang="en-US" dirty="0"/>
          </a:p>
        </p:txBody>
      </p:sp>
      <p:grpSp>
        <p:nvGrpSpPr>
          <p:cNvPr id="7" name="Group 6"/>
          <p:cNvGrpSpPr/>
          <p:nvPr/>
        </p:nvGrpSpPr>
        <p:grpSpPr>
          <a:xfrm>
            <a:off x="4064821" y="1901746"/>
            <a:ext cx="4979751" cy="1323439"/>
            <a:chOff x="3433937" y="1488418"/>
            <a:chExt cx="5226965" cy="1323439"/>
          </a:xfrm>
        </p:grpSpPr>
        <p:sp>
          <p:nvSpPr>
            <p:cNvPr id="8" name="TextBox 7"/>
            <p:cNvSpPr txBox="1"/>
            <p:nvPr/>
          </p:nvSpPr>
          <p:spPr>
            <a:xfrm>
              <a:off x="5053290" y="1488418"/>
              <a:ext cx="3607612" cy="1323439"/>
            </a:xfrm>
            <a:prstGeom prst="rect">
              <a:avLst/>
            </a:prstGeom>
            <a:noFill/>
            <a:ln w="19050" cmpd="sng">
              <a:noFill/>
            </a:ln>
          </p:spPr>
          <p:txBody>
            <a:bodyPr wrap="square" rtlCol="0">
              <a:spAutoFit/>
            </a:bodyPr>
            <a:lstStyle/>
            <a:p>
              <a:r>
                <a:rPr lang="en-US" sz="2000" dirty="0" smtClean="0">
                  <a:solidFill>
                    <a:schemeClr val="accent1"/>
                  </a:solidFill>
                </a:rPr>
                <a:t>Outer loop spread across N threads; </a:t>
              </a:r>
              <a:br>
                <a:rPr lang="en-US" sz="2000" dirty="0" smtClean="0">
                  <a:solidFill>
                    <a:schemeClr val="accent1"/>
                  </a:solidFill>
                </a:rPr>
              </a:br>
              <a:r>
                <a:rPr lang="en-US" sz="2000" dirty="0" smtClean="0">
                  <a:solidFill>
                    <a:schemeClr val="accent1"/>
                  </a:solidFill>
                </a:rPr>
                <a:t>inner loops inside a single thread</a:t>
              </a:r>
              <a:endParaRPr lang="en-US" sz="2000" dirty="0">
                <a:solidFill>
                  <a:schemeClr val="accent1"/>
                </a:solidFill>
              </a:endParaRPr>
            </a:p>
          </p:txBody>
        </p:sp>
        <p:cxnSp>
          <p:nvCxnSpPr>
            <p:cNvPr id="9" name="Straight Connector 8"/>
            <p:cNvCxnSpPr/>
            <p:nvPr/>
          </p:nvCxnSpPr>
          <p:spPr>
            <a:xfrm flipH="1">
              <a:off x="3433937" y="1744134"/>
              <a:ext cx="1612196" cy="41368"/>
            </a:xfrm>
            <a:prstGeom prst="line">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grpSp>
      <p:pic>
        <p:nvPicPr>
          <p:cNvPr id="4" name="Picture 3"/>
          <p:cNvPicPr>
            <a:picLocks noChangeAspect="1"/>
          </p:cNvPicPr>
          <p:nvPr/>
        </p:nvPicPr>
        <p:blipFill>
          <a:blip r:embed="rId2"/>
          <a:stretch>
            <a:fillRect/>
          </a:stretch>
        </p:blipFill>
        <p:spPr>
          <a:xfrm>
            <a:off x="6117251" y="3758511"/>
            <a:ext cx="3527781" cy="3099488"/>
          </a:xfrm>
          <a:prstGeom prst="rect">
            <a:avLst/>
          </a:prstGeom>
        </p:spPr>
      </p:pic>
    </p:spTree>
    <p:extLst>
      <p:ext uri="{BB962C8B-B14F-4D97-AF65-F5344CB8AC3E}">
        <p14:creationId xmlns:p14="http://schemas.microsoft.com/office/powerpoint/2010/main" val="51645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solidFill>
                  <a:schemeClr val="accent1"/>
                </a:solidFill>
              </a:rPr>
              <a:t>Notes on Matrix Multiply Example</a:t>
            </a:r>
            <a:endParaRPr lang="en-US" dirty="0">
              <a:solidFill>
                <a:schemeClr val="accent1"/>
              </a:solidFill>
            </a:endParaRPr>
          </a:p>
        </p:txBody>
      </p:sp>
      <p:sp>
        <p:nvSpPr>
          <p:cNvPr id="7" name="Content Placeholder 6"/>
          <p:cNvSpPr>
            <a:spLocks noGrp="1"/>
          </p:cNvSpPr>
          <p:nvPr>
            <p:ph idx="1"/>
          </p:nvPr>
        </p:nvSpPr>
        <p:spPr>
          <a:xfrm>
            <a:off x="457200" y="1600199"/>
            <a:ext cx="8229600" cy="4937760"/>
          </a:xfrm>
        </p:spPr>
        <p:txBody>
          <a:bodyPr/>
          <a:lstStyle/>
          <a:p>
            <a:r>
              <a:rPr lang="en-US" dirty="0" smtClean="0"/>
              <a:t>More performance optimizations available:</a:t>
            </a:r>
          </a:p>
          <a:p>
            <a:pPr lvl="1"/>
            <a:r>
              <a:rPr lang="en-US" dirty="0" smtClean="0"/>
              <a:t>Higher </a:t>
            </a:r>
            <a:r>
              <a:rPr lang="en-US" i="1" dirty="0" smtClean="0"/>
              <a:t>compiler optimization</a:t>
            </a:r>
            <a:r>
              <a:rPr lang="en-US" dirty="0" smtClean="0"/>
              <a:t> (-O2, -O3) to reduce number of instructions executed</a:t>
            </a:r>
          </a:p>
          <a:p>
            <a:pPr lvl="1"/>
            <a:r>
              <a:rPr lang="en-US" i="1" dirty="0" smtClean="0"/>
              <a:t>Cache blocking</a:t>
            </a:r>
            <a:r>
              <a:rPr lang="en-US" dirty="0" smtClean="0"/>
              <a:t> to improve memory performance</a:t>
            </a:r>
          </a:p>
          <a:p>
            <a:pPr lvl="1"/>
            <a:r>
              <a:rPr lang="en-US" dirty="0" smtClean="0"/>
              <a:t>Using SIMD SSE instructions to raise floating point computation rate (</a:t>
            </a:r>
            <a:r>
              <a:rPr lang="en-US" i="1" dirty="0" smtClean="0"/>
              <a:t>DLP</a:t>
            </a:r>
            <a:r>
              <a:rPr lang="en-US" dirty="0" smtClean="0"/>
              <a:t>)</a:t>
            </a:r>
          </a:p>
        </p:txBody>
      </p:sp>
      <p:sp>
        <p:nvSpPr>
          <p:cNvPr id="5" name="Slide Number Placeholder 4"/>
          <p:cNvSpPr>
            <a:spLocks noGrp="1"/>
          </p:cNvSpPr>
          <p:nvPr>
            <p:ph type="sldNum" sz="quarter" idx="12"/>
          </p:nvPr>
        </p:nvSpPr>
        <p:spPr/>
        <p:txBody>
          <a:bodyPr/>
          <a:lstStyle/>
          <a:p>
            <a:fld id="{3CC63E4C-4642-794D-A2FD-70F6B81535F5}" type="slidenum">
              <a:rPr lang="en-US" smtClean="0"/>
              <a:pPr/>
              <a:t>15</a:t>
            </a:fld>
            <a:endParaRPr lang="en-US" dirty="0"/>
          </a:p>
        </p:txBody>
      </p:sp>
    </p:spTree>
    <p:extLst>
      <p:ext uri="{BB962C8B-B14F-4D97-AF65-F5344CB8AC3E}">
        <p14:creationId xmlns:p14="http://schemas.microsoft.com/office/powerpoint/2010/main" val="27078191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9661"/>
          </a:xfrm>
        </p:spPr>
        <p:txBody>
          <a:bodyPr/>
          <a:lstStyle/>
          <a:p>
            <a:r>
              <a:rPr lang="en-US" dirty="0" smtClean="0"/>
              <a:t>OpenMP Reduction</a:t>
            </a:r>
            <a:endParaRPr lang="en-US" dirty="0"/>
          </a:p>
        </p:txBody>
      </p:sp>
      <p:sp>
        <p:nvSpPr>
          <p:cNvPr id="3" name="Content Placeholder 2"/>
          <p:cNvSpPr>
            <a:spLocks noGrp="1"/>
          </p:cNvSpPr>
          <p:nvPr>
            <p:ph idx="1"/>
          </p:nvPr>
        </p:nvSpPr>
        <p:spPr>
          <a:xfrm>
            <a:off x="457200" y="846627"/>
            <a:ext cx="8229600" cy="5849423"/>
          </a:xfrm>
        </p:spPr>
        <p:txBody>
          <a:bodyPr>
            <a:normAutofit fontScale="47500" lnSpcReduction="20000"/>
          </a:bodyPr>
          <a:lstStyle/>
          <a:p>
            <a:pPr>
              <a:buNone/>
            </a:pPr>
            <a:r>
              <a:rPr lang="en-US" sz="3800" b="1" dirty="0">
                <a:latin typeface="Courier"/>
                <a:cs typeface="Courier"/>
              </a:rPr>
              <a:t>double </a:t>
            </a:r>
            <a:r>
              <a:rPr lang="en-US" sz="3800" b="1" dirty="0" err="1" smtClean="0">
                <a:latin typeface="Courier"/>
                <a:cs typeface="Courier"/>
              </a:rPr>
              <a:t>avg</a:t>
            </a:r>
            <a:r>
              <a:rPr lang="en-US" sz="3800" b="1" dirty="0" smtClean="0">
                <a:latin typeface="Courier"/>
                <a:cs typeface="Courier"/>
              </a:rPr>
              <a:t>, sum=</a:t>
            </a:r>
            <a:r>
              <a:rPr lang="en-US" sz="3800" b="1" dirty="0">
                <a:latin typeface="Courier"/>
                <a:cs typeface="Courier"/>
              </a:rPr>
              <a:t>0.0, A[MAX]; </a:t>
            </a:r>
            <a:r>
              <a:rPr lang="en-US" sz="3800" b="1" dirty="0" err="1">
                <a:latin typeface="Courier"/>
                <a:cs typeface="Courier"/>
              </a:rPr>
              <a:t>int</a:t>
            </a:r>
            <a:r>
              <a:rPr lang="en-US" sz="3800" b="1" dirty="0">
                <a:latin typeface="Courier"/>
                <a:cs typeface="Courier"/>
              </a:rPr>
              <a:t> </a:t>
            </a:r>
            <a:r>
              <a:rPr lang="en-US" sz="3800" b="1" dirty="0" err="1">
                <a:latin typeface="Courier"/>
                <a:cs typeface="Courier"/>
              </a:rPr>
              <a:t>i</a:t>
            </a:r>
            <a:r>
              <a:rPr lang="en-US" sz="3800" b="1" dirty="0">
                <a:latin typeface="Courier"/>
                <a:cs typeface="Courier"/>
              </a:rPr>
              <a:t>;</a:t>
            </a:r>
          </a:p>
          <a:p>
            <a:pPr>
              <a:buNone/>
            </a:pPr>
            <a:r>
              <a:rPr lang="en-US" sz="3800" b="1" dirty="0">
                <a:solidFill>
                  <a:srgbClr val="3366FF"/>
                </a:solidFill>
                <a:latin typeface="Courier"/>
                <a:cs typeface="Courier"/>
              </a:rPr>
              <a:t>#pragma </a:t>
            </a:r>
            <a:r>
              <a:rPr lang="en-US" sz="3800" b="1" dirty="0" err="1">
                <a:solidFill>
                  <a:srgbClr val="3366FF"/>
                </a:solidFill>
                <a:latin typeface="Courier"/>
                <a:cs typeface="Courier"/>
              </a:rPr>
              <a:t>omp</a:t>
            </a:r>
            <a:r>
              <a:rPr lang="en-US" sz="3800" b="1" dirty="0">
                <a:solidFill>
                  <a:srgbClr val="3366FF"/>
                </a:solidFill>
                <a:latin typeface="Courier"/>
                <a:cs typeface="Courier"/>
              </a:rPr>
              <a:t> </a:t>
            </a:r>
            <a:r>
              <a:rPr lang="en-US" sz="3800" b="1" dirty="0" smtClean="0">
                <a:solidFill>
                  <a:srgbClr val="3366FF"/>
                </a:solidFill>
                <a:latin typeface="Courier"/>
                <a:cs typeface="Courier"/>
              </a:rPr>
              <a:t>parallel for private ( sum )</a:t>
            </a:r>
            <a:endParaRPr lang="en-US" sz="3800" b="1" dirty="0">
              <a:solidFill>
                <a:srgbClr val="3366FF"/>
              </a:solidFill>
              <a:latin typeface="Courier"/>
              <a:cs typeface="Courier"/>
            </a:endParaRPr>
          </a:p>
          <a:p>
            <a:pPr>
              <a:buNone/>
            </a:pPr>
            <a:r>
              <a:rPr lang="en-US" sz="3800" b="1" dirty="0">
                <a:latin typeface="Courier"/>
                <a:cs typeface="Courier"/>
              </a:rPr>
              <a:t>for (</a:t>
            </a:r>
            <a:r>
              <a:rPr lang="en-US" sz="3800" b="1" dirty="0" err="1">
                <a:latin typeface="Courier"/>
                <a:cs typeface="Courier"/>
              </a:rPr>
              <a:t>i</a:t>
            </a:r>
            <a:r>
              <a:rPr lang="en-US" sz="3800" b="1" dirty="0">
                <a:latin typeface="Courier"/>
                <a:cs typeface="Courier"/>
              </a:rPr>
              <a:t> = 0; </a:t>
            </a:r>
            <a:r>
              <a:rPr lang="en-US" sz="3800" b="1" dirty="0" err="1">
                <a:latin typeface="Courier"/>
                <a:cs typeface="Courier"/>
              </a:rPr>
              <a:t>i</a:t>
            </a:r>
            <a:r>
              <a:rPr lang="en-US" sz="3800" b="1" dirty="0">
                <a:latin typeface="Courier"/>
                <a:cs typeface="Courier"/>
              </a:rPr>
              <a:t> &lt;= MAX ; </a:t>
            </a:r>
            <a:r>
              <a:rPr lang="en-US" sz="3800" b="1" dirty="0" err="1">
                <a:latin typeface="Courier"/>
                <a:cs typeface="Courier"/>
              </a:rPr>
              <a:t>i</a:t>
            </a:r>
            <a:r>
              <a:rPr lang="en-US" sz="3800" b="1" dirty="0">
                <a:latin typeface="Courier"/>
                <a:cs typeface="Courier"/>
              </a:rPr>
              <a:t>++) </a:t>
            </a:r>
            <a:br>
              <a:rPr lang="en-US" sz="3800" b="1" dirty="0">
                <a:latin typeface="Courier"/>
                <a:cs typeface="Courier"/>
              </a:rPr>
            </a:br>
            <a:r>
              <a:rPr lang="en-US" sz="3800" b="1" dirty="0">
                <a:latin typeface="Courier"/>
                <a:cs typeface="Courier"/>
              </a:rPr>
              <a:t>	</a:t>
            </a:r>
            <a:r>
              <a:rPr lang="en-US" sz="3800" b="1" dirty="0" smtClean="0">
                <a:latin typeface="Courier"/>
                <a:cs typeface="Courier"/>
              </a:rPr>
              <a:t>sum </a:t>
            </a:r>
            <a:r>
              <a:rPr lang="en-US" sz="3800" b="1" dirty="0">
                <a:latin typeface="Courier"/>
                <a:cs typeface="Courier"/>
              </a:rPr>
              <a:t>+= A[</a:t>
            </a:r>
            <a:r>
              <a:rPr lang="en-US" sz="3800" b="1" dirty="0" err="1">
                <a:latin typeface="Courier"/>
                <a:cs typeface="Courier"/>
              </a:rPr>
              <a:t>i</a:t>
            </a:r>
            <a:r>
              <a:rPr lang="en-US" sz="3800" b="1" dirty="0">
                <a:latin typeface="Courier"/>
                <a:cs typeface="Courier"/>
              </a:rPr>
              <a:t>]; </a:t>
            </a:r>
          </a:p>
          <a:p>
            <a:pPr>
              <a:buNone/>
            </a:pPr>
            <a:r>
              <a:rPr lang="en-US" sz="3800" b="1" dirty="0" err="1">
                <a:latin typeface="Courier"/>
                <a:cs typeface="Courier"/>
              </a:rPr>
              <a:t>avg</a:t>
            </a:r>
            <a:r>
              <a:rPr lang="en-US" sz="3800" b="1" dirty="0">
                <a:latin typeface="Courier"/>
                <a:cs typeface="Courier"/>
              </a:rPr>
              <a:t> = </a:t>
            </a:r>
            <a:r>
              <a:rPr lang="en-US" sz="3800" b="1" dirty="0" smtClean="0">
                <a:latin typeface="Courier"/>
                <a:cs typeface="Courier"/>
              </a:rPr>
              <a:t>sum/</a:t>
            </a:r>
            <a:r>
              <a:rPr lang="en-US" sz="3800" b="1" dirty="0">
                <a:latin typeface="Courier"/>
                <a:cs typeface="Courier"/>
              </a:rPr>
              <a:t>MAX</a:t>
            </a:r>
            <a:r>
              <a:rPr lang="en-US" sz="3800" b="1" dirty="0" smtClean="0">
                <a:latin typeface="Courier"/>
                <a:cs typeface="Courier"/>
              </a:rPr>
              <a:t>;  // bug</a:t>
            </a:r>
          </a:p>
          <a:p>
            <a:pPr>
              <a:buNone/>
            </a:pPr>
            <a:endParaRPr lang="en-US" i="1" dirty="0" smtClean="0">
              <a:solidFill>
                <a:srgbClr val="FF0000"/>
              </a:solidFill>
            </a:endParaRPr>
          </a:p>
          <a:p>
            <a:pPr>
              <a:buClr>
                <a:schemeClr val="tx1"/>
              </a:buClr>
            </a:pPr>
            <a:r>
              <a:rPr lang="en-US" sz="5100" i="1" dirty="0" smtClean="0">
                <a:solidFill>
                  <a:srgbClr val="FF0000"/>
                </a:solidFill>
              </a:rPr>
              <a:t>Problem is that we really want sum over all threads!</a:t>
            </a:r>
            <a:endParaRPr lang="en-US" sz="5100" i="1" dirty="0">
              <a:solidFill>
                <a:srgbClr val="FF0000"/>
              </a:solidFill>
            </a:endParaRPr>
          </a:p>
          <a:p>
            <a:pPr>
              <a:buClr>
                <a:schemeClr val="tx1"/>
              </a:buClr>
            </a:pPr>
            <a:r>
              <a:rPr lang="en-US" sz="5100" i="1" dirty="0" smtClean="0">
                <a:solidFill>
                  <a:srgbClr val="3366FF"/>
                </a:solidFill>
              </a:rPr>
              <a:t>Reduction</a:t>
            </a:r>
            <a:r>
              <a:rPr lang="en-US" sz="5100" dirty="0" smtClean="0"/>
              <a:t>: specifies that 1 or more variables that are private to each thread are subject of reduction operation at end of parallel region:</a:t>
            </a:r>
            <a:br>
              <a:rPr lang="en-US" sz="5100" dirty="0" smtClean="0"/>
            </a:br>
            <a:r>
              <a:rPr lang="en-US" sz="5100" b="1" dirty="0" smtClean="0"/>
              <a:t>reduction(</a:t>
            </a:r>
            <a:r>
              <a:rPr lang="en-US" sz="5100" b="1" dirty="0" err="1" smtClean="0"/>
              <a:t>operation:var</a:t>
            </a:r>
            <a:r>
              <a:rPr lang="en-US" sz="5100" b="1" dirty="0" smtClean="0"/>
              <a:t>) </a:t>
            </a:r>
            <a:r>
              <a:rPr lang="en-US" sz="5100" dirty="0" smtClean="0"/>
              <a:t>where</a:t>
            </a:r>
          </a:p>
          <a:p>
            <a:pPr lvl="1">
              <a:buClr>
                <a:schemeClr val="tx1"/>
              </a:buClr>
            </a:pPr>
            <a:r>
              <a:rPr lang="en-US" sz="3800" i="1" dirty="0" smtClean="0">
                <a:solidFill>
                  <a:srgbClr val="3366FF"/>
                </a:solidFill>
              </a:rPr>
              <a:t>Operation</a:t>
            </a:r>
            <a:r>
              <a:rPr lang="en-US" sz="3800" dirty="0" smtClean="0"/>
              <a:t>: operator to perform on the variables (</a:t>
            </a:r>
            <a:r>
              <a:rPr lang="en-US" sz="3800" dirty="0" err="1" smtClean="0"/>
              <a:t>var</a:t>
            </a:r>
            <a:r>
              <a:rPr lang="en-US" sz="3800" dirty="0" smtClean="0"/>
              <a:t>) at the end of the parallel region</a:t>
            </a:r>
          </a:p>
          <a:p>
            <a:pPr lvl="1">
              <a:buClr>
                <a:schemeClr val="tx1"/>
              </a:buClr>
            </a:pPr>
            <a:r>
              <a:rPr lang="en-US" sz="3800" i="1" dirty="0" err="1" smtClean="0">
                <a:solidFill>
                  <a:srgbClr val="3366FF"/>
                </a:solidFill>
              </a:rPr>
              <a:t>Var</a:t>
            </a:r>
            <a:r>
              <a:rPr lang="en-US" sz="3800" dirty="0" smtClean="0"/>
              <a:t>: One or more variables on which to perform scalar reduction. </a:t>
            </a:r>
          </a:p>
          <a:p>
            <a:pPr lvl="1">
              <a:buClr>
                <a:schemeClr val="tx1"/>
              </a:buClr>
            </a:pPr>
            <a:endParaRPr lang="en-US" sz="3400" dirty="0" smtClean="0"/>
          </a:p>
          <a:p>
            <a:pPr>
              <a:buNone/>
            </a:pPr>
            <a:r>
              <a:rPr lang="en-US" sz="4200" b="1" dirty="0">
                <a:latin typeface="Courier"/>
                <a:cs typeface="Courier"/>
              </a:rPr>
              <a:t>d</a:t>
            </a:r>
            <a:r>
              <a:rPr lang="en-US" sz="4200" b="1" dirty="0" smtClean="0">
                <a:latin typeface="Courier"/>
                <a:cs typeface="Courier"/>
              </a:rPr>
              <a:t>ouble </a:t>
            </a:r>
            <a:r>
              <a:rPr lang="en-US" sz="4200" b="1" dirty="0" err="1" smtClean="0">
                <a:latin typeface="Courier"/>
                <a:cs typeface="Courier"/>
              </a:rPr>
              <a:t>avg</a:t>
            </a:r>
            <a:r>
              <a:rPr lang="en-US" sz="4200" b="1" dirty="0" smtClean="0">
                <a:latin typeface="Courier"/>
                <a:cs typeface="Courier"/>
              </a:rPr>
              <a:t>, sum=0.0, A[MAX]; </a:t>
            </a:r>
            <a:r>
              <a:rPr lang="en-US" sz="4200" b="1" dirty="0" err="1" smtClean="0">
                <a:latin typeface="Courier"/>
                <a:cs typeface="Courier"/>
              </a:rPr>
              <a:t>int</a:t>
            </a:r>
            <a:r>
              <a:rPr lang="en-US" sz="4200" b="1" dirty="0" smtClean="0">
                <a:latin typeface="Courier"/>
                <a:cs typeface="Courier"/>
              </a:rPr>
              <a:t> </a:t>
            </a:r>
            <a:r>
              <a:rPr lang="en-US" sz="4200" b="1" dirty="0" err="1" smtClean="0">
                <a:latin typeface="Courier"/>
                <a:cs typeface="Courier"/>
              </a:rPr>
              <a:t>i</a:t>
            </a:r>
            <a:r>
              <a:rPr lang="en-US" sz="4200" b="1" dirty="0" smtClean="0">
                <a:latin typeface="Courier"/>
                <a:cs typeface="Courier"/>
              </a:rPr>
              <a:t>;</a:t>
            </a:r>
          </a:p>
          <a:p>
            <a:pPr>
              <a:buNone/>
            </a:pPr>
            <a:r>
              <a:rPr lang="en-US" sz="4200" b="1" dirty="0">
                <a:solidFill>
                  <a:srgbClr val="3366FF"/>
                </a:solidFill>
                <a:latin typeface="Courier"/>
                <a:cs typeface="Courier"/>
              </a:rPr>
              <a:t>#</a:t>
            </a:r>
            <a:r>
              <a:rPr lang="en-US" sz="4200" b="1" dirty="0" smtClean="0">
                <a:solidFill>
                  <a:srgbClr val="3366FF"/>
                </a:solidFill>
                <a:latin typeface="Courier"/>
                <a:cs typeface="Courier"/>
              </a:rPr>
              <a:t>pragma </a:t>
            </a:r>
            <a:r>
              <a:rPr lang="en-US" sz="4200" b="1" dirty="0" err="1" smtClean="0">
                <a:solidFill>
                  <a:srgbClr val="3366FF"/>
                </a:solidFill>
                <a:latin typeface="Courier"/>
                <a:cs typeface="Courier"/>
              </a:rPr>
              <a:t>omp</a:t>
            </a:r>
            <a:r>
              <a:rPr lang="en-US" sz="4200" b="1" dirty="0" smtClean="0">
                <a:solidFill>
                  <a:srgbClr val="3366FF"/>
                </a:solidFill>
                <a:latin typeface="Courier"/>
                <a:cs typeface="Courier"/>
              </a:rPr>
              <a:t> for </a:t>
            </a:r>
            <a:r>
              <a:rPr lang="en-US" sz="4200" b="1" dirty="0" smtClean="0">
                <a:solidFill>
                  <a:srgbClr val="FF0000"/>
                </a:solidFill>
                <a:latin typeface="Courier"/>
                <a:cs typeface="Courier"/>
              </a:rPr>
              <a:t>reduction(+ : sum)</a:t>
            </a:r>
          </a:p>
          <a:p>
            <a:pPr>
              <a:buNone/>
            </a:pPr>
            <a:r>
              <a:rPr lang="en-US" sz="4200" b="1" dirty="0" smtClean="0">
                <a:latin typeface="Courier"/>
                <a:cs typeface="Courier"/>
              </a:rPr>
              <a:t>for (</a:t>
            </a:r>
            <a:r>
              <a:rPr lang="en-US" sz="4200" b="1" dirty="0" err="1" smtClean="0">
                <a:latin typeface="Courier"/>
                <a:cs typeface="Courier"/>
              </a:rPr>
              <a:t>i</a:t>
            </a:r>
            <a:r>
              <a:rPr lang="en-US" sz="4200" b="1" dirty="0" smtClean="0">
                <a:latin typeface="Courier"/>
                <a:cs typeface="Courier"/>
              </a:rPr>
              <a:t> = </a:t>
            </a:r>
            <a:r>
              <a:rPr lang="en-US" sz="4200" b="1" dirty="0">
                <a:latin typeface="Courier"/>
                <a:cs typeface="Courier"/>
              </a:rPr>
              <a:t>0</a:t>
            </a:r>
            <a:r>
              <a:rPr lang="en-US" sz="4200" b="1" dirty="0" smtClean="0">
                <a:latin typeface="Courier"/>
                <a:cs typeface="Courier"/>
              </a:rPr>
              <a:t>; </a:t>
            </a:r>
            <a:r>
              <a:rPr lang="en-US" sz="4200" b="1" dirty="0" err="1" smtClean="0">
                <a:latin typeface="Courier"/>
                <a:cs typeface="Courier"/>
              </a:rPr>
              <a:t>i</a:t>
            </a:r>
            <a:r>
              <a:rPr lang="en-US" sz="4200" b="1" dirty="0" smtClean="0">
                <a:latin typeface="Courier"/>
                <a:cs typeface="Courier"/>
              </a:rPr>
              <a:t> &lt;= MAX ; </a:t>
            </a:r>
            <a:r>
              <a:rPr lang="en-US" sz="4200" b="1" dirty="0" err="1" smtClean="0">
                <a:latin typeface="Courier"/>
                <a:cs typeface="Courier"/>
              </a:rPr>
              <a:t>i</a:t>
            </a:r>
            <a:r>
              <a:rPr lang="en-US" sz="4200" b="1" dirty="0" smtClean="0">
                <a:latin typeface="Courier"/>
                <a:cs typeface="Courier"/>
              </a:rPr>
              <a:t>++) </a:t>
            </a:r>
            <a:br>
              <a:rPr lang="en-US" sz="4200" b="1" dirty="0" smtClean="0">
                <a:latin typeface="Courier"/>
                <a:cs typeface="Courier"/>
              </a:rPr>
            </a:br>
            <a:r>
              <a:rPr lang="en-US" sz="4200" b="1" dirty="0" smtClean="0">
                <a:latin typeface="Courier"/>
                <a:cs typeface="Courier"/>
              </a:rPr>
              <a:t>	sum += A[</a:t>
            </a:r>
            <a:r>
              <a:rPr lang="en-US" sz="4200" b="1" dirty="0" err="1" smtClean="0">
                <a:latin typeface="Courier"/>
                <a:cs typeface="Courier"/>
              </a:rPr>
              <a:t>i</a:t>
            </a:r>
            <a:r>
              <a:rPr lang="en-US" sz="4200" b="1" dirty="0" smtClean="0">
                <a:latin typeface="Courier"/>
                <a:cs typeface="Courier"/>
              </a:rPr>
              <a:t>]; </a:t>
            </a:r>
          </a:p>
          <a:p>
            <a:pPr>
              <a:buNone/>
            </a:pPr>
            <a:r>
              <a:rPr lang="en-US" sz="4200" b="1" dirty="0" err="1" smtClean="0">
                <a:latin typeface="Courier"/>
                <a:cs typeface="Courier"/>
              </a:rPr>
              <a:t>avg</a:t>
            </a:r>
            <a:r>
              <a:rPr lang="en-US" sz="4200" b="1" dirty="0" smtClean="0">
                <a:latin typeface="Courier"/>
                <a:cs typeface="Courier"/>
              </a:rPr>
              <a:t> = sum/MAX;</a:t>
            </a:r>
          </a:p>
        </p:txBody>
      </p:sp>
      <p:sp>
        <p:nvSpPr>
          <p:cNvPr id="6" name="Slide Number Placeholder 5"/>
          <p:cNvSpPr>
            <a:spLocks noGrp="1"/>
          </p:cNvSpPr>
          <p:nvPr>
            <p:ph type="sldNum" sz="quarter" idx="12"/>
          </p:nvPr>
        </p:nvSpPr>
        <p:spPr/>
        <p:txBody>
          <a:bodyPr/>
          <a:lstStyle/>
          <a:p>
            <a:fld id="{3CC63E4C-4642-794D-A2FD-70F6B81535F5}" type="slidenum">
              <a:rPr lang="en-US" smtClean="0"/>
              <a:pPr/>
              <a:t>16</a:t>
            </a:fld>
            <a:endParaRPr lang="en-US" dirty="0"/>
          </a:p>
        </p:txBody>
      </p:sp>
    </p:spTree>
    <p:extLst>
      <p:ext uri="{BB962C8B-B14F-4D97-AF65-F5344CB8AC3E}">
        <p14:creationId xmlns:p14="http://schemas.microsoft.com/office/powerpoint/2010/main" val="17327391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654212"/>
          </a:xfrm>
        </p:spPr>
        <p:txBody>
          <a:bodyPr>
            <a:normAutofit fontScale="90000"/>
          </a:bodyPr>
          <a:lstStyle/>
          <a:p>
            <a:r>
              <a:rPr lang="en-US" dirty="0"/>
              <a:t>Calculating </a:t>
            </a:r>
            <a:r>
              <a:rPr lang="en-US" dirty="0" smtClean="0"/>
              <a:t>π Version (1) - review</a:t>
            </a:r>
            <a:endParaRPr lang="en-US" dirty="0"/>
          </a:p>
        </p:txBody>
      </p:sp>
      <p:sp>
        <p:nvSpPr>
          <p:cNvPr id="3" name="Content Placeholder 2"/>
          <p:cNvSpPr>
            <a:spLocks noGrp="1"/>
          </p:cNvSpPr>
          <p:nvPr>
            <p:ph idx="1"/>
          </p:nvPr>
        </p:nvSpPr>
        <p:spPr>
          <a:xfrm>
            <a:off x="0" y="685800"/>
            <a:ext cx="9144000" cy="6172200"/>
          </a:xfrm>
        </p:spPr>
        <p:txBody>
          <a:bodyPr>
            <a:normAutofit fontScale="62500" lnSpcReduction="20000"/>
          </a:bodyPr>
          <a:lstStyle/>
          <a:p>
            <a:pPr>
              <a:buNone/>
            </a:pPr>
            <a:r>
              <a:rPr lang="en-US" b="1" dirty="0" smtClean="0">
                <a:latin typeface="Courier New"/>
                <a:cs typeface="Courier New"/>
              </a:rPr>
              <a:t>#include &lt;</a:t>
            </a:r>
            <a:r>
              <a:rPr lang="en-US" b="1" dirty="0" err="1" smtClean="0">
                <a:latin typeface="Courier New"/>
                <a:cs typeface="Courier New"/>
              </a:rPr>
              <a:t>omp.h</a:t>
            </a:r>
            <a:r>
              <a:rPr lang="en-US" b="1" dirty="0" smtClean="0">
                <a:latin typeface="Courier New"/>
                <a:cs typeface="Courier New"/>
              </a:rPr>
              <a:t>&gt;</a:t>
            </a:r>
          </a:p>
          <a:p>
            <a:pPr>
              <a:buNone/>
            </a:pPr>
            <a:r>
              <a:rPr lang="en-US" b="1" dirty="0" smtClean="0">
                <a:latin typeface="Courier New"/>
                <a:cs typeface="Courier New"/>
              </a:rPr>
              <a:t>#define NUM_THREADS 4</a:t>
            </a:r>
          </a:p>
          <a:p>
            <a:pPr>
              <a:buNone/>
            </a:pPr>
            <a:r>
              <a:rPr lang="en-US" b="1" dirty="0">
                <a:latin typeface="Courier New"/>
                <a:cs typeface="Courier New"/>
              </a:rPr>
              <a:t>static long </a:t>
            </a:r>
            <a:r>
              <a:rPr lang="en-US" b="1" dirty="0" err="1">
                <a:latin typeface="Courier New"/>
                <a:cs typeface="Courier New"/>
              </a:rPr>
              <a:t>num_steps</a:t>
            </a:r>
            <a:r>
              <a:rPr lang="en-US" b="1" dirty="0">
                <a:latin typeface="Courier New"/>
                <a:cs typeface="Courier New"/>
              </a:rPr>
              <a:t> = 100000; double step; </a:t>
            </a:r>
          </a:p>
          <a:p>
            <a:pPr>
              <a:buNone/>
            </a:pPr>
            <a:r>
              <a:rPr lang="en-US" b="1" dirty="0" smtClean="0">
                <a:latin typeface="Courier New"/>
                <a:cs typeface="Courier New"/>
              </a:rPr>
              <a:t> </a:t>
            </a:r>
          </a:p>
          <a:p>
            <a:pPr>
              <a:buNone/>
            </a:pPr>
            <a:r>
              <a:rPr lang="en-US" b="1" dirty="0" smtClean="0">
                <a:latin typeface="Courier New"/>
                <a:cs typeface="Courier New"/>
              </a:rPr>
              <a:t>void main () {</a:t>
            </a:r>
          </a:p>
          <a:p>
            <a:pPr>
              <a:buNone/>
            </a:pPr>
            <a:r>
              <a:rPr lang="en-US" b="1" dirty="0" smtClean="0">
                <a:latin typeface="Courier New"/>
                <a:cs typeface="Courier New"/>
              </a:rPr>
              <a:t>  </a:t>
            </a:r>
            <a:r>
              <a:rPr lang="en-US" b="1" dirty="0" err="1" smtClean="0">
                <a:latin typeface="Courier New"/>
                <a:cs typeface="Courier New"/>
              </a:rPr>
              <a:t>int</a:t>
            </a:r>
            <a:r>
              <a:rPr lang="en-US" b="1" dirty="0" smtClean="0">
                <a:latin typeface="Courier New"/>
                <a:cs typeface="Courier New"/>
              </a:rPr>
              <a:t> </a:t>
            </a:r>
            <a:r>
              <a:rPr lang="en-US" b="1" dirty="0" err="1" smtClean="0">
                <a:latin typeface="Courier New"/>
                <a:cs typeface="Courier New"/>
              </a:rPr>
              <a:t>i</a:t>
            </a:r>
            <a:r>
              <a:rPr lang="en-US" b="1" dirty="0" smtClean="0">
                <a:latin typeface="Courier New"/>
                <a:cs typeface="Courier New"/>
              </a:rPr>
              <a:t>; 	  double  x, pi, sum[NUM_THREADS]; </a:t>
            </a:r>
          </a:p>
          <a:p>
            <a:pPr>
              <a:buNone/>
            </a:pPr>
            <a:r>
              <a:rPr lang="en-US" b="1" dirty="0" smtClean="0">
                <a:latin typeface="Courier New"/>
                <a:cs typeface="Courier New"/>
              </a:rPr>
              <a:t>  step = 1.0/(double) </a:t>
            </a:r>
            <a:r>
              <a:rPr lang="en-US" b="1" dirty="0" err="1" smtClean="0">
                <a:latin typeface="Courier New"/>
                <a:cs typeface="Courier New"/>
              </a:rPr>
              <a:t>num_steps</a:t>
            </a:r>
            <a:r>
              <a:rPr lang="en-US" b="1" dirty="0" smtClean="0">
                <a:latin typeface="Courier New"/>
                <a:cs typeface="Courier New"/>
              </a:rPr>
              <a:t>; </a:t>
            </a:r>
          </a:p>
          <a:p>
            <a:pPr>
              <a:buNone/>
            </a:pPr>
            <a:r>
              <a:rPr lang="en-US" b="1" dirty="0" smtClean="0">
                <a:latin typeface="Courier New"/>
                <a:cs typeface="Courier New"/>
              </a:rPr>
              <a:t>  </a:t>
            </a:r>
            <a:r>
              <a:rPr lang="en-US" b="1" dirty="0" smtClean="0">
                <a:solidFill>
                  <a:srgbClr val="3366FF"/>
                </a:solidFill>
                <a:latin typeface="Courier New"/>
                <a:cs typeface="Courier New"/>
              </a:rPr>
              <a:t>#pragma </a:t>
            </a:r>
            <a:r>
              <a:rPr lang="en-US" b="1" dirty="0" err="1" smtClean="0">
                <a:solidFill>
                  <a:srgbClr val="3366FF"/>
                </a:solidFill>
                <a:latin typeface="Courier New"/>
                <a:cs typeface="Courier New"/>
              </a:rPr>
              <a:t>omp</a:t>
            </a:r>
            <a:r>
              <a:rPr lang="en-US" b="1" dirty="0" smtClean="0">
                <a:solidFill>
                  <a:srgbClr val="3366FF"/>
                </a:solidFill>
                <a:latin typeface="Courier New"/>
                <a:cs typeface="Courier New"/>
              </a:rPr>
              <a:t> parallel private ( </a:t>
            </a:r>
            <a:r>
              <a:rPr lang="en-US" b="1" dirty="0" err="1" smtClean="0">
                <a:solidFill>
                  <a:srgbClr val="3366FF"/>
                </a:solidFill>
                <a:latin typeface="Courier New"/>
                <a:cs typeface="Courier New"/>
              </a:rPr>
              <a:t>i</a:t>
            </a:r>
            <a:r>
              <a:rPr lang="en-US" b="1" dirty="0" smtClean="0">
                <a:solidFill>
                  <a:srgbClr val="3366FF"/>
                </a:solidFill>
                <a:latin typeface="Courier New"/>
                <a:cs typeface="Courier New"/>
              </a:rPr>
              <a:t>, x )</a:t>
            </a:r>
          </a:p>
          <a:p>
            <a:pPr>
              <a:buNone/>
            </a:pPr>
            <a:r>
              <a:rPr lang="en-US" b="1" dirty="0" smtClean="0">
                <a:latin typeface="Courier New"/>
                <a:cs typeface="Courier New"/>
              </a:rPr>
              <a:t>  </a:t>
            </a:r>
            <a:r>
              <a:rPr lang="en-US" b="1" dirty="0" smtClean="0">
                <a:solidFill>
                  <a:srgbClr val="3366FF"/>
                </a:solidFill>
                <a:latin typeface="Courier New"/>
                <a:cs typeface="Courier New"/>
              </a:rPr>
              <a:t>{</a:t>
            </a:r>
            <a:r>
              <a:rPr lang="en-US" b="1" dirty="0" smtClean="0">
                <a:latin typeface="Courier New"/>
                <a:cs typeface="Courier New"/>
              </a:rPr>
              <a:t>	  </a:t>
            </a:r>
          </a:p>
          <a:p>
            <a:pPr>
              <a:buNone/>
            </a:pPr>
            <a:r>
              <a:rPr lang="en-US" b="1" dirty="0" smtClean="0">
                <a:latin typeface="Courier New"/>
                <a:cs typeface="Courier New"/>
              </a:rPr>
              <a:t>    </a:t>
            </a:r>
            <a:r>
              <a:rPr lang="en-US" b="1" dirty="0" err="1" smtClean="0">
                <a:latin typeface="Courier New"/>
                <a:cs typeface="Courier New"/>
              </a:rPr>
              <a:t>int</a:t>
            </a:r>
            <a:r>
              <a:rPr lang="en-US" b="1" dirty="0" smtClean="0">
                <a:latin typeface="Courier New"/>
                <a:cs typeface="Courier New"/>
              </a:rPr>
              <a:t> id = </a:t>
            </a:r>
            <a:r>
              <a:rPr lang="en-US" b="1" dirty="0" err="1" smtClean="0">
                <a:latin typeface="Courier New"/>
                <a:cs typeface="Courier New"/>
              </a:rPr>
              <a:t>omp_get_thread_num</a:t>
            </a:r>
            <a:r>
              <a:rPr lang="en-US" b="1" dirty="0" smtClean="0">
                <a:latin typeface="Courier New"/>
                <a:cs typeface="Courier New"/>
              </a:rPr>
              <a:t>(); </a:t>
            </a:r>
          </a:p>
          <a:p>
            <a:pPr>
              <a:buNone/>
            </a:pPr>
            <a:r>
              <a:rPr lang="en-US" b="1" dirty="0" smtClean="0">
                <a:latin typeface="Courier New"/>
                <a:cs typeface="Courier New"/>
              </a:rPr>
              <a:t>    for (</a:t>
            </a:r>
            <a:r>
              <a:rPr lang="en-US" b="1" dirty="0" err="1" smtClean="0">
                <a:latin typeface="Courier New"/>
                <a:cs typeface="Courier New"/>
              </a:rPr>
              <a:t>i</a:t>
            </a:r>
            <a:r>
              <a:rPr lang="en-US" b="1" dirty="0" smtClean="0">
                <a:latin typeface="Courier New"/>
                <a:cs typeface="Courier New"/>
              </a:rPr>
              <a:t>=id, sum[id]=0.0; </a:t>
            </a:r>
            <a:r>
              <a:rPr lang="en-US" b="1" dirty="0" err="1" smtClean="0">
                <a:latin typeface="Courier New"/>
                <a:cs typeface="Courier New"/>
              </a:rPr>
              <a:t>i</a:t>
            </a:r>
            <a:r>
              <a:rPr lang="en-US" b="1" dirty="0" smtClean="0">
                <a:latin typeface="Courier New"/>
                <a:cs typeface="Courier New"/>
              </a:rPr>
              <a:t>&lt; </a:t>
            </a:r>
            <a:r>
              <a:rPr lang="en-US" b="1" dirty="0" err="1" smtClean="0">
                <a:latin typeface="Courier New"/>
                <a:cs typeface="Courier New"/>
              </a:rPr>
              <a:t>num_steps</a:t>
            </a:r>
            <a:r>
              <a:rPr lang="en-US" b="1" dirty="0" smtClean="0">
                <a:latin typeface="Courier New"/>
                <a:cs typeface="Courier New"/>
              </a:rPr>
              <a:t>; </a:t>
            </a:r>
            <a:r>
              <a:rPr lang="en-US" b="1" dirty="0" err="1" smtClean="0">
                <a:latin typeface="Courier New"/>
                <a:cs typeface="Courier New"/>
              </a:rPr>
              <a:t>i</a:t>
            </a:r>
            <a:r>
              <a:rPr lang="en-US" b="1" dirty="0" smtClean="0">
                <a:latin typeface="Courier New"/>
                <a:cs typeface="Courier New"/>
              </a:rPr>
              <a:t>=</a:t>
            </a:r>
            <a:r>
              <a:rPr lang="en-US" b="1" dirty="0" err="1" smtClean="0">
                <a:latin typeface="Courier New"/>
                <a:cs typeface="Courier New"/>
              </a:rPr>
              <a:t>i+NUM_THREADS</a:t>
            </a:r>
            <a:r>
              <a:rPr lang="en-US" b="1" dirty="0" smtClean="0">
                <a:latin typeface="Courier New"/>
                <a:cs typeface="Courier New"/>
              </a:rPr>
              <a:t>)</a:t>
            </a:r>
          </a:p>
          <a:p>
            <a:pPr>
              <a:buNone/>
            </a:pPr>
            <a:r>
              <a:rPr lang="en-US" b="1" dirty="0">
                <a:latin typeface="Courier New"/>
                <a:cs typeface="Courier New"/>
              </a:rPr>
              <a:t> </a:t>
            </a:r>
            <a:r>
              <a:rPr lang="en-US" b="1" dirty="0" smtClean="0">
                <a:latin typeface="Courier New"/>
                <a:cs typeface="Courier New"/>
              </a:rPr>
              <a:t>   {</a:t>
            </a:r>
          </a:p>
          <a:p>
            <a:pPr>
              <a:buNone/>
            </a:pPr>
            <a:r>
              <a:rPr lang="en-US" b="1" dirty="0" smtClean="0">
                <a:latin typeface="Courier New"/>
                <a:cs typeface="Courier New"/>
              </a:rPr>
              <a:t>      x = (i+0.5)*step; </a:t>
            </a:r>
          </a:p>
          <a:p>
            <a:pPr>
              <a:buNone/>
            </a:pPr>
            <a:r>
              <a:rPr lang="en-US" b="1" dirty="0" smtClean="0">
                <a:latin typeface="Courier New"/>
                <a:cs typeface="Courier New"/>
              </a:rPr>
              <a:t>      sum[id] += 4.0/(1.0+x*x); </a:t>
            </a:r>
          </a:p>
          <a:p>
            <a:pPr>
              <a:buNone/>
            </a:pPr>
            <a:r>
              <a:rPr lang="en-US" b="1" dirty="0" smtClean="0">
                <a:latin typeface="Courier New"/>
                <a:cs typeface="Courier New"/>
              </a:rPr>
              <a:t>    } </a:t>
            </a:r>
          </a:p>
          <a:p>
            <a:pPr>
              <a:buNone/>
            </a:pPr>
            <a:r>
              <a:rPr lang="en-US" b="1" dirty="0" smtClean="0">
                <a:latin typeface="Courier New"/>
                <a:cs typeface="Courier New"/>
              </a:rPr>
              <a:t>  </a:t>
            </a:r>
            <a:r>
              <a:rPr lang="en-US" b="1" dirty="0" smtClean="0">
                <a:solidFill>
                  <a:srgbClr val="3366FF"/>
                </a:solidFill>
                <a:latin typeface="Courier New"/>
                <a:cs typeface="Courier New"/>
              </a:rPr>
              <a:t>}</a:t>
            </a:r>
            <a:r>
              <a:rPr lang="en-US" b="1" dirty="0" smtClean="0">
                <a:latin typeface="Courier New"/>
                <a:cs typeface="Courier New"/>
              </a:rPr>
              <a:t> </a:t>
            </a:r>
          </a:p>
          <a:p>
            <a:pPr>
              <a:buNone/>
            </a:pPr>
            <a:r>
              <a:rPr lang="en-US" b="1" dirty="0">
                <a:latin typeface="Courier New"/>
                <a:cs typeface="Courier New"/>
              </a:rPr>
              <a:t> </a:t>
            </a:r>
            <a:r>
              <a:rPr lang="en-US" b="1" dirty="0" smtClean="0">
                <a:latin typeface="Courier New"/>
                <a:cs typeface="Courier New"/>
              </a:rPr>
              <a:t> for(</a:t>
            </a:r>
            <a:r>
              <a:rPr lang="en-US" b="1" dirty="0" err="1" smtClean="0">
                <a:latin typeface="Courier New"/>
                <a:cs typeface="Courier New"/>
              </a:rPr>
              <a:t>i</a:t>
            </a:r>
            <a:r>
              <a:rPr lang="en-US" b="1" dirty="0" smtClean="0">
                <a:latin typeface="Courier New"/>
                <a:cs typeface="Courier New"/>
              </a:rPr>
              <a:t>=1; </a:t>
            </a:r>
            <a:r>
              <a:rPr lang="en-US" b="1" dirty="0" err="1" smtClean="0">
                <a:latin typeface="Courier New"/>
                <a:cs typeface="Courier New"/>
              </a:rPr>
              <a:t>i</a:t>
            </a:r>
            <a:r>
              <a:rPr lang="en-US" b="1" dirty="0" smtClean="0">
                <a:latin typeface="Courier New"/>
                <a:cs typeface="Courier New"/>
              </a:rPr>
              <a:t>&lt;NUM_THREADS; </a:t>
            </a:r>
            <a:r>
              <a:rPr lang="en-US" b="1" dirty="0" err="1" smtClean="0">
                <a:latin typeface="Courier New"/>
                <a:cs typeface="Courier New"/>
              </a:rPr>
              <a:t>i</a:t>
            </a:r>
            <a:r>
              <a:rPr lang="en-US" b="1" dirty="0" smtClean="0">
                <a:latin typeface="Courier New"/>
                <a:cs typeface="Courier New"/>
              </a:rPr>
              <a:t>++)</a:t>
            </a:r>
          </a:p>
          <a:p>
            <a:pPr>
              <a:buNone/>
            </a:pPr>
            <a:r>
              <a:rPr lang="en-US" b="1" dirty="0">
                <a:latin typeface="Courier New"/>
                <a:cs typeface="Courier New"/>
              </a:rPr>
              <a:t> </a:t>
            </a:r>
            <a:r>
              <a:rPr lang="en-US" b="1" dirty="0" smtClean="0">
                <a:latin typeface="Courier New"/>
                <a:cs typeface="Courier New"/>
              </a:rPr>
              <a:t>   sum[0] += sum[</a:t>
            </a:r>
            <a:r>
              <a:rPr lang="en-US" b="1" dirty="0" err="1" smtClean="0">
                <a:latin typeface="Courier New"/>
                <a:cs typeface="Courier New"/>
              </a:rPr>
              <a:t>i</a:t>
            </a:r>
            <a:r>
              <a:rPr lang="en-US" b="1" dirty="0" smtClean="0">
                <a:latin typeface="Courier New"/>
                <a:cs typeface="Courier New"/>
              </a:rPr>
              <a:t>];  pi = sum[0] / </a:t>
            </a:r>
            <a:r>
              <a:rPr lang="en-US" b="1" dirty="0" err="1" smtClean="0">
                <a:latin typeface="Courier New"/>
                <a:cs typeface="Courier New"/>
              </a:rPr>
              <a:t>num_steps</a:t>
            </a:r>
            <a:endParaRPr lang="en-US" b="1" dirty="0" smtClean="0">
              <a:latin typeface="Courier New"/>
              <a:cs typeface="Courier New"/>
            </a:endParaRPr>
          </a:p>
          <a:p>
            <a:pPr>
              <a:buNone/>
            </a:pPr>
            <a:r>
              <a:rPr lang="en-US" b="1" dirty="0">
                <a:latin typeface="Courier New"/>
                <a:cs typeface="Courier New"/>
              </a:rPr>
              <a:t> </a:t>
            </a:r>
            <a:r>
              <a:rPr lang="en-US" b="1" dirty="0" smtClean="0">
                <a:latin typeface="Courier New"/>
                <a:cs typeface="Courier New"/>
              </a:rPr>
              <a:t> </a:t>
            </a:r>
            <a:r>
              <a:rPr lang="en-US" b="1" dirty="0" err="1" smtClean="0">
                <a:latin typeface="Courier New"/>
                <a:cs typeface="Courier New"/>
              </a:rPr>
              <a:t>printf</a:t>
            </a:r>
            <a:r>
              <a:rPr lang="en-US" b="1" dirty="0" smtClean="0">
                <a:latin typeface="Courier New"/>
                <a:cs typeface="Courier New"/>
              </a:rPr>
              <a:t> ("pi = %6.12f\n", pi);</a:t>
            </a:r>
          </a:p>
          <a:p>
            <a:pPr>
              <a:buNone/>
            </a:pPr>
            <a:r>
              <a:rPr lang="en-US" b="1" dirty="0" smtClean="0">
                <a:latin typeface="Courier New"/>
                <a:cs typeface="Courier New"/>
              </a:rPr>
              <a:t>}</a:t>
            </a:r>
            <a:endParaRPr lang="en-US" b="1" dirty="0">
              <a:latin typeface="Courier New"/>
              <a:cs typeface="Courier New"/>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pPr/>
              <a:t>17</a:t>
            </a:fld>
            <a:endParaRPr lang="en-US" dirty="0"/>
          </a:p>
        </p:txBody>
      </p:sp>
    </p:spTree>
    <p:extLst>
      <p:ext uri="{BB962C8B-B14F-4D97-AF65-F5344CB8AC3E}">
        <p14:creationId xmlns:p14="http://schemas.microsoft.com/office/powerpoint/2010/main" val="25501228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15729"/>
          </a:xfrm>
        </p:spPr>
        <p:txBody>
          <a:bodyPr>
            <a:normAutofit fontScale="90000"/>
          </a:bodyPr>
          <a:lstStyle/>
          <a:p>
            <a:r>
              <a:rPr lang="en-US" dirty="0" smtClean="0"/>
              <a:t>Version 2: </a:t>
            </a:r>
            <a:r>
              <a:rPr lang="en-US" dirty="0"/>
              <a:t>p</a:t>
            </a:r>
            <a:r>
              <a:rPr lang="en-US" dirty="0" smtClean="0"/>
              <a:t>arallel for, reduction</a:t>
            </a:r>
            <a:endParaRPr lang="en-US" dirty="0"/>
          </a:p>
        </p:txBody>
      </p:sp>
      <p:sp>
        <p:nvSpPr>
          <p:cNvPr id="3" name="Content Placeholder 2"/>
          <p:cNvSpPr>
            <a:spLocks noGrp="1"/>
          </p:cNvSpPr>
          <p:nvPr>
            <p:ph idx="1"/>
          </p:nvPr>
        </p:nvSpPr>
        <p:spPr>
          <a:xfrm>
            <a:off x="166779" y="578817"/>
            <a:ext cx="8775161" cy="6163733"/>
          </a:xfrm>
        </p:spPr>
        <p:txBody>
          <a:bodyPr>
            <a:noAutofit/>
          </a:bodyPr>
          <a:lstStyle/>
          <a:p>
            <a:pPr>
              <a:buNone/>
            </a:pPr>
            <a:r>
              <a:rPr lang="en-US" sz="2100" b="1" dirty="0" smtClean="0">
                <a:latin typeface="Courier New"/>
                <a:cs typeface="Courier New"/>
              </a:rPr>
              <a:t>#include &lt;</a:t>
            </a:r>
            <a:r>
              <a:rPr lang="en-US" sz="2100" b="1" dirty="0" err="1" smtClean="0">
                <a:latin typeface="Courier New"/>
                <a:cs typeface="Courier New"/>
              </a:rPr>
              <a:t>omp.h</a:t>
            </a:r>
            <a:r>
              <a:rPr lang="en-US" sz="2100" b="1" dirty="0" smtClean="0">
                <a:latin typeface="Courier New"/>
                <a:cs typeface="Courier New"/>
              </a:rPr>
              <a:t>&gt;</a:t>
            </a:r>
          </a:p>
          <a:p>
            <a:pPr>
              <a:buNone/>
            </a:pPr>
            <a:r>
              <a:rPr lang="en-US" sz="2100" b="1" dirty="0" smtClean="0">
                <a:latin typeface="Courier New"/>
                <a:cs typeface="Courier New"/>
              </a:rPr>
              <a:t>#include &lt;</a:t>
            </a:r>
            <a:r>
              <a:rPr lang="en-US" sz="2100" b="1" dirty="0" err="1" smtClean="0">
                <a:latin typeface="Courier New"/>
                <a:cs typeface="Courier New"/>
              </a:rPr>
              <a:t>stdio.h</a:t>
            </a:r>
            <a:r>
              <a:rPr lang="en-US" sz="2100" b="1" dirty="0" smtClean="0">
                <a:latin typeface="Courier New"/>
                <a:cs typeface="Courier New"/>
              </a:rPr>
              <a:t>&gt;</a:t>
            </a:r>
          </a:p>
          <a:p>
            <a:pPr>
              <a:buNone/>
            </a:pPr>
            <a:r>
              <a:rPr lang="en-US" sz="2100" b="1" dirty="0" smtClean="0">
                <a:latin typeface="Courier New"/>
                <a:cs typeface="Courier New"/>
              </a:rPr>
              <a:t>/static long </a:t>
            </a:r>
            <a:r>
              <a:rPr lang="en-US" sz="2100" b="1" dirty="0" err="1" smtClean="0">
                <a:latin typeface="Courier New"/>
                <a:cs typeface="Courier New"/>
              </a:rPr>
              <a:t>num_steps</a:t>
            </a:r>
            <a:r>
              <a:rPr lang="en-US" sz="2100" b="1" dirty="0" smtClean="0">
                <a:latin typeface="Courier New"/>
                <a:cs typeface="Courier New"/>
              </a:rPr>
              <a:t> = 100000; </a:t>
            </a:r>
          </a:p>
          <a:p>
            <a:pPr>
              <a:buNone/>
            </a:pPr>
            <a:r>
              <a:rPr lang="en-US" sz="2100" b="1" dirty="0" smtClean="0">
                <a:latin typeface="Courier New"/>
                <a:cs typeface="Courier New"/>
              </a:rPr>
              <a:t>double step; </a:t>
            </a:r>
          </a:p>
          <a:p>
            <a:pPr>
              <a:buNone/>
            </a:pPr>
            <a:r>
              <a:rPr lang="en-US" sz="2100" b="1" dirty="0" smtClean="0">
                <a:latin typeface="Courier New"/>
                <a:cs typeface="Courier New"/>
              </a:rPr>
              <a:t>void main () </a:t>
            </a:r>
          </a:p>
          <a:p>
            <a:pPr>
              <a:buNone/>
            </a:pPr>
            <a:r>
              <a:rPr lang="en-US" sz="2100" b="1" dirty="0" smtClean="0">
                <a:latin typeface="Courier New"/>
                <a:cs typeface="Courier New"/>
              </a:rPr>
              <a:t>{	  int </a:t>
            </a:r>
            <a:r>
              <a:rPr lang="en-US" sz="2100" b="1" dirty="0" err="1" smtClean="0">
                <a:latin typeface="Courier New"/>
                <a:cs typeface="Courier New"/>
              </a:rPr>
              <a:t>i</a:t>
            </a:r>
            <a:r>
              <a:rPr lang="en-US" sz="2100" b="1" dirty="0" smtClean="0">
                <a:latin typeface="Courier New"/>
                <a:cs typeface="Courier New"/>
              </a:rPr>
              <a:t>; 	  double </a:t>
            </a:r>
            <a:r>
              <a:rPr lang="en-US" sz="2100" b="1" dirty="0" err="1" smtClean="0">
                <a:latin typeface="Courier New"/>
                <a:cs typeface="Courier New"/>
              </a:rPr>
              <a:t>x</a:t>
            </a:r>
            <a:r>
              <a:rPr lang="en-US" sz="2100" b="1" dirty="0" smtClean="0">
                <a:latin typeface="Courier New"/>
                <a:cs typeface="Courier New"/>
              </a:rPr>
              <a:t>, pi, sum = 0.0; </a:t>
            </a:r>
          </a:p>
          <a:p>
            <a:pPr>
              <a:buNone/>
            </a:pPr>
            <a:r>
              <a:rPr lang="en-US" sz="2100" b="1" dirty="0" smtClean="0">
                <a:latin typeface="Courier New"/>
                <a:cs typeface="Courier New"/>
              </a:rPr>
              <a:t>	  step = 1.0/(double) </a:t>
            </a:r>
            <a:r>
              <a:rPr lang="en-US" sz="2100" b="1" dirty="0" err="1" smtClean="0">
                <a:latin typeface="Courier New"/>
                <a:cs typeface="Courier New"/>
              </a:rPr>
              <a:t>num_steps</a:t>
            </a:r>
            <a:r>
              <a:rPr lang="en-US" sz="2100" b="1" dirty="0" smtClean="0">
                <a:latin typeface="Courier New"/>
                <a:cs typeface="Courier New"/>
              </a:rPr>
              <a:t>; </a:t>
            </a:r>
          </a:p>
          <a:p>
            <a:pPr>
              <a:buNone/>
            </a:pPr>
            <a:r>
              <a:rPr lang="en-US" sz="2100" b="1" dirty="0" smtClean="0">
                <a:solidFill>
                  <a:srgbClr val="3366FF"/>
                </a:solidFill>
                <a:latin typeface="Courier New"/>
                <a:cs typeface="Courier New"/>
              </a:rPr>
              <a:t>#pragma </a:t>
            </a:r>
            <a:r>
              <a:rPr lang="en-US" sz="2100" b="1" dirty="0" err="1" smtClean="0">
                <a:solidFill>
                  <a:srgbClr val="3366FF"/>
                </a:solidFill>
                <a:latin typeface="Courier New"/>
                <a:cs typeface="Courier New"/>
              </a:rPr>
              <a:t>omp</a:t>
            </a:r>
            <a:r>
              <a:rPr lang="en-US" sz="2100" b="1" dirty="0" smtClean="0">
                <a:solidFill>
                  <a:srgbClr val="3366FF"/>
                </a:solidFill>
                <a:latin typeface="Courier New"/>
                <a:cs typeface="Courier New"/>
              </a:rPr>
              <a:t> parallel for private(x) reduction(+:sum)</a:t>
            </a:r>
          </a:p>
          <a:p>
            <a:pPr>
              <a:buNone/>
            </a:pPr>
            <a:r>
              <a:rPr lang="en-US" sz="2100" b="1" dirty="0" smtClean="0">
                <a:latin typeface="Courier New"/>
                <a:cs typeface="Courier New"/>
              </a:rPr>
              <a:t>	  for (</a:t>
            </a:r>
            <a:r>
              <a:rPr lang="en-US" sz="2100" b="1" dirty="0" err="1" smtClean="0">
                <a:latin typeface="Courier New"/>
                <a:cs typeface="Courier New"/>
              </a:rPr>
              <a:t>i</a:t>
            </a:r>
            <a:r>
              <a:rPr lang="en-US" sz="2100" b="1" dirty="0" smtClean="0">
                <a:latin typeface="Courier New"/>
                <a:cs typeface="Courier New"/>
              </a:rPr>
              <a:t>=1; </a:t>
            </a:r>
            <a:r>
              <a:rPr lang="en-US" sz="2100" b="1" dirty="0" err="1" smtClean="0">
                <a:latin typeface="Courier New"/>
                <a:cs typeface="Courier New"/>
              </a:rPr>
              <a:t>i</a:t>
            </a:r>
            <a:r>
              <a:rPr lang="en-US" sz="2100" b="1" dirty="0" smtClean="0">
                <a:latin typeface="Courier New"/>
                <a:cs typeface="Courier New"/>
              </a:rPr>
              <a:t>&lt;= </a:t>
            </a:r>
            <a:r>
              <a:rPr lang="en-US" sz="2100" b="1" dirty="0" err="1" smtClean="0">
                <a:latin typeface="Courier New"/>
                <a:cs typeface="Courier New"/>
              </a:rPr>
              <a:t>num_steps</a:t>
            </a:r>
            <a:r>
              <a:rPr lang="en-US" sz="2100" b="1" dirty="0" smtClean="0">
                <a:latin typeface="Courier New"/>
                <a:cs typeface="Courier New"/>
              </a:rPr>
              <a:t>; </a:t>
            </a:r>
            <a:r>
              <a:rPr lang="en-US" sz="2100" b="1" dirty="0" err="1" smtClean="0">
                <a:latin typeface="Courier New"/>
                <a:cs typeface="Courier New"/>
              </a:rPr>
              <a:t>i</a:t>
            </a:r>
            <a:r>
              <a:rPr lang="en-US" sz="2100" b="1" dirty="0" smtClean="0">
                <a:latin typeface="Courier New"/>
                <a:cs typeface="Courier New"/>
              </a:rPr>
              <a:t>++){ </a:t>
            </a:r>
          </a:p>
          <a:p>
            <a:pPr>
              <a:buNone/>
            </a:pPr>
            <a:r>
              <a:rPr lang="en-US" sz="2100" b="1" dirty="0" smtClean="0">
                <a:latin typeface="Courier New"/>
                <a:cs typeface="Courier New"/>
              </a:rPr>
              <a:t>		  </a:t>
            </a:r>
            <a:r>
              <a:rPr lang="en-US" sz="2100" b="1" dirty="0" err="1" smtClean="0">
                <a:latin typeface="Courier New"/>
                <a:cs typeface="Courier New"/>
              </a:rPr>
              <a:t>x</a:t>
            </a:r>
            <a:r>
              <a:rPr lang="en-US" sz="2100" b="1" dirty="0" smtClean="0">
                <a:latin typeface="Courier New"/>
                <a:cs typeface="Courier New"/>
              </a:rPr>
              <a:t> = (i-0.5)*step; </a:t>
            </a:r>
          </a:p>
          <a:p>
            <a:pPr>
              <a:buNone/>
            </a:pPr>
            <a:r>
              <a:rPr lang="en-US" sz="2100" b="1" dirty="0" smtClean="0">
                <a:latin typeface="Courier New"/>
                <a:cs typeface="Courier New"/>
              </a:rPr>
              <a:t>		  sum = sum + 4.0/(1.0+x*x); </a:t>
            </a:r>
          </a:p>
          <a:p>
            <a:pPr>
              <a:buNone/>
            </a:pPr>
            <a:r>
              <a:rPr lang="en-US" sz="2100" b="1" dirty="0" smtClean="0">
                <a:latin typeface="Courier New"/>
                <a:cs typeface="Courier New"/>
              </a:rPr>
              <a:t>	  } </a:t>
            </a:r>
          </a:p>
          <a:p>
            <a:pPr>
              <a:buNone/>
            </a:pPr>
            <a:r>
              <a:rPr lang="en-US" sz="2100" b="1" dirty="0" smtClean="0">
                <a:latin typeface="Courier New"/>
                <a:cs typeface="Courier New"/>
              </a:rPr>
              <a:t>	  pi = sum / </a:t>
            </a:r>
            <a:r>
              <a:rPr lang="en-US" sz="2100" b="1" dirty="0" err="1" smtClean="0">
                <a:latin typeface="Courier New"/>
                <a:cs typeface="Courier New"/>
              </a:rPr>
              <a:t>num_steps</a:t>
            </a:r>
            <a:r>
              <a:rPr lang="en-US" sz="2100" b="1" dirty="0" smtClean="0">
                <a:latin typeface="Courier New"/>
                <a:cs typeface="Courier New"/>
              </a:rPr>
              <a:t>; </a:t>
            </a:r>
          </a:p>
          <a:p>
            <a:pPr>
              <a:buNone/>
            </a:pPr>
            <a:r>
              <a:rPr lang="en-US" sz="2100" b="1" dirty="0" smtClean="0">
                <a:latin typeface="Courier New"/>
                <a:cs typeface="Courier New"/>
              </a:rPr>
              <a:t>	</a:t>
            </a:r>
            <a:r>
              <a:rPr lang="en-US" sz="2100" b="1" dirty="0" err="1" smtClean="0">
                <a:latin typeface="Courier New"/>
                <a:cs typeface="Courier New"/>
              </a:rPr>
              <a:t>printf</a:t>
            </a:r>
            <a:r>
              <a:rPr lang="en-US" sz="2100" b="1" dirty="0" smtClean="0">
                <a:latin typeface="Courier New"/>
                <a:cs typeface="Courier New"/>
              </a:rPr>
              <a:t> ("pi = %6.8f\n", pi);</a:t>
            </a:r>
          </a:p>
          <a:p>
            <a:pPr>
              <a:buNone/>
            </a:pPr>
            <a:r>
              <a:rPr lang="en-US" sz="2100" b="1" dirty="0" smtClean="0">
                <a:latin typeface="Courier New"/>
                <a:cs typeface="Courier New"/>
              </a:rPr>
              <a:t>}</a:t>
            </a:r>
            <a:endParaRPr lang="en-US" sz="2100" b="1" dirty="0">
              <a:latin typeface="Courier New"/>
              <a:cs typeface="Courier New"/>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pPr/>
              <a:t>18</a:t>
            </a:fld>
            <a:endParaRPr lang="en-US" dirty="0"/>
          </a:p>
        </p:txBody>
      </p:sp>
    </p:spTree>
    <p:extLst>
      <p:ext uri="{BB962C8B-B14F-4D97-AF65-F5344CB8AC3E}">
        <p14:creationId xmlns:p14="http://schemas.microsoft.com/office/powerpoint/2010/main" val="418989204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Administrivia</a:t>
            </a:r>
            <a:endParaRPr lang="en-US" dirty="0"/>
          </a:p>
        </p:txBody>
      </p:sp>
      <p:sp>
        <p:nvSpPr>
          <p:cNvPr id="3" name="Content Placeholder 2"/>
          <p:cNvSpPr>
            <a:spLocks noGrp="1"/>
          </p:cNvSpPr>
          <p:nvPr>
            <p:ph idx="1"/>
          </p:nvPr>
        </p:nvSpPr>
        <p:spPr>
          <a:xfrm>
            <a:off x="304800" y="1295400"/>
            <a:ext cx="8686800" cy="4870760"/>
          </a:xfrm>
        </p:spPr>
        <p:txBody>
          <a:bodyPr>
            <a:normAutofit/>
          </a:bodyPr>
          <a:lstStyle/>
          <a:p>
            <a:r>
              <a:rPr lang="en-US" dirty="0" smtClean="0"/>
              <a:t>MT2 is Tuesday, November 10th:</a:t>
            </a:r>
          </a:p>
          <a:p>
            <a:pPr lvl="1"/>
            <a:r>
              <a:rPr lang="en-US" dirty="0" smtClean="0"/>
              <a:t>Covers lecture material up till 10/29 lecture</a:t>
            </a:r>
          </a:p>
          <a:p>
            <a:pPr lvl="1"/>
            <a:r>
              <a:rPr lang="en-US" dirty="0" smtClean="0"/>
              <a:t>TWO cheat sheets, 8.5”x11”</a:t>
            </a:r>
          </a:p>
          <a:p>
            <a:r>
              <a:rPr lang="en-US" dirty="0"/>
              <a:t>TA Review Session:  </a:t>
            </a:r>
            <a:endParaRPr lang="en-US" dirty="0" smtClean="0"/>
          </a:p>
          <a:p>
            <a:pPr marL="457200" lvl="1" indent="0">
              <a:buNone/>
            </a:pPr>
            <a:r>
              <a:rPr lang="en-US" dirty="0"/>
              <a:t>	</a:t>
            </a:r>
            <a:r>
              <a:rPr lang="en-US" dirty="0" smtClean="0"/>
              <a:t>Sunday </a:t>
            </a:r>
            <a:r>
              <a:rPr lang="en-US" dirty="0"/>
              <a:t>11/08, </a:t>
            </a:r>
            <a:r>
              <a:rPr lang="en-US" dirty="0" smtClean="0"/>
              <a:t>5-7PM</a:t>
            </a:r>
            <a:r>
              <a:rPr lang="en-US" dirty="0" smtClean="0"/>
              <a:t>, </a:t>
            </a:r>
            <a:r>
              <a:rPr lang="de-DE" dirty="0" smtClean="0"/>
              <a:t>10 </a:t>
            </a:r>
            <a:r>
              <a:rPr lang="de-DE" dirty="0"/>
              <a:t>Evans</a:t>
            </a:r>
            <a:endParaRPr lang="en-US" dirty="0" smtClean="0"/>
          </a:p>
          <a:p>
            <a:r>
              <a:rPr lang="en-US" dirty="0" smtClean="0"/>
              <a:t>MT2 Room Assignments</a:t>
            </a:r>
          </a:p>
          <a:p>
            <a:pPr lvl="1"/>
            <a:r>
              <a:rPr lang="en-US" dirty="0" smtClean="0"/>
              <a:t>If your login is in [</a:t>
            </a:r>
            <a:r>
              <a:rPr lang="en-US" dirty="0" err="1" smtClean="0"/>
              <a:t>aaa-acz</a:t>
            </a:r>
            <a:r>
              <a:rPr lang="en-US" dirty="0" smtClean="0"/>
              <a:t>], go to </a:t>
            </a:r>
            <a:r>
              <a:rPr lang="en-US" dirty="0" smtClean="0"/>
              <a:t>306 Soda</a:t>
            </a:r>
          </a:p>
          <a:p>
            <a:pPr lvl="1"/>
            <a:r>
              <a:rPr lang="en-US" dirty="0" smtClean="0"/>
              <a:t>Else if you are in DSP, email Fred back</a:t>
            </a:r>
          </a:p>
          <a:p>
            <a:pPr lvl="1"/>
            <a:r>
              <a:rPr lang="en-US" dirty="0" smtClean="0"/>
              <a:t>Else, go to Wheeler Auditorium</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19</a:t>
            </a:fld>
            <a:endParaRPr lang="en-US"/>
          </a:p>
        </p:txBody>
      </p:sp>
    </p:spTree>
    <p:extLst>
      <p:ext uri="{BB962C8B-B14F-4D97-AF65-F5344CB8AC3E}">
        <p14:creationId xmlns:p14="http://schemas.microsoft.com/office/powerpoint/2010/main" val="42742252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a:xfrm>
            <a:off x="389467" y="1430867"/>
            <a:ext cx="8229600" cy="4851400"/>
          </a:xfrm>
        </p:spPr>
        <p:txBody>
          <a:bodyPr>
            <a:normAutofit fontScale="92500" lnSpcReduction="20000"/>
          </a:bodyPr>
          <a:lstStyle/>
          <a:p>
            <a:r>
              <a:rPr lang="en-US" dirty="0" smtClean="0"/>
              <a:t>Sequential software is slow software</a:t>
            </a:r>
          </a:p>
          <a:p>
            <a:pPr lvl="1"/>
            <a:r>
              <a:rPr lang="en-US" dirty="0" smtClean="0"/>
              <a:t>SIMD and MIMD are paths to higher performance</a:t>
            </a:r>
          </a:p>
          <a:p>
            <a:r>
              <a:rPr lang="en-US" dirty="0" smtClean="0"/>
              <a:t>MIMD thru: multithreading processor cores (increases utilization), Multicore processors (more cores per chip)</a:t>
            </a:r>
          </a:p>
          <a:p>
            <a:r>
              <a:rPr lang="en-US" dirty="0" smtClean="0"/>
              <a:t>Synchronization – coordination among threads</a:t>
            </a:r>
          </a:p>
          <a:p>
            <a:pPr lvl="1"/>
            <a:r>
              <a:rPr lang="en-US" dirty="0" smtClean="0"/>
              <a:t>MIPS: atomic read-modify-write using load-linked/store-conditional</a:t>
            </a:r>
          </a:p>
          <a:p>
            <a:r>
              <a:rPr lang="en-US" dirty="0" err="1"/>
              <a:t>OpenMP</a:t>
            </a:r>
            <a:r>
              <a:rPr lang="en-US" dirty="0"/>
              <a:t> as simple parallel extension to C</a:t>
            </a:r>
          </a:p>
          <a:p>
            <a:pPr lvl="1"/>
            <a:r>
              <a:rPr lang="en-US" dirty="0" smtClean="0"/>
              <a:t>Pragmas for forking multiple Threads</a:t>
            </a:r>
          </a:p>
          <a:p>
            <a:pPr lvl="1"/>
            <a:r>
              <a:rPr lang="en-US" dirty="0" smtClean="0"/>
              <a:t>≈ </a:t>
            </a:r>
            <a:r>
              <a:rPr lang="en-US" dirty="0"/>
              <a:t>C: small so easy to learn, but not very high level and </a:t>
            </a:r>
            <a:r>
              <a:rPr lang="en-US" dirty="0" smtClean="0"/>
              <a:t>it’s </a:t>
            </a:r>
            <a:r>
              <a:rPr lang="en-US" dirty="0"/>
              <a:t>easy to get into </a:t>
            </a:r>
            <a:r>
              <a:rPr lang="en-US" dirty="0" smtClean="0"/>
              <a:t>trouble</a:t>
            </a:r>
          </a:p>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2</a:t>
            </a:fld>
            <a:endParaRPr lang="en-US" dirty="0"/>
          </a:p>
        </p:txBody>
      </p:sp>
    </p:spTree>
    <p:extLst>
      <p:ext uri="{BB962C8B-B14F-4D97-AF65-F5344CB8AC3E}">
        <p14:creationId xmlns:p14="http://schemas.microsoft.com/office/powerpoint/2010/main" val="31499953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0"/>
            <a:ext cx="8229600" cy="1143000"/>
          </a:xfrm>
        </p:spPr>
        <p:txBody>
          <a:bodyPr/>
          <a:lstStyle/>
          <a:p>
            <a:r>
              <a:rPr lang="en-US" dirty="0" smtClean="0"/>
              <a:t>Simple Multi-core Processor</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20</a:t>
            </a:fld>
            <a:endParaRPr lang="en-US"/>
          </a:p>
        </p:txBody>
      </p:sp>
      <p:grpSp>
        <p:nvGrpSpPr>
          <p:cNvPr id="288" name="Group 287"/>
          <p:cNvGrpSpPr/>
          <p:nvPr/>
        </p:nvGrpSpPr>
        <p:grpSpPr>
          <a:xfrm>
            <a:off x="990600" y="1066800"/>
            <a:ext cx="2057400" cy="2674620"/>
            <a:chOff x="609600" y="1676400"/>
            <a:chExt cx="3048000" cy="3962400"/>
          </a:xfrm>
        </p:grpSpPr>
        <p:grpSp>
          <p:nvGrpSpPr>
            <p:cNvPr id="2" name="Group 268"/>
            <p:cNvGrpSpPr/>
            <p:nvPr/>
          </p:nvGrpSpPr>
          <p:grpSpPr>
            <a:xfrm>
              <a:off x="609600" y="1676400"/>
              <a:ext cx="3048000" cy="3962400"/>
              <a:chOff x="609600" y="1676400"/>
              <a:chExt cx="3048000" cy="3962400"/>
            </a:xfrm>
          </p:grpSpPr>
          <p:sp>
            <p:nvSpPr>
              <p:cNvPr id="11" name="Rectangle 10"/>
              <p:cNvSpPr/>
              <p:nvPr/>
            </p:nvSpPr>
            <p:spPr>
              <a:xfrm>
                <a:off x="609600" y="1676400"/>
                <a:ext cx="3048000" cy="3962400"/>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dirty="0" smtClean="0">
                    <a:solidFill>
                      <a:schemeClr val="tx1"/>
                    </a:solidFill>
                  </a:rPr>
                  <a:t>Processor 0</a:t>
                </a:r>
              </a:p>
            </p:txBody>
          </p:sp>
          <p:sp>
            <p:nvSpPr>
              <p:cNvPr id="9" name="Rectangle 8"/>
              <p:cNvSpPr/>
              <p:nvPr/>
            </p:nvSpPr>
            <p:spPr>
              <a:xfrm>
                <a:off x="838200" y="2286000"/>
                <a:ext cx="2590800" cy="533400"/>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dirty="0" smtClean="0">
                    <a:solidFill>
                      <a:schemeClr val="tx1"/>
                    </a:solidFill>
                  </a:rPr>
                  <a:t>Control</a:t>
                </a:r>
                <a:endParaRPr lang="en-US" b="1" dirty="0">
                  <a:solidFill>
                    <a:schemeClr val="tx1"/>
                  </a:solidFill>
                </a:endParaRPr>
              </a:p>
            </p:txBody>
          </p:sp>
          <p:sp>
            <p:nvSpPr>
              <p:cNvPr id="10" name="Rectangle 9"/>
              <p:cNvSpPr/>
              <p:nvPr/>
            </p:nvSpPr>
            <p:spPr>
              <a:xfrm>
                <a:off x="838200" y="3048000"/>
                <a:ext cx="2590800" cy="2362200"/>
              </a:xfrm>
              <a:prstGeom prst="rect">
                <a:avLst/>
              </a:prstGeom>
              <a:solidFill>
                <a:schemeClr val="accent1">
                  <a:lumMod val="60000"/>
                  <a:lumOff val="40000"/>
                </a:schemeClr>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dirty="0" err="1" smtClean="0">
                    <a:solidFill>
                      <a:schemeClr val="tx1"/>
                    </a:solidFill>
                  </a:rPr>
                  <a:t>Datapath</a:t>
                </a:r>
                <a:endParaRPr lang="en-US" b="1" dirty="0">
                  <a:solidFill>
                    <a:schemeClr val="tx1"/>
                  </a:solidFill>
                </a:endParaRPr>
              </a:p>
            </p:txBody>
          </p:sp>
          <p:cxnSp>
            <p:nvCxnSpPr>
              <p:cNvPr id="28" name="Straight Arrow Connector 27"/>
              <p:cNvCxnSpPr/>
              <p:nvPr/>
            </p:nvCxnSpPr>
            <p:spPr>
              <a:xfrm rot="5400000">
                <a:off x="1409700" y="2933700"/>
                <a:ext cx="228600" cy="1588"/>
              </a:xfrm>
              <a:prstGeom prst="straightConnector1">
                <a:avLst/>
              </a:prstGeom>
              <a:ln w="127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16200000" flipV="1">
                <a:off x="2553494" y="2932906"/>
                <a:ext cx="228600" cy="1588"/>
              </a:xfrm>
              <a:prstGeom prst="straightConnector1">
                <a:avLst/>
              </a:prstGeom>
              <a:ln w="127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grpSp>
        <p:grpSp>
          <p:nvGrpSpPr>
            <p:cNvPr id="3" name="Group 269"/>
            <p:cNvGrpSpPr/>
            <p:nvPr/>
          </p:nvGrpSpPr>
          <p:grpSpPr>
            <a:xfrm>
              <a:off x="914399" y="3505200"/>
              <a:ext cx="2367431" cy="1828800"/>
              <a:chOff x="914399" y="3505200"/>
              <a:chExt cx="2367431" cy="1828800"/>
            </a:xfrm>
          </p:grpSpPr>
          <p:sp>
            <p:nvSpPr>
              <p:cNvPr id="12" name="Rectangle 11"/>
              <p:cNvSpPr/>
              <p:nvPr/>
            </p:nvSpPr>
            <p:spPr>
              <a:xfrm>
                <a:off x="914400" y="3505200"/>
                <a:ext cx="2362200" cy="2286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PC</a:t>
                </a:r>
                <a:endParaRPr lang="en-US" dirty="0">
                  <a:solidFill>
                    <a:schemeClr val="tx1"/>
                  </a:solidFill>
                </a:endParaRPr>
              </a:p>
            </p:txBody>
          </p:sp>
          <p:grpSp>
            <p:nvGrpSpPr>
              <p:cNvPr id="4" name="Group 25"/>
              <p:cNvGrpSpPr/>
              <p:nvPr/>
            </p:nvGrpSpPr>
            <p:grpSpPr>
              <a:xfrm>
                <a:off x="914399" y="3886200"/>
                <a:ext cx="2362202" cy="731926"/>
                <a:chOff x="1600199" y="3962400"/>
                <a:chExt cx="1600201" cy="731926"/>
              </a:xfrm>
              <a:solidFill>
                <a:srgbClr val="9BBB59"/>
              </a:solidFill>
            </p:grpSpPr>
            <p:sp>
              <p:nvSpPr>
                <p:cNvPr id="13" name="Rectangle 12"/>
                <p:cNvSpPr/>
                <p:nvPr/>
              </p:nvSpPr>
              <p:spPr>
                <a:xfrm>
                  <a:off x="1600200" y="39624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a:xfrm>
                  <a:off x="1600199" y="4038600"/>
                  <a:ext cx="1600199"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a:xfrm>
                  <a:off x="1600200" y="41148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a:xfrm>
                  <a:off x="1600200" y="41910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effectLst>
                      <a:glow rad="101600">
                        <a:schemeClr val="bg1">
                          <a:alpha val="75000"/>
                        </a:schemeClr>
                      </a:glow>
                    </a:effectLst>
                  </a:endParaRPr>
                </a:p>
                <a:p>
                  <a:pPr algn="ctr"/>
                  <a:endParaRPr lang="en-US" dirty="0">
                    <a:solidFill>
                      <a:schemeClr val="tx1"/>
                    </a:solidFill>
                  </a:endParaRPr>
                </a:p>
              </p:txBody>
            </p:sp>
            <p:sp>
              <p:nvSpPr>
                <p:cNvPr id="17" name="Rectangle 16"/>
                <p:cNvSpPr/>
                <p:nvPr/>
              </p:nvSpPr>
              <p:spPr>
                <a:xfrm>
                  <a:off x="1600200" y="42672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 name="Rectangle 17"/>
                <p:cNvSpPr/>
                <p:nvPr/>
              </p:nvSpPr>
              <p:spPr>
                <a:xfrm>
                  <a:off x="1600200" y="43434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 name="Rectangle 18"/>
                <p:cNvSpPr/>
                <p:nvPr/>
              </p:nvSpPr>
              <p:spPr>
                <a:xfrm>
                  <a:off x="1600200" y="44196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 name="Rectangle 19"/>
                <p:cNvSpPr/>
                <p:nvPr/>
              </p:nvSpPr>
              <p:spPr>
                <a:xfrm>
                  <a:off x="1600199" y="4495800"/>
                  <a:ext cx="1600199"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 name="Rectangle 20"/>
                <p:cNvSpPr/>
                <p:nvPr/>
              </p:nvSpPr>
              <p:spPr>
                <a:xfrm>
                  <a:off x="1600200" y="45720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 name="TextBox 21"/>
                <p:cNvSpPr txBox="1"/>
                <p:nvPr/>
              </p:nvSpPr>
              <p:spPr>
                <a:xfrm>
                  <a:off x="1776087" y="4010378"/>
                  <a:ext cx="1377074" cy="683948"/>
                </a:xfrm>
                <a:prstGeom prst="rect">
                  <a:avLst/>
                </a:prstGeom>
                <a:noFill/>
              </p:spPr>
              <p:txBody>
                <a:bodyPr wrap="square" rtlCol="0">
                  <a:spAutoFit/>
                </a:bodyPr>
                <a:lstStyle/>
                <a:p>
                  <a:pPr algn="ctr"/>
                  <a:r>
                    <a:rPr lang="en-US" sz="2400" dirty="0" smtClean="0">
                      <a:effectLst>
                        <a:glow rad="254000">
                          <a:schemeClr val="bg1">
                            <a:alpha val="75000"/>
                          </a:schemeClr>
                        </a:glow>
                      </a:effectLst>
                    </a:rPr>
                    <a:t>Registers</a:t>
                  </a:r>
                  <a:endParaRPr lang="en-US" sz="2400" dirty="0">
                    <a:effectLst>
                      <a:glow rad="254000">
                        <a:schemeClr val="bg1">
                          <a:alpha val="75000"/>
                        </a:schemeClr>
                      </a:glow>
                    </a:effectLst>
                  </a:endParaRPr>
                </a:p>
              </p:txBody>
            </p:sp>
          </p:grpSp>
          <p:grpSp>
            <p:nvGrpSpPr>
              <p:cNvPr id="25" name="Group 24"/>
              <p:cNvGrpSpPr/>
              <p:nvPr/>
            </p:nvGrpSpPr>
            <p:grpSpPr>
              <a:xfrm>
                <a:off x="914400" y="4697787"/>
                <a:ext cx="2367430" cy="636213"/>
                <a:chOff x="4572000" y="3402387"/>
                <a:chExt cx="2367430" cy="636213"/>
              </a:xfrm>
            </p:grpSpPr>
            <p:sp>
              <p:nvSpPr>
                <p:cNvPr id="23" name="Trapezoid 22"/>
                <p:cNvSpPr/>
                <p:nvPr/>
              </p:nvSpPr>
              <p:spPr>
                <a:xfrm flipV="1">
                  <a:off x="4572000" y="3429000"/>
                  <a:ext cx="2362200" cy="609600"/>
                </a:xfrm>
                <a:prstGeom prst="trapezoid">
                  <a:avLst>
                    <a:gd name="adj" fmla="val 25000"/>
                  </a:avLst>
                </a:prstGeom>
                <a:solidFill>
                  <a:srgbClr val="C0504D"/>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dirty="0" smtClean="0">
                    <a:solidFill>
                      <a:schemeClr val="tx1"/>
                    </a:solidFill>
                  </a:endParaRPr>
                </a:p>
              </p:txBody>
            </p:sp>
            <p:sp>
              <p:nvSpPr>
                <p:cNvPr id="24" name="TextBox 23"/>
                <p:cNvSpPr txBox="1"/>
                <p:nvPr/>
              </p:nvSpPr>
              <p:spPr>
                <a:xfrm>
                  <a:off x="4572000" y="3402387"/>
                  <a:ext cx="2367430" cy="547159"/>
                </a:xfrm>
                <a:prstGeom prst="rect">
                  <a:avLst/>
                </a:prstGeom>
                <a:noFill/>
              </p:spPr>
              <p:txBody>
                <a:bodyPr wrap="square" rtlCol="0" anchor="ctr">
                  <a:spAutoFit/>
                </a:bodyPr>
                <a:lstStyle/>
                <a:p>
                  <a:pPr algn="ctr"/>
                  <a:r>
                    <a:rPr lang="en-US" dirty="0" smtClean="0">
                      <a:effectLst>
                        <a:glow rad="152400">
                          <a:schemeClr val="bg1">
                            <a:alpha val="75000"/>
                          </a:schemeClr>
                        </a:glow>
                      </a:effectLst>
                    </a:rPr>
                    <a:t>(ALU)</a:t>
                  </a:r>
                  <a:endParaRPr lang="en-US" dirty="0">
                    <a:effectLst>
                      <a:glow rad="152400">
                        <a:schemeClr val="bg1">
                          <a:alpha val="75000"/>
                        </a:schemeClr>
                      </a:glow>
                    </a:effectLst>
                  </a:endParaRPr>
                </a:p>
              </p:txBody>
            </p:sp>
          </p:grpSp>
        </p:grpSp>
      </p:grpSp>
      <p:sp>
        <p:nvSpPr>
          <p:cNvPr id="30" name="Rectangle 29"/>
          <p:cNvSpPr/>
          <p:nvPr/>
        </p:nvSpPr>
        <p:spPr>
          <a:xfrm>
            <a:off x="4800600" y="1524000"/>
            <a:ext cx="1905000" cy="4114800"/>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dirty="0" smtClean="0">
                <a:solidFill>
                  <a:schemeClr val="tx1"/>
                </a:solidFill>
              </a:rPr>
              <a:t>Memory</a:t>
            </a:r>
          </a:p>
        </p:txBody>
      </p:sp>
      <p:grpSp>
        <p:nvGrpSpPr>
          <p:cNvPr id="26" name="Group 272"/>
          <p:cNvGrpSpPr/>
          <p:nvPr/>
        </p:nvGrpSpPr>
        <p:grpSpPr>
          <a:xfrm>
            <a:off x="6705600" y="1676400"/>
            <a:ext cx="1524000" cy="762000"/>
            <a:chOff x="6705600" y="1676400"/>
            <a:chExt cx="1524000" cy="762000"/>
          </a:xfrm>
        </p:grpSpPr>
        <p:sp>
          <p:nvSpPr>
            <p:cNvPr id="51" name="Rectangle 50"/>
            <p:cNvSpPr/>
            <p:nvPr/>
          </p:nvSpPr>
          <p:spPr>
            <a:xfrm>
              <a:off x="7315200" y="1676400"/>
              <a:ext cx="914400" cy="762000"/>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dirty="0" smtClean="0">
                  <a:solidFill>
                    <a:schemeClr val="tx1"/>
                  </a:solidFill>
                </a:rPr>
                <a:t>Input</a:t>
              </a:r>
            </a:p>
          </p:txBody>
        </p:sp>
        <p:cxnSp>
          <p:nvCxnSpPr>
            <p:cNvPr id="52" name="Straight Arrow Connector 51"/>
            <p:cNvCxnSpPr/>
            <p:nvPr/>
          </p:nvCxnSpPr>
          <p:spPr>
            <a:xfrm rot="10800000">
              <a:off x="6705600" y="1981200"/>
              <a:ext cx="609600" cy="1588"/>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grpSp>
      <p:grpSp>
        <p:nvGrpSpPr>
          <p:cNvPr id="27" name="Group 273"/>
          <p:cNvGrpSpPr/>
          <p:nvPr/>
        </p:nvGrpSpPr>
        <p:grpSpPr>
          <a:xfrm>
            <a:off x="6705600" y="4800600"/>
            <a:ext cx="1524000" cy="762000"/>
            <a:chOff x="6705600" y="4800600"/>
            <a:chExt cx="1524000" cy="762000"/>
          </a:xfrm>
        </p:grpSpPr>
        <p:sp>
          <p:nvSpPr>
            <p:cNvPr id="55" name="Rectangle 54"/>
            <p:cNvSpPr/>
            <p:nvPr/>
          </p:nvSpPr>
          <p:spPr>
            <a:xfrm>
              <a:off x="7315200" y="4800600"/>
              <a:ext cx="914400" cy="762000"/>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dirty="0" smtClean="0">
                  <a:solidFill>
                    <a:schemeClr val="tx1"/>
                  </a:solidFill>
                </a:rPr>
                <a:t>Output</a:t>
              </a:r>
            </a:p>
          </p:txBody>
        </p:sp>
        <p:cxnSp>
          <p:nvCxnSpPr>
            <p:cNvPr id="59" name="Straight Arrow Connector 58"/>
            <p:cNvCxnSpPr/>
            <p:nvPr/>
          </p:nvCxnSpPr>
          <p:spPr>
            <a:xfrm rot="10800000" flipH="1">
              <a:off x="6705600" y="5181600"/>
              <a:ext cx="609600" cy="1588"/>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grpSp>
      <p:grpSp>
        <p:nvGrpSpPr>
          <p:cNvPr id="226" name="Group 270"/>
          <p:cNvGrpSpPr/>
          <p:nvPr/>
        </p:nvGrpSpPr>
        <p:grpSpPr>
          <a:xfrm>
            <a:off x="4953000" y="1981200"/>
            <a:ext cx="1524000" cy="3429000"/>
            <a:chOff x="4953000" y="1981200"/>
            <a:chExt cx="1524000" cy="3429000"/>
          </a:xfrm>
        </p:grpSpPr>
        <p:grpSp>
          <p:nvGrpSpPr>
            <p:cNvPr id="236" name="Group 74"/>
            <p:cNvGrpSpPr/>
            <p:nvPr/>
          </p:nvGrpSpPr>
          <p:grpSpPr>
            <a:xfrm>
              <a:off x="4953000" y="4038600"/>
              <a:ext cx="381000" cy="685800"/>
              <a:chOff x="7543800" y="3581400"/>
              <a:chExt cx="2362200" cy="685800"/>
            </a:xfrm>
            <a:solidFill>
              <a:schemeClr val="accent3"/>
            </a:solidFill>
          </p:grpSpPr>
          <p:sp>
            <p:nvSpPr>
              <p:cNvPr id="65" name="Rectangle 64"/>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6" name="Rectangle 65"/>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7" name="Rectangle 66"/>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8" name="Rectangle 67"/>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9" name="Rectangle 68"/>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0" name="Rectangle 69"/>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1" name="Rectangle 70"/>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2" name="Rectangle 71"/>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3" name="Rectangle 72"/>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46" name="Group 75"/>
            <p:cNvGrpSpPr/>
            <p:nvPr/>
          </p:nvGrpSpPr>
          <p:grpSpPr>
            <a:xfrm>
              <a:off x="5334000" y="4038600"/>
              <a:ext cx="381000" cy="685800"/>
              <a:chOff x="7543800" y="3581400"/>
              <a:chExt cx="2362200" cy="685800"/>
            </a:xfrm>
            <a:solidFill>
              <a:schemeClr val="accent3"/>
            </a:solidFill>
          </p:grpSpPr>
          <p:sp>
            <p:nvSpPr>
              <p:cNvPr id="77" name="Rectangle 7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8" name="Rectangle 7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9" name="Rectangle 7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0" name="Rectangle 7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1" name="Rectangle 8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2" name="Rectangle 8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3" name="Rectangle 8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4" name="Rectangle 8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5" name="Rectangle 8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85"/>
            <p:cNvGrpSpPr/>
            <p:nvPr/>
          </p:nvGrpSpPr>
          <p:grpSpPr>
            <a:xfrm>
              <a:off x="5715000" y="4038600"/>
              <a:ext cx="381000" cy="685800"/>
              <a:chOff x="7543800" y="3581400"/>
              <a:chExt cx="2362200" cy="685800"/>
            </a:xfrm>
            <a:solidFill>
              <a:schemeClr val="accent3"/>
            </a:solidFill>
          </p:grpSpPr>
          <p:sp>
            <p:nvSpPr>
              <p:cNvPr id="87" name="Rectangle 8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8" name="Rectangle 8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9" name="Rectangle 8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0" name="Rectangle 8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1" name="Rectangle 9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2" name="Rectangle 9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3" name="Rectangle 9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4" name="Rectangle 9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5" name="Rectangle 9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66" name="Group 95"/>
            <p:cNvGrpSpPr/>
            <p:nvPr/>
          </p:nvGrpSpPr>
          <p:grpSpPr>
            <a:xfrm>
              <a:off x="6096000" y="4038600"/>
              <a:ext cx="381000" cy="685800"/>
              <a:chOff x="7543800" y="3581400"/>
              <a:chExt cx="2362200" cy="685800"/>
            </a:xfrm>
            <a:solidFill>
              <a:schemeClr val="accent3"/>
            </a:solidFill>
          </p:grpSpPr>
          <p:sp>
            <p:nvSpPr>
              <p:cNvPr id="97" name="Rectangle 9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8" name="Rectangle 9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9" name="Rectangle 9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0" name="Rectangle 9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1" name="Rectangle 10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2" name="Rectangle 10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3" name="Rectangle 10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4" name="Rectangle 10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5" name="Rectangle 10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67" name="Group 105"/>
            <p:cNvGrpSpPr/>
            <p:nvPr/>
          </p:nvGrpSpPr>
          <p:grpSpPr>
            <a:xfrm>
              <a:off x="4953000" y="4724400"/>
              <a:ext cx="381000" cy="685800"/>
              <a:chOff x="7543800" y="3581400"/>
              <a:chExt cx="2362200" cy="685800"/>
            </a:xfrm>
            <a:solidFill>
              <a:schemeClr val="accent3"/>
            </a:solidFill>
          </p:grpSpPr>
          <p:sp>
            <p:nvSpPr>
              <p:cNvPr id="107" name="Rectangle 10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8" name="Rectangle 10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9" name="Rectangle 10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0" name="Rectangle 10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1" name="Rectangle 11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2" name="Rectangle 11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3" name="Rectangle 11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4" name="Rectangle 11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5" name="Rectangle 11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68" name="Group 115"/>
            <p:cNvGrpSpPr/>
            <p:nvPr/>
          </p:nvGrpSpPr>
          <p:grpSpPr>
            <a:xfrm>
              <a:off x="5334000" y="4724400"/>
              <a:ext cx="381000" cy="685800"/>
              <a:chOff x="7543800" y="3581400"/>
              <a:chExt cx="2362200" cy="685800"/>
            </a:xfrm>
            <a:solidFill>
              <a:schemeClr val="accent3"/>
            </a:solidFill>
          </p:grpSpPr>
          <p:sp>
            <p:nvSpPr>
              <p:cNvPr id="117" name="Rectangle 11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8" name="Rectangle 11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9" name="Rectangle 11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0" name="Rectangle 11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1" name="Rectangle 12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2" name="Rectangle 12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3" name="Rectangle 12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4" name="Rectangle 12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5" name="Rectangle 12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69" name="Group 125"/>
            <p:cNvGrpSpPr/>
            <p:nvPr/>
          </p:nvGrpSpPr>
          <p:grpSpPr>
            <a:xfrm>
              <a:off x="5715000" y="4724400"/>
              <a:ext cx="381000" cy="685800"/>
              <a:chOff x="7543800" y="3581400"/>
              <a:chExt cx="2362200" cy="685800"/>
            </a:xfrm>
            <a:solidFill>
              <a:schemeClr val="accent3"/>
            </a:solidFill>
          </p:grpSpPr>
          <p:sp>
            <p:nvSpPr>
              <p:cNvPr id="127" name="Rectangle 12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8" name="Rectangle 12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9" name="Rectangle 12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0" name="Rectangle 12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1" name="Rectangle 13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2" name="Rectangle 13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3" name="Rectangle 13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4" name="Rectangle 13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5" name="Rectangle 13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70" name="Group 135"/>
            <p:cNvGrpSpPr/>
            <p:nvPr/>
          </p:nvGrpSpPr>
          <p:grpSpPr>
            <a:xfrm>
              <a:off x="6096000" y="4724400"/>
              <a:ext cx="381000" cy="685800"/>
              <a:chOff x="7543800" y="3581400"/>
              <a:chExt cx="2362200" cy="685800"/>
            </a:xfrm>
            <a:solidFill>
              <a:schemeClr val="accent3"/>
            </a:solidFill>
          </p:grpSpPr>
          <p:sp>
            <p:nvSpPr>
              <p:cNvPr id="137" name="Rectangle 13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8" name="Rectangle 13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9" name="Rectangle 13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0" name="Rectangle 13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1" name="Rectangle 14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2" name="Rectangle 14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3" name="Rectangle 14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4" name="Rectangle 14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5" name="Rectangle 14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71" name="Group 145"/>
            <p:cNvGrpSpPr/>
            <p:nvPr/>
          </p:nvGrpSpPr>
          <p:grpSpPr>
            <a:xfrm>
              <a:off x="4953000" y="3352800"/>
              <a:ext cx="381000" cy="685800"/>
              <a:chOff x="7543800" y="3581400"/>
              <a:chExt cx="2362200" cy="685800"/>
            </a:xfrm>
            <a:solidFill>
              <a:srgbClr val="9BBB59"/>
            </a:solidFill>
          </p:grpSpPr>
          <p:sp>
            <p:nvSpPr>
              <p:cNvPr id="147" name="Rectangle 14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8" name="Rectangle 14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9" name="Rectangle 14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0" name="Rectangle 14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1" name="Rectangle 15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2" name="Rectangle 15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3" name="Rectangle 15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4" name="Rectangle 15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5" name="Rectangle 15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72" name="Group 155"/>
            <p:cNvGrpSpPr/>
            <p:nvPr/>
          </p:nvGrpSpPr>
          <p:grpSpPr>
            <a:xfrm>
              <a:off x="5334000" y="3352800"/>
              <a:ext cx="381000" cy="685800"/>
              <a:chOff x="7543800" y="3581400"/>
              <a:chExt cx="2362200" cy="685800"/>
            </a:xfrm>
            <a:solidFill>
              <a:schemeClr val="accent3"/>
            </a:solidFill>
          </p:grpSpPr>
          <p:sp>
            <p:nvSpPr>
              <p:cNvPr id="157" name="Rectangle 15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8" name="Rectangle 15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9" name="Rectangle 15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0" name="Rectangle 15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1" name="Rectangle 16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2" name="Rectangle 16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3" name="Rectangle 16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4" name="Rectangle 16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5" name="Rectangle 16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73" name="Group 165"/>
            <p:cNvGrpSpPr/>
            <p:nvPr/>
          </p:nvGrpSpPr>
          <p:grpSpPr>
            <a:xfrm>
              <a:off x="5715000" y="3352800"/>
              <a:ext cx="381000" cy="685800"/>
              <a:chOff x="7543800" y="3581400"/>
              <a:chExt cx="2362200" cy="685800"/>
            </a:xfrm>
            <a:solidFill>
              <a:schemeClr val="accent3"/>
            </a:solidFill>
          </p:grpSpPr>
          <p:sp>
            <p:nvSpPr>
              <p:cNvPr id="167" name="Rectangle 16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8" name="Rectangle 16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9" name="Rectangle 16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0" name="Rectangle 16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1" name="Rectangle 17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2" name="Rectangle 17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3" name="Rectangle 17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4" name="Rectangle 17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5" name="Rectangle 17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74" name="Group 175"/>
            <p:cNvGrpSpPr/>
            <p:nvPr/>
          </p:nvGrpSpPr>
          <p:grpSpPr>
            <a:xfrm>
              <a:off x="6096000" y="3352800"/>
              <a:ext cx="381000" cy="685800"/>
              <a:chOff x="7543800" y="3581400"/>
              <a:chExt cx="2362200" cy="685800"/>
            </a:xfrm>
            <a:solidFill>
              <a:schemeClr val="accent3"/>
            </a:solidFill>
          </p:grpSpPr>
          <p:sp>
            <p:nvSpPr>
              <p:cNvPr id="177" name="Rectangle 17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8" name="Rectangle 17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9" name="Rectangle 17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0" name="Rectangle 17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1" name="Rectangle 18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2" name="Rectangle 18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3" name="Rectangle 18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4" name="Rectangle 18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5" name="Rectangle 18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75" name="Group 185"/>
            <p:cNvGrpSpPr/>
            <p:nvPr/>
          </p:nvGrpSpPr>
          <p:grpSpPr>
            <a:xfrm>
              <a:off x="4953000" y="2667000"/>
              <a:ext cx="381000" cy="685800"/>
              <a:chOff x="7543800" y="3581400"/>
              <a:chExt cx="2362200" cy="685800"/>
            </a:xfrm>
            <a:solidFill>
              <a:schemeClr val="accent3"/>
            </a:solidFill>
          </p:grpSpPr>
          <p:sp>
            <p:nvSpPr>
              <p:cNvPr id="187" name="Rectangle 18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8" name="Rectangle 18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9" name="Rectangle 18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0" name="Rectangle 18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1" name="Rectangle 19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2" name="Rectangle 19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3" name="Rectangle 19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4" name="Rectangle 19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78" name="Group 195"/>
            <p:cNvGrpSpPr/>
            <p:nvPr/>
          </p:nvGrpSpPr>
          <p:grpSpPr>
            <a:xfrm>
              <a:off x="5334000" y="2667000"/>
              <a:ext cx="381000" cy="685800"/>
              <a:chOff x="7543800" y="3581400"/>
              <a:chExt cx="2362200" cy="685800"/>
            </a:xfrm>
            <a:solidFill>
              <a:schemeClr val="accent3"/>
            </a:solidFill>
          </p:grpSpPr>
          <p:sp>
            <p:nvSpPr>
              <p:cNvPr id="197" name="Rectangle 19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8" name="Rectangle 19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9" name="Rectangle 19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0" name="Rectangle 19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1" name="Rectangle 20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2" name="Rectangle 20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4" name="Rectangle 20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5" name="Rectangle 20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79" name="Group 205"/>
            <p:cNvGrpSpPr/>
            <p:nvPr/>
          </p:nvGrpSpPr>
          <p:grpSpPr>
            <a:xfrm>
              <a:off x="5715000" y="2667000"/>
              <a:ext cx="381000" cy="685800"/>
              <a:chOff x="7543800" y="3581400"/>
              <a:chExt cx="2362200" cy="685800"/>
            </a:xfrm>
            <a:solidFill>
              <a:schemeClr val="accent3"/>
            </a:solidFill>
          </p:grpSpPr>
          <p:sp>
            <p:nvSpPr>
              <p:cNvPr id="207" name="Rectangle 20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8" name="Rectangle 20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9" name="Rectangle 20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0" name="Rectangle 20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1" name="Rectangle 21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2" name="Rectangle 21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3" name="Rectangle 21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4" name="Rectangle 21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5" name="Rectangle 21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0" name="Group 215"/>
            <p:cNvGrpSpPr/>
            <p:nvPr/>
          </p:nvGrpSpPr>
          <p:grpSpPr>
            <a:xfrm>
              <a:off x="6096000" y="2667000"/>
              <a:ext cx="381000" cy="685800"/>
              <a:chOff x="7543800" y="3581400"/>
              <a:chExt cx="2362200" cy="685800"/>
            </a:xfrm>
            <a:solidFill>
              <a:schemeClr val="accent3"/>
            </a:solidFill>
          </p:grpSpPr>
          <p:sp>
            <p:nvSpPr>
              <p:cNvPr id="217" name="Rectangle 21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Rectangle 21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9" name="Rectangle 21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0" name="Rectangle 21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1" name="Rectangle 22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2" name="Rectangle 22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3" name="Rectangle 22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4" name="Rectangle 22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1" name="Group 225"/>
            <p:cNvGrpSpPr/>
            <p:nvPr/>
          </p:nvGrpSpPr>
          <p:grpSpPr>
            <a:xfrm>
              <a:off x="4953000" y="1981200"/>
              <a:ext cx="381000" cy="685800"/>
              <a:chOff x="7543800" y="3581400"/>
              <a:chExt cx="2362200" cy="685800"/>
            </a:xfrm>
            <a:solidFill>
              <a:schemeClr val="accent3"/>
            </a:solidFill>
          </p:grpSpPr>
          <p:sp>
            <p:nvSpPr>
              <p:cNvPr id="227" name="Rectangle 22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8" name="Rectangle 22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9" name="Rectangle 22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0" name="Rectangle 22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1" name="Rectangle 23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2" name="Rectangle 23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3" name="Rectangle 23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4" name="Rectangle 23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5" name="Rectangle 23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2" name="Group 235"/>
            <p:cNvGrpSpPr/>
            <p:nvPr/>
          </p:nvGrpSpPr>
          <p:grpSpPr>
            <a:xfrm>
              <a:off x="5334000" y="1981200"/>
              <a:ext cx="381000" cy="685800"/>
              <a:chOff x="7543800" y="3581400"/>
              <a:chExt cx="2362200" cy="685800"/>
            </a:xfrm>
            <a:solidFill>
              <a:schemeClr val="accent3"/>
            </a:solidFill>
          </p:grpSpPr>
          <p:sp>
            <p:nvSpPr>
              <p:cNvPr id="237" name="Rectangle 23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Rectangle 23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0" name="Rectangle 23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1" name="Rectangle 24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2" name="Rectangle 24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3" name="Rectangle 24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4" name="Rectangle 24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5" name="Rectangle 24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5" name="Group 245"/>
            <p:cNvGrpSpPr/>
            <p:nvPr/>
          </p:nvGrpSpPr>
          <p:grpSpPr>
            <a:xfrm>
              <a:off x="5715000" y="1981200"/>
              <a:ext cx="381000" cy="685800"/>
              <a:chOff x="7543800" y="3581400"/>
              <a:chExt cx="2362200" cy="685800"/>
            </a:xfrm>
            <a:solidFill>
              <a:schemeClr val="accent3"/>
            </a:solidFill>
          </p:grpSpPr>
          <p:sp>
            <p:nvSpPr>
              <p:cNvPr id="247" name="Rectangle 24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8" name="Rectangle 24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9" name="Rectangle 24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0" name="Rectangle 24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1" name="Rectangle 25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2" name="Rectangle 25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3" name="Rectangle 25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4" name="Rectangle 25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5" name="Rectangle 25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6" name="Group 255"/>
            <p:cNvGrpSpPr/>
            <p:nvPr/>
          </p:nvGrpSpPr>
          <p:grpSpPr>
            <a:xfrm>
              <a:off x="6096000" y="1981200"/>
              <a:ext cx="381000" cy="685800"/>
              <a:chOff x="7543800" y="3581400"/>
              <a:chExt cx="2362200" cy="685800"/>
            </a:xfrm>
            <a:solidFill>
              <a:schemeClr val="accent3"/>
            </a:solidFill>
          </p:grpSpPr>
          <p:sp>
            <p:nvSpPr>
              <p:cNvPr id="257" name="Rectangle 25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8" name="Rectangle 25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Rectangle 25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1" name="Rectangle 26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2" name="Rectangle 26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3" name="Rectangle 26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Rectangle 26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5" name="Rectangle 26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
          <p:nvSpPr>
            <p:cNvPr id="74" name="TextBox 73"/>
            <p:cNvSpPr txBox="1"/>
            <p:nvPr/>
          </p:nvSpPr>
          <p:spPr>
            <a:xfrm>
              <a:off x="5181600" y="3352800"/>
              <a:ext cx="1066800" cy="461665"/>
            </a:xfrm>
            <a:prstGeom prst="rect">
              <a:avLst/>
            </a:prstGeom>
            <a:noFill/>
          </p:spPr>
          <p:txBody>
            <a:bodyPr wrap="square" rtlCol="0">
              <a:spAutoFit/>
            </a:bodyPr>
            <a:lstStyle/>
            <a:p>
              <a:pPr algn="ctr"/>
              <a:r>
                <a:rPr lang="en-US" sz="2400" dirty="0" smtClean="0">
                  <a:effectLst>
                    <a:glow rad="228600">
                      <a:schemeClr val="bg1">
                        <a:alpha val="75000"/>
                      </a:schemeClr>
                    </a:glow>
                  </a:effectLst>
                </a:rPr>
                <a:t>Bytes</a:t>
              </a:r>
              <a:endParaRPr lang="en-US" sz="2400" dirty="0">
                <a:effectLst>
                  <a:glow rad="228600">
                    <a:schemeClr val="bg1">
                      <a:alpha val="75000"/>
                    </a:schemeClr>
                  </a:glow>
                </a:effectLst>
              </a:endParaRPr>
            </a:p>
          </p:txBody>
        </p:sp>
      </p:grpSp>
      <p:grpSp>
        <p:nvGrpSpPr>
          <p:cNvPr id="34" name="Group 284"/>
          <p:cNvGrpSpPr/>
          <p:nvPr/>
        </p:nvGrpSpPr>
        <p:grpSpPr>
          <a:xfrm>
            <a:off x="6324600" y="5791200"/>
            <a:ext cx="2339102" cy="674132"/>
            <a:chOff x="6324600" y="5791200"/>
            <a:chExt cx="2339102" cy="674132"/>
          </a:xfrm>
        </p:grpSpPr>
        <p:sp>
          <p:nvSpPr>
            <p:cNvPr id="283" name="Left Brace 282"/>
            <p:cNvSpPr/>
            <p:nvPr/>
          </p:nvSpPr>
          <p:spPr>
            <a:xfrm rot="16200000">
              <a:off x="6934200" y="5410200"/>
              <a:ext cx="381000" cy="1143000"/>
            </a:xfrm>
            <a:prstGeom prst="leftBrac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4" name="TextBox 283"/>
            <p:cNvSpPr txBox="1"/>
            <p:nvPr/>
          </p:nvSpPr>
          <p:spPr>
            <a:xfrm>
              <a:off x="6324600" y="6096000"/>
              <a:ext cx="2339102" cy="369332"/>
            </a:xfrm>
            <a:prstGeom prst="rect">
              <a:avLst/>
            </a:prstGeom>
            <a:noFill/>
          </p:spPr>
          <p:txBody>
            <a:bodyPr wrap="none" rtlCol="0">
              <a:spAutoFit/>
            </a:bodyPr>
            <a:lstStyle/>
            <a:p>
              <a:r>
                <a:rPr lang="en-US" dirty="0" smtClean="0"/>
                <a:t>I/O-Memory Interfaces</a:t>
              </a:r>
              <a:endParaRPr lang="en-US" dirty="0"/>
            </a:p>
          </p:txBody>
        </p:sp>
      </p:grpSp>
      <p:cxnSp>
        <p:nvCxnSpPr>
          <p:cNvPr id="313" name="Straight Arrow Connector 312"/>
          <p:cNvCxnSpPr>
            <a:stCxn id="11" idx="3"/>
          </p:cNvCxnSpPr>
          <p:nvPr/>
        </p:nvCxnSpPr>
        <p:spPr>
          <a:xfrm>
            <a:off x="3048000" y="2404110"/>
            <a:ext cx="1752600" cy="643890"/>
          </a:xfrm>
          <a:prstGeom prst="straightConnector1">
            <a:avLst/>
          </a:prstGeom>
          <a:ln w="12700" cap="flat" cmpd="sng" algn="ctr">
            <a:solidFill>
              <a:srgbClr val="000000"/>
            </a:solidFill>
            <a:prstDash val="solid"/>
            <a:round/>
            <a:headEnd type="triangl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314" name="TextBox 313"/>
          <p:cNvSpPr txBox="1"/>
          <p:nvPr/>
        </p:nvSpPr>
        <p:spPr>
          <a:xfrm>
            <a:off x="3352800" y="1676400"/>
            <a:ext cx="1295400" cy="923330"/>
          </a:xfrm>
          <a:prstGeom prst="rect">
            <a:avLst/>
          </a:prstGeom>
          <a:noFill/>
        </p:spPr>
        <p:txBody>
          <a:bodyPr wrap="square" rtlCol="0">
            <a:spAutoFit/>
          </a:bodyPr>
          <a:lstStyle/>
          <a:p>
            <a:r>
              <a:rPr lang="en-US" dirty="0" smtClean="0"/>
              <a:t>Processor 0 Memory Accesses</a:t>
            </a:r>
            <a:endParaRPr lang="en-US" dirty="0"/>
          </a:p>
        </p:txBody>
      </p:sp>
      <p:grpSp>
        <p:nvGrpSpPr>
          <p:cNvPr id="320" name="Group 319"/>
          <p:cNvGrpSpPr/>
          <p:nvPr/>
        </p:nvGrpSpPr>
        <p:grpSpPr>
          <a:xfrm>
            <a:off x="1447800" y="3962400"/>
            <a:ext cx="3352800" cy="2674620"/>
            <a:chOff x="1447800" y="3962400"/>
            <a:chExt cx="3352800" cy="2674620"/>
          </a:xfrm>
        </p:grpSpPr>
        <p:grpSp>
          <p:nvGrpSpPr>
            <p:cNvPr id="290" name="Group 268"/>
            <p:cNvGrpSpPr/>
            <p:nvPr/>
          </p:nvGrpSpPr>
          <p:grpSpPr>
            <a:xfrm>
              <a:off x="1447800" y="3962400"/>
              <a:ext cx="2057400" cy="2674620"/>
              <a:chOff x="609600" y="1676400"/>
              <a:chExt cx="3048000" cy="3962400"/>
            </a:xfrm>
          </p:grpSpPr>
          <p:sp>
            <p:nvSpPr>
              <p:cNvPr id="307" name="Rectangle 306"/>
              <p:cNvSpPr/>
              <p:nvPr/>
            </p:nvSpPr>
            <p:spPr>
              <a:xfrm>
                <a:off x="609600" y="1676400"/>
                <a:ext cx="3048000" cy="3962400"/>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dirty="0" smtClean="0">
                    <a:solidFill>
                      <a:schemeClr val="tx1"/>
                    </a:solidFill>
                  </a:rPr>
                  <a:t>Processor 1</a:t>
                </a:r>
              </a:p>
            </p:txBody>
          </p:sp>
          <p:sp>
            <p:nvSpPr>
              <p:cNvPr id="308" name="Rectangle 307"/>
              <p:cNvSpPr/>
              <p:nvPr/>
            </p:nvSpPr>
            <p:spPr>
              <a:xfrm>
                <a:off x="838200" y="2286000"/>
                <a:ext cx="2590800" cy="533400"/>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dirty="0" smtClean="0">
                    <a:solidFill>
                      <a:schemeClr val="tx1"/>
                    </a:solidFill>
                  </a:rPr>
                  <a:t>Control</a:t>
                </a:r>
                <a:endParaRPr lang="en-US" b="1" dirty="0">
                  <a:solidFill>
                    <a:schemeClr val="tx1"/>
                  </a:solidFill>
                </a:endParaRPr>
              </a:p>
            </p:txBody>
          </p:sp>
          <p:sp>
            <p:nvSpPr>
              <p:cNvPr id="309" name="Rectangle 308"/>
              <p:cNvSpPr/>
              <p:nvPr/>
            </p:nvSpPr>
            <p:spPr>
              <a:xfrm>
                <a:off x="838200" y="3048000"/>
                <a:ext cx="2590800" cy="2362200"/>
              </a:xfrm>
              <a:prstGeom prst="rect">
                <a:avLst/>
              </a:prstGeom>
              <a:solidFill>
                <a:schemeClr val="accent1">
                  <a:lumMod val="60000"/>
                  <a:lumOff val="40000"/>
                </a:schemeClr>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dirty="0" err="1" smtClean="0">
                    <a:solidFill>
                      <a:schemeClr val="tx1"/>
                    </a:solidFill>
                  </a:rPr>
                  <a:t>Datapath</a:t>
                </a:r>
                <a:endParaRPr lang="en-US" b="1" dirty="0">
                  <a:solidFill>
                    <a:schemeClr val="tx1"/>
                  </a:solidFill>
                </a:endParaRPr>
              </a:p>
            </p:txBody>
          </p:sp>
          <p:cxnSp>
            <p:nvCxnSpPr>
              <p:cNvPr id="310" name="Straight Arrow Connector 309"/>
              <p:cNvCxnSpPr/>
              <p:nvPr/>
            </p:nvCxnSpPr>
            <p:spPr>
              <a:xfrm rot="5400000">
                <a:off x="1409700" y="2933700"/>
                <a:ext cx="228600" cy="1588"/>
              </a:xfrm>
              <a:prstGeom prst="straightConnector1">
                <a:avLst/>
              </a:prstGeom>
              <a:ln w="127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cxnSp>
            <p:nvCxnSpPr>
              <p:cNvPr id="311" name="Straight Arrow Connector 310"/>
              <p:cNvCxnSpPr/>
              <p:nvPr/>
            </p:nvCxnSpPr>
            <p:spPr>
              <a:xfrm rot="16200000" flipV="1">
                <a:off x="2553494" y="2932906"/>
                <a:ext cx="228600" cy="1588"/>
              </a:xfrm>
              <a:prstGeom prst="straightConnector1">
                <a:avLst/>
              </a:prstGeom>
              <a:ln w="127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grpSp>
        <p:grpSp>
          <p:nvGrpSpPr>
            <p:cNvPr id="291" name="Group 269"/>
            <p:cNvGrpSpPr/>
            <p:nvPr/>
          </p:nvGrpSpPr>
          <p:grpSpPr>
            <a:xfrm>
              <a:off x="1653539" y="5196840"/>
              <a:ext cx="1598016" cy="1234440"/>
              <a:chOff x="914399" y="3505200"/>
              <a:chExt cx="2367431" cy="1828800"/>
            </a:xfrm>
          </p:grpSpPr>
          <p:sp>
            <p:nvSpPr>
              <p:cNvPr id="292" name="Rectangle 291"/>
              <p:cNvSpPr/>
              <p:nvPr/>
            </p:nvSpPr>
            <p:spPr>
              <a:xfrm>
                <a:off x="914400" y="3505200"/>
                <a:ext cx="2362200" cy="2286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PC</a:t>
                </a:r>
                <a:endParaRPr lang="en-US" dirty="0">
                  <a:solidFill>
                    <a:schemeClr val="tx1"/>
                  </a:solidFill>
                </a:endParaRPr>
              </a:p>
            </p:txBody>
          </p:sp>
          <p:grpSp>
            <p:nvGrpSpPr>
              <p:cNvPr id="293" name="Group 25"/>
              <p:cNvGrpSpPr/>
              <p:nvPr/>
            </p:nvGrpSpPr>
            <p:grpSpPr>
              <a:xfrm>
                <a:off x="914399" y="3886200"/>
                <a:ext cx="2362202" cy="731926"/>
                <a:chOff x="1600199" y="3962400"/>
                <a:chExt cx="1600201" cy="731926"/>
              </a:xfrm>
              <a:solidFill>
                <a:srgbClr val="9BBB59"/>
              </a:solidFill>
            </p:grpSpPr>
            <p:sp>
              <p:nvSpPr>
                <p:cNvPr id="297" name="Rectangle 296"/>
                <p:cNvSpPr/>
                <p:nvPr/>
              </p:nvSpPr>
              <p:spPr>
                <a:xfrm>
                  <a:off x="1600200" y="39624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8" name="Rectangle 297"/>
                <p:cNvSpPr/>
                <p:nvPr/>
              </p:nvSpPr>
              <p:spPr>
                <a:xfrm>
                  <a:off x="1600199" y="4038600"/>
                  <a:ext cx="1600199"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9" name="Rectangle 298"/>
                <p:cNvSpPr/>
                <p:nvPr/>
              </p:nvSpPr>
              <p:spPr>
                <a:xfrm>
                  <a:off x="1600200" y="41148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00" name="Rectangle 299"/>
                <p:cNvSpPr/>
                <p:nvPr/>
              </p:nvSpPr>
              <p:spPr>
                <a:xfrm>
                  <a:off x="1600200" y="41910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effectLst>
                      <a:glow rad="101600">
                        <a:schemeClr val="bg1">
                          <a:alpha val="75000"/>
                        </a:schemeClr>
                      </a:glow>
                    </a:effectLst>
                  </a:endParaRPr>
                </a:p>
                <a:p>
                  <a:pPr algn="ctr"/>
                  <a:endParaRPr lang="en-US" dirty="0">
                    <a:solidFill>
                      <a:schemeClr val="tx1"/>
                    </a:solidFill>
                  </a:endParaRPr>
                </a:p>
              </p:txBody>
            </p:sp>
            <p:sp>
              <p:nvSpPr>
                <p:cNvPr id="301" name="Rectangle 300"/>
                <p:cNvSpPr/>
                <p:nvPr/>
              </p:nvSpPr>
              <p:spPr>
                <a:xfrm>
                  <a:off x="1600200" y="42672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02" name="Rectangle 301"/>
                <p:cNvSpPr/>
                <p:nvPr/>
              </p:nvSpPr>
              <p:spPr>
                <a:xfrm>
                  <a:off x="1600200" y="43434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03" name="Rectangle 302"/>
                <p:cNvSpPr/>
                <p:nvPr/>
              </p:nvSpPr>
              <p:spPr>
                <a:xfrm>
                  <a:off x="1600200" y="44196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04" name="Rectangle 303"/>
                <p:cNvSpPr/>
                <p:nvPr/>
              </p:nvSpPr>
              <p:spPr>
                <a:xfrm>
                  <a:off x="1600199" y="4495800"/>
                  <a:ext cx="1600199"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05" name="Rectangle 304"/>
                <p:cNvSpPr/>
                <p:nvPr/>
              </p:nvSpPr>
              <p:spPr>
                <a:xfrm>
                  <a:off x="1600200" y="45720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06" name="TextBox 305"/>
                <p:cNvSpPr txBox="1"/>
                <p:nvPr/>
              </p:nvSpPr>
              <p:spPr>
                <a:xfrm>
                  <a:off x="1776087" y="4010378"/>
                  <a:ext cx="1377074" cy="683948"/>
                </a:xfrm>
                <a:prstGeom prst="rect">
                  <a:avLst/>
                </a:prstGeom>
                <a:noFill/>
              </p:spPr>
              <p:txBody>
                <a:bodyPr wrap="square" rtlCol="0">
                  <a:spAutoFit/>
                </a:bodyPr>
                <a:lstStyle/>
                <a:p>
                  <a:pPr algn="ctr"/>
                  <a:r>
                    <a:rPr lang="en-US" sz="2400" dirty="0" smtClean="0">
                      <a:effectLst>
                        <a:glow rad="254000">
                          <a:schemeClr val="bg1">
                            <a:alpha val="75000"/>
                          </a:schemeClr>
                        </a:glow>
                      </a:effectLst>
                    </a:rPr>
                    <a:t>Registers</a:t>
                  </a:r>
                  <a:endParaRPr lang="en-US" sz="2400" dirty="0">
                    <a:effectLst>
                      <a:glow rad="254000">
                        <a:schemeClr val="bg1">
                          <a:alpha val="75000"/>
                        </a:schemeClr>
                      </a:glow>
                    </a:effectLst>
                  </a:endParaRPr>
                </a:p>
              </p:txBody>
            </p:sp>
          </p:grpSp>
          <p:grpSp>
            <p:nvGrpSpPr>
              <p:cNvPr id="294" name="Group 293"/>
              <p:cNvGrpSpPr/>
              <p:nvPr/>
            </p:nvGrpSpPr>
            <p:grpSpPr>
              <a:xfrm>
                <a:off x="914400" y="4697787"/>
                <a:ext cx="2367430" cy="636213"/>
                <a:chOff x="4572000" y="3402387"/>
                <a:chExt cx="2367430" cy="636213"/>
              </a:xfrm>
            </p:grpSpPr>
            <p:sp>
              <p:nvSpPr>
                <p:cNvPr id="295" name="Trapezoid 294"/>
                <p:cNvSpPr/>
                <p:nvPr/>
              </p:nvSpPr>
              <p:spPr>
                <a:xfrm flipV="1">
                  <a:off x="4572000" y="3429000"/>
                  <a:ext cx="2362200" cy="609600"/>
                </a:xfrm>
                <a:prstGeom prst="trapezoid">
                  <a:avLst>
                    <a:gd name="adj" fmla="val 25000"/>
                  </a:avLst>
                </a:prstGeom>
                <a:solidFill>
                  <a:srgbClr val="C0504D"/>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dirty="0" smtClean="0">
                    <a:solidFill>
                      <a:schemeClr val="tx1"/>
                    </a:solidFill>
                  </a:endParaRPr>
                </a:p>
              </p:txBody>
            </p:sp>
            <p:sp>
              <p:nvSpPr>
                <p:cNvPr id="296" name="TextBox 295"/>
                <p:cNvSpPr txBox="1"/>
                <p:nvPr/>
              </p:nvSpPr>
              <p:spPr>
                <a:xfrm>
                  <a:off x="4572000" y="3402387"/>
                  <a:ext cx="2367430" cy="547159"/>
                </a:xfrm>
                <a:prstGeom prst="rect">
                  <a:avLst/>
                </a:prstGeom>
                <a:noFill/>
              </p:spPr>
              <p:txBody>
                <a:bodyPr wrap="square" rtlCol="0" anchor="ctr">
                  <a:spAutoFit/>
                </a:bodyPr>
                <a:lstStyle/>
                <a:p>
                  <a:pPr algn="ctr"/>
                  <a:r>
                    <a:rPr lang="en-US" dirty="0" smtClean="0">
                      <a:effectLst>
                        <a:glow rad="152400">
                          <a:schemeClr val="bg1">
                            <a:alpha val="75000"/>
                          </a:schemeClr>
                        </a:glow>
                      </a:effectLst>
                    </a:rPr>
                    <a:t>(ALU)</a:t>
                  </a:r>
                  <a:endParaRPr lang="en-US" dirty="0">
                    <a:effectLst>
                      <a:glow rad="152400">
                        <a:schemeClr val="bg1">
                          <a:alpha val="75000"/>
                        </a:schemeClr>
                      </a:glow>
                    </a:effectLst>
                  </a:endParaRPr>
                </a:p>
              </p:txBody>
            </p:sp>
          </p:grpSp>
        </p:grpSp>
        <p:cxnSp>
          <p:nvCxnSpPr>
            <p:cNvPr id="315" name="Straight Arrow Connector 314"/>
            <p:cNvCxnSpPr/>
            <p:nvPr/>
          </p:nvCxnSpPr>
          <p:spPr>
            <a:xfrm flipV="1">
              <a:off x="3505200" y="4953000"/>
              <a:ext cx="1295400" cy="762000"/>
            </a:xfrm>
            <a:prstGeom prst="straightConnector1">
              <a:avLst/>
            </a:prstGeom>
            <a:ln w="12700" cap="flat" cmpd="sng" algn="ctr">
              <a:solidFill>
                <a:srgbClr val="000000"/>
              </a:solidFill>
              <a:prstDash val="solid"/>
              <a:round/>
              <a:headEnd type="triangl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316" name="TextBox 315"/>
            <p:cNvSpPr txBox="1"/>
            <p:nvPr/>
          </p:nvSpPr>
          <p:spPr>
            <a:xfrm>
              <a:off x="3505200" y="4343400"/>
              <a:ext cx="1295400" cy="923330"/>
            </a:xfrm>
            <a:prstGeom prst="rect">
              <a:avLst/>
            </a:prstGeom>
            <a:noFill/>
          </p:spPr>
          <p:txBody>
            <a:bodyPr wrap="square" rtlCol="0">
              <a:spAutoFit/>
            </a:bodyPr>
            <a:lstStyle/>
            <a:p>
              <a:r>
                <a:rPr lang="en-US" dirty="0" smtClean="0"/>
                <a:t>Processor 1 Memory Accesses</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2898" name="Rectangle 2"/>
          <p:cNvSpPr>
            <a:spLocks noGrp="1" noChangeArrowheads="1"/>
          </p:cNvSpPr>
          <p:nvPr>
            <p:ph type="title"/>
          </p:nvPr>
        </p:nvSpPr>
        <p:spPr/>
        <p:txBody>
          <a:bodyPr>
            <a:normAutofit/>
          </a:bodyPr>
          <a:lstStyle/>
          <a:p>
            <a:r>
              <a:rPr lang="en-US" dirty="0" smtClean="0"/>
              <a:t>Multiprocessor Caches</a:t>
            </a:r>
            <a:endParaRPr lang="en-US" dirty="0"/>
          </a:p>
        </p:txBody>
      </p:sp>
      <p:sp>
        <p:nvSpPr>
          <p:cNvPr id="1872937" name="Rectangle 41"/>
          <p:cNvSpPr>
            <a:spLocks noGrp="1" noChangeArrowheads="1"/>
          </p:cNvSpPr>
          <p:nvPr>
            <p:ph type="body" idx="1"/>
          </p:nvPr>
        </p:nvSpPr>
        <p:spPr>
          <a:xfrm>
            <a:off x="304800" y="1371600"/>
            <a:ext cx="8686800" cy="1981200"/>
          </a:xfrm>
        </p:spPr>
        <p:txBody>
          <a:bodyPr>
            <a:normAutofit fontScale="77500" lnSpcReduction="20000"/>
          </a:bodyPr>
          <a:lstStyle/>
          <a:p>
            <a:pPr>
              <a:buClr>
                <a:schemeClr val="tx1"/>
              </a:buClr>
            </a:pPr>
            <a:r>
              <a:rPr lang="en-US" dirty="0" smtClean="0">
                <a:solidFill>
                  <a:srgbClr val="000000"/>
                </a:solidFill>
              </a:rPr>
              <a:t>Memory is a performance bottleneck even with one processor</a:t>
            </a:r>
          </a:p>
          <a:p>
            <a:pPr>
              <a:buClr>
                <a:schemeClr val="tx1"/>
              </a:buClr>
            </a:pPr>
            <a:r>
              <a:rPr lang="en-US" dirty="0" smtClean="0">
                <a:solidFill>
                  <a:srgbClr val="000000"/>
                </a:solidFill>
              </a:rPr>
              <a:t>Use caches to reduce bandwidth demands on main memory</a:t>
            </a:r>
          </a:p>
          <a:p>
            <a:pPr>
              <a:buClr>
                <a:schemeClr val="tx1"/>
              </a:buClr>
            </a:pPr>
            <a:r>
              <a:rPr lang="en-US" dirty="0" smtClean="0">
                <a:solidFill>
                  <a:srgbClr val="000000"/>
                </a:solidFill>
              </a:rPr>
              <a:t>Each core has a local private cache holding data it has accessed recently</a:t>
            </a:r>
          </a:p>
          <a:p>
            <a:pPr>
              <a:buClr>
                <a:schemeClr val="tx1"/>
              </a:buClr>
            </a:pPr>
            <a:r>
              <a:rPr lang="en-US" dirty="0" smtClean="0">
                <a:solidFill>
                  <a:srgbClr val="000000"/>
                </a:solidFill>
              </a:rPr>
              <a:t>Only cache misses have to access the shared common memory</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1872914" name="Rectangle 18"/>
          <p:cNvSpPr>
            <a:spLocks noChangeArrowheads="1"/>
          </p:cNvSpPr>
          <p:nvPr/>
        </p:nvSpPr>
        <p:spPr bwMode="auto">
          <a:xfrm>
            <a:off x="131763" y="2943225"/>
            <a:ext cx="180975" cy="363538"/>
          </a:xfrm>
          <a:prstGeom prst="rect">
            <a:avLst/>
          </a:prstGeom>
          <a:noFill/>
          <a:ln w="12700">
            <a:noFill/>
            <a:miter lim="800000"/>
            <a:headEnd/>
            <a:tailEnd/>
          </a:ln>
          <a:effectLst/>
        </p:spPr>
        <p:txBody>
          <a:bodyPr wrap="none" lIns="90488" tIns="44450" rIns="90488" bIns="44450">
            <a:spAutoFit/>
          </a:bodyPr>
          <a:lstStyle/>
          <a:p>
            <a:endParaRPr lang="en-US" dirty="0">
              <a:solidFill>
                <a:schemeClr val="tx1"/>
              </a:solidFill>
            </a:endParaRPr>
          </a:p>
        </p:txBody>
      </p:sp>
      <p:grpSp>
        <p:nvGrpSpPr>
          <p:cNvPr id="2" name="Group 63"/>
          <p:cNvGrpSpPr/>
          <p:nvPr/>
        </p:nvGrpSpPr>
        <p:grpSpPr>
          <a:xfrm>
            <a:off x="1905000" y="3352800"/>
            <a:ext cx="5397928" cy="2600385"/>
            <a:chOff x="1524000" y="1066800"/>
            <a:chExt cx="5706381" cy="3151982"/>
          </a:xfrm>
        </p:grpSpPr>
        <p:sp>
          <p:nvSpPr>
            <p:cNvPr id="39" name="Rectangle 5"/>
            <p:cNvSpPr>
              <a:spLocks noChangeArrowheads="1"/>
            </p:cNvSpPr>
            <p:nvPr/>
          </p:nvSpPr>
          <p:spPr bwMode="auto">
            <a:xfrm>
              <a:off x="1524000" y="1066800"/>
              <a:ext cx="1295400" cy="609600"/>
            </a:xfrm>
            <a:prstGeom prst="rect">
              <a:avLst/>
            </a:prstGeom>
            <a:noFill/>
            <a:ln w="12700">
              <a:solidFill>
                <a:schemeClr val="tx1"/>
              </a:solidFill>
              <a:miter lim="800000"/>
              <a:headEnd/>
              <a:tailEnd/>
            </a:ln>
            <a:effectLst/>
          </p:spPr>
          <p:txBody>
            <a:bodyPr wrap="none" anchor="ctr"/>
            <a:lstStyle/>
            <a:p>
              <a:endParaRPr lang="en-US" sz="2400" dirty="0"/>
            </a:p>
          </p:txBody>
        </p:sp>
        <p:sp>
          <p:nvSpPr>
            <p:cNvPr id="40" name="Text Box 6"/>
            <p:cNvSpPr txBox="1">
              <a:spLocks noChangeArrowheads="1"/>
            </p:cNvSpPr>
            <p:nvPr/>
          </p:nvSpPr>
          <p:spPr bwMode="auto">
            <a:xfrm>
              <a:off x="1584325" y="1203325"/>
              <a:ext cx="1286781" cy="484982"/>
            </a:xfrm>
            <a:prstGeom prst="rect">
              <a:avLst/>
            </a:prstGeom>
            <a:noFill/>
            <a:ln w="12700">
              <a:noFill/>
              <a:miter lim="800000"/>
              <a:headEnd/>
              <a:tailEnd/>
            </a:ln>
            <a:effectLst/>
          </p:spPr>
          <p:txBody>
            <a:bodyPr wrap="none">
              <a:spAutoFit/>
            </a:bodyPr>
            <a:lstStyle/>
            <a:p>
              <a:r>
                <a:rPr lang="en-US" sz="2000" b="1" dirty="0">
                  <a:solidFill>
                    <a:schemeClr val="tx1"/>
                  </a:solidFill>
                </a:rPr>
                <a:t>Processor</a:t>
              </a:r>
            </a:p>
          </p:txBody>
        </p:sp>
        <p:sp>
          <p:nvSpPr>
            <p:cNvPr id="41" name="Rectangle 7"/>
            <p:cNvSpPr>
              <a:spLocks noChangeArrowheads="1"/>
            </p:cNvSpPr>
            <p:nvPr/>
          </p:nvSpPr>
          <p:spPr bwMode="auto">
            <a:xfrm>
              <a:off x="3200400" y="1066800"/>
              <a:ext cx="1295400" cy="609600"/>
            </a:xfrm>
            <a:prstGeom prst="rect">
              <a:avLst/>
            </a:prstGeom>
            <a:noFill/>
            <a:ln w="12700">
              <a:solidFill>
                <a:schemeClr val="tx1"/>
              </a:solidFill>
              <a:miter lim="800000"/>
              <a:headEnd/>
              <a:tailEnd/>
            </a:ln>
            <a:effectLst/>
          </p:spPr>
          <p:txBody>
            <a:bodyPr wrap="none" anchor="ctr"/>
            <a:lstStyle/>
            <a:p>
              <a:endParaRPr lang="en-US" sz="2400" dirty="0"/>
            </a:p>
          </p:txBody>
        </p:sp>
        <p:sp>
          <p:nvSpPr>
            <p:cNvPr id="42" name="Rectangle 8"/>
            <p:cNvSpPr>
              <a:spLocks noChangeArrowheads="1"/>
            </p:cNvSpPr>
            <p:nvPr/>
          </p:nvSpPr>
          <p:spPr bwMode="auto">
            <a:xfrm>
              <a:off x="5867400" y="1066800"/>
              <a:ext cx="1295400" cy="609600"/>
            </a:xfrm>
            <a:prstGeom prst="rect">
              <a:avLst/>
            </a:prstGeom>
            <a:noFill/>
            <a:ln w="12700">
              <a:solidFill>
                <a:schemeClr val="tx1"/>
              </a:solidFill>
              <a:miter lim="800000"/>
              <a:headEnd/>
              <a:tailEnd/>
            </a:ln>
            <a:effectLst/>
          </p:spPr>
          <p:txBody>
            <a:bodyPr wrap="none" anchor="ctr"/>
            <a:lstStyle/>
            <a:p>
              <a:endParaRPr lang="en-US" sz="2400" dirty="0"/>
            </a:p>
          </p:txBody>
        </p:sp>
        <p:sp>
          <p:nvSpPr>
            <p:cNvPr id="43" name="Text Box 9"/>
            <p:cNvSpPr txBox="1">
              <a:spLocks noChangeArrowheads="1"/>
            </p:cNvSpPr>
            <p:nvPr/>
          </p:nvSpPr>
          <p:spPr bwMode="auto">
            <a:xfrm>
              <a:off x="3276600" y="1219200"/>
              <a:ext cx="1286781" cy="484982"/>
            </a:xfrm>
            <a:prstGeom prst="rect">
              <a:avLst/>
            </a:prstGeom>
            <a:noFill/>
            <a:ln w="12700">
              <a:noFill/>
              <a:miter lim="800000"/>
              <a:headEnd/>
              <a:tailEnd/>
            </a:ln>
            <a:effectLst/>
          </p:spPr>
          <p:txBody>
            <a:bodyPr wrap="none">
              <a:spAutoFit/>
            </a:bodyPr>
            <a:lstStyle/>
            <a:p>
              <a:r>
                <a:rPr lang="en-US" sz="2000" b="1" dirty="0">
                  <a:solidFill>
                    <a:schemeClr val="tx1"/>
                  </a:solidFill>
                </a:rPr>
                <a:t>Processor</a:t>
              </a:r>
            </a:p>
          </p:txBody>
        </p:sp>
        <p:sp>
          <p:nvSpPr>
            <p:cNvPr id="44" name="Text Box 10"/>
            <p:cNvSpPr txBox="1">
              <a:spLocks noChangeArrowheads="1"/>
            </p:cNvSpPr>
            <p:nvPr/>
          </p:nvSpPr>
          <p:spPr bwMode="auto">
            <a:xfrm>
              <a:off x="5943600" y="1219200"/>
              <a:ext cx="1286781" cy="484982"/>
            </a:xfrm>
            <a:prstGeom prst="rect">
              <a:avLst/>
            </a:prstGeom>
            <a:noFill/>
            <a:ln w="12700">
              <a:noFill/>
              <a:miter lim="800000"/>
              <a:headEnd/>
              <a:tailEnd/>
            </a:ln>
            <a:effectLst/>
          </p:spPr>
          <p:txBody>
            <a:bodyPr wrap="none">
              <a:spAutoFit/>
            </a:bodyPr>
            <a:lstStyle/>
            <a:p>
              <a:r>
                <a:rPr lang="en-US" sz="2000" b="1" dirty="0">
                  <a:solidFill>
                    <a:schemeClr val="tx1"/>
                  </a:solidFill>
                </a:rPr>
                <a:t>Processor</a:t>
              </a:r>
            </a:p>
          </p:txBody>
        </p:sp>
        <p:sp>
          <p:nvSpPr>
            <p:cNvPr id="45" name="Rectangle 11"/>
            <p:cNvSpPr>
              <a:spLocks noChangeArrowheads="1"/>
            </p:cNvSpPr>
            <p:nvPr/>
          </p:nvSpPr>
          <p:spPr bwMode="auto">
            <a:xfrm>
              <a:off x="1524000" y="1981200"/>
              <a:ext cx="1295400" cy="533400"/>
            </a:xfrm>
            <a:prstGeom prst="rect">
              <a:avLst/>
            </a:prstGeom>
            <a:noFill/>
            <a:ln w="12700">
              <a:solidFill>
                <a:schemeClr val="tx1"/>
              </a:solidFill>
              <a:miter lim="800000"/>
              <a:headEnd/>
              <a:tailEnd/>
            </a:ln>
            <a:effectLst/>
          </p:spPr>
          <p:txBody>
            <a:bodyPr wrap="none" anchor="ctr"/>
            <a:lstStyle/>
            <a:p>
              <a:endParaRPr lang="en-US" sz="2400" dirty="0"/>
            </a:p>
          </p:txBody>
        </p:sp>
        <p:sp>
          <p:nvSpPr>
            <p:cNvPr id="46" name="Rectangle 12"/>
            <p:cNvSpPr>
              <a:spLocks noChangeArrowheads="1"/>
            </p:cNvSpPr>
            <p:nvPr/>
          </p:nvSpPr>
          <p:spPr bwMode="auto">
            <a:xfrm>
              <a:off x="3200400" y="1981200"/>
              <a:ext cx="1295400" cy="533400"/>
            </a:xfrm>
            <a:prstGeom prst="rect">
              <a:avLst/>
            </a:prstGeom>
            <a:noFill/>
            <a:ln w="12700">
              <a:solidFill>
                <a:schemeClr val="tx1"/>
              </a:solidFill>
              <a:miter lim="800000"/>
              <a:headEnd/>
              <a:tailEnd/>
            </a:ln>
            <a:effectLst/>
          </p:spPr>
          <p:txBody>
            <a:bodyPr wrap="none" anchor="ctr"/>
            <a:lstStyle/>
            <a:p>
              <a:endParaRPr lang="en-US" sz="2400" dirty="0"/>
            </a:p>
          </p:txBody>
        </p:sp>
        <p:sp>
          <p:nvSpPr>
            <p:cNvPr id="47" name="Rectangle 13"/>
            <p:cNvSpPr>
              <a:spLocks noChangeArrowheads="1"/>
            </p:cNvSpPr>
            <p:nvPr/>
          </p:nvSpPr>
          <p:spPr bwMode="auto">
            <a:xfrm>
              <a:off x="5867400" y="1981200"/>
              <a:ext cx="1295400" cy="533400"/>
            </a:xfrm>
            <a:prstGeom prst="rect">
              <a:avLst/>
            </a:prstGeom>
            <a:noFill/>
            <a:ln w="12700">
              <a:solidFill>
                <a:schemeClr val="tx1"/>
              </a:solidFill>
              <a:miter lim="800000"/>
              <a:headEnd/>
              <a:tailEnd/>
            </a:ln>
            <a:effectLst/>
          </p:spPr>
          <p:txBody>
            <a:bodyPr wrap="none" anchor="ctr"/>
            <a:lstStyle/>
            <a:p>
              <a:endParaRPr lang="en-US" sz="2400" dirty="0"/>
            </a:p>
          </p:txBody>
        </p:sp>
        <p:sp>
          <p:nvSpPr>
            <p:cNvPr id="48" name="Text Box 14"/>
            <p:cNvSpPr txBox="1">
              <a:spLocks noChangeArrowheads="1"/>
            </p:cNvSpPr>
            <p:nvPr/>
          </p:nvSpPr>
          <p:spPr bwMode="auto">
            <a:xfrm>
              <a:off x="1752600" y="2057400"/>
              <a:ext cx="873059" cy="484982"/>
            </a:xfrm>
            <a:prstGeom prst="rect">
              <a:avLst/>
            </a:prstGeom>
            <a:noFill/>
            <a:ln w="12700">
              <a:noFill/>
              <a:miter lim="800000"/>
              <a:headEnd/>
              <a:tailEnd/>
            </a:ln>
            <a:effectLst/>
          </p:spPr>
          <p:txBody>
            <a:bodyPr wrap="none">
              <a:spAutoFit/>
            </a:bodyPr>
            <a:lstStyle/>
            <a:p>
              <a:r>
                <a:rPr lang="en-US" sz="2000" b="1" dirty="0">
                  <a:solidFill>
                    <a:schemeClr val="tx1"/>
                  </a:solidFill>
                </a:rPr>
                <a:t>Cache</a:t>
              </a:r>
            </a:p>
          </p:txBody>
        </p:sp>
        <p:sp>
          <p:nvSpPr>
            <p:cNvPr id="49" name="Text Box 15"/>
            <p:cNvSpPr txBox="1">
              <a:spLocks noChangeArrowheads="1"/>
            </p:cNvSpPr>
            <p:nvPr/>
          </p:nvSpPr>
          <p:spPr bwMode="auto">
            <a:xfrm>
              <a:off x="3429000" y="2057400"/>
              <a:ext cx="873059" cy="484982"/>
            </a:xfrm>
            <a:prstGeom prst="rect">
              <a:avLst/>
            </a:prstGeom>
            <a:noFill/>
            <a:ln w="12700">
              <a:noFill/>
              <a:miter lim="800000"/>
              <a:headEnd/>
              <a:tailEnd/>
            </a:ln>
            <a:effectLst/>
          </p:spPr>
          <p:txBody>
            <a:bodyPr wrap="none">
              <a:spAutoFit/>
            </a:bodyPr>
            <a:lstStyle/>
            <a:p>
              <a:r>
                <a:rPr lang="en-US" sz="2000" b="1" dirty="0">
                  <a:solidFill>
                    <a:schemeClr val="tx1"/>
                  </a:solidFill>
                </a:rPr>
                <a:t>Cache</a:t>
              </a:r>
            </a:p>
          </p:txBody>
        </p:sp>
        <p:sp>
          <p:nvSpPr>
            <p:cNvPr id="50" name="Text Box 16"/>
            <p:cNvSpPr txBox="1">
              <a:spLocks noChangeArrowheads="1"/>
            </p:cNvSpPr>
            <p:nvPr/>
          </p:nvSpPr>
          <p:spPr bwMode="auto">
            <a:xfrm>
              <a:off x="6172200" y="2057400"/>
              <a:ext cx="873059" cy="484982"/>
            </a:xfrm>
            <a:prstGeom prst="rect">
              <a:avLst/>
            </a:prstGeom>
            <a:noFill/>
            <a:ln w="12700">
              <a:noFill/>
              <a:miter lim="800000"/>
              <a:headEnd/>
              <a:tailEnd/>
            </a:ln>
            <a:effectLst/>
          </p:spPr>
          <p:txBody>
            <a:bodyPr wrap="none">
              <a:spAutoFit/>
            </a:bodyPr>
            <a:lstStyle/>
            <a:p>
              <a:r>
                <a:rPr lang="en-US" sz="2000" b="1" dirty="0">
                  <a:solidFill>
                    <a:schemeClr val="tx1"/>
                  </a:solidFill>
                </a:rPr>
                <a:t>Cache</a:t>
              </a:r>
            </a:p>
          </p:txBody>
        </p:sp>
        <p:sp>
          <p:nvSpPr>
            <p:cNvPr id="51" name="Rectangle 17"/>
            <p:cNvSpPr>
              <a:spLocks noChangeArrowheads="1"/>
            </p:cNvSpPr>
            <p:nvPr/>
          </p:nvSpPr>
          <p:spPr bwMode="auto">
            <a:xfrm>
              <a:off x="1524000" y="2895600"/>
              <a:ext cx="5638800" cy="304800"/>
            </a:xfrm>
            <a:prstGeom prst="rect">
              <a:avLst/>
            </a:prstGeom>
            <a:noFill/>
            <a:ln w="12700">
              <a:solidFill>
                <a:schemeClr val="accent2"/>
              </a:solidFill>
              <a:miter lim="800000"/>
              <a:headEnd/>
              <a:tailEnd/>
            </a:ln>
            <a:effectLst/>
          </p:spPr>
          <p:txBody>
            <a:bodyPr wrap="none" anchor="ctr"/>
            <a:lstStyle/>
            <a:p>
              <a:pPr algn="ctr"/>
              <a:r>
                <a:rPr lang="en-US" sz="2000" b="1" dirty="0" smtClean="0">
                  <a:solidFill>
                    <a:schemeClr val="tx1"/>
                  </a:solidFill>
                </a:rPr>
                <a:t>Interconnection Network</a:t>
              </a:r>
              <a:endParaRPr lang="en-US" sz="2000" b="1" dirty="0">
                <a:solidFill>
                  <a:schemeClr val="tx1"/>
                </a:solidFill>
              </a:endParaRPr>
            </a:p>
          </p:txBody>
        </p:sp>
        <p:sp>
          <p:nvSpPr>
            <p:cNvPr id="52" name="Rectangle 18"/>
            <p:cNvSpPr>
              <a:spLocks noChangeArrowheads="1"/>
            </p:cNvSpPr>
            <p:nvPr/>
          </p:nvSpPr>
          <p:spPr bwMode="auto">
            <a:xfrm>
              <a:off x="2590800" y="3581400"/>
              <a:ext cx="1905000" cy="533400"/>
            </a:xfrm>
            <a:prstGeom prst="rect">
              <a:avLst/>
            </a:prstGeom>
            <a:noFill/>
            <a:ln w="12700">
              <a:solidFill>
                <a:schemeClr val="tx1"/>
              </a:solidFill>
              <a:miter lim="800000"/>
              <a:headEnd/>
              <a:tailEnd/>
            </a:ln>
            <a:effectLst/>
          </p:spPr>
          <p:txBody>
            <a:bodyPr wrap="none" anchor="ctr"/>
            <a:lstStyle/>
            <a:p>
              <a:endParaRPr lang="en-US" sz="2400" dirty="0"/>
            </a:p>
          </p:txBody>
        </p:sp>
        <p:sp>
          <p:nvSpPr>
            <p:cNvPr id="53" name="Text Box 19"/>
            <p:cNvSpPr txBox="1">
              <a:spLocks noChangeArrowheads="1"/>
            </p:cNvSpPr>
            <p:nvPr/>
          </p:nvSpPr>
          <p:spPr bwMode="auto">
            <a:xfrm>
              <a:off x="3048000" y="3657600"/>
              <a:ext cx="1161009" cy="484982"/>
            </a:xfrm>
            <a:prstGeom prst="rect">
              <a:avLst/>
            </a:prstGeom>
            <a:noFill/>
            <a:ln w="12700">
              <a:noFill/>
              <a:miter lim="800000"/>
              <a:headEnd/>
              <a:tailEnd/>
            </a:ln>
            <a:effectLst/>
          </p:spPr>
          <p:txBody>
            <a:bodyPr wrap="none">
              <a:spAutoFit/>
            </a:bodyPr>
            <a:lstStyle/>
            <a:p>
              <a:r>
                <a:rPr lang="en-US" sz="2000" b="1" dirty="0">
                  <a:solidFill>
                    <a:schemeClr val="tx1"/>
                  </a:solidFill>
                </a:rPr>
                <a:t>Memory</a:t>
              </a:r>
            </a:p>
          </p:txBody>
        </p:sp>
        <p:sp>
          <p:nvSpPr>
            <p:cNvPr id="54" name="Rectangle 20"/>
            <p:cNvSpPr>
              <a:spLocks noChangeArrowheads="1"/>
            </p:cNvSpPr>
            <p:nvPr/>
          </p:nvSpPr>
          <p:spPr bwMode="auto">
            <a:xfrm>
              <a:off x="5105400" y="3581400"/>
              <a:ext cx="1371600" cy="533400"/>
            </a:xfrm>
            <a:prstGeom prst="rect">
              <a:avLst/>
            </a:prstGeom>
            <a:noFill/>
            <a:ln w="12700">
              <a:solidFill>
                <a:schemeClr val="tx1"/>
              </a:solidFill>
              <a:miter lim="800000"/>
              <a:headEnd/>
              <a:tailEnd/>
            </a:ln>
            <a:effectLst/>
          </p:spPr>
          <p:txBody>
            <a:bodyPr wrap="none" anchor="ctr"/>
            <a:lstStyle/>
            <a:p>
              <a:endParaRPr lang="en-US" sz="2400" dirty="0"/>
            </a:p>
          </p:txBody>
        </p:sp>
        <p:sp>
          <p:nvSpPr>
            <p:cNvPr id="55" name="Text Box 21"/>
            <p:cNvSpPr txBox="1">
              <a:spLocks noChangeArrowheads="1"/>
            </p:cNvSpPr>
            <p:nvPr/>
          </p:nvSpPr>
          <p:spPr bwMode="auto">
            <a:xfrm>
              <a:off x="5562600" y="3733800"/>
              <a:ext cx="567369" cy="484982"/>
            </a:xfrm>
            <a:prstGeom prst="rect">
              <a:avLst/>
            </a:prstGeom>
            <a:noFill/>
            <a:ln w="12700">
              <a:noFill/>
              <a:miter lim="800000"/>
              <a:headEnd/>
              <a:tailEnd/>
            </a:ln>
            <a:effectLst/>
          </p:spPr>
          <p:txBody>
            <a:bodyPr wrap="none">
              <a:spAutoFit/>
            </a:bodyPr>
            <a:lstStyle/>
            <a:p>
              <a:r>
                <a:rPr lang="en-US" sz="2000" b="1" dirty="0">
                  <a:solidFill>
                    <a:schemeClr val="tx1"/>
                  </a:solidFill>
                </a:rPr>
                <a:t>I/O</a:t>
              </a:r>
            </a:p>
          </p:txBody>
        </p:sp>
        <p:sp>
          <p:nvSpPr>
            <p:cNvPr id="56" name="Line 22"/>
            <p:cNvSpPr>
              <a:spLocks noChangeShapeType="1"/>
            </p:cNvSpPr>
            <p:nvPr/>
          </p:nvSpPr>
          <p:spPr bwMode="auto">
            <a:xfrm>
              <a:off x="2133600" y="1676400"/>
              <a:ext cx="0" cy="304800"/>
            </a:xfrm>
            <a:prstGeom prst="line">
              <a:avLst/>
            </a:prstGeom>
            <a:noFill/>
            <a:ln w="12700">
              <a:solidFill>
                <a:schemeClr val="tx1"/>
              </a:solidFill>
              <a:round/>
              <a:headEnd type="triangle" w="med" len="med"/>
              <a:tailEnd type="triangle" w="med" len="med"/>
            </a:ln>
            <a:effectLst/>
          </p:spPr>
          <p:txBody>
            <a:bodyPr wrap="none" anchor="ctr"/>
            <a:lstStyle/>
            <a:p>
              <a:endParaRPr lang="en-US" sz="2400" dirty="0"/>
            </a:p>
          </p:txBody>
        </p:sp>
        <p:sp>
          <p:nvSpPr>
            <p:cNvPr id="57" name="Line 23"/>
            <p:cNvSpPr>
              <a:spLocks noChangeShapeType="1"/>
            </p:cNvSpPr>
            <p:nvPr/>
          </p:nvSpPr>
          <p:spPr bwMode="auto">
            <a:xfrm>
              <a:off x="3810000" y="1676400"/>
              <a:ext cx="0" cy="304800"/>
            </a:xfrm>
            <a:prstGeom prst="line">
              <a:avLst/>
            </a:prstGeom>
            <a:noFill/>
            <a:ln w="12700">
              <a:solidFill>
                <a:schemeClr val="tx1"/>
              </a:solidFill>
              <a:round/>
              <a:headEnd type="triangle" w="med" len="med"/>
              <a:tailEnd type="triangle" w="med" len="med"/>
            </a:ln>
            <a:effectLst/>
          </p:spPr>
          <p:txBody>
            <a:bodyPr wrap="none" anchor="ctr"/>
            <a:lstStyle/>
            <a:p>
              <a:endParaRPr lang="en-US" sz="2400" dirty="0"/>
            </a:p>
          </p:txBody>
        </p:sp>
        <p:sp>
          <p:nvSpPr>
            <p:cNvPr id="58" name="Line 24"/>
            <p:cNvSpPr>
              <a:spLocks noChangeShapeType="1"/>
            </p:cNvSpPr>
            <p:nvPr/>
          </p:nvSpPr>
          <p:spPr bwMode="auto">
            <a:xfrm>
              <a:off x="6477000" y="1676400"/>
              <a:ext cx="0" cy="304800"/>
            </a:xfrm>
            <a:prstGeom prst="line">
              <a:avLst/>
            </a:prstGeom>
            <a:noFill/>
            <a:ln w="12700">
              <a:solidFill>
                <a:schemeClr val="tx1"/>
              </a:solidFill>
              <a:round/>
              <a:headEnd type="triangle" w="med" len="med"/>
              <a:tailEnd type="triangle" w="med" len="med"/>
            </a:ln>
            <a:effectLst/>
          </p:spPr>
          <p:txBody>
            <a:bodyPr wrap="none" anchor="ctr"/>
            <a:lstStyle/>
            <a:p>
              <a:endParaRPr lang="en-US" sz="2400" dirty="0"/>
            </a:p>
          </p:txBody>
        </p:sp>
        <p:sp>
          <p:nvSpPr>
            <p:cNvPr id="59" name="Line 25"/>
            <p:cNvSpPr>
              <a:spLocks noChangeShapeType="1"/>
            </p:cNvSpPr>
            <p:nvPr/>
          </p:nvSpPr>
          <p:spPr bwMode="auto">
            <a:xfrm>
              <a:off x="6477000" y="25146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sz="2400" dirty="0"/>
            </a:p>
          </p:txBody>
        </p:sp>
        <p:sp>
          <p:nvSpPr>
            <p:cNvPr id="60" name="Line 26"/>
            <p:cNvSpPr>
              <a:spLocks noChangeShapeType="1"/>
            </p:cNvSpPr>
            <p:nvPr/>
          </p:nvSpPr>
          <p:spPr bwMode="auto">
            <a:xfrm>
              <a:off x="3810000" y="25146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sz="2400" dirty="0"/>
            </a:p>
          </p:txBody>
        </p:sp>
        <p:sp>
          <p:nvSpPr>
            <p:cNvPr id="61" name="Line 27"/>
            <p:cNvSpPr>
              <a:spLocks noChangeShapeType="1"/>
            </p:cNvSpPr>
            <p:nvPr/>
          </p:nvSpPr>
          <p:spPr bwMode="auto">
            <a:xfrm>
              <a:off x="2133600" y="25146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sz="2400" dirty="0"/>
            </a:p>
          </p:txBody>
        </p:sp>
        <p:sp>
          <p:nvSpPr>
            <p:cNvPr id="62" name="Line 28"/>
            <p:cNvSpPr>
              <a:spLocks noChangeShapeType="1"/>
            </p:cNvSpPr>
            <p:nvPr/>
          </p:nvSpPr>
          <p:spPr bwMode="auto">
            <a:xfrm>
              <a:off x="3505200" y="32004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sz="2400" dirty="0"/>
            </a:p>
          </p:txBody>
        </p:sp>
        <p:sp>
          <p:nvSpPr>
            <p:cNvPr id="63" name="Line 29"/>
            <p:cNvSpPr>
              <a:spLocks noChangeShapeType="1"/>
            </p:cNvSpPr>
            <p:nvPr/>
          </p:nvSpPr>
          <p:spPr bwMode="auto">
            <a:xfrm>
              <a:off x="5791200" y="32004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sz="2400" dirty="0"/>
            </a:p>
          </p:txBody>
        </p:sp>
      </p:grpSp>
      <p:sp>
        <p:nvSpPr>
          <p:cNvPr id="34" name="Slide Number Placeholder 33"/>
          <p:cNvSpPr>
            <a:spLocks noGrp="1"/>
          </p:cNvSpPr>
          <p:nvPr>
            <p:ph type="sldNum" sz="quarter" idx="12"/>
          </p:nvPr>
        </p:nvSpPr>
        <p:spPr/>
        <p:txBody>
          <a:bodyPr/>
          <a:lstStyle/>
          <a:p>
            <a:fld id="{3CC63E4C-4642-794D-A2FD-70F6B81535F5}" type="slidenum">
              <a:rPr lang="en-US" smtClean="0"/>
              <a:pPr/>
              <a:t>21</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729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729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7293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7293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2937" grpId="0" build="p" bldLvl="2"/>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Memory and Caches</a:t>
            </a:r>
            <a:endParaRPr lang="en-US" dirty="0"/>
          </a:p>
        </p:txBody>
      </p:sp>
      <p:sp>
        <p:nvSpPr>
          <p:cNvPr id="3" name="Content Placeholder 2"/>
          <p:cNvSpPr>
            <a:spLocks noGrp="1"/>
          </p:cNvSpPr>
          <p:nvPr>
            <p:ph idx="1"/>
          </p:nvPr>
        </p:nvSpPr>
        <p:spPr>
          <a:xfrm>
            <a:off x="457200" y="1397001"/>
            <a:ext cx="8229600" cy="2209800"/>
          </a:xfrm>
        </p:spPr>
        <p:txBody>
          <a:bodyPr/>
          <a:lstStyle/>
          <a:p>
            <a:r>
              <a:rPr lang="en-US" dirty="0" smtClean="0"/>
              <a:t>What if? </a:t>
            </a:r>
          </a:p>
          <a:p>
            <a:pPr lvl="1"/>
            <a:r>
              <a:rPr lang="en-US" dirty="0" smtClean="0"/>
              <a:t>Processors 1 and 2 read Memory[1000] (value  20)</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22</a:t>
            </a:fld>
            <a:endParaRPr lang="en-US" dirty="0"/>
          </a:p>
        </p:txBody>
      </p:sp>
      <p:grpSp>
        <p:nvGrpSpPr>
          <p:cNvPr id="7" name="Group 63"/>
          <p:cNvGrpSpPr/>
          <p:nvPr/>
        </p:nvGrpSpPr>
        <p:grpSpPr>
          <a:xfrm>
            <a:off x="1591731" y="2819400"/>
            <a:ext cx="5334000" cy="2514600"/>
            <a:chOff x="1524000" y="1066800"/>
            <a:chExt cx="5638800" cy="3048000"/>
          </a:xfrm>
        </p:grpSpPr>
        <p:sp>
          <p:nvSpPr>
            <p:cNvPr id="8" name="Rectangle 5"/>
            <p:cNvSpPr>
              <a:spLocks noChangeArrowheads="1"/>
            </p:cNvSpPr>
            <p:nvPr/>
          </p:nvSpPr>
          <p:spPr bwMode="auto">
            <a:xfrm>
              <a:off x="1524000" y="1066800"/>
              <a:ext cx="1295400" cy="609600"/>
            </a:xfrm>
            <a:prstGeom prst="rect">
              <a:avLst/>
            </a:prstGeom>
            <a:noFill/>
            <a:ln w="12700">
              <a:solidFill>
                <a:schemeClr val="tx1"/>
              </a:solidFill>
              <a:miter lim="800000"/>
              <a:headEnd/>
              <a:tailEnd/>
            </a:ln>
            <a:effectLst/>
          </p:spPr>
          <p:txBody>
            <a:bodyPr wrap="none" anchor="ctr"/>
            <a:lstStyle/>
            <a:p>
              <a:endParaRPr lang="en-US" dirty="0"/>
            </a:p>
          </p:txBody>
        </p:sp>
        <p:sp>
          <p:nvSpPr>
            <p:cNvPr id="9" name="Text Box 6"/>
            <p:cNvSpPr txBox="1">
              <a:spLocks noChangeArrowheads="1"/>
            </p:cNvSpPr>
            <p:nvPr/>
          </p:nvSpPr>
          <p:spPr bwMode="auto">
            <a:xfrm>
              <a:off x="1584325" y="1203325"/>
              <a:ext cx="1176338" cy="336550"/>
            </a:xfrm>
            <a:prstGeom prst="rect">
              <a:avLst/>
            </a:prstGeom>
            <a:noFill/>
            <a:ln w="12700">
              <a:noFill/>
              <a:miter lim="800000"/>
              <a:headEnd/>
              <a:tailEnd/>
            </a:ln>
            <a:effectLst/>
          </p:spPr>
          <p:txBody>
            <a:bodyPr wrap="none">
              <a:spAutoFit/>
            </a:bodyPr>
            <a:lstStyle/>
            <a:p>
              <a:r>
                <a:rPr lang="en-US" sz="1600" b="1" dirty="0">
                  <a:solidFill>
                    <a:schemeClr val="tx1"/>
                  </a:solidFill>
                </a:rPr>
                <a:t>Processor</a:t>
              </a:r>
            </a:p>
          </p:txBody>
        </p:sp>
        <p:sp>
          <p:nvSpPr>
            <p:cNvPr id="10" name="Rectangle 7"/>
            <p:cNvSpPr>
              <a:spLocks noChangeArrowheads="1"/>
            </p:cNvSpPr>
            <p:nvPr/>
          </p:nvSpPr>
          <p:spPr bwMode="auto">
            <a:xfrm>
              <a:off x="3200400" y="1066800"/>
              <a:ext cx="1295400" cy="609600"/>
            </a:xfrm>
            <a:prstGeom prst="rect">
              <a:avLst/>
            </a:prstGeom>
            <a:noFill/>
            <a:ln w="12700">
              <a:solidFill>
                <a:schemeClr val="tx1"/>
              </a:solidFill>
              <a:miter lim="800000"/>
              <a:headEnd/>
              <a:tailEnd/>
            </a:ln>
            <a:effectLst/>
          </p:spPr>
          <p:txBody>
            <a:bodyPr wrap="none" anchor="ctr"/>
            <a:lstStyle/>
            <a:p>
              <a:endParaRPr lang="en-US" dirty="0"/>
            </a:p>
          </p:txBody>
        </p:sp>
        <p:sp>
          <p:nvSpPr>
            <p:cNvPr id="11" name="Rectangle 8"/>
            <p:cNvSpPr>
              <a:spLocks noChangeArrowheads="1"/>
            </p:cNvSpPr>
            <p:nvPr/>
          </p:nvSpPr>
          <p:spPr bwMode="auto">
            <a:xfrm>
              <a:off x="5867400" y="1066800"/>
              <a:ext cx="1295400" cy="609600"/>
            </a:xfrm>
            <a:prstGeom prst="rect">
              <a:avLst/>
            </a:prstGeom>
            <a:noFill/>
            <a:ln w="12700">
              <a:solidFill>
                <a:schemeClr val="tx1"/>
              </a:solidFill>
              <a:miter lim="800000"/>
              <a:headEnd/>
              <a:tailEnd/>
            </a:ln>
            <a:effectLst/>
          </p:spPr>
          <p:txBody>
            <a:bodyPr wrap="none" anchor="ctr"/>
            <a:lstStyle/>
            <a:p>
              <a:endParaRPr lang="en-US" dirty="0"/>
            </a:p>
          </p:txBody>
        </p:sp>
        <p:sp>
          <p:nvSpPr>
            <p:cNvPr id="12" name="Text Box 9"/>
            <p:cNvSpPr txBox="1">
              <a:spLocks noChangeArrowheads="1"/>
            </p:cNvSpPr>
            <p:nvPr/>
          </p:nvSpPr>
          <p:spPr bwMode="auto">
            <a:xfrm>
              <a:off x="3276600" y="1219200"/>
              <a:ext cx="1176338" cy="336550"/>
            </a:xfrm>
            <a:prstGeom prst="rect">
              <a:avLst/>
            </a:prstGeom>
            <a:noFill/>
            <a:ln w="12700">
              <a:noFill/>
              <a:miter lim="800000"/>
              <a:headEnd/>
              <a:tailEnd/>
            </a:ln>
            <a:effectLst/>
          </p:spPr>
          <p:txBody>
            <a:bodyPr wrap="none">
              <a:spAutoFit/>
            </a:bodyPr>
            <a:lstStyle/>
            <a:p>
              <a:r>
                <a:rPr lang="en-US" sz="1600" b="1" dirty="0">
                  <a:solidFill>
                    <a:schemeClr val="tx1"/>
                  </a:solidFill>
                </a:rPr>
                <a:t>Processor</a:t>
              </a:r>
            </a:p>
          </p:txBody>
        </p:sp>
        <p:sp>
          <p:nvSpPr>
            <p:cNvPr id="13" name="Text Box 10"/>
            <p:cNvSpPr txBox="1">
              <a:spLocks noChangeArrowheads="1"/>
            </p:cNvSpPr>
            <p:nvPr/>
          </p:nvSpPr>
          <p:spPr bwMode="auto">
            <a:xfrm>
              <a:off x="5943600" y="1219200"/>
              <a:ext cx="1176338" cy="336550"/>
            </a:xfrm>
            <a:prstGeom prst="rect">
              <a:avLst/>
            </a:prstGeom>
            <a:noFill/>
            <a:ln w="12700">
              <a:noFill/>
              <a:miter lim="800000"/>
              <a:headEnd/>
              <a:tailEnd/>
            </a:ln>
            <a:effectLst/>
          </p:spPr>
          <p:txBody>
            <a:bodyPr wrap="none">
              <a:spAutoFit/>
            </a:bodyPr>
            <a:lstStyle/>
            <a:p>
              <a:r>
                <a:rPr lang="en-US" sz="1600" b="1" dirty="0">
                  <a:solidFill>
                    <a:schemeClr val="tx1"/>
                  </a:solidFill>
                </a:rPr>
                <a:t>Processor</a:t>
              </a:r>
            </a:p>
          </p:txBody>
        </p:sp>
        <p:sp>
          <p:nvSpPr>
            <p:cNvPr id="14" name="Rectangle 11"/>
            <p:cNvSpPr>
              <a:spLocks noChangeArrowheads="1"/>
            </p:cNvSpPr>
            <p:nvPr/>
          </p:nvSpPr>
          <p:spPr bwMode="auto">
            <a:xfrm>
              <a:off x="1524000" y="1981200"/>
              <a:ext cx="1295400" cy="533400"/>
            </a:xfrm>
            <a:prstGeom prst="rect">
              <a:avLst/>
            </a:prstGeom>
            <a:noFill/>
            <a:ln w="12700">
              <a:solidFill>
                <a:schemeClr val="tx1"/>
              </a:solidFill>
              <a:miter lim="800000"/>
              <a:headEnd/>
              <a:tailEnd/>
            </a:ln>
            <a:effectLst/>
          </p:spPr>
          <p:txBody>
            <a:bodyPr wrap="none" anchor="ctr"/>
            <a:lstStyle/>
            <a:p>
              <a:endParaRPr lang="en-US" dirty="0"/>
            </a:p>
          </p:txBody>
        </p:sp>
        <p:sp>
          <p:nvSpPr>
            <p:cNvPr id="15" name="Rectangle 12"/>
            <p:cNvSpPr>
              <a:spLocks noChangeArrowheads="1"/>
            </p:cNvSpPr>
            <p:nvPr/>
          </p:nvSpPr>
          <p:spPr bwMode="auto">
            <a:xfrm>
              <a:off x="3200400" y="1981200"/>
              <a:ext cx="1295400" cy="533400"/>
            </a:xfrm>
            <a:prstGeom prst="rect">
              <a:avLst/>
            </a:prstGeom>
            <a:noFill/>
            <a:ln w="12700">
              <a:solidFill>
                <a:schemeClr val="tx1"/>
              </a:solidFill>
              <a:miter lim="800000"/>
              <a:headEnd/>
              <a:tailEnd/>
            </a:ln>
            <a:effectLst/>
          </p:spPr>
          <p:txBody>
            <a:bodyPr wrap="none" anchor="ctr"/>
            <a:lstStyle/>
            <a:p>
              <a:endParaRPr lang="en-US" dirty="0"/>
            </a:p>
          </p:txBody>
        </p:sp>
        <p:sp>
          <p:nvSpPr>
            <p:cNvPr id="16" name="Rectangle 13"/>
            <p:cNvSpPr>
              <a:spLocks noChangeArrowheads="1"/>
            </p:cNvSpPr>
            <p:nvPr/>
          </p:nvSpPr>
          <p:spPr bwMode="auto">
            <a:xfrm>
              <a:off x="5867400" y="1981200"/>
              <a:ext cx="1295400" cy="533400"/>
            </a:xfrm>
            <a:prstGeom prst="rect">
              <a:avLst/>
            </a:prstGeom>
            <a:noFill/>
            <a:ln w="12700">
              <a:solidFill>
                <a:schemeClr val="tx1"/>
              </a:solidFill>
              <a:miter lim="800000"/>
              <a:headEnd/>
              <a:tailEnd/>
            </a:ln>
            <a:effectLst/>
          </p:spPr>
          <p:txBody>
            <a:bodyPr wrap="none" anchor="ctr"/>
            <a:lstStyle/>
            <a:p>
              <a:endParaRPr lang="en-US" dirty="0"/>
            </a:p>
          </p:txBody>
        </p:sp>
        <p:sp>
          <p:nvSpPr>
            <p:cNvPr id="17" name="Text Box 14"/>
            <p:cNvSpPr txBox="1">
              <a:spLocks noChangeArrowheads="1"/>
            </p:cNvSpPr>
            <p:nvPr/>
          </p:nvSpPr>
          <p:spPr bwMode="auto">
            <a:xfrm>
              <a:off x="1752600" y="2057400"/>
              <a:ext cx="792163" cy="336550"/>
            </a:xfrm>
            <a:prstGeom prst="rect">
              <a:avLst/>
            </a:prstGeom>
            <a:noFill/>
            <a:ln w="12700">
              <a:noFill/>
              <a:miter lim="800000"/>
              <a:headEnd/>
              <a:tailEnd/>
            </a:ln>
            <a:effectLst/>
          </p:spPr>
          <p:txBody>
            <a:bodyPr wrap="none">
              <a:spAutoFit/>
            </a:bodyPr>
            <a:lstStyle/>
            <a:p>
              <a:r>
                <a:rPr lang="en-US" sz="1600" b="1" dirty="0">
                  <a:solidFill>
                    <a:schemeClr val="tx1"/>
                  </a:solidFill>
                </a:rPr>
                <a:t>Cache</a:t>
              </a:r>
            </a:p>
          </p:txBody>
        </p:sp>
        <p:sp>
          <p:nvSpPr>
            <p:cNvPr id="18" name="Text Box 15"/>
            <p:cNvSpPr txBox="1">
              <a:spLocks noChangeArrowheads="1"/>
            </p:cNvSpPr>
            <p:nvPr/>
          </p:nvSpPr>
          <p:spPr bwMode="auto">
            <a:xfrm>
              <a:off x="3429000" y="2057400"/>
              <a:ext cx="792163" cy="336550"/>
            </a:xfrm>
            <a:prstGeom prst="rect">
              <a:avLst/>
            </a:prstGeom>
            <a:noFill/>
            <a:ln w="12700">
              <a:noFill/>
              <a:miter lim="800000"/>
              <a:headEnd/>
              <a:tailEnd/>
            </a:ln>
            <a:effectLst/>
          </p:spPr>
          <p:txBody>
            <a:bodyPr wrap="none">
              <a:spAutoFit/>
            </a:bodyPr>
            <a:lstStyle/>
            <a:p>
              <a:r>
                <a:rPr lang="en-US" sz="1600" b="1" dirty="0">
                  <a:solidFill>
                    <a:schemeClr val="tx1"/>
                  </a:solidFill>
                </a:rPr>
                <a:t>Cache</a:t>
              </a:r>
            </a:p>
          </p:txBody>
        </p:sp>
        <p:sp>
          <p:nvSpPr>
            <p:cNvPr id="19" name="Text Box 16"/>
            <p:cNvSpPr txBox="1">
              <a:spLocks noChangeArrowheads="1"/>
            </p:cNvSpPr>
            <p:nvPr/>
          </p:nvSpPr>
          <p:spPr bwMode="auto">
            <a:xfrm>
              <a:off x="6172200" y="2057400"/>
              <a:ext cx="792163" cy="336550"/>
            </a:xfrm>
            <a:prstGeom prst="rect">
              <a:avLst/>
            </a:prstGeom>
            <a:noFill/>
            <a:ln w="12700">
              <a:noFill/>
              <a:miter lim="800000"/>
              <a:headEnd/>
              <a:tailEnd/>
            </a:ln>
            <a:effectLst/>
          </p:spPr>
          <p:txBody>
            <a:bodyPr wrap="none">
              <a:spAutoFit/>
            </a:bodyPr>
            <a:lstStyle/>
            <a:p>
              <a:r>
                <a:rPr lang="en-US" sz="1600" b="1" dirty="0">
                  <a:solidFill>
                    <a:schemeClr val="tx1"/>
                  </a:solidFill>
                </a:rPr>
                <a:t>Cache</a:t>
              </a:r>
            </a:p>
          </p:txBody>
        </p:sp>
        <p:sp>
          <p:nvSpPr>
            <p:cNvPr id="20" name="Rectangle 17"/>
            <p:cNvSpPr>
              <a:spLocks noChangeArrowheads="1"/>
            </p:cNvSpPr>
            <p:nvPr/>
          </p:nvSpPr>
          <p:spPr bwMode="auto">
            <a:xfrm>
              <a:off x="1524000" y="2895600"/>
              <a:ext cx="5638800" cy="304800"/>
            </a:xfrm>
            <a:prstGeom prst="rect">
              <a:avLst/>
            </a:prstGeom>
            <a:noFill/>
            <a:ln w="12700">
              <a:solidFill>
                <a:schemeClr val="accent2"/>
              </a:solidFill>
              <a:miter lim="800000"/>
              <a:headEnd/>
              <a:tailEnd/>
            </a:ln>
            <a:effectLst/>
          </p:spPr>
          <p:txBody>
            <a:bodyPr wrap="none" anchor="ctr"/>
            <a:lstStyle/>
            <a:p>
              <a:pPr algn="ctr"/>
              <a:r>
                <a:rPr lang="en-US" sz="1600" b="1" dirty="0" smtClean="0">
                  <a:solidFill>
                    <a:schemeClr val="tx1"/>
                  </a:solidFill>
                </a:rPr>
                <a:t>Interconnection Network</a:t>
              </a:r>
              <a:endParaRPr lang="en-US" sz="1600" b="1" dirty="0">
                <a:solidFill>
                  <a:schemeClr val="tx1"/>
                </a:solidFill>
              </a:endParaRPr>
            </a:p>
          </p:txBody>
        </p:sp>
        <p:sp>
          <p:nvSpPr>
            <p:cNvPr id="21" name="Rectangle 18"/>
            <p:cNvSpPr>
              <a:spLocks noChangeArrowheads="1"/>
            </p:cNvSpPr>
            <p:nvPr/>
          </p:nvSpPr>
          <p:spPr bwMode="auto">
            <a:xfrm>
              <a:off x="2590800" y="3581400"/>
              <a:ext cx="1905000" cy="533400"/>
            </a:xfrm>
            <a:prstGeom prst="rect">
              <a:avLst/>
            </a:prstGeom>
            <a:noFill/>
            <a:ln w="12700">
              <a:solidFill>
                <a:schemeClr val="tx1"/>
              </a:solidFill>
              <a:miter lim="800000"/>
              <a:headEnd/>
              <a:tailEnd/>
            </a:ln>
            <a:effectLst/>
          </p:spPr>
          <p:txBody>
            <a:bodyPr wrap="none" anchor="ctr"/>
            <a:lstStyle/>
            <a:p>
              <a:endParaRPr lang="en-US" dirty="0"/>
            </a:p>
          </p:txBody>
        </p:sp>
        <p:sp>
          <p:nvSpPr>
            <p:cNvPr id="22" name="Text Box 19"/>
            <p:cNvSpPr txBox="1">
              <a:spLocks noChangeArrowheads="1"/>
            </p:cNvSpPr>
            <p:nvPr/>
          </p:nvSpPr>
          <p:spPr bwMode="auto">
            <a:xfrm>
              <a:off x="3048000" y="3657600"/>
              <a:ext cx="963613" cy="336550"/>
            </a:xfrm>
            <a:prstGeom prst="rect">
              <a:avLst/>
            </a:prstGeom>
            <a:noFill/>
            <a:ln w="12700">
              <a:noFill/>
              <a:miter lim="800000"/>
              <a:headEnd/>
              <a:tailEnd/>
            </a:ln>
            <a:effectLst/>
          </p:spPr>
          <p:txBody>
            <a:bodyPr wrap="none">
              <a:spAutoFit/>
            </a:bodyPr>
            <a:lstStyle/>
            <a:p>
              <a:r>
                <a:rPr lang="en-US" sz="1600" b="1" dirty="0" smtClean="0">
                  <a:solidFill>
                    <a:schemeClr val="tx1"/>
                  </a:solidFill>
                </a:rPr>
                <a:t>Memory</a:t>
              </a:r>
              <a:endParaRPr lang="en-US" sz="1600" b="1" dirty="0">
                <a:solidFill>
                  <a:schemeClr val="tx1"/>
                </a:solidFill>
              </a:endParaRPr>
            </a:p>
          </p:txBody>
        </p:sp>
        <p:sp>
          <p:nvSpPr>
            <p:cNvPr id="23" name="Rectangle 20"/>
            <p:cNvSpPr>
              <a:spLocks noChangeArrowheads="1"/>
            </p:cNvSpPr>
            <p:nvPr/>
          </p:nvSpPr>
          <p:spPr bwMode="auto">
            <a:xfrm>
              <a:off x="5105400" y="3581400"/>
              <a:ext cx="1371600" cy="533400"/>
            </a:xfrm>
            <a:prstGeom prst="rect">
              <a:avLst/>
            </a:prstGeom>
            <a:noFill/>
            <a:ln w="12700">
              <a:solidFill>
                <a:schemeClr val="tx1"/>
              </a:solidFill>
              <a:miter lim="800000"/>
              <a:headEnd/>
              <a:tailEnd/>
            </a:ln>
            <a:effectLst/>
          </p:spPr>
          <p:txBody>
            <a:bodyPr wrap="none" anchor="ctr"/>
            <a:lstStyle/>
            <a:p>
              <a:endParaRPr lang="en-US" dirty="0"/>
            </a:p>
          </p:txBody>
        </p:sp>
        <p:sp>
          <p:nvSpPr>
            <p:cNvPr id="24" name="Text Box 21"/>
            <p:cNvSpPr txBox="1">
              <a:spLocks noChangeArrowheads="1"/>
            </p:cNvSpPr>
            <p:nvPr/>
          </p:nvSpPr>
          <p:spPr bwMode="auto">
            <a:xfrm>
              <a:off x="5562600" y="3733800"/>
              <a:ext cx="457200" cy="336550"/>
            </a:xfrm>
            <a:prstGeom prst="rect">
              <a:avLst/>
            </a:prstGeom>
            <a:noFill/>
            <a:ln w="12700">
              <a:noFill/>
              <a:miter lim="800000"/>
              <a:headEnd/>
              <a:tailEnd/>
            </a:ln>
            <a:effectLst/>
          </p:spPr>
          <p:txBody>
            <a:bodyPr wrap="none">
              <a:spAutoFit/>
            </a:bodyPr>
            <a:lstStyle/>
            <a:p>
              <a:r>
                <a:rPr lang="en-US" sz="1600" b="1" dirty="0">
                  <a:solidFill>
                    <a:schemeClr val="tx1"/>
                  </a:solidFill>
                </a:rPr>
                <a:t>I/O</a:t>
              </a:r>
            </a:p>
          </p:txBody>
        </p:sp>
        <p:sp>
          <p:nvSpPr>
            <p:cNvPr id="25" name="Line 22"/>
            <p:cNvSpPr>
              <a:spLocks noChangeShapeType="1"/>
            </p:cNvSpPr>
            <p:nvPr/>
          </p:nvSpPr>
          <p:spPr bwMode="auto">
            <a:xfrm>
              <a:off x="2133600" y="1676400"/>
              <a:ext cx="0" cy="3048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26" name="Line 23"/>
            <p:cNvSpPr>
              <a:spLocks noChangeShapeType="1"/>
            </p:cNvSpPr>
            <p:nvPr/>
          </p:nvSpPr>
          <p:spPr bwMode="auto">
            <a:xfrm>
              <a:off x="3810000" y="1676400"/>
              <a:ext cx="0" cy="3048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27" name="Line 24"/>
            <p:cNvSpPr>
              <a:spLocks noChangeShapeType="1"/>
            </p:cNvSpPr>
            <p:nvPr/>
          </p:nvSpPr>
          <p:spPr bwMode="auto">
            <a:xfrm>
              <a:off x="6477000" y="1676400"/>
              <a:ext cx="0" cy="3048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28" name="Line 25"/>
            <p:cNvSpPr>
              <a:spLocks noChangeShapeType="1"/>
            </p:cNvSpPr>
            <p:nvPr/>
          </p:nvSpPr>
          <p:spPr bwMode="auto">
            <a:xfrm>
              <a:off x="6477000" y="25146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29" name="Line 26"/>
            <p:cNvSpPr>
              <a:spLocks noChangeShapeType="1"/>
            </p:cNvSpPr>
            <p:nvPr/>
          </p:nvSpPr>
          <p:spPr bwMode="auto">
            <a:xfrm>
              <a:off x="3810000" y="25146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30" name="Line 27"/>
            <p:cNvSpPr>
              <a:spLocks noChangeShapeType="1"/>
            </p:cNvSpPr>
            <p:nvPr/>
          </p:nvSpPr>
          <p:spPr bwMode="auto">
            <a:xfrm>
              <a:off x="2133600" y="25146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31" name="Line 28"/>
            <p:cNvSpPr>
              <a:spLocks noChangeShapeType="1"/>
            </p:cNvSpPr>
            <p:nvPr/>
          </p:nvSpPr>
          <p:spPr bwMode="auto">
            <a:xfrm>
              <a:off x="3505200" y="32004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32" name="Line 29"/>
            <p:cNvSpPr>
              <a:spLocks noChangeShapeType="1"/>
            </p:cNvSpPr>
            <p:nvPr/>
          </p:nvSpPr>
          <p:spPr bwMode="auto">
            <a:xfrm>
              <a:off x="5791200" y="32004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grpSp>
      <p:sp>
        <p:nvSpPr>
          <p:cNvPr id="33" name="TextBox 32"/>
          <p:cNvSpPr txBox="1"/>
          <p:nvPr/>
        </p:nvSpPr>
        <p:spPr>
          <a:xfrm>
            <a:off x="4470399" y="3064935"/>
            <a:ext cx="704640" cy="400110"/>
          </a:xfrm>
          <a:prstGeom prst="rect">
            <a:avLst/>
          </a:prstGeom>
          <a:noFill/>
        </p:spPr>
        <p:txBody>
          <a:bodyPr wrap="none" rtlCol="0">
            <a:spAutoFit/>
          </a:bodyPr>
          <a:lstStyle/>
          <a:p>
            <a:r>
              <a:rPr lang="en-US" sz="2000" dirty="0" smtClean="0">
                <a:solidFill>
                  <a:srgbClr val="3366FF"/>
                </a:solidFill>
              </a:rPr>
              <a:t>1000</a:t>
            </a:r>
            <a:endParaRPr lang="en-US" sz="2000" dirty="0">
              <a:solidFill>
                <a:srgbClr val="3366FF"/>
              </a:solidFill>
            </a:endParaRPr>
          </a:p>
        </p:txBody>
      </p:sp>
      <p:sp>
        <p:nvSpPr>
          <p:cNvPr id="34" name="TextBox 33"/>
          <p:cNvSpPr txBox="1"/>
          <p:nvPr/>
        </p:nvSpPr>
        <p:spPr>
          <a:xfrm>
            <a:off x="3843866" y="4893734"/>
            <a:ext cx="444653" cy="400110"/>
          </a:xfrm>
          <a:prstGeom prst="rect">
            <a:avLst/>
          </a:prstGeom>
          <a:noFill/>
        </p:spPr>
        <p:txBody>
          <a:bodyPr wrap="none" rtlCol="0">
            <a:spAutoFit/>
          </a:bodyPr>
          <a:lstStyle/>
          <a:p>
            <a:r>
              <a:rPr lang="en-US" sz="2000" b="1" dirty="0" smtClean="0">
                <a:solidFill>
                  <a:srgbClr val="3366FF"/>
                </a:solidFill>
              </a:rPr>
              <a:t>20</a:t>
            </a:r>
            <a:endParaRPr lang="en-US" sz="2000" b="1" dirty="0">
              <a:solidFill>
                <a:srgbClr val="3366FF"/>
              </a:solidFill>
            </a:endParaRPr>
          </a:p>
        </p:txBody>
      </p:sp>
      <p:sp>
        <p:nvSpPr>
          <p:cNvPr id="37" name="TextBox 36"/>
          <p:cNvSpPr txBox="1"/>
          <p:nvPr/>
        </p:nvSpPr>
        <p:spPr>
          <a:xfrm>
            <a:off x="6908798" y="3014136"/>
            <a:ext cx="704640" cy="400110"/>
          </a:xfrm>
          <a:prstGeom prst="rect">
            <a:avLst/>
          </a:prstGeom>
          <a:noFill/>
        </p:spPr>
        <p:txBody>
          <a:bodyPr wrap="none" rtlCol="0">
            <a:spAutoFit/>
          </a:bodyPr>
          <a:lstStyle/>
          <a:p>
            <a:r>
              <a:rPr lang="en-US" sz="2000" dirty="0" smtClean="0">
                <a:solidFill>
                  <a:srgbClr val="3366FF"/>
                </a:solidFill>
              </a:rPr>
              <a:t>1000 </a:t>
            </a:r>
            <a:endParaRPr lang="en-US" sz="2000" dirty="0">
              <a:solidFill>
                <a:srgbClr val="3366FF"/>
              </a:solidFill>
            </a:endParaRPr>
          </a:p>
        </p:txBody>
      </p:sp>
      <p:sp>
        <p:nvSpPr>
          <p:cNvPr id="39" name="TextBox 38"/>
          <p:cNvSpPr txBox="1"/>
          <p:nvPr/>
        </p:nvSpPr>
        <p:spPr>
          <a:xfrm>
            <a:off x="3183467" y="3589867"/>
            <a:ext cx="704640" cy="400110"/>
          </a:xfrm>
          <a:prstGeom prst="rect">
            <a:avLst/>
          </a:prstGeom>
          <a:solidFill>
            <a:srgbClr val="FFFFFF"/>
          </a:solidFill>
        </p:spPr>
        <p:txBody>
          <a:bodyPr wrap="none" rtlCol="0">
            <a:spAutoFit/>
          </a:bodyPr>
          <a:lstStyle/>
          <a:p>
            <a:r>
              <a:rPr lang="en-US" sz="2000" dirty="0" smtClean="0">
                <a:solidFill>
                  <a:srgbClr val="3366FF"/>
                </a:solidFill>
              </a:rPr>
              <a:t>1000</a:t>
            </a:r>
            <a:endParaRPr lang="en-US" sz="2000" dirty="0">
              <a:solidFill>
                <a:srgbClr val="3366FF"/>
              </a:solidFill>
            </a:endParaRPr>
          </a:p>
        </p:txBody>
      </p:sp>
      <p:sp>
        <p:nvSpPr>
          <p:cNvPr id="40" name="TextBox 39"/>
          <p:cNvSpPr txBox="1"/>
          <p:nvPr/>
        </p:nvSpPr>
        <p:spPr>
          <a:xfrm>
            <a:off x="5774267" y="3589867"/>
            <a:ext cx="704640" cy="400110"/>
          </a:xfrm>
          <a:prstGeom prst="rect">
            <a:avLst/>
          </a:prstGeom>
          <a:solidFill>
            <a:srgbClr val="FFFFFF"/>
          </a:solidFill>
        </p:spPr>
        <p:txBody>
          <a:bodyPr wrap="square" rtlCol="0">
            <a:spAutoFit/>
          </a:bodyPr>
          <a:lstStyle/>
          <a:p>
            <a:r>
              <a:rPr lang="en-US" sz="2000" dirty="0" smtClean="0">
                <a:solidFill>
                  <a:srgbClr val="3366FF"/>
                </a:solidFill>
              </a:rPr>
              <a:t>1000</a:t>
            </a:r>
            <a:endParaRPr lang="en-US" sz="2000" dirty="0">
              <a:solidFill>
                <a:srgbClr val="3366FF"/>
              </a:solidFill>
            </a:endParaRPr>
          </a:p>
        </p:txBody>
      </p:sp>
      <p:sp>
        <p:nvSpPr>
          <p:cNvPr id="45" name="TextBox 44"/>
          <p:cNvSpPr txBox="1"/>
          <p:nvPr/>
        </p:nvSpPr>
        <p:spPr>
          <a:xfrm>
            <a:off x="4030133" y="4927601"/>
            <a:ext cx="444653" cy="400110"/>
          </a:xfrm>
          <a:prstGeom prst="rect">
            <a:avLst/>
          </a:prstGeom>
          <a:noFill/>
        </p:spPr>
        <p:txBody>
          <a:bodyPr wrap="none" rtlCol="0">
            <a:spAutoFit/>
          </a:bodyPr>
          <a:lstStyle/>
          <a:p>
            <a:r>
              <a:rPr lang="en-US" sz="2000" b="1" dirty="0" smtClean="0">
                <a:solidFill>
                  <a:srgbClr val="3366FF"/>
                </a:solidFill>
              </a:rPr>
              <a:t>20</a:t>
            </a:r>
            <a:endParaRPr lang="en-US" sz="2000" b="1" dirty="0">
              <a:solidFill>
                <a:srgbClr val="3366FF"/>
              </a:solidFill>
            </a:endParaRPr>
          </a:p>
        </p:txBody>
      </p:sp>
      <p:sp>
        <p:nvSpPr>
          <p:cNvPr id="47" name="TextBox 46"/>
          <p:cNvSpPr txBox="1"/>
          <p:nvPr/>
        </p:nvSpPr>
        <p:spPr>
          <a:xfrm>
            <a:off x="2506134" y="2895601"/>
            <a:ext cx="301660" cy="369332"/>
          </a:xfrm>
          <a:prstGeom prst="rect">
            <a:avLst/>
          </a:prstGeom>
          <a:noFill/>
        </p:spPr>
        <p:txBody>
          <a:bodyPr wrap="none" rtlCol="0">
            <a:spAutoFit/>
          </a:bodyPr>
          <a:lstStyle/>
          <a:p>
            <a:r>
              <a:rPr lang="en-US" dirty="0" smtClean="0"/>
              <a:t>0</a:t>
            </a:r>
            <a:endParaRPr lang="en-US" dirty="0"/>
          </a:p>
        </p:txBody>
      </p:sp>
      <p:sp>
        <p:nvSpPr>
          <p:cNvPr id="48" name="TextBox 47"/>
          <p:cNvSpPr txBox="1"/>
          <p:nvPr/>
        </p:nvSpPr>
        <p:spPr>
          <a:xfrm>
            <a:off x="4080934" y="2912534"/>
            <a:ext cx="301660" cy="369332"/>
          </a:xfrm>
          <a:prstGeom prst="rect">
            <a:avLst/>
          </a:prstGeom>
          <a:noFill/>
        </p:spPr>
        <p:txBody>
          <a:bodyPr wrap="none" rtlCol="0">
            <a:spAutoFit/>
          </a:bodyPr>
          <a:lstStyle/>
          <a:p>
            <a:r>
              <a:rPr lang="en-US" dirty="0" smtClean="0"/>
              <a:t>1</a:t>
            </a:r>
            <a:endParaRPr lang="en-US" dirty="0"/>
          </a:p>
        </p:txBody>
      </p:sp>
      <p:sp>
        <p:nvSpPr>
          <p:cNvPr id="49" name="TextBox 48"/>
          <p:cNvSpPr txBox="1"/>
          <p:nvPr/>
        </p:nvSpPr>
        <p:spPr>
          <a:xfrm>
            <a:off x="6603982" y="2929467"/>
            <a:ext cx="301660" cy="369332"/>
          </a:xfrm>
          <a:prstGeom prst="rect">
            <a:avLst/>
          </a:prstGeom>
          <a:noFill/>
        </p:spPr>
        <p:txBody>
          <a:bodyPr wrap="none" rtlCol="0">
            <a:spAutoFit/>
          </a:bodyPr>
          <a:lstStyle/>
          <a:p>
            <a:r>
              <a:rPr lang="en-US" dirty="0" smtClean="0"/>
              <a:t>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0.02552 0.03241 L -0.07552 0.08195 " pathEditMode="relative" ptsTypes="AA">
                                      <p:cBhvr>
                                        <p:cTn id="10" dur="1000" fill="hold"/>
                                        <p:tgtEl>
                                          <p:spTgt spid="33">
                                            <p:txEl>
                                              <p:pRg st="0" end="0"/>
                                            </p:txEl>
                                          </p:spTgt>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09739 0.08194 C -0.11145 0.09444 -0.1125 0.09629 -0.1177 0.11898 C -0.1184 0.13958 -0.11319 0.16203 -0.11961 0.18078 C -0.12257 0.18888 -0.13368 0.17986 -0.13993 0.18333 C -0.14236 0.18449 -0.14132 0.18981 -0.14184 0.19305 C -0.14201 0.19375 -0.14479 0.22407 -0.14548 0.22777 C -0.14687 0.23356 -0.14965 0.23888 -0.15104 0.2449 C -0.17014 0.24189 -0.1835 0.2405 -0.20295 0.24259 C -0.20573 0.24351 -0.21475 0.24699 -0.21597 0.25 C -0.21805 0.25463 -0.2177 0.26759 -0.2177 0.27453 " pathEditMode="relative" ptsTypes="fffffffffA">
                                      <p:cBhvr>
                                        <p:cTn id="14" dur="1000" fill="hold"/>
                                        <p:tgtEl>
                                          <p:spTgt spid="33">
                                            <p:txEl>
                                              <p:pRg st="0" end="0"/>
                                            </p:txEl>
                                          </p:spTgt>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2" nodeType="clickEffect">
                                  <p:stCondLst>
                                    <p:cond delay="0"/>
                                  </p:stCondLst>
                                  <p:childTnLst>
                                    <p:set>
                                      <p:cBhvr>
                                        <p:cTn id="22" dur="1" fill="hold">
                                          <p:stCondLst>
                                            <p:cond delay="0"/>
                                          </p:stCondLst>
                                        </p:cTn>
                                        <p:tgtEl>
                                          <p:spTgt spid="33">
                                            <p:txEl>
                                              <p:pRg st="0" end="0"/>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1" nodeType="clickEffect">
                                  <p:stCondLst>
                                    <p:cond delay="0"/>
                                  </p:stCondLst>
                                  <p:childTnLst>
                                    <p:animMotion origin="layout" path="M -3.88889E-6 -4.44444E-6 C -0.00937 0.00162 -0.0335 0.0088 -0.04444 0.00255 C -0.04635 0.00139 -0.0434 -0.00254 -0.04271 -0.00486 C -0.04219 -0.01967 -0.04305 -0.03495 -0.0408 -0.0493 C -0.04028 -0.05347 -0.02847 -0.05741 -0.02413 -0.05926 C -0.02239 -0.06018 -0.01857 -0.0618 -0.01857 -0.0618 C -0.00382 -0.0919 -0.03021 -0.03565 -0.01302 -0.13588 C -0.01215 -0.14166 -0.00191 -0.1456 -0.00191 -0.1456 C 0.00226 -0.16204 -0.00364 -0.14583 0.00556 -0.15555 C 0.00712 -0.15764 0.00747 -0.16088 0.0092 -0.16296 C 0.01077 -0.16528 0.01285 -0.1662 0.01476 -0.16782 C 0.01528 -0.17037 0.01563 -0.17291 0.01667 -0.17523 C 0.01754 -0.17801 0.02031 -0.18264 0.02031 -0.18264 " pathEditMode="relative" ptsTypes="ffffffffffffA">
                                      <p:cBhvr>
                                        <p:cTn id="26" dur="1000" fill="hold"/>
                                        <p:tgtEl>
                                          <p:spTgt spid="34"/>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0 -1.85185E-6 C -0.02378 0.00394 -0.0474 0.00834 -0.05729 0.03287 C -0.06701 0.05764 -0.00382 0.12963 -0.0592 0.14815 C -0.11476 0.16667 -0.32552 0.125 -0.39062 0.14468 C -0.45556 0.16435 -0.4526 0.21528 -0.44965 0.26667 " pathEditMode="relative" rAng="0" ptsTypes="aaaaA">
                                      <p:cBhvr>
                                        <p:cTn id="38" dur="1000" fill="hold"/>
                                        <p:tgtEl>
                                          <p:spTgt spid="37">
                                            <p:txEl>
                                              <p:pRg st="0" end="0"/>
                                            </p:txEl>
                                          </p:spTgt>
                                        </p:tgtEl>
                                        <p:attrNameLst>
                                          <p:attrName>ppt_x</p:attrName>
                                          <p:attrName>ppt_y</p:attrName>
                                        </p:attrNameLst>
                                      </p:cBhvr>
                                      <p:rCtr x="-22800" y="13300"/>
                                    </p:animMotion>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2" nodeType="clickEffect">
                                  <p:stCondLst>
                                    <p:cond delay="0"/>
                                  </p:stCondLst>
                                  <p:childTnLst>
                                    <p:set>
                                      <p:cBhvr>
                                        <p:cTn id="46" dur="1" fill="hold">
                                          <p:stCondLst>
                                            <p:cond delay="0"/>
                                          </p:stCondLst>
                                        </p:cTn>
                                        <p:tgtEl>
                                          <p:spTgt spid="37">
                                            <p:txEl>
                                              <p:pRg st="0" end="0"/>
                                            </p:txEl>
                                          </p:spTgt>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grpId="1" nodeType="clickEffect">
                                  <p:stCondLst>
                                    <p:cond delay="0"/>
                                  </p:stCondLst>
                                  <p:childTnLst>
                                    <p:animMotion origin="layout" path="M -0.00138 -0.00139 C -0.03941 0.00555 -0.07725 0.01273 -0.09132 -0.00139 C -0.10538 -0.01528 -0.13854 -0.07246 -0.08576 -0.08519 C -0.03298 -0.09769 0.16841 -0.05996 0.22622 -0.07708 C 0.28403 -0.09398 0.25521 -0.16921 0.26112 -0.1875 " pathEditMode="relative" rAng="0" ptsTypes="aaaaA">
                                      <p:cBhvr>
                                        <p:cTn id="50" dur="1000" fill="hold"/>
                                        <p:tgtEl>
                                          <p:spTgt spid="45"/>
                                        </p:tgtEl>
                                        <p:attrNameLst>
                                          <p:attrName>ppt_x</p:attrName>
                                          <p:attrName>ppt_y</p:attrName>
                                        </p:attrNameLst>
                                      </p:cBhvr>
                                      <p:rCtr x="7400" y="-8600"/>
                                    </p:animMotion>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uild="allAtOnce"/>
      <p:bldP spid="33" grpId="1" build="allAtOnce"/>
      <p:bldP spid="33" grpId="2" build="allAtOnce"/>
      <p:bldP spid="34" grpId="0"/>
      <p:bldP spid="34" grpId="1"/>
      <p:bldP spid="37" grpId="0" build="allAtOnce"/>
      <p:bldP spid="37" grpId="1" build="allAtOnce"/>
      <p:bldP spid="37" grpId="2" build="allAtOnce"/>
      <p:bldP spid="39" grpId="0" animBg="1"/>
      <p:bldP spid="40" grpId="0" animBg="1"/>
      <p:bldP spid="45" grpId="0"/>
      <p:bldP spid="45"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Memory and Caches</a:t>
            </a:r>
            <a:endParaRPr lang="en-US" dirty="0"/>
          </a:p>
        </p:txBody>
      </p:sp>
      <p:sp>
        <p:nvSpPr>
          <p:cNvPr id="3" name="Content Placeholder 2"/>
          <p:cNvSpPr>
            <a:spLocks noGrp="1"/>
          </p:cNvSpPr>
          <p:nvPr>
            <p:ph idx="1"/>
          </p:nvPr>
        </p:nvSpPr>
        <p:spPr>
          <a:xfrm>
            <a:off x="457200" y="1397001"/>
            <a:ext cx="8229600" cy="2209800"/>
          </a:xfrm>
        </p:spPr>
        <p:txBody>
          <a:bodyPr/>
          <a:lstStyle/>
          <a:p>
            <a:r>
              <a:rPr lang="en-US" dirty="0" smtClean="0"/>
              <a:t>Now:</a:t>
            </a:r>
          </a:p>
          <a:p>
            <a:pPr lvl="1"/>
            <a:r>
              <a:rPr lang="en-US" dirty="0" smtClean="0"/>
              <a:t>Processor 0 writes Memory[1000] with 40</a:t>
            </a:r>
          </a:p>
        </p:txBody>
      </p:sp>
      <p:sp>
        <p:nvSpPr>
          <p:cNvPr id="6" name="Slide Number Placeholder 5"/>
          <p:cNvSpPr>
            <a:spLocks noGrp="1"/>
          </p:cNvSpPr>
          <p:nvPr>
            <p:ph type="sldNum" sz="quarter" idx="12"/>
          </p:nvPr>
        </p:nvSpPr>
        <p:spPr/>
        <p:txBody>
          <a:bodyPr/>
          <a:lstStyle/>
          <a:p>
            <a:fld id="{3CC63E4C-4642-794D-A2FD-70F6B81535F5}" type="slidenum">
              <a:rPr lang="en-US" smtClean="0"/>
              <a:pPr/>
              <a:t>23</a:t>
            </a:fld>
            <a:endParaRPr lang="en-US" dirty="0"/>
          </a:p>
        </p:txBody>
      </p:sp>
      <p:grpSp>
        <p:nvGrpSpPr>
          <p:cNvPr id="7" name="Group 63"/>
          <p:cNvGrpSpPr/>
          <p:nvPr/>
        </p:nvGrpSpPr>
        <p:grpSpPr>
          <a:xfrm>
            <a:off x="1905000" y="2667000"/>
            <a:ext cx="5334000" cy="2514600"/>
            <a:chOff x="1524000" y="1066800"/>
            <a:chExt cx="5638800" cy="3048000"/>
          </a:xfrm>
        </p:grpSpPr>
        <p:sp>
          <p:nvSpPr>
            <p:cNvPr id="8" name="Rectangle 5"/>
            <p:cNvSpPr>
              <a:spLocks noChangeArrowheads="1"/>
            </p:cNvSpPr>
            <p:nvPr/>
          </p:nvSpPr>
          <p:spPr bwMode="auto">
            <a:xfrm>
              <a:off x="1524000" y="1066800"/>
              <a:ext cx="1295400" cy="609600"/>
            </a:xfrm>
            <a:prstGeom prst="rect">
              <a:avLst/>
            </a:prstGeom>
            <a:noFill/>
            <a:ln w="12700">
              <a:solidFill>
                <a:schemeClr val="tx1"/>
              </a:solidFill>
              <a:miter lim="800000"/>
              <a:headEnd/>
              <a:tailEnd/>
            </a:ln>
            <a:effectLst/>
          </p:spPr>
          <p:txBody>
            <a:bodyPr wrap="none" anchor="ctr"/>
            <a:lstStyle/>
            <a:p>
              <a:endParaRPr lang="en-US" dirty="0"/>
            </a:p>
          </p:txBody>
        </p:sp>
        <p:sp>
          <p:nvSpPr>
            <p:cNvPr id="9" name="Text Box 6"/>
            <p:cNvSpPr txBox="1">
              <a:spLocks noChangeArrowheads="1"/>
            </p:cNvSpPr>
            <p:nvPr/>
          </p:nvSpPr>
          <p:spPr bwMode="auto">
            <a:xfrm>
              <a:off x="1584325" y="1203325"/>
              <a:ext cx="1176338" cy="336550"/>
            </a:xfrm>
            <a:prstGeom prst="rect">
              <a:avLst/>
            </a:prstGeom>
            <a:noFill/>
            <a:ln w="12700">
              <a:noFill/>
              <a:miter lim="800000"/>
              <a:headEnd/>
              <a:tailEnd/>
            </a:ln>
            <a:effectLst/>
          </p:spPr>
          <p:txBody>
            <a:bodyPr wrap="none">
              <a:spAutoFit/>
            </a:bodyPr>
            <a:lstStyle/>
            <a:p>
              <a:r>
                <a:rPr lang="en-US" sz="1600" b="1" dirty="0">
                  <a:solidFill>
                    <a:schemeClr val="tx1"/>
                  </a:solidFill>
                </a:rPr>
                <a:t>Processor</a:t>
              </a:r>
            </a:p>
          </p:txBody>
        </p:sp>
        <p:sp>
          <p:nvSpPr>
            <p:cNvPr id="10" name="Rectangle 7"/>
            <p:cNvSpPr>
              <a:spLocks noChangeArrowheads="1"/>
            </p:cNvSpPr>
            <p:nvPr/>
          </p:nvSpPr>
          <p:spPr bwMode="auto">
            <a:xfrm>
              <a:off x="3200400" y="1066800"/>
              <a:ext cx="1295400" cy="609600"/>
            </a:xfrm>
            <a:prstGeom prst="rect">
              <a:avLst/>
            </a:prstGeom>
            <a:noFill/>
            <a:ln w="12700">
              <a:solidFill>
                <a:schemeClr val="tx1"/>
              </a:solidFill>
              <a:miter lim="800000"/>
              <a:headEnd/>
              <a:tailEnd/>
            </a:ln>
            <a:effectLst/>
          </p:spPr>
          <p:txBody>
            <a:bodyPr wrap="none" anchor="ctr"/>
            <a:lstStyle/>
            <a:p>
              <a:endParaRPr lang="en-US" dirty="0"/>
            </a:p>
          </p:txBody>
        </p:sp>
        <p:sp>
          <p:nvSpPr>
            <p:cNvPr id="11" name="Rectangle 8"/>
            <p:cNvSpPr>
              <a:spLocks noChangeArrowheads="1"/>
            </p:cNvSpPr>
            <p:nvPr/>
          </p:nvSpPr>
          <p:spPr bwMode="auto">
            <a:xfrm>
              <a:off x="5867400" y="1066800"/>
              <a:ext cx="1295400" cy="609600"/>
            </a:xfrm>
            <a:prstGeom prst="rect">
              <a:avLst/>
            </a:prstGeom>
            <a:noFill/>
            <a:ln w="12700">
              <a:solidFill>
                <a:schemeClr val="tx1"/>
              </a:solidFill>
              <a:miter lim="800000"/>
              <a:headEnd/>
              <a:tailEnd/>
            </a:ln>
            <a:effectLst/>
          </p:spPr>
          <p:txBody>
            <a:bodyPr wrap="none" anchor="ctr"/>
            <a:lstStyle/>
            <a:p>
              <a:endParaRPr lang="en-US" dirty="0"/>
            </a:p>
          </p:txBody>
        </p:sp>
        <p:sp>
          <p:nvSpPr>
            <p:cNvPr id="12" name="Text Box 9"/>
            <p:cNvSpPr txBox="1">
              <a:spLocks noChangeArrowheads="1"/>
            </p:cNvSpPr>
            <p:nvPr/>
          </p:nvSpPr>
          <p:spPr bwMode="auto">
            <a:xfrm>
              <a:off x="3276600" y="1219200"/>
              <a:ext cx="1176338" cy="336550"/>
            </a:xfrm>
            <a:prstGeom prst="rect">
              <a:avLst/>
            </a:prstGeom>
            <a:noFill/>
            <a:ln w="12700">
              <a:noFill/>
              <a:miter lim="800000"/>
              <a:headEnd/>
              <a:tailEnd/>
            </a:ln>
            <a:effectLst/>
          </p:spPr>
          <p:txBody>
            <a:bodyPr wrap="none">
              <a:spAutoFit/>
            </a:bodyPr>
            <a:lstStyle/>
            <a:p>
              <a:r>
                <a:rPr lang="en-US" sz="1600" b="1" dirty="0">
                  <a:solidFill>
                    <a:schemeClr val="tx1"/>
                  </a:solidFill>
                </a:rPr>
                <a:t>Processor</a:t>
              </a:r>
            </a:p>
          </p:txBody>
        </p:sp>
        <p:sp>
          <p:nvSpPr>
            <p:cNvPr id="13" name="Text Box 10"/>
            <p:cNvSpPr txBox="1">
              <a:spLocks noChangeArrowheads="1"/>
            </p:cNvSpPr>
            <p:nvPr/>
          </p:nvSpPr>
          <p:spPr bwMode="auto">
            <a:xfrm>
              <a:off x="5943600" y="1219200"/>
              <a:ext cx="1176338" cy="336550"/>
            </a:xfrm>
            <a:prstGeom prst="rect">
              <a:avLst/>
            </a:prstGeom>
            <a:noFill/>
            <a:ln w="12700">
              <a:noFill/>
              <a:miter lim="800000"/>
              <a:headEnd/>
              <a:tailEnd/>
            </a:ln>
            <a:effectLst/>
          </p:spPr>
          <p:txBody>
            <a:bodyPr wrap="none">
              <a:spAutoFit/>
            </a:bodyPr>
            <a:lstStyle/>
            <a:p>
              <a:r>
                <a:rPr lang="en-US" sz="1600" b="1" dirty="0">
                  <a:solidFill>
                    <a:schemeClr val="tx1"/>
                  </a:solidFill>
                </a:rPr>
                <a:t>Processor</a:t>
              </a:r>
            </a:p>
          </p:txBody>
        </p:sp>
        <p:sp>
          <p:nvSpPr>
            <p:cNvPr id="14" name="Rectangle 11"/>
            <p:cNvSpPr>
              <a:spLocks noChangeArrowheads="1"/>
            </p:cNvSpPr>
            <p:nvPr/>
          </p:nvSpPr>
          <p:spPr bwMode="auto">
            <a:xfrm>
              <a:off x="1524000" y="1981200"/>
              <a:ext cx="1295400" cy="533400"/>
            </a:xfrm>
            <a:prstGeom prst="rect">
              <a:avLst/>
            </a:prstGeom>
            <a:noFill/>
            <a:ln w="12700">
              <a:solidFill>
                <a:schemeClr val="tx1"/>
              </a:solidFill>
              <a:miter lim="800000"/>
              <a:headEnd/>
              <a:tailEnd/>
            </a:ln>
            <a:effectLst/>
          </p:spPr>
          <p:txBody>
            <a:bodyPr wrap="none" anchor="ctr"/>
            <a:lstStyle/>
            <a:p>
              <a:endParaRPr lang="en-US" dirty="0"/>
            </a:p>
          </p:txBody>
        </p:sp>
        <p:sp>
          <p:nvSpPr>
            <p:cNvPr id="15" name="Rectangle 12"/>
            <p:cNvSpPr>
              <a:spLocks noChangeArrowheads="1"/>
            </p:cNvSpPr>
            <p:nvPr/>
          </p:nvSpPr>
          <p:spPr bwMode="auto">
            <a:xfrm>
              <a:off x="3200400" y="1981200"/>
              <a:ext cx="1295400" cy="533400"/>
            </a:xfrm>
            <a:prstGeom prst="rect">
              <a:avLst/>
            </a:prstGeom>
            <a:noFill/>
            <a:ln w="12700">
              <a:solidFill>
                <a:schemeClr val="tx1"/>
              </a:solidFill>
              <a:miter lim="800000"/>
              <a:headEnd/>
              <a:tailEnd/>
            </a:ln>
            <a:effectLst/>
          </p:spPr>
          <p:txBody>
            <a:bodyPr wrap="none" anchor="ctr"/>
            <a:lstStyle/>
            <a:p>
              <a:endParaRPr lang="en-US" dirty="0"/>
            </a:p>
          </p:txBody>
        </p:sp>
        <p:sp>
          <p:nvSpPr>
            <p:cNvPr id="16" name="Rectangle 13"/>
            <p:cNvSpPr>
              <a:spLocks noChangeArrowheads="1"/>
            </p:cNvSpPr>
            <p:nvPr/>
          </p:nvSpPr>
          <p:spPr bwMode="auto">
            <a:xfrm>
              <a:off x="5867400" y="1981200"/>
              <a:ext cx="1295400" cy="533400"/>
            </a:xfrm>
            <a:prstGeom prst="rect">
              <a:avLst/>
            </a:prstGeom>
            <a:noFill/>
            <a:ln w="12700">
              <a:solidFill>
                <a:schemeClr val="tx1"/>
              </a:solidFill>
              <a:miter lim="800000"/>
              <a:headEnd/>
              <a:tailEnd/>
            </a:ln>
            <a:effectLst/>
          </p:spPr>
          <p:txBody>
            <a:bodyPr wrap="none" anchor="ctr"/>
            <a:lstStyle/>
            <a:p>
              <a:endParaRPr lang="en-US" dirty="0"/>
            </a:p>
          </p:txBody>
        </p:sp>
        <p:sp>
          <p:nvSpPr>
            <p:cNvPr id="17" name="Text Box 14"/>
            <p:cNvSpPr txBox="1">
              <a:spLocks noChangeArrowheads="1"/>
            </p:cNvSpPr>
            <p:nvPr/>
          </p:nvSpPr>
          <p:spPr bwMode="auto">
            <a:xfrm>
              <a:off x="1752600" y="2057400"/>
              <a:ext cx="792163" cy="336550"/>
            </a:xfrm>
            <a:prstGeom prst="rect">
              <a:avLst/>
            </a:prstGeom>
            <a:noFill/>
            <a:ln w="12700">
              <a:noFill/>
              <a:miter lim="800000"/>
              <a:headEnd/>
              <a:tailEnd/>
            </a:ln>
            <a:effectLst/>
          </p:spPr>
          <p:txBody>
            <a:bodyPr wrap="none">
              <a:spAutoFit/>
            </a:bodyPr>
            <a:lstStyle/>
            <a:p>
              <a:r>
                <a:rPr lang="en-US" sz="1600" b="1" dirty="0">
                  <a:solidFill>
                    <a:schemeClr val="tx1"/>
                  </a:solidFill>
                </a:rPr>
                <a:t>Cache</a:t>
              </a:r>
            </a:p>
          </p:txBody>
        </p:sp>
        <p:sp>
          <p:nvSpPr>
            <p:cNvPr id="18" name="Text Box 15"/>
            <p:cNvSpPr txBox="1">
              <a:spLocks noChangeArrowheads="1"/>
            </p:cNvSpPr>
            <p:nvPr/>
          </p:nvSpPr>
          <p:spPr bwMode="auto">
            <a:xfrm>
              <a:off x="3429000" y="2057400"/>
              <a:ext cx="792163" cy="336550"/>
            </a:xfrm>
            <a:prstGeom prst="rect">
              <a:avLst/>
            </a:prstGeom>
            <a:noFill/>
            <a:ln w="12700">
              <a:noFill/>
              <a:miter lim="800000"/>
              <a:headEnd/>
              <a:tailEnd/>
            </a:ln>
            <a:effectLst/>
          </p:spPr>
          <p:txBody>
            <a:bodyPr wrap="none">
              <a:spAutoFit/>
            </a:bodyPr>
            <a:lstStyle/>
            <a:p>
              <a:r>
                <a:rPr lang="en-US" sz="1600" b="1" dirty="0">
                  <a:solidFill>
                    <a:schemeClr val="tx1"/>
                  </a:solidFill>
                </a:rPr>
                <a:t>Cache</a:t>
              </a:r>
            </a:p>
          </p:txBody>
        </p:sp>
        <p:sp>
          <p:nvSpPr>
            <p:cNvPr id="19" name="Text Box 16"/>
            <p:cNvSpPr txBox="1">
              <a:spLocks noChangeArrowheads="1"/>
            </p:cNvSpPr>
            <p:nvPr/>
          </p:nvSpPr>
          <p:spPr bwMode="auto">
            <a:xfrm>
              <a:off x="6172200" y="2057400"/>
              <a:ext cx="792163" cy="336550"/>
            </a:xfrm>
            <a:prstGeom prst="rect">
              <a:avLst/>
            </a:prstGeom>
            <a:noFill/>
            <a:ln w="12700">
              <a:noFill/>
              <a:miter lim="800000"/>
              <a:headEnd/>
              <a:tailEnd/>
            </a:ln>
            <a:effectLst/>
          </p:spPr>
          <p:txBody>
            <a:bodyPr wrap="none">
              <a:spAutoFit/>
            </a:bodyPr>
            <a:lstStyle/>
            <a:p>
              <a:r>
                <a:rPr lang="en-US" sz="1600" b="1" dirty="0">
                  <a:solidFill>
                    <a:schemeClr val="tx1"/>
                  </a:solidFill>
                </a:rPr>
                <a:t>Cache</a:t>
              </a:r>
            </a:p>
          </p:txBody>
        </p:sp>
        <p:sp>
          <p:nvSpPr>
            <p:cNvPr id="20" name="Rectangle 17"/>
            <p:cNvSpPr>
              <a:spLocks noChangeArrowheads="1"/>
            </p:cNvSpPr>
            <p:nvPr/>
          </p:nvSpPr>
          <p:spPr bwMode="auto">
            <a:xfrm>
              <a:off x="1524000" y="2895600"/>
              <a:ext cx="5638800" cy="304800"/>
            </a:xfrm>
            <a:prstGeom prst="rect">
              <a:avLst/>
            </a:prstGeom>
            <a:noFill/>
            <a:ln w="12700">
              <a:solidFill>
                <a:schemeClr val="accent2"/>
              </a:solidFill>
              <a:miter lim="800000"/>
              <a:headEnd/>
              <a:tailEnd/>
            </a:ln>
            <a:effectLst/>
          </p:spPr>
          <p:txBody>
            <a:bodyPr wrap="none" anchor="ctr"/>
            <a:lstStyle/>
            <a:p>
              <a:pPr algn="ctr"/>
              <a:r>
                <a:rPr lang="en-US" sz="1600" b="1" dirty="0" smtClean="0">
                  <a:solidFill>
                    <a:schemeClr val="tx1"/>
                  </a:solidFill>
                </a:rPr>
                <a:t>Interconnection Network</a:t>
              </a:r>
              <a:endParaRPr lang="en-US" sz="1600" b="1" dirty="0">
                <a:solidFill>
                  <a:schemeClr val="tx1"/>
                </a:solidFill>
              </a:endParaRPr>
            </a:p>
          </p:txBody>
        </p:sp>
        <p:sp>
          <p:nvSpPr>
            <p:cNvPr id="21" name="Rectangle 18"/>
            <p:cNvSpPr>
              <a:spLocks noChangeArrowheads="1"/>
            </p:cNvSpPr>
            <p:nvPr/>
          </p:nvSpPr>
          <p:spPr bwMode="auto">
            <a:xfrm>
              <a:off x="2590800" y="3581400"/>
              <a:ext cx="1905000" cy="533400"/>
            </a:xfrm>
            <a:prstGeom prst="rect">
              <a:avLst/>
            </a:prstGeom>
            <a:noFill/>
            <a:ln w="12700">
              <a:solidFill>
                <a:schemeClr val="tx1"/>
              </a:solidFill>
              <a:miter lim="800000"/>
              <a:headEnd/>
              <a:tailEnd/>
            </a:ln>
            <a:effectLst/>
          </p:spPr>
          <p:txBody>
            <a:bodyPr wrap="none" anchor="ctr"/>
            <a:lstStyle/>
            <a:p>
              <a:endParaRPr lang="en-US" dirty="0"/>
            </a:p>
          </p:txBody>
        </p:sp>
        <p:sp>
          <p:nvSpPr>
            <p:cNvPr id="22" name="Text Box 19"/>
            <p:cNvSpPr txBox="1">
              <a:spLocks noChangeArrowheads="1"/>
            </p:cNvSpPr>
            <p:nvPr/>
          </p:nvSpPr>
          <p:spPr bwMode="auto">
            <a:xfrm>
              <a:off x="3048000" y="3657600"/>
              <a:ext cx="963613" cy="336550"/>
            </a:xfrm>
            <a:prstGeom prst="rect">
              <a:avLst/>
            </a:prstGeom>
            <a:noFill/>
            <a:ln w="12700">
              <a:noFill/>
              <a:miter lim="800000"/>
              <a:headEnd/>
              <a:tailEnd/>
            </a:ln>
            <a:effectLst/>
          </p:spPr>
          <p:txBody>
            <a:bodyPr wrap="none">
              <a:spAutoFit/>
            </a:bodyPr>
            <a:lstStyle/>
            <a:p>
              <a:r>
                <a:rPr lang="en-US" sz="1600" b="1" dirty="0" smtClean="0">
                  <a:solidFill>
                    <a:schemeClr val="tx1"/>
                  </a:solidFill>
                </a:rPr>
                <a:t>Memory</a:t>
              </a:r>
              <a:endParaRPr lang="en-US" sz="1600" b="1" dirty="0">
                <a:solidFill>
                  <a:schemeClr val="tx1"/>
                </a:solidFill>
              </a:endParaRPr>
            </a:p>
          </p:txBody>
        </p:sp>
        <p:sp>
          <p:nvSpPr>
            <p:cNvPr id="23" name="Rectangle 20"/>
            <p:cNvSpPr>
              <a:spLocks noChangeArrowheads="1"/>
            </p:cNvSpPr>
            <p:nvPr/>
          </p:nvSpPr>
          <p:spPr bwMode="auto">
            <a:xfrm>
              <a:off x="5105400" y="3581400"/>
              <a:ext cx="1371600" cy="533400"/>
            </a:xfrm>
            <a:prstGeom prst="rect">
              <a:avLst/>
            </a:prstGeom>
            <a:noFill/>
            <a:ln w="12700">
              <a:solidFill>
                <a:schemeClr val="tx1"/>
              </a:solidFill>
              <a:miter lim="800000"/>
              <a:headEnd/>
              <a:tailEnd/>
            </a:ln>
            <a:effectLst/>
          </p:spPr>
          <p:txBody>
            <a:bodyPr wrap="none" anchor="ctr"/>
            <a:lstStyle/>
            <a:p>
              <a:endParaRPr lang="en-US" dirty="0"/>
            </a:p>
          </p:txBody>
        </p:sp>
        <p:sp>
          <p:nvSpPr>
            <p:cNvPr id="24" name="Text Box 21"/>
            <p:cNvSpPr txBox="1">
              <a:spLocks noChangeArrowheads="1"/>
            </p:cNvSpPr>
            <p:nvPr/>
          </p:nvSpPr>
          <p:spPr bwMode="auto">
            <a:xfrm>
              <a:off x="5562600" y="3733800"/>
              <a:ext cx="457200" cy="336550"/>
            </a:xfrm>
            <a:prstGeom prst="rect">
              <a:avLst/>
            </a:prstGeom>
            <a:noFill/>
            <a:ln w="12700">
              <a:noFill/>
              <a:miter lim="800000"/>
              <a:headEnd/>
              <a:tailEnd/>
            </a:ln>
            <a:effectLst/>
          </p:spPr>
          <p:txBody>
            <a:bodyPr wrap="none">
              <a:spAutoFit/>
            </a:bodyPr>
            <a:lstStyle/>
            <a:p>
              <a:r>
                <a:rPr lang="en-US" sz="1600" b="1" dirty="0">
                  <a:solidFill>
                    <a:schemeClr val="tx1"/>
                  </a:solidFill>
                </a:rPr>
                <a:t>I/O</a:t>
              </a:r>
            </a:p>
          </p:txBody>
        </p:sp>
        <p:sp>
          <p:nvSpPr>
            <p:cNvPr id="25" name="Line 22"/>
            <p:cNvSpPr>
              <a:spLocks noChangeShapeType="1"/>
            </p:cNvSpPr>
            <p:nvPr/>
          </p:nvSpPr>
          <p:spPr bwMode="auto">
            <a:xfrm>
              <a:off x="2133600" y="1676400"/>
              <a:ext cx="0" cy="3048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26" name="Line 23"/>
            <p:cNvSpPr>
              <a:spLocks noChangeShapeType="1"/>
            </p:cNvSpPr>
            <p:nvPr/>
          </p:nvSpPr>
          <p:spPr bwMode="auto">
            <a:xfrm>
              <a:off x="3810000" y="1676400"/>
              <a:ext cx="0" cy="3048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27" name="Line 24"/>
            <p:cNvSpPr>
              <a:spLocks noChangeShapeType="1"/>
            </p:cNvSpPr>
            <p:nvPr/>
          </p:nvSpPr>
          <p:spPr bwMode="auto">
            <a:xfrm>
              <a:off x="6477000" y="1676400"/>
              <a:ext cx="0" cy="3048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28" name="Line 25"/>
            <p:cNvSpPr>
              <a:spLocks noChangeShapeType="1"/>
            </p:cNvSpPr>
            <p:nvPr/>
          </p:nvSpPr>
          <p:spPr bwMode="auto">
            <a:xfrm>
              <a:off x="6477000" y="25146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29" name="Line 26"/>
            <p:cNvSpPr>
              <a:spLocks noChangeShapeType="1"/>
            </p:cNvSpPr>
            <p:nvPr/>
          </p:nvSpPr>
          <p:spPr bwMode="auto">
            <a:xfrm>
              <a:off x="3810000" y="25146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30" name="Line 27"/>
            <p:cNvSpPr>
              <a:spLocks noChangeShapeType="1"/>
            </p:cNvSpPr>
            <p:nvPr/>
          </p:nvSpPr>
          <p:spPr bwMode="auto">
            <a:xfrm>
              <a:off x="2133600" y="25146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31" name="Line 28"/>
            <p:cNvSpPr>
              <a:spLocks noChangeShapeType="1"/>
            </p:cNvSpPr>
            <p:nvPr/>
          </p:nvSpPr>
          <p:spPr bwMode="auto">
            <a:xfrm>
              <a:off x="3505200" y="32004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32" name="Line 29"/>
            <p:cNvSpPr>
              <a:spLocks noChangeShapeType="1"/>
            </p:cNvSpPr>
            <p:nvPr/>
          </p:nvSpPr>
          <p:spPr bwMode="auto">
            <a:xfrm>
              <a:off x="5791200" y="32004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grpSp>
      <p:sp>
        <p:nvSpPr>
          <p:cNvPr id="33" name="TextBox 32"/>
          <p:cNvSpPr txBox="1"/>
          <p:nvPr/>
        </p:nvSpPr>
        <p:spPr>
          <a:xfrm>
            <a:off x="2819403" y="2743201"/>
            <a:ext cx="301660" cy="369332"/>
          </a:xfrm>
          <a:prstGeom prst="rect">
            <a:avLst/>
          </a:prstGeom>
          <a:noFill/>
        </p:spPr>
        <p:txBody>
          <a:bodyPr wrap="none" rtlCol="0">
            <a:spAutoFit/>
          </a:bodyPr>
          <a:lstStyle/>
          <a:p>
            <a:r>
              <a:rPr lang="en-US" dirty="0" smtClean="0"/>
              <a:t>0</a:t>
            </a:r>
            <a:endParaRPr lang="en-US" dirty="0"/>
          </a:p>
        </p:txBody>
      </p:sp>
      <p:sp>
        <p:nvSpPr>
          <p:cNvPr id="34" name="TextBox 33"/>
          <p:cNvSpPr txBox="1"/>
          <p:nvPr/>
        </p:nvSpPr>
        <p:spPr>
          <a:xfrm>
            <a:off x="4394203" y="2760134"/>
            <a:ext cx="301660" cy="369332"/>
          </a:xfrm>
          <a:prstGeom prst="rect">
            <a:avLst/>
          </a:prstGeom>
          <a:noFill/>
        </p:spPr>
        <p:txBody>
          <a:bodyPr wrap="none" rtlCol="0">
            <a:spAutoFit/>
          </a:bodyPr>
          <a:lstStyle/>
          <a:p>
            <a:r>
              <a:rPr lang="en-US" dirty="0" smtClean="0"/>
              <a:t>1</a:t>
            </a:r>
            <a:endParaRPr lang="en-US" dirty="0"/>
          </a:p>
        </p:txBody>
      </p:sp>
      <p:sp>
        <p:nvSpPr>
          <p:cNvPr id="35" name="TextBox 34"/>
          <p:cNvSpPr txBox="1"/>
          <p:nvPr/>
        </p:nvSpPr>
        <p:spPr>
          <a:xfrm>
            <a:off x="6917251" y="2777067"/>
            <a:ext cx="301660" cy="369332"/>
          </a:xfrm>
          <a:prstGeom prst="rect">
            <a:avLst/>
          </a:prstGeom>
          <a:noFill/>
        </p:spPr>
        <p:txBody>
          <a:bodyPr wrap="none" rtlCol="0">
            <a:spAutoFit/>
          </a:bodyPr>
          <a:lstStyle/>
          <a:p>
            <a:r>
              <a:rPr lang="en-US" dirty="0" smtClean="0"/>
              <a:t>2</a:t>
            </a:r>
            <a:endParaRPr lang="en-US" dirty="0"/>
          </a:p>
        </p:txBody>
      </p:sp>
      <p:sp>
        <p:nvSpPr>
          <p:cNvPr id="37" name="TextBox 36"/>
          <p:cNvSpPr txBox="1"/>
          <p:nvPr/>
        </p:nvSpPr>
        <p:spPr>
          <a:xfrm>
            <a:off x="3649136" y="3437468"/>
            <a:ext cx="1022611" cy="400110"/>
          </a:xfrm>
          <a:prstGeom prst="rect">
            <a:avLst/>
          </a:prstGeom>
          <a:solidFill>
            <a:srgbClr val="FFFFFF"/>
          </a:solidFill>
        </p:spPr>
        <p:txBody>
          <a:bodyPr wrap="none" rtlCol="0">
            <a:spAutoFit/>
          </a:bodyPr>
          <a:lstStyle/>
          <a:p>
            <a:r>
              <a:rPr lang="en-US" sz="2000" dirty="0" smtClean="0">
                <a:solidFill>
                  <a:srgbClr val="3366FF"/>
                </a:solidFill>
              </a:rPr>
              <a:t>1000 </a:t>
            </a:r>
            <a:r>
              <a:rPr lang="en-US" sz="2000" b="1" dirty="0" smtClean="0">
                <a:solidFill>
                  <a:srgbClr val="3366FF"/>
                </a:solidFill>
              </a:rPr>
              <a:t>20</a:t>
            </a:r>
            <a:endParaRPr lang="en-US" sz="2000" b="1" dirty="0">
              <a:solidFill>
                <a:srgbClr val="3366FF"/>
              </a:solidFill>
            </a:endParaRPr>
          </a:p>
        </p:txBody>
      </p:sp>
      <p:sp>
        <p:nvSpPr>
          <p:cNvPr id="38" name="TextBox 37"/>
          <p:cNvSpPr txBox="1"/>
          <p:nvPr/>
        </p:nvSpPr>
        <p:spPr>
          <a:xfrm>
            <a:off x="6155269" y="3454401"/>
            <a:ext cx="1022611" cy="400110"/>
          </a:xfrm>
          <a:prstGeom prst="rect">
            <a:avLst/>
          </a:prstGeom>
          <a:solidFill>
            <a:srgbClr val="FFFFFF"/>
          </a:solidFill>
        </p:spPr>
        <p:txBody>
          <a:bodyPr wrap="none" rtlCol="0">
            <a:spAutoFit/>
          </a:bodyPr>
          <a:lstStyle/>
          <a:p>
            <a:r>
              <a:rPr lang="en-US" sz="2000" dirty="0" smtClean="0">
                <a:solidFill>
                  <a:srgbClr val="3366FF"/>
                </a:solidFill>
              </a:rPr>
              <a:t>1000 </a:t>
            </a:r>
            <a:r>
              <a:rPr lang="en-US" sz="2000" b="1" dirty="0" smtClean="0">
                <a:solidFill>
                  <a:srgbClr val="3366FF"/>
                </a:solidFill>
              </a:rPr>
              <a:t>20</a:t>
            </a:r>
            <a:endParaRPr lang="en-US" sz="2000" b="1" dirty="0">
              <a:solidFill>
                <a:srgbClr val="3366FF"/>
              </a:solidFill>
            </a:endParaRPr>
          </a:p>
        </p:txBody>
      </p:sp>
      <p:sp>
        <p:nvSpPr>
          <p:cNvPr id="40" name="TextBox 39"/>
          <p:cNvSpPr txBox="1"/>
          <p:nvPr/>
        </p:nvSpPr>
        <p:spPr>
          <a:xfrm>
            <a:off x="1075269" y="2794001"/>
            <a:ext cx="704640" cy="400110"/>
          </a:xfrm>
          <a:prstGeom prst="rect">
            <a:avLst/>
          </a:prstGeom>
          <a:solidFill>
            <a:srgbClr val="FFFFFF"/>
          </a:solidFill>
        </p:spPr>
        <p:txBody>
          <a:bodyPr wrap="none" rtlCol="0">
            <a:spAutoFit/>
          </a:bodyPr>
          <a:lstStyle/>
          <a:p>
            <a:r>
              <a:rPr lang="en-US" sz="2000" dirty="0" smtClean="0">
                <a:solidFill>
                  <a:srgbClr val="3366FF"/>
                </a:solidFill>
              </a:rPr>
              <a:t>1000</a:t>
            </a:r>
            <a:endParaRPr lang="en-US" sz="2000" dirty="0">
              <a:solidFill>
                <a:srgbClr val="3366FF"/>
              </a:solidFill>
            </a:endParaRPr>
          </a:p>
        </p:txBody>
      </p:sp>
      <p:sp>
        <p:nvSpPr>
          <p:cNvPr id="42" name="TextBox 41"/>
          <p:cNvSpPr txBox="1"/>
          <p:nvPr/>
        </p:nvSpPr>
        <p:spPr>
          <a:xfrm>
            <a:off x="2108203" y="3437467"/>
            <a:ext cx="941283" cy="369332"/>
          </a:xfrm>
          <a:prstGeom prst="rect">
            <a:avLst/>
          </a:prstGeom>
          <a:solidFill>
            <a:srgbClr val="FFFFFF"/>
          </a:solidFill>
        </p:spPr>
        <p:txBody>
          <a:bodyPr wrap="none" rtlCol="0">
            <a:spAutoFit/>
          </a:bodyPr>
          <a:lstStyle/>
          <a:p>
            <a:r>
              <a:rPr lang="en-US" dirty="0" smtClean="0">
                <a:solidFill>
                  <a:srgbClr val="3366FF"/>
                </a:solidFill>
              </a:rPr>
              <a:t>1000 </a:t>
            </a:r>
            <a:r>
              <a:rPr lang="en-US" b="1" dirty="0" smtClean="0">
                <a:solidFill>
                  <a:srgbClr val="3366FF"/>
                </a:solidFill>
              </a:rPr>
              <a:t>40</a:t>
            </a:r>
            <a:endParaRPr lang="en-US" b="1" dirty="0">
              <a:solidFill>
                <a:srgbClr val="3366FF"/>
              </a:solidFill>
            </a:endParaRPr>
          </a:p>
        </p:txBody>
      </p:sp>
      <p:sp>
        <p:nvSpPr>
          <p:cNvPr id="45" name="TextBox 44"/>
          <p:cNvSpPr txBox="1"/>
          <p:nvPr/>
        </p:nvSpPr>
        <p:spPr>
          <a:xfrm>
            <a:off x="3293536" y="4758268"/>
            <a:ext cx="1022611" cy="400110"/>
          </a:xfrm>
          <a:prstGeom prst="rect">
            <a:avLst/>
          </a:prstGeom>
          <a:solidFill>
            <a:srgbClr val="FFFFFF"/>
          </a:solidFill>
        </p:spPr>
        <p:txBody>
          <a:bodyPr wrap="none" rtlCol="0">
            <a:spAutoFit/>
          </a:bodyPr>
          <a:lstStyle/>
          <a:p>
            <a:r>
              <a:rPr lang="en-US" sz="2000" dirty="0" smtClean="0">
                <a:solidFill>
                  <a:srgbClr val="3366FF"/>
                </a:solidFill>
              </a:rPr>
              <a:t>1000 </a:t>
            </a:r>
            <a:r>
              <a:rPr lang="en-US" sz="2000" b="1" dirty="0" smtClean="0">
                <a:solidFill>
                  <a:srgbClr val="3366FF"/>
                </a:solidFill>
              </a:rPr>
              <a:t>40</a:t>
            </a:r>
            <a:endParaRPr lang="en-US" sz="2000" b="1" dirty="0">
              <a:solidFill>
                <a:srgbClr val="3366FF"/>
              </a:solidFill>
            </a:endParaRPr>
          </a:p>
        </p:txBody>
      </p:sp>
      <p:sp>
        <p:nvSpPr>
          <p:cNvPr id="43" name="TextBox 42"/>
          <p:cNvSpPr txBox="1"/>
          <p:nvPr/>
        </p:nvSpPr>
        <p:spPr>
          <a:xfrm>
            <a:off x="3352800" y="5334000"/>
            <a:ext cx="2180655" cy="707886"/>
          </a:xfrm>
          <a:prstGeom prst="rect">
            <a:avLst/>
          </a:prstGeom>
          <a:noFill/>
        </p:spPr>
        <p:txBody>
          <a:bodyPr wrap="none" rtlCol="0">
            <a:spAutoFit/>
          </a:bodyPr>
          <a:lstStyle/>
          <a:p>
            <a:r>
              <a:rPr lang="en-US" sz="4000" dirty="0" smtClean="0"/>
              <a:t>Problem?</a:t>
            </a:r>
            <a:endParaRPr lang="en-US" sz="4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Keeping Multiple Caches Coherent</a:t>
            </a:r>
            <a:endParaRPr lang="en-US" dirty="0"/>
          </a:p>
        </p:txBody>
      </p:sp>
      <p:sp>
        <p:nvSpPr>
          <p:cNvPr id="3" name="Content Placeholder 2"/>
          <p:cNvSpPr>
            <a:spLocks noGrp="1"/>
          </p:cNvSpPr>
          <p:nvPr>
            <p:ph idx="1"/>
          </p:nvPr>
        </p:nvSpPr>
        <p:spPr>
          <a:xfrm>
            <a:off x="533400" y="1371600"/>
            <a:ext cx="8382000" cy="4783667"/>
          </a:xfrm>
        </p:spPr>
        <p:txBody>
          <a:bodyPr>
            <a:normAutofit fontScale="92500" lnSpcReduction="20000"/>
          </a:bodyPr>
          <a:lstStyle/>
          <a:p>
            <a:r>
              <a:rPr lang="en-US" dirty="0" smtClean="0"/>
              <a:t>Architect’s job: shared memory </a:t>
            </a:r>
            <a:br>
              <a:rPr lang="en-US" dirty="0" smtClean="0"/>
            </a:br>
            <a:r>
              <a:rPr lang="en-US" dirty="0" smtClean="0"/>
              <a:t>=&gt; keep cache values coherent</a:t>
            </a:r>
          </a:p>
          <a:p>
            <a:r>
              <a:rPr lang="en-US" dirty="0" smtClean="0"/>
              <a:t>Idea: When any processor has cache miss or writes, notify other processors via interconnection network</a:t>
            </a:r>
          </a:p>
          <a:p>
            <a:pPr lvl="1"/>
            <a:r>
              <a:rPr lang="en-US" dirty="0" smtClean="0"/>
              <a:t>If only reading, many processors can have copies</a:t>
            </a:r>
          </a:p>
          <a:p>
            <a:pPr lvl="1"/>
            <a:r>
              <a:rPr lang="en-US" dirty="0" smtClean="0"/>
              <a:t>If a processor writes, invalidate any other copies</a:t>
            </a:r>
          </a:p>
          <a:p>
            <a:r>
              <a:rPr lang="en-US" dirty="0" smtClean="0"/>
              <a:t>Write transactions from one processor, other caches  “snoop” the common interconnect checking for tags they hold</a:t>
            </a:r>
          </a:p>
          <a:p>
            <a:pPr lvl="1"/>
            <a:r>
              <a:rPr lang="en-US" dirty="0" smtClean="0"/>
              <a:t>Invalidate any copies of same address modified in other cache</a:t>
            </a:r>
          </a:p>
        </p:txBody>
      </p:sp>
      <p:sp>
        <p:nvSpPr>
          <p:cNvPr id="6" name="Slide Number Placeholder 5"/>
          <p:cNvSpPr>
            <a:spLocks noGrp="1"/>
          </p:cNvSpPr>
          <p:nvPr>
            <p:ph type="sldNum" sz="quarter" idx="12"/>
          </p:nvPr>
        </p:nvSpPr>
        <p:spPr/>
        <p:txBody>
          <a:bodyPr/>
          <a:lstStyle/>
          <a:p>
            <a:fld id="{3CC63E4C-4642-794D-A2FD-70F6B81535F5}" type="slidenum">
              <a:rPr lang="en-US" smtClean="0"/>
              <a:pPr/>
              <a:t>24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Memory and Caches</a:t>
            </a:r>
            <a:endParaRPr lang="en-US" dirty="0"/>
          </a:p>
        </p:txBody>
      </p:sp>
      <p:sp>
        <p:nvSpPr>
          <p:cNvPr id="3" name="Content Placeholder 2"/>
          <p:cNvSpPr>
            <a:spLocks noGrp="1"/>
          </p:cNvSpPr>
          <p:nvPr>
            <p:ph idx="1"/>
          </p:nvPr>
        </p:nvSpPr>
        <p:spPr>
          <a:xfrm>
            <a:off x="457200" y="1397001"/>
            <a:ext cx="8229600" cy="2209800"/>
          </a:xfrm>
        </p:spPr>
        <p:txBody>
          <a:bodyPr/>
          <a:lstStyle/>
          <a:p>
            <a:r>
              <a:rPr lang="en-US" dirty="0" smtClean="0"/>
              <a:t>Example, now with cache coherence</a:t>
            </a:r>
          </a:p>
          <a:p>
            <a:pPr lvl="1"/>
            <a:r>
              <a:rPr lang="en-US" dirty="0" smtClean="0"/>
              <a:t>Processors 1 and 2 read Memory[1000]</a:t>
            </a:r>
          </a:p>
          <a:p>
            <a:pPr lvl="1"/>
            <a:r>
              <a:rPr lang="en-US" dirty="0" smtClean="0"/>
              <a:t>Processor 0 writes Memory[1000] with 40</a:t>
            </a:r>
          </a:p>
        </p:txBody>
      </p:sp>
      <p:sp>
        <p:nvSpPr>
          <p:cNvPr id="6" name="Slide Number Placeholder 5"/>
          <p:cNvSpPr>
            <a:spLocks noGrp="1"/>
          </p:cNvSpPr>
          <p:nvPr>
            <p:ph type="sldNum" sz="quarter" idx="12"/>
          </p:nvPr>
        </p:nvSpPr>
        <p:spPr/>
        <p:txBody>
          <a:bodyPr/>
          <a:lstStyle/>
          <a:p>
            <a:fld id="{3CC63E4C-4642-794D-A2FD-70F6B81535F5}" type="slidenum">
              <a:rPr lang="en-US" smtClean="0"/>
              <a:pPr/>
              <a:t>25</a:t>
            </a:fld>
            <a:endParaRPr lang="en-US" dirty="0"/>
          </a:p>
        </p:txBody>
      </p:sp>
      <p:grpSp>
        <p:nvGrpSpPr>
          <p:cNvPr id="7" name="Group 63"/>
          <p:cNvGrpSpPr/>
          <p:nvPr/>
        </p:nvGrpSpPr>
        <p:grpSpPr>
          <a:xfrm>
            <a:off x="1591731" y="3733799"/>
            <a:ext cx="5334000" cy="2514600"/>
            <a:chOff x="1524000" y="1066800"/>
            <a:chExt cx="5638800" cy="3048000"/>
          </a:xfrm>
        </p:grpSpPr>
        <p:sp>
          <p:nvSpPr>
            <p:cNvPr id="8" name="Rectangle 5"/>
            <p:cNvSpPr>
              <a:spLocks noChangeArrowheads="1"/>
            </p:cNvSpPr>
            <p:nvPr/>
          </p:nvSpPr>
          <p:spPr bwMode="auto">
            <a:xfrm>
              <a:off x="1524000" y="1066800"/>
              <a:ext cx="1295400" cy="609600"/>
            </a:xfrm>
            <a:prstGeom prst="rect">
              <a:avLst/>
            </a:prstGeom>
            <a:noFill/>
            <a:ln w="12700">
              <a:solidFill>
                <a:schemeClr val="tx1"/>
              </a:solidFill>
              <a:miter lim="800000"/>
              <a:headEnd/>
              <a:tailEnd/>
            </a:ln>
            <a:effectLst/>
          </p:spPr>
          <p:txBody>
            <a:bodyPr wrap="none" anchor="ctr"/>
            <a:lstStyle/>
            <a:p>
              <a:endParaRPr lang="en-US" dirty="0"/>
            </a:p>
          </p:txBody>
        </p:sp>
        <p:sp>
          <p:nvSpPr>
            <p:cNvPr id="9" name="Text Box 6"/>
            <p:cNvSpPr txBox="1">
              <a:spLocks noChangeArrowheads="1"/>
            </p:cNvSpPr>
            <p:nvPr/>
          </p:nvSpPr>
          <p:spPr bwMode="auto">
            <a:xfrm>
              <a:off x="1584325" y="1203325"/>
              <a:ext cx="1176338" cy="336550"/>
            </a:xfrm>
            <a:prstGeom prst="rect">
              <a:avLst/>
            </a:prstGeom>
            <a:noFill/>
            <a:ln w="12700">
              <a:noFill/>
              <a:miter lim="800000"/>
              <a:headEnd/>
              <a:tailEnd/>
            </a:ln>
            <a:effectLst/>
          </p:spPr>
          <p:txBody>
            <a:bodyPr wrap="none">
              <a:spAutoFit/>
            </a:bodyPr>
            <a:lstStyle/>
            <a:p>
              <a:r>
                <a:rPr lang="en-US" sz="1600" b="1" dirty="0">
                  <a:solidFill>
                    <a:schemeClr val="tx1"/>
                  </a:solidFill>
                </a:rPr>
                <a:t>Processor</a:t>
              </a:r>
            </a:p>
          </p:txBody>
        </p:sp>
        <p:sp>
          <p:nvSpPr>
            <p:cNvPr id="10" name="Rectangle 7"/>
            <p:cNvSpPr>
              <a:spLocks noChangeArrowheads="1"/>
            </p:cNvSpPr>
            <p:nvPr/>
          </p:nvSpPr>
          <p:spPr bwMode="auto">
            <a:xfrm>
              <a:off x="3200400" y="1066800"/>
              <a:ext cx="1295400" cy="609600"/>
            </a:xfrm>
            <a:prstGeom prst="rect">
              <a:avLst/>
            </a:prstGeom>
            <a:noFill/>
            <a:ln w="12700">
              <a:solidFill>
                <a:schemeClr val="tx1"/>
              </a:solidFill>
              <a:miter lim="800000"/>
              <a:headEnd/>
              <a:tailEnd/>
            </a:ln>
            <a:effectLst/>
          </p:spPr>
          <p:txBody>
            <a:bodyPr wrap="none" anchor="ctr"/>
            <a:lstStyle/>
            <a:p>
              <a:endParaRPr lang="en-US" dirty="0"/>
            </a:p>
          </p:txBody>
        </p:sp>
        <p:sp>
          <p:nvSpPr>
            <p:cNvPr id="11" name="Rectangle 8"/>
            <p:cNvSpPr>
              <a:spLocks noChangeArrowheads="1"/>
            </p:cNvSpPr>
            <p:nvPr/>
          </p:nvSpPr>
          <p:spPr bwMode="auto">
            <a:xfrm>
              <a:off x="5867400" y="1066800"/>
              <a:ext cx="1295400" cy="609600"/>
            </a:xfrm>
            <a:prstGeom prst="rect">
              <a:avLst/>
            </a:prstGeom>
            <a:noFill/>
            <a:ln w="12700">
              <a:solidFill>
                <a:schemeClr val="tx1"/>
              </a:solidFill>
              <a:miter lim="800000"/>
              <a:headEnd/>
              <a:tailEnd/>
            </a:ln>
            <a:effectLst/>
          </p:spPr>
          <p:txBody>
            <a:bodyPr wrap="none" anchor="ctr"/>
            <a:lstStyle/>
            <a:p>
              <a:endParaRPr lang="en-US" dirty="0"/>
            </a:p>
          </p:txBody>
        </p:sp>
        <p:sp>
          <p:nvSpPr>
            <p:cNvPr id="12" name="Text Box 9"/>
            <p:cNvSpPr txBox="1">
              <a:spLocks noChangeArrowheads="1"/>
            </p:cNvSpPr>
            <p:nvPr/>
          </p:nvSpPr>
          <p:spPr bwMode="auto">
            <a:xfrm>
              <a:off x="3276600" y="1219200"/>
              <a:ext cx="1176338" cy="336550"/>
            </a:xfrm>
            <a:prstGeom prst="rect">
              <a:avLst/>
            </a:prstGeom>
            <a:noFill/>
            <a:ln w="12700">
              <a:noFill/>
              <a:miter lim="800000"/>
              <a:headEnd/>
              <a:tailEnd/>
            </a:ln>
            <a:effectLst/>
          </p:spPr>
          <p:txBody>
            <a:bodyPr wrap="none">
              <a:spAutoFit/>
            </a:bodyPr>
            <a:lstStyle/>
            <a:p>
              <a:r>
                <a:rPr lang="en-US" sz="1600" b="1" dirty="0">
                  <a:solidFill>
                    <a:schemeClr val="tx1"/>
                  </a:solidFill>
                </a:rPr>
                <a:t>Processor</a:t>
              </a:r>
            </a:p>
          </p:txBody>
        </p:sp>
        <p:sp>
          <p:nvSpPr>
            <p:cNvPr id="13" name="Text Box 10"/>
            <p:cNvSpPr txBox="1">
              <a:spLocks noChangeArrowheads="1"/>
            </p:cNvSpPr>
            <p:nvPr/>
          </p:nvSpPr>
          <p:spPr bwMode="auto">
            <a:xfrm>
              <a:off x="5943600" y="1219200"/>
              <a:ext cx="1176338" cy="336550"/>
            </a:xfrm>
            <a:prstGeom prst="rect">
              <a:avLst/>
            </a:prstGeom>
            <a:noFill/>
            <a:ln w="12700">
              <a:noFill/>
              <a:miter lim="800000"/>
              <a:headEnd/>
              <a:tailEnd/>
            </a:ln>
            <a:effectLst/>
          </p:spPr>
          <p:txBody>
            <a:bodyPr wrap="none">
              <a:spAutoFit/>
            </a:bodyPr>
            <a:lstStyle/>
            <a:p>
              <a:r>
                <a:rPr lang="en-US" sz="1600" b="1" dirty="0">
                  <a:solidFill>
                    <a:schemeClr val="tx1"/>
                  </a:solidFill>
                </a:rPr>
                <a:t>Processor</a:t>
              </a:r>
            </a:p>
          </p:txBody>
        </p:sp>
        <p:sp>
          <p:nvSpPr>
            <p:cNvPr id="14" name="Rectangle 11"/>
            <p:cNvSpPr>
              <a:spLocks noChangeArrowheads="1"/>
            </p:cNvSpPr>
            <p:nvPr/>
          </p:nvSpPr>
          <p:spPr bwMode="auto">
            <a:xfrm>
              <a:off x="1524000" y="1981200"/>
              <a:ext cx="1295400" cy="533400"/>
            </a:xfrm>
            <a:prstGeom prst="rect">
              <a:avLst/>
            </a:prstGeom>
            <a:noFill/>
            <a:ln w="12700">
              <a:solidFill>
                <a:schemeClr val="tx1"/>
              </a:solidFill>
              <a:miter lim="800000"/>
              <a:headEnd/>
              <a:tailEnd/>
            </a:ln>
            <a:effectLst/>
          </p:spPr>
          <p:txBody>
            <a:bodyPr wrap="none" anchor="ctr"/>
            <a:lstStyle/>
            <a:p>
              <a:endParaRPr lang="en-US" dirty="0"/>
            </a:p>
          </p:txBody>
        </p:sp>
        <p:sp>
          <p:nvSpPr>
            <p:cNvPr id="15" name="Rectangle 12"/>
            <p:cNvSpPr>
              <a:spLocks noChangeArrowheads="1"/>
            </p:cNvSpPr>
            <p:nvPr/>
          </p:nvSpPr>
          <p:spPr bwMode="auto">
            <a:xfrm>
              <a:off x="3200400" y="1981200"/>
              <a:ext cx="1295400" cy="533400"/>
            </a:xfrm>
            <a:prstGeom prst="rect">
              <a:avLst/>
            </a:prstGeom>
            <a:noFill/>
            <a:ln w="12700">
              <a:solidFill>
                <a:schemeClr val="tx1"/>
              </a:solidFill>
              <a:miter lim="800000"/>
              <a:headEnd/>
              <a:tailEnd/>
            </a:ln>
            <a:effectLst/>
          </p:spPr>
          <p:txBody>
            <a:bodyPr wrap="none" anchor="ctr"/>
            <a:lstStyle/>
            <a:p>
              <a:endParaRPr lang="en-US" dirty="0"/>
            </a:p>
          </p:txBody>
        </p:sp>
        <p:sp>
          <p:nvSpPr>
            <p:cNvPr id="16" name="Rectangle 13"/>
            <p:cNvSpPr>
              <a:spLocks noChangeArrowheads="1"/>
            </p:cNvSpPr>
            <p:nvPr/>
          </p:nvSpPr>
          <p:spPr bwMode="auto">
            <a:xfrm>
              <a:off x="5867400" y="1981200"/>
              <a:ext cx="1295400" cy="533400"/>
            </a:xfrm>
            <a:prstGeom prst="rect">
              <a:avLst/>
            </a:prstGeom>
            <a:noFill/>
            <a:ln w="12700">
              <a:solidFill>
                <a:schemeClr val="tx1"/>
              </a:solidFill>
              <a:miter lim="800000"/>
              <a:headEnd/>
              <a:tailEnd/>
            </a:ln>
            <a:effectLst/>
          </p:spPr>
          <p:txBody>
            <a:bodyPr wrap="none" anchor="ctr"/>
            <a:lstStyle/>
            <a:p>
              <a:endParaRPr lang="en-US" dirty="0"/>
            </a:p>
          </p:txBody>
        </p:sp>
        <p:sp>
          <p:nvSpPr>
            <p:cNvPr id="17" name="Text Box 14"/>
            <p:cNvSpPr txBox="1">
              <a:spLocks noChangeArrowheads="1"/>
            </p:cNvSpPr>
            <p:nvPr/>
          </p:nvSpPr>
          <p:spPr bwMode="auto">
            <a:xfrm>
              <a:off x="1752600" y="2057400"/>
              <a:ext cx="792163" cy="336550"/>
            </a:xfrm>
            <a:prstGeom prst="rect">
              <a:avLst/>
            </a:prstGeom>
            <a:noFill/>
            <a:ln w="12700">
              <a:noFill/>
              <a:miter lim="800000"/>
              <a:headEnd/>
              <a:tailEnd/>
            </a:ln>
            <a:effectLst/>
          </p:spPr>
          <p:txBody>
            <a:bodyPr wrap="none">
              <a:spAutoFit/>
            </a:bodyPr>
            <a:lstStyle/>
            <a:p>
              <a:r>
                <a:rPr lang="en-US" sz="1600" b="1" dirty="0">
                  <a:solidFill>
                    <a:schemeClr val="tx1"/>
                  </a:solidFill>
                </a:rPr>
                <a:t>Cache</a:t>
              </a:r>
            </a:p>
          </p:txBody>
        </p:sp>
        <p:sp>
          <p:nvSpPr>
            <p:cNvPr id="18" name="Text Box 15"/>
            <p:cNvSpPr txBox="1">
              <a:spLocks noChangeArrowheads="1"/>
            </p:cNvSpPr>
            <p:nvPr/>
          </p:nvSpPr>
          <p:spPr bwMode="auto">
            <a:xfrm>
              <a:off x="3429000" y="2057400"/>
              <a:ext cx="792163" cy="336550"/>
            </a:xfrm>
            <a:prstGeom prst="rect">
              <a:avLst/>
            </a:prstGeom>
            <a:noFill/>
            <a:ln w="12700">
              <a:noFill/>
              <a:miter lim="800000"/>
              <a:headEnd/>
              <a:tailEnd/>
            </a:ln>
            <a:effectLst/>
          </p:spPr>
          <p:txBody>
            <a:bodyPr wrap="none">
              <a:spAutoFit/>
            </a:bodyPr>
            <a:lstStyle/>
            <a:p>
              <a:r>
                <a:rPr lang="en-US" sz="1600" b="1" dirty="0">
                  <a:solidFill>
                    <a:schemeClr val="tx1"/>
                  </a:solidFill>
                </a:rPr>
                <a:t>Cache</a:t>
              </a:r>
            </a:p>
          </p:txBody>
        </p:sp>
        <p:sp>
          <p:nvSpPr>
            <p:cNvPr id="19" name="Text Box 16"/>
            <p:cNvSpPr txBox="1">
              <a:spLocks noChangeArrowheads="1"/>
            </p:cNvSpPr>
            <p:nvPr/>
          </p:nvSpPr>
          <p:spPr bwMode="auto">
            <a:xfrm>
              <a:off x="6172200" y="2057400"/>
              <a:ext cx="792163" cy="336550"/>
            </a:xfrm>
            <a:prstGeom prst="rect">
              <a:avLst/>
            </a:prstGeom>
            <a:noFill/>
            <a:ln w="12700">
              <a:noFill/>
              <a:miter lim="800000"/>
              <a:headEnd/>
              <a:tailEnd/>
            </a:ln>
            <a:effectLst/>
          </p:spPr>
          <p:txBody>
            <a:bodyPr wrap="none">
              <a:spAutoFit/>
            </a:bodyPr>
            <a:lstStyle/>
            <a:p>
              <a:r>
                <a:rPr lang="en-US" sz="1600" b="1" dirty="0">
                  <a:solidFill>
                    <a:schemeClr val="tx1"/>
                  </a:solidFill>
                </a:rPr>
                <a:t>Cache</a:t>
              </a:r>
            </a:p>
          </p:txBody>
        </p:sp>
        <p:sp>
          <p:nvSpPr>
            <p:cNvPr id="20" name="Rectangle 17"/>
            <p:cNvSpPr>
              <a:spLocks noChangeArrowheads="1"/>
            </p:cNvSpPr>
            <p:nvPr/>
          </p:nvSpPr>
          <p:spPr bwMode="auto">
            <a:xfrm>
              <a:off x="1524000" y="2895600"/>
              <a:ext cx="5638800" cy="304800"/>
            </a:xfrm>
            <a:prstGeom prst="rect">
              <a:avLst/>
            </a:prstGeom>
            <a:noFill/>
            <a:ln w="12700">
              <a:solidFill>
                <a:schemeClr val="accent2"/>
              </a:solidFill>
              <a:miter lim="800000"/>
              <a:headEnd/>
              <a:tailEnd/>
            </a:ln>
            <a:effectLst/>
          </p:spPr>
          <p:txBody>
            <a:bodyPr wrap="none" anchor="ctr"/>
            <a:lstStyle/>
            <a:p>
              <a:pPr algn="ctr"/>
              <a:r>
                <a:rPr lang="en-US" sz="1600" b="1" dirty="0" smtClean="0">
                  <a:solidFill>
                    <a:schemeClr val="tx1"/>
                  </a:solidFill>
                </a:rPr>
                <a:t>Interconnection Network</a:t>
              </a:r>
              <a:endParaRPr lang="en-US" sz="1600" b="1" dirty="0">
                <a:solidFill>
                  <a:schemeClr val="tx1"/>
                </a:solidFill>
              </a:endParaRPr>
            </a:p>
          </p:txBody>
        </p:sp>
        <p:sp>
          <p:nvSpPr>
            <p:cNvPr id="21" name="Rectangle 18"/>
            <p:cNvSpPr>
              <a:spLocks noChangeArrowheads="1"/>
            </p:cNvSpPr>
            <p:nvPr/>
          </p:nvSpPr>
          <p:spPr bwMode="auto">
            <a:xfrm>
              <a:off x="2590800" y="3581400"/>
              <a:ext cx="1905000" cy="533400"/>
            </a:xfrm>
            <a:prstGeom prst="rect">
              <a:avLst/>
            </a:prstGeom>
            <a:noFill/>
            <a:ln w="12700">
              <a:solidFill>
                <a:schemeClr val="tx1"/>
              </a:solidFill>
              <a:miter lim="800000"/>
              <a:headEnd/>
              <a:tailEnd/>
            </a:ln>
            <a:effectLst/>
          </p:spPr>
          <p:txBody>
            <a:bodyPr wrap="none" anchor="ctr"/>
            <a:lstStyle/>
            <a:p>
              <a:endParaRPr lang="en-US" dirty="0"/>
            </a:p>
          </p:txBody>
        </p:sp>
        <p:sp>
          <p:nvSpPr>
            <p:cNvPr id="22" name="Text Box 19"/>
            <p:cNvSpPr txBox="1">
              <a:spLocks noChangeArrowheads="1"/>
            </p:cNvSpPr>
            <p:nvPr/>
          </p:nvSpPr>
          <p:spPr bwMode="auto">
            <a:xfrm>
              <a:off x="3048000" y="3657600"/>
              <a:ext cx="963613" cy="336550"/>
            </a:xfrm>
            <a:prstGeom prst="rect">
              <a:avLst/>
            </a:prstGeom>
            <a:noFill/>
            <a:ln w="12700">
              <a:noFill/>
              <a:miter lim="800000"/>
              <a:headEnd/>
              <a:tailEnd/>
            </a:ln>
            <a:effectLst/>
          </p:spPr>
          <p:txBody>
            <a:bodyPr wrap="none">
              <a:spAutoFit/>
            </a:bodyPr>
            <a:lstStyle/>
            <a:p>
              <a:r>
                <a:rPr lang="en-US" sz="1600" b="1" dirty="0" smtClean="0">
                  <a:solidFill>
                    <a:schemeClr val="tx1"/>
                  </a:solidFill>
                </a:rPr>
                <a:t>Memory</a:t>
              </a:r>
              <a:endParaRPr lang="en-US" sz="1600" b="1" dirty="0">
                <a:solidFill>
                  <a:schemeClr val="tx1"/>
                </a:solidFill>
              </a:endParaRPr>
            </a:p>
          </p:txBody>
        </p:sp>
        <p:sp>
          <p:nvSpPr>
            <p:cNvPr id="23" name="Rectangle 20"/>
            <p:cNvSpPr>
              <a:spLocks noChangeArrowheads="1"/>
            </p:cNvSpPr>
            <p:nvPr/>
          </p:nvSpPr>
          <p:spPr bwMode="auto">
            <a:xfrm>
              <a:off x="5105400" y="3581400"/>
              <a:ext cx="1371600" cy="533400"/>
            </a:xfrm>
            <a:prstGeom prst="rect">
              <a:avLst/>
            </a:prstGeom>
            <a:noFill/>
            <a:ln w="12700">
              <a:solidFill>
                <a:schemeClr val="tx1"/>
              </a:solidFill>
              <a:miter lim="800000"/>
              <a:headEnd/>
              <a:tailEnd/>
            </a:ln>
            <a:effectLst/>
          </p:spPr>
          <p:txBody>
            <a:bodyPr wrap="none" anchor="ctr"/>
            <a:lstStyle/>
            <a:p>
              <a:endParaRPr lang="en-US" dirty="0"/>
            </a:p>
          </p:txBody>
        </p:sp>
        <p:sp>
          <p:nvSpPr>
            <p:cNvPr id="24" name="Text Box 21"/>
            <p:cNvSpPr txBox="1">
              <a:spLocks noChangeArrowheads="1"/>
            </p:cNvSpPr>
            <p:nvPr/>
          </p:nvSpPr>
          <p:spPr bwMode="auto">
            <a:xfrm>
              <a:off x="5562600" y="3733800"/>
              <a:ext cx="457200" cy="336550"/>
            </a:xfrm>
            <a:prstGeom prst="rect">
              <a:avLst/>
            </a:prstGeom>
            <a:noFill/>
            <a:ln w="12700">
              <a:noFill/>
              <a:miter lim="800000"/>
              <a:headEnd/>
              <a:tailEnd/>
            </a:ln>
            <a:effectLst/>
          </p:spPr>
          <p:txBody>
            <a:bodyPr wrap="none">
              <a:spAutoFit/>
            </a:bodyPr>
            <a:lstStyle/>
            <a:p>
              <a:r>
                <a:rPr lang="en-US" sz="1600" b="1" dirty="0">
                  <a:solidFill>
                    <a:schemeClr val="tx1"/>
                  </a:solidFill>
                </a:rPr>
                <a:t>I/O</a:t>
              </a:r>
            </a:p>
          </p:txBody>
        </p:sp>
        <p:sp>
          <p:nvSpPr>
            <p:cNvPr id="25" name="Line 22"/>
            <p:cNvSpPr>
              <a:spLocks noChangeShapeType="1"/>
            </p:cNvSpPr>
            <p:nvPr/>
          </p:nvSpPr>
          <p:spPr bwMode="auto">
            <a:xfrm>
              <a:off x="2133600" y="1676400"/>
              <a:ext cx="0" cy="3048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26" name="Line 23"/>
            <p:cNvSpPr>
              <a:spLocks noChangeShapeType="1"/>
            </p:cNvSpPr>
            <p:nvPr/>
          </p:nvSpPr>
          <p:spPr bwMode="auto">
            <a:xfrm>
              <a:off x="3810000" y="1676400"/>
              <a:ext cx="0" cy="3048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27" name="Line 24"/>
            <p:cNvSpPr>
              <a:spLocks noChangeShapeType="1"/>
            </p:cNvSpPr>
            <p:nvPr/>
          </p:nvSpPr>
          <p:spPr bwMode="auto">
            <a:xfrm>
              <a:off x="6477000" y="1676400"/>
              <a:ext cx="0" cy="3048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28" name="Line 25"/>
            <p:cNvSpPr>
              <a:spLocks noChangeShapeType="1"/>
            </p:cNvSpPr>
            <p:nvPr/>
          </p:nvSpPr>
          <p:spPr bwMode="auto">
            <a:xfrm>
              <a:off x="6477000" y="25146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29" name="Line 26"/>
            <p:cNvSpPr>
              <a:spLocks noChangeShapeType="1"/>
            </p:cNvSpPr>
            <p:nvPr/>
          </p:nvSpPr>
          <p:spPr bwMode="auto">
            <a:xfrm>
              <a:off x="3810000" y="25146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30" name="Line 27"/>
            <p:cNvSpPr>
              <a:spLocks noChangeShapeType="1"/>
            </p:cNvSpPr>
            <p:nvPr/>
          </p:nvSpPr>
          <p:spPr bwMode="auto">
            <a:xfrm>
              <a:off x="2133600" y="25146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31" name="Line 28"/>
            <p:cNvSpPr>
              <a:spLocks noChangeShapeType="1"/>
            </p:cNvSpPr>
            <p:nvPr/>
          </p:nvSpPr>
          <p:spPr bwMode="auto">
            <a:xfrm>
              <a:off x="3505200" y="32004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32" name="Line 29"/>
            <p:cNvSpPr>
              <a:spLocks noChangeShapeType="1"/>
            </p:cNvSpPr>
            <p:nvPr/>
          </p:nvSpPr>
          <p:spPr bwMode="auto">
            <a:xfrm>
              <a:off x="5791200" y="32004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grpSp>
      <p:sp>
        <p:nvSpPr>
          <p:cNvPr id="33" name="TextBox 32"/>
          <p:cNvSpPr txBox="1"/>
          <p:nvPr/>
        </p:nvSpPr>
        <p:spPr>
          <a:xfrm>
            <a:off x="2506134" y="3810000"/>
            <a:ext cx="301660" cy="369332"/>
          </a:xfrm>
          <a:prstGeom prst="rect">
            <a:avLst/>
          </a:prstGeom>
          <a:noFill/>
        </p:spPr>
        <p:txBody>
          <a:bodyPr wrap="none" rtlCol="0">
            <a:spAutoFit/>
          </a:bodyPr>
          <a:lstStyle/>
          <a:p>
            <a:r>
              <a:rPr lang="en-US" dirty="0" smtClean="0"/>
              <a:t>0</a:t>
            </a:r>
            <a:endParaRPr lang="en-US" dirty="0"/>
          </a:p>
        </p:txBody>
      </p:sp>
      <p:sp>
        <p:nvSpPr>
          <p:cNvPr id="34" name="TextBox 33"/>
          <p:cNvSpPr txBox="1"/>
          <p:nvPr/>
        </p:nvSpPr>
        <p:spPr>
          <a:xfrm>
            <a:off x="4080934" y="3826933"/>
            <a:ext cx="301660" cy="369332"/>
          </a:xfrm>
          <a:prstGeom prst="rect">
            <a:avLst/>
          </a:prstGeom>
          <a:noFill/>
        </p:spPr>
        <p:txBody>
          <a:bodyPr wrap="none" rtlCol="0">
            <a:spAutoFit/>
          </a:bodyPr>
          <a:lstStyle/>
          <a:p>
            <a:r>
              <a:rPr lang="en-US" dirty="0" smtClean="0"/>
              <a:t>1</a:t>
            </a:r>
            <a:endParaRPr lang="en-US" dirty="0"/>
          </a:p>
        </p:txBody>
      </p:sp>
      <p:sp>
        <p:nvSpPr>
          <p:cNvPr id="35" name="TextBox 34"/>
          <p:cNvSpPr txBox="1"/>
          <p:nvPr/>
        </p:nvSpPr>
        <p:spPr>
          <a:xfrm>
            <a:off x="6603982" y="3843866"/>
            <a:ext cx="301660" cy="369332"/>
          </a:xfrm>
          <a:prstGeom prst="rect">
            <a:avLst/>
          </a:prstGeom>
          <a:noFill/>
        </p:spPr>
        <p:txBody>
          <a:bodyPr wrap="none" rtlCol="0">
            <a:spAutoFit/>
          </a:bodyPr>
          <a:lstStyle/>
          <a:p>
            <a:r>
              <a:rPr lang="en-US" dirty="0" smtClean="0"/>
              <a:t>2</a:t>
            </a:r>
            <a:endParaRPr lang="en-US" dirty="0"/>
          </a:p>
        </p:txBody>
      </p:sp>
      <p:sp>
        <p:nvSpPr>
          <p:cNvPr id="37" name="TextBox 36"/>
          <p:cNvSpPr txBox="1"/>
          <p:nvPr/>
        </p:nvSpPr>
        <p:spPr>
          <a:xfrm>
            <a:off x="3335867" y="4504267"/>
            <a:ext cx="1022611" cy="400110"/>
          </a:xfrm>
          <a:prstGeom prst="rect">
            <a:avLst/>
          </a:prstGeom>
          <a:solidFill>
            <a:srgbClr val="FFFFFF"/>
          </a:solidFill>
        </p:spPr>
        <p:txBody>
          <a:bodyPr wrap="none" rtlCol="0">
            <a:spAutoFit/>
          </a:bodyPr>
          <a:lstStyle/>
          <a:p>
            <a:r>
              <a:rPr lang="en-US" sz="2000" dirty="0" smtClean="0">
                <a:solidFill>
                  <a:srgbClr val="3366FF"/>
                </a:solidFill>
              </a:rPr>
              <a:t>1000 </a:t>
            </a:r>
            <a:r>
              <a:rPr lang="en-US" sz="2000" b="1" dirty="0" smtClean="0">
                <a:solidFill>
                  <a:srgbClr val="3366FF"/>
                </a:solidFill>
              </a:rPr>
              <a:t>20</a:t>
            </a:r>
            <a:endParaRPr lang="en-US" sz="2000" b="1" dirty="0">
              <a:solidFill>
                <a:srgbClr val="3366FF"/>
              </a:solidFill>
            </a:endParaRPr>
          </a:p>
        </p:txBody>
      </p:sp>
      <p:sp>
        <p:nvSpPr>
          <p:cNvPr id="38" name="TextBox 37"/>
          <p:cNvSpPr txBox="1"/>
          <p:nvPr/>
        </p:nvSpPr>
        <p:spPr>
          <a:xfrm>
            <a:off x="5842000" y="4521200"/>
            <a:ext cx="1022611" cy="400110"/>
          </a:xfrm>
          <a:prstGeom prst="rect">
            <a:avLst/>
          </a:prstGeom>
          <a:solidFill>
            <a:srgbClr val="FFFFFF"/>
          </a:solidFill>
        </p:spPr>
        <p:txBody>
          <a:bodyPr wrap="none" rtlCol="0">
            <a:spAutoFit/>
          </a:bodyPr>
          <a:lstStyle/>
          <a:p>
            <a:r>
              <a:rPr lang="en-US" sz="2000" dirty="0" smtClean="0">
                <a:solidFill>
                  <a:srgbClr val="3366FF"/>
                </a:solidFill>
              </a:rPr>
              <a:t>1000 </a:t>
            </a:r>
            <a:r>
              <a:rPr lang="en-US" sz="2000" b="1" dirty="0" smtClean="0">
                <a:solidFill>
                  <a:srgbClr val="3366FF"/>
                </a:solidFill>
              </a:rPr>
              <a:t>20</a:t>
            </a:r>
            <a:endParaRPr lang="en-US" sz="2000" b="1" dirty="0">
              <a:solidFill>
                <a:srgbClr val="3366FF"/>
              </a:solidFill>
            </a:endParaRPr>
          </a:p>
        </p:txBody>
      </p:sp>
      <p:sp>
        <p:nvSpPr>
          <p:cNvPr id="39" name="TextBox 38"/>
          <p:cNvSpPr txBox="1"/>
          <p:nvPr/>
        </p:nvSpPr>
        <p:spPr>
          <a:xfrm>
            <a:off x="7095066" y="3674533"/>
            <a:ext cx="1815521" cy="1569660"/>
          </a:xfrm>
          <a:prstGeom prst="rect">
            <a:avLst/>
          </a:prstGeom>
          <a:noFill/>
        </p:spPr>
        <p:txBody>
          <a:bodyPr wrap="none" rtlCol="0">
            <a:spAutoFit/>
          </a:bodyPr>
          <a:lstStyle/>
          <a:p>
            <a:r>
              <a:rPr lang="en-US" sz="2400" dirty="0" smtClean="0"/>
              <a:t>Processor 0</a:t>
            </a:r>
          </a:p>
          <a:p>
            <a:r>
              <a:rPr lang="en-US" sz="2400" dirty="0" smtClean="0"/>
              <a:t>Write</a:t>
            </a:r>
          </a:p>
          <a:p>
            <a:r>
              <a:rPr lang="en-US" sz="2400" dirty="0" smtClean="0"/>
              <a:t>Invalidates</a:t>
            </a:r>
          </a:p>
          <a:p>
            <a:r>
              <a:rPr lang="en-US" sz="2400" dirty="0" smtClean="0"/>
              <a:t>Other Copies</a:t>
            </a:r>
          </a:p>
        </p:txBody>
      </p:sp>
      <p:sp>
        <p:nvSpPr>
          <p:cNvPr id="40" name="TextBox 39"/>
          <p:cNvSpPr txBox="1"/>
          <p:nvPr/>
        </p:nvSpPr>
        <p:spPr>
          <a:xfrm>
            <a:off x="762000" y="3860800"/>
            <a:ext cx="704640" cy="400110"/>
          </a:xfrm>
          <a:prstGeom prst="rect">
            <a:avLst/>
          </a:prstGeom>
          <a:solidFill>
            <a:srgbClr val="FFFFFF"/>
          </a:solidFill>
        </p:spPr>
        <p:txBody>
          <a:bodyPr wrap="none" rtlCol="0">
            <a:spAutoFit/>
          </a:bodyPr>
          <a:lstStyle/>
          <a:p>
            <a:r>
              <a:rPr lang="en-US" sz="2000" dirty="0" smtClean="0">
                <a:solidFill>
                  <a:srgbClr val="3366FF"/>
                </a:solidFill>
              </a:rPr>
              <a:t>1000</a:t>
            </a:r>
            <a:endParaRPr lang="en-US" sz="2000" dirty="0">
              <a:solidFill>
                <a:srgbClr val="3366FF"/>
              </a:solidFill>
            </a:endParaRPr>
          </a:p>
        </p:txBody>
      </p:sp>
      <p:sp>
        <p:nvSpPr>
          <p:cNvPr id="42" name="TextBox 41"/>
          <p:cNvSpPr txBox="1"/>
          <p:nvPr/>
        </p:nvSpPr>
        <p:spPr>
          <a:xfrm>
            <a:off x="1794934" y="4504266"/>
            <a:ext cx="941283" cy="369332"/>
          </a:xfrm>
          <a:prstGeom prst="rect">
            <a:avLst/>
          </a:prstGeom>
          <a:solidFill>
            <a:srgbClr val="FFFFFF"/>
          </a:solidFill>
        </p:spPr>
        <p:txBody>
          <a:bodyPr wrap="none" rtlCol="0">
            <a:spAutoFit/>
          </a:bodyPr>
          <a:lstStyle/>
          <a:p>
            <a:r>
              <a:rPr lang="en-US" dirty="0" smtClean="0">
                <a:solidFill>
                  <a:srgbClr val="3366FF"/>
                </a:solidFill>
              </a:rPr>
              <a:t>1000 </a:t>
            </a:r>
            <a:r>
              <a:rPr lang="en-US" b="1" dirty="0" smtClean="0">
                <a:solidFill>
                  <a:srgbClr val="3366FF"/>
                </a:solidFill>
              </a:rPr>
              <a:t>40</a:t>
            </a:r>
            <a:endParaRPr lang="en-US" b="1" dirty="0">
              <a:solidFill>
                <a:srgbClr val="3366FF"/>
              </a:solidFill>
            </a:endParaRPr>
          </a:p>
        </p:txBody>
      </p:sp>
      <p:sp>
        <p:nvSpPr>
          <p:cNvPr id="45" name="TextBox 44"/>
          <p:cNvSpPr txBox="1"/>
          <p:nvPr/>
        </p:nvSpPr>
        <p:spPr>
          <a:xfrm>
            <a:off x="2980267" y="5825067"/>
            <a:ext cx="1022611" cy="400110"/>
          </a:xfrm>
          <a:prstGeom prst="rect">
            <a:avLst/>
          </a:prstGeom>
          <a:solidFill>
            <a:srgbClr val="FFFFFF"/>
          </a:solidFill>
        </p:spPr>
        <p:txBody>
          <a:bodyPr wrap="none" rtlCol="0">
            <a:spAutoFit/>
          </a:bodyPr>
          <a:lstStyle/>
          <a:p>
            <a:r>
              <a:rPr lang="en-US" sz="2000" dirty="0" smtClean="0">
                <a:solidFill>
                  <a:srgbClr val="3366FF"/>
                </a:solidFill>
              </a:rPr>
              <a:t>1000 </a:t>
            </a:r>
            <a:r>
              <a:rPr lang="en-US" sz="2000" b="1" dirty="0" smtClean="0">
                <a:solidFill>
                  <a:srgbClr val="3366FF"/>
                </a:solidFill>
              </a:rPr>
              <a:t>40</a:t>
            </a:r>
            <a:endParaRPr lang="en-US" sz="2000" b="1" dirty="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209 0.02523 C 0.02326 0.05556 0.04861 0.08611 0.05902 0.09931 " pathEditMode="relative" ptsTypes="aA">
                                      <p:cBhvr>
                                        <p:cTn id="6" dur="1000" fill="hold"/>
                                        <p:tgtEl>
                                          <p:spTgt spid="40">
                                            <p:txEl>
                                              <p:pRg st="0" end="0"/>
                                            </p:txEl>
                                          </p:spTgt>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05903 0.0993 C 0.07222 0.09421 0.08576 0.08935 0.09166 0.10671 C 0.09757 0.12407 0.07778 0.18866 0.09427 0.20301 C 0.11076 0.21736 0.15035 0.20509 0.19045 0.19305 " pathEditMode="relative" rAng="0" ptsTypes="aaaA">
                                      <p:cBhvr>
                                        <p:cTn id="10" dur="1000" fill="hold"/>
                                        <p:tgtEl>
                                          <p:spTgt spid="40">
                                            <p:txEl>
                                              <p:pRg st="0" end="0"/>
                                            </p:txEl>
                                          </p:spTgt>
                                        </p:tgtEl>
                                        <p:attrNameLst>
                                          <p:attrName>ppt_x</p:attrName>
                                          <p:attrName>ppt_y</p:attrName>
                                        </p:attrNameLst>
                                      </p:cBhvr>
                                      <p:rCtr x="6600" y="5400"/>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40">
                                            <p:txEl>
                                              <p:pRg st="0" end="0"/>
                                            </p:txEl>
                                          </p:spTgt>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40">
                                            <p:bg/>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p:bldP spid="40" grpId="0" build="allAtOnce" animBg="1"/>
      <p:bldP spid="42" grpId="0" animBg="1"/>
      <p:bldP spid="4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en-US" dirty="0" smtClean="0"/>
              <a:t>Clickers/Peer Instruction:</a:t>
            </a:r>
            <a:br>
              <a:rPr lang="en-US" dirty="0" smtClean="0"/>
            </a:br>
            <a:r>
              <a:rPr lang="en-US" dirty="0" smtClean="0"/>
              <a:t>Which statement is true?</a:t>
            </a:r>
            <a:endParaRPr lang="en-US" dirty="0"/>
          </a:p>
        </p:txBody>
      </p:sp>
      <p:sp>
        <p:nvSpPr>
          <p:cNvPr id="3" name="Content Placeholder 2"/>
          <p:cNvSpPr>
            <a:spLocks noGrp="1"/>
          </p:cNvSpPr>
          <p:nvPr>
            <p:ph idx="1"/>
          </p:nvPr>
        </p:nvSpPr>
        <p:spPr/>
        <p:txBody>
          <a:bodyPr/>
          <a:lstStyle/>
          <a:p>
            <a:r>
              <a:rPr lang="en-US" b="1" dirty="0" smtClean="0"/>
              <a:t>A: Using write-through caches removes the need for cache coherence</a:t>
            </a:r>
          </a:p>
          <a:p>
            <a:r>
              <a:rPr lang="en-US" b="1" dirty="0" smtClean="0"/>
              <a:t>B: Every processor store instruction must check contents of other caches</a:t>
            </a:r>
          </a:p>
          <a:p>
            <a:r>
              <a:rPr lang="en-US" b="1" dirty="0" smtClean="0"/>
              <a:t>C: Most processor load and store accesses only need to check in local private cache</a:t>
            </a:r>
          </a:p>
          <a:p>
            <a:r>
              <a:rPr lang="en-US" b="1" dirty="0" smtClean="0"/>
              <a:t>D: Only one processor can cache any memory location at one time</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1371600" y="2514600"/>
            <a:ext cx="6400800" cy="381000"/>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0"/>
            <a:ext cx="8229600" cy="1143000"/>
          </a:xfrm>
        </p:spPr>
        <p:txBody>
          <a:bodyPr/>
          <a:lstStyle/>
          <a:p>
            <a:r>
              <a:rPr lang="en-US" dirty="0" smtClean="0"/>
              <a:t>Cache Coherency Tracked by Block</a:t>
            </a:r>
            <a:endParaRPr lang="en-US" dirty="0"/>
          </a:p>
        </p:txBody>
      </p:sp>
      <p:sp>
        <p:nvSpPr>
          <p:cNvPr id="3" name="Content Placeholder 2"/>
          <p:cNvSpPr>
            <a:spLocks noGrp="1"/>
          </p:cNvSpPr>
          <p:nvPr>
            <p:ph idx="1"/>
          </p:nvPr>
        </p:nvSpPr>
        <p:spPr>
          <a:xfrm>
            <a:off x="457200" y="3962400"/>
            <a:ext cx="8229600" cy="2308435"/>
          </a:xfrm>
        </p:spPr>
        <p:txBody>
          <a:bodyPr>
            <a:normAutofit/>
          </a:bodyPr>
          <a:lstStyle/>
          <a:p>
            <a:r>
              <a:rPr lang="en-US" sz="2400" dirty="0" smtClean="0"/>
              <a:t>Suppose block size is 32 bytes</a:t>
            </a:r>
          </a:p>
          <a:p>
            <a:r>
              <a:rPr lang="en-US" sz="2400" dirty="0" smtClean="0"/>
              <a:t>Suppose Processor 0 reading and writing variable X, Processor 1 reading and writing variable Y</a:t>
            </a:r>
          </a:p>
          <a:p>
            <a:r>
              <a:rPr lang="en-US" sz="2400" dirty="0" smtClean="0"/>
              <a:t>Suppose in X location 4000,  Y in 4012</a:t>
            </a:r>
          </a:p>
          <a:p>
            <a:r>
              <a:rPr lang="en-US" sz="2400" dirty="0" smtClean="0"/>
              <a:t>What will happen?</a:t>
            </a:r>
          </a:p>
          <a:p>
            <a:endParaRPr lang="en-US" sz="2400"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27</a:t>
            </a:fld>
            <a:endParaRPr lang="en-US" dirty="0"/>
          </a:p>
        </p:txBody>
      </p:sp>
      <p:grpSp>
        <p:nvGrpSpPr>
          <p:cNvPr id="29" name="Group 28"/>
          <p:cNvGrpSpPr/>
          <p:nvPr/>
        </p:nvGrpSpPr>
        <p:grpSpPr>
          <a:xfrm>
            <a:off x="1524000" y="1143000"/>
            <a:ext cx="6096000" cy="2667000"/>
            <a:chOff x="1447800" y="3657600"/>
            <a:chExt cx="6096000" cy="2667000"/>
          </a:xfrm>
        </p:grpSpPr>
        <p:sp>
          <p:nvSpPr>
            <p:cNvPr id="7" name="Rectangle 6"/>
            <p:cNvSpPr/>
            <p:nvPr/>
          </p:nvSpPr>
          <p:spPr>
            <a:xfrm>
              <a:off x="1828800" y="3657600"/>
              <a:ext cx="1447800" cy="609600"/>
            </a:xfrm>
            <a:prstGeom prst="rect">
              <a:avLst/>
            </a:prstGeom>
            <a:solidFill>
              <a:srgbClr val="D7E4BD"/>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Processor 0</a:t>
              </a:r>
              <a:endParaRPr lang="en-US" dirty="0">
                <a:solidFill>
                  <a:schemeClr val="tx1"/>
                </a:solidFill>
              </a:endParaRPr>
            </a:p>
          </p:txBody>
        </p:sp>
        <p:sp>
          <p:nvSpPr>
            <p:cNvPr id="8" name="Rectangle 7"/>
            <p:cNvSpPr/>
            <p:nvPr/>
          </p:nvSpPr>
          <p:spPr>
            <a:xfrm>
              <a:off x="5181600" y="3657600"/>
              <a:ext cx="1447800" cy="609600"/>
            </a:xfrm>
            <a:prstGeom prst="rect">
              <a:avLst/>
            </a:prstGeom>
            <a:solidFill>
              <a:srgbClr val="E6B9B8"/>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Processor 1</a:t>
              </a:r>
              <a:endParaRPr lang="en-US" dirty="0">
                <a:solidFill>
                  <a:schemeClr val="tx1"/>
                </a:solidFill>
              </a:endParaRPr>
            </a:p>
          </p:txBody>
        </p:sp>
        <p:sp>
          <p:nvSpPr>
            <p:cNvPr id="9" name="Rectangle 8"/>
            <p:cNvSpPr/>
            <p:nvPr/>
          </p:nvSpPr>
          <p:spPr>
            <a:xfrm>
              <a:off x="1447800" y="5117068"/>
              <a:ext cx="1143000" cy="228600"/>
            </a:xfrm>
            <a:prstGeom prst="rect">
              <a:avLst/>
            </a:prstGeom>
            <a:solidFill>
              <a:schemeClr val="bg1"/>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4000</a:t>
              </a:r>
              <a:endParaRPr lang="en-US" dirty="0">
                <a:solidFill>
                  <a:schemeClr val="tx1"/>
                </a:solidFill>
              </a:endParaRPr>
            </a:p>
          </p:txBody>
        </p:sp>
        <p:sp>
          <p:nvSpPr>
            <p:cNvPr id="10" name="Rectangle 9"/>
            <p:cNvSpPr/>
            <p:nvPr/>
          </p:nvSpPr>
          <p:spPr>
            <a:xfrm>
              <a:off x="2743200" y="5117068"/>
              <a:ext cx="685800" cy="228600"/>
            </a:xfrm>
            <a:prstGeom prst="rect">
              <a:avLst/>
            </a:prstGeom>
            <a:solidFill>
              <a:srgbClr val="C3D69B"/>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4000</a:t>
              </a:r>
              <a:endParaRPr lang="en-US" dirty="0">
                <a:solidFill>
                  <a:schemeClr val="tx1"/>
                </a:solidFill>
              </a:endParaRPr>
            </a:p>
          </p:txBody>
        </p:sp>
        <p:sp>
          <p:nvSpPr>
            <p:cNvPr id="11" name="Rectangle 10"/>
            <p:cNvSpPr/>
            <p:nvPr/>
          </p:nvSpPr>
          <p:spPr>
            <a:xfrm>
              <a:off x="3429000" y="5117068"/>
              <a:ext cx="685800" cy="228600"/>
            </a:xfrm>
            <a:prstGeom prst="rect">
              <a:avLst/>
            </a:prstGeom>
            <a:solidFill>
              <a:schemeClr val="bg1"/>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4004</a:t>
              </a:r>
              <a:endParaRPr lang="en-US" dirty="0">
                <a:solidFill>
                  <a:schemeClr val="tx1"/>
                </a:solidFill>
              </a:endParaRPr>
            </a:p>
          </p:txBody>
        </p:sp>
        <p:sp>
          <p:nvSpPr>
            <p:cNvPr id="12" name="Rectangle 11"/>
            <p:cNvSpPr/>
            <p:nvPr/>
          </p:nvSpPr>
          <p:spPr>
            <a:xfrm>
              <a:off x="4114800" y="5117068"/>
              <a:ext cx="685800" cy="228600"/>
            </a:xfrm>
            <a:prstGeom prst="rect">
              <a:avLst/>
            </a:prstGeom>
            <a:solidFill>
              <a:schemeClr val="bg1"/>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4008</a:t>
              </a:r>
              <a:endParaRPr lang="en-US" dirty="0">
                <a:solidFill>
                  <a:schemeClr val="tx1"/>
                </a:solidFill>
              </a:endParaRPr>
            </a:p>
          </p:txBody>
        </p:sp>
        <p:sp>
          <p:nvSpPr>
            <p:cNvPr id="13" name="Rectangle 12"/>
            <p:cNvSpPr/>
            <p:nvPr/>
          </p:nvSpPr>
          <p:spPr>
            <a:xfrm>
              <a:off x="4800600" y="5117068"/>
              <a:ext cx="685800" cy="228600"/>
            </a:xfrm>
            <a:prstGeom prst="rect">
              <a:avLst/>
            </a:prstGeom>
            <a:solidFill>
              <a:schemeClr val="accent2">
                <a:lumMod val="40000"/>
                <a:lumOff val="60000"/>
              </a:schemeClr>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4012</a:t>
              </a:r>
              <a:endParaRPr lang="en-US" dirty="0">
                <a:solidFill>
                  <a:schemeClr val="tx1"/>
                </a:solidFill>
              </a:endParaRPr>
            </a:p>
          </p:txBody>
        </p:sp>
        <p:sp>
          <p:nvSpPr>
            <p:cNvPr id="14" name="Rectangle 13"/>
            <p:cNvSpPr/>
            <p:nvPr/>
          </p:nvSpPr>
          <p:spPr>
            <a:xfrm>
              <a:off x="5486400" y="5117068"/>
              <a:ext cx="685800" cy="228600"/>
            </a:xfrm>
            <a:prstGeom prst="rect">
              <a:avLst/>
            </a:prstGeom>
            <a:solidFill>
              <a:schemeClr val="bg1"/>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4016</a:t>
              </a:r>
              <a:endParaRPr lang="en-US" dirty="0">
                <a:solidFill>
                  <a:schemeClr val="tx1"/>
                </a:solidFill>
              </a:endParaRPr>
            </a:p>
          </p:txBody>
        </p:sp>
        <p:sp>
          <p:nvSpPr>
            <p:cNvPr id="15" name="Rectangle 14"/>
            <p:cNvSpPr/>
            <p:nvPr/>
          </p:nvSpPr>
          <p:spPr>
            <a:xfrm>
              <a:off x="6172200" y="5117068"/>
              <a:ext cx="685800" cy="228600"/>
            </a:xfrm>
            <a:prstGeom prst="rect">
              <a:avLst/>
            </a:prstGeom>
            <a:solidFill>
              <a:schemeClr val="bg1"/>
            </a:solidFill>
            <a:ln w="12700" cap="flat" cmpd="sng" algn="ctr">
              <a:solidFill>
                <a:schemeClr val="tx1"/>
              </a:solidFill>
              <a:prstDash val="dash"/>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a:xfrm>
              <a:off x="6858000" y="5117068"/>
              <a:ext cx="685800" cy="228600"/>
            </a:xfrm>
            <a:prstGeom prst="rect">
              <a:avLst/>
            </a:prstGeom>
            <a:solidFill>
              <a:schemeClr val="bg1"/>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4028</a:t>
              </a:r>
              <a:endParaRPr lang="en-US" dirty="0">
                <a:solidFill>
                  <a:schemeClr val="tx1"/>
                </a:solidFill>
              </a:endParaRPr>
            </a:p>
          </p:txBody>
        </p:sp>
        <p:sp>
          <p:nvSpPr>
            <p:cNvPr id="17" name="TextBox 16"/>
            <p:cNvSpPr txBox="1"/>
            <p:nvPr/>
          </p:nvSpPr>
          <p:spPr>
            <a:xfrm>
              <a:off x="1828800" y="5345668"/>
              <a:ext cx="498341" cy="369332"/>
            </a:xfrm>
            <a:prstGeom prst="rect">
              <a:avLst/>
            </a:prstGeom>
            <a:noFill/>
          </p:spPr>
          <p:txBody>
            <a:bodyPr wrap="none" rtlCol="0">
              <a:spAutoFit/>
            </a:bodyPr>
            <a:lstStyle/>
            <a:p>
              <a:r>
                <a:rPr lang="en-US" dirty="0" smtClean="0"/>
                <a:t>Tag</a:t>
              </a:r>
              <a:endParaRPr lang="en-US" dirty="0"/>
            </a:p>
          </p:txBody>
        </p:sp>
        <p:sp>
          <p:nvSpPr>
            <p:cNvPr id="18" name="TextBox 17"/>
            <p:cNvSpPr txBox="1"/>
            <p:nvPr/>
          </p:nvSpPr>
          <p:spPr>
            <a:xfrm>
              <a:off x="4800600" y="5345668"/>
              <a:ext cx="1954381" cy="369332"/>
            </a:xfrm>
            <a:prstGeom prst="rect">
              <a:avLst/>
            </a:prstGeom>
            <a:noFill/>
          </p:spPr>
          <p:txBody>
            <a:bodyPr wrap="none" rtlCol="0">
              <a:spAutoFit/>
            </a:bodyPr>
            <a:lstStyle/>
            <a:p>
              <a:r>
                <a:rPr lang="en-US" dirty="0" smtClean="0"/>
                <a:t>32-Byte Data Block</a:t>
              </a:r>
              <a:endParaRPr lang="en-US" dirty="0"/>
            </a:p>
          </p:txBody>
        </p:sp>
        <p:cxnSp>
          <p:nvCxnSpPr>
            <p:cNvPr id="20" name="Straight Arrow Connector 19"/>
            <p:cNvCxnSpPr>
              <a:stCxn id="7" idx="2"/>
              <a:endCxn id="10" idx="0"/>
            </p:cNvCxnSpPr>
            <p:nvPr/>
          </p:nvCxnSpPr>
          <p:spPr>
            <a:xfrm rot="16200000" flipH="1">
              <a:off x="2394466" y="4425434"/>
              <a:ext cx="849868" cy="5334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8" idx="2"/>
              <a:endCxn id="13" idx="0"/>
            </p:cNvCxnSpPr>
            <p:nvPr/>
          </p:nvCxnSpPr>
          <p:spPr>
            <a:xfrm rot="5400000">
              <a:off x="5099566" y="4311134"/>
              <a:ext cx="849868" cy="7620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1828800" y="4495800"/>
              <a:ext cx="1447800" cy="381000"/>
            </a:xfrm>
            <a:prstGeom prst="rect">
              <a:avLst/>
            </a:prstGeom>
            <a:solidFill>
              <a:schemeClr val="accent3">
                <a:lumMod val="40000"/>
                <a:lumOff val="60000"/>
              </a:schemeClr>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Cache 0</a:t>
              </a:r>
              <a:endParaRPr lang="en-US" dirty="0">
                <a:solidFill>
                  <a:schemeClr val="tx1"/>
                </a:solidFill>
              </a:endParaRPr>
            </a:p>
          </p:txBody>
        </p:sp>
        <p:sp>
          <p:nvSpPr>
            <p:cNvPr id="26" name="Rectangle 25"/>
            <p:cNvSpPr/>
            <p:nvPr/>
          </p:nvSpPr>
          <p:spPr>
            <a:xfrm>
              <a:off x="5181600" y="4495800"/>
              <a:ext cx="1447800" cy="381000"/>
            </a:xfrm>
            <a:prstGeom prst="rect">
              <a:avLst/>
            </a:prstGeom>
            <a:solidFill>
              <a:srgbClr val="E6B9B8"/>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Cache 1</a:t>
              </a:r>
              <a:endParaRPr lang="en-US" dirty="0">
                <a:solidFill>
                  <a:schemeClr val="tx1"/>
                </a:solidFill>
              </a:endParaRPr>
            </a:p>
          </p:txBody>
        </p:sp>
        <p:sp>
          <p:nvSpPr>
            <p:cNvPr id="27" name="Rectangle 26"/>
            <p:cNvSpPr/>
            <p:nvPr/>
          </p:nvSpPr>
          <p:spPr>
            <a:xfrm>
              <a:off x="3200400" y="5791200"/>
              <a:ext cx="2514600" cy="533400"/>
            </a:xfrm>
            <a:prstGeom prst="rect">
              <a:avLst/>
            </a:prstGeom>
            <a:solidFill>
              <a:schemeClr val="bg1"/>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Memory</a:t>
              </a:r>
              <a:endParaRPr lang="en-US" dirty="0">
                <a:solidFill>
                  <a:schemeClr val="tx1"/>
                </a:solidFill>
              </a:endParaRPr>
            </a:p>
          </p:txBody>
        </p:sp>
        <p:cxnSp>
          <p:nvCxnSpPr>
            <p:cNvPr id="28" name="Straight Arrow Connector 27"/>
            <p:cNvCxnSpPr>
              <a:stCxn id="12" idx="2"/>
              <a:endCxn id="27" idx="0"/>
            </p:cNvCxnSpPr>
            <p:nvPr/>
          </p:nvCxnSpPr>
          <p:spPr>
            <a:xfrm rot="5400000">
              <a:off x="4234934" y="5568434"/>
              <a:ext cx="445532" cy="158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Coherency Tracked by Cache Block</a:t>
            </a:r>
            <a:endParaRPr lang="en-US" dirty="0"/>
          </a:p>
        </p:txBody>
      </p:sp>
      <p:sp>
        <p:nvSpPr>
          <p:cNvPr id="3" name="Content Placeholder 2"/>
          <p:cNvSpPr>
            <a:spLocks noGrp="1"/>
          </p:cNvSpPr>
          <p:nvPr>
            <p:ph idx="1"/>
          </p:nvPr>
        </p:nvSpPr>
        <p:spPr/>
        <p:txBody>
          <a:bodyPr/>
          <a:lstStyle/>
          <a:p>
            <a:r>
              <a:rPr lang="en-US" dirty="0" smtClean="0"/>
              <a:t>Block ping-pongs between two caches even though processors are accessing disjoint variables</a:t>
            </a:r>
          </a:p>
          <a:p>
            <a:r>
              <a:rPr lang="en-US" dirty="0" smtClean="0"/>
              <a:t>Effect called </a:t>
            </a:r>
            <a:r>
              <a:rPr lang="en-US" i="1" dirty="0" smtClean="0">
                <a:solidFill>
                  <a:srgbClr val="3366FF"/>
                </a:solidFill>
              </a:rPr>
              <a:t>false sharing </a:t>
            </a:r>
          </a:p>
          <a:p>
            <a:r>
              <a:rPr lang="en-US" dirty="0" smtClean="0"/>
              <a:t>How can you prevent it?</a:t>
            </a:r>
          </a:p>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28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pPr>
              <a:lnSpc>
                <a:spcPct val="85000"/>
              </a:lnSpc>
            </a:pPr>
            <a:r>
              <a:rPr lang="en-US" dirty="0" smtClean="0"/>
              <a:t>Review: Understanding Cache Misses:</a:t>
            </a:r>
            <a:br>
              <a:rPr lang="en-US" dirty="0" smtClean="0"/>
            </a:br>
            <a:r>
              <a:rPr lang="en-US" dirty="0" smtClean="0"/>
              <a:t>The 3Cs</a:t>
            </a:r>
          </a:p>
        </p:txBody>
      </p:sp>
      <p:sp>
        <p:nvSpPr>
          <p:cNvPr id="1602563" name="Rectangle 3"/>
          <p:cNvSpPr>
            <a:spLocks noGrp="1" noChangeArrowheads="1"/>
          </p:cNvSpPr>
          <p:nvPr>
            <p:ph type="body" idx="1"/>
          </p:nvPr>
        </p:nvSpPr>
        <p:spPr/>
        <p:txBody>
          <a:bodyPr>
            <a:normAutofit fontScale="70000" lnSpcReduction="20000"/>
          </a:bodyPr>
          <a:lstStyle/>
          <a:p>
            <a:pPr>
              <a:buClr>
                <a:schemeClr val="tx1"/>
              </a:buClr>
              <a:defRPr/>
            </a:pPr>
            <a:r>
              <a:rPr lang="en-US" dirty="0" smtClean="0">
                <a:solidFill>
                  <a:srgbClr val="FF0000"/>
                </a:solidFill>
              </a:rPr>
              <a:t>Compulsory </a:t>
            </a:r>
            <a:r>
              <a:rPr lang="en-US" dirty="0" smtClean="0"/>
              <a:t>(cold start or process migration, 1</a:t>
            </a:r>
            <a:r>
              <a:rPr lang="en-US" baseline="30000" dirty="0" smtClean="0"/>
              <a:t>st</a:t>
            </a:r>
            <a:r>
              <a:rPr lang="en-US" dirty="0" smtClean="0"/>
              <a:t> reference):</a:t>
            </a:r>
          </a:p>
          <a:p>
            <a:pPr lvl="1">
              <a:defRPr/>
            </a:pPr>
            <a:r>
              <a:rPr lang="en-US" dirty="0" smtClean="0"/>
              <a:t>First access to block, impossible to avoid; small effect for long-running programs</a:t>
            </a:r>
          </a:p>
          <a:p>
            <a:pPr lvl="1">
              <a:defRPr/>
            </a:pPr>
            <a:r>
              <a:rPr lang="en-US" dirty="0" smtClean="0"/>
              <a:t>Solution: increase block size (increases miss penalty; very large blocks could increase miss rate)</a:t>
            </a:r>
          </a:p>
          <a:p>
            <a:pPr>
              <a:buClr>
                <a:schemeClr val="tx1"/>
              </a:buClr>
              <a:defRPr/>
            </a:pPr>
            <a:r>
              <a:rPr lang="en-US" dirty="0" smtClean="0">
                <a:solidFill>
                  <a:srgbClr val="FF0000"/>
                </a:solidFill>
              </a:rPr>
              <a:t>Capacity</a:t>
            </a:r>
            <a:r>
              <a:rPr lang="en-US" dirty="0"/>
              <a:t> </a:t>
            </a:r>
            <a:r>
              <a:rPr lang="en-US" dirty="0" smtClean="0"/>
              <a:t>(not compulsory and…)</a:t>
            </a:r>
          </a:p>
          <a:p>
            <a:pPr lvl="1">
              <a:defRPr/>
            </a:pPr>
            <a:r>
              <a:rPr lang="en-US" dirty="0" smtClean="0"/>
              <a:t>Cache cannot contain all blocks accessed by the program </a:t>
            </a:r>
            <a:r>
              <a:rPr lang="en-US" b="1" i="1" dirty="0" smtClean="0"/>
              <a:t>even with perfect replacement policy in fully associative cache</a:t>
            </a:r>
          </a:p>
          <a:p>
            <a:pPr lvl="1">
              <a:defRPr/>
            </a:pPr>
            <a:r>
              <a:rPr lang="en-US" dirty="0" smtClean="0"/>
              <a:t>Solution: increase cache size (may increase access time)</a:t>
            </a:r>
          </a:p>
          <a:p>
            <a:pPr>
              <a:buClr>
                <a:schemeClr val="tx1"/>
              </a:buClr>
              <a:defRPr/>
            </a:pPr>
            <a:r>
              <a:rPr lang="en-US" dirty="0" smtClean="0">
                <a:solidFill>
                  <a:srgbClr val="FF0000"/>
                </a:solidFill>
              </a:rPr>
              <a:t>Conflict </a:t>
            </a:r>
            <a:r>
              <a:rPr lang="en-US" dirty="0" smtClean="0"/>
              <a:t>(not compulsory or capacity and…):</a:t>
            </a:r>
          </a:p>
          <a:p>
            <a:pPr lvl="1">
              <a:defRPr/>
            </a:pPr>
            <a:r>
              <a:rPr lang="en-US" dirty="0" smtClean="0"/>
              <a:t>Multiple memory locations map to the same cache location</a:t>
            </a:r>
          </a:p>
          <a:p>
            <a:pPr lvl="1">
              <a:defRPr/>
            </a:pPr>
            <a:r>
              <a:rPr lang="en-US" dirty="0" smtClean="0"/>
              <a:t>Solution 1: increase cache size</a:t>
            </a:r>
          </a:p>
          <a:p>
            <a:pPr lvl="1">
              <a:defRPr/>
            </a:pPr>
            <a:r>
              <a:rPr lang="en-US" dirty="0" smtClean="0"/>
              <a:t>Solution 2: increase associativity (may increase access time)</a:t>
            </a:r>
          </a:p>
          <a:p>
            <a:pPr lvl="1">
              <a:defRPr/>
            </a:pPr>
            <a:r>
              <a:rPr lang="en-US" dirty="0" smtClean="0"/>
              <a:t>Solution 3: improve replacement policy, e.g.. LRU</a:t>
            </a:r>
            <a:endParaRPr lang="en-US" dirty="0"/>
          </a:p>
        </p:txBody>
      </p:sp>
      <p:sp>
        <p:nvSpPr>
          <p:cNvPr id="10" name="Slide Number Placeholder 9"/>
          <p:cNvSpPr>
            <a:spLocks noGrp="1"/>
          </p:cNvSpPr>
          <p:nvPr>
            <p:ph type="sldNum" sz="quarter" idx="12"/>
          </p:nvPr>
        </p:nvSpPr>
        <p:spPr/>
        <p:txBody>
          <a:bodyPr/>
          <a:lstStyle/>
          <a:p>
            <a:fld id="{3CC63E4C-4642-794D-A2FD-70F6B81535F5}" type="slidenum">
              <a:rPr lang="en-US" smtClean="0"/>
              <a:pPr/>
              <a:t>29</a:t>
            </a:fld>
            <a:endParaRPr lang="en-US" dirty="0"/>
          </a:p>
        </p:txBody>
      </p:sp>
    </p:spTree>
    <p:extLst>
      <p:ext uri="{BB962C8B-B14F-4D97-AF65-F5344CB8AC3E}">
        <p14:creationId xmlns:p14="http://schemas.microsoft.com/office/powerpoint/2010/main" val="24360953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2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025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025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025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025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0256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0256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0256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0256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0256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0256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256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7" name="Slide Number Placeholder 11"/>
          <p:cNvSpPr>
            <a:spLocks noGrp="1"/>
          </p:cNvSpPr>
          <p:nvPr>
            <p:ph type="sldNum" sz="quarter" idx="10"/>
          </p:nvPr>
        </p:nvSpPr>
        <p:spPr>
          <a:noFill/>
        </p:spPr>
        <p:txBody>
          <a:bodyPr/>
          <a:lstStyle/>
          <a:p>
            <a:fld id="{318A5DC7-8BDF-994F-9CC6-B289B75E5426}" type="slidenum">
              <a:rPr lang="en-US" smtClean="0"/>
              <a:pPr/>
              <a:t>3</a:t>
            </a:fld>
            <a:endParaRPr lang="en-US" dirty="0" smtClean="0"/>
          </a:p>
        </p:txBody>
      </p:sp>
      <p:sp>
        <p:nvSpPr>
          <p:cNvPr id="53258" name="TextBox 12"/>
          <p:cNvSpPr txBox="1">
            <a:spLocks noChangeArrowheads="1"/>
          </p:cNvSpPr>
          <p:nvPr/>
        </p:nvSpPr>
        <p:spPr bwMode="auto">
          <a:xfrm>
            <a:off x="685800" y="482599"/>
            <a:ext cx="7315200" cy="3570208"/>
          </a:xfrm>
          <a:prstGeom prst="rect">
            <a:avLst/>
          </a:prstGeom>
          <a:noFill/>
          <a:ln w="9525">
            <a:noFill/>
            <a:miter lim="800000"/>
            <a:headEnd/>
            <a:tailEnd/>
          </a:ln>
        </p:spPr>
        <p:txBody>
          <a:bodyPr>
            <a:prstTxWarp prst="textNoShape">
              <a:avLst/>
            </a:prstTxWarp>
            <a:spAutoFit/>
          </a:bodyPr>
          <a:lstStyle/>
          <a:p>
            <a:pPr>
              <a:spcBef>
                <a:spcPts val="3000"/>
              </a:spcBef>
            </a:pPr>
            <a:r>
              <a:rPr lang="en-US" sz="2800" b="1" dirty="0" smtClean="0">
                <a:solidFill>
                  <a:srgbClr val="000000"/>
                </a:solidFill>
              </a:rPr>
              <a:t>Clickers:  </a:t>
            </a:r>
            <a:r>
              <a:rPr lang="en-US" sz="2800" dirty="0" smtClean="0"/>
              <a:t>Consider the following code when executed </a:t>
            </a:r>
            <a:r>
              <a:rPr lang="en-US" sz="2800" i="1" dirty="0" smtClean="0"/>
              <a:t>concurrently</a:t>
            </a:r>
            <a:r>
              <a:rPr lang="en-US" sz="2800" dirty="0" smtClean="0"/>
              <a:t> by two threads.</a:t>
            </a:r>
          </a:p>
          <a:p>
            <a:pPr>
              <a:spcBef>
                <a:spcPts val="1800"/>
              </a:spcBef>
            </a:pPr>
            <a:r>
              <a:rPr lang="en-US" sz="2800" dirty="0" smtClean="0"/>
              <a:t>What possible values can result in *($s0)?</a:t>
            </a:r>
          </a:p>
          <a:p>
            <a:pPr>
              <a:spcBef>
                <a:spcPts val="1800"/>
              </a:spcBef>
              <a:buNone/>
            </a:pPr>
            <a:r>
              <a:rPr lang="en-US" sz="2800" dirty="0" smtClean="0">
                <a:latin typeface="Courier New" pitchFamily="49" charset="0"/>
                <a:cs typeface="Courier New" pitchFamily="49" charset="0"/>
              </a:rPr>
              <a:t>		# *($s0) = 100</a:t>
            </a:r>
          </a:p>
          <a:p>
            <a:pPr>
              <a:buNone/>
            </a:pPr>
            <a:r>
              <a:rPr lang="en-US" sz="2800" dirty="0" smtClean="0">
                <a:latin typeface="Courier New" pitchFamily="49" charset="0"/>
                <a:cs typeface="Courier New" pitchFamily="49" charset="0"/>
              </a:rPr>
              <a:t>		</a:t>
            </a:r>
            <a:r>
              <a:rPr lang="en-US" sz="2800" dirty="0" err="1" smtClean="0">
                <a:latin typeface="Courier New" pitchFamily="49" charset="0"/>
                <a:cs typeface="Courier New" pitchFamily="49" charset="0"/>
              </a:rPr>
              <a:t>lw</a:t>
            </a:r>
            <a:r>
              <a:rPr lang="en-US" sz="2800" dirty="0" smtClean="0">
                <a:latin typeface="Courier New" pitchFamily="49" charset="0"/>
                <a:cs typeface="Courier New" pitchFamily="49" charset="0"/>
              </a:rPr>
              <a:t>   $t0,0($s0)</a:t>
            </a:r>
          </a:p>
          <a:p>
            <a:pPr>
              <a:buNone/>
            </a:pPr>
            <a:r>
              <a:rPr lang="en-US" sz="2800" dirty="0" smtClean="0">
                <a:latin typeface="Courier New" pitchFamily="49" charset="0"/>
                <a:cs typeface="Courier New" pitchFamily="49" charset="0"/>
              </a:rPr>
              <a:t>		</a:t>
            </a:r>
            <a:r>
              <a:rPr lang="en-US" sz="2800" dirty="0" err="1" smtClean="0">
                <a:latin typeface="Courier New" pitchFamily="49" charset="0"/>
                <a:cs typeface="Courier New" pitchFamily="49" charset="0"/>
              </a:rPr>
              <a:t>addi</a:t>
            </a:r>
            <a:r>
              <a:rPr lang="en-US" sz="2800" dirty="0" smtClean="0">
                <a:latin typeface="Courier New" pitchFamily="49" charset="0"/>
                <a:cs typeface="Courier New" pitchFamily="49" charset="0"/>
              </a:rPr>
              <a:t> $t0,$t0,1</a:t>
            </a:r>
          </a:p>
          <a:p>
            <a:pPr>
              <a:buNone/>
            </a:pPr>
            <a:r>
              <a:rPr lang="en-US" sz="2800" dirty="0" smtClean="0">
                <a:latin typeface="Courier New" pitchFamily="49" charset="0"/>
                <a:cs typeface="Courier New" pitchFamily="49" charset="0"/>
              </a:rPr>
              <a:t>		</a:t>
            </a:r>
            <a:r>
              <a:rPr lang="en-US" sz="2800" dirty="0" err="1" smtClean="0">
                <a:latin typeface="Courier New" pitchFamily="49" charset="0"/>
                <a:cs typeface="Courier New" pitchFamily="49" charset="0"/>
              </a:rPr>
              <a:t>sw</a:t>
            </a:r>
            <a:r>
              <a:rPr lang="en-US" sz="2800" dirty="0" smtClean="0">
                <a:latin typeface="Courier New" pitchFamily="49" charset="0"/>
                <a:cs typeface="Courier New" pitchFamily="49" charset="0"/>
              </a:rPr>
              <a:t>   $t0,0($s0)</a:t>
            </a:r>
          </a:p>
        </p:txBody>
      </p:sp>
      <p:grpSp>
        <p:nvGrpSpPr>
          <p:cNvPr id="2" name="Group 17"/>
          <p:cNvGrpSpPr/>
          <p:nvPr/>
        </p:nvGrpSpPr>
        <p:grpSpPr>
          <a:xfrm>
            <a:off x="914399" y="4297680"/>
            <a:ext cx="6689725" cy="2011680"/>
            <a:chOff x="7955280" y="3293581"/>
            <a:chExt cx="3383280" cy="2011680"/>
          </a:xfrm>
        </p:grpSpPr>
        <p:grpSp>
          <p:nvGrpSpPr>
            <p:cNvPr id="3" name="Group 10"/>
            <p:cNvGrpSpPr>
              <a:grpSpLocks/>
            </p:cNvGrpSpPr>
            <p:nvPr/>
          </p:nvGrpSpPr>
          <p:grpSpPr bwMode="auto">
            <a:xfrm>
              <a:off x="8046720" y="3385022"/>
              <a:ext cx="3206931" cy="523221"/>
              <a:chOff x="960651" y="1539289"/>
              <a:chExt cx="3206831" cy="392422"/>
            </a:xfrm>
          </p:grpSpPr>
          <p:sp>
            <p:nvSpPr>
              <p:cNvPr id="53259" name="TextBox 2"/>
              <p:cNvSpPr txBox="1">
                <a:spLocks noChangeArrowheads="1"/>
              </p:cNvSpPr>
              <p:nvPr/>
            </p:nvSpPr>
            <p:spPr bwMode="auto">
              <a:xfrm>
                <a:off x="1515805" y="1539289"/>
                <a:ext cx="2651677" cy="392422"/>
              </a:xfrm>
              <a:prstGeom prst="rect">
                <a:avLst/>
              </a:prstGeom>
              <a:noFill/>
              <a:ln w="9525">
                <a:noFill/>
                <a:miter lim="800000"/>
                <a:headEnd/>
                <a:tailEnd/>
              </a:ln>
            </p:spPr>
            <p:txBody>
              <a:bodyPr wrap="square">
                <a:prstTxWarp prst="textNoShape">
                  <a:avLst/>
                </a:prstTxWarp>
                <a:spAutoFit/>
              </a:bodyPr>
              <a:lstStyle/>
              <a:p>
                <a:r>
                  <a:rPr lang="en-US" sz="2800" b="1" dirty="0" smtClean="0">
                    <a:solidFill>
                      <a:srgbClr val="FF8000"/>
                    </a:solidFill>
                  </a:rPr>
                  <a:t>A: 101 or 102</a:t>
                </a:r>
                <a:endParaRPr lang="en-US" sz="2800" b="1" dirty="0">
                  <a:solidFill>
                    <a:srgbClr val="FF8000"/>
                  </a:solidFill>
                  <a:latin typeface="Symbol" pitchFamily="1" charset="2"/>
                </a:endParaRPr>
              </a:p>
            </p:txBody>
          </p:sp>
          <p:sp>
            <p:nvSpPr>
              <p:cNvPr id="53260" name="Rectangle 6"/>
              <p:cNvSpPr>
                <a:spLocks noChangeArrowheads="1"/>
              </p:cNvSpPr>
              <p:nvPr/>
            </p:nvSpPr>
            <p:spPr bwMode="auto">
              <a:xfrm>
                <a:off x="960651" y="1614727"/>
                <a:ext cx="93391" cy="277003"/>
              </a:xfrm>
              <a:prstGeom prst="rect">
                <a:avLst/>
              </a:prstGeom>
              <a:noFill/>
              <a:ln w="9525">
                <a:noFill/>
                <a:miter lim="800000"/>
                <a:headEnd/>
                <a:tailEnd/>
              </a:ln>
            </p:spPr>
            <p:txBody>
              <a:bodyPr wrap="none">
                <a:prstTxWarp prst="textNoShape">
                  <a:avLst/>
                </a:prstTxWarp>
                <a:spAutoFit/>
              </a:bodyPr>
              <a:lstStyle/>
              <a:p>
                <a:endParaRPr lang="en-US" dirty="0"/>
              </a:p>
            </p:txBody>
          </p:sp>
        </p:grpSp>
        <p:grpSp>
          <p:nvGrpSpPr>
            <p:cNvPr id="4" name="Group 2"/>
            <p:cNvGrpSpPr/>
            <p:nvPr/>
          </p:nvGrpSpPr>
          <p:grpSpPr>
            <a:xfrm>
              <a:off x="8046720" y="3842221"/>
              <a:ext cx="3206931" cy="523220"/>
              <a:chOff x="960438" y="3058949"/>
              <a:chExt cx="3206931" cy="523220"/>
            </a:xfrm>
          </p:grpSpPr>
          <p:sp>
            <p:nvSpPr>
              <p:cNvPr id="53250" name="TextBox 3"/>
              <p:cNvSpPr txBox="1">
                <a:spLocks noChangeArrowheads="1"/>
              </p:cNvSpPr>
              <p:nvPr/>
            </p:nvSpPr>
            <p:spPr bwMode="auto">
              <a:xfrm>
                <a:off x="1515609" y="3058949"/>
                <a:ext cx="2651760" cy="523220"/>
              </a:xfrm>
              <a:prstGeom prst="rect">
                <a:avLst/>
              </a:prstGeom>
              <a:noFill/>
              <a:ln w="9525">
                <a:noFill/>
                <a:miter lim="800000"/>
                <a:headEnd/>
                <a:tailEnd/>
              </a:ln>
            </p:spPr>
            <p:txBody>
              <a:bodyPr>
                <a:prstTxWarp prst="textNoShape">
                  <a:avLst/>
                </a:prstTxWarp>
                <a:spAutoFit/>
              </a:bodyPr>
              <a:lstStyle/>
              <a:p>
                <a:r>
                  <a:rPr lang="en-US" sz="2800" b="1" dirty="0" smtClean="0">
                    <a:solidFill>
                      <a:srgbClr val="408000"/>
                    </a:solidFill>
                  </a:rPr>
                  <a:t>B: 100, 101, or 102</a:t>
                </a:r>
                <a:endParaRPr lang="en-US" sz="2800" b="1" dirty="0">
                  <a:solidFill>
                    <a:srgbClr val="408000"/>
                  </a:solidFill>
                  <a:latin typeface="Symbol" pitchFamily="1" charset="2"/>
                </a:endParaRPr>
              </a:p>
            </p:txBody>
          </p:sp>
          <p:sp>
            <p:nvSpPr>
              <p:cNvPr id="53254" name="Rectangle 7"/>
              <p:cNvSpPr>
                <a:spLocks noChangeArrowheads="1"/>
              </p:cNvSpPr>
              <p:nvPr/>
            </p:nvSpPr>
            <p:spPr bwMode="auto">
              <a:xfrm>
                <a:off x="960438" y="3159533"/>
                <a:ext cx="93393" cy="369332"/>
              </a:xfrm>
              <a:prstGeom prst="rect">
                <a:avLst/>
              </a:prstGeom>
              <a:noFill/>
              <a:ln w="9525">
                <a:noFill/>
                <a:miter lim="800000"/>
                <a:headEnd/>
                <a:tailEnd/>
              </a:ln>
            </p:spPr>
            <p:txBody>
              <a:bodyPr wrap="none">
                <a:prstTxWarp prst="textNoShape">
                  <a:avLst/>
                </a:prstTxWarp>
                <a:spAutoFit/>
              </a:bodyPr>
              <a:lstStyle/>
              <a:p>
                <a:endParaRPr lang="en-US" dirty="0"/>
              </a:p>
            </p:txBody>
          </p:sp>
        </p:grpSp>
        <p:grpSp>
          <p:nvGrpSpPr>
            <p:cNvPr id="5" name="Group 3"/>
            <p:cNvGrpSpPr/>
            <p:nvPr/>
          </p:nvGrpSpPr>
          <p:grpSpPr>
            <a:xfrm>
              <a:off x="8046720" y="4299421"/>
              <a:ext cx="3206931" cy="523220"/>
              <a:chOff x="960438" y="4064789"/>
              <a:chExt cx="3206931" cy="523220"/>
            </a:xfrm>
          </p:grpSpPr>
          <p:sp>
            <p:nvSpPr>
              <p:cNvPr id="53251" name="TextBox 4"/>
              <p:cNvSpPr txBox="1">
                <a:spLocks noChangeArrowheads="1"/>
              </p:cNvSpPr>
              <p:nvPr/>
            </p:nvSpPr>
            <p:spPr bwMode="auto">
              <a:xfrm>
                <a:off x="1515609" y="4064789"/>
                <a:ext cx="2651760" cy="523220"/>
              </a:xfrm>
              <a:prstGeom prst="rect">
                <a:avLst/>
              </a:prstGeom>
              <a:noFill/>
              <a:ln w="9525">
                <a:noFill/>
                <a:miter lim="800000"/>
                <a:headEnd/>
                <a:tailEnd/>
              </a:ln>
            </p:spPr>
            <p:txBody>
              <a:bodyPr>
                <a:prstTxWarp prst="textNoShape">
                  <a:avLst/>
                </a:prstTxWarp>
                <a:spAutoFit/>
              </a:bodyPr>
              <a:lstStyle/>
              <a:p>
                <a:r>
                  <a:rPr lang="en-US" sz="2800" b="1" dirty="0" smtClean="0">
                    <a:solidFill>
                      <a:srgbClr val="FF66A0"/>
                    </a:solidFill>
                  </a:rPr>
                  <a:t>C: 100 or 101</a:t>
                </a:r>
                <a:endParaRPr lang="en-US" sz="2800" b="1" dirty="0">
                  <a:solidFill>
                    <a:srgbClr val="FF66A0"/>
                  </a:solidFill>
                  <a:latin typeface="Symbol" pitchFamily="1" charset="2"/>
                </a:endParaRPr>
              </a:p>
            </p:txBody>
          </p:sp>
          <p:sp>
            <p:nvSpPr>
              <p:cNvPr id="53255" name="Rectangle 8"/>
              <p:cNvSpPr>
                <a:spLocks noChangeArrowheads="1"/>
              </p:cNvSpPr>
              <p:nvPr/>
            </p:nvSpPr>
            <p:spPr bwMode="auto">
              <a:xfrm>
                <a:off x="960438" y="4165373"/>
                <a:ext cx="93393" cy="369332"/>
              </a:xfrm>
              <a:prstGeom prst="rect">
                <a:avLst/>
              </a:prstGeom>
              <a:noFill/>
              <a:ln w="9525">
                <a:noFill/>
                <a:miter lim="800000"/>
                <a:headEnd/>
                <a:tailEnd/>
              </a:ln>
            </p:spPr>
            <p:txBody>
              <a:bodyPr wrap="none">
                <a:prstTxWarp prst="textNoShape">
                  <a:avLst/>
                </a:prstTxWarp>
                <a:spAutoFit/>
              </a:bodyPr>
              <a:lstStyle/>
              <a:p>
                <a:endParaRPr lang="en-US" dirty="0"/>
              </a:p>
            </p:txBody>
          </p:sp>
        </p:grpSp>
        <p:grpSp>
          <p:nvGrpSpPr>
            <p:cNvPr id="6" name="Group 4"/>
            <p:cNvGrpSpPr/>
            <p:nvPr/>
          </p:nvGrpSpPr>
          <p:grpSpPr>
            <a:xfrm>
              <a:off x="8046720" y="4757158"/>
              <a:ext cx="3206929" cy="523220"/>
              <a:chOff x="947738" y="5068888"/>
              <a:chExt cx="3206929" cy="523220"/>
            </a:xfrm>
          </p:grpSpPr>
          <p:sp>
            <p:nvSpPr>
              <p:cNvPr id="53252" name="TextBox 5"/>
              <p:cNvSpPr txBox="1">
                <a:spLocks noChangeArrowheads="1"/>
              </p:cNvSpPr>
              <p:nvPr/>
            </p:nvSpPr>
            <p:spPr bwMode="auto">
              <a:xfrm>
                <a:off x="1502907" y="5068888"/>
                <a:ext cx="2651760" cy="523220"/>
              </a:xfrm>
              <a:prstGeom prst="rect">
                <a:avLst/>
              </a:prstGeom>
              <a:noFill/>
              <a:ln w="9525">
                <a:noFill/>
                <a:miter lim="800000"/>
                <a:headEnd/>
                <a:tailEnd/>
              </a:ln>
            </p:spPr>
            <p:txBody>
              <a:bodyPr wrap="square">
                <a:prstTxWarp prst="textNoShape">
                  <a:avLst/>
                </a:prstTxWarp>
                <a:spAutoFit/>
              </a:bodyPr>
              <a:lstStyle/>
              <a:p>
                <a:r>
                  <a:rPr lang="en-US" sz="2800" b="1" dirty="0" smtClean="0">
                    <a:ln>
                      <a:solidFill>
                        <a:schemeClr val="tx1"/>
                      </a:solidFill>
                    </a:ln>
                    <a:solidFill>
                      <a:srgbClr val="FFE860"/>
                    </a:solidFill>
                  </a:rPr>
                  <a:t>D: 102</a:t>
                </a:r>
                <a:endParaRPr lang="en-US" sz="2800" b="1" dirty="0">
                  <a:ln>
                    <a:solidFill>
                      <a:schemeClr val="tx1"/>
                    </a:solidFill>
                  </a:ln>
                  <a:solidFill>
                    <a:srgbClr val="FFE860"/>
                  </a:solidFill>
                  <a:latin typeface="Symbol" pitchFamily="1" charset="2"/>
                </a:endParaRPr>
              </a:p>
            </p:txBody>
          </p:sp>
          <p:sp>
            <p:nvSpPr>
              <p:cNvPr id="53256" name="Rectangle 9"/>
              <p:cNvSpPr>
                <a:spLocks noChangeArrowheads="1"/>
              </p:cNvSpPr>
              <p:nvPr/>
            </p:nvSpPr>
            <p:spPr bwMode="auto">
              <a:xfrm>
                <a:off x="947738" y="5168935"/>
                <a:ext cx="93393" cy="369332"/>
              </a:xfrm>
              <a:prstGeom prst="rect">
                <a:avLst/>
              </a:prstGeom>
              <a:noFill/>
              <a:ln w="9525">
                <a:noFill/>
                <a:miter lim="800000"/>
                <a:headEnd/>
                <a:tailEnd/>
              </a:ln>
            </p:spPr>
            <p:txBody>
              <a:bodyPr wrap="none">
                <a:prstTxWarp prst="textNoShape">
                  <a:avLst/>
                </a:prstTxWarp>
                <a:spAutoFit/>
              </a:bodyPr>
              <a:lstStyle/>
              <a:p>
                <a:endParaRPr lang="en-US" dirty="0"/>
              </a:p>
            </p:txBody>
          </p:sp>
        </p:grpSp>
        <p:sp>
          <p:nvSpPr>
            <p:cNvPr id="17" name="Rectangle 16"/>
            <p:cNvSpPr/>
            <p:nvPr/>
          </p:nvSpPr>
          <p:spPr>
            <a:xfrm>
              <a:off x="7955280" y="3293581"/>
              <a:ext cx="3383280" cy="2011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976587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Fourth “C” of Cache Misses:</a:t>
            </a:r>
            <a:br>
              <a:rPr lang="en-US" dirty="0" smtClean="0"/>
            </a:br>
            <a:r>
              <a:rPr lang="en-US" i="1" dirty="0" smtClean="0"/>
              <a:t>Coherence </a:t>
            </a:r>
            <a:r>
              <a:rPr lang="en-US" dirty="0" smtClean="0"/>
              <a:t>Misses</a:t>
            </a:r>
            <a:endParaRPr lang="en-US" dirty="0"/>
          </a:p>
        </p:txBody>
      </p:sp>
      <p:sp>
        <p:nvSpPr>
          <p:cNvPr id="3" name="Content Placeholder 2"/>
          <p:cNvSpPr>
            <a:spLocks noGrp="1"/>
          </p:cNvSpPr>
          <p:nvPr>
            <p:ph idx="1"/>
          </p:nvPr>
        </p:nvSpPr>
        <p:spPr/>
        <p:txBody>
          <a:bodyPr/>
          <a:lstStyle/>
          <a:p>
            <a:r>
              <a:rPr lang="en-US" dirty="0" smtClean="0"/>
              <a:t>Misses caused by coherence traffic with other processor</a:t>
            </a:r>
          </a:p>
          <a:p>
            <a:r>
              <a:rPr lang="en-US" dirty="0" smtClean="0"/>
              <a:t>Also known as </a:t>
            </a:r>
            <a:r>
              <a:rPr lang="en-US" i="1" dirty="0" smtClean="0"/>
              <a:t>communication </a:t>
            </a:r>
            <a:r>
              <a:rPr lang="en-US" dirty="0" smtClean="0"/>
              <a:t>misses because represents data moving between processors working together on a parallel program</a:t>
            </a:r>
          </a:p>
          <a:p>
            <a:r>
              <a:rPr lang="en-US" dirty="0" smtClean="0"/>
              <a:t>For some parallel programs, coherence misses can dominate total misses</a:t>
            </a:r>
            <a:endParaRPr lang="en-US" dirty="0"/>
          </a:p>
        </p:txBody>
      </p:sp>
      <p:sp>
        <p:nvSpPr>
          <p:cNvPr id="6" name="Slide Number Placeholder 5"/>
          <p:cNvSpPr>
            <a:spLocks noGrp="1"/>
          </p:cNvSpPr>
          <p:nvPr>
            <p:ph type="sldNum" sz="quarter" idx="12"/>
          </p:nvPr>
        </p:nvSpPr>
        <p:spPr>
          <a:xfrm>
            <a:off x="6553200" y="6369860"/>
            <a:ext cx="2133600" cy="365125"/>
          </a:xfrm>
        </p:spPr>
        <p:txBody>
          <a:bodyPr/>
          <a:lstStyle/>
          <a:p>
            <a:fld id="{3CC63E4C-4642-794D-A2FD-70F6B81535F5}" type="slidenum">
              <a:rPr lang="en-US" smtClean="0"/>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in Conclusion, …</a:t>
            </a:r>
            <a:endParaRPr lang="en-US" dirty="0"/>
          </a:p>
        </p:txBody>
      </p:sp>
      <p:sp>
        <p:nvSpPr>
          <p:cNvPr id="3" name="Content Placeholder 2"/>
          <p:cNvSpPr>
            <a:spLocks noGrp="1"/>
          </p:cNvSpPr>
          <p:nvPr>
            <p:ph idx="1"/>
          </p:nvPr>
        </p:nvSpPr>
        <p:spPr>
          <a:xfrm>
            <a:off x="389467" y="1430867"/>
            <a:ext cx="8229600" cy="5252356"/>
          </a:xfrm>
        </p:spPr>
        <p:txBody>
          <a:bodyPr>
            <a:normAutofit lnSpcReduction="10000"/>
          </a:bodyPr>
          <a:lstStyle/>
          <a:p>
            <a:r>
              <a:rPr lang="en-US" dirty="0" smtClean="0"/>
              <a:t>Multiprocessor/Multicore uses Shared Memory</a:t>
            </a:r>
          </a:p>
          <a:p>
            <a:pPr lvl="1"/>
            <a:r>
              <a:rPr lang="en-US" dirty="0" smtClean="0"/>
              <a:t>Cache coherency implements shared memory even with multiple copies in multiple caches</a:t>
            </a:r>
          </a:p>
          <a:p>
            <a:pPr lvl="1"/>
            <a:r>
              <a:rPr lang="en-US" dirty="0" smtClean="0"/>
              <a:t>False sharing a concern; watch block size!</a:t>
            </a:r>
          </a:p>
          <a:p>
            <a:r>
              <a:rPr lang="en-US" dirty="0" err="1" smtClean="0"/>
              <a:t>OpenMP</a:t>
            </a:r>
            <a:r>
              <a:rPr lang="en-US" dirty="0" smtClean="0"/>
              <a:t> as simple parallel extension to C</a:t>
            </a:r>
          </a:p>
          <a:p>
            <a:pPr lvl="1"/>
            <a:r>
              <a:rPr lang="en-US" dirty="0" smtClean="0"/>
              <a:t>Threads, Parallel for, private, reductions … </a:t>
            </a:r>
          </a:p>
          <a:p>
            <a:pPr lvl="1"/>
            <a:r>
              <a:rPr lang="en-US" dirty="0" smtClean="0"/>
              <a:t>≈ C: small so easy to learn, but not very high level and it’s easy to get into trouble</a:t>
            </a:r>
          </a:p>
          <a:p>
            <a:pPr lvl="1"/>
            <a:r>
              <a:rPr lang="en-US" dirty="0" smtClean="0"/>
              <a:t>Much we didn’t cover – including other synchronization mechanisms (locks, etc.)</a:t>
            </a:r>
          </a:p>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31</a:t>
            </a:fld>
            <a:endParaRPr lang="en-US" dirty="0"/>
          </a:p>
        </p:txBody>
      </p:sp>
    </p:spTree>
    <p:extLst>
      <p:ext uri="{BB962C8B-B14F-4D97-AF65-F5344CB8AC3E}">
        <p14:creationId xmlns:p14="http://schemas.microsoft.com/office/powerpoint/2010/main" val="937721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srcRect/>
          <a:stretch>
            <a:fillRect/>
          </a:stretch>
        </p:blipFill>
        <p:spPr bwMode="auto">
          <a:xfrm>
            <a:off x="2823938" y="1486887"/>
            <a:ext cx="6023726" cy="2031531"/>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US" dirty="0" err="1" smtClean="0">
                <a:solidFill>
                  <a:schemeClr val="accent1"/>
                </a:solidFill>
              </a:rPr>
              <a:t>OpenMP</a:t>
            </a:r>
            <a:r>
              <a:rPr lang="en-US" dirty="0" smtClean="0">
                <a:solidFill>
                  <a:schemeClr val="accent1"/>
                </a:solidFill>
              </a:rPr>
              <a:t> Programming Model - Review</a:t>
            </a:r>
            <a:endParaRPr lang="en-US" dirty="0">
              <a:solidFill>
                <a:schemeClr val="accent1"/>
              </a:solidFill>
            </a:endParaRPr>
          </a:p>
        </p:txBody>
      </p:sp>
      <p:sp>
        <p:nvSpPr>
          <p:cNvPr id="3" name="Content Placeholder 2"/>
          <p:cNvSpPr>
            <a:spLocks noGrp="1"/>
          </p:cNvSpPr>
          <p:nvPr>
            <p:ph idx="1"/>
          </p:nvPr>
        </p:nvSpPr>
        <p:spPr>
          <a:xfrm>
            <a:off x="457200" y="1600200"/>
            <a:ext cx="8229600" cy="4937760"/>
          </a:xfrm>
        </p:spPr>
        <p:txBody>
          <a:bodyPr>
            <a:normAutofit fontScale="77500" lnSpcReduction="20000"/>
          </a:bodyPr>
          <a:lstStyle/>
          <a:p>
            <a:r>
              <a:rPr lang="en-US" sz="3600" b="1" dirty="0" smtClean="0"/>
              <a:t>Fork - Join Model:</a:t>
            </a:r>
          </a:p>
          <a:p>
            <a:pPr>
              <a:buNone/>
            </a:pPr>
            <a:endParaRPr lang="en-US" dirty="0" smtClean="0"/>
          </a:p>
          <a:p>
            <a:pPr>
              <a:buNone/>
            </a:pPr>
            <a:endParaRPr lang="en-US" dirty="0" smtClean="0"/>
          </a:p>
          <a:p>
            <a:pPr>
              <a:buNone/>
            </a:pPr>
            <a:endParaRPr lang="en-US" dirty="0" smtClean="0"/>
          </a:p>
          <a:p>
            <a:pPr>
              <a:buNone/>
            </a:pPr>
            <a:endParaRPr lang="en-US" dirty="0" smtClean="0"/>
          </a:p>
          <a:p>
            <a:pPr>
              <a:lnSpc>
                <a:spcPct val="110000"/>
              </a:lnSpc>
              <a:spcBef>
                <a:spcPts val="0"/>
              </a:spcBef>
            </a:pPr>
            <a:r>
              <a:rPr lang="en-US" dirty="0" err="1" smtClean="0"/>
              <a:t>OpenMP</a:t>
            </a:r>
            <a:r>
              <a:rPr lang="en-US" dirty="0" smtClean="0"/>
              <a:t> programs begin as single process (</a:t>
            </a:r>
            <a:r>
              <a:rPr lang="en-US" i="1" dirty="0" smtClean="0">
                <a:solidFill>
                  <a:srgbClr val="FF0000"/>
                </a:solidFill>
              </a:rPr>
              <a:t>master thread</a:t>
            </a:r>
            <a:r>
              <a:rPr lang="en-US" dirty="0" smtClean="0"/>
              <a:t>) and executes sequentially until the first parallel region construct is encountered</a:t>
            </a:r>
          </a:p>
          <a:p>
            <a:pPr lvl="1">
              <a:lnSpc>
                <a:spcPct val="110000"/>
              </a:lnSpc>
              <a:spcBef>
                <a:spcPts val="0"/>
              </a:spcBef>
            </a:pPr>
            <a:r>
              <a:rPr lang="en-US" i="1" dirty="0" smtClean="0">
                <a:solidFill>
                  <a:srgbClr val="FF0000"/>
                </a:solidFill>
              </a:rPr>
              <a:t>FORK:  </a:t>
            </a:r>
            <a:r>
              <a:rPr lang="en-US" dirty="0" smtClean="0"/>
              <a:t>Master thread then creates a team of parallel threads</a:t>
            </a:r>
          </a:p>
          <a:p>
            <a:pPr lvl="1">
              <a:lnSpc>
                <a:spcPct val="110000"/>
              </a:lnSpc>
              <a:spcBef>
                <a:spcPts val="0"/>
              </a:spcBef>
            </a:pPr>
            <a:r>
              <a:rPr lang="en-US" dirty="0" smtClean="0"/>
              <a:t>Statements in program that are enclosed by the parallel region construct are executed in parallel among the various threads</a:t>
            </a:r>
          </a:p>
          <a:p>
            <a:pPr lvl="1">
              <a:lnSpc>
                <a:spcPct val="110000"/>
              </a:lnSpc>
              <a:spcBef>
                <a:spcPts val="0"/>
              </a:spcBef>
            </a:pPr>
            <a:r>
              <a:rPr lang="en-US" i="1" dirty="0" smtClean="0">
                <a:solidFill>
                  <a:srgbClr val="FF0000"/>
                </a:solidFill>
              </a:rPr>
              <a:t>JOIN:</a:t>
            </a:r>
            <a:r>
              <a:rPr lang="en-US" dirty="0" smtClean="0"/>
              <a:t>  When the team threads complete the statements in the parallel region construct, they synchronize and terminate, leaving only the master thread</a:t>
            </a:r>
          </a:p>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4</a:t>
            </a:fld>
            <a:endParaRPr lang="en-US" dirty="0"/>
          </a:p>
        </p:txBody>
      </p:sp>
    </p:spTree>
    <p:extLst>
      <p:ext uri="{BB962C8B-B14F-4D97-AF65-F5344CB8AC3E}">
        <p14:creationId xmlns:p14="http://schemas.microsoft.com/office/powerpoint/2010/main" val="4289600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200" dirty="0" smtClean="0">
                <a:solidFill>
                  <a:schemeClr val="accent1"/>
                </a:solidFill>
                <a:latin typeface="Courier New" pitchFamily="49" charset="0"/>
                <a:cs typeface="Courier New" pitchFamily="49" charset="0"/>
              </a:rPr>
              <a:t>parallel</a:t>
            </a:r>
            <a:r>
              <a:rPr lang="en-US" dirty="0" smtClean="0">
                <a:solidFill>
                  <a:schemeClr val="accent1"/>
                </a:solidFill>
              </a:rPr>
              <a:t> Pragma and Scope - Review</a:t>
            </a:r>
            <a:endParaRPr lang="en-US" dirty="0">
              <a:solidFill>
                <a:schemeClr val="accent1"/>
              </a:solidFill>
            </a:endParaRPr>
          </a:p>
        </p:txBody>
      </p:sp>
      <p:sp>
        <p:nvSpPr>
          <p:cNvPr id="3" name="Content Placeholder 2"/>
          <p:cNvSpPr>
            <a:spLocks noGrp="1"/>
          </p:cNvSpPr>
          <p:nvPr>
            <p:ph idx="1"/>
          </p:nvPr>
        </p:nvSpPr>
        <p:spPr>
          <a:xfrm>
            <a:off x="457200" y="1600199"/>
            <a:ext cx="8229600" cy="4937760"/>
          </a:xfrm>
        </p:spPr>
        <p:txBody>
          <a:bodyPr>
            <a:normAutofit lnSpcReduction="10000"/>
          </a:bodyPr>
          <a:lstStyle/>
          <a:p>
            <a:r>
              <a:rPr lang="en-US" dirty="0" smtClean="0"/>
              <a:t>Basic </a:t>
            </a:r>
            <a:r>
              <a:rPr lang="en-US" dirty="0" err="1" smtClean="0"/>
              <a:t>OpenMP</a:t>
            </a:r>
            <a:r>
              <a:rPr lang="en-US" dirty="0" smtClean="0"/>
              <a:t> construct for parallelization:</a:t>
            </a:r>
          </a:p>
          <a:p>
            <a:pPr>
              <a:buNone/>
            </a:pPr>
            <a:r>
              <a:rPr lang="en-US" sz="2800" dirty="0" smtClean="0">
                <a:latin typeface="Courier New"/>
                <a:cs typeface="Courier New"/>
              </a:rPr>
              <a:t>		#pragma </a:t>
            </a:r>
            <a:r>
              <a:rPr lang="en-US" sz="2800" dirty="0" err="1" smtClean="0">
                <a:latin typeface="Courier New"/>
                <a:cs typeface="Courier New"/>
              </a:rPr>
              <a:t>omp</a:t>
            </a:r>
            <a:r>
              <a:rPr lang="en-US" sz="2800" dirty="0" smtClean="0">
                <a:latin typeface="Courier New"/>
                <a:cs typeface="Courier New"/>
              </a:rPr>
              <a:t> parallel </a:t>
            </a:r>
          </a:p>
          <a:p>
            <a:pPr>
              <a:buNone/>
            </a:pPr>
            <a:r>
              <a:rPr lang="en-US" sz="2800" dirty="0" smtClean="0">
                <a:latin typeface="Courier New"/>
                <a:cs typeface="Courier New"/>
              </a:rPr>
              <a:t>		{</a:t>
            </a:r>
          </a:p>
          <a:p>
            <a:pPr>
              <a:buNone/>
            </a:pPr>
            <a:r>
              <a:rPr lang="en-US" sz="2800" dirty="0" smtClean="0">
                <a:latin typeface="Courier New"/>
                <a:cs typeface="Courier New"/>
              </a:rPr>
              <a:t>			/* code goes here */</a:t>
            </a:r>
          </a:p>
          <a:p>
            <a:pPr>
              <a:buNone/>
            </a:pPr>
            <a:r>
              <a:rPr lang="en-US" sz="2800" dirty="0" smtClean="0">
                <a:latin typeface="Courier New"/>
                <a:cs typeface="Courier New"/>
              </a:rPr>
              <a:t>		}</a:t>
            </a:r>
            <a:endParaRPr lang="en-US" sz="2800" dirty="0" smtClean="0"/>
          </a:p>
          <a:p>
            <a:pPr lvl="1"/>
            <a:r>
              <a:rPr lang="en-US" i="1" dirty="0">
                <a:solidFill>
                  <a:srgbClr val="FF0000"/>
                </a:solidFill>
              </a:rPr>
              <a:t>Each</a:t>
            </a:r>
            <a:r>
              <a:rPr lang="en-US" dirty="0"/>
              <a:t> thread </a:t>
            </a:r>
            <a:r>
              <a:rPr lang="en-US" dirty="0" smtClean="0"/>
              <a:t>runs a </a:t>
            </a:r>
            <a:r>
              <a:rPr lang="en-US" dirty="0"/>
              <a:t>copy </a:t>
            </a:r>
            <a:r>
              <a:rPr lang="en-US" dirty="0" smtClean="0"/>
              <a:t>of code within </a:t>
            </a:r>
            <a:r>
              <a:rPr lang="en-US" dirty="0"/>
              <a:t>the </a:t>
            </a:r>
            <a:r>
              <a:rPr lang="en-US" dirty="0" smtClean="0"/>
              <a:t>block</a:t>
            </a:r>
          </a:p>
          <a:p>
            <a:pPr lvl="1"/>
            <a:r>
              <a:rPr lang="en-US" dirty="0" smtClean="0"/>
              <a:t>Thread scheduling is </a:t>
            </a:r>
            <a:r>
              <a:rPr lang="en-US" i="1" dirty="0" smtClean="0"/>
              <a:t>non-deterministic</a:t>
            </a:r>
            <a:endParaRPr lang="en-US" i="1" dirty="0"/>
          </a:p>
          <a:p>
            <a:r>
              <a:rPr lang="en-US" dirty="0" err="1" smtClean="0"/>
              <a:t>OpenMP</a:t>
            </a:r>
            <a:r>
              <a:rPr lang="en-US" dirty="0" smtClean="0"/>
              <a:t> default is </a:t>
            </a:r>
            <a:r>
              <a:rPr lang="en-US" i="1" dirty="0" smtClean="0"/>
              <a:t>shared</a:t>
            </a:r>
            <a:r>
              <a:rPr lang="en-US" dirty="0" smtClean="0"/>
              <a:t> variables</a:t>
            </a:r>
          </a:p>
          <a:p>
            <a:pPr lvl="1"/>
            <a:r>
              <a:rPr lang="en-US" dirty="0" smtClean="0"/>
              <a:t>To make private, need to declare with pragma:</a:t>
            </a:r>
          </a:p>
          <a:p>
            <a:pPr>
              <a:buNone/>
            </a:pPr>
            <a:r>
              <a:rPr lang="en-US" sz="2400" dirty="0" smtClean="0">
                <a:latin typeface="Courier New"/>
                <a:cs typeface="Courier New"/>
              </a:rPr>
              <a:t>		</a:t>
            </a:r>
            <a:r>
              <a:rPr lang="en-US" sz="2800" dirty="0" smtClean="0">
                <a:latin typeface="Courier New"/>
                <a:cs typeface="Courier New"/>
              </a:rPr>
              <a:t>#pragma </a:t>
            </a:r>
            <a:r>
              <a:rPr lang="en-US" sz="2800" dirty="0" err="1" smtClean="0">
                <a:latin typeface="Courier New"/>
                <a:cs typeface="Courier New"/>
              </a:rPr>
              <a:t>omp</a:t>
            </a:r>
            <a:r>
              <a:rPr lang="en-US" sz="2800" dirty="0" smtClean="0">
                <a:latin typeface="Courier New"/>
                <a:cs typeface="Courier New"/>
              </a:rPr>
              <a:t> parallel </a:t>
            </a:r>
            <a:r>
              <a:rPr lang="en-US" sz="2800" dirty="0" smtClean="0">
                <a:solidFill>
                  <a:srgbClr val="FF0000"/>
                </a:solidFill>
                <a:latin typeface="Courier New"/>
                <a:cs typeface="Courier New"/>
              </a:rPr>
              <a:t>private (x)</a:t>
            </a:r>
            <a:endParaRPr lang="en-US" sz="2800" dirty="0" smtClean="0">
              <a:solidFill>
                <a:srgbClr val="FF0000"/>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pPr/>
              <a:t>5</a:t>
            </a:fld>
            <a:endParaRPr lang="en-US" dirty="0"/>
          </a:p>
        </p:txBody>
      </p:sp>
    </p:spTree>
    <p:extLst>
      <p:ext uri="{BB962C8B-B14F-4D97-AF65-F5344CB8AC3E}">
        <p14:creationId xmlns:p14="http://schemas.microsoft.com/office/powerpoint/2010/main" val="344810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8144"/>
          </a:xfrm>
        </p:spPr>
        <p:txBody>
          <a:bodyPr/>
          <a:lstStyle/>
          <a:p>
            <a:r>
              <a:rPr lang="en-US" dirty="0" smtClean="0"/>
              <a:t>Example: Calculating π</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6</a:t>
            </a:fld>
            <a:endParaRPr lang="en-US" dirty="0"/>
          </a:p>
        </p:txBody>
      </p:sp>
      <p:pic>
        <p:nvPicPr>
          <p:cNvPr id="7" name="Picture 6"/>
          <p:cNvPicPr>
            <a:picLocks noChangeAspect="1"/>
          </p:cNvPicPr>
          <p:nvPr/>
        </p:nvPicPr>
        <p:blipFill>
          <a:blip r:embed="rId2"/>
          <a:stretch>
            <a:fillRect/>
          </a:stretch>
        </p:blipFill>
        <p:spPr>
          <a:xfrm>
            <a:off x="0" y="897937"/>
            <a:ext cx="9131300" cy="5739933"/>
          </a:xfrm>
          <a:prstGeom prst="rect">
            <a:avLst/>
          </a:prstGeom>
        </p:spPr>
      </p:pic>
    </p:spTree>
    <p:extLst>
      <p:ext uri="{BB962C8B-B14F-4D97-AF65-F5344CB8AC3E}">
        <p14:creationId xmlns:p14="http://schemas.microsoft.com/office/powerpoint/2010/main" val="10795936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841370"/>
          </a:xfrm>
        </p:spPr>
        <p:txBody>
          <a:bodyPr/>
          <a:lstStyle/>
          <a:p>
            <a:r>
              <a:rPr lang="en-US" dirty="0" smtClean="0"/>
              <a:t>Sequential Calculation of </a:t>
            </a:r>
            <a:r>
              <a:rPr lang="en-US" dirty="0" err="1" smtClean="0"/>
              <a:t>π</a:t>
            </a:r>
            <a:r>
              <a:rPr lang="en-US" dirty="0" smtClean="0"/>
              <a:t> in C </a:t>
            </a:r>
            <a:endParaRPr lang="en-US" dirty="0"/>
          </a:p>
        </p:txBody>
      </p:sp>
      <p:sp>
        <p:nvSpPr>
          <p:cNvPr id="7" name="Content Placeholder 6"/>
          <p:cNvSpPr>
            <a:spLocks noGrp="1"/>
          </p:cNvSpPr>
          <p:nvPr>
            <p:ph idx="1"/>
          </p:nvPr>
        </p:nvSpPr>
        <p:spPr>
          <a:xfrm>
            <a:off x="592382" y="1356474"/>
            <a:ext cx="8551618" cy="5257800"/>
          </a:xfrm>
        </p:spPr>
        <p:txBody>
          <a:bodyPr>
            <a:noAutofit/>
          </a:bodyPr>
          <a:lstStyle/>
          <a:p>
            <a:pPr>
              <a:buNone/>
            </a:pPr>
            <a:r>
              <a:rPr lang="en-US" sz="2050" b="1" dirty="0" smtClean="0">
                <a:latin typeface="Courier New"/>
                <a:cs typeface="Courier New"/>
              </a:rPr>
              <a:t>#include &lt;</a:t>
            </a:r>
            <a:r>
              <a:rPr lang="en-US" sz="2050" b="1" dirty="0" err="1" smtClean="0">
                <a:latin typeface="Courier New"/>
                <a:cs typeface="Courier New"/>
              </a:rPr>
              <a:t>stdio.h</a:t>
            </a:r>
            <a:r>
              <a:rPr lang="en-US" sz="2050" b="1" dirty="0" smtClean="0">
                <a:latin typeface="Courier New"/>
                <a:cs typeface="Courier New"/>
              </a:rPr>
              <a:t>&gt;      /* Serial Code */</a:t>
            </a:r>
          </a:p>
          <a:p>
            <a:pPr>
              <a:buNone/>
            </a:pPr>
            <a:r>
              <a:rPr lang="en-US" sz="2050" b="1" dirty="0" smtClean="0">
                <a:latin typeface="Courier New"/>
                <a:cs typeface="Courier New"/>
              </a:rPr>
              <a:t>static long </a:t>
            </a:r>
            <a:r>
              <a:rPr lang="en-US" sz="2050" b="1" dirty="0" err="1" smtClean="0">
                <a:latin typeface="Courier New"/>
                <a:cs typeface="Courier New"/>
              </a:rPr>
              <a:t>num_steps</a:t>
            </a:r>
            <a:r>
              <a:rPr lang="en-US" sz="2050" b="1" dirty="0" smtClean="0">
                <a:latin typeface="Courier New"/>
                <a:cs typeface="Courier New"/>
              </a:rPr>
              <a:t> = 100000; </a:t>
            </a:r>
          </a:p>
          <a:p>
            <a:pPr>
              <a:buNone/>
            </a:pPr>
            <a:r>
              <a:rPr lang="en-US" sz="2050" b="1" dirty="0" smtClean="0">
                <a:latin typeface="Courier New"/>
                <a:cs typeface="Courier New"/>
              </a:rPr>
              <a:t>double step; </a:t>
            </a:r>
          </a:p>
          <a:p>
            <a:pPr>
              <a:buNone/>
            </a:pPr>
            <a:r>
              <a:rPr lang="en-US" sz="2050" b="1" dirty="0" smtClean="0">
                <a:latin typeface="Courier New"/>
                <a:cs typeface="Courier New"/>
              </a:rPr>
              <a:t>void main () {	  </a:t>
            </a:r>
            <a:endParaRPr lang="en-US" sz="2050" b="1" dirty="0">
              <a:latin typeface="Courier New"/>
              <a:cs typeface="Courier New"/>
            </a:endParaRPr>
          </a:p>
          <a:p>
            <a:pPr>
              <a:buNone/>
            </a:pPr>
            <a:r>
              <a:rPr lang="en-US" sz="2050" b="1" dirty="0" smtClean="0">
                <a:latin typeface="Courier New"/>
                <a:cs typeface="Courier New"/>
              </a:rPr>
              <a:t>    </a:t>
            </a:r>
            <a:r>
              <a:rPr lang="en-US" sz="2050" b="1" dirty="0" err="1" smtClean="0">
                <a:latin typeface="Courier New"/>
                <a:cs typeface="Courier New"/>
              </a:rPr>
              <a:t>int</a:t>
            </a:r>
            <a:r>
              <a:rPr lang="en-US" sz="2050" b="1" dirty="0" smtClean="0">
                <a:latin typeface="Courier New"/>
                <a:cs typeface="Courier New"/>
              </a:rPr>
              <a:t> </a:t>
            </a:r>
            <a:r>
              <a:rPr lang="en-US" sz="2050" b="1" dirty="0" err="1" smtClean="0">
                <a:latin typeface="Courier New"/>
                <a:cs typeface="Courier New"/>
              </a:rPr>
              <a:t>i</a:t>
            </a:r>
            <a:r>
              <a:rPr lang="en-US" sz="2050" b="1" dirty="0" smtClean="0">
                <a:latin typeface="Courier New"/>
                <a:cs typeface="Courier New"/>
              </a:rPr>
              <a:t>; 	  </a:t>
            </a:r>
          </a:p>
          <a:p>
            <a:pPr>
              <a:buNone/>
            </a:pPr>
            <a:r>
              <a:rPr lang="en-US" sz="2050" b="1" dirty="0" smtClean="0">
                <a:latin typeface="Courier New"/>
                <a:cs typeface="Courier New"/>
              </a:rPr>
              <a:t>    double x, pi, sum = 0.0; </a:t>
            </a:r>
          </a:p>
          <a:p>
            <a:pPr>
              <a:buNone/>
            </a:pPr>
            <a:r>
              <a:rPr lang="en-US" sz="2050" b="1" dirty="0" smtClean="0">
                <a:latin typeface="Courier New"/>
                <a:cs typeface="Courier New"/>
              </a:rPr>
              <a:t>	  step = 1.0/(double)</a:t>
            </a:r>
            <a:r>
              <a:rPr lang="en-US" sz="2050" b="1" dirty="0" err="1" smtClean="0">
                <a:latin typeface="Courier New"/>
                <a:cs typeface="Courier New"/>
              </a:rPr>
              <a:t>num_steps</a:t>
            </a:r>
            <a:r>
              <a:rPr lang="en-US" sz="2050" b="1" dirty="0" smtClean="0">
                <a:latin typeface="Courier New"/>
                <a:cs typeface="Courier New"/>
              </a:rPr>
              <a:t>; </a:t>
            </a:r>
          </a:p>
          <a:p>
            <a:pPr>
              <a:buNone/>
            </a:pPr>
            <a:r>
              <a:rPr lang="en-US" sz="2050" b="1" dirty="0" smtClean="0">
                <a:latin typeface="Courier New"/>
                <a:cs typeface="Courier New"/>
              </a:rPr>
              <a:t>    for (</a:t>
            </a:r>
            <a:r>
              <a:rPr lang="en-US" sz="2050" b="1" dirty="0" err="1" smtClean="0">
                <a:latin typeface="Courier New"/>
                <a:cs typeface="Courier New"/>
              </a:rPr>
              <a:t>i</a:t>
            </a:r>
            <a:r>
              <a:rPr lang="en-US" sz="2050" b="1" dirty="0" smtClean="0">
                <a:latin typeface="Courier New"/>
                <a:cs typeface="Courier New"/>
              </a:rPr>
              <a:t> = 1; </a:t>
            </a:r>
            <a:r>
              <a:rPr lang="en-US" sz="2050" b="1" dirty="0" err="1" smtClean="0">
                <a:latin typeface="Courier New"/>
                <a:cs typeface="Courier New"/>
              </a:rPr>
              <a:t>i</a:t>
            </a:r>
            <a:r>
              <a:rPr lang="en-US" sz="2050" b="1" dirty="0" smtClean="0">
                <a:latin typeface="Courier New"/>
                <a:cs typeface="Courier New"/>
              </a:rPr>
              <a:t> &lt;= </a:t>
            </a:r>
            <a:r>
              <a:rPr lang="en-US" sz="2050" b="1" dirty="0" err="1" smtClean="0">
                <a:latin typeface="Courier New"/>
                <a:cs typeface="Courier New"/>
              </a:rPr>
              <a:t>num_steps</a:t>
            </a:r>
            <a:r>
              <a:rPr lang="en-US" sz="2050" b="1" dirty="0" smtClean="0">
                <a:latin typeface="Courier New"/>
                <a:cs typeface="Courier New"/>
              </a:rPr>
              <a:t>; </a:t>
            </a:r>
            <a:r>
              <a:rPr lang="en-US" sz="2050" b="1" dirty="0" err="1" smtClean="0">
                <a:latin typeface="Courier New"/>
                <a:cs typeface="Courier New"/>
              </a:rPr>
              <a:t>i</a:t>
            </a:r>
            <a:r>
              <a:rPr lang="en-US" sz="2050" b="1" dirty="0" smtClean="0">
                <a:latin typeface="Courier New"/>
                <a:cs typeface="Courier New"/>
              </a:rPr>
              <a:t>++) { </a:t>
            </a:r>
          </a:p>
          <a:p>
            <a:pPr>
              <a:buNone/>
            </a:pPr>
            <a:r>
              <a:rPr lang="en-US" sz="2050" b="1" dirty="0" smtClean="0">
                <a:latin typeface="Courier New"/>
                <a:cs typeface="Courier New"/>
              </a:rPr>
              <a:t>	    x = (</a:t>
            </a:r>
            <a:r>
              <a:rPr lang="en-US" sz="2050" b="1" dirty="0" err="1" smtClean="0">
                <a:latin typeface="Courier New"/>
                <a:cs typeface="Courier New"/>
              </a:rPr>
              <a:t>i</a:t>
            </a:r>
            <a:r>
              <a:rPr lang="en-US" sz="2050" b="1" dirty="0" smtClean="0">
                <a:latin typeface="Courier New"/>
                <a:cs typeface="Courier New"/>
              </a:rPr>
              <a:t> - 0.5) * step; </a:t>
            </a:r>
          </a:p>
          <a:p>
            <a:pPr>
              <a:buNone/>
            </a:pPr>
            <a:r>
              <a:rPr lang="en-US" sz="2050" b="1" dirty="0">
                <a:latin typeface="Courier New"/>
                <a:cs typeface="Courier New"/>
              </a:rPr>
              <a:t> </a:t>
            </a:r>
            <a:r>
              <a:rPr lang="en-US" sz="2050" b="1" dirty="0" smtClean="0">
                <a:latin typeface="Courier New"/>
                <a:cs typeface="Courier New"/>
              </a:rPr>
              <a:t>     sum = sum + 4.0 / (1.0 + x*x); </a:t>
            </a:r>
          </a:p>
          <a:p>
            <a:pPr>
              <a:buNone/>
            </a:pPr>
            <a:r>
              <a:rPr lang="en-US" sz="2050" b="1" dirty="0" smtClean="0">
                <a:latin typeface="Courier New"/>
                <a:cs typeface="Courier New"/>
              </a:rPr>
              <a:t>	  } </a:t>
            </a:r>
          </a:p>
          <a:p>
            <a:pPr>
              <a:buNone/>
            </a:pPr>
            <a:r>
              <a:rPr lang="en-US" sz="2050" b="1" dirty="0" smtClean="0">
                <a:latin typeface="Courier New"/>
                <a:cs typeface="Courier New"/>
              </a:rPr>
              <a:t>	  pi = sum / </a:t>
            </a:r>
            <a:r>
              <a:rPr lang="en-US" sz="2050" b="1" dirty="0" err="1" smtClean="0">
                <a:latin typeface="Courier New"/>
                <a:cs typeface="Courier New"/>
              </a:rPr>
              <a:t>num_steps</a:t>
            </a:r>
            <a:r>
              <a:rPr lang="en-US" sz="2050" b="1" dirty="0" smtClean="0">
                <a:latin typeface="Courier New"/>
                <a:cs typeface="Courier New"/>
              </a:rPr>
              <a:t>; </a:t>
            </a:r>
          </a:p>
          <a:p>
            <a:pPr>
              <a:buNone/>
            </a:pPr>
            <a:r>
              <a:rPr lang="en-US" sz="2050" b="1" dirty="0" smtClean="0">
                <a:latin typeface="Courier New"/>
                <a:cs typeface="Courier New"/>
              </a:rPr>
              <a:t>	  </a:t>
            </a:r>
            <a:r>
              <a:rPr lang="en-US" sz="2050" b="1" dirty="0" err="1" smtClean="0">
                <a:latin typeface="Courier New"/>
                <a:cs typeface="Courier New"/>
              </a:rPr>
              <a:t>printf</a:t>
            </a:r>
            <a:r>
              <a:rPr lang="en-US" sz="2050" b="1" dirty="0" smtClean="0">
                <a:latin typeface="Courier New"/>
                <a:cs typeface="Courier New"/>
              </a:rPr>
              <a:t> ("pi = %6.12f\n", pi);</a:t>
            </a:r>
          </a:p>
          <a:p>
            <a:pPr>
              <a:buNone/>
            </a:pPr>
            <a:r>
              <a:rPr lang="en-US" sz="2050" b="1" dirty="0" smtClean="0">
                <a:latin typeface="Courier New"/>
                <a:cs typeface="Courier New"/>
              </a:rPr>
              <a:t>}</a:t>
            </a:r>
            <a:endParaRPr lang="en-US" sz="2050" b="1" dirty="0">
              <a:latin typeface="Courier New"/>
              <a:cs typeface="Courier New"/>
            </a:endParaRPr>
          </a:p>
        </p:txBody>
      </p:sp>
      <p:sp>
        <p:nvSpPr>
          <p:cNvPr id="5" name="Slide Number Placeholder 4"/>
          <p:cNvSpPr>
            <a:spLocks noGrp="1"/>
          </p:cNvSpPr>
          <p:nvPr>
            <p:ph type="sldNum" sz="quarter" idx="12"/>
          </p:nvPr>
        </p:nvSpPr>
        <p:spPr/>
        <p:txBody>
          <a:bodyPr/>
          <a:lstStyle/>
          <a:p>
            <a:fld id="{3CC63E4C-4642-794D-A2FD-70F6B81535F5}" type="slidenum">
              <a:rPr lang="en-US" smtClean="0"/>
              <a:pPr/>
              <a:t>7</a:t>
            </a:fld>
            <a:endParaRPr lang="en-US" dirty="0"/>
          </a:p>
        </p:txBody>
      </p:sp>
      <p:pic>
        <p:nvPicPr>
          <p:cNvPr id="8" name="Picture 7"/>
          <p:cNvPicPr>
            <a:picLocks noChangeAspect="1"/>
          </p:cNvPicPr>
          <p:nvPr/>
        </p:nvPicPr>
        <p:blipFill rotWithShape="1">
          <a:blip r:embed="rId2"/>
          <a:srcRect l="58456" t="13919" r="13294" b="63958"/>
          <a:stretch/>
        </p:blipFill>
        <p:spPr>
          <a:xfrm>
            <a:off x="6564383" y="2440605"/>
            <a:ext cx="2579617" cy="1269908"/>
          </a:xfrm>
          <a:prstGeom prst="rect">
            <a:avLst/>
          </a:prstGeom>
        </p:spPr>
      </p:pic>
      <p:pic>
        <p:nvPicPr>
          <p:cNvPr id="9" name="Picture 8"/>
          <p:cNvPicPr>
            <a:picLocks noChangeAspect="1"/>
          </p:cNvPicPr>
          <p:nvPr/>
        </p:nvPicPr>
        <p:blipFill rotWithShape="1">
          <a:blip r:embed="rId2"/>
          <a:srcRect l="58860" t="59719" r="14628" b="19714"/>
          <a:stretch/>
        </p:blipFill>
        <p:spPr>
          <a:xfrm>
            <a:off x="6723128" y="4834084"/>
            <a:ext cx="2420872" cy="1180618"/>
          </a:xfrm>
          <a:prstGeom prst="rect">
            <a:avLst/>
          </a:prstGeom>
        </p:spPr>
      </p:pic>
    </p:spTree>
    <p:extLst>
      <p:ext uri="{BB962C8B-B14F-4D97-AF65-F5344CB8AC3E}">
        <p14:creationId xmlns:p14="http://schemas.microsoft.com/office/powerpoint/2010/main" val="5753757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654212"/>
          </a:xfrm>
        </p:spPr>
        <p:txBody>
          <a:bodyPr>
            <a:normAutofit fontScale="90000"/>
          </a:bodyPr>
          <a:lstStyle/>
          <a:p>
            <a:r>
              <a:rPr lang="en-US" dirty="0" smtClean="0"/>
              <a:t>Parallel </a:t>
            </a:r>
            <a:r>
              <a:rPr lang="en-US" dirty="0" err="1" smtClean="0"/>
              <a:t>OpenMP</a:t>
            </a:r>
            <a:r>
              <a:rPr lang="en-US" dirty="0" smtClean="0"/>
              <a:t> Version (1)</a:t>
            </a:r>
            <a:endParaRPr lang="en-US" dirty="0"/>
          </a:p>
        </p:txBody>
      </p:sp>
      <p:sp>
        <p:nvSpPr>
          <p:cNvPr id="3" name="Content Placeholder 2"/>
          <p:cNvSpPr>
            <a:spLocks noGrp="1"/>
          </p:cNvSpPr>
          <p:nvPr>
            <p:ph idx="1"/>
          </p:nvPr>
        </p:nvSpPr>
        <p:spPr>
          <a:xfrm>
            <a:off x="0" y="685800"/>
            <a:ext cx="9144000" cy="6172200"/>
          </a:xfrm>
        </p:spPr>
        <p:txBody>
          <a:bodyPr>
            <a:normAutofit fontScale="62500" lnSpcReduction="20000"/>
          </a:bodyPr>
          <a:lstStyle/>
          <a:p>
            <a:pPr>
              <a:buNone/>
            </a:pPr>
            <a:r>
              <a:rPr lang="en-US" b="1" dirty="0" smtClean="0">
                <a:latin typeface="Courier New"/>
                <a:cs typeface="Courier New"/>
              </a:rPr>
              <a:t>#include &lt;</a:t>
            </a:r>
            <a:r>
              <a:rPr lang="en-US" b="1" dirty="0" err="1" smtClean="0">
                <a:latin typeface="Courier New"/>
                <a:cs typeface="Courier New"/>
              </a:rPr>
              <a:t>omp.h</a:t>
            </a:r>
            <a:r>
              <a:rPr lang="en-US" b="1" dirty="0" smtClean="0">
                <a:latin typeface="Courier New"/>
                <a:cs typeface="Courier New"/>
              </a:rPr>
              <a:t>&gt;</a:t>
            </a:r>
          </a:p>
          <a:p>
            <a:pPr>
              <a:buNone/>
            </a:pPr>
            <a:r>
              <a:rPr lang="en-US" b="1" dirty="0" smtClean="0">
                <a:latin typeface="Courier New"/>
                <a:cs typeface="Courier New"/>
              </a:rPr>
              <a:t>#define NUM_THREADS 4</a:t>
            </a:r>
          </a:p>
          <a:p>
            <a:pPr>
              <a:buNone/>
            </a:pPr>
            <a:r>
              <a:rPr lang="en-US" b="1" dirty="0">
                <a:latin typeface="Courier New"/>
                <a:cs typeface="Courier New"/>
              </a:rPr>
              <a:t>static long </a:t>
            </a:r>
            <a:r>
              <a:rPr lang="en-US" b="1" dirty="0" err="1">
                <a:latin typeface="Courier New"/>
                <a:cs typeface="Courier New"/>
              </a:rPr>
              <a:t>num_steps</a:t>
            </a:r>
            <a:r>
              <a:rPr lang="en-US" b="1" dirty="0">
                <a:latin typeface="Courier New"/>
                <a:cs typeface="Courier New"/>
              </a:rPr>
              <a:t> = 100000; double step; </a:t>
            </a:r>
          </a:p>
          <a:p>
            <a:pPr>
              <a:buNone/>
            </a:pPr>
            <a:r>
              <a:rPr lang="en-US" b="1" dirty="0" smtClean="0">
                <a:latin typeface="Courier New"/>
                <a:cs typeface="Courier New"/>
              </a:rPr>
              <a:t> </a:t>
            </a:r>
          </a:p>
          <a:p>
            <a:pPr>
              <a:buNone/>
            </a:pPr>
            <a:r>
              <a:rPr lang="en-US" b="1" dirty="0" smtClean="0">
                <a:latin typeface="Courier New"/>
                <a:cs typeface="Courier New"/>
              </a:rPr>
              <a:t>void main () {</a:t>
            </a:r>
          </a:p>
          <a:p>
            <a:pPr>
              <a:buNone/>
            </a:pPr>
            <a:r>
              <a:rPr lang="en-US" b="1" dirty="0" smtClean="0">
                <a:latin typeface="Courier New"/>
                <a:cs typeface="Courier New"/>
              </a:rPr>
              <a:t>  </a:t>
            </a:r>
            <a:r>
              <a:rPr lang="en-US" b="1" dirty="0" err="1" smtClean="0">
                <a:latin typeface="Courier New"/>
                <a:cs typeface="Courier New"/>
              </a:rPr>
              <a:t>int</a:t>
            </a:r>
            <a:r>
              <a:rPr lang="en-US" b="1" dirty="0" smtClean="0">
                <a:latin typeface="Courier New"/>
                <a:cs typeface="Courier New"/>
              </a:rPr>
              <a:t> </a:t>
            </a:r>
            <a:r>
              <a:rPr lang="en-US" b="1" dirty="0" err="1" smtClean="0">
                <a:latin typeface="Courier New"/>
                <a:cs typeface="Courier New"/>
              </a:rPr>
              <a:t>i</a:t>
            </a:r>
            <a:r>
              <a:rPr lang="en-US" b="1" dirty="0" smtClean="0">
                <a:latin typeface="Courier New"/>
                <a:cs typeface="Courier New"/>
              </a:rPr>
              <a:t>; 	  double  x, pi, sum[NUM_THREADS]; </a:t>
            </a:r>
          </a:p>
          <a:p>
            <a:pPr>
              <a:buNone/>
            </a:pPr>
            <a:r>
              <a:rPr lang="en-US" b="1" dirty="0" smtClean="0">
                <a:latin typeface="Courier New"/>
                <a:cs typeface="Courier New"/>
              </a:rPr>
              <a:t>  step = 1.0/(double) </a:t>
            </a:r>
            <a:r>
              <a:rPr lang="en-US" b="1" dirty="0" err="1" smtClean="0">
                <a:latin typeface="Courier New"/>
                <a:cs typeface="Courier New"/>
              </a:rPr>
              <a:t>num_steps</a:t>
            </a:r>
            <a:r>
              <a:rPr lang="en-US" b="1" dirty="0" smtClean="0">
                <a:latin typeface="Courier New"/>
                <a:cs typeface="Courier New"/>
              </a:rPr>
              <a:t>; </a:t>
            </a:r>
          </a:p>
          <a:p>
            <a:pPr>
              <a:buNone/>
            </a:pPr>
            <a:r>
              <a:rPr lang="en-US" b="1" dirty="0" smtClean="0">
                <a:latin typeface="Courier New"/>
                <a:cs typeface="Courier New"/>
              </a:rPr>
              <a:t>  </a:t>
            </a:r>
            <a:r>
              <a:rPr lang="en-US" b="1" dirty="0" smtClean="0">
                <a:solidFill>
                  <a:srgbClr val="3366FF"/>
                </a:solidFill>
                <a:latin typeface="Courier New"/>
                <a:cs typeface="Courier New"/>
              </a:rPr>
              <a:t>#pragma </a:t>
            </a:r>
            <a:r>
              <a:rPr lang="en-US" b="1" dirty="0" err="1" smtClean="0">
                <a:solidFill>
                  <a:srgbClr val="3366FF"/>
                </a:solidFill>
                <a:latin typeface="Courier New"/>
                <a:cs typeface="Courier New"/>
              </a:rPr>
              <a:t>omp</a:t>
            </a:r>
            <a:r>
              <a:rPr lang="en-US" b="1" dirty="0" smtClean="0">
                <a:solidFill>
                  <a:srgbClr val="3366FF"/>
                </a:solidFill>
                <a:latin typeface="Courier New"/>
                <a:cs typeface="Courier New"/>
              </a:rPr>
              <a:t> parallel private ( </a:t>
            </a:r>
            <a:r>
              <a:rPr lang="en-US" b="1" dirty="0" err="1" smtClean="0">
                <a:solidFill>
                  <a:srgbClr val="3366FF"/>
                </a:solidFill>
                <a:latin typeface="Courier New"/>
                <a:cs typeface="Courier New"/>
              </a:rPr>
              <a:t>i</a:t>
            </a:r>
            <a:r>
              <a:rPr lang="en-US" b="1" dirty="0" smtClean="0">
                <a:solidFill>
                  <a:srgbClr val="3366FF"/>
                </a:solidFill>
                <a:latin typeface="Courier New"/>
                <a:cs typeface="Courier New"/>
              </a:rPr>
              <a:t>, x )</a:t>
            </a:r>
          </a:p>
          <a:p>
            <a:pPr>
              <a:buNone/>
            </a:pPr>
            <a:r>
              <a:rPr lang="en-US" b="1" dirty="0" smtClean="0">
                <a:latin typeface="Courier New"/>
                <a:cs typeface="Courier New"/>
              </a:rPr>
              <a:t>  </a:t>
            </a:r>
            <a:r>
              <a:rPr lang="en-US" b="1" dirty="0" smtClean="0">
                <a:solidFill>
                  <a:srgbClr val="3366FF"/>
                </a:solidFill>
                <a:latin typeface="Courier New"/>
                <a:cs typeface="Courier New"/>
              </a:rPr>
              <a:t>{</a:t>
            </a:r>
            <a:r>
              <a:rPr lang="en-US" b="1" dirty="0" smtClean="0">
                <a:latin typeface="Courier New"/>
                <a:cs typeface="Courier New"/>
              </a:rPr>
              <a:t>	  </a:t>
            </a:r>
          </a:p>
          <a:p>
            <a:pPr>
              <a:buNone/>
            </a:pPr>
            <a:r>
              <a:rPr lang="en-US" b="1" dirty="0" smtClean="0">
                <a:latin typeface="Courier New"/>
                <a:cs typeface="Courier New"/>
              </a:rPr>
              <a:t>    </a:t>
            </a:r>
            <a:r>
              <a:rPr lang="en-US" b="1" dirty="0" err="1" smtClean="0">
                <a:latin typeface="Courier New"/>
                <a:cs typeface="Courier New"/>
              </a:rPr>
              <a:t>int</a:t>
            </a:r>
            <a:r>
              <a:rPr lang="en-US" b="1" dirty="0" smtClean="0">
                <a:latin typeface="Courier New"/>
                <a:cs typeface="Courier New"/>
              </a:rPr>
              <a:t> id = </a:t>
            </a:r>
            <a:r>
              <a:rPr lang="en-US" b="1" dirty="0" err="1" smtClean="0">
                <a:latin typeface="Courier New"/>
                <a:cs typeface="Courier New"/>
              </a:rPr>
              <a:t>omp_get_thread_num</a:t>
            </a:r>
            <a:r>
              <a:rPr lang="en-US" b="1" dirty="0" smtClean="0">
                <a:latin typeface="Courier New"/>
                <a:cs typeface="Courier New"/>
              </a:rPr>
              <a:t>(); </a:t>
            </a:r>
          </a:p>
          <a:p>
            <a:pPr>
              <a:buNone/>
            </a:pPr>
            <a:r>
              <a:rPr lang="en-US" b="1" dirty="0" smtClean="0">
                <a:latin typeface="Courier New"/>
                <a:cs typeface="Courier New"/>
              </a:rPr>
              <a:t>    for (</a:t>
            </a:r>
            <a:r>
              <a:rPr lang="en-US" b="1" dirty="0" err="1" smtClean="0">
                <a:latin typeface="Courier New"/>
                <a:cs typeface="Courier New"/>
              </a:rPr>
              <a:t>i</a:t>
            </a:r>
            <a:r>
              <a:rPr lang="en-US" b="1" dirty="0" smtClean="0">
                <a:latin typeface="Courier New"/>
                <a:cs typeface="Courier New"/>
              </a:rPr>
              <a:t>=id, sum[id]=0.0; </a:t>
            </a:r>
            <a:r>
              <a:rPr lang="en-US" b="1" dirty="0" err="1" smtClean="0">
                <a:latin typeface="Courier New"/>
                <a:cs typeface="Courier New"/>
              </a:rPr>
              <a:t>i</a:t>
            </a:r>
            <a:r>
              <a:rPr lang="en-US" b="1" dirty="0" smtClean="0">
                <a:latin typeface="Courier New"/>
                <a:cs typeface="Courier New"/>
              </a:rPr>
              <a:t>&lt; </a:t>
            </a:r>
            <a:r>
              <a:rPr lang="en-US" b="1" dirty="0" err="1" smtClean="0">
                <a:latin typeface="Courier New"/>
                <a:cs typeface="Courier New"/>
              </a:rPr>
              <a:t>num_steps</a:t>
            </a:r>
            <a:r>
              <a:rPr lang="en-US" b="1" dirty="0" smtClean="0">
                <a:latin typeface="Courier New"/>
                <a:cs typeface="Courier New"/>
              </a:rPr>
              <a:t>; </a:t>
            </a:r>
            <a:r>
              <a:rPr lang="en-US" b="1" dirty="0" err="1" smtClean="0">
                <a:latin typeface="Courier New"/>
                <a:cs typeface="Courier New"/>
              </a:rPr>
              <a:t>i</a:t>
            </a:r>
            <a:r>
              <a:rPr lang="en-US" b="1" dirty="0" smtClean="0">
                <a:latin typeface="Courier New"/>
                <a:cs typeface="Courier New"/>
              </a:rPr>
              <a:t>=</a:t>
            </a:r>
            <a:r>
              <a:rPr lang="en-US" b="1" dirty="0" err="1" smtClean="0">
                <a:latin typeface="Courier New"/>
                <a:cs typeface="Courier New"/>
              </a:rPr>
              <a:t>i+NUM_THREADS</a:t>
            </a:r>
            <a:r>
              <a:rPr lang="en-US" b="1" dirty="0" smtClean="0">
                <a:latin typeface="Courier New"/>
                <a:cs typeface="Courier New"/>
              </a:rPr>
              <a:t>)</a:t>
            </a:r>
          </a:p>
          <a:p>
            <a:pPr>
              <a:buNone/>
            </a:pPr>
            <a:r>
              <a:rPr lang="en-US" b="1" dirty="0">
                <a:latin typeface="Courier New"/>
                <a:cs typeface="Courier New"/>
              </a:rPr>
              <a:t> </a:t>
            </a:r>
            <a:r>
              <a:rPr lang="en-US" b="1" dirty="0" smtClean="0">
                <a:latin typeface="Courier New"/>
                <a:cs typeface="Courier New"/>
              </a:rPr>
              <a:t>   {</a:t>
            </a:r>
          </a:p>
          <a:p>
            <a:pPr>
              <a:buNone/>
            </a:pPr>
            <a:r>
              <a:rPr lang="en-US" b="1" dirty="0" smtClean="0">
                <a:latin typeface="Courier New"/>
                <a:cs typeface="Courier New"/>
              </a:rPr>
              <a:t>      x = (i+0.5)*step; </a:t>
            </a:r>
          </a:p>
          <a:p>
            <a:pPr>
              <a:buNone/>
            </a:pPr>
            <a:r>
              <a:rPr lang="en-US" b="1" dirty="0" smtClean="0">
                <a:latin typeface="Courier New"/>
                <a:cs typeface="Courier New"/>
              </a:rPr>
              <a:t>      sum[id] += 4.0/(1.0+x*x); </a:t>
            </a:r>
          </a:p>
          <a:p>
            <a:pPr>
              <a:buNone/>
            </a:pPr>
            <a:r>
              <a:rPr lang="en-US" b="1" dirty="0" smtClean="0">
                <a:latin typeface="Courier New"/>
                <a:cs typeface="Courier New"/>
              </a:rPr>
              <a:t>    } </a:t>
            </a:r>
          </a:p>
          <a:p>
            <a:pPr>
              <a:buNone/>
            </a:pPr>
            <a:r>
              <a:rPr lang="en-US" b="1" dirty="0" smtClean="0">
                <a:latin typeface="Courier New"/>
                <a:cs typeface="Courier New"/>
              </a:rPr>
              <a:t>  </a:t>
            </a:r>
            <a:r>
              <a:rPr lang="en-US" b="1" dirty="0" smtClean="0">
                <a:solidFill>
                  <a:srgbClr val="3366FF"/>
                </a:solidFill>
                <a:latin typeface="Courier New"/>
                <a:cs typeface="Courier New"/>
              </a:rPr>
              <a:t>}</a:t>
            </a:r>
            <a:r>
              <a:rPr lang="en-US" b="1" dirty="0" smtClean="0">
                <a:latin typeface="Courier New"/>
                <a:cs typeface="Courier New"/>
              </a:rPr>
              <a:t> </a:t>
            </a:r>
          </a:p>
          <a:p>
            <a:pPr>
              <a:buNone/>
            </a:pPr>
            <a:r>
              <a:rPr lang="en-US" b="1" dirty="0">
                <a:latin typeface="Courier New"/>
                <a:cs typeface="Courier New"/>
              </a:rPr>
              <a:t> </a:t>
            </a:r>
            <a:r>
              <a:rPr lang="en-US" b="1" dirty="0" smtClean="0">
                <a:latin typeface="Courier New"/>
                <a:cs typeface="Courier New"/>
              </a:rPr>
              <a:t> for(</a:t>
            </a:r>
            <a:r>
              <a:rPr lang="en-US" b="1" dirty="0" err="1" smtClean="0">
                <a:latin typeface="Courier New"/>
                <a:cs typeface="Courier New"/>
              </a:rPr>
              <a:t>i</a:t>
            </a:r>
            <a:r>
              <a:rPr lang="en-US" b="1" dirty="0" smtClean="0">
                <a:latin typeface="Courier New"/>
                <a:cs typeface="Courier New"/>
              </a:rPr>
              <a:t>=1; </a:t>
            </a:r>
            <a:r>
              <a:rPr lang="en-US" b="1" dirty="0" err="1" smtClean="0">
                <a:latin typeface="Courier New"/>
                <a:cs typeface="Courier New"/>
              </a:rPr>
              <a:t>i</a:t>
            </a:r>
            <a:r>
              <a:rPr lang="en-US" b="1" dirty="0" smtClean="0">
                <a:latin typeface="Courier New"/>
                <a:cs typeface="Courier New"/>
              </a:rPr>
              <a:t>&lt;NUM_THREADS; </a:t>
            </a:r>
            <a:r>
              <a:rPr lang="en-US" b="1" dirty="0" err="1" smtClean="0">
                <a:latin typeface="Courier New"/>
                <a:cs typeface="Courier New"/>
              </a:rPr>
              <a:t>i</a:t>
            </a:r>
            <a:r>
              <a:rPr lang="en-US" b="1" dirty="0" smtClean="0">
                <a:latin typeface="Courier New"/>
                <a:cs typeface="Courier New"/>
              </a:rPr>
              <a:t>++)</a:t>
            </a:r>
          </a:p>
          <a:p>
            <a:pPr>
              <a:buNone/>
            </a:pPr>
            <a:r>
              <a:rPr lang="en-US" b="1" dirty="0">
                <a:latin typeface="Courier New"/>
                <a:cs typeface="Courier New"/>
              </a:rPr>
              <a:t> </a:t>
            </a:r>
            <a:r>
              <a:rPr lang="en-US" b="1" dirty="0" smtClean="0">
                <a:latin typeface="Courier New"/>
                <a:cs typeface="Courier New"/>
              </a:rPr>
              <a:t>   sum[0] += sum[</a:t>
            </a:r>
            <a:r>
              <a:rPr lang="en-US" b="1" dirty="0" err="1" smtClean="0">
                <a:latin typeface="Courier New"/>
                <a:cs typeface="Courier New"/>
              </a:rPr>
              <a:t>i</a:t>
            </a:r>
            <a:r>
              <a:rPr lang="en-US" b="1" dirty="0" smtClean="0">
                <a:latin typeface="Courier New"/>
                <a:cs typeface="Courier New"/>
              </a:rPr>
              <a:t>];  pi = sum[0] / </a:t>
            </a:r>
            <a:r>
              <a:rPr lang="en-US" b="1" dirty="0" err="1" smtClean="0">
                <a:latin typeface="Courier New"/>
                <a:cs typeface="Courier New"/>
              </a:rPr>
              <a:t>num_steps</a:t>
            </a:r>
            <a:endParaRPr lang="en-US" b="1" dirty="0" smtClean="0">
              <a:latin typeface="Courier New"/>
              <a:cs typeface="Courier New"/>
            </a:endParaRPr>
          </a:p>
          <a:p>
            <a:pPr>
              <a:buNone/>
            </a:pPr>
            <a:r>
              <a:rPr lang="en-US" b="1" dirty="0">
                <a:latin typeface="Courier New"/>
                <a:cs typeface="Courier New"/>
              </a:rPr>
              <a:t> </a:t>
            </a:r>
            <a:r>
              <a:rPr lang="en-US" b="1" dirty="0" smtClean="0">
                <a:latin typeface="Courier New"/>
                <a:cs typeface="Courier New"/>
              </a:rPr>
              <a:t> </a:t>
            </a:r>
            <a:r>
              <a:rPr lang="en-US" b="1" dirty="0" err="1" smtClean="0">
                <a:latin typeface="Courier New"/>
                <a:cs typeface="Courier New"/>
              </a:rPr>
              <a:t>printf</a:t>
            </a:r>
            <a:r>
              <a:rPr lang="en-US" b="1" dirty="0" smtClean="0">
                <a:latin typeface="Courier New"/>
                <a:cs typeface="Courier New"/>
              </a:rPr>
              <a:t> ("pi = %6.12f\n", pi);</a:t>
            </a:r>
          </a:p>
          <a:p>
            <a:pPr>
              <a:buNone/>
            </a:pPr>
            <a:r>
              <a:rPr lang="en-US" b="1" dirty="0" smtClean="0">
                <a:latin typeface="Courier New"/>
                <a:cs typeface="Courier New"/>
              </a:rPr>
              <a:t>}</a:t>
            </a:r>
            <a:endParaRPr lang="en-US" b="1" dirty="0">
              <a:latin typeface="Courier New"/>
              <a:cs typeface="Courier New"/>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pPr/>
              <a:t>8</a:t>
            </a:fld>
            <a:endParaRPr lang="en-US" dirty="0"/>
          </a:p>
        </p:txBody>
      </p:sp>
    </p:spTree>
    <p:extLst>
      <p:ext uri="{BB962C8B-B14F-4D97-AF65-F5344CB8AC3E}">
        <p14:creationId xmlns:p14="http://schemas.microsoft.com/office/powerpoint/2010/main" val="27241166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1"/>
                </a:solidFill>
              </a:rPr>
              <a:t>OpenMP</a:t>
            </a:r>
            <a:r>
              <a:rPr lang="en-US" dirty="0" smtClean="0">
                <a:solidFill>
                  <a:schemeClr val="accent1"/>
                </a:solidFill>
              </a:rPr>
              <a:t> Directives (Work-Sharing)</a:t>
            </a:r>
            <a:endParaRPr lang="en-US" dirty="0">
              <a:solidFill>
                <a:schemeClr val="accent1"/>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pPr/>
              <a:t>9</a:t>
            </a:fld>
            <a:endParaRPr lang="en-US" dirty="0"/>
          </a:p>
        </p:txBody>
      </p:sp>
      <p:pic>
        <p:nvPicPr>
          <p:cNvPr id="103426" name="Picture 2"/>
          <p:cNvPicPr>
            <a:picLocks noChangeAspect="1" noChangeArrowheads="1"/>
          </p:cNvPicPr>
          <p:nvPr/>
        </p:nvPicPr>
        <p:blipFill>
          <a:blip r:embed="rId3"/>
          <a:srcRect/>
          <a:stretch>
            <a:fillRect/>
          </a:stretch>
        </p:blipFill>
        <p:spPr bwMode="auto">
          <a:xfrm>
            <a:off x="365760" y="2011680"/>
            <a:ext cx="2381277" cy="3474720"/>
          </a:xfrm>
          <a:prstGeom prst="rect">
            <a:avLst/>
          </a:prstGeom>
          <a:noFill/>
          <a:ln w="9525">
            <a:noFill/>
            <a:miter lim="800000"/>
            <a:headEnd/>
            <a:tailEnd/>
          </a:ln>
          <a:effectLst/>
        </p:spPr>
      </p:pic>
      <p:pic>
        <p:nvPicPr>
          <p:cNvPr id="103427" name="Picture 3"/>
          <p:cNvPicPr>
            <a:picLocks noChangeAspect="1" noChangeArrowheads="1"/>
          </p:cNvPicPr>
          <p:nvPr/>
        </p:nvPicPr>
        <p:blipFill>
          <a:blip r:embed="rId4"/>
          <a:srcRect/>
          <a:stretch>
            <a:fillRect/>
          </a:stretch>
        </p:blipFill>
        <p:spPr bwMode="auto">
          <a:xfrm>
            <a:off x="3474720" y="2011680"/>
            <a:ext cx="2381277" cy="3474720"/>
          </a:xfrm>
          <a:prstGeom prst="rect">
            <a:avLst/>
          </a:prstGeom>
          <a:noFill/>
          <a:ln w="9525">
            <a:noFill/>
            <a:miter lim="800000"/>
            <a:headEnd/>
            <a:tailEnd/>
          </a:ln>
          <a:effectLst/>
        </p:spPr>
      </p:pic>
      <p:pic>
        <p:nvPicPr>
          <p:cNvPr id="103428" name="Picture 4"/>
          <p:cNvPicPr>
            <a:picLocks noChangeAspect="1" noChangeArrowheads="1"/>
          </p:cNvPicPr>
          <p:nvPr/>
        </p:nvPicPr>
        <p:blipFill>
          <a:blip r:embed="rId5"/>
          <a:srcRect/>
          <a:stretch>
            <a:fillRect/>
          </a:stretch>
        </p:blipFill>
        <p:spPr bwMode="auto">
          <a:xfrm>
            <a:off x="6400800" y="2011680"/>
            <a:ext cx="2381277" cy="3474720"/>
          </a:xfrm>
          <a:prstGeom prst="rect">
            <a:avLst/>
          </a:prstGeom>
          <a:noFill/>
          <a:ln w="9525">
            <a:noFill/>
            <a:miter lim="800000"/>
            <a:headEnd/>
            <a:tailEnd/>
          </a:ln>
          <a:effectLst/>
        </p:spPr>
      </p:pic>
      <p:sp>
        <p:nvSpPr>
          <p:cNvPr id="10" name="TextBox 9"/>
          <p:cNvSpPr txBox="1"/>
          <p:nvPr/>
        </p:nvSpPr>
        <p:spPr>
          <a:xfrm>
            <a:off x="278343" y="5577840"/>
            <a:ext cx="2620141" cy="707886"/>
          </a:xfrm>
          <a:prstGeom prst="rect">
            <a:avLst/>
          </a:prstGeom>
          <a:noFill/>
        </p:spPr>
        <p:txBody>
          <a:bodyPr wrap="none" rtlCol="0">
            <a:spAutoFit/>
          </a:bodyPr>
          <a:lstStyle/>
          <a:p>
            <a:r>
              <a:rPr lang="en-US" sz="2000" dirty="0" smtClean="0"/>
              <a:t>Shares iterations of a </a:t>
            </a:r>
            <a:br>
              <a:rPr lang="en-US" sz="2000" dirty="0" smtClean="0"/>
            </a:br>
            <a:r>
              <a:rPr lang="en-US" sz="2000" dirty="0" smtClean="0"/>
              <a:t>loop across the threads</a:t>
            </a:r>
            <a:endParaRPr lang="en-US" sz="2000" dirty="0"/>
          </a:p>
        </p:txBody>
      </p:sp>
      <p:sp>
        <p:nvSpPr>
          <p:cNvPr id="11" name="TextBox 10"/>
          <p:cNvSpPr txBox="1"/>
          <p:nvPr/>
        </p:nvSpPr>
        <p:spPr>
          <a:xfrm>
            <a:off x="3383280" y="5577840"/>
            <a:ext cx="2706190" cy="707886"/>
          </a:xfrm>
          <a:prstGeom prst="rect">
            <a:avLst/>
          </a:prstGeom>
          <a:noFill/>
        </p:spPr>
        <p:txBody>
          <a:bodyPr wrap="none" rtlCol="0">
            <a:spAutoFit/>
          </a:bodyPr>
          <a:lstStyle/>
          <a:p>
            <a:r>
              <a:rPr lang="en-US" sz="2000" dirty="0" smtClean="0"/>
              <a:t>Each section is executed</a:t>
            </a:r>
            <a:br>
              <a:rPr lang="en-US" sz="2000" dirty="0" smtClean="0"/>
            </a:br>
            <a:r>
              <a:rPr lang="en-US" sz="2000" dirty="0" smtClean="0"/>
              <a:t>by a separate thread</a:t>
            </a:r>
            <a:endParaRPr lang="en-US" sz="2000" dirty="0"/>
          </a:p>
        </p:txBody>
      </p:sp>
      <p:sp>
        <p:nvSpPr>
          <p:cNvPr id="12" name="TextBox 11"/>
          <p:cNvSpPr txBox="1"/>
          <p:nvPr/>
        </p:nvSpPr>
        <p:spPr>
          <a:xfrm>
            <a:off x="6309360" y="5577840"/>
            <a:ext cx="2627258" cy="707886"/>
          </a:xfrm>
          <a:prstGeom prst="rect">
            <a:avLst/>
          </a:prstGeom>
          <a:noFill/>
        </p:spPr>
        <p:txBody>
          <a:bodyPr wrap="none" rtlCol="0">
            <a:spAutoFit/>
          </a:bodyPr>
          <a:lstStyle/>
          <a:p>
            <a:r>
              <a:rPr lang="en-US" sz="2000" dirty="0" smtClean="0"/>
              <a:t>Serializes the execution</a:t>
            </a:r>
            <a:br>
              <a:rPr lang="en-US" sz="2000" dirty="0" smtClean="0"/>
            </a:br>
            <a:r>
              <a:rPr lang="en-US" sz="2000" dirty="0" smtClean="0"/>
              <a:t>of a thread</a:t>
            </a:r>
            <a:endParaRPr lang="en-US" sz="2000" dirty="0"/>
          </a:p>
        </p:txBody>
      </p:sp>
      <p:sp>
        <p:nvSpPr>
          <p:cNvPr id="3" name="TextBox 2"/>
          <p:cNvSpPr txBox="1"/>
          <p:nvPr/>
        </p:nvSpPr>
        <p:spPr>
          <a:xfrm>
            <a:off x="457200" y="1371600"/>
            <a:ext cx="8229600" cy="584775"/>
          </a:xfrm>
          <a:prstGeom prst="rect">
            <a:avLst/>
          </a:prstGeom>
          <a:noFill/>
        </p:spPr>
        <p:txBody>
          <a:bodyPr wrap="none" rtlCol="0">
            <a:normAutofit/>
          </a:bodyPr>
          <a:lstStyle/>
          <a:p>
            <a:pPr marL="457200" indent="-457200">
              <a:buFont typeface="Arial" pitchFamily="34" charset="0"/>
              <a:buChar char="•"/>
            </a:pPr>
            <a:r>
              <a:rPr lang="en-US" sz="3200" dirty="0" smtClean="0"/>
              <a:t>These are defined </a:t>
            </a:r>
            <a:r>
              <a:rPr lang="en-US" sz="3200" i="1" dirty="0" smtClean="0"/>
              <a:t>within</a:t>
            </a:r>
            <a:r>
              <a:rPr lang="en-US" sz="3200" dirty="0" smtClean="0"/>
              <a:t> a </a:t>
            </a:r>
            <a:r>
              <a:rPr lang="en-US" sz="3000" dirty="0" smtClean="0">
                <a:latin typeface="Courier New" pitchFamily="49" charset="0"/>
                <a:cs typeface="Courier New" pitchFamily="49" charset="0"/>
              </a:rPr>
              <a:t>parallel</a:t>
            </a:r>
            <a:r>
              <a:rPr lang="en-US" sz="3200" dirty="0" smtClean="0"/>
              <a:t> section</a:t>
            </a:r>
            <a:endParaRPr lang="en-US" sz="3200" dirty="0"/>
          </a:p>
        </p:txBody>
      </p:sp>
    </p:spTree>
    <p:extLst>
      <p:ext uri="{BB962C8B-B14F-4D97-AF65-F5344CB8AC3E}">
        <p14:creationId xmlns:p14="http://schemas.microsoft.com/office/powerpoint/2010/main" val="3759637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4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34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4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ap="flat" cmpd="sng" algn="ctr">
          <a:solidFill>
            <a:schemeClr val="tx1"/>
          </a:solidFill>
          <a:prstDash val="solid"/>
          <a:round/>
          <a:headEnd type="none" w="med" len="med"/>
          <a:tailEnd type="none" w="med" len="med"/>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26833</TotalTime>
  <Words>1855</Words>
  <Application>Microsoft Macintosh PowerPoint</Application>
  <PresentationFormat>On-screen Show (4:3)</PresentationFormat>
  <Paragraphs>424</Paragraphs>
  <Slides>31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Calibri</vt:lpstr>
      <vt:lpstr>Courier</vt:lpstr>
      <vt:lpstr>Courier New</vt:lpstr>
      <vt:lpstr>ＭＳ Ｐゴシック</vt:lpstr>
      <vt:lpstr>Symbol</vt:lpstr>
      <vt:lpstr>Arial</vt:lpstr>
      <vt:lpstr>Office Theme</vt:lpstr>
      <vt:lpstr>CS 61C: Great Ideas in Computer Architecture (Machine Structures) Thread-Level Parallelism (TLP)  and OpenMP</vt:lpstr>
      <vt:lpstr>Review</vt:lpstr>
      <vt:lpstr>PowerPoint Presentation</vt:lpstr>
      <vt:lpstr>OpenMP Programming Model - Review</vt:lpstr>
      <vt:lpstr>parallel Pragma and Scope - Review</vt:lpstr>
      <vt:lpstr>Example: Calculating π</vt:lpstr>
      <vt:lpstr>Sequential Calculation of π in C </vt:lpstr>
      <vt:lpstr>Parallel OpenMP Version (1)</vt:lpstr>
      <vt:lpstr>OpenMP Directives (Work-Sharing)</vt:lpstr>
      <vt:lpstr>Parallel Statement Shorthand</vt:lpstr>
      <vt:lpstr>Building Block: for loop</vt:lpstr>
      <vt:lpstr>Parallel for pragma</vt:lpstr>
      <vt:lpstr>OpenMP Timing</vt:lpstr>
      <vt:lpstr>Matrix Multiply in OpenMP</vt:lpstr>
      <vt:lpstr>Notes on Matrix Multiply Example</vt:lpstr>
      <vt:lpstr>OpenMP Reduction</vt:lpstr>
      <vt:lpstr>Calculating π Version (1) - review</vt:lpstr>
      <vt:lpstr>Version 2: parallel for, reduction</vt:lpstr>
      <vt:lpstr>Administrivia</vt:lpstr>
      <vt:lpstr>Simple Multi-core Processor</vt:lpstr>
      <vt:lpstr>Multiprocessor Caches</vt:lpstr>
      <vt:lpstr>Shared Memory and Caches</vt:lpstr>
      <vt:lpstr>Shared Memory and Caches</vt:lpstr>
      <vt:lpstr>Keeping Multiple Caches Coherent</vt:lpstr>
      <vt:lpstr>Shared Memory and Caches</vt:lpstr>
      <vt:lpstr>Clickers/Peer Instruction: Which statement is true?</vt:lpstr>
      <vt:lpstr>Cache Coherency Tracked by Block</vt:lpstr>
      <vt:lpstr>Coherency Tracked by Cache Block</vt:lpstr>
      <vt:lpstr>Review: Understanding Cache Misses: The 3Cs</vt:lpstr>
      <vt:lpstr>Fourth “C” of Cache Misses: Coherence Misses</vt:lpstr>
      <vt:lpstr>And in Conclusion, …</vt:lpstr>
    </vt:vector>
  </TitlesOfParts>
  <Company>UC Berkeley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dc:title>
  <dc:creator>Randy Katz</dc:creator>
  <cp:lastModifiedBy>William Huang</cp:lastModifiedBy>
  <cp:revision>387</cp:revision>
  <cp:lastPrinted>2013-10-22T04:54:04Z</cp:lastPrinted>
  <dcterms:created xsi:type="dcterms:W3CDTF">2012-10-08T01:19:02Z</dcterms:created>
  <dcterms:modified xsi:type="dcterms:W3CDTF">2015-11-04T19:17:11Z</dcterms:modified>
</cp:coreProperties>
</file>