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73" r:id="rId2"/>
    <p:sldId id="469" r:id="rId3"/>
    <p:sldId id="495" r:id="rId4"/>
    <p:sldId id="552" r:id="rId5"/>
    <p:sldId id="514" r:id="rId6"/>
    <p:sldId id="502" r:id="rId7"/>
    <p:sldId id="503" r:id="rId8"/>
    <p:sldId id="504" r:id="rId9"/>
    <p:sldId id="506" r:id="rId10"/>
    <p:sldId id="574" r:id="rId11"/>
    <p:sldId id="543" r:id="rId12"/>
    <p:sldId id="515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22" r:id="rId22"/>
    <p:sldId id="523" r:id="rId23"/>
    <p:sldId id="524" r:id="rId24"/>
    <p:sldId id="525" r:id="rId25"/>
    <p:sldId id="575" r:id="rId26"/>
    <p:sldId id="561" r:id="rId27"/>
    <p:sldId id="562" r:id="rId28"/>
    <p:sldId id="532" r:id="rId29"/>
    <p:sldId id="548" r:id="rId30"/>
    <p:sldId id="533" r:id="rId31"/>
    <p:sldId id="534" r:id="rId32"/>
    <p:sldId id="536" r:id="rId33"/>
    <p:sldId id="537" r:id="rId34"/>
    <p:sldId id="538" r:id="rId35"/>
    <p:sldId id="553" r:id="rId36"/>
    <p:sldId id="540" r:id="rId37"/>
    <p:sldId id="541" r:id="rId38"/>
    <p:sldId id="542" r:id="rId39"/>
    <p:sldId id="558" r:id="rId40"/>
    <p:sldId id="572" r:id="rId41"/>
    <p:sldId id="55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00" autoAdjust="0"/>
    <p:restoredTop sz="98331" autoAdjust="0"/>
  </p:normalViewPr>
  <p:slideViewPr>
    <p:cSldViewPr>
      <p:cViewPr varScale="1">
        <p:scale>
          <a:sx n="116" d="100"/>
          <a:sy n="116" d="100"/>
        </p:scale>
        <p:origin x="-504" y="-112"/>
      </p:cViewPr>
      <p:guideLst>
        <p:guide orient="horz" pos="3024"/>
        <p:guide pos="27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36" tIns="44968" rIns="89936" bIns="44968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Phys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addr</a:t>
            </a:r>
            <a:r>
              <a:rPr lang="en-US" baseline="0" dirty="0" smtClean="0"/>
              <a:t> will then go to the cache just like before, cache will split that same </a:t>
            </a:r>
            <a:r>
              <a:rPr lang="en-US" baseline="0" dirty="0" err="1" smtClean="0"/>
              <a:t>addr</a:t>
            </a:r>
            <a:r>
              <a:rPr lang="en-US" baseline="0" dirty="0" smtClean="0"/>
              <a:t> into TIO. you can think of them completely separately for now. caches work just like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196B9-8D1A-9D48-8B02-CB59335ADCBC}" type="slidenum">
              <a:rPr lang="en-US"/>
              <a:pPr/>
              <a:t>21</a:t>
            </a:fld>
            <a:endParaRPr 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1363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8" y="4340679"/>
            <a:ext cx="5031878" cy="41169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Relaxes the contiguous allocation requirement.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940C0-2163-554D-A025-836E80DCE361}" type="slidenum">
              <a:rPr lang="en-US"/>
              <a:pPr/>
              <a:t>22</a:t>
            </a:fld>
            <a:endParaRPr lang="en-US"/>
          </a:p>
        </p:txBody>
      </p:sp>
      <p:sp>
        <p:nvSpPr>
          <p:cNvPr id="160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1363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8" y="4340679"/>
            <a:ext cx="5031878" cy="41169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굴림" charset="-127"/>
                <a:cs typeface="굴림" charset="-127"/>
              </a:rPr>
              <a:t>Pages are fixed sized chunks.</a:t>
            </a:r>
            <a:r>
              <a:rPr lang="en-US" altLang="ko-KR" baseline="0" dirty="0" smtClean="0">
                <a:ea typeface="굴림" charset="-127"/>
                <a:cs typeface="굴림" charset="-127"/>
              </a:rPr>
              <a:t> So no fragmentation in terms of pages</a:t>
            </a:r>
            <a:endParaRPr lang="en-US" altLang="ko-KR" dirty="0">
              <a:ea typeface="굴림" charset="-127"/>
              <a:cs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F7BD2-9512-FB43-A139-951E6FED5BBF}" type="slidenum">
              <a:rPr lang="en-US"/>
              <a:pPr/>
              <a:t>23</a:t>
            </a:fld>
            <a:endParaRPr 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AppleMyungjo" charset="-127"/>
                <a:cs typeface="AppleMyungjo" charset="-127"/>
              </a:rPr>
              <a:t>for each program,</a:t>
            </a:r>
            <a:r>
              <a:rPr lang="en-US" altLang="ko-KR" baseline="0" dirty="0" smtClean="0">
                <a:ea typeface="AppleMyungjo" charset="-127"/>
                <a:cs typeface="AppleMyungjo" charset="-127"/>
              </a:rPr>
              <a:t> keep track of the PHYSICAL ADDRESS of the start of the page table </a:t>
            </a:r>
            <a:r>
              <a:rPr lang="en-US" altLang="ko-KR" baseline="0" smtClean="0">
                <a:ea typeface="AppleMyungjo" charset="-127"/>
                <a:cs typeface="AppleMyungjo" charset="-127"/>
              </a:rPr>
              <a:t>inside the CPU</a:t>
            </a:r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7AFFB-D553-8147-952D-B138D63073B1}" type="slidenum">
              <a:rPr lang="en-US"/>
              <a:pPr/>
              <a:t>24</a:t>
            </a:fld>
            <a:endParaRPr lang="en-US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E6671-26A6-D44B-B232-F62ECF464D72}" type="slidenum">
              <a:rPr lang="en-US"/>
              <a:pPr/>
              <a:t>28</a:t>
            </a:fld>
            <a:endParaRPr lang="en-US"/>
          </a:p>
        </p:txBody>
      </p:sp>
      <p:sp>
        <p:nvSpPr>
          <p:cNvPr id="162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FB35E-1776-5144-A94E-56BD02B37DD7}" type="slidenum">
              <a:rPr lang="en-US"/>
              <a:pPr/>
              <a:t>29</a:t>
            </a:fld>
            <a:endParaRPr lang="en-US"/>
          </a:p>
        </p:txBody>
      </p:sp>
      <p:sp>
        <p:nvSpPr>
          <p:cNvPr id="161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A51F8-73D5-064B-B945-D5EADB50CA12}" type="slidenum">
              <a:rPr lang="en-US"/>
              <a:pPr/>
              <a:t>30</a:t>
            </a:fld>
            <a:endParaRPr lang="en-US"/>
          </a:p>
        </p:txBody>
      </p:sp>
      <p:sp>
        <p:nvSpPr>
          <p:cNvPr id="162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1363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8" y="4340679"/>
            <a:ext cx="5031878" cy="41169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Virtual address space is large but only a small fraction of the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pages are populated.  So we can use a sparse representation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of the table.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E3698-8743-1846-A4B7-A150278E3AFF}" type="slidenum">
              <a:rPr lang="en-US"/>
              <a:pPr/>
              <a:t>31</a:t>
            </a:fld>
            <a:endParaRPr lang="en-US"/>
          </a:p>
        </p:txBody>
      </p:sp>
      <p:sp>
        <p:nvSpPr>
          <p:cNvPr id="162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0387E-7711-D74D-A4E4-064EB5177220}" type="slidenum">
              <a:rPr lang="en-US"/>
              <a:pPr/>
              <a:t>32</a:t>
            </a:fld>
            <a:endParaRPr lang="en-US"/>
          </a:p>
        </p:txBody>
      </p:sp>
      <p:sp>
        <p:nvSpPr>
          <p:cNvPr id="162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0C5A4-1028-7546-8C2D-2F62609A3124}" type="slidenum">
              <a:rPr lang="en-US"/>
              <a:pPr/>
              <a:t>3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AB26A-2B7A-2044-B0C7-5FD4CB773199}" type="slidenum">
              <a:rPr lang="en-US"/>
              <a:pPr/>
              <a:t>33</a:t>
            </a:fld>
            <a:endParaRPr 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1363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8" y="4340679"/>
            <a:ext cx="5031878" cy="41169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3 memory references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2 page faults (disk accesses) + .. </a:t>
            </a:r>
          </a:p>
          <a:p>
            <a:endParaRPr lang="en-US" altLang="ko-KR">
              <a:ea typeface="굴림" charset="-127"/>
              <a:cs typeface="굴림" charset="-127"/>
            </a:endParaRPr>
          </a:p>
          <a:p>
            <a:r>
              <a:rPr lang="en-US" altLang="ko-KR">
                <a:ea typeface="굴림" charset="-127"/>
                <a:cs typeface="굴림" charset="-127"/>
              </a:rPr>
              <a:t>Actually used in IBM before paged memory.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BB045-B7ED-064B-8C55-B09C54CFF3E3}" type="slidenum">
              <a:rPr lang="en-US"/>
              <a:pPr/>
              <a:t>34</a:t>
            </a:fld>
            <a:endParaRPr 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AppleMyungjo" charset="-127"/>
                <a:cs typeface="AppleMyungjo" charset="-127"/>
              </a:rPr>
              <a:t>256</a:t>
            </a:r>
            <a:r>
              <a:rPr lang="en-US" altLang="ko-KR" baseline="0" dirty="0" smtClean="0">
                <a:ea typeface="AppleMyungjo" charset="-127"/>
                <a:cs typeface="AppleMyungjo" charset="-127"/>
              </a:rPr>
              <a:t> </a:t>
            </a:r>
            <a:r>
              <a:rPr lang="en-US" altLang="ko-KR" baseline="0" dirty="0" err="1" smtClean="0">
                <a:ea typeface="AppleMyungjo" charset="-127"/>
                <a:cs typeface="AppleMyungjo" charset="-127"/>
              </a:rPr>
              <a:t>KiB</a:t>
            </a:r>
            <a:r>
              <a:rPr lang="en-US" altLang="ko-KR" baseline="0" dirty="0" smtClean="0">
                <a:ea typeface="AppleMyungjo" charset="-127"/>
                <a:cs typeface="AppleMyungjo" charset="-127"/>
              </a:rPr>
              <a:t> mapped at once in the TLB</a:t>
            </a:r>
            <a:endParaRPr lang="ko-KR" altLang="en-US" dirty="0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7A1B1-C6C7-C446-99DA-6038C074CACB}" type="slidenum">
              <a:rPr lang="en-US"/>
              <a:pPr/>
              <a:t>35</a:t>
            </a:fld>
            <a:endParaRPr lang="en-US"/>
          </a:p>
        </p:txBody>
      </p:sp>
      <p:sp>
        <p:nvSpPr>
          <p:cNvPr id="171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FC96E-7708-0E42-8915-B402C51FFFE9}" type="slidenum">
              <a:rPr lang="en-US"/>
              <a:pPr/>
              <a:t>36</a:t>
            </a:fld>
            <a:endParaRPr 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4343703"/>
            <a:ext cx="5024438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3DD48-7234-7D49-80D8-2564C3784A37}" type="slidenum">
              <a:rPr lang="en-US"/>
              <a:pPr/>
              <a:t>37</a:t>
            </a:fld>
            <a:endParaRPr lang="en-US"/>
          </a:p>
        </p:txBody>
      </p:sp>
      <p:sp>
        <p:nvSpPr>
          <p:cNvPr id="169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00175" y="879475"/>
            <a:ext cx="4057650" cy="3043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3E16A-0AEB-294F-B3D2-43178AE8E7AA}" type="slidenum">
              <a:rPr lang="en-US"/>
              <a:pPr/>
              <a:t>38</a:t>
            </a:fld>
            <a:endParaRPr 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1363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8" y="4340679"/>
            <a:ext cx="5031878" cy="41169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Need to restart instruction.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Soft and hard page faults.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581CE-9B63-394C-9788-06C3A0C4654C}" type="slidenum">
              <a:rPr lang="en-US"/>
              <a:pPr/>
              <a:t>39</a:t>
            </a:fld>
            <a:endParaRPr lang="en-US"/>
          </a:p>
        </p:txBody>
      </p:sp>
      <p:sp>
        <p:nvSpPr>
          <p:cNvPr id="161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1363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8" y="4340679"/>
            <a:ext cx="5031878" cy="41169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Portability on machines with different memory configurations.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C. it’s the # of virtual pages, which is != to # of physical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88053-F834-2F42-A651-13E84E95A402}" type="slidenum">
              <a:rPr lang="en-US"/>
              <a:pPr/>
              <a:t>41</a:t>
            </a:fld>
            <a:endParaRPr lang="en-US"/>
          </a:p>
        </p:txBody>
      </p:sp>
      <p:sp>
        <p:nvSpPr>
          <p:cNvPr id="174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234BD-4AB3-F74F-AA9F-33344BD48B4C}" type="slidenum">
              <a:rPr lang="en-US"/>
              <a:pPr/>
              <a:t>6</a:t>
            </a:fld>
            <a:endParaRPr lang="en-US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4EC99-FAF8-6A4C-9FF0-D0BD9225D538}" type="slidenum">
              <a:rPr lang="en-US"/>
              <a:pPr/>
              <a:t>7</a:t>
            </a:fld>
            <a:endParaRPr lang="en-US"/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0CB8C-9F66-D745-9B58-A109522BBF2B}" type="slidenum">
              <a:rPr lang="en-US"/>
              <a:pPr/>
              <a:t>8</a:t>
            </a:fld>
            <a:endParaRPr lang="en-US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46523-8E6A-444E-BA23-8A35D75F128B}" type="slidenum">
              <a:rPr lang="en-US"/>
              <a:pPr/>
              <a:t>9</a:t>
            </a:fld>
            <a:endParaRPr lang="en-US"/>
          </a:p>
        </p:txBody>
      </p:sp>
      <p:sp>
        <p:nvSpPr>
          <p:cNvPr id="1392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00175" y="879475"/>
            <a:ext cx="4057650" cy="3043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0B004-06E0-DD4B-9EAA-5385B8F506B7}" type="slidenum">
              <a:rPr lang="en-US"/>
              <a:pPr/>
              <a:t>12</a:t>
            </a:fld>
            <a:endParaRPr lang="en-US"/>
          </a:p>
        </p:txBody>
      </p:sp>
      <p:sp>
        <p:nvSpPr>
          <p:cNvPr id="174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independent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the</a:t>
            </a:r>
            <a:r>
              <a:rPr lang="en-US" baseline="0" dirty="0" smtClean="0"/>
              <a:t> programs will issue virtual addresses, but we need physical addresses to access data in DRAM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1574801"/>
            <a:ext cx="8051800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smtClean="0"/>
              <a:t>Virtual Memory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695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John Wawrzynek &amp; </a:t>
            </a:r>
            <a:r>
              <a:rPr lang="en-US" dirty="0"/>
              <a:t>Vladimir </a:t>
            </a:r>
            <a:r>
              <a:rPr lang="en-US" dirty="0" err="1"/>
              <a:t>Stojanovic</a:t>
            </a:r>
            <a:endParaRPr lang="en-US" dirty="0"/>
          </a:p>
          <a:p>
            <a:pPr>
              <a:defRPr/>
            </a:pPr>
            <a:r>
              <a:rPr lang="en-US" dirty="0"/>
              <a:t>http://</a:t>
            </a:r>
            <a:r>
              <a:rPr lang="en-US" dirty="0" err="1"/>
              <a:t>inst.eecs.berkeley.edu</a:t>
            </a:r>
            <a:r>
              <a:rPr lang="en-US" dirty="0"/>
              <a:t>/~cs61c/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8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the News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GA-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906931"/>
          </a:xfrm>
          <a:prstGeom prst="rect">
            <a:avLst/>
          </a:prstGeom>
        </p:spPr>
      </p:pic>
      <p:pic>
        <p:nvPicPr>
          <p:cNvPr id="6" name="Picture 5" descr="GA-p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3048000" cy="5096388"/>
          </a:xfrm>
          <a:prstGeom prst="rect">
            <a:avLst/>
          </a:prstGeom>
        </p:spPr>
      </p:pic>
      <p:pic>
        <p:nvPicPr>
          <p:cNvPr id="7" name="Picture 6" descr="GA-36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47799"/>
            <a:ext cx="4267200" cy="4439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4343400"/>
            <a:ext cx="2819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6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785E-00C5-3543-9CC3-BD4A01458D9E}" type="slidenum">
              <a:rPr lang="en-US"/>
              <a:pPr/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743907" name="Line 35"/>
          <p:cNvSpPr>
            <a:spLocks noChangeShapeType="1"/>
          </p:cNvSpPr>
          <p:nvPr/>
        </p:nvSpPr>
        <p:spPr bwMode="auto">
          <a:xfrm>
            <a:off x="5638800" y="18288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“Bare” 5-Stage Pipeline</a:t>
            </a:r>
            <a:endParaRPr lang="en-US" dirty="0"/>
          </a:p>
        </p:txBody>
      </p:sp>
      <p:sp>
        <p:nvSpPr>
          <p:cNvPr id="174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876800"/>
            <a:ext cx="7683500" cy="1016000"/>
          </a:xfrm>
        </p:spPr>
        <p:txBody>
          <a:bodyPr>
            <a:normAutofit lnSpcReduction="10000"/>
          </a:bodyPr>
          <a:lstStyle/>
          <a:p>
            <a:r>
              <a:rPr lang="en-US"/>
              <a:t>In a bare machine, the only kind of address is a physical address</a:t>
            </a:r>
          </a:p>
        </p:txBody>
      </p:sp>
      <p:sp>
        <p:nvSpPr>
          <p:cNvPr id="1743876" name="Line 4"/>
          <p:cNvSpPr>
            <a:spLocks noChangeShapeType="1"/>
          </p:cNvSpPr>
          <p:nvPr/>
        </p:nvSpPr>
        <p:spPr bwMode="auto">
          <a:xfrm>
            <a:off x="8077200" y="1828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877" name="Line 5"/>
          <p:cNvSpPr>
            <a:spLocks noChangeShapeType="1"/>
          </p:cNvSpPr>
          <p:nvPr/>
        </p:nvSpPr>
        <p:spPr bwMode="auto">
          <a:xfrm>
            <a:off x="2895600" y="18288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1219200"/>
            <a:ext cx="304800" cy="1219200"/>
            <a:chOff x="336" y="1200"/>
            <a:chExt cx="144" cy="720"/>
          </a:xfrm>
        </p:grpSpPr>
        <p:sp>
          <p:nvSpPr>
            <p:cNvPr id="1743879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PC</a:t>
              </a:r>
            </a:p>
          </p:txBody>
        </p:sp>
        <p:sp>
          <p:nvSpPr>
            <p:cNvPr id="1743880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882" name="Rectangle 10"/>
          <p:cNvSpPr>
            <a:spLocks noChangeArrowheads="1"/>
          </p:cNvSpPr>
          <p:nvPr/>
        </p:nvSpPr>
        <p:spPr bwMode="auto">
          <a:xfrm>
            <a:off x="19812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Inst. Cache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1219200"/>
            <a:ext cx="304800" cy="1219200"/>
            <a:chOff x="336" y="1200"/>
            <a:chExt cx="144" cy="720"/>
          </a:xfrm>
        </p:grpSpPr>
        <p:sp>
          <p:nvSpPr>
            <p:cNvPr id="1743884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1743885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886" name="Rectangle 14"/>
          <p:cNvSpPr>
            <a:spLocks noChangeArrowheads="1"/>
          </p:cNvSpPr>
          <p:nvPr/>
        </p:nvSpPr>
        <p:spPr bwMode="auto">
          <a:xfrm>
            <a:off x="3505200" y="129540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Decode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00600" y="1219200"/>
            <a:ext cx="304800" cy="1219200"/>
            <a:chOff x="336" y="1200"/>
            <a:chExt cx="144" cy="720"/>
          </a:xfrm>
        </p:grpSpPr>
        <p:sp>
          <p:nvSpPr>
            <p:cNvPr id="1743888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743889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890" name="Freeform 18"/>
          <p:cNvSpPr>
            <a:spLocks/>
          </p:cNvSpPr>
          <p:nvPr/>
        </p:nvSpPr>
        <p:spPr bwMode="auto">
          <a:xfrm>
            <a:off x="5257800" y="12954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91200" y="1219200"/>
            <a:ext cx="304800" cy="1219200"/>
            <a:chOff x="336" y="1200"/>
            <a:chExt cx="144" cy="720"/>
          </a:xfrm>
        </p:grpSpPr>
        <p:sp>
          <p:nvSpPr>
            <p:cNvPr id="1743892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M</a:t>
              </a:r>
            </a:p>
          </p:txBody>
        </p:sp>
        <p:sp>
          <p:nvSpPr>
            <p:cNvPr id="1743893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895" name="Rectangle 23"/>
          <p:cNvSpPr>
            <a:spLocks noChangeArrowheads="1"/>
          </p:cNvSpPr>
          <p:nvPr/>
        </p:nvSpPr>
        <p:spPr bwMode="auto">
          <a:xfrm>
            <a:off x="71628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Data Cache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229600" y="1219200"/>
            <a:ext cx="304800" cy="1219200"/>
            <a:chOff x="336" y="1200"/>
            <a:chExt cx="144" cy="720"/>
          </a:xfrm>
        </p:grpSpPr>
        <p:sp>
          <p:nvSpPr>
            <p:cNvPr id="1743897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W</a:t>
              </a:r>
            </a:p>
          </p:txBody>
        </p:sp>
        <p:sp>
          <p:nvSpPr>
            <p:cNvPr id="1743898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899" name="Line 27"/>
          <p:cNvSpPr>
            <a:spLocks noChangeShapeType="1"/>
          </p:cNvSpPr>
          <p:nvPr/>
        </p:nvSpPr>
        <p:spPr bwMode="auto">
          <a:xfrm>
            <a:off x="5105400" y="1524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900" name="Line 28"/>
          <p:cNvSpPr>
            <a:spLocks noChangeShapeType="1"/>
          </p:cNvSpPr>
          <p:nvPr/>
        </p:nvSpPr>
        <p:spPr bwMode="auto">
          <a:xfrm>
            <a:off x="5105400" y="2133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901" name="Text Box 29"/>
          <p:cNvSpPr txBox="1">
            <a:spLocks noChangeArrowheads="1"/>
          </p:cNvSpPr>
          <p:nvPr/>
        </p:nvSpPr>
        <p:spPr bwMode="auto">
          <a:xfrm>
            <a:off x="5310188" y="1676400"/>
            <a:ext cx="3508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1743906" name="Line 34"/>
          <p:cNvSpPr>
            <a:spLocks noChangeShapeType="1"/>
          </p:cNvSpPr>
          <p:nvPr/>
        </p:nvSpPr>
        <p:spPr bwMode="auto">
          <a:xfrm>
            <a:off x="990600" y="182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908" name="Rectangle 36"/>
          <p:cNvSpPr>
            <a:spLocks noChangeArrowheads="1"/>
          </p:cNvSpPr>
          <p:nvPr/>
        </p:nvSpPr>
        <p:spPr bwMode="auto">
          <a:xfrm>
            <a:off x="3429000" y="3733800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Main Memory (DRAM)</a:t>
            </a:r>
          </a:p>
        </p:txBody>
      </p:sp>
      <p:sp>
        <p:nvSpPr>
          <p:cNvPr id="1743909" name="Rectangle 37"/>
          <p:cNvSpPr>
            <a:spLocks noChangeArrowheads="1"/>
          </p:cNvSpPr>
          <p:nvPr/>
        </p:nvSpPr>
        <p:spPr bwMode="auto">
          <a:xfrm>
            <a:off x="3733800" y="2667000"/>
            <a:ext cx="2667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Memory Controller</a:t>
            </a:r>
          </a:p>
        </p:txBody>
      </p:sp>
      <p:sp>
        <p:nvSpPr>
          <p:cNvPr id="1743911" name="Freeform 39"/>
          <p:cNvSpPr>
            <a:spLocks/>
          </p:cNvSpPr>
          <p:nvPr/>
        </p:nvSpPr>
        <p:spPr bwMode="auto">
          <a:xfrm>
            <a:off x="6400800" y="2286000"/>
            <a:ext cx="1295400" cy="6096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912" name="Freeform 40"/>
          <p:cNvSpPr>
            <a:spLocks/>
          </p:cNvSpPr>
          <p:nvPr/>
        </p:nvSpPr>
        <p:spPr bwMode="auto">
          <a:xfrm flipH="1">
            <a:off x="2438400" y="2286000"/>
            <a:ext cx="1295400" cy="6096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913" name="Line 41"/>
          <p:cNvSpPr>
            <a:spLocks noChangeShapeType="1"/>
          </p:cNvSpPr>
          <p:nvPr/>
        </p:nvSpPr>
        <p:spPr bwMode="auto">
          <a:xfrm>
            <a:off x="5105400" y="3276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914" name="Text Box 42"/>
          <p:cNvSpPr txBox="1">
            <a:spLocks noChangeArrowheads="1"/>
          </p:cNvSpPr>
          <p:nvPr/>
        </p:nvSpPr>
        <p:spPr bwMode="auto">
          <a:xfrm>
            <a:off x="914400" y="1143000"/>
            <a:ext cx="1116013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/>
              <a:t>Physical Address</a:t>
            </a:r>
          </a:p>
        </p:txBody>
      </p:sp>
      <p:sp>
        <p:nvSpPr>
          <p:cNvPr id="1743915" name="Text Box 43"/>
          <p:cNvSpPr txBox="1">
            <a:spLocks noChangeArrowheads="1"/>
          </p:cNvSpPr>
          <p:nvPr/>
        </p:nvSpPr>
        <p:spPr bwMode="auto">
          <a:xfrm>
            <a:off x="6019800" y="1187450"/>
            <a:ext cx="1116013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743916" name="Text Box 44"/>
          <p:cNvSpPr txBox="1">
            <a:spLocks noChangeArrowheads="1"/>
          </p:cNvSpPr>
          <p:nvPr/>
        </p:nvSpPr>
        <p:spPr bwMode="auto">
          <a:xfrm>
            <a:off x="7113587" y="2819400"/>
            <a:ext cx="1116013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743917" name="Text Box 45"/>
          <p:cNvSpPr txBox="1">
            <a:spLocks noChangeArrowheads="1"/>
          </p:cNvSpPr>
          <p:nvPr/>
        </p:nvSpPr>
        <p:spPr bwMode="auto">
          <a:xfrm>
            <a:off x="1828800" y="2819400"/>
            <a:ext cx="1116013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743918" name="Text Box 46"/>
          <p:cNvSpPr txBox="1">
            <a:spLocks noChangeArrowheads="1"/>
          </p:cNvSpPr>
          <p:nvPr/>
        </p:nvSpPr>
        <p:spPr bwMode="auto">
          <a:xfrm>
            <a:off x="5105400" y="3276600"/>
            <a:ext cx="24384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7163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Virtual Memory for? Reason 1: Adding Disks to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devise a mechanism to “connect” memory and disk in the memory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he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6088774" cy="396240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5400000">
            <a:off x="2940050" y="5067300"/>
            <a:ext cx="1212850" cy="844550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we need Virtual Memory for? Reason 2: Simplifying Memory for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Applications should see the straightforward memory layout we saw earlier -&gt;</a:t>
            </a:r>
          </a:p>
          <a:p>
            <a:r>
              <a:rPr lang="en-US" dirty="0" smtClean="0"/>
              <a:t>User-space applications should think they own all of memory</a:t>
            </a:r>
          </a:p>
          <a:p>
            <a:r>
              <a:rPr lang="en-US" dirty="0" smtClean="0"/>
              <a:t>So we give them a </a:t>
            </a:r>
            <a:r>
              <a:rPr lang="en-US" b="1" dirty="0" smtClean="0"/>
              <a:t>virtual</a:t>
            </a:r>
            <a:r>
              <a:rPr lang="en-US" dirty="0" smtClean="0"/>
              <a:t>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2" descr="Wide upward diagonal"/>
          <p:cNvSpPr>
            <a:spLocks noChangeArrowheads="1"/>
          </p:cNvSpPr>
          <p:nvPr/>
        </p:nvSpPr>
        <p:spPr bwMode="auto">
          <a:xfrm>
            <a:off x="6477000" y="2235200"/>
            <a:ext cx="2438400" cy="1828800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77000" y="1701800"/>
            <a:ext cx="2438400" cy="457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77000" y="5435600"/>
            <a:ext cx="2438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477000" y="4749800"/>
            <a:ext cx="2438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477000" y="4064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477000" y="22352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219950" y="5448300"/>
            <a:ext cx="9906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>
                <a:latin typeface="+mn-lt"/>
                <a:ea typeface="ＭＳ Ｐゴシック" charset="-128"/>
                <a:cs typeface="ＭＳ Ｐゴシック" charset="-128"/>
              </a:rPr>
              <a:t>code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765925" y="4762500"/>
            <a:ext cx="189865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>
                <a:latin typeface="+mn-lt"/>
                <a:ea typeface="ＭＳ Ｐゴシック" charset="-128"/>
                <a:cs typeface="ＭＳ Ｐゴシック" charset="-128"/>
              </a:rPr>
              <a:t>static data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207250" y="4076700"/>
            <a:ext cx="1016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>
                <a:latin typeface="+mn-lt"/>
                <a:ea typeface="ＭＳ Ｐゴシック" charset="-128"/>
                <a:cs typeface="ＭＳ Ｐゴシック" charset="-128"/>
              </a:rPr>
              <a:t>heap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200900" y="1701800"/>
            <a:ext cx="10287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  <a:ea typeface="ＭＳ Ｐゴシック" charset="-128"/>
                <a:cs typeface="ＭＳ Ｐゴシック" charset="-128"/>
              </a:rPr>
              <a:t>stack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7696200" y="36830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696200" y="22352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864260" y="1625600"/>
            <a:ext cx="174387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b="1" i="1" dirty="0">
                <a:latin typeface="+mn-lt"/>
                <a:ea typeface="ＭＳ Ｐゴシック" charset="-128"/>
                <a:cs typeface="ＭＳ Ｐゴシック" charset="-128"/>
              </a:rPr>
              <a:t>~ </a:t>
            </a:r>
            <a:r>
              <a:rPr lang="en-US" sz="2000" b="1" i="1" dirty="0">
                <a:ea typeface="ＭＳ Ｐゴシック" charset="-128"/>
                <a:cs typeface="ＭＳ Ｐゴシック" charset="-128"/>
              </a:rPr>
              <a:t>7</a:t>
            </a:r>
            <a:r>
              <a:rPr lang="en-US" sz="2000" b="1" i="1" dirty="0" smtClean="0">
                <a:latin typeface="+mn-lt"/>
                <a:ea typeface="ＭＳ Ｐゴシック" charset="-128"/>
                <a:cs typeface="ＭＳ Ｐゴシック" charset="-128"/>
              </a:rPr>
              <a:t>FFF </a:t>
            </a:r>
            <a:r>
              <a:rPr lang="en-US" sz="2000" b="1" i="1" dirty="0" err="1">
                <a:latin typeface="+mn-lt"/>
                <a:ea typeface="ＭＳ Ｐゴシック" charset="-128"/>
                <a:cs typeface="ＭＳ Ｐゴシック" charset="-128"/>
              </a:rPr>
              <a:t>FFFF</a:t>
            </a:r>
            <a:r>
              <a:rPr lang="en-US" sz="2400" b="1" i="1" baseline="-25000" dirty="0" err="1">
                <a:latin typeface="+mn-lt"/>
                <a:ea typeface="ＭＳ Ｐゴシック" charset="-128"/>
                <a:cs typeface="ＭＳ Ｐゴシック" charset="-128"/>
              </a:rPr>
              <a:t>hex</a:t>
            </a:r>
            <a:endParaRPr lang="en-US" sz="2400" b="1" i="1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901219" y="6076890"/>
            <a:ext cx="182978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b="1" i="1" dirty="0">
                <a:latin typeface="+mn-lt"/>
                <a:ea typeface="ＭＳ Ｐゴシック" charset="-128"/>
                <a:cs typeface="ＭＳ Ｐゴシック" charset="-128"/>
              </a:rPr>
              <a:t>~ </a:t>
            </a:r>
            <a:r>
              <a:rPr lang="en-US" sz="2000" b="1" i="1" dirty="0" smtClean="0">
                <a:latin typeface="+mn-lt"/>
                <a:ea typeface="ＭＳ Ｐゴシック" charset="-128"/>
                <a:cs typeface="ＭＳ Ｐゴシック" charset="-128"/>
              </a:rPr>
              <a:t>0000 0000</a:t>
            </a:r>
            <a:r>
              <a:rPr lang="en-US" sz="2400" b="1" i="1" baseline="-25000" dirty="0" smtClean="0">
                <a:latin typeface="+mn-lt"/>
                <a:ea typeface="ＭＳ Ｐゴシック" charset="-128"/>
                <a:cs typeface="ＭＳ Ｐゴシック" charset="-128"/>
              </a:rPr>
              <a:t>hex</a:t>
            </a:r>
            <a:endParaRPr lang="en-US" sz="2400" b="1" i="1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69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we need Virtual Memory for? Reason 3: Protection Between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With a bare system, addresses issued with loads/stores are real </a:t>
            </a:r>
            <a:r>
              <a:rPr lang="en-US" b="1" dirty="0" smtClean="0"/>
              <a:t>physical</a:t>
            </a:r>
            <a:r>
              <a:rPr lang="en-US" dirty="0" smtClean="0"/>
              <a:t> addresses</a:t>
            </a:r>
          </a:p>
          <a:p>
            <a:r>
              <a:rPr lang="en-US" dirty="0" smtClean="0"/>
              <a:t>This means any program can issue any address, therefore can access any part of memory, even areas which it doesn’t own</a:t>
            </a:r>
          </a:p>
          <a:p>
            <a:pPr lvl="1"/>
            <a:r>
              <a:rPr lang="en-US" dirty="0" smtClean="0"/>
              <a:t>Ex: The OS data structures</a:t>
            </a:r>
          </a:p>
          <a:p>
            <a:r>
              <a:rPr lang="en-US" dirty="0" smtClean="0"/>
              <a:t>We should send all addresses through a mechanism that the OS controls, before they make it out to DRAM - </a:t>
            </a:r>
            <a:r>
              <a:rPr lang="en-US" b="1" dirty="0" smtClean="0"/>
              <a:t>a translation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set of addresses labeling all of memory that we can access</a:t>
            </a:r>
          </a:p>
          <a:p>
            <a:r>
              <a:rPr lang="en-US" dirty="0" smtClean="0"/>
              <a:t>Now, 2 kinds:</a:t>
            </a:r>
          </a:p>
          <a:p>
            <a:pPr lvl="1"/>
            <a:r>
              <a:rPr lang="en-US" b="1" dirty="0" smtClean="0"/>
              <a:t>Virtual Address Space </a:t>
            </a:r>
            <a:r>
              <a:rPr lang="en-US" dirty="0" smtClean="0"/>
              <a:t>- the set of addresses that the user program knows about</a:t>
            </a:r>
          </a:p>
          <a:p>
            <a:pPr lvl="1"/>
            <a:r>
              <a:rPr lang="en-US" b="1" dirty="0" smtClean="0"/>
              <a:t>Physical Address Space </a:t>
            </a:r>
            <a:r>
              <a:rPr lang="en-US" dirty="0" smtClean="0"/>
              <a:t>- the set of addresses that map to actual physical cells in memory</a:t>
            </a:r>
          </a:p>
          <a:p>
            <a:pPr lvl="2"/>
            <a:r>
              <a:rPr lang="en-US" dirty="0" smtClean="0"/>
              <a:t>Hidden from user applications</a:t>
            </a:r>
          </a:p>
          <a:p>
            <a:r>
              <a:rPr lang="en-US" dirty="0" smtClean="0"/>
              <a:t>So, we need a way to map between these two address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vs.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caches, we dealt with individual </a:t>
            </a:r>
            <a:r>
              <a:rPr lang="en-US" i="1" dirty="0" smtClean="0"/>
              <a:t>blocks</a:t>
            </a:r>
          </a:p>
          <a:p>
            <a:pPr lvl="1"/>
            <a:r>
              <a:rPr lang="en-US" dirty="0" smtClean="0"/>
              <a:t>Usually ~64B on modern systems</a:t>
            </a:r>
          </a:p>
          <a:p>
            <a:pPr lvl="1"/>
            <a:r>
              <a:rPr lang="en-US" dirty="0" smtClean="0"/>
              <a:t>We could “divide” memory into a set of blocks</a:t>
            </a:r>
          </a:p>
          <a:p>
            <a:r>
              <a:rPr lang="en-US" dirty="0" smtClean="0"/>
              <a:t>In VM, we deal with individual </a:t>
            </a:r>
            <a:r>
              <a:rPr lang="en-US" i="1" dirty="0" smtClean="0"/>
              <a:t>pages</a:t>
            </a:r>
          </a:p>
          <a:p>
            <a:pPr lvl="1"/>
            <a:r>
              <a:rPr lang="en-US" dirty="0" smtClean="0"/>
              <a:t>Usually ~4 KB on modern systems</a:t>
            </a:r>
          </a:p>
          <a:p>
            <a:pPr lvl="1"/>
            <a:r>
              <a:rPr lang="en-US" dirty="0" smtClean="0"/>
              <a:t>Now, we’ll “divide” memory into a set of pages</a:t>
            </a:r>
          </a:p>
          <a:p>
            <a:r>
              <a:rPr lang="en-US" dirty="0" smtClean="0"/>
              <a:t>Common point of confusion: Bytes, Words, Blocks, Pages are all just different ways of looking at memory!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Bytes, Words, Blocks,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Ex: 16 </a:t>
            </a:r>
            <a:r>
              <a:rPr lang="en-US" dirty="0" err="1" smtClean="0"/>
              <a:t>KiB</a:t>
            </a:r>
            <a:r>
              <a:rPr lang="en-US" dirty="0" smtClean="0"/>
              <a:t> DRAM, 4 </a:t>
            </a:r>
            <a:r>
              <a:rPr lang="en-US" dirty="0" err="1" smtClean="0"/>
              <a:t>KiB</a:t>
            </a:r>
            <a:r>
              <a:rPr lang="en-US" dirty="0" smtClean="0"/>
              <a:t> Pages (for VM), 128 B blocks (for caches), 4 B words (for </a:t>
            </a:r>
            <a:r>
              <a:rPr lang="en-US" dirty="0" err="1" smtClean="0"/>
              <a:t>lw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28692"/>
              </p:ext>
            </p:extLst>
          </p:nvPr>
        </p:nvGraphicFramePr>
        <p:xfrm>
          <a:off x="685800" y="2743200"/>
          <a:ext cx="22098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dirty="0" smtClean="0"/>
                        <a:t>Page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 smtClean="0"/>
                        <a:t>Page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 smtClean="0"/>
                        <a:t>Page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 smtClean="0"/>
                        <a:t>Page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57200" y="2743200"/>
            <a:ext cx="0" cy="3810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3434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</a:t>
            </a:r>
            <a:r>
              <a:rPr lang="en-US" dirty="0" err="1" smtClean="0"/>
              <a:t>KiB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66874"/>
              </p:ext>
            </p:extLst>
          </p:nvPr>
        </p:nvGraphicFramePr>
        <p:xfrm>
          <a:off x="3352800" y="1905000"/>
          <a:ext cx="2362200" cy="468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</a:tblGrid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54041"/>
              </p:ext>
            </p:extLst>
          </p:nvPr>
        </p:nvGraphicFramePr>
        <p:xfrm>
          <a:off x="6324600" y="1905000"/>
          <a:ext cx="2362200" cy="468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</a:tblGrid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57600" y="63524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1828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31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95600" y="1905000"/>
            <a:ext cx="457200" cy="274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5562600"/>
            <a:ext cx="4572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0" y="63524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0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1828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31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715000" y="1905000"/>
            <a:ext cx="609600" cy="289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15000" y="4953000"/>
            <a:ext cx="6096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2209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Memory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1524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Page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1524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Block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6800" y="3429000"/>
            <a:ext cx="14478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think of memory as:</a:t>
            </a:r>
          </a:p>
          <a:p>
            <a:r>
              <a:rPr lang="en-US" dirty="0" smtClean="0"/>
              <a:t>- 4 Pages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- 128 Blocks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- 4096 Words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0" y="2971800"/>
            <a:ext cx="14478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think of a page as:</a:t>
            </a:r>
          </a:p>
          <a:p>
            <a:r>
              <a:rPr lang="en-US" dirty="0" smtClean="0"/>
              <a:t>- 32 Blocks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- 1024 Words</a:t>
            </a:r>
          </a:p>
        </p:txBody>
      </p:sp>
    </p:spTree>
    <p:extLst>
      <p:ext uri="{BB962C8B-B14F-4D97-AF65-F5344CB8AC3E}">
        <p14:creationId xmlns:p14="http://schemas.microsoft.com/office/powerpoint/2010/main" val="396769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5" grpId="0"/>
      <p:bldP spid="26" grpId="0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what do we want to achieve at the hardware level?</a:t>
            </a:r>
          </a:p>
          <a:p>
            <a:pPr lvl="1"/>
            <a:r>
              <a:rPr lang="en-US" dirty="0" smtClean="0"/>
              <a:t>Take a Virtual Address, that points to a spot in the Virtual Address Space of a particular program, and map it to a Physical Address, which points to a physical spot in DRAM of the whole machine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19423"/>
              </p:ext>
            </p:extLst>
          </p:nvPr>
        </p:nvGraphicFramePr>
        <p:xfrm>
          <a:off x="22098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152072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Physical Address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65982"/>
              </p:ext>
            </p:extLst>
          </p:nvPr>
        </p:nvGraphicFramePr>
        <p:xfrm>
          <a:off x="2590800" y="6258560"/>
          <a:ext cx="571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74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Programmed I/O </a:t>
            </a:r>
          </a:p>
          <a:p>
            <a:r>
              <a:rPr lang="en-US" dirty="0" smtClean="0"/>
              <a:t>Polling vs. Interrupts</a:t>
            </a:r>
          </a:p>
          <a:p>
            <a:r>
              <a:rPr lang="en-US" dirty="0" smtClean="0"/>
              <a:t>Booting a Computer</a:t>
            </a:r>
          </a:p>
          <a:p>
            <a:pPr lvl="1"/>
            <a:r>
              <a:rPr lang="en-US" dirty="0" smtClean="0"/>
              <a:t>BIOS, </a:t>
            </a:r>
            <a:r>
              <a:rPr lang="en-US" dirty="0" err="1" smtClean="0"/>
              <a:t>Bootloader</a:t>
            </a:r>
            <a:r>
              <a:rPr lang="en-US" dirty="0" smtClean="0"/>
              <a:t>, OS Boot,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Supervisor Mode, </a:t>
            </a:r>
            <a:r>
              <a:rPr lang="en-US" dirty="0" err="1" smtClean="0"/>
              <a:t>Syscalls</a:t>
            </a:r>
            <a:endParaRPr lang="en-US" dirty="0" smtClean="0"/>
          </a:p>
          <a:p>
            <a:r>
              <a:rPr lang="en-US" dirty="0" smtClean="0"/>
              <a:t>Base and Bounds</a:t>
            </a:r>
          </a:p>
          <a:p>
            <a:pPr lvl="1"/>
            <a:r>
              <a:rPr lang="en-US" dirty="0" smtClean="0"/>
              <a:t>Simple, but doesn’t give us everything we want</a:t>
            </a:r>
          </a:p>
          <a:p>
            <a:r>
              <a:rPr lang="en-US" dirty="0" smtClean="0"/>
              <a:t>Intro to VM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BE0-216B-AB43-BD80-E68411983E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3477"/>
              </p:ext>
            </p:extLst>
          </p:nvPr>
        </p:nvGraphicFramePr>
        <p:xfrm>
          <a:off x="2209800" y="16398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00898"/>
              </p:ext>
            </p:extLst>
          </p:nvPr>
        </p:nvGraphicFramePr>
        <p:xfrm>
          <a:off x="2590800" y="4343400"/>
          <a:ext cx="571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1600200"/>
            <a:ext cx="175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Physical Address</a:t>
            </a:r>
          </a:p>
        </p:txBody>
      </p:sp>
      <p:sp>
        <p:nvSpPr>
          <p:cNvPr id="5" name="Down Arrow 4"/>
          <p:cNvSpPr/>
          <p:nvPr/>
        </p:nvSpPr>
        <p:spPr>
          <a:xfrm>
            <a:off x="2667000" y="2133600"/>
            <a:ext cx="2895600" cy="21336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 Translation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324600" y="2133600"/>
            <a:ext cx="1752600" cy="21336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Copy 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8674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rest of the lecture is all about implementing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4606358" y="3373913"/>
            <a:ext cx="1578226" cy="2719981"/>
          </a:xfrm>
          <a:custGeom>
            <a:avLst/>
            <a:gdLst>
              <a:gd name="connsiteX0" fmla="*/ 909898 w 1578226"/>
              <a:gd name="connsiteY0" fmla="*/ 2719981 h 2719981"/>
              <a:gd name="connsiteX1" fmla="*/ 1544931 w 1578226"/>
              <a:gd name="connsiteY1" fmla="*/ 786615 h 2719981"/>
              <a:gd name="connsiteX2" fmla="*/ 0 w 1578226"/>
              <a:gd name="connsiteY2" fmla="*/ 0 h 271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8226" h="2719981">
                <a:moveTo>
                  <a:pt x="909898" y="2719981"/>
                </a:moveTo>
                <a:cubicBezTo>
                  <a:pt x="1303239" y="1979963"/>
                  <a:pt x="1696581" y="1239945"/>
                  <a:pt x="1544931" y="786615"/>
                </a:cubicBezTo>
                <a:cubicBezTo>
                  <a:pt x="1393281" y="333285"/>
                  <a:pt x="0" y="0"/>
                  <a:pt x="0" y="0"/>
                </a:cubicBezTo>
              </a:path>
            </a:pathLst>
          </a:cu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8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2453-03A2-454C-A9B7-50DA4B18F7D7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50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7620000" cy="533400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ea typeface="굴림" charset="-127"/>
                <a:cs typeface="굴림" charset="-127"/>
              </a:rPr>
              <a:t>Processor-generated </a:t>
            </a:r>
            <a:r>
              <a:rPr lang="en-US" altLang="ko-KR" dirty="0">
                <a:ea typeface="굴림" charset="-127"/>
                <a:cs typeface="굴림" charset="-127"/>
              </a:rPr>
              <a:t>address</a:t>
            </a:r>
            <a:r>
              <a:rPr lang="en-US" altLang="ko-KR" dirty="0" smtClean="0">
                <a:ea typeface="굴림" charset="-127"/>
                <a:cs typeface="굴림" charset="-127"/>
              </a:rPr>
              <a:t> can be split into:</a:t>
            </a:r>
          </a:p>
          <a:p>
            <a:pPr>
              <a:buNone/>
            </a:pPr>
            <a:endParaRPr lang="en-US" altLang="ko-KR" dirty="0" smtClean="0">
              <a:ea typeface="굴림" charset="-127"/>
              <a:cs typeface="굴림" charset="-127"/>
            </a:endParaRPr>
          </a:p>
        </p:txBody>
      </p:sp>
      <p:sp>
        <p:nvSpPr>
          <p:cNvPr id="165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" y="152400"/>
            <a:ext cx="9144000" cy="7366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Paged Memory Systems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1650692" name="Rectangle 4"/>
          <p:cNvSpPr>
            <a:spLocks noChangeArrowheads="1"/>
          </p:cNvSpPr>
          <p:nvPr/>
        </p:nvSpPr>
        <p:spPr bwMode="auto">
          <a:xfrm>
            <a:off x="1131887" y="5232400"/>
            <a:ext cx="6915150" cy="8318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 i="1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tables make it possible to store the pages of a program non-contiguously.</a:t>
            </a:r>
          </a:p>
        </p:txBody>
      </p:sp>
      <p:grpSp>
        <p:nvGrpSpPr>
          <p:cNvPr id="1650693" name="Group 5"/>
          <p:cNvGrpSpPr>
            <a:grpSpLocks/>
          </p:cNvGrpSpPr>
          <p:nvPr/>
        </p:nvGrpSpPr>
        <p:grpSpPr bwMode="auto">
          <a:xfrm>
            <a:off x="1120775" y="3136900"/>
            <a:ext cx="1117600" cy="1193800"/>
            <a:chOff x="396" y="2208"/>
            <a:chExt cx="704" cy="944"/>
          </a:xfrm>
        </p:grpSpPr>
        <p:sp>
          <p:nvSpPr>
            <p:cNvPr id="1650694" name="Rectangle 6"/>
            <p:cNvSpPr>
              <a:spLocks noChangeArrowheads="1"/>
            </p:cNvSpPr>
            <p:nvPr/>
          </p:nvSpPr>
          <p:spPr bwMode="auto">
            <a:xfrm>
              <a:off x="396" y="2208"/>
              <a:ext cx="704" cy="9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695" name="Line 7"/>
            <p:cNvSpPr>
              <a:spLocks noChangeShapeType="1"/>
            </p:cNvSpPr>
            <p:nvPr/>
          </p:nvSpPr>
          <p:spPr bwMode="auto">
            <a:xfrm>
              <a:off x="396" y="2440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696" name="Line 8"/>
            <p:cNvSpPr>
              <a:spLocks noChangeShapeType="1"/>
            </p:cNvSpPr>
            <p:nvPr/>
          </p:nvSpPr>
          <p:spPr bwMode="auto">
            <a:xfrm>
              <a:off x="396" y="2680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697" name="Line 9"/>
            <p:cNvSpPr>
              <a:spLocks noChangeShapeType="1"/>
            </p:cNvSpPr>
            <p:nvPr/>
          </p:nvSpPr>
          <p:spPr bwMode="auto">
            <a:xfrm>
              <a:off x="396" y="2920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0698" name="Rectangle 10"/>
          <p:cNvSpPr>
            <a:spLocks noChangeArrowheads="1"/>
          </p:cNvSpPr>
          <p:nvPr/>
        </p:nvSpPr>
        <p:spPr bwMode="auto">
          <a:xfrm>
            <a:off x="3267075" y="3086100"/>
            <a:ext cx="1117600" cy="1193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0699" name="Line 11"/>
          <p:cNvSpPr>
            <a:spLocks noChangeShapeType="1"/>
          </p:cNvSpPr>
          <p:nvPr/>
        </p:nvSpPr>
        <p:spPr bwMode="auto">
          <a:xfrm>
            <a:off x="3267075" y="3378200"/>
            <a:ext cx="1117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0700" name="Line 12"/>
          <p:cNvSpPr>
            <a:spLocks noChangeShapeType="1"/>
          </p:cNvSpPr>
          <p:nvPr/>
        </p:nvSpPr>
        <p:spPr bwMode="auto">
          <a:xfrm>
            <a:off x="3267075" y="3683000"/>
            <a:ext cx="1117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0701" name="Line 13"/>
          <p:cNvSpPr>
            <a:spLocks noChangeShapeType="1"/>
          </p:cNvSpPr>
          <p:nvPr/>
        </p:nvSpPr>
        <p:spPr bwMode="auto">
          <a:xfrm>
            <a:off x="3267075" y="3987800"/>
            <a:ext cx="1117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0702" name="Rectangle 14"/>
          <p:cNvSpPr>
            <a:spLocks noChangeArrowheads="1"/>
          </p:cNvSpPr>
          <p:nvPr/>
        </p:nvSpPr>
        <p:spPr bwMode="auto">
          <a:xfrm>
            <a:off x="2935287" y="3054350"/>
            <a:ext cx="3270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0</a:t>
            </a:r>
          </a:p>
        </p:txBody>
      </p:sp>
      <p:sp>
        <p:nvSpPr>
          <p:cNvPr id="1650703" name="Rectangle 15"/>
          <p:cNvSpPr>
            <a:spLocks noChangeArrowheads="1"/>
          </p:cNvSpPr>
          <p:nvPr/>
        </p:nvSpPr>
        <p:spPr bwMode="auto">
          <a:xfrm>
            <a:off x="2935287" y="3359150"/>
            <a:ext cx="3270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1650704" name="Rectangle 16"/>
          <p:cNvSpPr>
            <a:spLocks noChangeArrowheads="1"/>
          </p:cNvSpPr>
          <p:nvPr/>
        </p:nvSpPr>
        <p:spPr bwMode="auto">
          <a:xfrm>
            <a:off x="2935287" y="3663950"/>
            <a:ext cx="3270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1650705" name="Rectangle 17"/>
          <p:cNvSpPr>
            <a:spLocks noChangeArrowheads="1"/>
          </p:cNvSpPr>
          <p:nvPr/>
        </p:nvSpPr>
        <p:spPr bwMode="auto">
          <a:xfrm>
            <a:off x="2935287" y="3968750"/>
            <a:ext cx="3270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1650706" name="Rectangle 18"/>
          <p:cNvSpPr>
            <a:spLocks noChangeArrowheads="1"/>
          </p:cNvSpPr>
          <p:nvPr/>
        </p:nvSpPr>
        <p:spPr bwMode="auto">
          <a:xfrm>
            <a:off x="1493837" y="3098800"/>
            <a:ext cx="307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ea typeface="굴림" charset="-127"/>
                <a:cs typeface="굴림" charset="-127"/>
              </a:rPr>
              <a:t>0</a:t>
            </a:r>
          </a:p>
        </p:txBody>
      </p:sp>
      <p:sp>
        <p:nvSpPr>
          <p:cNvPr id="1650707" name="Rectangle 19"/>
          <p:cNvSpPr>
            <a:spLocks noChangeArrowheads="1"/>
          </p:cNvSpPr>
          <p:nvPr/>
        </p:nvSpPr>
        <p:spPr bwMode="auto">
          <a:xfrm>
            <a:off x="1493837" y="3390900"/>
            <a:ext cx="307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1650708" name="Rectangle 20"/>
          <p:cNvSpPr>
            <a:spLocks noChangeArrowheads="1"/>
          </p:cNvSpPr>
          <p:nvPr/>
        </p:nvSpPr>
        <p:spPr bwMode="auto">
          <a:xfrm>
            <a:off x="1493837" y="3721100"/>
            <a:ext cx="307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1650709" name="Rectangle 21"/>
          <p:cNvSpPr>
            <a:spLocks noChangeArrowheads="1"/>
          </p:cNvSpPr>
          <p:nvPr/>
        </p:nvSpPr>
        <p:spPr bwMode="auto">
          <a:xfrm>
            <a:off x="1493837" y="4000500"/>
            <a:ext cx="307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1650710" name="Rectangle 22"/>
          <p:cNvSpPr>
            <a:spLocks noChangeArrowheads="1"/>
          </p:cNvSpPr>
          <p:nvPr/>
        </p:nvSpPr>
        <p:spPr bwMode="auto">
          <a:xfrm>
            <a:off x="750887" y="4413250"/>
            <a:ext cx="192311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Address Space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of </a:t>
            </a:r>
            <a:r>
              <a:rPr lang="en-US" altLang="ko-KR" sz="18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Program #1</a:t>
            </a:r>
            <a:endParaRPr lang="en-US" altLang="ko-KR" sz="18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650711" name="Rectangle 23"/>
          <p:cNvSpPr>
            <a:spLocks noChangeArrowheads="1"/>
          </p:cNvSpPr>
          <p:nvPr/>
        </p:nvSpPr>
        <p:spPr bwMode="auto">
          <a:xfrm>
            <a:off x="3089275" y="4476750"/>
            <a:ext cx="1881188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Table 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of </a:t>
            </a:r>
            <a:r>
              <a:rPr lang="en-US" altLang="ko-KR" sz="18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Program #1</a:t>
            </a:r>
            <a:endParaRPr lang="en-US" altLang="ko-KR" sz="18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650712" name="Line 24"/>
          <p:cNvSpPr>
            <a:spLocks noChangeShapeType="1"/>
          </p:cNvSpPr>
          <p:nvPr/>
        </p:nvSpPr>
        <p:spPr bwMode="auto">
          <a:xfrm>
            <a:off x="4429125" y="3848100"/>
            <a:ext cx="201930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0713" name="Line 25"/>
          <p:cNvSpPr>
            <a:spLocks noChangeShapeType="1"/>
          </p:cNvSpPr>
          <p:nvPr/>
        </p:nvSpPr>
        <p:spPr bwMode="auto">
          <a:xfrm flipV="1">
            <a:off x="4418012" y="3111500"/>
            <a:ext cx="2055813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0714" name="Line 26"/>
          <p:cNvSpPr>
            <a:spLocks noChangeShapeType="1"/>
          </p:cNvSpPr>
          <p:nvPr/>
        </p:nvSpPr>
        <p:spPr bwMode="auto">
          <a:xfrm>
            <a:off x="4418012" y="3225800"/>
            <a:ext cx="2068513" cy="176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0715" name="Line 27"/>
          <p:cNvSpPr>
            <a:spLocks noChangeShapeType="1"/>
          </p:cNvSpPr>
          <p:nvPr/>
        </p:nvSpPr>
        <p:spPr bwMode="auto">
          <a:xfrm>
            <a:off x="4418012" y="4152900"/>
            <a:ext cx="2055813" cy="198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50716" name="Group 28"/>
          <p:cNvGrpSpPr>
            <a:grpSpLocks/>
          </p:cNvGrpSpPr>
          <p:nvPr/>
        </p:nvGrpSpPr>
        <p:grpSpPr bwMode="auto">
          <a:xfrm>
            <a:off x="6473825" y="2565400"/>
            <a:ext cx="1143000" cy="2540000"/>
            <a:chOff x="4240" y="1976"/>
            <a:chExt cx="720" cy="1600"/>
          </a:xfrm>
        </p:grpSpPr>
        <p:grpSp>
          <p:nvGrpSpPr>
            <p:cNvPr id="1650717" name="Group 29"/>
            <p:cNvGrpSpPr>
              <a:grpSpLocks/>
            </p:cNvGrpSpPr>
            <p:nvPr/>
          </p:nvGrpSpPr>
          <p:grpSpPr bwMode="auto">
            <a:xfrm>
              <a:off x="4240" y="1976"/>
              <a:ext cx="720" cy="1600"/>
              <a:chOff x="4240" y="1976"/>
              <a:chExt cx="720" cy="1600"/>
            </a:xfrm>
          </p:grpSpPr>
          <p:sp>
            <p:nvSpPr>
              <p:cNvPr id="1650718" name="Line 30"/>
              <p:cNvSpPr>
                <a:spLocks noChangeShapeType="1"/>
              </p:cNvSpPr>
              <p:nvPr/>
            </p:nvSpPr>
            <p:spPr bwMode="auto">
              <a:xfrm>
                <a:off x="4240" y="1976"/>
                <a:ext cx="0" cy="1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19" name="Line 31"/>
              <p:cNvSpPr>
                <a:spLocks noChangeShapeType="1"/>
              </p:cNvSpPr>
              <p:nvPr/>
            </p:nvSpPr>
            <p:spPr bwMode="auto">
              <a:xfrm>
                <a:off x="4960" y="1976"/>
                <a:ext cx="0" cy="1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20" name="Line 32"/>
              <p:cNvSpPr>
                <a:spLocks noChangeShapeType="1"/>
              </p:cNvSpPr>
              <p:nvPr/>
            </p:nvSpPr>
            <p:spPr bwMode="auto">
              <a:xfrm>
                <a:off x="4248" y="2126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21" name="Line 33"/>
              <p:cNvSpPr>
                <a:spLocks noChangeShapeType="1"/>
              </p:cNvSpPr>
              <p:nvPr/>
            </p:nvSpPr>
            <p:spPr bwMode="auto">
              <a:xfrm>
                <a:off x="4248" y="2321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22" name="Line 34"/>
              <p:cNvSpPr>
                <a:spLocks noChangeShapeType="1"/>
              </p:cNvSpPr>
              <p:nvPr/>
            </p:nvSpPr>
            <p:spPr bwMode="auto">
              <a:xfrm>
                <a:off x="4248" y="2516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23" name="Line 35"/>
              <p:cNvSpPr>
                <a:spLocks noChangeShapeType="1"/>
              </p:cNvSpPr>
              <p:nvPr/>
            </p:nvSpPr>
            <p:spPr bwMode="auto">
              <a:xfrm>
                <a:off x="4248" y="2711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24" name="Line 36"/>
              <p:cNvSpPr>
                <a:spLocks noChangeShapeType="1"/>
              </p:cNvSpPr>
              <p:nvPr/>
            </p:nvSpPr>
            <p:spPr bwMode="auto">
              <a:xfrm>
                <a:off x="4248" y="2906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25" name="Line 37"/>
              <p:cNvSpPr>
                <a:spLocks noChangeShapeType="1"/>
              </p:cNvSpPr>
              <p:nvPr/>
            </p:nvSpPr>
            <p:spPr bwMode="auto">
              <a:xfrm>
                <a:off x="4248" y="3101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26" name="Line 38"/>
              <p:cNvSpPr>
                <a:spLocks noChangeShapeType="1"/>
              </p:cNvSpPr>
              <p:nvPr/>
            </p:nvSpPr>
            <p:spPr bwMode="auto">
              <a:xfrm>
                <a:off x="4248" y="3296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727" name="Line 39"/>
              <p:cNvSpPr>
                <a:spLocks noChangeShapeType="1"/>
              </p:cNvSpPr>
              <p:nvPr/>
            </p:nvSpPr>
            <p:spPr bwMode="auto">
              <a:xfrm>
                <a:off x="4248" y="3491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50728" name="Group 40"/>
            <p:cNvGrpSpPr>
              <a:grpSpLocks/>
            </p:cNvGrpSpPr>
            <p:nvPr/>
          </p:nvGrpSpPr>
          <p:grpSpPr bwMode="auto">
            <a:xfrm>
              <a:off x="4475" y="2103"/>
              <a:ext cx="206" cy="1406"/>
              <a:chOff x="4523" y="2119"/>
              <a:chExt cx="206" cy="1406"/>
            </a:xfrm>
          </p:grpSpPr>
          <p:sp>
            <p:nvSpPr>
              <p:cNvPr id="1650729" name="Rectangle 41"/>
              <p:cNvSpPr>
                <a:spLocks noChangeArrowheads="1"/>
              </p:cNvSpPr>
              <p:nvPr/>
            </p:nvSpPr>
            <p:spPr bwMode="auto">
              <a:xfrm>
                <a:off x="4523" y="2119"/>
                <a:ext cx="206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800">
                    <a:solidFill>
                      <a:srgbClr val="56127A"/>
                    </a:solidFill>
                    <a:latin typeface="Verdana" charset="0"/>
                    <a:ea typeface="굴림" charset="-127"/>
                    <a:cs typeface="굴림" charset="-127"/>
                  </a:rPr>
                  <a:t>1</a:t>
                </a:r>
              </a:p>
            </p:txBody>
          </p:sp>
          <p:sp>
            <p:nvSpPr>
              <p:cNvPr id="1650730" name="Rectangle 42"/>
              <p:cNvSpPr>
                <a:spLocks noChangeArrowheads="1"/>
              </p:cNvSpPr>
              <p:nvPr/>
            </p:nvSpPr>
            <p:spPr bwMode="auto">
              <a:xfrm>
                <a:off x="4523" y="2327"/>
                <a:ext cx="206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800">
                    <a:solidFill>
                      <a:srgbClr val="56127A"/>
                    </a:solidFill>
                    <a:latin typeface="Verdana" charset="0"/>
                    <a:ea typeface="굴림" charset="-127"/>
                    <a:cs typeface="굴림" charset="-127"/>
                  </a:rPr>
                  <a:t>0</a:t>
                </a:r>
              </a:p>
            </p:txBody>
          </p:sp>
          <p:sp>
            <p:nvSpPr>
              <p:cNvPr id="1650731" name="Rectangle 43"/>
              <p:cNvSpPr>
                <a:spLocks noChangeArrowheads="1"/>
              </p:cNvSpPr>
              <p:nvPr/>
            </p:nvSpPr>
            <p:spPr bwMode="auto">
              <a:xfrm>
                <a:off x="4523" y="3296"/>
                <a:ext cx="206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800">
                    <a:solidFill>
                      <a:srgbClr val="56127A"/>
                    </a:solidFill>
                    <a:latin typeface="Verdana" charset="0"/>
                    <a:ea typeface="굴림" charset="-127"/>
                    <a:cs typeface="굴림" charset="-127"/>
                  </a:rPr>
                  <a:t>2</a:t>
                </a:r>
              </a:p>
            </p:txBody>
          </p:sp>
          <p:sp>
            <p:nvSpPr>
              <p:cNvPr id="1650732" name="Rectangle 44"/>
              <p:cNvSpPr>
                <a:spLocks noChangeArrowheads="1"/>
              </p:cNvSpPr>
              <p:nvPr/>
            </p:nvSpPr>
            <p:spPr bwMode="auto">
              <a:xfrm>
                <a:off x="4523" y="2906"/>
                <a:ext cx="206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800">
                    <a:solidFill>
                      <a:srgbClr val="56127A"/>
                    </a:solidFill>
                    <a:latin typeface="Verdana" charset="0"/>
                    <a:ea typeface="굴림" charset="-127"/>
                    <a:cs typeface="굴림" charset="-127"/>
                  </a:rPr>
                  <a:t>3</a:t>
                </a:r>
              </a:p>
            </p:txBody>
          </p:sp>
        </p:grpSp>
      </p:grp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7661611" y="3352800"/>
            <a:ext cx="1634789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Physical Memory</a:t>
            </a:r>
            <a:endParaRPr lang="en-US" altLang="ko-KR" sz="18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8288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Arial"/>
              <a:buChar char="•"/>
            </a:pPr>
            <a:r>
              <a:rPr lang="en-US" altLang="ko-KR" sz="2700" kern="0" dirty="0">
                <a:ea typeface="굴림" charset="-127"/>
                <a:cs typeface="Calibri"/>
              </a:rPr>
              <a:t>A </a:t>
            </a:r>
            <a:r>
              <a:rPr lang="en-US" altLang="ko-KR" sz="2700" i="1" kern="0" dirty="0">
                <a:ea typeface="굴림" charset="-127"/>
                <a:cs typeface="Calibri"/>
              </a:rPr>
              <a:t>page table </a:t>
            </a:r>
            <a:r>
              <a:rPr lang="en-US" altLang="ko-KR" sz="2700" kern="0" dirty="0">
                <a:ea typeface="굴림" charset="-127"/>
                <a:cs typeface="Calibri"/>
              </a:rPr>
              <a:t>contains the physical address of the base of each page</a:t>
            </a:r>
            <a:endParaRPr lang="en-US" sz="2700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44775"/>
              </p:ext>
            </p:extLst>
          </p:nvPr>
        </p:nvGraphicFramePr>
        <p:xfrm>
          <a:off x="1600200" y="1447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3214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35B0EAA8-CAA0-EF4B-B3C1-ABB37D263657}" type="slidenum">
              <a:rPr lang="en-US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6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ko-KR" sz="3600" dirty="0">
                <a:ea typeface="굴림" charset="-127"/>
                <a:cs typeface="굴림" charset="-127"/>
              </a:rPr>
              <a:t>Private </a:t>
            </a:r>
            <a:r>
              <a:rPr lang="en-US" altLang="ko-KR" sz="3600" dirty="0" smtClean="0">
                <a:ea typeface="굴림" charset="-127"/>
                <a:cs typeface="굴림" charset="-127"/>
              </a:rPr>
              <a:t>(Virtual) Address </a:t>
            </a:r>
            <a:r>
              <a:rPr lang="en-US" altLang="ko-KR" sz="3600" dirty="0">
                <a:ea typeface="굴림" charset="-127"/>
                <a:cs typeface="굴림" charset="-127"/>
              </a:rPr>
              <a:t>Space per </a:t>
            </a:r>
            <a:r>
              <a:rPr lang="en-US" altLang="ko-KR" sz="3600" dirty="0" smtClean="0">
                <a:ea typeface="굴림" charset="-127"/>
                <a:cs typeface="굴림" charset="-127"/>
              </a:rPr>
              <a:t>Program</a:t>
            </a:r>
            <a:endParaRPr lang="en-US" altLang="ko-KR" sz="3600" dirty="0">
              <a:ea typeface="굴림" charset="-127"/>
              <a:cs typeface="굴림" charset="-127"/>
            </a:endParaRPr>
          </a:p>
        </p:txBody>
      </p:sp>
      <p:grpSp>
        <p:nvGrpSpPr>
          <p:cNvPr id="1599492" name="Group 4"/>
          <p:cNvGrpSpPr>
            <a:grpSpLocks/>
          </p:cNvGrpSpPr>
          <p:nvPr/>
        </p:nvGrpSpPr>
        <p:grpSpPr bwMode="auto">
          <a:xfrm>
            <a:off x="317500" y="838200"/>
            <a:ext cx="8532813" cy="5029200"/>
            <a:chOff x="88" y="856"/>
            <a:chExt cx="5375" cy="3168"/>
          </a:xfrm>
        </p:grpSpPr>
        <p:sp>
          <p:nvSpPr>
            <p:cNvPr id="1599493" name="Rectangle 5"/>
            <p:cNvSpPr>
              <a:spLocks noChangeArrowheads="1"/>
            </p:cNvSpPr>
            <p:nvPr/>
          </p:nvSpPr>
          <p:spPr bwMode="auto">
            <a:xfrm>
              <a:off x="672" y="2704"/>
              <a:ext cx="704" cy="216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494" name="Rectangle 6"/>
            <p:cNvSpPr>
              <a:spLocks noChangeArrowheads="1"/>
            </p:cNvSpPr>
            <p:nvPr/>
          </p:nvSpPr>
          <p:spPr bwMode="auto">
            <a:xfrm>
              <a:off x="672" y="1936"/>
              <a:ext cx="704" cy="216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495" name="Rectangle 7"/>
            <p:cNvSpPr>
              <a:spLocks noChangeArrowheads="1"/>
            </p:cNvSpPr>
            <p:nvPr/>
          </p:nvSpPr>
          <p:spPr bwMode="auto">
            <a:xfrm>
              <a:off x="672" y="1104"/>
              <a:ext cx="704" cy="216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496" name="Rectangle 8" descr="90%"/>
            <p:cNvSpPr>
              <a:spLocks noChangeArrowheads="1"/>
            </p:cNvSpPr>
            <p:nvPr/>
          </p:nvSpPr>
          <p:spPr bwMode="auto">
            <a:xfrm>
              <a:off x="672" y="888"/>
              <a:ext cx="704" cy="656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497" name="Line 9"/>
            <p:cNvSpPr>
              <a:spLocks noChangeShapeType="1"/>
            </p:cNvSpPr>
            <p:nvPr/>
          </p:nvSpPr>
          <p:spPr bwMode="auto">
            <a:xfrm>
              <a:off x="672" y="1103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498" name="Line 10"/>
            <p:cNvSpPr>
              <a:spLocks noChangeShapeType="1"/>
            </p:cNvSpPr>
            <p:nvPr/>
          </p:nvSpPr>
          <p:spPr bwMode="auto">
            <a:xfrm>
              <a:off x="672" y="132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499" name="Rectangle 11"/>
            <p:cNvSpPr>
              <a:spLocks noChangeArrowheads="1"/>
            </p:cNvSpPr>
            <p:nvPr/>
          </p:nvSpPr>
          <p:spPr bwMode="auto">
            <a:xfrm>
              <a:off x="848" y="1112"/>
              <a:ext cx="4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VA1</a:t>
              </a:r>
            </a:p>
          </p:txBody>
        </p:sp>
        <p:sp>
          <p:nvSpPr>
            <p:cNvPr id="1599500" name="Rectangle 12"/>
            <p:cNvSpPr>
              <a:spLocks noChangeArrowheads="1"/>
            </p:cNvSpPr>
            <p:nvPr/>
          </p:nvSpPr>
          <p:spPr bwMode="auto">
            <a:xfrm>
              <a:off x="88" y="1080"/>
              <a:ext cx="58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dirty="0" err="1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Prog</a:t>
              </a:r>
              <a:r>
                <a:rPr lang="en-US" altLang="ko-KR" sz="1800" dirty="0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 1</a:t>
              </a:r>
              <a:endPara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599501" name="Rectangle 13"/>
            <p:cNvSpPr>
              <a:spLocks noChangeArrowheads="1"/>
            </p:cNvSpPr>
            <p:nvPr/>
          </p:nvSpPr>
          <p:spPr bwMode="auto">
            <a:xfrm>
              <a:off x="1911" y="1368"/>
              <a:ext cx="95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Page Table </a:t>
              </a:r>
            </a:p>
          </p:txBody>
        </p:sp>
        <p:grpSp>
          <p:nvGrpSpPr>
            <p:cNvPr id="1599502" name="Group 14"/>
            <p:cNvGrpSpPr>
              <a:grpSpLocks/>
            </p:cNvGrpSpPr>
            <p:nvPr/>
          </p:nvGrpSpPr>
          <p:grpSpPr bwMode="auto">
            <a:xfrm>
              <a:off x="1976" y="889"/>
              <a:ext cx="704" cy="519"/>
              <a:chOff x="1976" y="889"/>
              <a:chExt cx="704" cy="519"/>
            </a:xfrm>
          </p:grpSpPr>
          <p:sp>
            <p:nvSpPr>
              <p:cNvPr id="1599503" name="Rectangle 15"/>
              <p:cNvSpPr>
                <a:spLocks noChangeArrowheads="1"/>
              </p:cNvSpPr>
              <p:nvPr/>
            </p:nvSpPr>
            <p:spPr bwMode="auto">
              <a:xfrm>
                <a:off x="1976" y="889"/>
                <a:ext cx="704" cy="51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04" name="Line 16"/>
              <p:cNvSpPr>
                <a:spLocks noChangeShapeType="1"/>
              </p:cNvSpPr>
              <p:nvPr/>
            </p:nvSpPr>
            <p:spPr bwMode="auto">
              <a:xfrm>
                <a:off x="1976" y="1059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05" name="Line 17"/>
              <p:cNvSpPr>
                <a:spLocks noChangeShapeType="1"/>
              </p:cNvSpPr>
              <p:nvPr/>
            </p:nvSpPr>
            <p:spPr bwMode="auto">
              <a:xfrm>
                <a:off x="1976" y="1235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99506" name="Rectangle 18" descr="Dark upward diagonal"/>
            <p:cNvSpPr>
              <a:spLocks noChangeArrowheads="1"/>
            </p:cNvSpPr>
            <p:nvPr/>
          </p:nvSpPr>
          <p:spPr bwMode="auto">
            <a:xfrm>
              <a:off x="672" y="1712"/>
              <a:ext cx="704" cy="656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07" name="Line 19"/>
            <p:cNvSpPr>
              <a:spLocks noChangeShapeType="1"/>
            </p:cNvSpPr>
            <p:nvPr/>
          </p:nvSpPr>
          <p:spPr bwMode="auto">
            <a:xfrm>
              <a:off x="672" y="1927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08" name="Line 20"/>
            <p:cNvSpPr>
              <a:spLocks noChangeShapeType="1"/>
            </p:cNvSpPr>
            <p:nvPr/>
          </p:nvSpPr>
          <p:spPr bwMode="auto">
            <a:xfrm>
              <a:off x="672" y="2149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09" name="Rectangle 21"/>
            <p:cNvSpPr>
              <a:spLocks noChangeArrowheads="1"/>
            </p:cNvSpPr>
            <p:nvPr/>
          </p:nvSpPr>
          <p:spPr bwMode="auto">
            <a:xfrm>
              <a:off x="800" y="1928"/>
              <a:ext cx="4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VA1</a:t>
              </a:r>
            </a:p>
          </p:txBody>
        </p:sp>
        <p:sp>
          <p:nvSpPr>
            <p:cNvPr id="1599510" name="Rectangle 22"/>
            <p:cNvSpPr>
              <a:spLocks noChangeArrowheads="1"/>
            </p:cNvSpPr>
            <p:nvPr/>
          </p:nvSpPr>
          <p:spPr bwMode="auto">
            <a:xfrm>
              <a:off x="88" y="1896"/>
              <a:ext cx="58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dirty="0" err="1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Prog</a:t>
              </a:r>
              <a:r>
                <a:rPr lang="en-US" altLang="ko-KR" sz="1800" dirty="0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 2</a:t>
              </a:r>
              <a:endPara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599511" name="Rectangle 23"/>
            <p:cNvSpPr>
              <a:spLocks noChangeArrowheads="1"/>
            </p:cNvSpPr>
            <p:nvPr/>
          </p:nvSpPr>
          <p:spPr bwMode="auto">
            <a:xfrm>
              <a:off x="1911" y="2288"/>
              <a:ext cx="95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Page Table</a:t>
              </a:r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 </a:t>
              </a:r>
            </a:p>
          </p:txBody>
        </p:sp>
        <p:grpSp>
          <p:nvGrpSpPr>
            <p:cNvPr id="1599512" name="Group 24"/>
            <p:cNvGrpSpPr>
              <a:grpSpLocks/>
            </p:cNvGrpSpPr>
            <p:nvPr/>
          </p:nvGrpSpPr>
          <p:grpSpPr bwMode="auto">
            <a:xfrm>
              <a:off x="1976" y="1801"/>
              <a:ext cx="704" cy="519"/>
              <a:chOff x="1976" y="1801"/>
              <a:chExt cx="704" cy="519"/>
            </a:xfrm>
          </p:grpSpPr>
          <p:sp>
            <p:nvSpPr>
              <p:cNvPr id="1599513" name="Rectangle 25"/>
              <p:cNvSpPr>
                <a:spLocks noChangeArrowheads="1"/>
              </p:cNvSpPr>
              <p:nvPr/>
            </p:nvSpPr>
            <p:spPr bwMode="auto">
              <a:xfrm>
                <a:off x="1976" y="1801"/>
                <a:ext cx="704" cy="51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14" name="Line 26"/>
              <p:cNvSpPr>
                <a:spLocks noChangeShapeType="1"/>
              </p:cNvSpPr>
              <p:nvPr/>
            </p:nvSpPr>
            <p:spPr bwMode="auto">
              <a:xfrm>
                <a:off x="1976" y="1971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15" name="Line 27"/>
              <p:cNvSpPr>
                <a:spLocks noChangeShapeType="1"/>
              </p:cNvSpPr>
              <p:nvPr/>
            </p:nvSpPr>
            <p:spPr bwMode="auto">
              <a:xfrm>
                <a:off x="1976" y="2147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99516" name="Rectangle 28"/>
            <p:cNvSpPr>
              <a:spLocks noChangeArrowheads="1"/>
            </p:cNvSpPr>
            <p:nvPr/>
          </p:nvSpPr>
          <p:spPr bwMode="auto">
            <a:xfrm>
              <a:off x="672" y="2488"/>
              <a:ext cx="704" cy="8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17" name="Line 29"/>
            <p:cNvSpPr>
              <a:spLocks noChangeShapeType="1"/>
            </p:cNvSpPr>
            <p:nvPr/>
          </p:nvSpPr>
          <p:spPr bwMode="auto">
            <a:xfrm>
              <a:off x="672" y="2919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18" name="Line 30"/>
            <p:cNvSpPr>
              <a:spLocks noChangeShapeType="1"/>
            </p:cNvSpPr>
            <p:nvPr/>
          </p:nvSpPr>
          <p:spPr bwMode="auto">
            <a:xfrm>
              <a:off x="672" y="3141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19" name="Rectangle 31"/>
            <p:cNvSpPr>
              <a:spLocks noChangeArrowheads="1"/>
            </p:cNvSpPr>
            <p:nvPr/>
          </p:nvSpPr>
          <p:spPr bwMode="auto">
            <a:xfrm>
              <a:off x="800" y="2696"/>
              <a:ext cx="4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VA1</a:t>
              </a:r>
            </a:p>
          </p:txBody>
        </p:sp>
        <p:sp>
          <p:nvSpPr>
            <p:cNvPr id="1599520" name="Rectangle 32"/>
            <p:cNvSpPr>
              <a:spLocks noChangeArrowheads="1"/>
            </p:cNvSpPr>
            <p:nvPr/>
          </p:nvSpPr>
          <p:spPr bwMode="auto">
            <a:xfrm>
              <a:off x="88" y="2760"/>
              <a:ext cx="58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dirty="0" err="1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Prog</a:t>
              </a:r>
              <a:r>
                <a:rPr lang="en-US" altLang="ko-KR" sz="1800" dirty="0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 3</a:t>
              </a:r>
              <a:endPara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599521" name="Rectangle 33"/>
            <p:cNvSpPr>
              <a:spLocks noChangeArrowheads="1"/>
            </p:cNvSpPr>
            <p:nvPr/>
          </p:nvSpPr>
          <p:spPr bwMode="auto">
            <a:xfrm>
              <a:off x="1903" y="3280"/>
              <a:ext cx="953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Page Table</a:t>
              </a:r>
              <a:r>
                <a:rPr lang="en-US" altLang="ko-KR" sz="1800" b="1">
                  <a:latin typeface="Verdana" charset="0"/>
                  <a:ea typeface="굴림" charset="-127"/>
                  <a:cs typeface="굴림" charset="-127"/>
                </a:rPr>
                <a:t> </a:t>
              </a:r>
            </a:p>
          </p:txBody>
        </p:sp>
        <p:sp>
          <p:nvSpPr>
            <p:cNvPr id="1599522" name="Line 34"/>
            <p:cNvSpPr>
              <a:spLocks noChangeShapeType="1"/>
            </p:cNvSpPr>
            <p:nvPr/>
          </p:nvSpPr>
          <p:spPr bwMode="auto">
            <a:xfrm flipV="1">
              <a:off x="1392" y="1120"/>
              <a:ext cx="568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23" name="Line 35"/>
            <p:cNvSpPr>
              <a:spLocks noChangeShapeType="1"/>
            </p:cNvSpPr>
            <p:nvPr/>
          </p:nvSpPr>
          <p:spPr bwMode="auto">
            <a:xfrm>
              <a:off x="1392" y="2040"/>
              <a:ext cx="5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24" name="Line 36"/>
            <p:cNvSpPr>
              <a:spLocks noChangeShapeType="1"/>
            </p:cNvSpPr>
            <p:nvPr/>
          </p:nvSpPr>
          <p:spPr bwMode="auto">
            <a:xfrm>
              <a:off x="1392" y="2808"/>
              <a:ext cx="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25" name="Line 37" descr="Dark upward diagonal"/>
            <p:cNvSpPr>
              <a:spLocks noChangeShapeType="1"/>
            </p:cNvSpPr>
            <p:nvPr/>
          </p:nvSpPr>
          <p:spPr bwMode="auto">
            <a:xfrm>
              <a:off x="2688" y="984"/>
              <a:ext cx="1672" cy="1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26" name="Line 38"/>
            <p:cNvSpPr>
              <a:spLocks noChangeShapeType="1"/>
            </p:cNvSpPr>
            <p:nvPr/>
          </p:nvSpPr>
          <p:spPr bwMode="auto">
            <a:xfrm>
              <a:off x="2688" y="1176"/>
              <a:ext cx="1680" cy="12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27" name="Line 39"/>
            <p:cNvSpPr>
              <a:spLocks noChangeShapeType="1"/>
            </p:cNvSpPr>
            <p:nvPr/>
          </p:nvSpPr>
          <p:spPr bwMode="auto">
            <a:xfrm>
              <a:off x="2688" y="1320"/>
              <a:ext cx="1680" cy="182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28" name="Line 40"/>
            <p:cNvSpPr>
              <a:spLocks noChangeShapeType="1"/>
            </p:cNvSpPr>
            <p:nvPr/>
          </p:nvSpPr>
          <p:spPr bwMode="auto">
            <a:xfrm>
              <a:off x="2688" y="1896"/>
              <a:ext cx="1680" cy="67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29" name="Line 41"/>
            <p:cNvSpPr>
              <a:spLocks noChangeShapeType="1"/>
            </p:cNvSpPr>
            <p:nvPr/>
          </p:nvSpPr>
          <p:spPr bwMode="auto">
            <a:xfrm>
              <a:off x="2688" y="2088"/>
              <a:ext cx="1680" cy="163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30" name="Line 42"/>
            <p:cNvSpPr>
              <a:spLocks noChangeShapeType="1"/>
            </p:cNvSpPr>
            <p:nvPr/>
          </p:nvSpPr>
          <p:spPr bwMode="auto">
            <a:xfrm>
              <a:off x="2688" y="2232"/>
              <a:ext cx="1680" cy="110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31" name="Line 43"/>
            <p:cNvSpPr>
              <a:spLocks noChangeShapeType="1"/>
            </p:cNvSpPr>
            <p:nvPr/>
          </p:nvSpPr>
          <p:spPr bwMode="auto">
            <a:xfrm flipV="1">
              <a:off x="2680" y="1968"/>
              <a:ext cx="1704" cy="6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32" name="Line 44"/>
            <p:cNvSpPr>
              <a:spLocks noChangeShapeType="1"/>
            </p:cNvSpPr>
            <p:nvPr/>
          </p:nvSpPr>
          <p:spPr bwMode="auto">
            <a:xfrm flipV="1">
              <a:off x="2688" y="2952"/>
              <a:ext cx="1680" cy="4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33" name="Line 45"/>
            <p:cNvSpPr>
              <a:spLocks noChangeShapeType="1"/>
            </p:cNvSpPr>
            <p:nvPr/>
          </p:nvSpPr>
          <p:spPr bwMode="auto">
            <a:xfrm>
              <a:off x="2688" y="3192"/>
              <a:ext cx="1680" cy="72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34" name="Rectangle 46"/>
            <p:cNvSpPr>
              <a:spLocks noChangeArrowheads="1"/>
            </p:cNvSpPr>
            <p:nvPr/>
          </p:nvSpPr>
          <p:spPr bwMode="auto">
            <a:xfrm rot="16200000">
              <a:off x="4616" y="2368"/>
              <a:ext cx="146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800" dirty="0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Physical Memory</a:t>
              </a:r>
              <a:endPara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599535" name="Line 47"/>
            <p:cNvSpPr>
              <a:spLocks noChangeShapeType="1"/>
            </p:cNvSpPr>
            <p:nvPr/>
          </p:nvSpPr>
          <p:spPr bwMode="auto">
            <a:xfrm>
              <a:off x="672" y="269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9536" name="Group 48"/>
            <p:cNvGrpSpPr>
              <a:grpSpLocks/>
            </p:cNvGrpSpPr>
            <p:nvPr/>
          </p:nvGrpSpPr>
          <p:grpSpPr bwMode="auto">
            <a:xfrm>
              <a:off x="1968" y="2536"/>
              <a:ext cx="704" cy="752"/>
              <a:chOff x="1968" y="2512"/>
              <a:chExt cx="704" cy="752"/>
            </a:xfrm>
          </p:grpSpPr>
          <p:sp>
            <p:nvSpPr>
              <p:cNvPr id="1599537" name="Rectangle 49"/>
              <p:cNvSpPr>
                <a:spLocks noChangeArrowheads="1"/>
              </p:cNvSpPr>
              <p:nvPr/>
            </p:nvSpPr>
            <p:spPr bwMode="auto">
              <a:xfrm>
                <a:off x="1968" y="2512"/>
                <a:ext cx="704" cy="7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38" name="Line 50"/>
              <p:cNvSpPr>
                <a:spLocks noChangeShapeType="1"/>
              </p:cNvSpPr>
              <p:nvPr/>
            </p:nvSpPr>
            <p:spPr bwMode="auto">
              <a:xfrm>
                <a:off x="1968" y="2899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39" name="Line 51"/>
              <p:cNvSpPr>
                <a:spLocks noChangeShapeType="1"/>
              </p:cNvSpPr>
              <p:nvPr/>
            </p:nvSpPr>
            <p:spPr bwMode="auto">
              <a:xfrm>
                <a:off x="1968" y="3091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40" name="Line 52"/>
              <p:cNvSpPr>
                <a:spLocks noChangeShapeType="1"/>
              </p:cNvSpPr>
              <p:nvPr/>
            </p:nvSpPr>
            <p:spPr bwMode="auto">
              <a:xfrm>
                <a:off x="1968" y="2707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99541" name="Line 53"/>
            <p:cNvSpPr>
              <a:spLocks noChangeShapeType="1"/>
            </p:cNvSpPr>
            <p:nvPr/>
          </p:nvSpPr>
          <p:spPr bwMode="auto">
            <a:xfrm flipV="1">
              <a:off x="2680" y="2752"/>
              <a:ext cx="1688" cy="6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9542" name="Group 54"/>
            <p:cNvGrpSpPr>
              <a:grpSpLocks/>
            </p:cNvGrpSpPr>
            <p:nvPr/>
          </p:nvGrpSpPr>
          <p:grpSpPr bwMode="auto">
            <a:xfrm>
              <a:off x="4368" y="856"/>
              <a:ext cx="768" cy="3168"/>
              <a:chOff x="4368" y="856"/>
              <a:chExt cx="768" cy="3168"/>
            </a:xfrm>
          </p:grpSpPr>
          <p:sp>
            <p:nvSpPr>
              <p:cNvPr id="1599543" name="Rectangle 55"/>
              <p:cNvSpPr>
                <a:spLocks noChangeArrowheads="1"/>
              </p:cNvSpPr>
              <p:nvPr/>
            </p:nvSpPr>
            <p:spPr bwMode="auto">
              <a:xfrm>
                <a:off x="4368" y="1416"/>
                <a:ext cx="768" cy="192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44" name="Rectangle 56"/>
              <p:cNvSpPr>
                <a:spLocks noChangeArrowheads="1"/>
              </p:cNvSpPr>
              <p:nvPr/>
            </p:nvSpPr>
            <p:spPr bwMode="auto">
              <a:xfrm>
                <a:off x="4368" y="1224"/>
                <a:ext cx="768" cy="192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45" name="Line 57"/>
              <p:cNvSpPr>
                <a:spLocks noChangeShapeType="1"/>
              </p:cNvSpPr>
              <p:nvPr/>
            </p:nvSpPr>
            <p:spPr bwMode="auto">
              <a:xfrm>
                <a:off x="4368" y="856"/>
                <a:ext cx="0" cy="3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46" name="Oval 58"/>
              <p:cNvSpPr>
                <a:spLocks noChangeArrowheads="1"/>
              </p:cNvSpPr>
              <p:nvPr/>
            </p:nvSpPr>
            <p:spPr bwMode="auto">
              <a:xfrm rot="2700000">
                <a:off x="4763" y="1851"/>
                <a:ext cx="42" cy="4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47" name="Rectangle 59"/>
              <p:cNvSpPr>
                <a:spLocks noChangeArrowheads="1"/>
              </p:cNvSpPr>
              <p:nvPr/>
            </p:nvSpPr>
            <p:spPr bwMode="auto">
              <a:xfrm>
                <a:off x="4368" y="3720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48" name="Rectangle 60" descr="Dark upward diagonal"/>
              <p:cNvSpPr>
                <a:spLocks noChangeArrowheads="1"/>
              </p:cNvSpPr>
              <p:nvPr/>
            </p:nvSpPr>
            <p:spPr bwMode="auto">
              <a:xfrm>
                <a:off x="4368" y="3528"/>
                <a:ext cx="768" cy="192"/>
              </a:xfrm>
              <a:prstGeom prst="rect">
                <a:avLst/>
              </a:prstGeom>
              <a:pattFill prst="dkUpDiag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49" name="Rectangle 61" descr="40%"/>
              <p:cNvSpPr>
                <a:spLocks noChangeArrowheads="1"/>
              </p:cNvSpPr>
              <p:nvPr/>
            </p:nvSpPr>
            <p:spPr bwMode="auto">
              <a:xfrm>
                <a:off x="4368" y="3336"/>
                <a:ext cx="768" cy="192"/>
              </a:xfrm>
              <a:prstGeom prst="rect">
                <a:avLst/>
              </a:prstGeom>
              <a:pattFill prst="pct40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ko-KR" sz="1800">
                    <a:latin typeface="Verdana" charset="0"/>
                    <a:ea typeface="굴림" charset="-127"/>
                    <a:cs typeface="굴림" charset="-127"/>
                  </a:rPr>
                  <a:t>free</a:t>
                </a:r>
              </a:p>
            </p:txBody>
          </p:sp>
          <p:sp>
            <p:nvSpPr>
              <p:cNvPr id="1599550" name="Rectangle 62" descr="Dark upward diagonal"/>
              <p:cNvSpPr>
                <a:spLocks noChangeArrowheads="1"/>
              </p:cNvSpPr>
              <p:nvPr/>
            </p:nvSpPr>
            <p:spPr bwMode="auto">
              <a:xfrm>
                <a:off x="4368" y="3144"/>
                <a:ext cx="768" cy="192"/>
              </a:xfrm>
              <a:prstGeom prst="rect">
                <a:avLst/>
              </a:prstGeom>
              <a:pattFill prst="dkUpDiag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51" name="Rectangle 63" descr="90%"/>
              <p:cNvSpPr>
                <a:spLocks noChangeArrowheads="1"/>
              </p:cNvSpPr>
              <p:nvPr/>
            </p:nvSpPr>
            <p:spPr bwMode="auto">
              <a:xfrm>
                <a:off x="4368" y="2952"/>
                <a:ext cx="768" cy="192"/>
              </a:xfrm>
              <a:prstGeom prst="rect">
                <a:avLst/>
              </a:prstGeom>
              <a:pattFill prst="pct90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52" name="Rectangle 64"/>
              <p:cNvSpPr>
                <a:spLocks noChangeArrowheads="1"/>
              </p:cNvSpPr>
              <p:nvPr/>
            </p:nvSpPr>
            <p:spPr bwMode="auto">
              <a:xfrm>
                <a:off x="4368" y="2760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53" name="Rectangle 65"/>
              <p:cNvSpPr>
                <a:spLocks noChangeArrowheads="1"/>
              </p:cNvSpPr>
              <p:nvPr/>
            </p:nvSpPr>
            <p:spPr bwMode="auto">
              <a:xfrm>
                <a:off x="4368" y="2568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54" name="Rectangle 66" descr="Dark upward diagonal"/>
              <p:cNvSpPr>
                <a:spLocks noChangeArrowheads="1"/>
              </p:cNvSpPr>
              <p:nvPr/>
            </p:nvSpPr>
            <p:spPr bwMode="auto">
              <a:xfrm>
                <a:off x="4368" y="2376"/>
                <a:ext cx="768" cy="192"/>
              </a:xfrm>
              <a:prstGeom prst="rect">
                <a:avLst/>
              </a:prstGeom>
              <a:pattFill prst="dkUpDiag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55" name="Rectangle 67" descr="90%"/>
              <p:cNvSpPr>
                <a:spLocks noChangeArrowheads="1"/>
              </p:cNvSpPr>
              <p:nvPr/>
            </p:nvSpPr>
            <p:spPr bwMode="auto">
              <a:xfrm>
                <a:off x="4368" y="2184"/>
                <a:ext cx="768" cy="192"/>
              </a:xfrm>
              <a:prstGeom prst="rect">
                <a:avLst/>
              </a:prstGeom>
              <a:pattFill prst="pct90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56" name="Rectangle 68" descr="90%"/>
              <p:cNvSpPr>
                <a:spLocks noChangeArrowheads="1"/>
              </p:cNvSpPr>
              <p:nvPr/>
            </p:nvSpPr>
            <p:spPr bwMode="auto">
              <a:xfrm>
                <a:off x="4368" y="1992"/>
                <a:ext cx="768" cy="192"/>
              </a:xfrm>
              <a:prstGeom prst="rect">
                <a:avLst/>
              </a:prstGeom>
              <a:pattFill prst="pct90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57" name="Rectangle 69"/>
              <p:cNvSpPr>
                <a:spLocks noChangeArrowheads="1"/>
              </p:cNvSpPr>
              <p:nvPr/>
            </p:nvSpPr>
            <p:spPr bwMode="auto">
              <a:xfrm>
                <a:off x="4368" y="1032"/>
                <a:ext cx="768" cy="192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58" name="Rectangle 70"/>
              <p:cNvSpPr>
                <a:spLocks noChangeArrowheads="1"/>
              </p:cNvSpPr>
              <p:nvPr/>
            </p:nvSpPr>
            <p:spPr bwMode="auto">
              <a:xfrm>
                <a:off x="4483" y="1000"/>
                <a:ext cx="541" cy="40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ko-KR" sz="1800">
                    <a:solidFill>
                      <a:srgbClr val="FF0000"/>
                    </a:solidFill>
                    <a:latin typeface="Verdana" charset="0"/>
                    <a:ea typeface="굴림" charset="-127"/>
                    <a:cs typeface="굴림" charset="-127"/>
                  </a:rPr>
                  <a:t>OS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sz="1800">
                    <a:solidFill>
                      <a:srgbClr val="FF0000"/>
                    </a:solidFill>
                    <a:latin typeface="Verdana" charset="0"/>
                    <a:ea typeface="굴림" charset="-127"/>
                    <a:cs typeface="굴림" charset="-127"/>
                  </a:rPr>
                  <a:t>pages</a:t>
                </a:r>
              </a:p>
            </p:txBody>
          </p:sp>
          <p:sp>
            <p:nvSpPr>
              <p:cNvPr id="1599559" name="Line 71"/>
              <p:cNvSpPr>
                <a:spLocks noChangeShapeType="1"/>
              </p:cNvSpPr>
              <p:nvPr/>
            </p:nvSpPr>
            <p:spPr bwMode="auto">
              <a:xfrm>
                <a:off x="5136" y="856"/>
                <a:ext cx="0" cy="3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560" name="Rectangle 72"/>
              <p:cNvSpPr>
                <a:spLocks noChangeArrowheads="1"/>
              </p:cNvSpPr>
              <p:nvPr/>
            </p:nvSpPr>
            <p:spPr bwMode="auto">
              <a:xfrm>
                <a:off x="4368" y="1800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99561" name="Group 73"/>
              <p:cNvGrpSpPr>
                <a:grpSpLocks/>
              </p:cNvGrpSpPr>
              <p:nvPr/>
            </p:nvGrpSpPr>
            <p:grpSpPr bwMode="auto">
              <a:xfrm>
                <a:off x="4624" y="1675"/>
                <a:ext cx="319" cy="42"/>
                <a:chOff x="4760" y="1675"/>
                <a:chExt cx="319" cy="42"/>
              </a:xfrm>
            </p:grpSpPr>
            <p:sp>
              <p:nvSpPr>
                <p:cNvPr id="1599562" name="Oval 74"/>
                <p:cNvSpPr>
                  <a:spLocks noChangeArrowheads="1"/>
                </p:cNvSpPr>
                <p:nvPr/>
              </p:nvSpPr>
              <p:spPr bwMode="auto">
                <a:xfrm rot="2700000">
                  <a:off x="4763" y="1672"/>
                  <a:ext cx="42" cy="47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9563" name="Oval 75"/>
                <p:cNvSpPr>
                  <a:spLocks noChangeArrowheads="1"/>
                </p:cNvSpPr>
                <p:nvPr/>
              </p:nvSpPr>
              <p:spPr bwMode="auto">
                <a:xfrm rot="2700000">
                  <a:off x="4899" y="1672"/>
                  <a:ext cx="42" cy="47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9564" name="Oval 76"/>
                <p:cNvSpPr>
                  <a:spLocks noChangeArrowheads="1"/>
                </p:cNvSpPr>
                <p:nvPr/>
              </p:nvSpPr>
              <p:spPr bwMode="auto">
                <a:xfrm rot="2700000">
                  <a:off x="5035" y="1672"/>
                  <a:ext cx="42" cy="47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76200" y="5105400"/>
            <a:ext cx="8229600" cy="1676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Each </a:t>
            </a:r>
            <a:r>
              <a:rPr lang="en-US" altLang="ko-KR" sz="2000" dirty="0" err="1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prog</a:t>
            </a: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 has a page table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ko-KR" sz="20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</a:t>
            </a: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table </a:t>
            </a:r>
            <a:r>
              <a:rPr lang="en-US" altLang="ko-KR" sz="20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contains </a:t>
            </a: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an entry for each </a:t>
            </a:r>
            <a:r>
              <a:rPr lang="en-US" altLang="ko-KR" sz="2000" dirty="0" err="1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prog</a:t>
            </a:r>
            <a:r>
              <a:rPr lang="en-US" altLang="ko-KR" sz="20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 page</a:t>
            </a:r>
            <a:endParaRPr lang="en-US" altLang="ko-KR" sz="20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ko-KR" sz="20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Physical </a:t>
            </a: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Memory acts like a “cache” of pages for </a:t>
            </a:r>
            <a:r>
              <a:rPr lang="en-US" altLang="ko-KR" sz="20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currently </a:t>
            </a: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running programs.  </a:t>
            </a:r>
            <a:r>
              <a:rPr lang="en-US" altLang="ko-KR" sz="2000" b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Not recently used pages are stored </a:t>
            </a:r>
            <a:r>
              <a:rPr lang="en-US" altLang="ko-KR" sz="2000" b="1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in secondary memory, </a:t>
            </a:r>
            <a:r>
              <a:rPr lang="en-US" altLang="ko-KR" sz="2000" b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e</a:t>
            </a:r>
            <a:r>
              <a:rPr lang="en-US" altLang="ko-KR" sz="2000" b="1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.g. </a:t>
            </a:r>
            <a:r>
              <a:rPr lang="en-US" altLang="ko-KR" sz="2000" b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disk (in “swap partition”)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038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37E-7454-1E43-91F3-29AB02F9CCE3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Where Should Page Tables Reside?</a:t>
            </a:r>
          </a:p>
        </p:txBody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894263"/>
          </a:xfrm>
        </p:spPr>
        <p:txBody>
          <a:bodyPr/>
          <a:lstStyle/>
          <a:p>
            <a:pPr marL="342900" indent="-342900"/>
            <a:r>
              <a:rPr lang="en-US" altLang="ko-KR" sz="2800" dirty="0">
                <a:ea typeface="굴림" charset="-127"/>
                <a:cs typeface="굴림" charset="-127"/>
              </a:rPr>
              <a:t>Space required by the page tables (PT) is proportional to the address space, number of users,</a:t>
            </a:r>
            <a:r>
              <a:rPr lang="en-US" altLang="ko-KR" sz="2800" dirty="0" smtClean="0">
                <a:ea typeface="굴림" charset="-127"/>
                <a:cs typeface="굴림" charset="-127"/>
              </a:rPr>
              <a:t> ...</a:t>
            </a:r>
          </a:p>
          <a:p>
            <a:pPr marL="1200150" lvl="2" indent="-342900">
              <a:buFontTx/>
              <a:buNone/>
            </a:pPr>
            <a:r>
              <a:rPr lang="en-US" altLang="ko-KR" sz="2400" i="1" dirty="0" smtClean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</a:t>
            </a:r>
            <a:r>
              <a:rPr lang="en-US" altLang="ko-KR" sz="2400" i="1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Too large to </a:t>
            </a:r>
            <a:r>
              <a:rPr lang="en-US" altLang="ko-KR" sz="2400" i="1" dirty="0">
                <a:solidFill>
                  <a:srgbClr val="000000"/>
                </a:solidFill>
                <a:ea typeface="굴림" charset="-127"/>
                <a:cs typeface="굴림" charset="-127"/>
              </a:rPr>
              <a:t>keep in </a:t>
            </a:r>
            <a:r>
              <a:rPr lang="en-US" altLang="ko-KR" sz="2400" i="1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registers inside CPU</a:t>
            </a:r>
            <a:endParaRPr lang="en-US" altLang="ko-KR" sz="2400" i="1" dirty="0">
              <a:solidFill>
                <a:srgbClr val="000000"/>
              </a:solidFill>
              <a:ea typeface="굴림" charset="-127"/>
              <a:cs typeface="굴림" charset="-127"/>
            </a:endParaRPr>
          </a:p>
          <a:p>
            <a:pPr marL="342900" indent="-342900">
              <a:buFontTx/>
              <a:buNone/>
            </a:pPr>
            <a:endParaRPr lang="en-US" altLang="ko-KR" dirty="0">
              <a:solidFill>
                <a:srgbClr val="56127A"/>
              </a:solidFill>
              <a:ea typeface="굴림" charset="-127"/>
              <a:cs typeface="굴림" charset="-127"/>
            </a:endParaRPr>
          </a:p>
          <a:p>
            <a:pPr marL="342900" indent="-342900"/>
            <a:r>
              <a:rPr lang="en-US" altLang="ko-KR" sz="2800" dirty="0">
                <a:ea typeface="굴림" charset="-127"/>
                <a:cs typeface="굴림" charset="-127"/>
              </a:rPr>
              <a:t>Idea: Keep </a:t>
            </a:r>
            <a:r>
              <a:rPr lang="en-US" altLang="ko-KR" sz="2800" dirty="0" smtClean="0">
                <a:ea typeface="굴림" charset="-127"/>
                <a:cs typeface="굴림" charset="-127"/>
              </a:rPr>
              <a:t>page tables </a:t>
            </a:r>
            <a:r>
              <a:rPr lang="en-US" altLang="ko-KR" sz="2800" dirty="0">
                <a:ea typeface="굴림" charset="-127"/>
                <a:cs typeface="굴림" charset="-127"/>
              </a:rPr>
              <a:t>in the main memory</a:t>
            </a:r>
          </a:p>
          <a:p>
            <a:pPr marL="742950" lvl="1" indent="-285750"/>
            <a:r>
              <a:rPr lang="en-US" altLang="ko-KR" sz="2400" dirty="0">
                <a:ea typeface="굴림" charset="-127"/>
                <a:cs typeface="굴림" charset="-127"/>
              </a:rPr>
              <a:t>N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eeds </a:t>
            </a:r>
            <a:r>
              <a:rPr lang="en-US" altLang="ko-KR" sz="2400" dirty="0">
                <a:ea typeface="굴림" charset="-127"/>
                <a:cs typeface="굴림" charset="-127"/>
              </a:rPr>
              <a:t>one reference to retrieve the page base address and another to access the data word</a:t>
            </a:r>
          </a:p>
          <a:p>
            <a:pPr marL="742950" lvl="1" indent="-285750">
              <a:buFontTx/>
              <a:buNone/>
            </a:pPr>
            <a:r>
              <a:rPr lang="en-US" altLang="ko-KR" sz="2400" dirty="0">
                <a:ea typeface="굴림" charset="-127"/>
                <a:cs typeface="굴림" charset="-127"/>
              </a:rPr>
              <a:t>	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	</a:t>
            </a:r>
            <a:r>
              <a:rPr lang="en-US" altLang="ko-KR" sz="2400" dirty="0" smtClean="0">
                <a:latin typeface="Symbol" charset="2"/>
                <a:ea typeface="굴림" charset="-127"/>
                <a:cs typeface="굴림" charset="-127"/>
              </a:rPr>
              <a:t>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 </a:t>
            </a:r>
            <a:r>
              <a:rPr lang="en-US" altLang="ko-KR" sz="2400" i="1" dirty="0">
                <a:ea typeface="굴림" charset="-127"/>
                <a:cs typeface="굴림" charset="-127"/>
              </a:rPr>
              <a:t>doubles the number of memory references</a:t>
            </a:r>
            <a:r>
              <a:rPr lang="en-US" altLang="ko-KR" sz="2400" i="1" dirty="0" smtClean="0">
                <a:ea typeface="굴림" charset="-127"/>
                <a:cs typeface="굴림" charset="-127"/>
              </a:rPr>
              <a:t>! (but we can fix this using something we already know about…)</a:t>
            </a:r>
            <a:endParaRPr lang="en-US" altLang="ko-KR" sz="2400" dirty="0"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64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0E94-9524-7646-98F2-B9A4E6AA31B5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01700"/>
          </a:xfrm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Page Tables in Physical Memory</a:t>
            </a:r>
          </a:p>
        </p:txBody>
      </p:sp>
      <p:grpSp>
        <p:nvGrpSpPr>
          <p:cNvPr id="1603587" name="Group 3"/>
          <p:cNvGrpSpPr>
            <a:grpSpLocks/>
          </p:cNvGrpSpPr>
          <p:nvPr/>
        </p:nvGrpSpPr>
        <p:grpSpPr bwMode="auto">
          <a:xfrm>
            <a:off x="609600" y="914400"/>
            <a:ext cx="7491413" cy="5270500"/>
            <a:chOff x="632" y="848"/>
            <a:chExt cx="4719" cy="3320"/>
          </a:xfrm>
        </p:grpSpPr>
        <p:grpSp>
          <p:nvGrpSpPr>
            <p:cNvPr id="1603588" name="Group 4"/>
            <p:cNvGrpSpPr>
              <a:grpSpLocks/>
            </p:cNvGrpSpPr>
            <p:nvPr/>
          </p:nvGrpSpPr>
          <p:grpSpPr bwMode="auto">
            <a:xfrm>
              <a:off x="632" y="1352"/>
              <a:ext cx="1536" cy="2580"/>
              <a:chOff x="632" y="1352"/>
              <a:chExt cx="1536" cy="2580"/>
            </a:xfrm>
          </p:grpSpPr>
          <p:sp>
            <p:nvSpPr>
              <p:cNvPr id="1603589" name="Rectangle 5"/>
              <p:cNvSpPr>
                <a:spLocks noChangeArrowheads="1"/>
              </p:cNvSpPr>
              <p:nvPr/>
            </p:nvSpPr>
            <p:spPr bwMode="auto">
              <a:xfrm>
                <a:off x="632" y="1568"/>
                <a:ext cx="704" cy="216"/>
              </a:xfrm>
              <a:prstGeom prst="rect">
                <a:avLst/>
              </a:prstGeom>
              <a:solidFill>
                <a:schemeClr val="folHlink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590" name="Rectangle 6" descr="90%"/>
              <p:cNvSpPr>
                <a:spLocks noChangeArrowheads="1"/>
              </p:cNvSpPr>
              <p:nvPr/>
            </p:nvSpPr>
            <p:spPr bwMode="auto">
              <a:xfrm>
                <a:off x="632" y="1352"/>
                <a:ext cx="704" cy="656"/>
              </a:xfrm>
              <a:prstGeom prst="rect">
                <a:avLst/>
              </a:prstGeom>
              <a:pattFill prst="pct90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591" name="Line 7"/>
              <p:cNvSpPr>
                <a:spLocks noChangeShapeType="1"/>
              </p:cNvSpPr>
              <p:nvPr/>
            </p:nvSpPr>
            <p:spPr bwMode="auto">
              <a:xfrm>
                <a:off x="632" y="1567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592" name="Line 8"/>
              <p:cNvSpPr>
                <a:spLocks noChangeShapeType="1"/>
              </p:cNvSpPr>
              <p:nvPr/>
            </p:nvSpPr>
            <p:spPr bwMode="auto">
              <a:xfrm>
                <a:off x="632" y="1789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593" name="Rectangle 9"/>
              <p:cNvSpPr>
                <a:spLocks noChangeArrowheads="1"/>
              </p:cNvSpPr>
              <p:nvPr/>
            </p:nvSpPr>
            <p:spPr bwMode="auto">
              <a:xfrm>
                <a:off x="783" y="1568"/>
                <a:ext cx="402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800">
                    <a:latin typeface="Verdana" charset="0"/>
                    <a:ea typeface="굴림" charset="-127"/>
                    <a:cs typeface="굴림" charset="-127"/>
                  </a:rPr>
                  <a:t>VA1</a:t>
                </a:r>
              </a:p>
            </p:txBody>
          </p:sp>
          <p:sp>
            <p:nvSpPr>
              <p:cNvPr id="1603594" name="Rectangle 10"/>
              <p:cNvSpPr>
                <a:spLocks noChangeArrowheads="1"/>
              </p:cNvSpPr>
              <p:nvPr/>
            </p:nvSpPr>
            <p:spPr bwMode="auto">
              <a:xfrm>
                <a:off x="667" y="2016"/>
                <a:ext cx="1501" cy="44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2000" dirty="0" err="1" smtClean="0">
                    <a:solidFill>
                      <a:srgbClr val="56127A"/>
                    </a:solidFill>
                    <a:latin typeface="Verdana" charset="0"/>
                    <a:ea typeface="굴림" charset="-127"/>
                    <a:cs typeface="굴림" charset="-127"/>
                  </a:rPr>
                  <a:t>Prog</a:t>
                </a:r>
                <a:r>
                  <a:rPr lang="en-US" altLang="ko-KR" sz="2000" dirty="0" smtClean="0">
                    <a:solidFill>
                      <a:srgbClr val="56127A"/>
                    </a:solidFill>
                    <a:latin typeface="Verdana" charset="0"/>
                    <a:ea typeface="굴림" charset="-127"/>
                    <a:cs typeface="굴림" charset="-127"/>
                  </a:rPr>
                  <a:t> 1 Virtual Address Space</a:t>
                </a:r>
                <a:endParaRPr lang="en-US" altLang="ko-KR" sz="2000" dirty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632" y="3488"/>
                <a:ext cx="1501" cy="44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2000" dirty="0" err="1" smtClean="0">
                    <a:solidFill>
                      <a:srgbClr val="56127A"/>
                    </a:solidFill>
                    <a:latin typeface="Verdana" charset="0"/>
                    <a:ea typeface="굴림" charset="-127"/>
                    <a:cs typeface="굴림" charset="-127"/>
                  </a:rPr>
                  <a:t>Prog</a:t>
                </a:r>
                <a:r>
                  <a:rPr lang="en-US" altLang="ko-KR" sz="2000" dirty="0" smtClean="0">
                    <a:solidFill>
                      <a:srgbClr val="56127A"/>
                    </a:solidFill>
                    <a:latin typeface="Verdana" charset="0"/>
                    <a:ea typeface="굴림" charset="-127"/>
                    <a:cs typeface="굴림" charset="-127"/>
                  </a:rPr>
                  <a:t> 2 Virtual Address Space</a:t>
                </a:r>
                <a:endParaRPr lang="en-US" altLang="ko-KR" sz="2000" dirty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</p:grpSp>
        <p:sp>
          <p:nvSpPr>
            <p:cNvPr id="1603595" name="Line 11"/>
            <p:cNvSpPr>
              <a:spLocks noChangeShapeType="1"/>
            </p:cNvSpPr>
            <p:nvPr/>
          </p:nvSpPr>
          <p:spPr bwMode="auto">
            <a:xfrm flipV="1">
              <a:off x="1296" y="1240"/>
              <a:ext cx="2648" cy="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596" name="Line 12"/>
            <p:cNvSpPr>
              <a:spLocks noChangeShapeType="1"/>
            </p:cNvSpPr>
            <p:nvPr/>
          </p:nvSpPr>
          <p:spPr bwMode="auto">
            <a:xfrm>
              <a:off x="3936" y="856"/>
              <a:ext cx="0" cy="3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597" name="Rectangle 13" descr="Dark upward diagonal"/>
            <p:cNvSpPr>
              <a:spLocks noChangeArrowheads="1"/>
            </p:cNvSpPr>
            <p:nvPr/>
          </p:nvSpPr>
          <p:spPr bwMode="auto">
            <a:xfrm>
              <a:off x="3936" y="3928"/>
              <a:ext cx="768" cy="192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598" name="Rectangle 14" descr="Dark upward diagonal"/>
            <p:cNvSpPr>
              <a:spLocks noChangeArrowheads="1"/>
            </p:cNvSpPr>
            <p:nvPr/>
          </p:nvSpPr>
          <p:spPr bwMode="auto">
            <a:xfrm>
              <a:off x="3936" y="3728"/>
              <a:ext cx="768" cy="192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599" name="Rectangle 15" descr="90%"/>
            <p:cNvSpPr>
              <a:spLocks noChangeArrowheads="1"/>
            </p:cNvSpPr>
            <p:nvPr/>
          </p:nvSpPr>
          <p:spPr bwMode="auto">
            <a:xfrm>
              <a:off x="3936" y="3536"/>
              <a:ext cx="768" cy="192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00" name="Rectangle 16" descr="Dark upward diagonal"/>
            <p:cNvSpPr>
              <a:spLocks noChangeArrowheads="1"/>
            </p:cNvSpPr>
            <p:nvPr/>
          </p:nvSpPr>
          <p:spPr bwMode="auto">
            <a:xfrm>
              <a:off x="3936" y="3344"/>
              <a:ext cx="768" cy="192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01" name="Rectangle 17" descr="90%"/>
            <p:cNvSpPr>
              <a:spLocks noChangeArrowheads="1"/>
            </p:cNvSpPr>
            <p:nvPr/>
          </p:nvSpPr>
          <p:spPr bwMode="auto">
            <a:xfrm>
              <a:off x="3936" y="3152"/>
              <a:ext cx="768" cy="192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02" name="Rectangle 18" descr="90%"/>
            <p:cNvSpPr>
              <a:spLocks noChangeArrowheads="1"/>
            </p:cNvSpPr>
            <p:nvPr/>
          </p:nvSpPr>
          <p:spPr bwMode="auto">
            <a:xfrm>
              <a:off x="3936" y="2960"/>
              <a:ext cx="768" cy="192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03" name="Line 19"/>
            <p:cNvSpPr>
              <a:spLocks noChangeShapeType="1"/>
            </p:cNvSpPr>
            <p:nvPr/>
          </p:nvSpPr>
          <p:spPr bwMode="auto">
            <a:xfrm>
              <a:off x="4704" y="848"/>
              <a:ext cx="0" cy="3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04" name="Rectangle 20" descr="90%"/>
            <p:cNvSpPr>
              <a:spLocks noChangeArrowheads="1"/>
            </p:cNvSpPr>
            <p:nvPr/>
          </p:nvSpPr>
          <p:spPr bwMode="auto">
            <a:xfrm>
              <a:off x="3936" y="1336"/>
              <a:ext cx="768" cy="192"/>
            </a:xfrm>
            <a:prstGeom prst="rect">
              <a:avLst/>
            </a:prstGeom>
            <a:pattFill prst="pct90">
              <a:fgClr>
                <a:srgbClr val="FFA74F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05" name="Rectangle 21" descr="90%"/>
            <p:cNvSpPr>
              <a:spLocks noChangeArrowheads="1"/>
            </p:cNvSpPr>
            <p:nvPr/>
          </p:nvSpPr>
          <p:spPr bwMode="auto">
            <a:xfrm>
              <a:off x="3936" y="1144"/>
              <a:ext cx="768" cy="192"/>
            </a:xfrm>
            <a:prstGeom prst="rect">
              <a:avLst/>
            </a:prstGeom>
            <a:pattFill prst="pct90">
              <a:fgClr>
                <a:srgbClr val="FFA74F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06" name="Rectangle 22" descr="90%"/>
            <p:cNvSpPr>
              <a:spLocks noChangeArrowheads="1"/>
            </p:cNvSpPr>
            <p:nvPr/>
          </p:nvSpPr>
          <p:spPr bwMode="auto">
            <a:xfrm>
              <a:off x="3936" y="952"/>
              <a:ext cx="768" cy="192"/>
            </a:xfrm>
            <a:prstGeom prst="rect">
              <a:avLst/>
            </a:prstGeom>
            <a:pattFill prst="pct90">
              <a:fgClr>
                <a:srgbClr val="FFA74F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07" name="Rectangle 23"/>
            <p:cNvSpPr>
              <a:spLocks noChangeArrowheads="1"/>
            </p:cNvSpPr>
            <p:nvPr/>
          </p:nvSpPr>
          <p:spPr bwMode="auto">
            <a:xfrm>
              <a:off x="3944" y="944"/>
              <a:ext cx="566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PT </a:t>
              </a:r>
              <a:r>
                <a:rPr lang="en-US" altLang="ko-KR" sz="1800" dirty="0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Prog1 </a:t>
              </a:r>
              <a:endPara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603608" name="Rectangle 24"/>
            <p:cNvSpPr>
              <a:spLocks noChangeArrowheads="1"/>
            </p:cNvSpPr>
            <p:nvPr/>
          </p:nvSpPr>
          <p:spPr bwMode="auto">
            <a:xfrm>
              <a:off x="3936" y="1528"/>
              <a:ext cx="768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ko-KR" altLang="en-US" sz="2400" b="1">
                <a:ea typeface="굴림" charset="-127"/>
                <a:cs typeface="굴림" charset="-127"/>
              </a:endParaRPr>
            </a:p>
          </p:txBody>
        </p:sp>
        <p:sp>
          <p:nvSpPr>
            <p:cNvPr id="1603609" name="Rectangle 25" descr="Dark upward diagonal"/>
            <p:cNvSpPr>
              <a:spLocks noChangeArrowheads="1"/>
            </p:cNvSpPr>
            <p:nvPr/>
          </p:nvSpPr>
          <p:spPr bwMode="auto">
            <a:xfrm>
              <a:off x="3936" y="2104"/>
              <a:ext cx="768" cy="192"/>
            </a:xfrm>
            <a:prstGeom prst="rect">
              <a:avLst/>
            </a:prstGeom>
            <a:pattFill prst="dkUpDiag">
              <a:fgClr>
                <a:srgbClr val="FFA74F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0" name="Rectangle 26" descr="Dark upward diagonal"/>
            <p:cNvSpPr>
              <a:spLocks noChangeArrowheads="1"/>
            </p:cNvSpPr>
            <p:nvPr/>
          </p:nvSpPr>
          <p:spPr bwMode="auto">
            <a:xfrm>
              <a:off x="3936" y="1912"/>
              <a:ext cx="768" cy="192"/>
            </a:xfrm>
            <a:prstGeom prst="rect">
              <a:avLst/>
            </a:prstGeom>
            <a:pattFill prst="dkUpDiag">
              <a:fgClr>
                <a:srgbClr val="FFA74F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1" name="Rectangle 27" descr="Dark upward diagonal"/>
            <p:cNvSpPr>
              <a:spLocks noChangeArrowheads="1"/>
            </p:cNvSpPr>
            <p:nvPr/>
          </p:nvSpPr>
          <p:spPr bwMode="auto">
            <a:xfrm>
              <a:off x="3936" y="1720"/>
              <a:ext cx="768" cy="192"/>
            </a:xfrm>
            <a:prstGeom prst="rect">
              <a:avLst/>
            </a:prstGeom>
            <a:pattFill prst="dkUpDiag">
              <a:fgClr>
                <a:srgbClr val="FFA74F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2" name="Rectangle 28"/>
            <p:cNvSpPr>
              <a:spLocks noChangeArrowheads="1"/>
            </p:cNvSpPr>
            <p:nvPr/>
          </p:nvSpPr>
          <p:spPr bwMode="auto">
            <a:xfrm>
              <a:off x="3944" y="1712"/>
              <a:ext cx="576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PT </a:t>
              </a:r>
              <a:r>
                <a:rPr lang="en-US" altLang="ko-KR" sz="1800" dirty="0" smtClean="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Prog2 </a:t>
              </a:r>
              <a:endPara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603613" name="Freeform 29"/>
            <p:cNvSpPr>
              <a:spLocks/>
            </p:cNvSpPr>
            <p:nvPr/>
          </p:nvSpPr>
          <p:spPr bwMode="auto">
            <a:xfrm>
              <a:off x="3147" y="1004"/>
              <a:ext cx="914" cy="2225"/>
            </a:xfrm>
            <a:custGeom>
              <a:avLst/>
              <a:gdLst/>
              <a:ahLst/>
              <a:cxnLst>
                <a:cxn ang="0">
                  <a:pos x="914" y="34"/>
                </a:cxn>
                <a:cxn ang="0">
                  <a:pos x="294" y="65"/>
                </a:cxn>
                <a:cxn ang="0">
                  <a:pos x="119" y="240"/>
                </a:cxn>
                <a:cxn ang="0">
                  <a:pos x="0" y="891"/>
                </a:cxn>
                <a:cxn ang="0">
                  <a:pos x="150" y="1467"/>
                </a:cxn>
                <a:cxn ang="0">
                  <a:pos x="301" y="1668"/>
                </a:cxn>
                <a:cxn ang="0">
                  <a:pos x="426" y="1855"/>
                </a:cxn>
                <a:cxn ang="0">
                  <a:pos x="651" y="2106"/>
                </a:cxn>
                <a:cxn ang="0">
                  <a:pos x="733" y="2175"/>
                </a:cxn>
                <a:cxn ang="0">
                  <a:pos x="789" y="2225"/>
                </a:cxn>
              </a:cxnLst>
              <a:rect l="0" t="0" r="r" b="b"/>
              <a:pathLst>
                <a:path w="914" h="2225">
                  <a:moveTo>
                    <a:pt x="914" y="34"/>
                  </a:moveTo>
                  <a:cubicBezTo>
                    <a:pt x="704" y="0"/>
                    <a:pt x="502" y="36"/>
                    <a:pt x="294" y="65"/>
                  </a:cubicBezTo>
                  <a:cubicBezTo>
                    <a:pt x="236" y="123"/>
                    <a:pt x="157" y="167"/>
                    <a:pt x="119" y="240"/>
                  </a:cubicBezTo>
                  <a:cubicBezTo>
                    <a:pt x="6" y="456"/>
                    <a:pt x="15" y="660"/>
                    <a:pt x="0" y="891"/>
                  </a:cubicBezTo>
                  <a:cubicBezTo>
                    <a:pt x="37" y="1096"/>
                    <a:pt x="47" y="1283"/>
                    <a:pt x="150" y="1467"/>
                  </a:cubicBezTo>
                  <a:cubicBezTo>
                    <a:pt x="191" y="1540"/>
                    <a:pt x="252" y="1600"/>
                    <a:pt x="301" y="1668"/>
                  </a:cubicBezTo>
                  <a:cubicBezTo>
                    <a:pt x="344" y="1729"/>
                    <a:pt x="381" y="1795"/>
                    <a:pt x="426" y="1855"/>
                  </a:cubicBezTo>
                  <a:cubicBezTo>
                    <a:pt x="635" y="2133"/>
                    <a:pt x="523" y="2001"/>
                    <a:pt x="651" y="2106"/>
                  </a:cubicBezTo>
                  <a:cubicBezTo>
                    <a:pt x="679" y="2129"/>
                    <a:pt x="706" y="2151"/>
                    <a:pt x="733" y="2175"/>
                  </a:cubicBezTo>
                  <a:cubicBezTo>
                    <a:pt x="752" y="2192"/>
                    <a:pt x="789" y="2225"/>
                    <a:pt x="789" y="222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4" name="Freeform 30"/>
            <p:cNvSpPr>
              <a:spLocks/>
            </p:cNvSpPr>
            <p:nvPr/>
          </p:nvSpPr>
          <p:spPr bwMode="auto">
            <a:xfrm>
              <a:off x="3600" y="1419"/>
              <a:ext cx="384" cy="159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242" y="276"/>
                </a:cxn>
                <a:cxn ang="0">
                  <a:pos x="30" y="940"/>
                </a:cxn>
                <a:cxn ang="0">
                  <a:pos x="55" y="1353"/>
                </a:cxn>
                <a:cxn ang="0">
                  <a:pos x="161" y="1553"/>
                </a:cxn>
                <a:cxn ang="0">
                  <a:pos x="336" y="1616"/>
                </a:cxn>
                <a:cxn ang="0">
                  <a:pos x="393" y="1641"/>
                </a:cxn>
              </a:cxnLst>
              <a:rect l="0" t="0" r="r" b="b"/>
              <a:pathLst>
                <a:path w="474" h="1641">
                  <a:moveTo>
                    <a:pt x="474" y="0"/>
                  </a:moveTo>
                  <a:cubicBezTo>
                    <a:pt x="397" y="92"/>
                    <a:pt x="308" y="175"/>
                    <a:pt x="242" y="276"/>
                  </a:cubicBezTo>
                  <a:cubicBezTo>
                    <a:pt x="82" y="521"/>
                    <a:pt x="88" y="650"/>
                    <a:pt x="30" y="940"/>
                  </a:cubicBezTo>
                  <a:cubicBezTo>
                    <a:pt x="16" y="1182"/>
                    <a:pt x="0" y="1131"/>
                    <a:pt x="55" y="1353"/>
                  </a:cubicBezTo>
                  <a:cubicBezTo>
                    <a:pt x="70" y="1411"/>
                    <a:pt x="98" y="1518"/>
                    <a:pt x="161" y="1553"/>
                  </a:cubicBezTo>
                  <a:cubicBezTo>
                    <a:pt x="210" y="1580"/>
                    <a:pt x="280" y="1605"/>
                    <a:pt x="336" y="1616"/>
                  </a:cubicBezTo>
                  <a:cubicBezTo>
                    <a:pt x="355" y="1625"/>
                    <a:pt x="374" y="1632"/>
                    <a:pt x="393" y="164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5" name="Line 31"/>
            <p:cNvSpPr>
              <a:spLocks noChangeShapeType="1"/>
            </p:cNvSpPr>
            <p:nvPr/>
          </p:nvSpPr>
          <p:spPr bwMode="auto">
            <a:xfrm flipV="1">
              <a:off x="1312" y="2016"/>
              <a:ext cx="2616" cy="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6" name="Freeform 32"/>
            <p:cNvSpPr>
              <a:spLocks/>
            </p:cNvSpPr>
            <p:nvPr/>
          </p:nvSpPr>
          <p:spPr bwMode="auto">
            <a:xfrm>
              <a:off x="4631" y="2021"/>
              <a:ext cx="657" cy="20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1064"/>
                </a:cxn>
                <a:cxn ang="0">
                  <a:pos x="588" y="1640"/>
                </a:cxn>
                <a:cxn ang="0">
                  <a:pos x="463" y="1828"/>
                </a:cxn>
                <a:cxn ang="0">
                  <a:pos x="275" y="1990"/>
                </a:cxn>
                <a:cxn ang="0">
                  <a:pos x="207" y="2053"/>
                </a:cxn>
                <a:cxn ang="0">
                  <a:pos x="113" y="2116"/>
                </a:cxn>
                <a:cxn ang="0">
                  <a:pos x="75" y="2141"/>
                </a:cxn>
              </a:cxnLst>
              <a:rect l="0" t="0" r="r" b="b"/>
              <a:pathLst>
                <a:path w="657" h="2141">
                  <a:moveTo>
                    <a:pt x="0" y="0"/>
                  </a:moveTo>
                  <a:cubicBezTo>
                    <a:pt x="430" y="296"/>
                    <a:pt x="491" y="592"/>
                    <a:pt x="614" y="1064"/>
                  </a:cubicBezTo>
                  <a:cubicBezTo>
                    <a:pt x="633" y="1260"/>
                    <a:pt x="657" y="1450"/>
                    <a:pt x="588" y="1640"/>
                  </a:cubicBezTo>
                  <a:cubicBezTo>
                    <a:pt x="569" y="1692"/>
                    <a:pt x="494" y="1790"/>
                    <a:pt x="463" y="1828"/>
                  </a:cubicBezTo>
                  <a:cubicBezTo>
                    <a:pt x="410" y="1891"/>
                    <a:pt x="340" y="1941"/>
                    <a:pt x="275" y="1990"/>
                  </a:cubicBezTo>
                  <a:cubicBezTo>
                    <a:pt x="250" y="2009"/>
                    <a:pt x="232" y="2034"/>
                    <a:pt x="207" y="2053"/>
                  </a:cubicBezTo>
                  <a:cubicBezTo>
                    <a:pt x="177" y="2076"/>
                    <a:pt x="143" y="2093"/>
                    <a:pt x="113" y="2116"/>
                  </a:cubicBezTo>
                  <a:cubicBezTo>
                    <a:pt x="101" y="2125"/>
                    <a:pt x="75" y="2141"/>
                    <a:pt x="75" y="214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7" name="Freeform 33"/>
            <p:cNvSpPr>
              <a:spLocks/>
            </p:cNvSpPr>
            <p:nvPr/>
          </p:nvSpPr>
          <p:spPr bwMode="auto">
            <a:xfrm>
              <a:off x="4631" y="1801"/>
              <a:ext cx="720" cy="1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6" y="282"/>
                </a:cxn>
                <a:cxn ang="0">
                  <a:pos x="651" y="1021"/>
                </a:cxn>
                <a:cxn ang="0">
                  <a:pos x="513" y="1321"/>
                </a:cxn>
                <a:cxn ang="0">
                  <a:pos x="288" y="1459"/>
                </a:cxn>
                <a:cxn ang="0">
                  <a:pos x="182" y="1534"/>
                </a:cxn>
                <a:cxn ang="0">
                  <a:pos x="75" y="1603"/>
                </a:cxn>
              </a:cxnLst>
              <a:rect l="0" t="0" r="r" b="b"/>
              <a:pathLst>
                <a:path w="720" h="1603">
                  <a:moveTo>
                    <a:pt x="0" y="0"/>
                  </a:moveTo>
                  <a:cubicBezTo>
                    <a:pt x="338" y="84"/>
                    <a:pt x="406" y="62"/>
                    <a:pt x="626" y="282"/>
                  </a:cubicBezTo>
                  <a:cubicBezTo>
                    <a:pt x="720" y="524"/>
                    <a:pt x="706" y="768"/>
                    <a:pt x="651" y="1021"/>
                  </a:cubicBezTo>
                  <a:cubicBezTo>
                    <a:pt x="628" y="1128"/>
                    <a:pt x="595" y="1243"/>
                    <a:pt x="513" y="1321"/>
                  </a:cubicBezTo>
                  <a:cubicBezTo>
                    <a:pt x="472" y="1360"/>
                    <a:pt x="294" y="1456"/>
                    <a:pt x="288" y="1459"/>
                  </a:cubicBezTo>
                  <a:cubicBezTo>
                    <a:pt x="250" y="1482"/>
                    <a:pt x="220" y="1511"/>
                    <a:pt x="182" y="1534"/>
                  </a:cubicBezTo>
                  <a:cubicBezTo>
                    <a:pt x="149" y="1554"/>
                    <a:pt x="103" y="1575"/>
                    <a:pt x="75" y="160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8" name="Freeform 34"/>
            <p:cNvSpPr>
              <a:spLocks/>
            </p:cNvSpPr>
            <p:nvPr/>
          </p:nvSpPr>
          <p:spPr bwMode="auto">
            <a:xfrm>
              <a:off x="4600" y="2196"/>
              <a:ext cx="464" cy="16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1002"/>
                </a:cxn>
                <a:cxn ang="0">
                  <a:pos x="400" y="1365"/>
                </a:cxn>
                <a:cxn ang="0">
                  <a:pos x="269" y="1471"/>
                </a:cxn>
                <a:cxn ang="0">
                  <a:pos x="87" y="1609"/>
                </a:cxn>
              </a:cxnLst>
              <a:rect l="0" t="0" r="r" b="b"/>
              <a:pathLst>
                <a:path w="464" h="1609">
                  <a:moveTo>
                    <a:pt x="0" y="0"/>
                  </a:moveTo>
                  <a:cubicBezTo>
                    <a:pt x="301" y="304"/>
                    <a:pt x="396" y="596"/>
                    <a:pt x="450" y="1002"/>
                  </a:cubicBezTo>
                  <a:cubicBezTo>
                    <a:pt x="457" y="1118"/>
                    <a:pt x="464" y="1260"/>
                    <a:pt x="400" y="1365"/>
                  </a:cubicBezTo>
                  <a:cubicBezTo>
                    <a:pt x="379" y="1399"/>
                    <a:pt x="301" y="1446"/>
                    <a:pt x="269" y="1471"/>
                  </a:cubicBezTo>
                  <a:cubicBezTo>
                    <a:pt x="209" y="1517"/>
                    <a:pt x="143" y="1561"/>
                    <a:pt x="87" y="16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19" name="Freeform 35"/>
            <p:cNvSpPr>
              <a:spLocks/>
            </p:cNvSpPr>
            <p:nvPr/>
          </p:nvSpPr>
          <p:spPr bwMode="auto">
            <a:xfrm>
              <a:off x="3303" y="1250"/>
              <a:ext cx="683" cy="2355"/>
            </a:xfrm>
            <a:custGeom>
              <a:avLst/>
              <a:gdLst/>
              <a:ahLst/>
              <a:cxnLst>
                <a:cxn ang="0">
                  <a:pos x="683" y="0"/>
                </a:cxn>
                <a:cxn ang="0">
                  <a:pos x="276" y="457"/>
                </a:cxn>
                <a:cxn ang="0">
                  <a:pos x="138" y="745"/>
                </a:cxn>
                <a:cxn ang="0">
                  <a:pos x="207" y="2048"/>
                </a:cxn>
                <a:cxn ang="0">
                  <a:pos x="527" y="2286"/>
                </a:cxn>
                <a:cxn ang="0">
                  <a:pos x="608" y="2336"/>
                </a:cxn>
                <a:cxn ang="0">
                  <a:pos x="639" y="2355"/>
                </a:cxn>
              </a:cxnLst>
              <a:rect l="0" t="0" r="r" b="b"/>
              <a:pathLst>
                <a:path w="683" h="2355">
                  <a:moveTo>
                    <a:pt x="683" y="0"/>
                  </a:moveTo>
                  <a:cubicBezTo>
                    <a:pt x="601" y="87"/>
                    <a:pt x="344" y="349"/>
                    <a:pt x="276" y="457"/>
                  </a:cubicBezTo>
                  <a:cubicBezTo>
                    <a:pt x="219" y="547"/>
                    <a:pt x="184" y="649"/>
                    <a:pt x="138" y="745"/>
                  </a:cubicBezTo>
                  <a:cubicBezTo>
                    <a:pt x="73" y="1165"/>
                    <a:pt x="0" y="1652"/>
                    <a:pt x="207" y="2048"/>
                  </a:cubicBezTo>
                  <a:cubicBezTo>
                    <a:pt x="271" y="2171"/>
                    <a:pt x="417" y="2215"/>
                    <a:pt x="527" y="2286"/>
                  </a:cubicBezTo>
                  <a:cubicBezTo>
                    <a:pt x="555" y="2304"/>
                    <a:pt x="579" y="2321"/>
                    <a:pt x="608" y="2336"/>
                  </a:cubicBezTo>
                  <a:cubicBezTo>
                    <a:pt x="619" y="2342"/>
                    <a:pt x="639" y="2355"/>
                    <a:pt x="639" y="23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20" name="Rectangle 36" descr="Dark upward diagonal"/>
            <p:cNvSpPr>
              <a:spLocks noChangeArrowheads="1"/>
            </p:cNvSpPr>
            <p:nvPr/>
          </p:nvSpPr>
          <p:spPr bwMode="auto">
            <a:xfrm>
              <a:off x="640" y="3000"/>
              <a:ext cx="704" cy="216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21" name="Rectangle 37" descr="Dark upward diagonal"/>
            <p:cNvSpPr>
              <a:spLocks noChangeArrowheads="1"/>
            </p:cNvSpPr>
            <p:nvPr/>
          </p:nvSpPr>
          <p:spPr bwMode="auto">
            <a:xfrm>
              <a:off x="640" y="2784"/>
              <a:ext cx="704" cy="656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22" name="Line 38" descr="Dark upward diagonal"/>
            <p:cNvSpPr>
              <a:spLocks noChangeShapeType="1"/>
            </p:cNvSpPr>
            <p:nvPr/>
          </p:nvSpPr>
          <p:spPr bwMode="auto">
            <a:xfrm>
              <a:off x="640" y="2999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23" name="Line 39" descr="Dark upward diagonal"/>
            <p:cNvSpPr>
              <a:spLocks noChangeShapeType="1"/>
            </p:cNvSpPr>
            <p:nvPr/>
          </p:nvSpPr>
          <p:spPr bwMode="auto">
            <a:xfrm>
              <a:off x="640" y="3221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24" name="Rectangle 40"/>
            <p:cNvSpPr>
              <a:spLocks noChangeArrowheads="1"/>
            </p:cNvSpPr>
            <p:nvPr/>
          </p:nvSpPr>
          <p:spPr bwMode="auto">
            <a:xfrm>
              <a:off x="791" y="3000"/>
              <a:ext cx="4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VA1</a:t>
              </a:r>
            </a:p>
          </p:txBody>
        </p:sp>
      </p:grpSp>
      <p:sp>
        <p:nvSpPr>
          <p:cNvPr id="45" name="Rectangle 46"/>
          <p:cNvSpPr>
            <a:spLocks noChangeArrowheads="1"/>
          </p:cNvSpPr>
          <p:nvPr/>
        </p:nvSpPr>
        <p:spPr bwMode="auto">
          <a:xfrm rot="16200000">
            <a:off x="7404100" y="3111500"/>
            <a:ext cx="23225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Physical Memory</a:t>
            </a:r>
            <a:endParaRPr lang="en-US" altLang="ko-KR" sz="18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588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MT2 Grades Posted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 descr="mt2_grad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9144000" cy="389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0200" y="5867400"/>
            <a:ext cx="80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62%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502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Upcoming Lecture Schedule</a:t>
            </a:r>
          </a:p>
          <a:p>
            <a:pPr lvl="1"/>
            <a:r>
              <a:rPr lang="en-US" dirty="0" smtClean="0"/>
              <a:t>11/19: VM (today)</a:t>
            </a:r>
          </a:p>
          <a:p>
            <a:pPr lvl="1"/>
            <a:r>
              <a:rPr lang="en-US" dirty="0" smtClean="0"/>
              <a:t>11/24: I/O: DMA, Disks, Networking</a:t>
            </a:r>
          </a:p>
          <a:p>
            <a:pPr lvl="1"/>
            <a:r>
              <a:rPr lang="en-US" dirty="0" smtClean="0"/>
              <a:t>11/26: Thanksgiving Holiday (no class)</a:t>
            </a:r>
          </a:p>
          <a:p>
            <a:pPr lvl="1"/>
            <a:r>
              <a:rPr lang="en-US" dirty="0" smtClean="0"/>
              <a:t>12/01: Dependability: Parity, ECC, RAID</a:t>
            </a:r>
          </a:p>
          <a:p>
            <a:pPr lvl="2"/>
            <a:r>
              <a:rPr lang="en-US" dirty="0" smtClean="0"/>
              <a:t>Last day of new material</a:t>
            </a:r>
          </a:p>
          <a:p>
            <a:pPr lvl="1"/>
            <a:r>
              <a:rPr lang="en-US" dirty="0" smtClean="0"/>
              <a:t>12/03: Summary, What’s Next? (+ HKN reviews)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Okay to turn-in HW4 today (without slip charge)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4 programming competition rules posted.</a:t>
            </a:r>
          </a:p>
          <a:p>
            <a:pPr lvl="1"/>
            <a:r>
              <a:rPr lang="en-US" dirty="0" smtClean="0"/>
              <a:t>Competition </a:t>
            </a:r>
            <a:r>
              <a:rPr lang="en-US" dirty="0"/>
              <a:t>will end 11/30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Last HW (5) Virtual Memory</a:t>
            </a:r>
          </a:p>
          <a:p>
            <a:pPr lvl="1"/>
            <a:r>
              <a:rPr lang="en-US" dirty="0" smtClean="0"/>
              <a:t>Due 12/06 (Sunday after end of classes) </a:t>
            </a:r>
          </a:p>
          <a:p>
            <a:r>
              <a:rPr lang="en-US" dirty="0" smtClean="0"/>
              <a:t>Last project (5): Spark</a:t>
            </a:r>
          </a:p>
          <a:p>
            <a:pPr lvl="1"/>
            <a:r>
              <a:rPr lang="en-US" dirty="0" smtClean="0"/>
              <a:t>5-1: posted, due 11/24 (next Wednesday)</a:t>
            </a:r>
          </a:p>
          <a:p>
            <a:pPr lvl="1"/>
            <a:r>
              <a:rPr lang="en-US" dirty="0" smtClean="0"/>
              <a:t>5-2: due 12/06 (Sunday after end of classes)</a:t>
            </a:r>
          </a:p>
          <a:p>
            <a:r>
              <a:rPr lang="en-US" u="sng" dirty="0" smtClean="0"/>
              <a:t>Final Exam </a:t>
            </a:r>
            <a:r>
              <a:rPr lang="en-US" dirty="0" smtClean="0"/>
              <a:t>is Friday (12/18)</a:t>
            </a:r>
          </a:p>
          <a:p>
            <a:pPr lvl="1"/>
            <a:r>
              <a:rPr lang="en-US" b="1" i="1" u="sng" dirty="0" smtClean="0"/>
              <a:t>7-10PM</a:t>
            </a:r>
            <a:r>
              <a:rPr lang="en-US" dirty="0" smtClean="0"/>
              <a:t>, RSF Field House</a:t>
            </a:r>
          </a:p>
          <a:p>
            <a:pPr lvl="1"/>
            <a:r>
              <a:rPr lang="en-US" dirty="0" smtClean="0"/>
              <a:t>More info soon on review sessions,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22EC-13EA-8E42-817B-104E241551B2}" type="slidenum">
              <a:rPr lang="en-US"/>
              <a:pPr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altLang="ko-KR" dirty="0" smtClean="0">
                <a:ea typeface="굴림" charset="-127"/>
                <a:cs typeface="굴림" charset="-127"/>
              </a:rPr>
              <a:t>Linear (simple) </a:t>
            </a:r>
            <a:r>
              <a:rPr lang="en-US" altLang="ko-KR" dirty="0">
                <a:ea typeface="굴림" charset="-127"/>
                <a:cs typeface="굴림" charset="-127"/>
              </a:rPr>
              <a:t>Page Table</a:t>
            </a:r>
          </a:p>
        </p:txBody>
      </p:sp>
      <p:grpSp>
        <p:nvGrpSpPr>
          <p:cNvPr id="1619971" name="Group 3"/>
          <p:cNvGrpSpPr>
            <a:grpSpLocks/>
          </p:cNvGrpSpPr>
          <p:nvPr/>
        </p:nvGrpSpPr>
        <p:grpSpPr bwMode="auto">
          <a:xfrm>
            <a:off x="5826125" y="5892800"/>
            <a:ext cx="2362200" cy="254000"/>
            <a:chOff x="816" y="576"/>
            <a:chExt cx="1632" cy="144"/>
          </a:xfrm>
        </p:grpSpPr>
        <p:sp>
          <p:nvSpPr>
            <p:cNvPr id="1619972" name="Rectangle 4"/>
            <p:cNvSpPr>
              <a:spLocks noChangeArrowheads="1"/>
            </p:cNvSpPr>
            <p:nvPr/>
          </p:nvSpPr>
          <p:spPr bwMode="auto">
            <a:xfrm>
              <a:off x="816" y="576"/>
              <a:ext cx="1056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80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VPN</a:t>
              </a:r>
              <a:endParaRPr lang="en-US" altLang="ko-KR" sz="2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619973" name="Rectangle 5"/>
            <p:cNvSpPr>
              <a:spLocks noChangeArrowheads="1"/>
            </p:cNvSpPr>
            <p:nvPr/>
          </p:nvSpPr>
          <p:spPr bwMode="auto">
            <a:xfrm>
              <a:off x="1872" y="576"/>
              <a:ext cx="576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800">
                  <a:solidFill>
                    <a:srgbClr val="56127A"/>
                  </a:solidFill>
                  <a:ea typeface="굴림" charset="-127"/>
                  <a:cs typeface="굴림" charset="-127"/>
                </a:rPr>
                <a:t>Offset</a:t>
              </a:r>
              <a:endParaRPr lang="en-US" altLang="ko-KR" sz="2800">
                <a:solidFill>
                  <a:srgbClr val="56127A"/>
                </a:solidFill>
                <a:ea typeface="굴림" charset="-127"/>
                <a:cs typeface="굴림" charset="-127"/>
              </a:endParaRPr>
            </a:p>
          </p:txBody>
        </p:sp>
      </p:grpSp>
      <p:sp>
        <p:nvSpPr>
          <p:cNvPr id="1619974" name="Line 6"/>
          <p:cNvSpPr>
            <a:spLocks noChangeShapeType="1"/>
          </p:cNvSpPr>
          <p:nvPr/>
        </p:nvSpPr>
        <p:spPr bwMode="auto">
          <a:xfrm flipV="1">
            <a:off x="6651625" y="3378200"/>
            <a:ext cx="914400" cy="6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9975" name="Text Box 7"/>
          <p:cNvSpPr txBox="1">
            <a:spLocks noChangeArrowheads="1"/>
          </p:cNvSpPr>
          <p:nvPr/>
        </p:nvSpPr>
        <p:spPr bwMode="auto">
          <a:xfrm>
            <a:off x="6083300" y="6110288"/>
            <a:ext cx="19097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Virtual address</a:t>
            </a:r>
            <a:endParaRPr lang="en-US" altLang="ko-KR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619976" name="Rectangle 8"/>
          <p:cNvSpPr>
            <a:spLocks noChangeArrowheads="1"/>
          </p:cNvSpPr>
          <p:nvPr/>
        </p:nvSpPr>
        <p:spPr bwMode="auto">
          <a:xfrm>
            <a:off x="3581400" y="5892800"/>
            <a:ext cx="2016125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PT Base Register</a:t>
            </a:r>
          </a:p>
        </p:txBody>
      </p:sp>
      <p:sp>
        <p:nvSpPr>
          <p:cNvPr id="1619977" name="Text Box 9"/>
          <p:cNvSpPr txBox="1">
            <a:spLocks noChangeArrowheads="1"/>
          </p:cNvSpPr>
          <p:nvPr/>
        </p:nvSpPr>
        <p:spPr bwMode="auto">
          <a:xfrm>
            <a:off x="6689725" y="4730750"/>
            <a:ext cx="64928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VPN</a:t>
            </a:r>
            <a:endParaRPr lang="en-US" altLang="ko-KR" sz="1800" i="1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grpSp>
        <p:nvGrpSpPr>
          <p:cNvPr id="1619978" name="Group 10"/>
          <p:cNvGrpSpPr>
            <a:grpSpLocks/>
          </p:cNvGrpSpPr>
          <p:nvPr/>
        </p:nvGrpSpPr>
        <p:grpSpPr bwMode="auto">
          <a:xfrm>
            <a:off x="7369175" y="923925"/>
            <a:ext cx="1622425" cy="4778375"/>
            <a:chOff x="4356" y="758"/>
            <a:chExt cx="1022" cy="3010"/>
          </a:xfrm>
        </p:grpSpPr>
        <p:sp>
          <p:nvSpPr>
            <p:cNvPr id="1619979" name="Rectangle 11"/>
            <p:cNvSpPr>
              <a:spLocks noChangeArrowheads="1"/>
            </p:cNvSpPr>
            <p:nvPr/>
          </p:nvSpPr>
          <p:spPr bwMode="auto">
            <a:xfrm>
              <a:off x="4520" y="1448"/>
              <a:ext cx="752" cy="8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9980" name="Rectangle 12"/>
            <p:cNvSpPr>
              <a:spLocks noChangeArrowheads="1"/>
            </p:cNvSpPr>
            <p:nvPr/>
          </p:nvSpPr>
          <p:spPr bwMode="auto">
            <a:xfrm>
              <a:off x="4512" y="1152"/>
              <a:ext cx="768" cy="11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981" name="Rectangle 13"/>
            <p:cNvSpPr>
              <a:spLocks noChangeArrowheads="1"/>
            </p:cNvSpPr>
            <p:nvPr/>
          </p:nvSpPr>
          <p:spPr bwMode="auto">
            <a:xfrm>
              <a:off x="4512" y="1658"/>
              <a:ext cx="768" cy="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400">
                  <a:solidFill>
                    <a:srgbClr val="FF0000"/>
                  </a:solidFill>
                  <a:latin typeface="Verdana" charset="0"/>
                  <a:ea typeface="굴림" charset="-127"/>
                  <a:cs typeface="굴림" charset="-127"/>
                </a:rPr>
                <a:t>Data word</a:t>
              </a:r>
            </a:p>
          </p:txBody>
        </p:sp>
        <p:sp>
          <p:nvSpPr>
            <p:cNvPr id="1619982" name="Rectangle 14" descr="40%"/>
            <p:cNvSpPr>
              <a:spLocks noChangeArrowheads="1"/>
            </p:cNvSpPr>
            <p:nvPr/>
          </p:nvSpPr>
          <p:spPr bwMode="auto">
            <a:xfrm>
              <a:off x="4512" y="2304"/>
              <a:ext cx="768" cy="1248"/>
            </a:xfrm>
            <a:prstGeom prst="rect">
              <a:avLst/>
            </a:pr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983" name="Freeform 15" descr="40%"/>
            <p:cNvSpPr>
              <a:spLocks/>
            </p:cNvSpPr>
            <p:nvPr/>
          </p:nvSpPr>
          <p:spPr bwMode="auto">
            <a:xfrm>
              <a:off x="4512" y="3432"/>
              <a:ext cx="768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36" y="192"/>
                </a:cxn>
                <a:cxn ang="0">
                  <a:pos x="480" y="432"/>
                </a:cxn>
                <a:cxn ang="0">
                  <a:pos x="672" y="288"/>
                </a:cxn>
                <a:cxn ang="0">
                  <a:pos x="912" y="432"/>
                </a:cxn>
                <a:cxn ang="0">
                  <a:pos x="912" y="0"/>
                </a:cxn>
                <a:cxn ang="0">
                  <a:pos x="0" y="0"/>
                </a:cxn>
              </a:cxnLst>
              <a:rect l="0" t="0" r="r" b="b"/>
              <a:pathLst>
                <a:path w="912" h="528">
                  <a:moveTo>
                    <a:pt x="0" y="0"/>
                  </a:moveTo>
                  <a:lnTo>
                    <a:pt x="0" y="528"/>
                  </a:lnTo>
                  <a:lnTo>
                    <a:pt x="336" y="192"/>
                  </a:lnTo>
                  <a:lnTo>
                    <a:pt x="480" y="432"/>
                  </a:lnTo>
                  <a:lnTo>
                    <a:pt x="672" y="288"/>
                  </a:lnTo>
                  <a:lnTo>
                    <a:pt x="912" y="432"/>
                  </a:lnTo>
                  <a:lnTo>
                    <a:pt x="912" y="0"/>
                  </a:lnTo>
                  <a:lnTo>
                    <a:pt x="0" y="0"/>
                  </a:lnTo>
                  <a:close/>
                </a:path>
              </a:pathLst>
            </a:cu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984" name="Freeform 16" descr="40%"/>
            <p:cNvSpPr>
              <a:spLocks/>
            </p:cNvSpPr>
            <p:nvPr/>
          </p:nvSpPr>
          <p:spPr bwMode="auto">
            <a:xfrm>
              <a:off x="4512" y="960"/>
              <a:ext cx="768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912" y="480"/>
                </a:cxn>
                <a:cxn ang="0">
                  <a:pos x="912" y="0"/>
                </a:cxn>
                <a:cxn ang="0">
                  <a:pos x="528" y="192"/>
                </a:cxn>
                <a:cxn ang="0">
                  <a:pos x="480" y="48"/>
                </a:cxn>
                <a:cxn ang="0">
                  <a:pos x="96" y="192"/>
                </a:cxn>
                <a:cxn ang="0">
                  <a:pos x="0" y="96"/>
                </a:cxn>
                <a:cxn ang="0">
                  <a:pos x="0" y="480"/>
                </a:cxn>
              </a:cxnLst>
              <a:rect l="0" t="0" r="r" b="b"/>
              <a:pathLst>
                <a:path w="912" h="480">
                  <a:moveTo>
                    <a:pt x="0" y="480"/>
                  </a:moveTo>
                  <a:lnTo>
                    <a:pt x="912" y="480"/>
                  </a:lnTo>
                  <a:lnTo>
                    <a:pt x="912" y="0"/>
                  </a:lnTo>
                  <a:lnTo>
                    <a:pt x="528" y="192"/>
                  </a:lnTo>
                  <a:lnTo>
                    <a:pt x="480" y="48"/>
                  </a:lnTo>
                  <a:lnTo>
                    <a:pt x="96" y="192"/>
                  </a:lnTo>
                  <a:lnTo>
                    <a:pt x="0" y="96"/>
                  </a:lnTo>
                  <a:lnTo>
                    <a:pt x="0" y="480"/>
                  </a:lnTo>
                  <a:close/>
                </a:path>
              </a:pathLst>
            </a:cu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985" name="Text Box 17"/>
            <p:cNvSpPr txBox="1">
              <a:spLocks noChangeArrowheads="1"/>
            </p:cNvSpPr>
            <p:nvPr/>
          </p:nvSpPr>
          <p:spPr bwMode="auto">
            <a:xfrm>
              <a:off x="4356" y="758"/>
              <a:ext cx="102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Data Pages</a:t>
              </a:r>
              <a:endPara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619986" name="Line 18"/>
            <p:cNvSpPr>
              <a:spLocks noChangeShapeType="1"/>
            </p:cNvSpPr>
            <p:nvPr/>
          </p:nvSpPr>
          <p:spPr bwMode="auto">
            <a:xfrm flipV="1">
              <a:off x="4416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9987" name="Text Box 19"/>
          <p:cNvSpPr txBox="1">
            <a:spLocks noChangeArrowheads="1"/>
          </p:cNvSpPr>
          <p:nvPr/>
        </p:nvSpPr>
        <p:spPr bwMode="auto">
          <a:xfrm>
            <a:off x="6665913" y="2754313"/>
            <a:ext cx="8699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1619988" name="Rectangle 20" descr="40%"/>
          <p:cNvSpPr>
            <a:spLocks noChangeArrowheads="1"/>
          </p:cNvSpPr>
          <p:nvPr/>
        </p:nvSpPr>
        <p:spPr bwMode="auto">
          <a:xfrm>
            <a:off x="5026025" y="5486400"/>
            <a:ext cx="1600200" cy="241300"/>
          </a:xfrm>
          <a:prstGeom prst="rect">
            <a:avLst/>
          </a:prstGeom>
          <a:pattFill prst="pct40">
            <a:fgClr>
              <a:srgbClr val="FFCC66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PPN</a:t>
            </a:r>
          </a:p>
        </p:txBody>
      </p:sp>
      <p:sp>
        <p:nvSpPr>
          <p:cNvPr id="1619989" name="Rectangle 21" descr="Wide upward diagonal"/>
          <p:cNvSpPr>
            <a:spLocks noChangeArrowheads="1"/>
          </p:cNvSpPr>
          <p:nvPr/>
        </p:nvSpPr>
        <p:spPr bwMode="auto">
          <a:xfrm>
            <a:off x="5026025" y="4767263"/>
            <a:ext cx="1600200" cy="239712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ea typeface="굴림" charset="-127"/>
              <a:cs typeface="굴림" charset="-127"/>
            </a:endParaRPr>
          </a:p>
        </p:txBody>
      </p:sp>
      <p:sp>
        <p:nvSpPr>
          <p:cNvPr id="1619990" name="Rectangle 22" descr="40%"/>
          <p:cNvSpPr>
            <a:spLocks noChangeArrowheads="1"/>
          </p:cNvSpPr>
          <p:nvPr/>
        </p:nvSpPr>
        <p:spPr bwMode="auto">
          <a:xfrm>
            <a:off x="5026025" y="5246688"/>
            <a:ext cx="1600200" cy="239712"/>
          </a:xfrm>
          <a:prstGeom prst="rect">
            <a:avLst/>
          </a:prstGeom>
          <a:pattFill prst="pct40">
            <a:fgClr>
              <a:srgbClr val="FFCC66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PPN</a:t>
            </a:r>
          </a:p>
        </p:txBody>
      </p:sp>
      <p:sp>
        <p:nvSpPr>
          <p:cNvPr id="1619991" name="Freeform 23" descr="Wide upward diagonal"/>
          <p:cNvSpPr>
            <a:spLocks/>
          </p:cNvSpPr>
          <p:nvPr/>
        </p:nvSpPr>
        <p:spPr bwMode="auto">
          <a:xfrm>
            <a:off x="5026025" y="2827338"/>
            <a:ext cx="1600200" cy="7620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88" y="432"/>
              </a:cxn>
              <a:cxn ang="0">
                <a:pos x="1488" y="0"/>
              </a:cxn>
              <a:cxn ang="0">
                <a:pos x="1296" y="96"/>
              </a:cxn>
              <a:cxn ang="0">
                <a:pos x="1152" y="48"/>
              </a:cxn>
              <a:cxn ang="0">
                <a:pos x="1008" y="288"/>
              </a:cxn>
              <a:cxn ang="0">
                <a:pos x="576" y="48"/>
              </a:cxn>
              <a:cxn ang="0">
                <a:pos x="240" y="192"/>
              </a:cxn>
              <a:cxn ang="0">
                <a:pos x="0" y="96"/>
              </a:cxn>
              <a:cxn ang="0">
                <a:pos x="0" y="432"/>
              </a:cxn>
            </a:cxnLst>
            <a:rect l="0" t="0" r="r" b="b"/>
            <a:pathLst>
              <a:path w="1488" h="432">
                <a:moveTo>
                  <a:pt x="0" y="432"/>
                </a:moveTo>
                <a:lnTo>
                  <a:pt x="1488" y="432"/>
                </a:lnTo>
                <a:lnTo>
                  <a:pt x="1488" y="0"/>
                </a:lnTo>
                <a:lnTo>
                  <a:pt x="1296" y="96"/>
                </a:lnTo>
                <a:lnTo>
                  <a:pt x="1152" y="48"/>
                </a:lnTo>
                <a:lnTo>
                  <a:pt x="1008" y="288"/>
                </a:lnTo>
                <a:lnTo>
                  <a:pt x="576" y="48"/>
                </a:lnTo>
                <a:lnTo>
                  <a:pt x="240" y="192"/>
                </a:lnTo>
                <a:lnTo>
                  <a:pt x="0" y="96"/>
                </a:lnTo>
                <a:lnTo>
                  <a:pt x="0" y="432"/>
                </a:lnTo>
                <a:close/>
              </a:path>
            </a:pathLst>
          </a:custGeom>
          <a:pattFill prst="wdUpDiag">
            <a:fgClr>
              <a:srgbClr val="000000"/>
            </a:fgClr>
            <a:bgClr>
              <a:schemeClr val="bg1"/>
            </a:bgClr>
          </a:patt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9992" name="Freeform 24" descr="Wide upward diagonal"/>
          <p:cNvSpPr>
            <a:spLocks/>
          </p:cNvSpPr>
          <p:nvPr/>
        </p:nvSpPr>
        <p:spPr bwMode="auto">
          <a:xfrm>
            <a:off x="5026025" y="2370138"/>
            <a:ext cx="1600200" cy="8001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0"/>
              </a:cxn>
              <a:cxn ang="0">
                <a:pos x="1488" y="0"/>
              </a:cxn>
              <a:cxn ang="0">
                <a:pos x="1488" y="240"/>
              </a:cxn>
              <a:cxn ang="0">
                <a:pos x="1296" y="336"/>
              </a:cxn>
              <a:cxn ang="0">
                <a:pos x="1104" y="240"/>
              </a:cxn>
              <a:cxn ang="0">
                <a:pos x="960" y="480"/>
              </a:cxn>
              <a:cxn ang="0">
                <a:pos x="576" y="240"/>
              </a:cxn>
              <a:cxn ang="0">
                <a:pos x="240" y="384"/>
              </a:cxn>
              <a:cxn ang="0">
                <a:pos x="0" y="336"/>
              </a:cxn>
            </a:cxnLst>
            <a:rect l="0" t="0" r="r" b="b"/>
            <a:pathLst>
              <a:path w="1488" h="480">
                <a:moveTo>
                  <a:pt x="0" y="336"/>
                </a:moveTo>
                <a:lnTo>
                  <a:pt x="0" y="0"/>
                </a:lnTo>
                <a:lnTo>
                  <a:pt x="1488" y="0"/>
                </a:lnTo>
                <a:lnTo>
                  <a:pt x="1488" y="240"/>
                </a:lnTo>
                <a:lnTo>
                  <a:pt x="1296" y="336"/>
                </a:lnTo>
                <a:lnTo>
                  <a:pt x="1104" y="240"/>
                </a:lnTo>
                <a:lnTo>
                  <a:pt x="960" y="480"/>
                </a:lnTo>
                <a:lnTo>
                  <a:pt x="576" y="240"/>
                </a:lnTo>
                <a:lnTo>
                  <a:pt x="240" y="384"/>
                </a:lnTo>
                <a:lnTo>
                  <a:pt x="0" y="336"/>
                </a:lnTo>
                <a:close/>
              </a:path>
            </a:pathLst>
          </a:custGeom>
          <a:pattFill prst="wdUpDiag">
            <a:fgClr>
              <a:srgbClr val="000000"/>
            </a:fgClr>
            <a:bgClr>
              <a:schemeClr val="bg1"/>
            </a:bgClr>
          </a:patt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9993" name="Rectangle 25"/>
          <p:cNvSpPr>
            <a:spLocks noChangeArrowheads="1"/>
          </p:cNvSpPr>
          <p:nvPr/>
        </p:nvSpPr>
        <p:spPr bwMode="auto">
          <a:xfrm>
            <a:off x="5026025" y="1912938"/>
            <a:ext cx="1600200" cy="2413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DPN</a:t>
            </a:r>
          </a:p>
        </p:txBody>
      </p:sp>
      <p:sp>
        <p:nvSpPr>
          <p:cNvPr id="1619994" name="Rectangle 26" descr="40%"/>
          <p:cNvSpPr>
            <a:spLocks noChangeArrowheads="1"/>
          </p:cNvSpPr>
          <p:nvPr/>
        </p:nvSpPr>
        <p:spPr bwMode="auto">
          <a:xfrm>
            <a:off x="5026025" y="2141538"/>
            <a:ext cx="1600200" cy="239712"/>
          </a:xfrm>
          <a:prstGeom prst="rect">
            <a:avLst/>
          </a:prstGeom>
          <a:pattFill prst="pct40">
            <a:fgClr>
              <a:srgbClr val="FFCC66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PPN</a:t>
            </a:r>
          </a:p>
        </p:txBody>
      </p:sp>
      <p:sp>
        <p:nvSpPr>
          <p:cNvPr id="1619995" name="Rectangle 27" descr="40%"/>
          <p:cNvSpPr>
            <a:spLocks noChangeArrowheads="1"/>
          </p:cNvSpPr>
          <p:nvPr/>
        </p:nvSpPr>
        <p:spPr bwMode="auto">
          <a:xfrm>
            <a:off x="5026025" y="1684338"/>
            <a:ext cx="1600200" cy="239712"/>
          </a:xfrm>
          <a:prstGeom prst="rect">
            <a:avLst/>
          </a:prstGeom>
          <a:pattFill prst="pct40">
            <a:fgClr>
              <a:srgbClr val="FFCC66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PPN</a:t>
            </a:r>
          </a:p>
        </p:txBody>
      </p:sp>
      <p:sp>
        <p:nvSpPr>
          <p:cNvPr id="1619996" name="Rectangle 28" descr="40%"/>
          <p:cNvSpPr>
            <a:spLocks noChangeArrowheads="1"/>
          </p:cNvSpPr>
          <p:nvPr/>
        </p:nvSpPr>
        <p:spPr bwMode="auto">
          <a:xfrm>
            <a:off x="5026025" y="1455738"/>
            <a:ext cx="1600200" cy="239712"/>
          </a:xfrm>
          <a:prstGeom prst="rect">
            <a:avLst/>
          </a:prstGeom>
          <a:pattFill prst="pct40">
            <a:fgClr>
              <a:srgbClr val="FFCC66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PPN</a:t>
            </a:r>
          </a:p>
        </p:txBody>
      </p:sp>
      <p:sp>
        <p:nvSpPr>
          <p:cNvPr id="1619997" name="Text Box 29"/>
          <p:cNvSpPr txBox="1">
            <a:spLocks noChangeArrowheads="1"/>
          </p:cNvSpPr>
          <p:nvPr/>
        </p:nvSpPr>
        <p:spPr bwMode="auto">
          <a:xfrm>
            <a:off x="5026025" y="1074738"/>
            <a:ext cx="15763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Table</a:t>
            </a:r>
          </a:p>
        </p:txBody>
      </p:sp>
      <p:sp>
        <p:nvSpPr>
          <p:cNvPr id="1619998" name="Line 30"/>
          <p:cNvSpPr>
            <a:spLocks noChangeShapeType="1"/>
          </p:cNvSpPr>
          <p:nvPr/>
        </p:nvSpPr>
        <p:spPr bwMode="auto">
          <a:xfrm flipV="1">
            <a:off x="6740525" y="4013200"/>
            <a:ext cx="0" cy="168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9999" name="Rectangle 31"/>
          <p:cNvSpPr>
            <a:spLocks noChangeArrowheads="1"/>
          </p:cNvSpPr>
          <p:nvPr/>
        </p:nvSpPr>
        <p:spPr bwMode="auto">
          <a:xfrm>
            <a:off x="5026025" y="5006975"/>
            <a:ext cx="1600200" cy="239713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DPN</a:t>
            </a:r>
          </a:p>
        </p:txBody>
      </p:sp>
      <p:sp>
        <p:nvSpPr>
          <p:cNvPr id="1620000" name="Rectangle 32" descr="40%"/>
          <p:cNvSpPr>
            <a:spLocks noChangeArrowheads="1"/>
          </p:cNvSpPr>
          <p:nvPr/>
        </p:nvSpPr>
        <p:spPr bwMode="auto">
          <a:xfrm>
            <a:off x="5026025" y="4046538"/>
            <a:ext cx="1600200" cy="239712"/>
          </a:xfrm>
          <a:prstGeom prst="rect">
            <a:avLst/>
          </a:prstGeom>
          <a:pattFill prst="pct40">
            <a:fgClr>
              <a:srgbClr val="FFCC66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PPN</a:t>
            </a:r>
          </a:p>
        </p:txBody>
      </p:sp>
      <p:sp>
        <p:nvSpPr>
          <p:cNvPr id="1620001" name="Rectangle 33"/>
          <p:cNvSpPr>
            <a:spLocks noChangeArrowheads="1"/>
          </p:cNvSpPr>
          <p:nvPr/>
        </p:nvSpPr>
        <p:spPr bwMode="auto">
          <a:xfrm>
            <a:off x="5026025" y="4527550"/>
            <a:ext cx="1600200" cy="239713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DPN</a:t>
            </a:r>
          </a:p>
        </p:txBody>
      </p:sp>
      <p:sp>
        <p:nvSpPr>
          <p:cNvPr id="1620002" name="Rectangle 34"/>
          <p:cNvSpPr>
            <a:spLocks noChangeArrowheads="1"/>
          </p:cNvSpPr>
          <p:nvPr/>
        </p:nvSpPr>
        <p:spPr bwMode="auto">
          <a:xfrm>
            <a:off x="5026025" y="4286250"/>
            <a:ext cx="1600200" cy="2413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DPN</a:t>
            </a:r>
          </a:p>
        </p:txBody>
      </p:sp>
      <p:sp>
        <p:nvSpPr>
          <p:cNvPr id="1620003" name="Rectangle 35"/>
          <p:cNvSpPr>
            <a:spLocks noChangeArrowheads="1"/>
          </p:cNvSpPr>
          <p:nvPr/>
        </p:nvSpPr>
        <p:spPr bwMode="auto">
          <a:xfrm>
            <a:off x="5026025" y="3589338"/>
            <a:ext cx="1600200" cy="239712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DPN</a:t>
            </a:r>
          </a:p>
        </p:txBody>
      </p:sp>
      <p:sp>
        <p:nvSpPr>
          <p:cNvPr id="1620004" name="Rectangle 36" descr="40%"/>
          <p:cNvSpPr>
            <a:spLocks noChangeArrowheads="1"/>
          </p:cNvSpPr>
          <p:nvPr/>
        </p:nvSpPr>
        <p:spPr bwMode="auto">
          <a:xfrm>
            <a:off x="5026025" y="3817938"/>
            <a:ext cx="1600200" cy="239712"/>
          </a:xfrm>
          <a:prstGeom prst="rect">
            <a:avLst/>
          </a:prstGeom>
          <a:pattFill prst="pct40">
            <a:fgClr>
              <a:srgbClr val="FFCC66"/>
            </a:fgClr>
            <a:bgClr>
              <a:schemeClr val="bg1"/>
            </a:bgClr>
          </a:patt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PPN</a:t>
            </a:r>
          </a:p>
        </p:txBody>
      </p:sp>
      <p:sp>
        <p:nvSpPr>
          <p:cNvPr id="1620005" name="Freeform 37"/>
          <p:cNvSpPr>
            <a:spLocks/>
          </p:cNvSpPr>
          <p:nvPr/>
        </p:nvSpPr>
        <p:spPr bwMode="auto">
          <a:xfrm>
            <a:off x="4556124" y="5715000"/>
            <a:ext cx="473075" cy="165100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60">
                <a:moveTo>
                  <a:pt x="0" y="160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2000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52400" y="1035050"/>
            <a:ext cx="4648200" cy="4754563"/>
          </a:xfrm>
          <a:noFill/>
          <a:ln/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altLang="ko-KR" dirty="0">
                <a:ea typeface="굴림" charset="-127"/>
                <a:cs typeface="굴림" charset="-127"/>
              </a:rPr>
              <a:t>Page Table Entry (PTE) contains:</a:t>
            </a:r>
          </a:p>
          <a:p>
            <a:pPr marL="742950" lvl="1" indent="-285750"/>
            <a:r>
              <a:rPr lang="en-US" altLang="ko-KR" dirty="0" smtClean="0">
                <a:ea typeface="굴림" charset="-127"/>
                <a:cs typeface="굴림" charset="-127"/>
              </a:rPr>
              <a:t>1 </a:t>
            </a:r>
            <a:r>
              <a:rPr lang="en-US" altLang="ko-KR" dirty="0">
                <a:ea typeface="굴림" charset="-127"/>
                <a:cs typeface="굴림" charset="-127"/>
              </a:rPr>
              <a:t>bit to indicate if </a:t>
            </a:r>
            <a:r>
              <a:rPr lang="en-US" altLang="ko-KR" dirty="0" smtClean="0">
                <a:ea typeface="굴림" charset="-127"/>
                <a:cs typeface="굴림" charset="-127"/>
              </a:rPr>
              <a:t>page exists</a:t>
            </a:r>
          </a:p>
          <a:p>
            <a:pPr marL="742950" lvl="1" indent="-285750"/>
            <a:r>
              <a:rPr lang="en-US" altLang="ko-KR" dirty="0" smtClean="0">
                <a:ea typeface="굴림" charset="-127"/>
                <a:cs typeface="굴림" charset="-127"/>
              </a:rPr>
              <a:t>And either PPN or DPN:</a:t>
            </a:r>
            <a:endParaRPr lang="en-US" altLang="ko-KR" dirty="0">
              <a:ea typeface="굴림" charset="-127"/>
              <a:cs typeface="굴림" charset="-127"/>
            </a:endParaRPr>
          </a:p>
          <a:p>
            <a:pPr marL="742950" lvl="1" indent="-285750"/>
            <a:r>
              <a:rPr lang="en-US" altLang="ko-KR" dirty="0">
                <a:ea typeface="굴림" charset="-127"/>
                <a:cs typeface="굴림" charset="-127"/>
              </a:rPr>
              <a:t>PPN (physical page number) for a memory-resident page</a:t>
            </a:r>
          </a:p>
          <a:p>
            <a:pPr marL="742950" lvl="1" indent="-285750"/>
            <a:r>
              <a:rPr lang="en-US" altLang="ko-KR" dirty="0">
                <a:ea typeface="굴림" charset="-127"/>
                <a:cs typeface="굴림" charset="-127"/>
              </a:rPr>
              <a:t>DPN (disk page number) for a page on the disk</a:t>
            </a:r>
          </a:p>
          <a:p>
            <a:pPr marL="742950" lvl="1" indent="-285750"/>
            <a:r>
              <a:rPr lang="en-US" altLang="ko-KR" dirty="0">
                <a:ea typeface="굴림" charset="-127"/>
                <a:cs typeface="굴림" charset="-127"/>
              </a:rPr>
              <a:t>Status bits for protection and </a:t>
            </a:r>
            <a:r>
              <a:rPr lang="en-US" altLang="ko-KR" dirty="0" smtClean="0">
                <a:ea typeface="굴림" charset="-127"/>
                <a:cs typeface="굴림" charset="-127"/>
              </a:rPr>
              <a:t>usage (read, write, exec)</a:t>
            </a:r>
            <a:endParaRPr lang="en-US" altLang="ko-KR" dirty="0">
              <a:ea typeface="굴림" charset="-127"/>
              <a:cs typeface="굴림" charset="-127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ko-KR" dirty="0">
                <a:ea typeface="굴림" charset="-127"/>
                <a:cs typeface="굴림" charset="-127"/>
              </a:rPr>
              <a:t>OS sets the Page Table Base Register whenever active user process changes</a:t>
            </a:r>
          </a:p>
          <a:p>
            <a:pPr marL="342900" indent="-342900"/>
            <a:endParaRPr lang="en-US" altLang="ko-KR" dirty="0">
              <a:ea typeface="굴림" charset="-127"/>
              <a:cs typeface="굴림" charset="-127"/>
            </a:endParaRPr>
          </a:p>
        </p:txBody>
      </p:sp>
      <p:sp>
        <p:nvSpPr>
          <p:cNvPr id="1620007" name="Rectangle 39" descr="40%"/>
          <p:cNvSpPr>
            <a:spLocks noChangeArrowheads="1"/>
          </p:cNvSpPr>
          <p:nvPr/>
        </p:nvSpPr>
        <p:spPr bwMode="auto">
          <a:xfrm>
            <a:off x="-152400" y="2590800"/>
            <a:ext cx="1054100" cy="1905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20008" name="Rectangle 40"/>
          <p:cNvSpPr>
            <a:spLocks noChangeArrowheads="1"/>
          </p:cNvSpPr>
          <p:nvPr/>
        </p:nvSpPr>
        <p:spPr bwMode="auto">
          <a:xfrm>
            <a:off x="-152400" y="3276600"/>
            <a:ext cx="1054100" cy="1905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55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DF89-859C-C141-8BCD-92BB396B1E89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Suppose an instruction references a memory page that isn’t in DRAM?</a:t>
            </a:r>
            <a:endParaRPr lang="en-US" altLang="ko-KR" dirty="0">
              <a:ea typeface="굴림" charset="-127"/>
              <a:cs typeface="굴림" charset="-127"/>
            </a:endParaRP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200150"/>
            <a:ext cx="8229600" cy="5276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3200" dirty="0" smtClean="0">
                <a:ea typeface="굴림" charset="-127"/>
                <a:cs typeface="굴림" charset="-127"/>
              </a:rPr>
              <a:t>We get a exception of type “page fault”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  <a:cs typeface="굴림" charset="-127"/>
              </a:rPr>
              <a:t>Page fault handler does the following:</a:t>
            </a:r>
            <a:r>
              <a:rPr lang="en-US" altLang="ko-KR" sz="2800" dirty="0" smtClean="0">
                <a:ea typeface="굴림" charset="-127"/>
                <a:cs typeface="굴림" charset="-127"/>
              </a:rPr>
              <a:t> </a:t>
            </a:r>
            <a:endParaRPr lang="en-US" altLang="ko-KR" sz="2800" dirty="0">
              <a:ea typeface="굴림" charset="-127"/>
              <a:cs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  <a:cs typeface="굴림" charset="-127"/>
              </a:rPr>
              <a:t>If virtual page doesn’t yet exist, assign an unused page in DRAM, or if page exists </a:t>
            </a:r>
            <a:r>
              <a:rPr lang="is-IS" altLang="ko-KR" sz="2400" dirty="0" smtClean="0">
                <a:ea typeface="굴림" charset="-127"/>
                <a:cs typeface="굴림" charset="-127"/>
              </a:rPr>
              <a:t>…</a:t>
            </a:r>
            <a:endParaRPr lang="en-US" altLang="ko-KR" sz="2400" dirty="0" smtClean="0">
              <a:ea typeface="굴림" charset="-127"/>
              <a:cs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  <a:cs typeface="굴림" charset="-127"/>
              </a:rPr>
              <a:t>Initiate transfer of the page we’re requesting from disk to DRAM, assigning to an unused page</a:t>
            </a:r>
            <a:endParaRPr lang="en-US" altLang="ko-KR" sz="2400" dirty="0">
              <a:ea typeface="굴림" charset="-127"/>
              <a:cs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  <a:cs typeface="굴림" charset="-127"/>
              </a:rPr>
              <a:t>If </a:t>
            </a:r>
            <a:r>
              <a:rPr lang="en-US" altLang="ko-KR" sz="2400" dirty="0">
                <a:ea typeface="굴림" charset="-127"/>
                <a:cs typeface="굴림" charset="-127"/>
              </a:rPr>
              <a:t>no 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unused page </a:t>
            </a:r>
            <a:r>
              <a:rPr lang="en-US" altLang="ko-KR" sz="2400" dirty="0">
                <a:ea typeface="굴림" charset="-127"/>
                <a:cs typeface="굴림" charset="-127"/>
              </a:rPr>
              <a:t>is left, a </a:t>
            </a:r>
            <a:r>
              <a:rPr lang="en-US" altLang="ko-KR" sz="2400" i="1" dirty="0" smtClean="0">
                <a:ea typeface="굴림" charset="-127"/>
                <a:cs typeface="굴림" charset="-127"/>
              </a:rPr>
              <a:t>page currently in DRAM </a:t>
            </a:r>
            <a:r>
              <a:rPr lang="en-US" altLang="ko-KR" sz="2400" i="1" dirty="0">
                <a:ea typeface="굴림" charset="-127"/>
                <a:cs typeface="굴림" charset="-127"/>
              </a:rPr>
              <a:t>is</a:t>
            </a:r>
            <a:r>
              <a:rPr lang="en-US" altLang="ko-KR" sz="2400" dirty="0">
                <a:ea typeface="굴림" charset="-127"/>
                <a:cs typeface="굴림" charset="-127"/>
              </a:rPr>
              <a:t> </a:t>
            </a:r>
            <a:r>
              <a:rPr lang="en-US" altLang="ko-KR" sz="2400" i="1" dirty="0">
                <a:ea typeface="굴림" charset="-127"/>
                <a:cs typeface="굴림" charset="-127"/>
              </a:rPr>
              <a:t>selected to be replaced </a:t>
            </a:r>
            <a:r>
              <a:rPr lang="en-US" altLang="ko-KR" sz="2400" dirty="0">
                <a:ea typeface="굴림" charset="-127"/>
                <a:cs typeface="굴림" charset="-127"/>
              </a:rPr>
              <a:t>(based on usage)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  <a:cs typeface="굴림" charset="-127"/>
              </a:rPr>
              <a:t>The replaced page is 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written (back) to disk, page table entry that maps that VPN-&gt;PPN is marked as invalid/DPN</a:t>
            </a:r>
            <a:endParaRPr lang="en-US" altLang="ko-KR" sz="2400" dirty="0">
              <a:ea typeface="굴림" charset="-127"/>
              <a:cs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  <a:cs typeface="굴림" charset="-127"/>
              </a:rPr>
              <a:t>Page table entry of the page we’re requesting is updated with a (now) valid PPN</a:t>
            </a:r>
            <a:endParaRPr lang="en-US" altLang="ko-KR" sz="2400" dirty="0"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10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19A6-D343-5C4F-99D7-0C3219A119EF}" type="slidenum">
              <a:rPr lang="en-US"/>
              <a:pPr/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71138" name="Freeform 2"/>
          <p:cNvSpPr>
            <a:spLocks/>
          </p:cNvSpPr>
          <p:nvPr/>
        </p:nvSpPr>
        <p:spPr bwMode="auto">
          <a:xfrm>
            <a:off x="3670300" y="3454400"/>
            <a:ext cx="1601788" cy="149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1056"/>
              </a:cxn>
              <a:cxn ang="0">
                <a:pos x="1008" y="1056"/>
              </a:cxn>
              <a:cxn ang="0">
                <a:pos x="1008" y="816"/>
              </a:cxn>
            </a:cxnLst>
            <a:rect l="0" t="0" r="r" b="b"/>
            <a:pathLst>
              <a:path w="1009" h="1057">
                <a:moveTo>
                  <a:pt x="0" y="0"/>
                </a:moveTo>
                <a:lnTo>
                  <a:pt x="672" y="1056"/>
                </a:lnTo>
                <a:lnTo>
                  <a:pt x="1008" y="1056"/>
                </a:lnTo>
                <a:lnTo>
                  <a:pt x="1008" y="8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9906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 smtClean="0"/>
              <a:t>Traps/Interrupts/</a:t>
            </a:r>
            <a:r>
              <a:rPr lang="en-US" dirty="0" err="1" smtClean="0"/>
              <a:t>Execeptions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/>
              <a:t>altering the normal flow of control</a:t>
            </a:r>
          </a:p>
        </p:txBody>
      </p:sp>
      <p:sp>
        <p:nvSpPr>
          <p:cNvPr id="1371140" name="Line 4"/>
          <p:cNvSpPr>
            <a:spLocks noChangeShapeType="1"/>
          </p:cNvSpPr>
          <p:nvPr/>
        </p:nvSpPr>
        <p:spPr bwMode="auto">
          <a:xfrm>
            <a:off x="3441700" y="1181100"/>
            <a:ext cx="0" cy="355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41" name="Rectangle 5"/>
          <p:cNvSpPr>
            <a:spLocks noChangeArrowheads="1"/>
          </p:cNvSpPr>
          <p:nvPr/>
        </p:nvSpPr>
        <p:spPr bwMode="auto">
          <a:xfrm>
            <a:off x="3200400" y="1674813"/>
            <a:ext cx="58578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400" baseline="-25000" dirty="0">
                <a:solidFill>
                  <a:srgbClr val="56127A"/>
                </a:solidFill>
                <a:latin typeface="Verdana" charset="0"/>
              </a:rPr>
              <a:t>i-1</a:t>
            </a:r>
          </a:p>
        </p:txBody>
      </p:sp>
      <p:sp>
        <p:nvSpPr>
          <p:cNvPr id="1371142" name="Oval 6"/>
          <p:cNvSpPr>
            <a:spLocks noChangeArrowheads="1"/>
          </p:cNvSpPr>
          <p:nvPr/>
        </p:nvSpPr>
        <p:spPr bwMode="auto">
          <a:xfrm>
            <a:off x="3073400" y="27813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43" name="Line 7"/>
          <p:cNvSpPr>
            <a:spLocks noChangeShapeType="1"/>
          </p:cNvSpPr>
          <p:nvPr/>
        </p:nvSpPr>
        <p:spPr bwMode="auto">
          <a:xfrm>
            <a:off x="3441700" y="2324100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44" name="Oval 8"/>
          <p:cNvSpPr>
            <a:spLocks noChangeArrowheads="1"/>
          </p:cNvSpPr>
          <p:nvPr/>
        </p:nvSpPr>
        <p:spPr bwMode="auto">
          <a:xfrm>
            <a:off x="3073400" y="40005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45" name="Line 9"/>
          <p:cNvSpPr>
            <a:spLocks noChangeShapeType="1"/>
          </p:cNvSpPr>
          <p:nvPr/>
        </p:nvSpPr>
        <p:spPr bwMode="auto">
          <a:xfrm>
            <a:off x="3441700" y="3543300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46" name="Oval 10"/>
          <p:cNvSpPr>
            <a:spLocks noChangeArrowheads="1"/>
          </p:cNvSpPr>
          <p:nvPr/>
        </p:nvSpPr>
        <p:spPr bwMode="auto">
          <a:xfrm>
            <a:off x="4902200" y="15621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47" name="Line 11"/>
          <p:cNvSpPr>
            <a:spLocks noChangeShapeType="1"/>
          </p:cNvSpPr>
          <p:nvPr/>
        </p:nvSpPr>
        <p:spPr bwMode="auto">
          <a:xfrm flipV="1">
            <a:off x="3759200" y="2679700"/>
            <a:ext cx="431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48" name="Rectangle 12"/>
          <p:cNvSpPr>
            <a:spLocks noChangeArrowheads="1"/>
          </p:cNvSpPr>
          <p:nvPr/>
        </p:nvSpPr>
        <p:spPr bwMode="auto">
          <a:xfrm>
            <a:off x="4976813" y="1687513"/>
            <a:ext cx="6667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Verdana" charset="0"/>
              </a:rPr>
              <a:t>1</a:t>
            </a:r>
          </a:p>
        </p:txBody>
      </p:sp>
      <p:sp>
        <p:nvSpPr>
          <p:cNvPr id="1371149" name="Oval 13"/>
          <p:cNvSpPr>
            <a:spLocks noChangeArrowheads="1"/>
          </p:cNvSpPr>
          <p:nvPr/>
        </p:nvSpPr>
        <p:spPr bwMode="auto">
          <a:xfrm>
            <a:off x="4902200" y="27813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0" name="Line 14"/>
          <p:cNvSpPr>
            <a:spLocks noChangeShapeType="1"/>
          </p:cNvSpPr>
          <p:nvPr/>
        </p:nvSpPr>
        <p:spPr bwMode="auto">
          <a:xfrm>
            <a:off x="5270500" y="23241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1" name="Oval 15"/>
          <p:cNvSpPr>
            <a:spLocks noChangeArrowheads="1"/>
          </p:cNvSpPr>
          <p:nvPr/>
        </p:nvSpPr>
        <p:spPr bwMode="auto">
          <a:xfrm>
            <a:off x="4902200" y="40005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2" name="Line 16"/>
          <p:cNvSpPr>
            <a:spLocks noChangeShapeType="1"/>
          </p:cNvSpPr>
          <p:nvPr/>
        </p:nvSpPr>
        <p:spPr bwMode="auto">
          <a:xfrm>
            <a:off x="3441700" y="4762500"/>
            <a:ext cx="0" cy="266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3" name="Freeform 17"/>
          <p:cNvSpPr>
            <a:spLocks/>
          </p:cNvSpPr>
          <p:nvPr/>
        </p:nvSpPr>
        <p:spPr bwMode="auto">
          <a:xfrm>
            <a:off x="3670300" y="1168400"/>
            <a:ext cx="1601788" cy="1677988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672" y="0"/>
              </a:cxn>
              <a:cxn ang="0">
                <a:pos x="1008" y="0"/>
              </a:cxn>
              <a:cxn ang="0">
                <a:pos x="1008" y="240"/>
              </a:cxn>
            </a:cxnLst>
            <a:rect l="0" t="0" r="r" b="b"/>
            <a:pathLst>
              <a:path w="1009" h="1057">
                <a:moveTo>
                  <a:pt x="0" y="1056"/>
                </a:moveTo>
                <a:lnTo>
                  <a:pt x="672" y="0"/>
                </a:lnTo>
                <a:lnTo>
                  <a:pt x="1008" y="0"/>
                </a:lnTo>
                <a:lnTo>
                  <a:pt x="1008" y="2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4" name="Line 18"/>
          <p:cNvSpPr>
            <a:spLocks noChangeShapeType="1"/>
          </p:cNvSpPr>
          <p:nvPr/>
        </p:nvSpPr>
        <p:spPr bwMode="auto">
          <a:xfrm>
            <a:off x="3835400" y="31496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5" name="Line 19"/>
          <p:cNvSpPr>
            <a:spLocks noChangeShapeType="1"/>
          </p:cNvSpPr>
          <p:nvPr/>
        </p:nvSpPr>
        <p:spPr bwMode="auto">
          <a:xfrm>
            <a:off x="3759200" y="3390900"/>
            <a:ext cx="431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6" name="Oval 20"/>
          <p:cNvSpPr>
            <a:spLocks noChangeArrowheads="1"/>
          </p:cNvSpPr>
          <p:nvPr/>
        </p:nvSpPr>
        <p:spPr bwMode="auto">
          <a:xfrm>
            <a:off x="4292600" y="3619500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7" name="Oval 21"/>
          <p:cNvSpPr>
            <a:spLocks noChangeArrowheads="1"/>
          </p:cNvSpPr>
          <p:nvPr/>
        </p:nvSpPr>
        <p:spPr bwMode="auto">
          <a:xfrm>
            <a:off x="4475163" y="3741738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8" name="Oval 22"/>
          <p:cNvSpPr>
            <a:spLocks noChangeArrowheads="1"/>
          </p:cNvSpPr>
          <p:nvPr/>
        </p:nvSpPr>
        <p:spPr bwMode="auto">
          <a:xfrm>
            <a:off x="4292600" y="2568575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59" name="Oval 23"/>
          <p:cNvSpPr>
            <a:spLocks noChangeArrowheads="1"/>
          </p:cNvSpPr>
          <p:nvPr/>
        </p:nvSpPr>
        <p:spPr bwMode="auto">
          <a:xfrm>
            <a:off x="4475163" y="2446338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60" name="Oval 24"/>
          <p:cNvSpPr>
            <a:spLocks noChangeArrowheads="1"/>
          </p:cNvSpPr>
          <p:nvPr/>
        </p:nvSpPr>
        <p:spPr bwMode="auto">
          <a:xfrm>
            <a:off x="4305300" y="3124200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61" name="Oval 25"/>
          <p:cNvSpPr>
            <a:spLocks noChangeArrowheads="1"/>
          </p:cNvSpPr>
          <p:nvPr/>
        </p:nvSpPr>
        <p:spPr bwMode="auto">
          <a:xfrm>
            <a:off x="4457700" y="3124200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162" name="Rectangle 26"/>
          <p:cNvSpPr>
            <a:spLocks noChangeArrowheads="1"/>
          </p:cNvSpPr>
          <p:nvPr/>
        </p:nvSpPr>
        <p:spPr bwMode="auto">
          <a:xfrm>
            <a:off x="4938713" y="2919413"/>
            <a:ext cx="6667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Verdana" charset="0"/>
              </a:rPr>
              <a:t>2</a:t>
            </a:r>
          </a:p>
        </p:txBody>
      </p:sp>
      <p:sp>
        <p:nvSpPr>
          <p:cNvPr id="1371163" name="Rectangle 27"/>
          <p:cNvSpPr>
            <a:spLocks noChangeArrowheads="1"/>
          </p:cNvSpPr>
          <p:nvPr/>
        </p:nvSpPr>
        <p:spPr bwMode="auto">
          <a:xfrm>
            <a:off x="4951413" y="4138613"/>
            <a:ext cx="6667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Verdana" charset="0"/>
              </a:rPr>
              <a:t>n</a:t>
            </a:r>
          </a:p>
        </p:txBody>
      </p:sp>
      <p:grpSp>
        <p:nvGrpSpPr>
          <p:cNvPr id="1371164" name="Group 28"/>
          <p:cNvGrpSpPr>
            <a:grpSpLocks/>
          </p:cNvGrpSpPr>
          <p:nvPr/>
        </p:nvGrpSpPr>
        <p:grpSpPr bwMode="auto">
          <a:xfrm>
            <a:off x="5233988" y="3582988"/>
            <a:ext cx="49212" cy="328612"/>
            <a:chOff x="3297" y="2353"/>
            <a:chExt cx="31" cy="207"/>
          </a:xfrm>
        </p:grpSpPr>
        <p:sp>
          <p:nvSpPr>
            <p:cNvPr id="1371165" name="Oval 29"/>
            <p:cNvSpPr>
              <a:spLocks noChangeArrowheads="1"/>
            </p:cNvSpPr>
            <p:nvPr/>
          </p:nvSpPr>
          <p:spPr bwMode="auto">
            <a:xfrm>
              <a:off x="3297" y="2353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166" name="Oval 30"/>
            <p:cNvSpPr>
              <a:spLocks noChangeArrowheads="1"/>
            </p:cNvSpPr>
            <p:nvPr/>
          </p:nvSpPr>
          <p:spPr bwMode="auto">
            <a:xfrm>
              <a:off x="3297" y="2441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167" name="Oval 31"/>
            <p:cNvSpPr>
              <a:spLocks noChangeArrowheads="1"/>
            </p:cNvSpPr>
            <p:nvPr/>
          </p:nvSpPr>
          <p:spPr bwMode="auto">
            <a:xfrm>
              <a:off x="3297" y="2529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1168" name="Rectangle 32"/>
          <p:cNvSpPr>
            <a:spLocks noChangeArrowheads="1"/>
          </p:cNvSpPr>
          <p:nvPr/>
        </p:nvSpPr>
        <p:spPr bwMode="auto">
          <a:xfrm>
            <a:off x="3236913" y="2944813"/>
            <a:ext cx="36512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400" baseline="-25000" dirty="0">
                <a:solidFill>
                  <a:srgbClr val="56127A"/>
                </a:solidFill>
                <a:latin typeface="Verdana" charset="0"/>
              </a:rPr>
              <a:t>i</a:t>
            </a:r>
          </a:p>
        </p:txBody>
      </p:sp>
      <p:sp>
        <p:nvSpPr>
          <p:cNvPr id="1371169" name="Rectangle 33"/>
          <p:cNvSpPr>
            <a:spLocks noChangeArrowheads="1"/>
          </p:cNvSpPr>
          <p:nvPr/>
        </p:nvSpPr>
        <p:spPr bwMode="auto">
          <a:xfrm>
            <a:off x="3124200" y="4114800"/>
            <a:ext cx="66040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400" baseline="-25000" dirty="0">
                <a:solidFill>
                  <a:srgbClr val="56127A"/>
                </a:solidFill>
                <a:latin typeface="Verdana" charset="0"/>
              </a:rPr>
              <a:t>i+1</a:t>
            </a:r>
          </a:p>
        </p:txBody>
      </p:sp>
      <p:sp>
        <p:nvSpPr>
          <p:cNvPr id="1371170" name="Rectangle 34"/>
          <p:cNvSpPr>
            <a:spLocks noChangeArrowheads="1"/>
          </p:cNvSpPr>
          <p:nvPr/>
        </p:nvSpPr>
        <p:spPr bwMode="auto">
          <a:xfrm>
            <a:off x="1204913" y="2944813"/>
            <a:ext cx="148590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Verdana" charset="0"/>
              </a:rPr>
              <a:t>program</a:t>
            </a:r>
          </a:p>
        </p:txBody>
      </p:sp>
      <p:sp>
        <p:nvSpPr>
          <p:cNvPr id="1371171" name="Rectangle 35"/>
          <p:cNvSpPr>
            <a:spLocks noChangeArrowheads="1"/>
          </p:cNvSpPr>
          <p:nvPr/>
        </p:nvSpPr>
        <p:spPr bwMode="auto">
          <a:xfrm>
            <a:off x="6119813" y="2678113"/>
            <a:ext cx="1349729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Verdana" charset="0"/>
              </a:rPr>
              <a:t>trap</a:t>
            </a:r>
            <a:endParaRPr lang="en-US" sz="2400" dirty="0">
              <a:solidFill>
                <a:schemeClr val="tx1"/>
              </a:solidFill>
              <a:latin typeface="Verdana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handler</a:t>
            </a:r>
          </a:p>
        </p:txBody>
      </p:sp>
      <p:sp>
        <p:nvSpPr>
          <p:cNvPr id="1371172" name="Rectangle 36"/>
          <p:cNvSpPr>
            <a:spLocks noChangeArrowheads="1"/>
          </p:cNvSpPr>
          <p:nvPr/>
        </p:nvSpPr>
        <p:spPr bwMode="auto">
          <a:xfrm>
            <a:off x="381000" y="5257800"/>
            <a:ext cx="8382000" cy="1003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An </a:t>
            </a: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external or internal event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 that needs to be </a:t>
            </a:r>
            <a:r>
              <a:rPr lang="en-US" sz="2000" dirty="0" smtClean="0">
                <a:solidFill>
                  <a:srgbClr val="56127A"/>
                </a:solidFill>
                <a:latin typeface="Verdana" charset="0"/>
              </a:rPr>
              <a:t>processed - by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another </a:t>
            </a:r>
            <a:r>
              <a:rPr lang="en-US" sz="2000" dirty="0" smtClean="0">
                <a:solidFill>
                  <a:srgbClr val="56127A"/>
                </a:solidFill>
                <a:latin typeface="Verdana" charset="0"/>
              </a:rPr>
              <a:t>program – the OS.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The event is </a:t>
            </a:r>
            <a:r>
              <a:rPr lang="en-US" sz="2000" dirty="0" smtClean="0">
                <a:solidFill>
                  <a:srgbClr val="56127A"/>
                </a:solidFill>
                <a:latin typeface="Verdana" charset="0"/>
              </a:rPr>
              <a:t>often unexpected from original program’s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point of view. </a:t>
            </a:r>
          </a:p>
        </p:txBody>
      </p:sp>
      <p:sp>
        <p:nvSpPr>
          <p:cNvPr id="1371173" name="Oval 37"/>
          <p:cNvSpPr>
            <a:spLocks noChangeArrowheads="1"/>
          </p:cNvSpPr>
          <p:nvPr/>
        </p:nvSpPr>
        <p:spPr bwMode="auto">
          <a:xfrm>
            <a:off x="3073400" y="15621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7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230C-8540-DD45-A4B4-F7C79284B04E}" type="slidenum">
              <a:rPr lang="en-US"/>
              <a:pPr/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731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Size of Linear Page Table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  <a:noFill/>
          <a:ln/>
        </p:spPr>
        <p:txBody>
          <a:bodyPr anchor="ctr"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ko-KR" sz="2800" dirty="0">
                <a:ea typeface="굴림" charset="-127"/>
                <a:cs typeface="굴림" charset="-127"/>
              </a:rPr>
              <a:t>With 32-bit </a:t>
            </a:r>
            <a:r>
              <a:rPr lang="en-US" altLang="ko-KR" sz="2800" dirty="0" smtClean="0">
                <a:ea typeface="굴림" charset="-127"/>
                <a:cs typeface="굴림" charset="-127"/>
              </a:rPr>
              <a:t>memory addresses</a:t>
            </a:r>
            <a:r>
              <a:rPr lang="en-US" altLang="ko-KR" sz="2800" dirty="0">
                <a:ea typeface="굴림" charset="-127"/>
                <a:cs typeface="굴림" charset="-127"/>
              </a:rPr>
              <a:t>, 4-KB </a:t>
            </a:r>
            <a:r>
              <a:rPr lang="en-US" altLang="ko-KR" sz="2800" dirty="0" smtClean="0">
                <a:ea typeface="굴림" charset="-127"/>
                <a:cs typeface="굴림" charset="-127"/>
              </a:rPr>
              <a:t>pages:</a:t>
            </a:r>
            <a:endParaRPr lang="en-US" altLang="ko-KR" sz="2400" dirty="0" smtClean="0">
              <a:ea typeface="굴림" charset="-127"/>
              <a:cs typeface="굴림" charset="-127"/>
            </a:endParaRPr>
          </a:p>
          <a:p>
            <a:pPr lvl="1">
              <a:buClr>
                <a:schemeClr val="tx1"/>
              </a:buClr>
              <a:buFont typeface="Symbol" charset="2"/>
              <a:buChar char="Þ"/>
            </a:pPr>
            <a:r>
              <a:rPr lang="en-US" altLang="ko-KR" sz="2400" dirty="0" smtClean="0">
                <a:ea typeface="굴림" charset="-127"/>
                <a:cs typeface="굴림" charset="-127"/>
              </a:rPr>
              <a:t> 2</a:t>
            </a:r>
            <a:r>
              <a:rPr lang="en-US" altLang="ko-KR" sz="2400" baseline="30000" dirty="0" smtClean="0">
                <a:ea typeface="굴림" charset="-127"/>
                <a:cs typeface="굴림" charset="-127"/>
              </a:rPr>
              <a:t>32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 / 2</a:t>
            </a:r>
            <a:r>
              <a:rPr lang="en-US" altLang="ko-KR" sz="2400" baseline="30000" dirty="0" smtClean="0">
                <a:ea typeface="굴림" charset="-127"/>
                <a:cs typeface="굴림" charset="-127"/>
              </a:rPr>
              <a:t>12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 = 2</a:t>
            </a:r>
            <a:r>
              <a:rPr lang="en-US" altLang="ko-KR" sz="2400" baseline="30000" dirty="0" smtClean="0">
                <a:ea typeface="굴림" charset="-127"/>
                <a:cs typeface="굴림" charset="-127"/>
              </a:rPr>
              <a:t>20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 virtual pages per user, assuming 4-Byte PTEs, </a:t>
            </a:r>
          </a:p>
          <a:p>
            <a:pPr lvl="1">
              <a:buClr>
                <a:schemeClr val="tx1"/>
              </a:buClr>
              <a:buFont typeface="Symbol" charset="2"/>
              <a:buChar char="Þ"/>
            </a:pPr>
            <a:r>
              <a:rPr lang="en-US" altLang="ko-KR" sz="2400" dirty="0" smtClean="0">
                <a:ea typeface="굴림" charset="-127"/>
                <a:cs typeface="굴림" charset="-127"/>
              </a:rPr>
              <a:t> 2</a:t>
            </a:r>
            <a:r>
              <a:rPr lang="en-US" altLang="ko-KR" sz="2400" baseline="30000" dirty="0" smtClean="0">
                <a:ea typeface="굴림" charset="-127"/>
                <a:cs typeface="굴림" charset="-127"/>
              </a:rPr>
              <a:t>20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 </a:t>
            </a:r>
            <a:r>
              <a:rPr lang="en-US" altLang="ko-KR" sz="2400" dirty="0">
                <a:ea typeface="굴림" charset="-127"/>
                <a:cs typeface="굴림" charset="-127"/>
              </a:rPr>
              <a:t>PTEs, </a:t>
            </a:r>
            <a:r>
              <a:rPr lang="en-US" altLang="ko-KR" sz="2400" dirty="0" err="1">
                <a:ea typeface="굴림" charset="-127"/>
                <a:cs typeface="굴림" charset="-127"/>
              </a:rPr>
              <a:t>i.e</a:t>
            </a:r>
            <a:r>
              <a:rPr lang="en-US" altLang="ko-KR" sz="2400" dirty="0">
                <a:ea typeface="굴림" charset="-127"/>
                <a:cs typeface="굴림" charset="-127"/>
              </a:rPr>
              <a:t>, 4 MB page table per 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user!</a:t>
            </a:r>
          </a:p>
          <a:p>
            <a:pPr lvl="1">
              <a:buClr>
                <a:schemeClr val="tx1"/>
              </a:buClr>
              <a:buFont typeface="Symbol" charset="2"/>
              <a:buChar char="Þ"/>
            </a:pPr>
            <a:endParaRPr lang="en-US" altLang="ko-KR" dirty="0">
              <a:solidFill>
                <a:srgbClr val="56127A"/>
              </a:solidFill>
              <a:ea typeface="굴림" charset="-127"/>
              <a:cs typeface="굴림" charset="-127"/>
            </a:endParaRPr>
          </a:p>
          <a:p>
            <a:pPr>
              <a:buClr>
                <a:schemeClr val="tx1"/>
              </a:buClr>
              <a:buFont typeface="Symbol" charset="2"/>
              <a:buNone/>
            </a:pPr>
            <a:r>
              <a:rPr lang="en-US" altLang="ko-KR" sz="2800" dirty="0">
                <a:ea typeface="굴림" charset="-127"/>
                <a:cs typeface="굴림" charset="-127"/>
              </a:rPr>
              <a:t>Larger pages?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ko-KR" sz="2400" dirty="0">
                <a:ea typeface="굴림" charset="-127"/>
                <a:cs typeface="굴림" charset="-127"/>
              </a:rPr>
              <a:t>Internal fragmentation (Not all memory in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 page gets </a:t>
            </a:r>
            <a:r>
              <a:rPr lang="en-US" altLang="ko-KR" sz="2400" dirty="0">
                <a:ea typeface="굴림" charset="-127"/>
                <a:cs typeface="굴림" charset="-127"/>
              </a:rPr>
              <a:t>used)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ko-KR" sz="2400" dirty="0">
                <a:ea typeface="굴림" charset="-127"/>
                <a:cs typeface="굴림" charset="-127"/>
              </a:rPr>
              <a:t>Larger page fault penalty (more time to read from disk)</a:t>
            </a:r>
          </a:p>
          <a:p>
            <a:pPr>
              <a:buClr>
                <a:schemeClr val="tx1"/>
              </a:buClr>
              <a:buFont typeface="Symbol" charset="2"/>
              <a:buNone/>
            </a:pPr>
            <a:endParaRPr lang="en-US" altLang="ko-KR" dirty="0">
              <a:solidFill>
                <a:srgbClr val="56127A"/>
              </a:solidFill>
              <a:ea typeface="굴림" charset="-127"/>
              <a:cs typeface="굴림" charset="-127"/>
            </a:endParaRPr>
          </a:p>
          <a:p>
            <a:pPr>
              <a:buClr>
                <a:schemeClr val="tx1"/>
              </a:buClr>
              <a:buFont typeface="Symbol" charset="2"/>
              <a:buNone/>
            </a:pPr>
            <a:r>
              <a:rPr lang="en-US" altLang="ko-KR" sz="2800" dirty="0">
                <a:ea typeface="굴림" charset="-127"/>
                <a:cs typeface="굴림" charset="-127"/>
              </a:rPr>
              <a:t>What about 64-bit virtual address space???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ko-KR" sz="2400" dirty="0">
                <a:ea typeface="굴림" charset="-127"/>
                <a:cs typeface="굴림" charset="-127"/>
              </a:rPr>
              <a:t>Even 1MB pages would require 2</a:t>
            </a:r>
            <a:r>
              <a:rPr lang="en-US" altLang="ko-KR" sz="2400" baseline="30000" dirty="0">
                <a:ea typeface="굴림" charset="-127"/>
                <a:cs typeface="굴림" charset="-127"/>
              </a:rPr>
              <a:t>44  </a:t>
            </a:r>
            <a:r>
              <a:rPr lang="en-US" altLang="ko-KR" sz="2400" dirty="0">
                <a:ea typeface="굴림" charset="-127"/>
                <a:cs typeface="굴림" charset="-127"/>
              </a:rPr>
              <a:t>8</a:t>
            </a:r>
            <a:r>
              <a:rPr lang="en-US" altLang="ko-KR" sz="2400" dirty="0" smtClean="0">
                <a:ea typeface="굴림" charset="-127"/>
                <a:cs typeface="굴림" charset="-127"/>
              </a:rPr>
              <a:t>-Byte </a:t>
            </a:r>
            <a:r>
              <a:rPr lang="en-US" altLang="ko-KR" sz="2400" dirty="0">
                <a:ea typeface="굴림" charset="-127"/>
                <a:cs typeface="굴림" charset="-127"/>
              </a:rPr>
              <a:t>PTEs (35 TB!)</a:t>
            </a:r>
          </a:p>
          <a:p>
            <a:pPr>
              <a:buClr>
                <a:schemeClr val="tx1"/>
              </a:buClr>
              <a:buFont typeface="Symbol" charset="2"/>
              <a:buNone/>
            </a:pPr>
            <a:r>
              <a:rPr lang="en-US" altLang="ko-KR" sz="2800" dirty="0">
                <a:solidFill>
                  <a:srgbClr val="56127A"/>
                </a:solidFill>
                <a:ea typeface="굴림" charset="-127"/>
                <a:cs typeface="굴림" charset="-127"/>
              </a:rPr>
              <a:t>                       </a:t>
            </a:r>
            <a:endParaRPr lang="en-US" altLang="ko-KR" sz="2800" dirty="0" smtClean="0">
              <a:solidFill>
                <a:srgbClr val="56127A"/>
              </a:solidFill>
              <a:ea typeface="굴림" charset="-127"/>
              <a:cs typeface="굴림" charset="-127"/>
            </a:endParaRPr>
          </a:p>
          <a:p>
            <a:pPr>
              <a:buClr>
                <a:schemeClr val="tx1"/>
              </a:buClr>
              <a:buFont typeface="Symbol" charset="2"/>
              <a:buNone/>
            </a:pPr>
            <a:r>
              <a:rPr lang="en-US" altLang="ko-KR" sz="2800" i="1" dirty="0" smtClean="0">
                <a:solidFill>
                  <a:srgbClr val="56127A"/>
                </a:solidFill>
                <a:ea typeface="굴림" charset="-127"/>
                <a:cs typeface="굴림" charset="-127"/>
              </a:rPr>
              <a:t>What </a:t>
            </a:r>
            <a:r>
              <a:rPr lang="en-US" altLang="ko-KR" sz="2800" i="1" dirty="0">
                <a:solidFill>
                  <a:srgbClr val="56127A"/>
                </a:solidFill>
                <a:ea typeface="굴림" charset="-127"/>
                <a:cs typeface="굴림" charset="-127"/>
              </a:rPr>
              <a:t>is the “saving grace” </a:t>
            </a:r>
            <a:r>
              <a:rPr lang="en-US" altLang="ko-KR" sz="2800" i="1" dirty="0" smtClean="0">
                <a:solidFill>
                  <a:srgbClr val="56127A"/>
                </a:solidFill>
                <a:ea typeface="굴림" charset="-127"/>
                <a:cs typeface="굴림" charset="-127"/>
              </a:rPr>
              <a:t>? Most processes only use a set of high address (stack), and a set of low address (instructions, heap)</a:t>
            </a:r>
          </a:p>
          <a:p>
            <a:pPr>
              <a:buClr>
                <a:schemeClr val="tx1"/>
              </a:buClr>
              <a:buFont typeface="Symbol" charset="2"/>
              <a:buNone/>
            </a:pPr>
            <a:r>
              <a:rPr lang="en-US" altLang="ko-KR" sz="3200" i="1" dirty="0" smtClean="0">
                <a:solidFill>
                  <a:schemeClr val="tx2"/>
                </a:solidFill>
                <a:ea typeface="굴림" charset="-127"/>
                <a:cs typeface="굴림" charset="-127"/>
              </a:rPr>
              <a:t> </a:t>
            </a:r>
            <a:endParaRPr lang="en-US" altLang="ko-KR" sz="3200" i="1" dirty="0">
              <a:solidFill>
                <a:schemeClr val="tx2"/>
              </a:solidFill>
              <a:ea typeface="굴림" charset="-127"/>
              <a:cs typeface="굴림" charset="-127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927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0C1C-B9DC-C147-9AF6-8247FECD9DFD}" type="slidenum">
              <a:rPr lang="en-US"/>
              <a:pPr/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24066" name="Rectangle 2" descr="40%"/>
          <p:cNvSpPr>
            <a:spLocks noChangeArrowheads="1"/>
          </p:cNvSpPr>
          <p:nvPr/>
        </p:nvSpPr>
        <p:spPr bwMode="auto">
          <a:xfrm>
            <a:off x="7594600" y="1317625"/>
            <a:ext cx="914400" cy="9906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24067" name="Group 3"/>
          <p:cNvGrpSpPr>
            <a:grpSpLocks/>
          </p:cNvGrpSpPr>
          <p:nvPr/>
        </p:nvGrpSpPr>
        <p:grpSpPr bwMode="auto">
          <a:xfrm>
            <a:off x="7594600" y="1330325"/>
            <a:ext cx="901700" cy="965200"/>
            <a:chOff x="4784" y="584"/>
            <a:chExt cx="568" cy="608"/>
          </a:xfrm>
        </p:grpSpPr>
        <p:sp>
          <p:nvSpPr>
            <p:cNvPr id="1624068" name="Rectangle 4" descr="40%"/>
            <p:cNvSpPr>
              <a:spLocks noChangeArrowheads="1"/>
            </p:cNvSpPr>
            <p:nvPr/>
          </p:nvSpPr>
          <p:spPr bwMode="auto">
            <a:xfrm>
              <a:off x="4784" y="584"/>
              <a:ext cx="568" cy="608"/>
            </a:xfrm>
            <a:prstGeom prst="rect">
              <a:avLst/>
            </a:pr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69" name="Line 5" descr="40%"/>
            <p:cNvSpPr>
              <a:spLocks noChangeShapeType="1"/>
            </p:cNvSpPr>
            <p:nvPr/>
          </p:nvSpPr>
          <p:spPr bwMode="auto">
            <a:xfrm>
              <a:off x="4784" y="890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70" name="Line 6" descr="40%"/>
            <p:cNvSpPr>
              <a:spLocks noChangeShapeType="1"/>
            </p:cNvSpPr>
            <p:nvPr/>
          </p:nvSpPr>
          <p:spPr bwMode="auto">
            <a:xfrm>
              <a:off x="4784" y="1050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71" name="Line 7" descr="40%"/>
            <p:cNvSpPr>
              <a:spLocks noChangeShapeType="1"/>
            </p:cNvSpPr>
            <p:nvPr/>
          </p:nvSpPr>
          <p:spPr bwMode="auto">
            <a:xfrm>
              <a:off x="4784" y="731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4072" name="Rectangle 8" descr="40%"/>
          <p:cNvSpPr>
            <a:spLocks noChangeArrowheads="1"/>
          </p:cNvSpPr>
          <p:nvPr/>
        </p:nvSpPr>
        <p:spPr bwMode="auto">
          <a:xfrm>
            <a:off x="7594600" y="2384425"/>
            <a:ext cx="914400" cy="9906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73" name="Rectangle 9" descr="40%"/>
          <p:cNvSpPr>
            <a:spLocks noChangeArrowheads="1"/>
          </p:cNvSpPr>
          <p:nvPr/>
        </p:nvSpPr>
        <p:spPr bwMode="auto">
          <a:xfrm>
            <a:off x="7594600" y="2397125"/>
            <a:ext cx="901700" cy="9652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74" name="Line 10" descr="40%"/>
          <p:cNvSpPr>
            <a:spLocks noChangeShapeType="1"/>
          </p:cNvSpPr>
          <p:nvPr/>
        </p:nvSpPr>
        <p:spPr bwMode="auto">
          <a:xfrm>
            <a:off x="7594600" y="28829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75" name="Line 11" descr="40%"/>
          <p:cNvSpPr>
            <a:spLocks noChangeShapeType="1"/>
          </p:cNvSpPr>
          <p:nvPr/>
        </p:nvSpPr>
        <p:spPr bwMode="auto">
          <a:xfrm>
            <a:off x="7594600" y="31369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76" name="Line 12" descr="40%"/>
          <p:cNvSpPr>
            <a:spLocks noChangeShapeType="1"/>
          </p:cNvSpPr>
          <p:nvPr/>
        </p:nvSpPr>
        <p:spPr bwMode="auto">
          <a:xfrm>
            <a:off x="7594600" y="2630488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77" name="Rectangle 13" descr="40%"/>
          <p:cNvSpPr>
            <a:spLocks noChangeArrowheads="1"/>
          </p:cNvSpPr>
          <p:nvPr/>
        </p:nvSpPr>
        <p:spPr bwMode="auto">
          <a:xfrm>
            <a:off x="7594600" y="2625725"/>
            <a:ext cx="904875" cy="257175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78" name="Rectangle 14" descr="Wide upward diagonal"/>
          <p:cNvSpPr>
            <a:spLocks noChangeArrowheads="1"/>
          </p:cNvSpPr>
          <p:nvPr/>
        </p:nvSpPr>
        <p:spPr bwMode="auto">
          <a:xfrm>
            <a:off x="5372100" y="2041525"/>
            <a:ext cx="901700" cy="508000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24079" name="Rectangle 15" descr="40%"/>
          <p:cNvSpPr>
            <a:spLocks noChangeArrowheads="1"/>
          </p:cNvSpPr>
          <p:nvPr/>
        </p:nvSpPr>
        <p:spPr bwMode="auto">
          <a:xfrm>
            <a:off x="5384800" y="1558925"/>
            <a:ext cx="901700" cy="5080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24080" name="Rectangle 16" descr="Wide upward diagonal"/>
          <p:cNvSpPr>
            <a:spLocks noChangeArrowheads="1"/>
          </p:cNvSpPr>
          <p:nvPr/>
        </p:nvSpPr>
        <p:spPr bwMode="auto">
          <a:xfrm>
            <a:off x="5359400" y="4302125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81" name="Rectangle 17" descr="Wide upward diagonal"/>
          <p:cNvSpPr>
            <a:spLocks noChangeArrowheads="1"/>
          </p:cNvSpPr>
          <p:nvPr/>
        </p:nvSpPr>
        <p:spPr bwMode="auto">
          <a:xfrm>
            <a:off x="5359400" y="4530725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82" name="Rectangle 18"/>
          <p:cNvSpPr>
            <a:spLocks noChangeArrowheads="1"/>
          </p:cNvSpPr>
          <p:nvPr/>
        </p:nvSpPr>
        <p:spPr bwMode="auto">
          <a:xfrm>
            <a:off x="5359400" y="4073525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83" name="Rectangle 19"/>
          <p:cNvSpPr>
            <a:spLocks noChangeArrowheads="1"/>
          </p:cNvSpPr>
          <p:nvPr/>
        </p:nvSpPr>
        <p:spPr bwMode="auto">
          <a:xfrm>
            <a:off x="5359400" y="4759325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84" name="Rectangle 20"/>
          <p:cNvSpPr>
            <a:spLocks noChangeArrowheads="1"/>
          </p:cNvSpPr>
          <p:nvPr/>
        </p:nvSpPr>
        <p:spPr bwMode="auto">
          <a:xfrm>
            <a:off x="1536700" y="1876425"/>
            <a:ext cx="2921000" cy="292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4085" name="Line 21"/>
          <p:cNvSpPr>
            <a:spLocks noChangeShapeType="1"/>
          </p:cNvSpPr>
          <p:nvPr/>
        </p:nvSpPr>
        <p:spPr bwMode="auto">
          <a:xfrm>
            <a:off x="6248400" y="3159125"/>
            <a:ext cx="134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24086" name="Group 22"/>
          <p:cNvGrpSpPr>
            <a:grpSpLocks/>
          </p:cNvGrpSpPr>
          <p:nvPr/>
        </p:nvGrpSpPr>
        <p:grpSpPr bwMode="auto">
          <a:xfrm>
            <a:off x="7594600" y="3463925"/>
            <a:ext cx="901700" cy="965200"/>
            <a:chOff x="4784" y="1928"/>
            <a:chExt cx="568" cy="608"/>
          </a:xfrm>
        </p:grpSpPr>
        <p:sp>
          <p:nvSpPr>
            <p:cNvPr id="1624087" name="Rectangle 23"/>
            <p:cNvSpPr>
              <a:spLocks noChangeArrowheads="1"/>
            </p:cNvSpPr>
            <p:nvPr/>
          </p:nvSpPr>
          <p:spPr bwMode="auto">
            <a:xfrm>
              <a:off x="4784" y="1928"/>
              <a:ext cx="568" cy="60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88" name="Line 24"/>
            <p:cNvSpPr>
              <a:spLocks noChangeShapeType="1"/>
            </p:cNvSpPr>
            <p:nvPr/>
          </p:nvSpPr>
          <p:spPr bwMode="auto">
            <a:xfrm>
              <a:off x="4784" y="2234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89" name="Line 25"/>
            <p:cNvSpPr>
              <a:spLocks noChangeShapeType="1"/>
            </p:cNvSpPr>
            <p:nvPr/>
          </p:nvSpPr>
          <p:spPr bwMode="auto">
            <a:xfrm>
              <a:off x="4784" y="2394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90" name="Line 26"/>
            <p:cNvSpPr>
              <a:spLocks noChangeShapeType="1"/>
            </p:cNvSpPr>
            <p:nvPr/>
          </p:nvSpPr>
          <p:spPr bwMode="auto">
            <a:xfrm>
              <a:off x="4784" y="2075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4091" name="Group 27"/>
          <p:cNvGrpSpPr>
            <a:grpSpLocks/>
          </p:cNvGrpSpPr>
          <p:nvPr/>
        </p:nvGrpSpPr>
        <p:grpSpPr bwMode="auto">
          <a:xfrm>
            <a:off x="7594600" y="5597525"/>
            <a:ext cx="901700" cy="965200"/>
            <a:chOff x="4784" y="3272"/>
            <a:chExt cx="568" cy="608"/>
          </a:xfrm>
        </p:grpSpPr>
        <p:sp>
          <p:nvSpPr>
            <p:cNvPr id="1624092" name="Rectangle 28"/>
            <p:cNvSpPr>
              <a:spLocks noChangeArrowheads="1"/>
            </p:cNvSpPr>
            <p:nvPr/>
          </p:nvSpPr>
          <p:spPr bwMode="auto">
            <a:xfrm>
              <a:off x="4784" y="3272"/>
              <a:ext cx="568" cy="60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4784" y="3578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4784" y="3738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4784" y="3419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4096" name="Rectangle 3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48575" cy="66675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altLang="ko-KR" i="1" dirty="0">
                <a:ea typeface="굴림" charset="-127"/>
                <a:cs typeface="굴림" charset="-127"/>
              </a:rPr>
              <a:t>Hierarchical Page </a:t>
            </a:r>
            <a:r>
              <a:rPr lang="en-US" altLang="ko-KR" i="1" dirty="0" smtClean="0">
                <a:ea typeface="굴림" charset="-127"/>
                <a:cs typeface="굴림" charset="-127"/>
              </a:rPr>
              <a:t>Table </a:t>
            </a:r>
            <a:r>
              <a:rPr lang="en-US" altLang="ko-KR" dirty="0" smtClean="0">
                <a:ea typeface="굴림" charset="-127"/>
                <a:cs typeface="굴림" charset="-127"/>
              </a:rPr>
              <a:t>– exploits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sparcity</a:t>
            </a:r>
            <a:r>
              <a:rPr lang="en-US" altLang="ko-KR" dirty="0" smtClean="0">
                <a:ea typeface="굴림" charset="-127"/>
                <a:cs typeface="굴림" charset="-127"/>
              </a:rPr>
              <a:t> of virtual address space use</a:t>
            </a:r>
            <a:endParaRPr lang="en-US" altLang="ko-KR" dirty="0">
              <a:ea typeface="굴림" charset="-127"/>
              <a:cs typeface="굴림" charset="-127"/>
            </a:endParaRPr>
          </a:p>
        </p:txBody>
      </p:sp>
      <p:sp>
        <p:nvSpPr>
          <p:cNvPr id="1624097" name="Rectangle 33"/>
          <p:cNvSpPr>
            <a:spLocks noChangeArrowheads="1"/>
          </p:cNvSpPr>
          <p:nvPr/>
        </p:nvSpPr>
        <p:spPr bwMode="auto">
          <a:xfrm>
            <a:off x="5384800" y="2790825"/>
            <a:ext cx="876300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98" name="Rectangle 34"/>
          <p:cNvSpPr>
            <a:spLocks noChangeArrowheads="1"/>
          </p:cNvSpPr>
          <p:nvPr/>
        </p:nvSpPr>
        <p:spPr bwMode="auto">
          <a:xfrm>
            <a:off x="3327400" y="3082925"/>
            <a:ext cx="927100" cy="99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099" name="Rectangle 35"/>
          <p:cNvSpPr>
            <a:spLocks noChangeArrowheads="1"/>
          </p:cNvSpPr>
          <p:nvPr/>
        </p:nvSpPr>
        <p:spPr bwMode="auto">
          <a:xfrm>
            <a:off x="3127375" y="4191000"/>
            <a:ext cx="143510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Level 1 </a:t>
            </a:r>
          </a:p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Table</a:t>
            </a:r>
          </a:p>
        </p:txBody>
      </p:sp>
      <p:sp>
        <p:nvSpPr>
          <p:cNvPr id="1624100" name="Rectangle 36"/>
          <p:cNvSpPr>
            <a:spLocks noChangeArrowheads="1"/>
          </p:cNvSpPr>
          <p:nvPr/>
        </p:nvSpPr>
        <p:spPr bwMode="auto">
          <a:xfrm>
            <a:off x="5106988" y="5105400"/>
            <a:ext cx="1624012" cy="668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Level 2</a:t>
            </a:r>
          </a:p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Tables</a:t>
            </a:r>
            <a:r>
              <a:rPr lang="en-US" altLang="ko-KR" sz="2000" b="1">
                <a:solidFill>
                  <a:schemeClr val="accent2"/>
                </a:solidFill>
                <a:ea typeface="굴림" charset="-127"/>
                <a:cs typeface="굴림" charset="-127"/>
              </a:rPr>
              <a:t> </a:t>
            </a:r>
          </a:p>
        </p:txBody>
      </p:sp>
      <p:sp>
        <p:nvSpPr>
          <p:cNvPr id="1624101" name="Line 37"/>
          <p:cNvSpPr>
            <a:spLocks noChangeShapeType="1"/>
          </p:cNvSpPr>
          <p:nvPr/>
        </p:nvSpPr>
        <p:spPr bwMode="auto">
          <a:xfrm flipV="1">
            <a:off x="4241800" y="2549525"/>
            <a:ext cx="114935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02" name="Rectangle 38"/>
          <p:cNvSpPr>
            <a:spLocks noChangeArrowheads="1"/>
          </p:cNvSpPr>
          <p:nvPr/>
        </p:nvSpPr>
        <p:spPr bwMode="auto">
          <a:xfrm>
            <a:off x="5384800" y="1558925"/>
            <a:ext cx="8890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03" name="Rectangle 39"/>
          <p:cNvSpPr>
            <a:spLocks noChangeArrowheads="1"/>
          </p:cNvSpPr>
          <p:nvPr/>
        </p:nvSpPr>
        <p:spPr bwMode="auto">
          <a:xfrm>
            <a:off x="7594600" y="4518025"/>
            <a:ext cx="914400" cy="99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04" name="Rectangle 40" descr="40%"/>
          <p:cNvSpPr>
            <a:spLocks noChangeArrowheads="1"/>
          </p:cNvSpPr>
          <p:nvPr/>
        </p:nvSpPr>
        <p:spPr bwMode="auto">
          <a:xfrm>
            <a:off x="7594600" y="4530725"/>
            <a:ext cx="901700" cy="965200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05" name="Line 41"/>
          <p:cNvSpPr>
            <a:spLocks noChangeShapeType="1"/>
          </p:cNvSpPr>
          <p:nvPr/>
        </p:nvSpPr>
        <p:spPr bwMode="auto">
          <a:xfrm>
            <a:off x="7594600" y="50165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06" name="Line 42"/>
          <p:cNvSpPr>
            <a:spLocks noChangeShapeType="1"/>
          </p:cNvSpPr>
          <p:nvPr/>
        </p:nvSpPr>
        <p:spPr bwMode="auto">
          <a:xfrm>
            <a:off x="7594600" y="52705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07" name="Line 43"/>
          <p:cNvSpPr>
            <a:spLocks noChangeShapeType="1"/>
          </p:cNvSpPr>
          <p:nvPr/>
        </p:nvSpPr>
        <p:spPr bwMode="auto">
          <a:xfrm>
            <a:off x="7594600" y="4764088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08" name="Line 44"/>
          <p:cNvSpPr>
            <a:spLocks noChangeShapeType="1"/>
          </p:cNvSpPr>
          <p:nvPr/>
        </p:nvSpPr>
        <p:spPr bwMode="auto">
          <a:xfrm flipV="1">
            <a:off x="4191000" y="376872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09" name="Line 45"/>
          <p:cNvSpPr>
            <a:spLocks noChangeShapeType="1"/>
          </p:cNvSpPr>
          <p:nvPr/>
        </p:nvSpPr>
        <p:spPr bwMode="auto">
          <a:xfrm>
            <a:off x="4227513" y="3967163"/>
            <a:ext cx="1106487" cy="10207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10" name="Line 46"/>
          <p:cNvSpPr>
            <a:spLocks noChangeShapeType="1"/>
          </p:cNvSpPr>
          <p:nvPr/>
        </p:nvSpPr>
        <p:spPr bwMode="auto">
          <a:xfrm>
            <a:off x="6248400" y="1711325"/>
            <a:ext cx="1371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11" name="Line 47"/>
          <p:cNvSpPr>
            <a:spLocks noChangeShapeType="1"/>
          </p:cNvSpPr>
          <p:nvPr/>
        </p:nvSpPr>
        <p:spPr bwMode="auto">
          <a:xfrm>
            <a:off x="6248400" y="1863725"/>
            <a:ext cx="129540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12" name="Line 48"/>
          <p:cNvSpPr>
            <a:spLocks noChangeShapeType="1"/>
          </p:cNvSpPr>
          <p:nvPr/>
        </p:nvSpPr>
        <p:spPr bwMode="auto">
          <a:xfrm>
            <a:off x="6172200" y="3692525"/>
            <a:ext cx="1371600" cy="381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13" name="Line 49"/>
          <p:cNvSpPr>
            <a:spLocks noChangeShapeType="1"/>
          </p:cNvSpPr>
          <p:nvPr/>
        </p:nvSpPr>
        <p:spPr bwMode="auto">
          <a:xfrm>
            <a:off x="6248400" y="4911725"/>
            <a:ext cx="1295400" cy="1219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14" name="Rectangle 50"/>
          <p:cNvSpPr>
            <a:spLocks noChangeArrowheads="1"/>
          </p:cNvSpPr>
          <p:nvPr/>
        </p:nvSpPr>
        <p:spPr bwMode="auto">
          <a:xfrm>
            <a:off x="5926137" y="6372225"/>
            <a:ext cx="1465263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b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Data Pages</a:t>
            </a:r>
          </a:p>
        </p:txBody>
      </p:sp>
      <p:sp>
        <p:nvSpPr>
          <p:cNvPr id="1624115" name="Rectangle 51"/>
          <p:cNvSpPr>
            <a:spLocks noChangeArrowheads="1"/>
          </p:cNvSpPr>
          <p:nvPr/>
        </p:nvSpPr>
        <p:spPr bwMode="auto">
          <a:xfrm>
            <a:off x="696913" y="5445125"/>
            <a:ext cx="3342938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in primary </a:t>
            </a:r>
            <a:r>
              <a:rPr lang="en-US" altLang="ko-KR" sz="18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memory </a:t>
            </a:r>
            <a:endParaRPr lang="en-US" altLang="ko-KR" sz="18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  <a:p>
            <a:pPr algn="l"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in secondary memory</a:t>
            </a:r>
          </a:p>
        </p:txBody>
      </p:sp>
      <p:sp>
        <p:nvSpPr>
          <p:cNvPr id="1624116" name="Rectangle 52"/>
          <p:cNvSpPr>
            <a:spLocks noChangeArrowheads="1"/>
          </p:cNvSpPr>
          <p:nvPr/>
        </p:nvSpPr>
        <p:spPr bwMode="auto">
          <a:xfrm>
            <a:off x="201613" y="5826125"/>
            <a:ext cx="476250" cy="301625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17" name="Rectangle 53"/>
          <p:cNvSpPr>
            <a:spLocks noChangeArrowheads="1"/>
          </p:cNvSpPr>
          <p:nvPr/>
        </p:nvSpPr>
        <p:spPr bwMode="auto">
          <a:xfrm>
            <a:off x="169863" y="3098800"/>
            <a:ext cx="240823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Root of the Current</a:t>
            </a:r>
          </a:p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 Table</a:t>
            </a:r>
          </a:p>
        </p:txBody>
      </p:sp>
      <p:sp>
        <p:nvSpPr>
          <p:cNvPr id="1624118" name="Line 54"/>
          <p:cNvSpPr>
            <a:spLocks noChangeShapeType="1"/>
          </p:cNvSpPr>
          <p:nvPr/>
        </p:nvSpPr>
        <p:spPr bwMode="auto">
          <a:xfrm>
            <a:off x="2133600" y="3971925"/>
            <a:ext cx="121920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19" name="Line 55"/>
          <p:cNvSpPr>
            <a:spLocks noChangeShapeType="1"/>
          </p:cNvSpPr>
          <p:nvPr/>
        </p:nvSpPr>
        <p:spPr bwMode="auto">
          <a:xfrm flipH="1" flipV="1">
            <a:off x="3186113" y="3757613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20" name="Line 56"/>
          <p:cNvSpPr>
            <a:spLocks noChangeShapeType="1"/>
          </p:cNvSpPr>
          <p:nvPr/>
        </p:nvSpPr>
        <p:spPr bwMode="auto">
          <a:xfrm flipH="1" flipV="1">
            <a:off x="5257800" y="3159125"/>
            <a:ext cx="0" cy="4968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22" name="Rectangle 58"/>
          <p:cNvSpPr>
            <a:spLocks noChangeArrowheads="1"/>
          </p:cNvSpPr>
          <p:nvPr/>
        </p:nvSpPr>
        <p:spPr bwMode="auto">
          <a:xfrm>
            <a:off x="2743200" y="3692525"/>
            <a:ext cx="468313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b="1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p1</a:t>
            </a:r>
          </a:p>
        </p:txBody>
      </p:sp>
      <p:sp>
        <p:nvSpPr>
          <p:cNvPr id="1624124" name="Rectangle 60"/>
          <p:cNvSpPr>
            <a:spLocks noChangeArrowheads="1"/>
          </p:cNvSpPr>
          <p:nvPr/>
        </p:nvSpPr>
        <p:spPr bwMode="auto">
          <a:xfrm>
            <a:off x="4800600" y="3290888"/>
            <a:ext cx="468313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b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p2</a:t>
            </a:r>
          </a:p>
        </p:txBody>
      </p:sp>
      <p:sp>
        <p:nvSpPr>
          <p:cNvPr id="1624125" name="Rectangle 61"/>
          <p:cNvSpPr>
            <a:spLocks noChangeArrowheads="1"/>
          </p:cNvSpPr>
          <p:nvPr/>
        </p:nvSpPr>
        <p:spPr bwMode="auto">
          <a:xfrm>
            <a:off x="228600" y="1254125"/>
            <a:ext cx="2119313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Virtual Address</a:t>
            </a:r>
          </a:p>
        </p:txBody>
      </p:sp>
      <p:sp>
        <p:nvSpPr>
          <p:cNvPr id="1624126" name="Rectangle 62"/>
          <p:cNvSpPr>
            <a:spLocks noChangeArrowheads="1"/>
          </p:cNvSpPr>
          <p:nvPr/>
        </p:nvSpPr>
        <p:spPr bwMode="auto">
          <a:xfrm>
            <a:off x="695325" y="4149725"/>
            <a:ext cx="1522413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(Processor</a:t>
            </a:r>
          </a:p>
          <a:p>
            <a:pPr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Register)</a:t>
            </a:r>
          </a:p>
        </p:txBody>
      </p:sp>
      <p:sp>
        <p:nvSpPr>
          <p:cNvPr id="1624127" name="Rectangle 63" descr="Wide upward diagonal"/>
          <p:cNvSpPr>
            <a:spLocks noChangeArrowheads="1"/>
          </p:cNvSpPr>
          <p:nvPr/>
        </p:nvSpPr>
        <p:spPr bwMode="auto">
          <a:xfrm>
            <a:off x="241300" y="6269038"/>
            <a:ext cx="406400" cy="2286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28" name="Rectangle 64"/>
          <p:cNvSpPr>
            <a:spLocks noChangeArrowheads="1"/>
          </p:cNvSpPr>
          <p:nvPr/>
        </p:nvSpPr>
        <p:spPr bwMode="auto">
          <a:xfrm>
            <a:off x="671513" y="6207125"/>
            <a:ext cx="3182937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PTE of a nonexistent page</a:t>
            </a:r>
          </a:p>
        </p:txBody>
      </p:sp>
      <p:sp>
        <p:nvSpPr>
          <p:cNvPr id="1624129" name="Rectangle 65" descr="Wide upward diagonal"/>
          <p:cNvSpPr>
            <a:spLocks noChangeArrowheads="1"/>
          </p:cNvSpPr>
          <p:nvPr/>
        </p:nvSpPr>
        <p:spPr bwMode="auto">
          <a:xfrm>
            <a:off x="3352800" y="3463925"/>
            <a:ext cx="914400" cy="244475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0" name="Rectangle 66"/>
          <p:cNvSpPr>
            <a:spLocks noChangeArrowheads="1"/>
          </p:cNvSpPr>
          <p:nvPr/>
        </p:nvSpPr>
        <p:spPr bwMode="auto">
          <a:xfrm>
            <a:off x="3352800" y="3235325"/>
            <a:ext cx="914400" cy="244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1" name="Rectangle 67" descr="40%"/>
          <p:cNvSpPr>
            <a:spLocks noChangeArrowheads="1"/>
          </p:cNvSpPr>
          <p:nvPr/>
        </p:nvSpPr>
        <p:spPr bwMode="auto">
          <a:xfrm>
            <a:off x="3352800" y="3921125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2" name="Rectangle 68"/>
          <p:cNvSpPr>
            <a:spLocks noChangeArrowheads="1"/>
          </p:cNvSpPr>
          <p:nvPr/>
        </p:nvSpPr>
        <p:spPr bwMode="auto">
          <a:xfrm>
            <a:off x="3352800" y="3692525"/>
            <a:ext cx="914400" cy="244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3" name="Rectangle 69"/>
          <p:cNvSpPr>
            <a:spLocks noChangeArrowheads="1"/>
          </p:cNvSpPr>
          <p:nvPr/>
        </p:nvSpPr>
        <p:spPr bwMode="auto">
          <a:xfrm>
            <a:off x="5334000" y="3311525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4" name="Rectangle 70" descr="Wide upward diagonal"/>
          <p:cNvSpPr>
            <a:spLocks noChangeArrowheads="1"/>
          </p:cNvSpPr>
          <p:nvPr/>
        </p:nvSpPr>
        <p:spPr bwMode="auto">
          <a:xfrm>
            <a:off x="5334000" y="2854325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5" name="Rectangle 71" descr="40%"/>
          <p:cNvSpPr>
            <a:spLocks noChangeArrowheads="1"/>
          </p:cNvSpPr>
          <p:nvPr/>
        </p:nvSpPr>
        <p:spPr bwMode="auto">
          <a:xfrm>
            <a:off x="5334000" y="3082925"/>
            <a:ext cx="898525" cy="244475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6" name="Rectangle 72"/>
          <p:cNvSpPr>
            <a:spLocks noChangeArrowheads="1"/>
          </p:cNvSpPr>
          <p:nvPr/>
        </p:nvSpPr>
        <p:spPr bwMode="auto">
          <a:xfrm>
            <a:off x="5334000" y="3540125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7" name="Rectangle 73"/>
          <p:cNvSpPr>
            <a:spLocks noChangeArrowheads="1"/>
          </p:cNvSpPr>
          <p:nvPr/>
        </p:nvSpPr>
        <p:spPr bwMode="auto">
          <a:xfrm>
            <a:off x="5384800" y="1571625"/>
            <a:ext cx="9017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8" name="Line 74"/>
          <p:cNvSpPr>
            <a:spLocks noChangeShapeType="1"/>
          </p:cNvSpPr>
          <p:nvPr/>
        </p:nvSpPr>
        <p:spPr bwMode="auto">
          <a:xfrm>
            <a:off x="5384800" y="20574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39" name="Line 75"/>
          <p:cNvSpPr>
            <a:spLocks noChangeShapeType="1"/>
          </p:cNvSpPr>
          <p:nvPr/>
        </p:nvSpPr>
        <p:spPr bwMode="auto">
          <a:xfrm>
            <a:off x="5384800" y="23114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40" name="Line 76"/>
          <p:cNvSpPr>
            <a:spLocks noChangeShapeType="1"/>
          </p:cNvSpPr>
          <p:nvPr/>
        </p:nvSpPr>
        <p:spPr bwMode="auto">
          <a:xfrm>
            <a:off x="5384800" y="1804988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41" name="Line 77"/>
          <p:cNvSpPr>
            <a:spLocks noChangeShapeType="1"/>
          </p:cNvSpPr>
          <p:nvPr/>
        </p:nvSpPr>
        <p:spPr bwMode="auto">
          <a:xfrm>
            <a:off x="3390900" y="18891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4142" name="Line 78"/>
          <p:cNvSpPr>
            <a:spLocks noChangeShapeType="1"/>
          </p:cNvSpPr>
          <p:nvPr/>
        </p:nvSpPr>
        <p:spPr bwMode="auto">
          <a:xfrm>
            <a:off x="2438400" y="18891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4143" name="Rectangle 79"/>
          <p:cNvSpPr>
            <a:spLocks noChangeArrowheads="1"/>
          </p:cNvSpPr>
          <p:nvPr/>
        </p:nvSpPr>
        <p:spPr bwMode="auto">
          <a:xfrm>
            <a:off x="1828800" y="1843088"/>
            <a:ext cx="2283078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p1</a:t>
            </a:r>
            <a:r>
              <a:rPr lang="en-US" altLang="ko-KR" sz="1600" dirty="0">
                <a:solidFill>
                  <a:schemeClr val="accent2"/>
                </a:solidFill>
                <a:ea typeface="굴림" charset="-127"/>
                <a:cs typeface="굴림" charset="-127"/>
              </a:rPr>
              <a:t>          </a:t>
            </a:r>
            <a:r>
              <a:rPr lang="en-US" altLang="ko-KR" sz="16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p2   </a:t>
            </a:r>
            <a:r>
              <a:rPr lang="en-US" altLang="ko-KR" sz="1600" dirty="0">
                <a:solidFill>
                  <a:schemeClr val="accent2"/>
                </a:solidFill>
                <a:ea typeface="굴림" charset="-127"/>
                <a:cs typeface="굴림" charset="-127"/>
              </a:rPr>
              <a:t>       </a:t>
            </a:r>
            <a:r>
              <a:rPr lang="en-US" altLang="ko-KR" sz="16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1624144" name="Text Box 80"/>
          <p:cNvSpPr txBox="1">
            <a:spLocks noChangeArrowheads="1"/>
          </p:cNvSpPr>
          <p:nvPr/>
        </p:nvSpPr>
        <p:spPr bwMode="auto">
          <a:xfrm>
            <a:off x="4267200" y="1555750"/>
            <a:ext cx="3127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0</a:t>
            </a:r>
          </a:p>
        </p:txBody>
      </p:sp>
      <p:sp>
        <p:nvSpPr>
          <p:cNvPr id="1624145" name="Text Box 81"/>
          <p:cNvSpPr txBox="1">
            <a:spLocks noChangeArrowheads="1"/>
          </p:cNvSpPr>
          <p:nvPr/>
        </p:nvSpPr>
        <p:spPr bwMode="auto">
          <a:xfrm>
            <a:off x="3352800" y="1558925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6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11</a:t>
            </a:r>
          </a:p>
        </p:txBody>
      </p:sp>
      <p:sp>
        <p:nvSpPr>
          <p:cNvPr id="1624146" name="Text Box 82"/>
          <p:cNvSpPr txBox="1">
            <a:spLocks noChangeArrowheads="1"/>
          </p:cNvSpPr>
          <p:nvPr/>
        </p:nvSpPr>
        <p:spPr bwMode="auto">
          <a:xfrm>
            <a:off x="3048000" y="1558925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6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12</a:t>
            </a:r>
          </a:p>
        </p:txBody>
      </p:sp>
      <p:sp>
        <p:nvSpPr>
          <p:cNvPr id="1624147" name="Text Box 83"/>
          <p:cNvSpPr txBox="1">
            <a:spLocks noChangeArrowheads="1"/>
          </p:cNvSpPr>
          <p:nvPr/>
        </p:nvSpPr>
        <p:spPr bwMode="auto">
          <a:xfrm>
            <a:off x="2362200" y="1558925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6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21</a:t>
            </a:r>
          </a:p>
        </p:txBody>
      </p:sp>
      <p:sp>
        <p:nvSpPr>
          <p:cNvPr id="1624148" name="Text Box 84"/>
          <p:cNvSpPr txBox="1">
            <a:spLocks noChangeArrowheads="1"/>
          </p:cNvSpPr>
          <p:nvPr/>
        </p:nvSpPr>
        <p:spPr bwMode="auto">
          <a:xfrm>
            <a:off x="2057400" y="1558925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6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22</a:t>
            </a:r>
          </a:p>
        </p:txBody>
      </p:sp>
      <p:sp>
        <p:nvSpPr>
          <p:cNvPr id="1624149" name="Text Box 85"/>
          <p:cNvSpPr txBox="1">
            <a:spLocks noChangeArrowheads="1"/>
          </p:cNvSpPr>
          <p:nvPr/>
        </p:nvSpPr>
        <p:spPr bwMode="auto">
          <a:xfrm>
            <a:off x="1447800" y="1558925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6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31</a:t>
            </a:r>
          </a:p>
        </p:txBody>
      </p:sp>
      <p:sp>
        <p:nvSpPr>
          <p:cNvPr id="1624150" name="AutoShape 86"/>
          <p:cNvSpPr>
            <a:spLocks/>
          </p:cNvSpPr>
          <p:nvPr/>
        </p:nvSpPr>
        <p:spPr bwMode="auto">
          <a:xfrm rot="5400000">
            <a:off x="1828800" y="1939925"/>
            <a:ext cx="304800" cy="914400"/>
          </a:xfrm>
          <a:prstGeom prst="rightBrace">
            <a:avLst>
              <a:gd name="adj1" fmla="val 34375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51" name="Text Box 87"/>
          <p:cNvSpPr txBox="1">
            <a:spLocks noChangeArrowheads="1"/>
          </p:cNvSpPr>
          <p:nvPr/>
        </p:nvSpPr>
        <p:spPr bwMode="auto">
          <a:xfrm>
            <a:off x="1384300" y="2444750"/>
            <a:ext cx="11588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10-bit</a:t>
            </a:r>
          </a:p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L1 index</a:t>
            </a:r>
          </a:p>
        </p:txBody>
      </p:sp>
      <p:sp>
        <p:nvSpPr>
          <p:cNvPr id="1624152" name="AutoShape 88"/>
          <p:cNvSpPr>
            <a:spLocks/>
          </p:cNvSpPr>
          <p:nvPr/>
        </p:nvSpPr>
        <p:spPr bwMode="auto">
          <a:xfrm rot="5400000">
            <a:off x="2743200" y="1939925"/>
            <a:ext cx="304800" cy="914400"/>
          </a:xfrm>
          <a:prstGeom prst="rightBrace">
            <a:avLst>
              <a:gd name="adj1" fmla="val 34375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53" name="Text Box 89"/>
          <p:cNvSpPr txBox="1">
            <a:spLocks noChangeArrowheads="1"/>
          </p:cNvSpPr>
          <p:nvPr/>
        </p:nvSpPr>
        <p:spPr bwMode="auto">
          <a:xfrm>
            <a:off x="2451100" y="2444750"/>
            <a:ext cx="11588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10-bit </a:t>
            </a:r>
          </a:p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L2 index</a:t>
            </a:r>
          </a:p>
        </p:txBody>
      </p:sp>
      <p:sp>
        <p:nvSpPr>
          <p:cNvPr id="1624154" name="Rectangle 90" descr="40%"/>
          <p:cNvSpPr>
            <a:spLocks noChangeArrowheads="1"/>
          </p:cNvSpPr>
          <p:nvPr/>
        </p:nvSpPr>
        <p:spPr bwMode="auto">
          <a:xfrm>
            <a:off x="188913" y="5483225"/>
            <a:ext cx="476250" cy="301625"/>
          </a:xfrm>
          <a:prstGeom prst="rect">
            <a:avLst/>
          </a:prstGeom>
          <a:pattFill prst="pct40">
            <a:fgClr>
              <a:srgbClr val="FFCC66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55" name="Rectangle 91" descr="40%"/>
          <p:cNvSpPr>
            <a:spLocks noChangeArrowheads="1"/>
          </p:cNvSpPr>
          <p:nvPr/>
        </p:nvSpPr>
        <p:spPr bwMode="auto">
          <a:xfrm>
            <a:off x="3352800" y="3692525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56" name="Rectangle 92" descr="40%"/>
          <p:cNvSpPr>
            <a:spLocks noChangeArrowheads="1"/>
          </p:cNvSpPr>
          <p:nvPr/>
        </p:nvSpPr>
        <p:spPr bwMode="auto">
          <a:xfrm>
            <a:off x="3352800" y="3248025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4157" name="Rectangle 93" descr="40%"/>
          <p:cNvSpPr>
            <a:spLocks noChangeArrowheads="1"/>
          </p:cNvSpPr>
          <p:nvPr/>
        </p:nvSpPr>
        <p:spPr bwMode="auto">
          <a:xfrm>
            <a:off x="1206500" y="3832225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46"/>
          <p:cNvSpPr>
            <a:spLocks noChangeArrowheads="1"/>
          </p:cNvSpPr>
          <p:nvPr/>
        </p:nvSpPr>
        <p:spPr bwMode="auto">
          <a:xfrm rot="16200000">
            <a:off x="7556500" y="3187700"/>
            <a:ext cx="23225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Physical Memory</a:t>
            </a:r>
            <a:endParaRPr lang="en-US" altLang="ko-KR" sz="18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274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BE55-011A-1943-8F7E-E9D4B6BAE8A4}" type="slidenum">
              <a:rPr lang="en-US"/>
              <a:pPr/>
              <a:t>32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76200"/>
            <a:ext cx="8356600" cy="927100"/>
          </a:xfrm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Address Translation &amp; Protection</a:t>
            </a:r>
          </a:p>
        </p:txBody>
      </p:sp>
      <p:sp>
        <p:nvSpPr>
          <p:cNvPr id="1626115" name="Rectangle 3"/>
          <p:cNvSpPr>
            <a:spLocks noChangeArrowheads="1"/>
          </p:cNvSpPr>
          <p:nvPr/>
        </p:nvSpPr>
        <p:spPr bwMode="auto">
          <a:xfrm>
            <a:off x="419100" y="4368800"/>
            <a:ext cx="8420100" cy="1824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  <a:buFontTx/>
              <a:buChar char="•"/>
            </a:pPr>
            <a:r>
              <a:rPr lang="ko-KR" altLang="en-US" sz="2400" b="1">
                <a:ea typeface="굴림" charset="-127"/>
                <a:cs typeface="굴림" charset="-127"/>
              </a:rPr>
              <a:t> </a:t>
            </a: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Every instruction and data access needs address </a:t>
            </a:r>
          </a:p>
          <a:p>
            <a:pPr algn="l">
              <a:spcBef>
                <a:spcPct val="0"/>
              </a:spcBef>
            </a:pP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  translation and protection checks</a:t>
            </a:r>
          </a:p>
          <a:p>
            <a:pPr algn="l">
              <a:spcBef>
                <a:spcPct val="0"/>
              </a:spcBef>
            </a:pPr>
            <a:endParaRPr lang="en-US" altLang="ko-KR" sz="1800" i="1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  <a:p>
            <a:pPr algn="l">
              <a:spcBef>
                <a:spcPct val="0"/>
              </a:spcBef>
            </a:pPr>
            <a:r>
              <a:rPr lang="en-US" altLang="ko-KR" sz="2400" i="1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A good VM design needs to be fast (~ one cycle) and space efficient</a:t>
            </a:r>
          </a:p>
        </p:txBody>
      </p:sp>
      <p:sp>
        <p:nvSpPr>
          <p:cNvPr id="1626116" name="Line 4"/>
          <p:cNvSpPr>
            <a:spLocks noChangeShapeType="1"/>
          </p:cNvSpPr>
          <p:nvPr/>
        </p:nvSpPr>
        <p:spPr bwMode="auto">
          <a:xfrm>
            <a:off x="5718175" y="3232150"/>
            <a:ext cx="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6117" name="Rectangle 5"/>
          <p:cNvSpPr>
            <a:spLocks noChangeArrowheads="1"/>
          </p:cNvSpPr>
          <p:nvPr/>
        </p:nvSpPr>
        <p:spPr bwMode="auto">
          <a:xfrm>
            <a:off x="1450975" y="3689350"/>
            <a:ext cx="230505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Physical Address</a:t>
            </a:r>
          </a:p>
        </p:txBody>
      </p:sp>
      <p:sp>
        <p:nvSpPr>
          <p:cNvPr id="1626118" name="Rectangle 6"/>
          <p:cNvSpPr>
            <a:spLocks noChangeArrowheads="1"/>
          </p:cNvSpPr>
          <p:nvPr/>
        </p:nvSpPr>
        <p:spPr bwMode="auto">
          <a:xfrm>
            <a:off x="1763713" y="1092200"/>
            <a:ext cx="2119312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Virtual Address</a:t>
            </a:r>
          </a:p>
        </p:txBody>
      </p:sp>
      <p:sp>
        <p:nvSpPr>
          <p:cNvPr id="1626119" name="AutoShape 7"/>
          <p:cNvSpPr>
            <a:spLocks noChangeArrowheads="1"/>
          </p:cNvSpPr>
          <p:nvPr/>
        </p:nvSpPr>
        <p:spPr bwMode="auto">
          <a:xfrm>
            <a:off x="4460875" y="2114550"/>
            <a:ext cx="2425700" cy="1230313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6120" name="Line 8"/>
          <p:cNvSpPr>
            <a:spLocks noChangeShapeType="1"/>
          </p:cNvSpPr>
          <p:nvPr/>
        </p:nvSpPr>
        <p:spPr bwMode="auto">
          <a:xfrm flipH="1">
            <a:off x="7623175" y="1473200"/>
            <a:ext cx="0" cy="229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6121" name="Rectangle 9"/>
          <p:cNvSpPr>
            <a:spLocks noChangeArrowheads="1"/>
          </p:cNvSpPr>
          <p:nvPr/>
        </p:nvSpPr>
        <p:spPr bwMode="auto">
          <a:xfrm>
            <a:off x="4919663" y="2325688"/>
            <a:ext cx="1489075" cy="654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prstTxWarp prst="textNoShape">
              <a:avLst/>
            </a:prstTxWarp>
            <a:spAutoFit/>
          </a:bodyPr>
          <a:lstStyle/>
          <a:p>
            <a:pPr defTabSz="1208088">
              <a:spcBef>
                <a:spcPct val="0"/>
              </a:spcBef>
            </a:pPr>
            <a:r>
              <a:rPr lang="en-US" altLang="ko-KR" sz="1800">
                <a:latin typeface="Verdana" charset="0"/>
                <a:ea typeface="굴림" charset="-127"/>
                <a:cs typeface="굴림" charset="-127"/>
              </a:rPr>
              <a:t>Address</a:t>
            </a:r>
          </a:p>
          <a:p>
            <a:pPr defTabSz="1208088">
              <a:spcBef>
                <a:spcPct val="0"/>
              </a:spcBef>
            </a:pPr>
            <a:r>
              <a:rPr lang="en-US" altLang="ko-KR" sz="1800">
                <a:latin typeface="Verdana" charset="0"/>
                <a:ea typeface="굴림" charset="-127"/>
                <a:cs typeface="굴림" charset="-127"/>
              </a:rPr>
              <a:t>Translation</a:t>
            </a:r>
          </a:p>
        </p:txBody>
      </p:sp>
      <p:sp>
        <p:nvSpPr>
          <p:cNvPr id="1626122" name="Line 10"/>
          <p:cNvSpPr>
            <a:spLocks noChangeShapeType="1"/>
          </p:cNvSpPr>
          <p:nvPr/>
        </p:nvSpPr>
        <p:spPr bwMode="auto">
          <a:xfrm>
            <a:off x="5718175" y="1473200"/>
            <a:ext cx="0" cy="692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6123" name="Rectangle 11"/>
          <p:cNvSpPr>
            <a:spLocks noChangeArrowheads="1"/>
          </p:cNvSpPr>
          <p:nvPr/>
        </p:nvSpPr>
        <p:spPr bwMode="auto">
          <a:xfrm>
            <a:off x="3889375" y="1168400"/>
            <a:ext cx="3216275" cy="295275"/>
          </a:xfrm>
          <a:prstGeom prst="rect">
            <a:avLst/>
          </a:prstGeom>
          <a:solidFill>
            <a:srgbClr val="FFCC66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Virtual Page No. (VPN)</a:t>
            </a:r>
          </a:p>
        </p:txBody>
      </p:sp>
      <p:sp>
        <p:nvSpPr>
          <p:cNvPr id="1626124" name="Rectangle 12"/>
          <p:cNvSpPr>
            <a:spLocks noChangeArrowheads="1"/>
          </p:cNvSpPr>
          <p:nvPr/>
        </p:nvSpPr>
        <p:spPr bwMode="auto">
          <a:xfrm>
            <a:off x="7089775" y="1168400"/>
            <a:ext cx="1090613" cy="2952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1626125" name="Rectangle 13" descr="90%"/>
          <p:cNvSpPr>
            <a:spLocks noChangeArrowheads="1"/>
          </p:cNvSpPr>
          <p:nvPr/>
        </p:nvSpPr>
        <p:spPr bwMode="auto">
          <a:xfrm>
            <a:off x="3889375" y="3765550"/>
            <a:ext cx="3216275" cy="295275"/>
          </a:xfrm>
          <a:prstGeom prst="rect">
            <a:avLst/>
          </a:prstGeom>
          <a:pattFill prst="pct90">
            <a:fgClr>
              <a:srgbClr val="FFCC66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Physical Page No. (PPN)</a:t>
            </a:r>
          </a:p>
        </p:txBody>
      </p:sp>
      <p:sp>
        <p:nvSpPr>
          <p:cNvPr id="1626126" name="Rectangle 14"/>
          <p:cNvSpPr>
            <a:spLocks noChangeArrowheads="1"/>
          </p:cNvSpPr>
          <p:nvPr/>
        </p:nvSpPr>
        <p:spPr bwMode="auto">
          <a:xfrm>
            <a:off x="7032625" y="3765550"/>
            <a:ext cx="1147763" cy="2952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offset</a:t>
            </a:r>
            <a:endParaRPr lang="en-US" altLang="ko-KR" sz="200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626127" name="Line 15"/>
          <p:cNvSpPr>
            <a:spLocks noChangeShapeType="1"/>
          </p:cNvSpPr>
          <p:nvPr/>
        </p:nvSpPr>
        <p:spPr bwMode="auto">
          <a:xfrm flipH="1">
            <a:off x="3889375" y="1771650"/>
            <a:ext cx="18288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26128" name="Group 16"/>
          <p:cNvGrpSpPr>
            <a:grpSpLocks/>
          </p:cNvGrpSpPr>
          <p:nvPr/>
        </p:nvGrpSpPr>
        <p:grpSpPr bwMode="auto">
          <a:xfrm>
            <a:off x="1730375" y="2012950"/>
            <a:ext cx="2667000" cy="1230313"/>
            <a:chOff x="1200" y="1444"/>
            <a:chExt cx="1680" cy="775"/>
          </a:xfrm>
        </p:grpSpPr>
        <p:sp>
          <p:nvSpPr>
            <p:cNvPr id="1626129" name="AutoShape 17"/>
            <p:cNvSpPr>
              <a:spLocks noChangeArrowheads="1"/>
            </p:cNvSpPr>
            <p:nvPr/>
          </p:nvSpPr>
          <p:spPr bwMode="auto">
            <a:xfrm>
              <a:off x="1200" y="1444"/>
              <a:ext cx="1680" cy="775"/>
            </a:xfrm>
            <a:prstGeom prst="star16">
              <a:avLst>
                <a:gd name="adj" fmla="val 37500"/>
              </a:avLst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ko-KR" altLang="en-US" sz="2400" b="1">
                  <a:ea typeface="굴림" charset="-127"/>
                  <a:cs typeface="굴림" charset="-127"/>
                </a:rPr>
                <a:t> </a:t>
              </a:r>
              <a:endParaRPr lang="ko-KR" altLang="en-US" sz="2400">
                <a:ea typeface="굴림" charset="-127"/>
                <a:cs typeface="굴림" charset="-127"/>
              </a:endParaRPr>
            </a:p>
          </p:txBody>
        </p:sp>
        <p:sp>
          <p:nvSpPr>
            <p:cNvPr id="1626130" name="Text Box 18"/>
            <p:cNvSpPr txBox="1">
              <a:spLocks noChangeArrowheads="1"/>
            </p:cNvSpPr>
            <p:nvPr/>
          </p:nvSpPr>
          <p:spPr bwMode="auto">
            <a:xfrm>
              <a:off x="1615" y="1649"/>
              <a:ext cx="8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Protection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Check</a:t>
              </a:r>
              <a:endParaRPr lang="en-US" altLang="ko-KR" sz="2000">
                <a:latin typeface="Verdana" charset="0"/>
                <a:ea typeface="굴림" charset="-127"/>
                <a:cs typeface="굴림" charset="-127"/>
              </a:endParaRPr>
            </a:p>
          </p:txBody>
        </p:sp>
      </p:grpSp>
      <p:sp>
        <p:nvSpPr>
          <p:cNvPr id="1626131" name="Text Box 19"/>
          <p:cNvSpPr txBox="1">
            <a:spLocks noChangeArrowheads="1"/>
          </p:cNvSpPr>
          <p:nvPr/>
        </p:nvSpPr>
        <p:spPr bwMode="auto">
          <a:xfrm>
            <a:off x="523875" y="3300413"/>
            <a:ext cx="15605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Exception?</a:t>
            </a:r>
          </a:p>
        </p:txBody>
      </p:sp>
      <p:sp>
        <p:nvSpPr>
          <p:cNvPr id="1626132" name="Line 20"/>
          <p:cNvSpPr>
            <a:spLocks noChangeShapeType="1"/>
          </p:cNvSpPr>
          <p:nvPr/>
        </p:nvSpPr>
        <p:spPr bwMode="auto">
          <a:xfrm>
            <a:off x="1108075" y="2578100"/>
            <a:ext cx="596900" cy="44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6133" name="Line 21"/>
          <p:cNvSpPr>
            <a:spLocks noChangeShapeType="1"/>
          </p:cNvSpPr>
          <p:nvPr/>
        </p:nvSpPr>
        <p:spPr bwMode="auto">
          <a:xfrm>
            <a:off x="2060575" y="1854200"/>
            <a:ext cx="45720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333375" y="1531938"/>
            <a:ext cx="22336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Kernel/User Mode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180975" y="2082800"/>
            <a:ext cx="17462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Read/Write</a:t>
            </a:r>
          </a:p>
        </p:txBody>
      </p:sp>
      <p:sp>
        <p:nvSpPr>
          <p:cNvPr id="1626136" name="Freeform 24"/>
          <p:cNvSpPr>
            <a:spLocks/>
          </p:cNvSpPr>
          <p:nvPr/>
        </p:nvSpPr>
        <p:spPr bwMode="auto">
          <a:xfrm>
            <a:off x="1362075" y="2857500"/>
            <a:ext cx="622300" cy="457200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0" y="144"/>
              </a:cxn>
              <a:cxn ang="0">
                <a:pos x="0" y="288"/>
              </a:cxn>
            </a:cxnLst>
            <a:rect l="0" t="0" r="r" b="b"/>
            <a:pathLst>
              <a:path w="392" h="288">
                <a:moveTo>
                  <a:pt x="392" y="0"/>
                </a:moveTo>
                <a:lnTo>
                  <a:pt x="0" y="144"/>
                </a:lnTo>
                <a:lnTo>
                  <a:pt x="0" y="28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1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6389-10EB-9445-9A72-341816864186}" type="slidenum">
              <a:rPr lang="en-US"/>
              <a:pPr/>
              <a:t>33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Translation </a:t>
            </a:r>
            <a:r>
              <a:rPr lang="en-US" altLang="ko-KR" dirty="0" err="1">
                <a:ea typeface="굴림" charset="-127"/>
                <a:cs typeface="굴림" charset="-127"/>
              </a:rPr>
              <a:t>Lookaside</a:t>
            </a:r>
            <a:r>
              <a:rPr lang="en-US" altLang="ko-KR" dirty="0">
                <a:ea typeface="굴림" charset="-127"/>
                <a:cs typeface="굴림" charset="-127"/>
              </a:rPr>
              <a:t> </a:t>
            </a:r>
            <a:r>
              <a:rPr lang="en-US" altLang="ko-KR" dirty="0" smtClean="0">
                <a:ea typeface="굴림" charset="-127"/>
                <a:cs typeface="굴림" charset="-127"/>
              </a:rPr>
              <a:t>Buffers (TLB)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1628163" name="Rectangle 3"/>
          <p:cNvSpPr>
            <a:spLocks noChangeArrowheads="1"/>
          </p:cNvSpPr>
          <p:nvPr/>
        </p:nvSpPr>
        <p:spPr bwMode="auto">
          <a:xfrm>
            <a:off x="457200" y="838200"/>
            <a:ext cx="8305800" cy="24288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Address translation is very expensive!</a:t>
            </a:r>
          </a:p>
          <a:p>
            <a:pPr lvl="1" algn="l">
              <a:spcBef>
                <a:spcPct val="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In a two-level page table, each reference becomes several memory accesses</a:t>
            </a:r>
            <a:endParaRPr lang="en-US" altLang="ko-KR" sz="2000" i="1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  <a:p>
            <a:pPr algn="l">
              <a:spcBef>
                <a:spcPct val="0"/>
              </a:spcBef>
            </a:pPr>
            <a:endParaRPr lang="en-US" altLang="ko-KR" sz="1200" i="1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  <a:p>
            <a:pPr algn="l">
              <a:spcBef>
                <a:spcPct val="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Solution: </a:t>
            </a:r>
            <a:r>
              <a:rPr lang="en-US" altLang="ko-KR" sz="2400" i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Cache </a:t>
            </a:r>
            <a:r>
              <a:rPr lang="en-US" altLang="ko-KR" sz="2400" i="1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some translations </a:t>
            </a:r>
            <a:r>
              <a:rPr lang="en-US" altLang="ko-KR" sz="2400" i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in TLB</a:t>
            </a:r>
          </a:p>
          <a:p>
            <a:pPr algn="l">
              <a:spcBef>
                <a:spcPct val="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		</a:t>
            </a: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TLB hit		</a:t>
            </a:r>
            <a:r>
              <a:rPr lang="en-US" altLang="ko-KR" sz="2000" dirty="0" err="1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</a:t>
            </a:r>
            <a:r>
              <a:rPr lang="en-US" altLang="ko-KR" sz="2000" dirty="0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2000" i="1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Single-Cycle </a:t>
            </a:r>
            <a:r>
              <a:rPr lang="en-US" altLang="ko-KR" sz="2000" i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Translation</a:t>
            </a:r>
            <a:endParaRPr lang="en-US" altLang="ko-KR" sz="20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  <a:p>
            <a:pPr algn="l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	     	TLB miss 	</a:t>
            </a:r>
            <a:r>
              <a:rPr lang="en-US" altLang="ko-KR" sz="2000" dirty="0" err="1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</a:t>
            </a:r>
            <a:r>
              <a:rPr lang="en-US" altLang="ko-KR" sz="2000" dirty="0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2000" i="1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Page-Table </a:t>
            </a:r>
            <a:r>
              <a:rPr lang="en-US" altLang="ko-KR" sz="2000" i="1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Walk to refill </a:t>
            </a:r>
          </a:p>
        </p:txBody>
      </p:sp>
      <p:sp>
        <p:nvSpPr>
          <p:cNvPr id="1628164" name="Rectangle 4"/>
          <p:cNvSpPr>
            <a:spLocks noChangeArrowheads="1"/>
          </p:cNvSpPr>
          <p:nvPr/>
        </p:nvSpPr>
        <p:spPr bwMode="auto">
          <a:xfrm>
            <a:off x="5387975" y="5838825"/>
            <a:ext cx="1600200" cy="2794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65" name="Rectangle 5"/>
          <p:cNvSpPr>
            <a:spLocks noChangeArrowheads="1"/>
          </p:cNvSpPr>
          <p:nvPr/>
        </p:nvSpPr>
        <p:spPr bwMode="auto">
          <a:xfrm>
            <a:off x="569913" y="4418013"/>
            <a:ext cx="3213100" cy="915987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66" name="Line 6"/>
          <p:cNvSpPr>
            <a:spLocks noChangeShapeType="1"/>
          </p:cNvSpPr>
          <p:nvPr/>
        </p:nvSpPr>
        <p:spPr bwMode="auto">
          <a:xfrm>
            <a:off x="585788" y="4721225"/>
            <a:ext cx="319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67" name="Line 7"/>
          <p:cNvSpPr>
            <a:spLocks noChangeShapeType="1"/>
          </p:cNvSpPr>
          <p:nvPr/>
        </p:nvSpPr>
        <p:spPr bwMode="auto">
          <a:xfrm>
            <a:off x="569913" y="4418013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68" name="Line 8"/>
          <p:cNvSpPr>
            <a:spLocks noChangeShapeType="1"/>
          </p:cNvSpPr>
          <p:nvPr/>
        </p:nvSpPr>
        <p:spPr bwMode="auto">
          <a:xfrm>
            <a:off x="823913" y="4418013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69" name="Line 9"/>
          <p:cNvSpPr>
            <a:spLocks noChangeShapeType="1"/>
          </p:cNvSpPr>
          <p:nvPr/>
        </p:nvSpPr>
        <p:spPr bwMode="auto">
          <a:xfrm>
            <a:off x="1314450" y="4430713"/>
            <a:ext cx="0" cy="903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70" name="Line 10"/>
          <p:cNvSpPr>
            <a:spLocks noChangeShapeType="1"/>
          </p:cNvSpPr>
          <p:nvPr/>
        </p:nvSpPr>
        <p:spPr bwMode="auto">
          <a:xfrm flipH="1">
            <a:off x="1065213" y="4418013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71" name="Line 11"/>
          <p:cNvSpPr>
            <a:spLocks noChangeShapeType="1"/>
          </p:cNvSpPr>
          <p:nvPr/>
        </p:nvSpPr>
        <p:spPr bwMode="auto">
          <a:xfrm>
            <a:off x="2589213" y="4430713"/>
            <a:ext cx="0" cy="903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72" name="Rectangle 12"/>
          <p:cNvSpPr>
            <a:spLocks noChangeArrowheads="1"/>
          </p:cNvSpPr>
          <p:nvPr/>
        </p:nvSpPr>
        <p:spPr bwMode="auto">
          <a:xfrm>
            <a:off x="5430838" y="3714750"/>
            <a:ext cx="2476500" cy="2794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73" name="Line 13"/>
          <p:cNvSpPr>
            <a:spLocks noChangeShapeType="1"/>
          </p:cNvSpPr>
          <p:nvPr/>
        </p:nvSpPr>
        <p:spPr bwMode="auto">
          <a:xfrm>
            <a:off x="7031038" y="3727450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74" name="Rectangle 14"/>
          <p:cNvSpPr>
            <a:spLocks noChangeArrowheads="1"/>
          </p:cNvSpPr>
          <p:nvPr/>
        </p:nvSpPr>
        <p:spPr bwMode="auto">
          <a:xfrm>
            <a:off x="5759450" y="3667125"/>
            <a:ext cx="21209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VPN   </a:t>
            </a:r>
            <a:r>
              <a:rPr lang="en-US" altLang="ko-KR" sz="1800" dirty="0">
                <a:solidFill>
                  <a:schemeClr val="accent2"/>
                </a:solidFill>
                <a:ea typeface="굴림" charset="-127"/>
                <a:cs typeface="굴림" charset="-127"/>
              </a:rPr>
              <a:t>	      </a:t>
            </a: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1628175" name="Rectangle 15"/>
          <p:cNvSpPr>
            <a:spLocks noChangeArrowheads="1"/>
          </p:cNvSpPr>
          <p:nvPr/>
        </p:nvSpPr>
        <p:spPr bwMode="auto">
          <a:xfrm>
            <a:off x="501650" y="4379913"/>
            <a:ext cx="292100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 R W D    tag        PPN</a:t>
            </a:r>
          </a:p>
        </p:txBody>
      </p:sp>
      <p:sp>
        <p:nvSpPr>
          <p:cNvPr id="1628176" name="Rectangle 16"/>
          <p:cNvSpPr>
            <a:spLocks noChangeArrowheads="1"/>
          </p:cNvSpPr>
          <p:nvPr/>
        </p:nvSpPr>
        <p:spPr bwMode="auto">
          <a:xfrm>
            <a:off x="2819400" y="5715000"/>
            <a:ext cx="22891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physical address</a:t>
            </a:r>
          </a:p>
        </p:txBody>
      </p:sp>
      <p:sp>
        <p:nvSpPr>
          <p:cNvPr id="1628177" name="Rectangle 17"/>
          <p:cNvSpPr>
            <a:spLocks noChangeArrowheads="1"/>
          </p:cNvSpPr>
          <p:nvPr/>
        </p:nvSpPr>
        <p:spPr bwMode="auto">
          <a:xfrm>
            <a:off x="5386388" y="5826125"/>
            <a:ext cx="2476500" cy="2794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78" name="Line 18"/>
          <p:cNvSpPr>
            <a:spLocks noChangeShapeType="1"/>
          </p:cNvSpPr>
          <p:nvPr/>
        </p:nvSpPr>
        <p:spPr bwMode="auto">
          <a:xfrm>
            <a:off x="6986588" y="5838825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79" name="Rectangle 19"/>
          <p:cNvSpPr>
            <a:spLocks noChangeArrowheads="1"/>
          </p:cNvSpPr>
          <p:nvPr/>
        </p:nvSpPr>
        <p:spPr bwMode="auto">
          <a:xfrm>
            <a:off x="5740400" y="5791200"/>
            <a:ext cx="208181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PPN	     </a:t>
            </a:r>
            <a:r>
              <a:rPr lang="en-US" altLang="ko-KR" sz="18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	    offset</a:t>
            </a:r>
            <a:endParaRPr lang="en-US" altLang="ko-KR" sz="18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628180" name="Rectangle 20"/>
          <p:cNvSpPr>
            <a:spLocks noChangeArrowheads="1"/>
          </p:cNvSpPr>
          <p:nvPr/>
        </p:nvSpPr>
        <p:spPr bwMode="auto">
          <a:xfrm>
            <a:off x="3182938" y="3625850"/>
            <a:ext cx="18859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 i="1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virtual address</a:t>
            </a:r>
          </a:p>
        </p:txBody>
      </p:sp>
      <p:sp>
        <p:nvSpPr>
          <p:cNvPr id="1628181" name="Line 21"/>
          <p:cNvSpPr>
            <a:spLocks noChangeShapeType="1"/>
          </p:cNvSpPr>
          <p:nvPr/>
        </p:nvSpPr>
        <p:spPr bwMode="auto">
          <a:xfrm>
            <a:off x="7661275" y="3990975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82" name="Freeform 22"/>
          <p:cNvSpPr>
            <a:spLocks/>
          </p:cNvSpPr>
          <p:nvPr/>
        </p:nvSpPr>
        <p:spPr bwMode="auto">
          <a:xfrm>
            <a:off x="3200400" y="5334000"/>
            <a:ext cx="2979738" cy="452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"/>
              </a:cxn>
              <a:cxn ang="0">
                <a:pos x="1876" y="71"/>
              </a:cxn>
              <a:cxn ang="0">
                <a:pos x="1876" y="284"/>
              </a:cxn>
            </a:cxnLst>
            <a:rect l="0" t="0" r="r" b="b"/>
            <a:pathLst>
              <a:path w="1877" h="285">
                <a:moveTo>
                  <a:pt x="0" y="0"/>
                </a:moveTo>
                <a:lnTo>
                  <a:pt x="0" y="71"/>
                </a:lnTo>
                <a:lnTo>
                  <a:pt x="1876" y="71"/>
                </a:lnTo>
                <a:lnTo>
                  <a:pt x="1876" y="2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83" name="Line 23"/>
          <p:cNvSpPr>
            <a:spLocks noChangeShapeType="1"/>
          </p:cNvSpPr>
          <p:nvPr/>
        </p:nvSpPr>
        <p:spPr bwMode="auto">
          <a:xfrm>
            <a:off x="1557338" y="4424363"/>
            <a:ext cx="0" cy="909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84" name="Line 24"/>
          <p:cNvSpPr>
            <a:spLocks noChangeShapeType="1"/>
          </p:cNvSpPr>
          <p:nvPr/>
        </p:nvSpPr>
        <p:spPr bwMode="auto">
          <a:xfrm flipH="1">
            <a:off x="1981200" y="5334000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85" name="Rectangle 25"/>
          <p:cNvSpPr>
            <a:spLocks noChangeArrowheads="1"/>
          </p:cNvSpPr>
          <p:nvPr/>
        </p:nvSpPr>
        <p:spPr bwMode="auto">
          <a:xfrm>
            <a:off x="1676400" y="5638800"/>
            <a:ext cx="7445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hit?</a:t>
            </a:r>
          </a:p>
        </p:txBody>
      </p:sp>
      <p:sp>
        <p:nvSpPr>
          <p:cNvPr id="1628186" name="Line 26"/>
          <p:cNvSpPr>
            <a:spLocks noChangeShapeType="1"/>
          </p:cNvSpPr>
          <p:nvPr/>
        </p:nvSpPr>
        <p:spPr bwMode="auto">
          <a:xfrm>
            <a:off x="576263" y="5011738"/>
            <a:ext cx="319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87" name="Freeform 27"/>
          <p:cNvSpPr>
            <a:spLocks/>
          </p:cNvSpPr>
          <p:nvPr/>
        </p:nvSpPr>
        <p:spPr bwMode="auto">
          <a:xfrm>
            <a:off x="2022475" y="3981450"/>
            <a:ext cx="4114800" cy="438150"/>
          </a:xfrm>
          <a:custGeom>
            <a:avLst/>
            <a:gdLst/>
            <a:ahLst/>
            <a:cxnLst>
              <a:cxn ang="0">
                <a:pos x="2592" y="0"/>
              </a:cxn>
              <a:cxn ang="0">
                <a:pos x="2592" y="96"/>
              </a:cxn>
              <a:cxn ang="0">
                <a:pos x="0" y="96"/>
              </a:cxn>
              <a:cxn ang="0">
                <a:pos x="0" y="288"/>
              </a:cxn>
            </a:cxnLst>
            <a:rect l="0" t="0" r="r" b="b"/>
            <a:pathLst>
              <a:path w="2592" h="288">
                <a:moveTo>
                  <a:pt x="2592" y="0"/>
                </a:moveTo>
                <a:lnTo>
                  <a:pt x="2592" y="96"/>
                </a:lnTo>
                <a:lnTo>
                  <a:pt x="0" y="96"/>
                </a:lnTo>
                <a:lnTo>
                  <a:pt x="0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88" name="Text Box 28"/>
          <p:cNvSpPr txBox="1">
            <a:spLocks noChangeArrowheads="1"/>
          </p:cNvSpPr>
          <p:nvPr/>
        </p:nvSpPr>
        <p:spPr bwMode="auto">
          <a:xfrm>
            <a:off x="3851275" y="4357688"/>
            <a:ext cx="3541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(VPN = virtual page number)</a:t>
            </a:r>
            <a:endParaRPr lang="en-US" altLang="ko-KR" sz="200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628189" name="Text Box 29"/>
          <p:cNvSpPr txBox="1">
            <a:spLocks noChangeArrowheads="1"/>
          </p:cNvSpPr>
          <p:nvPr/>
        </p:nvSpPr>
        <p:spPr bwMode="auto">
          <a:xfrm>
            <a:off x="3810000" y="4953000"/>
            <a:ext cx="3716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(PPN = physical page number)</a:t>
            </a:r>
            <a:endParaRPr lang="en-US" altLang="ko-KR" sz="200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1623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836D-2362-D64E-A858-5200C07DF980}" type="slidenum">
              <a:rPr lang="en-US"/>
              <a:pPr/>
              <a:t>34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39700"/>
            <a:ext cx="91440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TLB Designs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02600" cy="5257800"/>
          </a:xfrm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solidFill>
                  <a:srgbClr val="56127A"/>
                </a:solidFill>
                <a:ea typeface="굴림" charset="-127"/>
                <a:cs typeface="굴림" charset="-127"/>
              </a:rPr>
              <a:t>Typically 32-128 entries, usually fully associative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Each entry maps a large page, hence less spatial locality across pages </a:t>
            </a:r>
            <a:r>
              <a:rPr lang="en-US" altLang="ko-KR" dirty="0" smtClean="0">
                <a:ea typeface="굴림" charset="-127"/>
                <a:cs typeface="굴림" charset="-127"/>
                <a:sym typeface="Wingdings" charset="2"/>
              </a:rPr>
              <a:t>=&gt;</a:t>
            </a:r>
            <a:r>
              <a:rPr lang="en-US" altLang="ko-KR" dirty="0" smtClean="0">
                <a:ea typeface="굴림" charset="-127"/>
                <a:cs typeface="굴림" charset="-127"/>
              </a:rPr>
              <a:t> </a:t>
            </a:r>
            <a:r>
              <a:rPr lang="en-US" altLang="ko-KR" dirty="0">
                <a:ea typeface="굴림" charset="-127"/>
                <a:cs typeface="굴림" charset="-127"/>
              </a:rPr>
              <a:t>more likely that two entries conflict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Sometimes larger </a:t>
            </a:r>
            <a:r>
              <a:rPr lang="en-US" altLang="ko-KR" dirty="0" err="1">
                <a:ea typeface="굴림" charset="-127"/>
                <a:cs typeface="굴림" charset="-127"/>
              </a:rPr>
              <a:t>TLBs</a:t>
            </a:r>
            <a:r>
              <a:rPr lang="en-US" altLang="ko-KR" dirty="0">
                <a:ea typeface="굴림" charset="-127"/>
                <a:cs typeface="굴림" charset="-127"/>
              </a:rPr>
              <a:t> (256-512 entries) are 4-8 way set-</a:t>
            </a:r>
            <a:r>
              <a:rPr lang="en-US" altLang="ko-KR" dirty="0" smtClean="0">
                <a:ea typeface="굴림" charset="-127"/>
                <a:cs typeface="굴림" charset="-127"/>
              </a:rPr>
              <a:t>associative</a:t>
            </a:r>
          </a:p>
          <a:p>
            <a:pPr lvl="1"/>
            <a:r>
              <a:rPr lang="en-US" altLang="ko-KR" dirty="0" smtClean="0">
                <a:ea typeface="굴림" charset="-127"/>
                <a:cs typeface="굴림" charset="-127"/>
              </a:rPr>
              <a:t>Larger systems sometimes have multi-level (L1 and L2)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TLBs</a:t>
            </a:r>
            <a:endParaRPr lang="en-US" altLang="ko-KR" dirty="0" smtClean="0">
              <a:ea typeface="굴림" charset="-127"/>
              <a:cs typeface="굴림" charset="-127"/>
            </a:endParaRPr>
          </a:p>
          <a:p>
            <a:r>
              <a:rPr lang="en-US" altLang="ko-KR" dirty="0">
                <a:solidFill>
                  <a:srgbClr val="56127A"/>
                </a:solidFill>
                <a:ea typeface="굴림" charset="-127"/>
                <a:cs typeface="굴림" charset="-127"/>
              </a:rPr>
              <a:t>Random or FIFO replacement policy</a:t>
            </a:r>
          </a:p>
          <a:p>
            <a:r>
              <a:rPr lang="en-US" altLang="ko-KR" dirty="0" smtClean="0">
                <a:solidFill>
                  <a:srgbClr val="56127A"/>
                </a:solidFill>
                <a:ea typeface="굴림" charset="-127"/>
                <a:cs typeface="굴림" charset="-127"/>
              </a:rPr>
              <a:t>“TLB Reach”: </a:t>
            </a:r>
            <a:r>
              <a:rPr lang="en-US" altLang="ko-KR" dirty="0">
                <a:solidFill>
                  <a:srgbClr val="56127A"/>
                </a:solidFill>
                <a:ea typeface="굴림" charset="-127"/>
                <a:cs typeface="굴림" charset="-127"/>
              </a:rPr>
              <a:t>Size of largest virtual address space that can be simultaneously mapped by TLB</a:t>
            </a:r>
          </a:p>
          <a:p>
            <a:endParaRPr lang="en-US" altLang="ko-KR" dirty="0">
              <a:solidFill>
                <a:srgbClr val="56127A"/>
              </a:solidFill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en-US" altLang="ko-KR" sz="3100" dirty="0">
                <a:ea typeface="굴림" charset="-127"/>
                <a:cs typeface="굴림" charset="-127"/>
              </a:rPr>
              <a:t>Example: 64 TLB entries, 4KB pages, one page per entry</a:t>
            </a:r>
          </a:p>
          <a:p>
            <a:pPr lvl="1">
              <a:buFontTx/>
              <a:buNone/>
            </a:pPr>
            <a:endParaRPr lang="en-US" altLang="ko-KR" dirty="0"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en-US" altLang="ko-KR" dirty="0">
                <a:ea typeface="굴림" charset="-127"/>
                <a:cs typeface="굴림" charset="-127"/>
              </a:rPr>
              <a:t>TLB Reach = _____________________________________________</a:t>
            </a:r>
            <a:r>
              <a:rPr lang="en-US" altLang="ko-KR" i="1" dirty="0">
                <a:ea typeface="굴림" charset="-127"/>
                <a:cs typeface="굴림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582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VM-related events in pipeline</a:t>
            </a:r>
            <a:endParaRPr lang="en-US" dirty="0"/>
          </a:p>
        </p:txBody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2296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Handling a TLB miss needs a hardware or software mechanism to refill TLB</a:t>
            </a:r>
          </a:p>
          <a:p>
            <a:pPr lvl="1"/>
            <a:r>
              <a:rPr lang="en-US" dirty="0" smtClean="0"/>
              <a:t>usually done in hardware now</a:t>
            </a:r>
          </a:p>
          <a:p>
            <a:r>
              <a:rPr lang="en-US" dirty="0" smtClean="0"/>
              <a:t>Handling a page fault (e.g., page is on disk) needs a </a:t>
            </a:r>
            <a:r>
              <a:rPr lang="en-US" i="1" dirty="0" smtClean="0"/>
              <a:t>precise </a:t>
            </a:r>
            <a:r>
              <a:rPr lang="en-US" dirty="0" smtClean="0"/>
              <a:t>trap so software handler can easily resume after retrieving page</a:t>
            </a:r>
          </a:p>
          <a:p>
            <a:r>
              <a:rPr lang="en-US" dirty="0" smtClean="0"/>
              <a:t>Handling protection violation may abort process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7DD-8419-5243-9E56-EE2601435CE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685508" name="Line 4"/>
          <p:cNvSpPr>
            <a:spLocks noChangeShapeType="1"/>
          </p:cNvSpPr>
          <p:nvPr/>
        </p:nvSpPr>
        <p:spPr bwMode="auto">
          <a:xfrm>
            <a:off x="5638800" y="1828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5509" name="Line 5"/>
          <p:cNvSpPr>
            <a:spLocks noChangeShapeType="1"/>
          </p:cNvSpPr>
          <p:nvPr/>
        </p:nvSpPr>
        <p:spPr bwMode="auto">
          <a:xfrm>
            <a:off x="990600" y="18288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85510" name="Group 6"/>
          <p:cNvGrpSpPr>
            <a:grpSpLocks/>
          </p:cNvGrpSpPr>
          <p:nvPr/>
        </p:nvGrpSpPr>
        <p:grpSpPr bwMode="auto">
          <a:xfrm>
            <a:off x="685800" y="1219200"/>
            <a:ext cx="304800" cy="1219200"/>
            <a:chOff x="336" y="1200"/>
            <a:chExt cx="144" cy="720"/>
          </a:xfrm>
        </p:grpSpPr>
        <p:sp>
          <p:nvSpPr>
            <p:cNvPr id="1685511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latin typeface="Verdana" charset="0"/>
                </a:rPr>
                <a:t>PC</a:t>
              </a:r>
            </a:p>
          </p:txBody>
        </p:sp>
        <p:sp>
          <p:nvSpPr>
            <p:cNvPr id="1685512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5513" name="Rectangle 9"/>
          <p:cNvSpPr>
            <a:spLocks noChangeArrowheads="1"/>
          </p:cNvSpPr>
          <p:nvPr/>
        </p:nvSpPr>
        <p:spPr bwMode="auto">
          <a:xfrm>
            <a:off x="1143000" y="1295400"/>
            <a:ext cx="685800" cy="990600"/>
          </a:xfrm>
          <a:prstGeom prst="rect">
            <a:avLst/>
          </a:prstGeom>
          <a:solidFill>
            <a:srgbClr val="FFA74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Verdana" charset="0"/>
              </a:rPr>
              <a:t>Inst TLB</a:t>
            </a:r>
          </a:p>
        </p:txBody>
      </p:sp>
      <p:sp>
        <p:nvSpPr>
          <p:cNvPr id="1685514" name="Rectangle 10"/>
          <p:cNvSpPr>
            <a:spLocks noChangeArrowheads="1"/>
          </p:cNvSpPr>
          <p:nvPr/>
        </p:nvSpPr>
        <p:spPr bwMode="auto">
          <a:xfrm>
            <a:off x="19812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Verdana" charset="0"/>
              </a:rPr>
              <a:t>Inst. Cache</a:t>
            </a:r>
          </a:p>
        </p:txBody>
      </p:sp>
      <p:grpSp>
        <p:nvGrpSpPr>
          <p:cNvPr id="1685515" name="Group 11"/>
          <p:cNvGrpSpPr>
            <a:grpSpLocks/>
          </p:cNvGrpSpPr>
          <p:nvPr/>
        </p:nvGrpSpPr>
        <p:grpSpPr bwMode="auto">
          <a:xfrm>
            <a:off x="3048000" y="1219200"/>
            <a:ext cx="304800" cy="1219200"/>
            <a:chOff x="336" y="1200"/>
            <a:chExt cx="144" cy="720"/>
          </a:xfrm>
        </p:grpSpPr>
        <p:sp>
          <p:nvSpPr>
            <p:cNvPr id="1685516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latin typeface="Verdana" charset="0"/>
                </a:rPr>
                <a:t>D</a:t>
              </a:r>
            </a:p>
          </p:txBody>
        </p:sp>
        <p:sp>
          <p:nvSpPr>
            <p:cNvPr id="1685517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5518" name="Rectangle 14"/>
          <p:cNvSpPr>
            <a:spLocks noChangeArrowheads="1"/>
          </p:cNvSpPr>
          <p:nvPr/>
        </p:nvSpPr>
        <p:spPr bwMode="auto">
          <a:xfrm>
            <a:off x="3505200" y="129540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Verdana" charset="0"/>
              </a:rPr>
              <a:t>Decode</a:t>
            </a:r>
          </a:p>
        </p:txBody>
      </p:sp>
      <p:grpSp>
        <p:nvGrpSpPr>
          <p:cNvPr id="1685519" name="Group 15"/>
          <p:cNvGrpSpPr>
            <a:grpSpLocks/>
          </p:cNvGrpSpPr>
          <p:nvPr/>
        </p:nvGrpSpPr>
        <p:grpSpPr bwMode="auto">
          <a:xfrm>
            <a:off x="4800600" y="1219200"/>
            <a:ext cx="304800" cy="1219200"/>
            <a:chOff x="336" y="1200"/>
            <a:chExt cx="144" cy="720"/>
          </a:xfrm>
        </p:grpSpPr>
        <p:sp>
          <p:nvSpPr>
            <p:cNvPr id="1685520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latin typeface="Verdana" charset="0"/>
                </a:rPr>
                <a:t>E</a:t>
              </a:r>
            </a:p>
          </p:txBody>
        </p:sp>
        <p:sp>
          <p:nvSpPr>
            <p:cNvPr id="1685521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5522" name="Freeform 18"/>
          <p:cNvSpPr>
            <a:spLocks/>
          </p:cNvSpPr>
          <p:nvPr/>
        </p:nvSpPr>
        <p:spPr bwMode="auto">
          <a:xfrm>
            <a:off x="5257800" y="12954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85523" name="Group 19"/>
          <p:cNvGrpSpPr>
            <a:grpSpLocks/>
          </p:cNvGrpSpPr>
          <p:nvPr/>
        </p:nvGrpSpPr>
        <p:grpSpPr bwMode="auto">
          <a:xfrm>
            <a:off x="5791200" y="1219200"/>
            <a:ext cx="304800" cy="1219200"/>
            <a:chOff x="336" y="1200"/>
            <a:chExt cx="144" cy="720"/>
          </a:xfrm>
        </p:grpSpPr>
        <p:sp>
          <p:nvSpPr>
            <p:cNvPr id="1685524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latin typeface="Verdana" charset="0"/>
                </a:rPr>
                <a:t>M</a:t>
              </a:r>
            </a:p>
          </p:txBody>
        </p:sp>
        <p:sp>
          <p:nvSpPr>
            <p:cNvPr id="1685525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5526" name="Rectangle 22"/>
          <p:cNvSpPr>
            <a:spLocks noChangeArrowheads="1"/>
          </p:cNvSpPr>
          <p:nvPr/>
        </p:nvSpPr>
        <p:spPr bwMode="auto">
          <a:xfrm>
            <a:off x="6248400" y="1295400"/>
            <a:ext cx="762000" cy="990600"/>
          </a:xfrm>
          <a:prstGeom prst="rect">
            <a:avLst/>
          </a:prstGeom>
          <a:solidFill>
            <a:srgbClr val="FFA74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Verdana" charset="0"/>
              </a:rPr>
              <a:t>Data TLB</a:t>
            </a:r>
          </a:p>
        </p:txBody>
      </p:sp>
      <p:sp>
        <p:nvSpPr>
          <p:cNvPr id="1685527" name="Rectangle 23"/>
          <p:cNvSpPr>
            <a:spLocks noChangeArrowheads="1"/>
          </p:cNvSpPr>
          <p:nvPr/>
        </p:nvSpPr>
        <p:spPr bwMode="auto">
          <a:xfrm>
            <a:off x="71628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Verdana" charset="0"/>
              </a:rPr>
              <a:t>Data Cache</a:t>
            </a:r>
          </a:p>
        </p:txBody>
      </p:sp>
      <p:grpSp>
        <p:nvGrpSpPr>
          <p:cNvPr id="1685528" name="Group 24"/>
          <p:cNvGrpSpPr>
            <a:grpSpLocks/>
          </p:cNvGrpSpPr>
          <p:nvPr/>
        </p:nvGrpSpPr>
        <p:grpSpPr bwMode="auto">
          <a:xfrm>
            <a:off x="8229600" y="1219200"/>
            <a:ext cx="304800" cy="1219200"/>
            <a:chOff x="336" y="1200"/>
            <a:chExt cx="144" cy="720"/>
          </a:xfrm>
        </p:grpSpPr>
        <p:sp>
          <p:nvSpPr>
            <p:cNvPr id="1685529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latin typeface="Verdana" charset="0"/>
                </a:rPr>
                <a:t>W</a:t>
              </a:r>
            </a:p>
          </p:txBody>
        </p:sp>
        <p:sp>
          <p:nvSpPr>
            <p:cNvPr id="1685530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5531" name="Line 27"/>
          <p:cNvSpPr>
            <a:spLocks noChangeShapeType="1"/>
          </p:cNvSpPr>
          <p:nvPr/>
        </p:nvSpPr>
        <p:spPr bwMode="auto">
          <a:xfrm>
            <a:off x="5105400" y="1524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5532" name="Line 28"/>
          <p:cNvSpPr>
            <a:spLocks noChangeShapeType="1"/>
          </p:cNvSpPr>
          <p:nvPr/>
        </p:nvSpPr>
        <p:spPr bwMode="auto">
          <a:xfrm>
            <a:off x="5105400" y="2133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5533" name="Text Box 29"/>
          <p:cNvSpPr txBox="1">
            <a:spLocks noChangeArrowheads="1"/>
          </p:cNvSpPr>
          <p:nvPr/>
        </p:nvSpPr>
        <p:spPr bwMode="auto">
          <a:xfrm>
            <a:off x="5310188" y="1676400"/>
            <a:ext cx="3508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Verdana" charset="0"/>
              </a:rPr>
              <a:t>+</a:t>
            </a:r>
          </a:p>
        </p:txBody>
      </p:sp>
      <p:sp>
        <p:nvSpPr>
          <p:cNvPr id="1685534" name="Line 30"/>
          <p:cNvSpPr>
            <a:spLocks noChangeShapeType="1"/>
          </p:cNvSpPr>
          <p:nvPr/>
        </p:nvSpPr>
        <p:spPr bwMode="auto">
          <a:xfrm>
            <a:off x="1447800" y="2286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5535" name="Line 31"/>
          <p:cNvSpPr>
            <a:spLocks noChangeShapeType="1"/>
          </p:cNvSpPr>
          <p:nvPr/>
        </p:nvSpPr>
        <p:spPr bwMode="auto">
          <a:xfrm>
            <a:off x="6629400" y="2286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5536" name="Text Box 32"/>
          <p:cNvSpPr txBox="1">
            <a:spLocks noChangeArrowheads="1"/>
          </p:cNvSpPr>
          <p:nvPr/>
        </p:nvSpPr>
        <p:spPr bwMode="auto">
          <a:xfrm>
            <a:off x="200025" y="2524125"/>
            <a:ext cx="2741613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1">
                <a:solidFill>
                  <a:srgbClr val="56127A"/>
                </a:solidFill>
                <a:latin typeface="Verdana" charset="0"/>
              </a:rPr>
              <a:t>TLB miss? Page Fault?</a:t>
            </a:r>
          </a:p>
          <a:p>
            <a:pPr>
              <a:spcBef>
                <a:spcPct val="0"/>
              </a:spcBef>
            </a:pPr>
            <a:r>
              <a:rPr lang="en-US" sz="1800" i="1">
                <a:solidFill>
                  <a:srgbClr val="56127A"/>
                </a:solidFill>
                <a:latin typeface="Verdana" charset="0"/>
              </a:rPr>
              <a:t>Protection violation?</a:t>
            </a:r>
            <a:endParaRPr lang="en-US" sz="1800">
              <a:solidFill>
                <a:srgbClr val="56127A"/>
              </a:solidFill>
              <a:latin typeface="Verdana" charset="0"/>
            </a:endParaRPr>
          </a:p>
        </p:txBody>
      </p:sp>
      <p:sp>
        <p:nvSpPr>
          <p:cNvPr id="1685537" name="Text Box 33"/>
          <p:cNvSpPr txBox="1">
            <a:spLocks noChangeArrowheads="1"/>
          </p:cNvSpPr>
          <p:nvPr/>
        </p:nvSpPr>
        <p:spPr bwMode="auto">
          <a:xfrm>
            <a:off x="5214938" y="2524125"/>
            <a:ext cx="2741612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1">
                <a:solidFill>
                  <a:srgbClr val="56127A"/>
                </a:solidFill>
                <a:latin typeface="Verdana" charset="0"/>
              </a:rPr>
              <a:t>TLB miss? Page Fault?</a:t>
            </a:r>
          </a:p>
          <a:p>
            <a:pPr>
              <a:spcBef>
                <a:spcPct val="0"/>
              </a:spcBef>
            </a:pPr>
            <a:r>
              <a:rPr lang="en-US" sz="1800" i="1">
                <a:solidFill>
                  <a:srgbClr val="56127A"/>
                </a:solidFill>
                <a:latin typeface="Verdana" charset="0"/>
              </a:rPr>
              <a:t>Protection violation?</a:t>
            </a:r>
            <a:endParaRPr lang="en-US" sz="1800">
              <a:solidFill>
                <a:srgbClr val="56127A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4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5243-848A-B64E-9286-0A37CBB378A8}" type="slidenum">
              <a:rPr lang="en-US"/>
              <a:pPr/>
              <a:t>36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Hierarchical Page Table Walk: SPARC v8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0500" y="1371600"/>
            <a:ext cx="8724900" cy="4506967"/>
            <a:chOff x="190500" y="1371600"/>
            <a:chExt cx="8724900" cy="4506967"/>
          </a:xfrm>
        </p:grpSpPr>
        <p:sp>
          <p:nvSpPr>
            <p:cNvPr id="1638403" name="Rectangle 3"/>
            <p:cNvSpPr>
              <a:spLocks noChangeArrowheads="1"/>
            </p:cNvSpPr>
            <p:nvPr/>
          </p:nvSpPr>
          <p:spPr bwMode="auto">
            <a:xfrm>
              <a:off x="4483100" y="5202238"/>
              <a:ext cx="4432300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600" dirty="0">
                  <a:latin typeface="Verdana" charset="0"/>
                  <a:ea typeface="굴림" charset="-127"/>
                  <a:cs typeface="굴림" charset="-127"/>
                </a:rPr>
                <a:t>31 			      </a:t>
              </a:r>
              <a:r>
                <a:rPr lang="en-US" altLang="ko-KR" sz="1600" dirty="0" smtClean="0">
                  <a:latin typeface="Verdana" charset="0"/>
                  <a:ea typeface="굴림" charset="-127"/>
                  <a:cs typeface="굴림" charset="-127"/>
                </a:rPr>
                <a:t>				11       </a:t>
              </a:r>
              <a:r>
                <a:rPr lang="en-US" altLang="ko-KR" sz="1600" dirty="0">
                  <a:latin typeface="Verdana" charset="0"/>
                  <a:ea typeface="굴림" charset="-127"/>
                  <a:cs typeface="굴림" charset="-127"/>
                </a:rPr>
                <a:t>0</a:t>
              </a:r>
            </a:p>
          </p:txBody>
        </p:sp>
        <p:sp>
          <p:nvSpPr>
            <p:cNvPr id="1638404" name="Rectangle 4"/>
            <p:cNvSpPr>
              <a:spLocks noChangeArrowheads="1"/>
            </p:cNvSpPr>
            <p:nvPr/>
          </p:nvSpPr>
          <p:spPr bwMode="auto">
            <a:xfrm>
              <a:off x="4522788" y="5503863"/>
              <a:ext cx="3249612" cy="355600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05" name="Rectangle 5"/>
            <p:cNvSpPr>
              <a:spLocks noChangeArrowheads="1"/>
            </p:cNvSpPr>
            <p:nvPr/>
          </p:nvSpPr>
          <p:spPr bwMode="auto">
            <a:xfrm>
              <a:off x="4510088" y="5495925"/>
              <a:ext cx="4176712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06" name="Rectangle 6"/>
            <p:cNvSpPr>
              <a:spLocks noChangeArrowheads="1"/>
            </p:cNvSpPr>
            <p:nvPr/>
          </p:nvSpPr>
          <p:spPr bwMode="auto">
            <a:xfrm>
              <a:off x="2679700" y="1371600"/>
              <a:ext cx="3416300" cy="355600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07" name="Rectangle 7"/>
            <p:cNvSpPr>
              <a:spLocks noChangeArrowheads="1"/>
            </p:cNvSpPr>
            <p:nvPr/>
          </p:nvSpPr>
          <p:spPr bwMode="auto">
            <a:xfrm>
              <a:off x="533400" y="1397000"/>
              <a:ext cx="2119313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200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Virtual Address</a:t>
              </a:r>
            </a:p>
          </p:txBody>
        </p:sp>
        <p:sp>
          <p:nvSpPr>
            <p:cNvPr id="1638408" name="Rectangle 8"/>
            <p:cNvSpPr>
              <a:spLocks noChangeArrowheads="1"/>
            </p:cNvSpPr>
            <p:nvPr/>
          </p:nvSpPr>
          <p:spPr bwMode="auto">
            <a:xfrm>
              <a:off x="2689225" y="1376363"/>
              <a:ext cx="4546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09" name="Line 9"/>
            <p:cNvSpPr>
              <a:spLocks noChangeShapeType="1"/>
            </p:cNvSpPr>
            <p:nvPr/>
          </p:nvSpPr>
          <p:spPr bwMode="auto">
            <a:xfrm>
              <a:off x="6105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10" name="Line 10"/>
            <p:cNvSpPr>
              <a:spLocks noChangeShapeType="1"/>
            </p:cNvSpPr>
            <p:nvPr/>
          </p:nvSpPr>
          <p:spPr bwMode="auto">
            <a:xfrm>
              <a:off x="4962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11" name="Line 11"/>
            <p:cNvSpPr>
              <a:spLocks noChangeShapeType="1"/>
            </p:cNvSpPr>
            <p:nvPr/>
          </p:nvSpPr>
          <p:spPr bwMode="auto">
            <a:xfrm>
              <a:off x="3819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12" name="Rectangle 12"/>
            <p:cNvSpPr>
              <a:spLocks noChangeArrowheads="1"/>
            </p:cNvSpPr>
            <p:nvPr/>
          </p:nvSpPr>
          <p:spPr bwMode="auto">
            <a:xfrm>
              <a:off x="2674938" y="1392238"/>
              <a:ext cx="4530087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600" dirty="0">
                  <a:latin typeface="Verdana" charset="0"/>
                  <a:ea typeface="굴림" charset="-127"/>
                  <a:cs typeface="굴림" charset="-127"/>
                </a:rPr>
                <a:t>Index 1	    Index 2      Index 3       Offset</a:t>
              </a:r>
            </a:p>
          </p:txBody>
        </p:sp>
        <p:sp>
          <p:nvSpPr>
            <p:cNvPr id="1638413" name="Rectangle 13"/>
            <p:cNvSpPr>
              <a:spLocks noChangeArrowheads="1"/>
            </p:cNvSpPr>
            <p:nvPr/>
          </p:nvSpPr>
          <p:spPr bwMode="auto">
            <a:xfrm>
              <a:off x="2514600" y="1676400"/>
              <a:ext cx="4963499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600" dirty="0">
                  <a:latin typeface="Verdana" charset="0"/>
                  <a:ea typeface="굴림" charset="-127"/>
                  <a:cs typeface="굴림" charset="-127"/>
                </a:rPr>
                <a:t>31 </a:t>
              </a:r>
              <a:r>
                <a:rPr lang="en-US" altLang="ko-KR" sz="1600" dirty="0" smtClean="0">
                  <a:latin typeface="Verdana" charset="0"/>
                  <a:ea typeface="굴림" charset="-127"/>
                  <a:cs typeface="굴림" charset="-127"/>
                </a:rPr>
                <a:t>           </a:t>
              </a:r>
              <a:r>
                <a:rPr lang="en-US" altLang="ko-KR" sz="1600" dirty="0">
                  <a:latin typeface="Verdana" charset="0"/>
                  <a:ea typeface="굴림" charset="-127"/>
                  <a:cs typeface="굴림" charset="-127"/>
                </a:rPr>
                <a:t>23            17             11         </a:t>
              </a:r>
              <a:r>
                <a:rPr lang="en-US" altLang="ko-KR" sz="1600" dirty="0" smtClean="0">
                  <a:latin typeface="Verdana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600" dirty="0">
                  <a:latin typeface="Verdana" charset="0"/>
                  <a:ea typeface="굴림" charset="-127"/>
                  <a:cs typeface="굴림" charset="-127"/>
                </a:rPr>
                <a:t>0</a:t>
              </a:r>
            </a:p>
          </p:txBody>
        </p:sp>
        <p:sp>
          <p:nvSpPr>
            <p:cNvPr id="1638414" name="Rectangle 14"/>
            <p:cNvSpPr>
              <a:spLocks noChangeArrowheads="1"/>
            </p:cNvSpPr>
            <p:nvPr/>
          </p:nvSpPr>
          <p:spPr bwMode="auto">
            <a:xfrm>
              <a:off x="203200" y="1970088"/>
              <a:ext cx="1044575" cy="847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Context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Table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Register</a:t>
              </a:r>
            </a:p>
          </p:txBody>
        </p:sp>
        <p:sp>
          <p:nvSpPr>
            <p:cNvPr id="1638415" name="Rectangle 15"/>
            <p:cNvSpPr>
              <a:spLocks noChangeArrowheads="1"/>
            </p:cNvSpPr>
            <p:nvPr/>
          </p:nvSpPr>
          <p:spPr bwMode="auto">
            <a:xfrm>
              <a:off x="190500" y="2984500"/>
              <a:ext cx="1044575" cy="6032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Context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Register</a:t>
              </a:r>
            </a:p>
          </p:txBody>
        </p:sp>
        <p:sp>
          <p:nvSpPr>
            <p:cNvPr id="1638416" name="Rectangle 16"/>
            <p:cNvSpPr>
              <a:spLocks noChangeArrowheads="1"/>
            </p:cNvSpPr>
            <p:nvPr/>
          </p:nvSpPr>
          <p:spPr bwMode="auto">
            <a:xfrm>
              <a:off x="1622425" y="2366963"/>
              <a:ext cx="889000" cy="1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17" name="Line 17"/>
            <p:cNvSpPr>
              <a:spLocks noChangeShapeType="1"/>
            </p:cNvSpPr>
            <p:nvPr/>
          </p:nvSpPr>
          <p:spPr bwMode="auto">
            <a:xfrm>
              <a:off x="1622425" y="28876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18" name="Line 18"/>
            <p:cNvSpPr>
              <a:spLocks noChangeShapeType="1"/>
            </p:cNvSpPr>
            <p:nvPr/>
          </p:nvSpPr>
          <p:spPr bwMode="auto">
            <a:xfrm>
              <a:off x="1622425" y="31162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19" name="Rectangle 19"/>
            <p:cNvSpPr>
              <a:spLocks noChangeArrowheads="1"/>
            </p:cNvSpPr>
            <p:nvPr/>
          </p:nvSpPr>
          <p:spPr bwMode="auto">
            <a:xfrm>
              <a:off x="1565275" y="2835275"/>
              <a:ext cx="958850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root ptr</a:t>
              </a:r>
            </a:p>
          </p:txBody>
        </p:sp>
        <p:sp>
          <p:nvSpPr>
            <p:cNvPr id="1638420" name="Line 20"/>
            <p:cNvSpPr>
              <a:spLocks noChangeShapeType="1"/>
            </p:cNvSpPr>
            <p:nvPr/>
          </p:nvSpPr>
          <p:spPr bwMode="auto">
            <a:xfrm>
              <a:off x="1241425" y="2430463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21" name="Line 21"/>
            <p:cNvSpPr>
              <a:spLocks noChangeShapeType="1"/>
            </p:cNvSpPr>
            <p:nvPr/>
          </p:nvSpPr>
          <p:spPr bwMode="auto">
            <a:xfrm>
              <a:off x="1241425" y="3040063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22" name="Rectangle 22"/>
            <p:cNvSpPr>
              <a:spLocks noChangeArrowheads="1"/>
            </p:cNvSpPr>
            <p:nvPr/>
          </p:nvSpPr>
          <p:spPr bwMode="auto">
            <a:xfrm>
              <a:off x="3222625" y="2900363"/>
              <a:ext cx="889000" cy="1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23" name="Line 23"/>
            <p:cNvSpPr>
              <a:spLocks noChangeShapeType="1"/>
            </p:cNvSpPr>
            <p:nvPr/>
          </p:nvSpPr>
          <p:spPr bwMode="auto">
            <a:xfrm>
              <a:off x="3222625" y="35734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24" name="Line 24"/>
            <p:cNvSpPr>
              <a:spLocks noChangeShapeType="1"/>
            </p:cNvSpPr>
            <p:nvPr/>
          </p:nvSpPr>
          <p:spPr bwMode="auto">
            <a:xfrm>
              <a:off x="3222625" y="38020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25" name="Rectangle 25"/>
            <p:cNvSpPr>
              <a:spLocks noChangeArrowheads="1"/>
            </p:cNvSpPr>
            <p:nvPr/>
          </p:nvSpPr>
          <p:spPr bwMode="auto">
            <a:xfrm>
              <a:off x="3424238" y="3521075"/>
              <a:ext cx="550862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PTP</a:t>
              </a:r>
            </a:p>
          </p:txBody>
        </p:sp>
        <p:sp>
          <p:nvSpPr>
            <p:cNvPr id="1638426" name="Line 26"/>
            <p:cNvSpPr>
              <a:spLocks noChangeShapeType="1"/>
            </p:cNvSpPr>
            <p:nvPr/>
          </p:nvSpPr>
          <p:spPr bwMode="auto">
            <a:xfrm>
              <a:off x="2536825" y="2963863"/>
              <a:ext cx="660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27" name="Line 27"/>
            <p:cNvSpPr>
              <a:spLocks noChangeShapeType="1"/>
            </p:cNvSpPr>
            <p:nvPr/>
          </p:nvSpPr>
          <p:spPr bwMode="auto">
            <a:xfrm>
              <a:off x="4137025" y="3649663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28" name="Rectangle 28"/>
            <p:cNvSpPr>
              <a:spLocks noChangeArrowheads="1"/>
            </p:cNvSpPr>
            <p:nvPr/>
          </p:nvSpPr>
          <p:spPr bwMode="auto">
            <a:xfrm>
              <a:off x="4670425" y="3586163"/>
              <a:ext cx="889000" cy="10112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29" name="Line 29"/>
            <p:cNvSpPr>
              <a:spLocks noChangeShapeType="1"/>
            </p:cNvSpPr>
            <p:nvPr/>
          </p:nvSpPr>
          <p:spPr bwMode="auto">
            <a:xfrm>
              <a:off x="4670425" y="38782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30" name="Line 30"/>
            <p:cNvSpPr>
              <a:spLocks noChangeShapeType="1"/>
            </p:cNvSpPr>
            <p:nvPr/>
          </p:nvSpPr>
          <p:spPr bwMode="auto">
            <a:xfrm>
              <a:off x="4670425" y="41068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31" name="Rectangle 31"/>
            <p:cNvSpPr>
              <a:spLocks noChangeArrowheads="1"/>
            </p:cNvSpPr>
            <p:nvPr/>
          </p:nvSpPr>
          <p:spPr bwMode="auto">
            <a:xfrm>
              <a:off x="4872038" y="3819525"/>
              <a:ext cx="550862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PTP</a:t>
              </a:r>
            </a:p>
          </p:txBody>
        </p:sp>
        <p:sp>
          <p:nvSpPr>
            <p:cNvPr id="1638432" name="Line 32"/>
            <p:cNvSpPr>
              <a:spLocks noChangeShapeType="1"/>
            </p:cNvSpPr>
            <p:nvPr/>
          </p:nvSpPr>
          <p:spPr bwMode="auto">
            <a:xfrm>
              <a:off x="5584825" y="3954463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33" name="Rectangle 33"/>
            <p:cNvSpPr>
              <a:spLocks noChangeArrowheads="1"/>
            </p:cNvSpPr>
            <p:nvPr/>
          </p:nvSpPr>
          <p:spPr bwMode="auto">
            <a:xfrm>
              <a:off x="6118225" y="3890963"/>
              <a:ext cx="889000" cy="10874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34" name="Line 34"/>
            <p:cNvSpPr>
              <a:spLocks noChangeShapeType="1"/>
            </p:cNvSpPr>
            <p:nvPr/>
          </p:nvSpPr>
          <p:spPr bwMode="auto">
            <a:xfrm>
              <a:off x="6118225" y="45640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35" name="Line 35"/>
            <p:cNvSpPr>
              <a:spLocks noChangeShapeType="1"/>
            </p:cNvSpPr>
            <p:nvPr/>
          </p:nvSpPr>
          <p:spPr bwMode="auto">
            <a:xfrm>
              <a:off x="6118225" y="47926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36" name="Rectangle 36"/>
            <p:cNvSpPr>
              <a:spLocks noChangeArrowheads="1"/>
            </p:cNvSpPr>
            <p:nvPr/>
          </p:nvSpPr>
          <p:spPr bwMode="auto">
            <a:xfrm>
              <a:off x="6310313" y="4510088"/>
              <a:ext cx="557212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PTE</a:t>
              </a:r>
            </a:p>
          </p:txBody>
        </p:sp>
        <p:sp>
          <p:nvSpPr>
            <p:cNvPr id="1638437" name="Rectangle 37"/>
            <p:cNvSpPr>
              <a:spLocks noChangeArrowheads="1"/>
            </p:cNvSpPr>
            <p:nvPr/>
          </p:nvSpPr>
          <p:spPr bwMode="auto">
            <a:xfrm>
              <a:off x="1371600" y="2009775"/>
              <a:ext cx="1598613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Context Table</a:t>
              </a:r>
            </a:p>
          </p:txBody>
        </p:sp>
        <p:sp>
          <p:nvSpPr>
            <p:cNvPr id="1638438" name="Rectangle 38"/>
            <p:cNvSpPr>
              <a:spLocks noChangeArrowheads="1"/>
            </p:cNvSpPr>
            <p:nvPr/>
          </p:nvSpPr>
          <p:spPr bwMode="auto">
            <a:xfrm>
              <a:off x="3119438" y="2560638"/>
              <a:ext cx="1046162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L1 Table</a:t>
              </a:r>
            </a:p>
          </p:txBody>
        </p:sp>
        <p:sp>
          <p:nvSpPr>
            <p:cNvPr id="1638439" name="Rectangle 39"/>
            <p:cNvSpPr>
              <a:spLocks noChangeArrowheads="1"/>
            </p:cNvSpPr>
            <p:nvPr/>
          </p:nvSpPr>
          <p:spPr bwMode="auto">
            <a:xfrm>
              <a:off x="4567238" y="3246438"/>
              <a:ext cx="1046162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L2 Table</a:t>
              </a:r>
            </a:p>
          </p:txBody>
        </p:sp>
        <p:sp>
          <p:nvSpPr>
            <p:cNvPr id="1638440" name="Rectangle 40"/>
            <p:cNvSpPr>
              <a:spLocks noChangeArrowheads="1"/>
            </p:cNvSpPr>
            <p:nvPr/>
          </p:nvSpPr>
          <p:spPr bwMode="auto">
            <a:xfrm>
              <a:off x="6015038" y="3551238"/>
              <a:ext cx="1046162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>
                  <a:latin typeface="Verdana" charset="0"/>
                  <a:ea typeface="굴림" charset="-127"/>
                  <a:cs typeface="굴림" charset="-127"/>
                </a:rPr>
                <a:t>L3 Table</a:t>
              </a:r>
            </a:p>
          </p:txBody>
        </p:sp>
        <p:sp>
          <p:nvSpPr>
            <p:cNvPr id="1638441" name="Freeform 41"/>
            <p:cNvSpPr>
              <a:spLocks/>
            </p:cNvSpPr>
            <p:nvPr/>
          </p:nvSpPr>
          <p:spPr bwMode="auto">
            <a:xfrm>
              <a:off x="2905125" y="1744663"/>
              <a:ext cx="306388" cy="1906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0"/>
                </a:cxn>
                <a:cxn ang="0">
                  <a:pos x="192" y="1200"/>
                </a:cxn>
              </a:cxnLst>
              <a:rect l="0" t="0" r="r" b="b"/>
              <a:pathLst>
                <a:path w="193" h="1201">
                  <a:moveTo>
                    <a:pt x="0" y="0"/>
                  </a:moveTo>
                  <a:lnTo>
                    <a:pt x="0" y="1200"/>
                  </a:lnTo>
                  <a:lnTo>
                    <a:pt x="192" y="120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42" name="Freeform 42"/>
            <p:cNvSpPr>
              <a:spLocks/>
            </p:cNvSpPr>
            <p:nvPr/>
          </p:nvSpPr>
          <p:spPr bwMode="auto">
            <a:xfrm>
              <a:off x="4276725" y="1744663"/>
              <a:ext cx="382588" cy="2211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92"/>
                </a:cxn>
                <a:cxn ang="0">
                  <a:pos x="240" y="1392"/>
                </a:cxn>
              </a:cxnLst>
              <a:rect l="0" t="0" r="r" b="b"/>
              <a:pathLst>
                <a:path w="241" h="1393">
                  <a:moveTo>
                    <a:pt x="0" y="0"/>
                  </a:moveTo>
                  <a:lnTo>
                    <a:pt x="0" y="1392"/>
                  </a:lnTo>
                  <a:lnTo>
                    <a:pt x="240" y="13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43" name="Freeform 43"/>
            <p:cNvSpPr>
              <a:spLocks/>
            </p:cNvSpPr>
            <p:nvPr/>
          </p:nvSpPr>
          <p:spPr bwMode="auto">
            <a:xfrm>
              <a:off x="5724525" y="1744663"/>
              <a:ext cx="382588" cy="2897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40" y="1824"/>
                </a:cxn>
              </a:cxnLst>
              <a:rect l="0" t="0" r="r" b="b"/>
              <a:pathLst>
                <a:path w="241" h="1825">
                  <a:moveTo>
                    <a:pt x="0" y="0"/>
                  </a:moveTo>
                  <a:lnTo>
                    <a:pt x="0" y="1824"/>
                  </a:lnTo>
                  <a:lnTo>
                    <a:pt x="240" y="182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44" name="Rectangle 44"/>
            <p:cNvSpPr>
              <a:spLocks noChangeArrowheads="1"/>
            </p:cNvSpPr>
            <p:nvPr/>
          </p:nvSpPr>
          <p:spPr bwMode="auto">
            <a:xfrm>
              <a:off x="2109788" y="5453063"/>
              <a:ext cx="2305050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2000">
                  <a:solidFill>
                    <a:srgbClr val="56127A"/>
                  </a:solidFill>
                  <a:latin typeface="Verdana" charset="0"/>
                  <a:ea typeface="굴림" charset="-127"/>
                  <a:cs typeface="굴림" charset="-127"/>
                </a:rPr>
                <a:t>Physical Address</a:t>
              </a:r>
            </a:p>
          </p:txBody>
        </p:sp>
        <p:sp>
          <p:nvSpPr>
            <p:cNvPr id="1638445" name="Rectangle 45"/>
            <p:cNvSpPr>
              <a:spLocks noChangeArrowheads="1"/>
            </p:cNvSpPr>
            <p:nvPr/>
          </p:nvSpPr>
          <p:spPr bwMode="auto">
            <a:xfrm>
              <a:off x="5343525" y="5511800"/>
              <a:ext cx="3350277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dirty="0">
                  <a:latin typeface="Verdana" charset="0"/>
                  <a:ea typeface="굴림" charset="-127"/>
                  <a:cs typeface="굴림" charset="-127"/>
                </a:rPr>
                <a:t>PPN		         </a:t>
              </a:r>
              <a:r>
                <a:rPr lang="en-US" altLang="ko-KR" dirty="0" smtClean="0">
                  <a:latin typeface="Verdana" charset="0"/>
                  <a:ea typeface="굴림" charset="-127"/>
                  <a:cs typeface="굴림" charset="-127"/>
                </a:rPr>
                <a:t>		  Offset</a:t>
              </a:r>
              <a:endParaRPr lang="en-US" altLang="ko-KR" dirty="0"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638446" name="Line 46"/>
            <p:cNvSpPr>
              <a:spLocks noChangeShapeType="1"/>
            </p:cNvSpPr>
            <p:nvPr/>
          </p:nvSpPr>
          <p:spPr bwMode="auto">
            <a:xfrm>
              <a:off x="7772400" y="5511800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47" name="Freeform 47"/>
            <p:cNvSpPr>
              <a:spLocks/>
            </p:cNvSpPr>
            <p:nvPr/>
          </p:nvSpPr>
          <p:spPr bwMode="auto">
            <a:xfrm>
              <a:off x="6553200" y="1730375"/>
              <a:ext cx="1743075" cy="3738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104" y="576"/>
                </a:cxn>
                <a:cxn ang="0">
                  <a:pos x="1104" y="2592"/>
                </a:cxn>
              </a:cxnLst>
              <a:rect l="0" t="0" r="r" b="b"/>
              <a:pathLst>
                <a:path w="1105" h="2593">
                  <a:moveTo>
                    <a:pt x="0" y="0"/>
                  </a:moveTo>
                  <a:lnTo>
                    <a:pt x="0" y="576"/>
                  </a:lnTo>
                  <a:lnTo>
                    <a:pt x="1104" y="576"/>
                  </a:lnTo>
                  <a:lnTo>
                    <a:pt x="1104" y="25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48" name="Freeform 48"/>
            <p:cNvSpPr>
              <a:spLocks/>
            </p:cNvSpPr>
            <p:nvPr/>
          </p:nvSpPr>
          <p:spPr bwMode="auto">
            <a:xfrm>
              <a:off x="5715000" y="4716463"/>
              <a:ext cx="1687513" cy="795337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1056" y="0"/>
                </a:cxn>
                <a:cxn ang="0">
                  <a:pos x="1056" y="480"/>
                </a:cxn>
                <a:cxn ang="0">
                  <a:pos x="0" y="480"/>
                </a:cxn>
                <a:cxn ang="0">
                  <a:pos x="0" y="720"/>
                </a:cxn>
              </a:cxnLst>
              <a:rect l="0" t="0" r="r" b="b"/>
              <a:pathLst>
                <a:path w="1057" h="721">
                  <a:moveTo>
                    <a:pt x="816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  <a:lnTo>
                    <a:pt x="0" y="7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8449" name="Rectangle 49"/>
          <p:cNvSpPr>
            <a:spLocks noChangeArrowheads="1"/>
          </p:cNvSpPr>
          <p:nvPr/>
        </p:nvSpPr>
        <p:spPr bwMode="auto">
          <a:xfrm>
            <a:off x="457200" y="6019800"/>
            <a:ext cx="825658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MMU does this table walk in hardware on a TLB miss</a:t>
            </a:r>
          </a:p>
        </p:txBody>
      </p:sp>
    </p:spTree>
    <p:extLst>
      <p:ext uri="{BB962C8B-B14F-4D97-AF65-F5344CB8AC3E}">
        <p14:creationId xmlns:p14="http://schemas.microsoft.com/office/powerpoint/2010/main" val="2201856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8F-B68F-E348-AB5E-213A526F8E08}" type="slidenum">
              <a:rPr lang="en-US"/>
              <a:pPr/>
              <a:t>37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39175" cy="831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Page-Based Virtual-Memory </a:t>
            </a:r>
            <a:r>
              <a:rPr lang="en-US" dirty="0"/>
              <a:t>Machine</a:t>
            </a:r>
            <a:br>
              <a:rPr lang="en-US" dirty="0"/>
            </a:br>
            <a:r>
              <a:rPr lang="en-US" sz="2400" dirty="0"/>
              <a:t>(Hardware </a:t>
            </a:r>
            <a:r>
              <a:rPr lang="en-US" sz="2400" dirty="0" smtClean="0"/>
              <a:t>Page-Table </a:t>
            </a:r>
            <a:r>
              <a:rPr lang="en-US" sz="2400" dirty="0"/>
              <a:t>Walk)</a:t>
            </a:r>
            <a:endParaRPr lang="en-US" dirty="0"/>
          </a:p>
        </p:txBody>
      </p:sp>
      <p:sp>
        <p:nvSpPr>
          <p:cNvPr id="1691652" name="Line 4"/>
          <p:cNvSpPr>
            <a:spLocks noChangeShapeType="1"/>
          </p:cNvSpPr>
          <p:nvPr/>
        </p:nvSpPr>
        <p:spPr bwMode="auto">
          <a:xfrm>
            <a:off x="5410200" y="285908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53" name="Line 5"/>
          <p:cNvSpPr>
            <a:spLocks noChangeShapeType="1"/>
          </p:cNvSpPr>
          <p:nvPr/>
        </p:nvSpPr>
        <p:spPr bwMode="auto">
          <a:xfrm>
            <a:off x="685800" y="2859087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2249487"/>
            <a:ext cx="304800" cy="1219200"/>
            <a:chOff x="336" y="1200"/>
            <a:chExt cx="144" cy="720"/>
          </a:xfrm>
        </p:grpSpPr>
        <p:sp>
          <p:nvSpPr>
            <p:cNvPr id="1691655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PC</a:t>
              </a:r>
            </a:p>
          </p:txBody>
        </p:sp>
        <p:sp>
          <p:nvSpPr>
            <p:cNvPr id="1691656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1657" name="Rectangle 9"/>
          <p:cNvSpPr>
            <a:spLocks noChangeArrowheads="1"/>
          </p:cNvSpPr>
          <p:nvPr/>
        </p:nvSpPr>
        <p:spPr bwMode="auto">
          <a:xfrm>
            <a:off x="990600" y="2325687"/>
            <a:ext cx="762000" cy="990600"/>
          </a:xfrm>
          <a:prstGeom prst="rect">
            <a:avLst/>
          </a:prstGeom>
          <a:solidFill>
            <a:srgbClr val="FFA74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Inst. TLB</a:t>
            </a:r>
          </a:p>
        </p:txBody>
      </p:sp>
      <p:sp>
        <p:nvSpPr>
          <p:cNvPr id="1691658" name="Rectangle 10"/>
          <p:cNvSpPr>
            <a:spLocks noChangeArrowheads="1"/>
          </p:cNvSpPr>
          <p:nvPr/>
        </p:nvSpPr>
        <p:spPr bwMode="auto">
          <a:xfrm>
            <a:off x="1981200" y="2478087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Inst. Cache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2249487"/>
            <a:ext cx="304800" cy="1219200"/>
            <a:chOff x="336" y="1200"/>
            <a:chExt cx="144" cy="720"/>
          </a:xfrm>
        </p:grpSpPr>
        <p:sp>
          <p:nvSpPr>
            <p:cNvPr id="1691660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1691661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1662" name="Rectangle 14"/>
          <p:cNvSpPr>
            <a:spLocks noChangeArrowheads="1"/>
          </p:cNvSpPr>
          <p:nvPr/>
        </p:nvSpPr>
        <p:spPr bwMode="auto">
          <a:xfrm>
            <a:off x="3429000" y="2325687"/>
            <a:ext cx="1066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Decode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72000" y="2249487"/>
            <a:ext cx="304800" cy="1219200"/>
            <a:chOff x="336" y="1200"/>
            <a:chExt cx="144" cy="720"/>
          </a:xfrm>
        </p:grpSpPr>
        <p:sp>
          <p:nvSpPr>
            <p:cNvPr id="1691664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691665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1666" name="Freeform 18"/>
          <p:cNvSpPr>
            <a:spLocks/>
          </p:cNvSpPr>
          <p:nvPr/>
        </p:nvSpPr>
        <p:spPr bwMode="auto">
          <a:xfrm>
            <a:off x="5029200" y="2325687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486400" y="2249487"/>
            <a:ext cx="304800" cy="1219200"/>
            <a:chOff x="336" y="1200"/>
            <a:chExt cx="144" cy="720"/>
          </a:xfrm>
        </p:grpSpPr>
        <p:sp>
          <p:nvSpPr>
            <p:cNvPr id="1691668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M</a:t>
              </a:r>
            </a:p>
          </p:txBody>
        </p:sp>
        <p:sp>
          <p:nvSpPr>
            <p:cNvPr id="1691669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1671" name="Rectangle 23"/>
          <p:cNvSpPr>
            <a:spLocks noChangeArrowheads="1"/>
          </p:cNvSpPr>
          <p:nvPr/>
        </p:nvSpPr>
        <p:spPr bwMode="auto">
          <a:xfrm>
            <a:off x="7162800" y="2478087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Data Cache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229600" y="2249487"/>
            <a:ext cx="304800" cy="1219200"/>
            <a:chOff x="336" y="1200"/>
            <a:chExt cx="144" cy="720"/>
          </a:xfrm>
        </p:grpSpPr>
        <p:sp>
          <p:nvSpPr>
            <p:cNvPr id="1691673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W</a:t>
              </a:r>
            </a:p>
          </p:txBody>
        </p:sp>
        <p:sp>
          <p:nvSpPr>
            <p:cNvPr id="1691674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1675" name="Line 27"/>
          <p:cNvSpPr>
            <a:spLocks noChangeShapeType="1"/>
          </p:cNvSpPr>
          <p:nvPr/>
        </p:nvSpPr>
        <p:spPr bwMode="auto">
          <a:xfrm>
            <a:off x="4876800" y="25542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76" name="Line 28"/>
          <p:cNvSpPr>
            <a:spLocks noChangeShapeType="1"/>
          </p:cNvSpPr>
          <p:nvPr/>
        </p:nvSpPr>
        <p:spPr bwMode="auto">
          <a:xfrm>
            <a:off x="4876800" y="31638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77" name="Text Box 29"/>
          <p:cNvSpPr txBox="1">
            <a:spLocks noChangeArrowheads="1"/>
          </p:cNvSpPr>
          <p:nvPr/>
        </p:nvSpPr>
        <p:spPr bwMode="auto">
          <a:xfrm>
            <a:off x="5081588" y="2706687"/>
            <a:ext cx="3508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1691678" name="Line 30"/>
          <p:cNvSpPr>
            <a:spLocks noChangeShapeType="1"/>
          </p:cNvSpPr>
          <p:nvPr/>
        </p:nvSpPr>
        <p:spPr bwMode="auto">
          <a:xfrm flipV="1">
            <a:off x="1295400" y="1716087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79" name="Line 31"/>
          <p:cNvSpPr>
            <a:spLocks noChangeShapeType="1"/>
          </p:cNvSpPr>
          <p:nvPr/>
        </p:nvSpPr>
        <p:spPr bwMode="auto">
          <a:xfrm flipV="1">
            <a:off x="6477000" y="1716087"/>
            <a:ext cx="0" cy="650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80" name="Text Box 32"/>
          <p:cNvSpPr txBox="1">
            <a:spLocks noChangeArrowheads="1"/>
          </p:cNvSpPr>
          <p:nvPr/>
        </p:nvSpPr>
        <p:spPr bwMode="auto">
          <a:xfrm>
            <a:off x="304800" y="1106487"/>
            <a:ext cx="25177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56127A"/>
                </a:solidFill>
              </a:rPr>
              <a:t>Page Fault?</a:t>
            </a:r>
          </a:p>
          <a:p>
            <a:r>
              <a:rPr lang="en-US" i="1">
                <a:solidFill>
                  <a:srgbClr val="56127A"/>
                </a:solidFill>
              </a:rPr>
              <a:t>Protection violation?</a:t>
            </a:r>
            <a:endParaRPr lang="en-US">
              <a:solidFill>
                <a:srgbClr val="56127A"/>
              </a:solidFill>
            </a:endParaRPr>
          </a:p>
        </p:txBody>
      </p:sp>
      <p:sp>
        <p:nvSpPr>
          <p:cNvPr id="1691681" name="Text Box 33"/>
          <p:cNvSpPr txBox="1">
            <a:spLocks noChangeArrowheads="1"/>
          </p:cNvSpPr>
          <p:nvPr/>
        </p:nvSpPr>
        <p:spPr bwMode="auto">
          <a:xfrm>
            <a:off x="5334000" y="1106487"/>
            <a:ext cx="25177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56127A"/>
                </a:solidFill>
              </a:rPr>
              <a:t>Page Fault?</a:t>
            </a:r>
          </a:p>
          <a:p>
            <a:r>
              <a:rPr lang="en-US" i="1">
                <a:solidFill>
                  <a:srgbClr val="56127A"/>
                </a:solidFill>
              </a:rPr>
              <a:t>Protection violation?</a:t>
            </a:r>
            <a:endParaRPr lang="en-US">
              <a:solidFill>
                <a:srgbClr val="56127A"/>
              </a:solidFill>
            </a:endParaRPr>
          </a:p>
        </p:txBody>
      </p:sp>
      <p:sp>
        <p:nvSpPr>
          <p:cNvPr id="1691682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1003300" y="5943600"/>
            <a:ext cx="7683500" cy="406400"/>
          </a:xfrm>
        </p:spPr>
        <p:txBody>
          <a:bodyPr/>
          <a:lstStyle/>
          <a:p>
            <a:r>
              <a:rPr lang="en-US" sz="2000" dirty="0"/>
              <a:t>Assumes page tables held in </a:t>
            </a:r>
            <a:r>
              <a:rPr lang="en-US" sz="2000" dirty="0" err="1"/>
              <a:t>untranslated</a:t>
            </a:r>
            <a:r>
              <a:rPr lang="en-US" sz="2000" dirty="0"/>
              <a:t> physical memory</a:t>
            </a:r>
          </a:p>
        </p:txBody>
      </p:sp>
      <p:sp>
        <p:nvSpPr>
          <p:cNvPr id="1691670" name="Rectangle 22"/>
          <p:cNvSpPr>
            <a:spLocks noChangeArrowheads="1"/>
          </p:cNvSpPr>
          <p:nvPr/>
        </p:nvSpPr>
        <p:spPr bwMode="auto">
          <a:xfrm>
            <a:off x="6096000" y="2325687"/>
            <a:ext cx="762000" cy="990600"/>
          </a:xfrm>
          <a:prstGeom prst="rect">
            <a:avLst/>
          </a:prstGeom>
          <a:solidFill>
            <a:srgbClr val="FFA74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Data TLB</a:t>
            </a:r>
          </a:p>
        </p:txBody>
      </p:sp>
      <p:sp>
        <p:nvSpPr>
          <p:cNvPr id="1691683" name="Rectangle 35"/>
          <p:cNvSpPr>
            <a:spLocks noChangeArrowheads="1"/>
          </p:cNvSpPr>
          <p:nvPr/>
        </p:nvSpPr>
        <p:spPr bwMode="auto">
          <a:xfrm>
            <a:off x="3429000" y="5526087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Main Memory (DRAM)</a:t>
            </a:r>
          </a:p>
        </p:txBody>
      </p:sp>
      <p:sp>
        <p:nvSpPr>
          <p:cNvPr id="1691684" name="Rectangle 36"/>
          <p:cNvSpPr>
            <a:spLocks noChangeArrowheads="1"/>
          </p:cNvSpPr>
          <p:nvPr/>
        </p:nvSpPr>
        <p:spPr bwMode="auto">
          <a:xfrm>
            <a:off x="3733800" y="4459287"/>
            <a:ext cx="2667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Memory Controller</a:t>
            </a:r>
          </a:p>
        </p:txBody>
      </p:sp>
      <p:sp>
        <p:nvSpPr>
          <p:cNvPr id="1691685" name="Freeform 37"/>
          <p:cNvSpPr>
            <a:spLocks/>
          </p:cNvSpPr>
          <p:nvPr/>
        </p:nvSpPr>
        <p:spPr bwMode="auto">
          <a:xfrm>
            <a:off x="6400800" y="3163887"/>
            <a:ext cx="1371600" cy="1600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86" name="Freeform 38"/>
          <p:cNvSpPr>
            <a:spLocks/>
          </p:cNvSpPr>
          <p:nvPr/>
        </p:nvSpPr>
        <p:spPr bwMode="auto">
          <a:xfrm flipH="1">
            <a:off x="2438400" y="3163887"/>
            <a:ext cx="1295400" cy="1600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87" name="Line 39"/>
          <p:cNvSpPr>
            <a:spLocks noChangeShapeType="1"/>
          </p:cNvSpPr>
          <p:nvPr/>
        </p:nvSpPr>
        <p:spPr bwMode="auto">
          <a:xfrm>
            <a:off x="5105400" y="5068887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88" name="Text Box 40"/>
          <p:cNvSpPr txBox="1">
            <a:spLocks noChangeArrowheads="1"/>
          </p:cNvSpPr>
          <p:nvPr/>
        </p:nvSpPr>
        <p:spPr bwMode="auto">
          <a:xfrm>
            <a:off x="7696200" y="4419600"/>
            <a:ext cx="1116013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691689" name="Text Box 41"/>
          <p:cNvSpPr txBox="1">
            <a:spLocks noChangeArrowheads="1"/>
          </p:cNvSpPr>
          <p:nvPr/>
        </p:nvSpPr>
        <p:spPr bwMode="auto">
          <a:xfrm>
            <a:off x="1474787" y="4495800"/>
            <a:ext cx="1116013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691690" name="Text Box 42"/>
          <p:cNvSpPr txBox="1">
            <a:spLocks noChangeArrowheads="1"/>
          </p:cNvSpPr>
          <p:nvPr/>
        </p:nvSpPr>
        <p:spPr bwMode="auto">
          <a:xfrm>
            <a:off x="5181600" y="5105400"/>
            <a:ext cx="24384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691694" name="Text Box 46"/>
          <p:cNvSpPr txBox="1">
            <a:spLocks noChangeArrowheads="1"/>
          </p:cNvSpPr>
          <p:nvPr/>
        </p:nvSpPr>
        <p:spPr bwMode="auto">
          <a:xfrm>
            <a:off x="1676400" y="1944687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Physical Address</a:t>
            </a:r>
          </a:p>
        </p:txBody>
      </p:sp>
      <p:sp>
        <p:nvSpPr>
          <p:cNvPr id="1691696" name="Rectangle 48"/>
          <p:cNvSpPr>
            <a:spLocks noChangeArrowheads="1"/>
          </p:cNvSpPr>
          <p:nvPr/>
        </p:nvSpPr>
        <p:spPr bwMode="auto">
          <a:xfrm>
            <a:off x="3429000" y="3544887"/>
            <a:ext cx="1635125" cy="4572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altLang="ko-KR" sz="1600" dirty="0" smtClean="0">
                <a:ea typeface="굴림" charset="-127"/>
                <a:cs typeface="굴림" charset="-127"/>
              </a:rPr>
              <a:t>P</a:t>
            </a:r>
            <a:r>
              <a:rPr lang="en-US" altLang="ko-KR" sz="1600" dirty="0" smtClean="0">
                <a:latin typeface="ヒラギノ角ゴ Pro W3" charset="-128"/>
                <a:ea typeface="굴림" charset="-127"/>
                <a:cs typeface="굴림" charset="-127"/>
              </a:rPr>
              <a:t>age-Table </a:t>
            </a:r>
            <a:r>
              <a:rPr lang="en-US" altLang="ko-KR" sz="1600" dirty="0">
                <a:latin typeface="ヒラギノ角ゴ Pro W3" charset="-128"/>
                <a:ea typeface="굴림" charset="-127"/>
                <a:cs typeface="굴림" charset="-127"/>
              </a:rPr>
              <a:t>Base</a:t>
            </a:r>
            <a:r>
              <a:rPr lang="en-US" altLang="ko-KR" sz="1600" dirty="0">
                <a:ea typeface="굴림" charset="-127"/>
                <a:cs typeface="굴림" charset="-127"/>
              </a:rPr>
              <a:t> Register</a:t>
            </a:r>
            <a:endParaRPr lang="en-US" dirty="0"/>
          </a:p>
        </p:txBody>
      </p:sp>
      <p:sp>
        <p:nvSpPr>
          <p:cNvPr id="1691698" name="Line 50"/>
          <p:cNvSpPr>
            <a:spLocks noChangeShapeType="1"/>
          </p:cNvSpPr>
          <p:nvPr/>
        </p:nvSpPr>
        <p:spPr bwMode="auto">
          <a:xfrm flipH="1">
            <a:off x="1828800" y="2478087"/>
            <a:ext cx="762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699" name="Text Box 51"/>
          <p:cNvSpPr txBox="1">
            <a:spLocks noChangeArrowheads="1"/>
          </p:cNvSpPr>
          <p:nvPr/>
        </p:nvSpPr>
        <p:spPr bwMode="auto">
          <a:xfrm>
            <a:off x="76200" y="1716087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Virtual Address</a:t>
            </a:r>
          </a:p>
        </p:txBody>
      </p:sp>
      <p:sp>
        <p:nvSpPr>
          <p:cNvPr id="1691700" name="Line 52"/>
          <p:cNvSpPr>
            <a:spLocks noChangeShapeType="1"/>
          </p:cNvSpPr>
          <p:nvPr/>
        </p:nvSpPr>
        <p:spPr bwMode="auto">
          <a:xfrm flipH="1" flipV="1">
            <a:off x="762000" y="2249487"/>
            <a:ext cx="76200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701" name="Text Box 53"/>
          <p:cNvSpPr txBox="1">
            <a:spLocks noChangeArrowheads="1"/>
          </p:cNvSpPr>
          <p:nvPr/>
        </p:nvSpPr>
        <p:spPr bwMode="auto">
          <a:xfrm>
            <a:off x="6781800" y="1944687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Physical Address</a:t>
            </a:r>
          </a:p>
        </p:txBody>
      </p:sp>
      <p:sp>
        <p:nvSpPr>
          <p:cNvPr id="1691702" name="Line 54"/>
          <p:cNvSpPr>
            <a:spLocks noChangeShapeType="1"/>
          </p:cNvSpPr>
          <p:nvPr/>
        </p:nvSpPr>
        <p:spPr bwMode="auto">
          <a:xfrm flipH="1">
            <a:off x="6961188" y="2478087"/>
            <a:ext cx="49212" cy="4095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703" name="Text Box 55"/>
          <p:cNvSpPr txBox="1">
            <a:spLocks noChangeArrowheads="1"/>
          </p:cNvSpPr>
          <p:nvPr/>
        </p:nvSpPr>
        <p:spPr bwMode="auto">
          <a:xfrm>
            <a:off x="5029200" y="1716087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Virtual Address</a:t>
            </a:r>
          </a:p>
        </p:txBody>
      </p:sp>
      <p:sp>
        <p:nvSpPr>
          <p:cNvPr id="1691704" name="Line 56"/>
          <p:cNvSpPr>
            <a:spLocks noChangeShapeType="1"/>
          </p:cNvSpPr>
          <p:nvPr/>
        </p:nvSpPr>
        <p:spPr bwMode="auto">
          <a:xfrm flipH="1" flipV="1">
            <a:off x="5867400" y="2173287"/>
            <a:ext cx="7620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705" name="Rectangle 57"/>
          <p:cNvSpPr>
            <a:spLocks noChangeArrowheads="1"/>
          </p:cNvSpPr>
          <p:nvPr/>
        </p:nvSpPr>
        <p:spPr bwMode="auto">
          <a:xfrm>
            <a:off x="5257800" y="3621087"/>
            <a:ext cx="2057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/>
              <a:t>Hardware Page Table Walker</a:t>
            </a:r>
          </a:p>
        </p:txBody>
      </p:sp>
      <p:sp>
        <p:nvSpPr>
          <p:cNvPr id="1691706" name="Line 58"/>
          <p:cNvSpPr>
            <a:spLocks noChangeShapeType="1"/>
          </p:cNvSpPr>
          <p:nvPr/>
        </p:nvSpPr>
        <p:spPr bwMode="auto">
          <a:xfrm>
            <a:off x="5029200" y="369728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707" name="Line 59"/>
          <p:cNvSpPr>
            <a:spLocks noChangeShapeType="1"/>
          </p:cNvSpPr>
          <p:nvPr/>
        </p:nvSpPr>
        <p:spPr bwMode="auto">
          <a:xfrm>
            <a:off x="6629400" y="331628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708" name="Text Box 60"/>
          <p:cNvSpPr txBox="1">
            <a:spLocks noChangeArrowheads="1"/>
          </p:cNvSpPr>
          <p:nvPr/>
        </p:nvSpPr>
        <p:spPr bwMode="auto">
          <a:xfrm>
            <a:off x="762000" y="3316287"/>
            <a:ext cx="80168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56127A"/>
                </a:solidFill>
              </a:rPr>
              <a:t>Miss?</a:t>
            </a:r>
            <a:endParaRPr lang="en-US"/>
          </a:p>
        </p:txBody>
      </p:sp>
      <p:sp>
        <p:nvSpPr>
          <p:cNvPr id="1691710" name="Freeform 62"/>
          <p:cNvSpPr>
            <a:spLocks/>
          </p:cNvSpPr>
          <p:nvPr/>
        </p:nvSpPr>
        <p:spPr bwMode="auto">
          <a:xfrm>
            <a:off x="7315200" y="3163887"/>
            <a:ext cx="3048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96" y="432"/>
              </a:cxn>
              <a:cxn ang="0">
                <a:pos x="96" y="0"/>
              </a:cxn>
            </a:cxnLst>
            <a:rect l="0" t="0" r="r" b="b"/>
            <a:pathLst>
              <a:path w="96" h="432">
                <a:moveTo>
                  <a:pt x="0" y="432"/>
                </a:moveTo>
                <a:lnTo>
                  <a:pt x="96" y="432"/>
                </a:lnTo>
                <a:lnTo>
                  <a:pt x="9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711" name="Line 63"/>
          <p:cNvSpPr>
            <a:spLocks noChangeShapeType="1"/>
          </p:cNvSpPr>
          <p:nvPr/>
        </p:nvSpPr>
        <p:spPr bwMode="auto">
          <a:xfrm flipV="1">
            <a:off x="6781800" y="331628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712" name="Freeform 64"/>
          <p:cNvSpPr>
            <a:spLocks/>
          </p:cNvSpPr>
          <p:nvPr/>
        </p:nvSpPr>
        <p:spPr bwMode="auto">
          <a:xfrm>
            <a:off x="1524000" y="3316287"/>
            <a:ext cx="3733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1713" name="Text Box 65"/>
          <p:cNvSpPr txBox="1">
            <a:spLocks noChangeArrowheads="1"/>
          </p:cNvSpPr>
          <p:nvPr/>
        </p:nvSpPr>
        <p:spPr bwMode="auto">
          <a:xfrm>
            <a:off x="5867400" y="3240087"/>
            <a:ext cx="80168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56127A"/>
                </a:solidFill>
              </a:rPr>
              <a:t>Miss?</a:t>
            </a:r>
            <a:endParaRPr lang="en-US"/>
          </a:p>
        </p:txBody>
      </p:sp>
      <p:sp>
        <p:nvSpPr>
          <p:cNvPr id="1691714" name="Freeform 66"/>
          <p:cNvSpPr>
            <a:spLocks/>
          </p:cNvSpPr>
          <p:nvPr/>
        </p:nvSpPr>
        <p:spPr bwMode="auto">
          <a:xfrm>
            <a:off x="1676400" y="3316287"/>
            <a:ext cx="35814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V="1">
            <a:off x="70104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54"/>
          <p:cNvSpPr>
            <a:spLocks noChangeShapeType="1"/>
          </p:cNvSpPr>
          <p:nvPr/>
        </p:nvSpPr>
        <p:spPr bwMode="auto">
          <a:xfrm>
            <a:off x="7086600" y="2514600"/>
            <a:ext cx="0" cy="9143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80" grpId="0"/>
      <p:bldP spid="16916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25A-39C5-FD43-B6C6-B620D9213523}" type="slidenum">
              <a:rPr lang="en-US"/>
              <a:pPr/>
              <a:t>38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42498" name="Line 2"/>
          <p:cNvSpPr>
            <a:spLocks noChangeShapeType="1"/>
          </p:cNvSpPr>
          <p:nvPr/>
        </p:nvSpPr>
        <p:spPr bwMode="auto">
          <a:xfrm>
            <a:off x="2057400" y="5727700"/>
            <a:ext cx="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499" name="Freeform 3"/>
          <p:cNvSpPr>
            <a:spLocks/>
          </p:cNvSpPr>
          <p:nvPr/>
        </p:nvSpPr>
        <p:spPr bwMode="auto">
          <a:xfrm>
            <a:off x="1295400" y="5203825"/>
            <a:ext cx="2667000" cy="981075"/>
          </a:xfrm>
          <a:custGeom>
            <a:avLst/>
            <a:gdLst/>
            <a:ahLst/>
            <a:cxnLst>
              <a:cxn ang="0">
                <a:pos x="1860" y="0"/>
              </a:cxn>
              <a:cxn ang="0">
                <a:pos x="1860" y="570"/>
              </a:cxn>
              <a:cxn ang="0">
                <a:pos x="60" y="564"/>
              </a:cxn>
              <a:cxn ang="0">
                <a:pos x="24" y="558"/>
              </a:cxn>
              <a:cxn ang="0">
                <a:pos x="0" y="558"/>
              </a:cxn>
            </a:cxnLst>
            <a:rect l="0" t="0" r="r" b="b"/>
            <a:pathLst>
              <a:path w="1860" h="570">
                <a:moveTo>
                  <a:pt x="1860" y="0"/>
                </a:moveTo>
                <a:lnTo>
                  <a:pt x="1860" y="570"/>
                </a:lnTo>
                <a:lnTo>
                  <a:pt x="60" y="564"/>
                </a:lnTo>
                <a:lnTo>
                  <a:pt x="24" y="558"/>
                </a:lnTo>
                <a:lnTo>
                  <a:pt x="0" y="558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00" name="Rectangle 4"/>
          <p:cNvSpPr>
            <a:spLocks noGrp="1" noChangeArrowheads="1"/>
          </p:cNvSpPr>
          <p:nvPr>
            <p:ph type="title"/>
          </p:nvPr>
        </p:nvSpPr>
        <p:spPr>
          <a:xfrm>
            <a:off x="1" y="14287"/>
            <a:ext cx="8686800" cy="1128713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charset="-127"/>
                <a:cs typeface="굴림" charset="-127"/>
              </a:rPr>
              <a:t>Address Translation:</a:t>
            </a:r>
            <a:br>
              <a:rPr lang="en-US" altLang="ko-KR" dirty="0">
                <a:ea typeface="굴림" charset="-127"/>
                <a:cs typeface="굴림" charset="-127"/>
              </a:rPr>
            </a:br>
            <a:r>
              <a:rPr lang="en-US" altLang="ko-KR" sz="2800" i="1" dirty="0">
                <a:ea typeface="굴림" charset="-127"/>
                <a:cs typeface="굴림" charset="-127"/>
              </a:rPr>
              <a:t>putting it all together</a:t>
            </a:r>
            <a:endParaRPr lang="en-US" altLang="ko-KR" sz="4000" dirty="0">
              <a:ea typeface="굴림" charset="-127"/>
              <a:cs typeface="굴림" charset="-127"/>
            </a:endParaRPr>
          </a:p>
        </p:txBody>
      </p:sp>
      <p:sp>
        <p:nvSpPr>
          <p:cNvPr id="1642501" name="Rectangle 5"/>
          <p:cNvSpPr>
            <a:spLocks noChangeArrowheads="1"/>
          </p:cNvSpPr>
          <p:nvPr/>
        </p:nvSpPr>
        <p:spPr bwMode="auto">
          <a:xfrm>
            <a:off x="3048000" y="1077913"/>
            <a:ext cx="2506663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Virtual Address</a:t>
            </a:r>
          </a:p>
        </p:txBody>
      </p:sp>
      <p:sp>
        <p:nvSpPr>
          <p:cNvPr id="1642502" name="Rectangle 6"/>
          <p:cNvSpPr>
            <a:spLocks noChangeArrowheads="1"/>
          </p:cNvSpPr>
          <p:nvPr/>
        </p:nvSpPr>
        <p:spPr bwMode="auto">
          <a:xfrm>
            <a:off x="3576638" y="1844675"/>
            <a:ext cx="1309687" cy="8445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TLB</a:t>
            </a:r>
          </a:p>
          <a:p>
            <a:pPr>
              <a:spcBef>
                <a:spcPct val="0"/>
              </a:spcBef>
            </a:pP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Lookup</a:t>
            </a:r>
          </a:p>
        </p:txBody>
      </p:sp>
      <p:sp>
        <p:nvSpPr>
          <p:cNvPr id="1642503" name="Rectangle 7" descr="90%"/>
          <p:cNvSpPr>
            <a:spLocks noChangeArrowheads="1"/>
          </p:cNvSpPr>
          <p:nvPr/>
        </p:nvSpPr>
        <p:spPr bwMode="auto">
          <a:xfrm>
            <a:off x="1636713" y="3297238"/>
            <a:ext cx="1814512" cy="84455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Page Table</a:t>
            </a:r>
          </a:p>
          <a:p>
            <a:pPr>
              <a:spcBef>
                <a:spcPct val="0"/>
              </a:spcBef>
            </a:pP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Walk</a:t>
            </a:r>
          </a:p>
        </p:txBody>
      </p:sp>
      <p:sp>
        <p:nvSpPr>
          <p:cNvPr id="1642504" name="Rectangle 8" descr="90%"/>
          <p:cNvSpPr>
            <a:spLocks noChangeArrowheads="1"/>
          </p:cNvSpPr>
          <p:nvPr/>
        </p:nvSpPr>
        <p:spPr bwMode="auto">
          <a:xfrm>
            <a:off x="3048000" y="5041900"/>
            <a:ext cx="1916113" cy="479425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Update TLB</a:t>
            </a:r>
          </a:p>
        </p:txBody>
      </p:sp>
      <p:sp>
        <p:nvSpPr>
          <p:cNvPr id="1642505" name="Rectangle 9"/>
          <p:cNvSpPr>
            <a:spLocks noChangeArrowheads="1"/>
          </p:cNvSpPr>
          <p:nvPr/>
        </p:nvSpPr>
        <p:spPr bwMode="auto">
          <a:xfrm>
            <a:off x="609600" y="4965700"/>
            <a:ext cx="2286000" cy="693738"/>
          </a:xfrm>
          <a:prstGeom prst="rect">
            <a:avLst/>
          </a:prstGeom>
          <a:solidFill>
            <a:srgbClr val="FFCC66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i="1">
                <a:latin typeface="Verdana" charset="0"/>
                <a:ea typeface="굴림" charset="-127"/>
                <a:cs typeface="굴림" charset="-127"/>
              </a:rPr>
              <a:t>Page Fault</a:t>
            </a:r>
            <a:endParaRPr lang="en-US" altLang="ko-KR" sz="2000">
              <a:latin typeface="Verdana" charset="0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800">
                <a:latin typeface="Verdana" charset="0"/>
                <a:ea typeface="굴림" charset="-127"/>
                <a:cs typeface="굴림" charset="-127"/>
              </a:rPr>
              <a:t>(OS loads page)</a:t>
            </a:r>
          </a:p>
        </p:txBody>
      </p:sp>
      <p:sp>
        <p:nvSpPr>
          <p:cNvPr id="1642506" name="Rectangle 10"/>
          <p:cNvSpPr>
            <a:spLocks noChangeArrowheads="1"/>
          </p:cNvSpPr>
          <p:nvPr/>
        </p:nvSpPr>
        <p:spPr bwMode="auto">
          <a:xfrm>
            <a:off x="5375275" y="3300413"/>
            <a:ext cx="1490663" cy="723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>
                <a:latin typeface="Verdana" charset="0"/>
                <a:ea typeface="굴림" charset="-127"/>
                <a:cs typeface="굴림" charset="-127"/>
              </a:rPr>
              <a:t>Protection</a:t>
            </a:r>
          </a:p>
          <a:p>
            <a:pPr>
              <a:spcBef>
                <a:spcPct val="0"/>
              </a:spcBef>
            </a:pPr>
            <a:r>
              <a:rPr lang="en-US" altLang="ko-KR" sz="2000">
                <a:latin typeface="Verdana" charset="0"/>
                <a:ea typeface="굴림" charset="-127"/>
                <a:cs typeface="굴림" charset="-127"/>
              </a:rPr>
              <a:t>Check</a:t>
            </a:r>
          </a:p>
        </p:txBody>
      </p:sp>
      <p:sp>
        <p:nvSpPr>
          <p:cNvPr id="1642507" name="Rectangle 11"/>
          <p:cNvSpPr>
            <a:spLocks noChangeArrowheads="1"/>
          </p:cNvSpPr>
          <p:nvPr/>
        </p:nvSpPr>
        <p:spPr bwMode="auto">
          <a:xfrm>
            <a:off x="7469188" y="5021263"/>
            <a:ext cx="1354137" cy="973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Physical</a:t>
            </a:r>
          </a:p>
          <a:p>
            <a:pPr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Address</a:t>
            </a:r>
          </a:p>
          <a:p>
            <a:pPr>
              <a:spcBef>
                <a:spcPct val="0"/>
              </a:spcBef>
            </a:pPr>
            <a:r>
              <a:rPr lang="en-US" altLang="ko-KR" sz="1800" i="1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(to cache)</a:t>
            </a:r>
          </a:p>
        </p:txBody>
      </p:sp>
      <p:sp>
        <p:nvSpPr>
          <p:cNvPr id="1642508" name="Line 12"/>
          <p:cNvSpPr>
            <a:spLocks noChangeShapeType="1"/>
          </p:cNvSpPr>
          <p:nvPr/>
        </p:nvSpPr>
        <p:spPr bwMode="auto">
          <a:xfrm>
            <a:off x="4160838" y="1508125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09" name="Freeform 13"/>
          <p:cNvSpPr>
            <a:spLocks/>
          </p:cNvSpPr>
          <p:nvPr/>
        </p:nvSpPr>
        <p:spPr bwMode="auto">
          <a:xfrm>
            <a:off x="2565400" y="2692400"/>
            <a:ext cx="1576388" cy="612775"/>
          </a:xfrm>
          <a:custGeom>
            <a:avLst/>
            <a:gdLst/>
            <a:ahLst/>
            <a:cxnLst>
              <a:cxn ang="0">
                <a:pos x="992" y="0"/>
              </a:cxn>
              <a:cxn ang="0">
                <a:pos x="992" y="136"/>
              </a:cxn>
              <a:cxn ang="0">
                <a:pos x="0" y="369"/>
              </a:cxn>
            </a:cxnLst>
            <a:rect l="0" t="0" r="r" b="b"/>
            <a:pathLst>
              <a:path w="993" h="370">
                <a:moveTo>
                  <a:pt x="992" y="0"/>
                </a:moveTo>
                <a:lnTo>
                  <a:pt x="992" y="136"/>
                </a:lnTo>
                <a:lnTo>
                  <a:pt x="0" y="3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10" name="Line 14"/>
          <p:cNvSpPr>
            <a:spLocks noChangeShapeType="1"/>
          </p:cNvSpPr>
          <p:nvPr/>
        </p:nvSpPr>
        <p:spPr bwMode="auto">
          <a:xfrm>
            <a:off x="4141788" y="2933700"/>
            <a:ext cx="2024062" cy="369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11" name="Rectangle 15"/>
          <p:cNvSpPr>
            <a:spLocks noChangeArrowheads="1"/>
          </p:cNvSpPr>
          <p:nvPr/>
        </p:nvSpPr>
        <p:spPr bwMode="auto">
          <a:xfrm>
            <a:off x="2786063" y="2749550"/>
            <a:ext cx="7048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miss</a:t>
            </a:r>
          </a:p>
        </p:txBody>
      </p:sp>
      <p:sp>
        <p:nvSpPr>
          <p:cNvPr id="1642512" name="Rectangle 16"/>
          <p:cNvSpPr>
            <a:spLocks noChangeArrowheads="1"/>
          </p:cNvSpPr>
          <p:nvPr/>
        </p:nvSpPr>
        <p:spPr bwMode="auto">
          <a:xfrm>
            <a:off x="5008563" y="2760663"/>
            <a:ext cx="477837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hit</a:t>
            </a:r>
          </a:p>
        </p:txBody>
      </p:sp>
      <p:sp>
        <p:nvSpPr>
          <p:cNvPr id="1642513" name="Freeform 17"/>
          <p:cNvSpPr>
            <a:spLocks/>
          </p:cNvSpPr>
          <p:nvPr/>
        </p:nvSpPr>
        <p:spPr bwMode="auto">
          <a:xfrm>
            <a:off x="1606550" y="4149725"/>
            <a:ext cx="890588" cy="835025"/>
          </a:xfrm>
          <a:custGeom>
            <a:avLst/>
            <a:gdLst/>
            <a:ahLst/>
            <a:cxnLst>
              <a:cxn ang="0">
                <a:pos x="560" y="0"/>
              </a:cxn>
              <a:cxn ang="0">
                <a:pos x="560" y="205"/>
              </a:cxn>
              <a:cxn ang="0">
                <a:pos x="0" y="525"/>
              </a:cxn>
            </a:cxnLst>
            <a:rect l="0" t="0" r="r" b="b"/>
            <a:pathLst>
              <a:path w="561" h="526">
                <a:moveTo>
                  <a:pt x="560" y="0"/>
                </a:moveTo>
                <a:lnTo>
                  <a:pt x="560" y="205"/>
                </a:lnTo>
                <a:lnTo>
                  <a:pt x="0" y="52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14" name="Line 18"/>
          <p:cNvSpPr>
            <a:spLocks noChangeShapeType="1"/>
          </p:cNvSpPr>
          <p:nvPr/>
        </p:nvSpPr>
        <p:spPr bwMode="auto">
          <a:xfrm>
            <a:off x="2503488" y="4497388"/>
            <a:ext cx="1077912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15" name="Rectangle 19"/>
          <p:cNvSpPr>
            <a:spLocks noChangeArrowheads="1"/>
          </p:cNvSpPr>
          <p:nvPr/>
        </p:nvSpPr>
        <p:spPr bwMode="auto">
          <a:xfrm>
            <a:off x="628650" y="4143375"/>
            <a:ext cx="3962086" cy="6488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sz="2000" b="1" dirty="0" smtClean="0">
                <a:ea typeface="굴림" charset="-127"/>
                <a:cs typeface="굴림" charset="-127"/>
              </a:rPr>
              <a:t>	</a:t>
            </a:r>
            <a:r>
              <a:rPr lang="ko-KR" altLang="en-US" sz="2000" b="1" dirty="0" smtClean="0">
                <a:ea typeface="굴림" charset="-127"/>
                <a:cs typeface="굴림" charset="-127"/>
              </a:rPr>
              <a:t>      </a:t>
            </a: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the  page is 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Ï</a:t>
            </a:r>
            <a:r>
              <a:rPr lang="en-US" altLang="ko-KR" sz="1800" dirty="0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memory	         </a:t>
            </a:r>
            <a:r>
              <a:rPr lang="en-US" altLang="ko-KR" sz="2000" dirty="0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Î</a:t>
            </a:r>
            <a:r>
              <a:rPr lang="en-US" altLang="ko-KR" sz="1800" dirty="0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1800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memory</a:t>
            </a:r>
          </a:p>
        </p:txBody>
      </p:sp>
      <p:sp>
        <p:nvSpPr>
          <p:cNvPr id="1642516" name="Freeform 20"/>
          <p:cNvSpPr>
            <a:spLocks/>
          </p:cNvSpPr>
          <p:nvPr/>
        </p:nvSpPr>
        <p:spPr bwMode="auto">
          <a:xfrm>
            <a:off x="5584825" y="4141788"/>
            <a:ext cx="530225" cy="842962"/>
          </a:xfrm>
          <a:custGeom>
            <a:avLst/>
            <a:gdLst/>
            <a:ahLst/>
            <a:cxnLst>
              <a:cxn ang="0">
                <a:pos x="333" y="0"/>
              </a:cxn>
              <a:cxn ang="0">
                <a:pos x="333" y="187"/>
              </a:cxn>
              <a:cxn ang="0">
                <a:pos x="0" y="505"/>
              </a:cxn>
            </a:cxnLst>
            <a:rect l="0" t="0" r="r" b="b"/>
            <a:pathLst>
              <a:path w="334" h="506">
                <a:moveTo>
                  <a:pt x="333" y="0"/>
                </a:moveTo>
                <a:lnTo>
                  <a:pt x="333" y="187"/>
                </a:lnTo>
                <a:lnTo>
                  <a:pt x="0" y="50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17" name="Line 21"/>
          <p:cNvSpPr>
            <a:spLocks noChangeShapeType="1"/>
          </p:cNvSpPr>
          <p:nvPr/>
        </p:nvSpPr>
        <p:spPr bwMode="auto">
          <a:xfrm>
            <a:off x="6113463" y="4468813"/>
            <a:ext cx="1914525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18" name="Rectangle 22"/>
          <p:cNvSpPr>
            <a:spLocks noChangeArrowheads="1"/>
          </p:cNvSpPr>
          <p:nvPr/>
        </p:nvSpPr>
        <p:spPr bwMode="auto">
          <a:xfrm>
            <a:off x="4876800" y="4356100"/>
            <a:ext cx="9461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denied</a:t>
            </a:r>
          </a:p>
        </p:txBody>
      </p:sp>
      <p:sp>
        <p:nvSpPr>
          <p:cNvPr id="1642519" name="Rectangle 23"/>
          <p:cNvSpPr>
            <a:spLocks noChangeArrowheads="1"/>
          </p:cNvSpPr>
          <p:nvPr/>
        </p:nvSpPr>
        <p:spPr bwMode="auto">
          <a:xfrm>
            <a:off x="7002463" y="4367213"/>
            <a:ext cx="130175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permitted</a:t>
            </a:r>
          </a:p>
        </p:txBody>
      </p:sp>
      <p:sp>
        <p:nvSpPr>
          <p:cNvPr id="1642520" name="Rectangle 24"/>
          <p:cNvSpPr>
            <a:spLocks noChangeArrowheads="1"/>
          </p:cNvSpPr>
          <p:nvPr/>
        </p:nvSpPr>
        <p:spPr bwMode="auto">
          <a:xfrm>
            <a:off x="5264150" y="4964113"/>
            <a:ext cx="1747838" cy="844550"/>
          </a:xfrm>
          <a:prstGeom prst="rect">
            <a:avLst/>
          </a:prstGeom>
          <a:solidFill>
            <a:srgbClr val="FFCC66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Protection</a:t>
            </a:r>
          </a:p>
          <a:p>
            <a:pPr>
              <a:spcBef>
                <a:spcPct val="0"/>
              </a:spcBef>
            </a:pPr>
            <a:r>
              <a:rPr lang="en-US" altLang="ko-KR" sz="2400">
                <a:latin typeface="Verdana" charset="0"/>
                <a:ea typeface="굴림" charset="-127"/>
                <a:cs typeface="굴림" charset="-127"/>
              </a:rPr>
              <a:t>Fault</a:t>
            </a:r>
          </a:p>
        </p:txBody>
      </p:sp>
      <p:sp>
        <p:nvSpPr>
          <p:cNvPr id="1642521" name="Rectangle 25"/>
          <p:cNvSpPr>
            <a:spLocks noChangeArrowheads="1"/>
          </p:cNvSpPr>
          <p:nvPr/>
        </p:nvSpPr>
        <p:spPr bwMode="auto">
          <a:xfrm>
            <a:off x="5551488" y="1644650"/>
            <a:ext cx="330200" cy="190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22" name="Rectangle 26" descr="90%"/>
          <p:cNvSpPr>
            <a:spLocks noChangeArrowheads="1"/>
          </p:cNvSpPr>
          <p:nvPr/>
        </p:nvSpPr>
        <p:spPr bwMode="auto">
          <a:xfrm>
            <a:off x="5551488" y="1936750"/>
            <a:ext cx="330200" cy="1905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23" name="Rectangle 27"/>
          <p:cNvSpPr>
            <a:spLocks noChangeArrowheads="1"/>
          </p:cNvSpPr>
          <p:nvPr/>
        </p:nvSpPr>
        <p:spPr bwMode="auto">
          <a:xfrm>
            <a:off x="5551488" y="2216150"/>
            <a:ext cx="330200" cy="190500"/>
          </a:xfrm>
          <a:prstGeom prst="rect">
            <a:avLst/>
          </a:prstGeom>
          <a:solidFill>
            <a:srgbClr val="FFCC66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24" name="Rectangle 28"/>
          <p:cNvSpPr>
            <a:spLocks noChangeArrowheads="1"/>
          </p:cNvSpPr>
          <p:nvPr/>
        </p:nvSpPr>
        <p:spPr bwMode="auto">
          <a:xfrm>
            <a:off x="6019800" y="1536700"/>
            <a:ext cx="2644775" cy="912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hardware</a:t>
            </a:r>
          </a:p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hardware or software</a:t>
            </a:r>
          </a:p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software</a:t>
            </a:r>
          </a:p>
        </p:txBody>
      </p:sp>
      <p:sp>
        <p:nvSpPr>
          <p:cNvPr id="1642525" name="Line 29"/>
          <p:cNvSpPr>
            <a:spLocks noChangeShapeType="1"/>
          </p:cNvSpPr>
          <p:nvPr/>
        </p:nvSpPr>
        <p:spPr bwMode="auto">
          <a:xfrm flipH="1">
            <a:off x="6172200" y="5803900"/>
            <a:ext cx="152400" cy="381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26" name="Text Box 30"/>
          <p:cNvSpPr txBox="1">
            <a:spLocks noChangeArrowheads="1"/>
          </p:cNvSpPr>
          <p:nvPr/>
        </p:nvSpPr>
        <p:spPr bwMode="auto">
          <a:xfrm>
            <a:off x="4800600" y="6032500"/>
            <a:ext cx="1371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b="1">
                <a:solidFill>
                  <a:srgbClr val="56127A"/>
                </a:solidFill>
                <a:latin typeface="Courier New" charset="0"/>
                <a:ea typeface="굴림" charset="-127"/>
                <a:cs typeface="굴림" charset="-127"/>
              </a:rPr>
              <a:t>SEGFAULT</a:t>
            </a:r>
          </a:p>
        </p:txBody>
      </p:sp>
      <p:sp>
        <p:nvSpPr>
          <p:cNvPr id="1642527" name="Text Box 31"/>
          <p:cNvSpPr txBox="1">
            <a:spLocks noChangeArrowheads="1"/>
          </p:cNvSpPr>
          <p:nvPr/>
        </p:nvSpPr>
        <p:spPr bwMode="auto">
          <a:xfrm>
            <a:off x="228600" y="5976938"/>
            <a:ext cx="1049338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1768609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8651-7A1A-AC43-A2E4-9D97FA2003EB}" type="slidenum">
              <a:rPr lang="en-US"/>
              <a:pPr/>
              <a:t>39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17922" name="AutoShape 2"/>
          <p:cNvSpPr>
            <a:spLocks noChangeArrowheads="1"/>
          </p:cNvSpPr>
          <p:nvPr/>
        </p:nvSpPr>
        <p:spPr bwMode="auto">
          <a:xfrm>
            <a:off x="6997700" y="3336925"/>
            <a:ext cx="1219200" cy="2133600"/>
          </a:xfrm>
          <a:prstGeom prst="can">
            <a:avLst>
              <a:gd name="adj" fmla="val 3776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title"/>
          </p:nvPr>
        </p:nvSpPr>
        <p:spPr>
          <a:xfrm>
            <a:off x="292100" y="190500"/>
            <a:ext cx="7950200" cy="10922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Modern Virtual Memory Systems</a:t>
            </a:r>
            <a:r>
              <a:rPr lang="en-US" altLang="ko-KR" sz="2000" dirty="0">
                <a:ea typeface="굴림" charset="-127"/>
                <a:cs typeface="굴림" charset="-127"/>
              </a:rPr>
              <a:t/>
            </a:r>
            <a:br>
              <a:rPr lang="en-US" altLang="ko-KR" sz="2000" dirty="0">
                <a:ea typeface="굴림" charset="-127"/>
                <a:cs typeface="굴림" charset="-127"/>
              </a:rPr>
            </a:br>
            <a:r>
              <a:rPr lang="en-US" altLang="ko-KR" sz="2000" dirty="0">
                <a:ea typeface="굴림" charset="-127"/>
                <a:cs typeface="굴림" charset="-127"/>
              </a:rPr>
              <a:t> </a:t>
            </a:r>
            <a:r>
              <a:rPr lang="en-US" altLang="ko-KR" sz="2700" i="1" dirty="0">
                <a:ea typeface="굴림" charset="-127"/>
                <a:cs typeface="굴림" charset="-127"/>
              </a:rPr>
              <a:t>Illusion of a large, private, uniform store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1617924" name="Rectangle 4"/>
          <p:cNvSpPr>
            <a:spLocks noChangeArrowheads="1"/>
          </p:cNvSpPr>
          <p:nvPr/>
        </p:nvSpPr>
        <p:spPr bwMode="auto">
          <a:xfrm>
            <a:off x="279400" y="1281113"/>
            <a:ext cx="5503863" cy="4962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Protection &amp; Privacy</a:t>
            </a:r>
          </a:p>
          <a:p>
            <a:pPr lvl="1"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several users, each with their private address space and one or more shared address spaces</a:t>
            </a:r>
          </a:p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		page table </a:t>
            </a:r>
            <a:r>
              <a:rPr lang="en-US" altLang="ko-KR" sz="2000">
                <a:solidFill>
                  <a:srgbClr val="56127A"/>
                </a:solidFill>
                <a:latin typeface="Symbol" charset="2"/>
                <a:ea typeface="굴림" charset="-127"/>
                <a:cs typeface="굴림" charset="-127"/>
              </a:rPr>
              <a:t> </a:t>
            </a: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name space</a:t>
            </a:r>
          </a:p>
          <a:p>
            <a:pPr algn="l">
              <a:spcBef>
                <a:spcPct val="0"/>
              </a:spcBef>
            </a:pPr>
            <a:endParaRPr lang="en-US" altLang="ko-KR" sz="200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  <a:p>
            <a:pPr algn="l"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Demand Paging</a:t>
            </a:r>
          </a:p>
          <a:p>
            <a:pPr lvl="1"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Provides the ability to run programs larger than the primary memory</a:t>
            </a:r>
          </a:p>
          <a:p>
            <a:pPr lvl="1" algn="l">
              <a:spcBef>
                <a:spcPct val="0"/>
              </a:spcBef>
            </a:pPr>
            <a:endParaRPr lang="en-US" altLang="ko-KR" sz="200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  <a:p>
            <a:pPr lvl="1"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Hides differences in machine configurations</a:t>
            </a:r>
          </a:p>
          <a:p>
            <a:pPr lvl="1" algn="l"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		</a:t>
            </a:r>
          </a:p>
          <a:p>
            <a:pPr algn="l">
              <a:spcBef>
                <a:spcPct val="0"/>
              </a:spcBef>
            </a:pPr>
            <a:r>
              <a:rPr lang="en-US" altLang="ko-KR" sz="2400" i="1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The price is address translation on </a:t>
            </a:r>
          </a:p>
          <a:p>
            <a:pPr algn="l">
              <a:spcBef>
                <a:spcPct val="0"/>
              </a:spcBef>
            </a:pPr>
            <a:r>
              <a:rPr lang="en-US" altLang="ko-KR" sz="2400" i="1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each memory reference</a:t>
            </a:r>
          </a:p>
        </p:txBody>
      </p:sp>
      <p:sp>
        <p:nvSpPr>
          <p:cNvPr id="1617925" name="Rectangle 5"/>
          <p:cNvSpPr>
            <a:spLocks noChangeArrowheads="1"/>
          </p:cNvSpPr>
          <p:nvPr/>
        </p:nvSpPr>
        <p:spPr bwMode="auto">
          <a:xfrm>
            <a:off x="6705600" y="1295400"/>
            <a:ext cx="812800" cy="431800"/>
          </a:xfrm>
          <a:prstGeom prst="rect">
            <a:avLst/>
          </a:prstGeom>
          <a:solidFill>
            <a:srgbClr val="FFA74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26" name="Rectangle 6"/>
          <p:cNvSpPr>
            <a:spLocks noChangeArrowheads="1"/>
          </p:cNvSpPr>
          <p:nvPr/>
        </p:nvSpPr>
        <p:spPr bwMode="auto">
          <a:xfrm>
            <a:off x="6705600" y="1752600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27" name="Rectangle 7"/>
          <p:cNvSpPr>
            <a:spLocks noChangeArrowheads="1"/>
          </p:cNvSpPr>
          <p:nvPr/>
        </p:nvSpPr>
        <p:spPr bwMode="auto">
          <a:xfrm>
            <a:off x="6858000" y="1905000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28" name="Rectangle 8"/>
          <p:cNvSpPr>
            <a:spLocks noChangeArrowheads="1"/>
          </p:cNvSpPr>
          <p:nvPr/>
        </p:nvSpPr>
        <p:spPr bwMode="auto">
          <a:xfrm>
            <a:off x="7010400" y="2057400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29" name="Rectangle 9"/>
          <p:cNvSpPr>
            <a:spLocks noChangeArrowheads="1"/>
          </p:cNvSpPr>
          <p:nvPr/>
        </p:nvSpPr>
        <p:spPr bwMode="auto">
          <a:xfrm>
            <a:off x="6858000" y="1295400"/>
            <a:ext cx="55403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OS</a:t>
            </a:r>
          </a:p>
        </p:txBody>
      </p:sp>
      <p:sp>
        <p:nvSpPr>
          <p:cNvPr id="1617930" name="Rectangle 10"/>
          <p:cNvSpPr>
            <a:spLocks noChangeArrowheads="1"/>
          </p:cNvSpPr>
          <p:nvPr/>
        </p:nvSpPr>
        <p:spPr bwMode="auto">
          <a:xfrm>
            <a:off x="6983413" y="2228850"/>
            <a:ext cx="779462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user</a:t>
            </a:r>
            <a:r>
              <a:rPr lang="en-US" altLang="ko-KR" sz="2000" baseline="-25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i</a:t>
            </a:r>
          </a:p>
        </p:txBody>
      </p:sp>
      <p:sp>
        <p:nvSpPr>
          <p:cNvPr id="1617931" name="Rectangle 11"/>
          <p:cNvSpPr>
            <a:spLocks noChangeArrowheads="1"/>
          </p:cNvSpPr>
          <p:nvPr/>
        </p:nvSpPr>
        <p:spPr bwMode="auto">
          <a:xfrm>
            <a:off x="5943600" y="4149725"/>
            <a:ext cx="6604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32" name="Line 12"/>
          <p:cNvSpPr>
            <a:spLocks noChangeShapeType="1"/>
          </p:cNvSpPr>
          <p:nvPr/>
        </p:nvSpPr>
        <p:spPr bwMode="auto">
          <a:xfrm>
            <a:off x="5943600" y="42894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33" name="Line 13"/>
          <p:cNvSpPr>
            <a:spLocks noChangeShapeType="1"/>
          </p:cNvSpPr>
          <p:nvPr/>
        </p:nvSpPr>
        <p:spPr bwMode="auto">
          <a:xfrm>
            <a:off x="5943600" y="44418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17934" name="Group 14"/>
          <p:cNvGrpSpPr>
            <a:grpSpLocks/>
          </p:cNvGrpSpPr>
          <p:nvPr/>
        </p:nvGrpSpPr>
        <p:grpSpPr bwMode="auto">
          <a:xfrm>
            <a:off x="7302500" y="3870325"/>
            <a:ext cx="660400" cy="1346200"/>
            <a:chOff x="5096" y="2384"/>
            <a:chExt cx="416" cy="848"/>
          </a:xfrm>
        </p:grpSpPr>
        <p:sp>
          <p:nvSpPr>
            <p:cNvPr id="1617935" name="Rectangle 15"/>
            <p:cNvSpPr>
              <a:spLocks noChangeArrowheads="1"/>
            </p:cNvSpPr>
            <p:nvPr/>
          </p:nvSpPr>
          <p:spPr bwMode="auto">
            <a:xfrm>
              <a:off x="5096" y="2384"/>
              <a:ext cx="416" cy="8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ko-KR" altLang="en-US" b="1" i="1">
                <a:ea typeface="굴림" charset="-127"/>
                <a:cs typeface="굴림" charset="-127"/>
              </a:endParaRPr>
            </a:p>
          </p:txBody>
        </p:sp>
        <p:sp>
          <p:nvSpPr>
            <p:cNvPr id="1617936" name="Line 16"/>
            <p:cNvSpPr>
              <a:spLocks noChangeShapeType="1"/>
            </p:cNvSpPr>
            <p:nvPr/>
          </p:nvSpPr>
          <p:spPr bwMode="auto">
            <a:xfrm>
              <a:off x="5096" y="2472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37" name="Line 17"/>
            <p:cNvSpPr>
              <a:spLocks noChangeShapeType="1"/>
            </p:cNvSpPr>
            <p:nvPr/>
          </p:nvSpPr>
          <p:spPr bwMode="auto">
            <a:xfrm>
              <a:off x="5096" y="2568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38" name="Line 18"/>
            <p:cNvSpPr>
              <a:spLocks noChangeShapeType="1"/>
            </p:cNvSpPr>
            <p:nvPr/>
          </p:nvSpPr>
          <p:spPr bwMode="auto">
            <a:xfrm>
              <a:off x="5096" y="2664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39" name="Line 19"/>
            <p:cNvSpPr>
              <a:spLocks noChangeShapeType="1"/>
            </p:cNvSpPr>
            <p:nvPr/>
          </p:nvSpPr>
          <p:spPr bwMode="auto">
            <a:xfrm>
              <a:off x="5096" y="2760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40" name="Line 20"/>
            <p:cNvSpPr>
              <a:spLocks noChangeShapeType="1"/>
            </p:cNvSpPr>
            <p:nvPr/>
          </p:nvSpPr>
          <p:spPr bwMode="auto">
            <a:xfrm>
              <a:off x="5096" y="2856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41" name="Line 21"/>
            <p:cNvSpPr>
              <a:spLocks noChangeShapeType="1"/>
            </p:cNvSpPr>
            <p:nvPr/>
          </p:nvSpPr>
          <p:spPr bwMode="auto">
            <a:xfrm>
              <a:off x="5096" y="2952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42" name="Line 22"/>
            <p:cNvSpPr>
              <a:spLocks noChangeShapeType="1"/>
            </p:cNvSpPr>
            <p:nvPr/>
          </p:nvSpPr>
          <p:spPr bwMode="auto">
            <a:xfrm>
              <a:off x="5096" y="3048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43" name="Line 23"/>
            <p:cNvSpPr>
              <a:spLocks noChangeShapeType="1"/>
            </p:cNvSpPr>
            <p:nvPr/>
          </p:nvSpPr>
          <p:spPr bwMode="auto">
            <a:xfrm>
              <a:off x="5096" y="3144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7944" name="Line 24"/>
          <p:cNvSpPr>
            <a:spLocks noChangeShapeType="1"/>
          </p:cNvSpPr>
          <p:nvPr/>
        </p:nvSpPr>
        <p:spPr bwMode="auto">
          <a:xfrm>
            <a:off x="5943600" y="45942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17945" name="Group 25"/>
          <p:cNvGrpSpPr>
            <a:grpSpLocks/>
          </p:cNvGrpSpPr>
          <p:nvPr/>
        </p:nvGrpSpPr>
        <p:grpSpPr bwMode="auto">
          <a:xfrm>
            <a:off x="6553200" y="3962400"/>
            <a:ext cx="833438" cy="892175"/>
            <a:chOff x="4616" y="2602"/>
            <a:chExt cx="525" cy="562"/>
          </a:xfrm>
        </p:grpSpPr>
        <p:sp>
          <p:nvSpPr>
            <p:cNvPr id="1617946" name="Line 26"/>
            <p:cNvSpPr>
              <a:spLocks noChangeShapeType="1"/>
            </p:cNvSpPr>
            <p:nvPr/>
          </p:nvSpPr>
          <p:spPr bwMode="auto">
            <a:xfrm flipV="1">
              <a:off x="4616" y="2602"/>
              <a:ext cx="5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47" name="Line 27"/>
            <p:cNvSpPr>
              <a:spLocks noChangeShapeType="1"/>
            </p:cNvSpPr>
            <p:nvPr/>
          </p:nvSpPr>
          <p:spPr bwMode="auto">
            <a:xfrm flipV="1">
              <a:off x="4616" y="2780"/>
              <a:ext cx="512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48" name="Line 28"/>
            <p:cNvSpPr>
              <a:spLocks noChangeShapeType="1"/>
            </p:cNvSpPr>
            <p:nvPr/>
          </p:nvSpPr>
          <p:spPr bwMode="auto">
            <a:xfrm>
              <a:off x="4616" y="2960"/>
              <a:ext cx="525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949" name="Line 29"/>
            <p:cNvSpPr>
              <a:spLocks noChangeShapeType="1"/>
            </p:cNvSpPr>
            <p:nvPr/>
          </p:nvSpPr>
          <p:spPr bwMode="auto">
            <a:xfrm flipV="1">
              <a:off x="4616" y="2979"/>
              <a:ext cx="519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7950" name="Rectangle 30"/>
          <p:cNvSpPr>
            <a:spLocks noChangeArrowheads="1"/>
          </p:cNvSpPr>
          <p:nvPr/>
        </p:nvSpPr>
        <p:spPr bwMode="auto">
          <a:xfrm>
            <a:off x="5756275" y="3527425"/>
            <a:ext cx="1103313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Primary</a:t>
            </a:r>
          </a:p>
          <a:p>
            <a:pPr>
              <a:spcBef>
                <a:spcPct val="0"/>
              </a:spcBef>
            </a:pPr>
            <a:r>
              <a:rPr lang="en-US" altLang="ko-KR" sz="18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Memory</a:t>
            </a:r>
          </a:p>
        </p:txBody>
      </p:sp>
      <p:sp>
        <p:nvSpPr>
          <p:cNvPr id="1617951" name="Rectangle 31"/>
          <p:cNvSpPr>
            <a:spLocks noChangeArrowheads="1"/>
          </p:cNvSpPr>
          <p:nvPr/>
        </p:nvSpPr>
        <p:spPr bwMode="auto">
          <a:xfrm>
            <a:off x="6477000" y="3041650"/>
            <a:ext cx="2189162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Swapping Store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	</a:t>
            </a:r>
            <a:r>
              <a:rPr lang="en-US" altLang="ko-KR" dirty="0" smtClean="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  (Disk)</a:t>
            </a:r>
            <a:endParaRPr lang="en-US" altLang="ko-KR" sz="1800" dirty="0">
              <a:solidFill>
                <a:srgbClr val="56127A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617952" name="Rectangle 32"/>
          <p:cNvSpPr>
            <a:spLocks noChangeArrowheads="1"/>
          </p:cNvSpPr>
          <p:nvPr/>
        </p:nvSpPr>
        <p:spPr bwMode="auto">
          <a:xfrm>
            <a:off x="6630988" y="5759450"/>
            <a:ext cx="1447800" cy="86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53" name="Line 33"/>
          <p:cNvSpPr>
            <a:spLocks noChangeShapeType="1"/>
          </p:cNvSpPr>
          <p:nvPr/>
        </p:nvSpPr>
        <p:spPr bwMode="auto">
          <a:xfrm>
            <a:off x="6084888" y="622935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54" name="Line 34"/>
          <p:cNvSpPr>
            <a:spLocks noChangeShapeType="1"/>
          </p:cNvSpPr>
          <p:nvPr/>
        </p:nvSpPr>
        <p:spPr bwMode="auto">
          <a:xfrm>
            <a:off x="8091488" y="622935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55" name="Rectangle 35"/>
          <p:cNvSpPr>
            <a:spLocks noChangeArrowheads="1"/>
          </p:cNvSpPr>
          <p:nvPr/>
        </p:nvSpPr>
        <p:spPr bwMode="auto">
          <a:xfrm>
            <a:off x="5994400" y="5842000"/>
            <a:ext cx="52863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VA</a:t>
            </a:r>
          </a:p>
        </p:txBody>
      </p:sp>
      <p:sp>
        <p:nvSpPr>
          <p:cNvPr id="1617956" name="Rectangle 36"/>
          <p:cNvSpPr>
            <a:spLocks noChangeArrowheads="1"/>
          </p:cNvSpPr>
          <p:nvPr/>
        </p:nvSpPr>
        <p:spPr bwMode="auto">
          <a:xfrm>
            <a:off x="8091488" y="5842000"/>
            <a:ext cx="5080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PA</a:t>
            </a:r>
          </a:p>
        </p:txBody>
      </p:sp>
      <p:sp>
        <p:nvSpPr>
          <p:cNvPr id="1617957" name="Rectangle 37"/>
          <p:cNvSpPr>
            <a:spLocks noChangeArrowheads="1"/>
          </p:cNvSpPr>
          <p:nvPr/>
        </p:nvSpPr>
        <p:spPr bwMode="auto">
          <a:xfrm>
            <a:off x="6637338" y="5727700"/>
            <a:ext cx="12858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mapping</a:t>
            </a:r>
          </a:p>
        </p:txBody>
      </p:sp>
      <p:sp>
        <p:nvSpPr>
          <p:cNvPr id="1617958" name="Rectangle 38"/>
          <p:cNvSpPr>
            <a:spLocks noChangeArrowheads="1"/>
          </p:cNvSpPr>
          <p:nvPr/>
        </p:nvSpPr>
        <p:spPr bwMode="auto">
          <a:xfrm>
            <a:off x="7061200" y="6146800"/>
            <a:ext cx="665163" cy="406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>
                <a:solidFill>
                  <a:srgbClr val="56127A"/>
                </a:solidFill>
                <a:latin typeface="Verdana" charset="0"/>
                <a:ea typeface="굴림" charset="-127"/>
                <a:cs typeface="굴림" charset="-127"/>
              </a:rPr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1235862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CS61C (you’ll see other definitions in use elsewhere):</a:t>
            </a:r>
          </a:p>
          <a:p>
            <a:r>
              <a:rPr lang="en-US" u="sng" dirty="0" smtClean="0"/>
              <a:t>Interrupt</a:t>
            </a:r>
            <a:r>
              <a:rPr lang="en-US" dirty="0" smtClean="0"/>
              <a:t> – caused by an event </a:t>
            </a:r>
            <a:r>
              <a:rPr lang="en-US" i="1" dirty="0" smtClean="0"/>
              <a:t>external</a:t>
            </a:r>
            <a:r>
              <a:rPr lang="en-US" dirty="0" smtClean="0"/>
              <a:t> to current running program (e.g. key press, mouse activity)</a:t>
            </a:r>
          </a:p>
          <a:p>
            <a:pPr lvl="1"/>
            <a:r>
              <a:rPr lang="en-US" dirty="0" smtClean="0"/>
              <a:t>Asynchronous to current program, can handle interrupt on any convenient instruction</a:t>
            </a:r>
          </a:p>
          <a:p>
            <a:r>
              <a:rPr lang="en-US" u="sng" dirty="0" smtClean="0"/>
              <a:t>Exception</a:t>
            </a:r>
            <a:r>
              <a:rPr lang="en-US" dirty="0" smtClean="0"/>
              <a:t> – caused by some event during execution of one instruction of current running program (e.g., bus error, illegal instruction)</a:t>
            </a:r>
          </a:p>
          <a:p>
            <a:pPr lvl="1"/>
            <a:r>
              <a:rPr lang="en-US" dirty="0" smtClean="0"/>
              <a:t>Synchronous, must handle exception on instruction that causes exception</a:t>
            </a:r>
          </a:p>
          <a:p>
            <a:r>
              <a:rPr lang="en-US" u="sng" dirty="0" smtClean="0"/>
              <a:t>Trap</a:t>
            </a:r>
            <a:r>
              <a:rPr lang="en-US" dirty="0" smtClean="0"/>
              <a:t> – action of servicing interrupt or exception by hardware jump to “trap handler”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try to extrapolate from caches… Which one is false?</a:t>
            </a:r>
          </a:p>
          <a:p>
            <a:pPr marL="0" indent="0">
              <a:buNone/>
            </a:pPr>
            <a:r>
              <a:rPr lang="en-US" dirty="0" smtClean="0"/>
              <a:t>A. # offset bits in V.A. = log2(page size)</a:t>
            </a:r>
          </a:p>
          <a:p>
            <a:pPr marL="0" indent="0">
              <a:buNone/>
            </a:pPr>
            <a:r>
              <a:rPr lang="en-US" dirty="0" smtClean="0"/>
              <a:t>B. # offset bits in P.A. = log2(page size)</a:t>
            </a:r>
          </a:p>
          <a:p>
            <a:pPr marL="0" indent="0">
              <a:buNone/>
            </a:pPr>
            <a:r>
              <a:rPr lang="en-US" dirty="0" smtClean="0"/>
              <a:t>C. # VPN bits in V.A. = log2(# of physical pages)</a:t>
            </a:r>
          </a:p>
          <a:p>
            <a:pPr marL="0" indent="0">
              <a:buNone/>
            </a:pPr>
            <a:r>
              <a:rPr lang="en-US" dirty="0" smtClean="0"/>
              <a:t>D. # PPN bits in P.A. = log2(# of physical pages)</a:t>
            </a:r>
          </a:p>
          <a:p>
            <a:pPr marL="0" indent="0">
              <a:buNone/>
            </a:pPr>
            <a:r>
              <a:rPr lang="en-US" dirty="0" smtClean="0"/>
              <a:t>E. A single-level page table contains a PTE for every possible VPN in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C292-5A97-AF4B-B646-5416C312B6DF}" type="slidenum">
              <a:rPr lang="en-US"/>
              <a:pPr/>
              <a:t>41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74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9144000" cy="736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Conclusion: VM </a:t>
            </a:r>
            <a:r>
              <a:rPr lang="en-US" dirty="0"/>
              <a:t>features track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historical uses</a:t>
            </a:r>
            <a:endParaRPr lang="en-US" dirty="0"/>
          </a:p>
        </p:txBody>
      </p:sp>
      <p:sp>
        <p:nvSpPr>
          <p:cNvPr id="174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6172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 dirty="0"/>
              <a:t>Bare machine, only physical addresses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One program owned entire machine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 dirty="0"/>
              <a:t>Batch-style multiprogramming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Several programs sharing CPU while waiting for I/O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Base &amp; bound: translation and protection between programs (not virtual memory)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Problem with external fragmentation (holes in memory), needed occasional memory defragmentation as new jobs arrived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 dirty="0"/>
              <a:t>Time sharing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More interactive programs, waiting for user.  Also, more jobs/second.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Motivated move to fixed-size page translation and protection, no external fragmentation (but now internal fragmentation, wasted bytes in page)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Motivated adoption of virtual memory to allow more jobs to share limited physical memory resources while holding working set in memory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 dirty="0"/>
              <a:t>Virtual Machine Monitors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Run multiple operating systems on one machine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Idea from 1970s IBM mainframes, now common on laptops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e.g., run </a:t>
            </a:r>
            <a:r>
              <a:rPr lang="en-US" dirty="0" smtClean="0"/>
              <a:t>Windows </a:t>
            </a:r>
            <a:r>
              <a:rPr lang="en-US" dirty="0"/>
              <a:t>on top of Mac OS X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Hardware support for two levels of translation/protection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Guest OS virtual -&gt; Guest OS physical -&gt; Host machine </a:t>
            </a:r>
            <a:r>
              <a:rPr lang="en-US" dirty="0" smtClean="0"/>
              <a:t>physical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Also basis of Cloud Computing</a:t>
            </a:r>
            <a:endParaRPr lang="en-US" dirty="0"/>
          </a:p>
          <a:p>
            <a:pPr lvl="2">
              <a:spcBef>
                <a:spcPct val="0"/>
              </a:spcBef>
            </a:pPr>
            <a:r>
              <a:rPr lang="en-US" dirty="0"/>
              <a:t>V</a:t>
            </a:r>
            <a:r>
              <a:rPr lang="en-US" dirty="0" smtClean="0"/>
              <a:t>irtual machine instances on EC2 for Lab 13</a:t>
            </a:r>
          </a:p>
        </p:txBody>
      </p:sp>
    </p:spTree>
    <p:extLst>
      <p:ext uri="{BB962C8B-B14F-4D97-AF65-F5344CB8AC3E}">
        <p14:creationId xmlns:p14="http://schemas.microsoft.com/office/powerpoint/2010/main" val="210149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Trap handler’s view of machine state is that every instruction prior to the trapped one has completed, and no instruction after the trap has executed.</a:t>
            </a:r>
          </a:p>
          <a:p>
            <a:r>
              <a:rPr lang="en-US" dirty="0" smtClean="0"/>
              <a:t>Implies that handler can return from an interrupt by restoring user registers and jumping back to interrupted instruction (EPC register will hold the instruction address)</a:t>
            </a:r>
          </a:p>
          <a:p>
            <a:pPr lvl="1"/>
            <a:r>
              <a:rPr lang="en-US" dirty="0" smtClean="0"/>
              <a:t>Interrupt handler software doesn’t need to understand the pipeline of the machine, or what program was doing!</a:t>
            </a:r>
          </a:p>
          <a:p>
            <a:pPr lvl="1"/>
            <a:r>
              <a:rPr lang="en-US" dirty="0" smtClean="0"/>
              <a:t>More complex to handle trap caused by an exception than interrupt</a:t>
            </a:r>
          </a:p>
          <a:p>
            <a:r>
              <a:rPr lang="en-US" dirty="0" smtClean="0"/>
              <a:t>Providing precise traps is tricky in a pipelined superscalar out-of-order processor!</a:t>
            </a:r>
          </a:p>
          <a:p>
            <a:pPr lvl="1"/>
            <a:r>
              <a:rPr lang="en-US" dirty="0" smtClean="0"/>
              <a:t>But handling imprecise interrupts in software is even worse.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FB24-CE5A-9940-A975-E651D7363B13}" type="slidenum">
              <a:rPr lang="en-US"/>
              <a:pPr/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Trap Handling in 5</a:t>
            </a:r>
            <a:r>
              <a:rPr lang="en-US" dirty="0"/>
              <a:t>-Stage Pipeline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267200"/>
            <a:ext cx="6907213" cy="18288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tx2"/>
                </a:solidFill>
              </a:rPr>
              <a:t>How to handle multiple simultaneous exceptions in different pipeline stages?</a:t>
            </a:r>
          </a:p>
          <a:p>
            <a:r>
              <a:rPr lang="en-US">
                <a:solidFill>
                  <a:schemeClr val="tx2"/>
                </a:solidFill>
              </a:rPr>
              <a:t>How and where to handle external asynchronous interrupts?</a:t>
            </a:r>
            <a:endParaRPr lang="en-US"/>
          </a:p>
        </p:txBody>
      </p:sp>
      <p:grpSp>
        <p:nvGrpSpPr>
          <p:cNvPr id="1376260" name="Group 4"/>
          <p:cNvGrpSpPr>
            <a:grpSpLocks/>
          </p:cNvGrpSpPr>
          <p:nvPr/>
        </p:nvGrpSpPr>
        <p:grpSpPr bwMode="auto">
          <a:xfrm>
            <a:off x="381000" y="1447800"/>
            <a:ext cx="8305800" cy="2347913"/>
            <a:chOff x="240" y="912"/>
            <a:chExt cx="5232" cy="1479"/>
          </a:xfrm>
        </p:grpSpPr>
        <p:sp>
          <p:nvSpPr>
            <p:cNvPr id="1376261" name="Line 5"/>
            <p:cNvSpPr>
              <a:spLocks noChangeShapeType="1"/>
            </p:cNvSpPr>
            <p:nvPr/>
          </p:nvSpPr>
          <p:spPr bwMode="auto">
            <a:xfrm>
              <a:off x="4032" y="129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62" name="Line 6"/>
            <p:cNvSpPr>
              <a:spLocks noChangeShapeType="1"/>
            </p:cNvSpPr>
            <p:nvPr/>
          </p:nvSpPr>
          <p:spPr bwMode="auto">
            <a:xfrm>
              <a:off x="720" y="129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63" name="Line 7"/>
            <p:cNvSpPr>
              <a:spLocks noChangeShapeType="1"/>
            </p:cNvSpPr>
            <p:nvPr/>
          </p:nvSpPr>
          <p:spPr bwMode="auto">
            <a:xfrm>
              <a:off x="3264" y="1296"/>
              <a:ext cx="2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64" name="Line 8"/>
            <p:cNvSpPr>
              <a:spLocks noChangeShapeType="1"/>
            </p:cNvSpPr>
            <p:nvPr/>
          </p:nvSpPr>
          <p:spPr bwMode="auto">
            <a:xfrm>
              <a:off x="336" y="1296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76265" name="Group 9"/>
            <p:cNvGrpSpPr>
              <a:grpSpLocks/>
            </p:cNvGrpSpPr>
            <p:nvPr/>
          </p:nvGrpSpPr>
          <p:grpSpPr bwMode="auto">
            <a:xfrm>
              <a:off x="240" y="912"/>
              <a:ext cx="192" cy="768"/>
              <a:chOff x="336" y="1200"/>
              <a:chExt cx="144" cy="720"/>
            </a:xfrm>
          </p:grpSpPr>
          <p:sp>
            <p:nvSpPr>
              <p:cNvPr id="1376266" name="Rectangle 10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Verdana" charset="0"/>
                  </a:rPr>
                  <a:t>PC</a:t>
                </a:r>
              </a:p>
            </p:txBody>
          </p:sp>
          <p:sp>
            <p:nvSpPr>
              <p:cNvPr id="1376267" name="Freeform 11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76268" name="Rectangle 12"/>
            <p:cNvSpPr>
              <a:spLocks noChangeArrowheads="1"/>
            </p:cNvSpPr>
            <p:nvPr/>
          </p:nvSpPr>
          <p:spPr bwMode="auto">
            <a:xfrm>
              <a:off x="960" y="960"/>
              <a:ext cx="57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Verdana" charset="0"/>
                </a:rPr>
                <a:t>Inst. Mem</a:t>
              </a:r>
            </a:p>
          </p:txBody>
        </p:sp>
        <p:grpSp>
          <p:nvGrpSpPr>
            <p:cNvPr id="1376269" name="Group 13"/>
            <p:cNvGrpSpPr>
              <a:grpSpLocks/>
            </p:cNvGrpSpPr>
            <p:nvPr/>
          </p:nvGrpSpPr>
          <p:grpSpPr bwMode="auto">
            <a:xfrm>
              <a:off x="1632" y="912"/>
              <a:ext cx="192" cy="768"/>
              <a:chOff x="336" y="1200"/>
              <a:chExt cx="144" cy="720"/>
            </a:xfrm>
          </p:grpSpPr>
          <p:sp>
            <p:nvSpPr>
              <p:cNvPr id="1376270" name="Rectangle 1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Verdana" charset="0"/>
                  </a:rPr>
                  <a:t>D</a:t>
                </a:r>
              </a:p>
            </p:txBody>
          </p:sp>
          <p:sp>
            <p:nvSpPr>
              <p:cNvPr id="1376271" name="Freeform 1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76272" name="Rectangle 16"/>
            <p:cNvSpPr>
              <a:spLocks noChangeArrowheads="1"/>
            </p:cNvSpPr>
            <p:nvPr/>
          </p:nvSpPr>
          <p:spPr bwMode="auto">
            <a:xfrm>
              <a:off x="1920" y="960"/>
              <a:ext cx="76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Verdana" charset="0"/>
                </a:rPr>
                <a:t>Decode</a:t>
              </a:r>
            </a:p>
          </p:txBody>
        </p:sp>
        <p:grpSp>
          <p:nvGrpSpPr>
            <p:cNvPr id="1376273" name="Group 17"/>
            <p:cNvGrpSpPr>
              <a:grpSpLocks/>
            </p:cNvGrpSpPr>
            <p:nvPr/>
          </p:nvGrpSpPr>
          <p:grpSpPr bwMode="auto">
            <a:xfrm>
              <a:off x="2736" y="912"/>
              <a:ext cx="192" cy="768"/>
              <a:chOff x="336" y="1200"/>
              <a:chExt cx="144" cy="720"/>
            </a:xfrm>
          </p:grpSpPr>
          <p:sp>
            <p:nvSpPr>
              <p:cNvPr id="1376274" name="Rectangle 1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Verdana" charset="0"/>
                  </a:rPr>
                  <a:t>E</a:t>
                </a:r>
              </a:p>
            </p:txBody>
          </p:sp>
          <p:sp>
            <p:nvSpPr>
              <p:cNvPr id="1376275" name="Freeform 1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76276" name="Freeform 20"/>
            <p:cNvSpPr>
              <a:spLocks/>
            </p:cNvSpPr>
            <p:nvPr/>
          </p:nvSpPr>
          <p:spPr bwMode="auto">
            <a:xfrm>
              <a:off x="3024" y="960"/>
              <a:ext cx="240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48" y="336"/>
                </a:cxn>
                <a:cxn ang="0">
                  <a:pos x="0" y="384"/>
                </a:cxn>
                <a:cxn ang="0">
                  <a:pos x="0" y="672"/>
                </a:cxn>
                <a:cxn ang="0">
                  <a:pos x="240" y="480"/>
                </a:cxn>
                <a:cxn ang="0">
                  <a:pos x="240" y="144"/>
                </a:cxn>
                <a:cxn ang="0">
                  <a:pos x="0" y="0"/>
                </a:cxn>
              </a:cxnLst>
              <a:rect l="0" t="0" r="r" b="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76277" name="Group 21"/>
            <p:cNvGrpSpPr>
              <a:grpSpLocks/>
            </p:cNvGrpSpPr>
            <p:nvPr/>
          </p:nvGrpSpPr>
          <p:grpSpPr bwMode="auto">
            <a:xfrm>
              <a:off x="3600" y="912"/>
              <a:ext cx="192" cy="768"/>
              <a:chOff x="336" y="1200"/>
              <a:chExt cx="144" cy="720"/>
            </a:xfrm>
          </p:grpSpPr>
          <p:sp>
            <p:nvSpPr>
              <p:cNvPr id="1376278" name="Rectangle 22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Verdana" charset="0"/>
                  </a:rPr>
                  <a:t>M</a:t>
                </a:r>
              </a:p>
            </p:txBody>
          </p:sp>
          <p:sp>
            <p:nvSpPr>
              <p:cNvPr id="1376279" name="Freeform 23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76280" name="Rectangle 24"/>
            <p:cNvSpPr>
              <a:spLocks noChangeArrowheads="1"/>
            </p:cNvSpPr>
            <p:nvPr/>
          </p:nvSpPr>
          <p:spPr bwMode="auto">
            <a:xfrm>
              <a:off x="4464" y="960"/>
              <a:ext cx="57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Verdana" charset="0"/>
                </a:rPr>
                <a:t>Data Mem</a:t>
              </a:r>
            </a:p>
          </p:txBody>
        </p:sp>
        <p:grpSp>
          <p:nvGrpSpPr>
            <p:cNvPr id="1376281" name="Group 25"/>
            <p:cNvGrpSpPr>
              <a:grpSpLocks/>
            </p:cNvGrpSpPr>
            <p:nvPr/>
          </p:nvGrpSpPr>
          <p:grpSpPr bwMode="auto">
            <a:xfrm>
              <a:off x="5136" y="912"/>
              <a:ext cx="192" cy="768"/>
              <a:chOff x="336" y="1200"/>
              <a:chExt cx="144" cy="720"/>
            </a:xfrm>
          </p:grpSpPr>
          <p:sp>
            <p:nvSpPr>
              <p:cNvPr id="1376282" name="Rectangle 26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Verdana" charset="0"/>
                  </a:rPr>
                  <a:t>W</a:t>
                </a:r>
              </a:p>
            </p:txBody>
          </p:sp>
          <p:sp>
            <p:nvSpPr>
              <p:cNvPr id="1376283" name="Freeform 27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76284" name="Line 28"/>
            <p:cNvSpPr>
              <a:spLocks noChangeShapeType="1"/>
            </p:cNvSpPr>
            <p:nvPr/>
          </p:nvSpPr>
          <p:spPr bwMode="auto">
            <a:xfrm>
              <a:off x="2928" y="110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85" name="Line 29"/>
            <p:cNvSpPr>
              <a:spLocks noChangeShapeType="1"/>
            </p:cNvSpPr>
            <p:nvPr/>
          </p:nvSpPr>
          <p:spPr bwMode="auto">
            <a:xfrm>
              <a:off x="2928" y="14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86" name="Text Box 30"/>
            <p:cNvSpPr txBox="1">
              <a:spLocks noChangeArrowheads="1"/>
            </p:cNvSpPr>
            <p:nvPr/>
          </p:nvSpPr>
          <p:spPr bwMode="auto">
            <a:xfrm>
              <a:off x="3054" y="1200"/>
              <a:ext cx="22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Verdana" charset="0"/>
                </a:rPr>
                <a:t>+</a:t>
              </a:r>
            </a:p>
          </p:txBody>
        </p:sp>
        <p:sp>
          <p:nvSpPr>
            <p:cNvPr id="1376287" name="Text Box 31"/>
            <p:cNvSpPr txBox="1">
              <a:spLocks noChangeArrowheads="1"/>
            </p:cNvSpPr>
            <p:nvPr/>
          </p:nvSpPr>
          <p:spPr bwMode="auto">
            <a:xfrm>
              <a:off x="2016" y="1632"/>
              <a:ext cx="76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Illegal Opcode</a:t>
              </a:r>
            </a:p>
          </p:txBody>
        </p:sp>
        <p:sp>
          <p:nvSpPr>
            <p:cNvPr id="1376288" name="Text Box 32"/>
            <p:cNvSpPr txBox="1">
              <a:spLocks noChangeArrowheads="1"/>
            </p:cNvSpPr>
            <p:nvPr/>
          </p:nvSpPr>
          <p:spPr bwMode="auto">
            <a:xfrm>
              <a:off x="3120" y="1719"/>
              <a:ext cx="75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Overflow</a:t>
              </a:r>
            </a:p>
          </p:txBody>
        </p:sp>
        <p:sp>
          <p:nvSpPr>
            <p:cNvPr id="1376289" name="Text Box 33"/>
            <p:cNvSpPr txBox="1">
              <a:spLocks noChangeArrowheads="1"/>
            </p:cNvSpPr>
            <p:nvPr/>
          </p:nvSpPr>
          <p:spPr bwMode="auto">
            <a:xfrm>
              <a:off x="4032" y="1632"/>
              <a:ext cx="115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Data address Exceptions</a:t>
              </a:r>
            </a:p>
          </p:txBody>
        </p:sp>
        <p:sp>
          <p:nvSpPr>
            <p:cNvPr id="1376290" name="Oval 34"/>
            <p:cNvSpPr>
              <a:spLocks noChangeArrowheads="1"/>
            </p:cNvSpPr>
            <p:nvPr/>
          </p:nvSpPr>
          <p:spPr bwMode="auto">
            <a:xfrm>
              <a:off x="3840" y="1392"/>
              <a:ext cx="384" cy="2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91" name="Oval 35"/>
            <p:cNvSpPr>
              <a:spLocks noChangeArrowheads="1"/>
            </p:cNvSpPr>
            <p:nvPr/>
          </p:nvSpPr>
          <p:spPr bwMode="auto">
            <a:xfrm>
              <a:off x="528" y="1392"/>
              <a:ext cx="384" cy="2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92" name="Text Box 36"/>
            <p:cNvSpPr txBox="1">
              <a:spLocks noChangeArrowheads="1"/>
            </p:cNvSpPr>
            <p:nvPr/>
          </p:nvSpPr>
          <p:spPr bwMode="auto">
            <a:xfrm>
              <a:off x="720" y="1632"/>
              <a:ext cx="1015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PC address Exception</a:t>
              </a:r>
            </a:p>
          </p:txBody>
        </p:sp>
        <p:sp>
          <p:nvSpPr>
            <p:cNvPr id="1376293" name="Line 37"/>
            <p:cNvSpPr>
              <a:spLocks noChangeShapeType="1"/>
            </p:cNvSpPr>
            <p:nvPr/>
          </p:nvSpPr>
          <p:spPr bwMode="auto">
            <a:xfrm flipV="1">
              <a:off x="240" y="2256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94" name="Text Box 38"/>
            <p:cNvSpPr txBox="1">
              <a:spLocks noChangeArrowheads="1"/>
            </p:cNvSpPr>
            <p:nvPr/>
          </p:nvSpPr>
          <p:spPr bwMode="auto">
            <a:xfrm>
              <a:off x="912" y="2160"/>
              <a:ext cx="206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Asynchronous Interrupts</a:t>
              </a:r>
            </a:p>
          </p:txBody>
        </p:sp>
        <p:sp>
          <p:nvSpPr>
            <p:cNvPr id="1376295" name="Line 39"/>
            <p:cNvSpPr>
              <a:spLocks noChangeShapeType="1"/>
            </p:cNvSpPr>
            <p:nvPr/>
          </p:nvSpPr>
          <p:spPr bwMode="auto">
            <a:xfrm>
              <a:off x="2016" y="1584"/>
              <a:ext cx="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296" name="Line 40"/>
            <p:cNvSpPr>
              <a:spLocks noChangeShapeType="1"/>
            </p:cNvSpPr>
            <p:nvPr/>
          </p:nvSpPr>
          <p:spPr bwMode="auto">
            <a:xfrm>
              <a:off x="3120" y="1536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88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9D51-BA66-A041-8859-3D7F0A595C6A}" type="slidenum">
              <a:rPr lang="en-US"/>
              <a:pPr/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77282" name="Freeform 2"/>
          <p:cNvSpPr>
            <a:spLocks/>
          </p:cNvSpPr>
          <p:nvPr/>
        </p:nvSpPr>
        <p:spPr bwMode="auto">
          <a:xfrm>
            <a:off x="6400800" y="2362200"/>
            <a:ext cx="6858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  <a:cxn ang="0">
                <a:pos x="432" y="864"/>
              </a:cxn>
            </a:cxnLst>
            <a:rect l="0" t="0" r="r" b="b"/>
            <a:pathLst>
              <a:path w="432" h="864">
                <a:moveTo>
                  <a:pt x="0" y="0"/>
                </a:moveTo>
                <a:lnTo>
                  <a:pt x="0" y="768"/>
                </a:lnTo>
                <a:lnTo>
                  <a:pt x="432" y="86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7283" name="Freeform 3"/>
          <p:cNvSpPr>
            <a:spLocks/>
          </p:cNvSpPr>
          <p:nvPr/>
        </p:nvSpPr>
        <p:spPr bwMode="auto">
          <a:xfrm>
            <a:off x="1143000" y="2362200"/>
            <a:ext cx="14478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7284" name="Line 4"/>
          <p:cNvSpPr>
            <a:spLocks noChangeShapeType="1"/>
          </p:cNvSpPr>
          <p:nvPr/>
        </p:nvSpPr>
        <p:spPr bwMode="auto">
          <a:xfrm>
            <a:off x="4953000" y="2743200"/>
            <a:ext cx="0" cy="852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2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Save Exceptions Until Commit</a:t>
            </a:r>
            <a:endParaRPr lang="en-US" sz="2000" dirty="0"/>
          </a:p>
        </p:txBody>
      </p:sp>
      <p:sp>
        <p:nvSpPr>
          <p:cNvPr id="1377286" name="Line 6"/>
          <p:cNvSpPr>
            <a:spLocks noChangeShapeType="1"/>
          </p:cNvSpPr>
          <p:nvPr/>
        </p:nvSpPr>
        <p:spPr bwMode="auto">
          <a:xfrm>
            <a:off x="5181600" y="2376488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287" name="Line 7"/>
          <p:cNvSpPr>
            <a:spLocks noChangeShapeType="1"/>
          </p:cNvSpPr>
          <p:nvPr/>
        </p:nvSpPr>
        <p:spPr bwMode="auto">
          <a:xfrm>
            <a:off x="533400" y="2376488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77288" name="Group 8"/>
          <p:cNvGrpSpPr>
            <a:grpSpLocks/>
          </p:cNvGrpSpPr>
          <p:nvPr/>
        </p:nvGrpSpPr>
        <p:grpSpPr bwMode="auto">
          <a:xfrm>
            <a:off x="381000" y="1766888"/>
            <a:ext cx="304800" cy="1219200"/>
            <a:chOff x="336" y="1200"/>
            <a:chExt cx="144" cy="720"/>
          </a:xfrm>
        </p:grpSpPr>
        <p:sp>
          <p:nvSpPr>
            <p:cNvPr id="1377289" name="Rectangle 9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PC</a:t>
              </a:r>
            </a:p>
          </p:txBody>
        </p:sp>
        <p:sp>
          <p:nvSpPr>
            <p:cNvPr id="1377290" name="Freeform 10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7291" name="Rectangle 11"/>
          <p:cNvSpPr>
            <a:spLocks noChangeArrowheads="1"/>
          </p:cNvSpPr>
          <p:nvPr/>
        </p:nvSpPr>
        <p:spPr bwMode="auto">
          <a:xfrm>
            <a:off x="1524000" y="1843088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Inst. Mem</a:t>
            </a:r>
          </a:p>
        </p:txBody>
      </p:sp>
      <p:grpSp>
        <p:nvGrpSpPr>
          <p:cNvPr id="1377292" name="Group 12"/>
          <p:cNvGrpSpPr>
            <a:grpSpLocks/>
          </p:cNvGrpSpPr>
          <p:nvPr/>
        </p:nvGrpSpPr>
        <p:grpSpPr bwMode="auto">
          <a:xfrm>
            <a:off x="2590800" y="1766888"/>
            <a:ext cx="304800" cy="1219200"/>
            <a:chOff x="336" y="1200"/>
            <a:chExt cx="144" cy="720"/>
          </a:xfrm>
        </p:grpSpPr>
        <p:sp>
          <p:nvSpPr>
            <p:cNvPr id="1377293" name="Rectangle 13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D</a:t>
              </a:r>
            </a:p>
          </p:txBody>
        </p:sp>
        <p:sp>
          <p:nvSpPr>
            <p:cNvPr id="1377294" name="Freeform 14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7295" name="Rectangle 15"/>
          <p:cNvSpPr>
            <a:spLocks noChangeArrowheads="1"/>
          </p:cNvSpPr>
          <p:nvPr/>
        </p:nvSpPr>
        <p:spPr bwMode="auto">
          <a:xfrm>
            <a:off x="2971800" y="1843088"/>
            <a:ext cx="12192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Decode</a:t>
            </a:r>
          </a:p>
        </p:txBody>
      </p:sp>
      <p:grpSp>
        <p:nvGrpSpPr>
          <p:cNvPr id="1377296" name="Group 16"/>
          <p:cNvGrpSpPr>
            <a:grpSpLocks/>
          </p:cNvGrpSpPr>
          <p:nvPr/>
        </p:nvGrpSpPr>
        <p:grpSpPr bwMode="auto">
          <a:xfrm>
            <a:off x="4343400" y="1766888"/>
            <a:ext cx="304800" cy="1219200"/>
            <a:chOff x="336" y="1200"/>
            <a:chExt cx="144" cy="720"/>
          </a:xfrm>
        </p:grpSpPr>
        <p:sp>
          <p:nvSpPr>
            <p:cNvPr id="1377297" name="Rectangle 1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E</a:t>
              </a:r>
            </a:p>
          </p:txBody>
        </p:sp>
        <p:sp>
          <p:nvSpPr>
            <p:cNvPr id="1377298" name="Freeform 1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7299" name="Freeform 19"/>
          <p:cNvSpPr>
            <a:spLocks/>
          </p:cNvSpPr>
          <p:nvPr/>
        </p:nvSpPr>
        <p:spPr bwMode="auto">
          <a:xfrm>
            <a:off x="4800600" y="1843088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77300" name="Group 20"/>
          <p:cNvGrpSpPr>
            <a:grpSpLocks/>
          </p:cNvGrpSpPr>
          <p:nvPr/>
        </p:nvGrpSpPr>
        <p:grpSpPr bwMode="auto">
          <a:xfrm>
            <a:off x="5715000" y="1766888"/>
            <a:ext cx="304800" cy="1219200"/>
            <a:chOff x="336" y="1200"/>
            <a:chExt cx="144" cy="720"/>
          </a:xfrm>
        </p:grpSpPr>
        <p:sp>
          <p:nvSpPr>
            <p:cNvPr id="1377301" name="Rectangle 21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M</a:t>
              </a:r>
            </a:p>
          </p:txBody>
        </p:sp>
        <p:sp>
          <p:nvSpPr>
            <p:cNvPr id="1377302" name="Freeform 22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7303" name="Rectangle 23"/>
          <p:cNvSpPr>
            <a:spLocks noChangeArrowheads="1"/>
          </p:cNvSpPr>
          <p:nvPr/>
        </p:nvSpPr>
        <p:spPr bwMode="auto">
          <a:xfrm>
            <a:off x="7086600" y="1843088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Verdana" charset="0"/>
              </a:rPr>
              <a:t>Data Mem</a:t>
            </a:r>
          </a:p>
        </p:txBody>
      </p:sp>
      <p:grpSp>
        <p:nvGrpSpPr>
          <p:cNvPr id="1377304" name="Group 24"/>
          <p:cNvGrpSpPr>
            <a:grpSpLocks/>
          </p:cNvGrpSpPr>
          <p:nvPr/>
        </p:nvGrpSpPr>
        <p:grpSpPr bwMode="auto">
          <a:xfrm>
            <a:off x="8153400" y="1766888"/>
            <a:ext cx="304800" cy="1219200"/>
            <a:chOff x="336" y="1200"/>
            <a:chExt cx="144" cy="720"/>
          </a:xfrm>
        </p:grpSpPr>
        <p:sp>
          <p:nvSpPr>
            <p:cNvPr id="1377305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W</a:t>
              </a:r>
            </a:p>
          </p:txBody>
        </p:sp>
        <p:sp>
          <p:nvSpPr>
            <p:cNvPr id="1377306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7307" name="Line 27"/>
          <p:cNvSpPr>
            <a:spLocks noChangeShapeType="1"/>
          </p:cNvSpPr>
          <p:nvPr/>
        </p:nvSpPr>
        <p:spPr bwMode="auto">
          <a:xfrm>
            <a:off x="4648200" y="207168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08" name="Line 28"/>
          <p:cNvSpPr>
            <a:spLocks noChangeShapeType="1"/>
          </p:cNvSpPr>
          <p:nvPr/>
        </p:nvSpPr>
        <p:spPr bwMode="auto">
          <a:xfrm>
            <a:off x="4648200" y="283368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09" name="Text Box 29"/>
          <p:cNvSpPr txBox="1">
            <a:spLocks noChangeArrowheads="1"/>
          </p:cNvSpPr>
          <p:nvPr/>
        </p:nvSpPr>
        <p:spPr bwMode="auto">
          <a:xfrm>
            <a:off x="4852988" y="2224088"/>
            <a:ext cx="3508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Verdana" charset="0"/>
              </a:rPr>
              <a:t>+</a:t>
            </a:r>
          </a:p>
        </p:txBody>
      </p:sp>
      <p:sp>
        <p:nvSpPr>
          <p:cNvPr id="1377310" name="Text Box 30"/>
          <p:cNvSpPr txBox="1">
            <a:spLocks noChangeArrowheads="1"/>
          </p:cNvSpPr>
          <p:nvPr/>
        </p:nvSpPr>
        <p:spPr bwMode="auto">
          <a:xfrm>
            <a:off x="3124200" y="2895600"/>
            <a:ext cx="12192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Illegal Opcode</a:t>
            </a:r>
          </a:p>
        </p:txBody>
      </p:sp>
      <p:sp>
        <p:nvSpPr>
          <p:cNvPr id="1377311" name="Text Box 31"/>
          <p:cNvSpPr txBox="1">
            <a:spLocks noChangeArrowheads="1"/>
          </p:cNvSpPr>
          <p:nvPr/>
        </p:nvSpPr>
        <p:spPr bwMode="auto">
          <a:xfrm>
            <a:off x="4894263" y="2986088"/>
            <a:ext cx="1201737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Overflow</a:t>
            </a:r>
          </a:p>
        </p:txBody>
      </p:sp>
      <p:sp>
        <p:nvSpPr>
          <p:cNvPr id="1377312" name="Text Box 32"/>
          <p:cNvSpPr txBox="1">
            <a:spLocks noChangeArrowheads="1"/>
          </p:cNvSpPr>
          <p:nvPr/>
        </p:nvSpPr>
        <p:spPr bwMode="auto">
          <a:xfrm>
            <a:off x="6400800" y="2971800"/>
            <a:ext cx="18288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Data address Exceptions</a:t>
            </a:r>
          </a:p>
        </p:txBody>
      </p:sp>
      <p:sp>
        <p:nvSpPr>
          <p:cNvPr id="1377313" name="Oval 33"/>
          <p:cNvSpPr>
            <a:spLocks noChangeArrowheads="1"/>
          </p:cNvSpPr>
          <p:nvPr/>
        </p:nvSpPr>
        <p:spPr bwMode="auto">
          <a:xfrm>
            <a:off x="6096000" y="2681288"/>
            <a:ext cx="6096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14" name="Oval 34"/>
          <p:cNvSpPr>
            <a:spLocks noChangeArrowheads="1"/>
          </p:cNvSpPr>
          <p:nvPr/>
        </p:nvSpPr>
        <p:spPr bwMode="auto">
          <a:xfrm>
            <a:off x="914400" y="2681288"/>
            <a:ext cx="6096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15" name="Text Box 35"/>
          <p:cNvSpPr txBox="1">
            <a:spLocks noChangeArrowheads="1"/>
          </p:cNvSpPr>
          <p:nvPr/>
        </p:nvSpPr>
        <p:spPr bwMode="auto">
          <a:xfrm>
            <a:off x="1143000" y="3048000"/>
            <a:ext cx="1611313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PC address Exception</a:t>
            </a:r>
          </a:p>
        </p:txBody>
      </p:sp>
      <p:sp>
        <p:nvSpPr>
          <p:cNvPr id="1377316" name="Text Box 36"/>
          <p:cNvSpPr txBox="1">
            <a:spLocks noChangeArrowheads="1"/>
          </p:cNvSpPr>
          <p:nvPr/>
        </p:nvSpPr>
        <p:spPr bwMode="auto">
          <a:xfrm>
            <a:off x="5943600" y="4768850"/>
            <a:ext cx="18288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Asynchronous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Interrupts</a:t>
            </a:r>
          </a:p>
        </p:txBody>
      </p:sp>
      <p:sp>
        <p:nvSpPr>
          <p:cNvPr id="1377317" name="Freeform 37"/>
          <p:cNvSpPr>
            <a:spLocks/>
          </p:cNvSpPr>
          <p:nvPr/>
        </p:nvSpPr>
        <p:spPr bwMode="auto">
          <a:xfrm>
            <a:off x="3124200" y="28194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44" y="336"/>
              </a:cxn>
            </a:cxnLst>
            <a:rect l="0" t="0" r="r" b="b"/>
            <a:pathLst>
              <a:path w="144" h="336">
                <a:moveTo>
                  <a:pt x="0" y="0"/>
                </a:moveTo>
                <a:lnTo>
                  <a:pt x="0" y="240"/>
                </a:lnTo>
                <a:lnTo>
                  <a:pt x="144" y="336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18" name="Line 38"/>
          <p:cNvSpPr>
            <a:spLocks noChangeShapeType="1"/>
          </p:cNvSpPr>
          <p:nvPr/>
        </p:nvSpPr>
        <p:spPr bwMode="auto">
          <a:xfrm flipV="1">
            <a:off x="6934200" y="4191000"/>
            <a:ext cx="228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77319" name="Group 39"/>
          <p:cNvGrpSpPr>
            <a:grpSpLocks/>
          </p:cNvGrpSpPr>
          <p:nvPr/>
        </p:nvGrpSpPr>
        <p:grpSpPr bwMode="auto">
          <a:xfrm>
            <a:off x="2590800" y="3429000"/>
            <a:ext cx="304800" cy="838200"/>
            <a:chOff x="336" y="1200"/>
            <a:chExt cx="144" cy="720"/>
          </a:xfrm>
        </p:grpSpPr>
        <p:sp>
          <p:nvSpPr>
            <p:cNvPr id="1377320" name="Rectangle 4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Exc</a:t>
              </a:r>
            </a:p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D</a:t>
              </a:r>
            </a:p>
          </p:txBody>
        </p:sp>
        <p:sp>
          <p:nvSpPr>
            <p:cNvPr id="1377321" name="Freeform 4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7322" name="Group 42"/>
          <p:cNvGrpSpPr>
            <a:grpSpLocks/>
          </p:cNvGrpSpPr>
          <p:nvPr/>
        </p:nvGrpSpPr>
        <p:grpSpPr bwMode="auto">
          <a:xfrm>
            <a:off x="2590800" y="4343400"/>
            <a:ext cx="304800" cy="838200"/>
            <a:chOff x="336" y="1200"/>
            <a:chExt cx="144" cy="720"/>
          </a:xfrm>
        </p:grpSpPr>
        <p:sp>
          <p:nvSpPr>
            <p:cNvPr id="1377323" name="Rectangle 43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PC</a:t>
              </a:r>
            </a:p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D</a:t>
              </a:r>
            </a:p>
          </p:txBody>
        </p:sp>
        <p:sp>
          <p:nvSpPr>
            <p:cNvPr id="1377324" name="Freeform 44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7325" name="Group 45"/>
          <p:cNvGrpSpPr>
            <a:grpSpLocks/>
          </p:cNvGrpSpPr>
          <p:nvPr/>
        </p:nvGrpSpPr>
        <p:grpSpPr bwMode="auto">
          <a:xfrm>
            <a:off x="4343400" y="3429000"/>
            <a:ext cx="304800" cy="838200"/>
            <a:chOff x="336" y="1200"/>
            <a:chExt cx="144" cy="720"/>
          </a:xfrm>
        </p:grpSpPr>
        <p:sp>
          <p:nvSpPr>
            <p:cNvPr id="1377326" name="Rectangle 4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Exc</a:t>
              </a:r>
            </a:p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E</a:t>
              </a:r>
            </a:p>
          </p:txBody>
        </p:sp>
        <p:sp>
          <p:nvSpPr>
            <p:cNvPr id="1377327" name="Freeform 4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7328" name="Group 48"/>
          <p:cNvGrpSpPr>
            <a:grpSpLocks/>
          </p:cNvGrpSpPr>
          <p:nvPr/>
        </p:nvGrpSpPr>
        <p:grpSpPr bwMode="auto">
          <a:xfrm>
            <a:off x="4343400" y="4343400"/>
            <a:ext cx="304800" cy="838200"/>
            <a:chOff x="336" y="1200"/>
            <a:chExt cx="144" cy="720"/>
          </a:xfrm>
        </p:grpSpPr>
        <p:sp>
          <p:nvSpPr>
            <p:cNvPr id="1377329" name="Rectangle 49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PC</a:t>
              </a:r>
            </a:p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E</a:t>
              </a:r>
            </a:p>
          </p:txBody>
        </p:sp>
        <p:sp>
          <p:nvSpPr>
            <p:cNvPr id="1377330" name="Freeform 50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7331" name="Group 51"/>
          <p:cNvGrpSpPr>
            <a:grpSpLocks/>
          </p:cNvGrpSpPr>
          <p:nvPr/>
        </p:nvGrpSpPr>
        <p:grpSpPr bwMode="auto">
          <a:xfrm>
            <a:off x="5715000" y="3429000"/>
            <a:ext cx="304800" cy="838200"/>
            <a:chOff x="336" y="1200"/>
            <a:chExt cx="144" cy="720"/>
          </a:xfrm>
        </p:grpSpPr>
        <p:sp>
          <p:nvSpPr>
            <p:cNvPr id="1377332" name="Rectangle 5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Exc</a:t>
              </a:r>
            </a:p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M</a:t>
              </a:r>
            </a:p>
          </p:txBody>
        </p:sp>
        <p:sp>
          <p:nvSpPr>
            <p:cNvPr id="1377333" name="Freeform 5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7334" name="Group 54"/>
          <p:cNvGrpSpPr>
            <a:grpSpLocks/>
          </p:cNvGrpSpPr>
          <p:nvPr/>
        </p:nvGrpSpPr>
        <p:grpSpPr bwMode="auto">
          <a:xfrm>
            <a:off x="5715000" y="4343400"/>
            <a:ext cx="304800" cy="838200"/>
            <a:chOff x="336" y="1200"/>
            <a:chExt cx="144" cy="720"/>
          </a:xfrm>
        </p:grpSpPr>
        <p:sp>
          <p:nvSpPr>
            <p:cNvPr id="1377335" name="Rectangle 5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PC</a:t>
              </a:r>
            </a:p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Verdana" charset="0"/>
                </a:rPr>
                <a:t>M</a:t>
              </a:r>
            </a:p>
          </p:txBody>
        </p:sp>
        <p:sp>
          <p:nvSpPr>
            <p:cNvPr id="1377336" name="Freeform 5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7337" name="Group 57"/>
          <p:cNvGrpSpPr>
            <a:grpSpLocks/>
          </p:cNvGrpSpPr>
          <p:nvPr/>
        </p:nvGrpSpPr>
        <p:grpSpPr bwMode="auto">
          <a:xfrm>
            <a:off x="8077200" y="3429000"/>
            <a:ext cx="304800" cy="838200"/>
            <a:chOff x="336" y="1200"/>
            <a:chExt cx="144" cy="720"/>
          </a:xfrm>
        </p:grpSpPr>
        <p:sp>
          <p:nvSpPr>
            <p:cNvPr id="1377338" name="Rectangle 58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77339" name="Freeform 59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7340" name="Group 60"/>
          <p:cNvGrpSpPr>
            <a:grpSpLocks/>
          </p:cNvGrpSpPr>
          <p:nvPr/>
        </p:nvGrpSpPr>
        <p:grpSpPr bwMode="auto">
          <a:xfrm>
            <a:off x="8077200" y="4343400"/>
            <a:ext cx="304800" cy="838200"/>
            <a:chOff x="336" y="1200"/>
            <a:chExt cx="144" cy="720"/>
          </a:xfrm>
        </p:grpSpPr>
        <p:sp>
          <p:nvSpPr>
            <p:cNvPr id="1377341" name="Rectangle 61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377342" name="Freeform 62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7343" name="Line 63"/>
          <p:cNvSpPr>
            <a:spLocks noChangeShapeType="1"/>
          </p:cNvSpPr>
          <p:nvPr/>
        </p:nvSpPr>
        <p:spPr bwMode="auto">
          <a:xfrm>
            <a:off x="2895600" y="388620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44" name="Line 64"/>
          <p:cNvSpPr>
            <a:spLocks noChangeShapeType="1"/>
          </p:cNvSpPr>
          <p:nvPr/>
        </p:nvSpPr>
        <p:spPr bwMode="auto">
          <a:xfrm>
            <a:off x="4648200" y="3886200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45" name="Line 65"/>
          <p:cNvSpPr>
            <a:spLocks noChangeShapeType="1"/>
          </p:cNvSpPr>
          <p:nvPr/>
        </p:nvSpPr>
        <p:spPr bwMode="auto">
          <a:xfrm>
            <a:off x="6019800" y="3886200"/>
            <a:ext cx="2057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46" name="Oval 66"/>
          <p:cNvSpPr>
            <a:spLocks noChangeArrowheads="1"/>
          </p:cNvSpPr>
          <p:nvPr/>
        </p:nvSpPr>
        <p:spPr bwMode="auto">
          <a:xfrm>
            <a:off x="3276600" y="3581400"/>
            <a:ext cx="6096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47" name="Oval 67"/>
          <p:cNvSpPr>
            <a:spLocks noChangeArrowheads="1"/>
          </p:cNvSpPr>
          <p:nvPr/>
        </p:nvSpPr>
        <p:spPr bwMode="auto">
          <a:xfrm>
            <a:off x="4800600" y="3581400"/>
            <a:ext cx="6096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48" name="Text Box 68"/>
          <p:cNvSpPr txBox="1">
            <a:spLocks noChangeArrowheads="1"/>
          </p:cNvSpPr>
          <p:nvPr/>
        </p:nvSpPr>
        <p:spPr bwMode="auto">
          <a:xfrm rot="16200000">
            <a:off x="7960518" y="3691732"/>
            <a:ext cx="10207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rgbClr val="56127A"/>
                </a:solidFill>
                <a:latin typeface="Verdana" charset="0"/>
              </a:rPr>
              <a:t>Cause</a:t>
            </a:r>
          </a:p>
        </p:txBody>
      </p:sp>
      <p:sp>
        <p:nvSpPr>
          <p:cNvPr id="1377349" name="Text Box 69"/>
          <p:cNvSpPr txBox="1">
            <a:spLocks noChangeArrowheads="1"/>
          </p:cNvSpPr>
          <p:nvPr/>
        </p:nvSpPr>
        <p:spPr bwMode="auto">
          <a:xfrm rot="16200000">
            <a:off x="8156575" y="4435475"/>
            <a:ext cx="5778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rgbClr val="56127A"/>
                </a:solidFill>
                <a:latin typeface="Verdana" charset="0"/>
              </a:rPr>
              <a:t>EPC</a:t>
            </a:r>
          </a:p>
        </p:txBody>
      </p:sp>
      <p:sp>
        <p:nvSpPr>
          <p:cNvPr id="1377351" name="Oval 71"/>
          <p:cNvSpPr>
            <a:spLocks noChangeArrowheads="1"/>
          </p:cNvSpPr>
          <p:nvPr/>
        </p:nvSpPr>
        <p:spPr bwMode="auto">
          <a:xfrm>
            <a:off x="6934200" y="3657600"/>
            <a:ext cx="6096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52" name="Freeform 72"/>
          <p:cNvSpPr>
            <a:spLocks/>
          </p:cNvSpPr>
          <p:nvPr/>
        </p:nvSpPr>
        <p:spPr bwMode="auto">
          <a:xfrm>
            <a:off x="838200" y="2362200"/>
            <a:ext cx="1752600" cy="2362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77353" name="Line 73"/>
          <p:cNvSpPr>
            <a:spLocks noChangeShapeType="1"/>
          </p:cNvSpPr>
          <p:nvPr/>
        </p:nvSpPr>
        <p:spPr bwMode="auto">
          <a:xfrm>
            <a:off x="2895600" y="4724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54" name="Line 74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355" name="Line 75"/>
          <p:cNvSpPr>
            <a:spLocks noChangeShapeType="1"/>
          </p:cNvSpPr>
          <p:nvPr/>
        </p:nvSpPr>
        <p:spPr bwMode="auto">
          <a:xfrm>
            <a:off x="6019800" y="4724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77356" name="Group 76"/>
          <p:cNvGrpSpPr>
            <a:grpSpLocks/>
          </p:cNvGrpSpPr>
          <p:nvPr/>
        </p:nvGrpSpPr>
        <p:grpSpPr bwMode="auto">
          <a:xfrm>
            <a:off x="107950" y="2601913"/>
            <a:ext cx="8807450" cy="2884487"/>
            <a:chOff x="68" y="1639"/>
            <a:chExt cx="5548" cy="1817"/>
          </a:xfrm>
        </p:grpSpPr>
        <p:sp>
          <p:nvSpPr>
            <p:cNvPr id="1377357" name="Freeform 77"/>
            <p:cNvSpPr>
              <a:spLocks/>
            </p:cNvSpPr>
            <p:nvPr/>
          </p:nvSpPr>
          <p:spPr bwMode="auto">
            <a:xfrm>
              <a:off x="96" y="1639"/>
              <a:ext cx="4752" cy="1776"/>
            </a:xfrm>
            <a:custGeom>
              <a:avLst/>
              <a:gdLst/>
              <a:ahLst/>
              <a:cxnLst>
                <a:cxn ang="0">
                  <a:pos x="4608" y="960"/>
                </a:cxn>
                <a:cxn ang="0">
                  <a:pos x="4752" y="1104"/>
                </a:cxn>
                <a:cxn ang="0">
                  <a:pos x="4752" y="1968"/>
                </a:cxn>
                <a:cxn ang="0">
                  <a:pos x="0" y="1968"/>
                </a:cxn>
                <a:cxn ang="0">
                  <a:pos x="0" y="0"/>
                </a:cxn>
              </a:cxnLst>
              <a:rect l="0" t="0" r="r" b="b"/>
              <a:pathLst>
                <a:path w="4752" h="1968">
                  <a:moveTo>
                    <a:pt x="4608" y="960"/>
                  </a:moveTo>
                  <a:lnTo>
                    <a:pt x="4752" y="1104"/>
                  </a:lnTo>
                  <a:lnTo>
                    <a:pt x="4752" y="1968"/>
                  </a:lnTo>
                  <a:lnTo>
                    <a:pt x="0" y="196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77358" name="Line 78"/>
            <p:cNvSpPr>
              <a:spLocks noChangeShapeType="1"/>
            </p:cNvSpPr>
            <p:nvPr/>
          </p:nvSpPr>
          <p:spPr bwMode="auto">
            <a:xfrm flipH="1" flipV="1">
              <a:off x="2640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77359" name="Text Box 79"/>
            <p:cNvSpPr txBox="1">
              <a:spLocks noChangeArrowheads="1"/>
            </p:cNvSpPr>
            <p:nvPr/>
          </p:nvSpPr>
          <p:spPr bwMode="auto">
            <a:xfrm>
              <a:off x="2064" y="3072"/>
              <a:ext cx="604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  <a:latin typeface="Verdana" charset="0"/>
                </a:rPr>
                <a:t>Kill D Stage</a:t>
              </a:r>
            </a:p>
          </p:txBody>
        </p:sp>
        <p:sp>
          <p:nvSpPr>
            <p:cNvPr id="1377360" name="Line 80"/>
            <p:cNvSpPr>
              <a:spLocks noChangeShapeType="1"/>
            </p:cNvSpPr>
            <p:nvPr/>
          </p:nvSpPr>
          <p:spPr bwMode="auto">
            <a:xfrm flipH="1" flipV="1">
              <a:off x="1536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77361" name="Text Box 81"/>
            <p:cNvSpPr txBox="1">
              <a:spLocks noChangeArrowheads="1"/>
            </p:cNvSpPr>
            <p:nvPr/>
          </p:nvSpPr>
          <p:spPr bwMode="auto">
            <a:xfrm>
              <a:off x="932" y="3072"/>
              <a:ext cx="604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  <a:latin typeface="Verdana" charset="0"/>
                </a:rPr>
                <a:t>Kill F Stage</a:t>
              </a:r>
            </a:p>
          </p:txBody>
        </p:sp>
        <p:sp>
          <p:nvSpPr>
            <p:cNvPr id="1377362" name="Line 82"/>
            <p:cNvSpPr>
              <a:spLocks noChangeShapeType="1"/>
            </p:cNvSpPr>
            <p:nvPr/>
          </p:nvSpPr>
          <p:spPr bwMode="auto">
            <a:xfrm flipH="1" flipV="1">
              <a:off x="3456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77363" name="Text Box 83"/>
            <p:cNvSpPr txBox="1">
              <a:spLocks noChangeArrowheads="1"/>
            </p:cNvSpPr>
            <p:nvPr/>
          </p:nvSpPr>
          <p:spPr bwMode="auto">
            <a:xfrm>
              <a:off x="2880" y="3072"/>
              <a:ext cx="604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  <a:latin typeface="Verdana" charset="0"/>
                </a:rPr>
                <a:t>Kill E Stage</a:t>
              </a:r>
            </a:p>
          </p:txBody>
        </p:sp>
        <p:sp>
          <p:nvSpPr>
            <p:cNvPr id="1377364" name="Text Box 84"/>
            <p:cNvSpPr txBox="1">
              <a:spLocks noChangeArrowheads="1"/>
            </p:cNvSpPr>
            <p:nvPr/>
          </p:nvSpPr>
          <p:spPr bwMode="auto">
            <a:xfrm>
              <a:off x="68" y="2936"/>
              <a:ext cx="700" cy="5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  <a:latin typeface="Verdana" charset="0"/>
                </a:rPr>
                <a:t>Select Handler PC</a:t>
              </a:r>
            </a:p>
          </p:txBody>
        </p:sp>
        <p:sp>
          <p:nvSpPr>
            <p:cNvPr id="1377365" name="Text Box 85"/>
            <p:cNvSpPr txBox="1">
              <a:spLocks noChangeArrowheads="1"/>
            </p:cNvSpPr>
            <p:nvPr/>
          </p:nvSpPr>
          <p:spPr bwMode="auto">
            <a:xfrm>
              <a:off x="4752" y="3024"/>
              <a:ext cx="864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  <a:latin typeface="Verdana" charset="0"/>
                </a:rPr>
                <a:t>Kill </a:t>
              </a:r>
              <a:r>
                <a:rPr lang="en-US" i="1" dirty="0" err="1">
                  <a:solidFill>
                    <a:schemeClr val="tx1"/>
                  </a:solidFill>
                  <a:latin typeface="Verdana" charset="0"/>
                </a:rPr>
                <a:t>Writeback</a:t>
              </a:r>
              <a:endParaRPr lang="en-US" i="1" dirty="0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377366" name="Freeform 86"/>
            <p:cNvSpPr>
              <a:spLocks/>
            </p:cNvSpPr>
            <p:nvPr/>
          </p:nvSpPr>
          <p:spPr bwMode="auto">
            <a:xfrm>
              <a:off x="4848" y="3072"/>
              <a:ext cx="768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768" y="336"/>
                </a:cxn>
                <a:cxn ang="0">
                  <a:pos x="768" y="0"/>
                </a:cxn>
              </a:cxnLst>
              <a:rect l="0" t="0" r="r" b="b"/>
              <a:pathLst>
                <a:path w="768" h="336">
                  <a:moveTo>
                    <a:pt x="0" y="336"/>
                  </a:moveTo>
                  <a:lnTo>
                    <a:pt x="768" y="336"/>
                  </a:lnTo>
                  <a:lnTo>
                    <a:pt x="76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629400" y="1219200"/>
            <a:ext cx="1284288" cy="4343400"/>
            <a:chOff x="6629400" y="1219200"/>
            <a:chExt cx="1284288" cy="4343400"/>
          </a:xfrm>
        </p:grpSpPr>
        <p:sp>
          <p:nvSpPr>
            <p:cNvPr id="1377350" name="Line 70"/>
            <p:cNvSpPr>
              <a:spLocks noChangeShapeType="1"/>
            </p:cNvSpPr>
            <p:nvPr/>
          </p:nvSpPr>
          <p:spPr bwMode="auto">
            <a:xfrm>
              <a:off x="7848600" y="1447800"/>
              <a:ext cx="0" cy="41148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77367" name="Text Box 87"/>
            <p:cNvSpPr txBox="1">
              <a:spLocks noChangeArrowheads="1"/>
            </p:cNvSpPr>
            <p:nvPr/>
          </p:nvSpPr>
          <p:spPr bwMode="auto">
            <a:xfrm>
              <a:off x="6629400" y="1219200"/>
              <a:ext cx="1284288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sz="1800" i="1">
                  <a:solidFill>
                    <a:schemeClr val="tx1"/>
                  </a:solidFill>
                  <a:latin typeface="Verdana" charset="0"/>
                </a:rPr>
                <a:t>Commit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32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7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7606-972F-6044-AB80-A3FFF3A6DD37}" type="slidenum">
              <a:rPr lang="en-US"/>
              <a:pPr/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Handling Traps in In-Order Pipeline</a:t>
            </a:r>
            <a:endParaRPr lang="en-US" sz="1600" dirty="0"/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>
            <a:noAutofit/>
          </a:bodyPr>
          <a:lstStyle/>
          <a:p>
            <a:r>
              <a:rPr lang="en-US" sz="2800" dirty="0"/>
              <a:t>Hold exception flags in pipeline until commit point (M stage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Exceptions in earlier instructions override exceptions in later instructions</a:t>
            </a:r>
            <a:endParaRPr lang="en-US" sz="2800" dirty="0"/>
          </a:p>
          <a:p>
            <a:r>
              <a:rPr lang="en-US" sz="2800" dirty="0" smtClean="0"/>
              <a:t>Exceptions </a:t>
            </a:r>
            <a:r>
              <a:rPr lang="en-US" sz="2800" dirty="0"/>
              <a:t>in earlier pipe stages override later exceptions </a:t>
            </a:r>
            <a:r>
              <a:rPr lang="en-US" sz="2800" i="1" dirty="0"/>
              <a:t>for a given instruction</a:t>
            </a:r>
          </a:p>
          <a:p>
            <a:r>
              <a:rPr lang="en-US" sz="2800" dirty="0" smtClean="0"/>
              <a:t>Inject </a:t>
            </a:r>
            <a:r>
              <a:rPr lang="en-US" sz="2800" dirty="0"/>
              <a:t>external interrupts at commit point (override others)</a:t>
            </a:r>
          </a:p>
          <a:p>
            <a:r>
              <a:rPr lang="en-US" sz="2800" dirty="0" smtClean="0"/>
              <a:t>If exception/interrupt </a:t>
            </a:r>
            <a:r>
              <a:rPr lang="en-US" sz="2800" dirty="0"/>
              <a:t>at commit: update Cause and EPC registers, kill all stages, inject handler PC into fetch stage</a:t>
            </a:r>
          </a:p>
        </p:txBody>
      </p:sp>
    </p:spTree>
    <p:extLst>
      <p:ext uri="{BB962C8B-B14F-4D97-AF65-F5344CB8AC3E}">
        <p14:creationId xmlns:p14="http://schemas.microsoft.com/office/powerpoint/2010/main" val="89917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827-E1A9-1D48-BE31-8EF5155BECA6}" type="slidenum">
              <a:rPr lang="en-US"/>
              <a:pPr/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431800"/>
            <a:ext cx="8521700" cy="787400"/>
          </a:xfrm>
          <a:noFill/>
          <a:ln/>
        </p:spPr>
        <p:txBody>
          <a:bodyPr lIns="90488" tIns="44450" rIns="90488" bIns="44450"/>
          <a:lstStyle/>
          <a:p>
            <a:r>
              <a:rPr lang="en-US" dirty="0" smtClean="0"/>
              <a:t>Trap Pipeline </a:t>
            </a:r>
            <a:r>
              <a:rPr lang="en-US" dirty="0"/>
              <a:t>Diagram</a:t>
            </a:r>
          </a:p>
        </p:txBody>
      </p:sp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228600" y="1219200"/>
            <a:ext cx="7848600" cy="2651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1714500" lvl="3" defTabSz="571500">
              <a:spcBef>
                <a:spcPct val="0"/>
              </a:spcBef>
            </a:pPr>
            <a:endParaRPr lang="en-US" sz="1800" i="1" dirty="0">
              <a:solidFill>
                <a:schemeClr val="tx1"/>
              </a:solidFill>
              <a:latin typeface="Verdana" charset="0"/>
            </a:endParaRPr>
          </a:p>
          <a:p>
            <a:pPr marL="1714500" lvl="3" defTabSz="571500">
              <a:spcBef>
                <a:spcPct val="0"/>
              </a:spcBef>
            </a:pPr>
            <a:r>
              <a:rPr lang="en-US" sz="1800" i="1" dirty="0">
                <a:solidFill>
                  <a:schemeClr val="tx1"/>
                </a:solidFill>
                <a:latin typeface="Verdana" charset="0"/>
              </a:rPr>
              <a:t>	time</a:t>
            </a:r>
          </a:p>
          <a:p>
            <a:pPr marL="1714500" lvl="3" defTabSz="57150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latin typeface="Verdana" charset="0"/>
              </a:rPr>
              <a:t>	t0	t1	t2	t3	t4	t5	t6	t7	. . . .</a:t>
            </a:r>
          </a:p>
          <a:p>
            <a:pPr defTabSz="571500">
              <a:spcBef>
                <a:spcPct val="0"/>
              </a:spcBef>
            </a:pPr>
            <a:r>
              <a:rPr lang="en-US" sz="1800" dirty="0">
                <a:solidFill>
                  <a:schemeClr val="accent1"/>
                </a:solidFill>
                <a:latin typeface="Verdana" charset="0"/>
              </a:rPr>
              <a:t>(I</a:t>
            </a:r>
            <a:r>
              <a:rPr lang="en-US" sz="1800" baseline="-25000" dirty="0">
                <a:solidFill>
                  <a:schemeClr val="accent1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chemeClr val="accent1"/>
                </a:solidFill>
                <a:latin typeface="Verdana" charset="0"/>
              </a:rPr>
              <a:t>) 096: ADD		IF</a:t>
            </a:r>
            <a:r>
              <a:rPr lang="en-US" sz="1800" baseline="-25000" dirty="0">
                <a:solidFill>
                  <a:schemeClr val="accent1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chemeClr val="accent1"/>
                </a:solidFill>
                <a:latin typeface="Verdana" charset="0"/>
              </a:rPr>
              <a:t>	ID</a:t>
            </a:r>
            <a:r>
              <a:rPr lang="en-US" sz="1800" baseline="-25000" dirty="0">
                <a:solidFill>
                  <a:schemeClr val="accent1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chemeClr val="accent1"/>
                </a:solidFill>
                <a:latin typeface="Verdana" charset="0"/>
              </a:rPr>
              <a:t>	</a:t>
            </a:r>
            <a:r>
              <a:rPr lang="en-US" sz="1800" dirty="0">
                <a:latin typeface="Verdana" charset="0"/>
              </a:rPr>
              <a:t>EX</a:t>
            </a:r>
            <a:r>
              <a:rPr lang="en-US" sz="1800" baseline="-25000" dirty="0">
                <a:latin typeface="Verdana" charset="0"/>
              </a:rPr>
              <a:t>1	</a:t>
            </a:r>
            <a:r>
              <a:rPr lang="en-US" sz="1800" dirty="0">
                <a:latin typeface="Verdana" charset="0"/>
              </a:rPr>
              <a:t>MA</a:t>
            </a:r>
            <a:r>
              <a:rPr lang="en-US" sz="1800" baseline="-25000" dirty="0">
                <a:latin typeface="Verdana" charset="0"/>
              </a:rPr>
              <a:t>1</a:t>
            </a:r>
            <a:r>
              <a:rPr lang="en-US" sz="1800" baseline="-25000" dirty="0" smtClean="0">
                <a:latin typeface="Verdana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r>
              <a:rPr lang="en-US" sz="1800" baseline="-25000" dirty="0" smtClean="0">
                <a:latin typeface="Verdana" charset="0"/>
              </a:rPr>
              <a:t> </a:t>
            </a:r>
            <a:r>
              <a:rPr lang="en-US" sz="1800" baseline="-25000" dirty="0">
                <a:latin typeface="Verdana" charset="0"/>
              </a:rPr>
              <a:t>		</a:t>
            </a:r>
            <a:r>
              <a:rPr lang="en-US" sz="1800" i="1" dirty="0">
                <a:latin typeface="Verdana" charset="0"/>
              </a:rPr>
              <a:t>overflow!</a:t>
            </a:r>
            <a:endParaRPr lang="en-US" sz="1800" baseline="-25000" dirty="0">
              <a:solidFill>
                <a:schemeClr val="accent1"/>
              </a:solidFill>
              <a:latin typeface="Verdana" charset="0"/>
            </a:endParaRPr>
          </a:p>
          <a:p>
            <a:pPr defTabSz="571500">
              <a:spcBef>
                <a:spcPct val="0"/>
              </a:spcBef>
            </a:pP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(I</a:t>
            </a:r>
            <a:r>
              <a:rPr lang="en-US" sz="1800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) 100: XOR			IF</a:t>
            </a:r>
            <a:r>
              <a:rPr lang="en-US" sz="1800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	ID</a:t>
            </a:r>
            <a:r>
              <a:rPr lang="en-US" sz="1800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	EX</a:t>
            </a:r>
            <a:r>
              <a:rPr lang="en-US" sz="1800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sz="1800" baseline="-25000" dirty="0" smtClean="0">
                <a:solidFill>
                  <a:srgbClr val="56127A"/>
                </a:solidFill>
                <a:latin typeface="Verdana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r>
              <a:rPr lang="en-US" sz="1800" baseline="-25000" dirty="0" smtClean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Verdana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endParaRPr lang="en-US" sz="1800" baseline="-25000" dirty="0" smtClean="0">
              <a:solidFill>
                <a:srgbClr val="56127A"/>
              </a:solidFill>
              <a:latin typeface="Verdana" charset="0"/>
            </a:endParaRPr>
          </a:p>
          <a:p>
            <a:pPr defTabSz="571500"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latin typeface="Verdana" charset="0"/>
              </a:rPr>
              <a:t>(I</a:t>
            </a:r>
            <a:r>
              <a:rPr lang="en-US" sz="1800" baseline="-25000" dirty="0">
                <a:solidFill>
                  <a:schemeClr val="tx1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Verdana" charset="0"/>
              </a:rPr>
              <a:t>) 104: SUB				IF</a:t>
            </a:r>
            <a:r>
              <a:rPr lang="en-US" sz="1800" baseline="-25000" dirty="0">
                <a:solidFill>
                  <a:schemeClr val="tx1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Verdana" charset="0"/>
              </a:rPr>
              <a:t>	ID</a:t>
            </a:r>
            <a:r>
              <a:rPr lang="en-US" sz="1800" baseline="-25000" dirty="0">
                <a:solidFill>
                  <a:schemeClr val="tx1"/>
                </a:solidFill>
                <a:latin typeface="Verdana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Verdana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r>
              <a:rPr lang="en-US" sz="1800" baseline="-25000" dirty="0" smtClean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Verdana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r>
              <a:rPr lang="en-US" sz="1800" baseline="-25000" dirty="0" smtClean="0">
                <a:solidFill>
                  <a:schemeClr val="tx1"/>
                </a:solidFill>
                <a:latin typeface="Verdana" charset="0"/>
              </a:rPr>
              <a:t> 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endParaRPr lang="en-US" sz="1800" baseline="-25000" dirty="0" smtClean="0">
              <a:solidFill>
                <a:schemeClr val="tx1"/>
              </a:solidFill>
              <a:latin typeface="Verdana" charset="0"/>
            </a:endParaRPr>
          </a:p>
          <a:p>
            <a:pPr defTabSz="571500">
              <a:spcBef>
                <a:spcPct val="0"/>
              </a:spcBef>
            </a:pP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(I</a:t>
            </a:r>
            <a:r>
              <a:rPr lang="en-US" sz="1800" baseline="-25000" dirty="0">
                <a:solidFill>
                  <a:srgbClr val="B69CAC"/>
                </a:solidFill>
                <a:latin typeface="Verdana" charset="0"/>
              </a:rPr>
              <a:t>4</a:t>
            </a: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)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 108: ADD</a:t>
            </a:r>
            <a:r>
              <a:rPr lang="en-US" sz="1800" dirty="0">
                <a:solidFill>
                  <a:schemeClr val="tx1"/>
                </a:solidFill>
                <a:latin typeface="Verdana" charset="0"/>
              </a:rPr>
              <a:t>	          	      		</a:t>
            </a: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IF</a:t>
            </a:r>
            <a:r>
              <a:rPr lang="en-US" sz="1800" baseline="-25000" dirty="0">
                <a:solidFill>
                  <a:srgbClr val="B69CAC"/>
                </a:solidFill>
                <a:latin typeface="Verdana" charset="0"/>
              </a:rPr>
              <a:t>4</a:t>
            </a:r>
            <a:r>
              <a:rPr lang="en-US" sz="1800" dirty="0" smtClean="0">
                <a:solidFill>
                  <a:srgbClr val="B69CAC"/>
                </a:solidFill>
                <a:latin typeface="Verdana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r>
              <a:rPr lang="en-US" sz="1800" baseline="-25000" dirty="0" smtClean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Verdana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r>
              <a:rPr lang="en-US" sz="1800" baseline="-25000" dirty="0" smtClean="0">
                <a:solidFill>
                  <a:schemeClr val="tx1"/>
                </a:solidFill>
                <a:latin typeface="Verdana" charset="0"/>
              </a:rPr>
              <a:t> 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r>
              <a:rPr lang="en-US" sz="1800" baseline="-25000" dirty="0" smtClean="0">
                <a:solidFill>
                  <a:schemeClr val="tx1"/>
                </a:solidFill>
                <a:latin typeface="Verdana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Verdana" charset="0"/>
              </a:rPr>
              <a:t> - </a:t>
            </a:r>
            <a:endParaRPr lang="en-US" sz="1800" baseline="-25000" dirty="0" smtClean="0">
              <a:solidFill>
                <a:srgbClr val="B69CAC"/>
              </a:solidFill>
              <a:latin typeface="Verdana" charset="0"/>
            </a:endParaRPr>
          </a:p>
          <a:p>
            <a:pPr defTabSz="571500">
              <a:spcBef>
                <a:spcPct val="0"/>
              </a:spcBef>
            </a:pP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(I</a:t>
            </a:r>
            <a:r>
              <a:rPr lang="en-US" sz="1800" baseline="-25000" dirty="0">
                <a:solidFill>
                  <a:srgbClr val="B69CAC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)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 </a:t>
            </a:r>
            <a:r>
              <a:rPr lang="en-US" dirty="0" smtClean="0">
                <a:solidFill>
                  <a:srgbClr val="56127A"/>
                </a:solidFill>
                <a:latin typeface="Verdana" charset="0"/>
              </a:rPr>
              <a:t>Trap </a:t>
            </a:r>
            <a:r>
              <a:rPr lang="en-US" sz="1800" dirty="0" smtClean="0">
                <a:solidFill>
                  <a:srgbClr val="56127A"/>
                </a:solidFill>
                <a:latin typeface="Verdana" charset="0"/>
              </a:rPr>
              <a:t>Handler 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code</a:t>
            </a:r>
            <a:r>
              <a:rPr lang="en-US" sz="1800" dirty="0">
                <a:solidFill>
                  <a:schemeClr val="tx1"/>
                </a:solidFill>
                <a:latin typeface="Verdana" charset="0"/>
              </a:rPr>
              <a:t>          	      		</a:t>
            </a: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IF</a:t>
            </a:r>
            <a:r>
              <a:rPr lang="en-US" sz="1800" baseline="-25000" dirty="0">
                <a:solidFill>
                  <a:srgbClr val="B69CAC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	ID</a:t>
            </a:r>
            <a:r>
              <a:rPr lang="en-US" sz="1800" baseline="-25000" dirty="0">
                <a:solidFill>
                  <a:srgbClr val="B69CAC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	EX</a:t>
            </a:r>
            <a:r>
              <a:rPr lang="en-US" sz="1800" baseline="-25000" dirty="0">
                <a:solidFill>
                  <a:srgbClr val="B69CAC"/>
                </a:solidFill>
                <a:latin typeface="Verdana" charset="0"/>
              </a:rPr>
              <a:t>5	</a:t>
            </a: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MA</a:t>
            </a:r>
            <a:r>
              <a:rPr lang="en-US" sz="1800" baseline="-25000" dirty="0">
                <a:solidFill>
                  <a:srgbClr val="B69CAC"/>
                </a:solidFill>
                <a:latin typeface="Verdana" charset="0"/>
              </a:rPr>
              <a:t>5	</a:t>
            </a:r>
            <a:r>
              <a:rPr lang="en-US" sz="1800" dirty="0">
                <a:solidFill>
                  <a:srgbClr val="B69CAC"/>
                </a:solidFill>
                <a:latin typeface="Verdana" charset="0"/>
              </a:rPr>
              <a:t>WB</a:t>
            </a:r>
            <a:r>
              <a:rPr lang="en-US" sz="1800" baseline="-25000" dirty="0">
                <a:solidFill>
                  <a:srgbClr val="B69CAC"/>
                </a:solidFill>
                <a:latin typeface="Verdana" charset="0"/>
              </a:rPr>
              <a:t>5</a:t>
            </a:r>
          </a:p>
          <a:p>
            <a:pPr defTabSz="571500">
              <a:spcBef>
                <a:spcPct val="0"/>
              </a:spcBef>
            </a:pPr>
            <a:endParaRPr lang="en-US" sz="1800" baseline="-25000" dirty="0">
              <a:solidFill>
                <a:srgbClr val="B69CAC"/>
              </a:solidFill>
              <a:latin typeface="Verdana" charset="0"/>
            </a:endParaRPr>
          </a:p>
          <a:p>
            <a:pPr defTabSz="571500">
              <a:spcBef>
                <a:spcPct val="0"/>
              </a:spcBef>
            </a:pPr>
            <a:endParaRPr lang="en-US" sz="1800" baseline="-25000" dirty="0">
              <a:solidFill>
                <a:srgbClr val="B69CAC"/>
              </a:solidFill>
              <a:latin typeface="Verdana" charset="0"/>
            </a:endParaRPr>
          </a:p>
        </p:txBody>
      </p:sp>
      <p:grpSp>
        <p:nvGrpSpPr>
          <p:cNvPr id="1391627" name="Group 11"/>
          <p:cNvGrpSpPr>
            <a:grpSpLocks/>
          </p:cNvGrpSpPr>
          <p:nvPr/>
        </p:nvGrpSpPr>
        <p:grpSpPr bwMode="auto">
          <a:xfrm>
            <a:off x="4724400" y="2209800"/>
            <a:ext cx="228600" cy="838200"/>
            <a:chOff x="2976" y="1392"/>
            <a:chExt cx="144" cy="528"/>
          </a:xfrm>
        </p:grpSpPr>
        <p:sp>
          <p:nvSpPr>
            <p:cNvPr id="1391623" name="Line 7"/>
            <p:cNvSpPr>
              <a:spLocks noChangeShapeType="1"/>
            </p:cNvSpPr>
            <p:nvPr/>
          </p:nvSpPr>
          <p:spPr bwMode="auto">
            <a:xfrm>
              <a:off x="3024" y="1488"/>
              <a:ext cx="96" cy="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91624" name="Line 8"/>
            <p:cNvSpPr>
              <a:spLocks noChangeShapeType="1"/>
            </p:cNvSpPr>
            <p:nvPr/>
          </p:nvSpPr>
          <p:spPr bwMode="auto">
            <a:xfrm>
              <a:off x="3024" y="1536"/>
              <a:ext cx="96" cy="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91625" name="Line 9"/>
            <p:cNvSpPr>
              <a:spLocks noChangeShapeType="1"/>
            </p:cNvSpPr>
            <p:nvPr/>
          </p:nvSpPr>
          <p:spPr bwMode="auto">
            <a:xfrm>
              <a:off x="2976" y="1536"/>
              <a:ext cx="144" cy="38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91626" name="Line 10"/>
            <p:cNvSpPr>
              <a:spLocks noChangeShapeType="1"/>
            </p:cNvSpPr>
            <p:nvPr/>
          </p:nvSpPr>
          <p:spPr bwMode="auto">
            <a:xfrm>
              <a:off x="3024" y="1392"/>
              <a:ext cx="9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2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20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26550</TotalTime>
  <Words>3014</Words>
  <Application>Microsoft Macintosh PowerPoint</Application>
  <PresentationFormat>On-screen Show (4:3)</PresentationFormat>
  <Paragraphs>670</Paragraphs>
  <Slides>41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CS 61C:  Great Ideas in Computer Architecture  Virtual Memory</vt:lpstr>
      <vt:lpstr>Review</vt:lpstr>
      <vt:lpstr>Traps/Interrupts/Execeptions: altering the normal flow of control</vt:lpstr>
      <vt:lpstr>Terminology</vt:lpstr>
      <vt:lpstr>Precise Traps</vt:lpstr>
      <vt:lpstr>Trap Handling in 5-Stage Pipeline</vt:lpstr>
      <vt:lpstr>Save Exceptions Until Commit</vt:lpstr>
      <vt:lpstr>Handling Traps in In-Order Pipeline</vt:lpstr>
      <vt:lpstr>Trap Pipeline Diagram</vt:lpstr>
      <vt:lpstr>In the News …</vt:lpstr>
      <vt:lpstr>Virtual Memory</vt:lpstr>
      <vt:lpstr>“Bare” 5-Stage Pipeline</vt:lpstr>
      <vt:lpstr>What do we need Virtual Memory for? Reason 1: Adding Disks to Hierarchy</vt:lpstr>
      <vt:lpstr>What do we need Virtual Memory for? Reason 2: Simplifying Memory for Apps</vt:lpstr>
      <vt:lpstr>What do we need Virtual Memory for? Reason 3: Protection Between Processes</vt:lpstr>
      <vt:lpstr>Address Spaces</vt:lpstr>
      <vt:lpstr>Blocks vs. Pages</vt:lpstr>
      <vt:lpstr>Bytes, Words, Blocks, Pages</vt:lpstr>
      <vt:lpstr>Address Translation</vt:lpstr>
      <vt:lpstr>Address Translation</vt:lpstr>
      <vt:lpstr>Paged Memory Systems</vt:lpstr>
      <vt:lpstr>Private (Virtual) Address Space per Program</vt:lpstr>
      <vt:lpstr>Where Should Page Tables Reside?</vt:lpstr>
      <vt:lpstr>Page Tables in Physical Memory</vt:lpstr>
      <vt:lpstr>MT2 Grades Posted</vt:lpstr>
      <vt:lpstr>Administrivia</vt:lpstr>
      <vt:lpstr>Administrivia</vt:lpstr>
      <vt:lpstr>Linear (simple) Page Table</vt:lpstr>
      <vt:lpstr>Suppose an instruction references a memory page that isn’t in DRAM?</vt:lpstr>
      <vt:lpstr>Size of Linear Page Table</vt:lpstr>
      <vt:lpstr>Hierarchical Page Table – exploits sparcity of virtual address space use</vt:lpstr>
      <vt:lpstr>Address Translation &amp; Protection</vt:lpstr>
      <vt:lpstr>Translation Lookaside Buffers (TLB)</vt:lpstr>
      <vt:lpstr>TLB Designs</vt:lpstr>
      <vt:lpstr>VM-related events in pipeline</vt:lpstr>
      <vt:lpstr>Hierarchical Page Table Walk: SPARC v8</vt:lpstr>
      <vt:lpstr>Page-Based Virtual-Memory Machine (Hardware Page-Table Walk)</vt:lpstr>
      <vt:lpstr>Address Translation: putting it all together</vt:lpstr>
      <vt:lpstr>Modern Virtual Memory Systems  Illusion of a large, private, uniform store</vt:lpstr>
      <vt:lpstr>Clicker Question</vt:lpstr>
      <vt:lpstr>Conclusion: VM features track  historical uses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John Wawrzynek</cp:lastModifiedBy>
  <cp:revision>396</cp:revision>
  <cp:lastPrinted>2010-12-02T16:43:49Z</cp:lastPrinted>
  <dcterms:created xsi:type="dcterms:W3CDTF">2012-04-17T16:25:57Z</dcterms:created>
  <dcterms:modified xsi:type="dcterms:W3CDTF">2015-11-19T18:03:09Z</dcterms:modified>
</cp:coreProperties>
</file>