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21" r:id="rId2"/>
    <p:sldId id="369" r:id="rId3"/>
    <p:sldId id="372" r:id="rId4"/>
    <p:sldId id="373" r:id="rId5"/>
    <p:sldId id="374" r:id="rId6"/>
    <p:sldId id="375" r:id="rId7"/>
    <p:sldId id="376" r:id="rId8"/>
    <p:sldId id="377" r:id="rId9"/>
    <p:sldId id="382" r:id="rId10"/>
    <p:sldId id="383" r:id="rId11"/>
    <p:sldId id="384" r:id="rId12"/>
    <p:sldId id="385" r:id="rId13"/>
    <p:sldId id="378" r:id="rId14"/>
    <p:sldId id="379" r:id="rId15"/>
    <p:sldId id="380" r:id="rId16"/>
    <p:sldId id="381" r:id="rId17"/>
    <p:sldId id="413" r:id="rId18"/>
    <p:sldId id="388" r:id="rId19"/>
    <p:sldId id="389" r:id="rId20"/>
    <p:sldId id="390" r:id="rId21"/>
    <p:sldId id="391" r:id="rId22"/>
    <p:sldId id="393" r:id="rId23"/>
    <p:sldId id="409" r:id="rId24"/>
    <p:sldId id="411" r:id="rId25"/>
    <p:sldId id="416" r:id="rId26"/>
    <p:sldId id="410" r:id="rId27"/>
    <p:sldId id="412" r:id="rId28"/>
    <p:sldId id="395" r:id="rId29"/>
    <p:sldId id="396" r:id="rId30"/>
    <p:sldId id="397" r:id="rId31"/>
    <p:sldId id="398" r:id="rId32"/>
    <p:sldId id="422" r:id="rId33"/>
    <p:sldId id="363" r:id="rId34"/>
    <p:sldId id="346" r:id="rId35"/>
    <p:sldId id="348" r:id="rId36"/>
    <p:sldId id="350" r:id="rId37"/>
    <p:sldId id="351" r:id="rId38"/>
    <p:sldId id="352" r:id="rId39"/>
    <p:sldId id="355" r:id="rId40"/>
    <p:sldId id="356" r:id="rId41"/>
    <p:sldId id="357" r:id="rId42"/>
    <p:sldId id="358" r:id="rId43"/>
    <p:sldId id="366" r:id="rId44"/>
    <p:sldId id="361" r:id="rId45"/>
    <p:sldId id="364" r:id="rId46"/>
    <p:sldId id="40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0" autoAdjust="0"/>
    <p:restoredTop sz="79579" autoAdjust="0"/>
  </p:normalViewPr>
  <p:slideViewPr>
    <p:cSldViewPr snapToGrid="0">
      <p:cViewPr varScale="1">
        <p:scale>
          <a:sx n="76" d="100"/>
          <a:sy n="76" d="100"/>
        </p:scale>
        <p:origin x="11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2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73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4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50F9359-56E5-5848-BB87-D7D858B7E248}" type="datetime3">
              <a:rPr lang="en-AU"/>
              <a:pPr/>
              <a:t>30 November,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6 — Storage and Other I/O Topics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D1AF3-FEE2-9F41-8F8D-28A09C3EAED6}" type="slidenum">
              <a:rPr lang="en-AU"/>
              <a:pPr/>
              <a:t>4</a:t>
            </a:fld>
            <a:endParaRPr lang="en-AU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</a:t>
            </a:r>
            <a:r>
              <a:rPr lang="en-US" baseline="0" dirty="0" smtClean="0"/>
              <a:t> is 3 of second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</a:t>
            </a:r>
            <a:r>
              <a:rPr lang="en-US" baseline="0" dirty="0" smtClean="0"/>
              <a:t> this on the white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this on white board.</a:t>
            </a:r>
          </a:p>
          <a:p>
            <a:endParaRPr lang="en-US" dirty="0" smtClean="0"/>
          </a:p>
          <a:p>
            <a:r>
              <a:rPr lang="en-US" dirty="0" smtClean="0"/>
              <a:t>Bit 1 is 0</a:t>
            </a:r>
          </a:p>
          <a:p>
            <a:r>
              <a:rPr lang="en-US" dirty="0" smtClean="0"/>
              <a:t>Bit 2 is 1</a:t>
            </a:r>
          </a:p>
          <a:p>
            <a:r>
              <a:rPr lang="en-US" dirty="0" smtClean="0"/>
              <a:t>Bit 4</a:t>
            </a:r>
            <a:r>
              <a:rPr lang="en-US" baseline="0" dirty="0" smtClean="0"/>
              <a:t> is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5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8 set to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9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bit error</a:t>
            </a:r>
            <a:r>
              <a:rPr lang="en-US" baseline="0" dirty="0" smtClean="0"/>
              <a:t> from 0000, all numbers with one 1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 bit error</a:t>
            </a:r>
            <a:r>
              <a:rPr lang="en-US" baseline="0" dirty="0" smtClean="0"/>
              <a:t> from 1111, all numbers with one 0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bit error</a:t>
            </a:r>
            <a:r>
              <a:rPr lang="en-US" baseline="0" dirty="0" smtClean="0"/>
              <a:t> from 0000, all numbers with two 1s and two 0s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bit error</a:t>
            </a:r>
            <a:r>
              <a:rPr lang="en-US" baseline="0" dirty="0" smtClean="0"/>
              <a:t> from 1111, all numbers with two 1s and two 0s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3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x</a:t>
            </a:r>
            <a:r>
              <a:rPr lang="en-US" dirty="0" smtClean="0"/>
              <a:t> 1 </a:t>
            </a:r>
            <a:r>
              <a:rPr lang="en-US" u="sng" dirty="0" smtClean="0"/>
              <a:t>x</a:t>
            </a:r>
            <a:r>
              <a:rPr lang="en-US" dirty="0" smtClean="0"/>
              <a:t> 0 x 1  - check</a:t>
            </a:r>
          </a:p>
          <a:p>
            <a:pPr marL="0" indent="0">
              <a:buNone/>
            </a:pPr>
            <a:r>
              <a:rPr lang="en-US" u="sng" dirty="0" smtClean="0"/>
              <a:t>x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r>
              <a:rPr lang="en-US" dirty="0" smtClean="0"/>
              <a:t> x </a:t>
            </a:r>
            <a:r>
              <a:rPr lang="en-US" u="sng" dirty="0" smtClean="0"/>
              <a:t>0</a:t>
            </a:r>
            <a:r>
              <a:rPr lang="en-US" dirty="0" smtClean="0"/>
              <a:t> x 0 x  - error in p2</a:t>
            </a:r>
          </a:p>
          <a:p>
            <a:pPr marL="0" indent="0">
              <a:buNone/>
            </a:pPr>
            <a:r>
              <a:rPr lang="en-US" u="sng" dirty="0" smtClean="0"/>
              <a:t>x</a:t>
            </a:r>
            <a:r>
              <a:rPr lang="en-US" dirty="0" smtClean="0"/>
              <a:t> </a:t>
            </a:r>
            <a:r>
              <a:rPr lang="en-US" u="sng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0 0 1 - error in p4</a:t>
            </a:r>
          </a:p>
          <a:p>
            <a:pPr marL="0" indent="0">
              <a:buNone/>
            </a:pPr>
            <a:r>
              <a:rPr lang="en-US" dirty="0" smtClean="0"/>
              <a:t>Error in location 2+4 =6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Hamming_co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1574801"/>
            <a:ext cx="8051800" cy="2025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61C: </a:t>
            </a:r>
            <a:br>
              <a:rPr lang="en-US" dirty="0" smtClean="0"/>
            </a:br>
            <a:r>
              <a:rPr lang="en-US" dirty="0" smtClean="0"/>
              <a:t>Great Ideas in Computer Architecture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Dependability </a:t>
            </a:r>
            <a:r>
              <a:rPr lang="en-US" i="1" dirty="0"/>
              <a:t>and </a:t>
            </a:r>
            <a:r>
              <a:rPr lang="en-US" i="1" dirty="0" smtClean="0"/>
              <a:t>RAID</a:t>
            </a:r>
            <a:br>
              <a:rPr lang="en-US" i="1" dirty="0" smtClean="0"/>
            </a:br>
            <a:r>
              <a:rPr lang="en-US" i="1" dirty="0" smtClean="0"/>
              <a:t>Lecture 25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506" y="3886200"/>
            <a:ext cx="8158294" cy="17526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Instructors: John </a:t>
            </a:r>
            <a:r>
              <a:rPr lang="en-US" dirty="0" err="1"/>
              <a:t>Wawrzynek</a:t>
            </a:r>
            <a:r>
              <a:rPr lang="en-US" dirty="0"/>
              <a:t> &amp; Vladimir Stojanovic</a:t>
            </a:r>
          </a:p>
          <a:p>
            <a:r>
              <a:rPr lang="en-US" dirty="0"/>
              <a:t>http://inst.eecs.berkeley.edu/~cs61c/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Parity: Simple Error-Detection </a:t>
            </a:r>
            <a:r>
              <a:rPr lang="en-US" dirty="0"/>
              <a:t>Coding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3050" y="1328738"/>
            <a:ext cx="4383088" cy="187166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/>
              <a:t>Each data value, before it is written to memory is “tagged” with an extra bit to force the stored word to have </a:t>
            </a:r>
            <a:r>
              <a:rPr lang="en-US" sz="2400" i="1" dirty="0">
                <a:solidFill>
                  <a:srgbClr val="0000FF"/>
                </a:solidFill>
              </a:rPr>
              <a:t>even parity</a:t>
            </a:r>
            <a:r>
              <a:rPr lang="en-US" sz="2400" dirty="0"/>
              <a:t>:</a:t>
            </a:r>
          </a:p>
        </p:txBody>
      </p:sp>
      <p:sp>
        <p:nvSpPr>
          <p:cNvPr id="8407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2800" y="1435100"/>
            <a:ext cx="4048125" cy="1643063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Each word, as it is read from memory is “checked” by finding its parity (including the parity bit). 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0600" y="3107261"/>
            <a:ext cx="2309813" cy="1382713"/>
            <a:chOff x="624" y="1920"/>
            <a:chExt cx="1455" cy="871"/>
          </a:xfrm>
        </p:grpSpPr>
        <p:sp>
          <p:nvSpPr>
            <p:cNvPr id="840711" name="Text Box 7"/>
            <p:cNvSpPr txBox="1">
              <a:spLocks noChangeArrowheads="1"/>
            </p:cNvSpPr>
            <p:nvPr/>
          </p:nvSpPr>
          <p:spPr bwMode="auto">
            <a:xfrm>
              <a:off x="624" y="1920"/>
              <a:ext cx="14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7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6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5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4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58" y="2426"/>
              <a:ext cx="267" cy="365"/>
              <a:chOff x="1296" y="2292"/>
              <a:chExt cx="267" cy="365"/>
            </a:xfrm>
          </p:grpSpPr>
          <p:sp>
            <p:nvSpPr>
              <p:cNvPr id="840713" name="Text Box 9"/>
              <p:cNvSpPr txBox="1">
                <a:spLocks noChangeArrowheads="1"/>
              </p:cNvSpPr>
              <p:nvPr/>
            </p:nvSpPr>
            <p:spPr bwMode="auto">
              <a:xfrm>
                <a:off x="1297" y="2292"/>
                <a:ext cx="26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200" b="0" dirty="0">
                    <a:solidFill>
                      <a:schemeClr val="tx1"/>
                    </a:solidFill>
                  </a:rPr>
                  <a:t>+</a:t>
                </a:r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0714" name="Oval 10"/>
              <p:cNvSpPr>
                <a:spLocks noChangeArrowheads="1"/>
              </p:cNvSpPr>
              <p:nvPr/>
            </p:nvSpPr>
            <p:spPr bwMode="auto">
              <a:xfrm>
                <a:off x="1296" y="237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0715" name="Line 11"/>
            <p:cNvSpPr>
              <a:spLocks noChangeShapeType="1"/>
            </p:cNvSpPr>
            <p:nvPr/>
          </p:nvSpPr>
          <p:spPr bwMode="auto">
            <a:xfrm>
              <a:off x="1536" y="2640"/>
              <a:ext cx="41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16" name="Line 12"/>
            <p:cNvSpPr>
              <a:spLocks noChangeShapeType="1"/>
            </p:cNvSpPr>
            <p:nvPr/>
          </p:nvSpPr>
          <p:spPr bwMode="auto">
            <a:xfrm flipH="1">
              <a:off x="1584" y="220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17" name="Line 13"/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18" name="Line 14"/>
            <p:cNvSpPr>
              <a:spLocks noChangeShapeType="1"/>
            </p:cNvSpPr>
            <p:nvPr/>
          </p:nvSpPr>
          <p:spPr bwMode="auto">
            <a:xfrm flipH="1">
              <a:off x="1488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19" name="Line 15"/>
            <p:cNvSpPr>
              <a:spLocks noChangeShapeType="1"/>
            </p:cNvSpPr>
            <p:nvPr/>
          </p:nvSpPr>
          <p:spPr bwMode="auto">
            <a:xfrm flipH="1">
              <a:off x="1440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20" name="Line 16"/>
            <p:cNvSpPr>
              <a:spLocks noChangeShapeType="1"/>
            </p:cNvSpPr>
            <p:nvPr/>
          </p:nvSpPr>
          <p:spPr bwMode="auto">
            <a:xfrm>
              <a:off x="1296" y="22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21" name="Line 17"/>
            <p:cNvSpPr>
              <a:spLocks noChangeShapeType="1"/>
            </p:cNvSpPr>
            <p:nvPr/>
          </p:nvSpPr>
          <p:spPr bwMode="auto">
            <a:xfrm>
              <a:off x="1104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22" name="Line 18"/>
            <p:cNvSpPr>
              <a:spLocks noChangeShapeType="1"/>
            </p:cNvSpPr>
            <p:nvPr/>
          </p:nvSpPr>
          <p:spPr bwMode="auto">
            <a:xfrm>
              <a:off x="912" y="216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23" name="Line 19"/>
            <p:cNvSpPr>
              <a:spLocks noChangeShapeType="1"/>
            </p:cNvSpPr>
            <p:nvPr/>
          </p:nvSpPr>
          <p:spPr bwMode="auto">
            <a:xfrm>
              <a:off x="768" y="22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10200" y="2904065"/>
            <a:ext cx="2614613" cy="1944688"/>
            <a:chOff x="5410200" y="3107261"/>
            <a:chExt cx="2614613" cy="1944688"/>
          </a:xfrm>
        </p:grpSpPr>
        <p:sp>
          <p:nvSpPr>
            <p:cNvPr id="840725" name="Text Box 21"/>
            <p:cNvSpPr txBox="1">
              <a:spLocks noChangeArrowheads="1"/>
            </p:cNvSpPr>
            <p:nvPr/>
          </p:nvSpPr>
          <p:spPr bwMode="auto">
            <a:xfrm>
              <a:off x="5410200" y="3107261"/>
              <a:ext cx="26146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7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6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5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4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b</a:t>
              </a:r>
              <a:r>
                <a:rPr lang="en-US" sz="2400" b="0" baseline="-25000" dirty="0" smtClean="0">
                  <a:solidFill>
                    <a:schemeClr val="tx1"/>
                  </a:solidFill>
                </a:rPr>
                <a:t>0   </a:t>
              </a:r>
              <a:r>
                <a:rPr lang="en-US" sz="2400" b="0" dirty="0" smtClean="0">
                  <a:solidFill>
                    <a:schemeClr val="tx1"/>
                  </a:solidFill>
                </a:rPr>
                <a:t>p</a:t>
              </a:r>
              <a:endParaRPr lang="en-US" sz="2400" b="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6416677" y="3910535"/>
              <a:ext cx="423863" cy="579438"/>
              <a:chOff x="1296" y="2292"/>
              <a:chExt cx="267" cy="365"/>
            </a:xfrm>
          </p:grpSpPr>
          <p:sp>
            <p:nvSpPr>
              <p:cNvPr id="840727" name="Text Box 23"/>
              <p:cNvSpPr txBox="1">
                <a:spLocks noChangeArrowheads="1"/>
              </p:cNvSpPr>
              <p:nvPr/>
            </p:nvSpPr>
            <p:spPr bwMode="auto">
              <a:xfrm>
                <a:off x="1297" y="2292"/>
                <a:ext cx="26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200" b="0" dirty="0">
                    <a:solidFill>
                      <a:schemeClr val="tx1"/>
                    </a:solidFill>
                  </a:rPr>
                  <a:t>+</a:t>
                </a:r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0728" name="Oval 24"/>
              <p:cNvSpPr>
                <a:spLocks noChangeArrowheads="1"/>
              </p:cNvSpPr>
              <p:nvPr/>
            </p:nvSpPr>
            <p:spPr bwMode="auto">
              <a:xfrm>
                <a:off x="1296" y="237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0729" name="Line 25"/>
            <p:cNvSpPr>
              <a:spLocks noChangeShapeType="1"/>
            </p:cNvSpPr>
            <p:nvPr/>
          </p:nvSpPr>
          <p:spPr bwMode="auto">
            <a:xfrm flipV="1">
              <a:off x="6858000" y="3564461"/>
              <a:ext cx="914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30" name="Line 26"/>
            <p:cNvSpPr>
              <a:spLocks noChangeShapeType="1"/>
            </p:cNvSpPr>
            <p:nvPr/>
          </p:nvSpPr>
          <p:spPr bwMode="auto">
            <a:xfrm flipH="1">
              <a:off x="6934200" y="3564461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31" name="Line 27"/>
            <p:cNvSpPr>
              <a:spLocks noChangeShapeType="1"/>
            </p:cNvSpPr>
            <p:nvPr/>
          </p:nvSpPr>
          <p:spPr bwMode="auto">
            <a:xfrm flipH="1">
              <a:off x="6858000" y="3564461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32" name="Line 28"/>
            <p:cNvSpPr>
              <a:spLocks noChangeShapeType="1"/>
            </p:cNvSpPr>
            <p:nvPr/>
          </p:nvSpPr>
          <p:spPr bwMode="auto">
            <a:xfrm flipH="1">
              <a:off x="6781800" y="3488261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33" name="Line 29"/>
            <p:cNvSpPr>
              <a:spLocks noChangeShapeType="1"/>
            </p:cNvSpPr>
            <p:nvPr/>
          </p:nvSpPr>
          <p:spPr bwMode="auto">
            <a:xfrm flipH="1">
              <a:off x="6705600" y="3564461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34" name="Line 30"/>
            <p:cNvSpPr>
              <a:spLocks noChangeShapeType="1"/>
            </p:cNvSpPr>
            <p:nvPr/>
          </p:nvSpPr>
          <p:spPr bwMode="auto">
            <a:xfrm>
              <a:off x="6477000" y="3564461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35" name="Line 31"/>
            <p:cNvSpPr>
              <a:spLocks noChangeShapeType="1"/>
            </p:cNvSpPr>
            <p:nvPr/>
          </p:nvSpPr>
          <p:spPr bwMode="auto">
            <a:xfrm>
              <a:off x="6172200" y="3564461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36" name="Line 32"/>
            <p:cNvSpPr>
              <a:spLocks noChangeShapeType="1"/>
            </p:cNvSpPr>
            <p:nvPr/>
          </p:nvSpPr>
          <p:spPr bwMode="auto">
            <a:xfrm>
              <a:off x="5867400" y="3488261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37" name="Line 33"/>
            <p:cNvSpPr>
              <a:spLocks noChangeShapeType="1"/>
            </p:cNvSpPr>
            <p:nvPr/>
          </p:nvSpPr>
          <p:spPr bwMode="auto">
            <a:xfrm>
              <a:off x="5638800" y="3564461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38" name="Line 34"/>
            <p:cNvSpPr>
              <a:spLocks noChangeShapeType="1"/>
            </p:cNvSpPr>
            <p:nvPr/>
          </p:nvSpPr>
          <p:spPr bwMode="auto">
            <a:xfrm>
              <a:off x="6610350" y="4421711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739" name="Text Box 35"/>
            <p:cNvSpPr txBox="1">
              <a:spLocks noChangeArrowheads="1"/>
            </p:cNvSpPr>
            <p:nvPr/>
          </p:nvSpPr>
          <p:spPr bwMode="auto">
            <a:xfrm>
              <a:off x="6445250" y="4594749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840740" name="Rectangle 36"/>
          <p:cNvSpPr>
            <a:spLocks noChangeArrowheads="1"/>
          </p:cNvSpPr>
          <p:nvPr/>
        </p:nvSpPr>
        <p:spPr bwMode="auto">
          <a:xfrm>
            <a:off x="0" y="4529666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 smtClean="0"/>
              <a:t>Minimum Hamming distance of parity code is 2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non-zero parity </a:t>
            </a:r>
            <a:r>
              <a:rPr lang="en-US" sz="2400" dirty="0" smtClean="0">
                <a:solidFill>
                  <a:schemeClr val="tx1"/>
                </a:solidFill>
              </a:rPr>
              <a:t>check indicates </a:t>
            </a:r>
            <a:r>
              <a:rPr lang="en-US" sz="2400" dirty="0">
                <a:solidFill>
                  <a:schemeClr val="tx1"/>
                </a:solidFill>
              </a:rPr>
              <a:t>an error occurred: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 smtClean="0">
                <a:solidFill>
                  <a:schemeClr val="tx1"/>
                </a:solidFill>
                <a:ea typeface="ＭＳ Ｐゴシック" charset="-128"/>
              </a:rPr>
              <a:t>2 errors </a:t>
            </a:r>
            <a:r>
              <a:rPr lang="en-US" sz="2000" dirty="0">
                <a:solidFill>
                  <a:schemeClr val="tx1"/>
                </a:solidFill>
                <a:ea typeface="ＭＳ Ｐゴシック" charset="-128"/>
              </a:rPr>
              <a:t>(on different bits)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-128"/>
              </a:rPr>
              <a:t> are not </a:t>
            </a:r>
            <a:r>
              <a:rPr lang="en-US" sz="2000" dirty="0">
                <a:solidFill>
                  <a:schemeClr val="tx1"/>
                </a:solidFill>
                <a:ea typeface="ＭＳ Ｐゴシック" charset="-128"/>
              </a:rPr>
              <a:t>detected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-128"/>
              </a:rPr>
              <a:t>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 smtClean="0">
                <a:solidFill>
                  <a:schemeClr val="tx1"/>
                </a:solidFill>
                <a:ea typeface="ＭＳ Ｐゴシック" charset="-128"/>
              </a:rPr>
              <a:t>nor </a:t>
            </a:r>
            <a:r>
              <a:rPr lang="en-US" sz="2000" dirty="0">
                <a:solidFill>
                  <a:schemeClr val="tx1"/>
                </a:solidFill>
                <a:ea typeface="ＭＳ Ｐゴシック" charset="-128"/>
              </a:rPr>
              <a:t>any even number of 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-128"/>
              </a:rPr>
              <a:t>errors, </a:t>
            </a:r>
            <a:r>
              <a:rPr lang="en-US" sz="2000" dirty="0" smtClean="0">
                <a:ea typeface="ＭＳ Ｐゴシック" charset="-128"/>
              </a:rPr>
              <a:t>just 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-128"/>
              </a:rPr>
              <a:t>odd </a:t>
            </a:r>
            <a:r>
              <a:rPr lang="en-US" sz="2000" dirty="0">
                <a:solidFill>
                  <a:schemeClr val="tx1"/>
                </a:solidFill>
                <a:ea typeface="ＭＳ Ｐゴシック" charset="-128"/>
              </a:rPr>
              <a:t>numbers of errors are 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-128"/>
              </a:rPr>
              <a:t>detected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3549" y="404761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8" grpId="0" build="p"/>
      <p:bldP spid="8407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0101 0101</a:t>
            </a:r>
          </a:p>
          <a:p>
            <a:r>
              <a:rPr lang="en-US" dirty="0" smtClean="0"/>
              <a:t>4 ones, even parity now</a:t>
            </a:r>
          </a:p>
          <a:p>
            <a:r>
              <a:rPr lang="en-US" dirty="0" smtClean="0"/>
              <a:t>Write to memory:</a:t>
            </a:r>
            <a:br>
              <a:rPr lang="en-US" dirty="0" smtClean="0"/>
            </a:br>
            <a:r>
              <a:rPr lang="en-US" dirty="0" smtClean="0"/>
              <a:t>0101 0101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 keep parity even</a:t>
            </a:r>
          </a:p>
          <a:p>
            <a:r>
              <a:rPr lang="en-US" dirty="0" smtClean="0"/>
              <a:t>Data 0101 0111</a:t>
            </a:r>
          </a:p>
          <a:p>
            <a:r>
              <a:rPr lang="en-US" dirty="0" smtClean="0"/>
              <a:t>5 ones, odd parity now</a:t>
            </a:r>
          </a:p>
          <a:p>
            <a:r>
              <a:rPr lang="en-US" dirty="0" smtClean="0"/>
              <a:t>Write to memory:</a:t>
            </a:r>
            <a:br>
              <a:rPr lang="en-US" dirty="0" smtClean="0"/>
            </a:br>
            <a:r>
              <a:rPr lang="en-US" dirty="0" smtClean="0"/>
              <a:t>0101 0111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 make parity even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from memory</a:t>
            </a:r>
            <a:br>
              <a:rPr lang="en-US" dirty="0" smtClean="0"/>
            </a:br>
            <a:r>
              <a:rPr lang="en-US" dirty="0" smtClean="0"/>
              <a:t>0101 0101 0</a:t>
            </a:r>
          </a:p>
          <a:p>
            <a:r>
              <a:rPr lang="en-US" dirty="0" smtClean="0"/>
              <a:t>4 ones =&gt; even parity, so no error</a:t>
            </a:r>
          </a:p>
          <a:p>
            <a:r>
              <a:rPr lang="en-US" dirty="0" smtClean="0"/>
              <a:t>Read from memory</a:t>
            </a:r>
            <a:br>
              <a:rPr lang="en-US" dirty="0" smtClean="0"/>
            </a:br>
            <a:r>
              <a:rPr lang="en-US" dirty="0" smtClean="0"/>
              <a:t>1101 0101 0</a:t>
            </a:r>
          </a:p>
          <a:p>
            <a:r>
              <a:rPr lang="en-US" dirty="0" smtClean="0"/>
              <a:t>5 ones =&gt; odd parity, </a:t>
            </a:r>
            <a:br>
              <a:rPr lang="en-US" dirty="0" smtClean="0"/>
            </a:br>
            <a:r>
              <a:rPr lang="en-US" dirty="0" smtClean="0"/>
              <a:t>so error</a:t>
            </a:r>
          </a:p>
          <a:p>
            <a:r>
              <a:rPr lang="en-US" dirty="0" smtClean="0"/>
              <a:t>What if error in parity bit?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 Want to Correct 1 Error?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Richard Hamming came up with simple to understand mapping to allow Error Correction at minimum distance of 3</a:t>
            </a:r>
          </a:p>
          <a:p>
            <a:pPr lvl="1"/>
            <a:r>
              <a:rPr lang="en-US" dirty="0" smtClean="0"/>
              <a:t>Single error correction, double error detection </a:t>
            </a:r>
          </a:p>
          <a:p>
            <a:r>
              <a:rPr lang="en-US" dirty="0" smtClean="0"/>
              <a:t>Called “Hamming ECC” </a:t>
            </a:r>
          </a:p>
          <a:p>
            <a:pPr lvl="1"/>
            <a:r>
              <a:rPr lang="en-US" dirty="0" smtClean="0"/>
              <a:t>Worked weekends on relay computer with unreliable card reader, frustrated with manual restarting</a:t>
            </a:r>
          </a:p>
          <a:p>
            <a:pPr lvl="1"/>
            <a:r>
              <a:rPr lang="en-US" dirty="0" smtClean="0"/>
              <a:t>Got interested in error correction; published 1950</a:t>
            </a:r>
          </a:p>
          <a:p>
            <a:pPr lvl="1"/>
            <a:r>
              <a:rPr lang="en-US" dirty="0" smtClean="0"/>
              <a:t>R</a:t>
            </a:r>
            <a:r>
              <a:rPr lang="en-US" dirty="0"/>
              <a:t>. W. </a:t>
            </a:r>
            <a:r>
              <a:rPr lang="en-US" dirty="0" smtClean="0"/>
              <a:t>Hamming</a:t>
            </a:r>
            <a:r>
              <a:rPr lang="en-US" dirty="0"/>
              <a:t>, “Error Detecting and Correcting Codes,” </a:t>
            </a:r>
            <a:r>
              <a:rPr lang="en-US" i="1" dirty="0"/>
              <a:t>The Bell System Technical Journal</a:t>
            </a:r>
            <a:r>
              <a:rPr lang="en-US" dirty="0"/>
              <a:t>, Vol. XXVI, No 2 (April 1950) </a:t>
            </a:r>
            <a:r>
              <a:rPr lang="en-US" dirty="0" err="1"/>
              <a:t>pp</a:t>
            </a:r>
            <a:r>
              <a:rPr lang="en-US" dirty="0"/>
              <a:t> 147-160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ChangeArrowheads="1"/>
          </p:cNvSpPr>
          <p:nvPr/>
        </p:nvSpPr>
        <p:spPr bwMode="auto">
          <a:xfrm>
            <a:off x="868363" y="1158875"/>
            <a:ext cx="7208837" cy="3930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2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Detecting/Correcting </a:t>
            </a:r>
            <a:r>
              <a:rPr lang="en-US" dirty="0"/>
              <a:t>Code Concept</a:t>
            </a:r>
          </a:p>
        </p:txBody>
      </p:sp>
      <p:sp>
        <p:nvSpPr>
          <p:cNvPr id="839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5230813"/>
            <a:ext cx="7697787" cy="89058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Detection</a:t>
            </a:r>
            <a:r>
              <a:rPr lang="en-US" dirty="0"/>
              <a:t>: bit pattern fails codeword check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Correction</a:t>
            </a:r>
            <a:r>
              <a:rPr lang="en-US" dirty="0"/>
              <a:t>: map to </a:t>
            </a:r>
            <a:r>
              <a:rPr lang="en-US" dirty="0" smtClean="0"/>
              <a:t>nearest </a:t>
            </a:r>
            <a:r>
              <a:rPr lang="en-US" dirty="0"/>
              <a:t>valid code word</a:t>
            </a:r>
          </a:p>
        </p:txBody>
      </p:sp>
      <p:sp>
        <p:nvSpPr>
          <p:cNvPr id="839685" name="Text Box 5"/>
          <p:cNvSpPr txBox="1">
            <a:spLocks noChangeArrowheads="1"/>
          </p:cNvSpPr>
          <p:nvPr/>
        </p:nvSpPr>
        <p:spPr bwMode="auto">
          <a:xfrm>
            <a:off x="1355725" y="1274763"/>
            <a:ext cx="5119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Space of possible bit patterns (2</a:t>
            </a:r>
            <a:r>
              <a:rPr lang="en-US" sz="2400" baseline="30000"/>
              <a:t>N</a:t>
            </a:r>
            <a:r>
              <a:rPr lang="en-US" sz="2400"/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66813" y="1876955"/>
            <a:ext cx="6499225" cy="3227388"/>
            <a:chOff x="968" y="1718"/>
            <a:chExt cx="4094" cy="2033"/>
          </a:xfrm>
        </p:grpSpPr>
        <p:sp>
          <p:nvSpPr>
            <p:cNvPr id="839687" name="Oval 7"/>
            <p:cNvSpPr>
              <a:spLocks noChangeArrowheads="1"/>
            </p:cNvSpPr>
            <p:nvPr/>
          </p:nvSpPr>
          <p:spPr bwMode="auto">
            <a:xfrm>
              <a:off x="1354" y="1766"/>
              <a:ext cx="115" cy="11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32B7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39688" name="Oval 8"/>
            <p:cNvSpPr>
              <a:spLocks noChangeArrowheads="1"/>
            </p:cNvSpPr>
            <p:nvPr/>
          </p:nvSpPr>
          <p:spPr bwMode="auto">
            <a:xfrm>
              <a:off x="1335" y="2928"/>
              <a:ext cx="115" cy="11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32B7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39689" name="Oval 9"/>
            <p:cNvSpPr>
              <a:spLocks noChangeArrowheads="1"/>
            </p:cNvSpPr>
            <p:nvPr/>
          </p:nvSpPr>
          <p:spPr bwMode="auto">
            <a:xfrm>
              <a:off x="2478" y="1795"/>
              <a:ext cx="115" cy="11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32B7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39690" name="Oval 10"/>
            <p:cNvSpPr>
              <a:spLocks noChangeArrowheads="1"/>
            </p:cNvSpPr>
            <p:nvPr/>
          </p:nvSpPr>
          <p:spPr bwMode="auto">
            <a:xfrm>
              <a:off x="2497" y="2851"/>
              <a:ext cx="115" cy="11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32B7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39691" name="Oval 11"/>
            <p:cNvSpPr>
              <a:spLocks noChangeArrowheads="1"/>
            </p:cNvSpPr>
            <p:nvPr/>
          </p:nvSpPr>
          <p:spPr bwMode="auto">
            <a:xfrm>
              <a:off x="3620" y="1718"/>
              <a:ext cx="115" cy="11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32B7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39692" name="Oval 12"/>
            <p:cNvSpPr>
              <a:spLocks noChangeArrowheads="1"/>
            </p:cNvSpPr>
            <p:nvPr/>
          </p:nvSpPr>
          <p:spPr bwMode="auto">
            <a:xfrm>
              <a:off x="3792" y="2812"/>
              <a:ext cx="115" cy="11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32B7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39693" name="Text Box 13"/>
            <p:cNvSpPr txBox="1">
              <a:spLocks noChangeArrowheads="1"/>
            </p:cNvSpPr>
            <p:nvPr/>
          </p:nvSpPr>
          <p:spPr bwMode="auto">
            <a:xfrm>
              <a:off x="968" y="3150"/>
              <a:ext cx="4094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0332B7"/>
                  </a:solidFill>
                </a:rPr>
                <a:t>Sparse population of code words (2</a:t>
              </a:r>
              <a:r>
                <a:rPr lang="en-US" sz="2800" baseline="30000" dirty="0">
                  <a:solidFill>
                    <a:srgbClr val="0332B7"/>
                  </a:solidFill>
                </a:rPr>
                <a:t>M</a:t>
              </a:r>
              <a:r>
                <a:rPr lang="en-US" sz="2800" dirty="0">
                  <a:solidFill>
                    <a:srgbClr val="0332B7"/>
                  </a:solidFill>
                </a:rPr>
                <a:t> &lt;&lt; 2</a:t>
              </a:r>
              <a:r>
                <a:rPr lang="en-US" sz="2800" baseline="30000" dirty="0">
                  <a:solidFill>
                    <a:srgbClr val="0332B7"/>
                  </a:solidFill>
                </a:rPr>
                <a:t>N</a:t>
              </a:r>
              <a:r>
                <a:rPr lang="en-US" sz="2800" dirty="0">
                  <a:solidFill>
                    <a:srgbClr val="0332B7"/>
                  </a:solidFill>
                </a:rPr>
                <a:t>) </a:t>
              </a:r>
            </a:p>
            <a:p>
              <a:r>
                <a:rPr lang="en-US" sz="2800" dirty="0">
                  <a:solidFill>
                    <a:srgbClr val="0332B7"/>
                  </a:solidFill>
                </a:rPr>
                <a:t>    -   with identifiable signature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155421" y="2155827"/>
            <a:ext cx="4208462" cy="1423989"/>
            <a:chOff x="2457" y="1422"/>
            <a:chExt cx="2651" cy="897"/>
          </a:xfrm>
        </p:grpSpPr>
        <p:sp>
          <p:nvSpPr>
            <p:cNvPr id="839695" name="Freeform 15"/>
            <p:cNvSpPr>
              <a:spLocks/>
            </p:cNvSpPr>
            <p:nvPr/>
          </p:nvSpPr>
          <p:spPr bwMode="auto">
            <a:xfrm>
              <a:off x="2841" y="1422"/>
              <a:ext cx="237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8" y="18"/>
                </a:cxn>
                <a:cxn ang="0">
                  <a:pos x="58" y="85"/>
                </a:cxn>
                <a:cxn ang="0">
                  <a:pos x="68" y="124"/>
                </a:cxn>
                <a:cxn ang="0">
                  <a:pos x="212" y="152"/>
                </a:cxn>
                <a:cxn ang="0">
                  <a:pos x="231" y="200"/>
                </a:cxn>
              </a:cxnLst>
              <a:rect l="0" t="0" r="r" b="b"/>
              <a:pathLst>
                <a:path w="237" h="200">
                  <a:moveTo>
                    <a:pt x="0" y="8"/>
                  </a:moveTo>
                  <a:cubicBezTo>
                    <a:pt x="23" y="11"/>
                    <a:pt x="54" y="0"/>
                    <a:pt x="68" y="18"/>
                  </a:cubicBezTo>
                  <a:cubicBezTo>
                    <a:pt x="82" y="36"/>
                    <a:pt x="58" y="62"/>
                    <a:pt x="58" y="85"/>
                  </a:cubicBezTo>
                  <a:cubicBezTo>
                    <a:pt x="58" y="98"/>
                    <a:pt x="60" y="113"/>
                    <a:pt x="68" y="124"/>
                  </a:cubicBezTo>
                  <a:cubicBezTo>
                    <a:pt x="80" y="139"/>
                    <a:pt x="209" y="152"/>
                    <a:pt x="212" y="152"/>
                  </a:cubicBezTo>
                  <a:cubicBezTo>
                    <a:pt x="237" y="179"/>
                    <a:pt x="231" y="163"/>
                    <a:pt x="231" y="2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39696" name="Text Box 16"/>
            <p:cNvSpPr txBox="1">
              <a:spLocks noChangeArrowheads="1"/>
            </p:cNvSpPr>
            <p:nvPr/>
          </p:nvSpPr>
          <p:spPr bwMode="auto">
            <a:xfrm>
              <a:off x="2457" y="1718"/>
              <a:ext cx="2651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0332B7"/>
                  </a:solidFill>
                </a:rPr>
                <a:t>Error changes bit pattern to </a:t>
              </a:r>
            </a:p>
            <a:p>
              <a:r>
                <a:rPr lang="en-US" sz="2800" dirty="0">
                  <a:solidFill>
                    <a:srgbClr val="0332B7"/>
                  </a:solidFill>
                </a:rPr>
                <a:t>non-code </a:t>
              </a: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Distance: 8 code words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Hamming_distance_3_bit_binary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55" y="1405467"/>
            <a:ext cx="5540145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amming_distance_3_bit_binary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55" y="1405467"/>
            <a:ext cx="5540145" cy="436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Hamming Distance 2: Detection</a:t>
            </a:r>
            <a:br>
              <a:rPr lang="en-US" dirty="0" smtClean="0"/>
            </a:br>
            <a:r>
              <a:rPr lang="en-US" i="1" dirty="0" smtClean="0"/>
              <a:t>Detect Single Bit Errors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643466" y="574886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1 bit error goes to another valid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codeword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½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codewords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valid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421467" y="4876800"/>
            <a:ext cx="440266" cy="423333"/>
          </a:xfrm>
          <a:prstGeom prst="ellipse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88268" y="1693332"/>
            <a:ext cx="440266" cy="423333"/>
          </a:xfrm>
          <a:prstGeom prst="ellipse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55736" y="3877730"/>
            <a:ext cx="440266" cy="423333"/>
          </a:xfrm>
          <a:prstGeom prst="ellipse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39737" y="2709328"/>
            <a:ext cx="440266" cy="423333"/>
          </a:xfrm>
          <a:prstGeom prst="ellipse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54080" y="1293044"/>
            <a:ext cx="7165920" cy="4467251"/>
            <a:chOff x="454080" y="1293044"/>
            <a:chExt cx="7165920" cy="4467251"/>
          </a:xfrm>
        </p:grpSpPr>
        <p:grpSp>
          <p:nvGrpSpPr>
            <p:cNvPr id="14" name="Group 13"/>
            <p:cNvGrpSpPr/>
            <p:nvPr/>
          </p:nvGrpSpPr>
          <p:grpSpPr>
            <a:xfrm>
              <a:off x="454080" y="2139710"/>
              <a:ext cx="5828187" cy="3620585"/>
              <a:chOff x="454080" y="2139710"/>
              <a:chExt cx="5828187" cy="362058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1439333" y="2139710"/>
                <a:ext cx="4842934" cy="3620585"/>
              </a:xfrm>
              <a:custGeom>
                <a:avLst/>
                <a:gdLst>
                  <a:gd name="connsiteX0" fmla="*/ 237067 w 4842934"/>
                  <a:gd name="connsiteY0" fmla="*/ 61623 h 3620585"/>
                  <a:gd name="connsiteX1" fmla="*/ 1253067 w 4842934"/>
                  <a:gd name="connsiteY1" fmla="*/ 27757 h 3620585"/>
                  <a:gd name="connsiteX2" fmla="*/ 1557867 w 4842934"/>
                  <a:gd name="connsiteY2" fmla="*/ 281757 h 3620585"/>
                  <a:gd name="connsiteX3" fmla="*/ 1845734 w 4842934"/>
                  <a:gd name="connsiteY3" fmla="*/ 603490 h 3620585"/>
                  <a:gd name="connsiteX4" fmla="*/ 2065867 w 4842934"/>
                  <a:gd name="connsiteY4" fmla="*/ 857490 h 3620585"/>
                  <a:gd name="connsiteX5" fmla="*/ 2184400 w 4842934"/>
                  <a:gd name="connsiteY5" fmla="*/ 942157 h 3620585"/>
                  <a:gd name="connsiteX6" fmla="*/ 2218267 w 4842934"/>
                  <a:gd name="connsiteY6" fmla="*/ 992957 h 3620585"/>
                  <a:gd name="connsiteX7" fmla="*/ 2421467 w 4842934"/>
                  <a:gd name="connsiteY7" fmla="*/ 1128423 h 3620585"/>
                  <a:gd name="connsiteX8" fmla="*/ 2590800 w 4842934"/>
                  <a:gd name="connsiteY8" fmla="*/ 1297757 h 3620585"/>
                  <a:gd name="connsiteX9" fmla="*/ 2658534 w 4842934"/>
                  <a:gd name="connsiteY9" fmla="*/ 1348557 h 3620585"/>
                  <a:gd name="connsiteX10" fmla="*/ 2810934 w 4842934"/>
                  <a:gd name="connsiteY10" fmla="*/ 1450157 h 3620585"/>
                  <a:gd name="connsiteX11" fmla="*/ 2861734 w 4842934"/>
                  <a:gd name="connsiteY11" fmla="*/ 1517890 h 3620585"/>
                  <a:gd name="connsiteX12" fmla="*/ 2912534 w 4842934"/>
                  <a:gd name="connsiteY12" fmla="*/ 1568690 h 3620585"/>
                  <a:gd name="connsiteX13" fmla="*/ 2963334 w 4842934"/>
                  <a:gd name="connsiteY13" fmla="*/ 1636423 h 3620585"/>
                  <a:gd name="connsiteX14" fmla="*/ 3014134 w 4842934"/>
                  <a:gd name="connsiteY14" fmla="*/ 1687223 h 3620585"/>
                  <a:gd name="connsiteX15" fmla="*/ 3048000 w 4842934"/>
                  <a:gd name="connsiteY15" fmla="*/ 1738023 h 3620585"/>
                  <a:gd name="connsiteX16" fmla="*/ 3098800 w 4842934"/>
                  <a:gd name="connsiteY16" fmla="*/ 1822690 h 3620585"/>
                  <a:gd name="connsiteX17" fmla="*/ 3183467 w 4842934"/>
                  <a:gd name="connsiteY17" fmla="*/ 1890423 h 3620585"/>
                  <a:gd name="connsiteX18" fmla="*/ 3234267 w 4842934"/>
                  <a:gd name="connsiteY18" fmla="*/ 1958157 h 3620585"/>
                  <a:gd name="connsiteX19" fmla="*/ 3403600 w 4842934"/>
                  <a:gd name="connsiteY19" fmla="*/ 2059757 h 3620585"/>
                  <a:gd name="connsiteX20" fmla="*/ 3539067 w 4842934"/>
                  <a:gd name="connsiteY20" fmla="*/ 2144423 h 3620585"/>
                  <a:gd name="connsiteX21" fmla="*/ 3640667 w 4842934"/>
                  <a:gd name="connsiteY21" fmla="*/ 2212157 h 3620585"/>
                  <a:gd name="connsiteX22" fmla="*/ 3776134 w 4842934"/>
                  <a:gd name="connsiteY22" fmla="*/ 2279890 h 3620585"/>
                  <a:gd name="connsiteX23" fmla="*/ 3826934 w 4842934"/>
                  <a:gd name="connsiteY23" fmla="*/ 2313757 h 3620585"/>
                  <a:gd name="connsiteX24" fmla="*/ 3962400 w 4842934"/>
                  <a:gd name="connsiteY24" fmla="*/ 2381490 h 3620585"/>
                  <a:gd name="connsiteX25" fmla="*/ 4080934 w 4842934"/>
                  <a:gd name="connsiteY25" fmla="*/ 2449223 h 3620585"/>
                  <a:gd name="connsiteX26" fmla="*/ 4233334 w 4842934"/>
                  <a:gd name="connsiteY26" fmla="*/ 2550823 h 3620585"/>
                  <a:gd name="connsiteX27" fmla="*/ 4385734 w 4842934"/>
                  <a:gd name="connsiteY27" fmla="*/ 2652423 h 3620585"/>
                  <a:gd name="connsiteX28" fmla="*/ 4521200 w 4842934"/>
                  <a:gd name="connsiteY28" fmla="*/ 2737090 h 3620585"/>
                  <a:gd name="connsiteX29" fmla="*/ 4605867 w 4842934"/>
                  <a:gd name="connsiteY29" fmla="*/ 2889490 h 3620585"/>
                  <a:gd name="connsiteX30" fmla="*/ 4673600 w 4842934"/>
                  <a:gd name="connsiteY30" fmla="*/ 3024957 h 3620585"/>
                  <a:gd name="connsiteX31" fmla="*/ 4809067 w 4842934"/>
                  <a:gd name="connsiteY31" fmla="*/ 3245090 h 3620585"/>
                  <a:gd name="connsiteX32" fmla="*/ 4842934 w 4842934"/>
                  <a:gd name="connsiteY32" fmla="*/ 3380557 h 3620585"/>
                  <a:gd name="connsiteX33" fmla="*/ 4826000 w 4842934"/>
                  <a:gd name="connsiteY33" fmla="*/ 3431357 h 3620585"/>
                  <a:gd name="connsiteX34" fmla="*/ 4724400 w 4842934"/>
                  <a:gd name="connsiteY34" fmla="*/ 3465223 h 3620585"/>
                  <a:gd name="connsiteX35" fmla="*/ 4487334 w 4842934"/>
                  <a:gd name="connsiteY35" fmla="*/ 3499090 h 3620585"/>
                  <a:gd name="connsiteX36" fmla="*/ 4368800 w 4842934"/>
                  <a:gd name="connsiteY36" fmla="*/ 3516023 h 3620585"/>
                  <a:gd name="connsiteX37" fmla="*/ 4233334 w 4842934"/>
                  <a:gd name="connsiteY37" fmla="*/ 3549890 h 3620585"/>
                  <a:gd name="connsiteX38" fmla="*/ 4165600 w 4842934"/>
                  <a:gd name="connsiteY38" fmla="*/ 3566823 h 3620585"/>
                  <a:gd name="connsiteX39" fmla="*/ 4097867 w 4842934"/>
                  <a:gd name="connsiteY39" fmla="*/ 3583757 h 3620585"/>
                  <a:gd name="connsiteX40" fmla="*/ 4047067 w 4842934"/>
                  <a:gd name="connsiteY40" fmla="*/ 3600690 h 3620585"/>
                  <a:gd name="connsiteX41" fmla="*/ 3810000 w 4842934"/>
                  <a:gd name="connsiteY41" fmla="*/ 3617623 h 3620585"/>
                  <a:gd name="connsiteX42" fmla="*/ 3522134 w 4842934"/>
                  <a:gd name="connsiteY42" fmla="*/ 3583757 h 3620585"/>
                  <a:gd name="connsiteX43" fmla="*/ 3437467 w 4842934"/>
                  <a:gd name="connsiteY43" fmla="*/ 3566823 h 3620585"/>
                  <a:gd name="connsiteX44" fmla="*/ 3115734 w 4842934"/>
                  <a:gd name="connsiteY44" fmla="*/ 3414423 h 3620585"/>
                  <a:gd name="connsiteX45" fmla="*/ 3014134 w 4842934"/>
                  <a:gd name="connsiteY45" fmla="*/ 3363623 h 3620585"/>
                  <a:gd name="connsiteX46" fmla="*/ 2912534 w 4842934"/>
                  <a:gd name="connsiteY46" fmla="*/ 3295890 h 3620585"/>
                  <a:gd name="connsiteX47" fmla="*/ 2794000 w 4842934"/>
                  <a:gd name="connsiteY47" fmla="*/ 3245090 h 3620585"/>
                  <a:gd name="connsiteX48" fmla="*/ 2523067 w 4842934"/>
                  <a:gd name="connsiteY48" fmla="*/ 3092690 h 3620585"/>
                  <a:gd name="connsiteX49" fmla="*/ 2370667 w 4842934"/>
                  <a:gd name="connsiteY49" fmla="*/ 3024957 h 3620585"/>
                  <a:gd name="connsiteX50" fmla="*/ 2235200 w 4842934"/>
                  <a:gd name="connsiteY50" fmla="*/ 2923357 h 3620585"/>
                  <a:gd name="connsiteX51" fmla="*/ 1998134 w 4842934"/>
                  <a:gd name="connsiteY51" fmla="*/ 2787890 h 3620585"/>
                  <a:gd name="connsiteX52" fmla="*/ 1913467 w 4842934"/>
                  <a:gd name="connsiteY52" fmla="*/ 2720157 h 3620585"/>
                  <a:gd name="connsiteX53" fmla="*/ 1862667 w 4842934"/>
                  <a:gd name="connsiteY53" fmla="*/ 2686290 h 3620585"/>
                  <a:gd name="connsiteX54" fmla="*/ 1828800 w 4842934"/>
                  <a:gd name="connsiteY54" fmla="*/ 2635490 h 3620585"/>
                  <a:gd name="connsiteX55" fmla="*/ 1727200 w 4842934"/>
                  <a:gd name="connsiteY55" fmla="*/ 2550823 h 3620585"/>
                  <a:gd name="connsiteX56" fmla="*/ 1676400 w 4842934"/>
                  <a:gd name="connsiteY56" fmla="*/ 2449223 h 3620585"/>
                  <a:gd name="connsiteX57" fmla="*/ 1625600 w 4842934"/>
                  <a:gd name="connsiteY57" fmla="*/ 2381490 h 3620585"/>
                  <a:gd name="connsiteX58" fmla="*/ 1591734 w 4842934"/>
                  <a:gd name="connsiteY58" fmla="*/ 2279890 h 3620585"/>
                  <a:gd name="connsiteX59" fmla="*/ 1540934 w 4842934"/>
                  <a:gd name="connsiteY59" fmla="*/ 2195223 h 3620585"/>
                  <a:gd name="connsiteX60" fmla="*/ 1490134 w 4842934"/>
                  <a:gd name="connsiteY60" fmla="*/ 2093623 h 3620585"/>
                  <a:gd name="connsiteX61" fmla="*/ 1439334 w 4842934"/>
                  <a:gd name="connsiteY61" fmla="*/ 2008957 h 3620585"/>
                  <a:gd name="connsiteX62" fmla="*/ 1405467 w 4842934"/>
                  <a:gd name="connsiteY62" fmla="*/ 1924290 h 3620585"/>
                  <a:gd name="connsiteX63" fmla="*/ 1270000 w 4842934"/>
                  <a:gd name="connsiteY63" fmla="*/ 1788823 h 3620585"/>
                  <a:gd name="connsiteX64" fmla="*/ 1219200 w 4842934"/>
                  <a:gd name="connsiteY64" fmla="*/ 1771890 h 3620585"/>
                  <a:gd name="connsiteX65" fmla="*/ 1066800 w 4842934"/>
                  <a:gd name="connsiteY65" fmla="*/ 1704157 h 3620585"/>
                  <a:gd name="connsiteX66" fmla="*/ 965200 w 4842934"/>
                  <a:gd name="connsiteY66" fmla="*/ 1670290 h 3620585"/>
                  <a:gd name="connsiteX67" fmla="*/ 694267 w 4842934"/>
                  <a:gd name="connsiteY67" fmla="*/ 1534823 h 3620585"/>
                  <a:gd name="connsiteX68" fmla="*/ 355600 w 4842934"/>
                  <a:gd name="connsiteY68" fmla="*/ 1348557 h 3620585"/>
                  <a:gd name="connsiteX69" fmla="*/ 287867 w 4842934"/>
                  <a:gd name="connsiteY69" fmla="*/ 1263890 h 3620585"/>
                  <a:gd name="connsiteX70" fmla="*/ 254000 w 4842934"/>
                  <a:gd name="connsiteY70" fmla="*/ 1179223 h 3620585"/>
                  <a:gd name="connsiteX71" fmla="*/ 203200 w 4842934"/>
                  <a:gd name="connsiteY71" fmla="*/ 1077623 h 3620585"/>
                  <a:gd name="connsiteX72" fmla="*/ 152400 w 4842934"/>
                  <a:gd name="connsiteY72" fmla="*/ 959090 h 3620585"/>
                  <a:gd name="connsiteX73" fmla="*/ 101600 w 4842934"/>
                  <a:gd name="connsiteY73" fmla="*/ 925223 h 3620585"/>
                  <a:gd name="connsiteX74" fmla="*/ 33867 w 4842934"/>
                  <a:gd name="connsiteY74" fmla="*/ 755890 h 3620585"/>
                  <a:gd name="connsiteX75" fmla="*/ 16934 w 4842934"/>
                  <a:gd name="connsiteY75" fmla="*/ 688157 h 3620585"/>
                  <a:gd name="connsiteX76" fmla="*/ 0 w 4842934"/>
                  <a:gd name="connsiteY76" fmla="*/ 637357 h 3620585"/>
                  <a:gd name="connsiteX77" fmla="*/ 16934 w 4842934"/>
                  <a:gd name="connsiteY77" fmla="*/ 400290 h 3620585"/>
                  <a:gd name="connsiteX78" fmla="*/ 33867 w 4842934"/>
                  <a:gd name="connsiteY78" fmla="*/ 349490 h 3620585"/>
                  <a:gd name="connsiteX79" fmla="*/ 50800 w 4842934"/>
                  <a:gd name="connsiteY79" fmla="*/ 281757 h 3620585"/>
                  <a:gd name="connsiteX80" fmla="*/ 101600 w 4842934"/>
                  <a:gd name="connsiteY80" fmla="*/ 180157 h 3620585"/>
                  <a:gd name="connsiteX81" fmla="*/ 169334 w 4842934"/>
                  <a:gd name="connsiteY81" fmla="*/ 146290 h 3620585"/>
                  <a:gd name="connsiteX82" fmla="*/ 220134 w 4842934"/>
                  <a:gd name="connsiteY82" fmla="*/ 112423 h 3620585"/>
                  <a:gd name="connsiteX83" fmla="*/ 321734 w 4842934"/>
                  <a:gd name="connsiteY83" fmla="*/ 44690 h 3620585"/>
                  <a:gd name="connsiteX84" fmla="*/ 321734 w 4842934"/>
                  <a:gd name="connsiteY84" fmla="*/ 44690 h 3620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4842934" h="3620585">
                    <a:moveTo>
                      <a:pt x="237067" y="61623"/>
                    </a:moveTo>
                    <a:cubicBezTo>
                      <a:pt x="575734" y="50334"/>
                      <a:pt x="915351" y="0"/>
                      <a:pt x="1253067" y="27757"/>
                    </a:cubicBezTo>
                    <a:cubicBezTo>
                      <a:pt x="1423760" y="41787"/>
                      <a:pt x="1474289" y="175891"/>
                      <a:pt x="1557867" y="281757"/>
                    </a:cubicBezTo>
                    <a:cubicBezTo>
                      <a:pt x="1945834" y="773183"/>
                      <a:pt x="1548965" y="267153"/>
                      <a:pt x="1845734" y="603490"/>
                    </a:cubicBezTo>
                    <a:cubicBezTo>
                      <a:pt x="1931901" y="701146"/>
                      <a:pt x="1971076" y="778497"/>
                      <a:pt x="2065867" y="857490"/>
                    </a:cubicBezTo>
                    <a:cubicBezTo>
                      <a:pt x="2103168" y="888574"/>
                      <a:pt x="2144889" y="913935"/>
                      <a:pt x="2184400" y="942157"/>
                    </a:cubicBezTo>
                    <a:cubicBezTo>
                      <a:pt x="2195689" y="959090"/>
                      <a:pt x="2202516" y="980070"/>
                      <a:pt x="2218267" y="992957"/>
                    </a:cubicBezTo>
                    <a:cubicBezTo>
                      <a:pt x="2383919" y="1128491"/>
                      <a:pt x="2321094" y="1053143"/>
                      <a:pt x="2421467" y="1128423"/>
                    </a:cubicBezTo>
                    <a:cubicBezTo>
                      <a:pt x="2574208" y="1242979"/>
                      <a:pt x="2390851" y="1097808"/>
                      <a:pt x="2590800" y="1297757"/>
                    </a:cubicBezTo>
                    <a:cubicBezTo>
                      <a:pt x="2610756" y="1317713"/>
                      <a:pt x="2635052" y="1332902"/>
                      <a:pt x="2658534" y="1348557"/>
                    </a:cubicBezTo>
                    <a:cubicBezTo>
                      <a:pt x="2706900" y="1380801"/>
                      <a:pt x="2768750" y="1407973"/>
                      <a:pt x="2810934" y="1450157"/>
                    </a:cubicBezTo>
                    <a:cubicBezTo>
                      <a:pt x="2830890" y="1470113"/>
                      <a:pt x="2843367" y="1496462"/>
                      <a:pt x="2861734" y="1517890"/>
                    </a:cubicBezTo>
                    <a:cubicBezTo>
                      <a:pt x="2877319" y="1536072"/>
                      <a:pt x="2896949" y="1550508"/>
                      <a:pt x="2912534" y="1568690"/>
                    </a:cubicBezTo>
                    <a:cubicBezTo>
                      <a:pt x="2930901" y="1590118"/>
                      <a:pt x="2944967" y="1614995"/>
                      <a:pt x="2963334" y="1636423"/>
                    </a:cubicBezTo>
                    <a:cubicBezTo>
                      <a:pt x="2978919" y="1654605"/>
                      <a:pt x="2998803" y="1668826"/>
                      <a:pt x="3014134" y="1687223"/>
                    </a:cubicBezTo>
                    <a:cubicBezTo>
                      <a:pt x="3027162" y="1702857"/>
                      <a:pt x="3037214" y="1720765"/>
                      <a:pt x="3048000" y="1738023"/>
                    </a:cubicBezTo>
                    <a:cubicBezTo>
                      <a:pt x="3065444" y="1765933"/>
                      <a:pt x="3076934" y="1798091"/>
                      <a:pt x="3098800" y="1822690"/>
                    </a:cubicBezTo>
                    <a:cubicBezTo>
                      <a:pt x="3122812" y="1849703"/>
                      <a:pt x="3157911" y="1864867"/>
                      <a:pt x="3183467" y="1890423"/>
                    </a:cubicBezTo>
                    <a:cubicBezTo>
                      <a:pt x="3203423" y="1910379"/>
                      <a:pt x="3211897" y="1940949"/>
                      <a:pt x="3234267" y="1958157"/>
                    </a:cubicBezTo>
                    <a:cubicBezTo>
                      <a:pt x="3286441" y="1998291"/>
                      <a:pt x="3350940" y="2020262"/>
                      <a:pt x="3403600" y="2059757"/>
                    </a:cubicBezTo>
                    <a:cubicBezTo>
                      <a:pt x="3560839" y="2177685"/>
                      <a:pt x="3384098" y="2051442"/>
                      <a:pt x="3539067" y="2144423"/>
                    </a:cubicBezTo>
                    <a:cubicBezTo>
                      <a:pt x="3573969" y="2165364"/>
                      <a:pt x="3604261" y="2193954"/>
                      <a:pt x="3640667" y="2212157"/>
                    </a:cubicBezTo>
                    <a:cubicBezTo>
                      <a:pt x="3685823" y="2234735"/>
                      <a:pt x="3734128" y="2251885"/>
                      <a:pt x="3776134" y="2279890"/>
                    </a:cubicBezTo>
                    <a:cubicBezTo>
                      <a:pt x="3793067" y="2291179"/>
                      <a:pt x="3809068" y="2304012"/>
                      <a:pt x="3826934" y="2313757"/>
                    </a:cubicBezTo>
                    <a:cubicBezTo>
                      <a:pt x="3871255" y="2337932"/>
                      <a:pt x="3922012" y="2351199"/>
                      <a:pt x="3962400" y="2381490"/>
                    </a:cubicBezTo>
                    <a:cubicBezTo>
                      <a:pt x="4044413" y="2442999"/>
                      <a:pt x="4003360" y="2423365"/>
                      <a:pt x="4080934" y="2449223"/>
                    </a:cubicBezTo>
                    <a:cubicBezTo>
                      <a:pt x="4249678" y="2575782"/>
                      <a:pt x="4037374" y="2420183"/>
                      <a:pt x="4233334" y="2550823"/>
                    </a:cubicBezTo>
                    <a:cubicBezTo>
                      <a:pt x="4360611" y="2635674"/>
                      <a:pt x="4238133" y="2570422"/>
                      <a:pt x="4385734" y="2652423"/>
                    </a:cubicBezTo>
                    <a:cubicBezTo>
                      <a:pt x="4446093" y="2685956"/>
                      <a:pt x="4469739" y="2685629"/>
                      <a:pt x="4521200" y="2737090"/>
                    </a:cubicBezTo>
                    <a:cubicBezTo>
                      <a:pt x="4582277" y="2798167"/>
                      <a:pt x="4570093" y="2811979"/>
                      <a:pt x="4605867" y="2889490"/>
                    </a:cubicBezTo>
                    <a:cubicBezTo>
                      <a:pt x="4627023" y="2935329"/>
                      <a:pt x="4647625" y="2981666"/>
                      <a:pt x="4673600" y="3024957"/>
                    </a:cubicBezTo>
                    <a:cubicBezTo>
                      <a:pt x="4785671" y="3211741"/>
                      <a:pt x="4738687" y="3139521"/>
                      <a:pt x="4809067" y="3245090"/>
                    </a:cubicBezTo>
                    <a:cubicBezTo>
                      <a:pt x="4822428" y="3285175"/>
                      <a:pt x="4842934" y="3339693"/>
                      <a:pt x="4842934" y="3380557"/>
                    </a:cubicBezTo>
                    <a:cubicBezTo>
                      <a:pt x="4842934" y="3398406"/>
                      <a:pt x="4840525" y="3420982"/>
                      <a:pt x="4826000" y="3431357"/>
                    </a:cubicBezTo>
                    <a:cubicBezTo>
                      <a:pt x="4796951" y="3452106"/>
                      <a:pt x="4759033" y="3456564"/>
                      <a:pt x="4724400" y="3465223"/>
                    </a:cubicBezTo>
                    <a:cubicBezTo>
                      <a:pt x="4591107" y="3498548"/>
                      <a:pt x="4705486" y="3473426"/>
                      <a:pt x="4487334" y="3499090"/>
                    </a:cubicBezTo>
                    <a:cubicBezTo>
                      <a:pt x="4447695" y="3503753"/>
                      <a:pt x="4407937" y="3508196"/>
                      <a:pt x="4368800" y="3516023"/>
                    </a:cubicBezTo>
                    <a:cubicBezTo>
                      <a:pt x="4323159" y="3525151"/>
                      <a:pt x="4278489" y="3538601"/>
                      <a:pt x="4233334" y="3549890"/>
                    </a:cubicBezTo>
                    <a:lnTo>
                      <a:pt x="4165600" y="3566823"/>
                    </a:lnTo>
                    <a:cubicBezTo>
                      <a:pt x="4143022" y="3572467"/>
                      <a:pt x="4119945" y="3576398"/>
                      <a:pt x="4097867" y="3583757"/>
                    </a:cubicBezTo>
                    <a:cubicBezTo>
                      <a:pt x="4080934" y="3589401"/>
                      <a:pt x="4064794" y="3598605"/>
                      <a:pt x="4047067" y="3600690"/>
                    </a:cubicBezTo>
                    <a:cubicBezTo>
                      <a:pt x="3968386" y="3609946"/>
                      <a:pt x="3889022" y="3611979"/>
                      <a:pt x="3810000" y="3617623"/>
                    </a:cubicBezTo>
                    <a:cubicBezTo>
                      <a:pt x="3482571" y="3592437"/>
                      <a:pt x="3687856" y="3620585"/>
                      <a:pt x="3522134" y="3583757"/>
                    </a:cubicBezTo>
                    <a:cubicBezTo>
                      <a:pt x="3494038" y="3577513"/>
                      <a:pt x="3464607" y="3576402"/>
                      <a:pt x="3437467" y="3566823"/>
                    </a:cubicBezTo>
                    <a:cubicBezTo>
                      <a:pt x="3224260" y="3491573"/>
                      <a:pt x="3278131" y="3501868"/>
                      <a:pt x="3115734" y="3414423"/>
                    </a:cubicBezTo>
                    <a:cubicBezTo>
                      <a:pt x="3082396" y="3396472"/>
                      <a:pt x="3046840" y="3382702"/>
                      <a:pt x="3014134" y="3363623"/>
                    </a:cubicBezTo>
                    <a:cubicBezTo>
                      <a:pt x="2978976" y="3343114"/>
                      <a:pt x="2948372" y="3315187"/>
                      <a:pt x="2912534" y="3295890"/>
                    </a:cubicBezTo>
                    <a:cubicBezTo>
                      <a:pt x="2874685" y="3275510"/>
                      <a:pt x="2832112" y="3264974"/>
                      <a:pt x="2794000" y="3245090"/>
                    </a:cubicBezTo>
                    <a:cubicBezTo>
                      <a:pt x="2702134" y="3197160"/>
                      <a:pt x="2617755" y="3134773"/>
                      <a:pt x="2523067" y="3092690"/>
                    </a:cubicBezTo>
                    <a:cubicBezTo>
                      <a:pt x="2472267" y="3070112"/>
                      <a:pt x="2418583" y="3053143"/>
                      <a:pt x="2370667" y="3024957"/>
                    </a:cubicBezTo>
                    <a:cubicBezTo>
                      <a:pt x="2322015" y="2996339"/>
                      <a:pt x="2281131" y="2956165"/>
                      <a:pt x="2235200" y="2923357"/>
                    </a:cubicBezTo>
                    <a:cubicBezTo>
                      <a:pt x="1999074" y="2754695"/>
                      <a:pt x="2284762" y="2964276"/>
                      <a:pt x="1998134" y="2787890"/>
                    </a:cubicBezTo>
                    <a:cubicBezTo>
                      <a:pt x="1967353" y="2768948"/>
                      <a:pt x="1942381" y="2741842"/>
                      <a:pt x="1913467" y="2720157"/>
                    </a:cubicBezTo>
                    <a:cubicBezTo>
                      <a:pt x="1897186" y="2707946"/>
                      <a:pt x="1879600" y="2697579"/>
                      <a:pt x="1862667" y="2686290"/>
                    </a:cubicBezTo>
                    <a:cubicBezTo>
                      <a:pt x="1851378" y="2669357"/>
                      <a:pt x="1843191" y="2649881"/>
                      <a:pt x="1828800" y="2635490"/>
                    </a:cubicBezTo>
                    <a:cubicBezTo>
                      <a:pt x="1766327" y="2573017"/>
                      <a:pt x="1782680" y="2634043"/>
                      <a:pt x="1727200" y="2550823"/>
                    </a:cubicBezTo>
                    <a:cubicBezTo>
                      <a:pt x="1706197" y="2519318"/>
                      <a:pt x="1695881" y="2481691"/>
                      <a:pt x="1676400" y="2449223"/>
                    </a:cubicBezTo>
                    <a:cubicBezTo>
                      <a:pt x="1661880" y="2425023"/>
                      <a:pt x="1642533" y="2404068"/>
                      <a:pt x="1625600" y="2381490"/>
                    </a:cubicBezTo>
                    <a:cubicBezTo>
                      <a:pt x="1614311" y="2347623"/>
                      <a:pt x="1606506" y="2312389"/>
                      <a:pt x="1591734" y="2279890"/>
                    </a:cubicBezTo>
                    <a:cubicBezTo>
                      <a:pt x="1578115" y="2249927"/>
                      <a:pt x="1556694" y="2224117"/>
                      <a:pt x="1540934" y="2195223"/>
                    </a:cubicBezTo>
                    <a:cubicBezTo>
                      <a:pt x="1522803" y="2161982"/>
                      <a:pt x="1508265" y="2126864"/>
                      <a:pt x="1490134" y="2093623"/>
                    </a:cubicBezTo>
                    <a:cubicBezTo>
                      <a:pt x="1474374" y="2064729"/>
                      <a:pt x="1454053" y="2038395"/>
                      <a:pt x="1439334" y="2008957"/>
                    </a:cubicBezTo>
                    <a:cubicBezTo>
                      <a:pt x="1425740" y="1981770"/>
                      <a:pt x="1420229" y="1950861"/>
                      <a:pt x="1405467" y="1924290"/>
                    </a:cubicBezTo>
                    <a:cubicBezTo>
                      <a:pt x="1374180" y="1867974"/>
                      <a:pt x="1323944" y="1822538"/>
                      <a:pt x="1270000" y="1788823"/>
                    </a:cubicBezTo>
                    <a:cubicBezTo>
                      <a:pt x="1254864" y="1779363"/>
                      <a:pt x="1236133" y="1777534"/>
                      <a:pt x="1219200" y="1771890"/>
                    </a:cubicBezTo>
                    <a:cubicBezTo>
                      <a:pt x="1138696" y="1718220"/>
                      <a:pt x="1187709" y="1744460"/>
                      <a:pt x="1066800" y="1704157"/>
                    </a:cubicBezTo>
                    <a:cubicBezTo>
                      <a:pt x="1032933" y="1692868"/>
                      <a:pt x="995472" y="1689210"/>
                      <a:pt x="965200" y="1670290"/>
                    </a:cubicBezTo>
                    <a:cubicBezTo>
                      <a:pt x="701142" y="1505253"/>
                      <a:pt x="959016" y="1653960"/>
                      <a:pt x="694267" y="1534823"/>
                    </a:cubicBezTo>
                    <a:cubicBezTo>
                      <a:pt x="515107" y="1454201"/>
                      <a:pt x="504890" y="1441862"/>
                      <a:pt x="355600" y="1348557"/>
                    </a:cubicBezTo>
                    <a:cubicBezTo>
                      <a:pt x="304927" y="1145861"/>
                      <a:pt x="383302" y="1378412"/>
                      <a:pt x="287867" y="1263890"/>
                    </a:cubicBezTo>
                    <a:cubicBezTo>
                      <a:pt x="268408" y="1240539"/>
                      <a:pt x="266578" y="1206895"/>
                      <a:pt x="254000" y="1179223"/>
                    </a:cubicBezTo>
                    <a:cubicBezTo>
                      <a:pt x="238332" y="1144753"/>
                      <a:pt x="218578" y="1112224"/>
                      <a:pt x="203200" y="1077623"/>
                    </a:cubicBezTo>
                    <a:cubicBezTo>
                      <a:pt x="183033" y="1032246"/>
                      <a:pt x="187535" y="1001252"/>
                      <a:pt x="152400" y="959090"/>
                    </a:cubicBezTo>
                    <a:cubicBezTo>
                      <a:pt x="139371" y="943456"/>
                      <a:pt x="118533" y="936512"/>
                      <a:pt x="101600" y="925223"/>
                    </a:cubicBezTo>
                    <a:cubicBezTo>
                      <a:pt x="79022" y="868779"/>
                      <a:pt x="54314" y="813141"/>
                      <a:pt x="33867" y="755890"/>
                    </a:cubicBezTo>
                    <a:cubicBezTo>
                      <a:pt x="26040" y="733973"/>
                      <a:pt x="23328" y="710534"/>
                      <a:pt x="16934" y="688157"/>
                    </a:cubicBezTo>
                    <a:cubicBezTo>
                      <a:pt x="12030" y="670994"/>
                      <a:pt x="5645" y="654290"/>
                      <a:pt x="0" y="637357"/>
                    </a:cubicBezTo>
                    <a:cubicBezTo>
                      <a:pt x="5645" y="558335"/>
                      <a:pt x="7677" y="478971"/>
                      <a:pt x="16934" y="400290"/>
                    </a:cubicBezTo>
                    <a:cubicBezTo>
                      <a:pt x="19020" y="382563"/>
                      <a:pt x="28964" y="366653"/>
                      <a:pt x="33867" y="349490"/>
                    </a:cubicBezTo>
                    <a:cubicBezTo>
                      <a:pt x="40260" y="327113"/>
                      <a:pt x="44406" y="304134"/>
                      <a:pt x="50800" y="281757"/>
                    </a:cubicBezTo>
                    <a:cubicBezTo>
                      <a:pt x="60190" y="248892"/>
                      <a:pt x="73772" y="203347"/>
                      <a:pt x="101600" y="180157"/>
                    </a:cubicBezTo>
                    <a:cubicBezTo>
                      <a:pt x="120992" y="163997"/>
                      <a:pt x="147417" y="158814"/>
                      <a:pt x="169334" y="146290"/>
                    </a:cubicBezTo>
                    <a:cubicBezTo>
                      <a:pt x="187004" y="136193"/>
                      <a:pt x="201537" y="120688"/>
                      <a:pt x="220134" y="112423"/>
                    </a:cubicBezTo>
                    <a:cubicBezTo>
                      <a:pt x="332444" y="62508"/>
                      <a:pt x="321734" y="118202"/>
                      <a:pt x="321734" y="44690"/>
                    </a:cubicBezTo>
                    <a:lnTo>
                      <a:pt x="321734" y="44690"/>
                    </a:lnTo>
                  </a:path>
                </a:pathLst>
              </a:cu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4080" y="3759199"/>
                <a:ext cx="203049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3200" i="1" dirty="0" smtClean="0">
                    <a:solidFill>
                      <a:srgbClr val="FF0000"/>
                    </a:solidFill>
                  </a:rPr>
                  <a:t>Invalid</a:t>
                </a:r>
              </a:p>
              <a:p>
                <a:pPr algn="r"/>
                <a:r>
                  <a:rPr lang="en-US" sz="3200" i="1" dirty="0" err="1" smtClean="0">
                    <a:solidFill>
                      <a:srgbClr val="FF0000"/>
                    </a:solidFill>
                  </a:rPr>
                  <a:t>Codewords</a:t>
                </a:r>
                <a:endParaRPr lang="en-US" sz="3200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4639734" y="1293044"/>
              <a:ext cx="2980266" cy="1331624"/>
            </a:xfrm>
            <a:custGeom>
              <a:avLst/>
              <a:gdLst>
                <a:gd name="connsiteX0" fmla="*/ 237067 w 4842934"/>
                <a:gd name="connsiteY0" fmla="*/ 61623 h 3620585"/>
                <a:gd name="connsiteX1" fmla="*/ 1253067 w 4842934"/>
                <a:gd name="connsiteY1" fmla="*/ 27757 h 3620585"/>
                <a:gd name="connsiteX2" fmla="*/ 1557867 w 4842934"/>
                <a:gd name="connsiteY2" fmla="*/ 281757 h 3620585"/>
                <a:gd name="connsiteX3" fmla="*/ 1845734 w 4842934"/>
                <a:gd name="connsiteY3" fmla="*/ 603490 h 3620585"/>
                <a:gd name="connsiteX4" fmla="*/ 2065867 w 4842934"/>
                <a:gd name="connsiteY4" fmla="*/ 857490 h 3620585"/>
                <a:gd name="connsiteX5" fmla="*/ 2184400 w 4842934"/>
                <a:gd name="connsiteY5" fmla="*/ 942157 h 3620585"/>
                <a:gd name="connsiteX6" fmla="*/ 2218267 w 4842934"/>
                <a:gd name="connsiteY6" fmla="*/ 992957 h 3620585"/>
                <a:gd name="connsiteX7" fmla="*/ 2421467 w 4842934"/>
                <a:gd name="connsiteY7" fmla="*/ 1128423 h 3620585"/>
                <a:gd name="connsiteX8" fmla="*/ 2590800 w 4842934"/>
                <a:gd name="connsiteY8" fmla="*/ 1297757 h 3620585"/>
                <a:gd name="connsiteX9" fmla="*/ 2658534 w 4842934"/>
                <a:gd name="connsiteY9" fmla="*/ 1348557 h 3620585"/>
                <a:gd name="connsiteX10" fmla="*/ 2810934 w 4842934"/>
                <a:gd name="connsiteY10" fmla="*/ 1450157 h 3620585"/>
                <a:gd name="connsiteX11" fmla="*/ 2861734 w 4842934"/>
                <a:gd name="connsiteY11" fmla="*/ 1517890 h 3620585"/>
                <a:gd name="connsiteX12" fmla="*/ 2912534 w 4842934"/>
                <a:gd name="connsiteY12" fmla="*/ 1568690 h 3620585"/>
                <a:gd name="connsiteX13" fmla="*/ 2963334 w 4842934"/>
                <a:gd name="connsiteY13" fmla="*/ 1636423 h 3620585"/>
                <a:gd name="connsiteX14" fmla="*/ 3014134 w 4842934"/>
                <a:gd name="connsiteY14" fmla="*/ 1687223 h 3620585"/>
                <a:gd name="connsiteX15" fmla="*/ 3048000 w 4842934"/>
                <a:gd name="connsiteY15" fmla="*/ 1738023 h 3620585"/>
                <a:gd name="connsiteX16" fmla="*/ 3098800 w 4842934"/>
                <a:gd name="connsiteY16" fmla="*/ 1822690 h 3620585"/>
                <a:gd name="connsiteX17" fmla="*/ 3183467 w 4842934"/>
                <a:gd name="connsiteY17" fmla="*/ 1890423 h 3620585"/>
                <a:gd name="connsiteX18" fmla="*/ 3234267 w 4842934"/>
                <a:gd name="connsiteY18" fmla="*/ 1958157 h 3620585"/>
                <a:gd name="connsiteX19" fmla="*/ 3403600 w 4842934"/>
                <a:gd name="connsiteY19" fmla="*/ 2059757 h 3620585"/>
                <a:gd name="connsiteX20" fmla="*/ 3539067 w 4842934"/>
                <a:gd name="connsiteY20" fmla="*/ 2144423 h 3620585"/>
                <a:gd name="connsiteX21" fmla="*/ 3640667 w 4842934"/>
                <a:gd name="connsiteY21" fmla="*/ 2212157 h 3620585"/>
                <a:gd name="connsiteX22" fmla="*/ 3776134 w 4842934"/>
                <a:gd name="connsiteY22" fmla="*/ 2279890 h 3620585"/>
                <a:gd name="connsiteX23" fmla="*/ 3826934 w 4842934"/>
                <a:gd name="connsiteY23" fmla="*/ 2313757 h 3620585"/>
                <a:gd name="connsiteX24" fmla="*/ 3962400 w 4842934"/>
                <a:gd name="connsiteY24" fmla="*/ 2381490 h 3620585"/>
                <a:gd name="connsiteX25" fmla="*/ 4080934 w 4842934"/>
                <a:gd name="connsiteY25" fmla="*/ 2449223 h 3620585"/>
                <a:gd name="connsiteX26" fmla="*/ 4233334 w 4842934"/>
                <a:gd name="connsiteY26" fmla="*/ 2550823 h 3620585"/>
                <a:gd name="connsiteX27" fmla="*/ 4385734 w 4842934"/>
                <a:gd name="connsiteY27" fmla="*/ 2652423 h 3620585"/>
                <a:gd name="connsiteX28" fmla="*/ 4521200 w 4842934"/>
                <a:gd name="connsiteY28" fmla="*/ 2737090 h 3620585"/>
                <a:gd name="connsiteX29" fmla="*/ 4605867 w 4842934"/>
                <a:gd name="connsiteY29" fmla="*/ 2889490 h 3620585"/>
                <a:gd name="connsiteX30" fmla="*/ 4673600 w 4842934"/>
                <a:gd name="connsiteY30" fmla="*/ 3024957 h 3620585"/>
                <a:gd name="connsiteX31" fmla="*/ 4809067 w 4842934"/>
                <a:gd name="connsiteY31" fmla="*/ 3245090 h 3620585"/>
                <a:gd name="connsiteX32" fmla="*/ 4842934 w 4842934"/>
                <a:gd name="connsiteY32" fmla="*/ 3380557 h 3620585"/>
                <a:gd name="connsiteX33" fmla="*/ 4826000 w 4842934"/>
                <a:gd name="connsiteY33" fmla="*/ 3431357 h 3620585"/>
                <a:gd name="connsiteX34" fmla="*/ 4724400 w 4842934"/>
                <a:gd name="connsiteY34" fmla="*/ 3465223 h 3620585"/>
                <a:gd name="connsiteX35" fmla="*/ 4487334 w 4842934"/>
                <a:gd name="connsiteY35" fmla="*/ 3499090 h 3620585"/>
                <a:gd name="connsiteX36" fmla="*/ 4368800 w 4842934"/>
                <a:gd name="connsiteY36" fmla="*/ 3516023 h 3620585"/>
                <a:gd name="connsiteX37" fmla="*/ 4233334 w 4842934"/>
                <a:gd name="connsiteY37" fmla="*/ 3549890 h 3620585"/>
                <a:gd name="connsiteX38" fmla="*/ 4165600 w 4842934"/>
                <a:gd name="connsiteY38" fmla="*/ 3566823 h 3620585"/>
                <a:gd name="connsiteX39" fmla="*/ 4097867 w 4842934"/>
                <a:gd name="connsiteY39" fmla="*/ 3583757 h 3620585"/>
                <a:gd name="connsiteX40" fmla="*/ 4047067 w 4842934"/>
                <a:gd name="connsiteY40" fmla="*/ 3600690 h 3620585"/>
                <a:gd name="connsiteX41" fmla="*/ 3810000 w 4842934"/>
                <a:gd name="connsiteY41" fmla="*/ 3617623 h 3620585"/>
                <a:gd name="connsiteX42" fmla="*/ 3522134 w 4842934"/>
                <a:gd name="connsiteY42" fmla="*/ 3583757 h 3620585"/>
                <a:gd name="connsiteX43" fmla="*/ 3437467 w 4842934"/>
                <a:gd name="connsiteY43" fmla="*/ 3566823 h 3620585"/>
                <a:gd name="connsiteX44" fmla="*/ 3115734 w 4842934"/>
                <a:gd name="connsiteY44" fmla="*/ 3414423 h 3620585"/>
                <a:gd name="connsiteX45" fmla="*/ 3014134 w 4842934"/>
                <a:gd name="connsiteY45" fmla="*/ 3363623 h 3620585"/>
                <a:gd name="connsiteX46" fmla="*/ 2912534 w 4842934"/>
                <a:gd name="connsiteY46" fmla="*/ 3295890 h 3620585"/>
                <a:gd name="connsiteX47" fmla="*/ 2794000 w 4842934"/>
                <a:gd name="connsiteY47" fmla="*/ 3245090 h 3620585"/>
                <a:gd name="connsiteX48" fmla="*/ 2523067 w 4842934"/>
                <a:gd name="connsiteY48" fmla="*/ 3092690 h 3620585"/>
                <a:gd name="connsiteX49" fmla="*/ 2370667 w 4842934"/>
                <a:gd name="connsiteY49" fmla="*/ 3024957 h 3620585"/>
                <a:gd name="connsiteX50" fmla="*/ 2235200 w 4842934"/>
                <a:gd name="connsiteY50" fmla="*/ 2923357 h 3620585"/>
                <a:gd name="connsiteX51" fmla="*/ 1998134 w 4842934"/>
                <a:gd name="connsiteY51" fmla="*/ 2787890 h 3620585"/>
                <a:gd name="connsiteX52" fmla="*/ 1913467 w 4842934"/>
                <a:gd name="connsiteY52" fmla="*/ 2720157 h 3620585"/>
                <a:gd name="connsiteX53" fmla="*/ 1862667 w 4842934"/>
                <a:gd name="connsiteY53" fmla="*/ 2686290 h 3620585"/>
                <a:gd name="connsiteX54" fmla="*/ 1828800 w 4842934"/>
                <a:gd name="connsiteY54" fmla="*/ 2635490 h 3620585"/>
                <a:gd name="connsiteX55" fmla="*/ 1727200 w 4842934"/>
                <a:gd name="connsiteY55" fmla="*/ 2550823 h 3620585"/>
                <a:gd name="connsiteX56" fmla="*/ 1676400 w 4842934"/>
                <a:gd name="connsiteY56" fmla="*/ 2449223 h 3620585"/>
                <a:gd name="connsiteX57" fmla="*/ 1625600 w 4842934"/>
                <a:gd name="connsiteY57" fmla="*/ 2381490 h 3620585"/>
                <a:gd name="connsiteX58" fmla="*/ 1591734 w 4842934"/>
                <a:gd name="connsiteY58" fmla="*/ 2279890 h 3620585"/>
                <a:gd name="connsiteX59" fmla="*/ 1540934 w 4842934"/>
                <a:gd name="connsiteY59" fmla="*/ 2195223 h 3620585"/>
                <a:gd name="connsiteX60" fmla="*/ 1490134 w 4842934"/>
                <a:gd name="connsiteY60" fmla="*/ 2093623 h 3620585"/>
                <a:gd name="connsiteX61" fmla="*/ 1439334 w 4842934"/>
                <a:gd name="connsiteY61" fmla="*/ 2008957 h 3620585"/>
                <a:gd name="connsiteX62" fmla="*/ 1405467 w 4842934"/>
                <a:gd name="connsiteY62" fmla="*/ 1924290 h 3620585"/>
                <a:gd name="connsiteX63" fmla="*/ 1270000 w 4842934"/>
                <a:gd name="connsiteY63" fmla="*/ 1788823 h 3620585"/>
                <a:gd name="connsiteX64" fmla="*/ 1219200 w 4842934"/>
                <a:gd name="connsiteY64" fmla="*/ 1771890 h 3620585"/>
                <a:gd name="connsiteX65" fmla="*/ 1066800 w 4842934"/>
                <a:gd name="connsiteY65" fmla="*/ 1704157 h 3620585"/>
                <a:gd name="connsiteX66" fmla="*/ 965200 w 4842934"/>
                <a:gd name="connsiteY66" fmla="*/ 1670290 h 3620585"/>
                <a:gd name="connsiteX67" fmla="*/ 694267 w 4842934"/>
                <a:gd name="connsiteY67" fmla="*/ 1534823 h 3620585"/>
                <a:gd name="connsiteX68" fmla="*/ 355600 w 4842934"/>
                <a:gd name="connsiteY68" fmla="*/ 1348557 h 3620585"/>
                <a:gd name="connsiteX69" fmla="*/ 287867 w 4842934"/>
                <a:gd name="connsiteY69" fmla="*/ 1263890 h 3620585"/>
                <a:gd name="connsiteX70" fmla="*/ 254000 w 4842934"/>
                <a:gd name="connsiteY70" fmla="*/ 1179223 h 3620585"/>
                <a:gd name="connsiteX71" fmla="*/ 203200 w 4842934"/>
                <a:gd name="connsiteY71" fmla="*/ 1077623 h 3620585"/>
                <a:gd name="connsiteX72" fmla="*/ 152400 w 4842934"/>
                <a:gd name="connsiteY72" fmla="*/ 959090 h 3620585"/>
                <a:gd name="connsiteX73" fmla="*/ 101600 w 4842934"/>
                <a:gd name="connsiteY73" fmla="*/ 925223 h 3620585"/>
                <a:gd name="connsiteX74" fmla="*/ 33867 w 4842934"/>
                <a:gd name="connsiteY74" fmla="*/ 755890 h 3620585"/>
                <a:gd name="connsiteX75" fmla="*/ 16934 w 4842934"/>
                <a:gd name="connsiteY75" fmla="*/ 688157 h 3620585"/>
                <a:gd name="connsiteX76" fmla="*/ 0 w 4842934"/>
                <a:gd name="connsiteY76" fmla="*/ 637357 h 3620585"/>
                <a:gd name="connsiteX77" fmla="*/ 16934 w 4842934"/>
                <a:gd name="connsiteY77" fmla="*/ 400290 h 3620585"/>
                <a:gd name="connsiteX78" fmla="*/ 33867 w 4842934"/>
                <a:gd name="connsiteY78" fmla="*/ 349490 h 3620585"/>
                <a:gd name="connsiteX79" fmla="*/ 50800 w 4842934"/>
                <a:gd name="connsiteY79" fmla="*/ 281757 h 3620585"/>
                <a:gd name="connsiteX80" fmla="*/ 101600 w 4842934"/>
                <a:gd name="connsiteY80" fmla="*/ 180157 h 3620585"/>
                <a:gd name="connsiteX81" fmla="*/ 169334 w 4842934"/>
                <a:gd name="connsiteY81" fmla="*/ 146290 h 3620585"/>
                <a:gd name="connsiteX82" fmla="*/ 220134 w 4842934"/>
                <a:gd name="connsiteY82" fmla="*/ 112423 h 3620585"/>
                <a:gd name="connsiteX83" fmla="*/ 321734 w 4842934"/>
                <a:gd name="connsiteY83" fmla="*/ 44690 h 3620585"/>
                <a:gd name="connsiteX84" fmla="*/ 321734 w 4842934"/>
                <a:gd name="connsiteY84" fmla="*/ 44690 h 362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42934" h="3620585">
                  <a:moveTo>
                    <a:pt x="237067" y="61623"/>
                  </a:moveTo>
                  <a:cubicBezTo>
                    <a:pt x="575734" y="50334"/>
                    <a:pt x="915351" y="0"/>
                    <a:pt x="1253067" y="27757"/>
                  </a:cubicBezTo>
                  <a:cubicBezTo>
                    <a:pt x="1423760" y="41787"/>
                    <a:pt x="1474289" y="175891"/>
                    <a:pt x="1557867" y="281757"/>
                  </a:cubicBezTo>
                  <a:cubicBezTo>
                    <a:pt x="1945834" y="773183"/>
                    <a:pt x="1548965" y="267153"/>
                    <a:pt x="1845734" y="603490"/>
                  </a:cubicBezTo>
                  <a:cubicBezTo>
                    <a:pt x="1931901" y="701146"/>
                    <a:pt x="1971076" y="778497"/>
                    <a:pt x="2065867" y="857490"/>
                  </a:cubicBezTo>
                  <a:cubicBezTo>
                    <a:pt x="2103168" y="888574"/>
                    <a:pt x="2144889" y="913935"/>
                    <a:pt x="2184400" y="942157"/>
                  </a:cubicBezTo>
                  <a:cubicBezTo>
                    <a:pt x="2195689" y="959090"/>
                    <a:pt x="2202516" y="980070"/>
                    <a:pt x="2218267" y="992957"/>
                  </a:cubicBezTo>
                  <a:cubicBezTo>
                    <a:pt x="2383919" y="1128491"/>
                    <a:pt x="2321094" y="1053143"/>
                    <a:pt x="2421467" y="1128423"/>
                  </a:cubicBezTo>
                  <a:cubicBezTo>
                    <a:pt x="2574208" y="1242979"/>
                    <a:pt x="2390851" y="1097808"/>
                    <a:pt x="2590800" y="1297757"/>
                  </a:cubicBezTo>
                  <a:cubicBezTo>
                    <a:pt x="2610756" y="1317713"/>
                    <a:pt x="2635052" y="1332902"/>
                    <a:pt x="2658534" y="1348557"/>
                  </a:cubicBezTo>
                  <a:cubicBezTo>
                    <a:pt x="2706900" y="1380801"/>
                    <a:pt x="2768750" y="1407973"/>
                    <a:pt x="2810934" y="1450157"/>
                  </a:cubicBezTo>
                  <a:cubicBezTo>
                    <a:pt x="2830890" y="1470113"/>
                    <a:pt x="2843367" y="1496462"/>
                    <a:pt x="2861734" y="1517890"/>
                  </a:cubicBezTo>
                  <a:cubicBezTo>
                    <a:pt x="2877319" y="1536072"/>
                    <a:pt x="2896949" y="1550508"/>
                    <a:pt x="2912534" y="1568690"/>
                  </a:cubicBezTo>
                  <a:cubicBezTo>
                    <a:pt x="2930901" y="1590118"/>
                    <a:pt x="2944967" y="1614995"/>
                    <a:pt x="2963334" y="1636423"/>
                  </a:cubicBezTo>
                  <a:cubicBezTo>
                    <a:pt x="2978919" y="1654605"/>
                    <a:pt x="2998803" y="1668826"/>
                    <a:pt x="3014134" y="1687223"/>
                  </a:cubicBezTo>
                  <a:cubicBezTo>
                    <a:pt x="3027162" y="1702857"/>
                    <a:pt x="3037214" y="1720765"/>
                    <a:pt x="3048000" y="1738023"/>
                  </a:cubicBezTo>
                  <a:cubicBezTo>
                    <a:pt x="3065444" y="1765933"/>
                    <a:pt x="3076934" y="1798091"/>
                    <a:pt x="3098800" y="1822690"/>
                  </a:cubicBezTo>
                  <a:cubicBezTo>
                    <a:pt x="3122812" y="1849703"/>
                    <a:pt x="3157911" y="1864867"/>
                    <a:pt x="3183467" y="1890423"/>
                  </a:cubicBezTo>
                  <a:cubicBezTo>
                    <a:pt x="3203423" y="1910379"/>
                    <a:pt x="3211897" y="1940949"/>
                    <a:pt x="3234267" y="1958157"/>
                  </a:cubicBezTo>
                  <a:cubicBezTo>
                    <a:pt x="3286441" y="1998291"/>
                    <a:pt x="3350940" y="2020262"/>
                    <a:pt x="3403600" y="2059757"/>
                  </a:cubicBezTo>
                  <a:cubicBezTo>
                    <a:pt x="3560839" y="2177685"/>
                    <a:pt x="3384098" y="2051442"/>
                    <a:pt x="3539067" y="2144423"/>
                  </a:cubicBezTo>
                  <a:cubicBezTo>
                    <a:pt x="3573969" y="2165364"/>
                    <a:pt x="3604261" y="2193954"/>
                    <a:pt x="3640667" y="2212157"/>
                  </a:cubicBezTo>
                  <a:cubicBezTo>
                    <a:pt x="3685823" y="2234735"/>
                    <a:pt x="3734128" y="2251885"/>
                    <a:pt x="3776134" y="2279890"/>
                  </a:cubicBezTo>
                  <a:cubicBezTo>
                    <a:pt x="3793067" y="2291179"/>
                    <a:pt x="3809068" y="2304012"/>
                    <a:pt x="3826934" y="2313757"/>
                  </a:cubicBezTo>
                  <a:cubicBezTo>
                    <a:pt x="3871255" y="2337932"/>
                    <a:pt x="3922012" y="2351199"/>
                    <a:pt x="3962400" y="2381490"/>
                  </a:cubicBezTo>
                  <a:cubicBezTo>
                    <a:pt x="4044413" y="2442999"/>
                    <a:pt x="4003360" y="2423365"/>
                    <a:pt x="4080934" y="2449223"/>
                  </a:cubicBezTo>
                  <a:cubicBezTo>
                    <a:pt x="4249678" y="2575782"/>
                    <a:pt x="4037374" y="2420183"/>
                    <a:pt x="4233334" y="2550823"/>
                  </a:cubicBezTo>
                  <a:cubicBezTo>
                    <a:pt x="4360611" y="2635674"/>
                    <a:pt x="4238133" y="2570422"/>
                    <a:pt x="4385734" y="2652423"/>
                  </a:cubicBezTo>
                  <a:cubicBezTo>
                    <a:pt x="4446093" y="2685956"/>
                    <a:pt x="4469739" y="2685629"/>
                    <a:pt x="4521200" y="2737090"/>
                  </a:cubicBezTo>
                  <a:cubicBezTo>
                    <a:pt x="4582277" y="2798167"/>
                    <a:pt x="4570093" y="2811979"/>
                    <a:pt x="4605867" y="2889490"/>
                  </a:cubicBezTo>
                  <a:cubicBezTo>
                    <a:pt x="4627023" y="2935329"/>
                    <a:pt x="4647625" y="2981666"/>
                    <a:pt x="4673600" y="3024957"/>
                  </a:cubicBezTo>
                  <a:cubicBezTo>
                    <a:pt x="4785671" y="3211741"/>
                    <a:pt x="4738687" y="3139521"/>
                    <a:pt x="4809067" y="3245090"/>
                  </a:cubicBezTo>
                  <a:cubicBezTo>
                    <a:pt x="4822428" y="3285175"/>
                    <a:pt x="4842934" y="3339693"/>
                    <a:pt x="4842934" y="3380557"/>
                  </a:cubicBezTo>
                  <a:cubicBezTo>
                    <a:pt x="4842934" y="3398406"/>
                    <a:pt x="4840525" y="3420982"/>
                    <a:pt x="4826000" y="3431357"/>
                  </a:cubicBezTo>
                  <a:cubicBezTo>
                    <a:pt x="4796951" y="3452106"/>
                    <a:pt x="4759033" y="3456564"/>
                    <a:pt x="4724400" y="3465223"/>
                  </a:cubicBezTo>
                  <a:cubicBezTo>
                    <a:pt x="4591107" y="3498548"/>
                    <a:pt x="4705486" y="3473426"/>
                    <a:pt x="4487334" y="3499090"/>
                  </a:cubicBezTo>
                  <a:cubicBezTo>
                    <a:pt x="4447695" y="3503753"/>
                    <a:pt x="4407937" y="3508196"/>
                    <a:pt x="4368800" y="3516023"/>
                  </a:cubicBezTo>
                  <a:cubicBezTo>
                    <a:pt x="4323159" y="3525151"/>
                    <a:pt x="4278489" y="3538601"/>
                    <a:pt x="4233334" y="3549890"/>
                  </a:cubicBezTo>
                  <a:lnTo>
                    <a:pt x="4165600" y="3566823"/>
                  </a:lnTo>
                  <a:cubicBezTo>
                    <a:pt x="4143022" y="3572467"/>
                    <a:pt x="4119945" y="3576398"/>
                    <a:pt x="4097867" y="3583757"/>
                  </a:cubicBezTo>
                  <a:cubicBezTo>
                    <a:pt x="4080934" y="3589401"/>
                    <a:pt x="4064794" y="3598605"/>
                    <a:pt x="4047067" y="3600690"/>
                  </a:cubicBezTo>
                  <a:cubicBezTo>
                    <a:pt x="3968386" y="3609946"/>
                    <a:pt x="3889022" y="3611979"/>
                    <a:pt x="3810000" y="3617623"/>
                  </a:cubicBezTo>
                  <a:cubicBezTo>
                    <a:pt x="3482571" y="3592437"/>
                    <a:pt x="3687856" y="3620585"/>
                    <a:pt x="3522134" y="3583757"/>
                  </a:cubicBezTo>
                  <a:cubicBezTo>
                    <a:pt x="3494038" y="3577513"/>
                    <a:pt x="3464607" y="3576402"/>
                    <a:pt x="3437467" y="3566823"/>
                  </a:cubicBezTo>
                  <a:cubicBezTo>
                    <a:pt x="3224260" y="3491573"/>
                    <a:pt x="3278131" y="3501868"/>
                    <a:pt x="3115734" y="3414423"/>
                  </a:cubicBezTo>
                  <a:cubicBezTo>
                    <a:pt x="3082396" y="3396472"/>
                    <a:pt x="3046840" y="3382702"/>
                    <a:pt x="3014134" y="3363623"/>
                  </a:cubicBezTo>
                  <a:cubicBezTo>
                    <a:pt x="2978976" y="3343114"/>
                    <a:pt x="2948372" y="3315187"/>
                    <a:pt x="2912534" y="3295890"/>
                  </a:cubicBezTo>
                  <a:cubicBezTo>
                    <a:pt x="2874685" y="3275510"/>
                    <a:pt x="2832112" y="3264974"/>
                    <a:pt x="2794000" y="3245090"/>
                  </a:cubicBezTo>
                  <a:cubicBezTo>
                    <a:pt x="2702134" y="3197160"/>
                    <a:pt x="2617755" y="3134773"/>
                    <a:pt x="2523067" y="3092690"/>
                  </a:cubicBezTo>
                  <a:cubicBezTo>
                    <a:pt x="2472267" y="3070112"/>
                    <a:pt x="2418583" y="3053143"/>
                    <a:pt x="2370667" y="3024957"/>
                  </a:cubicBezTo>
                  <a:cubicBezTo>
                    <a:pt x="2322015" y="2996339"/>
                    <a:pt x="2281131" y="2956165"/>
                    <a:pt x="2235200" y="2923357"/>
                  </a:cubicBezTo>
                  <a:cubicBezTo>
                    <a:pt x="1999074" y="2754695"/>
                    <a:pt x="2284762" y="2964276"/>
                    <a:pt x="1998134" y="2787890"/>
                  </a:cubicBezTo>
                  <a:cubicBezTo>
                    <a:pt x="1967353" y="2768948"/>
                    <a:pt x="1942381" y="2741842"/>
                    <a:pt x="1913467" y="2720157"/>
                  </a:cubicBezTo>
                  <a:cubicBezTo>
                    <a:pt x="1897186" y="2707946"/>
                    <a:pt x="1879600" y="2697579"/>
                    <a:pt x="1862667" y="2686290"/>
                  </a:cubicBezTo>
                  <a:cubicBezTo>
                    <a:pt x="1851378" y="2669357"/>
                    <a:pt x="1843191" y="2649881"/>
                    <a:pt x="1828800" y="2635490"/>
                  </a:cubicBezTo>
                  <a:cubicBezTo>
                    <a:pt x="1766327" y="2573017"/>
                    <a:pt x="1782680" y="2634043"/>
                    <a:pt x="1727200" y="2550823"/>
                  </a:cubicBezTo>
                  <a:cubicBezTo>
                    <a:pt x="1706197" y="2519318"/>
                    <a:pt x="1695881" y="2481691"/>
                    <a:pt x="1676400" y="2449223"/>
                  </a:cubicBezTo>
                  <a:cubicBezTo>
                    <a:pt x="1661880" y="2425023"/>
                    <a:pt x="1642533" y="2404068"/>
                    <a:pt x="1625600" y="2381490"/>
                  </a:cubicBezTo>
                  <a:cubicBezTo>
                    <a:pt x="1614311" y="2347623"/>
                    <a:pt x="1606506" y="2312389"/>
                    <a:pt x="1591734" y="2279890"/>
                  </a:cubicBezTo>
                  <a:cubicBezTo>
                    <a:pt x="1578115" y="2249927"/>
                    <a:pt x="1556694" y="2224117"/>
                    <a:pt x="1540934" y="2195223"/>
                  </a:cubicBezTo>
                  <a:cubicBezTo>
                    <a:pt x="1522803" y="2161982"/>
                    <a:pt x="1508265" y="2126864"/>
                    <a:pt x="1490134" y="2093623"/>
                  </a:cubicBezTo>
                  <a:cubicBezTo>
                    <a:pt x="1474374" y="2064729"/>
                    <a:pt x="1454053" y="2038395"/>
                    <a:pt x="1439334" y="2008957"/>
                  </a:cubicBezTo>
                  <a:cubicBezTo>
                    <a:pt x="1425740" y="1981770"/>
                    <a:pt x="1420229" y="1950861"/>
                    <a:pt x="1405467" y="1924290"/>
                  </a:cubicBezTo>
                  <a:cubicBezTo>
                    <a:pt x="1374180" y="1867974"/>
                    <a:pt x="1323944" y="1822538"/>
                    <a:pt x="1270000" y="1788823"/>
                  </a:cubicBezTo>
                  <a:cubicBezTo>
                    <a:pt x="1254864" y="1779363"/>
                    <a:pt x="1236133" y="1777534"/>
                    <a:pt x="1219200" y="1771890"/>
                  </a:cubicBezTo>
                  <a:cubicBezTo>
                    <a:pt x="1138696" y="1718220"/>
                    <a:pt x="1187709" y="1744460"/>
                    <a:pt x="1066800" y="1704157"/>
                  </a:cubicBezTo>
                  <a:cubicBezTo>
                    <a:pt x="1032933" y="1692868"/>
                    <a:pt x="995472" y="1689210"/>
                    <a:pt x="965200" y="1670290"/>
                  </a:cubicBezTo>
                  <a:cubicBezTo>
                    <a:pt x="701142" y="1505253"/>
                    <a:pt x="959016" y="1653960"/>
                    <a:pt x="694267" y="1534823"/>
                  </a:cubicBezTo>
                  <a:cubicBezTo>
                    <a:pt x="515107" y="1454201"/>
                    <a:pt x="504890" y="1441862"/>
                    <a:pt x="355600" y="1348557"/>
                  </a:cubicBezTo>
                  <a:cubicBezTo>
                    <a:pt x="304927" y="1145861"/>
                    <a:pt x="383302" y="1378412"/>
                    <a:pt x="287867" y="1263890"/>
                  </a:cubicBezTo>
                  <a:cubicBezTo>
                    <a:pt x="268408" y="1240539"/>
                    <a:pt x="266578" y="1206895"/>
                    <a:pt x="254000" y="1179223"/>
                  </a:cubicBezTo>
                  <a:cubicBezTo>
                    <a:pt x="238332" y="1144753"/>
                    <a:pt x="218578" y="1112224"/>
                    <a:pt x="203200" y="1077623"/>
                  </a:cubicBezTo>
                  <a:cubicBezTo>
                    <a:pt x="183033" y="1032246"/>
                    <a:pt x="187535" y="1001252"/>
                    <a:pt x="152400" y="959090"/>
                  </a:cubicBezTo>
                  <a:cubicBezTo>
                    <a:pt x="139371" y="943456"/>
                    <a:pt x="118533" y="936512"/>
                    <a:pt x="101600" y="925223"/>
                  </a:cubicBezTo>
                  <a:cubicBezTo>
                    <a:pt x="79022" y="868779"/>
                    <a:pt x="54314" y="813141"/>
                    <a:pt x="33867" y="755890"/>
                  </a:cubicBezTo>
                  <a:cubicBezTo>
                    <a:pt x="26040" y="733973"/>
                    <a:pt x="23328" y="710534"/>
                    <a:pt x="16934" y="688157"/>
                  </a:cubicBezTo>
                  <a:cubicBezTo>
                    <a:pt x="12030" y="670994"/>
                    <a:pt x="5645" y="654290"/>
                    <a:pt x="0" y="637357"/>
                  </a:cubicBezTo>
                  <a:cubicBezTo>
                    <a:pt x="5645" y="558335"/>
                    <a:pt x="7677" y="478971"/>
                    <a:pt x="16934" y="400290"/>
                  </a:cubicBezTo>
                  <a:cubicBezTo>
                    <a:pt x="19020" y="382563"/>
                    <a:pt x="28964" y="366653"/>
                    <a:pt x="33867" y="349490"/>
                  </a:cubicBezTo>
                  <a:cubicBezTo>
                    <a:pt x="40260" y="327113"/>
                    <a:pt x="44406" y="304134"/>
                    <a:pt x="50800" y="281757"/>
                  </a:cubicBezTo>
                  <a:cubicBezTo>
                    <a:pt x="60190" y="248892"/>
                    <a:pt x="73772" y="203347"/>
                    <a:pt x="101600" y="180157"/>
                  </a:cubicBezTo>
                  <a:cubicBezTo>
                    <a:pt x="120992" y="163997"/>
                    <a:pt x="147417" y="158814"/>
                    <a:pt x="169334" y="146290"/>
                  </a:cubicBezTo>
                  <a:cubicBezTo>
                    <a:pt x="187004" y="136193"/>
                    <a:pt x="201537" y="120688"/>
                    <a:pt x="220134" y="112423"/>
                  </a:cubicBezTo>
                  <a:cubicBezTo>
                    <a:pt x="332444" y="62508"/>
                    <a:pt x="321734" y="118202"/>
                    <a:pt x="321734" y="44690"/>
                  </a:cubicBezTo>
                  <a:lnTo>
                    <a:pt x="321734" y="4469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endCxn id="15" idx="59"/>
            </p:cNvCxnSpPr>
            <p:nvPr/>
          </p:nvCxnSpPr>
          <p:spPr>
            <a:xfrm>
              <a:off x="2506133" y="4318000"/>
              <a:ext cx="474134" cy="169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8" idx="66"/>
            </p:cNvCxnSpPr>
            <p:nvPr/>
          </p:nvCxnSpPr>
          <p:spPr>
            <a:xfrm flipV="1">
              <a:off x="1811867" y="1907364"/>
              <a:ext cx="3421836" cy="200423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9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40" y="-1402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Hamming Distance 3: Correction</a:t>
            </a:r>
            <a:br>
              <a:rPr lang="en-US" dirty="0" smtClean="0"/>
            </a:br>
            <a:r>
              <a:rPr lang="en-US" sz="3600" dirty="0" smtClean="0"/>
              <a:t>Correct Single Bit Errors, Detect Double Bit Errors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Hamming_distance_3_bit_binary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55" y="1405467"/>
            <a:ext cx="5540145" cy="4368800"/>
          </a:xfrm>
          <a:prstGeom prst="rect">
            <a:avLst/>
          </a:prstGeom>
        </p:spPr>
      </p:pic>
      <p:sp>
        <p:nvSpPr>
          <p:cNvPr id="7" name="Content Placeholder 7"/>
          <p:cNvSpPr txBox="1">
            <a:spLocks/>
          </p:cNvSpPr>
          <p:nvPr/>
        </p:nvSpPr>
        <p:spPr>
          <a:xfrm>
            <a:off x="643466" y="574886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No 2 bit error goes to another valid </a:t>
            </a:r>
            <a:r>
              <a:rPr lang="en-US" sz="2800" dirty="0" err="1" smtClean="0"/>
              <a:t>codeword</a:t>
            </a:r>
            <a:r>
              <a:rPr lang="en-US" sz="2800" dirty="0" smtClean="0"/>
              <a:t>; </a:t>
            </a:r>
            <a:r>
              <a:rPr lang="en-US" sz="2800" dirty="0" smtClean="0"/>
              <a:t>1 bit error near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1/4 </a:t>
            </a:r>
            <a:r>
              <a:rPr lang="en-US" sz="2800" dirty="0" err="1" smtClean="0"/>
              <a:t>codewords</a:t>
            </a:r>
            <a:r>
              <a:rPr lang="en-US" sz="2800" dirty="0" smtClean="0"/>
              <a:t> </a:t>
            </a:r>
            <a:r>
              <a:rPr lang="en-US" sz="2800" dirty="0" smtClean="0"/>
              <a:t>are valid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421467" y="4876800"/>
            <a:ext cx="440266" cy="423333"/>
          </a:xfrm>
          <a:prstGeom prst="ellipse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89602" y="1676396"/>
            <a:ext cx="440266" cy="423333"/>
          </a:xfrm>
          <a:prstGeom prst="ellipse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91529" y="2139710"/>
            <a:ext cx="5390738" cy="3620585"/>
            <a:chOff x="891529" y="2139710"/>
            <a:chExt cx="5390738" cy="3620585"/>
          </a:xfrm>
        </p:grpSpPr>
        <p:sp>
          <p:nvSpPr>
            <p:cNvPr id="18" name="Freeform 17"/>
            <p:cNvSpPr/>
            <p:nvPr/>
          </p:nvSpPr>
          <p:spPr>
            <a:xfrm>
              <a:off x="1439333" y="2139710"/>
              <a:ext cx="4842934" cy="3620585"/>
            </a:xfrm>
            <a:custGeom>
              <a:avLst/>
              <a:gdLst>
                <a:gd name="connsiteX0" fmla="*/ 237067 w 4842934"/>
                <a:gd name="connsiteY0" fmla="*/ 61623 h 3620585"/>
                <a:gd name="connsiteX1" fmla="*/ 1253067 w 4842934"/>
                <a:gd name="connsiteY1" fmla="*/ 27757 h 3620585"/>
                <a:gd name="connsiteX2" fmla="*/ 1557867 w 4842934"/>
                <a:gd name="connsiteY2" fmla="*/ 281757 h 3620585"/>
                <a:gd name="connsiteX3" fmla="*/ 1845734 w 4842934"/>
                <a:gd name="connsiteY3" fmla="*/ 603490 h 3620585"/>
                <a:gd name="connsiteX4" fmla="*/ 2065867 w 4842934"/>
                <a:gd name="connsiteY4" fmla="*/ 857490 h 3620585"/>
                <a:gd name="connsiteX5" fmla="*/ 2184400 w 4842934"/>
                <a:gd name="connsiteY5" fmla="*/ 942157 h 3620585"/>
                <a:gd name="connsiteX6" fmla="*/ 2218267 w 4842934"/>
                <a:gd name="connsiteY6" fmla="*/ 992957 h 3620585"/>
                <a:gd name="connsiteX7" fmla="*/ 2421467 w 4842934"/>
                <a:gd name="connsiteY7" fmla="*/ 1128423 h 3620585"/>
                <a:gd name="connsiteX8" fmla="*/ 2590800 w 4842934"/>
                <a:gd name="connsiteY8" fmla="*/ 1297757 h 3620585"/>
                <a:gd name="connsiteX9" fmla="*/ 2658534 w 4842934"/>
                <a:gd name="connsiteY9" fmla="*/ 1348557 h 3620585"/>
                <a:gd name="connsiteX10" fmla="*/ 2810934 w 4842934"/>
                <a:gd name="connsiteY10" fmla="*/ 1450157 h 3620585"/>
                <a:gd name="connsiteX11" fmla="*/ 2861734 w 4842934"/>
                <a:gd name="connsiteY11" fmla="*/ 1517890 h 3620585"/>
                <a:gd name="connsiteX12" fmla="*/ 2912534 w 4842934"/>
                <a:gd name="connsiteY12" fmla="*/ 1568690 h 3620585"/>
                <a:gd name="connsiteX13" fmla="*/ 2963334 w 4842934"/>
                <a:gd name="connsiteY13" fmla="*/ 1636423 h 3620585"/>
                <a:gd name="connsiteX14" fmla="*/ 3014134 w 4842934"/>
                <a:gd name="connsiteY14" fmla="*/ 1687223 h 3620585"/>
                <a:gd name="connsiteX15" fmla="*/ 3048000 w 4842934"/>
                <a:gd name="connsiteY15" fmla="*/ 1738023 h 3620585"/>
                <a:gd name="connsiteX16" fmla="*/ 3098800 w 4842934"/>
                <a:gd name="connsiteY16" fmla="*/ 1822690 h 3620585"/>
                <a:gd name="connsiteX17" fmla="*/ 3183467 w 4842934"/>
                <a:gd name="connsiteY17" fmla="*/ 1890423 h 3620585"/>
                <a:gd name="connsiteX18" fmla="*/ 3234267 w 4842934"/>
                <a:gd name="connsiteY18" fmla="*/ 1958157 h 3620585"/>
                <a:gd name="connsiteX19" fmla="*/ 3403600 w 4842934"/>
                <a:gd name="connsiteY19" fmla="*/ 2059757 h 3620585"/>
                <a:gd name="connsiteX20" fmla="*/ 3539067 w 4842934"/>
                <a:gd name="connsiteY20" fmla="*/ 2144423 h 3620585"/>
                <a:gd name="connsiteX21" fmla="*/ 3640667 w 4842934"/>
                <a:gd name="connsiteY21" fmla="*/ 2212157 h 3620585"/>
                <a:gd name="connsiteX22" fmla="*/ 3776134 w 4842934"/>
                <a:gd name="connsiteY22" fmla="*/ 2279890 h 3620585"/>
                <a:gd name="connsiteX23" fmla="*/ 3826934 w 4842934"/>
                <a:gd name="connsiteY23" fmla="*/ 2313757 h 3620585"/>
                <a:gd name="connsiteX24" fmla="*/ 3962400 w 4842934"/>
                <a:gd name="connsiteY24" fmla="*/ 2381490 h 3620585"/>
                <a:gd name="connsiteX25" fmla="*/ 4080934 w 4842934"/>
                <a:gd name="connsiteY25" fmla="*/ 2449223 h 3620585"/>
                <a:gd name="connsiteX26" fmla="*/ 4233334 w 4842934"/>
                <a:gd name="connsiteY26" fmla="*/ 2550823 h 3620585"/>
                <a:gd name="connsiteX27" fmla="*/ 4385734 w 4842934"/>
                <a:gd name="connsiteY27" fmla="*/ 2652423 h 3620585"/>
                <a:gd name="connsiteX28" fmla="*/ 4521200 w 4842934"/>
                <a:gd name="connsiteY28" fmla="*/ 2737090 h 3620585"/>
                <a:gd name="connsiteX29" fmla="*/ 4605867 w 4842934"/>
                <a:gd name="connsiteY29" fmla="*/ 2889490 h 3620585"/>
                <a:gd name="connsiteX30" fmla="*/ 4673600 w 4842934"/>
                <a:gd name="connsiteY30" fmla="*/ 3024957 h 3620585"/>
                <a:gd name="connsiteX31" fmla="*/ 4809067 w 4842934"/>
                <a:gd name="connsiteY31" fmla="*/ 3245090 h 3620585"/>
                <a:gd name="connsiteX32" fmla="*/ 4842934 w 4842934"/>
                <a:gd name="connsiteY32" fmla="*/ 3380557 h 3620585"/>
                <a:gd name="connsiteX33" fmla="*/ 4826000 w 4842934"/>
                <a:gd name="connsiteY33" fmla="*/ 3431357 h 3620585"/>
                <a:gd name="connsiteX34" fmla="*/ 4724400 w 4842934"/>
                <a:gd name="connsiteY34" fmla="*/ 3465223 h 3620585"/>
                <a:gd name="connsiteX35" fmla="*/ 4487334 w 4842934"/>
                <a:gd name="connsiteY35" fmla="*/ 3499090 h 3620585"/>
                <a:gd name="connsiteX36" fmla="*/ 4368800 w 4842934"/>
                <a:gd name="connsiteY36" fmla="*/ 3516023 h 3620585"/>
                <a:gd name="connsiteX37" fmla="*/ 4233334 w 4842934"/>
                <a:gd name="connsiteY37" fmla="*/ 3549890 h 3620585"/>
                <a:gd name="connsiteX38" fmla="*/ 4165600 w 4842934"/>
                <a:gd name="connsiteY38" fmla="*/ 3566823 h 3620585"/>
                <a:gd name="connsiteX39" fmla="*/ 4097867 w 4842934"/>
                <a:gd name="connsiteY39" fmla="*/ 3583757 h 3620585"/>
                <a:gd name="connsiteX40" fmla="*/ 4047067 w 4842934"/>
                <a:gd name="connsiteY40" fmla="*/ 3600690 h 3620585"/>
                <a:gd name="connsiteX41" fmla="*/ 3810000 w 4842934"/>
                <a:gd name="connsiteY41" fmla="*/ 3617623 h 3620585"/>
                <a:gd name="connsiteX42" fmla="*/ 3522134 w 4842934"/>
                <a:gd name="connsiteY42" fmla="*/ 3583757 h 3620585"/>
                <a:gd name="connsiteX43" fmla="*/ 3437467 w 4842934"/>
                <a:gd name="connsiteY43" fmla="*/ 3566823 h 3620585"/>
                <a:gd name="connsiteX44" fmla="*/ 3115734 w 4842934"/>
                <a:gd name="connsiteY44" fmla="*/ 3414423 h 3620585"/>
                <a:gd name="connsiteX45" fmla="*/ 3014134 w 4842934"/>
                <a:gd name="connsiteY45" fmla="*/ 3363623 h 3620585"/>
                <a:gd name="connsiteX46" fmla="*/ 2912534 w 4842934"/>
                <a:gd name="connsiteY46" fmla="*/ 3295890 h 3620585"/>
                <a:gd name="connsiteX47" fmla="*/ 2794000 w 4842934"/>
                <a:gd name="connsiteY47" fmla="*/ 3245090 h 3620585"/>
                <a:gd name="connsiteX48" fmla="*/ 2523067 w 4842934"/>
                <a:gd name="connsiteY48" fmla="*/ 3092690 h 3620585"/>
                <a:gd name="connsiteX49" fmla="*/ 2370667 w 4842934"/>
                <a:gd name="connsiteY49" fmla="*/ 3024957 h 3620585"/>
                <a:gd name="connsiteX50" fmla="*/ 2235200 w 4842934"/>
                <a:gd name="connsiteY50" fmla="*/ 2923357 h 3620585"/>
                <a:gd name="connsiteX51" fmla="*/ 1998134 w 4842934"/>
                <a:gd name="connsiteY51" fmla="*/ 2787890 h 3620585"/>
                <a:gd name="connsiteX52" fmla="*/ 1913467 w 4842934"/>
                <a:gd name="connsiteY52" fmla="*/ 2720157 h 3620585"/>
                <a:gd name="connsiteX53" fmla="*/ 1862667 w 4842934"/>
                <a:gd name="connsiteY53" fmla="*/ 2686290 h 3620585"/>
                <a:gd name="connsiteX54" fmla="*/ 1828800 w 4842934"/>
                <a:gd name="connsiteY54" fmla="*/ 2635490 h 3620585"/>
                <a:gd name="connsiteX55" fmla="*/ 1727200 w 4842934"/>
                <a:gd name="connsiteY55" fmla="*/ 2550823 h 3620585"/>
                <a:gd name="connsiteX56" fmla="*/ 1676400 w 4842934"/>
                <a:gd name="connsiteY56" fmla="*/ 2449223 h 3620585"/>
                <a:gd name="connsiteX57" fmla="*/ 1625600 w 4842934"/>
                <a:gd name="connsiteY57" fmla="*/ 2381490 h 3620585"/>
                <a:gd name="connsiteX58" fmla="*/ 1591734 w 4842934"/>
                <a:gd name="connsiteY58" fmla="*/ 2279890 h 3620585"/>
                <a:gd name="connsiteX59" fmla="*/ 1540934 w 4842934"/>
                <a:gd name="connsiteY59" fmla="*/ 2195223 h 3620585"/>
                <a:gd name="connsiteX60" fmla="*/ 1490134 w 4842934"/>
                <a:gd name="connsiteY60" fmla="*/ 2093623 h 3620585"/>
                <a:gd name="connsiteX61" fmla="*/ 1439334 w 4842934"/>
                <a:gd name="connsiteY61" fmla="*/ 2008957 h 3620585"/>
                <a:gd name="connsiteX62" fmla="*/ 1405467 w 4842934"/>
                <a:gd name="connsiteY62" fmla="*/ 1924290 h 3620585"/>
                <a:gd name="connsiteX63" fmla="*/ 1270000 w 4842934"/>
                <a:gd name="connsiteY63" fmla="*/ 1788823 h 3620585"/>
                <a:gd name="connsiteX64" fmla="*/ 1219200 w 4842934"/>
                <a:gd name="connsiteY64" fmla="*/ 1771890 h 3620585"/>
                <a:gd name="connsiteX65" fmla="*/ 1066800 w 4842934"/>
                <a:gd name="connsiteY65" fmla="*/ 1704157 h 3620585"/>
                <a:gd name="connsiteX66" fmla="*/ 965200 w 4842934"/>
                <a:gd name="connsiteY66" fmla="*/ 1670290 h 3620585"/>
                <a:gd name="connsiteX67" fmla="*/ 694267 w 4842934"/>
                <a:gd name="connsiteY67" fmla="*/ 1534823 h 3620585"/>
                <a:gd name="connsiteX68" fmla="*/ 355600 w 4842934"/>
                <a:gd name="connsiteY68" fmla="*/ 1348557 h 3620585"/>
                <a:gd name="connsiteX69" fmla="*/ 287867 w 4842934"/>
                <a:gd name="connsiteY69" fmla="*/ 1263890 h 3620585"/>
                <a:gd name="connsiteX70" fmla="*/ 254000 w 4842934"/>
                <a:gd name="connsiteY70" fmla="*/ 1179223 h 3620585"/>
                <a:gd name="connsiteX71" fmla="*/ 203200 w 4842934"/>
                <a:gd name="connsiteY71" fmla="*/ 1077623 h 3620585"/>
                <a:gd name="connsiteX72" fmla="*/ 152400 w 4842934"/>
                <a:gd name="connsiteY72" fmla="*/ 959090 h 3620585"/>
                <a:gd name="connsiteX73" fmla="*/ 101600 w 4842934"/>
                <a:gd name="connsiteY73" fmla="*/ 925223 h 3620585"/>
                <a:gd name="connsiteX74" fmla="*/ 33867 w 4842934"/>
                <a:gd name="connsiteY74" fmla="*/ 755890 h 3620585"/>
                <a:gd name="connsiteX75" fmla="*/ 16934 w 4842934"/>
                <a:gd name="connsiteY75" fmla="*/ 688157 h 3620585"/>
                <a:gd name="connsiteX76" fmla="*/ 0 w 4842934"/>
                <a:gd name="connsiteY76" fmla="*/ 637357 h 3620585"/>
                <a:gd name="connsiteX77" fmla="*/ 16934 w 4842934"/>
                <a:gd name="connsiteY77" fmla="*/ 400290 h 3620585"/>
                <a:gd name="connsiteX78" fmla="*/ 33867 w 4842934"/>
                <a:gd name="connsiteY78" fmla="*/ 349490 h 3620585"/>
                <a:gd name="connsiteX79" fmla="*/ 50800 w 4842934"/>
                <a:gd name="connsiteY79" fmla="*/ 281757 h 3620585"/>
                <a:gd name="connsiteX80" fmla="*/ 101600 w 4842934"/>
                <a:gd name="connsiteY80" fmla="*/ 180157 h 3620585"/>
                <a:gd name="connsiteX81" fmla="*/ 169334 w 4842934"/>
                <a:gd name="connsiteY81" fmla="*/ 146290 h 3620585"/>
                <a:gd name="connsiteX82" fmla="*/ 220134 w 4842934"/>
                <a:gd name="connsiteY82" fmla="*/ 112423 h 3620585"/>
                <a:gd name="connsiteX83" fmla="*/ 321734 w 4842934"/>
                <a:gd name="connsiteY83" fmla="*/ 44690 h 3620585"/>
                <a:gd name="connsiteX84" fmla="*/ 321734 w 4842934"/>
                <a:gd name="connsiteY84" fmla="*/ 44690 h 362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42934" h="3620585">
                  <a:moveTo>
                    <a:pt x="237067" y="61623"/>
                  </a:moveTo>
                  <a:cubicBezTo>
                    <a:pt x="575734" y="50334"/>
                    <a:pt x="915351" y="0"/>
                    <a:pt x="1253067" y="27757"/>
                  </a:cubicBezTo>
                  <a:cubicBezTo>
                    <a:pt x="1423760" y="41787"/>
                    <a:pt x="1474289" y="175891"/>
                    <a:pt x="1557867" y="281757"/>
                  </a:cubicBezTo>
                  <a:cubicBezTo>
                    <a:pt x="1945834" y="773183"/>
                    <a:pt x="1548965" y="267153"/>
                    <a:pt x="1845734" y="603490"/>
                  </a:cubicBezTo>
                  <a:cubicBezTo>
                    <a:pt x="1931901" y="701146"/>
                    <a:pt x="1971076" y="778497"/>
                    <a:pt x="2065867" y="857490"/>
                  </a:cubicBezTo>
                  <a:cubicBezTo>
                    <a:pt x="2103168" y="888574"/>
                    <a:pt x="2144889" y="913935"/>
                    <a:pt x="2184400" y="942157"/>
                  </a:cubicBezTo>
                  <a:cubicBezTo>
                    <a:pt x="2195689" y="959090"/>
                    <a:pt x="2202516" y="980070"/>
                    <a:pt x="2218267" y="992957"/>
                  </a:cubicBezTo>
                  <a:cubicBezTo>
                    <a:pt x="2383919" y="1128491"/>
                    <a:pt x="2321094" y="1053143"/>
                    <a:pt x="2421467" y="1128423"/>
                  </a:cubicBezTo>
                  <a:cubicBezTo>
                    <a:pt x="2574208" y="1242979"/>
                    <a:pt x="2390851" y="1097808"/>
                    <a:pt x="2590800" y="1297757"/>
                  </a:cubicBezTo>
                  <a:cubicBezTo>
                    <a:pt x="2610756" y="1317713"/>
                    <a:pt x="2635052" y="1332902"/>
                    <a:pt x="2658534" y="1348557"/>
                  </a:cubicBezTo>
                  <a:cubicBezTo>
                    <a:pt x="2706900" y="1380801"/>
                    <a:pt x="2768750" y="1407973"/>
                    <a:pt x="2810934" y="1450157"/>
                  </a:cubicBezTo>
                  <a:cubicBezTo>
                    <a:pt x="2830890" y="1470113"/>
                    <a:pt x="2843367" y="1496462"/>
                    <a:pt x="2861734" y="1517890"/>
                  </a:cubicBezTo>
                  <a:cubicBezTo>
                    <a:pt x="2877319" y="1536072"/>
                    <a:pt x="2896949" y="1550508"/>
                    <a:pt x="2912534" y="1568690"/>
                  </a:cubicBezTo>
                  <a:cubicBezTo>
                    <a:pt x="2930901" y="1590118"/>
                    <a:pt x="2944967" y="1614995"/>
                    <a:pt x="2963334" y="1636423"/>
                  </a:cubicBezTo>
                  <a:cubicBezTo>
                    <a:pt x="2978919" y="1654605"/>
                    <a:pt x="2998803" y="1668826"/>
                    <a:pt x="3014134" y="1687223"/>
                  </a:cubicBezTo>
                  <a:cubicBezTo>
                    <a:pt x="3027162" y="1702857"/>
                    <a:pt x="3037214" y="1720765"/>
                    <a:pt x="3048000" y="1738023"/>
                  </a:cubicBezTo>
                  <a:cubicBezTo>
                    <a:pt x="3065444" y="1765933"/>
                    <a:pt x="3076934" y="1798091"/>
                    <a:pt x="3098800" y="1822690"/>
                  </a:cubicBezTo>
                  <a:cubicBezTo>
                    <a:pt x="3122812" y="1849703"/>
                    <a:pt x="3157911" y="1864867"/>
                    <a:pt x="3183467" y="1890423"/>
                  </a:cubicBezTo>
                  <a:cubicBezTo>
                    <a:pt x="3203423" y="1910379"/>
                    <a:pt x="3211897" y="1940949"/>
                    <a:pt x="3234267" y="1958157"/>
                  </a:cubicBezTo>
                  <a:cubicBezTo>
                    <a:pt x="3286441" y="1998291"/>
                    <a:pt x="3350940" y="2020262"/>
                    <a:pt x="3403600" y="2059757"/>
                  </a:cubicBezTo>
                  <a:cubicBezTo>
                    <a:pt x="3560839" y="2177685"/>
                    <a:pt x="3384098" y="2051442"/>
                    <a:pt x="3539067" y="2144423"/>
                  </a:cubicBezTo>
                  <a:cubicBezTo>
                    <a:pt x="3573969" y="2165364"/>
                    <a:pt x="3604261" y="2193954"/>
                    <a:pt x="3640667" y="2212157"/>
                  </a:cubicBezTo>
                  <a:cubicBezTo>
                    <a:pt x="3685823" y="2234735"/>
                    <a:pt x="3734128" y="2251885"/>
                    <a:pt x="3776134" y="2279890"/>
                  </a:cubicBezTo>
                  <a:cubicBezTo>
                    <a:pt x="3793067" y="2291179"/>
                    <a:pt x="3809068" y="2304012"/>
                    <a:pt x="3826934" y="2313757"/>
                  </a:cubicBezTo>
                  <a:cubicBezTo>
                    <a:pt x="3871255" y="2337932"/>
                    <a:pt x="3922012" y="2351199"/>
                    <a:pt x="3962400" y="2381490"/>
                  </a:cubicBezTo>
                  <a:cubicBezTo>
                    <a:pt x="4044413" y="2442999"/>
                    <a:pt x="4003360" y="2423365"/>
                    <a:pt x="4080934" y="2449223"/>
                  </a:cubicBezTo>
                  <a:cubicBezTo>
                    <a:pt x="4249678" y="2575782"/>
                    <a:pt x="4037374" y="2420183"/>
                    <a:pt x="4233334" y="2550823"/>
                  </a:cubicBezTo>
                  <a:cubicBezTo>
                    <a:pt x="4360611" y="2635674"/>
                    <a:pt x="4238133" y="2570422"/>
                    <a:pt x="4385734" y="2652423"/>
                  </a:cubicBezTo>
                  <a:cubicBezTo>
                    <a:pt x="4446093" y="2685956"/>
                    <a:pt x="4469739" y="2685629"/>
                    <a:pt x="4521200" y="2737090"/>
                  </a:cubicBezTo>
                  <a:cubicBezTo>
                    <a:pt x="4582277" y="2798167"/>
                    <a:pt x="4570093" y="2811979"/>
                    <a:pt x="4605867" y="2889490"/>
                  </a:cubicBezTo>
                  <a:cubicBezTo>
                    <a:pt x="4627023" y="2935329"/>
                    <a:pt x="4647625" y="2981666"/>
                    <a:pt x="4673600" y="3024957"/>
                  </a:cubicBezTo>
                  <a:cubicBezTo>
                    <a:pt x="4785671" y="3211741"/>
                    <a:pt x="4738687" y="3139521"/>
                    <a:pt x="4809067" y="3245090"/>
                  </a:cubicBezTo>
                  <a:cubicBezTo>
                    <a:pt x="4822428" y="3285175"/>
                    <a:pt x="4842934" y="3339693"/>
                    <a:pt x="4842934" y="3380557"/>
                  </a:cubicBezTo>
                  <a:cubicBezTo>
                    <a:pt x="4842934" y="3398406"/>
                    <a:pt x="4840525" y="3420982"/>
                    <a:pt x="4826000" y="3431357"/>
                  </a:cubicBezTo>
                  <a:cubicBezTo>
                    <a:pt x="4796951" y="3452106"/>
                    <a:pt x="4759033" y="3456564"/>
                    <a:pt x="4724400" y="3465223"/>
                  </a:cubicBezTo>
                  <a:cubicBezTo>
                    <a:pt x="4591107" y="3498548"/>
                    <a:pt x="4705486" y="3473426"/>
                    <a:pt x="4487334" y="3499090"/>
                  </a:cubicBezTo>
                  <a:cubicBezTo>
                    <a:pt x="4447695" y="3503753"/>
                    <a:pt x="4407937" y="3508196"/>
                    <a:pt x="4368800" y="3516023"/>
                  </a:cubicBezTo>
                  <a:cubicBezTo>
                    <a:pt x="4323159" y="3525151"/>
                    <a:pt x="4278489" y="3538601"/>
                    <a:pt x="4233334" y="3549890"/>
                  </a:cubicBezTo>
                  <a:lnTo>
                    <a:pt x="4165600" y="3566823"/>
                  </a:lnTo>
                  <a:cubicBezTo>
                    <a:pt x="4143022" y="3572467"/>
                    <a:pt x="4119945" y="3576398"/>
                    <a:pt x="4097867" y="3583757"/>
                  </a:cubicBezTo>
                  <a:cubicBezTo>
                    <a:pt x="4080934" y="3589401"/>
                    <a:pt x="4064794" y="3598605"/>
                    <a:pt x="4047067" y="3600690"/>
                  </a:cubicBezTo>
                  <a:cubicBezTo>
                    <a:pt x="3968386" y="3609946"/>
                    <a:pt x="3889022" y="3611979"/>
                    <a:pt x="3810000" y="3617623"/>
                  </a:cubicBezTo>
                  <a:cubicBezTo>
                    <a:pt x="3482571" y="3592437"/>
                    <a:pt x="3687856" y="3620585"/>
                    <a:pt x="3522134" y="3583757"/>
                  </a:cubicBezTo>
                  <a:cubicBezTo>
                    <a:pt x="3494038" y="3577513"/>
                    <a:pt x="3464607" y="3576402"/>
                    <a:pt x="3437467" y="3566823"/>
                  </a:cubicBezTo>
                  <a:cubicBezTo>
                    <a:pt x="3224260" y="3491573"/>
                    <a:pt x="3278131" y="3501868"/>
                    <a:pt x="3115734" y="3414423"/>
                  </a:cubicBezTo>
                  <a:cubicBezTo>
                    <a:pt x="3082396" y="3396472"/>
                    <a:pt x="3046840" y="3382702"/>
                    <a:pt x="3014134" y="3363623"/>
                  </a:cubicBezTo>
                  <a:cubicBezTo>
                    <a:pt x="2978976" y="3343114"/>
                    <a:pt x="2948372" y="3315187"/>
                    <a:pt x="2912534" y="3295890"/>
                  </a:cubicBezTo>
                  <a:cubicBezTo>
                    <a:pt x="2874685" y="3275510"/>
                    <a:pt x="2832112" y="3264974"/>
                    <a:pt x="2794000" y="3245090"/>
                  </a:cubicBezTo>
                  <a:cubicBezTo>
                    <a:pt x="2702134" y="3197160"/>
                    <a:pt x="2617755" y="3134773"/>
                    <a:pt x="2523067" y="3092690"/>
                  </a:cubicBezTo>
                  <a:cubicBezTo>
                    <a:pt x="2472267" y="3070112"/>
                    <a:pt x="2418583" y="3053143"/>
                    <a:pt x="2370667" y="3024957"/>
                  </a:cubicBezTo>
                  <a:cubicBezTo>
                    <a:pt x="2322015" y="2996339"/>
                    <a:pt x="2281131" y="2956165"/>
                    <a:pt x="2235200" y="2923357"/>
                  </a:cubicBezTo>
                  <a:cubicBezTo>
                    <a:pt x="1999074" y="2754695"/>
                    <a:pt x="2284762" y="2964276"/>
                    <a:pt x="1998134" y="2787890"/>
                  </a:cubicBezTo>
                  <a:cubicBezTo>
                    <a:pt x="1967353" y="2768948"/>
                    <a:pt x="1942381" y="2741842"/>
                    <a:pt x="1913467" y="2720157"/>
                  </a:cubicBezTo>
                  <a:cubicBezTo>
                    <a:pt x="1897186" y="2707946"/>
                    <a:pt x="1879600" y="2697579"/>
                    <a:pt x="1862667" y="2686290"/>
                  </a:cubicBezTo>
                  <a:cubicBezTo>
                    <a:pt x="1851378" y="2669357"/>
                    <a:pt x="1843191" y="2649881"/>
                    <a:pt x="1828800" y="2635490"/>
                  </a:cubicBezTo>
                  <a:cubicBezTo>
                    <a:pt x="1766327" y="2573017"/>
                    <a:pt x="1782680" y="2634043"/>
                    <a:pt x="1727200" y="2550823"/>
                  </a:cubicBezTo>
                  <a:cubicBezTo>
                    <a:pt x="1706197" y="2519318"/>
                    <a:pt x="1695881" y="2481691"/>
                    <a:pt x="1676400" y="2449223"/>
                  </a:cubicBezTo>
                  <a:cubicBezTo>
                    <a:pt x="1661880" y="2425023"/>
                    <a:pt x="1642533" y="2404068"/>
                    <a:pt x="1625600" y="2381490"/>
                  </a:cubicBezTo>
                  <a:cubicBezTo>
                    <a:pt x="1614311" y="2347623"/>
                    <a:pt x="1606506" y="2312389"/>
                    <a:pt x="1591734" y="2279890"/>
                  </a:cubicBezTo>
                  <a:cubicBezTo>
                    <a:pt x="1578115" y="2249927"/>
                    <a:pt x="1556694" y="2224117"/>
                    <a:pt x="1540934" y="2195223"/>
                  </a:cubicBezTo>
                  <a:cubicBezTo>
                    <a:pt x="1522803" y="2161982"/>
                    <a:pt x="1508265" y="2126864"/>
                    <a:pt x="1490134" y="2093623"/>
                  </a:cubicBezTo>
                  <a:cubicBezTo>
                    <a:pt x="1474374" y="2064729"/>
                    <a:pt x="1454053" y="2038395"/>
                    <a:pt x="1439334" y="2008957"/>
                  </a:cubicBezTo>
                  <a:cubicBezTo>
                    <a:pt x="1425740" y="1981770"/>
                    <a:pt x="1420229" y="1950861"/>
                    <a:pt x="1405467" y="1924290"/>
                  </a:cubicBezTo>
                  <a:cubicBezTo>
                    <a:pt x="1374180" y="1867974"/>
                    <a:pt x="1323944" y="1822538"/>
                    <a:pt x="1270000" y="1788823"/>
                  </a:cubicBezTo>
                  <a:cubicBezTo>
                    <a:pt x="1254864" y="1779363"/>
                    <a:pt x="1236133" y="1777534"/>
                    <a:pt x="1219200" y="1771890"/>
                  </a:cubicBezTo>
                  <a:cubicBezTo>
                    <a:pt x="1138696" y="1718220"/>
                    <a:pt x="1187709" y="1744460"/>
                    <a:pt x="1066800" y="1704157"/>
                  </a:cubicBezTo>
                  <a:cubicBezTo>
                    <a:pt x="1032933" y="1692868"/>
                    <a:pt x="995472" y="1689210"/>
                    <a:pt x="965200" y="1670290"/>
                  </a:cubicBezTo>
                  <a:cubicBezTo>
                    <a:pt x="701142" y="1505253"/>
                    <a:pt x="959016" y="1653960"/>
                    <a:pt x="694267" y="1534823"/>
                  </a:cubicBezTo>
                  <a:cubicBezTo>
                    <a:pt x="515107" y="1454201"/>
                    <a:pt x="504890" y="1441862"/>
                    <a:pt x="355600" y="1348557"/>
                  </a:cubicBezTo>
                  <a:cubicBezTo>
                    <a:pt x="304927" y="1145861"/>
                    <a:pt x="383302" y="1378412"/>
                    <a:pt x="287867" y="1263890"/>
                  </a:cubicBezTo>
                  <a:cubicBezTo>
                    <a:pt x="268408" y="1240539"/>
                    <a:pt x="266578" y="1206895"/>
                    <a:pt x="254000" y="1179223"/>
                  </a:cubicBezTo>
                  <a:cubicBezTo>
                    <a:pt x="238332" y="1144753"/>
                    <a:pt x="218578" y="1112224"/>
                    <a:pt x="203200" y="1077623"/>
                  </a:cubicBezTo>
                  <a:cubicBezTo>
                    <a:pt x="183033" y="1032246"/>
                    <a:pt x="187535" y="1001252"/>
                    <a:pt x="152400" y="959090"/>
                  </a:cubicBezTo>
                  <a:cubicBezTo>
                    <a:pt x="139371" y="943456"/>
                    <a:pt x="118533" y="936512"/>
                    <a:pt x="101600" y="925223"/>
                  </a:cubicBezTo>
                  <a:cubicBezTo>
                    <a:pt x="79022" y="868779"/>
                    <a:pt x="54314" y="813141"/>
                    <a:pt x="33867" y="755890"/>
                  </a:cubicBezTo>
                  <a:cubicBezTo>
                    <a:pt x="26040" y="733973"/>
                    <a:pt x="23328" y="710534"/>
                    <a:pt x="16934" y="688157"/>
                  </a:cubicBezTo>
                  <a:cubicBezTo>
                    <a:pt x="12030" y="670994"/>
                    <a:pt x="5645" y="654290"/>
                    <a:pt x="0" y="637357"/>
                  </a:cubicBezTo>
                  <a:cubicBezTo>
                    <a:pt x="5645" y="558335"/>
                    <a:pt x="7677" y="478971"/>
                    <a:pt x="16934" y="400290"/>
                  </a:cubicBezTo>
                  <a:cubicBezTo>
                    <a:pt x="19020" y="382563"/>
                    <a:pt x="28964" y="366653"/>
                    <a:pt x="33867" y="349490"/>
                  </a:cubicBezTo>
                  <a:cubicBezTo>
                    <a:pt x="40260" y="327113"/>
                    <a:pt x="44406" y="304134"/>
                    <a:pt x="50800" y="281757"/>
                  </a:cubicBezTo>
                  <a:cubicBezTo>
                    <a:pt x="60190" y="248892"/>
                    <a:pt x="73772" y="203347"/>
                    <a:pt x="101600" y="180157"/>
                  </a:cubicBezTo>
                  <a:cubicBezTo>
                    <a:pt x="120992" y="163997"/>
                    <a:pt x="147417" y="158814"/>
                    <a:pt x="169334" y="146290"/>
                  </a:cubicBezTo>
                  <a:cubicBezTo>
                    <a:pt x="187004" y="136193"/>
                    <a:pt x="201537" y="120688"/>
                    <a:pt x="220134" y="112423"/>
                  </a:cubicBezTo>
                  <a:cubicBezTo>
                    <a:pt x="332444" y="62508"/>
                    <a:pt x="321734" y="118202"/>
                    <a:pt x="321734" y="44690"/>
                  </a:cubicBezTo>
                  <a:lnTo>
                    <a:pt x="321734" y="4469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1529" y="3759199"/>
              <a:ext cx="15930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i="1" dirty="0" smtClean="0">
                  <a:solidFill>
                    <a:srgbClr val="FF0000"/>
                  </a:solidFill>
                </a:rPr>
                <a:t>Nearest </a:t>
              </a:r>
              <a:br>
                <a:rPr lang="en-US" sz="3200" i="1" dirty="0" smtClean="0">
                  <a:solidFill>
                    <a:srgbClr val="FF0000"/>
                  </a:solidFill>
                </a:rPr>
              </a:br>
              <a:r>
                <a:rPr lang="en-US" sz="3200" i="1" dirty="0" smtClean="0">
                  <a:solidFill>
                    <a:srgbClr val="FF0000"/>
                  </a:solidFill>
                </a:rPr>
                <a:t>000</a:t>
              </a:r>
            </a:p>
            <a:p>
              <a:pPr algn="r"/>
              <a:r>
                <a:rPr lang="en-US" sz="3200" i="1" dirty="0" smtClean="0">
                  <a:solidFill>
                    <a:srgbClr val="FF0000"/>
                  </a:solidFill>
                </a:rPr>
                <a:t>(one 1)</a:t>
              </a:r>
              <a:endParaRPr lang="en-US" sz="32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58532" y="1089843"/>
            <a:ext cx="5241700" cy="3620585"/>
            <a:chOff x="2658532" y="1089843"/>
            <a:chExt cx="5241700" cy="3620585"/>
          </a:xfrm>
        </p:grpSpPr>
        <p:sp>
          <p:nvSpPr>
            <p:cNvPr id="23" name="Freeform 22"/>
            <p:cNvSpPr/>
            <p:nvPr/>
          </p:nvSpPr>
          <p:spPr>
            <a:xfrm>
              <a:off x="2658532" y="1089843"/>
              <a:ext cx="4842934" cy="3620585"/>
            </a:xfrm>
            <a:custGeom>
              <a:avLst/>
              <a:gdLst>
                <a:gd name="connsiteX0" fmla="*/ 237067 w 4842934"/>
                <a:gd name="connsiteY0" fmla="*/ 61623 h 3620585"/>
                <a:gd name="connsiteX1" fmla="*/ 1253067 w 4842934"/>
                <a:gd name="connsiteY1" fmla="*/ 27757 h 3620585"/>
                <a:gd name="connsiteX2" fmla="*/ 1557867 w 4842934"/>
                <a:gd name="connsiteY2" fmla="*/ 281757 h 3620585"/>
                <a:gd name="connsiteX3" fmla="*/ 1845734 w 4842934"/>
                <a:gd name="connsiteY3" fmla="*/ 603490 h 3620585"/>
                <a:gd name="connsiteX4" fmla="*/ 2065867 w 4842934"/>
                <a:gd name="connsiteY4" fmla="*/ 857490 h 3620585"/>
                <a:gd name="connsiteX5" fmla="*/ 2184400 w 4842934"/>
                <a:gd name="connsiteY5" fmla="*/ 942157 h 3620585"/>
                <a:gd name="connsiteX6" fmla="*/ 2218267 w 4842934"/>
                <a:gd name="connsiteY6" fmla="*/ 992957 h 3620585"/>
                <a:gd name="connsiteX7" fmla="*/ 2421467 w 4842934"/>
                <a:gd name="connsiteY7" fmla="*/ 1128423 h 3620585"/>
                <a:gd name="connsiteX8" fmla="*/ 2590800 w 4842934"/>
                <a:gd name="connsiteY8" fmla="*/ 1297757 h 3620585"/>
                <a:gd name="connsiteX9" fmla="*/ 2658534 w 4842934"/>
                <a:gd name="connsiteY9" fmla="*/ 1348557 h 3620585"/>
                <a:gd name="connsiteX10" fmla="*/ 2810934 w 4842934"/>
                <a:gd name="connsiteY10" fmla="*/ 1450157 h 3620585"/>
                <a:gd name="connsiteX11" fmla="*/ 2861734 w 4842934"/>
                <a:gd name="connsiteY11" fmla="*/ 1517890 h 3620585"/>
                <a:gd name="connsiteX12" fmla="*/ 2912534 w 4842934"/>
                <a:gd name="connsiteY12" fmla="*/ 1568690 h 3620585"/>
                <a:gd name="connsiteX13" fmla="*/ 2963334 w 4842934"/>
                <a:gd name="connsiteY13" fmla="*/ 1636423 h 3620585"/>
                <a:gd name="connsiteX14" fmla="*/ 3014134 w 4842934"/>
                <a:gd name="connsiteY14" fmla="*/ 1687223 h 3620585"/>
                <a:gd name="connsiteX15" fmla="*/ 3048000 w 4842934"/>
                <a:gd name="connsiteY15" fmla="*/ 1738023 h 3620585"/>
                <a:gd name="connsiteX16" fmla="*/ 3098800 w 4842934"/>
                <a:gd name="connsiteY16" fmla="*/ 1822690 h 3620585"/>
                <a:gd name="connsiteX17" fmla="*/ 3183467 w 4842934"/>
                <a:gd name="connsiteY17" fmla="*/ 1890423 h 3620585"/>
                <a:gd name="connsiteX18" fmla="*/ 3234267 w 4842934"/>
                <a:gd name="connsiteY18" fmla="*/ 1958157 h 3620585"/>
                <a:gd name="connsiteX19" fmla="*/ 3403600 w 4842934"/>
                <a:gd name="connsiteY19" fmla="*/ 2059757 h 3620585"/>
                <a:gd name="connsiteX20" fmla="*/ 3539067 w 4842934"/>
                <a:gd name="connsiteY20" fmla="*/ 2144423 h 3620585"/>
                <a:gd name="connsiteX21" fmla="*/ 3640667 w 4842934"/>
                <a:gd name="connsiteY21" fmla="*/ 2212157 h 3620585"/>
                <a:gd name="connsiteX22" fmla="*/ 3776134 w 4842934"/>
                <a:gd name="connsiteY22" fmla="*/ 2279890 h 3620585"/>
                <a:gd name="connsiteX23" fmla="*/ 3826934 w 4842934"/>
                <a:gd name="connsiteY23" fmla="*/ 2313757 h 3620585"/>
                <a:gd name="connsiteX24" fmla="*/ 3962400 w 4842934"/>
                <a:gd name="connsiteY24" fmla="*/ 2381490 h 3620585"/>
                <a:gd name="connsiteX25" fmla="*/ 4080934 w 4842934"/>
                <a:gd name="connsiteY25" fmla="*/ 2449223 h 3620585"/>
                <a:gd name="connsiteX26" fmla="*/ 4233334 w 4842934"/>
                <a:gd name="connsiteY26" fmla="*/ 2550823 h 3620585"/>
                <a:gd name="connsiteX27" fmla="*/ 4385734 w 4842934"/>
                <a:gd name="connsiteY27" fmla="*/ 2652423 h 3620585"/>
                <a:gd name="connsiteX28" fmla="*/ 4521200 w 4842934"/>
                <a:gd name="connsiteY28" fmla="*/ 2737090 h 3620585"/>
                <a:gd name="connsiteX29" fmla="*/ 4605867 w 4842934"/>
                <a:gd name="connsiteY29" fmla="*/ 2889490 h 3620585"/>
                <a:gd name="connsiteX30" fmla="*/ 4673600 w 4842934"/>
                <a:gd name="connsiteY30" fmla="*/ 3024957 h 3620585"/>
                <a:gd name="connsiteX31" fmla="*/ 4809067 w 4842934"/>
                <a:gd name="connsiteY31" fmla="*/ 3245090 h 3620585"/>
                <a:gd name="connsiteX32" fmla="*/ 4842934 w 4842934"/>
                <a:gd name="connsiteY32" fmla="*/ 3380557 h 3620585"/>
                <a:gd name="connsiteX33" fmla="*/ 4826000 w 4842934"/>
                <a:gd name="connsiteY33" fmla="*/ 3431357 h 3620585"/>
                <a:gd name="connsiteX34" fmla="*/ 4724400 w 4842934"/>
                <a:gd name="connsiteY34" fmla="*/ 3465223 h 3620585"/>
                <a:gd name="connsiteX35" fmla="*/ 4487334 w 4842934"/>
                <a:gd name="connsiteY35" fmla="*/ 3499090 h 3620585"/>
                <a:gd name="connsiteX36" fmla="*/ 4368800 w 4842934"/>
                <a:gd name="connsiteY36" fmla="*/ 3516023 h 3620585"/>
                <a:gd name="connsiteX37" fmla="*/ 4233334 w 4842934"/>
                <a:gd name="connsiteY37" fmla="*/ 3549890 h 3620585"/>
                <a:gd name="connsiteX38" fmla="*/ 4165600 w 4842934"/>
                <a:gd name="connsiteY38" fmla="*/ 3566823 h 3620585"/>
                <a:gd name="connsiteX39" fmla="*/ 4097867 w 4842934"/>
                <a:gd name="connsiteY39" fmla="*/ 3583757 h 3620585"/>
                <a:gd name="connsiteX40" fmla="*/ 4047067 w 4842934"/>
                <a:gd name="connsiteY40" fmla="*/ 3600690 h 3620585"/>
                <a:gd name="connsiteX41" fmla="*/ 3810000 w 4842934"/>
                <a:gd name="connsiteY41" fmla="*/ 3617623 h 3620585"/>
                <a:gd name="connsiteX42" fmla="*/ 3522134 w 4842934"/>
                <a:gd name="connsiteY42" fmla="*/ 3583757 h 3620585"/>
                <a:gd name="connsiteX43" fmla="*/ 3437467 w 4842934"/>
                <a:gd name="connsiteY43" fmla="*/ 3566823 h 3620585"/>
                <a:gd name="connsiteX44" fmla="*/ 3115734 w 4842934"/>
                <a:gd name="connsiteY44" fmla="*/ 3414423 h 3620585"/>
                <a:gd name="connsiteX45" fmla="*/ 3014134 w 4842934"/>
                <a:gd name="connsiteY45" fmla="*/ 3363623 h 3620585"/>
                <a:gd name="connsiteX46" fmla="*/ 2912534 w 4842934"/>
                <a:gd name="connsiteY46" fmla="*/ 3295890 h 3620585"/>
                <a:gd name="connsiteX47" fmla="*/ 2794000 w 4842934"/>
                <a:gd name="connsiteY47" fmla="*/ 3245090 h 3620585"/>
                <a:gd name="connsiteX48" fmla="*/ 2523067 w 4842934"/>
                <a:gd name="connsiteY48" fmla="*/ 3092690 h 3620585"/>
                <a:gd name="connsiteX49" fmla="*/ 2370667 w 4842934"/>
                <a:gd name="connsiteY49" fmla="*/ 3024957 h 3620585"/>
                <a:gd name="connsiteX50" fmla="*/ 2235200 w 4842934"/>
                <a:gd name="connsiteY50" fmla="*/ 2923357 h 3620585"/>
                <a:gd name="connsiteX51" fmla="*/ 1998134 w 4842934"/>
                <a:gd name="connsiteY51" fmla="*/ 2787890 h 3620585"/>
                <a:gd name="connsiteX52" fmla="*/ 1913467 w 4842934"/>
                <a:gd name="connsiteY52" fmla="*/ 2720157 h 3620585"/>
                <a:gd name="connsiteX53" fmla="*/ 1862667 w 4842934"/>
                <a:gd name="connsiteY53" fmla="*/ 2686290 h 3620585"/>
                <a:gd name="connsiteX54" fmla="*/ 1828800 w 4842934"/>
                <a:gd name="connsiteY54" fmla="*/ 2635490 h 3620585"/>
                <a:gd name="connsiteX55" fmla="*/ 1727200 w 4842934"/>
                <a:gd name="connsiteY55" fmla="*/ 2550823 h 3620585"/>
                <a:gd name="connsiteX56" fmla="*/ 1676400 w 4842934"/>
                <a:gd name="connsiteY56" fmla="*/ 2449223 h 3620585"/>
                <a:gd name="connsiteX57" fmla="*/ 1625600 w 4842934"/>
                <a:gd name="connsiteY57" fmla="*/ 2381490 h 3620585"/>
                <a:gd name="connsiteX58" fmla="*/ 1591734 w 4842934"/>
                <a:gd name="connsiteY58" fmla="*/ 2279890 h 3620585"/>
                <a:gd name="connsiteX59" fmla="*/ 1540934 w 4842934"/>
                <a:gd name="connsiteY59" fmla="*/ 2195223 h 3620585"/>
                <a:gd name="connsiteX60" fmla="*/ 1490134 w 4842934"/>
                <a:gd name="connsiteY60" fmla="*/ 2093623 h 3620585"/>
                <a:gd name="connsiteX61" fmla="*/ 1439334 w 4842934"/>
                <a:gd name="connsiteY61" fmla="*/ 2008957 h 3620585"/>
                <a:gd name="connsiteX62" fmla="*/ 1405467 w 4842934"/>
                <a:gd name="connsiteY62" fmla="*/ 1924290 h 3620585"/>
                <a:gd name="connsiteX63" fmla="*/ 1270000 w 4842934"/>
                <a:gd name="connsiteY63" fmla="*/ 1788823 h 3620585"/>
                <a:gd name="connsiteX64" fmla="*/ 1219200 w 4842934"/>
                <a:gd name="connsiteY64" fmla="*/ 1771890 h 3620585"/>
                <a:gd name="connsiteX65" fmla="*/ 1066800 w 4842934"/>
                <a:gd name="connsiteY65" fmla="*/ 1704157 h 3620585"/>
                <a:gd name="connsiteX66" fmla="*/ 965200 w 4842934"/>
                <a:gd name="connsiteY66" fmla="*/ 1670290 h 3620585"/>
                <a:gd name="connsiteX67" fmla="*/ 694267 w 4842934"/>
                <a:gd name="connsiteY67" fmla="*/ 1534823 h 3620585"/>
                <a:gd name="connsiteX68" fmla="*/ 355600 w 4842934"/>
                <a:gd name="connsiteY68" fmla="*/ 1348557 h 3620585"/>
                <a:gd name="connsiteX69" fmla="*/ 287867 w 4842934"/>
                <a:gd name="connsiteY69" fmla="*/ 1263890 h 3620585"/>
                <a:gd name="connsiteX70" fmla="*/ 254000 w 4842934"/>
                <a:gd name="connsiteY70" fmla="*/ 1179223 h 3620585"/>
                <a:gd name="connsiteX71" fmla="*/ 203200 w 4842934"/>
                <a:gd name="connsiteY71" fmla="*/ 1077623 h 3620585"/>
                <a:gd name="connsiteX72" fmla="*/ 152400 w 4842934"/>
                <a:gd name="connsiteY72" fmla="*/ 959090 h 3620585"/>
                <a:gd name="connsiteX73" fmla="*/ 101600 w 4842934"/>
                <a:gd name="connsiteY73" fmla="*/ 925223 h 3620585"/>
                <a:gd name="connsiteX74" fmla="*/ 33867 w 4842934"/>
                <a:gd name="connsiteY74" fmla="*/ 755890 h 3620585"/>
                <a:gd name="connsiteX75" fmla="*/ 16934 w 4842934"/>
                <a:gd name="connsiteY75" fmla="*/ 688157 h 3620585"/>
                <a:gd name="connsiteX76" fmla="*/ 0 w 4842934"/>
                <a:gd name="connsiteY76" fmla="*/ 637357 h 3620585"/>
                <a:gd name="connsiteX77" fmla="*/ 16934 w 4842934"/>
                <a:gd name="connsiteY77" fmla="*/ 400290 h 3620585"/>
                <a:gd name="connsiteX78" fmla="*/ 33867 w 4842934"/>
                <a:gd name="connsiteY78" fmla="*/ 349490 h 3620585"/>
                <a:gd name="connsiteX79" fmla="*/ 50800 w 4842934"/>
                <a:gd name="connsiteY79" fmla="*/ 281757 h 3620585"/>
                <a:gd name="connsiteX80" fmla="*/ 101600 w 4842934"/>
                <a:gd name="connsiteY80" fmla="*/ 180157 h 3620585"/>
                <a:gd name="connsiteX81" fmla="*/ 169334 w 4842934"/>
                <a:gd name="connsiteY81" fmla="*/ 146290 h 3620585"/>
                <a:gd name="connsiteX82" fmla="*/ 220134 w 4842934"/>
                <a:gd name="connsiteY82" fmla="*/ 112423 h 3620585"/>
                <a:gd name="connsiteX83" fmla="*/ 321734 w 4842934"/>
                <a:gd name="connsiteY83" fmla="*/ 44690 h 3620585"/>
                <a:gd name="connsiteX84" fmla="*/ 321734 w 4842934"/>
                <a:gd name="connsiteY84" fmla="*/ 44690 h 362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42934" h="3620585">
                  <a:moveTo>
                    <a:pt x="237067" y="61623"/>
                  </a:moveTo>
                  <a:cubicBezTo>
                    <a:pt x="575734" y="50334"/>
                    <a:pt x="915351" y="0"/>
                    <a:pt x="1253067" y="27757"/>
                  </a:cubicBezTo>
                  <a:cubicBezTo>
                    <a:pt x="1423760" y="41787"/>
                    <a:pt x="1474289" y="175891"/>
                    <a:pt x="1557867" y="281757"/>
                  </a:cubicBezTo>
                  <a:cubicBezTo>
                    <a:pt x="1945834" y="773183"/>
                    <a:pt x="1548965" y="267153"/>
                    <a:pt x="1845734" y="603490"/>
                  </a:cubicBezTo>
                  <a:cubicBezTo>
                    <a:pt x="1931901" y="701146"/>
                    <a:pt x="1971076" y="778497"/>
                    <a:pt x="2065867" y="857490"/>
                  </a:cubicBezTo>
                  <a:cubicBezTo>
                    <a:pt x="2103168" y="888574"/>
                    <a:pt x="2144889" y="913935"/>
                    <a:pt x="2184400" y="942157"/>
                  </a:cubicBezTo>
                  <a:cubicBezTo>
                    <a:pt x="2195689" y="959090"/>
                    <a:pt x="2202516" y="980070"/>
                    <a:pt x="2218267" y="992957"/>
                  </a:cubicBezTo>
                  <a:cubicBezTo>
                    <a:pt x="2383919" y="1128491"/>
                    <a:pt x="2321094" y="1053143"/>
                    <a:pt x="2421467" y="1128423"/>
                  </a:cubicBezTo>
                  <a:cubicBezTo>
                    <a:pt x="2574208" y="1242979"/>
                    <a:pt x="2390851" y="1097808"/>
                    <a:pt x="2590800" y="1297757"/>
                  </a:cubicBezTo>
                  <a:cubicBezTo>
                    <a:pt x="2610756" y="1317713"/>
                    <a:pt x="2635052" y="1332902"/>
                    <a:pt x="2658534" y="1348557"/>
                  </a:cubicBezTo>
                  <a:cubicBezTo>
                    <a:pt x="2706900" y="1380801"/>
                    <a:pt x="2768750" y="1407973"/>
                    <a:pt x="2810934" y="1450157"/>
                  </a:cubicBezTo>
                  <a:cubicBezTo>
                    <a:pt x="2830890" y="1470113"/>
                    <a:pt x="2843367" y="1496462"/>
                    <a:pt x="2861734" y="1517890"/>
                  </a:cubicBezTo>
                  <a:cubicBezTo>
                    <a:pt x="2877319" y="1536072"/>
                    <a:pt x="2896949" y="1550508"/>
                    <a:pt x="2912534" y="1568690"/>
                  </a:cubicBezTo>
                  <a:cubicBezTo>
                    <a:pt x="2930901" y="1590118"/>
                    <a:pt x="2944967" y="1614995"/>
                    <a:pt x="2963334" y="1636423"/>
                  </a:cubicBezTo>
                  <a:cubicBezTo>
                    <a:pt x="2978919" y="1654605"/>
                    <a:pt x="2998803" y="1668826"/>
                    <a:pt x="3014134" y="1687223"/>
                  </a:cubicBezTo>
                  <a:cubicBezTo>
                    <a:pt x="3027162" y="1702857"/>
                    <a:pt x="3037214" y="1720765"/>
                    <a:pt x="3048000" y="1738023"/>
                  </a:cubicBezTo>
                  <a:cubicBezTo>
                    <a:pt x="3065444" y="1765933"/>
                    <a:pt x="3076934" y="1798091"/>
                    <a:pt x="3098800" y="1822690"/>
                  </a:cubicBezTo>
                  <a:cubicBezTo>
                    <a:pt x="3122812" y="1849703"/>
                    <a:pt x="3157911" y="1864867"/>
                    <a:pt x="3183467" y="1890423"/>
                  </a:cubicBezTo>
                  <a:cubicBezTo>
                    <a:pt x="3203423" y="1910379"/>
                    <a:pt x="3211897" y="1940949"/>
                    <a:pt x="3234267" y="1958157"/>
                  </a:cubicBezTo>
                  <a:cubicBezTo>
                    <a:pt x="3286441" y="1998291"/>
                    <a:pt x="3350940" y="2020262"/>
                    <a:pt x="3403600" y="2059757"/>
                  </a:cubicBezTo>
                  <a:cubicBezTo>
                    <a:pt x="3560839" y="2177685"/>
                    <a:pt x="3384098" y="2051442"/>
                    <a:pt x="3539067" y="2144423"/>
                  </a:cubicBezTo>
                  <a:cubicBezTo>
                    <a:pt x="3573969" y="2165364"/>
                    <a:pt x="3604261" y="2193954"/>
                    <a:pt x="3640667" y="2212157"/>
                  </a:cubicBezTo>
                  <a:cubicBezTo>
                    <a:pt x="3685823" y="2234735"/>
                    <a:pt x="3734128" y="2251885"/>
                    <a:pt x="3776134" y="2279890"/>
                  </a:cubicBezTo>
                  <a:cubicBezTo>
                    <a:pt x="3793067" y="2291179"/>
                    <a:pt x="3809068" y="2304012"/>
                    <a:pt x="3826934" y="2313757"/>
                  </a:cubicBezTo>
                  <a:cubicBezTo>
                    <a:pt x="3871255" y="2337932"/>
                    <a:pt x="3922012" y="2351199"/>
                    <a:pt x="3962400" y="2381490"/>
                  </a:cubicBezTo>
                  <a:cubicBezTo>
                    <a:pt x="4044413" y="2442999"/>
                    <a:pt x="4003360" y="2423365"/>
                    <a:pt x="4080934" y="2449223"/>
                  </a:cubicBezTo>
                  <a:cubicBezTo>
                    <a:pt x="4249678" y="2575782"/>
                    <a:pt x="4037374" y="2420183"/>
                    <a:pt x="4233334" y="2550823"/>
                  </a:cubicBezTo>
                  <a:cubicBezTo>
                    <a:pt x="4360611" y="2635674"/>
                    <a:pt x="4238133" y="2570422"/>
                    <a:pt x="4385734" y="2652423"/>
                  </a:cubicBezTo>
                  <a:cubicBezTo>
                    <a:pt x="4446093" y="2685956"/>
                    <a:pt x="4469739" y="2685629"/>
                    <a:pt x="4521200" y="2737090"/>
                  </a:cubicBezTo>
                  <a:cubicBezTo>
                    <a:pt x="4582277" y="2798167"/>
                    <a:pt x="4570093" y="2811979"/>
                    <a:pt x="4605867" y="2889490"/>
                  </a:cubicBezTo>
                  <a:cubicBezTo>
                    <a:pt x="4627023" y="2935329"/>
                    <a:pt x="4647625" y="2981666"/>
                    <a:pt x="4673600" y="3024957"/>
                  </a:cubicBezTo>
                  <a:cubicBezTo>
                    <a:pt x="4785671" y="3211741"/>
                    <a:pt x="4738687" y="3139521"/>
                    <a:pt x="4809067" y="3245090"/>
                  </a:cubicBezTo>
                  <a:cubicBezTo>
                    <a:pt x="4822428" y="3285175"/>
                    <a:pt x="4842934" y="3339693"/>
                    <a:pt x="4842934" y="3380557"/>
                  </a:cubicBezTo>
                  <a:cubicBezTo>
                    <a:pt x="4842934" y="3398406"/>
                    <a:pt x="4840525" y="3420982"/>
                    <a:pt x="4826000" y="3431357"/>
                  </a:cubicBezTo>
                  <a:cubicBezTo>
                    <a:pt x="4796951" y="3452106"/>
                    <a:pt x="4759033" y="3456564"/>
                    <a:pt x="4724400" y="3465223"/>
                  </a:cubicBezTo>
                  <a:cubicBezTo>
                    <a:pt x="4591107" y="3498548"/>
                    <a:pt x="4705486" y="3473426"/>
                    <a:pt x="4487334" y="3499090"/>
                  </a:cubicBezTo>
                  <a:cubicBezTo>
                    <a:pt x="4447695" y="3503753"/>
                    <a:pt x="4407937" y="3508196"/>
                    <a:pt x="4368800" y="3516023"/>
                  </a:cubicBezTo>
                  <a:cubicBezTo>
                    <a:pt x="4323159" y="3525151"/>
                    <a:pt x="4278489" y="3538601"/>
                    <a:pt x="4233334" y="3549890"/>
                  </a:cubicBezTo>
                  <a:lnTo>
                    <a:pt x="4165600" y="3566823"/>
                  </a:lnTo>
                  <a:cubicBezTo>
                    <a:pt x="4143022" y="3572467"/>
                    <a:pt x="4119945" y="3576398"/>
                    <a:pt x="4097867" y="3583757"/>
                  </a:cubicBezTo>
                  <a:cubicBezTo>
                    <a:pt x="4080934" y="3589401"/>
                    <a:pt x="4064794" y="3598605"/>
                    <a:pt x="4047067" y="3600690"/>
                  </a:cubicBezTo>
                  <a:cubicBezTo>
                    <a:pt x="3968386" y="3609946"/>
                    <a:pt x="3889022" y="3611979"/>
                    <a:pt x="3810000" y="3617623"/>
                  </a:cubicBezTo>
                  <a:cubicBezTo>
                    <a:pt x="3482571" y="3592437"/>
                    <a:pt x="3687856" y="3620585"/>
                    <a:pt x="3522134" y="3583757"/>
                  </a:cubicBezTo>
                  <a:cubicBezTo>
                    <a:pt x="3494038" y="3577513"/>
                    <a:pt x="3464607" y="3576402"/>
                    <a:pt x="3437467" y="3566823"/>
                  </a:cubicBezTo>
                  <a:cubicBezTo>
                    <a:pt x="3224260" y="3491573"/>
                    <a:pt x="3278131" y="3501868"/>
                    <a:pt x="3115734" y="3414423"/>
                  </a:cubicBezTo>
                  <a:cubicBezTo>
                    <a:pt x="3082396" y="3396472"/>
                    <a:pt x="3046840" y="3382702"/>
                    <a:pt x="3014134" y="3363623"/>
                  </a:cubicBezTo>
                  <a:cubicBezTo>
                    <a:pt x="2978976" y="3343114"/>
                    <a:pt x="2948372" y="3315187"/>
                    <a:pt x="2912534" y="3295890"/>
                  </a:cubicBezTo>
                  <a:cubicBezTo>
                    <a:pt x="2874685" y="3275510"/>
                    <a:pt x="2832112" y="3264974"/>
                    <a:pt x="2794000" y="3245090"/>
                  </a:cubicBezTo>
                  <a:cubicBezTo>
                    <a:pt x="2702134" y="3197160"/>
                    <a:pt x="2617755" y="3134773"/>
                    <a:pt x="2523067" y="3092690"/>
                  </a:cubicBezTo>
                  <a:cubicBezTo>
                    <a:pt x="2472267" y="3070112"/>
                    <a:pt x="2418583" y="3053143"/>
                    <a:pt x="2370667" y="3024957"/>
                  </a:cubicBezTo>
                  <a:cubicBezTo>
                    <a:pt x="2322015" y="2996339"/>
                    <a:pt x="2281131" y="2956165"/>
                    <a:pt x="2235200" y="2923357"/>
                  </a:cubicBezTo>
                  <a:cubicBezTo>
                    <a:pt x="1999074" y="2754695"/>
                    <a:pt x="2284762" y="2964276"/>
                    <a:pt x="1998134" y="2787890"/>
                  </a:cubicBezTo>
                  <a:cubicBezTo>
                    <a:pt x="1967353" y="2768948"/>
                    <a:pt x="1942381" y="2741842"/>
                    <a:pt x="1913467" y="2720157"/>
                  </a:cubicBezTo>
                  <a:cubicBezTo>
                    <a:pt x="1897186" y="2707946"/>
                    <a:pt x="1879600" y="2697579"/>
                    <a:pt x="1862667" y="2686290"/>
                  </a:cubicBezTo>
                  <a:cubicBezTo>
                    <a:pt x="1851378" y="2669357"/>
                    <a:pt x="1843191" y="2649881"/>
                    <a:pt x="1828800" y="2635490"/>
                  </a:cubicBezTo>
                  <a:cubicBezTo>
                    <a:pt x="1766327" y="2573017"/>
                    <a:pt x="1782680" y="2634043"/>
                    <a:pt x="1727200" y="2550823"/>
                  </a:cubicBezTo>
                  <a:cubicBezTo>
                    <a:pt x="1706197" y="2519318"/>
                    <a:pt x="1695881" y="2481691"/>
                    <a:pt x="1676400" y="2449223"/>
                  </a:cubicBezTo>
                  <a:cubicBezTo>
                    <a:pt x="1661880" y="2425023"/>
                    <a:pt x="1642533" y="2404068"/>
                    <a:pt x="1625600" y="2381490"/>
                  </a:cubicBezTo>
                  <a:cubicBezTo>
                    <a:pt x="1614311" y="2347623"/>
                    <a:pt x="1606506" y="2312389"/>
                    <a:pt x="1591734" y="2279890"/>
                  </a:cubicBezTo>
                  <a:cubicBezTo>
                    <a:pt x="1578115" y="2249927"/>
                    <a:pt x="1556694" y="2224117"/>
                    <a:pt x="1540934" y="2195223"/>
                  </a:cubicBezTo>
                  <a:cubicBezTo>
                    <a:pt x="1522803" y="2161982"/>
                    <a:pt x="1508265" y="2126864"/>
                    <a:pt x="1490134" y="2093623"/>
                  </a:cubicBezTo>
                  <a:cubicBezTo>
                    <a:pt x="1474374" y="2064729"/>
                    <a:pt x="1454053" y="2038395"/>
                    <a:pt x="1439334" y="2008957"/>
                  </a:cubicBezTo>
                  <a:cubicBezTo>
                    <a:pt x="1425740" y="1981770"/>
                    <a:pt x="1420229" y="1950861"/>
                    <a:pt x="1405467" y="1924290"/>
                  </a:cubicBezTo>
                  <a:cubicBezTo>
                    <a:pt x="1374180" y="1867974"/>
                    <a:pt x="1323944" y="1822538"/>
                    <a:pt x="1270000" y="1788823"/>
                  </a:cubicBezTo>
                  <a:cubicBezTo>
                    <a:pt x="1254864" y="1779363"/>
                    <a:pt x="1236133" y="1777534"/>
                    <a:pt x="1219200" y="1771890"/>
                  </a:cubicBezTo>
                  <a:cubicBezTo>
                    <a:pt x="1138696" y="1718220"/>
                    <a:pt x="1187709" y="1744460"/>
                    <a:pt x="1066800" y="1704157"/>
                  </a:cubicBezTo>
                  <a:cubicBezTo>
                    <a:pt x="1032933" y="1692868"/>
                    <a:pt x="995472" y="1689210"/>
                    <a:pt x="965200" y="1670290"/>
                  </a:cubicBezTo>
                  <a:cubicBezTo>
                    <a:pt x="701142" y="1505253"/>
                    <a:pt x="959016" y="1653960"/>
                    <a:pt x="694267" y="1534823"/>
                  </a:cubicBezTo>
                  <a:cubicBezTo>
                    <a:pt x="515107" y="1454201"/>
                    <a:pt x="504890" y="1441862"/>
                    <a:pt x="355600" y="1348557"/>
                  </a:cubicBezTo>
                  <a:cubicBezTo>
                    <a:pt x="304927" y="1145861"/>
                    <a:pt x="383302" y="1378412"/>
                    <a:pt x="287867" y="1263890"/>
                  </a:cubicBezTo>
                  <a:cubicBezTo>
                    <a:pt x="268408" y="1240539"/>
                    <a:pt x="266578" y="1206895"/>
                    <a:pt x="254000" y="1179223"/>
                  </a:cubicBezTo>
                  <a:cubicBezTo>
                    <a:pt x="238332" y="1144753"/>
                    <a:pt x="218578" y="1112224"/>
                    <a:pt x="203200" y="1077623"/>
                  </a:cubicBezTo>
                  <a:cubicBezTo>
                    <a:pt x="183033" y="1032246"/>
                    <a:pt x="187535" y="1001252"/>
                    <a:pt x="152400" y="959090"/>
                  </a:cubicBezTo>
                  <a:cubicBezTo>
                    <a:pt x="139371" y="943456"/>
                    <a:pt x="118533" y="936512"/>
                    <a:pt x="101600" y="925223"/>
                  </a:cubicBezTo>
                  <a:cubicBezTo>
                    <a:pt x="79022" y="868779"/>
                    <a:pt x="54314" y="813141"/>
                    <a:pt x="33867" y="755890"/>
                  </a:cubicBezTo>
                  <a:cubicBezTo>
                    <a:pt x="26040" y="733973"/>
                    <a:pt x="23328" y="710534"/>
                    <a:pt x="16934" y="688157"/>
                  </a:cubicBezTo>
                  <a:cubicBezTo>
                    <a:pt x="12030" y="670994"/>
                    <a:pt x="5645" y="654290"/>
                    <a:pt x="0" y="637357"/>
                  </a:cubicBezTo>
                  <a:cubicBezTo>
                    <a:pt x="5645" y="558335"/>
                    <a:pt x="7677" y="478971"/>
                    <a:pt x="16934" y="400290"/>
                  </a:cubicBezTo>
                  <a:cubicBezTo>
                    <a:pt x="19020" y="382563"/>
                    <a:pt x="28964" y="366653"/>
                    <a:pt x="33867" y="349490"/>
                  </a:cubicBezTo>
                  <a:cubicBezTo>
                    <a:pt x="40260" y="327113"/>
                    <a:pt x="44406" y="304134"/>
                    <a:pt x="50800" y="281757"/>
                  </a:cubicBezTo>
                  <a:cubicBezTo>
                    <a:pt x="60190" y="248892"/>
                    <a:pt x="73772" y="203347"/>
                    <a:pt x="101600" y="180157"/>
                  </a:cubicBezTo>
                  <a:cubicBezTo>
                    <a:pt x="120992" y="163997"/>
                    <a:pt x="147417" y="158814"/>
                    <a:pt x="169334" y="146290"/>
                  </a:cubicBezTo>
                  <a:cubicBezTo>
                    <a:pt x="187004" y="136193"/>
                    <a:pt x="201537" y="120688"/>
                    <a:pt x="220134" y="112423"/>
                  </a:cubicBezTo>
                  <a:cubicBezTo>
                    <a:pt x="332444" y="62508"/>
                    <a:pt x="321734" y="118202"/>
                    <a:pt x="321734" y="44690"/>
                  </a:cubicBezTo>
                  <a:lnTo>
                    <a:pt x="321734" y="44690"/>
                  </a:lnTo>
                </a:path>
              </a:pathLst>
            </a:cu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14805" y="1896532"/>
              <a:ext cx="158542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>
                  <a:solidFill>
                    <a:srgbClr val="0000FF"/>
                  </a:solidFill>
                </a:rPr>
                <a:t>Nearest </a:t>
              </a:r>
              <a:br>
                <a:rPr lang="en-US" sz="3200" i="1" dirty="0" smtClean="0">
                  <a:solidFill>
                    <a:srgbClr val="0000FF"/>
                  </a:solidFill>
                </a:rPr>
              </a:br>
              <a:r>
                <a:rPr lang="en-US" sz="3200" i="1" dirty="0" smtClean="0">
                  <a:solidFill>
                    <a:srgbClr val="0000FF"/>
                  </a:solidFill>
                </a:rPr>
                <a:t>111</a:t>
              </a:r>
            </a:p>
            <a:p>
              <a:r>
                <a:rPr lang="en-US" sz="3200" i="1" dirty="0" smtClean="0">
                  <a:solidFill>
                    <a:srgbClr val="0000FF"/>
                  </a:solidFill>
                </a:rPr>
                <a:t>(one 0)</a:t>
              </a:r>
              <a:endParaRPr lang="en-US" sz="3200" i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3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</a:t>
            </a:r>
            <a:r>
              <a:rPr lang="en-US" dirty="0" smtClean="0"/>
              <a:t>Exam</a:t>
            </a:r>
          </a:p>
          <a:p>
            <a:pPr lvl="1"/>
            <a:r>
              <a:rPr lang="en-US" dirty="0"/>
              <a:t>FRIDAY, </a:t>
            </a:r>
            <a:r>
              <a:rPr lang="en-US" dirty="0" smtClean="0"/>
              <a:t>DEC 18, </a:t>
            </a:r>
            <a:r>
              <a:rPr lang="en-US" dirty="0" smtClean="0"/>
              <a:t>2015, 7</a:t>
            </a:r>
            <a:r>
              <a:rPr lang="en-US" dirty="0"/>
              <a:t>-10P</a:t>
            </a:r>
          </a:p>
          <a:p>
            <a:pPr lvl="1"/>
            <a:r>
              <a:rPr lang="en-US" dirty="0"/>
              <a:t>Location</a:t>
            </a:r>
            <a:r>
              <a:rPr lang="en-US" dirty="0" smtClean="0"/>
              <a:t>: </a:t>
            </a:r>
            <a:r>
              <a:rPr lang="en-US" dirty="0" smtClean="0"/>
              <a:t>WHEELER</a:t>
            </a:r>
            <a:endParaRPr lang="en-US" dirty="0" smtClean="0"/>
          </a:p>
          <a:p>
            <a:pPr lvl="1"/>
            <a:r>
              <a:rPr lang="en-US" dirty="0" smtClean="0"/>
              <a:t>Must notify </a:t>
            </a:r>
            <a:r>
              <a:rPr lang="en-US" dirty="0" smtClean="0"/>
              <a:t>Fred/William of conflicts asap</a:t>
            </a:r>
            <a:endParaRPr lang="en-US" dirty="0" smtClean="0"/>
          </a:p>
          <a:p>
            <a:pPr lvl="1"/>
            <a:r>
              <a:rPr lang="en-US" dirty="0" smtClean="0"/>
              <a:t>THREE cheat sheets (MT1,MT2, post-MT2)</a:t>
            </a:r>
          </a:p>
          <a:p>
            <a:r>
              <a:rPr lang="en-US" dirty="0" smtClean="0"/>
              <a:t>Normal </a:t>
            </a:r>
            <a:r>
              <a:rPr lang="en-US" dirty="0" smtClean="0"/>
              <a:t>OH during RRR Week, info about finals week to follow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of Hamming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21867"/>
            <a:ext cx="8229600" cy="50429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Hamming_code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284"/>
            <a:ext cx="9180564" cy="35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Hamming ECC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8594521" cy="51900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Set </a:t>
            </a:r>
            <a:r>
              <a:rPr lang="en-US" dirty="0" smtClean="0"/>
              <a:t>parity bits </a:t>
            </a:r>
            <a:r>
              <a:rPr lang="en-US" dirty="0"/>
              <a:t>to create </a:t>
            </a:r>
            <a:r>
              <a:rPr lang="en-US" dirty="0">
                <a:solidFill>
                  <a:srgbClr val="0000FF"/>
                </a:solidFill>
              </a:rPr>
              <a:t>even </a:t>
            </a:r>
            <a:r>
              <a:rPr lang="en-US" dirty="0" smtClean="0">
                <a:solidFill>
                  <a:srgbClr val="0000FF"/>
                </a:solidFill>
              </a:rPr>
              <a:t>parity</a:t>
            </a:r>
            <a:r>
              <a:rPr lang="en-US" dirty="0" smtClean="0"/>
              <a:t> for each group</a:t>
            </a:r>
          </a:p>
          <a:p>
            <a:r>
              <a:rPr lang="en-US" dirty="0"/>
              <a:t>A byte of data: 10011010</a:t>
            </a:r>
          </a:p>
          <a:p>
            <a:r>
              <a:rPr lang="en-US" dirty="0"/>
              <a:t>Create the</a:t>
            </a:r>
            <a:r>
              <a:rPr lang="en-US" dirty="0" smtClean="0"/>
              <a:t> coded word</a:t>
            </a:r>
            <a:r>
              <a:rPr lang="en-US" dirty="0"/>
              <a:t>, leaving spaces for the parity bits: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_ _ 1 _ 0 0 1 _ 1 0 1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 2 3 4 5 6 7 8 9 a b c – bit position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</a:t>
            </a:r>
            <a:r>
              <a:rPr lang="en-US" dirty="0" smtClean="0"/>
              <a:t>the parity bits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A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72" y="4785145"/>
            <a:ext cx="4842927" cy="20896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Idea #6: </a:t>
            </a:r>
            <a:br>
              <a:rPr lang="en-US" dirty="0" smtClean="0"/>
            </a:br>
            <a:r>
              <a:rPr lang="en-US" dirty="0" smtClean="0"/>
              <a:t>Dependability via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98600"/>
            <a:ext cx="8466667" cy="47328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Applies to everything from datacenters to memory</a:t>
            </a:r>
          </a:p>
          <a:p>
            <a:pPr lvl="1"/>
            <a:r>
              <a:rPr lang="en-US" sz="2400" dirty="0" smtClean="0"/>
              <a:t>Redundant datacenters so that can lose 1 datacenter but Internet service stays online</a:t>
            </a:r>
          </a:p>
          <a:p>
            <a:pPr lvl="1"/>
            <a:r>
              <a:rPr lang="en-US" sz="2400" dirty="0" smtClean="0"/>
              <a:t>Redundant routes so can lose nodes but Internet doesn’t fail</a:t>
            </a:r>
          </a:p>
          <a:p>
            <a:pPr lvl="1"/>
            <a:r>
              <a:rPr lang="en-US" sz="2400" dirty="0" smtClean="0"/>
              <a:t>Redundant disks so that can lose 1 disk but not lose data (Redundant Arrays of Independent Disks/RAID)</a:t>
            </a:r>
          </a:p>
          <a:p>
            <a:pPr lvl="1"/>
            <a:r>
              <a:rPr lang="en-US" sz="2400" dirty="0" smtClean="0"/>
              <a:t>Redundant memory bits of so that can lose 1 bit but no data (Error Correcting Code/ECC Memory)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ECCmemo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5302023"/>
            <a:ext cx="2709334" cy="6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Hamming ECC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6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Position 1 checks bits </a:t>
            </a:r>
            <a:r>
              <a:rPr lang="en-US" b="1" dirty="0" smtClean="0">
                <a:solidFill>
                  <a:srgbClr val="0000FF"/>
                </a:solidFill>
              </a:rPr>
              <a:t>1,3,5,7,9,11</a:t>
            </a:r>
            <a:r>
              <a:rPr lang="en-US" dirty="0" smtClean="0"/>
              <a:t>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0000FF"/>
                </a:solidFill>
              </a:rPr>
              <a:t>?</a:t>
            </a:r>
            <a:r>
              <a:rPr lang="en-US" dirty="0"/>
              <a:t> _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 _ </a:t>
            </a:r>
            <a:r>
              <a:rPr lang="en-US" b="1" dirty="0">
                <a:solidFill>
                  <a:srgbClr val="0000FF"/>
                </a:solidFill>
              </a:rPr>
              <a:t>0</a:t>
            </a:r>
            <a:r>
              <a:rPr lang="en-US" dirty="0"/>
              <a:t> 0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 _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 0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 0. set position 1 to 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Position 2 checks bits </a:t>
            </a:r>
            <a:r>
              <a:rPr lang="en-US" b="1" dirty="0" smtClean="0">
                <a:solidFill>
                  <a:srgbClr val="0000FF"/>
                </a:solidFill>
              </a:rPr>
              <a:t>2,3,6,7,10,11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0 </a:t>
            </a:r>
            <a:r>
              <a:rPr lang="en-US" b="1" dirty="0">
                <a:solidFill>
                  <a:srgbClr val="0000FF"/>
                </a:solidFill>
              </a:rPr>
              <a:t>? 1 </a:t>
            </a:r>
            <a:r>
              <a:rPr lang="en-US" dirty="0"/>
              <a:t>_ 0 </a:t>
            </a:r>
            <a:r>
              <a:rPr lang="en-US" b="1" dirty="0">
                <a:solidFill>
                  <a:srgbClr val="0000FF"/>
                </a:solidFill>
              </a:rPr>
              <a:t>0 1</a:t>
            </a:r>
            <a:r>
              <a:rPr lang="en-US" dirty="0"/>
              <a:t> _ 1 </a:t>
            </a:r>
            <a:r>
              <a:rPr lang="en-US" b="1" dirty="0">
                <a:solidFill>
                  <a:srgbClr val="0000FF"/>
                </a:solidFill>
              </a:rPr>
              <a:t>0 1</a:t>
            </a:r>
            <a:r>
              <a:rPr lang="en-US" dirty="0"/>
              <a:t> 0. set position 2 to 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Position 4 checks bits </a:t>
            </a:r>
            <a:r>
              <a:rPr lang="en-US" b="1" dirty="0" smtClean="0">
                <a:solidFill>
                  <a:srgbClr val="0000FF"/>
                </a:solidFill>
              </a:rPr>
              <a:t>4,5,6,7,12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0 1 1 </a:t>
            </a:r>
            <a:r>
              <a:rPr lang="en-US" b="1" dirty="0">
                <a:solidFill>
                  <a:srgbClr val="0000FF"/>
                </a:solidFill>
              </a:rPr>
              <a:t>? 0 0 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_ 1 0 1 </a:t>
            </a:r>
            <a:r>
              <a:rPr lang="en-US" b="1" dirty="0">
                <a:solidFill>
                  <a:srgbClr val="0000FF"/>
                </a:solidFill>
              </a:rPr>
              <a:t>0</a:t>
            </a:r>
            <a:r>
              <a:rPr lang="en-US" dirty="0"/>
              <a:t>. set position 4 to 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Position 8 checks bits </a:t>
            </a:r>
            <a:r>
              <a:rPr lang="en-US" b="1" dirty="0" smtClean="0">
                <a:solidFill>
                  <a:srgbClr val="0000FF"/>
                </a:solidFill>
              </a:rPr>
              <a:t>8,9,10,11,12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0 1 1 1 0 0 1 </a:t>
            </a:r>
            <a:r>
              <a:rPr lang="en-US" b="1" dirty="0" smtClean="0">
                <a:solidFill>
                  <a:srgbClr val="0000FF"/>
                </a:solidFill>
              </a:rPr>
              <a:t>? 1 0 1 0</a:t>
            </a:r>
            <a:r>
              <a:rPr lang="en-US" dirty="0" smtClean="0"/>
              <a:t>. set position 8 to a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Hamming ECC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415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Position 1 checks bits 1,3,5,7,9,11: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?</a:t>
            </a:r>
            <a:r>
              <a:rPr lang="en-US" dirty="0"/>
              <a:t> _ </a:t>
            </a:r>
            <a:r>
              <a:rPr lang="en-US" b="1" dirty="0"/>
              <a:t>1</a:t>
            </a:r>
            <a:r>
              <a:rPr lang="en-US" dirty="0"/>
              <a:t> _ </a:t>
            </a:r>
            <a:r>
              <a:rPr lang="en-US" b="1" dirty="0"/>
              <a:t>0</a:t>
            </a:r>
            <a:r>
              <a:rPr lang="en-US" dirty="0"/>
              <a:t> 0 </a:t>
            </a:r>
            <a:r>
              <a:rPr lang="en-US" b="1" dirty="0"/>
              <a:t>1</a:t>
            </a:r>
            <a:r>
              <a:rPr lang="en-US" dirty="0"/>
              <a:t> _ </a:t>
            </a:r>
            <a:r>
              <a:rPr lang="en-US" b="1" dirty="0"/>
              <a:t>1</a:t>
            </a:r>
            <a:r>
              <a:rPr lang="en-US" dirty="0"/>
              <a:t> 0 </a:t>
            </a:r>
            <a:r>
              <a:rPr lang="en-US" b="1" dirty="0"/>
              <a:t>1</a:t>
            </a:r>
            <a:r>
              <a:rPr lang="en-US" dirty="0"/>
              <a:t> 0. set position 1 to a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/>
              <a:t>_ </a:t>
            </a:r>
            <a:r>
              <a:rPr lang="en-US" b="1" dirty="0"/>
              <a:t>1</a:t>
            </a:r>
            <a:r>
              <a:rPr lang="en-US" dirty="0"/>
              <a:t> _ </a:t>
            </a:r>
            <a:r>
              <a:rPr lang="en-US" b="1" dirty="0"/>
              <a:t>0</a:t>
            </a:r>
            <a:r>
              <a:rPr lang="en-US" dirty="0"/>
              <a:t> 0 </a:t>
            </a:r>
            <a:r>
              <a:rPr lang="en-US" b="1" dirty="0"/>
              <a:t>1</a:t>
            </a:r>
            <a:r>
              <a:rPr lang="en-US" dirty="0"/>
              <a:t> _ </a:t>
            </a:r>
            <a:r>
              <a:rPr lang="en-US" b="1" dirty="0"/>
              <a:t>1</a:t>
            </a:r>
            <a:r>
              <a:rPr lang="en-US" dirty="0"/>
              <a:t> 0 </a:t>
            </a:r>
            <a:r>
              <a:rPr lang="en-US" b="1" dirty="0"/>
              <a:t>1</a:t>
            </a:r>
            <a:r>
              <a:rPr lang="en-US" dirty="0"/>
              <a:t> 0 </a:t>
            </a:r>
          </a:p>
          <a:p>
            <a:r>
              <a:rPr lang="en-US" dirty="0"/>
              <a:t>Position 2 checks bits 2,3,6,7,10,11:</a:t>
            </a:r>
            <a:br>
              <a:rPr lang="en-US" dirty="0"/>
            </a:br>
            <a:r>
              <a:rPr lang="en-US" dirty="0"/>
              <a:t>0 </a:t>
            </a:r>
            <a:r>
              <a:rPr lang="en-US" b="1" dirty="0"/>
              <a:t>? 1 </a:t>
            </a:r>
            <a:r>
              <a:rPr lang="en-US" dirty="0"/>
              <a:t>_ 0 </a:t>
            </a:r>
            <a:r>
              <a:rPr lang="en-US" b="1" dirty="0"/>
              <a:t>0 1</a:t>
            </a:r>
            <a:r>
              <a:rPr lang="en-US" dirty="0"/>
              <a:t> _ 1 </a:t>
            </a:r>
            <a:r>
              <a:rPr lang="en-US" b="1" dirty="0"/>
              <a:t>0 1</a:t>
            </a:r>
            <a:r>
              <a:rPr lang="en-US" dirty="0"/>
              <a:t> 0. set position 2 to a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0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 1</a:t>
            </a:r>
            <a:r>
              <a:rPr lang="en-US" dirty="0"/>
              <a:t> _ 0 </a:t>
            </a:r>
            <a:r>
              <a:rPr lang="en-US" b="1" dirty="0"/>
              <a:t>0 1</a:t>
            </a:r>
            <a:r>
              <a:rPr lang="en-US" dirty="0"/>
              <a:t> _ 1 </a:t>
            </a:r>
            <a:r>
              <a:rPr lang="en-US" b="1" dirty="0"/>
              <a:t>0 1</a:t>
            </a:r>
            <a:r>
              <a:rPr lang="en-US" dirty="0"/>
              <a:t> 0 </a:t>
            </a:r>
          </a:p>
          <a:p>
            <a:r>
              <a:rPr lang="en-US" dirty="0"/>
              <a:t>Position 4 checks bits 4,5,6,7,12:</a:t>
            </a:r>
            <a:br>
              <a:rPr lang="en-US" dirty="0"/>
            </a:br>
            <a:r>
              <a:rPr lang="en-US" dirty="0"/>
              <a:t>0 1 1 </a:t>
            </a:r>
            <a:r>
              <a:rPr lang="en-US" b="1" dirty="0"/>
              <a:t>? 0 0 1</a:t>
            </a:r>
            <a:r>
              <a:rPr lang="en-US" dirty="0"/>
              <a:t> _ 1 0 1 </a:t>
            </a:r>
            <a:r>
              <a:rPr lang="en-US" b="1" dirty="0"/>
              <a:t>0</a:t>
            </a:r>
            <a:r>
              <a:rPr lang="en-US" dirty="0"/>
              <a:t>. set position 4 to a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0 </a:t>
            </a:r>
            <a:r>
              <a:rPr lang="en-US" dirty="0"/>
              <a:t>1 1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 0 0 1 </a:t>
            </a:r>
            <a:r>
              <a:rPr lang="en-US" dirty="0"/>
              <a:t>_ 1 0 1 </a:t>
            </a:r>
            <a:r>
              <a:rPr lang="en-US" b="1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Position 8 checks bits 8,9,10,11,12:</a:t>
            </a:r>
            <a:br>
              <a:rPr lang="en-US" dirty="0"/>
            </a:br>
            <a:r>
              <a:rPr lang="en-US" dirty="0"/>
              <a:t>0 1 1 1 0 0 1 </a:t>
            </a:r>
            <a:r>
              <a:rPr lang="en-US" b="1" dirty="0"/>
              <a:t>? 1 0 1 0</a:t>
            </a:r>
            <a:r>
              <a:rPr lang="en-US" dirty="0"/>
              <a:t>. set position 8 to a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0 1 1 1 0 0 1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1 0 1 0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3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Hamming ECC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545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Final </a:t>
            </a:r>
            <a:r>
              <a:rPr lang="en-US" dirty="0"/>
              <a:t>code word: </a:t>
            </a:r>
            <a:r>
              <a:rPr lang="en-US" u="sng" dirty="0" smtClean="0"/>
              <a:t>01</a:t>
            </a:r>
            <a:r>
              <a:rPr lang="en-US" dirty="0" smtClean="0"/>
              <a:t>1</a:t>
            </a:r>
            <a:r>
              <a:rPr lang="en-US" u="sng" dirty="0" smtClean="0"/>
              <a:t>1</a:t>
            </a:r>
            <a:r>
              <a:rPr lang="en-US" dirty="0" smtClean="0"/>
              <a:t>001</a:t>
            </a:r>
            <a:r>
              <a:rPr lang="en-US" u="sng" dirty="0" smtClean="0"/>
              <a:t>0</a:t>
            </a:r>
            <a:r>
              <a:rPr lang="en-US" dirty="0" smtClean="0"/>
              <a:t>1010</a:t>
            </a:r>
            <a:endParaRPr lang="en-US" dirty="0"/>
          </a:p>
          <a:p>
            <a:r>
              <a:rPr lang="en-US" dirty="0"/>
              <a:t>Data word: 	</a:t>
            </a:r>
            <a:r>
              <a:rPr lang="en-US" dirty="0" smtClean="0"/>
              <a:t>              1   001  1010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6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ECC Error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receive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latin typeface="Courier"/>
                <a:cs typeface="Courier"/>
              </a:rPr>
              <a:t>01</a:t>
            </a:r>
            <a:r>
              <a:rPr lang="en-US" dirty="0" smtClean="0">
                <a:latin typeface="Courier"/>
                <a:cs typeface="Courier"/>
              </a:rPr>
              <a:t>1</a:t>
            </a:r>
            <a:r>
              <a:rPr lang="en-US" u="sng" dirty="0" smtClean="0"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001</a:t>
            </a:r>
            <a:r>
              <a:rPr lang="en-US" u="sng" dirty="0" smtClean="0"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1110</a:t>
            </a:r>
            <a:r>
              <a:rPr lang="en-US" i="1" dirty="0">
                <a:latin typeface="+mj-lt"/>
                <a:cs typeface="Courier"/>
              </a:rPr>
              <a:t/>
            </a:r>
            <a:br>
              <a:rPr lang="en-US" i="1" dirty="0">
                <a:latin typeface="+mj-lt"/>
                <a:cs typeface="Courier"/>
              </a:rPr>
            </a:br>
            <a:r>
              <a:rPr lang="en-US" sz="2800" i="1" dirty="0" smtClean="0">
                <a:latin typeface="+mj-lt"/>
                <a:cs typeface="Courier"/>
              </a:rPr>
              <a:t>                   </a:t>
            </a:r>
            <a:r>
              <a:rPr lang="en-US" sz="2800" b="1" i="1" dirty="0" smtClean="0">
                <a:latin typeface="+mj-lt"/>
                <a:cs typeface="Courier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latin typeface="Courier"/>
                <a:cs typeface="Courier"/>
              </a:rPr>
              <a:t>0</a:t>
            </a:r>
            <a:r>
              <a:rPr lang="en-US" sz="2800" b="1" dirty="0" smtClean="0"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latin typeface="Courier"/>
                <a:cs typeface="Courier"/>
              </a:rPr>
              <a:t>1</a:t>
            </a:r>
            <a:r>
              <a:rPr lang="en-US" sz="2800" b="1" dirty="0" smtClean="0">
                <a:latin typeface="Courier"/>
                <a:cs typeface="Courier"/>
              </a:rPr>
              <a:t> 1 </a:t>
            </a:r>
            <a:r>
              <a:rPr lang="en-US" sz="2800" b="1" dirty="0" smtClean="0">
                <a:solidFill>
                  <a:srgbClr val="008000"/>
                </a:solidFill>
                <a:latin typeface="Courier"/>
                <a:cs typeface="Courier"/>
              </a:rPr>
              <a:t>1</a:t>
            </a:r>
            <a:r>
              <a:rPr lang="en-US" sz="2800" b="1" dirty="0" smtClean="0">
                <a:latin typeface="Courier"/>
                <a:cs typeface="Courier"/>
              </a:rPr>
              <a:t> 0 0 1 </a:t>
            </a:r>
            <a:r>
              <a:rPr lang="en-US" sz="2800" b="1" dirty="0" smtClean="0">
                <a:solidFill>
                  <a:srgbClr val="008000"/>
                </a:solidFill>
                <a:latin typeface="Courier"/>
                <a:cs typeface="Courier"/>
              </a:rPr>
              <a:t>0</a:t>
            </a:r>
            <a:r>
              <a:rPr lang="en-US" sz="2800" b="1" dirty="0" smtClean="0">
                <a:latin typeface="Courier"/>
                <a:cs typeface="Courier"/>
              </a:rPr>
              <a:t> 1 1 1 0</a:t>
            </a:r>
            <a:endParaRPr lang="en-US" sz="2800" b="1" i="1" dirty="0" smtClean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5672"/>
            <a:ext cx="9180564" cy="35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ECC Error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receive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latin typeface="Courier"/>
                <a:cs typeface="Courier"/>
              </a:rPr>
              <a:t>01</a:t>
            </a:r>
            <a:r>
              <a:rPr lang="en-US" dirty="0" smtClean="0">
                <a:latin typeface="Courier"/>
                <a:cs typeface="Courier"/>
              </a:rPr>
              <a:t>1</a:t>
            </a:r>
            <a:r>
              <a:rPr lang="en-US" u="sng" dirty="0" smtClean="0"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001</a:t>
            </a:r>
            <a:r>
              <a:rPr lang="en-US" u="sng" dirty="0" smtClean="0"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1110</a:t>
            </a:r>
            <a:endParaRPr lang="en-US" i="1" dirty="0" smtClean="0">
              <a:latin typeface="+mj-lt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ECC Error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receive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latin typeface="Courier"/>
                <a:cs typeface="Courier"/>
              </a:rPr>
              <a:t>01</a:t>
            </a:r>
            <a:r>
              <a:rPr lang="en-US" dirty="0" smtClean="0">
                <a:latin typeface="Courier"/>
                <a:cs typeface="Courier"/>
              </a:rPr>
              <a:t>1</a:t>
            </a:r>
            <a:r>
              <a:rPr lang="en-US" u="sng" dirty="0" smtClean="0"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001</a:t>
            </a:r>
            <a:r>
              <a:rPr lang="en-US" u="sng" dirty="0" smtClean="0"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1110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u="sng" dirty="0" smtClean="0"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 1 0 1 1 1  </a:t>
            </a:r>
            <a:r>
              <a:rPr lang="en-US" dirty="0" smtClean="0"/>
              <a:t>√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u="sng" dirty="0" smtClean="0"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1  01  11  X</a:t>
            </a:r>
            <a:r>
              <a:rPr lang="en-US" dirty="0" smtClean="0">
                <a:latin typeface="+mj-lt"/>
                <a:cs typeface="Courier"/>
              </a:rPr>
              <a:t>-Parity 2 in error</a:t>
            </a:r>
            <a:r>
              <a:rPr lang="en-US" dirty="0">
                <a:latin typeface="+mj-lt"/>
                <a:cs typeface="Courier"/>
              </a:rPr>
              <a:t/>
            </a:r>
            <a:br>
              <a:rPr lang="en-US" dirty="0">
                <a:latin typeface="+mj-lt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u="sng" dirty="0" smtClean="0"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001    0 √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u="sng" dirty="0" smtClean="0"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1110 X</a:t>
            </a:r>
            <a:r>
              <a:rPr lang="en-US" dirty="0" smtClean="0">
                <a:latin typeface="+mj-lt"/>
                <a:cs typeface="Courier"/>
              </a:rPr>
              <a:t>-Parity 8 in error</a:t>
            </a:r>
          </a:p>
          <a:p>
            <a:r>
              <a:rPr lang="en-US" i="1" dirty="0" smtClean="0">
                <a:latin typeface="+mj-lt"/>
                <a:cs typeface="Courier"/>
              </a:rPr>
              <a:t>Implies position 8+2=10 is in error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>
                <a:latin typeface="Courier"/>
                <a:cs typeface="Courier"/>
              </a:rPr>
              <a:t>01</a:t>
            </a:r>
            <a:r>
              <a:rPr lang="en-US" dirty="0">
                <a:latin typeface="Courier"/>
                <a:cs typeface="Courier"/>
              </a:rPr>
              <a:t>1</a:t>
            </a:r>
            <a:r>
              <a:rPr lang="en-US" u="sng" dirty="0">
                <a:latin typeface="Courier"/>
                <a:cs typeface="Courier"/>
              </a:rPr>
              <a:t>1</a:t>
            </a:r>
            <a:r>
              <a:rPr lang="en-US" dirty="0">
                <a:latin typeface="Courier"/>
                <a:cs typeface="Courier"/>
              </a:rPr>
              <a:t>001</a:t>
            </a:r>
            <a:r>
              <a:rPr lang="en-US" u="sng" dirty="0"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>
                <a:latin typeface="Courier"/>
                <a:cs typeface="Courier"/>
              </a:rPr>
              <a:t>10</a:t>
            </a:r>
            <a:endParaRPr lang="en-US" i="1" dirty="0" smtClean="0">
              <a:latin typeface="+mj-lt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ECC Error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 the incorrect bit …</a:t>
            </a:r>
            <a:br>
              <a:rPr lang="en-US" dirty="0" smtClean="0"/>
            </a:br>
            <a:r>
              <a:rPr lang="en-US" u="sng" dirty="0" smtClean="0">
                <a:latin typeface="Courier"/>
                <a:cs typeface="Courier"/>
              </a:rPr>
              <a:t>01</a:t>
            </a:r>
            <a:r>
              <a:rPr lang="en-US" dirty="0" smtClean="0">
                <a:latin typeface="Courier"/>
                <a:cs typeface="Courier"/>
              </a:rPr>
              <a:t>1</a:t>
            </a:r>
            <a:r>
              <a:rPr lang="en-US" u="sng" dirty="0" smtClean="0"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001</a:t>
            </a:r>
            <a:r>
              <a:rPr lang="en-US" u="sng" dirty="0" smtClean="0"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10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ECC Error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receive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latin typeface="Courier"/>
                <a:cs typeface="Courier"/>
              </a:rPr>
              <a:t>01</a:t>
            </a:r>
            <a:r>
              <a:rPr lang="en-US" dirty="0" smtClean="0">
                <a:latin typeface="Courier"/>
                <a:cs typeface="Courier"/>
              </a:rPr>
              <a:t>1</a:t>
            </a:r>
            <a:r>
              <a:rPr lang="en-US" u="sng" dirty="0" smtClean="0"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001</a:t>
            </a:r>
            <a:r>
              <a:rPr lang="en-US" u="sng" dirty="0" smtClean="0"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10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u="sng" dirty="0" smtClean="0"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 1 0 1 1 1  √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u="sng" dirty="0" smtClean="0"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1  01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1  √</a:t>
            </a:r>
            <a:r>
              <a:rPr lang="en-US" dirty="0">
                <a:latin typeface="+mj-lt"/>
                <a:cs typeface="Courier"/>
              </a:rPr>
              <a:t/>
            </a:r>
            <a:br>
              <a:rPr lang="en-US" dirty="0">
                <a:latin typeface="+mj-lt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u="sng" dirty="0" smtClean="0"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001    0 √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u="sng" dirty="0" smtClean="0"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10 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Hamming </a:t>
            </a:r>
            <a:r>
              <a:rPr lang="en-US" sz="4000" dirty="0"/>
              <a:t>Error Correcting Code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699" y="1193800"/>
            <a:ext cx="8640234" cy="5359400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/>
              <a:t>Overhead involved in single </a:t>
            </a:r>
            <a:r>
              <a:rPr lang="en-US" dirty="0" smtClean="0"/>
              <a:t>error-correction code</a:t>
            </a:r>
          </a:p>
          <a:p>
            <a:pPr indent="-285750"/>
            <a:r>
              <a:rPr lang="en-US" dirty="0" smtClean="0"/>
              <a:t>Let </a:t>
            </a:r>
            <a:r>
              <a:rPr lang="en-US" i="1" dirty="0" err="1">
                <a:solidFill>
                  <a:srgbClr val="0000FF"/>
                </a:solidFill>
              </a:rPr>
              <a:t>p</a:t>
            </a:r>
            <a:r>
              <a:rPr lang="en-US" i="1" dirty="0"/>
              <a:t> </a:t>
            </a:r>
            <a:r>
              <a:rPr lang="en-US" dirty="0"/>
              <a:t>be</a:t>
            </a:r>
            <a:r>
              <a:rPr lang="en-US" dirty="0" smtClean="0"/>
              <a:t> total </a:t>
            </a:r>
            <a:r>
              <a:rPr lang="en-US" dirty="0"/>
              <a:t>number of parity bits and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0000FF"/>
                </a:solidFill>
              </a:rPr>
              <a:t>d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number </a:t>
            </a:r>
            <a:r>
              <a:rPr lang="en-US" dirty="0"/>
              <a:t>of data bits in</a:t>
            </a:r>
            <a:r>
              <a:rPr lang="en-US" dirty="0" smtClean="0"/>
              <a:t>  </a:t>
            </a:r>
            <a:r>
              <a:rPr lang="en-US" i="1" dirty="0" err="1">
                <a:solidFill>
                  <a:srgbClr val="0000FF"/>
                </a:solidFill>
              </a:rPr>
              <a:t>p</a:t>
            </a:r>
            <a:r>
              <a:rPr lang="en-US" i="1" dirty="0"/>
              <a:t> + </a:t>
            </a:r>
            <a:r>
              <a:rPr lang="en-US" i="1" dirty="0" err="1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bit </a:t>
            </a:r>
            <a:r>
              <a:rPr lang="en-US" dirty="0" smtClean="0"/>
              <a:t>word</a:t>
            </a:r>
          </a:p>
          <a:p>
            <a:pPr indent="-285750"/>
            <a:r>
              <a:rPr lang="en-US" dirty="0"/>
              <a:t>If </a:t>
            </a:r>
            <a:r>
              <a:rPr lang="en-US" dirty="0" err="1"/>
              <a:t>p</a:t>
            </a:r>
            <a:r>
              <a:rPr lang="en-US" dirty="0"/>
              <a:t> error correction bits are to point to</a:t>
            </a:r>
            <a:r>
              <a:rPr lang="en-US" dirty="0" smtClean="0"/>
              <a:t> error </a:t>
            </a:r>
            <a:r>
              <a:rPr lang="en-US" dirty="0"/>
              <a:t>bit (</a:t>
            </a:r>
            <a:r>
              <a:rPr lang="en-US" i="1" dirty="0" err="1"/>
              <a:t>p</a:t>
            </a:r>
            <a:r>
              <a:rPr lang="en-US" i="1" dirty="0"/>
              <a:t> + </a:t>
            </a:r>
            <a:r>
              <a:rPr lang="en-US" i="1" dirty="0" err="1"/>
              <a:t>d</a:t>
            </a:r>
            <a:r>
              <a:rPr lang="en-US" dirty="0"/>
              <a:t> cases)</a:t>
            </a:r>
            <a:r>
              <a:rPr lang="en-US" dirty="0" smtClean="0"/>
              <a:t> + indicate </a:t>
            </a:r>
            <a:r>
              <a:rPr lang="en-US" dirty="0"/>
              <a:t>that no error exists (1 case), we need:</a:t>
            </a:r>
          </a:p>
          <a:p>
            <a:pPr marL="742950" lvl="1" indent="-285750">
              <a:buFontTx/>
              <a:buNone/>
            </a:pPr>
            <a:r>
              <a:rPr lang="en-US" sz="3027" dirty="0"/>
              <a:t>		</a:t>
            </a:r>
            <a:r>
              <a:rPr lang="en-US" sz="3027" i="1" dirty="0"/>
              <a:t>2</a:t>
            </a:r>
            <a:r>
              <a:rPr lang="en-US" sz="3027" i="1" baseline="30000" dirty="0"/>
              <a:t>p</a:t>
            </a:r>
            <a:r>
              <a:rPr lang="en-US" sz="3027" dirty="0"/>
              <a:t> &gt;= </a:t>
            </a:r>
            <a:r>
              <a:rPr lang="en-US" sz="3027" i="1" dirty="0" err="1"/>
              <a:t>p</a:t>
            </a:r>
            <a:r>
              <a:rPr lang="en-US" sz="3027" i="1" dirty="0"/>
              <a:t> + </a:t>
            </a:r>
            <a:r>
              <a:rPr lang="en-US" sz="3027" i="1" dirty="0" err="1"/>
              <a:t>d</a:t>
            </a:r>
            <a:r>
              <a:rPr lang="en-US" sz="3027" i="1" dirty="0"/>
              <a:t> + 1,</a:t>
            </a:r>
          </a:p>
          <a:p>
            <a:pPr marL="742950" lvl="1" indent="-285750">
              <a:buFontTx/>
              <a:buNone/>
            </a:pPr>
            <a:r>
              <a:rPr lang="en-US" sz="3027" i="1" dirty="0"/>
              <a:t>	</a:t>
            </a:r>
            <a:r>
              <a:rPr lang="en-US" sz="3027" dirty="0"/>
              <a:t>thus </a:t>
            </a:r>
            <a:r>
              <a:rPr lang="en-US" sz="3027" i="1" dirty="0"/>
              <a:t>p</a:t>
            </a:r>
            <a:r>
              <a:rPr lang="en-US" sz="3027" dirty="0"/>
              <a:t> &gt;= </a:t>
            </a:r>
            <a:r>
              <a:rPr lang="en-US" sz="3027" dirty="0" smtClean="0"/>
              <a:t>log</a:t>
            </a:r>
            <a:r>
              <a:rPr lang="en-US" sz="3027" baseline="-25000" dirty="0" smtClean="0"/>
              <a:t>2</a:t>
            </a:r>
            <a:r>
              <a:rPr lang="en-US" sz="3027" dirty="0" smtClean="0"/>
              <a:t>(</a:t>
            </a:r>
            <a:r>
              <a:rPr lang="en-US" sz="3027" i="1" dirty="0" smtClean="0"/>
              <a:t>p </a:t>
            </a:r>
            <a:r>
              <a:rPr lang="en-US" sz="3027" i="1" dirty="0"/>
              <a:t>+ d + 1</a:t>
            </a:r>
            <a:r>
              <a:rPr lang="en-US" sz="3027" dirty="0"/>
              <a:t>)</a:t>
            </a:r>
          </a:p>
          <a:p>
            <a:pPr marL="742950" lvl="1" indent="-285750">
              <a:buFontTx/>
              <a:buNone/>
            </a:pPr>
            <a:r>
              <a:rPr lang="en-US" sz="3027" dirty="0"/>
              <a:t>	for large </a:t>
            </a:r>
            <a:r>
              <a:rPr lang="en-US" sz="3027" i="1" dirty="0"/>
              <a:t>d</a:t>
            </a:r>
            <a:r>
              <a:rPr lang="en-US" sz="3027" dirty="0"/>
              <a:t>, </a:t>
            </a:r>
            <a:r>
              <a:rPr lang="en-US" sz="3027" i="1" dirty="0"/>
              <a:t>p</a:t>
            </a:r>
            <a:r>
              <a:rPr lang="en-US" sz="3027" dirty="0"/>
              <a:t> approaches </a:t>
            </a:r>
            <a:r>
              <a:rPr lang="en-US" sz="3027" dirty="0" smtClean="0"/>
              <a:t>log</a:t>
            </a:r>
            <a:r>
              <a:rPr lang="en-US" sz="3027" baseline="-25000" dirty="0" smtClean="0"/>
              <a:t>2</a:t>
            </a:r>
            <a:r>
              <a:rPr lang="en-US" sz="3027" dirty="0" smtClean="0"/>
              <a:t>(</a:t>
            </a:r>
            <a:r>
              <a:rPr lang="en-US" sz="3027" i="1" dirty="0" smtClean="0"/>
              <a:t>d</a:t>
            </a:r>
            <a:r>
              <a:rPr lang="en-US" sz="3027" i="1" dirty="0" smtClean="0"/>
              <a:t>)</a:t>
            </a:r>
          </a:p>
          <a:p>
            <a:r>
              <a:rPr lang="en-US" i="1" dirty="0" smtClean="0"/>
              <a:t>8 bits </a:t>
            </a:r>
            <a:r>
              <a:rPr lang="en-US" i="1" dirty="0"/>
              <a:t>data =&gt;</a:t>
            </a:r>
            <a:r>
              <a:rPr lang="en-US" i="1" dirty="0" smtClean="0"/>
              <a:t>  d = 8, 2</a:t>
            </a:r>
            <a:r>
              <a:rPr lang="en-US" i="1" baseline="30000" dirty="0" smtClean="0"/>
              <a:t>p</a:t>
            </a:r>
            <a:r>
              <a:rPr lang="en-US" i="1" dirty="0" smtClean="0"/>
              <a:t> </a:t>
            </a:r>
            <a:r>
              <a:rPr lang="en-US" dirty="0"/>
              <a:t>&gt;=</a:t>
            </a:r>
            <a:r>
              <a:rPr lang="en-US" i="1" dirty="0" smtClean="0"/>
              <a:t> </a:t>
            </a:r>
            <a:r>
              <a:rPr lang="en-US" i="1" dirty="0" smtClean="0"/>
              <a:t>p + 8 + 1 =&gt; p </a:t>
            </a:r>
            <a:r>
              <a:rPr lang="en-US" dirty="0"/>
              <a:t>&gt;=</a:t>
            </a:r>
            <a:r>
              <a:rPr lang="en-US" i="1" dirty="0" smtClean="0"/>
              <a:t> </a:t>
            </a:r>
            <a:r>
              <a:rPr lang="en-US" i="1" dirty="0" smtClean="0"/>
              <a:t>4</a:t>
            </a:r>
          </a:p>
          <a:p>
            <a:pPr indent="-285750"/>
            <a:r>
              <a:rPr lang="en-US" i="1" dirty="0" smtClean="0"/>
              <a:t>16b </a:t>
            </a:r>
            <a:r>
              <a:rPr lang="en-US" i="1" dirty="0"/>
              <a:t>data =&gt; </a:t>
            </a:r>
            <a:r>
              <a:rPr lang="en-US" i="1" dirty="0" smtClean="0"/>
              <a:t>5b </a:t>
            </a:r>
            <a:r>
              <a:rPr lang="en-US" i="1" dirty="0" smtClean="0"/>
              <a:t>parity, </a:t>
            </a:r>
            <a:br>
              <a:rPr lang="en-US" i="1" dirty="0" smtClean="0"/>
            </a:br>
            <a:r>
              <a:rPr lang="en-US" i="1" dirty="0" smtClean="0"/>
              <a:t>32b </a:t>
            </a:r>
            <a:r>
              <a:rPr lang="en-US" i="1" dirty="0"/>
              <a:t>data =&gt; </a:t>
            </a:r>
            <a:r>
              <a:rPr lang="en-US" i="1" dirty="0" smtClean="0"/>
              <a:t>6b </a:t>
            </a:r>
            <a:r>
              <a:rPr lang="en-US" i="1" dirty="0" smtClean="0"/>
              <a:t>parity, </a:t>
            </a:r>
            <a:br>
              <a:rPr lang="en-US" i="1" dirty="0" smtClean="0"/>
            </a:br>
            <a:r>
              <a:rPr lang="en-US" i="1" dirty="0" smtClean="0"/>
              <a:t>64b </a:t>
            </a:r>
            <a:r>
              <a:rPr lang="en-US" i="1" dirty="0"/>
              <a:t>data =&gt; </a:t>
            </a:r>
            <a:r>
              <a:rPr lang="en-US" i="1" dirty="0" smtClean="0"/>
              <a:t>7b </a:t>
            </a:r>
            <a:r>
              <a:rPr lang="en-US" i="1" dirty="0"/>
              <a:t>parity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190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Hamming Single-Error Correction, </a:t>
            </a:r>
            <a:br>
              <a:rPr lang="en-US" sz="3200" dirty="0" smtClean="0"/>
            </a:br>
            <a:r>
              <a:rPr lang="en-US" sz="3200" dirty="0" smtClean="0"/>
              <a:t>Double-Error Detection (SEC/DED)</a:t>
            </a:r>
            <a:endParaRPr lang="en-US" sz="3200" dirty="0"/>
          </a:p>
        </p:txBody>
      </p:sp>
      <p:sp>
        <p:nvSpPr>
          <p:cNvPr id="845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8782" y="1000853"/>
            <a:ext cx="8545818" cy="4275667"/>
          </a:xfrm>
        </p:spPr>
        <p:txBody>
          <a:bodyPr>
            <a:noAutofit/>
          </a:bodyPr>
          <a:lstStyle/>
          <a:p>
            <a:r>
              <a:rPr lang="en-US" sz="2400" dirty="0"/>
              <a:t>Adding</a:t>
            </a:r>
            <a:r>
              <a:rPr lang="en-US" sz="2400" dirty="0" smtClean="0"/>
              <a:t> extra </a:t>
            </a:r>
            <a:r>
              <a:rPr lang="en-US" sz="2400" dirty="0"/>
              <a:t>parity bit covering the entire word</a:t>
            </a:r>
            <a:r>
              <a:rPr lang="en-US" sz="2400" dirty="0" smtClean="0"/>
              <a:t> provides </a:t>
            </a:r>
            <a:r>
              <a:rPr lang="en-US" sz="2400" dirty="0"/>
              <a:t>double error </a:t>
            </a:r>
            <a:r>
              <a:rPr lang="en-US" sz="2400" dirty="0" smtClean="0">
                <a:solidFill>
                  <a:srgbClr val="FF0000"/>
                </a:solidFill>
              </a:rPr>
              <a:t>detection </a:t>
            </a:r>
            <a:r>
              <a:rPr lang="en-US" sz="2400" dirty="0" smtClean="0"/>
              <a:t>as well as single error correction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342900" indent="-342900">
              <a:buFontTx/>
              <a:buNone/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    3    </a:t>
            </a:r>
            <a:r>
              <a:rPr lang="en-US" sz="2400" dirty="0">
                <a:solidFill>
                  <a:srgbClr val="0000FF"/>
                </a:solidFill>
              </a:rPr>
              <a:t>4</a:t>
            </a:r>
            <a:r>
              <a:rPr lang="en-US" sz="2400" dirty="0"/>
              <a:t>    5    6    7   </a:t>
            </a:r>
            <a:r>
              <a:rPr lang="en-US" sz="2400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	</a:t>
            </a:r>
          </a:p>
          <a:p>
            <a:pPr marL="342900" indent="-342900">
              <a:buFontTx/>
              <a:buNone/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   d</a:t>
            </a:r>
            <a:r>
              <a:rPr lang="en-US" sz="2400" baseline="-25000" dirty="0"/>
              <a:t>1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baseline="-25000" dirty="0">
                <a:solidFill>
                  <a:srgbClr val="0000FF"/>
                </a:solidFill>
              </a:rPr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 d</a:t>
            </a:r>
            <a:r>
              <a:rPr lang="en-US" sz="2400" baseline="-25000" dirty="0"/>
              <a:t>2</a:t>
            </a:r>
            <a:r>
              <a:rPr lang="en-US" sz="2400" dirty="0"/>
              <a:t>   d</a:t>
            </a:r>
            <a:r>
              <a:rPr lang="en-US" sz="2400" baseline="-25000" dirty="0"/>
              <a:t>3</a:t>
            </a:r>
            <a:r>
              <a:rPr lang="en-US" sz="2400" dirty="0"/>
              <a:t>  d</a:t>
            </a:r>
            <a:r>
              <a:rPr lang="en-US" sz="2400" baseline="-25000" dirty="0"/>
              <a:t>4  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2400" dirty="0" smtClean="0"/>
              <a:t>Hamming parity </a:t>
            </a:r>
            <a:r>
              <a:rPr lang="en-US" sz="2400" dirty="0"/>
              <a:t>bits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 p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p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) are </a:t>
            </a:r>
            <a:r>
              <a:rPr lang="en-US" sz="2400" dirty="0"/>
              <a:t>computed </a:t>
            </a:r>
            <a:r>
              <a:rPr lang="en-US" sz="2400" dirty="0" smtClean="0"/>
              <a:t>(even parity as usual) </a:t>
            </a:r>
            <a:r>
              <a:rPr lang="en-US" sz="2400" dirty="0"/>
              <a:t>plus the</a:t>
            </a:r>
            <a:r>
              <a:rPr lang="en-US" sz="2400" dirty="0" smtClean="0"/>
              <a:t> even parity </a:t>
            </a:r>
            <a:r>
              <a:rPr lang="en-US" sz="2400" dirty="0"/>
              <a:t>over the entire word,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:</a:t>
            </a:r>
            <a:endParaRPr lang="en-US" sz="2400" baseline="-25000" dirty="0" smtClean="0"/>
          </a:p>
          <a:p>
            <a:pPr>
              <a:buNone/>
            </a:pPr>
            <a:r>
              <a:rPr lang="en-US" sz="2400" baseline="-250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=</a:t>
            </a:r>
            <a:r>
              <a:rPr lang="en-US" sz="2400" dirty="0"/>
              <a:t>0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=</a:t>
            </a:r>
            <a:r>
              <a:rPr lang="en-US" sz="2400" dirty="0"/>
              <a:t>0, no error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≠0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=</a:t>
            </a:r>
            <a:r>
              <a:rPr lang="en-US" sz="2400" dirty="0"/>
              <a:t>1, correctable single </a:t>
            </a:r>
            <a:r>
              <a:rPr lang="en-US" sz="2400" dirty="0" smtClean="0"/>
              <a:t>error (odd parity if 1 error =&gt;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=1)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≠0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=</a:t>
            </a:r>
            <a:r>
              <a:rPr lang="en-US" sz="2400" dirty="0"/>
              <a:t>0,</a:t>
            </a:r>
            <a:r>
              <a:rPr lang="en-US" sz="2400" dirty="0" smtClean="0"/>
              <a:t> double </a:t>
            </a:r>
            <a:r>
              <a:rPr lang="en-US" sz="2400" dirty="0"/>
              <a:t>error </a:t>
            </a:r>
            <a:r>
              <a:rPr lang="en-US" sz="2400" dirty="0" smtClean="0"/>
              <a:t>occurred (even parity if 2 errors=&gt;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=0)</a:t>
            </a:r>
          </a:p>
          <a:p>
            <a:pPr>
              <a:buNone/>
            </a:pPr>
            <a:r>
              <a:rPr lang="en-US" sz="2400" baseline="-250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=</a:t>
            </a:r>
            <a:r>
              <a:rPr lang="en-US" sz="2400" dirty="0"/>
              <a:t>0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=</a:t>
            </a:r>
            <a:r>
              <a:rPr lang="en-US" sz="2400" dirty="0"/>
              <a:t>1,</a:t>
            </a:r>
            <a:r>
              <a:rPr lang="en-US" sz="2400" dirty="0" smtClean="0"/>
              <a:t> single error </a:t>
            </a:r>
            <a:r>
              <a:rPr lang="en-US" sz="2400" dirty="0"/>
              <a:t>occurred in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baseline="-25000" dirty="0"/>
              <a:t> </a:t>
            </a:r>
            <a:r>
              <a:rPr lang="en-US" sz="2400" dirty="0" smtClean="0"/>
              <a:t>bit, not in rest of word</a:t>
            </a:r>
            <a:endParaRPr lang="en-US" sz="2400" baseline="-25000" dirty="0" smtClean="0"/>
          </a:p>
          <a:p>
            <a:pPr marL="342900" indent="-342900">
              <a:buFontTx/>
              <a:buNone/>
            </a:pPr>
            <a:endParaRPr lang="en-US" sz="2400" baseline="-25000" dirty="0"/>
          </a:p>
          <a:p>
            <a:pPr marL="342900" indent="-342900"/>
            <a:endParaRPr lang="en-US" dirty="0"/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auto">
          <a:xfrm>
            <a:off x="522286" y="5529947"/>
            <a:ext cx="84015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0" i="1" dirty="0">
                <a:solidFill>
                  <a:schemeClr val="tx1"/>
                </a:solidFill>
              </a:rPr>
              <a:t>Typical modern codes in DRAM memory systems:</a:t>
            </a:r>
          </a:p>
          <a:p>
            <a:pPr>
              <a:spcBef>
                <a:spcPct val="0"/>
              </a:spcBef>
            </a:pPr>
            <a:r>
              <a:rPr lang="en-US" sz="2400" b="0" i="1" dirty="0">
                <a:solidFill>
                  <a:schemeClr val="tx1"/>
                </a:solidFill>
              </a:rPr>
              <a:t>	</a:t>
            </a:r>
            <a:r>
              <a:rPr lang="en-US" sz="2400" b="0" dirty="0">
                <a:solidFill>
                  <a:schemeClr val="tx1"/>
                </a:solidFill>
              </a:rPr>
              <a:t>64-bit data blocks (8 bytes) with 72-bit code words (9 bytes).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8" grpId="0" build="p"/>
      <p:bldP spid="8458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Dependability via Redundancy: </a:t>
            </a:r>
            <a:br>
              <a:rPr lang="en-US" dirty="0" smtClean="0"/>
            </a:br>
            <a:r>
              <a:rPr lang="en-US" dirty="0" smtClean="0"/>
              <a:t>Time vs.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FF0000"/>
                </a:solidFill>
              </a:rPr>
              <a:t>Spatial Redundancy </a:t>
            </a:r>
            <a:r>
              <a:rPr lang="en-US" dirty="0" smtClean="0"/>
              <a:t>– replicated data or check information or hardware to handle hard and soft (transient) failures</a:t>
            </a:r>
          </a:p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FF0000"/>
                </a:solidFill>
              </a:rPr>
              <a:t>Temporal Redundancy </a:t>
            </a:r>
            <a:r>
              <a:rPr lang="en-US" dirty="0" smtClean="0"/>
              <a:t>– redundancy in time (retry) to handle soft (transient) failures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8800"/>
            <a:ext cx="4809067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Hamming Single </a:t>
            </a:r>
            <a:br>
              <a:rPr lang="en-US" sz="3200" dirty="0" smtClean="0"/>
            </a:br>
            <a:r>
              <a:rPr lang="en-US" sz="3200" dirty="0" smtClean="0"/>
              <a:t>Error Correction </a:t>
            </a:r>
            <a:br>
              <a:rPr lang="en-US" sz="3200" dirty="0" smtClean="0"/>
            </a:br>
            <a:r>
              <a:rPr lang="en-US" sz="3200" dirty="0" smtClean="0"/>
              <a:t>+ Double </a:t>
            </a:r>
            <a:br>
              <a:rPr lang="en-US" sz="3200" dirty="0" smtClean="0"/>
            </a:br>
            <a:r>
              <a:rPr lang="en-US" sz="3200" dirty="0" smtClean="0"/>
              <a:t>Error Detection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 descr="Hamming_distance_4_bit_binary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339849"/>
            <a:ext cx="7208616" cy="438361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574800" y="5080000"/>
            <a:ext cx="321733" cy="321733"/>
          </a:xfrm>
          <a:prstGeom prst="ellipse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2966156"/>
            <a:ext cx="6434667" cy="3631327"/>
            <a:chOff x="0" y="2966156"/>
            <a:chExt cx="6434667" cy="3631327"/>
          </a:xfrm>
        </p:grpSpPr>
        <p:sp>
          <p:nvSpPr>
            <p:cNvPr id="10" name="TextBox 9"/>
            <p:cNvSpPr txBox="1"/>
            <p:nvPr/>
          </p:nvSpPr>
          <p:spPr>
            <a:xfrm>
              <a:off x="0" y="5520265"/>
              <a:ext cx="320947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>
                  <a:solidFill>
                    <a:srgbClr val="FF0000"/>
                  </a:solidFill>
                </a:rPr>
                <a:t>1 bit error (one 1)</a:t>
              </a:r>
              <a:br>
                <a:rPr lang="en-US" sz="3200" i="1" dirty="0" smtClean="0">
                  <a:solidFill>
                    <a:srgbClr val="FF0000"/>
                  </a:solidFill>
                </a:rPr>
              </a:br>
              <a:r>
                <a:rPr lang="en-US" sz="3200" i="1" dirty="0" smtClean="0">
                  <a:solidFill>
                    <a:srgbClr val="FF0000"/>
                  </a:solidFill>
                </a:rPr>
                <a:t>Nearest 0000</a:t>
              </a:r>
              <a:endParaRPr lang="en-US" sz="32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94267" y="2966156"/>
              <a:ext cx="5740400" cy="3601766"/>
            </a:xfrm>
            <a:custGeom>
              <a:avLst/>
              <a:gdLst>
                <a:gd name="connsiteX0" fmla="*/ 203200 w 5740400"/>
                <a:gd name="connsiteY0" fmla="*/ 14111 h 3601766"/>
                <a:gd name="connsiteX1" fmla="*/ 677333 w 5740400"/>
                <a:gd name="connsiteY1" fmla="*/ 31044 h 3601766"/>
                <a:gd name="connsiteX2" fmla="*/ 846666 w 5740400"/>
                <a:gd name="connsiteY2" fmla="*/ 81844 h 3601766"/>
                <a:gd name="connsiteX3" fmla="*/ 914400 w 5740400"/>
                <a:gd name="connsiteY3" fmla="*/ 115711 h 3601766"/>
                <a:gd name="connsiteX4" fmla="*/ 982133 w 5740400"/>
                <a:gd name="connsiteY4" fmla="*/ 132644 h 3601766"/>
                <a:gd name="connsiteX5" fmla="*/ 1185333 w 5740400"/>
                <a:gd name="connsiteY5" fmla="*/ 251177 h 3601766"/>
                <a:gd name="connsiteX6" fmla="*/ 1286933 w 5740400"/>
                <a:gd name="connsiteY6" fmla="*/ 335844 h 3601766"/>
                <a:gd name="connsiteX7" fmla="*/ 1337733 w 5740400"/>
                <a:gd name="connsiteY7" fmla="*/ 471311 h 3601766"/>
                <a:gd name="connsiteX8" fmla="*/ 1354666 w 5740400"/>
                <a:gd name="connsiteY8" fmla="*/ 539044 h 3601766"/>
                <a:gd name="connsiteX9" fmla="*/ 1371600 w 5740400"/>
                <a:gd name="connsiteY9" fmla="*/ 589844 h 3601766"/>
                <a:gd name="connsiteX10" fmla="*/ 1388533 w 5740400"/>
                <a:gd name="connsiteY10" fmla="*/ 674511 h 3601766"/>
                <a:gd name="connsiteX11" fmla="*/ 1405466 w 5740400"/>
                <a:gd name="connsiteY11" fmla="*/ 725311 h 3601766"/>
                <a:gd name="connsiteX12" fmla="*/ 1473200 w 5740400"/>
                <a:gd name="connsiteY12" fmla="*/ 742244 h 3601766"/>
                <a:gd name="connsiteX13" fmla="*/ 1524000 w 5740400"/>
                <a:gd name="connsiteY13" fmla="*/ 776111 h 3601766"/>
                <a:gd name="connsiteX14" fmla="*/ 1608666 w 5740400"/>
                <a:gd name="connsiteY14" fmla="*/ 877711 h 3601766"/>
                <a:gd name="connsiteX15" fmla="*/ 1676400 w 5740400"/>
                <a:gd name="connsiteY15" fmla="*/ 911577 h 3601766"/>
                <a:gd name="connsiteX16" fmla="*/ 1794933 w 5740400"/>
                <a:gd name="connsiteY16" fmla="*/ 979311 h 3601766"/>
                <a:gd name="connsiteX17" fmla="*/ 1862666 w 5740400"/>
                <a:gd name="connsiteY17" fmla="*/ 1030111 h 3601766"/>
                <a:gd name="connsiteX18" fmla="*/ 1913466 w 5740400"/>
                <a:gd name="connsiteY18" fmla="*/ 1063977 h 3601766"/>
                <a:gd name="connsiteX19" fmla="*/ 1964266 w 5740400"/>
                <a:gd name="connsiteY19" fmla="*/ 1080911 h 3601766"/>
                <a:gd name="connsiteX20" fmla="*/ 2150533 w 5740400"/>
                <a:gd name="connsiteY20" fmla="*/ 1233311 h 3601766"/>
                <a:gd name="connsiteX21" fmla="*/ 2286000 w 5740400"/>
                <a:gd name="connsiteY21" fmla="*/ 1351844 h 3601766"/>
                <a:gd name="connsiteX22" fmla="*/ 2319866 w 5740400"/>
                <a:gd name="connsiteY22" fmla="*/ 1402644 h 3601766"/>
                <a:gd name="connsiteX23" fmla="*/ 2370666 w 5740400"/>
                <a:gd name="connsiteY23" fmla="*/ 1453444 h 3601766"/>
                <a:gd name="connsiteX24" fmla="*/ 2472266 w 5740400"/>
                <a:gd name="connsiteY24" fmla="*/ 1622777 h 3601766"/>
                <a:gd name="connsiteX25" fmla="*/ 2506133 w 5740400"/>
                <a:gd name="connsiteY25" fmla="*/ 1690511 h 3601766"/>
                <a:gd name="connsiteX26" fmla="*/ 2556933 w 5740400"/>
                <a:gd name="connsiteY26" fmla="*/ 1758244 h 3601766"/>
                <a:gd name="connsiteX27" fmla="*/ 2590800 w 5740400"/>
                <a:gd name="connsiteY27" fmla="*/ 1809044 h 3601766"/>
                <a:gd name="connsiteX28" fmla="*/ 2641600 w 5740400"/>
                <a:gd name="connsiteY28" fmla="*/ 1927577 h 3601766"/>
                <a:gd name="connsiteX29" fmla="*/ 2658533 w 5740400"/>
                <a:gd name="connsiteY29" fmla="*/ 1978377 h 3601766"/>
                <a:gd name="connsiteX30" fmla="*/ 2709333 w 5740400"/>
                <a:gd name="connsiteY30" fmla="*/ 2029177 h 3601766"/>
                <a:gd name="connsiteX31" fmla="*/ 2794000 w 5740400"/>
                <a:gd name="connsiteY31" fmla="*/ 2113844 h 3601766"/>
                <a:gd name="connsiteX32" fmla="*/ 2912533 w 5740400"/>
                <a:gd name="connsiteY32" fmla="*/ 2181577 h 3601766"/>
                <a:gd name="connsiteX33" fmla="*/ 2963333 w 5740400"/>
                <a:gd name="connsiteY33" fmla="*/ 2198511 h 3601766"/>
                <a:gd name="connsiteX34" fmla="*/ 3098800 w 5740400"/>
                <a:gd name="connsiteY34" fmla="*/ 2266244 h 3601766"/>
                <a:gd name="connsiteX35" fmla="*/ 3234266 w 5740400"/>
                <a:gd name="connsiteY35" fmla="*/ 2300111 h 3601766"/>
                <a:gd name="connsiteX36" fmla="*/ 3302000 w 5740400"/>
                <a:gd name="connsiteY36" fmla="*/ 2333977 h 3601766"/>
                <a:gd name="connsiteX37" fmla="*/ 3437466 w 5740400"/>
                <a:gd name="connsiteY37" fmla="*/ 2367844 h 3601766"/>
                <a:gd name="connsiteX38" fmla="*/ 3522133 w 5740400"/>
                <a:gd name="connsiteY38" fmla="*/ 2401711 h 3601766"/>
                <a:gd name="connsiteX39" fmla="*/ 3674533 w 5740400"/>
                <a:gd name="connsiteY39" fmla="*/ 2435577 h 3601766"/>
                <a:gd name="connsiteX40" fmla="*/ 3962400 w 5740400"/>
                <a:gd name="connsiteY40" fmla="*/ 2469444 h 3601766"/>
                <a:gd name="connsiteX41" fmla="*/ 4385733 w 5740400"/>
                <a:gd name="connsiteY41" fmla="*/ 2452511 h 3601766"/>
                <a:gd name="connsiteX42" fmla="*/ 4436533 w 5740400"/>
                <a:gd name="connsiteY42" fmla="*/ 2435577 h 3601766"/>
                <a:gd name="connsiteX43" fmla="*/ 4504266 w 5740400"/>
                <a:gd name="connsiteY43" fmla="*/ 2418644 h 3601766"/>
                <a:gd name="connsiteX44" fmla="*/ 4555066 w 5740400"/>
                <a:gd name="connsiteY44" fmla="*/ 2367844 h 3601766"/>
                <a:gd name="connsiteX45" fmla="*/ 4605866 w 5740400"/>
                <a:gd name="connsiteY45" fmla="*/ 2333977 h 3601766"/>
                <a:gd name="connsiteX46" fmla="*/ 4639733 w 5740400"/>
                <a:gd name="connsiteY46" fmla="*/ 2232377 h 3601766"/>
                <a:gd name="connsiteX47" fmla="*/ 4656666 w 5740400"/>
                <a:gd name="connsiteY47" fmla="*/ 2181577 h 3601766"/>
                <a:gd name="connsiteX48" fmla="*/ 4622800 w 5740400"/>
                <a:gd name="connsiteY48" fmla="*/ 1792111 h 3601766"/>
                <a:gd name="connsiteX49" fmla="*/ 4588933 w 5740400"/>
                <a:gd name="connsiteY49" fmla="*/ 1690511 h 3601766"/>
                <a:gd name="connsiteX50" fmla="*/ 4504266 w 5740400"/>
                <a:gd name="connsiteY50" fmla="*/ 1588911 h 3601766"/>
                <a:gd name="connsiteX51" fmla="*/ 4453466 w 5740400"/>
                <a:gd name="connsiteY51" fmla="*/ 1487311 h 3601766"/>
                <a:gd name="connsiteX52" fmla="*/ 4385733 w 5740400"/>
                <a:gd name="connsiteY52" fmla="*/ 1368777 h 3601766"/>
                <a:gd name="connsiteX53" fmla="*/ 4368800 w 5740400"/>
                <a:gd name="connsiteY53" fmla="*/ 1301044 h 3601766"/>
                <a:gd name="connsiteX54" fmla="*/ 4334933 w 5740400"/>
                <a:gd name="connsiteY54" fmla="*/ 1199444 h 3601766"/>
                <a:gd name="connsiteX55" fmla="*/ 4284133 w 5740400"/>
                <a:gd name="connsiteY55" fmla="*/ 1063977 h 3601766"/>
                <a:gd name="connsiteX56" fmla="*/ 4250266 w 5740400"/>
                <a:gd name="connsiteY56" fmla="*/ 1013177 h 3601766"/>
                <a:gd name="connsiteX57" fmla="*/ 4199466 w 5740400"/>
                <a:gd name="connsiteY57" fmla="*/ 996244 h 3601766"/>
                <a:gd name="connsiteX58" fmla="*/ 4114800 w 5740400"/>
                <a:gd name="connsiteY58" fmla="*/ 894644 h 3601766"/>
                <a:gd name="connsiteX59" fmla="*/ 4047066 w 5740400"/>
                <a:gd name="connsiteY59" fmla="*/ 793044 h 3601766"/>
                <a:gd name="connsiteX60" fmla="*/ 4131733 w 5740400"/>
                <a:gd name="connsiteY60" fmla="*/ 589844 h 3601766"/>
                <a:gd name="connsiteX61" fmla="*/ 4182533 w 5740400"/>
                <a:gd name="connsiteY61" fmla="*/ 555977 h 3601766"/>
                <a:gd name="connsiteX62" fmla="*/ 4284133 w 5740400"/>
                <a:gd name="connsiteY62" fmla="*/ 522111 h 3601766"/>
                <a:gd name="connsiteX63" fmla="*/ 4758266 w 5740400"/>
                <a:gd name="connsiteY63" fmla="*/ 539044 h 3601766"/>
                <a:gd name="connsiteX64" fmla="*/ 4876800 w 5740400"/>
                <a:gd name="connsiteY64" fmla="*/ 606777 h 3601766"/>
                <a:gd name="connsiteX65" fmla="*/ 4927600 w 5740400"/>
                <a:gd name="connsiteY65" fmla="*/ 657577 h 3601766"/>
                <a:gd name="connsiteX66" fmla="*/ 4995333 w 5740400"/>
                <a:gd name="connsiteY66" fmla="*/ 759177 h 3601766"/>
                <a:gd name="connsiteX67" fmla="*/ 5113866 w 5740400"/>
                <a:gd name="connsiteY67" fmla="*/ 894644 h 3601766"/>
                <a:gd name="connsiteX68" fmla="*/ 5232400 w 5740400"/>
                <a:gd name="connsiteY68" fmla="*/ 1080911 h 3601766"/>
                <a:gd name="connsiteX69" fmla="*/ 5300133 w 5740400"/>
                <a:gd name="connsiteY69" fmla="*/ 1216377 h 3601766"/>
                <a:gd name="connsiteX70" fmla="*/ 5334000 w 5740400"/>
                <a:gd name="connsiteY70" fmla="*/ 1284111 h 3601766"/>
                <a:gd name="connsiteX71" fmla="*/ 5367866 w 5740400"/>
                <a:gd name="connsiteY71" fmla="*/ 1334911 h 3601766"/>
                <a:gd name="connsiteX72" fmla="*/ 5452533 w 5740400"/>
                <a:gd name="connsiteY72" fmla="*/ 1453444 h 3601766"/>
                <a:gd name="connsiteX73" fmla="*/ 5469466 w 5740400"/>
                <a:gd name="connsiteY73" fmla="*/ 1504244 h 3601766"/>
                <a:gd name="connsiteX74" fmla="*/ 5503333 w 5740400"/>
                <a:gd name="connsiteY74" fmla="*/ 1571977 h 3601766"/>
                <a:gd name="connsiteX75" fmla="*/ 5537200 w 5740400"/>
                <a:gd name="connsiteY75" fmla="*/ 1690511 h 3601766"/>
                <a:gd name="connsiteX76" fmla="*/ 5588000 w 5740400"/>
                <a:gd name="connsiteY76" fmla="*/ 1825977 h 3601766"/>
                <a:gd name="connsiteX77" fmla="*/ 5638800 w 5740400"/>
                <a:gd name="connsiteY77" fmla="*/ 1910644 h 3601766"/>
                <a:gd name="connsiteX78" fmla="*/ 5655733 w 5740400"/>
                <a:gd name="connsiteY78" fmla="*/ 1978377 h 3601766"/>
                <a:gd name="connsiteX79" fmla="*/ 5689600 w 5740400"/>
                <a:gd name="connsiteY79" fmla="*/ 2063044 h 3601766"/>
                <a:gd name="connsiteX80" fmla="*/ 5723466 w 5740400"/>
                <a:gd name="connsiteY80" fmla="*/ 2249311 h 3601766"/>
                <a:gd name="connsiteX81" fmla="*/ 5740400 w 5740400"/>
                <a:gd name="connsiteY81" fmla="*/ 2587977 h 3601766"/>
                <a:gd name="connsiteX82" fmla="*/ 5706533 w 5740400"/>
                <a:gd name="connsiteY82" fmla="*/ 3112911 h 3601766"/>
                <a:gd name="connsiteX83" fmla="*/ 5672666 w 5740400"/>
                <a:gd name="connsiteY83" fmla="*/ 3197577 h 3601766"/>
                <a:gd name="connsiteX84" fmla="*/ 5604933 w 5740400"/>
                <a:gd name="connsiteY84" fmla="*/ 3349977 h 3601766"/>
                <a:gd name="connsiteX85" fmla="*/ 5554133 w 5740400"/>
                <a:gd name="connsiteY85" fmla="*/ 3417711 h 3601766"/>
                <a:gd name="connsiteX86" fmla="*/ 5418666 w 5740400"/>
                <a:gd name="connsiteY86" fmla="*/ 3451577 h 3601766"/>
                <a:gd name="connsiteX87" fmla="*/ 5300133 w 5740400"/>
                <a:gd name="connsiteY87" fmla="*/ 3502377 h 3601766"/>
                <a:gd name="connsiteX88" fmla="*/ 5232400 w 5740400"/>
                <a:gd name="connsiteY88" fmla="*/ 3536244 h 3601766"/>
                <a:gd name="connsiteX89" fmla="*/ 5164666 w 5740400"/>
                <a:gd name="connsiteY89" fmla="*/ 3553177 h 3601766"/>
                <a:gd name="connsiteX90" fmla="*/ 5046133 w 5740400"/>
                <a:gd name="connsiteY90" fmla="*/ 3587044 h 3601766"/>
                <a:gd name="connsiteX91" fmla="*/ 4284133 w 5740400"/>
                <a:gd name="connsiteY91" fmla="*/ 3570111 h 3601766"/>
                <a:gd name="connsiteX92" fmla="*/ 4165600 w 5740400"/>
                <a:gd name="connsiteY92" fmla="*/ 3553177 h 3601766"/>
                <a:gd name="connsiteX93" fmla="*/ 3996266 w 5740400"/>
                <a:gd name="connsiteY93" fmla="*/ 3536244 h 3601766"/>
                <a:gd name="connsiteX94" fmla="*/ 3928533 w 5740400"/>
                <a:gd name="connsiteY94" fmla="*/ 3519311 h 3601766"/>
                <a:gd name="connsiteX95" fmla="*/ 3826933 w 5740400"/>
                <a:gd name="connsiteY95" fmla="*/ 3502377 h 3601766"/>
                <a:gd name="connsiteX96" fmla="*/ 3725333 w 5740400"/>
                <a:gd name="connsiteY96" fmla="*/ 3468511 h 3601766"/>
                <a:gd name="connsiteX97" fmla="*/ 3318933 w 5740400"/>
                <a:gd name="connsiteY97" fmla="*/ 3366911 h 3601766"/>
                <a:gd name="connsiteX98" fmla="*/ 3081866 w 5740400"/>
                <a:gd name="connsiteY98" fmla="*/ 3282244 h 3601766"/>
                <a:gd name="connsiteX99" fmla="*/ 2827866 w 5740400"/>
                <a:gd name="connsiteY99" fmla="*/ 3146777 h 3601766"/>
                <a:gd name="connsiteX100" fmla="*/ 2743200 w 5740400"/>
                <a:gd name="connsiteY100" fmla="*/ 3112911 h 3601766"/>
                <a:gd name="connsiteX101" fmla="*/ 2624666 w 5740400"/>
                <a:gd name="connsiteY101" fmla="*/ 3062111 h 3601766"/>
                <a:gd name="connsiteX102" fmla="*/ 2523066 w 5740400"/>
                <a:gd name="connsiteY102" fmla="*/ 3011311 h 3601766"/>
                <a:gd name="connsiteX103" fmla="*/ 2472266 w 5740400"/>
                <a:gd name="connsiteY103" fmla="*/ 2977444 h 3601766"/>
                <a:gd name="connsiteX104" fmla="*/ 2353733 w 5740400"/>
                <a:gd name="connsiteY104" fmla="*/ 2926644 h 3601766"/>
                <a:gd name="connsiteX105" fmla="*/ 2235200 w 5740400"/>
                <a:gd name="connsiteY105" fmla="*/ 2825044 h 3601766"/>
                <a:gd name="connsiteX106" fmla="*/ 2133600 w 5740400"/>
                <a:gd name="connsiteY106" fmla="*/ 2757311 h 3601766"/>
                <a:gd name="connsiteX107" fmla="*/ 2048933 w 5740400"/>
                <a:gd name="connsiteY107" fmla="*/ 2706511 h 3601766"/>
                <a:gd name="connsiteX108" fmla="*/ 1981200 w 5740400"/>
                <a:gd name="connsiteY108" fmla="*/ 2621844 h 3601766"/>
                <a:gd name="connsiteX109" fmla="*/ 1947333 w 5740400"/>
                <a:gd name="connsiteY109" fmla="*/ 2571044 h 3601766"/>
                <a:gd name="connsiteX110" fmla="*/ 1896533 w 5740400"/>
                <a:gd name="connsiteY110" fmla="*/ 2537177 h 3601766"/>
                <a:gd name="connsiteX111" fmla="*/ 1862666 w 5740400"/>
                <a:gd name="connsiteY111" fmla="*/ 2486377 h 3601766"/>
                <a:gd name="connsiteX112" fmla="*/ 1778000 w 5740400"/>
                <a:gd name="connsiteY112" fmla="*/ 2350911 h 3601766"/>
                <a:gd name="connsiteX113" fmla="*/ 1744133 w 5740400"/>
                <a:gd name="connsiteY113" fmla="*/ 2232377 h 3601766"/>
                <a:gd name="connsiteX114" fmla="*/ 1710266 w 5740400"/>
                <a:gd name="connsiteY114" fmla="*/ 2181577 h 3601766"/>
                <a:gd name="connsiteX115" fmla="*/ 1676400 w 5740400"/>
                <a:gd name="connsiteY115" fmla="*/ 2113844 h 3601766"/>
                <a:gd name="connsiteX116" fmla="*/ 1608666 w 5740400"/>
                <a:gd name="connsiteY116" fmla="*/ 1978377 h 3601766"/>
                <a:gd name="connsiteX117" fmla="*/ 1540933 w 5740400"/>
                <a:gd name="connsiteY117" fmla="*/ 1859844 h 3601766"/>
                <a:gd name="connsiteX118" fmla="*/ 1524000 w 5740400"/>
                <a:gd name="connsiteY118" fmla="*/ 1809044 h 3601766"/>
                <a:gd name="connsiteX119" fmla="*/ 1490133 w 5740400"/>
                <a:gd name="connsiteY119" fmla="*/ 1758244 h 3601766"/>
                <a:gd name="connsiteX120" fmla="*/ 1320800 w 5740400"/>
                <a:gd name="connsiteY120" fmla="*/ 1555044 h 3601766"/>
                <a:gd name="connsiteX121" fmla="*/ 1151466 w 5740400"/>
                <a:gd name="connsiteY121" fmla="*/ 1521177 h 3601766"/>
                <a:gd name="connsiteX122" fmla="*/ 1083733 w 5740400"/>
                <a:gd name="connsiteY122" fmla="*/ 1487311 h 3601766"/>
                <a:gd name="connsiteX123" fmla="*/ 965200 w 5740400"/>
                <a:gd name="connsiteY123" fmla="*/ 1453444 h 3601766"/>
                <a:gd name="connsiteX124" fmla="*/ 897466 w 5740400"/>
                <a:gd name="connsiteY124" fmla="*/ 1419577 h 3601766"/>
                <a:gd name="connsiteX125" fmla="*/ 711200 w 5740400"/>
                <a:gd name="connsiteY125" fmla="*/ 1385711 h 3601766"/>
                <a:gd name="connsiteX126" fmla="*/ 592666 w 5740400"/>
                <a:gd name="connsiteY126" fmla="*/ 1351844 h 3601766"/>
                <a:gd name="connsiteX127" fmla="*/ 524933 w 5740400"/>
                <a:gd name="connsiteY127" fmla="*/ 1334911 h 3601766"/>
                <a:gd name="connsiteX128" fmla="*/ 372533 w 5740400"/>
                <a:gd name="connsiteY128" fmla="*/ 1267177 h 3601766"/>
                <a:gd name="connsiteX129" fmla="*/ 270933 w 5740400"/>
                <a:gd name="connsiteY129" fmla="*/ 1216377 h 3601766"/>
                <a:gd name="connsiteX130" fmla="*/ 169333 w 5740400"/>
                <a:gd name="connsiteY130" fmla="*/ 1063977 h 3601766"/>
                <a:gd name="connsiteX131" fmla="*/ 101600 w 5740400"/>
                <a:gd name="connsiteY131" fmla="*/ 945444 h 3601766"/>
                <a:gd name="connsiteX132" fmla="*/ 50800 w 5740400"/>
                <a:gd name="connsiteY132" fmla="*/ 793044 h 3601766"/>
                <a:gd name="connsiteX133" fmla="*/ 33866 w 5740400"/>
                <a:gd name="connsiteY133" fmla="*/ 742244 h 3601766"/>
                <a:gd name="connsiteX134" fmla="*/ 16933 w 5740400"/>
                <a:gd name="connsiteY134" fmla="*/ 640644 h 3601766"/>
                <a:gd name="connsiteX135" fmla="*/ 0 w 5740400"/>
                <a:gd name="connsiteY135" fmla="*/ 555977 h 3601766"/>
                <a:gd name="connsiteX136" fmla="*/ 50800 w 5740400"/>
                <a:gd name="connsiteY136" fmla="*/ 251177 h 3601766"/>
                <a:gd name="connsiteX137" fmla="*/ 84666 w 5740400"/>
                <a:gd name="connsiteY137" fmla="*/ 200377 h 3601766"/>
                <a:gd name="connsiteX138" fmla="*/ 152400 w 5740400"/>
                <a:gd name="connsiteY138" fmla="*/ 115711 h 3601766"/>
                <a:gd name="connsiteX139" fmla="*/ 203200 w 5740400"/>
                <a:gd name="connsiteY139" fmla="*/ 14111 h 360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5740400" h="3601766">
                  <a:moveTo>
                    <a:pt x="203200" y="14111"/>
                  </a:moveTo>
                  <a:cubicBezTo>
                    <a:pt x="290689" y="0"/>
                    <a:pt x="519478" y="21477"/>
                    <a:pt x="677333" y="31044"/>
                  </a:cubicBezTo>
                  <a:cubicBezTo>
                    <a:pt x="738024" y="34722"/>
                    <a:pt x="792077" y="57582"/>
                    <a:pt x="846666" y="81844"/>
                  </a:cubicBezTo>
                  <a:cubicBezTo>
                    <a:pt x="869733" y="92096"/>
                    <a:pt x="890764" y="106848"/>
                    <a:pt x="914400" y="115711"/>
                  </a:cubicBezTo>
                  <a:cubicBezTo>
                    <a:pt x="936191" y="123883"/>
                    <a:pt x="959555" y="127000"/>
                    <a:pt x="982133" y="132644"/>
                  </a:cubicBezTo>
                  <a:cubicBezTo>
                    <a:pt x="1041718" y="162437"/>
                    <a:pt x="1146119" y="211963"/>
                    <a:pt x="1185333" y="251177"/>
                  </a:cubicBezTo>
                  <a:cubicBezTo>
                    <a:pt x="1250524" y="316368"/>
                    <a:pt x="1216208" y="288693"/>
                    <a:pt x="1286933" y="335844"/>
                  </a:cubicBezTo>
                  <a:cubicBezTo>
                    <a:pt x="1330397" y="509702"/>
                    <a:pt x="1271321" y="294213"/>
                    <a:pt x="1337733" y="471311"/>
                  </a:cubicBezTo>
                  <a:cubicBezTo>
                    <a:pt x="1345905" y="493102"/>
                    <a:pt x="1348272" y="516667"/>
                    <a:pt x="1354666" y="539044"/>
                  </a:cubicBezTo>
                  <a:cubicBezTo>
                    <a:pt x="1359570" y="556207"/>
                    <a:pt x="1367271" y="572528"/>
                    <a:pt x="1371600" y="589844"/>
                  </a:cubicBezTo>
                  <a:cubicBezTo>
                    <a:pt x="1378581" y="617766"/>
                    <a:pt x="1381553" y="646589"/>
                    <a:pt x="1388533" y="674511"/>
                  </a:cubicBezTo>
                  <a:cubicBezTo>
                    <a:pt x="1392862" y="691827"/>
                    <a:pt x="1391528" y="714161"/>
                    <a:pt x="1405466" y="725311"/>
                  </a:cubicBezTo>
                  <a:cubicBezTo>
                    <a:pt x="1423639" y="739849"/>
                    <a:pt x="1450622" y="736600"/>
                    <a:pt x="1473200" y="742244"/>
                  </a:cubicBezTo>
                  <a:cubicBezTo>
                    <a:pt x="1490133" y="753533"/>
                    <a:pt x="1509609" y="761720"/>
                    <a:pt x="1524000" y="776111"/>
                  </a:cubicBezTo>
                  <a:cubicBezTo>
                    <a:pt x="1598259" y="850371"/>
                    <a:pt x="1511576" y="808362"/>
                    <a:pt x="1608666" y="877711"/>
                  </a:cubicBezTo>
                  <a:cubicBezTo>
                    <a:pt x="1629207" y="892383"/>
                    <a:pt x="1653822" y="900288"/>
                    <a:pt x="1676400" y="911577"/>
                  </a:cubicBezTo>
                  <a:cubicBezTo>
                    <a:pt x="1790458" y="1025635"/>
                    <a:pt x="1658485" y="911086"/>
                    <a:pt x="1794933" y="979311"/>
                  </a:cubicBezTo>
                  <a:cubicBezTo>
                    <a:pt x="1820176" y="991932"/>
                    <a:pt x="1839701" y="1013707"/>
                    <a:pt x="1862666" y="1030111"/>
                  </a:cubicBezTo>
                  <a:cubicBezTo>
                    <a:pt x="1879226" y="1041940"/>
                    <a:pt x="1895263" y="1054876"/>
                    <a:pt x="1913466" y="1063977"/>
                  </a:cubicBezTo>
                  <a:cubicBezTo>
                    <a:pt x="1929431" y="1071959"/>
                    <a:pt x="1947333" y="1075266"/>
                    <a:pt x="1964266" y="1080911"/>
                  </a:cubicBezTo>
                  <a:cubicBezTo>
                    <a:pt x="2038272" y="1191919"/>
                    <a:pt x="1962383" y="1092198"/>
                    <a:pt x="2150533" y="1233311"/>
                  </a:cubicBezTo>
                  <a:cubicBezTo>
                    <a:pt x="2212804" y="1280015"/>
                    <a:pt x="2233389" y="1290465"/>
                    <a:pt x="2286000" y="1351844"/>
                  </a:cubicBezTo>
                  <a:cubicBezTo>
                    <a:pt x="2299244" y="1367296"/>
                    <a:pt x="2306838" y="1387010"/>
                    <a:pt x="2319866" y="1402644"/>
                  </a:cubicBezTo>
                  <a:cubicBezTo>
                    <a:pt x="2335197" y="1421041"/>
                    <a:pt x="2357035" y="1433755"/>
                    <a:pt x="2370666" y="1453444"/>
                  </a:cubicBezTo>
                  <a:cubicBezTo>
                    <a:pt x="2408134" y="1507565"/>
                    <a:pt x="2442828" y="1563901"/>
                    <a:pt x="2472266" y="1622777"/>
                  </a:cubicBezTo>
                  <a:cubicBezTo>
                    <a:pt x="2483555" y="1645355"/>
                    <a:pt x="2492754" y="1669105"/>
                    <a:pt x="2506133" y="1690511"/>
                  </a:cubicBezTo>
                  <a:cubicBezTo>
                    <a:pt x="2521091" y="1714443"/>
                    <a:pt x="2540529" y="1735279"/>
                    <a:pt x="2556933" y="1758244"/>
                  </a:cubicBezTo>
                  <a:cubicBezTo>
                    <a:pt x="2568762" y="1774805"/>
                    <a:pt x="2579511" y="1792111"/>
                    <a:pt x="2590800" y="1809044"/>
                  </a:cubicBezTo>
                  <a:cubicBezTo>
                    <a:pt x="2626041" y="1950012"/>
                    <a:pt x="2583130" y="1810636"/>
                    <a:pt x="2641600" y="1927577"/>
                  </a:cubicBezTo>
                  <a:cubicBezTo>
                    <a:pt x="2649582" y="1943542"/>
                    <a:pt x="2648632" y="1963525"/>
                    <a:pt x="2658533" y="1978377"/>
                  </a:cubicBezTo>
                  <a:cubicBezTo>
                    <a:pt x="2671817" y="1998302"/>
                    <a:pt x="2695414" y="2009690"/>
                    <a:pt x="2709333" y="2029177"/>
                  </a:cubicBezTo>
                  <a:cubicBezTo>
                    <a:pt x="2774722" y="2120722"/>
                    <a:pt x="2702607" y="2083380"/>
                    <a:pt x="2794000" y="2113844"/>
                  </a:cubicBezTo>
                  <a:cubicBezTo>
                    <a:pt x="2845021" y="2147858"/>
                    <a:pt x="2852374" y="2155795"/>
                    <a:pt x="2912533" y="2181577"/>
                  </a:cubicBezTo>
                  <a:cubicBezTo>
                    <a:pt x="2928939" y="2188608"/>
                    <a:pt x="2947084" y="2191125"/>
                    <a:pt x="2963333" y="2198511"/>
                  </a:cubicBezTo>
                  <a:cubicBezTo>
                    <a:pt x="3009293" y="2219402"/>
                    <a:pt x="3049295" y="2256343"/>
                    <a:pt x="3098800" y="2266244"/>
                  </a:cubicBezTo>
                  <a:cubicBezTo>
                    <a:pt x="3148504" y="2276185"/>
                    <a:pt x="3188700" y="2280583"/>
                    <a:pt x="3234266" y="2300111"/>
                  </a:cubicBezTo>
                  <a:cubicBezTo>
                    <a:pt x="3257468" y="2310055"/>
                    <a:pt x="3278053" y="2325995"/>
                    <a:pt x="3302000" y="2333977"/>
                  </a:cubicBezTo>
                  <a:cubicBezTo>
                    <a:pt x="3346157" y="2348696"/>
                    <a:pt x="3394250" y="2350557"/>
                    <a:pt x="3437466" y="2367844"/>
                  </a:cubicBezTo>
                  <a:cubicBezTo>
                    <a:pt x="3465688" y="2379133"/>
                    <a:pt x="3493296" y="2392099"/>
                    <a:pt x="3522133" y="2401711"/>
                  </a:cubicBezTo>
                  <a:cubicBezTo>
                    <a:pt x="3551028" y="2411343"/>
                    <a:pt x="3649608" y="2431742"/>
                    <a:pt x="3674533" y="2435577"/>
                  </a:cubicBezTo>
                  <a:cubicBezTo>
                    <a:pt x="3735068" y="2444890"/>
                    <a:pt x="3905898" y="2463166"/>
                    <a:pt x="3962400" y="2469444"/>
                  </a:cubicBezTo>
                  <a:cubicBezTo>
                    <a:pt x="4103511" y="2463800"/>
                    <a:pt x="4244868" y="2462573"/>
                    <a:pt x="4385733" y="2452511"/>
                  </a:cubicBezTo>
                  <a:cubicBezTo>
                    <a:pt x="4403537" y="2451239"/>
                    <a:pt x="4419370" y="2440481"/>
                    <a:pt x="4436533" y="2435577"/>
                  </a:cubicBezTo>
                  <a:cubicBezTo>
                    <a:pt x="4458910" y="2429183"/>
                    <a:pt x="4481688" y="2424288"/>
                    <a:pt x="4504266" y="2418644"/>
                  </a:cubicBezTo>
                  <a:cubicBezTo>
                    <a:pt x="4521199" y="2401711"/>
                    <a:pt x="4536669" y="2383175"/>
                    <a:pt x="4555066" y="2367844"/>
                  </a:cubicBezTo>
                  <a:cubicBezTo>
                    <a:pt x="4570700" y="2354815"/>
                    <a:pt x="4595080" y="2351235"/>
                    <a:pt x="4605866" y="2333977"/>
                  </a:cubicBezTo>
                  <a:cubicBezTo>
                    <a:pt x="4624786" y="2303705"/>
                    <a:pt x="4628444" y="2266244"/>
                    <a:pt x="4639733" y="2232377"/>
                  </a:cubicBezTo>
                  <a:lnTo>
                    <a:pt x="4656666" y="2181577"/>
                  </a:lnTo>
                  <a:cubicBezTo>
                    <a:pt x="4645377" y="2051755"/>
                    <a:pt x="4640605" y="1921201"/>
                    <a:pt x="4622800" y="1792111"/>
                  </a:cubicBezTo>
                  <a:cubicBezTo>
                    <a:pt x="4617922" y="1756747"/>
                    <a:pt x="4608735" y="1720214"/>
                    <a:pt x="4588933" y="1690511"/>
                  </a:cubicBezTo>
                  <a:cubicBezTo>
                    <a:pt x="4541782" y="1619786"/>
                    <a:pt x="4569457" y="1654102"/>
                    <a:pt x="4504266" y="1588911"/>
                  </a:cubicBezTo>
                  <a:cubicBezTo>
                    <a:pt x="4473219" y="1495769"/>
                    <a:pt x="4505989" y="1579226"/>
                    <a:pt x="4453466" y="1487311"/>
                  </a:cubicBezTo>
                  <a:cubicBezTo>
                    <a:pt x="4367530" y="1336922"/>
                    <a:pt x="4468245" y="1492543"/>
                    <a:pt x="4385733" y="1368777"/>
                  </a:cubicBezTo>
                  <a:cubicBezTo>
                    <a:pt x="4380089" y="1346199"/>
                    <a:pt x="4375487" y="1323335"/>
                    <a:pt x="4368800" y="1301044"/>
                  </a:cubicBezTo>
                  <a:cubicBezTo>
                    <a:pt x="4358542" y="1266851"/>
                    <a:pt x="4343591" y="1234077"/>
                    <a:pt x="4334933" y="1199444"/>
                  </a:cubicBezTo>
                  <a:cubicBezTo>
                    <a:pt x="4316413" y="1125364"/>
                    <a:pt x="4323488" y="1132849"/>
                    <a:pt x="4284133" y="1063977"/>
                  </a:cubicBezTo>
                  <a:cubicBezTo>
                    <a:pt x="4274036" y="1046307"/>
                    <a:pt x="4266158" y="1025890"/>
                    <a:pt x="4250266" y="1013177"/>
                  </a:cubicBezTo>
                  <a:cubicBezTo>
                    <a:pt x="4236328" y="1002027"/>
                    <a:pt x="4216399" y="1001888"/>
                    <a:pt x="4199466" y="996244"/>
                  </a:cubicBezTo>
                  <a:cubicBezTo>
                    <a:pt x="4162014" y="958792"/>
                    <a:pt x="4138376" y="941796"/>
                    <a:pt x="4114800" y="894644"/>
                  </a:cubicBezTo>
                  <a:cubicBezTo>
                    <a:pt x="4065789" y="796621"/>
                    <a:pt x="4143363" y="889341"/>
                    <a:pt x="4047066" y="793044"/>
                  </a:cubicBezTo>
                  <a:cubicBezTo>
                    <a:pt x="4059254" y="719920"/>
                    <a:pt x="4058515" y="638657"/>
                    <a:pt x="4131733" y="589844"/>
                  </a:cubicBezTo>
                  <a:cubicBezTo>
                    <a:pt x="4148666" y="578555"/>
                    <a:pt x="4163936" y="564242"/>
                    <a:pt x="4182533" y="555977"/>
                  </a:cubicBezTo>
                  <a:cubicBezTo>
                    <a:pt x="4215155" y="541479"/>
                    <a:pt x="4284133" y="522111"/>
                    <a:pt x="4284133" y="522111"/>
                  </a:cubicBezTo>
                  <a:cubicBezTo>
                    <a:pt x="4442177" y="527755"/>
                    <a:pt x="4600449" y="528862"/>
                    <a:pt x="4758266" y="539044"/>
                  </a:cubicBezTo>
                  <a:cubicBezTo>
                    <a:pt x="4802520" y="541899"/>
                    <a:pt x="4847471" y="581638"/>
                    <a:pt x="4876800" y="606777"/>
                  </a:cubicBezTo>
                  <a:cubicBezTo>
                    <a:pt x="4894982" y="622362"/>
                    <a:pt x="4912898" y="638674"/>
                    <a:pt x="4927600" y="657577"/>
                  </a:cubicBezTo>
                  <a:cubicBezTo>
                    <a:pt x="4952589" y="689706"/>
                    <a:pt x="4969906" y="727393"/>
                    <a:pt x="4995333" y="759177"/>
                  </a:cubicBezTo>
                  <a:cubicBezTo>
                    <a:pt x="5065295" y="846631"/>
                    <a:pt x="5059576" y="801576"/>
                    <a:pt x="5113866" y="894644"/>
                  </a:cubicBezTo>
                  <a:cubicBezTo>
                    <a:pt x="5223687" y="1082907"/>
                    <a:pt x="5131018" y="979529"/>
                    <a:pt x="5232400" y="1080911"/>
                  </a:cubicBezTo>
                  <a:lnTo>
                    <a:pt x="5300133" y="1216377"/>
                  </a:lnTo>
                  <a:cubicBezTo>
                    <a:pt x="5311422" y="1238955"/>
                    <a:pt x="5319998" y="1263107"/>
                    <a:pt x="5334000" y="1284111"/>
                  </a:cubicBezTo>
                  <a:cubicBezTo>
                    <a:pt x="5345289" y="1301044"/>
                    <a:pt x="5357769" y="1317241"/>
                    <a:pt x="5367866" y="1334911"/>
                  </a:cubicBezTo>
                  <a:cubicBezTo>
                    <a:pt x="5427300" y="1438920"/>
                    <a:pt x="5369789" y="1370700"/>
                    <a:pt x="5452533" y="1453444"/>
                  </a:cubicBezTo>
                  <a:cubicBezTo>
                    <a:pt x="5458177" y="1470377"/>
                    <a:pt x="5462435" y="1487838"/>
                    <a:pt x="5469466" y="1504244"/>
                  </a:cubicBezTo>
                  <a:cubicBezTo>
                    <a:pt x="5479410" y="1527446"/>
                    <a:pt x="5494706" y="1548254"/>
                    <a:pt x="5503333" y="1571977"/>
                  </a:cubicBezTo>
                  <a:cubicBezTo>
                    <a:pt x="5517376" y="1610595"/>
                    <a:pt x="5525392" y="1651152"/>
                    <a:pt x="5537200" y="1690511"/>
                  </a:cubicBezTo>
                  <a:cubicBezTo>
                    <a:pt x="5548193" y="1727154"/>
                    <a:pt x="5573988" y="1797953"/>
                    <a:pt x="5588000" y="1825977"/>
                  </a:cubicBezTo>
                  <a:cubicBezTo>
                    <a:pt x="5602719" y="1855415"/>
                    <a:pt x="5621867" y="1882422"/>
                    <a:pt x="5638800" y="1910644"/>
                  </a:cubicBezTo>
                  <a:cubicBezTo>
                    <a:pt x="5644444" y="1933222"/>
                    <a:pt x="5648374" y="1956299"/>
                    <a:pt x="5655733" y="1978377"/>
                  </a:cubicBezTo>
                  <a:cubicBezTo>
                    <a:pt x="5665345" y="2007214"/>
                    <a:pt x="5680866" y="2033930"/>
                    <a:pt x="5689600" y="2063044"/>
                  </a:cubicBezTo>
                  <a:cubicBezTo>
                    <a:pt x="5698474" y="2092626"/>
                    <a:pt x="5719447" y="2225196"/>
                    <a:pt x="5723466" y="2249311"/>
                  </a:cubicBezTo>
                  <a:cubicBezTo>
                    <a:pt x="5729111" y="2362200"/>
                    <a:pt x="5740400" y="2474947"/>
                    <a:pt x="5740400" y="2587977"/>
                  </a:cubicBezTo>
                  <a:cubicBezTo>
                    <a:pt x="5740400" y="2598583"/>
                    <a:pt x="5729276" y="3006779"/>
                    <a:pt x="5706533" y="3112911"/>
                  </a:cubicBezTo>
                  <a:cubicBezTo>
                    <a:pt x="5700164" y="3142632"/>
                    <a:pt x="5683054" y="3169011"/>
                    <a:pt x="5672666" y="3197577"/>
                  </a:cubicBezTo>
                  <a:cubicBezTo>
                    <a:pt x="5631872" y="3309761"/>
                    <a:pt x="5658883" y="3274447"/>
                    <a:pt x="5604933" y="3349977"/>
                  </a:cubicBezTo>
                  <a:cubicBezTo>
                    <a:pt x="5588529" y="3372943"/>
                    <a:pt x="5575814" y="3399643"/>
                    <a:pt x="5554133" y="3417711"/>
                  </a:cubicBezTo>
                  <a:cubicBezTo>
                    <a:pt x="5537690" y="3431413"/>
                    <a:pt x="5421409" y="3451028"/>
                    <a:pt x="5418666" y="3451577"/>
                  </a:cubicBezTo>
                  <a:cubicBezTo>
                    <a:pt x="5194024" y="3563900"/>
                    <a:pt x="5474543" y="3427630"/>
                    <a:pt x="5300133" y="3502377"/>
                  </a:cubicBezTo>
                  <a:cubicBezTo>
                    <a:pt x="5276931" y="3512321"/>
                    <a:pt x="5256035" y="3527381"/>
                    <a:pt x="5232400" y="3536244"/>
                  </a:cubicBezTo>
                  <a:cubicBezTo>
                    <a:pt x="5210609" y="3544416"/>
                    <a:pt x="5187043" y="3546783"/>
                    <a:pt x="5164666" y="3553177"/>
                  </a:cubicBezTo>
                  <a:cubicBezTo>
                    <a:pt x="4994606" y="3601766"/>
                    <a:pt x="5257891" y="3534105"/>
                    <a:pt x="5046133" y="3587044"/>
                  </a:cubicBezTo>
                  <a:lnTo>
                    <a:pt x="4284133" y="3570111"/>
                  </a:lnTo>
                  <a:cubicBezTo>
                    <a:pt x="4244250" y="3568577"/>
                    <a:pt x="4205239" y="3557840"/>
                    <a:pt x="4165600" y="3553177"/>
                  </a:cubicBezTo>
                  <a:cubicBezTo>
                    <a:pt x="4109262" y="3546549"/>
                    <a:pt x="4052711" y="3541888"/>
                    <a:pt x="3996266" y="3536244"/>
                  </a:cubicBezTo>
                  <a:cubicBezTo>
                    <a:pt x="3973688" y="3530600"/>
                    <a:pt x="3951354" y="3523875"/>
                    <a:pt x="3928533" y="3519311"/>
                  </a:cubicBezTo>
                  <a:cubicBezTo>
                    <a:pt x="3894866" y="3512578"/>
                    <a:pt x="3860242" y="3510704"/>
                    <a:pt x="3826933" y="3502377"/>
                  </a:cubicBezTo>
                  <a:cubicBezTo>
                    <a:pt x="3792300" y="3493719"/>
                    <a:pt x="3759876" y="3477522"/>
                    <a:pt x="3725333" y="3468511"/>
                  </a:cubicBezTo>
                  <a:cubicBezTo>
                    <a:pt x="3690064" y="3459311"/>
                    <a:pt x="3410278" y="3399534"/>
                    <a:pt x="3318933" y="3366911"/>
                  </a:cubicBezTo>
                  <a:cubicBezTo>
                    <a:pt x="3006314" y="3255262"/>
                    <a:pt x="3391160" y="3370614"/>
                    <a:pt x="3081866" y="3282244"/>
                  </a:cubicBezTo>
                  <a:cubicBezTo>
                    <a:pt x="2969003" y="3214525"/>
                    <a:pt x="2976945" y="3216347"/>
                    <a:pt x="2827866" y="3146777"/>
                  </a:cubicBezTo>
                  <a:cubicBezTo>
                    <a:pt x="2800322" y="3133923"/>
                    <a:pt x="2770976" y="3125256"/>
                    <a:pt x="2743200" y="3112911"/>
                  </a:cubicBezTo>
                  <a:cubicBezTo>
                    <a:pt x="2617652" y="3057112"/>
                    <a:pt x="2729005" y="3096890"/>
                    <a:pt x="2624666" y="3062111"/>
                  </a:cubicBezTo>
                  <a:cubicBezTo>
                    <a:pt x="2479080" y="2965053"/>
                    <a:pt x="2663280" y="3081418"/>
                    <a:pt x="2523066" y="3011311"/>
                  </a:cubicBezTo>
                  <a:cubicBezTo>
                    <a:pt x="2504863" y="3002210"/>
                    <a:pt x="2489936" y="2987541"/>
                    <a:pt x="2472266" y="2977444"/>
                  </a:cubicBezTo>
                  <a:cubicBezTo>
                    <a:pt x="2413676" y="2943964"/>
                    <a:pt x="2410726" y="2945641"/>
                    <a:pt x="2353733" y="2926644"/>
                  </a:cubicBezTo>
                  <a:cubicBezTo>
                    <a:pt x="2197844" y="2822717"/>
                    <a:pt x="2440519" y="2989298"/>
                    <a:pt x="2235200" y="2825044"/>
                  </a:cubicBezTo>
                  <a:cubicBezTo>
                    <a:pt x="2203417" y="2799617"/>
                    <a:pt x="2167939" y="2779163"/>
                    <a:pt x="2133600" y="2757311"/>
                  </a:cubicBezTo>
                  <a:cubicBezTo>
                    <a:pt x="2105833" y="2739641"/>
                    <a:pt x="2048933" y="2706511"/>
                    <a:pt x="2048933" y="2706511"/>
                  </a:cubicBezTo>
                  <a:cubicBezTo>
                    <a:pt x="2026355" y="2678289"/>
                    <a:pt x="2002885" y="2650758"/>
                    <a:pt x="1981200" y="2621844"/>
                  </a:cubicBezTo>
                  <a:cubicBezTo>
                    <a:pt x="1968989" y="2605563"/>
                    <a:pt x="1961724" y="2585435"/>
                    <a:pt x="1947333" y="2571044"/>
                  </a:cubicBezTo>
                  <a:cubicBezTo>
                    <a:pt x="1932942" y="2556653"/>
                    <a:pt x="1913466" y="2548466"/>
                    <a:pt x="1896533" y="2537177"/>
                  </a:cubicBezTo>
                  <a:cubicBezTo>
                    <a:pt x="1885244" y="2520244"/>
                    <a:pt x="1873592" y="2503547"/>
                    <a:pt x="1862666" y="2486377"/>
                  </a:cubicBezTo>
                  <a:cubicBezTo>
                    <a:pt x="1834078" y="2441453"/>
                    <a:pt x="1778000" y="2350911"/>
                    <a:pt x="1778000" y="2350911"/>
                  </a:cubicBezTo>
                  <a:cubicBezTo>
                    <a:pt x="1772576" y="2329214"/>
                    <a:pt x="1756278" y="2256667"/>
                    <a:pt x="1744133" y="2232377"/>
                  </a:cubicBezTo>
                  <a:cubicBezTo>
                    <a:pt x="1735032" y="2214174"/>
                    <a:pt x="1720363" y="2199247"/>
                    <a:pt x="1710266" y="2181577"/>
                  </a:cubicBezTo>
                  <a:cubicBezTo>
                    <a:pt x="1697742" y="2159660"/>
                    <a:pt x="1686652" y="2136911"/>
                    <a:pt x="1676400" y="2113844"/>
                  </a:cubicBezTo>
                  <a:cubicBezTo>
                    <a:pt x="1621168" y="1989572"/>
                    <a:pt x="1668638" y="2068334"/>
                    <a:pt x="1608666" y="1978377"/>
                  </a:cubicBezTo>
                  <a:cubicBezTo>
                    <a:pt x="1569841" y="1861901"/>
                    <a:pt x="1622945" y="2003366"/>
                    <a:pt x="1540933" y="1859844"/>
                  </a:cubicBezTo>
                  <a:cubicBezTo>
                    <a:pt x="1532077" y="1844346"/>
                    <a:pt x="1531982" y="1825009"/>
                    <a:pt x="1524000" y="1809044"/>
                  </a:cubicBezTo>
                  <a:cubicBezTo>
                    <a:pt x="1514899" y="1790841"/>
                    <a:pt x="1502103" y="1774703"/>
                    <a:pt x="1490133" y="1758244"/>
                  </a:cubicBezTo>
                  <a:cubicBezTo>
                    <a:pt x="1459279" y="1715820"/>
                    <a:pt x="1377588" y="1595607"/>
                    <a:pt x="1320800" y="1555044"/>
                  </a:cubicBezTo>
                  <a:cubicBezTo>
                    <a:pt x="1291247" y="1533934"/>
                    <a:pt x="1155493" y="1521752"/>
                    <a:pt x="1151466" y="1521177"/>
                  </a:cubicBezTo>
                  <a:cubicBezTo>
                    <a:pt x="1128888" y="1509888"/>
                    <a:pt x="1107368" y="1496174"/>
                    <a:pt x="1083733" y="1487311"/>
                  </a:cubicBezTo>
                  <a:cubicBezTo>
                    <a:pt x="969183" y="1444354"/>
                    <a:pt x="1060705" y="1494374"/>
                    <a:pt x="965200" y="1453444"/>
                  </a:cubicBezTo>
                  <a:cubicBezTo>
                    <a:pt x="941998" y="1443500"/>
                    <a:pt x="921414" y="1427560"/>
                    <a:pt x="897466" y="1419577"/>
                  </a:cubicBezTo>
                  <a:cubicBezTo>
                    <a:pt x="864862" y="1408709"/>
                    <a:pt x="738920" y="1392108"/>
                    <a:pt x="711200" y="1385711"/>
                  </a:cubicBezTo>
                  <a:cubicBezTo>
                    <a:pt x="671160" y="1376471"/>
                    <a:pt x="632310" y="1362656"/>
                    <a:pt x="592666" y="1351844"/>
                  </a:cubicBezTo>
                  <a:cubicBezTo>
                    <a:pt x="570214" y="1345721"/>
                    <a:pt x="547011" y="1342270"/>
                    <a:pt x="524933" y="1334911"/>
                  </a:cubicBezTo>
                  <a:cubicBezTo>
                    <a:pt x="481385" y="1320395"/>
                    <a:pt x="413842" y="1290782"/>
                    <a:pt x="372533" y="1267177"/>
                  </a:cubicBezTo>
                  <a:cubicBezTo>
                    <a:pt x="280622" y="1214657"/>
                    <a:pt x="364071" y="1247424"/>
                    <a:pt x="270933" y="1216377"/>
                  </a:cubicBezTo>
                  <a:lnTo>
                    <a:pt x="169333" y="1063977"/>
                  </a:lnTo>
                  <a:cubicBezTo>
                    <a:pt x="138784" y="1018153"/>
                    <a:pt x="123085" y="999157"/>
                    <a:pt x="101600" y="945444"/>
                  </a:cubicBezTo>
                  <a:cubicBezTo>
                    <a:pt x="101590" y="945419"/>
                    <a:pt x="59271" y="818457"/>
                    <a:pt x="50800" y="793044"/>
                  </a:cubicBezTo>
                  <a:lnTo>
                    <a:pt x="33866" y="742244"/>
                  </a:lnTo>
                  <a:cubicBezTo>
                    <a:pt x="28222" y="708377"/>
                    <a:pt x="23075" y="674424"/>
                    <a:pt x="16933" y="640644"/>
                  </a:cubicBezTo>
                  <a:cubicBezTo>
                    <a:pt x="11785" y="612327"/>
                    <a:pt x="0" y="584758"/>
                    <a:pt x="0" y="555977"/>
                  </a:cubicBezTo>
                  <a:cubicBezTo>
                    <a:pt x="0" y="505147"/>
                    <a:pt x="5890" y="318543"/>
                    <a:pt x="50800" y="251177"/>
                  </a:cubicBezTo>
                  <a:cubicBezTo>
                    <a:pt x="62089" y="234244"/>
                    <a:pt x="75565" y="218580"/>
                    <a:pt x="84666" y="200377"/>
                  </a:cubicBezTo>
                  <a:cubicBezTo>
                    <a:pt x="125561" y="118587"/>
                    <a:pt x="66767" y="172799"/>
                    <a:pt x="152400" y="115711"/>
                  </a:cubicBezTo>
                  <a:cubicBezTo>
                    <a:pt x="223264" y="9415"/>
                    <a:pt x="115711" y="28222"/>
                    <a:pt x="203200" y="14111"/>
                  </a:cubicBez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7213601" y="1473199"/>
            <a:ext cx="338668" cy="355596"/>
          </a:xfrm>
          <a:prstGeom prst="ellipse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929466" y="321731"/>
            <a:ext cx="6214534" cy="3807791"/>
            <a:chOff x="2929466" y="321731"/>
            <a:chExt cx="6214534" cy="3807791"/>
          </a:xfrm>
        </p:grpSpPr>
        <p:sp>
          <p:nvSpPr>
            <p:cNvPr id="14" name="Freeform 13"/>
            <p:cNvSpPr/>
            <p:nvPr/>
          </p:nvSpPr>
          <p:spPr>
            <a:xfrm rot="10800000">
              <a:off x="2929466" y="527756"/>
              <a:ext cx="5740400" cy="3601766"/>
            </a:xfrm>
            <a:custGeom>
              <a:avLst/>
              <a:gdLst>
                <a:gd name="connsiteX0" fmla="*/ 203200 w 5740400"/>
                <a:gd name="connsiteY0" fmla="*/ 14111 h 3601766"/>
                <a:gd name="connsiteX1" fmla="*/ 677333 w 5740400"/>
                <a:gd name="connsiteY1" fmla="*/ 31044 h 3601766"/>
                <a:gd name="connsiteX2" fmla="*/ 846666 w 5740400"/>
                <a:gd name="connsiteY2" fmla="*/ 81844 h 3601766"/>
                <a:gd name="connsiteX3" fmla="*/ 914400 w 5740400"/>
                <a:gd name="connsiteY3" fmla="*/ 115711 h 3601766"/>
                <a:gd name="connsiteX4" fmla="*/ 982133 w 5740400"/>
                <a:gd name="connsiteY4" fmla="*/ 132644 h 3601766"/>
                <a:gd name="connsiteX5" fmla="*/ 1185333 w 5740400"/>
                <a:gd name="connsiteY5" fmla="*/ 251177 h 3601766"/>
                <a:gd name="connsiteX6" fmla="*/ 1286933 w 5740400"/>
                <a:gd name="connsiteY6" fmla="*/ 335844 h 3601766"/>
                <a:gd name="connsiteX7" fmla="*/ 1337733 w 5740400"/>
                <a:gd name="connsiteY7" fmla="*/ 471311 h 3601766"/>
                <a:gd name="connsiteX8" fmla="*/ 1354666 w 5740400"/>
                <a:gd name="connsiteY8" fmla="*/ 539044 h 3601766"/>
                <a:gd name="connsiteX9" fmla="*/ 1371600 w 5740400"/>
                <a:gd name="connsiteY9" fmla="*/ 589844 h 3601766"/>
                <a:gd name="connsiteX10" fmla="*/ 1388533 w 5740400"/>
                <a:gd name="connsiteY10" fmla="*/ 674511 h 3601766"/>
                <a:gd name="connsiteX11" fmla="*/ 1405466 w 5740400"/>
                <a:gd name="connsiteY11" fmla="*/ 725311 h 3601766"/>
                <a:gd name="connsiteX12" fmla="*/ 1473200 w 5740400"/>
                <a:gd name="connsiteY12" fmla="*/ 742244 h 3601766"/>
                <a:gd name="connsiteX13" fmla="*/ 1524000 w 5740400"/>
                <a:gd name="connsiteY13" fmla="*/ 776111 h 3601766"/>
                <a:gd name="connsiteX14" fmla="*/ 1608666 w 5740400"/>
                <a:gd name="connsiteY14" fmla="*/ 877711 h 3601766"/>
                <a:gd name="connsiteX15" fmla="*/ 1676400 w 5740400"/>
                <a:gd name="connsiteY15" fmla="*/ 911577 h 3601766"/>
                <a:gd name="connsiteX16" fmla="*/ 1794933 w 5740400"/>
                <a:gd name="connsiteY16" fmla="*/ 979311 h 3601766"/>
                <a:gd name="connsiteX17" fmla="*/ 1862666 w 5740400"/>
                <a:gd name="connsiteY17" fmla="*/ 1030111 h 3601766"/>
                <a:gd name="connsiteX18" fmla="*/ 1913466 w 5740400"/>
                <a:gd name="connsiteY18" fmla="*/ 1063977 h 3601766"/>
                <a:gd name="connsiteX19" fmla="*/ 1964266 w 5740400"/>
                <a:gd name="connsiteY19" fmla="*/ 1080911 h 3601766"/>
                <a:gd name="connsiteX20" fmla="*/ 2150533 w 5740400"/>
                <a:gd name="connsiteY20" fmla="*/ 1233311 h 3601766"/>
                <a:gd name="connsiteX21" fmla="*/ 2286000 w 5740400"/>
                <a:gd name="connsiteY21" fmla="*/ 1351844 h 3601766"/>
                <a:gd name="connsiteX22" fmla="*/ 2319866 w 5740400"/>
                <a:gd name="connsiteY22" fmla="*/ 1402644 h 3601766"/>
                <a:gd name="connsiteX23" fmla="*/ 2370666 w 5740400"/>
                <a:gd name="connsiteY23" fmla="*/ 1453444 h 3601766"/>
                <a:gd name="connsiteX24" fmla="*/ 2472266 w 5740400"/>
                <a:gd name="connsiteY24" fmla="*/ 1622777 h 3601766"/>
                <a:gd name="connsiteX25" fmla="*/ 2506133 w 5740400"/>
                <a:gd name="connsiteY25" fmla="*/ 1690511 h 3601766"/>
                <a:gd name="connsiteX26" fmla="*/ 2556933 w 5740400"/>
                <a:gd name="connsiteY26" fmla="*/ 1758244 h 3601766"/>
                <a:gd name="connsiteX27" fmla="*/ 2590800 w 5740400"/>
                <a:gd name="connsiteY27" fmla="*/ 1809044 h 3601766"/>
                <a:gd name="connsiteX28" fmla="*/ 2641600 w 5740400"/>
                <a:gd name="connsiteY28" fmla="*/ 1927577 h 3601766"/>
                <a:gd name="connsiteX29" fmla="*/ 2658533 w 5740400"/>
                <a:gd name="connsiteY29" fmla="*/ 1978377 h 3601766"/>
                <a:gd name="connsiteX30" fmla="*/ 2709333 w 5740400"/>
                <a:gd name="connsiteY30" fmla="*/ 2029177 h 3601766"/>
                <a:gd name="connsiteX31" fmla="*/ 2794000 w 5740400"/>
                <a:gd name="connsiteY31" fmla="*/ 2113844 h 3601766"/>
                <a:gd name="connsiteX32" fmla="*/ 2912533 w 5740400"/>
                <a:gd name="connsiteY32" fmla="*/ 2181577 h 3601766"/>
                <a:gd name="connsiteX33" fmla="*/ 2963333 w 5740400"/>
                <a:gd name="connsiteY33" fmla="*/ 2198511 h 3601766"/>
                <a:gd name="connsiteX34" fmla="*/ 3098800 w 5740400"/>
                <a:gd name="connsiteY34" fmla="*/ 2266244 h 3601766"/>
                <a:gd name="connsiteX35" fmla="*/ 3234266 w 5740400"/>
                <a:gd name="connsiteY35" fmla="*/ 2300111 h 3601766"/>
                <a:gd name="connsiteX36" fmla="*/ 3302000 w 5740400"/>
                <a:gd name="connsiteY36" fmla="*/ 2333977 h 3601766"/>
                <a:gd name="connsiteX37" fmla="*/ 3437466 w 5740400"/>
                <a:gd name="connsiteY37" fmla="*/ 2367844 h 3601766"/>
                <a:gd name="connsiteX38" fmla="*/ 3522133 w 5740400"/>
                <a:gd name="connsiteY38" fmla="*/ 2401711 h 3601766"/>
                <a:gd name="connsiteX39" fmla="*/ 3674533 w 5740400"/>
                <a:gd name="connsiteY39" fmla="*/ 2435577 h 3601766"/>
                <a:gd name="connsiteX40" fmla="*/ 3962400 w 5740400"/>
                <a:gd name="connsiteY40" fmla="*/ 2469444 h 3601766"/>
                <a:gd name="connsiteX41" fmla="*/ 4385733 w 5740400"/>
                <a:gd name="connsiteY41" fmla="*/ 2452511 h 3601766"/>
                <a:gd name="connsiteX42" fmla="*/ 4436533 w 5740400"/>
                <a:gd name="connsiteY42" fmla="*/ 2435577 h 3601766"/>
                <a:gd name="connsiteX43" fmla="*/ 4504266 w 5740400"/>
                <a:gd name="connsiteY43" fmla="*/ 2418644 h 3601766"/>
                <a:gd name="connsiteX44" fmla="*/ 4555066 w 5740400"/>
                <a:gd name="connsiteY44" fmla="*/ 2367844 h 3601766"/>
                <a:gd name="connsiteX45" fmla="*/ 4605866 w 5740400"/>
                <a:gd name="connsiteY45" fmla="*/ 2333977 h 3601766"/>
                <a:gd name="connsiteX46" fmla="*/ 4639733 w 5740400"/>
                <a:gd name="connsiteY46" fmla="*/ 2232377 h 3601766"/>
                <a:gd name="connsiteX47" fmla="*/ 4656666 w 5740400"/>
                <a:gd name="connsiteY47" fmla="*/ 2181577 h 3601766"/>
                <a:gd name="connsiteX48" fmla="*/ 4622800 w 5740400"/>
                <a:gd name="connsiteY48" fmla="*/ 1792111 h 3601766"/>
                <a:gd name="connsiteX49" fmla="*/ 4588933 w 5740400"/>
                <a:gd name="connsiteY49" fmla="*/ 1690511 h 3601766"/>
                <a:gd name="connsiteX50" fmla="*/ 4504266 w 5740400"/>
                <a:gd name="connsiteY50" fmla="*/ 1588911 h 3601766"/>
                <a:gd name="connsiteX51" fmla="*/ 4453466 w 5740400"/>
                <a:gd name="connsiteY51" fmla="*/ 1487311 h 3601766"/>
                <a:gd name="connsiteX52" fmla="*/ 4385733 w 5740400"/>
                <a:gd name="connsiteY52" fmla="*/ 1368777 h 3601766"/>
                <a:gd name="connsiteX53" fmla="*/ 4368800 w 5740400"/>
                <a:gd name="connsiteY53" fmla="*/ 1301044 h 3601766"/>
                <a:gd name="connsiteX54" fmla="*/ 4334933 w 5740400"/>
                <a:gd name="connsiteY54" fmla="*/ 1199444 h 3601766"/>
                <a:gd name="connsiteX55" fmla="*/ 4284133 w 5740400"/>
                <a:gd name="connsiteY55" fmla="*/ 1063977 h 3601766"/>
                <a:gd name="connsiteX56" fmla="*/ 4250266 w 5740400"/>
                <a:gd name="connsiteY56" fmla="*/ 1013177 h 3601766"/>
                <a:gd name="connsiteX57" fmla="*/ 4199466 w 5740400"/>
                <a:gd name="connsiteY57" fmla="*/ 996244 h 3601766"/>
                <a:gd name="connsiteX58" fmla="*/ 4114800 w 5740400"/>
                <a:gd name="connsiteY58" fmla="*/ 894644 h 3601766"/>
                <a:gd name="connsiteX59" fmla="*/ 4047066 w 5740400"/>
                <a:gd name="connsiteY59" fmla="*/ 793044 h 3601766"/>
                <a:gd name="connsiteX60" fmla="*/ 4131733 w 5740400"/>
                <a:gd name="connsiteY60" fmla="*/ 589844 h 3601766"/>
                <a:gd name="connsiteX61" fmla="*/ 4182533 w 5740400"/>
                <a:gd name="connsiteY61" fmla="*/ 555977 h 3601766"/>
                <a:gd name="connsiteX62" fmla="*/ 4284133 w 5740400"/>
                <a:gd name="connsiteY62" fmla="*/ 522111 h 3601766"/>
                <a:gd name="connsiteX63" fmla="*/ 4758266 w 5740400"/>
                <a:gd name="connsiteY63" fmla="*/ 539044 h 3601766"/>
                <a:gd name="connsiteX64" fmla="*/ 4876800 w 5740400"/>
                <a:gd name="connsiteY64" fmla="*/ 606777 h 3601766"/>
                <a:gd name="connsiteX65" fmla="*/ 4927600 w 5740400"/>
                <a:gd name="connsiteY65" fmla="*/ 657577 h 3601766"/>
                <a:gd name="connsiteX66" fmla="*/ 4995333 w 5740400"/>
                <a:gd name="connsiteY66" fmla="*/ 759177 h 3601766"/>
                <a:gd name="connsiteX67" fmla="*/ 5113866 w 5740400"/>
                <a:gd name="connsiteY67" fmla="*/ 894644 h 3601766"/>
                <a:gd name="connsiteX68" fmla="*/ 5232400 w 5740400"/>
                <a:gd name="connsiteY68" fmla="*/ 1080911 h 3601766"/>
                <a:gd name="connsiteX69" fmla="*/ 5300133 w 5740400"/>
                <a:gd name="connsiteY69" fmla="*/ 1216377 h 3601766"/>
                <a:gd name="connsiteX70" fmla="*/ 5334000 w 5740400"/>
                <a:gd name="connsiteY70" fmla="*/ 1284111 h 3601766"/>
                <a:gd name="connsiteX71" fmla="*/ 5367866 w 5740400"/>
                <a:gd name="connsiteY71" fmla="*/ 1334911 h 3601766"/>
                <a:gd name="connsiteX72" fmla="*/ 5452533 w 5740400"/>
                <a:gd name="connsiteY72" fmla="*/ 1453444 h 3601766"/>
                <a:gd name="connsiteX73" fmla="*/ 5469466 w 5740400"/>
                <a:gd name="connsiteY73" fmla="*/ 1504244 h 3601766"/>
                <a:gd name="connsiteX74" fmla="*/ 5503333 w 5740400"/>
                <a:gd name="connsiteY74" fmla="*/ 1571977 h 3601766"/>
                <a:gd name="connsiteX75" fmla="*/ 5537200 w 5740400"/>
                <a:gd name="connsiteY75" fmla="*/ 1690511 h 3601766"/>
                <a:gd name="connsiteX76" fmla="*/ 5588000 w 5740400"/>
                <a:gd name="connsiteY76" fmla="*/ 1825977 h 3601766"/>
                <a:gd name="connsiteX77" fmla="*/ 5638800 w 5740400"/>
                <a:gd name="connsiteY77" fmla="*/ 1910644 h 3601766"/>
                <a:gd name="connsiteX78" fmla="*/ 5655733 w 5740400"/>
                <a:gd name="connsiteY78" fmla="*/ 1978377 h 3601766"/>
                <a:gd name="connsiteX79" fmla="*/ 5689600 w 5740400"/>
                <a:gd name="connsiteY79" fmla="*/ 2063044 h 3601766"/>
                <a:gd name="connsiteX80" fmla="*/ 5723466 w 5740400"/>
                <a:gd name="connsiteY80" fmla="*/ 2249311 h 3601766"/>
                <a:gd name="connsiteX81" fmla="*/ 5740400 w 5740400"/>
                <a:gd name="connsiteY81" fmla="*/ 2587977 h 3601766"/>
                <a:gd name="connsiteX82" fmla="*/ 5706533 w 5740400"/>
                <a:gd name="connsiteY82" fmla="*/ 3112911 h 3601766"/>
                <a:gd name="connsiteX83" fmla="*/ 5672666 w 5740400"/>
                <a:gd name="connsiteY83" fmla="*/ 3197577 h 3601766"/>
                <a:gd name="connsiteX84" fmla="*/ 5604933 w 5740400"/>
                <a:gd name="connsiteY84" fmla="*/ 3349977 h 3601766"/>
                <a:gd name="connsiteX85" fmla="*/ 5554133 w 5740400"/>
                <a:gd name="connsiteY85" fmla="*/ 3417711 h 3601766"/>
                <a:gd name="connsiteX86" fmla="*/ 5418666 w 5740400"/>
                <a:gd name="connsiteY86" fmla="*/ 3451577 h 3601766"/>
                <a:gd name="connsiteX87" fmla="*/ 5300133 w 5740400"/>
                <a:gd name="connsiteY87" fmla="*/ 3502377 h 3601766"/>
                <a:gd name="connsiteX88" fmla="*/ 5232400 w 5740400"/>
                <a:gd name="connsiteY88" fmla="*/ 3536244 h 3601766"/>
                <a:gd name="connsiteX89" fmla="*/ 5164666 w 5740400"/>
                <a:gd name="connsiteY89" fmla="*/ 3553177 h 3601766"/>
                <a:gd name="connsiteX90" fmla="*/ 5046133 w 5740400"/>
                <a:gd name="connsiteY90" fmla="*/ 3587044 h 3601766"/>
                <a:gd name="connsiteX91" fmla="*/ 4284133 w 5740400"/>
                <a:gd name="connsiteY91" fmla="*/ 3570111 h 3601766"/>
                <a:gd name="connsiteX92" fmla="*/ 4165600 w 5740400"/>
                <a:gd name="connsiteY92" fmla="*/ 3553177 h 3601766"/>
                <a:gd name="connsiteX93" fmla="*/ 3996266 w 5740400"/>
                <a:gd name="connsiteY93" fmla="*/ 3536244 h 3601766"/>
                <a:gd name="connsiteX94" fmla="*/ 3928533 w 5740400"/>
                <a:gd name="connsiteY94" fmla="*/ 3519311 h 3601766"/>
                <a:gd name="connsiteX95" fmla="*/ 3826933 w 5740400"/>
                <a:gd name="connsiteY95" fmla="*/ 3502377 h 3601766"/>
                <a:gd name="connsiteX96" fmla="*/ 3725333 w 5740400"/>
                <a:gd name="connsiteY96" fmla="*/ 3468511 h 3601766"/>
                <a:gd name="connsiteX97" fmla="*/ 3318933 w 5740400"/>
                <a:gd name="connsiteY97" fmla="*/ 3366911 h 3601766"/>
                <a:gd name="connsiteX98" fmla="*/ 3081866 w 5740400"/>
                <a:gd name="connsiteY98" fmla="*/ 3282244 h 3601766"/>
                <a:gd name="connsiteX99" fmla="*/ 2827866 w 5740400"/>
                <a:gd name="connsiteY99" fmla="*/ 3146777 h 3601766"/>
                <a:gd name="connsiteX100" fmla="*/ 2743200 w 5740400"/>
                <a:gd name="connsiteY100" fmla="*/ 3112911 h 3601766"/>
                <a:gd name="connsiteX101" fmla="*/ 2624666 w 5740400"/>
                <a:gd name="connsiteY101" fmla="*/ 3062111 h 3601766"/>
                <a:gd name="connsiteX102" fmla="*/ 2523066 w 5740400"/>
                <a:gd name="connsiteY102" fmla="*/ 3011311 h 3601766"/>
                <a:gd name="connsiteX103" fmla="*/ 2472266 w 5740400"/>
                <a:gd name="connsiteY103" fmla="*/ 2977444 h 3601766"/>
                <a:gd name="connsiteX104" fmla="*/ 2353733 w 5740400"/>
                <a:gd name="connsiteY104" fmla="*/ 2926644 h 3601766"/>
                <a:gd name="connsiteX105" fmla="*/ 2235200 w 5740400"/>
                <a:gd name="connsiteY105" fmla="*/ 2825044 h 3601766"/>
                <a:gd name="connsiteX106" fmla="*/ 2133600 w 5740400"/>
                <a:gd name="connsiteY106" fmla="*/ 2757311 h 3601766"/>
                <a:gd name="connsiteX107" fmla="*/ 2048933 w 5740400"/>
                <a:gd name="connsiteY107" fmla="*/ 2706511 h 3601766"/>
                <a:gd name="connsiteX108" fmla="*/ 1981200 w 5740400"/>
                <a:gd name="connsiteY108" fmla="*/ 2621844 h 3601766"/>
                <a:gd name="connsiteX109" fmla="*/ 1947333 w 5740400"/>
                <a:gd name="connsiteY109" fmla="*/ 2571044 h 3601766"/>
                <a:gd name="connsiteX110" fmla="*/ 1896533 w 5740400"/>
                <a:gd name="connsiteY110" fmla="*/ 2537177 h 3601766"/>
                <a:gd name="connsiteX111" fmla="*/ 1862666 w 5740400"/>
                <a:gd name="connsiteY111" fmla="*/ 2486377 h 3601766"/>
                <a:gd name="connsiteX112" fmla="*/ 1778000 w 5740400"/>
                <a:gd name="connsiteY112" fmla="*/ 2350911 h 3601766"/>
                <a:gd name="connsiteX113" fmla="*/ 1744133 w 5740400"/>
                <a:gd name="connsiteY113" fmla="*/ 2232377 h 3601766"/>
                <a:gd name="connsiteX114" fmla="*/ 1710266 w 5740400"/>
                <a:gd name="connsiteY114" fmla="*/ 2181577 h 3601766"/>
                <a:gd name="connsiteX115" fmla="*/ 1676400 w 5740400"/>
                <a:gd name="connsiteY115" fmla="*/ 2113844 h 3601766"/>
                <a:gd name="connsiteX116" fmla="*/ 1608666 w 5740400"/>
                <a:gd name="connsiteY116" fmla="*/ 1978377 h 3601766"/>
                <a:gd name="connsiteX117" fmla="*/ 1540933 w 5740400"/>
                <a:gd name="connsiteY117" fmla="*/ 1859844 h 3601766"/>
                <a:gd name="connsiteX118" fmla="*/ 1524000 w 5740400"/>
                <a:gd name="connsiteY118" fmla="*/ 1809044 h 3601766"/>
                <a:gd name="connsiteX119" fmla="*/ 1490133 w 5740400"/>
                <a:gd name="connsiteY119" fmla="*/ 1758244 h 3601766"/>
                <a:gd name="connsiteX120" fmla="*/ 1320800 w 5740400"/>
                <a:gd name="connsiteY120" fmla="*/ 1555044 h 3601766"/>
                <a:gd name="connsiteX121" fmla="*/ 1151466 w 5740400"/>
                <a:gd name="connsiteY121" fmla="*/ 1521177 h 3601766"/>
                <a:gd name="connsiteX122" fmla="*/ 1083733 w 5740400"/>
                <a:gd name="connsiteY122" fmla="*/ 1487311 h 3601766"/>
                <a:gd name="connsiteX123" fmla="*/ 965200 w 5740400"/>
                <a:gd name="connsiteY123" fmla="*/ 1453444 h 3601766"/>
                <a:gd name="connsiteX124" fmla="*/ 897466 w 5740400"/>
                <a:gd name="connsiteY124" fmla="*/ 1419577 h 3601766"/>
                <a:gd name="connsiteX125" fmla="*/ 711200 w 5740400"/>
                <a:gd name="connsiteY125" fmla="*/ 1385711 h 3601766"/>
                <a:gd name="connsiteX126" fmla="*/ 592666 w 5740400"/>
                <a:gd name="connsiteY126" fmla="*/ 1351844 h 3601766"/>
                <a:gd name="connsiteX127" fmla="*/ 524933 w 5740400"/>
                <a:gd name="connsiteY127" fmla="*/ 1334911 h 3601766"/>
                <a:gd name="connsiteX128" fmla="*/ 372533 w 5740400"/>
                <a:gd name="connsiteY128" fmla="*/ 1267177 h 3601766"/>
                <a:gd name="connsiteX129" fmla="*/ 270933 w 5740400"/>
                <a:gd name="connsiteY129" fmla="*/ 1216377 h 3601766"/>
                <a:gd name="connsiteX130" fmla="*/ 169333 w 5740400"/>
                <a:gd name="connsiteY130" fmla="*/ 1063977 h 3601766"/>
                <a:gd name="connsiteX131" fmla="*/ 101600 w 5740400"/>
                <a:gd name="connsiteY131" fmla="*/ 945444 h 3601766"/>
                <a:gd name="connsiteX132" fmla="*/ 50800 w 5740400"/>
                <a:gd name="connsiteY132" fmla="*/ 793044 h 3601766"/>
                <a:gd name="connsiteX133" fmla="*/ 33866 w 5740400"/>
                <a:gd name="connsiteY133" fmla="*/ 742244 h 3601766"/>
                <a:gd name="connsiteX134" fmla="*/ 16933 w 5740400"/>
                <a:gd name="connsiteY134" fmla="*/ 640644 h 3601766"/>
                <a:gd name="connsiteX135" fmla="*/ 0 w 5740400"/>
                <a:gd name="connsiteY135" fmla="*/ 555977 h 3601766"/>
                <a:gd name="connsiteX136" fmla="*/ 50800 w 5740400"/>
                <a:gd name="connsiteY136" fmla="*/ 251177 h 3601766"/>
                <a:gd name="connsiteX137" fmla="*/ 84666 w 5740400"/>
                <a:gd name="connsiteY137" fmla="*/ 200377 h 3601766"/>
                <a:gd name="connsiteX138" fmla="*/ 152400 w 5740400"/>
                <a:gd name="connsiteY138" fmla="*/ 115711 h 3601766"/>
                <a:gd name="connsiteX139" fmla="*/ 203200 w 5740400"/>
                <a:gd name="connsiteY139" fmla="*/ 14111 h 360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5740400" h="3601766">
                  <a:moveTo>
                    <a:pt x="203200" y="14111"/>
                  </a:moveTo>
                  <a:cubicBezTo>
                    <a:pt x="290689" y="0"/>
                    <a:pt x="519478" y="21477"/>
                    <a:pt x="677333" y="31044"/>
                  </a:cubicBezTo>
                  <a:cubicBezTo>
                    <a:pt x="738024" y="34722"/>
                    <a:pt x="792077" y="57582"/>
                    <a:pt x="846666" y="81844"/>
                  </a:cubicBezTo>
                  <a:cubicBezTo>
                    <a:pt x="869733" y="92096"/>
                    <a:pt x="890764" y="106848"/>
                    <a:pt x="914400" y="115711"/>
                  </a:cubicBezTo>
                  <a:cubicBezTo>
                    <a:pt x="936191" y="123883"/>
                    <a:pt x="959555" y="127000"/>
                    <a:pt x="982133" y="132644"/>
                  </a:cubicBezTo>
                  <a:cubicBezTo>
                    <a:pt x="1041718" y="162437"/>
                    <a:pt x="1146119" y="211963"/>
                    <a:pt x="1185333" y="251177"/>
                  </a:cubicBezTo>
                  <a:cubicBezTo>
                    <a:pt x="1250524" y="316368"/>
                    <a:pt x="1216208" y="288693"/>
                    <a:pt x="1286933" y="335844"/>
                  </a:cubicBezTo>
                  <a:cubicBezTo>
                    <a:pt x="1330397" y="509702"/>
                    <a:pt x="1271321" y="294213"/>
                    <a:pt x="1337733" y="471311"/>
                  </a:cubicBezTo>
                  <a:cubicBezTo>
                    <a:pt x="1345905" y="493102"/>
                    <a:pt x="1348272" y="516667"/>
                    <a:pt x="1354666" y="539044"/>
                  </a:cubicBezTo>
                  <a:cubicBezTo>
                    <a:pt x="1359570" y="556207"/>
                    <a:pt x="1367271" y="572528"/>
                    <a:pt x="1371600" y="589844"/>
                  </a:cubicBezTo>
                  <a:cubicBezTo>
                    <a:pt x="1378581" y="617766"/>
                    <a:pt x="1381553" y="646589"/>
                    <a:pt x="1388533" y="674511"/>
                  </a:cubicBezTo>
                  <a:cubicBezTo>
                    <a:pt x="1392862" y="691827"/>
                    <a:pt x="1391528" y="714161"/>
                    <a:pt x="1405466" y="725311"/>
                  </a:cubicBezTo>
                  <a:cubicBezTo>
                    <a:pt x="1423639" y="739849"/>
                    <a:pt x="1450622" y="736600"/>
                    <a:pt x="1473200" y="742244"/>
                  </a:cubicBezTo>
                  <a:cubicBezTo>
                    <a:pt x="1490133" y="753533"/>
                    <a:pt x="1509609" y="761720"/>
                    <a:pt x="1524000" y="776111"/>
                  </a:cubicBezTo>
                  <a:cubicBezTo>
                    <a:pt x="1598259" y="850371"/>
                    <a:pt x="1511576" y="808362"/>
                    <a:pt x="1608666" y="877711"/>
                  </a:cubicBezTo>
                  <a:cubicBezTo>
                    <a:pt x="1629207" y="892383"/>
                    <a:pt x="1653822" y="900288"/>
                    <a:pt x="1676400" y="911577"/>
                  </a:cubicBezTo>
                  <a:cubicBezTo>
                    <a:pt x="1790458" y="1025635"/>
                    <a:pt x="1658485" y="911086"/>
                    <a:pt x="1794933" y="979311"/>
                  </a:cubicBezTo>
                  <a:cubicBezTo>
                    <a:pt x="1820176" y="991932"/>
                    <a:pt x="1839701" y="1013707"/>
                    <a:pt x="1862666" y="1030111"/>
                  </a:cubicBezTo>
                  <a:cubicBezTo>
                    <a:pt x="1879226" y="1041940"/>
                    <a:pt x="1895263" y="1054876"/>
                    <a:pt x="1913466" y="1063977"/>
                  </a:cubicBezTo>
                  <a:cubicBezTo>
                    <a:pt x="1929431" y="1071959"/>
                    <a:pt x="1947333" y="1075266"/>
                    <a:pt x="1964266" y="1080911"/>
                  </a:cubicBezTo>
                  <a:cubicBezTo>
                    <a:pt x="2038272" y="1191919"/>
                    <a:pt x="1962383" y="1092198"/>
                    <a:pt x="2150533" y="1233311"/>
                  </a:cubicBezTo>
                  <a:cubicBezTo>
                    <a:pt x="2212804" y="1280015"/>
                    <a:pt x="2233389" y="1290465"/>
                    <a:pt x="2286000" y="1351844"/>
                  </a:cubicBezTo>
                  <a:cubicBezTo>
                    <a:pt x="2299244" y="1367296"/>
                    <a:pt x="2306838" y="1387010"/>
                    <a:pt x="2319866" y="1402644"/>
                  </a:cubicBezTo>
                  <a:cubicBezTo>
                    <a:pt x="2335197" y="1421041"/>
                    <a:pt x="2357035" y="1433755"/>
                    <a:pt x="2370666" y="1453444"/>
                  </a:cubicBezTo>
                  <a:cubicBezTo>
                    <a:pt x="2408134" y="1507565"/>
                    <a:pt x="2442828" y="1563901"/>
                    <a:pt x="2472266" y="1622777"/>
                  </a:cubicBezTo>
                  <a:cubicBezTo>
                    <a:pt x="2483555" y="1645355"/>
                    <a:pt x="2492754" y="1669105"/>
                    <a:pt x="2506133" y="1690511"/>
                  </a:cubicBezTo>
                  <a:cubicBezTo>
                    <a:pt x="2521091" y="1714443"/>
                    <a:pt x="2540529" y="1735279"/>
                    <a:pt x="2556933" y="1758244"/>
                  </a:cubicBezTo>
                  <a:cubicBezTo>
                    <a:pt x="2568762" y="1774805"/>
                    <a:pt x="2579511" y="1792111"/>
                    <a:pt x="2590800" y="1809044"/>
                  </a:cubicBezTo>
                  <a:cubicBezTo>
                    <a:pt x="2626041" y="1950012"/>
                    <a:pt x="2583130" y="1810636"/>
                    <a:pt x="2641600" y="1927577"/>
                  </a:cubicBezTo>
                  <a:cubicBezTo>
                    <a:pt x="2649582" y="1943542"/>
                    <a:pt x="2648632" y="1963525"/>
                    <a:pt x="2658533" y="1978377"/>
                  </a:cubicBezTo>
                  <a:cubicBezTo>
                    <a:pt x="2671817" y="1998302"/>
                    <a:pt x="2695414" y="2009690"/>
                    <a:pt x="2709333" y="2029177"/>
                  </a:cubicBezTo>
                  <a:cubicBezTo>
                    <a:pt x="2774722" y="2120722"/>
                    <a:pt x="2702607" y="2083380"/>
                    <a:pt x="2794000" y="2113844"/>
                  </a:cubicBezTo>
                  <a:cubicBezTo>
                    <a:pt x="2845021" y="2147858"/>
                    <a:pt x="2852374" y="2155795"/>
                    <a:pt x="2912533" y="2181577"/>
                  </a:cubicBezTo>
                  <a:cubicBezTo>
                    <a:pt x="2928939" y="2188608"/>
                    <a:pt x="2947084" y="2191125"/>
                    <a:pt x="2963333" y="2198511"/>
                  </a:cubicBezTo>
                  <a:cubicBezTo>
                    <a:pt x="3009293" y="2219402"/>
                    <a:pt x="3049295" y="2256343"/>
                    <a:pt x="3098800" y="2266244"/>
                  </a:cubicBezTo>
                  <a:cubicBezTo>
                    <a:pt x="3148504" y="2276185"/>
                    <a:pt x="3188700" y="2280583"/>
                    <a:pt x="3234266" y="2300111"/>
                  </a:cubicBezTo>
                  <a:cubicBezTo>
                    <a:pt x="3257468" y="2310055"/>
                    <a:pt x="3278053" y="2325995"/>
                    <a:pt x="3302000" y="2333977"/>
                  </a:cubicBezTo>
                  <a:cubicBezTo>
                    <a:pt x="3346157" y="2348696"/>
                    <a:pt x="3394250" y="2350557"/>
                    <a:pt x="3437466" y="2367844"/>
                  </a:cubicBezTo>
                  <a:cubicBezTo>
                    <a:pt x="3465688" y="2379133"/>
                    <a:pt x="3493296" y="2392099"/>
                    <a:pt x="3522133" y="2401711"/>
                  </a:cubicBezTo>
                  <a:cubicBezTo>
                    <a:pt x="3551028" y="2411343"/>
                    <a:pt x="3649608" y="2431742"/>
                    <a:pt x="3674533" y="2435577"/>
                  </a:cubicBezTo>
                  <a:cubicBezTo>
                    <a:pt x="3735068" y="2444890"/>
                    <a:pt x="3905898" y="2463166"/>
                    <a:pt x="3962400" y="2469444"/>
                  </a:cubicBezTo>
                  <a:cubicBezTo>
                    <a:pt x="4103511" y="2463800"/>
                    <a:pt x="4244868" y="2462573"/>
                    <a:pt x="4385733" y="2452511"/>
                  </a:cubicBezTo>
                  <a:cubicBezTo>
                    <a:pt x="4403537" y="2451239"/>
                    <a:pt x="4419370" y="2440481"/>
                    <a:pt x="4436533" y="2435577"/>
                  </a:cubicBezTo>
                  <a:cubicBezTo>
                    <a:pt x="4458910" y="2429183"/>
                    <a:pt x="4481688" y="2424288"/>
                    <a:pt x="4504266" y="2418644"/>
                  </a:cubicBezTo>
                  <a:cubicBezTo>
                    <a:pt x="4521199" y="2401711"/>
                    <a:pt x="4536669" y="2383175"/>
                    <a:pt x="4555066" y="2367844"/>
                  </a:cubicBezTo>
                  <a:cubicBezTo>
                    <a:pt x="4570700" y="2354815"/>
                    <a:pt x="4595080" y="2351235"/>
                    <a:pt x="4605866" y="2333977"/>
                  </a:cubicBezTo>
                  <a:cubicBezTo>
                    <a:pt x="4624786" y="2303705"/>
                    <a:pt x="4628444" y="2266244"/>
                    <a:pt x="4639733" y="2232377"/>
                  </a:cubicBezTo>
                  <a:lnTo>
                    <a:pt x="4656666" y="2181577"/>
                  </a:lnTo>
                  <a:cubicBezTo>
                    <a:pt x="4645377" y="2051755"/>
                    <a:pt x="4640605" y="1921201"/>
                    <a:pt x="4622800" y="1792111"/>
                  </a:cubicBezTo>
                  <a:cubicBezTo>
                    <a:pt x="4617922" y="1756747"/>
                    <a:pt x="4608735" y="1720214"/>
                    <a:pt x="4588933" y="1690511"/>
                  </a:cubicBezTo>
                  <a:cubicBezTo>
                    <a:pt x="4541782" y="1619786"/>
                    <a:pt x="4569457" y="1654102"/>
                    <a:pt x="4504266" y="1588911"/>
                  </a:cubicBezTo>
                  <a:cubicBezTo>
                    <a:pt x="4473219" y="1495769"/>
                    <a:pt x="4505989" y="1579226"/>
                    <a:pt x="4453466" y="1487311"/>
                  </a:cubicBezTo>
                  <a:cubicBezTo>
                    <a:pt x="4367530" y="1336922"/>
                    <a:pt x="4468245" y="1492543"/>
                    <a:pt x="4385733" y="1368777"/>
                  </a:cubicBezTo>
                  <a:cubicBezTo>
                    <a:pt x="4380089" y="1346199"/>
                    <a:pt x="4375487" y="1323335"/>
                    <a:pt x="4368800" y="1301044"/>
                  </a:cubicBezTo>
                  <a:cubicBezTo>
                    <a:pt x="4358542" y="1266851"/>
                    <a:pt x="4343591" y="1234077"/>
                    <a:pt x="4334933" y="1199444"/>
                  </a:cubicBezTo>
                  <a:cubicBezTo>
                    <a:pt x="4316413" y="1125364"/>
                    <a:pt x="4323488" y="1132849"/>
                    <a:pt x="4284133" y="1063977"/>
                  </a:cubicBezTo>
                  <a:cubicBezTo>
                    <a:pt x="4274036" y="1046307"/>
                    <a:pt x="4266158" y="1025890"/>
                    <a:pt x="4250266" y="1013177"/>
                  </a:cubicBezTo>
                  <a:cubicBezTo>
                    <a:pt x="4236328" y="1002027"/>
                    <a:pt x="4216399" y="1001888"/>
                    <a:pt x="4199466" y="996244"/>
                  </a:cubicBezTo>
                  <a:cubicBezTo>
                    <a:pt x="4162014" y="958792"/>
                    <a:pt x="4138376" y="941796"/>
                    <a:pt x="4114800" y="894644"/>
                  </a:cubicBezTo>
                  <a:cubicBezTo>
                    <a:pt x="4065789" y="796621"/>
                    <a:pt x="4143363" y="889341"/>
                    <a:pt x="4047066" y="793044"/>
                  </a:cubicBezTo>
                  <a:cubicBezTo>
                    <a:pt x="4059254" y="719920"/>
                    <a:pt x="4058515" y="638657"/>
                    <a:pt x="4131733" y="589844"/>
                  </a:cubicBezTo>
                  <a:cubicBezTo>
                    <a:pt x="4148666" y="578555"/>
                    <a:pt x="4163936" y="564242"/>
                    <a:pt x="4182533" y="555977"/>
                  </a:cubicBezTo>
                  <a:cubicBezTo>
                    <a:pt x="4215155" y="541479"/>
                    <a:pt x="4284133" y="522111"/>
                    <a:pt x="4284133" y="522111"/>
                  </a:cubicBezTo>
                  <a:cubicBezTo>
                    <a:pt x="4442177" y="527755"/>
                    <a:pt x="4600449" y="528862"/>
                    <a:pt x="4758266" y="539044"/>
                  </a:cubicBezTo>
                  <a:cubicBezTo>
                    <a:pt x="4802520" y="541899"/>
                    <a:pt x="4847471" y="581638"/>
                    <a:pt x="4876800" y="606777"/>
                  </a:cubicBezTo>
                  <a:cubicBezTo>
                    <a:pt x="4894982" y="622362"/>
                    <a:pt x="4912898" y="638674"/>
                    <a:pt x="4927600" y="657577"/>
                  </a:cubicBezTo>
                  <a:cubicBezTo>
                    <a:pt x="4952589" y="689706"/>
                    <a:pt x="4969906" y="727393"/>
                    <a:pt x="4995333" y="759177"/>
                  </a:cubicBezTo>
                  <a:cubicBezTo>
                    <a:pt x="5065295" y="846631"/>
                    <a:pt x="5059576" y="801576"/>
                    <a:pt x="5113866" y="894644"/>
                  </a:cubicBezTo>
                  <a:cubicBezTo>
                    <a:pt x="5223687" y="1082907"/>
                    <a:pt x="5131018" y="979529"/>
                    <a:pt x="5232400" y="1080911"/>
                  </a:cubicBezTo>
                  <a:lnTo>
                    <a:pt x="5300133" y="1216377"/>
                  </a:lnTo>
                  <a:cubicBezTo>
                    <a:pt x="5311422" y="1238955"/>
                    <a:pt x="5319998" y="1263107"/>
                    <a:pt x="5334000" y="1284111"/>
                  </a:cubicBezTo>
                  <a:cubicBezTo>
                    <a:pt x="5345289" y="1301044"/>
                    <a:pt x="5357769" y="1317241"/>
                    <a:pt x="5367866" y="1334911"/>
                  </a:cubicBezTo>
                  <a:cubicBezTo>
                    <a:pt x="5427300" y="1438920"/>
                    <a:pt x="5369789" y="1370700"/>
                    <a:pt x="5452533" y="1453444"/>
                  </a:cubicBezTo>
                  <a:cubicBezTo>
                    <a:pt x="5458177" y="1470377"/>
                    <a:pt x="5462435" y="1487838"/>
                    <a:pt x="5469466" y="1504244"/>
                  </a:cubicBezTo>
                  <a:cubicBezTo>
                    <a:pt x="5479410" y="1527446"/>
                    <a:pt x="5494706" y="1548254"/>
                    <a:pt x="5503333" y="1571977"/>
                  </a:cubicBezTo>
                  <a:cubicBezTo>
                    <a:pt x="5517376" y="1610595"/>
                    <a:pt x="5525392" y="1651152"/>
                    <a:pt x="5537200" y="1690511"/>
                  </a:cubicBezTo>
                  <a:cubicBezTo>
                    <a:pt x="5548193" y="1727154"/>
                    <a:pt x="5573988" y="1797953"/>
                    <a:pt x="5588000" y="1825977"/>
                  </a:cubicBezTo>
                  <a:cubicBezTo>
                    <a:pt x="5602719" y="1855415"/>
                    <a:pt x="5621867" y="1882422"/>
                    <a:pt x="5638800" y="1910644"/>
                  </a:cubicBezTo>
                  <a:cubicBezTo>
                    <a:pt x="5644444" y="1933222"/>
                    <a:pt x="5648374" y="1956299"/>
                    <a:pt x="5655733" y="1978377"/>
                  </a:cubicBezTo>
                  <a:cubicBezTo>
                    <a:pt x="5665345" y="2007214"/>
                    <a:pt x="5680866" y="2033930"/>
                    <a:pt x="5689600" y="2063044"/>
                  </a:cubicBezTo>
                  <a:cubicBezTo>
                    <a:pt x="5698474" y="2092626"/>
                    <a:pt x="5719447" y="2225196"/>
                    <a:pt x="5723466" y="2249311"/>
                  </a:cubicBezTo>
                  <a:cubicBezTo>
                    <a:pt x="5729111" y="2362200"/>
                    <a:pt x="5740400" y="2474947"/>
                    <a:pt x="5740400" y="2587977"/>
                  </a:cubicBezTo>
                  <a:cubicBezTo>
                    <a:pt x="5740400" y="2598583"/>
                    <a:pt x="5729276" y="3006779"/>
                    <a:pt x="5706533" y="3112911"/>
                  </a:cubicBezTo>
                  <a:cubicBezTo>
                    <a:pt x="5700164" y="3142632"/>
                    <a:pt x="5683054" y="3169011"/>
                    <a:pt x="5672666" y="3197577"/>
                  </a:cubicBezTo>
                  <a:cubicBezTo>
                    <a:pt x="5631872" y="3309761"/>
                    <a:pt x="5658883" y="3274447"/>
                    <a:pt x="5604933" y="3349977"/>
                  </a:cubicBezTo>
                  <a:cubicBezTo>
                    <a:pt x="5588529" y="3372943"/>
                    <a:pt x="5575814" y="3399643"/>
                    <a:pt x="5554133" y="3417711"/>
                  </a:cubicBezTo>
                  <a:cubicBezTo>
                    <a:pt x="5537690" y="3431413"/>
                    <a:pt x="5421409" y="3451028"/>
                    <a:pt x="5418666" y="3451577"/>
                  </a:cubicBezTo>
                  <a:cubicBezTo>
                    <a:pt x="5194024" y="3563900"/>
                    <a:pt x="5474543" y="3427630"/>
                    <a:pt x="5300133" y="3502377"/>
                  </a:cubicBezTo>
                  <a:cubicBezTo>
                    <a:pt x="5276931" y="3512321"/>
                    <a:pt x="5256035" y="3527381"/>
                    <a:pt x="5232400" y="3536244"/>
                  </a:cubicBezTo>
                  <a:cubicBezTo>
                    <a:pt x="5210609" y="3544416"/>
                    <a:pt x="5187043" y="3546783"/>
                    <a:pt x="5164666" y="3553177"/>
                  </a:cubicBezTo>
                  <a:cubicBezTo>
                    <a:pt x="4994606" y="3601766"/>
                    <a:pt x="5257891" y="3534105"/>
                    <a:pt x="5046133" y="3587044"/>
                  </a:cubicBezTo>
                  <a:lnTo>
                    <a:pt x="4284133" y="3570111"/>
                  </a:lnTo>
                  <a:cubicBezTo>
                    <a:pt x="4244250" y="3568577"/>
                    <a:pt x="4205239" y="3557840"/>
                    <a:pt x="4165600" y="3553177"/>
                  </a:cubicBezTo>
                  <a:cubicBezTo>
                    <a:pt x="4109262" y="3546549"/>
                    <a:pt x="4052711" y="3541888"/>
                    <a:pt x="3996266" y="3536244"/>
                  </a:cubicBezTo>
                  <a:cubicBezTo>
                    <a:pt x="3973688" y="3530600"/>
                    <a:pt x="3951354" y="3523875"/>
                    <a:pt x="3928533" y="3519311"/>
                  </a:cubicBezTo>
                  <a:cubicBezTo>
                    <a:pt x="3894866" y="3512578"/>
                    <a:pt x="3860242" y="3510704"/>
                    <a:pt x="3826933" y="3502377"/>
                  </a:cubicBezTo>
                  <a:cubicBezTo>
                    <a:pt x="3792300" y="3493719"/>
                    <a:pt x="3759876" y="3477522"/>
                    <a:pt x="3725333" y="3468511"/>
                  </a:cubicBezTo>
                  <a:cubicBezTo>
                    <a:pt x="3690064" y="3459311"/>
                    <a:pt x="3410278" y="3399534"/>
                    <a:pt x="3318933" y="3366911"/>
                  </a:cubicBezTo>
                  <a:cubicBezTo>
                    <a:pt x="3006314" y="3255262"/>
                    <a:pt x="3391160" y="3370614"/>
                    <a:pt x="3081866" y="3282244"/>
                  </a:cubicBezTo>
                  <a:cubicBezTo>
                    <a:pt x="2969003" y="3214525"/>
                    <a:pt x="2976945" y="3216347"/>
                    <a:pt x="2827866" y="3146777"/>
                  </a:cubicBezTo>
                  <a:cubicBezTo>
                    <a:pt x="2800322" y="3133923"/>
                    <a:pt x="2770976" y="3125256"/>
                    <a:pt x="2743200" y="3112911"/>
                  </a:cubicBezTo>
                  <a:cubicBezTo>
                    <a:pt x="2617652" y="3057112"/>
                    <a:pt x="2729005" y="3096890"/>
                    <a:pt x="2624666" y="3062111"/>
                  </a:cubicBezTo>
                  <a:cubicBezTo>
                    <a:pt x="2479080" y="2965053"/>
                    <a:pt x="2663280" y="3081418"/>
                    <a:pt x="2523066" y="3011311"/>
                  </a:cubicBezTo>
                  <a:cubicBezTo>
                    <a:pt x="2504863" y="3002210"/>
                    <a:pt x="2489936" y="2987541"/>
                    <a:pt x="2472266" y="2977444"/>
                  </a:cubicBezTo>
                  <a:cubicBezTo>
                    <a:pt x="2413676" y="2943964"/>
                    <a:pt x="2410726" y="2945641"/>
                    <a:pt x="2353733" y="2926644"/>
                  </a:cubicBezTo>
                  <a:cubicBezTo>
                    <a:pt x="2197844" y="2822717"/>
                    <a:pt x="2440519" y="2989298"/>
                    <a:pt x="2235200" y="2825044"/>
                  </a:cubicBezTo>
                  <a:cubicBezTo>
                    <a:pt x="2203417" y="2799617"/>
                    <a:pt x="2167939" y="2779163"/>
                    <a:pt x="2133600" y="2757311"/>
                  </a:cubicBezTo>
                  <a:cubicBezTo>
                    <a:pt x="2105833" y="2739641"/>
                    <a:pt x="2048933" y="2706511"/>
                    <a:pt x="2048933" y="2706511"/>
                  </a:cubicBezTo>
                  <a:cubicBezTo>
                    <a:pt x="2026355" y="2678289"/>
                    <a:pt x="2002885" y="2650758"/>
                    <a:pt x="1981200" y="2621844"/>
                  </a:cubicBezTo>
                  <a:cubicBezTo>
                    <a:pt x="1968989" y="2605563"/>
                    <a:pt x="1961724" y="2585435"/>
                    <a:pt x="1947333" y="2571044"/>
                  </a:cubicBezTo>
                  <a:cubicBezTo>
                    <a:pt x="1932942" y="2556653"/>
                    <a:pt x="1913466" y="2548466"/>
                    <a:pt x="1896533" y="2537177"/>
                  </a:cubicBezTo>
                  <a:cubicBezTo>
                    <a:pt x="1885244" y="2520244"/>
                    <a:pt x="1873592" y="2503547"/>
                    <a:pt x="1862666" y="2486377"/>
                  </a:cubicBezTo>
                  <a:cubicBezTo>
                    <a:pt x="1834078" y="2441453"/>
                    <a:pt x="1778000" y="2350911"/>
                    <a:pt x="1778000" y="2350911"/>
                  </a:cubicBezTo>
                  <a:cubicBezTo>
                    <a:pt x="1772576" y="2329214"/>
                    <a:pt x="1756278" y="2256667"/>
                    <a:pt x="1744133" y="2232377"/>
                  </a:cubicBezTo>
                  <a:cubicBezTo>
                    <a:pt x="1735032" y="2214174"/>
                    <a:pt x="1720363" y="2199247"/>
                    <a:pt x="1710266" y="2181577"/>
                  </a:cubicBezTo>
                  <a:cubicBezTo>
                    <a:pt x="1697742" y="2159660"/>
                    <a:pt x="1686652" y="2136911"/>
                    <a:pt x="1676400" y="2113844"/>
                  </a:cubicBezTo>
                  <a:cubicBezTo>
                    <a:pt x="1621168" y="1989572"/>
                    <a:pt x="1668638" y="2068334"/>
                    <a:pt x="1608666" y="1978377"/>
                  </a:cubicBezTo>
                  <a:cubicBezTo>
                    <a:pt x="1569841" y="1861901"/>
                    <a:pt x="1622945" y="2003366"/>
                    <a:pt x="1540933" y="1859844"/>
                  </a:cubicBezTo>
                  <a:cubicBezTo>
                    <a:pt x="1532077" y="1844346"/>
                    <a:pt x="1531982" y="1825009"/>
                    <a:pt x="1524000" y="1809044"/>
                  </a:cubicBezTo>
                  <a:cubicBezTo>
                    <a:pt x="1514899" y="1790841"/>
                    <a:pt x="1502103" y="1774703"/>
                    <a:pt x="1490133" y="1758244"/>
                  </a:cubicBezTo>
                  <a:cubicBezTo>
                    <a:pt x="1459279" y="1715820"/>
                    <a:pt x="1377588" y="1595607"/>
                    <a:pt x="1320800" y="1555044"/>
                  </a:cubicBezTo>
                  <a:cubicBezTo>
                    <a:pt x="1291247" y="1533934"/>
                    <a:pt x="1155493" y="1521752"/>
                    <a:pt x="1151466" y="1521177"/>
                  </a:cubicBezTo>
                  <a:cubicBezTo>
                    <a:pt x="1128888" y="1509888"/>
                    <a:pt x="1107368" y="1496174"/>
                    <a:pt x="1083733" y="1487311"/>
                  </a:cubicBezTo>
                  <a:cubicBezTo>
                    <a:pt x="969183" y="1444354"/>
                    <a:pt x="1060705" y="1494374"/>
                    <a:pt x="965200" y="1453444"/>
                  </a:cubicBezTo>
                  <a:cubicBezTo>
                    <a:pt x="941998" y="1443500"/>
                    <a:pt x="921414" y="1427560"/>
                    <a:pt x="897466" y="1419577"/>
                  </a:cubicBezTo>
                  <a:cubicBezTo>
                    <a:pt x="864862" y="1408709"/>
                    <a:pt x="738920" y="1392108"/>
                    <a:pt x="711200" y="1385711"/>
                  </a:cubicBezTo>
                  <a:cubicBezTo>
                    <a:pt x="671160" y="1376471"/>
                    <a:pt x="632310" y="1362656"/>
                    <a:pt x="592666" y="1351844"/>
                  </a:cubicBezTo>
                  <a:cubicBezTo>
                    <a:pt x="570214" y="1345721"/>
                    <a:pt x="547011" y="1342270"/>
                    <a:pt x="524933" y="1334911"/>
                  </a:cubicBezTo>
                  <a:cubicBezTo>
                    <a:pt x="481385" y="1320395"/>
                    <a:pt x="413842" y="1290782"/>
                    <a:pt x="372533" y="1267177"/>
                  </a:cubicBezTo>
                  <a:cubicBezTo>
                    <a:pt x="280622" y="1214657"/>
                    <a:pt x="364071" y="1247424"/>
                    <a:pt x="270933" y="1216377"/>
                  </a:cubicBezTo>
                  <a:lnTo>
                    <a:pt x="169333" y="1063977"/>
                  </a:lnTo>
                  <a:cubicBezTo>
                    <a:pt x="138784" y="1018153"/>
                    <a:pt x="123085" y="999157"/>
                    <a:pt x="101600" y="945444"/>
                  </a:cubicBezTo>
                  <a:cubicBezTo>
                    <a:pt x="101590" y="945419"/>
                    <a:pt x="59271" y="818457"/>
                    <a:pt x="50800" y="793044"/>
                  </a:cubicBezTo>
                  <a:lnTo>
                    <a:pt x="33866" y="742244"/>
                  </a:lnTo>
                  <a:cubicBezTo>
                    <a:pt x="28222" y="708377"/>
                    <a:pt x="23075" y="674424"/>
                    <a:pt x="16933" y="640644"/>
                  </a:cubicBezTo>
                  <a:cubicBezTo>
                    <a:pt x="11785" y="612327"/>
                    <a:pt x="0" y="584758"/>
                    <a:pt x="0" y="555977"/>
                  </a:cubicBezTo>
                  <a:cubicBezTo>
                    <a:pt x="0" y="505147"/>
                    <a:pt x="5890" y="318543"/>
                    <a:pt x="50800" y="251177"/>
                  </a:cubicBezTo>
                  <a:cubicBezTo>
                    <a:pt x="62089" y="234244"/>
                    <a:pt x="75565" y="218580"/>
                    <a:pt x="84666" y="200377"/>
                  </a:cubicBezTo>
                  <a:cubicBezTo>
                    <a:pt x="125561" y="118587"/>
                    <a:pt x="66767" y="172799"/>
                    <a:pt x="152400" y="115711"/>
                  </a:cubicBezTo>
                  <a:cubicBezTo>
                    <a:pt x="223264" y="9415"/>
                    <a:pt x="115711" y="28222"/>
                    <a:pt x="203200" y="14111"/>
                  </a:cubicBezTo>
                  <a:close/>
                </a:path>
              </a:pathLst>
            </a:custGeom>
            <a:solidFill>
              <a:srgbClr val="0000FF">
                <a:alpha val="10000"/>
              </a:srgbClr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1333" y="321731"/>
              <a:ext cx="313266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i="1" dirty="0" smtClean="0">
                  <a:solidFill>
                    <a:srgbClr val="0000FF"/>
                  </a:solidFill>
                </a:rPr>
                <a:t>1 bit error (one 0)</a:t>
              </a:r>
              <a:br>
                <a:rPr lang="en-US" sz="3200" i="1" dirty="0" smtClean="0">
                  <a:solidFill>
                    <a:srgbClr val="0000FF"/>
                  </a:solidFill>
                </a:rPr>
              </a:br>
              <a:r>
                <a:rPr lang="en-US" sz="3200" i="1" dirty="0" smtClean="0">
                  <a:solidFill>
                    <a:srgbClr val="0000FF"/>
                  </a:solidFill>
                </a:rPr>
                <a:t>Nearest 1111</a:t>
              </a:r>
              <a:endParaRPr lang="en-US" sz="3200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24221" y="1856238"/>
            <a:ext cx="7884482" cy="4727065"/>
            <a:chOff x="1424221" y="1856238"/>
            <a:chExt cx="7884482" cy="4727065"/>
          </a:xfrm>
        </p:grpSpPr>
        <p:sp>
          <p:nvSpPr>
            <p:cNvPr id="21" name="Freeform 20"/>
            <p:cNvSpPr/>
            <p:nvPr/>
          </p:nvSpPr>
          <p:spPr>
            <a:xfrm>
              <a:off x="1424221" y="1856238"/>
              <a:ext cx="6101881" cy="3376162"/>
            </a:xfrm>
            <a:custGeom>
              <a:avLst/>
              <a:gdLst>
                <a:gd name="connsiteX0" fmla="*/ 743246 w 6101881"/>
                <a:gd name="connsiteY0" fmla="*/ 1699762 h 3376162"/>
                <a:gd name="connsiteX1" fmla="*/ 658579 w 6101881"/>
                <a:gd name="connsiteY1" fmla="*/ 1581229 h 3376162"/>
                <a:gd name="connsiteX2" fmla="*/ 607779 w 6101881"/>
                <a:gd name="connsiteY2" fmla="*/ 1547362 h 3376162"/>
                <a:gd name="connsiteX3" fmla="*/ 556979 w 6101881"/>
                <a:gd name="connsiteY3" fmla="*/ 1496562 h 3376162"/>
                <a:gd name="connsiteX4" fmla="*/ 506179 w 6101881"/>
                <a:gd name="connsiteY4" fmla="*/ 1479629 h 3376162"/>
                <a:gd name="connsiteX5" fmla="*/ 370712 w 6101881"/>
                <a:gd name="connsiteY5" fmla="*/ 1378029 h 3376162"/>
                <a:gd name="connsiteX6" fmla="*/ 302979 w 6101881"/>
                <a:gd name="connsiteY6" fmla="*/ 1259495 h 3376162"/>
                <a:gd name="connsiteX7" fmla="*/ 252179 w 6101881"/>
                <a:gd name="connsiteY7" fmla="*/ 1208695 h 3376162"/>
                <a:gd name="connsiteX8" fmla="*/ 218312 w 6101881"/>
                <a:gd name="connsiteY8" fmla="*/ 1157895 h 3376162"/>
                <a:gd name="connsiteX9" fmla="*/ 167512 w 6101881"/>
                <a:gd name="connsiteY9" fmla="*/ 1090162 h 3376162"/>
                <a:gd name="connsiteX10" fmla="*/ 116712 w 6101881"/>
                <a:gd name="connsiteY10" fmla="*/ 954695 h 3376162"/>
                <a:gd name="connsiteX11" fmla="*/ 82846 w 6101881"/>
                <a:gd name="connsiteY11" fmla="*/ 903895 h 3376162"/>
                <a:gd name="connsiteX12" fmla="*/ 15112 w 6101881"/>
                <a:gd name="connsiteY12" fmla="*/ 768429 h 3376162"/>
                <a:gd name="connsiteX13" fmla="*/ 32046 w 6101881"/>
                <a:gd name="connsiteY13" fmla="*/ 649895 h 3376162"/>
                <a:gd name="connsiteX14" fmla="*/ 65912 w 6101881"/>
                <a:gd name="connsiteY14" fmla="*/ 599095 h 3376162"/>
                <a:gd name="connsiteX15" fmla="*/ 116712 w 6101881"/>
                <a:gd name="connsiteY15" fmla="*/ 565229 h 3376162"/>
                <a:gd name="connsiteX16" fmla="*/ 319912 w 6101881"/>
                <a:gd name="connsiteY16" fmla="*/ 531362 h 3376162"/>
                <a:gd name="connsiteX17" fmla="*/ 607779 w 6101881"/>
                <a:gd name="connsiteY17" fmla="*/ 548295 h 3376162"/>
                <a:gd name="connsiteX18" fmla="*/ 709379 w 6101881"/>
                <a:gd name="connsiteY18" fmla="*/ 582162 h 3376162"/>
                <a:gd name="connsiteX19" fmla="*/ 827912 w 6101881"/>
                <a:gd name="connsiteY19" fmla="*/ 666829 h 3376162"/>
                <a:gd name="connsiteX20" fmla="*/ 861779 w 6101881"/>
                <a:gd name="connsiteY20" fmla="*/ 717629 h 3376162"/>
                <a:gd name="connsiteX21" fmla="*/ 912579 w 6101881"/>
                <a:gd name="connsiteY21" fmla="*/ 751495 h 3376162"/>
                <a:gd name="connsiteX22" fmla="*/ 963379 w 6101881"/>
                <a:gd name="connsiteY22" fmla="*/ 802295 h 3376162"/>
                <a:gd name="connsiteX23" fmla="*/ 1031112 w 6101881"/>
                <a:gd name="connsiteY23" fmla="*/ 853095 h 3376162"/>
                <a:gd name="connsiteX24" fmla="*/ 1081912 w 6101881"/>
                <a:gd name="connsiteY24" fmla="*/ 920829 h 3376162"/>
                <a:gd name="connsiteX25" fmla="*/ 1200446 w 6101881"/>
                <a:gd name="connsiteY25" fmla="*/ 1039362 h 3376162"/>
                <a:gd name="connsiteX26" fmla="*/ 1268179 w 6101881"/>
                <a:gd name="connsiteY26" fmla="*/ 1124029 h 3376162"/>
                <a:gd name="connsiteX27" fmla="*/ 1352846 w 6101881"/>
                <a:gd name="connsiteY27" fmla="*/ 1174829 h 3376162"/>
                <a:gd name="connsiteX28" fmla="*/ 1488312 w 6101881"/>
                <a:gd name="connsiteY28" fmla="*/ 1242562 h 3376162"/>
                <a:gd name="connsiteX29" fmla="*/ 1623779 w 6101881"/>
                <a:gd name="connsiteY29" fmla="*/ 1327229 h 3376162"/>
                <a:gd name="connsiteX30" fmla="*/ 1776179 w 6101881"/>
                <a:gd name="connsiteY30" fmla="*/ 1411895 h 3376162"/>
                <a:gd name="connsiteX31" fmla="*/ 1928579 w 6101881"/>
                <a:gd name="connsiteY31" fmla="*/ 1496562 h 3376162"/>
                <a:gd name="connsiteX32" fmla="*/ 2030179 w 6101881"/>
                <a:gd name="connsiteY32" fmla="*/ 1564295 h 3376162"/>
                <a:gd name="connsiteX33" fmla="*/ 2114846 w 6101881"/>
                <a:gd name="connsiteY33" fmla="*/ 1615095 h 3376162"/>
                <a:gd name="connsiteX34" fmla="*/ 2165646 w 6101881"/>
                <a:gd name="connsiteY34" fmla="*/ 1648962 h 3376162"/>
                <a:gd name="connsiteX35" fmla="*/ 2267246 w 6101881"/>
                <a:gd name="connsiteY35" fmla="*/ 1682829 h 3376162"/>
                <a:gd name="connsiteX36" fmla="*/ 2436579 w 6101881"/>
                <a:gd name="connsiteY36" fmla="*/ 1784429 h 3376162"/>
                <a:gd name="connsiteX37" fmla="*/ 2487379 w 6101881"/>
                <a:gd name="connsiteY37" fmla="*/ 1801362 h 3376162"/>
                <a:gd name="connsiteX38" fmla="*/ 2961512 w 6101881"/>
                <a:gd name="connsiteY38" fmla="*/ 1767495 h 3376162"/>
                <a:gd name="connsiteX39" fmla="*/ 3130846 w 6101881"/>
                <a:gd name="connsiteY39" fmla="*/ 1665895 h 3376162"/>
                <a:gd name="connsiteX40" fmla="*/ 3181646 w 6101881"/>
                <a:gd name="connsiteY40" fmla="*/ 1632029 h 3376162"/>
                <a:gd name="connsiteX41" fmla="*/ 3232446 w 6101881"/>
                <a:gd name="connsiteY41" fmla="*/ 1598162 h 3376162"/>
                <a:gd name="connsiteX42" fmla="*/ 3266312 w 6101881"/>
                <a:gd name="connsiteY42" fmla="*/ 1530429 h 3376162"/>
                <a:gd name="connsiteX43" fmla="*/ 3300179 w 6101881"/>
                <a:gd name="connsiteY43" fmla="*/ 1428829 h 3376162"/>
                <a:gd name="connsiteX44" fmla="*/ 3266312 w 6101881"/>
                <a:gd name="connsiteY44" fmla="*/ 1344162 h 3376162"/>
                <a:gd name="connsiteX45" fmla="*/ 3215512 w 6101881"/>
                <a:gd name="connsiteY45" fmla="*/ 1310295 h 3376162"/>
                <a:gd name="connsiteX46" fmla="*/ 3147779 w 6101881"/>
                <a:gd name="connsiteY46" fmla="*/ 1225629 h 3376162"/>
                <a:gd name="connsiteX47" fmla="*/ 3113912 w 6101881"/>
                <a:gd name="connsiteY47" fmla="*/ 1157895 h 3376162"/>
                <a:gd name="connsiteX48" fmla="*/ 3096979 w 6101881"/>
                <a:gd name="connsiteY48" fmla="*/ 1090162 h 3376162"/>
                <a:gd name="connsiteX49" fmla="*/ 2978446 w 6101881"/>
                <a:gd name="connsiteY49" fmla="*/ 1005495 h 3376162"/>
                <a:gd name="connsiteX50" fmla="*/ 2961512 w 6101881"/>
                <a:gd name="connsiteY50" fmla="*/ 954695 h 3376162"/>
                <a:gd name="connsiteX51" fmla="*/ 2910712 w 6101881"/>
                <a:gd name="connsiteY51" fmla="*/ 886962 h 3376162"/>
                <a:gd name="connsiteX52" fmla="*/ 2893779 w 6101881"/>
                <a:gd name="connsiteY52" fmla="*/ 802295 h 3376162"/>
                <a:gd name="connsiteX53" fmla="*/ 2893779 w 6101881"/>
                <a:gd name="connsiteY53" fmla="*/ 395895 h 3376162"/>
                <a:gd name="connsiteX54" fmla="*/ 2910712 w 6101881"/>
                <a:gd name="connsiteY54" fmla="*/ 345095 h 3376162"/>
                <a:gd name="connsiteX55" fmla="*/ 2961512 w 6101881"/>
                <a:gd name="connsiteY55" fmla="*/ 311229 h 3376162"/>
                <a:gd name="connsiteX56" fmla="*/ 2995379 w 6101881"/>
                <a:gd name="connsiteY56" fmla="*/ 260429 h 3376162"/>
                <a:gd name="connsiteX57" fmla="*/ 3046179 w 6101881"/>
                <a:gd name="connsiteY57" fmla="*/ 243495 h 3376162"/>
                <a:gd name="connsiteX58" fmla="*/ 3147779 w 6101881"/>
                <a:gd name="connsiteY58" fmla="*/ 175762 h 3376162"/>
                <a:gd name="connsiteX59" fmla="*/ 3147779 w 6101881"/>
                <a:gd name="connsiteY59" fmla="*/ 175762 h 3376162"/>
                <a:gd name="connsiteX60" fmla="*/ 3249379 w 6101881"/>
                <a:gd name="connsiteY60" fmla="*/ 91095 h 3376162"/>
                <a:gd name="connsiteX61" fmla="*/ 3283246 w 6101881"/>
                <a:gd name="connsiteY61" fmla="*/ 40295 h 3376162"/>
                <a:gd name="connsiteX62" fmla="*/ 3503379 w 6101881"/>
                <a:gd name="connsiteY62" fmla="*/ 40295 h 3376162"/>
                <a:gd name="connsiteX63" fmla="*/ 3689646 w 6101881"/>
                <a:gd name="connsiteY63" fmla="*/ 108029 h 3376162"/>
                <a:gd name="connsiteX64" fmla="*/ 3791246 w 6101881"/>
                <a:gd name="connsiteY64" fmla="*/ 141895 h 3376162"/>
                <a:gd name="connsiteX65" fmla="*/ 3875912 w 6101881"/>
                <a:gd name="connsiteY65" fmla="*/ 158829 h 3376162"/>
                <a:gd name="connsiteX66" fmla="*/ 3943646 w 6101881"/>
                <a:gd name="connsiteY66" fmla="*/ 209629 h 3376162"/>
                <a:gd name="connsiteX67" fmla="*/ 3994446 w 6101881"/>
                <a:gd name="connsiteY67" fmla="*/ 243495 h 3376162"/>
                <a:gd name="connsiteX68" fmla="*/ 4079112 w 6101881"/>
                <a:gd name="connsiteY68" fmla="*/ 311229 h 3376162"/>
                <a:gd name="connsiteX69" fmla="*/ 4146846 w 6101881"/>
                <a:gd name="connsiteY69" fmla="*/ 345095 h 3376162"/>
                <a:gd name="connsiteX70" fmla="*/ 4248446 w 6101881"/>
                <a:gd name="connsiteY70" fmla="*/ 412829 h 3376162"/>
                <a:gd name="connsiteX71" fmla="*/ 4299246 w 6101881"/>
                <a:gd name="connsiteY71" fmla="*/ 446695 h 3376162"/>
                <a:gd name="connsiteX72" fmla="*/ 4536312 w 6101881"/>
                <a:gd name="connsiteY72" fmla="*/ 582162 h 3376162"/>
                <a:gd name="connsiteX73" fmla="*/ 4620979 w 6101881"/>
                <a:gd name="connsiteY73" fmla="*/ 632962 h 3376162"/>
                <a:gd name="connsiteX74" fmla="*/ 4705646 w 6101881"/>
                <a:gd name="connsiteY74" fmla="*/ 683762 h 3376162"/>
                <a:gd name="connsiteX75" fmla="*/ 4824179 w 6101881"/>
                <a:gd name="connsiteY75" fmla="*/ 768429 h 3376162"/>
                <a:gd name="connsiteX76" fmla="*/ 4874979 w 6101881"/>
                <a:gd name="connsiteY76" fmla="*/ 802295 h 3376162"/>
                <a:gd name="connsiteX77" fmla="*/ 4959646 w 6101881"/>
                <a:gd name="connsiteY77" fmla="*/ 870029 h 3376162"/>
                <a:gd name="connsiteX78" fmla="*/ 5061246 w 6101881"/>
                <a:gd name="connsiteY78" fmla="*/ 937762 h 3376162"/>
                <a:gd name="connsiteX79" fmla="*/ 5162846 w 6101881"/>
                <a:gd name="connsiteY79" fmla="*/ 988562 h 3376162"/>
                <a:gd name="connsiteX80" fmla="*/ 5332179 w 6101881"/>
                <a:gd name="connsiteY80" fmla="*/ 1191762 h 3376162"/>
                <a:gd name="connsiteX81" fmla="*/ 5382979 w 6101881"/>
                <a:gd name="connsiteY81" fmla="*/ 1259495 h 3376162"/>
                <a:gd name="connsiteX82" fmla="*/ 5433779 w 6101881"/>
                <a:gd name="connsiteY82" fmla="*/ 1344162 h 3376162"/>
                <a:gd name="connsiteX83" fmla="*/ 5535379 w 6101881"/>
                <a:gd name="connsiteY83" fmla="*/ 1479629 h 3376162"/>
                <a:gd name="connsiteX84" fmla="*/ 5636979 w 6101881"/>
                <a:gd name="connsiteY84" fmla="*/ 1615095 h 3376162"/>
                <a:gd name="connsiteX85" fmla="*/ 5653912 w 6101881"/>
                <a:gd name="connsiteY85" fmla="*/ 1665895 h 3376162"/>
                <a:gd name="connsiteX86" fmla="*/ 5806312 w 6101881"/>
                <a:gd name="connsiteY86" fmla="*/ 1801362 h 3376162"/>
                <a:gd name="connsiteX87" fmla="*/ 5857112 w 6101881"/>
                <a:gd name="connsiteY87" fmla="*/ 1818295 h 3376162"/>
                <a:gd name="connsiteX88" fmla="*/ 5890979 w 6101881"/>
                <a:gd name="connsiteY88" fmla="*/ 1869095 h 3376162"/>
                <a:gd name="connsiteX89" fmla="*/ 5907912 w 6101881"/>
                <a:gd name="connsiteY89" fmla="*/ 1919895 h 3376162"/>
                <a:gd name="connsiteX90" fmla="*/ 5992579 w 6101881"/>
                <a:gd name="connsiteY90" fmla="*/ 2055362 h 3376162"/>
                <a:gd name="connsiteX91" fmla="*/ 6026446 w 6101881"/>
                <a:gd name="connsiteY91" fmla="*/ 2173895 h 3376162"/>
                <a:gd name="connsiteX92" fmla="*/ 6094179 w 6101881"/>
                <a:gd name="connsiteY92" fmla="*/ 2343229 h 3376162"/>
                <a:gd name="connsiteX93" fmla="*/ 6077246 w 6101881"/>
                <a:gd name="connsiteY93" fmla="*/ 2546429 h 3376162"/>
                <a:gd name="connsiteX94" fmla="*/ 5924846 w 6101881"/>
                <a:gd name="connsiteY94" fmla="*/ 2681895 h 3376162"/>
                <a:gd name="connsiteX95" fmla="*/ 5874046 w 6101881"/>
                <a:gd name="connsiteY95" fmla="*/ 2698829 h 3376162"/>
                <a:gd name="connsiteX96" fmla="*/ 5772446 w 6101881"/>
                <a:gd name="connsiteY96" fmla="*/ 2749629 h 3376162"/>
                <a:gd name="connsiteX97" fmla="*/ 5620046 w 6101881"/>
                <a:gd name="connsiteY97" fmla="*/ 2715762 h 3376162"/>
                <a:gd name="connsiteX98" fmla="*/ 5552312 w 6101881"/>
                <a:gd name="connsiteY98" fmla="*/ 2681895 h 3376162"/>
                <a:gd name="connsiteX99" fmla="*/ 5264446 w 6101881"/>
                <a:gd name="connsiteY99" fmla="*/ 2512562 h 3376162"/>
                <a:gd name="connsiteX100" fmla="*/ 5179779 w 6101881"/>
                <a:gd name="connsiteY100" fmla="*/ 2461762 h 3376162"/>
                <a:gd name="connsiteX101" fmla="*/ 5095112 w 6101881"/>
                <a:gd name="connsiteY101" fmla="*/ 2410962 h 3376162"/>
                <a:gd name="connsiteX102" fmla="*/ 5010446 w 6101881"/>
                <a:gd name="connsiteY102" fmla="*/ 2377095 h 3376162"/>
                <a:gd name="connsiteX103" fmla="*/ 4841112 w 6101881"/>
                <a:gd name="connsiteY103" fmla="*/ 2292429 h 3376162"/>
                <a:gd name="connsiteX104" fmla="*/ 4790312 w 6101881"/>
                <a:gd name="connsiteY104" fmla="*/ 2275495 h 3376162"/>
                <a:gd name="connsiteX105" fmla="*/ 4688712 w 6101881"/>
                <a:gd name="connsiteY105" fmla="*/ 2224695 h 3376162"/>
                <a:gd name="connsiteX106" fmla="*/ 4570179 w 6101881"/>
                <a:gd name="connsiteY106" fmla="*/ 2089229 h 3376162"/>
                <a:gd name="connsiteX107" fmla="*/ 4519379 w 6101881"/>
                <a:gd name="connsiteY107" fmla="*/ 1970695 h 3376162"/>
                <a:gd name="connsiteX108" fmla="*/ 4468579 w 6101881"/>
                <a:gd name="connsiteY108" fmla="*/ 1919895 h 3376162"/>
                <a:gd name="connsiteX109" fmla="*/ 4400846 w 6101881"/>
                <a:gd name="connsiteY109" fmla="*/ 1835229 h 3376162"/>
                <a:gd name="connsiteX110" fmla="*/ 4316179 w 6101881"/>
                <a:gd name="connsiteY110" fmla="*/ 1750562 h 3376162"/>
                <a:gd name="connsiteX111" fmla="*/ 4282312 w 6101881"/>
                <a:gd name="connsiteY111" fmla="*/ 1699762 h 3376162"/>
                <a:gd name="connsiteX112" fmla="*/ 4231512 w 6101881"/>
                <a:gd name="connsiteY112" fmla="*/ 1598162 h 3376162"/>
                <a:gd name="connsiteX113" fmla="*/ 4146846 w 6101881"/>
                <a:gd name="connsiteY113" fmla="*/ 1581229 h 3376162"/>
                <a:gd name="connsiteX114" fmla="*/ 4045246 w 6101881"/>
                <a:gd name="connsiteY114" fmla="*/ 1547362 h 3376162"/>
                <a:gd name="connsiteX115" fmla="*/ 3588046 w 6101881"/>
                <a:gd name="connsiteY115" fmla="*/ 1598162 h 3376162"/>
                <a:gd name="connsiteX116" fmla="*/ 3537246 w 6101881"/>
                <a:gd name="connsiteY116" fmla="*/ 1615095 h 3376162"/>
                <a:gd name="connsiteX117" fmla="*/ 3435646 w 6101881"/>
                <a:gd name="connsiteY117" fmla="*/ 1665895 h 3376162"/>
                <a:gd name="connsiteX118" fmla="*/ 3384846 w 6101881"/>
                <a:gd name="connsiteY118" fmla="*/ 1699762 h 3376162"/>
                <a:gd name="connsiteX119" fmla="*/ 3334046 w 6101881"/>
                <a:gd name="connsiteY119" fmla="*/ 1716695 h 3376162"/>
                <a:gd name="connsiteX120" fmla="*/ 3249379 w 6101881"/>
                <a:gd name="connsiteY120" fmla="*/ 1750562 h 3376162"/>
                <a:gd name="connsiteX121" fmla="*/ 3198579 w 6101881"/>
                <a:gd name="connsiteY121" fmla="*/ 1784429 h 3376162"/>
                <a:gd name="connsiteX122" fmla="*/ 3113912 w 6101881"/>
                <a:gd name="connsiteY122" fmla="*/ 1835229 h 3376162"/>
                <a:gd name="connsiteX123" fmla="*/ 3080046 w 6101881"/>
                <a:gd name="connsiteY123" fmla="*/ 1886029 h 3376162"/>
                <a:gd name="connsiteX124" fmla="*/ 3113912 w 6101881"/>
                <a:gd name="connsiteY124" fmla="*/ 2021495 h 3376162"/>
                <a:gd name="connsiteX125" fmla="*/ 3147779 w 6101881"/>
                <a:gd name="connsiteY125" fmla="*/ 2072295 h 3376162"/>
                <a:gd name="connsiteX126" fmla="*/ 3198579 w 6101881"/>
                <a:gd name="connsiteY126" fmla="*/ 2156962 h 3376162"/>
                <a:gd name="connsiteX127" fmla="*/ 3232446 w 6101881"/>
                <a:gd name="connsiteY127" fmla="*/ 2241629 h 3376162"/>
                <a:gd name="connsiteX128" fmla="*/ 3334046 w 6101881"/>
                <a:gd name="connsiteY128" fmla="*/ 2343229 h 3376162"/>
                <a:gd name="connsiteX129" fmla="*/ 3401779 w 6101881"/>
                <a:gd name="connsiteY129" fmla="*/ 2444829 h 3376162"/>
                <a:gd name="connsiteX130" fmla="*/ 3418712 w 6101881"/>
                <a:gd name="connsiteY130" fmla="*/ 2495629 h 3376162"/>
                <a:gd name="connsiteX131" fmla="*/ 3486446 w 6101881"/>
                <a:gd name="connsiteY131" fmla="*/ 2631095 h 3376162"/>
                <a:gd name="connsiteX132" fmla="*/ 3537246 w 6101881"/>
                <a:gd name="connsiteY132" fmla="*/ 2732695 h 3376162"/>
                <a:gd name="connsiteX133" fmla="*/ 3537246 w 6101881"/>
                <a:gd name="connsiteY133" fmla="*/ 2969762 h 3376162"/>
                <a:gd name="connsiteX134" fmla="*/ 3520312 w 6101881"/>
                <a:gd name="connsiteY134" fmla="*/ 3020562 h 3376162"/>
                <a:gd name="connsiteX135" fmla="*/ 3469512 w 6101881"/>
                <a:gd name="connsiteY135" fmla="*/ 3071362 h 3376162"/>
                <a:gd name="connsiteX136" fmla="*/ 3384846 w 6101881"/>
                <a:gd name="connsiteY136" fmla="*/ 3206829 h 3376162"/>
                <a:gd name="connsiteX137" fmla="*/ 3350979 w 6101881"/>
                <a:gd name="connsiteY137" fmla="*/ 3257629 h 3376162"/>
                <a:gd name="connsiteX138" fmla="*/ 3232446 w 6101881"/>
                <a:gd name="connsiteY138" fmla="*/ 3291495 h 3376162"/>
                <a:gd name="connsiteX139" fmla="*/ 3164712 w 6101881"/>
                <a:gd name="connsiteY139" fmla="*/ 3325362 h 3376162"/>
                <a:gd name="connsiteX140" fmla="*/ 3113912 w 6101881"/>
                <a:gd name="connsiteY140" fmla="*/ 3342295 h 3376162"/>
                <a:gd name="connsiteX141" fmla="*/ 3063112 w 6101881"/>
                <a:gd name="connsiteY141" fmla="*/ 3376162 h 3376162"/>
                <a:gd name="connsiteX142" fmla="*/ 2944579 w 6101881"/>
                <a:gd name="connsiteY142" fmla="*/ 3359229 h 3376162"/>
                <a:gd name="connsiteX143" fmla="*/ 2910712 w 6101881"/>
                <a:gd name="connsiteY143" fmla="*/ 3308429 h 3376162"/>
                <a:gd name="connsiteX144" fmla="*/ 2775246 w 6101881"/>
                <a:gd name="connsiteY144" fmla="*/ 3240695 h 3376162"/>
                <a:gd name="connsiteX145" fmla="*/ 2605912 w 6101881"/>
                <a:gd name="connsiteY145" fmla="*/ 3139095 h 3376162"/>
                <a:gd name="connsiteX146" fmla="*/ 2538179 w 6101881"/>
                <a:gd name="connsiteY146" fmla="*/ 3105229 h 3376162"/>
                <a:gd name="connsiteX147" fmla="*/ 2453512 w 6101881"/>
                <a:gd name="connsiteY147" fmla="*/ 3054429 h 3376162"/>
                <a:gd name="connsiteX148" fmla="*/ 2402712 w 6101881"/>
                <a:gd name="connsiteY148" fmla="*/ 3020562 h 3376162"/>
                <a:gd name="connsiteX149" fmla="*/ 2250312 w 6101881"/>
                <a:gd name="connsiteY149" fmla="*/ 2952829 h 3376162"/>
                <a:gd name="connsiteX150" fmla="*/ 2165646 w 6101881"/>
                <a:gd name="connsiteY150" fmla="*/ 2902029 h 3376162"/>
                <a:gd name="connsiteX151" fmla="*/ 2114846 w 6101881"/>
                <a:gd name="connsiteY151" fmla="*/ 2868162 h 3376162"/>
                <a:gd name="connsiteX152" fmla="*/ 2064046 w 6101881"/>
                <a:gd name="connsiteY152" fmla="*/ 2851229 h 3376162"/>
                <a:gd name="connsiteX153" fmla="*/ 1945512 w 6101881"/>
                <a:gd name="connsiteY153" fmla="*/ 2766562 h 3376162"/>
                <a:gd name="connsiteX154" fmla="*/ 1877779 w 6101881"/>
                <a:gd name="connsiteY154" fmla="*/ 2664962 h 3376162"/>
                <a:gd name="connsiteX155" fmla="*/ 1810046 w 6101881"/>
                <a:gd name="connsiteY155" fmla="*/ 2563362 h 3376162"/>
                <a:gd name="connsiteX156" fmla="*/ 1776179 w 6101881"/>
                <a:gd name="connsiteY156" fmla="*/ 2512562 h 3376162"/>
                <a:gd name="connsiteX157" fmla="*/ 1674579 w 6101881"/>
                <a:gd name="connsiteY157" fmla="*/ 2377095 h 3376162"/>
                <a:gd name="connsiteX158" fmla="*/ 1623779 w 6101881"/>
                <a:gd name="connsiteY158" fmla="*/ 2326295 h 3376162"/>
                <a:gd name="connsiteX159" fmla="*/ 1522179 w 6101881"/>
                <a:gd name="connsiteY159" fmla="*/ 2190829 h 3376162"/>
                <a:gd name="connsiteX160" fmla="*/ 1420579 w 6101881"/>
                <a:gd name="connsiteY160" fmla="*/ 2089229 h 3376162"/>
                <a:gd name="connsiteX161" fmla="*/ 1369779 w 6101881"/>
                <a:gd name="connsiteY161" fmla="*/ 2038429 h 3376162"/>
                <a:gd name="connsiteX162" fmla="*/ 1268179 w 6101881"/>
                <a:gd name="connsiteY162" fmla="*/ 1987629 h 3376162"/>
                <a:gd name="connsiteX163" fmla="*/ 1115779 w 6101881"/>
                <a:gd name="connsiteY163" fmla="*/ 1902962 h 3376162"/>
                <a:gd name="connsiteX164" fmla="*/ 912579 w 6101881"/>
                <a:gd name="connsiteY164" fmla="*/ 1767495 h 3376162"/>
                <a:gd name="connsiteX165" fmla="*/ 861779 w 6101881"/>
                <a:gd name="connsiteY165" fmla="*/ 1733629 h 3376162"/>
                <a:gd name="connsiteX166" fmla="*/ 810979 w 6101881"/>
                <a:gd name="connsiteY166" fmla="*/ 1699762 h 3376162"/>
                <a:gd name="connsiteX167" fmla="*/ 743246 w 6101881"/>
                <a:gd name="connsiteY167" fmla="*/ 1699762 h 337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6101881" h="3376162">
                  <a:moveTo>
                    <a:pt x="743246" y="1699762"/>
                  </a:moveTo>
                  <a:cubicBezTo>
                    <a:pt x="717846" y="1680007"/>
                    <a:pt x="679582" y="1602232"/>
                    <a:pt x="658579" y="1581229"/>
                  </a:cubicBezTo>
                  <a:cubicBezTo>
                    <a:pt x="644188" y="1566838"/>
                    <a:pt x="623413" y="1560391"/>
                    <a:pt x="607779" y="1547362"/>
                  </a:cubicBezTo>
                  <a:cubicBezTo>
                    <a:pt x="589382" y="1532031"/>
                    <a:pt x="576904" y="1509846"/>
                    <a:pt x="556979" y="1496562"/>
                  </a:cubicBezTo>
                  <a:cubicBezTo>
                    <a:pt x="542127" y="1486661"/>
                    <a:pt x="522144" y="1487611"/>
                    <a:pt x="506179" y="1479629"/>
                  </a:cubicBezTo>
                  <a:cubicBezTo>
                    <a:pt x="445094" y="1449087"/>
                    <a:pt x="412685" y="1428398"/>
                    <a:pt x="370712" y="1378029"/>
                  </a:cubicBezTo>
                  <a:cubicBezTo>
                    <a:pt x="290725" y="1282044"/>
                    <a:pt x="385786" y="1375425"/>
                    <a:pt x="302979" y="1259495"/>
                  </a:cubicBezTo>
                  <a:cubicBezTo>
                    <a:pt x="289060" y="1240008"/>
                    <a:pt x="267510" y="1227092"/>
                    <a:pt x="252179" y="1208695"/>
                  </a:cubicBezTo>
                  <a:cubicBezTo>
                    <a:pt x="239150" y="1193061"/>
                    <a:pt x="230141" y="1174456"/>
                    <a:pt x="218312" y="1157895"/>
                  </a:cubicBezTo>
                  <a:cubicBezTo>
                    <a:pt x="201908" y="1134930"/>
                    <a:pt x="182470" y="1114094"/>
                    <a:pt x="167512" y="1090162"/>
                  </a:cubicBezTo>
                  <a:cubicBezTo>
                    <a:pt x="90558" y="967036"/>
                    <a:pt x="169898" y="1078797"/>
                    <a:pt x="116712" y="954695"/>
                  </a:cubicBezTo>
                  <a:cubicBezTo>
                    <a:pt x="108695" y="935989"/>
                    <a:pt x="91947" y="922098"/>
                    <a:pt x="82846" y="903895"/>
                  </a:cubicBezTo>
                  <a:cubicBezTo>
                    <a:pt x="0" y="738203"/>
                    <a:pt x="93573" y="886119"/>
                    <a:pt x="15112" y="768429"/>
                  </a:cubicBezTo>
                  <a:cubicBezTo>
                    <a:pt x="20757" y="728918"/>
                    <a:pt x="20577" y="688124"/>
                    <a:pt x="32046" y="649895"/>
                  </a:cubicBezTo>
                  <a:cubicBezTo>
                    <a:pt x="37894" y="630402"/>
                    <a:pt x="51522" y="613485"/>
                    <a:pt x="65912" y="599095"/>
                  </a:cubicBezTo>
                  <a:cubicBezTo>
                    <a:pt x="80302" y="584705"/>
                    <a:pt x="98509" y="574330"/>
                    <a:pt x="116712" y="565229"/>
                  </a:cubicBezTo>
                  <a:cubicBezTo>
                    <a:pt x="173452" y="536859"/>
                    <a:pt x="271613" y="536728"/>
                    <a:pt x="319912" y="531362"/>
                  </a:cubicBezTo>
                  <a:cubicBezTo>
                    <a:pt x="415868" y="537006"/>
                    <a:pt x="512465" y="535863"/>
                    <a:pt x="607779" y="548295"/>
                  </a:cubicBezTo>
                  <a:cubicBezTo>
                    <a:pt x="643178" y="552912"/>
                    <a:pt x="709379" y="582162"/>
                    <a:pt x="709379" y="582162"/>
                  </a:cubicBezTo>
                  <a:cubicBezTo>
                    <a:pt x="738223" y="601392"/>
                    <a:pt x="806909" y="645826"/>
                    <a:pt x="827912" y="666829"/>
                  </a:cubicBezTo>
                  <a:cubicBezTo>
                    <a:pt x="842303" y="681220"/>
                    <a:pt x="847388" y="703238"/>
                    <a:pt x="861779" y="717629"/>
                  </a:cubicBezTo>
                  <a:cubicBezTo>
                    <a:pt x="876170" y="732019"/>
                    <a:pt x="896945" y="738467"/>
                    <a:pt x="912579" y="751495"/>
                  </a:cubicBezTo>
                  <a:cubicBezTo>
                    <a:pt x="930976" y="766826"/>
                    <a:pt x="945197" y="786710"/>
                    <a:pt x="963379" y="802295"/>
                  </a:cubicBezTo>
                  <a:cubicBezTo>
                    <a:pt x="984807" y="820662"/>
                    <a:pt x="1011156" y="833139"/>
                    <a:pt x="1031112" y="853095"/>
                  </a:cubicBezTo>
                  <a:cubicBezTo>
                    <a:pt x="1051068" y="873051"/>
                    <a:pt x="1062928" y="899946"/>
                    <a:pt x="1081912" y="920829"/>
                  </a:cubicBezTo>
                  <a:cubicBezTo>
                    <a:pt x="1119499" y="962175"/>
                    <a:pt x="1165540" y="995729"/>
                    <a:pt x="1200446" y="1039362"/>
                  </a:cubicBezTo>
                  <a:cubicBezTo>
                    <a:pt x="1223024" y="1067584"/>
                    <a:pt x="1241166" y="1100017"/>
                    <a:pt x="1268179" y="1124029"/>
                  </a:cubicBezTo>
                  <a:cubicBezTo>
                    <a:pt x="1292778" y="1145895"/>
                    <a:pt x="1325461" y="1156572"/>
                    <a:pt x="1352846" y="1174829"/>
                  </a:cubicBezTo>
                  <a:cubicBezTo>
                    <a:pt x="1456468" y="1243910"/>
                    <a:pt x="1378958" y="1215224"/>
                    <a:pt x="1488312" y="1242562"/>
                  </a:cubicBezTo>
                  <a:cubicBezTo>
                    <a:pt x="1642245" y="1345185"/>
                    <a:pt x="1399159" y="1184290"/>
                    <a:pt x="1623779" y="1327229"/>
                  </a:cubicBezTo>
                  <a:cubicBezTo>
                    <a:pt x="1751875" y="1408745"/>
                    <a:pt x="1681658" y="1380389"/>
                    <a:pt x="1776179" y="1411895"/>
                  </a:cubicBezTo>
                  <a:cubicBezTo>
                    <a:pt x="1892630" y="1489530"/>
                    <a:pt x="1839165" y="1466758"/>
                    <a:pt x="1928579" y="1496562"/>
                  </a:cubicBezTo>
                  <a:cubicBezTo>
                    <a:pt x="1962446" y="1519140"/>
                    <a:pt x="1995840" y="1542443"/>
                    <a:pt x="2030179" y="1564295"/>
                  </a:cubicBezTo>
                  <a:cubicBezTo>
                    <a:pt x="2057946" y="1581965"/>
                    <a:pt x="2087461" y="1596838"/>
                    <a:pt x="2114846" y="1615095"/>
                  </a:cubicBezTo>
                  <a:cubicBezTo>
                    <a:pt x="2131779" y="1626384"/>
                    <a:pt x="2147049" y="1640696"/>
                    <a:pt x="2165646" y="1648962"/>
                  </a:cubicBezTo>
                  <a:cubicBezTo>
                    <a:pt x="2198268" y="1663461"/>
                    <a:pt x="2237543" y="1663027"/>
                    <a:pt x="2267246" y="1682829"/>
                  </a:cubicBezTo>
                  <a:cubicBezTo>
                    <a:pt x="2339468" y="1730977"/>
                    <a:pt x="2363685" y="1753189"/>
                    <a:pt x="2436579" y="1784429"/>
                  </a:cubicBezTo>
                  <a:cubicBezTo>
                    <a:pt x="2452985" y="1791460"/>
                    <a:pt x="2470446" y="1795718"/>
                    <a:pt x="2487379" y="1801362"/>
                  </a:cubicBezTo>
                  <a:cubicBezTo>
                    <a:pt x="2570284" y="1798046"/>
                    <a:pt x="2822017" y="1827278"/>
                    <a:pt x="2961512" y="1767495"/>
                  </a:cubicBezTo>
                  <a:cubicBezTo>
                    <a:pt x="3034418" y="1736250"/>
                    <a:pt x="3058606" y="1714055"/>
                    <a:pt x="3130846" y="1665895"/>
                  </a:cubicBezTo>
                  <a:lnTo>
                    <a:pt x="3181646" y="1632029"/>
                  </a:lnTo>
                  <a:lnTo>
                    <a:pt x="3232446" y="1598162"/>
                  </a:lnTo>
                  <a:cubicBezTo>
                    <a:pt x="3243735" y="1575584"/>
                    <a:pt x="3256937" y="1553866"/>
                    <a:pt x="3266312" y="1530429"/>
                  </a:cubicBezTo>
                  <a:cubicBezTo>
                    <a:pt x="3279570" y="1497284"/>
                    <a:pt x="3300179" y="1428829"/>
                    <a:pt x="3300179" y="1428829"/>
                  </a:cubicBezTo>
                  <a:cubicBezTo>
                    <a:pt x="3288890" y="1400607"/>
                    <a:pt x="3283980" y="1368897"/>
                    <a:pt x="3266312" y="1344162"/>
                  </a:cubicBezTo>
                  <a:cubicBezTo>
                    <a:pt x="3254483" y="1327601"/>
                    <a:pt x="3228225" y="1326187"/>
                    <a:pt x="3215512" y="1310295"/>
                  </a:cubicBezTo>
                  <a:cubicBezTo>
                    <a:pt x="3122039" y="1193453"/>
                    <a:pt x="3293362" y="1322682"/>
                    <a:pt x="3147779" y="1225629"/>
                  </a:cubicBezTo>
                  <a:cubicBezTo>
                    <a:pt x="3136490" y="1203051"/>
                    <a:pt x="3122775" y="1181531"/>
                    <a:pt x="3113912" y="1157895"/>
                  </a:cubicBezTo>
                  <a:cubicBezTo>
                    <a:pt x="3105740" y="1136104"/>
                    <a:pt x="3108525" y="1110368"/>
                    <a:pt x="3096979" y="1090162"/>
                  </a:cubicBezTo>
                  <a:cubicBezTo>
                    <a:pt x="3069520" y="1042108"/>
                    <a:pt x="3024180" y="1028362"/>
                    <a:pt x="2978446" y="1005495"/>
                  </a:cubicBezTo>
                  <a:cubicBezTo>
                    <a:pt x="2972801" y="988562"/>
                    <a:pt x="2970368" y="970193"/>
                    <a:pt x="2961512" y="954695"/>
                  </a:cubicBezTo>
                  <a:cubicBezTo>
                    <a:pt x="2947510" y="930191"/>
                    <a:pt x="2922174" y="912752"/>
                    <a:pt x="2910712" y="886962"/>
                  </a:cubicBezTo>
                  <a:cubicBezTo>
                    <a:pt x="2899023" y="860661"/>
                    <a:pt x="2899423" y="830517"/>
                    <a:pt x="2893779" y="802295"/>
                  </a:cubicBezTo>
                  <a:cubicBezTo>
                    <a:pt x="2876412" y="593885"/>
                    <a:pt x="2865992" y="604305"/>
                    <a:pt x="2893779" y="395895"/>
                  </a:cubicBezTo>
                  <a:cubicBezTo>
                    <a:pt x="2896138" y="378202"/>
                    <a:pt x="2899562" y="359033"/>
                    <a:pt x="2910712" y="345095"/>
                  </a:cubicBezTo>
                  <a:cubicBezTo>
                    <a:pt x="2923425" y="329203"/>
                    <a:pt x="2944579" y="322518"/>
                    <a:pt x="2961512" y="311229"/>
                  </a:cubicBezTo>
                  <a:cubicBezTo>
                    <a:pt x="2972801" y="294296"/>
                    <a:pt x="2979487" y="273142"/>
                    <a:pt x="2995379" y="260429"/>
                  </a:cubicBezTo>
                  <a:cubicBezTo>
                    <a:pt x="3009317" y="249279"/>
                    <a:pt x="3030576" y="252163"/>
                    <a:pt x="3046179" y="243495"/>
                  </a:cubicBezTo>
                  <a:cubicBezTo>
                    <a:pt x="3081759" y="223728"/>
                    <a:pt x="3113912" y="198340"/>
                    <a:pt x="3147779" y="175762"/>
                  </a:cubicBezTo>
                  <a:lnTo>
                    <a:pt x="3147779" y="175762"/>
                  </a:lnTo>
                  <a:cubicBezTo>
                    <a:pt x="3212970" y="110571"/>
                    <a:pt x="3178654" y="138246"/>
                    <a:pt x="3249379" y="91095"/>
                  </a:cubicBezTo>
                  <a:cubicBezTo>
                    <a:pt x="3260668" y="74162"/>
                    <a:pt x="3267354" y="53008"/>
                    <a:pt x="3283246" y="40295"/>
                  </a:cubicBezTo>
                  <a:cubicBezTo>
                    <a:pt x="3333616" y="0"/>
                    <a:pt x="3488679" y="38825"/>
                    <a:pt x="3503379" y="40295"/>
                  </a:cubicBezTo>
                  <a:cubicBezTo>
                    <a:pt x="3620576" y="128194"/>
                    <a:pt x="3518376" y="68505"/>
                    <a:pt x="3689646" y="108029"/>
                  </a:cubicBezTo>
                  <a:cubicBezTo>
                    <a:pt x="3724430" y="116056"/>
                    <a:pt x="3756805" y="132502"/>
                    <a:pt x="3791246" y="141895"/>
                  </a:cubicBezTo>
                  <a:cubicBezTo>
                    <a:pt x="3819013" y="149468"/>
                    <a:pt x="3847690" y="153184"/>
                    <a:pt x="3875912" y="158829"/>
                  </a:cubicBezTo>
                  <a:cubicBezTo>
                    <a:pt x="3898490" y="175762"/>
                    <a:pt x="3920680" y="193225"/>
                    <a:pt x="3943646" y="209629"/>
                  </a:cubicBezTo>
                  <a:cubicBezTo>
                    <a:pt x="3960207" y="221458"/>
                    <a:pt x="3978165" y="231284"/>
                    <a:pt x="3994446" y="243495"/>
                  </a:cubicBezTo>
                  <a:cubicBezTo>
                    <a:pt x="4023360" y="265180"/>
                    <a:pt x="4049040" y="291181"/>
                    <a:pt x="4079112" y="311229"/>
                  </a:cubicBezTo>
                  <a:cubicBezTo>
                    <a:pt x="4100115" y="325231"/>
                    <a:pt x="4125200" y="332108"/>
                    <a:pt x="4146846" y="345095"/>
                  </a:cubicBezTo>
                  <a:cubicBezTo>
                    <a:pt x="4181748" y="366036"/>
                    <a:pt x="4214579" y="390251"/>
                    <a:pt x="4248446" y="412829"/>
                  </a:cubicBezTo>
                  <a:cubicBezTo>
                    <a:pt x="4265379" y="424118"/>
                    <a:pt x="4281043" y="437594"/>
                    <a:pt x="4299246" y="446695"/>
                  </a:cubicBezTo>
                  <a:cubicBezTo>
                    <a:pt x="4425855" y="510001"/>
                    <a:pt x="4345331" y="467574"/>
                    <a:pt x="4536312" y="582162"/>
                  </a:cubicBezTo>
                  <a:lnTo>
                    <a:pt x="4620979" y="632962"/>
                  </a:lnTo>
                  <a:cubicBezTo>
                    <a:pt x="4649201" y="649895"/>
                    <a:pt x="4678261" y="665505"/>
                    <a:pt x="4705646" y="683762"/>
                  </a:cubicBezTo>
                  <a:cubicBezTo>
                    <a:pt x="4825385" y="763589"/>
                    <a:pt x="4677128" y="663393"/>
                    <a:pt x="4824179" y="768429"/>
                  </a:cubicBezTo>
                  <a:cubicBezTo>
                    <a:pt x="4840739" y="780258"/>
                    <a:pt x="4858698" y="790084"/>
                    <a:pt x="4874979" y="802295"/>
                  </a:cubicBezTo>
                  <a:cubicBezTo>
                    <a:pt x="4903893" y="823980"/>
                    <a:pt x="4930416" y="848771"/>
                    <a:pt x="4959646" y="870029"/>
                  </a:cubicBezTo>
                  <a:cubicBezTo>
                    <a:pt x="4992564" y="893969"/>
                    <a:pt x="5026088" y="917253"/>
                    <a:pt x="5061246" y="937762"/>
                  </a:cubicBezTo>
                  <a:cubicBezTo>
                    <a:pt x="5093952" y="956841"/>
                    <a:pt x="5132834" y="965476"/>
                    <a:pt x="5162846" y="988562"/>
                  </a:cubicBezTo>
                  <a:cubicBezTo>
                    <a:pt x="5290674" y="1086891"/>
                    <a:pt x="5260864" y="1084790"/>
                    <a:pt x="5332179" y="1191762"/>
                  </a:cubicBezTo>
                  <a:cubicBezTo>
                    <a:pt x="5347834" y="1215244"/>
                    <a:pt x="5367324" y="1236013"/>
                    <a:pt x="5382979" y="1259495"/>
                  </a:cubicBezTo>
                  <a:cubicBezTo>
                    <a:pt x="5401236" y="1286880"/>
                    <a:pt x="5415045" y="1317102"/>
                    <a:pt x="5433779" y="1344162"/>
                  </a:cubicBezTo>
                  <a:cubicBezTo>
                    <a:pt x="5465908" y="1390570"/>
                    <a:pt x="5506338" y="1431228"/>
                    <a:pt x="5535379" y="1479629"/>
                  </a:cubicBezTo>
                  <a:cubicBezTo>
                    <a:pt x="5598500" y="1584830"/>
                    <a:pt x="5562906" y="1541022"/>
                    <a:pt x="5636979" y="1615095"/>
                  </a:cubicBezTo>
                  <a:cubicBezTo>
                    <a:pt x="5642623" y="1632028"/>
                    <a:pt x="5645244" y="1650292"/>
                    <a:pt x="5653912" y="1665895"/>
                  </a:cubicBezTo>
                  <a:cubicBezTo>
                    <a:pt x="5717819" y="1780928"/>
                    <a:pt x="5699304" y="1761234"/>
                    <a:pt x="5806312" y="1801362"/>
                  </a:cubicBezTo>
                  <a:cubicBezTo>
                    <a:pt x="5823025" y="1807629"/>
                    <a:pt x="5840179" y="1812651"/>
                    <a:pt x="5857112" y="1818295"/>
                  </a:cubicBezTo>
                  <a:cubicBezTo>
                    <a:pt x="5868401" y="1835228"/>
                    <a:pt x="5881878" y="1850892"/>
                    <a:pt x="5890979" y="1869095"/>
                  </a:cubicBezTo>
                  <a:cubicBezTo>
                    <a:pt x="5898961" y="1885060"/>
                    <a:pt x="5899056" y="1904397"/>
                    <a:pt x="5907912" y="1919895"/>
                  </a:cubicBezTo>
                  <a:cubicBezTo>
                    <a:pt x="5991260" y="2065756"/>
                    <a:pt x="5930525" y="1910570"/>
                    <a:pt x="5992579" y="2055362"/>
                  </a:cubicBezTo>
                  <a:cubicBezTo>
                    <a:pt x="6011544" y="2099614"/>
                    <a:pt x="6012128" y="2126170"/>
                    <a:pt x="6026446" y="2173895"/>
                  </a:cubicBezTo>
                  <a:cubicBezTo>
                    <a:pt x="6057834" y="2278522"/>
                    <a:pt x="6051744" y="2258358"/>
                    <a:pt x="6094179" y="2343229"/>
                  </a:cubicBezTo>
                  <a:cubicBezTo>
                    <a:pt x="6088535" y="2410962"/>
                    <a:pt x="6101881" y="2483082"/>
                    <a:pt x="6077246" y="2546429"/>
                  </a:cubicBezTo>
                  <a:cubicBezTo>
                    <a:pt x="6066412" y="2574287"/>
                    <a:pt x="5970814" y="2658911"/>
                    <a:pt x="5924846" y="2681895"/>
                  </a:cubicBezTo>
                  <a:cubicBezTo>
                    <a:pt x="5908881" y="2689877"/>
                    <a:pt x="5890011" y="2690847"/>
                    <a:pt x="5874046" y="2698829"/>
                  </a:cubicBezTo>
                  <a:cubicBezTo>
                    <a:pt x="5742743" y="2764481"/>
                    <a:pt x="5900134" y="2707065"/>
                    <a:pt x="5772446" y="2749629"/>
                  </a:cubicBezTo>
                  <a:cubicBezTo>
                    <a:pt x="5711560" y="2739481"/>
                    <a:pt x="5673099" y="2738499"/>
                    <a:pt x="5620046" y="2715762"/>
                  </a:cubicBezTo>
                  <a:cubicBezTo>
                    <a:pt x="5596844" y="2705818"/>
                    <a:pt x="5574313" y="2694271"/>
                    <a:pt x="5552312" y="2681895"/>
                  </a:cubicBezTo>
                  <a:cubicBezTo>
                    <a:pt x="5449321" y="2623963"/>
                    <a:pt x="5362360" y="2571311"/>
                    <a:pt x="5264446" y="2512562"/>
                  </a:cubicBezTo>
                  <a:lnTo>
                    <a:pt x="5179779" y="2461762"/>
                  </a:lnTo>
                  <a:cubicBezTo>
                    <a:pt x="5151557" y="2444829"/>
                    <a:pt x="5125670" y="2423186"/>
                    <a:pt x="5095112" y="2410962"/>
                  </a:cubicBezTo>
                  <a:cubicBezTo>
                    <a:pt x="5066890" y="2399673"/>
                    <a:pt x="5037990" y="2389949"/>
                    <a:pt x="5010446" y="2377095"/>
                  </a:cubicBezTo>
                  <a:cubicBezTo>
                    <a:pt x="4953260" y="2350408"/>
                    <a:pt x="4900980" y="2312386"/>
                    <a:pt x="4841112" y="2292429"/>
                  </a:cubicBezTo>
                  <a:cubicBezTo>
                    <a:pt x="4824179" y="2286784"/>
                    <a:pt x="4806277" y="2283477"/>
                    <a:pt x="4790312" y="2275495"/>
                  </a:cubicBezTo>
                  <a:cubicBezTo>
                    <a:pt x="4659009" y="2209843"/>
                    <a:pt x="4816400" y="2267259"/>
                    <a:pt x="4688712" y="2224695"/>
                  </a:cubicBezTo>
                  <a:cubicBezTo>
                    <a:pt x="4609690" y="2106162"/>
                    <a:pt x="4654846" y="2145672"/>
                    <a:pt x="4570179" y="2089229"/>
                  </a:cubicBezTo>
                  <a:cubicBezTo>
                    <a:pt x="4556360" y="2047771"/>
                    <a:pt x="4545536" y="2007314"/>
                    <a:pt x="4519379" y="1970695"/>
                  </a:cubicBezTo>
                  <a:cubicBezTo>
                    <a:pt x="4505460" y="1951208"/>
                    <a:pt x="4485512" y="1936828"/>
                    <a:pt x="4468579" y="1919895"/>
                  </a:cubicBezTo>
                  <a:cubicBezTo>
                    <a:pt x="4428150" y="1798605"/>
                    <a:pt x="4485950" y="1937353"/>
                    <a:pt x="4400846" y="1835229"/>
                  </a:cubicBezTo>
                  <a:cubicBezTo>
                    <a:pt x="4320366" y="1738654"/>
                    <a:pt x="4418242" y="1784582"/>
                    <a:pt x="4316179" y="1750562"/>
                  </a:cubicBezTo>
                  <a:cubicBezTo>
                    <a:pt x="4304890" y="1733629"/>
                    <a:pt x="4291413" y="1717965"/>
                    <a:pt x="4282312" y="1699762"/>
                  </a:cubicBezTo>
                  <a:cubicBezTo>
                    <a:pt x="4267536" y="1670209"/>
                    <a:pt x="4265483" y="1617574"/>
                    <a:pt x="4231512" y="1598162"/>
                  </a:cubicBezTo>
                  <a:cubicBezTo>
                    <a:pt x="4206523" y="1583883"/>
                    <a:pt x="4174613" y="1588802"/>
                    <a:pt x="4146846" y="1581229"/>
                  </a:cubicBezTo>
                  <a:cubicBezTo>
                    <a:pt x="4112405" y="1571836"/>
                    <a:pt x="4045246" y="1547362"/>
                    <a:pt x="4045246" y="1547362"/>
                  </a:cubicBezTo>
                  <a:cubicBezTo>
                    <a:pt x="3987828" y="1552830"/>
                    <a:pt x="3711259" y="1570782"/>
                    <a:pt x="3588046" y="1598162"/>
                  </a:cubicBezTo>
                  <a:cubicBezTo>
                    <a:pt x="3570622" y="1602034"/>
                    <a:pt x="3554179" y="1609451"/>
                    <a:pt x="3537246" y="1615095"/>
                  </a:cubicBezTo>
                  <a:cubicBezTo>
                    <a:pt x="3391660" y="1712153"/>
                    <a:pt x="3575860" y="1595788"/>
                    <a:pt x="3435646" y="1665895"/>
                  </a:cubicBezTo>
                  <a:cubicBezTo>
                    <a:pt x="3417443" y="1674996"/>
                    <a:pt x="3403049" y="1690661"/>
                    <a:pt x="3384846" y="1699762"/>
                  </a:cubicBezTo>
                  <a:cubicBezTo>
                    <a:pt x="3368881" y="1707744"/>
                    <a:pt x="3350759" y="1710428"/>
                    <a:pt x="3334046" y="1716695"/>
                  </a:cubicBezTo>
                  <a:cubicBezTo>
                    <a:pt x="3305585" y="1727368"/>
                    <a:pt x="3276566" y="1736968"/>
                    <a:pt x="3249379" y="1750562"/>
                  </a:cubicBezTo>
                  <a:cubicBezTo>
                    <a:pt x="3231176" y="1759663"/>
                    <a:pt x="3215837" y="1773643"/>
                    <a:pt x="3198579" y="1784429"/>
                  </a:cubicBezTo>
                  <a:cubicBezTo>
                    <a:pt x="3170669" y="1801873"/>
                    <a:pt x="3142134" y="1818296"/>
                    <a:pt x="3113912" y="1835229"/>
                  </a:cubicBezTo>
                  <a:cubicBezTo>
                    <a:pt x="3102623" y="1852162"/>
                    <a:pt x="3080046" y="1865678"/>
                    <a:pt x="3080046" y="1886029"/>
                  </a:cubicBezTo>
                  <a:cubicBezTo>
                    <a:pt x="3080046" y="1932574"/>
                    <a:pt x="3098006" y="1977752"/>
                    <a:pt x="3113912" y="2021495"/>
                  </a:cubicBezTo>
                  <a:cubicBezTo>
                    <a:pt x="3120867" y="2040621"/>
                    <a:pt x="3136993" y="2055037"/>
                    <a:pt x="3147779" y="2072295"/>
                  </a:cubicBezTo>
                  <a:cubicBezTo>
                    <a:pt x="3165223" y="2100205"/>
                    <a:pt x="3183860" y="2127524"/>
                    <a:pt x="3198579" y="2156962"/>
                  </a:cubicBezTo>
                  <a:cubicBezTo>
                    <a:pt x="3212173" y="2184149"/>
                    <a:pt x="3217684" y="2215058"/>
                    <a:pt x="3232446" y="2241629"/>
                  </a:cubicBezTo>
                  <a:cubicBezTo>
                    <a:pt x="3269511" y="2308346"/>
                    <a:pt x="3278474" y="2306181"/>
                    <a:pt x="3334046" y="2343229"/>
                  </a:cubicBezTo>
                  <a:cubicBezTo>
                    <a:pt x="3356624" y="2377096"/>
                    <a:pt x="3388908" y="2406215"/>
                    <a:pt x="3401779" y="2444829"/>
                  </a:cubicBezTo>
                  <a:cubicBezTo>
                    <a:pt x="3407423" y="2461762"/>
                    <a:pt x="3411326" y="2479380"/>
                    <a:pt x="3418712" y="2495629"/>
                  </a:cubicBezTo>
                  <a:cubicBezTo>
                    <a:pt x="3439603" y="2541589"/>
                    <a:pt x="3470481" y="2583200"/>
                    <a:pt x="3486446" y="2631095"/>
                  </a:cubicBezTo>
                  <a:cubicBezTo>
                    <a:pt x="3509815" y="2701202"/>
                    <a:pt x="3493478" y="2667044"/>
                    <a:pt x="3537246" y="2732695"/>
                  </a:cubicBezTo>
                  <a:cubicBezTo>
                    <a:pt x="3571770" y="2836268"/>
                    <a:pt x="3563215" y="2787980"/>
                    <a:pt x="3537246" y="2969762"/>
                  </a:cubicBezTo>
                  <a:cubicBezTo>
                    <a:pt x="3534722" y="2987432"/>
                    <a:pt x="3530213" y="3005710"/>
                    <a:pt x="3520312" y="3020562"/>
                  </a:cubicBezTo>
                  <a:cubicBezTo>
                    <a:pt x="3507028" y="3040487"/>
                    <a:pt x="3486445" y="3054429"/>
                    <a:pt x="3469512" y="3071362"/>
                  </a:cubicBezTo>
                  <a:cubicBezTo>
                    <a:pt x="3429210" y="3192269"/>
                    <a:pt x="3465349" y="3153160"/>
                    <a:pt x="3384846" y="3206829"/>
                  </a:cubicBezTo>
                  <a:cubicBezTo>
                    <a:pt x="3373557" y="3223762"/>
                    <a:pt x="3366871" y="3244916"/>
                    <a:pt x="3350979" y="3257629"/>
                  </a:cubicBezTo>
                  <a:cubicBezTo>
                    <a:pt x="3339937" y="3266462"/>
                    <a:pt x="3236871" y="3290389"/>
                    <a:pt x="3232446" y="3291495"/>
                  </a:cubicBezTo>
                  <a:cubicBezTo>
                    <a:pt x="3209868" y="3302784"/>
                    <a:pt x="3187914" y="3315418"/>
                    <a:pt x="3164712" y="3325362"/>
                  </a:cubicBezTo>
                  <a:cubicBezTo>
                    <a:pt x="3148306" y="3332393"/>
                    <a:pt x="3129877" y="3334313"/>
                    <a:pt x="3113912" y="3342295"/>
                  </a:cubicBezTo>
                  <a:cubicBezTo>
                    <a:pt x="3095709" y="3351396"/>
                    <a:pt x="3080045" y="3364873"/>
                    <a:pt x="3063112" y="3376162"/>
                  </a:cubicBezTo>
                  <a:cubicBezTo>
                    <a:pt x="3023601" y="3370518"/>
                    <a:pt x="2981051" y="3375439"/>
                    <a:pt x="2944579" y="3359229"/>
                  </a:cubicBezTo>
                  <a:cubicBezTo>
                    <a:pt x="2925982" y="3350964"/>
                    <a:pt x="2927384" y="3320100"/>
                    <a:pt x="2910712" y="3308429"/>
                  </a:cubicBezTo>
                  <a:cubicBezTo>
                    <a:pt x="2869353" y="3279477"/>
                    <a:pt x="2820401" y="3263273"/>
                    <a:pt x="2775246" y="3240695"/>
                  </a:cubicBezTo>
                  <a:cubicBezTo>
                    <a:pt x="2516875" y="3111508"/>
                    <a:pt x="2801974" y="3261632"/>
                    <a:pt x="2605912" y="3139095"/>
                  </a:cubicBezTo>
                  <a:cubicBezTo>
                    <a:pt x="2584506" y="3125717"/>
                    <a:pt x="2560245" y="3117488"/>
                    <a:pt x="2538179" y="3105229"/>
                  </a:cubicBezTo>
                  <a:cubicBezTo>
                    <a:pt x="2509408" y="3089245"/>
                    <a:pt x="2481422" y="3071873"/>
                    <a:pt x="2453512" y="3054429"/>
                  </a:cubicBezTo>
                  <a:cubicBezTo>
                    <a:pt x="2436254" y="3043643"/>
                    <a:pt x="2420915" y="3029664"/>
                    <a:pt x="2402712" y="3020562"/>
                  </a:cubicBezTo>
                  <a:cubicBezTo>
                    <a:pt x="2214326" y="2926368"/>
                    <a:pt x="2411905" y="3042602"/>
                    <a:pt x="2250312" y="2952829"/>
                  </a:cubicBezTo>
                  <a:cubicBezTo>
                    <a:pt x="2221541" y="2936845"/>
                    <a:pt x="2193555" y="2919473"/>
                    <a:pt x="2165646" y="2902029"/>
                  </a:cubicBezTo>
                  <a:cubicBezTo>
                    <a:pt x="2148388" y="2891243"/>
                    <a:pt x="2133049" y="2877263"/>
                    <a:pt x="2114846" y="2868162"/>
                  </a:cubicBezTo>
                  <a:cubicBezTo>
                    <a:pt x="2098881" y="2860180"/>
                    <a:pt x="2080979" y="2856873"/>
                    <a:pt x="2064046" y="2851229"/>
                  </a:cubicBezTo>
                  <a:cubicBezTo>
                    <a:pt x="2039334" y="2834754"/>
                    <a:pt x="1960785" y="2783744"/>
                    <a:pt x="1945512" y="2766562"/>
                  </a:cubicBezTo>
                  <a:cubicBezTo>
                    <a:pt x="1918471" y="2736141"/>
                    <a:pt x="1900357" y="2698829"/>
                    <a:pt x="1877779" y="2664962"/>
                  </a:cubicBezTo>
                  <a:lnTo>
                    <a:pt x="1810046" y="2563362"/>
                  </a:lnTo>
                  <a:cubicBezTo>
                    <a:pt x="1798757" y="2546429"/>
                    <a:pt x="1788390" y="2528843"/>
                    <a:pt x="1776179" y="2512562"/>
                  </a:cubicBezTo>
                  <a:cubicBezTo>
                    <a:pt x="1742312" y="2467406"/>
                    <a:pt x="1714491" y="2417007"/>
                    <a:pt x="1674579" y="2377095"/>
                  </a:cubicBezTo>
                  <a:cubicBezTo>
                    <a:pt x="1657646" y="2360162"/>
                    <a:pt x="1638943" y="2344829"/>
                    <a:pt x="1623779" y="2326295"/>
                  </a:cubicBezTo>
                  <a:cubicBezTo>
                    <a:pt x="1588036" y="2282610"/>
                    <a:pt x="1562091" y="2230741"/>
                    <a:pt x="1522179" y="2190829"/>
                  </a:cubicBezTo>
                  <a:lnTo>
                    <a:pt x="1420579" y="2089229"/>
                  </a:lnTo>
                  <a:cubicBezTo>
                    <a:pt x="1403646" y="2072296"/>
                    <a:pt x="1391198" y="2049139"/>
                    <a:pt x="1369779" y="2038429"/>
                  </a:cubicBezTo>
                  <a:cubicBezTo>
                    <a:pt x="1335912" y="2021496"/>
                    <a:pt x="1300885" y="2006708"/>
                    <a:pt x="1268179" y="1987629"/>
                  </a:cubicBezTo>
                  <a:cubicBezTo>
                    <a:pt x="1112910" y="1897055"/>
                    <a:pt x="1222215" y="1938440"/>
                    <a:pt x="1115779" y="1902962"/>
                  </a:cubicBezTo>
                  <a:lnTo>
                    <a:pt x="912579" y="1767495"/>
                  </a:lnTo>
                  <a:lnTo>
                    <a:pt x="861779" y="1733629"/>
                  </a:lnTo>
                  <a:cubicBezTo>
                    <a:pt x="844846" y="1722340"/>
                    <a:pt x="830286" y="1706198"/>
                    <a:pt x="810979" y="1699762"/>
                  </a:cubicBezTo>
                  <a:cubicBezTo>
                    <a:pt x="748205" y="1678838"/>
                    <a:pt x="768646" y="1719518"/>
                    <a:pt x="743246" y="1699762"/>
                  </a:cubicBezTo>
                  <a:close/>
                </a:path>
              </a:pathLst>
            </a:custGeom>
            <a:solidFill>
              <a:srgbClr val="FF8000">
                <a:alpha val="10000"/>
              </a:srgbClr>
            </a:solidFill>
            <a:ln w="5715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76152" y="4521200"/>
              <a:ext cx="293255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rgbClr val="FF8000"/>
                  </a:solidFill>
                </a:rPr>
                <a:t>2 bit error </a:t>
              </a:r>
              <a:br>
                <a:rPr lang="en-US" sz="3200" i="1" dirty="0" smtClean="0">
                  <a:solidFill>
                    <a:srgbClr val="FF8000"/>
                  </a:solidFill>
                </a:rPr>
              </a:br>
              <a:r>
                <a:rPr lang="en-US" sz="3200" i="1" dirty="0" smtClean="0">
                  <a:solidFill>
                    <a:srgbClr val="FF8000"/>
                  </a:solidFill>
                </a:rPr>
                <a:t>(two 0s, two 1s)</a:t>
              </a:r>
              <a:br>
                <a:rPr lang="en-US" sz="3200" i="1" dirty="0" smtClean="0">
                  <a:solidFill>
                    <a:srgbClr val="FF8000"/>
                  </a:solidFill>
                </a:rPr>
              </a:br>
              <a:r>
                <a:rPr lang="en-US" sz="3200" i="1" dirty="0" smtClean="0">
                  <a:solidFill>
                    <a:srgbClr val="FF8000"/>
                  </a:solidFill>
                </a:rPr>
                <a:t>Halfway </a:t>
              </a:r>
              <a:br>
                <a:rPr lang="en-US" sz="3200" i="1" dirty="0" smtClean="0">
                  <a:solidFill>
                    <a:srgbClr val="FF8000"/>
                  </a:solidFill>
                </a:rPr>
              </a:br>
              <a:r>
                <a:rPr lang="en-US" sz="3200" i="1" dirty="0" smtClean="0">
                  <a:solidFill>
                    <a:srgbClr val="FF8000"/>
                  </a:solidFill>
                </a:rPr>
                <a:t>Between Both 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54400" y="0"/>
            <a:ext cx="344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Hamming Distance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08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More Than 2-Bit Errors?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transmissions, disks, distributed storage  common failure mode is bursts of bit errors, not just one or two bit errors</a:t>
            </a:r>
          </a:p>
          <a:p>
            <a:pPr lvl="1">
              <a:lnSpc>
                <a:spcPct val="90000"/>
              </a:lnSpc>
              <a:defRPr/>
            </a:pPr>
            <a:r>
              <a:rPr kumimoji="1" lang="en-GB" sz="2400" dirty="0"/>
              <a:t>C</a:t>
            </a:r>
            <a:r>
              <a:rPr kumimoji="1" lang="en-GB" sz="2400" dirty="0" smtClean="0"/>
              <a:t>ontiguous </a:t>
            </a:r>
            <a:r>
              <a:rPr kumimoji="1" lang="en-GB" sz="2400" dirty="0" smtClean="0">
                <a:solidFill>
                  <a:srgbClr val="0000FF"/>
                </a:solidFill>
              </a:rPr>
              <a:t>sequence of </a:t>
            </a:r>
            <a:r>
              <a:rPr kumimoji="1" lang="en-GB" sz="2400" i="1" dirty="0" smtClean="0">
                <a:solidFill>
                  <a:srgbClr val="0000FF"/>
                </a:solidFill>
              </a:rPr>
              <a:t>B</a:t>
            </a:r>
            <a:r>
              <a:rPr kumimoji="1" lang="en-GB" sz="2400" dirty="0" smtClean="0">
                <a:solidFill>
                  <a:srgbClr val="0000FF"/>
                </a:solidFill>
              </a:rPr>
              <a:t> </a:t>
            </a:r>
            <a:r>
              <a:rPr kumimoji="1" lang="en-GB" sz="2400" dirty="0" smtClean="0"/>
              <a:t>bits in which first, last and any number of intermediate bits are in error</a:t>
            </a:r>
          </a:p>
          <a:p>
            <a:pPr lvl="1">
              <a:lnSpc>
                <a:spcPct val="90000"/>
              </a:lnSpc>
              <a:defRPr/>
            </a:pPr>
            <a:r>
              <a:rPr kumimoji="1" lang="en-GB" sz="2400" dirty="0"/>
              <a:t>C</a:t>
            </a:r>
            <a:r>
              <a:rPr kumimoji="1" lang="en-GB" sz="2400" dirty="0" smtClean="0"/>
              <a:t>aused by impulse noise or by fading in wireless</a:t>
            </a:r>
          </a:p>
          <a:p>
            <a:pPr lvl="1">
              <a:lnSpc>
                <a:spcPct val="90000"/>
              </a:lnSpc>
              <a:defRPr/>
            </a:pPr>
            <a:r>
              <a:rPr kumimoji="1" lang="en-GB" sz="2400" dirty="0"/>
              <a:t>E</a:t>
            </a:r>
            <a:r>
              <a:rPr kumimoji="1" lang="en-GB" sz="2400" dirty="0" smtClean="0"/>
              <a:t>ffect is greater at higher data </a:t>
            </a:r>
            <a:r>
              <a:rPr kumimoji="1" lang="en-GB" sz="2400" dirty="0" smtClean="0"/>
              <a:t>rates</a:t>
            </a:r>
          </a:p>
          <a:p>
            <a:pPr>
              <a:lnSpc>
                <a:spcPct val="90000"/>
              </a:lnSpc>
              <a:defRPr/>
            </a:pPr>
            <a:r>
              <a:rPr kumimoji="1" lang="en-GB" dirty="0" smtClean="0"/>
              <a:t>Solve with Cyclic Redundancy Check (CRC), interleaving or other more advanced codes</a:t>
            </a:r>
            <a:endParaRPr kumimoji="1"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iClicker</a:t>
            </a:r>
            <a:r>
              <a:rPr lang="en-US" dirty="0" smtClean="0"/>
              <a:t>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84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following word is received, encoded with Hamming code:</a:t>
            </a:r>
          </a:p>
          <a:p>
            <a:pPr marL="0" indent="0">
              <a:buNone/>
            </a:pP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r>
              <a:rPr lang="en-US" dirty="0" smtClean="0"/>
              <a:t> 1 </a:t>
            </a:r>
            <a:r>
              <a:rPr lang="en-US" u="sng" dirty="0" smtClean="0"/>
              <a:t>0</a:t>
            </a:r>
            <a:r>
              <a:rPr lang="en-US" dirty="0" smtClean="0"/>
              <a:t> 0 0 1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corrected data bit sequence?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 smtClean="0"/>
              <a:t>. </a:t>
            </a:r>
            <a:r>
              <a:rPr lang="en-US" dirty="0" smtClean="0"/>
              <a:t> 1 1 1 1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smtClean="0"/>
              <a:t> 0 0 0 1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C. </a:t>
            </a:r>
            <a:r>
              <a:rPr lang="en-US" dirty="0" smtClean="0"/>
              <a:t> 1 1 0 1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D. </a:t>
            </a:r>
            <a:r>
              <a:rPr lang="en-US" dirty="0" smtClean="0"/>
              <a:t> 1 0 1 1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 </a:t>
            </a:r>
            <a:r>
              <a:rPr lang="en-US" dirty="0" smtClean="0"/>
              <a:t> 1 0 0 0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the Disk Drive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16958" y="3748616"/>
            <a:ext cx="3800475" cy="2869116"/>
            <a:chOff x="216958" y="3748616"/>
            <a:chExt cx="3800475" cy="2869116"/>
          </a:xfrm>
        </p:grpSpPr>
        <p:pic>
          <p:nvPicPr>
            <p:cNvPr id="8909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6958" y="3748616"/>
              <a:ext cx="3800475" cy="256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270001" y="6248400"/>
              <a:ext cx="2310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IBM RAMAC 305, 1956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2823" y="1260182"/>
            <a:ext cx="8926512" cy="2834487"/>
            <a:chOff x="132823" y="1514177"/>
            <a:chExt cx="8926512" cy="2834487"/>
          </a:xfrm>
        </p:grpSpPr>
        <p:pic>
          <p:nvPicPr>
            <p:cNvPr id="890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2823" y="1514177"/>
              <a:ext cx="8926512" cy="2438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4114800" y="3979332"/>
              <a:ext cx="178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IBM 3390K, 1986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87543" y="3727449"/>
            <a:ext cx="2582862" cy="2856413"/>
            <a:chOff x="6187543" y="3727449"/>
            <a:chExt cx="2582862" cy="2856413"/>
          </a:xfrm>
        </p:grpSpPr>
        <p:pic>
          <p:nvPicPr>
            <p:cNvPr id="8" name="Picture 5" descr="http://www.mac512.com/Hd20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87543" y="3727449"/>
              <a:ext cx="2582862" cy="2582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6688668" y="6214530"/>
              <a:ext cx="1751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Apple SCSI, 1986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95" name="Rectangle 123"/>
          <p:cNvSpPr>
            <a:spLocks noChangeArrowheads="1"/>
          </p:cNvSpPr>
          <p:nvPr/>
        </p:nvSpPr>
        <p:spPr bwMode="auto">
          <a:xfrm>
            <a:off x="457200" y="1405454"/>
            <a:ext cx="81534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algn="l"/>
            <a:r>
              <a:rPr lang="en-US" sz="2800" dirty="0" smtClean="0"/>
              <a:t>Can </a:t>
            </a:r>
            <a:r>
              <a:rPr lang="en-US" sz="2800" dirty="0"/>
              <a:t>smaller disks be used  to close gap in performance between disks and CPUs?</a:t>
            </a:r>
            <a:endParaRPr lang="en-US" sz="2400" dirty="0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rIns="90487"/>
          <a:lstStyle/>
          <a:p>
            <a:r>
              <a:rPr lang="en-US" dirty="0" smtClean="0"/>
              <a:t>Arrays </a:t>
            </a:r>
            <a:r>
              <a:rPr lang="en-US" dirty="0"/>
              <a:t>of Small </a:t>
            </a:r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84675" name="Freeform 3"/>
          <p:cNvSpPr>
            <a:spLocks/>
          </p:cNvSpPr>
          <p:nvPr/>
        </p:nvSpPr>
        <p:spPr bwMode="auto">
          <a:xfrm>
            <a:off x="3770313" y="6156323"/>
            <a:ext cx="765175" cy="160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1" y="0"/>
              </a:cxn>
              <a:cxn ang="0">
                <a:pos x="481" y="100"/>
              </a:cxn>
              <a:cxn ang="0">
                <a:pos x="0" y="100"/>
              </a:cxn>
              <a:cxn ang="0">
                <a:pos x="0" y="0"/>
              </a:cxn>
            </a:cxnLst>
            <a:rect l="0" t="0" r="r" b="b"/>
            <a:pathLst>
              <a:path w="482" h="101">
                <a:moveTo>
                  <a:pt x="0" y="0"/>
                </a:moveTo>
                <a:lnTo>
                  <a:pt x="481" y="0"/>
                </a:lnTo>
                <a:lnTo>
                  <a:pt x="481" y="100"/>
                </a:lnTo>
                <a:lnTo>
                  <a:pt x="0" y="10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>
            <a:noFill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76" name="Freeform 4"/>
          <p:cNvSpPr>
            <a:spLocks/>
          </p:cNvSpPr>
          <p:nvPr/>
        </p:nvSpPr>
        <p:spPr bwMode="auto">
          <a:xfrm>
            <a:off x="3760788" y="6108698"/>
            <a:ext cx="812800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1" y="0"/>
              </a:cxn>
              <a:cxn ang="0">
                <a:pos x="511" y="136"/>
              </a:cxn>
              <a:cxn ang="0">
                <a:pos x="0" y="136"/>
              </a:cxn>
              <a:cxn ang="0">
                <a:pos x="0" y="0"/>
              </a:cxn>
            </a:cxnLst>
            <a:rect l="0" t="0" r="r" b="b"/>
            <a:pathLst>
              <a:path w="512" h="137">
                <a:moveTo>
                  <a:pt x="0" y="0"/>
                </a:moveTo>
                <a:lnTo>
                  <a:pt x="511" y="0"/>
                </a:lnTo>
                <a:lnTo>
                  <a:pt x="511" y="136"/>
                </a:lnTo>
                <a:lnTo>
                  <a:pt x="0" y="136"/>
                </a:lnTo>
                <a:lnTo>
                  <a:pt x="0" y="0"/>
                </a:lnTo>
              </a:path>
            </a:pathLst>
          </a:custGeom>
          <a:solidFill>
            <a:srgbClr val="EAEC5E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77" name="Line 5"/>
          <p:cNvSpPr>
            <a:spLocks noChangeShapeType="1"/>
          </p:cNvSpPr>
          <p:nvPr/>
        </p:nvSpPr>
        <p:spPr bwMode="auto">
          <a:xfrm flipV="1">
            <a:off x="3767138" y="5968998"/>
            <a:ext cx="279400" cy="130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78" name="Line 6"/>
          <p:cNvSpPr>
            <a:spLocks noChangeShapeType="1"/>
          </p:cNvSpPr>
          <p:nvPr/>
        </p:nvSpPr>
        <p:spPr bwMode="auto">
          <a:xfrm flipV="1">
            <a:off x="4565650" y="5978523"/>
            <a:ext cx="252413" cy="130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79" name="Line 7"/>
          <p:cNvSpPr>
            <a:spLocks noChangeShapeType="1"/>
          </p:cNvSpPr>
          <p:nvPr/>
        </p:nvSpPr>
        <p:spPr bwMode="auto">
          <a:xfrm flipV="1">
            <a:off x="4546600" y="6137273"/>
            <a:ext cx="268288" cy="176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052888" y="5965823"/>
            <a:ext cx="765175" cy="161925"/>
            <a:chOff x="2553" y="3694"/>
            <a:chExt cx="482" cy="102"/>
          </a:xfrm>
        </p:grpSpPr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2553" y="3694"/>
              <a:ext cx="4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82" name="Line 10"/>
            <p:cNvSpPr>
              <a:spLocks noChangeShapeType="1"/>
            </p:cNvSpPr>
            <p:nvPr/>
          </p:nvSpPr>
          <p:spPr bwMode="auto">
            <a:xfrm>
              <a:off x="3035" y="3698"/>
              <a:ext cx="0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4683" name="Freeform 11"/>
          <p:cNvSpPr>
            <a:spLocks/>
          </p:cNvSpPr>
          <p:nvPr/>
        </p:nvSpPr>
        <p:spPr bwMode="auto">
          <a:xfrm>
            <a:off x="4852988" y="5948361"/>
            <a:ext cx="1268412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8" y="0"/>
              </a:cxn>
              <a:cxn ang="0">
                <a:pos x="798" y="25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799" h="251">
                <a:moveTo>
                  <a:pt x="0" y="0"/>
                </a:moveTo>
                <a:lnTo>
                  <a:pt x="798" y="0"/>
                </a:lnTo>
                <a:lnTo>
                  <a:pt x="798" y="250"/>
                </a:ln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rgbClr val="EAEC5E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4" name="Line 12"/>
          <p:cNvSpPr>
            <a:spLocks noChangeShapeType="1"/>
          </p:cNvSpPr>
          <p:nvPr/>
        </p:nvSpPr>
        <p:spPr bwMode="auto">
          <a:xfrm flipV="1">
            <a:off x="4887913" y="5829298"/>
            <a:ext cx="193675" cy="109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5" name="Line 13"/>
          <p:cNvSpPr>
            <a:spLocks noChangeShapeType="1"/>
          </p:cNvSpPr>
          <p:nvPr/>
        </p:nvSpPr>
        <p:spPr bwMode="auto">
          <a:xfrm flipV="1">
            <a:off x="6129338" y="5816598"/>
            <a:ext cx="215900" cy="147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87938" y="5819773"/>
            <a:ext cx="1254125" cy="341313"/>
            <a:chOff x="3205" y="3602"/>
            <a:chExt cx="790" cy="215"/>
          </a:xfrm>
        </p:grpSpPr>
        <p:sp>
          <p:nvSpPr>
            <p:cNvPr id="284687" name="Line 15"/>
            <p:cNvSpPr>
              <a:spLocks noChangeShapeType="1"/>
            </p:cNvSpPr>
            <p:nvPr/>
          </p:nvSpPr>
          <p:spPr bwMode="auto">
            <a:xfrm>
              <a:off x="3205" y="3602"/>
              <a:ext cx="7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88" name="Line 16"/>
            <p:cNvSpPr>
              <a:spLocks noChangeShapeType="1"/>
            </p:cNvSpPr>
            <p:nvPr/>
          </p:nvSpPr>
          <p:spPr bwMode="auto">
            <a:xfrm>
              <a:off x="3995" y="3606"/>
              <a:ext cx="0" cy="2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4689" name="Line 17"/>
          <p:cNvSpPr>
            <a:spLocks noChangeShapeType="1"/>
          </p:cNvSpPr>
          <p:nvPr/>
        </p:nvSpPr>
        <p:spPr bwMode="auto">
          <a:xfrm flipV="1">
            <a:off x="6167438" y="6164261"/>
            <a:ext cx="18097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0" name="Freeform 18"/>
          <p:cNvSpPr>
            <a:spLocks/>
          </p:cNvSpPr>
          <p:nvPr/>
        </p:nvSpPr>
        <p:spPr bwMode="auto">
          <a:xfrm>
            <a:off x="4840288" y="3000373"/>
            <a:ext cx="1258887" cy="322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2" y="0"/>
              </a:cxn>
              <a:cxn ang="0">
                <a:pos x="792" y="202"/>
              </a:cxn>
              <a:cxn ang="0">
                <a:pos x="0" y="202"/>
              </a:cxn>
              <a:cxn ang="0">
                <a:pos x="0" y="0"/>
              </a:cxn>
            </a:cxnLst>
            <a:rect l="0" t="0" r="r" b="b"/>
            <a:pathLst>
              <a:path w="793" h="203">
                <a:moveTo>
                  <a:pt x="0" y="0"/>
                </a:moveTo>
                <a:lnTo>
                  <a:pt x="792" y="0"/>
                </a:lnTo>
                <a:lnTo>
                  <a:pt x="792" y="202"/>
                </a:ln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>
            <a:noFill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1" name="Freeform 19"/>
          <p:cNvSpPr>
            <a:spLocks/>
          </p:cNvSpPr>
          <p:nvPr/>
        </p:nvSpPr>
        <p:spPr bwMode="auto">
          <a:xfrm>
            <a:off x="4840288" y="3000373"/>
            <a:ext cx="1268412" cy="331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8" y="0"/>
              </a:cxn>
              <a:cxn ang="0">
                <a:pos x="798" y="208"/>
              </a:cxn>
              <a:cxn ang="0">
                <a:pos x="0" y="208"/>
              </a:cxn>
              <a:cxn ang="0">
                <a:pos x="0" y="0"/>
              </a:cxn>
            </a:cxnLst>
            <a:rect l="0" t="0" r="r" b="b"/>
            <a:pathLst>
              <a:path w="799" h="209">
                <a:moveTo>
                  <a:pt x="0" y="0"/>
                </a:moveTo>
                <a:lnTo>
                  <a:pt x="798" y="0"/>
                </a:lnTo>
                <a:lnTo>
                  <a:pt x="798" y="208"/>
                </a:lnTo>
                <a:lnTo>
                  <a:pt x="0" y="208"/>
                </a:lnTo>
                <a:lnTo>
                  <a:pt x="0" y="0"/>
                </a:lnTo>
              </a:path>
            </a:pathLst>
          </a:custGeom>
          <a:solidFill>
            <a:srgbClr val="EAEC5E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2" name="Line 20"/>
          <p:cNvSpPr>
            <a:spLocks noChangeShapeType="1"/>
          </p:cNvSpPr>
          <p:nvPr/>
        </p:nvSpPr>
        <p:spPr bwMode="auto">
          <a:xfrm flipV="1">
            <a:off x="4846638" y="2870198"/>
            <a:ext cx="277812" cy="130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3" name="Line 21"/>
          <p:cNvSpPr>
            <a:spLocks noChangeShapeType="1"/>
          </p:cNvSpPr>
          <p:nvPr/>
        </p:nvSpPr>
        <p:spPr bwMode="auto">
          <a:xfrm flipV="1">
            <a:off x="6088063" y="2876548"/>
            <a:ext cx="254000" cy="130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111750" y="2870198"/>
            <a:ext cx="1236663" cy="285750"/>
            <a:chOff x="3220" y="1744"/>
            <a:chExt cx="779" cy="180"/>
          </a:xfrm>
        </p:grpSpPr>
        <p:sp>
          <p:nvSpPr>
            <p:cNvPr id="284695" name="Line 23"/>
            <p:cNvSpPr>
              <a:spLocks noChangeShapeType="1"/>
            </p:cNvSpPr>
            <p:nvPr/>
          </p:nvSpPr>
          <p:spPr bwMode="auto">
            <a:xfrm>
              <a:off x="3220" y="1744"/>
              <a:ext cx="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96" name="Line 24"/>
            <p:cNvSpPr>
              <a:spLocks noChangeShapeType="1"/>
            </p:cNvSpPr>
            <p:nvPr/>
          </p:nvSpPr>
          <p:spPr bwMode="auto">
            <a:xfrm>
              <a:off x="3999" y="1748"/>
              <a:ext cx="0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4697" name="Line 25"/>
          <p:cNvSpPr>
            <a:spLocks noChangeShapeType="1"/>
          </p:cNvSpPr>
          <p:nvPr/>
        </p:nvSpPr>
        <p:spPr bwMode="auto">
          <a:xfrm flipV="1">
            <a:off x="6126163" y="3168648"/>
            <a:ext cx="228600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003550" y="3116261"/>
            <a:ext cx="519113" cy="131762"/>
            <a:chOff x="1892" y="1899"/>
            <a:chExt cx="327" cy="83"/>
          </a:xfrm>
        </p:grpSpPr>
        <p:sp>
          <p:nvSpPr>
            <p:cNvPr id="284699" name="Freeform 27"/>
            <p:cNvSpPr>
              <a:spLocks/>
            </p:cNvSpPr>
            <p:nvPr/>
          </p:nvSpPr>
          <p:spPr bwMode="auto">
            <a:xfrm>
              <a:off x="1892" y="1957"/>
              <a:ext cx="146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" y="0"/>
                </a:cxn>
                <a:cxn ang="0">
                  <a:pos x="145" y="18"/>
                </a:cxn>
                <a:cxn ang="0">
                  <a:pos x="0" y="18"/>
                </a:cxn>
                <a:cxn ang="0">
                  <a:pos x="0" y="0"/>
                </a:cxn>
              </a:cxnLst>
              <a:rect l="0" t="0" r="r" b="b"/>
              <a:pathLst>
                <a:path w="146" h="19">
                  <a:moveTo>
                    <a:pt x="0" y="0"/>
                  </a:moveTo>
                  <a:lnTo>
                    <a:pt x="145" y="0"/>
                  </a:lnTo>
                  <a:lnTo>
                    <a:pt x="145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00" name="Freeform 28"/>
            <p:cNvSpPr>
              <a:spLocks/>
            </p:cNvSpPr>
            <p:nvPr/>
          </p:nvSpPr>
          <p:spPr bwMode="auto">
            <a:xfrm>
              <a:off x="1892" y="1957"/>
              <a:ext cx="152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1" y="0"/>
                </a:cxn>
                <a:cxn ang="0">
                  <a:pos x="151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152" h="25">
                  <a:moveTo>
                    <a:pt x="0" y="0"/>
                  </a:moveTo>
                  <a:lnTo>
                    <a:pt x="151" y="0"/>
                  </a:lnTo>
                  <a:lnTo>
                    <a:pt x="151" y="24"/>
                  </a:ln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01" name="Line 29"/>
            <p:cNvSpPr>
              <a:spLocks noChangeShapeType="1"/>
            </p:cNvSpPr>
            <p:nvPr/>
          </p:nvSpPr>
          <p:spPr bwMode="auto">
            <a:xfrm flipV="1">
              <a:off x="1896" y="1899"/>
              <a:ext cx="167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02" name="Line 30"/>
            <p:cNvSpPr>
              <a:spLocks noChangeShapeType="1"/>
            </p:cNvSpPr>
            <p:nvPr/>
          </p:nvSpPr>
          <p:spPr bwMode="auto">
            <a:xfrm flipV="1">
              <a:off x="2047" y="1899"/>
              <a:ext cx="168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03" name="Line 31"/>
            <p:cNvSpPr>
              <a:spLocks noChangeShapeType="1"/>
            </p:cNvSpPr>
            <p:nvPr/>
          </p:nvSpPr>
          <p:spPr bwMode="auto">
            <a:xfrm flipV="1">
              <a:off x="2047" y="1920"/>
              <a:ext cx="168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04" name="Line 32"/>
            <p:cNvSpPr>
              <a:spLocks noChangeShapeType="1"/>
            </p:cNvSpPr>
            <p:nvPr/>
          </p:nvSpPr>
          <p:spPr bwMode="auto">
            <a:xfrm>
              <a:off x="2071" y="1899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05" name="Line 33"/>
            <p:cNvSpPr>
              <a:spLocks noChangeShapeType="1"/>
            </p:cNvSpPr>
            <p:nvPr/>
          </p:nvSpPr>
          <p:spPr bwMode="auto">
            <a:xfrm>
              <a:off x="2219" y="1903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943225" y="6153148"/>
            <a:ext cx="541338" cy="134938"/>
            <a:chOff x="1854" y="3812"/>
            <a:chExt cx="341" cy="85"/>
          </a:xfrm>
        </p:grpSpPr>
        <p:sp>
          <p:nvSpPr>
            <p:cNvPr id="284707" name="Freeform 35"/>
            <p:cNvSpPr>
              <a:spLocks/>
            </p:cNvSpPr>
            <p:nvPr/>
          </p:nvSpPr>
          <p:spPr bwMode="auto">
            <a:xfrm>
              <a:off x="1854" y="3871"/>
              <a:ext cx="153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0"/>
                </a:cxn>
                <a:cxn ang="0">
                  <a:pos x="152" y="19"/>
                </a:cxn>
                <a:cxn ang="0">
                  <a:pos x="0" y="19"/>
                </a:cxn>
                <a:cxn ang="0">
                  <a:pos x="0" y="0"/>
                </a:cxn>
              </a:cxnLst>
              <a:rect l="0" t="0" r="r" b="b"/>
              <a:pathLst>
                <a:path w="153" h="20">
                  <a:moveTo>
                    <a:pt x="0" y="0"/>
                  </a:moveTo>
                  <a:lnTo>
                    <a:pt x="152" y="0"/>
                  </a:lnTo>
                  <a:lnTo>
                    <a:pt x="152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08" name="Freeform 36"/>
            <p:cNvSpPr>
              <a:spLocks/>
            </p:cNvSpPr>
            <p:nvPr/>
          </p:nvSpPr>
          <p:spPr bwMode="auto">
            <a:xfrm>
              <a:off x="1854" y="3871"/>
              <a:ext cx="160" cy="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0"/>
                </a:cxn>
                <a:cxn ang="0">
                  <a:pos x="159" y="25"/>
                </a:cxn>
                <a:cxn ang="0">
                  <a:pos x="0" y="25"/>
                </a:cxn>
                <a:cxn ang="0">
                  <a:pos x="0" y="0"/>
                </a:cxn>
              </a:cxnLst>
              <a:rect l="0" t="0" r="r" b="b"/>
              <a:pathLst>
                <a:path w="160" h="26">
                  <a:moveTo>
                    <a:pt x="0" y="0"/>
                  </a:moveTo>
                  <a:lnTo>
                    <a:pt x="159" y="0"/>
                  </a:lnTo>
                  <a:lnTo>
                    <a:pt x="159" y="25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09" name="Line 37"/>
            <p:cNvSpPr>
              <a:spLocks noChangeShapeType="1"/>
            </p:cNvSpPr>
            <p:nvPr/>
          </p:nvSpPr>
          <p:spPr bwMode="auto">
            <a:xfrm flipV="1">
              <a:off x="1858" y="3812"/>
              <a:ext cx="176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10" name="Line 38"/>
            <p:cNvSpPr>
              <a:spLocks noChangeShapeType="1"/>
            </p:cNvSpPr>
            <p:nvPr/>
          </p:nvSpPr>
          <p:spPr bwMode="auto">
            <a:xfrm flipV="1">
              <a:off x="2017" y="3812"/>
              <a:ext cx="174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11" name="Line 39"/>
            <p:cNvSpPr>
              <a:spLocks noChangeShapeType="1"/>
            </p:cNvSpPr>
            <p:nvPr/>
          </p:nvSpPr>
          <p:spPr bwMode="auto">
            <a:xfrm flipV="1">
              <a:off x="2017" y="3837"/>
              <a:ext cx="174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12" name="Line 40"/>
            <p:cNvSpPr>
              <a:spLocks noChangeShapeType="1"/>
            </p:cNvSpPr>
            <p:nvPr/>
          </p:nvSpPr>
          <p:spPr bwMode="auto">
            <a:xfrm>
              <a:off x="2042" y="3812"/>
              <a:ext cx="1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13" name="Line 41"/>
            <p:cNvSpPr>
              <a:spLocks noChangeShapeType="1"/>
            </p:cNvSpPr>
            <p:nvPr/>
          </p:nvSpPr>
          <p:spPr bwMode="auto">
            <a:xfrm>
              <a:off x="2195" y="3816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3692525" y="3065461"/>
            <a:ext cx="790575" cy="257175"/>
            <a:chOff x="2326" y="1867"/>
            <a:chExt cx="498" cy="162"/>
          </a:xfrm>
        </p:grpSpPr>
        <p:sp>
          <p:nvSpPr>
            <p:cNvPr id="284715" name="Freeform 43"/>
            <p:cNvSpPr>
              <a:spLocks/>
            </p:cNvSpPr>
            <p:nvPr/>
          </p:nvSpPr>
          <p:spPr bwMode="auto">
            <a:xfrm>
              <a:off x="2326" y="1980"/>
              <a:ext cx="228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7" y="0"/>
                </a:cxn>
                <a:cxn ang="0">
                  <a:pos x="227" y="42"/>
                </a:cxn>
                <a:cxn ang="0">
                  <a:pos x="0" y="42"/>
                </a:cxn>
                <a:cxn ang="0">
                  <a:pos x="0" y="0"/>
                </a:cxn>
              </a:cxnLst>
              <a:rect l="0" t="0" r="r" b="b"/>
              <a:pathLst>
                <a:path w="228" h="43">
                  <a:moveTo>
                    <a:pt x="0" y="0"/>
                  </a:moveTo>
                  <a:lnTo>
                    <a:pt x="227" y="0"/>
                  </a:lnTo>
                  <a:lnTo>
                    <a:pt x="227" y="42"/>
                  </a:ln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16" name="Freeform 44"/>
            <p:cNvSpPr>
              <a:spLocks/>
            </p:cNvSpPr>
            <p:nvPr/>
          </p:nvSpPr>
          <p:spPr bwMode="auto">
            <a:xfrm>
              <a:off x="2326" y="1980"/>
              <a:ext cx="234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0"/>
                </a:cxn>
                <a:cxn ang="0">
                  <a:pos x="233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234" h="49">
                  <a:moveTo>
                    <a:pt x="0" y="0"/>
                  </a:moveTo>
                  <a:lnTo>
                    <a:pt x="233" y="0"/>
                  </a:lnTo>
                  <a:lnTo>
                    <a:pt x="233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17" name="Line 45"/>
            <p:cNvSpPr>
              <a:spLocks noChangeShapeType="1"/>
            </p:cNvSpPr>
            <p:nvPr/>
          </p:nvSpPr>
          <p:spPr bwMode="auto">
            <a:xfrm flipV="1">
              <a:off x="2330" y="1867"/>
              <a:ext cx="259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18" name="Line 46"/>
            <p:cNvSpPr>
              <a:spLocks noChangeShapeType="1"/>
            </p:cNvSpPr>
            <p:nvPr/>
          </p:nvSpPr>
          <p:spPr bwMode="auto">
            <a:xfrm flipV="1">
              <a:off x="2555" y="1867"/>
              <a:ext cx="257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19" name="Line 47"/>
            <p:cNvSpPr>
              <a:spLocks noChangeShapeType="1"/>
            </p:cNvSpPr>
            <p:nvPr/>
          </p:nvSpPr>
          <p:spPr bwMode="auto">
            <a:xfrm flipV="1">
              <a:off x="2555" y="1911"/>
              <a:ext cx="257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20" name="Line 48"/>
            <p:cNvSpPr>
              <a:spLocks noChangeShapeType="1"/>
            </p:cNvSpPr>
            <p:nvPr/>
          </p:nvSpPr>
          <p:spPr bwMode="auto">
            <a:xfrm>
              <a:off x="2597" y="1867"/>
              <a:ext cx="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21" name="Line 49"/>
            <p:cNvSpPr>
              <a:spLocks noChangeShapeType="1"/>
            </p:cNvSpPr>
            <p:nvPr/>
          </p:nvSpPr>
          <p:spPr bwMode="auto">
            <a:xfrm>
              <a:off x="2824" y="1871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4723" name="Freeform 51"/>
          <p:cNvSpPr>
            <a:spLocks/>
          </p:cNvSpPr>
          <p:nvPr/>
        </p:nvSpPr>
        <p:spPr bwMode="auto">
          <a:xfrm>
            <a:off x="6515100" y="5184773"/>
            <a:ext cx="1285875" cy="1303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9" y="0"/>
              </a:cxn>
              <a:cxn ang="0">
                <a:pos x="809" y="820"/>
              </a:cxn>
              <a:cxn ang="0">
                <a:pos x="0" y="820"/>
              </a:cxn>
              <a:cxn ang="0">
                <a:pos x="0" y="0"/>
              </a:cxn>
            </a:cxnLst>
            <a:rect l="0" t="0" r="r" b="b"/>
            <a:pathLst>
              <a:path w="810" h="821">
                <a:moveTo>
                  <a:pt x="0" y="0"/>
                </a:moveTo>
                <a:lnTo>
                  <a:pt x="809" y="0"/>
                </a:lnTo>
                <a:lnTo>
                  <a:pt x="809" y="820"/>
                </a:lnTo>
                <a:lnTo>
                  <a:pt x="0" y="820"/>
                </a:lnTo>
                <a:lnTo>
                  <a:pt x="0" y="0"/>
                </a:lnTo>
              </a:path>
            </a:pathLst>
          </a:custGeom>
          <a:solidFill>
            <a:srgbClr val="EAEC5E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24" name="Line 52"/>
          <p:cNvSpPr>
            <a:spLocks noChangeShapeType="1"/>
          </p:cNvSpPr>
          <p:nvPr/>
        </p:nvSpPr>
        <p:spPr bwMode="auto">
          <a:xfrm>
            <a:off x="6873875" y="4989511"/>
            <a:ext cx="1266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25" name="Line 53"/>
          <p:cNvSpPr>
            <a:spLocks noChangeShapeType="1"/>
          </p:cNvSpPr>
          <p:nvPr/>
        </p:nvSpPr>
        <p:spPr bwMode="auto">
          <a:xfrm>
            <a:off x="8147050" y="4995861"/>
            <a:ext cx="0" cy="1258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26" name="Line 54"/>
          <p:cNvSpPr>
            <a:spLocks noChangeShapeType="1"/>
          </p:cNvSpPr>
          <p:nvPr/>
        </p:nvSpPr>
        <p:spPr bwMode="auto">
          <a:xfrm flipV="1">
            <a:off x="7773988" y="5003798"/>
            <a:ext cx="354012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27" name="Line 55"/>
          <p:cNvSpPr>
            <a:spLocks noChangeShapeType="1"/>
          </p:cNvSpPr>
          <p:nvPr/>
        </p:nvSpPr>
        <p:spPr bwMode="auto">
          <a:xfrm flipV="1">
            <a:off x="7821613" y="6270623"/>
            <a:ext cx="325437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28" name="Line 56"/>
          <p:cNvSpPr>
            <a:spLocks noChangeShapeType="1"/>
          </p:cNvSpPr>
          <p:nvPr/>
        </p:nvSpPr>
        <p:spPr bwMode="auto">
          <a:xfrm flipV="1">
            <a:off x="6481763" y="4983161"/>
            <a:ext cx="379412" cy="207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29" name="Freeform 57"/>
          <p:cNvSpPr>
            <a:spLocks/>
          </p:cNvSpPr>
          <p:nvPr/>
        </p:nvSpPr>
        <p:spPr bwMode="auto">
          <a:xfrm>
            <a:off x="6562725" y="2533648"/>
            <a:ext cx="1184275" cy="1047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5" y="0"/>
              </a:cxn>
              <a:cxn ang="0">
                <a:pos x="745" y="659"/>
              </a:cxn>
              <a:cxn ang="0">
                <a:pos x="0" y="659"/>
              </a:cxn>
              <a:cxn ang="0">
                <a:pos x="0" y="0"/>
              </a:cxn>
            </a:cxnLst>
            <a:rect l="0" t="0" r="r" b="b"/>
            <a:pathLst>
              <a:path w="746" h="660">
                <a:moveTo>
                  <a:pt x="0" y="0"/>
                </a:moveTo>
                <a:lnTo>
                  <a:pt x="745" y="0"/>
                </a:lnTo>
                <a:lnTo>
                  <a:pt x="745" y="659"/>
                </a:lnTo>
                <a:lnTo>
                  <a:pt x="0" y="659"/>
                </a:lnTo>
                <a:lnTo>
                  <a:pt x="0" y="0"/>
                </a:lnTo>
              </a:path>
            </a:pathLst>
          </a:custGeom>
          <a:solidFill>
            <a:srgbClr val="EAEC5E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0" name="Freeform 58"/>
          <p:cNvSpPr>
            <a:spLocks/>
          </p:cNvSpPr>
          <p:nvPr/>
        </p:nvSpPr>
        <p:spPr bwMode="auto">
          <a:xfrm>
            <a:off x="6562725" y="2533648"/>
            <a:ext cx="1193800" cy="1057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51" y="0"/>
              </a:cxn>
              <a:cxn ang="0">
                <a:pos x="751" y="665"/>
              </a:cxn>
              <a:cxn ang="0">
                <a:pos x="0" y="665"/>
              </a:cxn>
              <a:cxn ang="0">
                <a:pos x="0" y="0"/>
              </a:cxn>
            </a:cxnLst>
            <a:rect l="0" t="0" r="r" b="b"/>
            <a:pathLst>
              <a:path w="752" h="666">
                <a:moveTo>
                  <a:pt x="0" y="0"/>
                </a:moveTo>
                <a:lnTo>
                  <a:pt x="751" y="0"/>
                </a:lnTo>
                <a:lnTo>
                  <a:pt x="751" y="665"/>
                </a:lnTo>
                <a:lnTo>
                  <a:pt x="0" y="6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1" name="Line 59"/>
          <p:cNvSpPr>
            <a:spLocks noChangeShapeType="1"/>
          </p:cNvSpPr>
          <p:nvPr/>
        </p:nvSpPr>
        <p:spPr bwMode="auto">
          <a:xfrm>
            <a:off x="6886575" y="2339973"/>
            <a:ext cx="1228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2" name="Line 60"/>
          <p:cNvSpPr>
            <a:spLocks noChangeShapeType="1"/>
          </p:cNvSpPr>
          <p:nvPr/>
        </p:nvSpPr>
        <p:spPr bwMode="auto">
          <a:xfrm>
            <a:off x="8121650" y="234632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3" name="Line 61"/>
          <p:cNvSpPr>
            <a:spLocks noChangeShapeType="1"/>
          </p:cNvSpPr>
          <p:nvPr/>
        </p:nvSpPr>
        <p:spPr bwMode="auto">
          <a:xfrm flipV="1">
            <a:off x="6569075" y="2339973"/>
            <a:ext cx="279400" cy="193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4" name="Line 62"/>
          <p:cNvSpPr>
            <a:spLocks noChangeShapeType="1"/>
          </p:cNvSpPr>
          <p:nvPr/>
        </p:nvSpPr>
        <p:spPr bwMode="auto">
          <a:xfrm flipV="1">
            <a:off x="7761288" y="2346323"/>
            <a:ext cx="354012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5" name="Line 63"/>
          <p:cNvSpPr>
            <a:spLocks noChangeShapeType="1"/>
          </p:cNvSpPr>
          <p:nvPr/>
        </p:nvSpPr>
        <p:spPr bwMode="auto">
          <a:xfrm flipH="1">
            <a:off x="7786688" y="3368673"/>
            <a:ext cx="366712" cy="195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36" name="Rectangle 64"/>
          <p:cNvSpPr>
            <a:spLocks noChangeArrowheads="1"/>
          </p:cNvSpPr>
          <p:nvPr/>
        </p:nvSpPr>
        <p:spPr bwMode="auto">
          <a:xfrm>
            <a:off x="6705600" y="3606798"/>
            <a:ext cx="835025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rgbClr val="414141"/>
                </a:solidFill>
              </a:rPr>
              <a:t>14”</a:t>
            </a:r>
          </a:p>
        </p:txBody>
      </p:sp>
      <p:sp>
        <p:nvSpPr>
          <p:cNvPr id="284737" name="Rectangle 65"/>
          <p:cNvSpPr>
            <a:spLocks noChangeArrowheads="1"/>
          </p:cNvSpPr>
          <p:nvPr/>
        </p:nvSpPr>
        <p:spPr bwMode="auto">
          <a:xfrm>
            <a:off x="5087938" y="3360736"/>
            <a:ext cx="892175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rgbClr val="414141"/>
                </a:solidFill>
              </a:rPr>
              <a:t>10”</a:t>
            </a:r>
          </a:p>
        </p:txBody>
      </p:sp>
      <p:sp>
        <p:nvSpPr>
          <p:cNvPr id="284738" name="Rectangle 66"/>
          <p:cNvSpPr>
            <a:spLocks noChangeArrowheads="1"/>
          </p:cNvSpPr>
          <p:nvPr/>
        </p:nvSpPr>
        <p:spPr bwMode="auto">
          <a:xfrm>
            <a:off x="3654425" y="3360736"/>
            <a:ext cx="1249363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rgbClr val="414141"/>
                </a:solidFill>
              </a:rPr>
              <a:t>5.25”</a:t>
            </a:r>
          </a:p>
        </p:txBody>
      </p:sp>
      <p:sp>
        <p:nvSpPr>
          <p:cNvPr id="284739" name="Rectangle 67"/>
          <p:cNvSpPr>
            <a:spLocks noChangeArrowheads="1"/>
          </p:cNvSpPr>
          <p:nvPr/>
        </p:nvSpPr>
        <p:spPr bwMode="auto">
          <a:xfrm>
            <a:off x="2754313" y="3360736"/>
            <a:ext cx="1249362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rgbClr val="414141"/>
                </a:solidFill>
              </a:rPr>
              <a:t>3.5”</a:t>
            </a:r>
          </a:p>
        </p:txBody>
      </p:sp>
      <p:sp>
        <p:nvSpPr>
          <p:cNvPr id="284740" name="Rectangle 68"/>
          <p:cNvSpPr>
            <a:spLocks noChangeArrowheads="1"/>
          </p:cNvSpPr>
          <p:nvPr/>
        </p:nvSpPr>
        <p:spPr bwMode="auto">
          <a:xfrm>
            <a:off x="1363663" y="5970586"/>
            <a:ext cx="1249362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rgbClr val="414141"/>
                </a:solidFill>
              </a:rPr>
              <a:t>3.5”</a:t>
            </a:r>
          </a:p>
        </p:txBody>
      </p:sp>
      <p:sp>
        <p:nvSpPr>
          <p:cNvPr id="284741" name="Rectangle 69"/>
          <p:cNvSpPr>
            <a:spLocks noChangeArrowheads="1"/>
          </p:cNvSpPr>
          <p:nvPr/>
        </p:nvSpPr>
        <p:spPr bwMode="auto">
          <a:xfrm>
            <a:off x="820738" y="5056186"/>
            <a:ext cx="2644775" cy="872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114FFB"/>
                </a:solidFill>
              </a:rPr>
              <a:t>Disk Array:   </a:t>
            </a:r>
            <a:r>
              <a:rPr lang="en-US" sz="2800" dirty="0" smtClean="0">
                <a:solidFill>
                  <a:srgbClr val="114FFB"/>
                </a:solidFill>
              </a:rPr>
              <a:t> </a:t>
            </a:r>
            <a:br>
              <a:rPr lang="en-US" sz="2800" dirty="0" smtClean="0">
                <a:solidFill>
                  <a:srgbClr val="114FFB"/>
                </a:solidFill>
              </a:rPr>
            </a:br>
            <a:r>
              <a:rPr lang="en-US" sz="2800" dirty="0" smtClean="0">
                <a:solidFill>
                  <a:srgbClr val="114FFB"/>
                </a:solidFill>
              </a:rPr>
              <a:t>1 </a:t>
            </a:r>
            <a:r>
              <a:rPr lang="en-US" sz="2800" dirty="0">
                <a:solidFill>
                  <a:srgbClr val="114FFB"/>
                </a:solidFill>
              </a:rPr>
              <a:t>disk design</a:t>
            </a:r>
          </a:p>
        </p:txBody>
      </p:sp>
      <p:sp>
        <p:nvSpPr>
          <p:cNvPr id="284742" name="Rectangle 70"/>
          <p:cNvSpPr>
            <a:spLocks noChangeArrowheads="1"/>
          </p:cNvSpPr>
          <p:nvPr/>
        </p:nvSpPr>
        <p:spPr bwMode="auto">
          <a:xfrm>
            <a:off x="763588" y="2579686"/>
            <a:ext cx="2663825" cy="872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114FFB"/>
                </a:solidFill>
              </a:rPr>
              <a:t>Conventional:                 4 disk  designs</a:t>
            </a:r>
          </a:p>
        </p:txBody>
      </p:sp>
      <p:sp>
        <p:nvSpPr>
          <p:cNvPr id="284743" name="Line 71"/>
          <p:cNvSpPr>
            <a:spLocks noChangeShapeType="1"/>
          </p:cNvSpPr>
          <p:nvPr/>
        </p:nvSpPr>
        <p:spPr bwMode="auto">
          <a:xfrm flipV="1">
            <a:off x="2266950" y="6197598"/>
            <a:ext cx="552450" cy="19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44" name="Rectangle 72"/>
          <p:cNvSpPr>
            <a:spLocks noChangeArrowheads="1"/>
          </p:cNvSpPr>
          <p:nvPr/>
        </p:nvSpPr>
        <p:spPr bwMode="auto">
          <a:xfrm>
            <a:off x="2744788" y="4122736"/>
            <a:ext cx="1768475" cy="484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Low End</a:t>
            </a:r>
          </a:p>
        </p:txBody>
      </p:sp>
      <p:sp>
        <p:nvSpPr>
          <p:cNvPr id="284745" name="Rectangle 73"/>
          <p:cNvSpPr>
            <a:spLocks noChangeArrowheads="1"/>
          </p:cNvSpPr>
          <p:nvPr/>
        </p:nvSpPr>
        <p:spPr bwMode="auto">
          <a:xfrm>
            <a:off x="6459538" y="4103686"/>
            <a:ext cx="1768475" cy="484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High End</a:t>
            </a:r>
          </a:p>
        </p:txBody>
      </p:sp>
      <p:sp>
        <p:nvSpPr>
          <p:cNvPr id="284746" name="Line 74"/>
          <p:cNvSpPr>
            <a:spLocks noChangeShapeType="1"/>
          </p:cNvSpPr>
          <p:nvPr/>
        </p:nvSpPr>
        <p:spPr bwMode="auto">
          <a:xfrm>
            <a:off x="4502150" y="4330698"/>
            <a:ext cx="2006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48" name="Line 76"/>
          <p:cNvSpPr>
            <a:spLocks noChangeShapeType="1"/>
          </p:cNvSpPr>
          <p:nvPr/>
        </p:nvSpPr>
        <p:spPr bwMode="auto">
          <a:xfrm>
            <a:off x="2673350" y="4006848"/>
            <a:ext cx="562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49" name="Line 77"/>
          <p:cNvSpPr>
            <a:spLocks noChangeShapeType="1"/>
          </p:cNvSpPr>
          <p:nvPr/>
        </p:nvSpPr>
        <p:spPr bwMode="auto">
          <a:xfrm>
            <a:off x="2647950" y="4032248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50" name="Line 78"/>
          <p:cNvSpPr>
            <a:spLocks noChangeShapeType="1"/>
          </p:cNvSpPr>
          <p:nvPr/>
        </p:nvSpPr>
        <p:spPr bwMode="auto">
          <a:xfrm>
            <a:off x="8305800" y="4013198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51" name="Line 79"/>
          <p:cNvSpPr>
            <a:spLocks noChangeShapeType="1"/>
          </p:cNvSpPr>
          <p:nvPr/>
        </p:nvSpPr>
        <p:spPr bwMode="auto">
          <a:xfrm>
            <a:off x="2673350" y="4806948"/>
            <a:ext cx="562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52" name="Line 80"/>
          <p:cNvSpPr>
            <a:spLocks noChangeShapeType="1"/>
          </p:cNvSpPr>
          <p:nvPr/>
        </p:nvSpPr>
        <p:spPr bwMode="auto">
          <a:xfrm>
            <a:off x="6570663" y="5224461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53" name="Line 81"/>
          <p:cNvSpPr>
            <a:spLocks noChangeShapeType="1"/>
          </p:cNvSpPr>
          <p:nvPr/>
        </p:nvSpPr>
        <p:spPr bwMode="auto">
          <a:xfrm>
            <a:off x="6572250" y="5378448"/>
            <a:ext cx="2238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54" name="Line 82"/>
          <p:cNvSpPr>
            <a:spLocks noChangeShapeType="1"/>
          </p:cNvSpPr>
          <p:nvPr/>
        </p:nvSpPr>
        <p:spPr bwMode="auto">
          <a:xfrm>
            <a:off x="6572250" y="5530848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55" name="Line 83"/>
          <p:cNvSpPr>
            <a:spLocks noChangeShapeType="1"/>
          </p:cNvSpPr>
          <p:nvPr/>
        </p:nvSpPr>
        <p:spPr bwMode="auto">
          <a:xfrm>
            <a:off x="6565900" y="5667373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56" name="Line 84"/>
          <p:cNvSpPr>
            <a:spLocks noChangeShapeType="1"/>
          </p:cNvSpPr>
          <p:nvPr/>
        </p:nvSpPr>
        <p:spPr bwMode="auto">
          <a:xfrm>
            <a:off x="6567488" y="5802311"/>
            <a:ext cx="2238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57" name="Line 85"/>
          <p:cNvSpPr>
            <a:spLocks noChangeShapeType="1"/>
          </p:cNvSpPr>
          <p:nvPr/>
        </p:nvSpPr>
        <p:spPr bwMode="auto">
          <a:xfrm>
            <a:off x="6567488" y="5973761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58" name="Line 86"/>
          <p:cNvSpPr>
            <a:spLocks noChangeShapeType="1"/>
          </p:cNvSpPr>
          <p:nvPr/>
        </p:nvSpPr>
        <p:spPr bwMode="auto">
          <a:xfrm>
            <a:off x="6565900" y="6138861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59" name="Line 87"/>
          <p:cNvSpPr>
            <a:spLocks noChangeShapeType="1"/>
          </p:cNvSpPr>
          <p:nvPr/>
        </p:nvSpPr>
        <p:spPr bwMode="auto">
          <a:xfrm>
            <a:off x="6567488" y="6292848"/>
            <a:ext cx="2238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60" name="Line 88"/>
          <p:cNvSpPr>
            <a:spLocks noChangeShapeType="1"/>
          </p:cNvSpPr>
          <p:nvPr/>
        </p:nvSpPr>
        <p:spPr bwMode="auto">
          <a:xfrm>
            <a:off x="6567488" y="6445248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61" name="Line 89"/>
          <p:cNvSpPr>
            <a:spLocks noChangeShapeType="1"/>
          </p:cNvSpPr>
          <p:nvPr/>
        </p:nvSpPr>
        <p:spPr bwMode="auto">
          <a:xfrm>
            <a:off x="7061200" y="5229223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62" name="Line 90"/>
          <p:cNvSpPr>
            <a:spLocks noChangeShapeType="1"/>
          </p:cNvSpPr>
          <p:nvPr/>
        </p:nvSpPr>
        <p:spPr bwMode="auto">
          <a:xfrm>
            <a:off x="7062788" y="5383211"/>
            <a:ext cx="2238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63" name="Line 91"/>
          <p:cNvSpPr>
            <a:spLocks noChangeShapeType="1"/>
          </p:cNvSpPr>
          <p:nvPr/>
        </p:nvSpPr>
        <p:spPr bwMode="auto">
          <a:xfrm>
            <a:off x="7062788" y="5535611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64" name="Line 92"/>
          <p:cNvSpPr>
            <a:spLocks noChangeShapeType="1"/>
          </p:cNvSpPr>
          <p:nvPr/>
        </p:nvSpPr>
        <p:spPr bwMode="auto">
          <a:xfrm>
            <a:off x="7056438" y="5672136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65" name="Line 93"/>
          <p:cNvSpPr>
            <a:spLocks noChangeShapeType="1"/>
          </p:cNvSpPr>
          <p:nvPr/>
        </p:nvSpPr>
        <p:spPr bwMode="auto">
          <a:xfrm>
            <a:off x="7058025" y="5807073"/>
            <a:ext cx="2238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66" name="Line 94"/>
          <p:cNvSpPr>
            <a:spLocks noChangeShapeType="1"/>
          </p:cNvSpPr>
          <p:nvPr/>
        </p:nvSpPr>
        <p:spPr bwMode="auto">
          <a:xfrm>
            <a:off x="7058025" y="5978523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67" name="Line 95"/>
          <p:cNvSpPr>
            <a:spLocks noChangeShapeType="1"/>
          </p:cNvSpPr>
          <p:nvPr/>
        </p:nvSpPr>
        <p:spPr bwMode="auto">
          <a:xfrm>
            <a:off x="7056438" y="6143623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68" name="Line 96"/>
          <p:cNvSpPr>
            <a:spLocks noChangeShapeType="1"/>
          </p:cNvSpPr>
          <p:nvPr/>
        </p:nvSpPr>
        <p:spPr bwMode="auto">
          <a:xfrm>
            <a:off x="7058025" y="6288086"/>
            <a:ext cx="2238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69" name="Line 97"/>
          <p:cNvSpPr>
            <a:spLocks noChangeShapeType="1"/>
          </p:cNvSpPr>
          <p:nvPr/>
        </p:nvSpPr>
        <p:spPr bwMode="auto">
          <a:xfrm>
            <a:off x="7058025" y="6440486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70" name="Line 98"/>
          <p:cNvSpPr>
            <a:spLocks noChangeShapeType="1"/>
          </p:cNvSpPr>
          <p:nvPr/>
        </p:nvSpPr>
        <p:spPr bwMode="auto">
          <a:xfrm>
            <a:off x="7546975" y="5229223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71" name="Line 99"/>
          <p:cNvSpPr>
            <a:spLocks noChangeShapeType="1"/>
          </p:cNvSpPr>
          <p:nvPr/>
        </p:nvSpPr>
        <p:spPr bwMode="auto">
          <a:xfrm>
            <a:off x="7529513" y="5383211"/>
            <a:ext cx="2238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72" name="Line 100"/>
          <p:cNvSpPr>
            <a:spLocks noChangeShapeType="1"/>
          </p:cNvSpPr>
          <p:nvPr/>
        </p:nvSpPr>
        <p:spPr bwMode="auto">
          <a:xfrm>
            <a:off x="7548563" y="5535611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73" name="Line 101"/>
          <p:cNvSpPr>
            <a:spLocks noChangeShapeType="1"/>
          </p:cNvSpPr>
          <p:nvPr/>
        </p:nvSpPr>
        <p:spPr bwMode="auto">
          <a:xfrm>
            <a:off x="7542213" y="5672136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74" name="Line 102"/>
          <p:cNvSpPr>
            <a:spLocks noChangeShapeType="1"/>
          </p:cNvSpPr>
          <p:nvPr/>
        </p:nvSpPr>
        <p:spPr bwMode="auto">
          <a:xfrm>
            <a:off x="7543800" y="5807073"/>
            <a:ext cx="2238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75" name="Line 103"/>
          <p:cNvSpPr>
            <a:spLocks noChangeShapeType="1"/>
          </p:cNvSpPr>
          <p:nvPr/>
        </p:nvSpPr>
        <p:spPr bwMode="auto">
          <a:xfrm>
            <a:off x="7543800" y="5978523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76" name="Line 104"/>
          <p:cNvSpPr>
            <a:spLocks noChangeShapeType="1"/>
          </p:cNvSpPr>
          <p:nvPr/>
        </p:nvSpPr>
        <p:spPr bwMode="auto">
          <a:xfrm>
            <a:off x="7542213" y="6143623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77" name="Line 105"/>
          <p:cNvSpPr>
            <a:spLocks noChangeShapeType="1"/>
          </p:cNvSpPr>
          <p:nvPr/>
        </p:nvSpPr>
        <p:spPr bwMode="auto">
          <a:xfrm>
            <a:off x="7543800" y="6297611"/>
            <a:ext cx="2238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78" name="Line 106"/>
          <p:cNvSpPr>
            <a:spLocks noChangeShapeType="1"/>
          </p:cNvSpPr>
          <p:nvPr/>
        </p:nvSpPr>
        <p:spPr bwMode="auto">
          <a:xfrm>
            <a:off x="7543800" y="6440486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79" name="Line 107"/>
          <p:cNvSpPr>
            <a:spLocks noChangeShapeType="1"/>
          </p:cNvSpPr>
          <p:nvPr/>
        </p:nvSpPr>
        <p:spPr bwMode="auto">
          <a:xfrm>
            <a:off x="4918075" y="6010273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80" name="Line 108"/>
          <p:cNvSpPr>
            <a:spLocks noChangeShapeType="1"/>
          </p:cNvSpPr>
          <p:nvPr/>
        </p:nvSpPr>
        <p:spPr bwMode="auto">
          <a:xfrm>
            <a:off x="4910138" y="6164261"/>
            <a:ext cx="2238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81" name="Line 109"/>
          <p:cNvSpPr>
            <a:spLocks noChangeShapeType="1"/>
          </p:cNvSpPr>
          <p:nvPr/>
        </p:nvSpPr>
        <p:spPr bwMode="auto">
          <a:xfrm>
            <a:off x="4919663" y="6326186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82" name="Line 110"/>
          <p:cNvSpPr>
            <a:spLocks noChangeShapeType="1"/>
          </p:cNvSpPr>
          <p:nvPr/>
        </p:nvSpPr>
        <p:spPr bwMode="auto">
          <a:xfrm>
            <a:off x="5380038" y="6005511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83" name="Line 111"/>
          <p:cNvSpPr>
            <a:spLocks noChangeShapeType="1"/>
          </p:cNvSpPr>
          <p:nvPr/>
        </p:nvSpPr>
        <p:spPr bwMode="auto">
          <a:xfrm>
            <a:off x="5381625" y="6159498"/>
            <a:ext cx="2238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84" name="Line 112"/>
          <p:cNvSpPr>
            <a:spLocks noChangeShapeType="1"/>
          </p:cNvSpPr>
          <p:nvPr/>
        </p:nvSpPr>
        <p:spPr bwMode="auto">
          <a:xfrm>
            <a:off x="5400675" y="6330948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85" name="Line 113"/>
          <p:cNvSpPr>
            <a:spLocks noChangeShapeType="1"/>
          </p:cNvSpPr>
          <p:nvPr/>
        </p:nvSpPr>
        <p:spPr bwMode="auto">
          <a:xfrm>
            <a:off x="5846763" y="5986461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86" name="Line 114"/>
          <p:cNvSpPr>
            <a:spLocks noChangeShapeType="1"/>
          </p:cNvSpPr>
          <p:nvPr/>
        </p:nvSpPr>
        <p:spPr bwMode="auto">
          <a:xfrm>
            <a:off x="5848350" y="6149973"/>
            <a:ext cx="2238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87" name="Line 115"/>
          <p:cNvSpPr>
            <a:spLocks noChangeShapeType="1"/>
          </p:cNvSpPr>
          <p:nvPr/>
        </p:nvSpPr>
        <p:spPr bwMode="auto">
          <a:xfrm>
            <a:off x="5867400" y="6330948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88" name="Line 116"/>
          <p:cNvSpPr>
            <a:spLocks noChangeShapeType="1"/>
          </p:cNvSpPr>
          <p:nvPr/>
        </p:nvSpPr>
        <p:spPr bwMode="auto">
          <a:xfrm>
            <a:off x="3833813" y="6145211"/>
            <a:ext cx="2238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89" name="Line 117"/>
          <p:cNvSpPr>
            <a:spLocks noChangeShapeType="1"/>
          </p:cNvSpPr>
          <p:nvPr/>
        </p:nvSpPr>
        <p:spPr bwMode="auto">
          <a:xfrm>
            <a:off x="3824288" y="6288086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90" name="Line 118"/>
          <p:cNvSpPr>
            <a:spLocks noChangeShapeType="1"/>
          </p:cNvSpPr>
          <p:nvPr/>
        </p:nvSpPr>
        <p:spPr bwMode="auto">
          <a:xfrm>
            <a:off x="4291013" y="6135686"/>
            <a:ext cx="2238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91" name="Line 119"/>
          <p:cNvSpPr>
            <a:spLocks noChangeShapeType="1"/>
          </p:cNvSpPr>
          <p:nvPr/>
        </p:nvSpPr>
        <p:spPr bwMode="auto">
          <a:xfrm>
            <a:off x="4310063" y="6288086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92" name="Line 120"/>
          <p:cNvSpPr>
            <a:spLocks noChangeShapeType="1"/>
          </p:cNvSpPr>
          <p:nvPr/>
        </p:nvSpPr>
        <p:spPr bwMode="auto">
          <a:xfrm>
            <a:off x="2928938" y="6269036"/>
            <a:ext cx="22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93" name="Line 121"/>
          <p:cNvSpPr>
            <a:spLocks noChangeShapeType="1"/>
          </p:cNvSpPr>
          <p:nvPr/>
        </p:nvSpPr>
        <p:spPr bwMode="auto">
          <a:xfrm>
            <a:off x="3027363" y="3224211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94" name="Line 122"/>
          <p:cNvSpPr>
            <a:spLocks noChangeShapeType="1"/>
          </p:cNvSpPr>
          <p:nvPr/>
        </p:nvSpPr>
        <p:spPr bwMode="auto">
          <a:xfrm flipV="1">
            <a:off x="3760788" y="3281361"/>
            <a:ext cx="285750" cy="9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6107"/>
            <a:ext cx="8229600" cy="1143000"/>
          </a:xfrm>
          <a:noFill/>
          <a:ln/>
        </p:spPr>
        <p:txBody>
          <a:bodyPr lIns="90487" rIns="90487"/>
          <a:lstStyle/>
          <a:p>
            <a:r>
              <a:rPr lang="en-US" sz="2600" dirty="0">
                <a:solidFill>
                  <a:srgbClr val="FC0128"/>
                </a:solidFill>
              </a:rPr>
              <a:t>Replace Small Number of Large Disks with Large Number of Small Disks! (1988 Disks)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304800" y="1769536"/>
            <a:ext cx="1600096" cy="3479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0000"/>
              </a:lnSpc>
            </a:pPr>
            <a:r>
              <a:rPr lang="en-US" sz="2800"/>
              <a:t>Capacity </a:t>
            </a:r>
          </a:p>
          <a:p>
            <a:pPr algn="l">
              <a:lnSpc>
                <a:spcPct val="60000"/>
              </a:lnSpc>
            </a:pPr>
            <a:endParaRPr lang="en-US" sz="2800"/>
          </a:p>
          <a:p>
            <a:pPr algn="l">
              <a:lnSpc>
                <a:spcPct val="60000"/>
              </a:lnSpc>
            </a:pPr>
            <a:r>
              <a:rPr lang="en-US" sz="2800"/>
              <a:t>Volume </a:t>
            </a:r>
          </a:p>
          <a:p>
            <a:pPr algn="l">
              <a:lnSpc>
                <a:spcPct val="60000"/>
              </a:lnSpc>
            </a:pPr>
            <a:endParaRPr lang="en-US" sz="2800"/>
          </a:p>
          <a:p>
            <a:pPr algn="l">
              <a:lnSpc>
                <a:spcPct val="60000"/>
              </a:lnSpc>
            </a:pPr>
            <a:r>
              <a:rPr lang="en-US" sz="2800"/>
              <a:t>Power</a:t>
            </a:r>
          </a:p>
          <a:p>
            <a:pPr algn="l">
              <a:lnSpc>
                <a:spcPct val="60000"/>
              </a:lnSpc>
            </a:pPr>
            <a:endParaRPr lang="en-US" sz="2800"/>
          </a:p>
          <a:p>
            <a:pPr algn="l">
              <a:lnSpc>
                <a:spcPct val="60000"/>
              </a:lnSpc>
            </a:pPr>
            <a:r>
              <a:rPr lang="en-US" sz="2800"/>
              <a:t>Data Rate </a:t>
            </a:r>
          </a:p>
          <a:p>
            <a:pPr algn="l">
              <a:lnSpc>
                <a:spcPct val="60000"/>
              </a:lnSpc>
            </a:pPr>
            <a:endParaRPr lang="en-US" sz="2800"/>
          </a:p>
          <a:p>
            <a:pPr algn="l">
              <a:lnSpc>
                <a:spcPct val="60000"/>
              </a:lnSpc>
            </a:pPr>
            <a:r>
              <a:rPr lang="en-US" sz="2800"/>
              <a:t>I/O Rate   </a:t>
            </a:r>
          </a:p>
          <a:p>
            <a:pPr algn="l">
              <a:lnSpc>
                <a:spcPct val="60000"/>
              </a:lnSpc>
            </a:pPr>
            <a:endParaRPr lang="en-US" sz="2800"/>
          </a:p>
          <a:p>
            <a:pPr algn="l">
              <a:lnSpc>
                <a:spcPct val="60000"/>
              </a:lnSpc>
            </a:pPr>
            <a:r>
              <a:rPr lang="en-US" sz="2800"/>
              <a:t>MTTF  </a:t>
            </a:r>
          </a:p>
          <a:p>
            <a:pPr algn="l">
              <a:lnSpc>
                <a:spcPct val="60000"/>
              </a:lnSpc>
            </a:pPr>
            <a:endParaRPr lang="en-US" sz="2800"/>
          </a:p>
          <a:p>
            <a:pPr algn="l">
              <a:lnSpc>
                <a:spcPct val="60000"/>
              </a:lnSpc>
            </a:pPr>
            <a:r>
              <a:rPr lang="en-US" sz="2800"/>
              <a:t>Cost</a:t>
            </a:r>
            <a:endParaRPr lang="en-US" sz="2800" i="1"/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2286000" y="1236136"/>
            <a:ext cx="1771217" cy="399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800" dirty="0"/>
              <a:t>IBM 3390K</a:t>
            </a:r>
          </a:p>
          <a:p>
            <a:pPr>
              <a:lnSpc>
                <a:spcPct val="60000"/>
              </a:lnSpc>
            </a:pPr>
            <a:endParaRPr lang="en-US" sz="2800" u="sng" dirty="0"/>
          </a:p>
          <a:p>
            <a:pPr>
              <a:lnSpc>
                <a:spcPct val="60000"/>
              </a:lnSpc>
            </a:pPr>
            <a:r>
              <a:rPr lang="en-US" sz="2800" dirty="0"/>
              <a:t>20 </a:t>
            </a:r>
            <a:r>
              <a:rPr lang="en-US" sz="2800" dirty="0" err="1"/>
              <a:t>GBytes</a:t>
            </a:r>
            <a:endParaRPr lang="en-US" sz="2800" dirty="0"/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97 cu. ft.</a:t>
            </a:r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3 KW</a:t>
            </a:r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15 MB/</a:t>
            </a:r>
            <a:r>
              <a:rPr lang="en-US" sz="2800" dirty="0" err="1"/>
              <a:t>s</a:t>
            </a:r>
            <a:endParaRPr lang="en-US" sz="2800" dirty="0"/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600 I/Os/</a:t>
            </a:r>
            <a:r>
              <a:rPr lang="en-US" sz="2800" dirty="0" err="1"/>
              <a:t>s</a:t>
            </a:r>
            <a:endParaRPr lang="en-US" sz="2800" dirty="0"/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250 </a:t>
            </a:r>
            <a:r>
              <a:rPr lang="en-US" sz="2800" dirty="0" err="1"/>
              <a:t>KHrs</a:t>
            </a:r>
            <a:endParaRPr lang="en-US" sz="2800" dirty="0"/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$250K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4241800" y="1236136"/>
            <a:ext cx="2264416" cy="399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800" dirty="0"/>
              <a:t>IBM 3.5" 0061</a:t>
            </a:r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320 </a:t>
            </a:r>
            <a:r>
              <a:rPr lang="en-US" sz="2800" dirty="0" err="1"/>
              <a:t>MBytes</a:t>
            </a:r>
            <a:endParaRPr lang="en-US" sz="2800" dirty="0"/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0.1 cu. ft.</a:t>
            </a:r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11 W</a:t>
            </a:r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1.5 MB/</a:t>
            </a:r>
            <a:r>
              <a:rPr lang="en-US" sz="2800" dirty="0" err="1"/>
              <a:t>s</a:t>
            </a:r>
            <a:endParaRPr lang="en-US" sz="2800" dirty="0"/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55 I/Os/</a:t>
            </a:r>
            <a:r>
              <a:rPr lang="en-US" sz="2800" dirty="0" err="1"/>
              <a:t>s</a:t>
            </a:r>
            <a:endParaRPr lang="en-US" sz="2800" dirty="0"/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50 </a:t>
            </a:r>
            <a:r>
              <a:rPr lang="en-US" sz="2800" dirty="0" err="1"/>
              <a:t>KHrs</a:t>
            </a:r>
            <a:endParaRPr lang="en-US" sz="2800" dirty="0"/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$2K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6781800" y="1236136"/>
            <a:ext cx="1732820" cy="399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800" dirty="0"/>
              <a:t>x70</a:t>
            </a:r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23 </a:t>
            </a:r>
            <a:r>
              <a:rPr lang="en-US" sz="2800" dirty="0" err="1"/>
              <a:t>GBytes</a:t>
            </a:r>
            <a:endParaRPr lang="en-US" sz="2800" dirty="0"/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11 cu. ft.</a:t>
            </a:r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1 KW</a:t>
            </a:r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120 MB/</a:t>
            </a:r>
            <a:r>
              <a:rPr lang="en-US" sz="2800" dirty="0" err="1"/>
              <a:t>s</a:t>
            </a:r>
            <a:endParaRPr lang="en-US" sz="2800" dirty="0"/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3900 </a:t>
            </a:r>
            <a:r>
              <a:rPr lang="en-US" sz="2800" dirty="0" err="1"/>
              <a:t>IOs/s</a:t>
            </a:r>
            <a:endParaRPr lang="en-US" sz="2800" dirty="0"/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??? Hrs</a:t>
            </a:r>
          </a:p>
          <a:p>
            <a:pPr>
              <a:lnSpc>
                <a:spcPct val="60000"/>
              </a:lnSpc>
            </a:pPr>
            <a:endParaRPr lang="en-US" sz="2800" dirty="0"/>
          </a:p>
          <a:p>
            <a:pPr>
              <a:lnSpc>
                <a:spcPct val="60000"/>
              </a:lnSpc>
            </a:pPr>
            <a:r>
              <a:rPr lang="en-US" sz="2800" dirty="0"/>
              <a:t>$150K</a:t>
            </a:r>
            <a:endParaRPr lang="en-US" sz="2800" i="1" dirty="0"/>
          </a:p>
        </p:txBody>
      </p:sp>
      <p:sp>
        <p:nvSpPr>
          <p:cNvPr id="286727" name="Line 7"/>
          <p:cNvSpPr>
            <a:spLocks noChangeShapeType="1"/>
          </p:cNvSpPr>
          <p:nvPr/>
        </p:nvSpPr>
        <p:spPr bwMode="auto">
          <a:xfrm>
            <a:off x="2133600" y="1540936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>
            <a:off x="2133600" y="1540936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6790267" y="3064936"/>
            <a:ext cx="1710265" cy="1257300"/>
          </a:xfrm>
          <a:prstGeom prst="rect">
            <a:avLst/>
          </a:prstGeom>
          <a:noFill/>
          <a:ln w="12700">
            <a:pattFill prst="ltDn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287870" y="5326594"/>
            <a:ext cx="8686800" cy="106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800" dirty="0"/>
              <a:t>Disk Arrays have potential for large data and I/O rates, high MB per cu. ft., high MB per KW, </a:t>
            </a:r>
            <a:r>
              <a:rPr lang="en-US" sz="2800" u="sng" dirty="0">
                <a:solidFill>
                  <a:srgbClr val="FF0000"/>
                </a:solidFill>
              </a:rPr>
              <a:t>but what about reliability</a:t>
            </a:r>
            <a:r>
              <a:rPr lang="en-US" sz="2800" u="sng" dirty="0" smtClean="0">
                <a:solidFill>
                  <a:srgbClr val="FF0000"/>
                </a:solidFill>
              </a:rPr>
              <a:t>?</a:t>
            </a:r>
          </a:p>
          <a:p>
            <a:pPr algn="l">
              <a:lnSpc>
                <a:spcPct val="85000"/>
              </a:lnSpc>
            </a:pPr>
            <a:endParaRPr lang="en-US" b="1" i="1" dirty="0">
              <a:latin typeface="Helvetica" charset="0"/>
            </a:endParaRPr>
          </a:p>
        </p:txBody>
      </p:sp>
      <p:sp>
        <p:nvSpPr>
          <p:cNvPr id="286731" name="Text Box 11"/>
          <p:cNvSpPr txBox="1">
            <a:spLocks noChangeArrowheads="1"/>
          </p:cNvSpPr>
          <p:nvPr/>
        </p:nvSpPr>
        <p:spPr bwMode="auto">
          <a:xfrm>
            <a:off x="8458200" y="2150536"/>
            <a:ext cx="50040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9X</a:t>
            </a:r>
          </a:p>
        </p:txBody>
      </p: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8458200" y="2607736"/>
            <a:ext cx="50040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3X</a:t>
            </a:r>
          </a:p>
        </p:txBody>
      </p:sp>
      <p:sp>
        <p:nvSpPr>
          <p:cNvPr id="286733" name="Text Box 13"/>
          <p:cNvSpPr txBox="1">
            <a:spLocks noChangeArrowheads="1"/>
          </p:cNvSpPr>
          <p:nvPr/>
        </p:nvSpPr>
        <p:spPr bwMode="auto">
          <a:xfrm>
            <a:off x="8458200" y="3141136"/>
            <a:ext cx="50040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8X</a:t>
            </a:r>
          </a:p>
        </p:txBody>
      </p:sp>
      <p:sp>
        <p:nvSpPr>
          <p:cNvPr id="286734" name="Text Box 14"/>
          <p:cNvSpPr txBox="1">
            <a:spLocks noChangeArrowheads="1"/>
          </p:cNvSpPr>
          <p:nvPr/>
        </p:nvSpPr>
        <p:spPr bwMode="auto">
          <a:xfrm>
            <a:off x="8458200" y="3674536"/>
            <a:ext cx="50040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6X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RAID: Redundant Arrays of (Inexpensive) Disks</a:t>
            </a:r>
            <a:endParaRPr 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Files are "striped" across multiple disks</a:t>
            </a:r>
          </a:p>
          <a:p>
            <a:r>
              <a:rPr lang="en-US" dirty="0" smtClean="0"/>
              <a:t>Redundancy yields high data availability</a:t>
            </a:r>
          </a:p>
          <a:p>
            <a:pPr lvl="1"/>
            <a:r>
              <a:rPr lang="en-US" dirty="0" smtClean="0"/>
              <a:t>Availability: service still provided to user, even if some components failed</a:t>
            </a:r>
          </a:p>
          <a:p>
            <a:r>
              <a:rPr lang="en-US" dirty="0" smtClean="0"/>
              <a:t>Disks will still fail</a:t>
            </a:r>
          </a:p>
          <a:p>
            <a:r>
              <a:rPr lang="en-US" dirty="0" smtClean="0"/>
              <a:t>Contents reconstructed from data   redundantly stored in the array</a:t>
            </a:r>
          </a:p>
          <a:p>
            <a:pPr lvl="1">
              <a:buNone/>
            </a:pPr>
            <a:r>
              <a:rPr lang="en-US" dirty="0" err="1" smtClean="0"/>
              <a:t></a:t>
            </a:r>
            <a:r>
              <a:rPr lang="en-US" dirty="0" smtClean="0"/>
              <a:t> Capacity penalty to store redundant info</a:t>
            </a:r>
          </a:p>
          <a:p>
            <a:pPr lvl="1">
              <a:buNone/>
            </a:pPr>
            <a:r>
              <a:rPr lang="en-US" dirty="0" err="1" smtClean="0"/>
              <a:t></a:t>
            </a:r>
            <a:r>
              <a:rPr lang="en-US" dirty="0" smtClean="0"/>
              <a:t> Bandwidth penalty to update redundant info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rIns="90487">
            <a:normAutofit fontScale="90000"/>
          </a:bodyPr>
          <a:lstStyle/>
          <a:p>
            <a:r>
              <a:rPr lang="en-US">
                <a:solidFill>
                  <a:srgbClr val="FC0128"/>
                </a:solidFill>
              </a:rPr>
              <a:t>Redundant Arrays of Inexpensive Disks</a:t>
            </a:r>
            <a:br>
              <a:rPr lang="en-US">
                <a:solidFill>
                  <a:srgbClr val="FC0128"/>
                </a:solidFill>
              </a:rPr>
            </a:br>
            <a:r>
              <a:rPr lang="en-US">
                <a:solidFill>
                  <a:srgbClr val="FC0128"/>
                </a:solidFill>
              </a:rPr>
              <a:t>RAID 1: Disk Mirroring/Shadowing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37</a:t>
            </a:fld>
            <a:endParaRPr lang="en-US"/>
          </a:p>
        </p:txBody>
      </p:sp>
      <p:sp useBgFill="1">
        <p:nvSpPr>
          <p:cNvPr id="289795" name="Oval 3"/>
          <p:cNvSpPr>
            <a:spLocks noChangeArrowheads="1"/>
          </p:cNvSpPr>
          <p:nvPr/>
        </p:nvSpPr>
        <p:spPr bwMode="auto">
          <a:xfrm>
            <a:off x="6140450" y="2034108"/>
            <a:ext cx="850900" cy="279400"/>
          </a:xfrm>
          <a:prstGeom prst="ellipse">
            <a:avLst/>
          </a:prstGeom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89796" name="Oval 4"/>
          <p:cNvSpPr>
            <a:spLocks noChangeArrowheads="1"/>
          </p:cNvSpPr>
          <p:nvPr/>
        </p:nvSpPr>
        <p:spPr bwMode="auto">
          <a:xfrm>
            <a:off x="6140450" y="2631008"/>
            <a:ext cx="850900" cy="279400"/>
          </a:xfrm>
          <a:prstGeom prst="ellipse">
            <a:avLst/>
          </a:prstGeom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>
            <a:off x="6127750" y="2211908"/>
            <a:ext cx="0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7004050" y="2186508"/>
            <a:ext cx="0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89799" name="Oval 7"/>
          <p:cNvSpPr>
            <a:spLocks noChangeArrowheads="1"/>
          </p:cNvSpPr>
          <p:nvPr/>
        </p:nvSpPr>
        <p:spPr bwMode="auto">
          <a:xfrm>
            <a:off x="7296150" y="2034108"/>
            <a:ext cx="850900" cy="279400"/>
          </a:xfrm>
          <a:prstGeom prst="ellipse">
            <a:avLst/>
          </a:prstGeom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89800" name="Oval 8"/>
          <p:cNvSpPr>
            <a:spLocks noChangeArrowheads="1"/>
          </p:cNvSpPr>
          <p:nvPr/>
        </p:nvSpPr>
        <p:spPr bwMode="auto">
          <a:xfrm>
            <a:off x="7296150" y="2631008"/>
            <a:ext cx="850900" cy="279400"/>
          </a:xfrm>
          <a:prstGeom prst="ellipse">
            <a:avLst/>
          </a:prstGeom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1" name="Line 9"/>
          <p:cNvSpPr>
            <a:spLocks noChangeShapeType="1"/>
          </p:cNvSpPr>
          <p:nvPr/>
        </p:nvSpPr>
        <p:spPr bwMode="auto">
          <a:xfrm>
            <a:off x="7283450" y="2211908"/>
            <a:ext cx="0" cy="558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auto">
          <a:xfrm>
            <a:off x="8159750" y="2186508"/>
            <a:ext cx="0" cy="558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3" name="Rectangle 11"/>
          <p:cNvSpPr>
            <a:spLocks noChangeArrowheads="1"/>
          </p:cNvSpPr>
          <p:nvPr/>
        </p:nvSpPr>
        <p:spPr bwMode="auto">
          <a:xfrm>
            <a:off x="5873750" y="1780108"/>
            <a:ext cx="2628900" cy="151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89804" name="Oval 12"/>
          <p:cNvSpPr>
            <a:spLocks noChangeArrowheads="1"/>
          </p:cNvSpPr>
          <p:nvPr/>
        </p:nvSpPr>
        <p:spPr bwMode="auto">
          <a:xfrm>
            <a:off x="1111250" y="2008708"/>
            <a:ext cx="850900" cy="279400"/>
          </a:xfrm>
          <a:prstGeom prst="ellipse">
            <a:avLst/>
          </a:prstGeom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89805" name="Oval 13"/>
          <p:cNvSpPr>
            <a:spLocks noChangeArrowheads="1"/>
          </p:cNvSpPr>
          <p:nvPr/>
        </p:nvSpPr>
        <p:spPr bwMode="auto">
          <a:xfrm>
            <a:off x="1111250" y="2605608"/>
            <a:ext cx="850900" cy="279400"/>
          </a:xfrm>
          <a:prstGeom prst="ellipse">
            <a:avLst/>
          </a:prstGeom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6" name="Line 14"/>
          <p:cNvSpPr>
            <a:spLocks noChangeShapeType="1"/>
          </p:cNvSpPr>
          <p:nvPr/>
        </p:nvSpPr>
        <p:spPr bwMode="auto">
          <a:xfrm>
            <a:off x="1098550" y="2186508"/>
            <a:ext cx="0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>
            <a:off x="1974850" y="2161108"/>
            <a:ext cx="0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89808" name="Oval 16"/>
          <p:cNvSpPr>
            <a:spLocks noChangeArrowheads="1"/>
          </p:cNvSpPr>
          <p:nvPr/>
        </p:nvSpPr>
        <p:spPr bwMode="auto">
          <a:xfrm>
            <a:off x="2266950" y="2008708"/>
            <a:ext cx="850900" cy="279400"/>
          </a:xfrm>
          <a:prstGeom prst="ellipse">
            <a:avLst/>
          </a:prstGeom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89809" name="Oval 17"/>
          <p:cNvSpPr>
            <a:spLocks noChangeArrowheads="1"/>
          </p:cNvSpPr>
          <p:nvPr/>
        </p:nvSpPr>
        <p:spPr bwMode="auto">
          <a:xfrm>
            <a:off x="2266950" y="2605608"/>
            <a:ext cx="850900" cy="279400"/>
          </a:xfrm>
          <a:prstGeom prst="ellipse">
            <a:avLst/>
          </a:prstGeom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>
            <a:off x="2254250" y="2186508"/>
            <a:ext cx="0" cy="558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>
            <a:off x="3130550" y="2161108"/>
            <a:ext cx="0" cy="558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2" name="Rectangle 20"/>
          <p:cNvSpPr>
            <a:spLocks noChangeArrowheads="1"/>
          </p:cNvSpPr>
          <p:nvPr/>
        </p:nvSpPr>
        <p:spPr bwMode="auto">
          <a:xfrm>
            <a:off x="844550" y="1754708"/>
            <a:ext cx="2628900" cy="151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3" name="Rectangle 21"/>
          <p:cNvSpPr>
            <a:spLocks noChangeArrowheads="1"/>
          </p:cNvSpPr>
          <p:nvPr/>
        </p:nvSpPr>
        <p:spPr bwMode="auto">
          <a:xfrm>
            <a:off x="723891" y="3301992"/>
            <a:ext cx="7445692" cy="2675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latin typeface="Helvetica" charset="0"/>
              </a:rPr>
              <a:t>• </a:t>
            </a:r>
            <a:r>
              <a:rPr lang="en-US" sz="2800" dirty="0"/>
              <a:t>Each disk is fully duplicated onto its “</a:t>
            </a:r>
            <a:r>
              <a:rPr lang="en-US" sz="2800" u="sng" dirty="0">
                <a:solidFill>
                  <a:srgbClr val="FF0000"/>
                </a:solidFill>
              </a:rPr>
              <a:t>mirror</a:t>
            </a:r>
            <a:r>
              <a:rPr lang="en-US" sz="2800" dirty="0"/>
              <a:t>”</a:t>
            </a:r>
          </a:p>
          <a:p>
            <a:pPr algn="l"/>
            <a:r>
              <a:rPr lang="en-US" sz="2800" dirty="0"/>
              <a:t>      Very high availability can be achieved</a:t>
            </a:r>
          </a:p>
          <a:p>
            <a:pPr algn="l"/>
            <a:r>
              <a:rPr lang="en-US" sz="2800" dirty="0"/>
              <a:t>• </a:t>
            </a:r>
            <a:r>
              <a:rPr lang="en-US" sz="2800" dirty="0" smtClean="0"/>
              <a:t>Writes limited by single-disk speed</a:t>
            </a:r>
          </a:p>
          <a:p>
            <a:r>
              <a:rPr lang="en-US" sz="2800" dirty="0"/>
              <a:t>• Reads may be optimized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Most </a:t>
            </a:r>
            <a:r>
              <a:rPr lang="en-US" sz="2800" dirty="0"/>
              <a:t>expensive solution: 100% capacity </a:t>
            </a:r>
            <a:r>
              <a:rPr lang="en-US" sz="2800" dirty="0" smtClean="0"/>
              <a:t>overhead</a:t>
            </a:r>
          </a:p>
        </p:txBody>
      </p:sp>
      <p:sp>
        <p:nvSpPr>
          <p:cNvPr id="289814" name="Oval 22"/>
          <p:cNvSpPr>
            <a:spLocks noChangeArrowheads="1"/>
          </p:cNvSpPr>
          <p:nvPr/>
        </p:nvSpPr>
        <p:spPr bwMode="auto">
          <a:xfrm>
            <a:off x="4133848" y="2580205"/>
            <a:ext cx="127000" cy="127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5" name="Oval 23"/>
          <p:cNvSpPr>
            <a:spLocks noChangeArrowheads="1"/>
          </p:cNvSpPr>
          <p:nvPr/>
        </p:nvSpPr>
        <p:spPr bwMode="auto">
          <a:xfrm>
            <a:off x="4565648" y="2580205"/>
            <a:ext cx="127000" cy="127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4984748" y="2580205"/>
            <a:ext cx="127000" cy="127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7" name="Line 25"/>
          <p:cNvSpPr>
            <a:spLocks noChangeShapeType="1"/>
          </p:cNvSpPr>
          <p:nvPr/>
        </p:nvSpPr>
        <p:spPr bwMode="auto">
          <a:xfrm flipH="1">
            <a:off x="3505200" y="2040458"/>
            <a:ext cx="381000" cy="24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8" name="Rectangle 26"/>
          <p:cNvSpPr>
            <a:spLocks noChangeArrowheads="1"/>
          </p:cNvSpPr>
          <p:nvPr/>
        </p:nvSpPr>
        <p:spPr bwMode="auto">
          <a:xfrm>
            <a:off x="3869264" y="1650990"/>
            <a:ext cx="1474211" cy="833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dirty="0"/>
              <a:t>recovery</a:t>
            </a:r>
          </a:p>
          <a:p>
            <a:pPr algn="ctr">
              <a:lnSpc>
                <a:spcPct val="85000"/>
              </a:lnSpc>
            </a:pPr>
            <a:r>
              <a:rPr lang="en-US" sz="2800" dirty="0"/>
              <a:t>group</a:t>
            </a:r>
            <a:endParaRPr lang="en-US" dirty="0"/>
          </a:p>
        </p:txBody>
      </p:sp>
      <p:sp>
        <p:nvSpPr>
          <p:cNvPr id="289819" name="Line 27"/>
          <p:cNvSpPr>
            <a:spLocks noChangeShapeType="1"/>
          </p:cNvSpPr>
          <p:nvPr/>
        </p:nvSpPr>
        <p:spPr bwMode="auto">
          <a:xfrm>
            <a:off x="5410200" y="2116658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rIns="90487">
            <a:normAutofit fontScale="90000"/>
          </a:bodyPr>
          <a:lstStyle/>
          <a:p>
            <a:r>
              <a:rPr lang="en-US">
                <a:solidFill>
                  <a:srgbClr val="FC0128"/>
                </a:solidFill>
              </a:rPr>
              <a:t>Redundant Array of Inexpensive Disks RAID 3: Parity Disk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44900" y="1559977"/>
            <a:ext cx="4851400" cy="1219200"/>
            <a:chOff x="2296" y="780"/>
            <a:chExt cx="3056" cy="768"/>
          </a:xfrm>
        </p:grpSpPr>
        <p:sp useBgFill="1">
          <p:nvSpPr>
            <p:cNvPr id="290820" name="Oval 4"/>
            <p:cNvSpPr>
              <a:spLocks noChangeArrowheads="1"/>
            </p:cNvSpPr>
            <p:nvPr/>
          </p:nvSpPr>
          <p:spPr bwMode="auto">
            <a:xfrm>
              <a:off x="2472" y="876"/>
              <a:ext cx="536" cy="176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0821" name="Oval 5"/>
            <p:cNvSpPr>
              <a:spLocks noChangeArrowheads="1"/>
            </p:cNvSpPr>
            <p:nvPr/>
          </p:nvSpPr>
          <p:spPr bwMode="auto">
            <a:xfrm>
              <a:off x="2472" y="1252"/>
              <a:ext cx="536" cy="176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22" name="Line 6"/>
            <p:cNvSpPr>
              <a:spLocks noChangeShapeType="1"/>
            </p:cNvSpPr>
            <p:nvPr/>
          </p:nvSpPr>
          <p:spPr bwMode="auto">
            <a:xfrm>
              <a:off x="2464" y="988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23" name="Line 7"/>
            <p:cNvSpPr>
              <a:spLocks noChangeShapeType="1"/>
            </p:cNvSpPr>
            <p:nvPr/>
          </p:nvSpPr>
          <p:spPr bwMode="auto">
            <a:xfrm>
              <a:off x="3016" y="972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0824" name="Oval 8"/>
            <p:cNvSpPr>
              <a:spLocks noChangeArrowheads="1"/>
            </p:cNvSpPr>
            <p:nvPr/>
          </p:nvSpPr>
          <p:spPr bwMode="auto">
            <a:xfrm>
              <a:off x="3200" y="876"/>
              <a:ext cx="536" cy="176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0825" name="Oval 9"/>
            <p:cNvSpPr>
              <a:spLocks noChangeArrowheads="1"/>
            </p:cNvSpPr>
            <p:nvPr/>
          </p:nvSpPr>
          <p:spPr bwMode="auto">
            <a:xfrm>
              <a:off x="3200" y="1252"/>
              <a:ext cx="536" cy="176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26" name="Line 10"/>
            <p:cNvSpPr>
              <a:spLocks noChangeShapeType="1"/>
            </p:cNvSpPr>
            <p:nvPr/>
          </p:nvSpPr>
          <p:spPr bwMode="auto">
            <a:xfrm>
              <a:off x="3192" y="988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27" name="Line 11"/>
            <p:cNvSpPr>
              <a:spLocks noChangeShapeType="1"/>
            </p:cNvSpPr>
            <p:nvPr/>
          </p:nvSpPr>
          <p:spPr bwMode="auto">
            <a:xfrm>
              <a:off x="3744" y="972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0828" name="Oval 12"/>
            <p:cNvSpPr>
              <a:spLocks noChangeArrowheads="1"/>
            </p:cNvSpPr>
            <p:nvPr/>
          </p:nvSpPr>
          <p:spPr bwMode="auto">
            <a:xfrm>
              <a:off x="3912" y="876"/>
              <a:ext cx="536" cy="176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0829" name="Oval 13"/>
            <p:cNvSpPr>
              <a:spLocks noChangeArrowheads="1"/>
            </p:cNvSpPr>
            <p:nvPr/>
          </p:nvSpPr>
          <p:spPr bwMode="auto">
            <a:xfrm>
              <a:off x="3912" y="1252"/>
              <a:ext cx="536" cy="176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30" name="Line 14"/>
            <p:cNvSpPr>
              <a:spLocks noChangeShapeType="1"/>
            </p:cNvSpPr>
            <p:nvPr/>
          </p:nvSpPr>
          <p:spPr bwMode="auto">
            <a:xfrm>
              <a:off x="3904" y="988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31" name="Line 15"/>
            <p:cNvSpPr>
              <a:spLocks noChangeShapeType="1"/>
            </p:cNvSpPr>
            <p:nvPr/>
          </p:nvSpPr>
          <p:spPr bwMode="auto">
            <a:xfrm>
              <a:off x="4456" y="972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0832" name="Oval 16"/>
            <p:cNvSpPr>
              <a:spLocks noChangeArrowheads="1"/>
            </p:cNvSpPr>
            <p:nvPr/>
          </p:nvSpPr>
          <p:spPr bwMode="auto">
            <a:xfrm>
              <a:off x="4640" y="876"/>
              <a:ext cx="536" cy="176"/>
            </a:xfrm>
            <a:prstGeom prst="ellipse">
              <a:avLst/>
            </a:prstGeom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0833" name="Oval 17"/>
            <p:cNvSpPr>
              <a:spLocks noChangeArrowheads="1"/>
            </p:cNvSpPr>
            <p:nvPr/>
          </p:nvSpPr>
          <p:spPr bwMode="auto">
            <a:xfrm>
              <a:off x="4640" y="1252"/>
              <a:ext cx="536" cy="176"/>
            </a:xfrm>
            <a:prstGeom prst="ellipse">
              <a:avLst/>
            </a:prstGeom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34" name="Line 18"/>
            <p:cNvSpPr>
              <a:spLocks noChangeShapeType="1"/>
            </p:cNvSpPr>
            <p:nvPr/>
          </p:nvSpPr>
          <p:spPr bwMode="auto">
            <a:xfrm>
              <a:off x="4632" y="988"/>
              <a:ext cx="0" cy="3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35" name="Line 19"/>
            <p:cNvSpPr>
              <a:spLocks noChangeShapeType="1"/>
            </p:cNvSpPr>
            <p:nvPr/>
          </p:nvSpPr>
          <p:spPr bwMode="auto">
            <a:xfrm>
              <a:off x="5184" y="972"/>
              <a:ext cx="0" cy="3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36" name="Rectangle 20"/>
            <p:cNvSpPr>
              <a:spLocks noChangeArrowheads="1"/>
            </p:cNvSpPr>
            <p:nvPr/>
          </p:nvSpPr>
          <p:spPr bwMode="auto">
            <a:xfrm>
              <a:off x="2296" y="780"/>
              <a:ext cx="305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37" name="Rectangle 21"/>
            <p:cNvSpPr>
              <a:spLocks noChangeArrowheads="1"/>
            </p:cNvSpPr>
            <p:nvPr/>
          </p:nvSpPr>
          <p:spPr bwMode="auto">
            <a:xfrm>
              <a:off x="4783" y="1080"/>
              <a:ext cx="235" cy="29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2800"/>
                <a:t>P</a:t>
              </a:r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4800" y="1450439"/>
            <a:ext cx="2179638" cy="2005013"/>
            <a:chOff x="192" y="711"/>
            <a:chExt cx="1373" cy="1263"/>
          </a:xfrm>
        </p:grpSpPr>
        <p:sp useBgFill="1">
          <p:nvSpPr>
            <p:cNvPr id="290839" name="Rectangle 23"/>
            <p:cNvSpPr>
              <a:spLocks noChangeArrowheads="1"/>
            </p:cNvSpPr>
            <p:nvPr/>
          </p:nvSpPr>
          <p:spPr bwMode="auto">
            <a:xfrm>
              <a:off x="418" y="711"/>
              <a:ext cx="1032" cy="986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/>
                <a:t>10010011</a:t>
              </a:r>
            </a:p>
            <a:p>
              <a:pPr>
                <a:lnSpc>
                  <a:spcPct val="85000"/>
                </a:lnSpc>
              </a:pPr>
              <a:r>
                <a:rPr lang="en-US" sz="2800"/>
                <a:t>11001101</a:t>
              </a:r>
            </a:p>
            <a:p>
              <a:pPr>
                <a:lnSpc>
                  <a:spcPct val="85000"/>
                </a:lnSpc>
              </a:pPr>
              <a:r>
                <a:rPr lang="en-US" sz="2800"/>
                <a:t>10010011</a:t>
              </a:r>
            </a:p>
            <a:p>
              <a:pPr>
                <a:lnSpc>
                  <a:spcPct val="85000"/>
                </a:lnSpc>
              </a:pPr>
              <a:r>
                <a:rPr lang="en-US" sz="2800"/>
                <a:t>. . .</a:t>
              </a:r>
            </a:p>
          </p:txBody>
        </p:sp>
        <p:sp>
          <p:nvSpPr>
            <p:cNvPr id="290840" name="Rectangle 24"/>
            <p:cNvSpPr>
              <a:spLocks noChangeArrowheads="1"/>
            </p:cNvSpPr>
            <p:nvPr/>
          </p:nvSpPr>
          <p:spPr bwMode="auto">
            <a:xfrm>
              <a:off x="192" y="1680"/>
              <a:ext cx="1373" cy="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2800" dirty="0"/>
                <a:t>logical record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189414" y="2755897"/>
            <a:ext cx="3844925" cy="3249613"/>
            <a:chOff x="2639" y="1640"/>
            <a:chExt cx="2422" cy="2047"/>
          </a:xfrm>
        </p:grpSpPr>
        <p:sp>
          <p:nvSpPr>
            <p:cNvPr id="290842" name="Rectangle 26"/>
            <p:cNvSpPr>
              <a:spLocks noChangeArrowheads="1"/>
            </p:cNvSpPr>
            <p:nvPr/>
          </p:nvSpPr>
          <p:spPr bwMode="auto">
            <a:xfrm>
              <a:off x="2639" y="1640"/>
              <a:ext cx="230" cy="20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</p:txBody>
        </p:sp>
        <p:sp>
          <p:nvSpPr>
            <p:cNvPr id="290843" name="Rectangle 27"/>
            <p:cNvSpPr>
              <a:spLocks noChangeArrowheads="1"/>
            </p:cNvSpPr>
            <p:nvPr/>
          </p:nvSpPr>
          <p:spPr bwMode="auto">
            <a:xfrm>
              <a:off x="3367" y="1648"/>
              <a:ext cx="230" cy="20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</p:txBody>
        </p:sp>
        <p:sp>
          <p:nvSpPr>
            <p:cNvPr id="290844" name="Rectangle 28"/>
            <p:cNvSpPr>
              <a:spLocks noChangeArrowheads="1"/>
            </p:cNvSpPr>
            <p:nvPr/>
          </p:nvSpPr>
          <p:spPr bwMode="auto">
            <a:xfrm>
              <a:off x="4095" y="1664"/>
              <a:ext cx="230" cy="20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/>
                <a:t>1</a:t>
              </a:r>
            </a:p>
          </p:txBody>
        </p:sp>
        <p:sp>
          <p:nvSpPr>
            <p:cNvPr id="290845" name="Rectangle 29"/>
            <p:cNvSpPr>
              <a:spLocks noChangeArrowheads="1"/>
            </p:cNvSpPr>
            <p:nvPr/>
          </p:nvSpPr>
          <p:spPr bwMode="auto">
            <a:xfrm>
              <a:off x="4831" y="1672"/>
              <a:ext cx="230" cy="20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800">
                  <a:solidFill>
                    <a:srgbClr val="00FF00"/>
                  </a:solidFill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>
                  <a:solidFill>
                    <a:srgbClr val="00FF00"/>
                  </a:solidFill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>
                  <a:solidFill>
                    <a:srgbClr val="00FF00"/>
                  </a:solidFill>
                </a:rPr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>
                  <a:solidFill>
                    <a:srgbClr val="00FF00"/>
                  </a:solidFill>
                </a:rPr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>
                  <a:solidFill>
                    <a:srgbClr val="00FF00"/>
                  </a:solidFill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>
                  <a:solidFill>
                    <a:srgbClr val="00FF00"/>
                  </a:solidFill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sz="2800">
                  <a:solidFill>
                    <a:srgbClr val="00FF00"/>
                  </a:solidFill>
                </a:rPr>
                <a:t>0</a:t>
              </a:r>
            </a:p>
            <a:p>
              <a:pPr algn="l">
                <a:lnSpc>
                  <a:spcPct val="90000"/>
                </a:lnSpc>
              </a:pPr>
              <a:r>
                <a:rPr lang="en-US" sz="2800">
                  <a:solidFill>
                    <a:srgbClr val="00FF00"/>
                  </a:solidFill>
                </a:rPr>
                <a:t>1</a:t>
              </a:r>
            </a:p>
          </p:txBody>
        </p:sp>
      </p:grpSp>
      <p:sp>
        <p:nvSpPr>
          <p:cNvPr id="290846" name="Rectangle 30"/>
          <p:cNvSpPr>
            <a:spLocks noChangeArrowheads="1"/>
          </p:cNvSpPr>
          <p:nvPr/>
        </p:nvSpPr>
        <p:spPr bwMode="auto">
          <a:xfrm>
            <a:off x="304800" y="4267197"/>
            <a:ext cx="4921869" cy="2298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800" dirty="0"/>
              <a:t>P contains sum of</a:t>
            </a:r>
          </a:p>
          <a:p>
            <a:pPr algn="l">
              <a:lnSpc>
                <a:spcPct val="85000"/>
              </a:lnSpc>
            </a:pPr>
            <a:r>
              <a:rPr lang="en-US" sz="2800" dirty="0"/>
              <a:t>other disks per stripe </a:t>
            </a:r>
            <a:br>
              <a:rPr lang="en-US" sz="2800" dirty="0"/>
            </a:br>
            <a:r>
              <a:rPr lang="en-US" sz="2800" dirty="0"/>
              <a:t>mod 2 (“</a:t>
            </a:r>
            <a:r>
              <a:rPr lang="en-US" sz="2800" u="sng" dirty="0">
                <a:solidFill>
                  <a:srgbClr val="FF0000"/>
                </a:solidFill>
              </a:rPr>
              <a:t>parity</a:t>
            </a:r>
            <a:r>
              <a:rPr lang="en-US" sz="2800" dirty="0"/>
              <a:t>”)</a:t>
            </a:r>
          </a:p>
          <a:p>
            <a:pPr algn="l">
              <a:lnSpc>
                <a:spcPct val="85000"/>
              </a:lnSpc>
            </a:pPr>
            <a:r>
              <a:rPr lang="en-US" sz="2800" dirty="0"/>
              <a:t>If disk fails, subtract </a:t>
            </a:r>
          </a:p>
          <a:p>
            <a:pPr algn="l">
              <a:lnSpc>
                <a:spcPct val="85000"/>
              </a:lnSpc>
            </a:pPr>
            <a:r>
              <a:rPr lang="en-US" sz="2800" dirty="0"/>
              <a:t>P from sum of other </a:t>
            </a:r>
            <a:br>
              <a:rPr lang="en-US" sz="2800" dirty="0"/>
            </a:br>
            <a:r>
              <a:rPr lang="en-US" sz="2800" dirty="0"/>
              <a:t>disks to find missing </a:t>
            </a:r>
            <a:r>
              <a:rPr lang="en-US" sz="2800" dirty="0" smtClean="0"/>
              <a:t>information</a:t>
            </a:r>
            <a:endParaRPr lang="en-US" sz="2800" dirty="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04800" y="3352799"/>
            <a:ext cx="8153400" cy="833438"/>
            <a:chOff x="192" y="2016"/>
            <a:chExt cx="5136" cy="525"/>
          </a:xfrm>
        </p:grpSpPr>
        <p:sp>
          <p:nvSpPr>
            <p:cNvPr id="290848" name="Line 32"/>
            <p:cNvSpPr>
              <a:spLocks noChangeShapeType="1"/>
            </p:cNvSpPr>
            <p:nvPr/>
          </p:nvSpPr>
          <p:spPr bwMode="auto">
            <a:xfrm flipV="1">
              <a:off x="1744" y="2283"/>
              <a:ext cx="848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92" y="2016"/>
              <a:ext cx="5136" cy="525"/>
              <a:chOff x="192" y="2016"/>
              <a:chExt cx="5136" cy="525"/>
            </a:xfrm>
          </p:grpSpPr>
          <p:sp>
            <p:nvSpPr>
              <p:cNvPr id="290850" name="Rectangle 34"/>
              <p:cNvSpPr>
                <a:spLocks noChangeArrowheads="1"/>
              </p:cNvSpPr>
              <p:nvPr/>
            </p:nvSpPr>
            <p:spPr bwMode="auto">
              <a:xfrm>
                <a:off x="192" y="2016"/>
                <a:ext cx="1595" cy="5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2800"/>
                  <a:t>Striped physical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sz="2800"/>
                  <a:t>records</a:t>
                </a:r>
              </a:p>
            </p:txBody>
          </p:sp>
          <p:sp>
            <p:nvSpPr>
              <p:cNvPr id="290851" name="Rectangle 35"/>
              <p:cNvSpPr>
                <a:spLocks noChangeArrowheads="1"/>
              </p:cNvSpPr>
              <p:nvPr/>
            </p:nvSpPr>
            <p:spPr bwMode="auto">
              <a:xfrm>
                <a:off x="2592" y="2160"/>
                <a:ext cx="2736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012267" y="1246714"/>
            <a:ext cx="990600" cy="4603750"/>
            <a:chOff x="3168" y="700"/>
            <a:chExt cx="624" cy="2900"/>
          </a:xfrm>
        </p:grpSpPr>
        <p:sp>
          <p:nvSpPr>
            <p:cNvPr id="290853" name="Line 37"/>
            <p:cNvSpPr>
              <a:spLocks noChangeShapeType="1"/>
            </p:cNvSpPr>
            <p:nvPr/>
          </p:nvSpPr>
          <p:spPr bwMode="auto">
            <a:xfrm>
              <a:off x="3168" y="716"/>
              <a:ext cx="624" cy="9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54" name="Line 38"/>
            <p:cNvSpPr>
              <a:spLocks noChangeShapeType="1"/>
            </p:cNvSpPr>
            <p:nvPr/>
          </p:nvSpPr>
          <p:spPr bwMode="auto">
            <a:xfrm flipH="1">
              <a:off x="3208" y="700"/>
              <a:ext cx="552" cy="9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55" name="Line 39"/>
            <p:cNvSpPr>
              <a:spLocks noChangeShapeType="1"/>
            </p:cNvSpPr>
            <p:nvPr/>
          </p:nvSpPr>
          <p:spPr bwMode="auto">
            <a:xfrm>
              <a:off x="3264" y="1776"/>
              <a:ext cx="480" cy="18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56" name="Line 40"/>
            <p:cNvSpPr>
              <a:spLocks noChangeShapeType="1"/>
            </p:cNvSpPr>
            <p:nvPr/>
          </p:nvSpPr>
          <p:spPr bwMode="auto">
            <a:xfrm flipH="1">
              <a:off x="3360" y="1728"/>
              <a:ext cx="240" cy="18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5618"/>
            <a:ext cx="8153400" cy="1143000"/>
          </a:xfrm>
          <a:noFill/>
          <a:ln/>
        </p:spPr>
        <p:txBody>
          <a:bodyPr lIns="90487" rIns="90487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C0128"/>
                </a:solidFill>
              </a:rPr>
              <a:t>Redundant Arrays of Inexpensive Disks RAID 4: High I/O Rate Parity</a:t>
            </a:r>
          </a:p>
        </p:txBody>
      </p:sp>
      <p:pic>
        <p:nvPicPr>
          <p:cNvPr id="29389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206500"/>
            <a:ext cx="215900" cy="279400"/>
          </a:xfrm>
          <a:prstGeom prst="rect">
            <a:avLst/>
          </a:prstGeom>
          <a:noFill/>
          <a:ln w="38100">
            <a:pattFill prst="narHorz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</p:pic>
      <p:pic>
        <p:nvPicPr>
          <p:cNvPr id="293892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900" y="1206500"/>
            <a:ext cx="215900" cy="279400"/>
          </a:xfrm>
          <a:prstGeom prst="rect">
            <a:avLst/>
          </a:prstGeom>
          <a:noFill/>
          <a:ln w="38100">
            <a:pattFill prst="narHorz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</p:pic>
      <p:pic>
        <p:nvPicPr>
          <p:cNvPr id="293893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1206500"/>
            <a:ext cx="215900" cy="279400"/>
          </a:xfrm>
          <a:prstGeom prst="rect">
            <a:avLst/>
          </a:prstGeom>
          <a:noFill/>
          <a:ln w="38100">
            <a:pattFill prst="narHorz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</p:pic>
      <p:pic>
        <p:nvPicPr>
          <p:cNvPr id="293894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1206500"/>
            <a:ext cx="215900" cy="279400"/>
          </a:xfrm>
          <a:prstGeom prst="rect">
            <a:avLst/>
          </a:prstGeom>
          <a:noFill/>
          <a:ln w="38100">
            <a:pattFill prst="narHorz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</p:pic>
      <p:pic>
        <p:nvPicPr>
          <p:cNvPr id="293895" name="Picture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1206500"/>
            <a:ext cx="215900" cy="279400"/>
          </a:xfrm>
          <a:prstGeom prst="rect">
            <a:avLst/>
          </a:prstGeom>
          <a:noFill/>
          <a:ln w="38100">
            <a:pattFill prst="narHorz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</p:pic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215900" y="1193800"/>
            <a:ext cx="2120900" cy="317500"/>
          </a:xfrm>
          <a:prstGeom prst="rect">
            <a:avLst/>
          </a:prstGeom>
          <a:noFill/>
          <a:ln w="381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2667000" y="1371600"/>
            <a:ext cx="4762500" cy="525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98" name="Line 10"/>
          <p:cNvSpPr>
            <a:spLocks noChangeShapeType="1"/>
          </p:cNvSpPr>
          <p:nvPr/>
        </p:nvSpPr>
        <p:spPr bwMode="auto">
          <a:xfrm>
            <a:off x="190500" y="1206500"/>
            <a:ext cx="2451100" cy="139700"/>
          </a:xfrm>
          <a:prstGeom prst="line">
            <a:avLst/>
          </a:prstGeom>
          <a:noFill/>
          <a:ln w="381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99" name="Line 11"/>
          <p:cNvSpPr>
            <a:spLocks noChangeShapeType="1"/>
          </p:cNvSpPr>
          <p:nvPr/>
        </p:nvSpPr>
        <p:spPr bwMode="auto">
          <a:xfrm>
            <a:off x="2362200" y="1181100"/>
            <a:ext cx="4978400" cy="1524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00" name="Line 12"/>
          <p:cNvSpPr>
            <a:spLocks noChangeShapeType="1"/>
          </p:cNvSpPr>
          <p:nvPr/>
        </p:nvSpPr>
        <p:spPr bwMode="auto">
          <a:xfrm>
            <a:off x="2362200" y="1511300"/>
            <a:ext cx="279400" cy="292100"/>
          </a:xfrm>
          <a:prstGeom prst="line">
            <a:avLst/>
          </a:prstGeom>
          <a:noFill/>
          <a:ln w="381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2813050" y="15240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 dirty="0"/>
              <a:t>D0</a:t>
            </a:r>
          </a:p>
        </p:txBody>
      </p:sp>
      <p:sp>
        <p:nvSpPr>
          <p:cNvPr id="293902" name="Rectangle 14"/>
          <p:cNvSpPr>
            <a:spLocks noChangeArrowheads="1"/>
          </p:cNvSpPr>
          <p:nvPr/>
        </p:nvSpPr>
        <p:spPr bwMode="auto">
          <a:xfrm>
            <a:off x="3670300" y="15240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D1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4591050" y="15240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D2</a:t>
            </a:r>
          </a:p>
        </p:txBody>
      </p:sp>
      <p:sp>
        <p:nvSpPr>
          <p:cNvPr id="293904" name="Rectangle 16"/>
          <p:cNvSpPr>
            <a:spLocks noChangeArrowheads="1"/>
          </p:cNvSpPr>
          <p:nvPr/>
        </p:nvSpPr>
        <p:spPr bwMode="auto">
          <a:xfrm>
            <a:off x="5543550" y="1536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D3</a:t>
            </a:r>
          </a:p>
        </p:txBody>
      </p:sp>
      <p:sp>
        <p:nvSpPr>
          <p:cNvPr id="293905" name="Rectangle 17" descr="10%"/>
          <p:cNvSpPr>
            <a:spLocks noChangeArrowheads="1"/>
          </p:cNvSpPr>
          <p:nvPr/>
        </p:nvSpPr>
        <p:spPr bwMode="auto">
          <a:xfrm>
            <a:off x="6470650" y="15621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P</a:t>
            </a:r>
          </a:p>
        </p:txBody>
      </p:sp>
      <p:sp>
        <p:nvSpPr>
          <p:cNvPr id="293906" name="Rectangle 18"/>
          <p:cNvSpPr>
            <a:spLocks noChangeArrowheads="1"/>
          </p:cNvSpPr>
          <p:nvPr/>
        </p:nvSpPr>
        <p:spPr bwMode="auto">
          <a:xfrm>
            <a:off x="2813050" y="2273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D4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3670300" y="2273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D5</a:t>
            </a:r>
          </a:p>
        </p:txBody>
      </p:sp>
      <p:sp>
        <p:nvSpPr>
          <p:cNvPr id="293908" name="Rectangle 20"/>
          <p:cNvSpPr>
            <a:spLocks noChangeArrowheads="1"/>
          </p:cNvSpPr>
          <p:nvPr/>
        </p:nvSpPr>
        <p:spPr bwMode="auto">
          <a:xfrm>
            <a:off x="4591050" y="2273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D6</a:t>
            </a:r>
          </a:p>
        </p:txBody>
      </p:sp>
      <p:sp>
        <p:nvSpPr>
          <p:cNvPr id="293909" name="Rectangle 21" descr="10%"/>
          <p:cNvSpPr>
            <a:spLocks noChangeArrowheads="1"/>
          </p:cNvSpPr>
          <p:nvPr/>
        </p:nvSpPr>
        <p:spPr bwMode="auto">
          <a:xfrm>
            <a:off x="6470650" y="22606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P</a:t>
            </a:r>
          </a:p>
        </p:txBody>
      </p:sp>
      <p:sp>
        <p:nvSpPr>
          <p:cNvPr id="293910" name="Rectangle 22"/>
          <p:cNvSpPr>
            <a:spLocks noChangeArrowheads="1"/>
          </p:cNvSpPr>
          <p:nvPr/>
        </p:nvSpPr>
        <p:spPr bwMode="auto">
          <a:xfrm>
            <a:off x="5543550" y="22606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D7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2813050" y="30099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D8</a:t>
            </a:r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3670300" y="30099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D9</a:t>
            </a:r>
          </a:p>
        </p:txBody>
      </p:sp>
      <p:sp>
        <p:nvSpPr>
          <p:cNvPr id="293913" name="Rectangle 25" descr="10%"/>
          <p:cNvSpPr>
            <a:spLocks noChangeArrowheads="1"/>
          </p:cNvSpPr>
          <p:nvPr/>
        </p:nvSpPr>
        <p:spPr bwMode="auto">
          <a:xfrm>
            <a:off x="6470650" y="30226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P</a:t>
            </a:r>
          </a:p>
        </p:txBody>
      </p:sp>
      <p:sp>
        <p:nvSpPr>
          <p:cNvPr id="293914" name="Rectangle 26"/>
          <p:cNvSpPr>
            <a:spLocks noChangeArrowheads="1"/>
          </p:cNvSpPr>
          <p:nvPr/>
        </p:nvSpPr>
        <p:spPr bwMode="auto">
          <a:xfrm>
            <a:off x="4591050" y="30226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D10</a:t>
            </a:r>
          </a:p>
        </p:txBody>
      </p:sp>
      <p:sp>
        <p:nvSpPr>
          <p:cNvPr id="293915" name="Rectangle 27"/>
          <p:cNvSpPr>
            <a:spLocks noChangeArrowheads="1"/>
          </p:cNvSpPr>
          <p:nvPr/>
        </p:nvSpPr>
        <p:spPr bwMode="auto">
          <a:xfrm>
            <a:off x="5543550" y="30480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D11</a:t>
            </a:r>
          </a:p>
        </p:txBody>
      </p:sp>
      <p:sp>
        <p:nvSpPr>
          <p:cNvPr id="293916" name="Rectangle 28"/>
          <p:cNvSpPr>
            <a:spLocks noChangeArrowheads="1"/>
          </p:cNvSpPr>
          <p:nvPr/>
        </p:nvSpPr>
        <p:spPr bwMode="auto">
          <a:xfrm>
            <a:off x="2813050" y="37592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D12</a:t>
            </a:r>
          </a:p>
        </p:txBody>
      </p:sp>
      <p:sp>
        <p:nvSpPr>
          <p:cNvPr id="293917" name="Rectangle 29" descr="10%"/>
          <p:cNvSpPr>
            <a:spLocks noChangeArrowheads="1"/>
          </p:cNvSpPr>
          <p:nvPr/>
        </p:nvSpPr>
        <p:spPr bwMode="auto">
          <a:xfrm>
            <a:off x="6470650" y="37846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P</a:t>
            </a:r>
          </a:p>
        </p:txBody>
      </p:sp>
      <p:sp>
        <p:nvSpPr>
          <p:cNvPr id="293918" name="Rectangle 30"/>
          <p:cNvSpPr>
            <a:spLocks noChangeArrowheads="1"/>
          </p:cNvSpPr>
          <p:nvPr/>
        </p:nvSpPr>
        <p:spPr bwMode="auto">
          <a:xfrm>
            <a:off x="3670300" y="37846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D13</a:t>
            </a:r>
          </a:p>
        </p:txBody>
      </p:sp>
      <p:sp>
        <p:nvSpPr>
          <p:cNvPr id="293919" name="Rectangle 31"/>
          <p:cNvSpPr>
            <a:spLocks noChangeArrowheads="1"/>
          </p:cNvSpPr>
          <p:nvPr/>
        </p:nvSpPr>
        <p:spPr bwMode="auto">
          <a:xfrm>
            <a:off x="4591050" y="3797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D14</a:t>
            </a:r>
          </a:p>
        </p:txBody>
      </p:sp>
      <p:sp>
        <p:nvSpPr>
          <p:cNvPr id="293920" name="Rectangle 32"/>
          <p:cNvSpPr>
            <a:spLocks noChangeArrowheads="1"/>
          </p:cNvSpPr>
          <p:nvPr/>
        </p:nvSpPr>
        <p:spPr bwMode="auto">
          <a:xfrm>
            <a:off x="5543550" y="3822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D15</a:t>
            </a:r>
          </a:p>
        </p:txBody>
      </p:sp>
      <p:sp>
        <p:nvSpPr>
          <p:cNvPr id="293921" name="Rectangle 33" descr="10%"/>
          <p:cNvSpPr>
            <a:spLocks noChangeArrowheads="1"/>
          </p:cNvSpPr>
          <p:nvPr/>
        </p:nvSpPr>
        <p:spPr bwMode="auto">
          <a:xfrm>
            <a:off x="6470650" y="46228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P</a:t>
            </a:r>
          </a:p>
        </p:txBody>
      </p:sp>
      <p:sp>
        <p:nvSpPr>
          <p:cNvPr id="293922" name="Rectangle 34"/>
          <p:cNvSpPr>
            <a:spLocks noChangeArrowheads="1"/>
          </p:cNvSpPr>
          <p:nvPr/>
        </p:nvSpPr>
        <p:spPr bwMode="auto">
          <a:xfrm>
            <a:off x="2813050" y="45466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D16</a:t>
            </a:r>
          </a:p>
        </p:txBody>
      </p:sp>
      <p:sp>
        <p:nvSpPr>
          <p:cNvPr id="293923" name="Rectangle 35"/>
          <p:cNvSpPr>
            <a:spLocks noChangeArrowheads="1"/>
          </p:cNvSpPr>
          <p:nvPr/>
        </p:nvSpPr>
        <p:spPr bwMode="auto">
          <a:xfrm>
            <a:off x="3670300" y="45466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D17</a:t>
            </a:r>
          </a:p>
        </p:txBody>
      </p:sp>
      <p:sp>
        <p:nvSpPr>
          <p:cNvPr id="293924" name="Rectangle 36"/>
          <p:cNvSpPr>
            <a:spLocks noChangeArrowheads="1"/>
          </p:cNvSpPr>
          <p:nvPr/>
        </p:nvSpPr>
        <p:spPr bwMode="auto">
          <a:xfrm>
            <a:off x="4591050" y="4559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D18</a:t>
            </a:r>
          </a:p>
        </p:txBody>
      </p:sp>
      <p:sp>
        <p:nvSpPr>
          <p:cNvPr id="293925" name="Rectangle 37"/>
          <p:cNvSpPr>
            <a:spLocks noChangeArrowheads="1"/>
          </p:cNvSpPr>
          <p:nvPr/>
        </p:nvSpPr>
        <p:spPr bwMode="auto">
          <a:xfrm>
            <a:off x="5543550" y="4584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D19</a:t>
            </a:r>
          </a:p>
        </p:txBody>
      </p:sp>
      <p:sp>
        <p:nvSpPr>
          <p:cNvPr id="293926" name="Rectangle 38"/>
          <p:cNvSpPr>
            <a:spLocks noChangeArrowheads="1"/>
          </p:cNvSpPr>
          <p:nvPr/>
        </p:nvSpPr>
        <p:spPr bwMode="auto">
          <a:xfrm>
            <a:off x="2813050" y="5321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D20</a:t>
            </a:r>
          </a:p>
        </p:txBody>
      </p:sp>
      <p:sp>
        <p:nvSpPr>
          <p:cNvPr id="293927" name="Rectangle 39"/>
          <p:cNvSpPr>
            <a:spLocks noChangeArrowheads="1"/>
          </p:cNvSpPr>
          <p:nvPr/>
        </p:nvSpPr>
        <p:spPr bwMode="auto">
          <a:xfrm>
            <a:off x="3670300" y="5321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D21</a:t>
            </a:r>
          </a:p>
        </p:txBody>
      </p:sp>
      <p:sp>
        <p:nvSpPr>
          <p:cNvPr id="293928" name="Rectangle 40"/>
          <p:cNvSpPr>
            <a:spLocks noChangeArrowheads="1"/>
          </p:cNvSpPr>
          <p:nvPr/>
        </p:nvSpPr>
        <p:spPr bwMode="auto">
          <a:xfrm>
            <a:off x="4591050" y="5321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D22</a:t>
            </a:r>
          </a:p>
        </p:txBody>
      </p:sp>
      <p:sp>
        <p:nvSpPr>
          <p:cNvPr id="293929" name="Rectangle 41"/>
          <p:cNvSpPr>
            <a:spLocks noChangeArrowheads="1"/>
          </p:cNvSpPr>
          <p:nvPr/>
        </p:nvSpPr>
        <p:spPr bwMode="auto">
          <a:xfrm>
            <a:off x="5543550" y="53340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D23</a:t>
            </a:r>
          </a:p>
        </p:txBody>
      </p:sp>
      <p:sp>
        <p:nvSpPr>
          <p:cNvPr id="293930" name="Rectangle 42" descr="10%"/>
          <p:cNvSpPr>
            <a:spLocks noChangeArrowheads="1"/>
          </p:cNvSpPr>
          <p:nvPr/>
        </p:nvSpPr>
        <p:spPr bwMode="auto">
          <a:xfrm>
            <a:off x="6470650" y="53594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b="1"/>
              <a:t>P</a:t>
            </a:r>
          </a:p>
        </p:txBody>
      </p:sp>
      <p:sp>
        <p:nvSpPr>
          <p:cNvPr id="293931" name="Rectangle 43"/>
          <p:cNvSpPr>
            <a:spLocks noChangeArrowheads="1"/>
          </p:cNvSpPr>
          <p:nvPr/>
        </p:nvSpPr>
        <p:spPr bwMode="auto">
          <a:xfrm>
            <a:off x="3021013" y="5848350"/>
            <a:ext cx="244475" cy="788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</p:txBody>
      </p:sp>
      <p:sp>
        <p:nvSpPr>
          <p:cNvPr id="293932" name="Rectangle 44"/>
          <p:cNvSpPr>
            <a:spLocks noChangeArrowheads="1"/>
          </p:cNvSpPr>
          <p:nvPr/>
        </p:nvSpPr>
        <p:spPr bwMode="auto">
          <a:xfrm>
            <a:off x="3884613" y="5822950"/>
            <a:ext cx="244475" cy="788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</p:txBody>
      </p:sp>
      <p:sp>
        <p:nvSpPr>
          <p:cNvPr id="293933" name="Rectangle 45"/>
          <p:cNvSpPr>
            <a:spLocks noChangeArrowheads="1"/>
          </p:cNvSpPr>
          <p:nvPr/>
        </p:nvSpPr>
        <p:spPr bwMode="auto">
          <a:xfrm>
            <a:off x="4799013" y="5848350"/>
            <a:ext cx="244475" cy="788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</p:txBody>
      </p:sp>
      <p:sp>
        <p:nvSpPr>
          <p:cNvPr id="293934" name="Rectangle 46"/>
          <p:cNvSpPr>
            <a:spLocks noChangeArrowheads="1"/>
          </p:cNvSpPr>
          <p:nvPr/>
        </p:nvSpPr>
        <p:spPr bwMode="auto">
          <a:xfrm>
            <a:off x="5726113" y="5886450"/>
            <a:ext cx="244475" cy="788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</p:txBody>
      </p:sp>
      <p:sp>
        <p:nvSpPr>
          <p:cNvPr id="293935" name="Rectangle 47"/>
          <p:cNvSpPr>
            <a:spLocks noChangeArrowheads="1"/>
          </p:cNvSpPr>
          <p:nvPr/>
        </p:nvSpPr>
        <p:spPr bwMode="auto">
          <a:xfrm>
            <a:off x="6678613" y="5848350"/>
            <a:ext cx="244475" cy="788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  <a:p>
            <a:pPr algn="l">
              <a:lnSpc>
                <a:spcPct val="85000"/>
              </a:lnSpc>
            </a:pPr>
            <a:r>
              <a:rPr lang="en-US" b="1">
                <a:latin typeface="Helvetica" charset="0"/>
              </a:rPr>
              <a:t>.</a:t>
            </a:r>
          </a:p>
        </p:txBody>
      </p:sp>
      <p:sp>
        <p:nvSpPr>
          <p:cNvPr id="293936" name="Rectangle 48"/>
          <p:cNvSpPr>
            <a:spLocks noChangeArrowheads="1"/>
          </p:cNvSpPr>
          <p:nvPr/>
        </p:nvSpPr>
        <p:spPr bwMode="auto">
          <a:xfrm>
            <a:off x="3818462" y="6011335"/>
            <a:ext cx="2138705" cy="4667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800" dirty="0"/>
              <a:t>Disk Columns</a:t>
            </a:r>
            <a:endParaRPr lang="en-US" dirty="0"/>
          </a:p>
        </p:txBody>
      </p:sp>
      <p:sp>
        <p:nvSpPr>
          <p:cNvPr id="293937" name="Rectangle 49"/>
          <p:cNvSpPr>
            <a:spLocks noChangeArrowheads="1"/>
          </p:cNvSpPr>
          <p:nvPr/>
        </p:nvSpPr>
        <p:spPr bwMode="auto">
          <a:xfrm>
            <a:off x="7452778" y="1405457"/>
            <a:ext cx="1665319" cy="156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Increasing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Logical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Disk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Address</a:t>
            </a:r>
            <a:endParaRPr lang="en-US" sz="2800" dirty="0"/>
          </a:p>
        </p:txBody>
      </p:sp>
      <p:sp>
        <p:nvSpPr>
          <p:cNvPr id="293938" name="Line 50"/>
          <p:cNvSpPr>
            <a:spLocks noChangeShapeType="1"/>
          </p:cNvSpPr>
          <p:nvPr/>
        </p:nvSpPr>
        <p:spPr bwMode="auto">
          <a:xfrm>
            <a:off x="8077200" y="2971791"/>
            <a:ext cx="0" cy="118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768600" y="3683002"/>
            <a:ext cx="5894388" cy="873126"/>
            <a:chOff x="1744" y="2320"/>
            <a:chExt cx="3713" cy="550"/>
          </a:xfrm>
        </p:grpSpPr>
        <p:sp>
          <p:nvSpPr>
            <p:cNvPr id="293940" name="Rectangle 52"/>
            <p:cNvSpPr>
              <a:spLocks noChangeArrowheads="1"/>
            </p:cNvSpPr>
            <p:nvPr/>
          </p:nvSpPr>
          <p:spPr bwMode="auto">
            <a:xfrm>
              <a:off x="1744" y="2320"/>
              <a:ext cx="2760" cy="480"/>
            </a:xfrm>
            <a:prstGeom prst="rect">
              <a:avLst/>
            </a:prstGeom>
            <a:noFill/>
            <a:ln w="38100">
              <a:solidFill>
                <a:srgbClr val="FC0128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941" name="Line 53"/>
            <p:cNvSpPr>
              <a:spLocks noChangeShapeType="1"/>
            </p:cNvSpPr>
            <p:nvPr/>
          </p:nvSpPr>
          <p:spPr bwMode="auto">
            <a:xfrm>
              <a:off x="4496" y="2528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942" name="Rectangle 54"/>
            <p:cNvSpPr>
              <a:spLocks noChangeArrowheads="1"/>
            </p:cNvSpPr>
            <p:nvPr/>
          </p:nvSpPr>
          <p:spPr bwMode="auto">
            <a:xfrm>
              <a:off x="4736" y="2576"/>
              <a:ext cx="721" cy="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2800" i="1" dirty="0"/>
                <a:t>Stripe</a:t>
              </a:r>
            </a:p>
          </p:txBody>
        </p:sp>
      </p:grpSp>
      <p:sp>
        <p:nvSpPr>
          <p:cNvPr id="293943" name="Line 55"/>
          <p:cNvSpPr>
            <a:spLocks noChangeShapeType="1"/>
          </p:cNvSpPr>
          <p:nvPr/>
        </p:nvSpPr>
        <p:spPr bwMode="auto">
          <a:xfrm>
            <a:off x="203200" y="1498600"/>
            <a:ext cx="2463800" cy="51435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44" name="Rectangle 56"/>
          <p:cNvSpPr>
            <a:spLocks noChangeArrowheads="1"/>
          </p:cNvSpPr>
          <p:nvPr/>
        </p:nvSpPr>
        <p:spPr bwMode="auto">
          <a:xfrm>
            <a:off x="685800" y="1981200"/>
            <a:ext cx="1905000" cy="84137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800" dirty="0"/>
              <a:t>Insides of 5 disks</a:t>
            </a:r>
            <a:endParaRPr lang="en-US" dirty="0"/>
          </a:p>
        </p:txBody>
      </p:sp>
      <p:sp>
        <p:nvSpPr>
          <p:cNvPr id="293945" name="Rectangle 57"/>
          <p:cNvSpPr>
            <a:spLocks noChangeArrowheads="1"/>
          </p:cNvSpPr>
          <p:nvPr/>
        </p:nvSpPr>
        <p:spPr bwMode="auto">
          <a:xfrm>
            <a:off x="2743200" y="1447800"/>
            <a:ext cx="762000" cy="685800"/>
          </a:xfrm>
          <a:prstGeom prst="rect">
            <a:avLst/>
          </a:prstGeom>
          <a:noFill/>
          <a:ln w="381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46" name="Rectangle 58"/>
          <p:cNvSpPr>
            <a:spLocks noChangeArrowheads="1"/>
          </p:cNvSpPr>
          <p:nvPr/>
        </p:nvSpPr>
        <p:spPr bwMode="auto">
          <a:xfrm>
            <a:off x="3581400" y="2209800"/>
            <a:ext cx="762000" cy="685800"/>
          </a:xfrm>
          <a:prstGeom prst="rect">
            <a:avLst/>
          </a:prstGeom>
          <a:noFill/>
          <a:ln w="381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47" name="Rectangle 59"/>
          <p:cNvSpPr>
            <a:spLocks noChangeArrowheads="1"/>
          </p:cNvSpPr>
          <p:nvPr/>
        </p:nvSpPr>
        <p:spPr bwMode="auto">
          <a:xfrm>
            <a:off x="228600" y="3733800"/>
            <a:ext cx="2209800" cy="19319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/>
              <a:t>Example: small </a:t>
            </a:r>
            <a:r>
              <a:rPr lang="en-US" sz="2800" dirty="0"/>
              <a:t>read D0 &amp; D5,</a:t>
            </a:r>
            <a:r>
              <a:rPr lang="en-US" sz="2800" dirty="0" smtClean="0"/>
              <a:t> large </a:t>
            </a:r>
            <a:r>
              <a:rPr lang="en-US" sz="2800" dirty="0"/>
              <a:t>write D12-D15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45" grpId="0" animBg="1"/>
      <p:bldP spid="293946" grpId="0" animBg="1"/>
      <p:bldP spid="29394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Dependability Measures</a:t>
            </a:r>
            <a:endParaRPr lang="en-AU"/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Reliability:</a:t>
            </a:r>
            <a:r>
              <a:rPr lang="en-US" sz="2800" dirty="0" smtClean="0"/>
              <a:t> Mean </a:t>
            </a:r>
            <a:r>
              <a:rPr lang="en-US" sz="2800" dirty="0"/>
              <a:t>T</a:t>
            </a:r>
            <a:r>
              <a:rPr lang="en-US" sz="2800" dirty="0" smtClean="0"/>
              <a:t>ime To Failure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00FF"/>
                </a:solidFill>
              </a:rPr>
              <a:t>MTTF</a:t>
            </a:r>
            <a:r>
              <a:rPr lang="en-US" sz="2800" dirty="0"/>
              <a:t>)</a:t>
            </a:r>
          </a:p>
          <a:p>
            <a:r>
              <a:rPr lang="en-US" sz="2800" dirty="0"/>
              <a:t>Service interruption:</a:t>
            </a:r>
            <a:r>
              <a:rPr lang="en-US" sz="2800" dirty="0" smtClean="0"/>
              <a:t> Mean </a:t>
            </a:r>
            <a:r>
              <a:rPr lang="en-US" sz="2800" dirty="0"/>
              <a:t>T</a:t>
            </a:r>
            <a:r>
              <a:rPr lang="en-US" sz="2800" dirty="0" smtClean="0"/>
              <a:t>ime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R</a:t>
            </a:r>
            <a:r>
              <a:rPr lang="en-US" sz="2800" dirty="0" smtClean="0"/>
              <a:t>epair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00FF"/>
                </a:solidFill>
              </a:rPr>
              <a:t>MTTR</a:t>
            </a:r>
            <a:r>
              <a:rPr lang="en-US" sz="2800" dirty="0"/>
              <a:t>)</a:t>
            </a:r>
          </a:p>
          <a:p>
            <a:r>
              <a:rPr lang="en-US" sz="2800" dirty="0"/>
              <a:t>Mean time between </a:t>
            </a:r>
            <a:r>
              <a:rPr lang="en-US" sz="2800" dirty="0" smtClean="0"/>
              <a:t>failures (</a:t>
            </a:r>
            <a:r>
              <a:rPr lang="en-US" sz="2800" dirty="0" smtClean="0">
                <a:solidFill>
                  <a:srgbClr val="0000FF"/>
                </a:solidFill>
              </a:rPr>
              <a:t>MTBF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/>
              <a:t>MTBF = MTTF + MTTR</a:t>
            </a:r>
          </a:p>
          <a:p>
            <a:r>
              <a:rPr lang="en-US" sz="2800" dirty="0"/>
              <a:t>Availability = MTTF / (MTTF + MTTR)</a:t>
            </a:r>
            <a:endParaRPr lang="en-AU" sz="2800" dirty="0"/>
          </a:p>
          <a:p>
            <a:r>
              <a:rPr lang="en-US" sz="2800" dirty="0"/>
              <a:t>Improving Availability</a:t>
            </a:r>
            <a:endParaRPr lang="en-AU" sz="2800" dirty="0"/>
          </a:p>
          <a:p>
            <a:pPr lvl="1"/>
            <a:r>
              <a:rPr lang="en-US" sz="2400" dirty="0"/>
              <a:t>Increase MTTF:</a:t>
            </a:r>
            <a:r>
              <a:rPr lang="en-US" sz="2400" dirty="0" smtClean="0"/>
              <a:t> More reliable hardware/software + Fault Tolerance</a:t>
            </a:r>
          </a:p>
          <a:p>
            <a:pPr lvl="1"/>
            <a:r>
              <a:rPr lang="en-US" sz="2400" dirty="0"/>
              <a:t>Reduce MTTR: improved tools and processes for diagnosis and repair</a:t>
            </a:r>
            <a:endParaRPr lang="en-A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Inspiration for RAID 5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0395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RAID 4 works well for small reads</a:t>
            </a:r>
          </a:p>
          <a:p>
            <a:pPr>
              <a:lnSpc>
                <a:spcPct val="85000"/>
              </a:lnSpc>
            </a:pPr>
            <a:r>
              <a:rPr lang="en-US" dirty="0"/>
              <a:t>Small writes (write to one disk): </a:t>
            </a:r>
          </a:p>
          <a:p>
            <a:pPr lvl="1"/>
            <a:r>
              <a:rPr lang="en-US" dirty="0"/>
              <a:t>Option 1: read other data disks, create new sum and write to Parity Disk</a:t>
            </a:r>
          </a:p>
          <a:p>
            <a:pPr lvl="1"/>
            <a:r>
              <a:rPr lang="en-US" dirty="0"/>
              <a:t>Option 2: since P has old sum, compare old data to new data, add the difference to P</a:t>
            </a:r>
          </a:p>
          <a:p>
            <a:pPr>
              <a:lnSpc>
                <a:spcPct val="85000"/>
              </a:lnSpc>
            </a:pPr>
            <a:r>
              <a:rPr lang="en-US" dirty="0"/>
              <a:t>Small writes are limited by Parity Disk: Write to D0, D5 both also write to P disk </a:t>
            </a:r>
            <a:endParaRPr lang="en-US" sz="2000" dirty="0"/>
          </a:p>
          <a:p>
            <a:pPr>
              <a:lnSpc>
                <a:spcPct val="85000"/>
              </a:lnSpc>
            </a:pPr>
            <a:endParaRPr lang="en-US" sz="2000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87338"/>
            <a:ext cx="4343400" cy="1981200"/>
            <a:chOff x="1440" y="2976"/>
            <a:chExt cx="2736" cy="1248"/>
          </a:xfrm>
        </p:grpSpPr>
        <p:sp>
          <p:nvSpPr>
            <p:cNvPr id="294917" name="Rectangle 5"/>
            <p:cNvSpPr>
              <a:spLocks noChangeArrowheads="1"/>
            </p:cNvSpPr>
            <p:nvPr/>
          </p:nvSpPr>
          <p:spPr bwMode="auto">
            <a:xfrm>
              <a:off x="1488" y="3216"/>
              <a:ext cx="360" cy="3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r>
                <a:rPr lang="en-US" b="1"/>
                <a:t>D0</a:t>
              </a:r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2028" y="321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r>
                <a:rPr lang="en-US" b="1"/>
                <a:t>D1</a:t>
              </a:r>
            </a:p>
          </p:txBody>
        </p:sp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2608" y="321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r>
                <a:rPr lang="en-US" b="1"/>
                <a:t>D2</a:t>
              </a:r>
            </a:p>
          </p:txBody>
        </p:sp>
        <p:sp>
          <p:nvSpPr>
            <p:cNvPr id="294920" name="Rectangle 8"/>
            <p:cNvSpPr>
              <a:spLocks noChangeArrowheads="1"/>
            </p:cNvSpPr>
            <p:nvPr/>
          </p:nvSpPr>
          <p:spPr bwMode="auto">
            <a:xfrm>
              <a:off x="3208" y="3224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r>
                <a:rPr lang="en-US" b="1"/>
                <a:t>D3</a:t>
              </a:r>
            </a:p>
          </p:txBody>
        </p:sp>
        <p:sp>
          <p:nvSpPr>
            <p:cNvPr id="294921" name="Rectangle 9" descr="10%"/>
            <p:cNvSpPr>
              <a:spLocks noChangeArrowheads="1"/>
            </p:cNvSpPr>
            <p:nvPr/>
          </p:nvSpPr>
          <p:spPr bwMode="auto">
            <a:xfrm>
              <a:off x="3792" y="3240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294922" name="Rectangle 10"/>
            <p:cNvSpPr>
              <a:spLocks noChangeArrowheads="1"/>
            </p:cNvSpPr>
            <p:nvPr/>
          </p:nvSpPr>
          <p:spPr bwMode="auto">
            <a:xfrm>
              <a:off x="1488" y="3688"/>
              <a:ext cx="360" cy="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r>
                <a:rPr lang="en-US" b="1"/>
                <a:t>D4</a:t>
              </a:r>
            </a:p>
          </p:txBody>
        </p:sp>
        <p:sp>
          <p:nvSpPr>
            <p:cNvPr id="294923" name="Rectangle 11"/>
            <p:cNvSpPr>
              <a:spLocks noChangeArrowheads="1"/>
            </p:cNvSpPr>
            <p:nvPr/>
          </p:nvSpPr>
          <p:spPr bwMode="auto">
            <a:xfrm>
              <a:off x="2028" y="3688"/>
              <a:ext cx="360" cy="3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r>
                <a:rPr lang="en-US" b="1"/>
                <a:t>D5</a:t>
              </a:r>
            </a:p>
          </p:txBody>
        </p:sp>
        <p:sp>
          <p:nvSpPr>
            <p:cNvPr id="294924" name="Rectangle 12"/>
            <p:cNvSpPr>
              <a:spLocks noChangeArrowheads="1"/>
            </p:cNvSpPr>
            <p:nvPr/>
          </p:nvSpPr>
          <p:spPr bwMode="auto">
            <a:xfrm>
              <a:off x="2608" y="368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r>
                <a:rPr lang="en-US" b="1"/>
                <a:t>D6</a:t>
              </a:r>
            </a:p>
          </p:txBody>
        </p:sp>
        <p:sp>
          <p:nvSpPr>
            <p:cNvPr id="294925" name="Rectangle 13" descr="10%"/>
            <p:cNvSpPr>
              <a:spLocks noChangeArrowheads="1"/>
            </p:cNvSpPr>
            <p:nvPr/>
          </p:nvSpPr>
          <p:spPr bwMode="auto">
            <a:xfrm>
              <a:off x="3792" y="3680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294926" name="Rectangle 14"/>
            <p:cNvSpPr>
              <a:spLocks noChangeArrowheads="1"/>
            </p:cNvSpPr>
            <p:nvPr/>
          </p:nvSpPr>
          <p:spPr bwMode="auto">
            <a:xfrm>
              <a:off x="3208" y="3680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r>
                <a:rPr lang="en-US" b="1"/>
                <a:t>D7</a:t>
              </a: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440" y="2976"/>
              <a:ext cx="432" cy="1248"/>
              <a:chOff x="1440" y="2976"/>
              <a:chExt cx="432" cy="1248"/>
            </a:xfrm>
          </p:grpSpPr>
          <p:sp>
            <p:nvSpPr>
              <p:cNvPr id="294928" name="Oval 16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29" name="Line 17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30" name="Line 18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31" name="Oval 19"/>
              <p:cNvSpPr>
                <a:spLocks noChangeArrowheads="1"/>
              </p:cNvSpPr>
              <p:nvPr/>
            </p:nvSpPr>
            <p:spPr bwMode="auto">
              <a:xfrm>
                <a:off x="1440" y="4080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016" y="2976"/>
              <a:ext cx="432" cy="1248"/>
              <a:chOff x="1440" y="2976"/>
              <a:chExt cx="432" cy="1248"/>
            </a:xfrm>
          </p:grpSpPr>
          <p:sp>
            <p:nvSpPr>
              <p:cNvPr id="294933" name="Oval 21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34" name="Line 22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35" name="Line 23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36" name="Oval 24"/>
              <p:cNvSpPr>
                <a:spLocks noChangeArrowheads="1"/>
              </p:cNvSpPr>
              <p:nvPr/>
            </p:nvSpPr>
            <p:spPr bwMode="auto">
              <a:xfrm>
                <a:off x="1440" y="4080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544" y="2976"/>
              <a:ext cx="432" cy="1248"/>
              <a:chOff x="1440" y="2976"/>
              <a:chExt cx="432" cy="1248"/>
            </a:xfrm>
          </p:grpSpPr>
          <p:sp>
            <p:nvSpPr>
              <p:cNvPr id="294938" name="Oval 26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39" name="Line 27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40" name="Line 28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41" name="Oval 29"/>
              <p:cNvSpPr>
                <a:spLocks noChangeArrowheads="1"/>
              </p:cNvSpPr>
              <p:nvPr/>
            </p:nvSpPr>
            <p:spPr bwMode="auto">
              <a:xfrm>
                <a:off x="1440" y="4080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168" y="2976"/>
              <a:ext cx="432" cy="1248"/>
              <a:chOff x="1440" y="2976"/>
              <a:chExt cx="432" cy="1248"/>
            </a:xfrm>
          </p:grpSpPr>
          <p:sp>
            <p:nvSpPr>
              <p:cNvPr id="294943" name="Oval 31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44" name="Line 32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45" name="Line 33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46" name="Oval 34"/>
              <p:cNvSpPr>
                <a:spLocks noChangeArrowheads="1"/>
              </p:cNvSpPr>
              <p:nvPr/>
            </p:nvSpPr>
            <p:spPr bwMode="auto">
              <a:xfrm>
                <a:off x="1440" y="4080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3744" y="2976"/>
              <a:ext cx="432" cy="1248"/>
              <a:chOff x="1440" y="2976"/>
              <a:chExt cx="432" cy="1248"/>
            </a:xfrm>
          </p:grpSpPr>
          <p:sp>
            <p:nvSpPr>
              <p:cNvPr id="294948" name="Oval 36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49" name="Line 37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50" name="Line 38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51" name="Oval 39"/>
              <p:cNvSpPr>
                <a:spLocks noChangeArrowheads="1"/>
              </p:cNvSpPr>
              <p:nvPr/>
            </p:nvSpPr>
            <p:spPr bwMode="auto">
              <a:xfrm>
                <a:off x="1440" y="4080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2" y="274638"/>
            <a:ext cx="8686800" cy="1143000"/>
          </a:xfrm>
          <a:noFill/>
          <a:ln/>
        </p:spPr>
        <p:txBody>
          <a:bodyPr lIns="90487" rIns="90487">
            <a:normAutofit fontScale="90000"/>
          </a:bodyPr>
          <a:lstStyle/>
          <a:p>
            <a:r>
              <a:rPr lang="en-US" dirty="0" smtClean="0">
                <a:solidFill>
                  <a:srgbClr val="FC0128"/>
                </a:solidFill>
                <a:latin typeface="+mn-lt"/>
              </a:rPr>
              <a:t>RAID </a:t>
            </a:r>
            <a:r>
              <a:rPr lang="en-US" dirty="0">
                <a:solidFill>
                  <a:srgbClr val="FC0128"/>
                </a:solidFill>
                <a:latin typeface="+mn-lt"/>
              </a:rPr>
              <a:t>5: High I/O Rate Interleaved Parity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381000" y="1989662"/>
            <a:ext cx="2362200" cy="22955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800"/>
              <a:t>Independent writes</a:t>
            </a:r>
          </a:p>
          <a:p>
            <a:pPr algn="l">
              <a:lnSpc>
                <a:spcPct val="85000"/>
              </a:lnSpc>
            </a:pPr>
            <a:r>
              <a:rPr lang="en-US" sz="2800"/>
              <a:t>possible because of</a:t>
            </a:r>
          </a:p>
          <a:p>
            <a:pPr algn="l">
              <a:lnSpc>
                <a:spcPct val="85000"/>
              </a:lnSpc>
            </a:pPr>
            <a:r>
              <a:rPr lang="en-US" sz="2800"/>
              <a:t>interleaved parity</a:t>
            </a:r>
            <a:endParaRPr lang="en-US"/>
          </a:p>
        </p:txBody>
      </p:sp>
      <p:pic>
        <p:nvPicPr>
          <p:cNvPr id="29594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231900"/>
            <a:ext cx="2159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5941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231900"/>
            <a:ext cx="2159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5942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1231900"/>
            <a:ext cx="2159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5943" name="Picture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300" y="1231900"/>
            <a:ext cx="2159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5944" name="Picture 8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1231900"/>
            <a:ext cx="2159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469900" y="1219200"/>
            <a:ext cx="2120900" cy="317500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2921000" y="1397000"/>
            <a:ext cx="4762500" cy="525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7" name="Line 11"/>
          <p:cNvSpPr>
            <a:spLocks noChangeShapeType="1"/>
          </p:cNvSpPr>
          <p:nvPr/>
        </p:nvSpPr>
        <p:spPr bwMode="auto">
          <a:xfrm>
            <a:off x="444500" y="1231900"/>
            <a:ext cx="2451100" cy="1397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>
            <a:off x="2616200" y="1206500"/>
            <a:ext cx="4978400" cy="1524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9" name="Line 13"/>
          <p:cNvSpPr>
            <a:spLocks noChangeShapeType="1"/>
          </p:cNvSpPr>
          <p:nvPr/>
        </p:nvSpPr>
        <p:spPr bwMode="auto">
          <a:xfrm>
            <a:off x="2616200" y="1536700"/>
            <a:ext cx="279400" cy="2921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50" name="Rectangle 14"/>
          <p:cNvSpPr>
            <a:spLocks noChangeArrowheads="1"/>
          </p:cNvSpPr>
          <p:nvPr/>
        </p:nvSpPr>
        <p:spPr bwMode="auto">
          <a:xfrm>
            <a:off x="3073400" y="15494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D0</a:t>
            </a:r>
          </a:p>
        </p:txBody>
      </p:sp>
      <p:sp>
        <p:nvSpPr>
          <p:cNvPr id="295951" name="Rectangle 15"/>
          <p:cNvSpPr>
            <a:spLocks noChangeArrowheads="1"/>
          </p:cNvSpPr>
          <p:nvPr/>
        </p:nvSpPr>
        <p:spPr bwMode="auto">
          <a:xfrm>
            <a:off x="3949700" y="15494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D1</a:t>
            </a:r>
          </a:p>
        </p:txBody>
      </p:sp>
      <p:sp>
        <p:nvSpPr>
          <p:cNvPr id="295952" name="Rectangle 16"/>
          <p:cNvSpPr>
            <a:spLocks noChangeArrowheads="1"/>
          </p:cNvSpPr>
          <p:nvPr/>
        </p:nvSpPr>
        <p:spPr bwMode="auto">
          <a:xfrm>
            <a:off x="4851400" y="15494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D2</a:t>
            </a:r>
          </a:p>
        </p:txBody>
      </p:sp>
      <p:sp>
        <p:nvSpPr>
          <p:cNvPr id="295953" name="Rectangle 17"/>
          <p:cNvSpPr>
            <a:spLocks noChangeArrowheads="1"/>
          </p:cNvSpPr>
          <p:nvPr/>
        </p:nvSpPr>
        <p:spPr bwMode="auto">
          <a:xfrm>
            <a:off x="5778500" y="15621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D3</a:t>
            </a:r>
          </a:p>
        </p:txBody>
      </p:sp>
      <p:sp>
        <p:nvSpPr>
          <p:cNvPr id="295954" name="Rectangle 18" descr="10%"/>
          <p:cNvSpPr>
            <a:spLocks noChangeArrowheads="1"/>
          </p:cNvSpPr>
          <p:nvPr/>
        </p:nvSpPr>
        <p:spPr bwMode="auto">
          <a:xfrm>
            <a:off x="6731000" y="15875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P</a:t>
            </a:r>
          </a:p>
        </p:txBody>
      </p:sp>
      <p:sp>
        <p:nvSpPr>
          <p:cNvPr id="295955" name="Rectangle 19"/>
          <p:cNvSpPr>
            <a:spLocks noChangeArrowheads="1"/>
          </p:cNvSpPr>
          <p:nvPr/>
        </p:nvSpPr>
        <p:spPr bwMode="auto">
          <a:xfrm>
            <a:off x="3073400" y="2298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D4</a:t>
            </a:r>
          </a:p>
        </p:txBody>
      </p:sp>
      <p:sp>
        <p:nvSpPr>
          <p:cNvPr id="295956" name="Rectangle 20"/>
          <p:cNvSpPr>
            <a:spLocks noChangeArrowheads="1"/>
          </p:cNvSpPr>
          <p:nvPr/>
        </p:nvSpPr>
        <p:spPr bwMode="auto">
          <a:xfrm>
            <a:off x="3949700" y="2298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D5</a:t>
            </a:r>
          </a:p>
        </p:txBody>
      </p:sp>
      <p:sp>
        <p:nvSpPr>
          <p:cNvPr id="295957" name="Rectangle 21"/>
          <p:cNvSpPr>
            <a:spLocks noChangeArrowheads="1"/>
          </p:cNvSpPr>
          <p:nvPr/>
        </p:nvSpPr>
        <p:spPr bwMode="auto">
          <a:xfrm>
            <a:off x="4851400" y="2298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D6</a:t>
            </a:r>
          </a:p>
        </p:txBody>
      </p:sp>
      <p:sp>
        <p:nvSpPr>
          <p:cNvPr id="295958" name="Rectangle 22" descr="10%"/>
          <p:cNvSpPr>
            <a:spLocks noChangeArrowheads="1"/>
          </p:cNvSpPr>
          <p:nvPr/>
        </p:nvSpPr>
        <p:spPr bwMode="auto">
          <a:xfrm>
            <a:off x="5778500" y="23114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P</a:t>
            </a:r>
          </a:p>
        </p:txBody>
      </p:sp>
      <p:sp>
        <p:nvSpPr>
          <p:cNvPr id="295959" name="Rectangle 23"/>
          <p:cNvSpPr>
            <a:spLocks noChangeArrowheads="1"/>
          </p:cNvSpPr>
          <p:nvPr/>
        </p:nvSpPr>
        <p:spPr bwMode="auto">
          <a:xfrm>
            <a:off x="6731000" y="23368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D7</a:t>
            </a:r>
          </a:p>
        </p:txBody>
      </p:sp>
      <p:sp>
        <p:nvSpPr>
          <p:cNvPr id="295960" name="Rectangle 24"/>
          <p:cNvSpPr>
            <a:spLocks noChangeArrowheads="1"/>
          </p:cNvSpPr>
          <p:nvPr/>
        </p:nvSpPr>
        <p:spPr bwMode="auto">
          <a:xfrm>
            <a:off x="3073400" y="3035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D8</a:t>
            </a:r>
          </a:p>
        </p:txBody>
      </p:sp>
      <p:sp>
        <p:nvSpPr>
          <p:cNvPr id="295961" name="Rectangle 25"/>
          <p:cNvSpPr>
            <a:spLocks noChangeArrowheads="1"/>
          </p:cNvSpPr>
          <p:nvPr/>
        </p:nvSpPr>
        <p:spPr bwMode="auto">
          <a:xfrm>
            <a:off x="3949700" y="3035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D9</a:t>
            </a:r>
          </a:p>
        </p:txBody>
      </p:sp>
      <p:sp>
        <p:nvSpPr>
          <p:cNvPr id="295962" name="Rectangle 26" descr="10%"/>
          <p:cNvSpPr>
            <a:spLocks noChangeArrowheads="1"/>
          </p:cNvSpPr>
          <p:nvPr/>
        </p:nvSpPr>
        <p:spPr bwMode="auto">
          <a:xfrm>
            <a:off x="4851400" y="30353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P</a:t>
            </a:r>
          </a:p>
        </p:txBody>
      </p:sp>
      <p:sp>
        <p:nvSpPr>
          <p:cNvPr id="295963" name="Rectangle 27"/>
          <p:cNvSpPr>
            <a:spLocks noChangeArrowheads="1"/>
          </p:cNvSpPr>
          <p:nvPr/>
        </p:nvSpPr>
        <p:spPr bwMode="auto">
          <a:xfrm>
            <a:off x="5778500" y="30480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D10</a:t>
            </a:r>
          </a:p>
        </p:txBody>
      </p:sp>
      <p:sp>
        <p:nvSpPr>
          <p:cNvPr id="295964" name="Rectangle 28"/>
          <p:cNvSpPr>
            <a:spLocks noChangeArrowheads="1"/>
          </p:cNvSpPr>
          <p:nvPr/>
        </p:nvSpPr>
        <p:spPr bwMode="auto">
          <a:xfrm>
            <a:off x="6731000" y="30734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D11</a:t>
            </a:r>
          </a:p>
        </p:txBody>
      </p:sp>
      <p:sp>
        <p:nvSpPr>
          <p:cNvPr id="295965" name="Rectangle 29"/>
          <p:cNvSpPr>
            <a:spLocks noChangeArrowheads="1"/>
          </p:cNvSpPr>
          <p:nvPr/>
        </p:nvSpPr>
        <p:spPr bwMode="auto">
          <a:xfrm>
            <a:off x="3073400" y="37846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D12</a:t>
            </a:r>
          </a:p>
        </p:txBody>
      </p:sp>
      <p:sp>
        <p:nvSpPr>
          <p:cNvPr id="295966" name="Rectangle 30" descr="10%"/>
          <p:cNvSpPr>
            <a:spLocks noChangeArrowheads="1"/>
          </p:cNvSpPr>
          <p:nvPr/>
        </p:nvSpPr>
        <p:spPr bwMode="auto">
          <a:xfrm>
            <a:off x="3949700" y="37846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P</a:t>
            </a:r>
          </a:p>
        </p:txBody>
      </p:sp>
      <p:sp>
        <p:nvSpPr>
          <p:cNvPr id="295967" name="Rectangle 31"/>
          <p:cNvSpPr>
            <a:spLocks noChangeArrowheads="1"/>
          </p:cNvSpPr>
          <p:nvPr/>
        </p:nvSpPr>
        <p:spPr bwMode="auto">
          <a:xfrm>
            <a:off x="4851400" y="37846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D13</a:t>
            </a:r>
          </a:p>
        </p:txBody>
      </p:sp>
      <p:sp>
        <p:nvSpPr>
          <p:cNvPr id="295968" name="Rectangle 32"/>
          <p:cNvSpPr>
            <a:spLocks noChangeArrowheads="1"/>
          </p:cNvSpPr>
          <p:nvPr/>
        </p:nvSpPr>
        <p:spPr bwMode="auto">
          <a:xfrm>
            <a:off x="5778500" y="3797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D14</a:t>
            </a:r>
          </a:p>
        </p:txBody>
      </p:sp>
      <p:sp>
        <p:nvSpPr>
          <p:cNvPr id="295969" name="Rectangle 33"/>
          <p:cNvSpPr>
            <a:spLocks noChangeArrowheads="1"/>
          </p:cNvSpPr>
          <p:nvPr/>
        </p:nvSpPr>
        <p:spPr bwMode="auto">
          <a:xfrm>
            <a:off x="6731000" y="3822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D15</a:t>
            </a:r>
          </a:p>
        </p:txBody>
      </p:sp>
      <p:sp>
        <p:nvSpPr>
          <p:cNvPr id="295970" name="Rectangle 34" descr="10%"/>
          <p:cNvSpPr>
            <a:spLocks noChangeArrowheads="1"/>
          </p:cNvSpPr>
          <p:nvPr/>
        </p:nvSpPr>
        <p:spPr bwMode="auto">
          <a:xfrm>
            <a:off x="3073400" y="45593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P</a:t>
            </a:r>
          </a:p>
        </p:txBody>
      </p:sp>
      <p:sp>
        <p:nvSpPr>
          <p:cNvPr id="295971" name="Rectangle 35"/>
          <p:cNvSpPr>
            <a:spLocks noChangeArrowheads="1"/>
          </p:cNvSpPr>
          <p:nvPr/>
        </p:nvSpPr>
        <p:spPr bwMode="auto">
          <a:xfrm>
            <a:off x="3949700" y="4559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D16</a:t>
            </a:r>
          </a:p>
        </p:txBody>
      </p:sp>
      <p:sp>
        <p:nvSpPr>
          <p:cNvPr id="295972" name="Rectangle 36"/>
          <p:cNvSpPr>
            <a:spLocks noChangeArrowheads="1"/>
          </p:cNvSpPr>
          <p:nvPr/>
        </p:nvSpPr>
        <p:spPr bwMode="auto">
          <a:xfrm>
            <a:off x="4851400" y="45593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D17</a:t>
            </a:r>
          </a:p>
        </p:txBody>
      </p:sp>
      <p:sp>
        <p:nvSpPr>
          <p:cNvPr id="295973" name="Rectangle 37"/>
          <p:cNvSpPr>
            <a:spLocks noChangeArrowheads="1"/>
          </p:cNvSpPr>
          <p:nvPr/>
        </p:nvSpPr>
        <p:spPr bwMode="auto">
          <a:xfrm>
            <a:off x="5778500" y="45720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D18</a:t>
            </a:r>
          </a:p>
        </p:txBody>
      </p:sp>
      <p:sp>
        <p:nvSpPr>
          <p:cNvPr id="295974" name="Rectangle 38"/>
          <p:cNvSpPr>
            <a:spLocks noChangeArrowheads="1"/>
          </p:cNvSpPr>
          <p:nvPr/>
        </p:nvSpPr>
        <p:spPr bwMode="auto">
          <a:xfrm>
            <a:off x="6731000" y="45974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D19</a:t>
            </a:r>
          </a:p>
        </p:txBody>
      </p:sp>
      <p:sp>
        <p:nvSpPr>
          <p:cNvPr id="295975" name="Rectangle 39"/>
          <p:cNvSpPr>
            <a:spLocks noChangeArrowheads="1"/>
          </p:cNvSpPr>
          <p:nvPr/>
        </p:nvSpPr>
        <p:spPr bwMode="auto">
          <a:xfrm>
            <a:off x="3086100" y="5346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D20</a:t>
            </a:r>
          </a:p>
        </p:txBody>
      </p:sp>
      <p:sp>
        <p:nvSpPr>
          <p:cNvPr id="295976" name="Rectangle 40"/>
          <p:cNvSpPr>
            <a:spLocks noChangeArrowheads="1"/>
          </p:cNvSpPr>
          <p:nvPr/>
        </p:nvSpPr>
        <p:spPr bwMode="auto">
          <a:xfrm>
            <a:off x="3962400" y="5346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D21</a:t>
            </a:r>
          </a:p>
        </p:txBody>
      </p:sp>
      <p:sp>
        <p:nvSpPr>
          <p:cNvPr id="295977" name="Rectangle 41"/>
          <p:cNvSpPr>
            <a:spLocks noChangeArrowheads="1"/>
          </p:cNvSpPr>
          <p:nvPr/>
        </p:nvSpPr>
        <p:spPr bwMode="auto">
          <a:xfrm>
            <a:off x="4864100" y="5346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D22</a:t>
            </a:r>
          </a:p>
        </p:txBody>
      </p:sp>
      <p:sp>
        <p:nvSpPr>
          <p:cNvPr id="295978" name="Rectangle 42"/>
          <p:cNvSpPr>
            <a:spLocks noChangeArrowheads="1"/>
          </p:cNvSpPr>
          <p:nvPr/>
        </p:nvSpPr>
        <p:spPr bwMode="auto">
          <a:xfrm>
            <a:off x="5791200" y="53594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D23</a:t>
            </a:r>
          </a:p>
        </p:txBody>
      </p:sp>
      <p:sp>
        <p:nvSpPr>
          <p:cNvPr id="295979" name="Rectangle 43" descr="10%"/>
          <p:cNvSpPr>
            <a:spLocks noChangeArrowheads="1"/>
          </p:cNvSpPr>
          <p:nvPr/>
        </p:nvSpPr>
        <p:spPr bwMode="auto">
          <a:xfrm>
            <a:off x="6743700" y="53848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r>
              <a:rPr lang="en-US"/>
              <a:t>P</a:t>
            </a:r>
          </a:p>
        </p:txBody>
      </p:sp>
      <p:sp>
        <p:nvSpPr>
          <p:cNvPr id="295980" name="Rectangle 44"/>
          <p:cNvSpPr>
            <a:spLocks noChangeArrowheads="1"/>
          </p:cNvSpPr>
          <p:nvPr/>
        </p:nvSpPr>
        <p:spPr bwMode="auto">
          <a:xfrm>
            <a:off x="3275013" y="5873750"/>
            <a:ext cx="244394" cy="803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</p:txBody>
      </p:sp>
      <p:sp>
        <p:nvSpPr>
          <p:cNvPr id="295981" name="Rectangle 45"/>
          <p:cNvSpPr>
            <a:spLocks noChangeArrowheads="1"/>
          </p:cNvSpPr>
          <p:nvPr/>
        </p:nvSpPr>
        <p:spPr bwMode="auto">
          <a:xfrm>
            <a:off x="4138613" y="5848350"/>
            <a:ext cx="244394" cy="803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</p:txBody>
      </p:sp>
      <p:sp>
        <p:nvSpPr>
          <p:cNvPr id="295982" name="Rectangle 46"/>
          <p:cNvSpPr>
            <a:spLocks noChangeArrowheads="1"/>
          </p:cNvSpPr>
          <p:nvPr/>
        </p:nvSpPr>
        <p:spPr bwMode="auto">
          <a:xfrm>
            <a:off x="5053013" y="5873750"/>
            <a:ext cx="244394" cy="803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</p:txBody>
      </p:sp>
      <p:sp>
        <p:nvSpPr>
          <p:cNvPr id="295983" name="Rectangle 47"/>
          <p:cNvSpPr>
            <a:spLocks noChangeArrowheads="1"/>
          </p:cNvSpPr>
          <p:nvPr/>
        </p:nvSpPr>
        <p:spPr bwMode="auto">
          <a:xfrm>
            <a:off x="5980113" y="5911850"/>
            <a:ext cx="244394" cy="803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</p:txBody>
      </p:sp>
      <p:sp>
        <p:nvSpPr>
          <p:cNvPr id="295984" name="Rectangle 48"/>
          <p:cNvSpPr>
            <a:spLocks noChangeArrowheads="1"/>
          </p:cNvSpPr>
          <p:nvPr/>
        </p:nvSpPr>
        <p:spPr bwMode="auto">
          <a:xfrm>
            <a:off x="6932613" y="5873750"/>
            <a:ext cx="244394" cy="803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  <a:p>
            <a:pPr algn="l">
              <a:lnSpc>
                <a:spcPct val="85000"/>
              </a:lnSpc>
            </a:pPr>
            <a:r>
              <a:rPr lang="en-US"/>
              <a:t>.</a:t>
            </a:r>
          </a:p>
        </p:txBody>
      </p:sp>
      <p:sp>
        <p:nvSpPr>
          <p:cNvPr id="295985" name="Rectangle 49"/>
          <p:cNvSpPr>
            <a:spLocks noChangeArrowheads="1"/>
          </p:cNvSpPr>
          <p:nvPr/>
        </p:nvSpPr>
        <p:spPr bwMode="auto">
          <a:xfrm>
            <a:off x="4500563" y="6178550"/>
            <a:ext cx="1470579" cy="332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Disk Columns</a:t>
            </a:r>
          </a:p>
        </p:txBody>
      </p:sp>
      <p:sp>
        <p:nvSpPr>
          <p:cNvPr id="295986" name="Rectangle 50"/>
          <p:cNvSpPr>
            <a:spLocks noChangeArrowheads="1"/>
          </p:cNvSpPr>
          <p:nvPr/>
        </p:nvSpPr>
        <p:spPr bwMode="auto">
          <a:xfrm>
            <a:off x="7681913" y="1530350"/>
            <a:ext cx="1158482" cy="1038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/>
              <a:t>Increasing</a:t>
            </a:r>
          </a:p>
          <a:p>
            <a:pPr>
              <a:lnSpc>
                <a:spcPct val="85000"/>
              </a:lnSpc>
            </a:pPr>
            <a:r>
              <a:rPr lang="en-US"/>
              <a:t>Logical</a:t>
            </a:r>
          </a:p>
          <a:p>
            <a:pPr>
              <a:lnSpc>
                <a:spcPct val="85000"/>
              </a:lnSpc>
            </a:pPr>
            <a:r>
              <a:rPr lang="en-US"/>
              <a:t>Disk </a:t>
            </a:r>
          </a:p>
          <a:p>
            <a:pPr>
              <a:lnSpc>
                <a:spcPct val="85000"/>
              </a:lnSpc>
            </a:pPr>
            <a:r>
              <a:rPr lang="en-US"/>
              <a:t>Addresses</a:t>
            </a:r>
          </a:p>
        </p:txBody>
      </p:sp>
      <p:sp>
        <p:nvSpPr>
          <p:cNvPr id="295987" name="Line 51"/>
          <p:cNvSpPr>
            <a:spLocks noChangeShapeType="1"/>
          </p:cNvSpPr>
          <p:nvPr/>
        </p:nvSpPr>
        <p:spPr bwMode="auto">
          <a:xfrm>
            <a:off x="8369300" y="2527300"/>
            <a:ext cx="0" cy="1181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88" name="Line 52"/>
          <p:cNvSpPr>
            <a:spLocks noChangeShapeType="1"/>
          </p:cNvSpPr>
          <p:nvPr/>
        </p:nvSpPr>
        <p:spPr bwMode="auto">
          <a:xfrm>
            <a:off x="2590800" y="5943600"/>
            <a:ext cx="330200" cy="7239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89" name="Line 53"/>
          <p:cNvSpPr>
            <a:spLocks noChangeShapeType="1"/>
          </p:cNvSpPr>
          <p:nvPr/>
        </p:nvSpPr>
        <p:spPr bwMode="auto">
          <a:xfrm>
            <a:off x="469900" y="1549400"/>
            <a:ext cx="63500" cy="1651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90" name="Rectangle 54"/>
          <p:cNvSpPr>
            <a:spLocks noChangeArrowheads="1"/>
          </p:cNvSpPr>
          <p:nvPr/>
        </p:nvSpPr>
        <p:spPr bwMode="auto">
          <a:xfrm>
            <a:off x="3048000" y="1524000"/>
            <a:ext cx="609600" cy="609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91" name="Rectangle 55"/>
          <p:cNvSpPr>
            <a:spLocks noChangeArrowheads="1"/>
          </p:cNvSpPr>
          <p:nvPr/>
        </p:nvSpPr>
        <p:spPr bwMode="auto">
          <a:xfrm>
            <a:off x="6705600" y="1524000"/>
            <a:ext cx="609600" cy="609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92" name="Rectangle 56"/>
          <p:cNvSpPr>
            <a:spLocks noChangeArrowheads="1"/>
          </p:cNvSpPr>
          <p:nvPr/>
        </p:nvSpPr>
        <p:spPr bwMode="auto">
          <a:xfrm>
            <a:off x="3962400" y="2286000"/>
            <a:ext cx="609600" cy="609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93" name="Rectangle 57"/>
          <p:cNvSpPr>
            <a:spLocks noChangeArrowheads="1"/>
          </p:cNvSpPr>
          <p:nvPr/>
        </p:nvSpPr>
        <p:spPr bwMode="auto">
          <a:xfrm>
            <a:off x="5791200" y="2286000"/>
            <a:ext cx="609600" cy="609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94" name="Rectangle 58"/>
          <p:cNvSpPr>
            <a:spLocks noChangeArrowheads="1"/>
          </p:cNvSpPr>
          <p:nvPr/>
        </p:nvSpPr>
        <p:spPr bwMode="auto">
          <a:xfrm>
            <a:off x="457200" y="4741324"/>
            <a:ext cx="2209800" cy="15681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800" dirty="0"/>
              <a:t>Example: write to D0, D5 uses disks 0, 1, 3,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90" grpId="0" animBg="1"/>
      <p:bldP spid="295991" grpId="0" animBg="1"/>
      <p:bldP spid="295992" grpId="0" animBg="1"/>
      <p:bldP spid="295993" grpId="0" animBg="1"/>
      <p:bldP spid="29599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"/>
            <a:ext cx="91440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C0128"/>
                </a:solidFill>
                <a:latin typeface="+mn-lt"/>
              </a:rPr>
              <a:t>Problems of Disk Arrays:</a:t>
            </a:r>
            <a:r>
              <a:rPr lang="en-US" dirty="0" smtClean="0">
                <a:solidFill>
                  <a:srgbClr val="FC0128"/>
                </a:solidFill>
                <a:latin typeface="+mn-lt"/>
              </a:rPr>
              <a:t> Small </a:t>
            </a:r>
            <a:r>
              <a:rPr lang="en-US" dirty="0">
                <a:solidFill>
                  <a:srgbClr val="FC0128"/>
                </a:solidFill>
                <a:latin typeface="+mn-lt"/>
              </a:rPr>
              <a:t>Writes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2692400" y="1981204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r>
              <a:rPr lang="en-US" b="1"/>
              <a:t>D0</a:t>
            </a: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568700" y="1981204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r>
              <a:rPr lang="en-US" b="1"/>
              <a:t>D1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470400" y="1981204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r>
              <a:rPr lang="en-US" b="1"/>
              <a:t>D2</a:t>
            </a: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5397500" y="1993904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r>
              <a:rPr lang="en-US" b="1"/>
              <a:t>D3</a:t>
            </a:r>
          </a:p>
        </p:txBody>
      </p:sp>
      <p:sp>
        <p:nvSpPr>
          <p:cNvPr id="296967" name="Rectangle 7" descr="10%"/>
          <p:cNvSpPr>
            <a:spLocks noChangeArrowheads="1"/>
          </p:cNvSpPr>
          <p:nvPr/>
        </p:nvSpPr>
        <p:spPr bwMode="auto">
          <a:xfrm>
            <a:off x="6350000" y="2019304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r>
              <a:rPr lang="en-US" b="1"/>
              <a:t>P</a:t>
            </a: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1282700" y="1993904"/>
            <a:ext cx="571500" cy="571500"/>
          </a:xfrm>
          <a:prstGeom prst="rect">
            <a:avLst/>
          </a:prstGeom>
          <a:noFill/>
          <a:ln w="25400">
            <a:solidFill>
              <a:srgbClr val="FE9B03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r>
              <a:rPr lang="en-US" b="1"/>
              <a:t>D0'</a:t>
            </a:r>
          </a:p>
        </p:txBody>
      </p:sp>
      <p:sp useBgFill="1">
        <p:nvSpPr>
          <p:cNvPr id="296969" name="Oval 9"/>
          <p:cNvSpPr>
            <a:spLocks noChangeArrowheads="1"/>
          </p:cNvSpPr>
          <p:nvPr/>
        </p:nvSpPr>
        <p:spPr bwMode="auto">
          <a:xfrm>
            <a:off x="2387600" y="3568704"/>
            <a:ext cx="266700" cy="2667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2373313" y="3562354"/>
            <a:ext cx="298160" cy="332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/>
              <a:t>+</a:t>
            </a:r>
          </a:p>
        </p:txBody>
      </p:sp>
      <p:sp>
        <p:nvSpPr>
          <p:cNvPr id="296971" name="Line 11"/>
          <p:cNvSpPr>
            <a:spLocks noChangeShapeType="1"/>
          </p:cNvSpPr>
          <p:nvPr/>
        </p:nvSpPr>
        <p:spPr bwMode="auto">
          <a:xfrm>
            <a:off x="1600200" y="2578104"/>
            <a:ext cx="787400" cy="977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 flipH="1">
            <a:off x="2578100" y="2590804"/>
            <a:ext cx="3937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96973" name="Oval 13"/>
          <p:cNvSpPr>
            <a:spLocks noChangeArrowheads="1"/>
          </p:cNvSpPr>
          <p:nvPr/>
        </p:nvSpPr>
        <p:spPr bwMode="auto">
          <a:xfrm>
            <a:off x="4318000" y="4292604"/>
            <a:ext cx="266700" cy="2667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4303713" y="4273554"/>
            <a:ext cx="298160" cy="332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/>
              <a:t>+</a:t>
            </a:r>
          </a:p>
        </p:txBody>
      </p:sp>
      <p:sp>
        <p:nvSpPr>
          <p:cNvPr id="296975" name="Line 15"/>
          <p:cNvSpPr>
            <a:spLocks noChangeShapeType="1"/>
          </p:cNvSpPr>
          <p:nvPr/>
        </p:nvSpPr>
        <p:spPr bwMode="auto">
          <a:xfrm>
            <a:off x="2667000" y="3771904"/>
            <a:ext cx="16637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76" name="Line 16"/>
          <p:cNvSpPr>
            <a:spLocks noChangeShapeType="1"/>
          </p:cNvSpPr>
          <p:nvPr/>
        </p:nvSpPr>
        <p:spPr bwMode="auto">
          <a:xfrm flipH="1">
            <a:off x="4597400" y="2616204"/>
            <a:ext cx="205740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2590800" y="5829304"/>
            <a:ext cx="571500" cy="571500"/>
          </a:xfrm>
          <a:prstGeom prst="rect">
            <a:avLst/>
          </a:prstGeom>
          <a:noFill/>
          <a:ln w="25400">
            <a:solidFill>
              <a:srgbClr val="FE9B03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r>
              <a:rPr lang="en-US" b="1" u="sng"/>
              <a:t>D0'</a:t>
            </a:r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3467100" y="5829304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r>
              <a:rPr lang="en-US" b="1"/>
              <a:t>D1</a:t>
            </a:r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4368800" y="5829304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r>
              <a:rPr lang="en-US" b="1"/>
              <a:t>D2</a:t>
            </a:r>
          </a:p>
        </p:txBody>
      </p:sp>
      <p:sp>
        <p:nvSpPr>
          <p:cNvPr id="296980" name="Rectangle 20"/>
          <p:cNvSpPr>
            <a:spLocks noChangeArrowheads="1"/>
          </p:cNvSpPr>
          <p:nvPr/>
        </p:nvSpPr>
        <p:spPr bwMode="auto">
          <a:xfrm>
            <a:off x="5295900" y="5842004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r>
              <a:rPr lang="en-US" b="1"/>
              <a:t>D3</a:t>
            </a:r>
          </a:p>
        </p:txBody>
      </p:sp>
      <p:sp>
        <p:nvSpPr>
          <p:cNvPr id="296981" name="Rectangle 21" descr="10%"/>
          <p:cNvSpPr>
            <a:spLocks noChangeArrowheads="1"/>
          </p:cNvSpPr>
          <p:nvPr/>
        </p:nvSpPr>
        <p:spPr bwMode="auto">
          <a:xfrm>
            <a:off x="6248400" y="5867404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r>
              <a:rPr lang="en-US" b="1" u="sng"/>
              <a:t>P'</a:t>
            </a:r>
          </a:p>
        </p:txBody>
      </p:sp>
      <p:sp>
        <p:nvSpPr>
          <p:cNvPr id="296982" name="Line 22"/>
          <p:cNvSpPr>
            <a:spLocks noChangeShapeType="1"/>
          </p:cNvSpPr>
          <p:nvPr/>
        </p:nvSpPr>
        <p:spPr bwMode="auto">
          <a:xfrm>
            <a:off x="4610100" y="4546604"/>
            <a:ext cx="1905000" cy="130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3" name="Line 23"/>
          <p:cNvSpPr>
            <a:spLocks noChangeShapeType="1"/>
          </p:cNvSpPr>
          <p:nvPr/>
        </p:nvSpPr>
        <p:spPr bwMode="auto">
          <a:xfrm>
            <a:off x="1600200" y="2578104"/>
            <a:ext cx="1270000" cy="323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4" name="Rectangle 24"/>
          <p:cNvSpPr>
            <a:spLocks noChangeArrowheads="1"/>
          </p:cNvSpPr>
          <p:nvPr/>
        </p:nvSpPr>
        <p:spPr bwMode="auto">
          <a:xfrm>
            <a:off x="989013" y="2851154"/>
            <a:ext cx="682066" cy="5675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/>
              <a:t>new</a:t>
            </a:r>
          </a:p>
          <a:p>
            <a:pPr algn="l">
              <a:lnSpc>
                <a:spcPct val="85000"/>
              </a:lnSpc>
            </a:pPr>
            <a:r>
              <a:rPr lang="en-US" b="1" i="1"/>
              <a:t>data</a:t>
            </a:r>
          </a:p>
        </p:txBody>
      </p:sp>
      <p:sp>
        <p:nvSpPr>
          <p:cNvPr id="296985" name="Rectangle 25"/>
          <p:cNvSpPr>
            <a:spLocks noChangeArrowheads="1"/>
          </p:cNvSpPr>
          <p:nvPr/>
        </p:nvSpPr>
        <p:spPr bwMode="auto">
          <a:xfrm>
            <a:off x="2881313" y="2825754"/>
            <a:ext cx="682066" cy="5675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/>
              <a:t>old</a:t>
            </a:r>
          </a:p>
          <a:p>
            <a:pPr algn="l">
              <a:lnSpc>
                <a:spcPct val="85000"/>
              </a:lnSpc>
            </a:pPr>
            <a:r>
              <a:rPr lang="en-US" b="1" i="1"/>
              <a:t>data</a:t>
            </a:r>
          </a:p>
        </p:txBody>
      </p:sp>
      <p:sp>
        <p:nvSpPr>
          <p:cNvPr id="296986" name="Rectangle 26"/>
          <p:cNvSpPr>
            <a:spLocks noChangeArrowheads="1"/>
          </p:cNvSpPr>
          <p:nvPr/>
        </p:nvSpPr>
        <p:spPr bwMode="auto">
          <a:xfrm>
            <a:off x="6297613" y="2889254"/>
            <a:ext cx="809430" cy="5675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/>
              <a:t>old </a:t>
            </a:r>
          </a:p>
          <a:p>
            <a:pPr algn="l">
              <a:lnSpc>
                <a:spcPct val="85000"/>
              </a:lnSpc>
            </a:pPr>
            <a:r>
              <a:rPr lang="en-US" b="1" i="1"/>
              <a:t>parity</a:t>
            </a:r>
          </a:p>
        </p:txBody>
      </p:sp>
      <p:sp>
        <p:nvSpPr>
          <p:cNvPr id="296987" name="Rectangle 27"/>
          <p:cNvSpPr>
            <a:spLocks noChangeArrowheads="1"/>
          </p:cNvSpPr>
          <p:nvPr/>
        </p:nvSpPr>
        <p:spPr bwMode="auto">
          <a:xfrm>
            <a:off x="4646613" y="4298954"/>
            <a:ext cx="588053" cy="332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/>
              <a:t>XOR</a:t>
            </a:r>
          </a:p>
        </p:txBody>
      </p:sp>
      <p:sp>
        <p:nvSpPr>
          <p:cNvPr id="296988" name="Rectangle 28"/>
          <p:cNvSpPr>
            <a:spLocks noChangeArrowheads="1"/>
          </p:cNvSpPr>
          <p:nvPr/>
        </p:nvSpPr>
        <p:spPr bwMode="auto">
          <a:xfrm>
            <a:off x="2652713" y="3549654"/>
            <a:ext cx="588053" cy="332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/>
              <a:t>XOR</a:t>
            </a:r>
          </a:p>
        </p:txBody>
      </p:sp>
      <p:sp>
        <p:nvSpPr>
          <p:cNvPr id="296989" name="Rectangle 29"/>
          <p:cNvSpPr>
            <a:spLocks noChangeArrowheads="1"/>
          </p:cNvSpPr>
          <p:nvPr/>
        </p:nvSpPr>
        <p:spPr bwMode="auto">
          <a:xfrm>
            <a:off x="3490913" y="2965454"/>
            <a:ext cx="1037996" cy="332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/>
              <a:t>(1. Read)</a:t>
            </a:r>
          </a:p>
        </p:txBody>
      </p:sp>
      <p:sp>
        <p:nvSpPr>
          <p:cNvPr id="296990" name="Rectangle 30"/>
          <p:cNvSpPr>
            <a:spLocks noChangeArrowheads="1"/>
          </p:cNvSpPr>
          <p:nvPr/>
        </p:nvSpPr>
        <p:spPr bwMode="auto">
          <a:xfrm>
            <a:off x="7072313" y="3003554"/>
            <a:ext cx="1037996" cy="332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/>
              <a:t>(2. Read)</a:t>
            </a:r>
          </a:p>
        </p:txBody>
      </p:sp>
      <p:sp>
        <p:nvSpPr>
          <p:cNvPr id="296991" name="Rectangle 31"/>
          <p:cNvSpPr>
            <a:spLocks noChangeArrowheads="1"/>
          </p:cNvSpPr>
          <p:nvPr/>
        </p:nvSpPr>
        <p:spPr bwMode="auto">
          <a:xfrm>
            <a:off x="2805113" y="5213354"/>
            <a:ext cx="1092435" cy="332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/>
              <a:t>(3. Write)</a:t>
            </a:r>
          </a:p>
        </p:txBody>
      </p:sp>
      <p:sp>
        <p:nvSpPr>
          <p:cNvPr id="296992" name="Rectangle 32"/>
          <p:cNvSpPr>
            <a:spLocks noChangeArrowheads="1"/>
          </p:cNvSpPr>
          <p:nvPr/>
        </p:nvSpPr>
        <p:spPr bwMode="auto">
          <a:xfrm>
            <a:off x="6132513" y="5238754"/>
            <a:ext cx="1092435" cy="332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/>
              <a:t>(4. Write)</a:t>
            </a:r>
          </a:p>
        </p:txBody>
      </p:sp>
      <p:sp>
        <p:nvSpPr>
          <p:cNvPr id="296993" name="Rectangle 33"/>
          <p:cNvSpPr>
            <a:spLocks noChangeArrowheads="1"/>
          </p:cNvSpPr>
          <p:nvPr/>
        </p:nvSpPr>
        <p:spPr bwMode="auto">
          <a:xfrm>
            <a:off x="938213" y="1168404"/>
            <a:ext cx="3151116" cy="332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/>
              <a:t>RAID-5: Small Write Algorithm</a:t>
            </a:r>
          </a:p>
        </p:txBody>
      </p:sp>
      <p:sp>
        <p:nvSpPr>
          <p:cNvPr id="296994" name="Rectangle 34"/>
          <p:cNvSpPr>
            <a:spLocks noChangeArrowheads="1"/>
          </p:cNvSpPr>
          <p:nvPr/>
        </p:nvSpPr>
        <p:spPr bwMode="auto">
          <a:xfrm>
            <a:off x="1293813" y="1549404"/>
            <a:ext cx="5256435" cy="332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/>
              <a:t>1 Logical Write = 2 Physical Reads + 2  Physical Writes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C:\Documents and Settings\Administrator\My Documents\My Pictures\CaseRai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2034" y="1339544"/>
            <a:ext cx="6753562" cy="534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Tech Report </a:t>
            </a:r>
            <a:r>
              <a:rPr lang="en-US" dirty="0" smtClean="0"/>
              <a:t>Read ‘Round the World</a:t>
            </a:r>
            <a:br>
              <a:rPr lang="en-US" dirty="0" smtClean="0"/>
            </a:br>
            <a:r>
              <a:rPr lang="en-US" sz="3556" dirty="0" smtClean="0"/>
              <a:t>(December 1987)</a:t>
            </a:r>
            <a:endParaRPr lang="en-US" sz="3556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" name="Picture 2" descr="Screen Shot 2012-11-07 at 12.50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033"/>
            <a:ext cx="9144000" cy="2611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75" y="274638"/>
            <a:ext cx="419945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RAID</a:t>
            </a:r>
            <a:r>
              <a:rPr lang="en-US" dirty="0"/>
              <a:t>-I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03200" indent="-203200"/>
            <a:r>
              <a:rPr lang="en-US" dirty="0"/>
              <a:t>RAID-I (1989) </a:t>
            </a:r>
          </a:p>
          <a:p>
            <a:pPr marL="508000" lvl="1" indent="-190500"/>
            <a:r>
              <a:rPr lang="en-US" dirty="0"/>
              <a:t>Consisted of a Sun 4/280 workstation with 128 MB of DRAM, four dual-string SCSI controllers, 28 5.25-inch SCSI disks and specialized disk striping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01060" name="Picture 4" descr="RAID.jpg                                                       0001B570Macintosh HD                   ACF5EAC6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5334" y="329470"/>
            <a:ext cx="3753380" cy="6052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3738" y="609600"/>
            <a:ext cx="3649662" cy="1143000"/>
          </a:xfrm>
        </p:spPr>
        <p:txBody>
          <a:bodyPr>
            <a:normAutofit/>
          </a:bodyPr>
          <a:lstStyle/>
          <a:p>
            <a:r>
              <a:rPr lang="en-US" dirty="0"/>
              <a:t>RAID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7467" y="1981200"/>
            <a:ext cx="4098396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1990-</a:t>
            </a:r>
            <a:r>
              <a:rPr lang="en-US" dirty="0" smtClean="0"/>
              <a:t>1993</a:t>
            </a:r>
          </a:p>
          <a:p>
            <a:r>
              <a:rPr lang="en-US" dirty="0" smtClean="0"/>
              <a:t>Early Network Attached Storage (NAS) System running a Log Structured File System (LFS)</a:t>
            </a:r>
          </a:p>
          <a:p>
            <a:r>
              <a:rPr lang="en-US" sz="3243" dirty="0" smtClean="0"/>
              <a:t>Impact:</a:t>
            </a:r>
          </a:p>
          <a:p>
            <a:pPr lvl="1"/>
            <a:r>
              <a:rPr lang="en-US" sz="2843" dirty="0" smtClean="0">
                <a:ea typeface="ＭＳ Ｐゴシック" charset="-128"/>
                <a:sym typeface="Wingdings" charset="2"/>
              </a:rPr>
              <a:t>$25 Billion/year in 2002</a:t>
            </a:r>
          </a:p>
          <a:p>
            <a:pPr lvl="1"/>
            <a:r>
              <a:rPr lang="en-US" sz="2843" dirty="0" smtClean="0">
                <a:ea typeface="ＭＳ Ｐゴシック" charset="-128"/>
                <a:sym typeface="Wingdings" charset="2"/>
              </a:rPr>
              <a:t>Over $150 Billion in RAID device sold since 1990-2002</a:t>
            </a:r>
          </a:p>
          <a:p>
            <a:pPr lvl="1"/>
            <a:r>
              <a:rPr lang="en-US" sz="2843" dirty="0" smtClean="0">
                <a:ea typeface="ＭＳ Ｐゴシック" charset="-128"/>
                <a:sym typeface="Wingdings" charset="2"/>
              </a:rPr>
              <a:t>200+ RAID companies (at the peak)</a:t>
            </a:r>
          </a:p>
          <a:p>
            <a:pPr lvl="1"/>
            <a:r>
              <a:rPr lang="en-US" sz="2843" dirty="0" smtClean="0">
                <a:ea typeface="ＭＳ Ｐゴシック" charset="-128"/>
                <a:sym typeface="Wingdings" charset="2"/>
              </a:rPr>
              <a:t>Software RAID a standard component of modern </a:t>
            </a:r>
            <a:r>
              <a:rPr lang="en-US" sz="2843" dirty="0" err="1" smtClean="0">
                <a:ea typeface="ＭＳ Ｐゴシック" charset="-128"/>
                <a:sym typeface="Wingdings" charset="2"/>
              </a:rPr>
              <a:t>OSs</a:t>
            </a:r>
            <a:endParaRPr lang="en-US" sz="2843" dirty="0" smtClean="0">
              <a:ea typeface="ＭＳ Ｐゴシック" charset="-128"/>
              <a:sym typeface="Wingdings" charset="2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588933" cy="65024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in Conclusion,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Great Idea: Redundancy to Get Dependability</a:t>
            </a:r>
          </a:p>
          <a:p>
            <a:pPr lvl="1"/>
            <a:r>
              <a:rPr lang="en-US" dirty="0" smtClean="0"/>
              <a:t>Spatial (extra hardware) and Temporal (retry if error)</a:t>
            </a:r>
          </a:p>
          <a:p>
            <a:r>
              <a:rPr lang="en-US" dirty="0" smtClean="0"/>
              <a:t>Reliability: MTTF &amp; Annualized Failure Rate (AFR)</a:t>
            </a:r>
          </a:p>
          <a:p>
            <a:r>
              <a:rPr lang="en-US" dirty="0" smtClean="0"/>
              <a:t>Availability: % uptime (MTTF-MTTR/MTTF)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Hamming distance 2: Parity for Single Error Detect</a:t>
            </a:r>
          </a:p>
          <a:p>
            <a:pPr lvl="1"/>
            <a:r>
              <a:rPr lang="en-US" dirty="0" smtClean="0"/>
              <a:t>Hamming distance 3: Single Error Correction Code + encode bit position of error</a:t>
            </a:r>
          </a:p>
          <a:p>
            <a:r>
              <a:rPr lang="en-US" dirty="0" smtClean="0"/>
              <a:t>Treat disks like memory, except you know when a disk has failed—erasure makes parity an Error Correcting Code</a:t>
            </a:r>
          </a:p>
          <a:p>
            <a:r>
              <a:rPr lang="en-US" dirty="0" smtClean="0"/>
              <a:t>RAID-2, -3, -4, -5: Interleaved data and parity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4813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Availability = MTTF / (MTTF + MTTR) as %</a:t>
            </a:r>
          </a:p>
          <a:p>
            <a:pPr lvl="1"/>
            <a:r>
              <a:rPr lang="en-US" dirty="0" smtClean="0"/>
              <a:t>MTTF, MTBF usually measured in hours</a:t>
            </a:r>
          </a:p>
          <a:p>
            <a:r>
              <a:rPr lang="en-US" dirty="0" smtClean="0"/>
              <a:t>Since hope rarely down, shorthand is </a:t>
            </a:r>
            <a:br>
              <a:rPr lang="en-US" dirty="0" smtClean="0"/>
            </a:br>
            <a:r>
              <a:rPr lang="en-US" dirty="0" smtClean="0"/>
              <a:t>“number of 9s of availability per year”</a:t>
            </a:r>
          </a:p>
          <a:p>
            <a:r>
              <a:rPr lang="en-US" dirty="0" smtClean="0"/>
              <a:t>1 nine: 90% =&gt; 36 days of repair/year</a:t>
            </a:r>
          </a:p>
          <a:p>
            <a:r>
              <a:rPr lang="en-US" dirty="0" smtClean="0"/>
              <a:t>2 nines: 99% =&gt; 3.6 days of repair/year</a:t>
            </a:r>
          </a:p>
          <a:p>
            <a:r>
              <a:rPr lang="en-US" dirty="0" smtClean="0"/>
              <a:t>3 nines: 99.9% =&gt; 526 minutes of repair/year</a:t>
            </a:r>
          </a:p>
          <a:p>
            <a:r>
              <a:rPr lang="en-US" dirty="0" smtClean="0"/>
              <a:t>4 nines: 99.99% =&gt; 53 minutes of repair/year</a:t>
            </a:r>
          </a:p>
          <a:p>
            <a:r>
              <a:rPr lang="en-US" dirty="0" smtClean="0"/>
              <a:t>5 nines: 99.999% =&gt; 5 minutes of repair/year</a:t>
            </a:r>
          </a:p>
          <a:p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is average number of failures per year: </a:t>
            </a:r>
            <a:r>
              <a:rPr lang="en-US" dirty="0" smtClean="0">
                <a:solidFill>
                  <a:srgbClr val="0000FF"/>
                </a:solidFill>
              </a:rPr>
              <a:t>Annualized Failure Rate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AFR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E.g., 1000 disks with 100,000 hour MTTF </a:t>
            </a:r>
          </a:p>
          <a:p>
            <a:pPr lvl="1"/>
            <a:r>
              <a:rPr lang="en-US" dirty="0" smtClean="0"/>
              <a:t>365 days * 24 hours = 8760 hours</a:t>
            </a:r>
          </a:p>
          <a:p>
            <a:pPr lvl="1"/>
            <a:r>
              <a:rPr lang="en-US" dirty="0" smtClean="0"/>
              <a:t>(1000 disks * 8760 hrs/year) / 100,000 = 87.6 failed disks per year on average</a:t>
            </a:r>
          </a:p>
          <a:p>
            <a:pPr lvl="1"/>
            <a:r>
              <a:rPr lang="en-US" dirty="0" smtClean="0"/>
              <a:t>87.6/1000 = 8.76% annual failure rate</a:t>
            </a:r>
          </a:p>
          <a:p>
            <a:r>
              <a:rPr lang="en-US" dirty="0" smtClean="0"/>
              <a:t>Google’s 2007 study* found that actual AFRs for individual drives ranged from 1.7% for first year drives to over 8.6% for three-year old drives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6667" y="6028266"/>
            <a:ext cx="46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</a:t>
            </a:r>
            <a:r>
              <a:rPr lang="en-US" i="1" dirty="0" err="1" smtClean="0"/>
              <a:t>research.</a:t>
            </a:r>
            <a:r>
              <a:rPr lang="en-US" b="1" i="1" dirty="0" err="1" smtClean="0"/>
              <a:t>google</a:t>
            </a:r>
            <a:r>
              <a:rPr lang="en-US" i="1" dirty="0" err="1" smtClean="0"/>
              <a:t>.com/archive/disk_failures.pdf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3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 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Principle: No single points of failure</a:t>
            </a:r>
          </a:p>
          <a:p>
            <a:pPr lvl="1"/>
            <a:r>
              <a:rPr lang="en-US" dirty="0" smtClean="0"/>
              <a:t>“Chain is only as strong as its weakest link”</a:t>
            </a:r>
          </a:p>
          <a:p>
            <a:r>
              <a:rPr lang="en-US" dirty="0" smtClean="0"/>
              <a:t>Dependability Corollary of Amdahl’s Law</a:t>
            </a:r>
          </a:p>
          <a:p>
            <a:pPr lvl="1"/>
            <a:r>
              <a:rPr lang="en-US" dirty="0" smtClean="0"/>
              <a:t>Doesn’t matter how dependable you make one portion of system</a:t>
            </a:r>
          </a:p>
          <a:p>
            <a:pPr lvl="1"/>
            <a:r>
              <a:rPr lang="en-US" dirty="0" smtClean="0"/>
              <a:t>Dependability limited by part you do not improve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  <a:r>
              <a:rPr lang="en-US" dirty="0" smtClean="0"/>
              <a:t> Detection/Correction Codes</a:t>
            </a:r>
            <a:endParaRPr lang="en-US" dirty="0"/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80" y="1187450"/>
            <a:ext cx="8839200" cy="5243513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/>
              <a:t>Memory systems generate errors (accidentally flipped-bits)</a:t>
            </a:r>
          </a:p>
          <a:p>
            <a:pPr marL="742950" lvl="1" indent="-285750"/>
            <a:r>
              <a:rPr lang="en-US" dirty="0" err="1"/>
              <a:t>DRAMs</a:t>
            </a:r>
            <a:r>
              <a:rPr lang="en-US" dirty="0"/>
              <a:t> store very little charge per bit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“Soft” errors </a:t>
            </a:r>
            <a:r>
              <a:rPr lang="en-US" dirty="0"/>
              <a:t>occur occasionally when cells are struck by alpha particles or other environmental </a:t>
            </a:r>
            <a:r>
              <a:rPr lang="en-US" dirty="0" smtClean="0"/>
              <a:t>upsets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“Hard</a:t>
            </a:r>
            <a:r>
              <a:rPr lang="en-US" dirty="0">
                <a:solidFill>
                  <a:srgbClr val="0000FF"/>
                </a:solidFill>
              </a:rPr>
              <a:t>” errors </a:t>
            </a:r>
            <a:r>
              <a:rPr lang="en-US" dirty="0"/>
              <a:t>can occur when chips permanently </a:t>
            </a:r>
            <a:r>
              <a:rPr lang="en-US" dirty="0" smtClean="0"/>
              <a:t>fail</a:t>
            </a:r>
            <a:endParaRPr lang="en-US" dirty="0"/>
          </a:p>
          <a:p>
            <a:pPr marL="742950" lvl="1" indent="-285750"/>
            <a:r>
              <a:rPr lang="en-US" dirty="0"/>
              <a:t>Problem gets worse as memories get denser and larger</a:t>
            </a:r>
            <a:endParaRPr lang="en-US" dirty="0" smtClean="0"/>
          </a:p>
          <a:p>
            <a:pPr marL="342900" indent="-342900"/>
            <a:r>
              <a:rPr lang="en-US" dirty="0" smtClean="0"/>
              <a:t>Memories protected </a:t>
            </a:r>
            <a:r>
              <a:rPr lang="en-US" dirty="0"/>
              <a:t>against failures with </a:t>
            </a:r>
            <a:r>
              <a:rPr lang="en-US" dirty="0" smtClean="0">
                <a:solidFill>
                  <a:srgbClr val="0000FF"/>
                </a:solidFill>
              </a:rPr>
              <a:t>EDC/ECC</a:t>
            </a:r>
          </a:p>
          <a:p>
            <a:pPr marL="342900" indent="-342900"/>
            <a:r>
              <a:rPr lang="en-US" dirty="0"/>
              <a:t>Extra bits are added to each data-word</a:t>
            </a:r>
          </a:p>
          <a:p>
            <a:pPr marL="742950" lvl="1" indent="-285750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detect and/or correct faults in the memory system</a:t>
            </a:r>
            <a:endParaRPr lang="en-US" dirty="0" smtClean="0"/>
          </a:p>
          <a:p>
            <a:pPr marL="742950" lvl="1" indent="-285750"/>
            <a:r>
              <a:rPr lang="en-US" dirty="0" smtClean="0"/>
              <a:t>Each data </a:t>
            </a:r>
            <a:r>
              <a:rPr lang="en-US" dirty="0"/>
              <a:t>word value</a:t>
            </a:r>
            <a:r>
              <a:rPr lang="en-US" dirty="0" smtClean="0"/>
              <a:t> mapped </a:t>
            </a:r>
            <a:r>
              <a:rPr lang="en-US" dirty="0"/>
              <a:t>to</a:t>
            </a:r>
            <a:r>
              <a:rPr lang="en-US" dirty="0" smtClean="0"/>
              <a:t> unique </a:t>
            </a:r>
            <a:r>
              <a:rPr lang="en-US" i="1" dirty="0" smtClean="0">
                <a:solidFill>
                  <a:srgbClr val="0000FF"/>
                </a:solidFill>
              </a:rPr>
              <a:t>code word</a:t>
            </a:r>
            <a:r>
              <a:rPr lang="en-US" dirty="0" smtClean="0"/>
              <a:t> </a:t>
            </a:r>
          </a:p>
          <a:p>
            <a:pPr marL="742950" lvl="1" indent="-285750"/>
            <a:r>
              <a:rPr lang="en-US" dirty="0" smtClean="0"/>
              <a:t>A </a:t>
            </a:r>
            <a:r>
              <a:rPr lang="en-US" dirty="0"/>
              <a:t>fault </a:t>
            </a:r>
            <a:r>
              <a:rPr lang="en-US" dirty="0" smtClean="0"/>
              <a:t>changes valid </a:t>
            </a:r>
            <a:r>
              <a:rPr lang="en-US" dirty="0"/>
              <a:t>code word to</a:t>
            </a:r>
            <a:r>
              <a:rPr lang="en-US" dirty="0" smtClean="0"/>
              <a:t> invalid one, which can </a:t>
            </a:r>
            <a:r>
              <a:rPr lang="en-US" dirty="0"/>
              <a:t>be </a:t>
            </a:r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Code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5466"/>
            <a:ext cx="8610600" cy="49953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Hamming distance = difference in </a:t>
            </a:r>
            <a:r>
              <a:rPr lang="en-US" dirty="0" smtClean="0">
                <a:solidFill>
                  <a:srgbClr val="0000FF"/>
                </a:solidFill>
              </a:rPr>
              <a:t># of bits</a:t>
            </a:r>
          </a:p>
          <a:p>
            <a:pPr>
              <a:defRPr/>
            </a:pPr>
            <a:r>
              <a:rPr lang="en-US" dirty="0" err="1" smtClean="0"/>
              <a:t>p</a:t>
            </a:r>
            <a:r>
              <a:rPr lang="en-US" dirty="0" smtClean="0"/>
              <a:t> = 0</a:t>
            </a:r>
            <a:r>
              <a:rPr lang="en-US" u="sng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</a:t>
            </a:r>
            <a:r>
              <a:rPr lang="en-US" u="sng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11, </a:t>
            </a:r>
            <a:r>
              <a:rPr lang="en-US" dirty="0" err="1" smtClean="0"/>
              <a:t>q</a:t>
            </a:r>
            <a:r>
              <a:rPr lang="en-US" dirty="0" smtClean="0"/>
              <a:t> = 0</a:t>
            </a:r>
            <a:r>
              <a:rPr lang="en-US" u="sng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1</a:t>
            </a:r>
            <a:r>
              <a:rPr lang="en-US" u="sng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11, Ham. distance (</a:t>
            </a:r>
            <a:r>
              <a:rPr lang="en-US" dirty="0" err="1" smtClean="0"/>
              <a:t>p,q</a:t>
            </a:r>
            <a:r>
              <a:rPr lang="en-US" dirty="0" smtClean="0"/>
              <a:t>) = 2</a:t>
            </a:r>
          </a:p>
          <a:p>
            <a:pPr>
              <a:defRPr/>
            </a:pPr>
            <a:r>
              <a:rPr lang="en-US" dirty="0" smtClean="0"/>
              <a:t>p = 011011, </a:t>
            </a:r>
            <a:br>
              <a:rPr lang="en-US" dirty="0" smtClean="0"/>
            </a:br>
            <a:r>
              <a:rPr lang="en-US" dirty="0" err="1" smtClean="0"/>
              <a:t>q</a:t>
            </a:r>
            <a:r>
              <a:rPr lang="en-US" dirty="0" smtClean="0"/>
              <a:t> = 110001, </a:t>
            </a:r>
            <a:br>
              <a:rPr lang="en-US" dirty="0" smtClean="0"/>
            </a:br>
            <a:r>
              <a:rPr lang="en-US" dirty="0" smtClean="0"/>
              <a:t>distance (</a:t>
            </a:r>
            <a:r>
              <a:rPr lang="en-US" dirty="0" err="1" smtClean="0"/>
              <a:t>p,q</a:t>
            </a:r>
            <a:r>
              <a:rPr lang="en-US" dirty="0" smtClean="0"/>
              <a:t>) = ?</a:t>
            </a:r>
          </a:p>
          <a:p>
            <a:pPr>
              <a:defRPr/>
            </a:pPr>
            <a:r>
              <a:rPr lang="en-US" dirty="0" smtClean="0"/>
              <a:t>Can think of extra bits as creating</a:t>
            </a:r>
            <a:br>
              <a:rPr lang="en-US" dirty="0" smtClean="0"/>
            </a:br>
            <a:r>
              <a:rPr lang="en-US" dirty="0" smtClean="0"/>
              <a:t>a code with the data</a:t>
            </a:r>
          </a:p>
          <a:p>
            <a:pPr>
              <a:defRPr/>
            </a:pPr>
            <a:r>
              <a:rPr lang="en-US" dirty="0" smtClean="0"/>
              <a:t>What if minimum distance </a:t>
            </a:r>
            <a:br>
              <a:rPr lang="en-US" dirty="0" smtClean="0"/>
            </a:br>
            <a:r>
              <a:rPr lang="en-US" dirty="0" smtClean="0"/>
              <a:t>between members of code is 2</a:t>
            </a:r>
            <a:br>
              <a:rPr lang="en-US" dirty="0" smtClean="0"/>
            </a:br>
            <a:r>
              <a:rPr lang="en-US" dirty="0" smtClean="0"/>
              <a:t>and get a 1-bit error?</a:t>
            </a:r>
          </a:p>
        </p:txBody>
      </p:sp>
      <p:pic>
        <p:nvPicPr>
          <p:cNvPr id="4" name="Picture 3" descr="hamm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19" y="2624670"/>
            <a:ext cx="2387261" cy="3217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5496" y="5757340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Richard Hamming, 1915-98</a:t>
            </a:r>
          </a:p>
          <a:p>
            <a:r>
              <a:rPr lang="en-US" dirty="0" smtClean="0"/>
              <a:t>Turing Award Winner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8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39811</TotalTime>
  <Words>2230</Words>
  <Application>Microsoft Office PowerPoint</Application>
  <PresentationFormat>On-screen Show (4:3)</PresentationFormat>
  <Paragraphs>591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ＭＳ Ｐゴシック</vt:lpstr>
      <vt:lpstr>Arial</vt:lpstr>
      <vt:lpstr>Calibri</vt:lpstr>
      <vt:lpstr>Courier</vt:lpstr>
      <vt:lpstr>Helvetica</vt:lpstr>
      <vt:lpstr>Wingdings</vt:lpstr>
      <vt:lpstr>Office Theme</vt:lpstr>
      <vt:lpstr>CS 61C:  Great Ideas in Computer Architecture   Dependability and RAID Lecture 25</vt:lpstr>
      <vt:lpstr>Great Idea #6:  Dependability via Redundancy</vt:lpstr>
      <vt:lpstr>Dependability via Redundancy:  Time vs. Space</vt:lpstr>
      <vt:lpstr>Dependability Measures</vt:lpstr>
      <vt:lpstr>Availability Measures</vt:lpstr>
      <vt:lpstr>Reliability Measures</vt:lpstr>
      <vt:lpstr>Dependability Design Principle</vt:lpstr>
      <vt:lpstr>Error Detection/Correction Codes</vt:lpstr>
      <vt:lpstr>Block Code Principles</vt:lpstr>
      <vt:lpstr>Parity: Simple Error-Detection Coding</vt:lpstr>
      <vt:lpstr>Parity Example</vt:lpstr>
      <vt:lpstr>Suppose Want to Correct 1 Error?</vt:lpstr>
      <vt:lpstr>Detecting/Correcting Code Concept</vt:lpstr>
      <vt:lpstr>Hamming Distance: 8 code words</vt:lpstr>
      <vt:lpstr>Hamming Distance 2: Detection Detect Single Bit Errors</vt:lpstr>
      <vt:lpstr>Hamming Distance 3: Correction Correct Single Bit Errors, Detect Double Bit Errors</vt:lpstr>
      <vt:lpstr>Administrivia</vt:lpstr>
      <vt:lpstr>Graphic of Hamming Code</vt:lpstr>
      <vt:lpstr>Hamming ECC</vt:lpstr>
      <vt:lpstr>Hamming ECC</vt:lpstr>
      <vt:lpstr>Hamming ECC</vt:lpstr>
      <vt:lpstr>Hamming ECC</vt:lpstr>
      <vt:lpstr>Hamming ECC Error Check</vt:lpstr>
      <vt:lpstr>Hamming ECC Error Check</vt:lpstr>
      <vt:lpstr>Hamming ECC Error Check</vt:lpstr>
      <vt:lpstr>Hamming ECC Error Correct</vt:lpstr>
      <vt:lpstr>Hamming ECC Error Correct</vt:lpstr>
      <vt:lpstr>Hamming Error Correcting Code</vt:lpstr>
      <vt:lpstr>Hamming Single-Error Correction,  Double-Error Detection (SEC/DED)</vt:lpstr>
      <vt:lpstr>Hamming Single  Error Correction  + Double  Error Detection</vt:lpstr>
      <vt:lpstr>What if More Than 2-Bit Errors?</vt:lpstr>
      <vt:lpstr>iClicker Question</vt:lpstr>
      <vt:lpstr>Evolution of the Disk Drive</vt:lpstr>
      <vt:lpstr>Arrays of Small Disks</vt:lpstr>
      <vt:lpstr>Replace Small Number of Large Disks with Large Number of Small Disks! (1988 Disks)</vt:lpstr>
      <vt:lpstr>RAID: Redundant Arrays of (Inexpensive) Disks</vt:lpstr>
      <vt:lpstr>Redundant Arrays of Inexpensive Disks RAID 1: Disk Mirroring/Shadowing</vt:lpstr>
      <vt:lpstr>Redundant Array of Inexpensive Disks RAID 3: Parity Disk</vt:lpstr>
      <vt:lpstr>Redundant Arrays of Inexpensive Disks RAID 4: High I/O Rate Parity</vt:lpstr>
      <vt:lpstr>Inspiration for RAID 5</vt:lpstr>
      <vt:lpstr>RAID 5: High I/O Rate Interleaved Parity</vt:lpstr>
      <vt:lpstr>Problems of Disk Arrays: Small Writes</vt:lpstr>
      <vt:lpstr>Tech Report Read ‘Round the World (December 1987)</vt:lpstr>
      <vt:lpstr>RAID-I</vt:lpstr>
      <vt:lpstr>RAID II</vt:lpstr>
      <vt:lpstr>And, in Conclusion, …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Vladimir Stojanovic</cp:lastModifiedBy>
  <cp:revision>163</cp:revision>
  <cp:lastPrinted>2013-11-21T05:15:56Z</cp:lastPrinted>
  <dcterms:created xsi:type="dcterms:W3CDTF">2010-12-01T16:08:43Z</dcterms:created>
  <dcterms:modified xsi:type="dcterms:W3CDTF">2015-12-01T23:09:38Z</dcterms:modified>
</cp:coreProperties>
</file>