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48"/>
  </p:notesMasterIdLst>
  <p:handoutMasterIdLst>
    <p:handoutMasterId r:id="rId49"/>
  </p:handoutMasterIdLst>
  <p:sldIdLst>
    <p:sldId id="441" r:id="rId3"/>
    <p:sldId id="371" r:id="rId4"/>
    <p:sldId id="357" r:id="rId5"/>
    <p:sldId id="355" r:id="rId6"/>
    <p:sldId id="309" r:id="rId7"/>
    <p:sldId id="310" r:id="rId8"/>
    <p:sldId id="311" r:id="rId9"/>
    <p:sldId id="312" r:id="rId10"/>
    <p:sldId id="313" r:id="rId11"/>
    <p:sldId id="315" r:id="rId12"/>
    <p:sldId id="328" r:id="rId13"/>
    <p:sldId id="316" r:id="rId14"/>
    <p:sldId id="373" r:id="rId15"/>
    <p:sldId id="408" r:id="rId16"/>
    <p:sldId id="409" r:id="rId17"/>
    <p:sldId id="410" r:id="rId18"/>
    <p:sldId id="411" r:id="rId19"/>
    <p:sldId id="412" r:id="rId20"/>
    <p:sldId id="413" r:id="rId21"/>
    <p:sldId id="417" r:id="rId22"/>
    <p:sldId id="444"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45" r:id="rId38"/>
    <p:sldId id="433" r:id="rId39"/>
    <p:sldId id="434" r:id="rId40"/>
    <p:sldId id="435" r:id="rId41"/>
    <p:sldId id="436" r:id="rId42"/>
    <p:sldId id="437" r:id="rId43"/>
    <p:sldId id="438" r:id="rId44"/>
    <p:sldId id="439" r:id="rId45"/>
    <p:sldId id="440" r:id="rId46"/>
    <p:sldId id="32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0" autoAdjust="0"/>
    <p:restoredTop sz="79724" autoAdjust="0"/>
  </p:normalViewPr>
  <p:slideViewPr>
    <p:cSldViewPr snapToGrid="0">
      <p:cViewPr varScale="1">
        <p:scale>
          <a:sx n="76" d="100"/>
          <a:sy n="76" d="100"/>
        </p:scale>
        <p:origin x="1192" y="48"/>
      </p:cViewPr>
      <p:guideLst>
        <p:guide orient="horz" pos="2160"/>
        <p:guide pos="2880"/>
      </p:guideLst>
    </p:cSldViewPr>
  </p:slideViewPr>
  <p:notesTextViewPr>
    <p:cViewPr>
      <p:scale>
        <a:sx n="100" d="100"/>
        <a:sy n="100" d="100"/>
      </p:scale>
      <p:origin x="0" y="0"/>
    </p:cViewPr>
  </p:notesTextViewPr>
  <p:sorterViewPr>
    <p:cViewPr>
      <p:scale>
        <a:sx n="72" d="100"/>
        <a:sy n="72" d="100"/>
      </p:scale>
      <p:origin x="0" y="-4536"/>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10/27/2015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10/27/2015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250331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8069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25603"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110110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27651"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29356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2969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1487018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31747"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139096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33795"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89899" tIns="44949" rIns="89899" bIns="44949"/>
          <a:lstStyle/>
          <a:p>
            <a:endParaRPr lang="en-AU"/>
          </a:p>
        </p:txBody>
      </p:sp>
    </p:spTree>
    <p:extLst>
      <p:ext uri="{BB962C8B-B14F-4D97-AF65-F5344CB8AC3E}">
        <p14:creationId xmlns:p14="http://schemas.microsoft.com/office/powerpoint/2010/main" val="4268952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p:sp>
      <p:sp>
        <p:nvSpPr>
          <p:cNvPr id="358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7448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6737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3993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201111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48131"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415749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7375"/>
            <a:ext cx="4552950" cy="3416300"/>
          </a:xfrm>
        </p:spPr>
      </p:sp>
    </p:spTree>
    <p:extLst>
      <p:ext uri="{BB962C8B-B14F-4D97-AF65-F5344CB8AC3E}">
        <p14:creationId xmlns:p14="http://schemas.microsoft.com/office/powerpoint/2010/main" val="357867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p:cNvSpPr>
          <p:nvPr>
            <p:ph type="sldImg"/>
          </p:nvPr>
        </p:nvSpPr>
        <p:spPr>
          <a:xfrm>
            <a:off x="1158875" y="585788"/>
            <a:ext cx="4552950" cy="3416300"/>
          </a:xfrm>
          <a:solidFill>
            <a:srgbClr val="FFFFFF"/>
          </a:solidFill>
          <a:ln>
            <a:solidFill>
              <a:srgbClr val="000000"/>
            </a:solidFill>
          </a:ln>
        </p:spPr>
      </p:sp>
      <p:sp>
        <p:nvSpPr>
          <p:cNvPr id="50179"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7" tIns="45713" rIns="91427" bIns="45713"/>
          <a:lstStyle/>
          <a:p>
            <a:endParaRPr lang="en-US"/>
          </a:p>
        </p:txBody>
      </p:sp>
    </p:spTree>
    <p:extLst>
      <p:ext uri="{BB962C8B-B14F-4D97-AF65-F5344CB8AC3E}">
        <p14:creationId xmlns:p14="http://schemas.microsoft.com/office/powerpoint/2010/main" val="38055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76976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p:cNvSpPr>
          <p:nvPr>
            <p:ph type="sldImg"/>
          </p:nvPr>
        </p:nvSpPr>
        <p:spPr>
          <a:xfrm>
            <a:off x="1171937" y="586314"/>
            <a:ext cx="4526528" cy="3416526"/>
          </a:xfrm>
          <a:solidFill>
            <a:srgbClr val="FFFFFF"/>
          </a:solidFill>
          <a:ln>
            <a:solidFill>
              <a:srgbClr val="000000"/>
            </a:solidFill>
          </a:ln>
        </p:spPr>
      </p:sp>
      <p:sp>
        <p:nvSpPr>
          <p:cNvPr id="54275" name="Rectangle 3"/>
          <p:cNvSpPr>
            <a:spLocks noGrp="1" noChangeArrowheads="1"/>
          </p:cNvSpPr>
          <p:nvPr>
            <p:ph type="body" idx="1"/>
          </p:nvPr>
        </p:nvSpPr>
        <p:spPr>
          <a:xfrm>
            <a:off x="516211" y="4342777"/>
            <a:ext cx="5909289" cy="4115111"/>
          </a:xfrm>
          <a:solidFill>
            <a:srgbClr val="FFFFFF"/>
          </a:solidFill>
          <a:ln>
            <a:solidFill>
              <a:srgbClr val="000000"/>
            </a:solidFill>
          </a:ln>
        </p:spPr>
        <p:txBody>
          <a:bodyPr lIns="91426" tIns="45712" rIns="91426" bIns="45712"/>
          <a:lstStyle/>
          <a:p>
            <a:r>
              <a:rPr lang="en-US"/>
              <a:t>1:30 in</a:t>
            </a:r>
          </a:p>
        </p:txBody>
      </p:sp>
    </p:spTree>
    <p:extLst>
      <p:ext uri="{BB962C8B-B14F-4D97-AF65-F5344CB8AC3E}">
        <p14:creationId xmlns:p14="http://schemas.microsoft.com/office/powerpoint/2010/main" val="1264733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pPr algn="l"/>
            <a:endParaRPr lang="en-US" sz="1200" dirty="0">
              <a:solidFill>
                <a:schemeClr val="folHlink"/>
              </a:solidFill>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36</a:t>
            </a:fld>
            <a:endParaRPr lang="en-US" smtClean="0">
              <a:solidFill>
                <a:srgbClr val="000000"/>
              </a:solidFill>
            </a:endParaRPr>
          </a:p>
        </p:txBody>
      </p:sp>
    </p:spTree>
    <p:extLst>
      <p:ext uri="{BB962C8B-B14F-4D97-AF65-F5344CB8AC3E}">
        <p14:creationId xmlns:p14="http://schemas.microsoft.com/office/powerpoint/2010/main" val="34571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4434" name="Rectangle 2"/>
          <p:cNvSpPr>
            <a:spLocks noGrp="1" noRot="1" noChangeAspect="1" noChangeArrowheads="1" noTextEdit="1"/>
          </p:cNvSpPr>
          <p:nvPr>
            <p:ph type="sldImg"/>
          </p:nvPr>
        </p:nvSpPr>
        <p:spPr bwMode="auto">
          <a:xfrm>
            <a:off x="1165225" y="585788"/>
            <a:ext cx="4552950" cy="3416300"/>
          </a:xfrm>
          <a:prstGeom prst="rect">
            <a:avLst/>
          </a:prstGeom>
          <a:solidFill>
            <a:srgbClr val="FFFFFF"/>
          </a:solidFill>
          <a:ln>
            <a:solidFill>
              <a:srgbClr val="000000"/>
            </a:solidFill>
            <a:miter lim="800000"/>
            <a:headEnd/>
            <a:tailEnd/>
          </a:ln>
        </p:spPr>
      </p:sp>
      <p:sp>
        <p:nvSpPr>
          <p:cNvPr id="2194435" name="Text Box 3"/>
          <p:cNvSpPr txBox="1">
            <a:spLocks noGrp="1" noChangeArrowheads="1"/>
          </p:cNvSpPr>
          <p:nvPr>
            <p:ph type="body" idx="1"/>
          </p:nvPr>
        </p:nvSpPr>
        <p:spPr bwMode="auto">
          <a:xfrm>
            <a:off x="516212" y="4347454"/>
            <a:ext cx="5910839" cy="4111995"/>
          </a:xfrm>
          <a:prstGeom prst="rect">
            <a:avLst/>
          </a:prstGeom>
          <a:noFill/>
          <a:ln>
            <a:miter lim="800000"/>
            <a:headEnd/>
            <a:tailEnd/>
          </a:ln>
        </p:spPr>
        <p:txBody>
          <a:bodyPr wrap="none" lIns="89951" tIns="44975" rIns="89951" bIns="44975" anchor="ctr">
            <a:prstTxWarp prst="textNoShape">
              <a:avLst/>
            </a:prstTxWarp>
          </a:bodyPr>
          <a:lstStyle/>
          <a:p>
            <a:endParaRPr lang="en-US"/>
          </a:p>
        </p:txBody>
      </p:sp>
    </p:spTree>
    <p:extLst>
      <p:ext uri="{BB962C8B-B14F-4D97-AF65-F5344CB8AC3E}">
        <p14:creationId xmlns:p14="http://schemas.microsoft.com/office/powerpoint/2010/main" val="318982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482" name="Rectangle 2"/>
          <p:cNvSpPr>
            <a:spLocks noGrp="1" noRot="1" noChangeAspect="1" noChangeArrowheads="1"/>
          </p:cNvSpPr>
          <p:nvPr>
            <p:ph type="sldImg"/>
          </p:nvPr>
        </p:nvSpPr>
        <p:spPr bwMode="auto">
          <a:xfrm>
            <a:off x="1158875" y="585788"/>
            <a:ext cx="4552950" cy="3416300"/>
          </a:xfrm>
          <a:prstGeom prst="rect">
            <a:avLst/>
          </a:prstGeom>
          <a:solidFill>
            <a:srgbClr val="FFFFFF"/>
          </a:solidFill>
          <a:ln>
            <a:solidFill>
              <a:srgbClr val="000000"/>
            </a:solidFill>
            <a:miter lim="800000"/>
            <a:headEnd/>
            <a:tailEnd/>
          </a:ln>
        </p:spPr>
      </p:sp>
      <p:sp>
        <p:nvSpPr>
          <p:cNvPr id="2196483"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2530055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30" name="Rectangle 2"/>
          <p:cNvSpPr>
            <a:spLocks noGrp="1" noRot="1" noChangeAspect="1" noChangeArrowheads="1"/>
          </p:cNvSpPr>
          <p:nvPr>
            <p:ph type="sldImg"/>
          </p:nvPr>
        </p:nvSpPr>
        <p:spPr bwMode="auto">
          <a:xfrm>
            <a:off x="1158875" y="585788"/>
            <a:ext cx="4552950" cy="3416300"/>
          </a:xfrm>
          <a:prstGeom prst="rect">
            <a:avLst/>
          </a:prstGeom>
          <a:solidFill>
            <a:srgbClr val="FFFFFF"/>
          </a:solidFill>
          <a:ln>
            <a:solidFill>
              <a:srgbClr val="000000"/>
            </a:solidFill>
            <a:miter lim="800000"/>
            <a:headEnd/>
            <a:tailEnd/>
          </a:ln>
        </p:spPr>
      </p:sp>
      <p:sp>
        <p:nvSpPr>
          <p:cNvPr id="2198531"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4002507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0578" name="Rectangle 2"/>
          <p:cNvSpPr>
            <a:spLocks noGrp="1" noRot="1" noChangeAspect="1" noChangeArrowheads="1"/>
          </p:cNvSpPr>
          <p:nvPr>
            <p:ph type="sldImg"/>
          </p:nvPr>
        </p:nvSpPr>
        <p:spPr bwMode="auto">
          <a:xfrm>
            <a:off x="1171937" y="586314"/>
            <a:ext cx="4526528" cy="3416526"/>
          </a:xfrm>
          <a:prstGeom prst="rect">
            <a:avLst/>
          </a:prstGeom>
          <a:solidFill>
            <a:srgbClr val="FFFFFF"/>
          </a:solidFill>
          <a:ln>
            <a:solidFill>
              <a:srgbClr val="000000"/>
            </a:solidFill>
            <a:miter lim="800000"/>
            <a:headEnd/>
            <a:tailEnd/>
          </a:ln>
        </p:spPr>
      </p:sp>
      <p:sp>
        <p:nvSpPr>
          <p:cNvPr id="2200579"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1705570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2626" name="Rectangle 2"/>
          <p:cNvSpPr>
            <a:spLocks noGrp="1" noRot="1" noChangeAspect="1" noChangeArrowheads="1"/>
          </p:cNvSpPr>
          <p:nvPr>
            <p:ph type="sldImg"/>
          </p:nvPr>
        </p:nvSpPr>
        <p:spPr bwMode="auto">
          <a:xfrm>
            <a:off x="1171937" y="586314"/>
            <a:ext cx="4526528" cy="3416526"/>
          </a:xfrm>
          <a:prstGeom prst="rect">
            <a:avLst/>
          </a:prstGeom>
          <a:solidFill>
            <a:srgbClr val="FFFFFF"/>
          </a:solidFill>
          <a:ln>
            <a:solidFill>
              <a:srgbClr val="000000"/>
            </a:solidFill>
            <a:miter lim="800000"/>
            <a:headEnd/>
            <a:tailEnd/>
          </a:ln>
        </p:spPr>
      </p:sp>
      <p:sp>
        <p:nvSpPr>
          <p:cNvPr id="2202627"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4246422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4674" name="Rectangle 2"/>
          <p:cNvSpPr>
            <a:spLocks noGrp="1" noRot="1" noChangeAspect="1" noChangeArrowheads="1"/>
          </p:cNvSpPr>
          <p:nvPr>
            <p:ph type="sldImg"/>
          </p:nvPr>
        </p:nvSpPr>
        <p:spPr bwMode="auto">
          <a:xfrm>
            <a:off x="1158875" y="585788"/>
            <a:ext cx="4552950" cy="3416300"/>
          </a:xfrm>
          <a:prstGeom prst="rect">
            <a:avLst/>
          </a:prstGeom>
          <a:solidFill>
            <a:srgbClr val="FFFFFF"/>
          </a:solidFill>
          <a:ln>
            <a:solidFill>
              <a:srgbClr val="000000"/>
            </a:solidFill>
            <a:miter lim="800000"/>
            <a:headEnd/>
            <a:tailEnd/>
          </a:ln>
        </p:spPr>
      </p:sp>
      <p:sp>
        <p:nvSpPr>
          <p:cNvPr id="2204675" name="Rectangle 3"/>
          <p:cNvSpPr>
            <a:spLocks noGrp="1" noChangeArrowheads="1"/>
          </p:cNvSpPr>
          <p:nvPr>
            <p:ph type="body" idx="1"/>
          </p:nvPr>
        </p:nvSpPr>
        <p:spPr bwMode="auto">
          <a:xfrm>
            <a:off x="516211" y="4342777"/>
            <a:ext cx="5909289" cy="4115111"/>
          </a:xfrm>
          <a:prstGeom prst="rect">
            <a:avLst/>
          </a:prstGeom>
          <a:solidFill>
            <a:srgbClr val="FFFFFF"/>
          </a:solidFill>
          <a:ln>
            <a:solidFill>
              <a:srgbClr val="000000"/>
            </a:solidFill>
            <a:miter lim="800000"/>
            <a:headEnd/>
            <a:tailEnd/>
          </a:ln>
        </p:spPr>
        <p:txBody>
          <a:bodyPr lIns="91427" tIns="45713" rIns="91427" bIns="45713">
            <a:prstTxWarp prst="textNoShape">
              <a:avLst/>
            </a:prstTxWarp>
          </a:bodyPr>
          <a:lstStyle/>
          <a:p>
            <a:endParaRPr lang="en-US"/>
          </a:p>
        </p:txBody>
      </p:sp>
    </p:spTree>
    <p:extLst>
      <p:ext uri="{BB962C8B-B14F-4D97-AF65-F5344CB8AC3E}">
        <p14:creationId xmlns:p14="http://schemas.microsoft.com/office/powerpoint/2010/main" val="147329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A90DE24-C025-3A4C-8243-423BDA851E43}" type="slidenum">
              <a:rPr lang="en-US"/>
              <a:pPr/>
              <a:t>3</a:t>
            </a:fld>
            <a:endParaRPr lang="en-US"/>
          </a:p>
        </p:txBody>
      </p:sp>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7679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6722" name="Rectangle 2"/>
          <p:cNvSpPr>
            <a:spLocks noGrp="1" noRot="1" noChangeAspect="1" noChangeArrowheads="1" noTextEdit="1"/>
          </p:cNvSpPr>
          <p:nvPr>
            <p:ph type="sldImg"/>
          </p:nvPr>
        </p:nvSpPr>
        <p:spPr bwMode="auto">
          <a:xfrm>
            <a:off x="1173487" y="586314"/>
            <a:ext cx="4526528" cy="3416526"/>
          </a:xfrm>
          <a:prstGeom prst="rect">
            <a:avLst/>
          </a:prstGeom>
          <a:solidFill>
            <a:srgbClr val="FFFFFF"/>
          </a:solidFill>
          <a:ln>
            <a:solidFill>
              <a:srgbClr val="000000"/>
            </a:solidFill>
            <a:miter lim="800000"/>
            <a:headEnd/>
            <a:tailEnd/>
          </a:ln>
        </p:spPr>
      </p:sp>
      <p:sp>
        <p:nvSpPr>
          <p:cNvPr id="2206723" name="Text Box 3"/>
          <p:cNvSpPr txBox="1">
            <a:spLocks noGrp="1" noChangeArrowheads="1"/>
          </p:cNvSpPr>
          <p:nvPr>
            <p:ph type="body" idx="1"/>
          </p:nvPr>
        </p:nvSpPr>
        <p:spPr bwMode="auto">
          <a:xfrm>
            <a:off x="516212" y="4347454"/>
            <a:ext cx="5910839" cy="4111995"/>
          </a:xfrm>
          <a:prstGeom prst="rect">
            <a:avLst/>
          </a:prstGeom>
          <a:solidFill>
            <a:srgbClr val="FFFFFF"/>
          </a:solidFill>
          <a:ln w="9360">
            <a:solidFill>
              <a:srgbClr val="000000"/>
            </a:solidFill>
            <a:miter lim="800000"/>
            <a:headEnd/>
            <a:tailEnd/>
          </a:ln>
        </p:spPr>
        <p:txBody>
          <a:bodyPr wrap="none" lIns="89951" tIns="44975" rIns="89951" bIns="44975" anchor="ctr">
            <a:prstTxWarp prst="textNoShape">
              <a:avLst/>
            </a:prstTxWarp>
          </a:bodyPr>
          <a:lstStyle/>
          <a:p>
            <a:endParaRPr lang="en-US"/>
          </a:p>
        </p:txBody>
      </p:sp>
    </p:spTree>
    <p:extLst>
      <p:ext uri="{BB962C8B-B14F-4D97-AF65-F5344CB8AC3E}">
        <p14:creationId xmlns:p14="http://schemas.microsoft.com/office/powerpoint/2010/main" val="4250648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0"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188291" name="Rectangle 3"/>
          <p:cNvSpPr>
            <a:spLocks noGrp="1" noChangeArrowheads="1"/>
          </p:cNvSpPr>
          <p:nvPr>
            <p:ph type="body" idx="1"/>
          </p:nvPr>
        </p:nvSpPr>
        <p:spPr bwMode="auto">
          <a:xfrm>
            <a:off x="516211" y="4345897"/>
            <a:ext cx="5907739" cy="4111993"/>
          </a:xfrm>
          <a:prstGeom prst="rect">
            <a:avLst/>
          </a:prstGeom>
          <a:solidFill>
            <a:srgbClr val="FFFFFF"/>
          </a:solidFill>
          <a:ln>
            <a:solidFill>
              <a:srgbClr val="000000"/>
            </a:solidFill>
            <a:miter lim="800000"/>
            <a:headEnd/>
            <a:tailEnd/>
          </a:ln>
        </p:spPr>
        <p:txBody>
          <a:bodyPr lIns="89942" tIns="44971" rIns="89942" bIns="44971">
            <a:prstTxWarp prst="textNoShape">
              <a:avLst/>
            </a:prstTxWarp>
          </a:bodyPr>
          <a:lstStyle/>
          <a:p>
            <a:endParaRPr lang="en-US"/>
          </a:p>
        </p:txBody>
      </p:sp>
    </p:spTree>
    <p:extLst>
      <p:ext uri="{BB962C8B-B14F-4D97-AF65-F5344CB8AC3E}">
        <p14:creationId xmlns:p14="http://schemas.microsoft.com/office/powerpoint/2010/main" val="233230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Algorithm </a:t>
            </a:r>
            <a:br>
              <a:rPr lang="en-US" dirty="0" smtClean="0"/>
            </a:br>
            <a:r>
              <a:rPr lang="en-US" dirty="0" smtClean="0"/>
              <a:t>Instruction count, possibly CPI</a:t>
            </a:r>
          </a:p>
          <a:p>
            <a:r>
              <a:rPr lang="en-US" dirty="0" smtClean="0"/>
              <a:t>The algorithm determines the number of source program</a:t>
            </a:r>
            <a:r>
              <a:rPr lang="en-US" baseline="0" dirty="0" smtClean="0"/>
              <a:t> </a:t>
            </a:r>
            <a:r>
              <a:rPr lang="en-US" dirty="0" smtClean="0"/>
              <a:t>instructions executed and hence the number of processor</a:t>
            </a:r>
            <a:r>
              <a:rPr lang="en-US" baseline="0" dirty="0" smtClean="0"/>
              <a:t> </a:t>
            </a:r>
            <a:r>
              <a:rPr lang="en-US" dirty="0" smtClean="0"/>
              <a:t>instructions executed. The algorithm may also affect the CPI, by</a:t>
            </a:r>
          </a:p>
          <a:p>
            <a:r>
              <a:rPr lang="en-US" dirty="0" smtClean="0"/>
              <a:t>favoring slower or faster instructions. For example, if the algorith</a:t>
            </a:r>
            <a:r>
              <a:rPr lang="en-US" baseline="0" dirty="0" smtClean="0"/>
              <a:t>m </a:t>
            </a:r>
            <a:r>
              <a:rPr lang="en-US" dirty="0" smtClean="0"/>
              <a:t>uses more floating-point operations, it will tend to have a higher</a:t>
            </a:r>
            <a:r>
              <a:rPr lang="en-US" baseline="0" dirty="0" smtClean="0"/>
              <a:t> </a:t>
            </a:r>
            <a:r>
              <a:rPr lang="en-US" dirty="0" smtClean="0"/>
              <a:t>CPI.</a:t>
            </a:r>
          </a:p>
          <a:p>
            <a:endParaRPr lang="en-US" dirty="0" smtClean="0"/>
          </a:p>
          <a:p>
            <a:r>
              <a:rPr lang="en-US" dirty="0" smtClean="0"/>
              <a:t>Programming language</a:t>
            </a:r>
          </a:p>
          <a:p>
            <a:r>
              <a:rPr lang="en-US" dirty="0" smtClean="0"/>
              <a:t>Instruction count, CPI</a:t>
            </a:r>
          </a:p>
          <a:p>
            <a:r>
              <a:rPr lang="en-US" dirty="0" smtClean="0"/>
              <a:t>The programming language certainly affects the instruction count, since statements in the language are translated to processor</a:t>
            </a:r>
          </a:p>
          <a:p>
            <a:r>
              <a:rPr lang="en-US" dirty="0" smtClean="0"/>
              <a:t>instructions, which determine instruction count. The language </a:t>
            </a:r>
            <a:r>
              <a:rPr lang="en-US" dirty="0" err="1" smtClean="0"/>
              <a:t>mayalso</a:t>
            </a:r>
            <a:r>
              <a:rPr lang="en-US" dirty="0" smtClean="0"/>
              <a:t> affect the CPI because of its features; for example, a language</a:t>
            </a:r>
          </a:p>
          <a:p>
            <a:r>
              <a:rPr lang="en-US" dirty="0" smtClean="0"/>
              <a:t>with heavy support for data abstraction (e.g., Java) will require</a:t>
            </a:r>
            <a:r>
              <a:rPr lang="en-US" baseline="0" dirty="0" smtClean="0"/>
              <a:t> </a:t>
            </a:r>
            <a:r>
              <a:rPr lang="en-US" dirty="0" smtClean="0"/>
              <a:t>indirect calls, which will use higher CPI instructions.</a:t>
            </a:r>
          </a:p>
          <a:p>
            <a:endParaRPr lang="en-US" dirty="0" smtClean="0"/>
          </a:p>
          <a:p>
            <a:r>
              <a:rPr lang="en-US" sz="1200" kern="1200" baseline="0" dirty="0" smtClean="0">
                <a:solidFill>
                  <a:schemeClr val="tx1"/>
                </a:solidFill>
                <a:latin typeface="+mn-lt"/>
                <a:ea typeface="+mn-ea"/>
                <a:cs typeface="+mn-cs"/>
              </a:rPr>
              <a:t>Compiler </a:t>
            </a:r>
          </a:p>
          <a:p>
            <a:r>
              <a:rPr lang="en-US" sz="1200" kern="1200" baseline="0" dirty="0" smtClean="0">
                <a:solidFill>
                  <a:schemeClr val="tx1"/>
                </a:solidFill>
                <a:latin typeface="+mn-lt"/>
                <a:ea typeface="+mn-ea"/>
                <a:cs typeface="+mn-cs"/>
              </a:rPr>
              <a:t>Instruction count, CPI</a:t>
            </a:r>
          </a:p>
          <a:p>
            <a:r>
              <a:rPr lang="en-US" sz="1200" kern="1200" baseline="0" dirty="0" smtClean="0">
                <a:solidFill>
                  <a:schemeClr val="tx1"/>
                </a:solidFill>
                <a:latin typeface="+mn-lt"/>
                <a:ea typeface="+mn-ea"/>
                <a:cs typeface="+mn-cs"/>
              </a:rPr>
              <a:t>The efficiency of the compiler affects both the instruction count and average cycles per instruction, since the compiler determines</a:t>
            </a:r>
          </a:p>
          <a:p>
            <a:r>
              <a:rPr lang="en-US" sz="1200" kern="1200" baseline="0" dirty="0" smtClean="0">
                <a:solidFill>
                  <a:schemeClr val="tx1"/>
                </a:solidFill>
                <a:latin typeface="+mn-lt"/>
                <a:ea typeface="+mn-ea"/>
                <a:cs typeface="+mn-cs"/>
              </a:rPr>
              <a:t>the translation of the source language instructions into computer instructions. The compiler’s role can be very complex and affect</a:t>
            </a:r>
          </a:p>
          <a:p>
            <a:r>
              <a:rPr lang="en-US" sz="1200" kern="1200" baseline="0" dirty="0" smtClean="0">
                <a:solidFill>
                  <a:schemeClr val="tx1"/>
                </a:solidFill>
                <a:latin typeface="+mn-lt"/>
                <a:ea typeface="+mn-ea"/>
                <a:cs typeface="+mn-cs"/>
              </a:rPr>
              <a:t> the CPI in complex ways.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Instruction set</a:t>
            </a:r>
          </a:p>
          <a:p>
            <a:r>
              <a:rPr lang="en-US" sz="1200" kern="1200" baseline="0" dirty="0" smtClean="0">
                <a:solidFill>
                  <a:schemeClr val="tx1"/>
                </a:solidFill>
                <a:latin typeface="+mn-lt"/>
                <a:ea typeface="+mn-ea"/>
                <a:cs typeface="+mn-cs"/>
              </a:rPr>
              <a:t>architecture</a:t>
            </a:r>
          </a:p>
          <a:p>
            <a:r>
              <a:rPr lang="en-US" sz="1200" kern="1200" baseline="0" dirty="0" smtClean="0">
                <a:solidFill>
                  <a:schemeClr val="tx1"/>
                </a:solidFill>
                <a:latin typeface="+mn-lt"/>
                <a:ea typeface="+mn-ea"/>
                <a:cs typeface="+mn-cs"/>
              </a:rPr>
              <a:t>Instruction count, clock rate, CPI</a:t>
            </a:r>
          </a:p>
          <a:p>
            <a:r>
              <a:rPr lang="en-US" sz="1200" kern="1200" baseline="0" dirty="0" smtClean="0">
                <a:solidFill>
                  <a:schemeClr val="tx1"/>
                </a:solidFill>
                <a:latin typeface="+mn-lt"/>
                <a:ea typeface="+mn-ea"/>
                <a:cs typeface="+mn-cs"/>
              </a:rPr>
              <a:t>The instruction set architecture affects all three a</a:t>
            </a:r>
          </a:p>
          <a:p>
            <a:r>
              <a:rPr lang="en-US" sz="1200" kern="1200" baseline="0" dirty="0" err="1" smtClean="0">
                <a:solidFill>
                  <a:schemeClr val="tx1"/>
                </a:solidFill>
                <a:latin typeface="+mn-lt"/>
                <a:ea typeface="+mn-ea"/>
                <a:cs typeface="+mn-cs"/>
              </a:rPr>
              <a:t>ts</a:t>
            </a:r>
            <a:r>
              <a:rPr lang="en-US" sz="1200" kern="1200" baseline="0" dirty="0" smtClean="0">
                <a:solidFill>
                  <a:schemeClr val="tx1"/>
                </a:solidFill>
                <a:latin typeface="+mn-lt"/>
                <a:ea typeface="+mn-ea"/>
                <a:cs typeface="+mn-cs"/>
              </a:rPr>
              <a:t> of CPU performance, since it affects the instructions needed for a</a:t>
            </a:r>
          </a:p>
          <a:p>
            <a:r>
              <a:rPr lang="en-US" sz="1200" kern="1200" baseline="0" dirty="0" smtClean="0">
                <a:solidFill>
                  <a:schemeClr val="tx1"/>
                </a:solidFill>
                <a:latin typeface="+mn-lt"/>
                <a:ea typeface="+mn-ea"/>
                <a:cs typeface="+mn-cs"/>
              </a:rPr>
              <a:t>function, the cost in cycles of each instruction, and the overall clock rate of the processor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a:p>
        </p:txBody>
      </p:sp>
    </p:spTree>
    <p:extLst>
      <p:ext uri="{BB962C8B-B14F-4D97-AF65-F5344CB8AC3E}">
        <p14:creationId xmlns:p14="http://schemas.microsoft.com/office/powerpoint/2010/main" val="102713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Algorithm </a:t>
            </a:r>
            <a:br>
              <a:rPr lang="en-US" dirty="0" smtClean="0"/>
            </a:br>
            <a:r>
              <a:rPr lang="en-US" dirty="0" smtClean="0"/>
              <a:t>Instruction count, possibly CPI</a:t>
            </a:r>
          </a:p>
          <a:p>
            <a:r>
              <a:rPr lang="en-US" dirty="0" smtClean="0"/>
              <a:t>The algorithm determines the number of source program</a:t>
            </a:r>
            <a:r>
              <a:rPr lang="en-US" baseline="0" dirty="0" smtClean="0"/>
              <a:t> </a:t>
            </a:r>
            <a:r>
              <a:rPr lang="en-US" dirty="0" smtClean="0"/>
              <a:t>instructions executed and hence the number of processor</a:t>
            </a:r>
            <a:r>
              <a:rPr lang="en-US" baseline="0" dirty="0" smtClean="0"/>
              <a:t> </a:t>
            </a:r>
            <a:r>
              <a:rPr lang="en-US" dirty="0" smtClean="0"/>
              <a:t>instructions executed. The algorithm may also affect the CPI, by</a:t>
            </a:r>
          </a:p>
          <a:p>
            <a:r>
              <a:rPr lang="en-US" dirty="0" smtClean="0"/>
              <a:t>favoring slower or faster instructions. For example, if the algorith</a:t>
            </a:r>
            <a:r>
              <a:rPr lang="en-US" baseline="0" dirty="0" smtClean="0"/>
              <a:t>m </a:t>
            </a:r>
            <a:r>
              <a:rPr lang="en-US" dirty="0" smtClean="0"/>
              <a:t>uses more floating-point operations, it will tend to have a higher</a:t>
            </a:r>
            <a:r>
              <a:rPr lang="en-US" baseline="0" dirty="0" smtClean="0"/>
              <a:t> </a:t>
            </a:r>
            <a:r>
              <a:rPr lang="en-US" dirty="0" smtClean="0"/>
              <a:t>CPI.</a:t>
            </a:r>
          </a:p>
          <a:p>
            <a:endParaRPr lang="en-US" dirty="0" smtClean="0"/>
          </a:p>
          <a:p>
            <a:r>
              <a:rPr lang="en-US" dirty="0" smtClean="0"/>
              <a:t>Programming language</a:t>
            </a:r>
          </a:p>
          <a:p>
            <a:r>
              <a:rPr lang="en-US" dirty="0" smtClean="0"/>
              <a:t>Instruction count, CPI</a:t>
            </a:r>
          </a:p>
          <a:p>
            <a:r>
              <a:rPr lang="en-US" dirty="0" smtClean="0"/>
              <a:t>The programming language certainly affects the instruction count, since statements in the language are translated to processor</a:t>
            </a:r>
          </a:p>
          <a:p>
            <a:r>
              <a:rPr lang="en-US" dirty="0" smtClean="0"/>
              <a:t>instructions, which determine instruction count. The language </a:t>
            </a:r>
            <a:r>
              <a:rPr lang="en-US" dirty="0" err="1" smtClean="0"/>
              <a:t>mayalso</a:t>
            </a:r>
            <a:r>
              <a:rPr lang="en-US" dirty="0" smtClean="0"/>
              <a:t> affect the CPI because of its features; for example, a language</a:t>
            </a:r>
          </a:p>
          <a:p>
            <a:r>
              <a:rPr lang="en-US" dirty="0" smtClean="0"/>
              <a:t>with heavy support for data abstraction (e.g., Java) will require</a:t>
            </a:r>
            <a:r>
              <a:rPr lang="en-US" baseline="0" dirty="0" smtClean="0"/>
              <a:t> </a:t>
            </a:r>
            <a:r>
              <a:rPr lang="en-US" dirty="0" smtClean="0"/>
              <a:t>indirect calls, which will use higher CPI instructions.</a:t>
            </a:r>
          </a:p>
          <a:p>
            <a:endParaRPr lang="en-US" dirty="0" smtClean="0"/>
          </a:p>
          <a:p>
            <a:r>
              <a:rPr lang="en-US" sz="1200" kern="1200" baseline="0" dirty="0" smtClean="0">
                <a:solidFill>
                  <a:schemeClr val="tx1"/>
                </a:solidFill>
                <a:latin typeface="+mn-lt"/>
                <a:ea typeface="+mn-ea"/>
                <a:cs typeface="+mn-cs"/>
              </a:rPr>
              <a:t>Compiler </a:t>
            </a:r>
          </a:p>
          <a:p>
            <a:r>
              <a:rPr lang="en-US" sz="1200" kern="1200" baseline="0" dirty="0" smtClean="0">
                <a:solidFill>
                  <a:schemeClr val="tx1"/>
                </a:solidFill>
                <a:latin typeface="+mn-lt"/>
                <a:ea typeface="+mn-ea"/>
                <a:cs typeface="+mn-cs"/>
              </a:rPr>
              <a:t>Instruction count, CPI</a:t>
            </a:r>
          </a:p>
          <a:p>
            <a:r>
              <a:rPr lang="en-US" sz="1200" kern="1200" baseline="0" dirty="0" smtClean="0">
                <a:solidFill>
                  <a:schemeClr val="tx1"/>
                </a:solidFill>
                <a:latin typeface="+mn-lt"/>
                <a:ea typeface="+mn-ea"/>
                <a:cs typeface="+mn-cs"/>
              </a:rPr>
              <a:t>The efficiency of the compiler affects both the instruction count and average cycles per instruction, since the compiler determines</a:t>
            </a:r>
          </a:p>
          <a:p>
            <a:r>
              <a:rPr lang="en-US" sz="1200" kern="1200" baseline="0" dirty="0" smtClean="0">
                <a:solidFill>
                  <a:schemeClr val="tx1"/>
                </a:solidFill>
                <a:latin typeface="+mn-lt"/>
                <a:ea typeface="+mn-ea"/>
                <a:cs typeface="+mn-cs"/>
              </a:rPr>
              <a:t>the translation of the source language instructions into computer instructions. The compiler’s role can be very complex and affect</a:t>
            </a:r>
          </a:p>
          <a:p>
            <a:r>
              <a:rPr lang="en-US" sz="1200" kern="1200" baseline="0" dirty="0" smtClean="0">
                <a:solidFill>
                  <a:schemeClr val="tx1"/>
                </a:solidFill>
                <a:latin typeface="+mn-lt"/>
                <a:ea typeface="+mn-ea"/>
                <a:cs typeface="+mn-cs"/>
              </a:rPr>
              <a:t> the CPI in complex ways.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Instruction set</a:t>
            </a:r>
          </a:p>
          <a:p>
            <a:r>
              <a:rPr lang="en-US" sz="1200" kern="1200" baseline="0" dirty="0" smtClean="0">
                <a:solidFill>
                  <a:schemeClr val="tx1"/>
                </a:solidFill>
                <a:latin typeface="+mn-lt"/>
                <a:ea typeface="+mn-ea"/>
                <a:cs typeface="+mn-cs"/>
              </a:rPr>
              <a:t>architecture</a:t>
            </a:r>
          </a:p>
          <a:p>
            <a:r>
              <a:rPr lang="en-US" sz="1200" kern="1200" baseline="0" dirty="0" smtClean="0">
                <a:solidFill>
                  <a:schemeClr val="tx1"/>
                </a:solidFill>
                <a:latin typeface="+mn-lt"/>
                <a:ea typeface="+mn-ea"/>
                <a:cs typeface="+mn-cs"/>
              </a:rPr>
              <a:t>Instruction count, clock rate, CPI</a:t>
            </a:r>
          </a:p>
          <a:p>
            <a:r>
              <a:rPr lang="en-US" sz="1200" kern="1200" baseline="0" dirty="0" smtClean="0">
                <a:solidFill>
                  <a:schemeClr val="tx1"/>
                </a:solidFill>
                <a:latin typeface="+mn-lt"/>
                <a:ea typeface="+mn-ea"/>
                <a:cs typeface="+mn-cs"/>
              </a:rPr>
              <a:t>The instruction set architecture affects all three aspects of CPU performance, since it affects the instructions needed for a</a:t>
            </a:r>
          </a:p>
          <a:p>
            <a:r>
              <a:rPr lang="en-US" sz="1200" kern="1200" baseline="0" dirty="0" smtClean="0">
                <a:solidFill>
                  <a:schemeClr val="tx1"/>
                </a:solidFill>
                <a:latin typeface="+mn-lt"/>
                <a:ea typeface="+mn-ea"/>
                <a:cs typeface="+mn-cs"/>
              </a:rPr>
              <a:t>function, the cost in cycles of each instruction, and the overall clock rate of the processor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a:p>
        </p:txBody>
      </p:sp>
    </p:spTree>
    <p:extLst>
      <p:ext uri="{BB962C8B-B14F-4D97-AF65-F5344CB8AC3E}">
        <p14:creationId xmlns:p14="http://schemas.microsoft.com/office/powerpoint/2010/main" val="66752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pPr algn="l"/>
            <a:r>
              <a:rPr lang="en-US" sz="1200" dirty="0" smtClean="0">
                <a:solidFill>
                  <a:schemeClr val="folHlink"/>
                </a:solidFill>
              </a:rPr>
              <a:t>A: 1ns</a:t>
            </a:r>
            <a:r>
              <a:rPr lang="en-US" sz="1200" baseline="0" dirty="0" smtClean="0">
                <a:solidFill>
                  <a:schemeClr val="folHlink"/>
                </a:solidFill>
              </a:rPr>
              <a:t> * 2 * 1000 = 2us</a:t>
            </a:r>
          </a:p>
          <a:p>
            <a:pPr algn="l"/>
            <a:r>
              <a:rPr lang="en-US" sz="1200" dirty="0" smtClean="0">
                <a:solidFill>
                  <a:schemeClr val="folHlink"/>
                </a:solidFill>
              </a:rPr>
              <a:t>B: 0.5ns * 5*800</a:t>
            </a:r>
            <a:r>
              <a:rPr lang="en-US" sz="1200" baseline="0" dirty="0" smtClean="0">
                <a:solidFill>
                  <a:schemeClr val="folHlink"/>
                </a:solidFill>
              </a:rPr>
              <a:t> = 2us</a:t>
            </a:r>
          </a:p>
          <a:p>
            <a:pPr algn="l"/>
            <a:r>
              <a:rPr lang="en-US" sz="1200" baseline="0" dirty="0" smtClean="0">
                <a:solidFill>
                  <a:schemeClr val="folHlink"/>
                </a:solidFill>
              </a:rPr>
              <a:t>C: 2ns*1.25*400 = 1us</a:t>
            </a:r>
          </a:p>
          <a:p>
            <a:pPr algn="l"/>
            <a:r>
              <a:rPr lang="en-US" sz="1200" baseline="0" dirty="0" smtClean="0">
                <a:solidFill>
                  <a:schemeClr val="folHlink"/>
                </a:solidFill>
              </a:rPr>
              <a:t>D: 0.2ns*10*2000 = 4us</a:t>
            </a:r>
            <a:endParaRPr lang="en-US" sz="1200" dirty="0">
              <a:solidFill>
                <a:schemeClr val="folHlink"/>
              </a:solidFill>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13</a:t>
            </a:fld>
            <a:endParaRPr lang="en-US" smtClean="0">
              <a:solidFill>
                <a:srgbClr val="000000"/>
              </a:solidFill>
            </a:endParaRPr>
          </a:p>
        </p:txBody>
      </p:sp>
    </p:spTree>
    <p:extLst>
      <p:ext uri="{BB962C8B-B14F-4D97-AF65-F5344CB8AC3E}">
        <p14:creationId xmlns:p14="http://schemas.microsoft.com/office/powerpoint/2010/main" val="16187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3A3A919-69E6-DE4D-BFDC-229DC6488E88}" type="slidenum">
              <a:rPr lang="en-US"/>
              <a:pPr/>
              <a:t>17</a:t>
            </a:fld>
            <a:endParaRPr lang="en-US"/>
          </a:p>
        </p:txBody>
      </p:sp>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84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760B0CD0-8C84-1049-956F-16497922AA20}" type="slidenum">
              <a:rPr lang="en-US"/>
              <a:pPr/>
              <a:t>18</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440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2674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48100" cy="213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3848100" cy="213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153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1313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921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10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898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639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9110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52400"/>
            <a:ext cx="1962150" cy="3128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34050" cy="312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028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86300" y="1143000"/>
            <a:ext cx="3848100" cy="2138363"/>
          </a:xfrm>
        </p:spPr>
        <p:txBody>
          <a:bodyPr/>
          <a:lstStyle/>
          <a:p>
            <a:pPr lvl="0"/>
            <a:endParaRPr lang="en-US" noProof="0" smtClean="0"/>
          </a:p>
        </p:txBody>
      </p:sp>
    </p:spTree>
    <p:extLst>
      <p:ext uri="{BB962C8B-B14F-4D97-AF65-F5344CB8AC3E}">
        <p14:creationId xmlns:p14="http://schemas.microsoft.com/office/powerpoint/2010/main" val="29441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1998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7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68530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152400"/>
            <a:ext cx="5727700" cy="47466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p>
            <a:pPr lvl="0"/>
            <a:r>
              <a:rPr lang="en-US"/>
              <a:t>Click to edit Master title style</a:t>
            </a:r>
          </a:p>
        </p:txBody>
      </p:sp>
      <p:sp>
        <p:nvSpPr>
          <p:cNvPr id="1027" name="Rectangle 5"/>
          <p:cNvSpPr>
            <a:spLocks noGrp="1" noChangeArrowheads="1"/>
          </p:cNvSpPr>
          <p:nvPr>
            <p:ph type="body" idx="1"/>
          </p:nvPr>
        </p:nvSpPr>
        <p:spPr bwMode="auto">
          <a:xfrm>
            <a:off x="685800" y="1143000"/>
            <a:ext cx="7848600" cy="213836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userDrawn="1"/>
        </p:nvSpPr>
        <p:spPr bwMode="auto">
          <a:xfrm>
            <a:off x="914400" y="6654800"/>
            <a:ext cx="4953000" cy="203200"/>
          </a:xfrm>
          <a:prstGeom prst="rect">
            <a:avLst/>
          </a:prstGeom>
          <a:noFill/>
          <a:ln w="12700">
            <a:noFill/>
            <a:miter lim="800000"/>
            <a:headEnd/>
            <a:tailEnd/>
          </a:ln>
          <a:effectLst/>
        </p:spPr>
        <p:txBody>
          <a:bodyPr lIns="63500" tIns="25400" rIns="63500" bIns="25400">
            <a:prstTxWarp prst="textNoShape">
              <a:avLst/>
            </a:prstTxWarp>
            <a:spAutoFit/>
          </a:bodyPr>
          <a:lstStyle/>
          <a:p>
            <a:pPr defTabSz="914400" eaLnBrk="0" fontAlgn="base" hangingPunct="0">
              <a:spcBef>
                <a:spcPct val="0"/>
              </a:spcBef>
              <a:spcAft>
                <a:spcPct val="0"/>
              </a:spcAft>
              <a:defRPr/>
            </a:pPr>
            <a:r>
              <a:rPr lang="en-US" sz="1000" b="1">
                <a:solidFill>
                  <a:srgbClr val="000000"/>
                </a:solidFill>
                <a:latin typeface="Helvetica" charset="0"/>
              </a:rPr>
              <a:t>CS61C </a:t>
            </a:r>
            <a:r>
              <a:rPr lang="en-US" sz="1000" b="1">
                <a:solidFill>
                  <a:srgbClr val="063DE8"/>
                </a:solidFill>
                <a:latin typeface="Helvetica" charset="0"/>
              </a:rPr>
              <a:t>L15 Floating Point I </a:t>
            </a:r>
            <a:r>
              <a:rPr lang="en-US" sz="1000" b="1">
                <a:solidFill>
                  <a:srgbClr val="000000"/>
                </a:solidFill>
                <a:latin typeface="Helvetica" charset="0"/>
              </a:rPr>
              <a:t>(</a:t>
            </a:r>
            <a:fld id="{B202E75B-9348-BE48-95E6-46E96AF94A3C}" type="slidenum">
              <a:rPr lang="en-US" sz="1000" b="1">
                <a:solidFill>
                  <a:srgbClr val="000000"/>
                </a:solidFill>
                <a:latin typeface="Helvetica" charset="0"/>
              </a:rPr>
              <a:pPr defTabSz="914400" eaLnBrk="0" fontAlgn="base" hangingPunct="0">
                <a:spcBef>
                  <a:spcPct val="0"/>
                </a:spcBef>
                <a:spcAft>
                  <a:spcPct val="0"/>
                </a:spcAft>
                <a:defRPr/>
              </a:pPr>
              <a:t>‹#›</a:t>
            </a:fld>
            <a:r>
              <a:rPr lang="en-US" sz="1000" b="1">
                <a:solidFill>
                  <a:srgbClr val="000000"/>
                </a:solidFill>
                <a:latin typeface="Helvetica" charset="0"/>
              </a:rPr>
              <a:t>)</a:t>
            </a:r>
          </a:p>
        </p:txBody>
      </p:sp>
      <p:sp>
        <p:nvSpPr>
          <p:cNvPr id="1035" name="Rectangle 11"/>
          <p:cNvSpPr>
            <a:spLocks noChangeArrowheads="1"/>
          </p:cNvSpPr>
          <p:nvPr userDrawn="1"/>
        </p:nvSpPr>
        <p:spPr bwMode="auto">
          <a:xfrm>
            <a:off x="7593183" y="6651625"/>
            <a:ext cx="1584155" cy="205184"/>
          </a:xfrm>
          <a:prstGeom prst="rect">
            <a:avLst/>
          </a:prstGeom>
          <a:noFill/>
          <a:ln w="12700">
            <a:noFill/>
            <a:miter lim="800000"/>
            <a:headEnd/>
            <a:tailEnd/>
          </a:ln>
          <a:effectLst/>
        </p:spPr>
        <p:txBody>
          <a:bodyPr wrap="none" lIns="63500" tIns="25400" rIns="63500" bIns="25400">
            <a:prstTxWarp prst="textNoShape">
              <a:avLst/>
            </a:prstTxWarp>
            <a:spAutoFit/>
          </a:bodyPr>
          <a:lstStyle/>
          <a:p>
            <a:pPr algn="r" defTabSz="914400" eaLnBrk="0" fontAlgn="base" hangingPunct="0">
              <a:spcBef>
                <a:spcPct val="0"/>
              </a:spcBef>
              <a:spcAft>
                <a:spcPct val="0"/>
              </a:spcAft>
              <a:defRPr/>
            </a:pPr>
            <a:r>
              <a:rPr lang="en-US" sz="1000" b="1">
                <a:solidFill>
                  <a:srgbClr val="000000"/>
                </a:solidFill>
                <a:latin typeface="Helvetica" charset="0"/>
              </a:rPr>
              <a:t>Garcia, Fall 2014 © UCB</a:t>
            </a:r>
          </a:p>
        </p:txBody>
      </p:sp>
      <p:sp>
        <p:nvSpPr>
          <p:cNvPr id="1033" name="Line 9"/>
          <p:cNvSpPr>
            <a:spLocks noChangeShapeType="1"/>
          </p:cNvSpPr>
          <p:nvPr/>
        </p:nvSpPr>
        <p:spPr bwMode="auto">
          <a:xfrm>
            <a:off x="685800" y="685800"/>
            <a:ext cx="7943850" cy="0"/>
          </a:xfrm>
          <a:prstGeom prst="line">
            <a:avLst/>
          </a:prstGeom>
          <a:noFill/>
          <a:ln w="57150" cmpd="thickThin">
            <a:solidFill>
              <a:srgbClr val="FFCC00"/>
            </a:solidFill>
            <a:round/>
            <a:headEnd/>
            <a:tailEnd/>
          </a:ln>
          <a:effectLst/>
        </p:spPr>
        <p:txBody>
          <a:bodyPr wrap="none" anchor="ctr">
            <a:prstTxWarp prst="textNoShape">
              <a:avLst/>
            </a:prstTxWarp>
          </a:bodyPr>
          <a:lstStyle/>
          <a:p>
            <a:pPr defTabSz="914400" eaLnBrk="0" fontAlgn="base" hangingPunct="0">
              <a:spcBef>
                <a:spcPct val="0"/>
              </a:spcBef>
              <a:spcAft>
                <a:spcPct val="0"/>
              </a:spcAft>
              <a:defRPr/>
            </a:pPr>
            <a:endParaRPr lang="en-US" sz="25600">
              <a:solidFill>
                <a:srgbClr val="FC0128"/>
              </a:solidFill>
              <a:latin typeface="Helvetica" charset="0"/>
            </a:endParaRPr>
          </a:p>
        </p:txBody>
      </p:sp>
      <p:pic>
        <p:nvPicPr>
          <p:cNvPr id="1031" name="Picture 14"/>
          <p:cNvPicPr>
            <a:picLocks noChangeAspect="1" noChangeArrowheads="1"/>
          </p:cNvPicPr>
          <p:nvPr userDrawn="1"/>
        </p:nvPicPr>
        <p:blipFill>
          <a:blip r:embed="rId14"/>
          <a:srcRect/>
          <a:stretch>
            <a:fillRect/>
          </a:stretch>
        </p:blipFill>
        <p:spPr bwMode="auto">
          <a:xfrm>
            <a:off x="63500" y="6169025"/>
            <a:ext cx="850900" cy="665163"/>
          </a:xfrm>
          <a:prstGeom prst="rect">
            <a:avLst/>
          </a:prstGeom>
          <a:noFill/>
          <a:ln w="9525">
            <a:noFill/>
            <a:miter lim="800000"/>
            <a:headEnd/>
            <a:tailEnd/>
          </a:ln>
        </p:spPr>
      </p:pic>
    </p:spTree>
    <p:extLst>
      <p:ext uri="{BB962C8B-B14F-4D97-AF65-F5344CB8AC3E}">
        <p14:creationId xmlns:p14="http://schemas.microsoft.com/office/powerpoint/2010/main" val="39140197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3200" b="1">
          <a:solidFill>
            <a:schemeClr val="accent2"/>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200" b="1">
          <a:solidFill>
            <a:schemeClr val="accent2"/>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200" b="1">
          <a:solidFill>
            <a:schemeClr val="accent2"/>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200" b="1">
          <a:solidFill>
            <a:schemeClr val="accent2"/>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200" b="1">
          <a:solidFill>
            <a:schemeClr val="accent2"/>
          </a:solidFill>
          <a:latin typeface="Helvetica" charset="0"/>
          <a:ea typeface="ＭＳ Ｐゴシック" charset="-128"/>
          <a:cs typeface="ＭＳ Ｐゴシック" charset="-128"/>
        </a:defRPr>
      </a:lvl5pPr>
      <a:lvl6pPr marL="457200" algn="l" rtl="0" eaLnBrk="0" fontAlgn="base" hangingPunct="0">
        <a:lnSpc>
          <a:spcPct val="87000"/>
        </a:lnSpc>
        <a:spcBef>
          <a:spcPct val="0"/>
        </a:spcBef>
        <a:spcAft>
          <a:spcPct val="0"/>
        </a:spcAft>
        <a:defRPr sz="3200" b="1">
          <a:solidFill>
            <a:schemeClr val="accent2"/>
          </a:solidFill>
          <a:latin typeface="Helvetica" charset="0"/>
        </a:defRPr>
      </a:lvl6pPr>
      <a:lvl7pPr marL="914400" algn="l" rtl="0" eaLnBrk="0" fontAlgn="base" hangingPunct="0">
        <a:lnSpc>
          <a:spcPct val="87000"/>
        </a:lnSpc>
        <a:spcBef>
          <a:spcPct val="0"/>
        </a:spcBef>
        <a:spcAft>
          <a:spcPct val="0"/>
        </a:spcAft>
        <a:defRPr sz="3200" b="1">
          <a:solidFill>
            <a:schemeClr val="accent2"/>
          </a:solidFill>
          <a:latin typeface="Helvetica" charset="0"/>
        </a:defRPr>
      </a:lvl7pPr>
      <a:lvl8pPr marL="1371600" algn="l" rtl="0" eaLnBrk="0" fontAlgn="base" hangingPunct="0">
        <a:lnSpc>
          <a:spcPct val="87000"/>
        </a:lnSpc>
        <a:spcBef>
          <a:spcPct val="0"/>
        </a:spcBef>
        <a:spcAft>
          <a:spcPct val="0"/>
        </a:spcAft>
        <a:defRPr sz="3200" b="1">
          <a:solidFill>
            <a:schemeClr val="accent2"/>
          </a:solidFill>
          <a:latin typeface="Helvetica" charset="0"/>
        </a:defRPr>
      </a:lvl8pPr>
      <a:lvl9pPr marL="1828800" algn="l" rtl="0" eaLnBrk="0" fontAlgn="base" hangingPunct="0">
        <a:lnSpc>
          <a:spcPct val="87000"/>
        </a:lnSpc>
        <a:spcBef>
          <a:spcPct val="0"/>
        </a:spcBef>
        <a:spcAft>
          <a:spcPct val="0"/>
        </a:spcAft>
        <a:defRPr sz="3200" b="1">
          <a:solidFill>
            <a:schemeClr val="accent2"/>
          </a:solidFill>
          <a:latin typeface="Helvetica" charset="0"/>
        </a:defRPr>
      </a:lvl9pPr>
    </p:titleStyle>
    <p:bodyStyle>
      <a:lvl1pPr marL="203200" indent="-203200" algn="l" rtl="0" eaLnBrk="0" fontAlgn="base" hangingPunct="0">
        <a:lnSpc>
          <a:spcPct val="75000"/>
        </a:lnSpc>
        <a:spcBef>
          <a:spcPct val="65000"/>
        </a:spcBef>
        <a:spcAft>
          <a:spcPct val="0"/>
        </a:spcAft>
        <a:buSzPct val="100000"/>
        <a:buFont typeface="Times" charset="0"/>
        <a:buChar char="•"/>
        <a:defRPr sz="3200" b="1">
          <a:solidFill>
            <a:schemeClr val="tx1"/>
          </a:solidFill>
          <a:latin typeface="+mn-lt"/>
          <a:ea typeface="ＭＳ Ｐゴシック" charset="-128"/>
          <a:cs typeface="ＭＳ Ｐゴシック" charset="-128"/>
        </a:defRPr>
      </a:lvl1pPr>
      <a:lvl2pPr marL="685800" indent="-190500" algn="l" rtl="0" eaLnBrk="0" fontAlgn="base" hangingPunct="0">
        <a:lnSpc>
          <a:spcPct val="85000"/>
        </a:lnSpc>
        <a:spcBef>
          <a:spcPct val="40000"/>
        </a:spcBef>
        <a:spcAft>
          <a:spcPct val="0"/>
        </a:spcAft>
        <a:buSzPct val="100000"/>
        <a:buChar char="•"/>
        <a:defRPr sz="2800" b="1">
          <a:solidFill>
            <a:srgbClr val="0D407F"/>
          </a:solidFill>
          <a:latin typeface="+mn-lt"/>
          <a:ea typeface="ＭＳ Ｐゴシック" charset="-128"/>
        </a:defRPr>
      </a:lvl2pPr>
      <a:lvl3pPr marL="1257300" indent="-342900" algn="l" rtl="0" eaLnBrk="0" fontAlgn="base" hangingPunct="0">
        <a:lnSpc>
          <a:spcPct val="85000"/>
        </a:lnSpc>
        <a:spcBef>
          <a:spcPct val="40000"/>
        </a:spcBef>
        <a:spcAft>
          <a:spcPct val="0"/>
        </a:spcAft>
        <a:buSzPct val="100000"/>
        <a:buFont typeface="Wingdings" charset="2"/>
        <a:buChar char="§"/>
        <a:defRPr sz="2400" b="1">
          <a:solidFill>
            <a:srgbClr val="810A52"/>
          </a:solidFill>
          <a:latin typeface="+mn-lt"/>
          <a:ea typeface="ＭＳ Ｐゴシック" charset="-128"/>
        </a:defRPr>
      </a:lvl3pPr>
      <a:lvl4pPr marL="1714500" indent="-342900" algn="l" rtl="0" eaLnBrk="0" fontAlgn="base" hangingPunct="0">
        <a:spcBef>
          <a:spcPct val="20000"/>
        </a:spcBef>
        <a:spcAft>
          <a:spcPct val="0"/>
        </a:spcAft>
        <a:buFont typeface="Times" charset="0"/>
        <a:buChar char="•"/>
        <a:defRPr sz="2000">
          <a:solidFill>
            <a:schemeClr val="tx1"/>
          </a:solidFill>
          <a:latin typeface="+mn-lt"/>
          <a:ea typeface="ＭＳ Ｐゴシック" charset="-128"/>
        </a:defRPr>
      </a:lvl4pPr>
      <a:lvl5pPr marL="2171700" indent="-342900" algn="l" rtl="0" eaLnBrk="0" fontAlgn="base" hangingPunct="0">
        <a:spcBef>
          <a:spcPct val="20000"/>
        </a:spcBef>
        <a:spcAft>
          <a:spcPct val="0"/>
        </a:spcAft>
        <a:buChar char="»"/>
        <a:defRPr sz="2000">
          <a:solidFill>
            <a:schemeClr val="tx1"/>
          </a:solidFill>
          <a:latin typeface="+mn-lt"/>
          <a:ea typeface="ＭＳ Ｐゴシック" charset="-128"/>
        </a:defRPr>
      </a:lvl5pPr>
      <a:lvl6pPr marL="2628900" indent="-342900" algn="l" rtl="0" eaLnBrk="0" fontAlgn="base" hangingPunct="0">
        <a:spcBef>
          <a:spcPct val="20000"/>
        </a:spcBef>
        <a:spcAft>
          <a:spcPct val="0"/>
        </a:spcAft>
        <a:buChar char="»"/>
        <a:defRPr sz="2000">
          <a:solidFill>
            <a:schemeClr val="tx1"/>
          </a:solidFill>
          <a:latin typeface="+mn-lt"/>
          <a:ea typeface="ＭＳ Ｐゴシック" charset="-128"/>
        </a:defRPr>
      </a:lvl6pPr>
      <a:lvl7pPr marL="3086100" indent="-342900" algn="l" rtl="0" eaLnBrk="0" fontAlgn="base" hangingPunct="0">
        <a:spcBef>
          <a:spcPct val="20000"/>
        </a:spcBef>
        <a:spcAft>
          <a:spcPct val="0"/>
        </a:spcAft>
        <a:buChar char="»"/>
        <a:defRPr sz="2000">
          <a:solidFill>
            <a:schemeClr val="tx1"/>
          </a:solidFill>
          <a:latin typeface="+mn-lt"/>
          <a:ea typeface="ＭＳ Ｐゴシック" charset="-128"/>
        </a:defRPr>
      </a:lvl7pPr>
      <a:lvl8pPr marL="3543300" indent="-342900" algn="l" rtl="0" eaLnBrk="0" fontAlgn="base" hangingPunct="0">
        <a:spcBef>
          <a:spcPct val="20000"/>
        </a:spcBef>
        <a:spcAft>
          <a:spcPct val="0"/>
        </a:spcAft>
        <a:buChar char="»"/>
        <a:defRPr sz="2000">
          <a:solidFill>
            <a:schemeClr val="tx1"/>
          </a:solidFill>
          <a:latin typeface="+mn-lt"/>
          <a:ea typeface="ＭＳ Ｐゴシック" charset="-128"/>
        </a:defRPr>
      </a:lvl8pPr>
      <a:lvl9pPr marL="4000500" indent="-3429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acebook.com/CodeBears" TargetMode="External"/><Relationship Id="rId2" Type="http://schemas.openxmlformats.org/officeDocument/2006/relationships/hyperlink" Target="https://callink.berkeley.edu/organization/codebea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650370"/>
          </a:xfrm>
        </p:spPr>
        <p:txBody>
          <a:bodyPr>
            <a:normAutofit fontScale="90000"/>
          </a:bodyPr>
          <a:lstStyle/>
          <a:p>
            <a:pPr>
              <a:defRPr/>
            </a:pPr>
            <a:r>
              <a:rPr lang="en-US" sz="4000" dirty="0">
                <a:latin typeface="Calibri" charset="0"/>
                <a:ea typeface="ＭＳ Ｐゴシック" charset="0"/>
                <a:cs typeface="ＭＳ Ｐゴシック" charset="0"/>
              </a:rPr>
              <a:t>CS 61C: </a:t>
            </a:r>
            <a:r>
              <a:rPr lang="en-US" sz="4000" dirty="0" smtClean="0">
                <a:latin typeface="Calibri" charset="0"/>
                <a:ea typeface="ＭＳ Ｐゴシック" charset="0"/>
                <a:cs typeface="ＭＳ Ｐゴシック" charset="0"/>
              </a:rPr>
              <a:t/>
            </a:r>
            <a:br>
              <a:rPr lang="en-US" sz="4000" dirty="0" smtClean="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Great </a:t>
            </a:r>
            <a:r>
              <a:rPr lang="en-US" sz="4000" dirty="0">
                <a:latin typeface="Calibri" charset="0"/>
                <a:ea typeface="ＭＳ Ｐゴシック" charset="0"/>
                <a:cs typeface="ＭＳ Ｐゴシック" charset="0"/>
              </a:rPr>
              <a:t>Ideas in Computer </a:t>
            </a:r>
            <a:r>
              <a:rPr lang="en-US" sz="4000" dirty="0" smtClean="0">
                <a:latin typeface="Calibri" charset="0"/>
                <a:ea typeface="ＭＳ Ｐゴシック" charset="0"/>
                <a:cs typeface="ＭＳ Ｐゴシック" charset="0"/>
              </a:rPr>
              <a:t>Architecture</a:t>
            </a:r>
            <a:r>
              <a:rPr lang="en-US" sz="4000" dirty="0">
                <a:latin typeface="Calibri" charset="0"/>
                <a:ea typeface="ＭＳ Ｐゴシック" charset="0"/>
                <a:cs typeface="ＭＳ Ｐゴシック" charset="0"/>
              </a:rPr>
              <a:t/>
            </a:r>
            <a:br>
              <a:rPr lang="en-US" sz="4000" dirty="0">
                <a:latin typeface="Calibri" charset="0"/>
                <a:ea typeface="ＭＳ Ｐゴシック" charset="0"/>
                <a:cs typeface="ＭＳ Ｐゴシック" charset="0"/>
              </a:rPr>
            </a:br>
            <a:r>
              <a:rPr lang="en-US" sz="3600" i="1" dirty="0"/>
              <a:t>Performance and Floating Point Arithmetic</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John </a:t>
            </a:r>
            <a:r>
              <a:rPr lang="en-US" dirty="0" err="1" smtClean="0"/>
              <a:t>Wawrzynek</a:t>
            </a:r>
            <a:r>
              <a:rPr lang="en-US" dirty="0" smtClean="0"/>
              <a:t> &amp; </a:t>
            </a:r>
            <a:r>
              <a:rPr lang="en-US" dirty="0"/>
              <a:t>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34055785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Restating Performance Equation</a:t>
            </a:r>
            <a:endParaRPr lang="en-US" dirty="0"/>
          </a:p>
        </p:txBody>
      </p:sp>
      <p:sp>
        <p:nvSpPr>
          <p:cNvPr id="3" name="Content Placeholder 2"/>
          <p:cNvSpPr>
            <a:spLocks noGrp="1"/>
          </p:cNvSpPr>
          <p:nvPr>
            <p:ph idx="1"/>
          </p:nvPr>
        </p:nvSpPr>
        <p:spPr>
          <a:xfrm>
            <a:off x="482599" y="1244600"/>
            <a:ext cx="8502009" cy="4525963"/>
          </a:xfrm>
        </p:spPr>
        <p:txBody>
          <a:bodyPr>
            <a:normAutofit/>
          </a:bodyPr>
          <a:lstStyle/>
          <a:p>
            <a:pPr>
              <a:tabLst>
                <a:tab pos="1257300" algn="l"/>
                <a:tab pos="2349500" algn="ctr"/>
                <a:tab pos="3771900" algn="ctr"/>
                <a:tab pos="5029200" algn="ctr"/>
                <a:tab pos="6286500" algn="ctr"/>
                <a:tab pos="7264400" algn="ctr"/>
              </a:tabLst>
            </a:pPr>
            <a:r>
              <a:rPr lang="en-US" dirty="0" smtClean="0"/>
              <a:t>Time = 	Seconds</a:t>
            </a:r>
            <a:br>
              <a:rPr lang="en-US" dirty="0" smtClean="0"/>
            </a:br>
            <a:r>
              <a:rPr lang="en-US" dirty="0" smtClean="0"/>
              <a:t>		Program</a:t>
            </a:r>
            <a:br>
              <a:rPr lang="en-US" dirty="0" smtClean="0"/>
            </a:br>
            <a:r>
              <a:rPr lang="en-US" dirty="0" smtClean="0"/>
              <a:t>		 Instructions		Clock cycles		Seconds</a:t>
            </a:r>
            <a:br>
              <a:rPr lang="en-US" dirty="0" smtClean="0"/>
            </a:br>
            <a:r>
              <a:rPr lang="en-US" dirty="0" smtClean="0"/>
              <a:t>		 Program		Instruction		 Clock Cycle</a:t>
            </a:r>
          </a:p>
          <a:p>
            <a:pPr>
              <a:buNone/>
              <a:tabLst>
                <a:tab pos="1257300" algn="l"/>
                <a:tab pos="1549400" algn="l"/>
              </a:tabLst>
            </a:pPr>
            <a:r>
              <a:rPr lang="en-US" dirty="0" smtClean="0"/>
              <a:t>		</a:t>
            </a:r>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a:p>
        </p:txBody>
      </p:sp>
      <p:cxnSp>
        <p:nvCxnSpPr>
          <p:cNvPr id="15" name="Straight Connector 14"/>
          <p:cNvCxnSpPr/>
          <p:nvPr/>
        </p:nvCxnSpPr>
        <p:spPr>
          <a:xfrm>
            <a:off x="2032000" y="1841500"/>
            <a:ext cx="1943100" cy="1588"/>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1485900" y="2438400"/>
            <a:ext cx="7251700" cy="610176"/>
            <a:chOff x="1485900" y="2438400"/>
            <a:chExt cx="7251700" cy="610176"/>
          </a:xfrm>
        </p:grpSpPr>
        <p:cxnSp>
          <p:nvCxnSpPr>
            <p:cNvPr id="8" name="Straight Connector 7"/>
            <p:cNvCxnSpPr/>
            <p:nvPr/>
          </p:nvCxnSpPr>
          <p:spPr>
            <a:xfrm>
              <a:off x="1981200" y="2781300"/>
              <a:ext cx="19431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648200" y="2781300"/>
              <a:ext cx="19431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985000" y="2743200"/>
              <a:ext cx="1752600" cy="1270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91300" y="2438400"/>
              <a:ext cx="389049" cy="584776"/>
            </a:xfrm>
            <a:prstGeom prst="rect">
              <a:avLst/>
            </a:prstGeom>
            <a:noFill/>
          </p:spPr>
          <p:txBody>
            <a:bodyPr wrap="none" rtlCol="0">
              <a:spAutoFit/>
            </a:bodyPr>
            <a:lstStyle/>
            <a:p>
              <a:r>
                <a:rPr lang="en-US" sz="3200" dirty="0" smtClean="0"/>
                <a:t>×</a:t>
              </a:r>
              <a:endParaRPr lang="en-US" sz="3200" dirty="0"/>
            </a:p>
          </p:txBody>
        </p:sp>
        <p:sp>
          <p:nvSpPr>
            <p:cNvPr id="14" name="TextBox 13"/>
            <p:cNvSpPr txBox="1"/>
            <p:nvPr/>
          </p:nvSpPr>
          <p:spPr>
            <a:xfrm>
              <a:off x="4152900" y="2438400"/>
              <a:ext cx="389049" cy="584776"/>
            </a:xfrm>
            <a:prstGeom prst="rect">
              <a:avLst/>
            </a:prstGeom>
            <a:noFill/>
          </p:spPr>
          <p:txBody>
            <a:bodyPr wrap="none" rtlCol="0">
              <a:spAutoFit/>
            </a:bodyPr>
            <a:lstStyle/>
            <a:p>
              <a:r>
                <a:rPr lang="en-US" sz="3200" dirty="0" smtClean="0"/>
                <a:t>×</a:t>
              </a:r>
              <a:endParaRPr lang="en-US" sz="3200" dirty="0"/>
            </a:p>
          </p:txBody>
        </p:sp>
        <p:sp>
          <p:nvSpPr>
            <p:cNvPr id="18" name="TextBox 17"/>
            <p:cNvSpPr txBox="1"/>
            <p:nvPr/>
          </p:nvSpPr>
          <p:spPr>
            <a:xfrm>
              <a:off x="1485900" y="2463800"/>
              <a:ext cx="389049" cy="584776"/>
            </a:xfrm>
            <a:prstGeom prst="rect">
              <a:avLst/>
            </a:prstGeom>
            <a:noFill/>
          </p:spPr>
          <p:txBody>
            <a:bodyPr wrap="square" rtlCol="0">
              <a:spAutoFit/>
            </a:bodyPr>
            <a:lstStyle/>
            <a:p>
              <a:r>
                <a:rPr lang="en-US" sz="3200" dirty="0" smtClean="0"/>
                <a:t>=</a:t>
              </a:r>
              <a:endParaRPr lang="en-US" sz="32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26" y="274638"/>
            <a:ext cx="8590326" cy="1143000"/>
          </a:xfrm>
        </p:spPr>
        <p:txBody>
          <a:bodyPr>
            <a:normAutofit fontScale="90000"/>
          </a:bodyPr>
          <a:lstStyle/>
          <a:p>
            <a:r>
              <a:rPr lang="en-US" dirty="0" smtClean="0"/>
              <a:t>What Affects Each Component? A)Instruction Count, B)CPI, C)Clock Rate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454224"/>
              </p:ext>
            </p:extLst>
          </p:nvPr>
        </p:nvGraphicFramePr>
        <p:xfrm>
          <a:off x="125834" y="1600200"/>
          <a:ext cx="8951054" cy="4724400"/>
        </p:xfrm>
        <a:graphic>
          <a:graphicData uri="http://schemas.openxmlformats.org/drawingml/2006/table">
            <a:tbl>
              <a:tblPr firstRow="1" bandRow="1">
                <a:tableStyleId>{5C22544A-7EE6-4342-B048-85BDC9FD1C3A}</a:tableStyleId>
              </a:tblPr>
              <a:tblGrid>
                <a:gridCol w="4412610"/>
                <a:gridCol w="4538444"/>
              </a:tblGrid>
              <a:tr h="370840">
                <a:tc>
                  <a:txBody>
                    <a:bodyPr/>
                    <a:lstStyle/>
                    <a:p>
                      <a:endParaRPr lang="en-US" sz="2800" dirty="0"/>
                    </a:p>
                  </a:txBody>
                  <a:tcPr/>
                </a:tc>
                <a:tc>
                  <a:txBody>
                    <a:bodyPr/>
                    <a:lstStyle/>
                    <a:p>
                      <a:r>
                        <a:rPr lang="en-US" sz="2800" dirty="0" smtClean="0"/>
                        <a:t>Affects What?</a:t>
                      </a:r>
                    </a:p>
                    <a:p>
                      <a:r>
                        <a:rPr lang="en-US" sz="2800" dirty="0" smtClean="0"/>
                        <a:t>(click</a:t>
                      </a:r>
                      <a:r>
                        <a:rPr lang="en-US" sz="2800" baseline="0" dirty="0" smtClean="0"/>
                        <a:t> in letter of component not affected)</a:t>
                      </a:r>
                      <a:endParaRPr lang="en-US" sz="2800" dirty="0"/>
                    </a:p>
                  </a:txBody>
                  <a:tcPr/>
                </a:tc>
              </a:tr>
              <a:tr h="370840">
                <a:tc>
                  <a:txBody>
                    <a:bodyPr/>
                    <a:lstStyle/>
                    <a:p>
                      <a:r>
                        <a:rPr lang="en-US" sz="2800" dirty="0" smtClean="0"/>
                        <a:t>Algorithm</a:t>
                      </a:r>
                      <a:br>
                        <a:rPr lang="en-US" sz="2800" dirty="0" smtClean="0"/>
                      </a:br>
                      <a:endParaRPr lang="en-US" sz="2800" dirty="0"/>
                    </a:p>
                  </a:txBody>
                  <a:tcPr/>
                </a:tc>
                <a:tc>
                  <a:txBody>
                    <a:bodyPr/>
                    <a:lstStyle/>
                    <a:p>
                      <a:endParaRPr lang="en-US" sz="2800" dirty="0"/>
                    </a:p>
                  </a:txBody>
                  <a:tcPr/>
                </a:tc>
              </a:tr>
              <a:tr h="370840">
                <a:tc>
                  <a:txBody>
                    <a:bodyPr/>
                    <a:lstStyle/>
                    <a:p>
                      <a:r>
                        <a:rPr lang="en-US" sz="2800" dirty="0" smtClean="0"/>
                        <a:t>Programming </a:t>
                      </a:r>
                      <a:br>
                        <a:rPr lang="en-US" sz="2800" dirty="0" smtClean="0"/>
                      </a:br>
                      <a:r>
                        <a:rPr lang="en-US" sz="2800" dirty="0" smtClean="0"/>
                        <a:t>Language</a:t>
                      </a:r>
                      <a:endParaRPr lang="en-US" sz="2800" dirty="0"/>
                    </a:p>
                  </a:txBody>
                  <a:tcPr/>
                </a:tc>
                <a:tc>
                  <a:txBody>
                    <a:bodyPr/>
                    <a:lstStyle/>
                    <a:p>
                      <a:endParaRPr lang="en-US" sz="2800" dirty="0"/>
                    </a:p>
                  </a:txBody>
                  <a:tcPr/>
                </a:tc>
              </a:tr>
              <a:tr h="370840">
                <a:tc>
                  <a:txBody>
                    <a:bodyPr/>
                    <a:lstStyle/>
                    <a:p>
                      <a:r>
                        <a:rPr lang="en-US" sz="2800" dirty="0" smtClean="0"/>
                        <a:t>Compiler</a:t>
                      </a:r>
                      <a:br>
                        <a:rPr lang="en-US" sz="2800" dirty="0" smtClean="0"/>
                      </a:br>
                      <a:endParaRPr lang="en-US" sz="2800" dirty="0"/>
                    </a:p>
                  </a:txBody>
                  <a:tcPr/>
                </a:tc>
                <a:tc>
                  <a:txBody>
                    <a:bodyPr/>
                    <a:lstStyle/>
                    <a:p>
                      <a:endParaRPr lang="en-US" sz="2800" dirty="0"/>
                    </a:p>
                  </a:txBody>
                  <a:tcPr/>
                </a:tc>
              </a:tr>
              <a:tr h="370840">
                <a:tc>
                  <a:txBody>
                    <a:bodyPr/>
                    <a:lstStyle/>
                    <a:p>
                      <a:r>
                        <a:rPr lang="en-US" sz="2800" dirty="0" smtClean="0"/>
                        <a:t>Instruction Set</a:t>
                      </a:r>
                      <a:r>
                        <a:rPr lang="en-US" sz="2800" baseline="0" dirty="0" smtClean="0"/>
                        <a:t> Architecture</a:t>
                      </a:r>
                      <a:endParaRPr lang="en-US" sz="2800" dirty="0"/>
                    </a:p>
                  </a:txBody>
                  <a:tcPr/>
                </a:tc>
                <a:tc>
                  <a:txBody>
                    <a:bodyPr/>
                    <a:lstStyle/>
                    <a:p>
                      <a:endParaRPr lang="en-US" sz="2800" dirty="0"/>
                    </a:p>
                  </a:txBody>
                  <a:tcPr/>
                </a:tc>
              </a:tr>
            </a:tbl>
          </a:graphicData>
        </a:graphic>
      </p:graphicFrame>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Affects Each Component? Instruction Count, CPI, Clock Rate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17686159"/>
              </p:ext>
            </p:extLst>
          </p:nvPr>
        </p:nvGraphicFramePr>
        <p:xfrm>
          <a:off x="457200" y="1600200"/>
          <a:ext cx="8229600" cy="429768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sz="2800" dirty="0"/>
                    </a:p>
                  </a:txBody>
                  <a:tcPr/>
                </a:tc>
                <a:tc>
                  <a:txBody>
                    <a:bodyPr/>
                    <a:lstStyle/>
                    <a:p>
                      <a:r>
                        <a:rPr lang="en-US" sz="2800" dirty="0" smtClean="0"/>
                        <a:t>Affects What?</a:t>
                      </a:r>
                      <a:endParaRPr lang="en-US" sz="2800" dirty="0"/>
                    </a:p>
                  </a:txBody>
                  <a:tcPr/>
                </a:tc>
              </a:tr>
              <a:tr h="370840">
                <a:tc>
                  <a:txBody>
                    <a:bodyPr/>
                    <a:lstStyle/>
                    <a:p>
                      <a:r>
                        <a:rPr lang="en-US" sz="2800" dirty="0" smtClean="0"/>
                        <a:t>Algorithm</a:t>
                      </a:r>
                      <a:br>
                        <a:rPr lang="en-US" sz="2800" dirty="0" smtClean="0"/>
                      </a:br>
                      <a:endParaRPr lang="en-US" sz="2800" dirty="0"/>
                    </a:p>
                  </a:txBody>
                  <a:tcPr/>
                </a:tc>
                <a:tc>
                  <a:txBody>
                    <a:bodyPr/>
                    <a:lstStyle/>
                    <a:p>
                      <a:r>
                        <a:rPr lang="en-US" sz="2800" dirty="0" smtClean="0"/>
                        <a:t>Instruction Count,</a:t>
                      </a:r>
                      <a:br>
                        <a:rPr lang="en-US" sz="2800" dirty="0" smtClean="0"/>
                      </a:br>
                      <a:r>
                        <a:rPr lang="en-US" sz="2800" dirty="0" smtClean="0"/>
                        <a:t>CPI</a:t>
                      </a:r>
                      <a:endParaRPr lang="en-US" sz="2800" dirty="0"/>
                    </a:p>
                  </a:txBody>
                  <a:tcPr/>
                </a:tc>
              </a:tr>
              <a:tr h="370840">
                <a:tc>
                  <a:txBody>
                    <a:bodyPr/>
                    <a:lstStyle/>
                    <a:p>
                      <a:r>
                        <a:rPr lang="en-US" sz="2800" dirty="0" smtClean="0"/>
                        <a:t>Programming </a:t>
                      </a:r>
                      <a:br>
                        <a:rPr lang="en-US" sz="2800" dirty="0" smtClean="0"/>
                      </a:br>
                      <a:r>
                        <a:rPr lang="en-US" sz="2800" dirty="0" smtClean="0"/>
                        <a:t>Language</a:t>
                      </a:r>
                      <a:endParaRPr lang="en-US" sz="2800" dirty="0"/>
                    </a:p>
                  </a:txBody>
                  <a:tcPr/>
                </a:tc>
                <a:tc>
                  <a:txBody>
                    <a:bodyPr/>
                    <a:lstStyle/>
                    <a:p>
                      <a:r>
                        <a:rPr lang="en-US" sz="2800" dirty="0" smtClean="0"/>
                        <a:t>Instruction Count,</a:t>
                      </a:r>
                      <a:br>
                        <a:rPr lang="en-US" sz="2800" dirty="0" smtClean="0"/>
                      </a:br>
                      <a:r>
                        <a:rPr lang="en-US" sz="2800" dirty="0" smtClean="0"/>
                        <a:t>CPI</a:t>
                      </a:r>
                      <a:endParaRPr lang="en-US" sz="2800" dirty="0"/>
                    </a:p>
                  </a:txBody>
                  <a:tcPr/>
                </a:tc>
              </a:tr>
              <a:tr h="370840">
                <a:tc>
                  <a:txBody>
                    <a:bodyPr/>
                    <a:lstStyle/>
                    <a:p>
                      <a:r>
                        <a:rPr lang="en-US" sz="2800" dirty="0" smtClean="0"/>
                        <a:t>Compiler</a:t>
                      </a:r>
                      <a:br>
                        <a:rPr lang="en-US" sz="2800" dirty="0" smtClean="0"/>
                      </a:br>
                      <a:endParaRPr lang="en-US" sz="2800" dirty="0"/>
                    </a:p>
                  </a:txBody>
                  <a:tcPr/>
                </a:tc>
                <a:tc>
                  <a:txBody>
                    <a:bodyPr/>
                    <a:lstStyle/>
                    <a:p>
                      <a:r>
                        <a:rPr lang="en-US" sz="2800" dirty="0" smtClean="0"/>
                        <a:t>Instruction Count,</a:t>
                      </a:r>
                      <a:br>
                        <a:rPr lang="en-US" sz="2800" dirty="0" smtClean="0"/>
                      </a:br>
                      <a:r>
                        <a:rPr lang="en-US" sz="2800" dirty="0" smtClean="0"/>
                        <a:t>CPI</a:t>
                      </a:r>
                      <a:endParaRPr lang="en-US" sz="2800" dirty="0"/>
                    </a:p>
                  </a:txBody>
                  <a:tcPr/>
                </a:tc>
              </a:tr>
              <a:tr h="370840">
                <a:tc>
                  <a:txBody>
                    <a:bodyPr/>
                    <a:lstStyle/>
                    <a:p>
                      <a:r>
                        <a:rPr lang="en-US" sz="2800" dirty="0" smtClean="0"/>
                        <a:t>Instruction Set</a:t>
                      </a:r>
                      <a:r>
                        <a:rPr lang="en-US" sz="2800" baseline="0" dirty="0" smtClean="0"/>
                        <a:t> Architecture</a:t>
                      </a:r>
                      <a:endParaRPr lang="en-US" sz="2800" dirty="0"/>
                    </a:p>
                  </a:txBody>
                  <a:tcPr/>
                </a:tc>
                <a:tc>
                  <a:txBody>
                    <a:bodyPr/>
                    <a:lstStyle/>
                    <a:p>
                      <a:r>
                        <a:rPr lang="en-US" sz="2800" dirty="0" smtClean="0"/>
                        <a:t>Instruction Count,</a:t>
                      </a:r>
                      <a:br>
                        <a:rPr lang="en-US" sz="2800" dirty="0" smtClean="0"/>
                      </a:br>
                      <a:r>
                        <a:rPr lang="en-US" sz="2800" dirty="0" smtClean="0"/>
                        <a:t>Clock Rate, CPI</a:t>
                      </a:r>
                      <a:endParaRPr lang="en-US" sz="2800" dirty="0"/>
                    </a:p>
                  </a:txBody>
                  <a:tcPr/>
                </a:tc>
              </a:tr>
            </a:tbl>
          </a:graphicData>
        </a:graphic>
      </p:graphicFrame>
      <p:sp>
        <p:nvSpPr>
          <p:cNvPr id="6" name="Slide Number Placeholder 5"/>
          <p:cNvSpPr>
            <a:spLocks noGrp="1"/>
          </p:cNvSpPr>
          <p:nvPr>
            <p:ph type="sldNum" sz="quarter" idx="12"/>
          </p:nvPr>
        </p:nvSpPr>
        <p:spPr/>
        <p:txBody>
          <a:bodyPr/>
          <a:lstStyle/>
          <a:p>
            <a:fld id="{3CC63E4C-4642-794D-A2FD-70F6B81535F5}"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Clickers</a:t>
            </a:r>
            <a:endParaRPr lang="en-US" dirty="0"/>
          </a:p>
        </p:txBody>
      </p:sp>
      <p:sp>
        <p:nvSpPr>
          <p:cNvPr id="6" name="Content Placeholder 5"/>
          <p:cNvSpPr>
            <a:spLocks noGrp="1"/>
          </p:cNvSpPr>
          <p:nvPr>
            <p:ph idx="1"/>
          </p:nvPr>
        </p:nvSpPr>
        <p:spPr>
          <a:xfrm>
            <a:off x="457200" y="4865615"/>
            <a:ext cx="8502242" cy="1260548"/>
          </a:xfrm>
        </p:spPr>
        <p:txBody>
          <a:bodyPr/>
          <a:lstStyle/>
          <a:p>
            <a:r>
              <a:rPr lang="en-US" dirty="0" smtClean="0"/>
              <a:t>Which computer has the highest performance for a given program?</a:t>
            </a:r>
            <a:endParaRPr lang="en-US" dirty="0"/>
          </a:p>
        </p:txBody>
      </p:sp>
      <p:sp>
        <p:nvSpPr>
          <p:cNvPr id="53257" name="Slide Number Placeholder 11"/>
          <p:cNvSpPr>
            <a:spLocks noGrp="1"/>
          </p:cNvSpPr>
          <p:nvPr>
            <p:ph type="sldNum" sz="quarter" idx="12"/>
          </p:nvPr>
        </p:nvSpPr>
        <p:spPr>
          <a:noFill/>
        </p:spPr>
        <p:txBody>
          <a:bodyPr/>
          <a:lstStyle/>
          <a:p>
            <a:fld id="{318A5DC7-8BDF-994F-9CC6-B289B75E5426}" type="slidenum">
              <a:rPr lang="en-US" smtClean="0"/>
              <a:pPr/>
              <a:t>13</a:t>
            </a:fld>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2279599254"/>
              </p:ext>
            </p:extLst>
          </p:nvPr>
        </p:nvGraphicFramePr>
        <p:xfrm>
          <a:off x="1065401" y="1560352"/>
          <a:ext cx="6494827" cy="2392403"/>
        </p:xfrm>
        <a:graphic>
          <a:graphicData uri="http://schemas.openxmlformats.org/drawingml/2006/table">
            <a:tbl>
              <a:tblPr firstRow="1" bandRow="1">
                <a:tableStyleId>{5C22544A-7EE6-4342-B048-85BDC9FD1C3A}</a:tableStyleId>
              </a:tblPr>
              <a:tblGrid>
                <a:gridCol w="1623707"/>
                <a:gridCol w="1463944"/>
                <a:gridCol w="1783469"/>
                <a:gridCol w="1623707"/>
              </a:tblGrid>
              <a:tr h="721155">
                <a:tc>
                  <a:txBody>
                    <a:bodyPr/>
                    <a:lstStyle/>
                    <a:p>
                      <a:r>
                        <a:rPr lang="en-US" dirty="0" smtClean="0"/>
                        <a:t>Computer</a:t>
                      </a:r>
                      <a:endParaRPr lang="en-US" dirty="0"/>
                    </a:p>
                  </a:txBody>
                  <a:tcPr/>
                </a:tc>
                <a:tc>
                  <a:txBody>
                    <a:bodyPr/>
                    <a:lstStyle/>
                    <a:p>
                      <a:r>
                        <a:rPr lang="en-US" dirty="0" smtClean="0"/>
                        <a:t>Clock</a:t>
                      </a:r>
                      <a:r>
                        <a:rPr lang="en-US" baseline="0" dirty="0" smtClean="0"/>
                        <a:t> frequency</a:t>
                      </a:r>
                      <a:endParaRPr lang="en-US" dirty="0"/>
                    </a:p>
                  </a:txBody>
                  <a:tcPr/>
                </a:tc>
                <a:tc>
                  <a:txBody>
                    <a:bodyPr/>
                    <a:lstStyle/>
                    <a:p>
                      <a:r>
                        <a:rPr lang="en-US" dirty="0" smtClean="0"/>
                        <a:t>Clock</a:t>
                      </a:r>
                      <a:r>
                        <a:rPr lang="en-US" baseline="0" dirty="0" smtClean="0"/>
                        <a:t> cycles per instruction</a:t>
                      </a:r>
                      <a:endParaRPr lang="en-US" dirty="0"/>
                    </a:p>
                  </a:txBody>
                  <a:tcPr/>
                </a:tc>
                <a:tc>
                  <a:txBody>
                    <a:bodyPr/>
                    <a:lstStyle/>
                    <a:p>
                      <a:r>
                        <a:rPr lang="en-US" dirty="0" smtClean="0"/>
                        <a:t>#instructions per program</a:t>
                      </a:r>
                      <a:endParaRPr lang="en-US" dirty="0"/>
                    </a:p>
                  </a:txBody>
                  <a:tcPr/>
                </a:tc>
              </a:tr>
              <a:tr h="417812">
                <a:tc>
                  <a:txBody>
                    <a:bodyPr/>
                    <a:lstStyle/>
                    <a:p>
                      <a:pPr algn="ctr"/>
                      <a:r>
                        <a:rPr lang="en-US" dirty="0" smtClean="0"/>
                        <a:t>A</a:t>
                      </a:r>
                      <a:endParaRPr lang="en-US" dirty="0"/>
                    </a:p>
                  </a:txBody>
                  <a:tcPr/>
                </a:tc>
                <a:tc>
                  <a:txBody>
                    <a:bodyPr/>
                    <a:lstStyle/>
                    <a:p>
                      <a:r>
                        <a:rPr lang="en-US" dirty="0" smtClean="0"/>
                        <a:t>1GHz</a:t>
                      </a:r>
                      <a:endParaRPr lang="en-US" dirty="0"/>
                    </a:p>
                  </a:txBody>
                  <a:tcPr/>
                </a:tc>
                <a:tc>
                  <a:txBody>
                    <a:bodyPr/>
                    <a:lstStyle/>
                    <a:p>
                      <a:r>
                        <a:rPr lang="en-US" dirty="0" smtClean="0"/>
                        <a:t>2</a:t>
                      </a:r>
                      <a:endParaRPr lang="en-US" dirty="0"/>
                    </a:p>
                  </a:txBody>
                  <a:tcPr/>
                </a:tc>
                <a:tc>
                  <a:txBody>
                    <a:bodyPr/>
                    <a:lstStyle/>
                    <a:p>
                      <a:r>
                        <a:rPr lang="en-US" dirty="0" smtClean="0"/>
                        <a:t>1000</a:t>
                      </a:r>
                      <a:endParaRPr lang="en-US" dirty="0"/>
                    </a:p>
                  </a:txBody>
                  <a:tcPr/>
                </a:tc>
              </a:tr>
              <a:tr h="417812">
                <a:tc>
                  <a:txBody>
                    <a:bodyPr/>
                    <a:lstStyle/>
                    <a:p>
                      <a:pPr algn="ctr"/>
                      <a:r>
                        <a:rPr lang="en-US" dirty="0" smtClean="0"/>
                        <a:t>B</a:t>
                      </a:r>
                      <a:endParaRPr lang="en-US" dirty="0"/>
                    </a:p>
                  </a:txBody>
                  <a:tcPr/>
                </a:tc>
                <a:tc>
                  <a:txBody>
                    <a:bodyPr/>
                    <a:lstStyle/>
                    <a:p>
                      <a:r>
                        <a:rPr lang="en-US" dirty="0" smtClean="0"/>
                        <a:t>2GHz</a:t>
                      </a:r>
                      <a:endParaRPr lang="en-US" dirty="0"/>
                    </a:p>
                  </a:txBody>
                  <a:tcPr/>
                </a:tc>
                <a:tc>
                  <a:txBody>
                    <a:bodyPr/>
                    <a:lstStyle/>
                    <a:p>
                      <a:r>
                        <a:rPr lang="en-US" dirty="0" smtClean="0"/>
                        <a:t>5</a:t>
                      </a:r>
                      <a:endParaRPr lang="en-US" dirty="0"/>
                    </a:p>
                  </a:txBody>
                  <a:tcPr/>
                </a:tc>
                <a:tc>
                  <a:txBody>
                    <a:bodyPr/>
                    <a:lstStyle/>
                    <a:p>
                      <a:r>
                        <a:rPr lang="en-US" dirty="0" smtClean="0"/>
                        <a:t>800</a:t>
                      </a:r>
                      <a:endParaRPr lang="en-US" dirty="0"/>
                    </a:p>
                  </a:txBody>
                  <a:tcPr/>
                </a:tc>
              </a:tr>
              <a:tr h="417812">
                <a:tc>
                  <a:txBody>
                    <a:bodyPr/>
                    <a:lstStyle/>
                    <a:p>
                      <a:pPr algn="ctr"/>
                      <a:r>
                        <a:rPr lang="en-US" dirty="0" smtClean="0"/>
                        <a:t>C</a:t>
                      </a:r>
                      <a:endParaRPr lang="en-US" dirty="0"/>
                    </a:p>
                  </a:txBody>
                  <a:tcPr/>
                </a:tc>
                <a:tc>
                  <a:txBody>
                    <a:bodyPr/>
                    <a:lstStyle/>
                    <a:p>
                      <a:r>
                        <a:rPr lang="en-US" dirty="0" smtClean="0"/>
                        <a:t>500MHz</a:t>
                      </a:r>
                      <a:endParaRPr lang="en-US" dirty="0"/>
                    </a:p>
                  </a:txBody>
                  <a:tcPr/>
                </a:tc>
                <a:tc>
                  <a:txBody>
                    <a:bodyPr/>
                    <a:lstStyle/>
                    <a:p>
                      <a:r>
                        <a:rPr lang="en-US" dirty="0" smtClean="0"/>
                        <a:t>1.25</a:t>
                      </a:r>
                      <a:endParaRPr lang="en-US" dirty="0"/>
                    </a:p>
                  </a:txBody>
                  <a:tcPr/>
                </a:tc>
                <a:tc>
                  <a:txBody>
                    <a:bodyPr/>
                    <a:lstStyle/>
                    <a:p>
                      <a:r>
                        <a:rPr lang="en-US" dirty="0" smtClean="0"/>
                        <a:t>400</a:t>
                      </a:r>
                      <a:endParaRPr lang="en-US" dirty="0"/>
                    </a:p>
                  </a:txBody>
                  <a:tcPr/>
                </a:tc>
              </a:tr>
              <a:tr h="417812">
                <a:tc>
                  <a:txBody>
                    <a:bodyPr/>
                    <a:lstStyle/>
                    <a:p>
                      <a:pPr algn="ctr"/>
                      <a:r>
                        <a:rPr lang="en-US" dirty="0" smtClean="0"/>
                        <a:t>D</a:t>
                      </a:r>
                      <a:endParaRPr lang="en-US" dirty="0"/>
                    </a:p>
                  </a:txBody>
                  <a:tcPr/>
                </a:tc>
                <a:tc>
                  <a:txBody>
                    <a:bodyPr/>
                    <a:lstStyle/>
                    <a:p>
                      <a:r>
                        <a:rPr lang="en-US" dirty="0" smtClean="0"/>
                        <a:t>5GHz</a:t>
                      </a:r>
                      <a:endParaRPr lang="en-US" dirty="0"/>
                    </a:p>
                  </a:txBody>
                  <a:tcPr/>
                </a:tc>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and Benchmark</a:t>
            </a:r>
            <a:endParaRPr lang="en-US" dirty="0"/>
          </a:p>
        </p:txBody>
      </p:sp>
      <p:sp>
        <p:nvSpPr>
          <p:cNvPr id="3" name="Content Placeholder 2"/>
          <p:cNvSpPr>
            <a:spLocks noGrp="1"/>
          </p:cNvSpPr>
          <p:nvPr>
            <p:ph idx="1"/>
          </p:nvPr>
        </p:nvSpPr>
        <p:spPr>
          <a:xfrm>
            <a:off x="266700" y="1600200"/>
            <a:ext cx="8420100" cy="4525963"/>
          </a:xfrm>
        </p:spPr>
        <p:txBody>
          <a:bodyPr>
            <a:normAutofit/>
          </a:bodyPr>
          <a:lstStyle/>
          <a:p>
            <a:r>
              <a:rPr lang="en-US" i="1" dirty="0" smtClean="0"/>
              <a:t>Workload</a:t>
            </a:r>
            <a:r>
              <a:rPr lang="en-US" i="1" dirty="0" smtClean="0">
                <a:solidFill>
                  <a:srgbClr val="000000"/>
                </a:solidFill>
              </a:rPr>
              <a:t>:</a:t>
            </a:r>
            <a:r>
              <a:rPr lang="en-US" i="1" dirty="0" smtClean="0">
                <a:solidFill>
                  <a:srgbClr val="3366FF"/>
                </a:solidFill>
              </a:rPr>
              <a:t> </a:t>
            </a:r>
            <a:r>
              <a:rPr lang="en-US" dirty="0" smtClean="0"/>
              <a:t>Set of programs run on a computer </a:t>
            </a:r>
          </a:p>
          <a:p>
            <a:pPr lvl="1"/>
            <a:r>
              <a:rPr lang="en-US" dirty="0" smtClean="0"/>
              <a:t>Actual collection of applications run or made from real programs to approximate such a mix </a:t>
            </a:r>
          </a:p>
          <a:p>
            <a:pPr lvl="1"/>
            <a:r>
              <a:rPr lang="en-US" dirty="0" smtClean="0"/>
              <a:t>Specifies programs, inputs, and relative frequencies</a:t>
            </a:r>
          </a:p>
          <a:p>
            <a:r>
              <a:rPr lang="en-US" i="1" dirty="0" smtClean="0">
                <a:solidFill>
                  <a:srgbClr val="000000"/>
                </a:solidFill>
              </a:rPr>
              <a:t>Benchmark: </a:t>
            </a:r>
            <a:r>
              <a:rPr lang="en-US" dirty="0" smtClean="0"/>
              <a:t>Program selected for use in comparing computer performance</a:t>
            </a:r>
          </a:p>
          <a:p>
            <a:pPr lvl="1"/>
            <a:r>
              <a:rPr lang="en-US" dirty="0" smtClean="0"/>
              <a:t>Benchmarks form a workload</a:t>
            </a:r>
          </a:p>
          <a:p>
            <a:pPr lvl="1"/>
            <a:r>
              <a:rPr lang="en-US" dirty="0" smtClean="0"/>
              <a:t>Usually standardized so that many use them</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14</a:t>
            </a:fld>
            <a:endParaRPr lang="en-US"/>
          </a:p>
        </p:txBody>
      </p:sp>
    </p:spTree>
    <p:extLst>
      <p:ext uri="{BB962C8B-B14F-4D97-AF65-F5344CB8AC3E}">
        <p14:creationId xmlns:p14="http://schemas.microsoft.com/office/powerpoint/2010/main" val="23001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57" y="274638"/>
            <a:ext cx="8813365" cy="1143000"/>
          </a:xfrm>
        </p:spPr>
        <p:txBody>
          <a:bodyPr>
            <a:normAutofit fontScale="90000"/>
          </a:bodyPr>
          <a:lstStyle/>
          <a:p>
            <a:r>
              <a:rPr lang="en-US" dirty="0" smtClean="0"/>
              <a:t>SPEC </a:t>
            </a:r>
            <a:br>
              <a:rPr lang="en-US" dirty="0" smtClean="0"/>
            </a:br>
            <a:r>
              <a:rPr lang="en-US" sz="4000" dirty="0" smtClean="0"/>
              <a:t>(System Performance Evaluation Cooperative)</a:t>
            </a:r>
            <a:endParaRPr lang="en-US" sz="4000" b="1" dirty="0"/>
          </a:p>
        </p:txBody>
      </p:sp>
      <p:sp>
        <p:nvSpPr>
          <p:cNvPr id="3" name="Content Placeholder 2"/>
          <p:cNvSpPr>
            <a:spLocks noGrp="1"/>
          </p:cNvSpPr>
          <p:nvPr>
            <p:ph idx="1"/>
          </p:nvPr>
        </p:nvSpPr>
        <p:spPr/>
        <p:txBody>
          <a:bodyPr>
            <a:normAutofit lnSpcReduction="10000"/>
          </a:bodyPr>
          <a:lstStyle/>
          <a:p>
            <a:r>
              <a:rPr lang="en-US" dirty="0" smtClean="0"/>
              <a:t>Computer Vendor cooperative for benchmarks, started in 1989</a:t>
            </a:r>
          </a:p>
          <a:p>
            <a:r>
              <a:rPr lang="en-US" dirty="0" smtClean="0"/>
              <a:t>SPECCPU2006</a:t>
            </a:r>
          </a:p>
          <a:p>
            <a:pPr lvl="1"/>
            <a:r>
              <a:rPr lang="en-US" dirty="0" smtClean="0"/>
              <a:t>12 Integer Programs</a:t>
            </a:r>
          </a:p>
          <a:p>
            <a:pPr lvl="1"/>
            <a:r>
              <a:rPr lang="en-US" dirty="0" smtClean="0"/>
              <a:t>17 Floating-Point Programs</a:t>
            </a:r>
          </a:p>
          <a:p>
            <a:r>
              <a:rPr lang="en-US" dirty="0" smtClean="0"/>
              <a:t>Often turn into number where bigger is faster</a:t>
            </a:r>
          </a:p>
          <a:p>
            <a:r>
              <a:rPr lang="en-US" i="1" dirty="0" err="1" smtClean="0">
                <a:solidFill>
                  <a:srgbClr val="000000"/>
                </a:solidFill>
              </a:rPr>
              <a:t>SPECratio</a:t>
            </a:r>
            <a:r>
              <a:rPr lang="en-US" dirty="0" smtClean="0">
                <a:solidFill>
                  <a:srgbClr val="000000"/>
                </a:solidFill>
              </a:rPr>
              <a:t>: </a:t>
            </a:r>
            <a:r>
              <a:rPr lang="en-US" dirty="0" smtClean="0"/>
              <a:t>reference execution time on old reference computer divide by execution time on new computer to get an effective speed-up</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190947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0"/>
            <a:ext cx="8229600" cy="901700"/>
          </a:xfrm>
        </p:spPr>
        <p:txBody>
          <a:bodyPr/>
          <a:lstStyle/>
          <a:p>
            <a:r>
              <a:rPr lang="en-US" dirty="0" smtClean="0"/>
              <a:t>SPECINT2006 on AMD Barcelona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98313274"/>
              </p:ext>
            </p:extLst>
          </p:nvPr>
        </p:nvGraphicFramePr>
        <p:xfrm>
          <a:off x="176169" y="882313"/>
          <a:ext cx="8790031" cy="5848213"/>
        </p:xfrm>
        <a:graphic>
          <a:graphicData uri="http://schemas.openxmlformats.org/drawingml/2006/table">
            <a:tbl>
              <a:tblPr firstRow="1" bandRow="1">
                <a:tableStyleId>{5C22544A-7EE6-4342-B048-85BDC9FD1C3A}</a:tableStyleId>
              </a:tblPr>
              <a:tblGrid>
                <a:gridCol w="2389231"/>
                <a:gridCol w="1282700"/>
                <a:gridCol w="698500"/>
                <a:gridCol w="1257300"/>
                <a:gridCol w="1181100"/>
                <a:gridCol w="1168400"/>
                <a:gridCol w="812800"/>
              </a:tblGrid>
              <a:tr h="622303">
                <a:tc>
                  <a:txBody>
                    <a:bodyPr/>
                    <a:lstStyle/>
                    <a:p>
                      <a:pPr algn="ctr" fontAlgn="b"/>
                      <a:r>
                        <a:rPr lang="en-US" sz="2000" b="0" i="0" u="none" strike="noStrike" dirty="0" smtClean="0">
                          <a:latin typeface="Verdana"/>
                        </a:rPr>
                        <a:t>Description</a:t>
                      </a:r>
                      <a:endParaRPr lang="en-US" sz="2000" b="0" i="0" u="none" strike="noStrike" dirty="0">
                        <a:latin typeface="Verdana"/>
                      </a:endParaRPr>
                    </a:p>
                  </a:txBody>
                  <a:tcPr marL="12700" marR="12700" marT="12700" marB="0" anchor="ctr"/>
                </a:tc>
                <a:tc>
                  <a:txBody>
                    <a:bodyPr/>
                    <a:lstStyle/>
                    <a:p>
                      <a:pPr algn="ctr" fontAlgn="b"/>
                      <a:r>
                        <a:rPr lang="en-US" sz="2000" b="0" i="0" u="none" strike="noStrike" dirty="0" err="1" smtClean="0">
                          <a:latin typeface="Verdana"/>
                        </a:rPr>
                        <a:t>Instruc-tion</a:t>
                      </a:r>
                      <a:r>
                        <a:rPr lang="en-US" sz="2000" b="0" i="0" u="none" strike="noStrike" baseline="0" dirty="0" smtClean="0">
                          <a:latin typeface="Verdana"/>
                        </a:rPr>
                        <a:t> </a:t>
                      </a:r>
                      <a:r>
                        <a:rPr lang="en-US" sz="2000" b="0" i="0" u="none" strike="noStrike" dirty="0" smtClean="0">
                          <a:latin typeface="Verdana"/>
                        </a:rPr>
                        <a:t>Count </a:t>
                      </a:r>
                      <a:r>
                        <a:rPr lang="en-US" sz="2000" b="0" i="0" u="none" strike="noStrike" dirty="0">
                          <a:latin typeface="Verdana"/>
                        </a:rPr>
                        <a:t>(B)</a:t>
                      </a:r>
                    </a:p>
                  </a:txBody>
                  <a:tcPr marL="12700" marR="12700" marT="12700" marB="0" anchor="ctr"/>
                </a:tc>
                <a:tc>
                  <a:txBody>
                    <a:bodyPr/>
                    <a:lstStyle/>
                    <a:p>
                      <a:pPr algn="ctr" fontAlgn="b"/>
                      <a:r>
                        <a:rPr lang="en-US" sz="2000" b="0" i="0" u="none" strike="noStrike" dirty="0" smtClean="0">
                          <a:latin typeface="Verdana"/>
                        </a:rPr>
                        <a:t>CPI</a:t>
                      </a:r>
                      <a:endParaRPr lang="en-US" sz="2000" b="0" i="0" u="none" strike="noStrike" dirty="0">
                        <a:latin typeface="Verdana"/>
                      </a:endParaRPr>
                    </a:p>
                  </a:txBody>
                  <a:tcPr marL="12700" marR="12700" marT="12700" marB="0" anchor="ctr"/>
                </a:tc>
                <a:tc>
                  <a:txBody>
                    <a:bodyPr/>
                    <a:lstStyle/>
                    <a:p>
                      <a:pPr algn="ctr" fontAlgn="b"/>
                      <a:r>
                        <a:rPr lang="en-US" sz="2000" b="0" i="0" u="none" strike="noStrike" dirty="0" smtClean="0">
                          <a:latin typeface="Verdana"/>
                        </a:rPr>
                        <a:t>Clock cycle time </a:t>
                      </a:r>
                      <a:r>
                        <a:rPr lang="en-US" sz="2000" b="0" i="0" u="none" strike="noStrike" dirty="0">
                          <a:latin typeface="Verdana"/>
                        </a:rPr>
                        <a:t>(</a:t>
                      </a:r>
                      <a:r>
                        <a:rPr lang="en-US" sz="2000" b="0" i="0" u="none" strike="noStrike" dirty="0" err="1">
                          <a:latin typeface="Verdana"/>
                        </a:rPr>
                        <a:t>ps</a:t>
                      </a:r>
                      <a:r>
                        <a:rPr lang="en-US" sz="2000" b="0" i="0" u="none" strike="noStrike" dirty="0">
                          <a:latin typeface="Verdana"/>
                        </a:rPr>
                        <a:t>)</a:t>
                      </a:r>
                    </a:p>
                  </a:txBody>
                  <a:tcPr marL="12700" marR="12700" marT="12700" marB="0" anchor="ctr"/>
                </a:tc>
                <a:tc>
                  <a:txBody>
                    <a:bodyPr/>
                    <a:lstStyle/>
                    <a:p>
                      <a:pPr algn="ctr" fontAlgn="b"/>
                      <a:r>
                        <a:rPr lang="en-US" sz="2000" b="0" i="0" u="none" strike="noStrike" dirty="0" err="1" smtClean="0">
                          <a:latin typeface="Verdana"/>
                        </a:rPr>
                        <a:t>Execu-tion</a:t>
                      </a:r>
                      <a:r>
                        <a:rPr lang="en-US" sz="2000" b="0" i="0" u="none" strike="noStrike" dirty="0" smtClean="0">
                          <a:latin typeface="Verdana"/>
                        </a:rPr>
                        <a:t> Time </a:t>
                      </a:r>
                      <a:r>
                        <a:rPr lang="en-US" sz="2000" b="0" i="0" u="none" strike="noStrike" dirty="0">
                          <a:latin typeface="Verdana"/>
                        </a:rPr>
                        <a:t>(</a:t>
                      </a:r>
                      <a:r>
                        <a:rPr lang="en-US" sz="2000" b="0" i="0" u="none" strike="noStrike" dirty="0" err="1">
                          <a:latin typeface="Verdana"/>
                        </a:rPr>
                        <a:t>s</a:t>
                      </a:r>
                      <a:r>
                        <a:rPr lang="en-US" sz="2000" b="0" i="0" u="none" strike="noStrike" dirty="0">
                          <a:latin typeface="Verdana"/>
                        </a:rPr>
                        <a:t>)</a:t>
                      </a:r>
                    </a:p>
                  </a:txBody>
                  <a:tcPr marL="12700" marR="12700" marT="12700" marB="0" anchor="ctr"/>
                </a:tc>
                <a:tc>
                  <a:txBody>
                    <a:bodyPr/>
                    <a:lstStyle/>
                    <a:p>
                      <a:pPr algn="ctr" fontAlgn="b"/>
                      <a:r>
                        <a:rPr lang="en-US" sz="2000" b="0" i="0" u="none" strike="noStrike" dirty="0" smtClean="0">
                          <a:latin typeface="Verdana"/>
                        </a:rPr>
                        <a:t>Refer-</a:t>
                      </a:r>
                      <a:r>
                        <a:rPr lang="en-US" sz="2000" b="0" i="0" u="none" strike="noStrike" dirty="0" err="1" smtClean="0">
                          <a:latin typeface="Verdana"/>
                        </a:rPr>
                        <a:t>ence</a:t>
                      </a:r>
                      <a:r>
                        <a:rPr lang="en-US" sz="2000" b="0" i="0" u="none" strike="noStrike" dirty="0" smtClean="0">
                          <a:latin typeface="Verdana"/>
                        </a:rPr>
                        <a:t> Time </a:t>
                      </a:r>
                      <a:r>
                        <a:rPr lang="en-US" sz="2000" b="0" i="0" u="none" strike="noStrike" dirty="0">
                          <a:latin typeface="Verdana"/>
                        </a:rPr>
                        <a:t>(</a:t>
                      </a:r>
                      <a:r>
                        <a:rPr lang="en-US" sz="2000" b="0" i="0" u="none" strike="noStrike" dirty="0" err="1">
                          <a:latin typeface="Verdana"/>
                        </a:rPr>
                        <a:t>s</a:t>
                      </a:r>
                      <a:r>
                        <a:rPr lang="en-US" sz="2000" b="0" i="0" u="none" strike="noStrike" dirty="0">
                          <a:latin typeface="Verdana"/>
                        </a:rPr>
                        <a:t>)</a:t>
                      </a:r>
                    </a:p>
                  </a:txBody>
                  <a:tcPr marL="12700" marR="12700" marT="12700" marB="0" anchor="ctr"/>
                </a:tc>
                <a:tc>
                  <a:txBody>
                    <a:bodyPr/>
                    <a:lstStyle/>
                    <a:p>
                      <a:pPr algn="ctr" fontAlgn="b"/>
                      <a:r>
                        <a:rPr lang="en-US" sz="2000" b="0" i="0" u="none" strike="noStrike" dirty="0" smtClean="0">
                          <a:latin typeface="Verdana"/>
                        </a:rPr>
                        <a:t>SPEC-ratio</a:t>
                      </a:r>
                      <a:endParaRPr lang="en-US" sz="2000" b="0" i="0" u="none" strike="noStrike" dirty="0">
                        <a:latin typeface="Verdana"/>
                      </a:endParaRPr>
                    </a:p>
                  </a:txBody>
                  <a:tcPr marL="12700" marR="12700" marT="12700" marB="0" anchor="ctr"/>
                </a:tc>
              </a:tr>
              <a:tr h="388778">
                <a:tc>
                  <a:txBody>
                    <a:bodyPr/>
                    <a:lstStyle/>
                    <a:p>
                      <a:pPr algn="l" fontAlgn="b"/>
                      <a:r>
                        <a:rPr lang="en-US" sz="1400" b="0" i="0" u="none" strike="noStrike" dirty="0">
                          <a:latin typeface="Verdana"/>
                        </a:rPr>
                        <a:t>Interpreted string processing</a:t>
                      </a:r>
                    </a:p>
                  </a:txBody>
                  <a:tcPr marL="12700" marR="12700" marT="12700" marB="0" anchor="b"/>
                </a:tc>
                <a:tc>
                  <a:txBody>
                    <a:bodyPr/>
                    <a:lstStyle/>
                    <a:p>
                      <a:pPr algn="r" fontAlgn="b"/>
                      <a:r>
                        <a:rPr lang="en-US" sz="2000" b="0" i="0" u="none" strike="noStrike" dirty="0">
                          <a:latin typeface="Verdana"/>
                        </a:rPr>
                        <a:t>2,118</a:t>
                      </a:r>
                    </a:p>
                  </a:txBody>
                  <a:tcPr marL="12700" marR="12700" marT="12700" marB="0" anchor="b"/>
                </a:tc>
                <a:tc>
                  <a:txBody>
                    <a:bodyPr/>
                    <a:lstStyle/>
                    <a:p>
                      <a:pPr algn="r" fontAlgn="b"/>
                      <a:r>
                        <a:rPr lang="en-US" sz="2000" b="0" i="0" u="none" strike="noStrike" dirty="0">
                          <a:latin typeface="Verdana"/>
                        </a:rPr>
                        <a:t>0.75</a:t>
                      </a: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a:latin typeface="Verdana"/>
                        </a:rPr>
                        <a:t>637</a:t>
                      </a:r>
                    </a:p>
                  </a:txBody>
                  <a:tcPr marL="12700" marR="12700" marT="12700" marB="0" anchor="b"/>
                </a:tc>
                <a:tc>
                  <a:txBody>
                    <a:bodyPr/>
                    <a:lstStyle/>
                    <a:p>
                      <a:pPr algn="r" fontAlgn="b"/>
                      <a:r>
                        <a:rPr lang="en-US" sz="2000" b="0" i="0" u="none" strike="noStrike">
                          <a:latin typeface="Verdana"/>
                        </a:rPr>
                        <a:t>9,770</a:t>
                      </a:r>
                    </a:p>
                  </a:txBody>
                  <a:tcPr marL="12700" marR="12700" marT="12700" marB="0" anchor="b"/>
                </a:tc>
                <a:tc>
                  <a:txBody>
                    <a:bodyPr/>
                    <a:lstStyle/>
                    <a:p>
                      <a:pPr algn="r" fontAlgn="b"/>
                      <a:r>
                        <a:rPr lang="en-US" sz="2000" b="0" i="0" u="none" strike="noStrike">
                          <a:latin typeface="Verdana"/>
                        </a:rPr>
                        <a:t>15.3</a:t>
                      </a:r>
                    </a:p>
                  </a:txBody>
                  <a:tcPr marL="12700" marR="12700" marT="12700" marB="0" anchor="b"/>
                </a:tc>
              </a:tr>
              <a:tr h="388778">
                <a:tc>
                  <a:txBody>
                    <a:bodyPr/>
                    <a:lstStyle/>
                    <a:p>
                      <a:pPr algn="l" fontAlgn="b"/>
                      <a:r>
                        <a:rPr lang="en-US" sz="1400" b="0" i="0" u="none" strike="noStrike" dirty="0">
                          <a:latin typeface="Verdana"/>
                        </a:rPr>
                        <a:t>Block-sorting compression</a:t>
                      </a:r>
                    </a:p>
                  </a:txBody>
                  <a:tcPr marL="12700" marR="12700" marT="12700" marB="0" anchor="b"/>
                </a:tc>
                <a:tc>
                  <a:txBody>
                    <a:bodyPr/>
                    <a:lstStyle/>
                    <a:p>
                      <a:pPr algn="r" fontAlgn="b"/>
                      <a:r>
                        <a:rPr lang="en-US" sz="2000" b="0" i="0" u="none" strike="noStrike">
                          <a:latin typeface="Verdana"/>
                        </a:rPr>
                        <a:t>2,389</a:t>
                      </a:r>
                    </a:p>
                  </a:txBody>
                  <a:tcPr marL="12700" marR="12700" marT="12700" marB="0" anchor="b"/>
                </a:tc>
                <a:tc>
                  <a:txBody>
                    <a:bodyPr/>
                    <a:lstStyle/>
                    <a:p>
                      <a:pPr algn="r" fontAlgn="b"/>
                      <a:r>
                        <a:rPr lang="en-US" sz="2000" b="0" i="0" u="none" strike="noStrike">
                          <a:latin typeface="Verdana"/>
                        </a:rPr>
                        <a:t>0.85</a:t>
                      </a: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a:latin typeface="Verdana"/>
                        </a:rPr>
                        <a:t>817</a:t>
                      </a:r>
                    </a:p>
                  </a:txBody>
                  <a:tcPr marL="12700" marR="12700" marT="12700" marB="0" anchor="b"/>
                </a:tc>
                <a:tc>
                  <a:txBody>
                    <a:bodyPr/>
                    <a:lstStyle/>
                    <a:p>
                      <a:pPr algn="r" fontAlgn="b"/>
                      <a:r>
                        <a:rPr lang="en-US" sz="2000" b="0" i="0" u="none" strike="noStrike" dirty="0">
                          <a:latin typeface="Verdana"/>
                        </a:rPr>
                        <a:t>9,650</a:t>
                      </a:r>
                    </a:p>
                  </a:txBody>
                  <a:tcPr marL="12700" marR="12700" marT="12700" marB="0" anchor="b"/>
                </a:tc>
                <a:tc>
                  <a:txBody>
                    <a:bodyPr/>
                    <a:lstStyle/>
                    <a:p>
                      <a:pPr algn="r" fontAlgn="b"/>
                      <a:r>
                        <a:rPr lang="en-US" sz="2000" b="0" i="0" u="none" strike="noStrike">
                          <a:latin typeface="Verdana"/>
                        </a:rPr>
                        <a:t>11.8</a:t>
                      </a:r>
                    </a:p>
                  </a:txBody>
                  <a:tcPr marL="12700" marR="12700" marT="12700" marB="0" anchor="b"/>
                </a:tc>
              </a:tr>
              <a:tr h="388778">
                <a:tc>
                  <a:txBody>
                    <a:bodyPr/>
                    <a:lstStyle/>
                    <a:p>
                      <a:pPr algn="l" fontAlgn="b"/>
                      <a:r>
                        <a:rPr lang="en-US" sz="1400" b="0" i="0" u="none" strike="noStrike" dirty="0">
                          <a:latin typeface="Verdana"/>
                        </a:rPr>
                        <a:t>GNU C compiler</a:t>
                      </a:r>
                    </a:p>
                  </a:txBody>
                  <a:tcPr marL="12700" marR="12700" marT="12700" marB="0" anchor="b"/>
                </a:tc>
                <a:tc>
                  <a:txBody>
                    <a:bodyPr/>
                    <a:lstStyle/>
                    <a:p>
                      <a:pPr algn="r" fontAlgn="b"/>
                      <a:r>
                        <a:rPr lang="en-US" sz="2000" b="0" i="0" u="none" strike="noStrike">
                          <a:latin typeface="Verdana"/>
                        </a:rPr>
                        <a:t>1,050</a:t>
                      </a:r>
                    </a:p>
                  </a:txBody>
                  <a:tcPr marL="12700" marR="12700" marT="12700" marB="0" anchor="b"/>
                </a:tc>
                <a:tc>
                  <a:txBody>
                    <a:bodyPr/>
                    <a:lstStyle/>
                    <a:p>
                      <a:pPr algn="r" fontAlgn="b"/>
                      <a:r>
                        <a:rPr lang="en-US" sz="2000" b="0" i="0" u="none" strike="noStrike">
                          <a:latin typeface="Verdana"/>
                        </a:rPr>
                        <a:t>1.72</a:t>
                      </a: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a:latin typeface="Verdana"/>
                        </a:rPr>
                        <a:t>724</a:t>
                      </a:r>
                    </a:p>
                  </a:txBody>
                  <a:tcPr marL="12700" marR="12700" marT="12700" marB="0" anchor="b"/>
                </a:tc>
                <a:tc>
                  <a:txBody>
                    <a:bodyPr/>
                    <a:lstStyle/>
                    <a:p>
                      <a:pPr algn="r" fontAlgn="b"/>
                      <a:r>
                        <a:rPr lang="en-US" sz="2000" b="0" i="0" u="none" strike="noStrike" dirty="0">
                          <a:latin typeface="Verdana"/>
                        </a:rPr>
                        <a:t>8,050</a:t>
                      </a:r>
                    </a:p>
                  </a:txBody>
                  <a:tcPr marL="12700" marR="12700" marT="12700" marB="0" anchor="b"/>
                </a:tc>
                <a:tc>
                  <a:txBody>
                    <a:bodyPr/>
                    <a:lstStyle/>
                    <a:p>
                      <a:pPr algn="r" fontAlgn="b"/>
                      <a:r>
                        <a:rPr lang="en-US" sz="2000" b="0" i="0" u="none" strike="noStrike">
                          <a:latin typeface="Verdana"/>
                        </a:rPr>
                        <a:t>11.1</a:t>
                      </a:r>
                    </a:p>
                  </a:txBody>
                  <a:tcPr marL="12700" marR="12700" marT="12700" marB="0" anchor="b"/>
                </a:tc>
              </a:tr>
              <a:tr h="388778">
                <a:tc>
                  <a:txBody>
                    <a:bodyPr/>
                    <a:lstStyle/>
                    <a:p>
                      <a:pPr algn="l" fontAlgn="b"/>
                      <a:r>
                        <a:rPr lang="en-US" sz="1400" b="0" i="0" u="none" strike="noStrike">
                          <a:latin typeface="Verdana"/>
                        </a:rPr>
                        <a:t>Combinatorial optimization</a:t>
                      </a:r>
                    </a:p>
                  </a:txBody>
                  <a:tcPr marL="12700" marR="12700" marT="12700" marB="0" anchor="b"/>
                </a:tc>
                <a:tc>
                  <a:txBody>
                    <a:bodyPr/>
                    <a:lstStyle/>
                    <a:p>
                      <a:pPr algn="r" fontAlgn="b"/>
                      <a:r>
                        <a:rPr lang="en-US" sz="2000" b="0" i="0" u="none" strike="noStrike" dirty="0">
                          <a:latin typeface="Verdana"/>
                        </a:rPr>
                        <a:t>336</a:t>
                      </a:r>
                    </a:p>
                  </a:txBody>
                  <a:tcPr marL="12700" marR="12700" marT="12700" marB="0" anchor="b"/>
                </a:tc>
                <a:tc>
                  <a:txBody>
                    <a:bodyPr/>
                    <a:lstStyle/>
                    <a:p>
                      <a:pPr algn="r" fontAlgn="b"/>
                      <a:r>
                        <a:rPr lang="en-US" sz="2000" b="0" i="0" u="none" strike="noStrike" dirty="0" smtClean="0">
                          <a:latin typeface="Verdana"/>
                        </a:rPr>
                        <a:t>10.0</a:t>
                      </a:r>
                      <a:endParaRPr lang="en-US" sz="2000" b="0" i="0" u="none" strike="noStrike" dirty="0">
                        <a:latin typeface="Verdana"/>
                      </a:endParaRP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dirty="0">
                          <a:latin typeface="Verdana"/>
                        </a:rPr>
                        <a:t>1,345</a:t>
                      </a:r>
                    </a:p>
                  </a:txBody>
                  <a:tcPr marL="12700" marR="12700" marT="12700" marB="0" anchor="b"/>
                </a:tc>
                <a:tc>
                  <a:txBody>
                    <a:bodyPr/>
                    <a:lstStyle/>
                    <a:p>
                      <a:pPr algn="r" fontAlgn="b"/>
                      <a:r>
                        <a:rPr lang="en-US" sz="2000" b="0" i="0" u="none" strike="noStrike" dirty="0">
                          <a:latin typeface="Verdana"/>
                        </a:rPr>
                        <a:t>9,120</a:t>
                      </a:r>
                    </a:p>
                  </a:txBody>
                  <a:tcPr marL="12700" marR="12700" marT="12700" marB="0" anchor="b"/>
                </a:tc>
                <a:tc>
                  <a:txBody>
                    <a:bodyPr/>
                    <a:lstStyle/>
                    <a:p>
                      <a:pPr algn="r" fontAlgn="b"/>
                      <a:r>
                        <a:rPr lang="en-US" sz="2000" b="0" i="0" u="none" strike="noStrike">
                          <a:latin typeface="Verdana"/>
                        </a:rPr>
                        <a:t>6.8</a:t>
                      </a:r>
                    </a:p>
                  </a:txBody>
                  <a:tcPr marL="12700" marR="12700" marT="12700" marB="0" anchor="b"/>
                </a:tc>
              </a:tr>
              <a:tr h="388778">
                <a:tc>
                  <a:txBody>
                    <a:bodyPr/>
                    <a:lstStyle/>
                    <a:p>
                      <a:pPr algn="l" fontAlgn="b"/>
                      <a:r>
                        <a:rPr lang="en-US" sz="1400" b="0" i="0" u="none" strike="noStrike" dirty="0">
                          <a:latin typeface="Verdana"/>
                        </a:rPr>
                        <a:t>Go game</a:t>
                      </a:r>
                    </a:p>
                  </a:txBody>
                  <a:tcPr marL="12700" marR="12700" marT="12700" marB="0" anchor="b"/>
                </a:tc>
                <a:tc>
                  <a:txBody>
                    <a:bodyPr/>
                    <a:lstStyle/>
                    <a:p>
                      <a:pPr algn="r" fontAlgn="b"/>
                      <a:r>
                        <a:rPr lang="en-US" sz="2000" b="0" i="0" u="none" strike="noStrike" dirty="0">
                          <a:latin typeface="Verdana"/>
                        </a:rPr>
                        <a:t>1,658</a:t>
                      </a:r>
                    </a:p>
                  </a:txBody>
                  <a:tcPr marL="12700" marR="12700" marT="12700" marB="0" anchor="b"/>
                </a:tc>
                <a:tc>
                  <a:txBody>
                    <a:bodyPr/>
                    <a:lstStyle/>
                    <a:p>
                      <a:pPr algn="r" fontAlgn="b"/>
                      <a:r>
                        <a:rPr lang="en-US" sz="2000" b="0" i="0" u="none" strike="noStrike">
                          <a:latin typeface="Verdana"/>
                        </a:rPr>
                        <a:t>1.09</a:t>
                      </a:r>
                    </a:p>
                  </a:txBody>
                  <a:tcPr marL="12700" marR="12700" marT="12700" marB="0" anchor="b"/>
                </a:tc>
                <a:tc>
                  <a:txBody>
                    <a:bodyPr/>
                    <a:lstStyle/>
                    <a:p>
                      <a:pPr algn="r" fontAlgn="b"/>
                      <a:r>
                        <a:rPr lang="en-US" sz="2000" b="0" i="0" u="none" strike="noStrike">
                          <a:latin typeface="Verdana"/>
                        </a:rPr>
                        <a:t>400</a:t>
                      </a:r>
                    </a:p>
                  </a:txBody>
                  <a:tcPr marL="12700" marR="12700" marT="12700" marB="0" anchor="b"/>
                </a:tc>
                <a:tc>
                  <a:txBody>
                    <a:bodyPr/>
                    <a:lstStyle/>
                    <a:p>
                      <a:pPr algn="r" fontAlgn="b"/>
                      <a:r>
                        <a:rPr lang="en-US" sz="2000" b="0" i="0" u="none" strike="noStrike" dirty="0">
                          <a:latin typeface="Verdana"/>
                        </a:rPr>
                        <a:t>721</a:t>
                      </a:r>
                    </a:p>
                  </a:txBody>
                  <a:tcPr marL="12700" marR="12700" marT="12700" marB="0" anchor="b"/>
                </a:tc>
                <a:tc>
                  <a:txBody>
                    <a:bodyPr/>
                    <a:lstStyle/>
                    <a:p>
                      <a:pPr algn="r" fontAlgn="b"/>
                      <a:r>
                        <a:rPr lang="en-US" sz="2000" b="0" i="0" u="none" strike="noStrike" dirty="0">
                          <a:latin typeface="Verdana"/>
                        </a:rPr>
                        <a:t>10,490</a:t>
                      </a:r>
                    </a:p>
                  </a:txBody>
                  <a:tcPr marL="12700" marR="12700" marT="12700" marB="0" anchor="b"/>
                </a:tc>
                <a:tc>
                  <a:txBody>
                    <a:bodyPr/>
                    <a:lstStyle/>
                    <a:p>
                      <a:pPr algn="r" fontAlgn="b"/>
                      <a:r>
                        <a:rPr lang="en-US" sz="2000" b="0" i="0" u="none" strike="noStrike">
                          <a:latin typeface="Verdana"/>
                        </a:rPr>
                        <a:t>14.6</a:t>
                      </a:r>
                    </a:p>
                  </a:txBody>
                  <a:tcPr marL="12700" marR="12700" marT="12700" marB="0" anchor="b"/>
                </a:tc>
              </a:tr>
              <a:tr h="388778">
                <a:tc>
                  <a:txBody>
                    <a:bodyPr/>
                    <a:lstStyle/>
                    <a:p>
                      <a:pPr algn="l" fontAlgn="b"/>
                      <a:r>
                        <a:rPr lang="en-US" sz="1400" b="0" i="0" u="none" strike="noStrike">
                          <a:latin typeface="Verdana"/>
                        </a:rPr>
                        <a:t>Search gene sequence</a:t>
                      </a:r>
                    </a:p>
                  </a:txBody>
                  <a:tcPr marL="12700" marR="12700" marT="12700" marB="0" anchor="b"/>
                </a:tc>
                <a:tc>
                  <a:txBody>
                    <a:bodyPr/>
                    <a:lstStyle/>
                    <a:p>
                      <a:pPr algn="r" fontAlgn="b"/>
                      <a:r>
                        <a:rPr lang="en-US" sz="2000" b="0" i="0" u="none" strike="noStrike">
                          <a:latin typeface="Verdana"/>
                        </a:rPr>
                        <a:t>2,783</a:t>
                      </a:r>
                    </a:p>
                  </a:txBody>
                  <a:tcPr marL="12700" marR="12700" marT="12700" marB="0" anchor="b"/>
                </a:tc>
                <a:tc>
                  <a:txBody>
                    <a:bodyPr/>
                    <a:lstStyle/>
                    <a:p>
                      <a:pPr algn="r" fontAlgn="b"/>
                      <a:r>
                        <a:rPr lang="en-US" sz="2000" b="0" i="0" u="none" strike="noStrike" dirty="0" smtClean="0">
                          <a:latin typeface="Verdana"/>
                        </a:rPr>
                        <a:t>0.80</a:t>
                      </a:r>
                      <a:endParaRPr lang="en-US" sz="2000" b="0" i="0" u="none" strike="noStrike" dirty="0">
                        <a:latin typeface="Verdana"/>
                      </a:endParaRP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dirty="0">
                          <a:latin typeface="Verdana"/>
                        </a:rPr>
                        <a:t>890</a:t>
                      </a:r>
                    </a:p>
                  </a:txBody>
                  <a:tcPr marL="12700" marR="12700" marT="12700" marB="0" anchor="b"/>
                </a:tc>
                <a:tc>
                  <a:txBody>
                    <a:bodyPr/>
                    <a:lstStyle/>
                    <a:p>
                      <a:pPr algn="r" fontAlgn="b"/>
                      <a:r>
                        <a:rPr lang="en-US" sz="2000" b="0" i="0" u="none" strike="noStrike" dirty="0">
                          <a:latin typeface="Verdana"/>
                        </a:rPr>
                        <a:t>9,330</a:t>
                      </a:r>
                    </a:p>
                  </a:txBody>
                  <a:tcPr marL="12700" marR="12700" marT="12700" marB="0" anchor="b"/>
                </a:tc>
                <a:tc>
                  <a:txBody>
                    <a:bodyPr/>
                    <a:lstStyle/>
                    <a:p>
                      <a:pPr algn="r" fontAlgn="b"/>
                      <a:r>
                        <a:rPr lang="en-US" sz="2000" b="0" i="0" u="none" strike="noStrike">
                          <a:latin typeface="Verdana"/>
                        </a:rPr>
                        <a:t>10.5</a:t>
                      </a:r>
                    </a:p>
                  </a:txBody>
                  <a:tcPr marL="12700" marR="12700" marT="12700" marB="0" anchor="b"/>
                </a:tc>
              </a:tr>
              <a:tr h="388778">
                <a:tc>
                  <a:txBody>
                    <a:bodyPr/>
                    <a:lstStyle/>
                    <a:p>
                      <a:pPr algn="l" fontAlgn="b"/>
                      <a:r>
                        <a:rPr lang="en-US" sz="1400" b="0" i="0" u="none" strike="noStrike" dirty="0">
                          <a:latin typeface="Verdana"/>
                        </a:rPr>
                        <a:t>Chess game</a:t>
                      </a:r>
                    </a:p>
                  </a:txBody>
                  <a:tcPr marL="12700" marR="12700" marT="12700" marB="0" anchor="b"/>
                </a:tc>
                <a:tc>
                  <a:txBody>
                    <a:bodyPr/>
                    <a:lstStyle/>
                    <a:p>
                      <a:pPr algn="r" fontAlgn="b"/>
                      <a:r>
                        <a:rPr lang="en-US" sz="2000" b="0" i="0" u="none" strike="noStrike" dirty="0">
                          <a:latin typeface="Verdana"/>
                        </a:rPr>
                        <a:t>2,176</a:t>
                      </a:r>
                    </a:p>
                  </a:txBody>
                  <a:tcPr marL="12700" marR="12700" marT="12700" marB="0" anchor="b"/>
                </a:tc>
                <a:tc>
                  <a:txBody>
                    <a:bodyPr/>
                    <a:lstStyle/>
                    <a:p>
                      <a:pPr algn="r" fontAlgn="b"/>
                      <a:r>
                        <a:rPr lang="en-US" sz="2000" b="0" i="0" u="none" strike="noStrike" dirty="0">
                          <a:latin typeface="Verdana"/>
                        </a:rPr>
                        <a:t>0.96</a:t>
                      </a:r>
                    </a:p>
                  </a:txBody>
                  <a:tcPr marL="12700" marR="12700" marT="12700" marB="0" anchor="b"/>
                </a:tc>
                <a:tc>
                  <a:txBody>
                    <a:bodyPr/>
                    <a:lstStyle/>
                    <a:p>
                      <a:pPr algn="r" fontAlgn="b"/>
                      <a:r>
                        <a:rPr lang="en-US" sz="2000" b="0" i="0" u="none" strike="noStrike">
                          <a:latin typeface="Verdana"/>
                        </a:rPr>
                        <a:t>400</a:t>
                      </a:r>
                    </a:p>
                  </a:txBody>
                  <a:tcPr marL="12700" marR="12700" marT="12700" marB="0" anchor="b"/>
                </a:tc>
                <a:tc>
                  <a:txBody>
                    <a:bodyPr/>
                    <a:lstStyle/>
                    <a:p>
                      <a:pPr algn="r" fontAlgn="b"/>
                      <a:r>
                        <a:rPr lang="en-US" sz="2000" b="0" i="0" u="none" strike="noStrike" dirty="0">
                          <a:latin typeface="Verdana"/>
                        </a:rPr>
                        <a:t>837</a:t>
                      </a:r>
                    </a:p>
                  </a:txBody>
                  <a:tcPr marL="12700" marR="12700" marT="12700" marB="0" anchor="b"/>
                </a:tc>
                <a:tc>
                  <a:txBody>
                    <a:bodyPr/>
                    <a:lstStyle/>
                    <a:p>
                      <a:pPr algn="r" fontAlgn="b"/>
                      <a:r>
                        <a:rPr lang="en-US" sz="2000" b="0" i="0" u="none" strike="noStrike" dirty="0">
                          <a:latin typeface="Verdana"/>
                        </a:rPr>
                        <a:t>12,100</a:t>
                      </a:r>
                    </a:p>
                  </a:txBody>
                  <a:tcPr marL="12700" marR="12700" marT="12700" marB="0" anchor="b"/>
                </a:tc>
                <a:tc>
                  <a:txBody>
                    <a:bodyPr/>
                    <a:lstStyle/>
                    <a:p>
                      <a:pPr algn="r" fontAlgn="b"/>
                      <a:r>
                        <a:rPr lang="en-US" sz="2000" b="0" i="0" u="none" strike="noStrike">
                          <a:latin typeface="Verdana"/>
                        </a:rPr>
                        <a:t>14.5</a:t>
                      </a:r>
                    </a:p>
                  </a:txBody>
                  <a:tcPr marL="12700" marR="12700" marT="12700" marB="0" anchor="b"/>
                </a:tc>
              </a:tr>
              <a:tr h="492629">
                <a:tc>
                  <a:txBody>
                    <a:bodyPr/>
                    <a:lstStyle/>
                    <a:p>
                      <a:pPr algn="l" fontAlgn="b"/>
                      <a:r>
                        <a:rPr lang="en-US" sz="1400" b="0" i="0" u="none" strike="noStrike" dirty="0">
                          <a:latin typeface="Verdana"/>
                        </a:rPr>
                        <a:t>Quantum computer simulation</a:t>
                      </a:r>
                    </a:p>
                  </a:txBody>
                  <a:tcPr marL="12700" marR="12700" marT="12700" marB="0" anchor="b"/>
                </a:tc>
                <a:tc>
                  <a:txBody>
                    <a:bodyPr/>
                    <a:lstStyle/>
                    <a:p>
                      <a:pPr algn="r" fontAlgn="b"/>
                      <a:r>
                        <a:rPr lang="en-US" sz="2000" b="0" i="0" u="none" strike="noStrike" dirty="0">
                          <a:latin typeface="Verdana"/>
                        </a:rPr>
                        <a:t>1,623</a:t>
                      </a:r>
                    </a:p>
                  </a:txBody>
                  <a:tcPr marL="12700" marR="12700" marT="12700" marB="0" anchor="b"/>
                </a:tc>
                <a:tc>
                  <a:txBody>
                    <a:bodyPr/>
                    <a:lstStyle/>
                    <a:p>
                      <a:pPr algn="r" fontAlgn="b"/>
                      <a:r>
                        <a:rPr lang="en-US" sz="2000" b="0" i="0" u="none" strike="noStrike" dirty="0">
                          <a:latin typeface="Verdana"/>
                        </a:rPr>
                        <a:t>1.61</a:t>
                      </a:r>
                    </a:p>
                  </a:txBody>
                  <a:tcPr marL="12700" marR="12700" marT="12700" marB="0" anchor="b"/>
                </a:tc>
                <a:tc>
                  <a:txBody>
                    <a:bodyPr/>
                    <a:lstStyle/>
                    <a:p>
                      <a:pPr algn="r" fontAlgn="b"/>
                      <a:r>
                        <a:rPr lang="en-US" sz="2000" b="0" i="0" u="none" strike="noStrike">
                          <a:latin typeface="Verdana"/>
                        </a:rPr>
                        <a:t>400</a:t>
                      </a:r>
                    </a:p>
                  </a:txBody>
                  <a:tcPr marL="12700" marR="12700" marT="12700" marB="0" anchor="b"/>
                </a:tc>
                <a:tc>
                  <a:txBody>
                    <a:bodyPr/>
                    <a:lstStyle/>
                    <a:p>
                      <a:pPr algn="r" fontAlgn="b"/>
                      <a:r>
                        <a:rPr lang="en-US" sz="2000" b="0" i="0" u="none" strike="noStrike">
                          <a:latin typeface="Verdana"/>
                        </a:rPr>
                        <a:t>1,047</a:t>
                      </a:r>
                    </a:p>
                  </a:txBody>
                  <a:tcPr marL="12700" marR="12700" marT="12700" marB="0" anchor="b"/>
                </a:tc>
                <a:tc>
                  <a:txBody>
                    <a:bodyPr/>
                    <a:lstStyle/>
                    <a:p>
                      <a:pPr algn="r" fontAlgn="b"/>
                      <a:r>
                        <a:rPr lang="en-US" sz="2000" b="0" i="0" u="none" strike="noStrike" dirty="0">
                          <a:latin typeface="Verdana"/>
                        </a:rPr>
                        <a:t>20,720</a:t>
                      </a:r>
                    </a:p>
                  </a:txBody>
                  <a:tcPr marL="12700" marR="12700" marT="12700" marB="0" anchor="b"/>
                </a:tc>
                <a:tc>
                  <a:txBody>
                    <a:bodyPr/>
                    <a:lstStyle/>
                    <a:p>
                      <a:pPr algn="r" fontAlgn="b"/>
                      <a:r>
                        <a:rPr lang="en-US" sz="2000" b="0" i="0" u="none" strike="noStrike">
                          <a:latin typeface="Verdana"/>
                        </a:rPr>
                        <a:t>19.8</a:t>
                      </a:r>
                    </a:p>
                  </a:txBody>
                  <a:tcPr marL="12700" marR="12700" marT="12700" marB="0" anchor="b"/>
                </a:tc>
              </a:tr>
              <a:tr h="388778">
                <a:tc>
                  <a:txBody>
                    <a:bodyPr/>
                    <a:lstStyle/>
                    <a:p>
                      <a:pPr algn="l" fontAlgn="b"/>
                      <a:r>
                        <a:rPr lang="en-US" sz="1400" b="0" i="0" u="none" strike="noStrike" dirty="0">
                          <a:latin typeface="Verdana"/>
                        </a:rPr>
                        <a:t>Video compression</a:t>
                      </a:r>
                    </a:p>
                  </a:txBody>
                  <a:tcPr marL="12700" marR="12700" marT="12700" marB="0" anchor="b"/>
                </a:tc>
                <a:tc>
                  <a:txBody>
                    <a:bodyPr/>
                    <a:lstStyle/>
                    <a:p>
                      <a:pPr algn="r" fontAlgn="b"/>
                      <a:r>
                        <a:rPr lang="en-US" sz="2000" b="0" i="0" u="none" strike="noStrike" dirty="0">
                          <a:latin typeface="Verdana"/>
                        </a:rPr>
                        <a:t>3,102</a:t>
                      </a:r>
                    </a:p>
                  </a:txBody>
                  <a:tcPr marL="12700" marR="12700" marT="12700" marB="0" anchor="b"/>
                </a:tc>
                <a:tc>
                  <a:txBody>
                    <a:bodyPr/>
                    <a:lstStyle/>
                    <a:p>
                      <a:pPr algn="r" fontAlgn="b"/>
                      <a:r>
                        <a:rPr lang="en-US" sz="2000" b="0" i="0" u="none" strike="noStrike" dirty="0" smtClean="0">
                          <a:latin typeface="Verdana"/>
                        </a:rPr>
                        <a:t>0.80</a:t>
                      </a:r>
                      <a:endParaRPr lang="en-US" sz="2000" b="0" i="0" u="none" strike="noStrike" dirty="0">
                        <a:latin typeface="Verdana"/>
                      </a:endParaRPr>
                    </a:p>
                  </a:txBody>
                  <a:tcPr marL="12700" marR="12700" marT="12700" marB="0" anchor="b"/>
                </a:tc>
                <a:tc>
                  <a:txBody>
                    <a:bodyPr/>
                    <a:lstStyle/>
                    <a:p>
                      <a:pPr algn="r" fontAlgn="b"/>
                      <a:r>
                        <a:rPr lang="en-US" sz="2000" b="0" i="0" u="none" strike="noStrike">
                          <a:latin typeface="Verdana"/>
                        </a:rPr>
                        <a:t>400</a:t>
                      </a:r>
                    </a:p>
                  </a:txBody>
                  <a:tcPr marL="12700" marR="12700" marT="12700" marB="0" anchor="b"/>
                </a:tc>
                <a:tc>
                  <a:txBody>
                    <a:bodyPr/>
                    <a:lstStyle/>
                    <a:p>
                      <a:pPr algn="r" fontAlgn="b"/>
                      <a:r>
                        <a:rPr lang="en-US" sz="2000" b="0" i="0" u="none" strike="noStrike" dirty="0">
                          <a:latin typeface="Verdana"/>
                        </a:rPr>
                        <a:t>993</a:t>
                      </a:r>
                    </a:p>
                  </a:txBody>
                  <a:tcPr marL="12700" marR="12700" marT="12700" marB="0" anchor="b"/>
                </a:tc>
                <a:tc>
                  <a:txBody>
                    <a:bodyPr/>
                    <a:lstStyle/>
                    <a:p>
                      <a:pPr algn="r" fontAlgn="b"/>
                      <a:r>
                        <a:rPr lang="en-US" sz="2000" b="0" i="0" u="none" strike="noStrike" dirty="0">
                          <a:latin typeface="Verdana"/>
                        </a:rPr>
                        <a:t>22,130</a:t>
                      </a:r>
                    </a:p>
                  </a:txBody>
                  <a:tcPr marL="12700" marR="12700" marT="12700" marB="0" anchor="b"/>
                </a:tc>
                <a:tc>
                  <a:txBody>
                    <a:bodyPr/>
                    <a:lstStyle/>
                    <a:p>
                      <a:pPr algn="r" fontAlgn="b"/>
                      <a:r>
                        <a:rPr lang="en-US" sz="2000" b="0" i="0" u="none" strike="noStrike">
                          <a:latin typeface="Verdana"/>
                        </a:rPr>
                        <a:t>22.3</a:t>
                      </a:r>
                    </a:p>
                  </a:txBody>
                  <a:tcPr marL="12700" marR="12700" marT="12700" marB="0" anchor="b"/>
                </a:tc>
              </a:tr>
              <a:tr h="388778">
                <a:tc>
                  <a:txBody>
                    <a:bodyPr/>
                    <a:lstStyle/>
                    <a:p>
                      <a:pPr algn="l" fontAlgn="b"/>
                      <a:r>
                        <a:rPr lang="en-US" sz="1400" b="0" i="0" u="none" strike="noStrike" dirty="0">
                          <a:latin typeface="Verdana"/>
                        </a:rPr>
                        <a:t>Discrete event simulation library</a:t>
                      </a:r>
                    </a:p>
                  </a:txBody>
                  <a:tcPr marL="12700" marR="12700" marT="12700" marB="0" anchor="b"/>
                </a:tc>
                <a:tc>
                  <a:txBody>
                    <a:bodyPr/>
                    <a:lstStyle/>
                    <a:p>
                      <a:pPr algn="r" fontAlgn="b"/>
                      <a:r>
                        <a:rPr lang="en-US" sz="2000" b="0" i="0" u="none" strike="noStrike" dirty="0">
                          <a:latin typeface="Verdana"/>
                        </a:rPr>
                        <a:t>587</a:t>
                      </a:r>
                    </a:p>
                  </a:txBody>
                  <a:tcPr marL="12700" marR="12700" marT="12700" marB="0" anchor="b"/>
                </a:tc>
                <a:tc>
                  <a:txBody>
                    <a:bodyPr/>
                    <a:lstStyle/>
                    <a:p>
                      <a:pPr algn="r" fontAlgn="b"/>
                      <a:r>
                        <a:rPr lang="en-US" sz="2000" b="0" i="0" u="none" strike="noStrike">
                          <a:latin typeface="Verdana"/>
                        </a:rPr>
                        <a:t>2.94</a:t>
                      </a: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dirty="0">
                          <a:latin typeface="Verdana"/>
                        </a:rPr>
                        <a:t>690</a:t>
                      </a:r>
                    </a:p>
                  </a:txBody>
                  <a:tcPr marL="12700" marR="12700" marT="12700" marB="0" anchor="b"/>
                </a:tc>
                <a:tc>
                  <a:txBody>
                    <a:bodyPr/>
                    <a:lstStyle/>
                    <a:p>
                      <a:pPr algn="r" fontAlgn="b"/>
                      <a:r>
                        <a:rPr lang="en-US" sz="2000" b="0" i="0" u="none" strike="noStrike" dirty="0">
                          <a:latin typeface="Verdana"/>
                        </a:rPr>
                        <a:t>6,250</a:t>
                      </a:r>
                    </a:p>
                  </a:txBody>
                  <a:tcPr marL="12700" marR="12700" marT="12700" marB="0" anchor="b"/>
                </a:tc>
                <a:tc>
                  <a:txBody>
                    <a:bodyPr/>
                    <a:lstStyle/>
                    <a:p>
                      <a:pPr algn="r" fontAlgn="b"/>
                      <a:r>
                        <a:rPr lang="en-US" sz="2000" b="0" i="0" u="none" strike="noStrike">
                          <a:latin typeface="Verdana"/>
                        </a:rPr>
                        <a:t>9.1</a:t>
                      </a:r>
                    </a:p>
                  </a:txBody>
                  <a:tcPr marL="12700" marR="12700" marT="12700" marB="0" anchor="b"/>
                </a:tc>
              </a:tr>
              <a:tr h="388778">
                <a:tc>
                  <a:txBody>
                    <a:bodyPr/>
                    <a:lstStyle/>
                    <a:p>
                      <a:pPr algn="l" fontAlgn="b"/>
                      <a:r>
                        <a:rPr lang="en-US" sz="1400" b="0" i="0" u="none" strike="noStrike" dirty="0">
                          <a:latin typeface="Verdana"/>
                        </a:rPr>
                        <a:t>Games/path finding</a:t>
                      </a:r>
                    </a:p>
                  </a:txBody>
                  <a:tcPr marL="12700" marR="12700" marT="12700" marB="0" anchor="b"/>
                </a:tc>
                <a:tc>
                  <a:txBody>
                    <a:bodyPr/>
                    <a:lstStyle/>
                    <a:p>
                      <a:pPr algn="r" fontAlgn="b"/>
                      <a:r>
                        <a:rPr lang="en-US" sz="2000" b="0" i="0" u="none" strike="noStrike" dirty="0">
                          <a:latin typeface="Verdana"/>
                        </a:rPr>
                        <a:t>1,082</a:t>
                      </a:r>
                    </a:p>
                  </a:txBody>
                  <a:tcPr marL="12700" marR="12700" marT="12700" marB="0" anchor="b"/>
                </a:tc>
                <a:tc>
                  <a:txBody>
                    <a:bodyPr/>
                    <a:lstStyle/>
                    <a:p>
                      <a:pPr algn="r" fontAlgn="b"/>
                      <a:r>
                        <a:rPr lang="en-US" sz="2000" b="0" i="0" u="none" strike="noStrike" dirty="0">
                          <a:latin typeface="Verdana"/>
                        </a:rPr>
                        <a:t>1.79</a:t>
                      </a: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dirty="0">
                          <a:latin typeface="Verdana"/>
                        </a:rPr>
                        <a:t>773</a:t>
                      </a:r>
                    </a:p>
                  </a:txBody>
                  <a:tcPr marL="12700" marR="12700" marT="12700" marB="0" anchor="b"/>
                </a:tc>
                <a:tc>
                  <a:txBody>
                    <a:bodyPr/>
                    <a:lstStyle/>
                    <a:p>
                      <a:pPr algn="r" fontAlgn="b"/>
                      <a:r>
                        <a:rPr lang="en-US" sz="2000" b="0" i="0" u="none" strike="noStrike" dirty="0">
                          <a:latin typeface="Verdana"/>
                        </a:rPr>
                        <a:t>7,020</a:t>
                      </a:r>
                    </a:p>
                  </a:txBody>
                  <a:tcPr marL="12700" marR="12700" marT="12700" marB="0" anchor="b"/>
                </a:tc>
                <a:tc>
                  <a:txBody>
                    <a:bodyPr/>
                    <a:lstStyle/>
                    <a:p>
                      <a:pPr algn="r" fontAlgn="b"/>
                      <a:r>
                        <a:rPr lang="en-US" sz="2000" b="0" i="0" u="none" strike="noStrike">
                          <a:latin typeface="Verdana"/>
                        </a:rPr>
                        <a:t>9.1</a:t>
                      </a:r>
                    </a:p>
                  </a:txBody>
                  <a:tcPr marL="12700" marR="12700" marT="12700" marB="0" anchor="b"/>
                </a:tc>
              </a:tr>
              <a:tr h="388778">
                <a:tc>
                  <a:txBody>
                    <a:bodyPr/>
                    <a:lstStyle/>
                    <a:p>
                      <a:pPr algn="l" fontAlgn="b"/>
                      <a:r>
                        <a:rPr lang="en-US" sz="1400" b="0" i="0" u="none" strike="noStrike" dirty="0">
                          <a:latin typeface="Verdana"/>
                        </a:rPr>
                        <a:t>XML parsing</a:t>
                      </a:r>
                    </a:p>
                  </a:txBody>
                  <a:tcPr marL="12700" marR="12700" marT="12700" marB="0" anchor="b"/>
                </a:tc>
                <a:tc>
                  <a:txBody>
                    <a:bodyPr/>
                    <a:lstStyle/>
                    <a:p>
                      <a:pPr algn="r" fontAlgn="b"/>
                      <a:r>
                        <a:rPr lang="en-US" sz="2000" b="0" i="0" u="none" strike="noStrike" dirty="0">
                          <a:latin typeface="Verdana"/>
                        </a:rPr>
                        <a:t>1,058</a:t>
                      </a:r>
                    </a:p>
                  </a:txBody>
                  <a:tcPr marL="12700" marR="12700" marT="12700" marB="0" anchor="b"/>
                </a:tc>
                <a:tc>
                  <a:txBody>
                    <a:bodyPr/>
                    <a:lstStyle/>
                    <a:p>
                      <a:pPr algn="r" fontAlgn="b"/>
                      <a:r>
                        <a:rPr lang="en-US" sz="2000" b="0" i="0" u="none" strike="noStrike" dirty="0" smtClean="0">
                          <a:latin typeface="Verdana"/>
                        </a:rPr>
                        <a:t>2.70</a:t>
                      </a:r>
                      <a:endParaRPr lang="en-US" sz="2000" b="0" i="0" u="none" strike="noStrike" dirty="0">
                        <a:latin typeface="Verdana"/>
                      </a:endParaRPr>
                    </a:p>
                  </a:txBody>
                  <a:tcPr marL="12700" marR="12700" marT="12700" marB="0" anchor="b"/>
                </a:tc>
                <a:tc>
                  <a:txBody>
                    <a:bodyPr/>
                    <a:lstStyle/>
                    <a:p>
                      <a:pPr algn="r" fontAlgn="b"/>
                      <a:r>
                        <a:rPr lang="en-US" sz="2000" b="0" i="0" u="none" strike="noStrike" dirty="0">
                          <a:latin typeface="Verdana"/>
                        </a:rPr>
                        <a:t>400</a:t>
                      </a:r>
                    </a:p>
                  </a:txBody>
                  <a:tcPr marL="12700" marR="12700" marT="12700" marB="0" anchor="b"/>
                </a:tc>
                <a:tc>
                  <a:txBody>
                    <a:bodyPr/>
                    <a:lstStyle/>
                    <a:p>
                      <a:pPr algn="r" fontAlgn="b"/>
                      <a:r>
                        <a:rPr lang="en-US" sz="2000" b="0" i="0" u="none" strike="noStrike" dirty="0">
                          <a:latin typeface="Verdana"/>
                        </a:rPr>
                        <a:t>1,143</a:t>
                      </a:r>
                    </a:p>
                  </a:txBody>
                  <a:tcPr marL="12700" marR="12700" marT="12700" marB="0" anchor="b"/>
                </a:tc>
                <a:tc>
                  <a:txBody>
                    <a:bodyPr/>
                    <a:lstStyle/>
                    <a:p>
                      <a:pPr algn="r" fontAlgn="b"/>
                      <a:r>
                        <a:rPr lang="en-US" sz="2000" b="0" i="0" u="none" strike="noStrike" dirty="0">
                          <a:latin typeface="Verdana"/>
                        </a:rPr>
                        <a:t>6,900</a:t>
                      </a:r>
                    </a:p>
                  </a:txBody>
                  <a:tcPr marL="12700" marR="12700" marT="12700" marB="0" anchor="b"/>
                </a:tc>
                <a:tc>
                  <a:txBody>
                    <a:bodyPr/>
                    <a:lstStyle/>
                    <a:p>
                      <a:pPr algn="r" fontAlgn="b"/>
                      <a:r>
                        <a:rPr lang="en-US" sz="2000" b="0" i="0" u="none" strike="noStrike" dirty="0">
                          <a:latin typeface="Verdana"/>
                        </a:rPr>
                        <a:t>6.0</a:t>
                      </a:r>
                    </a:p>
                  </a:txBody>
                  <a:tcPr marL="12700" marR="12700" marT="12700" marB="0" anchor="b"/>
                </a:tc>
              </a:tr>
            </a:tbl>
          </a:graphicData>
        </a:graphic>
      </p:graphicFrame>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627147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A314BEB2-242F-CC43-810C-EE3579874E97}" type="slidenum">
              <a:rPr lang="en-US"/>
              <a:pPr/>
              <a:t>17</a:t>
            </a:fld>
            <a:endParaRPr lang="en-US" b="0">
              <a:solidFill>
                <a:srgbClr val="FBBA03"/>
              </a:solidFill>
            </a:endParaRPr>
          </a:p>
        </p:txBody>
      </p:sp>
      <p:sp>
        <p:nvSpPr>
          <p:cNvPr id="1049602" name="Rectangle 2"/>
          <p:cNvSpPr>
            <a:spLocks noGrp="1" noChangeArrowheads="1"/>
          </p:cNvSpPr>
          <p:nvPr>
            <p:ph type="title"/>
          </p:nvPr>
        </p:nvSpPr>
        <p:spPr>
          <a:xfrm>
            <a:off x="1066800" y="381000"/>
            <a:ext cx="6934200" cy="609600"/>
          </a:xfrm>
        </p:spPr>
        <p:txBody>
          <a:bodyPr>
            <a:normAutofit fontScale="90000"/>
          </a:bodyPr>
          <a:lstStyle/>
          <a:p>
            <a:r>
              <a:rPr lang="en-US" dirty="0"/>
              <a:t>Summarizing </a:t>
            </a:r>
            <a:r>
              <a:rPr lang="en-US" dirty="0" smtClean="0"/>
              <a:t>Performance …</a:t>
            </a:r>
            <a:endParaRPr lang="en-US" dirty="0"/>
          </a:p>
        </p:txBody>
      </p:sp>
      <p:sp>
        <p:nvSpPr>
          <p:cNvPr id="1049603" name="Rectangle 3"/>
          <p:cNvSpPr>
            <a:spLocks noGrp="1" noChangeArrowheads="1"/>
          </p:cNvSpPr>
          <p:nvPr>
            <p:ph type="body" idx="1"/>
          </p:nvPr>
        </p:nvSpPr>
        <p:spPr>
          <a:xfrm>
            <a:off x="1200278" y="2946688"/>
            <a:ext cx="5649240" cy="584776"/>
          </a:xfrm>
          <a:noFill/>
          <a:ln/>
        </p:spPr>
        <p:txBody>
          <a:bodyPr wrap="none" anchor="ctr">
            <a:spAutoFit/>
          </a:bodyPr>
          <a:lstStyle/>
          <a:p>
            <a:pPr>
              <a:buFontTx/>
              <a:buNone/>
            </a:pPr>
            <a:r>
              <a:rPr lang="en-US" sz="3200" i="1" dirty="0" smtClean="0"/>
              <a:t>Clickers: Which </a:t>
            </a:r>
            <a:r>
              <a:rPr lang="en-US" sz="3200" i="1" dirty="0"/>
              <a:t>system is faster?</a:t>
            </a:r>
          </a:p>
        </p:txBody>
      </p:sp>
      <p:grpSp>
        <p:nvGrpSpPr>
          <p:cNvPr id="2" name="Group 4"/>
          <p:cNvGrpSpPr>
            <a:grpSpLocks/>
          </p:cNvGrpSpPr>
          <p:nvPr/>
        </p:nvGrpSpPr>
        <p:grpSpPr bwMode="auto">
          <a:xfrm>
            <a:off x="1485806" y="1198247"/>
            <a:ext cx="6172200" cy="1600200"/>
            <a:chOff x="1200" y="1296"/>
            <a:chExt cx="3888" cy="1008"/>
          </a:xfrm>
        </p:grpSpPr>
        <p:sp>
          <p:nvSpPr>
            <p:cNvPr id="1049605" name="Rectangle 5"/>
            <p:cNvSpPr>
              <a:spLocks noChangeArrowheads="1"/>
            </p:cNvSpPr>
            <p:nvPr/>
          </p:nvSpPr>
          <p:spPr bwMode="auto">
            <a:xfrm>
              <a:off x="1200" y="1296"/>
              <a:ext cx="912"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System</a:t>
              </a:r>
            </a:p>
          </p:txBody>
        </p:sp>
        <p:sp>
          <p:nvSpPr>
            <p:cNvPr id="1049606" name="Rectangle 6"/>
            <p:cNvSpPr>
              <a:spLocks noChangeArrowheads="1"/>
            </p:cNvSpPr>
            <p:nvPr/>
          </p:nvSpPr>
          <p:spPr bwMode="auto">
            <a:xfrm>
              <a:off x="2112" y="1296"/>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Rate (Task 1)</a:t>
              </a:r>
            </a:p>
          </p:txBody>
        </p:sp>
        <p:sp>
          <p:nvSpPr>
            <p:cNvPr id="1049607" name="Rectangle 7"/>
            <p:cNvSpPr>
              <a:spLocks noChangeArrowheads="1"/>
            </p:cNvSpPr>
            <p:nvPr/>
          </p:nvSpPr>
          <p:spPr bwMode="auto">
            <a:xfrm>
              <a:off x="3600" y="1296"/>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Rate (Task 2)</a:t>
              </a:r>
            </a:p>
          </p:txBody>
        </p:sp>
        <p:sp>
          <p:nvSpPr>
            <p:cNvPr id="1049608" name="Rectangle 8"/>
            <p:cNvSpPr>
              <a:spLocks noChangeArrowheads="1"/>
            </p:cNvSpPr>
            <p:nvPr/>
          </p:nvSpPr>
          <p:spPr bwMode="auto">
            <a:xfrm>
              <a:off x="1200" y="1632"/>
              <a:ext cx="912"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A</a:t>
              </a:r>
            </a:p>
          </p:txBody>
        </p:sp>
        <p:sp>
          <p:nvSpPr>
            <p:cNvPr id="1049609" name="Rectangle 9"/>
            <p:cNvSpPr>
              <a:spLocks noChangeArrowheads="1"/>
            </p:cNvSpPr>
            <p:nvPr/>
          </p:nvSpPr>
          <p:spPr bwMode="auto">
            <a:xfrm>
              <a:off x="2112" y="1632"/>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10</a:t>
              </a:r>
            </a:p>
          </p:txBody>
        </p:sp>
        <p:sp>
          <p:nvSpPr>
            <p:cNvPr id="1049610" name="Rectangle 10"/>
            <p:cNvSpPr>
              <a:spLocks noChangeArrowheads="1"/>
            </p:cNvSpPr>
            <p:nvPr/>
          </p:nvSpPr>
          <p:spPr bwMode="auto">
            <a:xfrm>
              <a:off x="3600" y="1632"/>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20</a:t>
              </a:r>
            </a:p>
          </p:txBody>
        </p:sp>
        <p:sp>
          <p:nvSpPr>
            <p:cNvPr id="1049611" name="Rectangle 11"/>
            <p:cNvSpPr>
              <a:spLocks noChangeArrowheads="1"/>
            </p:cNvSpPr>
            <p:nvPr/>
          </p:nvSpPr>
          <p:spPr bwMode="auto">
            <a:xfrm>
              <a:off x="1200" y="1968"/>
              <a:ext cx="912"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B</a:t>
              </a:r>
            </a:p>
          </p:txBody>
        </p:sp>
        <p:sp>
          <p:nvSpPr>
            <p:cNvPr id="1049612" name="Rectangle 12"/>
            <p:cNvSpPr>
              <a:spLocks noChangeArrowheads="1"/>
            </p:cNvSpPr>
            <p:nvPr/>
          </p:nvSpPr>
          <p:spPr bwMode="auto">
            <a:xfrm>
              <a:off x="2112" y="1968"/>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20</a:t>
              </a:r>
            </a:p>
          </p:txBody>
        </p:sp>
        <p:sp>
          <p:nvSpPr>
            <p:cNvPr id="1049613" name="Rectangle 13"/>
            <p:cNvSpPr>
              <a:spLocks noChangeArrowheads="1"/>
            </p:cNvSpPr>
            <p:nvPr/>
          </p:nvSpPr>
          <p:spPr bwMode="auto">
            <a:xfrm>
              <a:off x="3600" y="1968"/>
              <a:ext cx="1488" cy="336"/>
            </a:xfrm>
            <a:prstGeom prst="rect">
              <a:avLst/>
            </a:prstGeom>
            <a:noFill/>
            <a:ln w="25400">
              <a:solidFill>
                <a:schemeClr val="tx1"/>
              </a:solidFill>
              <a:miter lim="800000"/>
              <a:headEnd/>
              <a:tailEnd/>
            </a:ln>
            <a:effectLst/>
          </p:spPr>
          <p:txBody>
            <a:bodyPr lIns="38457" tIns="19228" rIns="38457" bIns="19228" anchor="ctr">
              <a:prstTxWarp prst="textNoShape">
                <a:avLst/>
              </a:prstTxWarp>
            </a:bodyPr>
            <a:lstStyle/>
            <a:p>
              <a:pPr algn="ctr"/>
              <a:r>
                <a:rPr lang="en-US" sz="2400" b="1">
                  <a:solidFill>
                    <a:schemeClr val="tx1"/>
                  </a:solidFill>
                </a:rPr>
                <a:t>10</a:t>
              </a:r>
            </a:p>
          </p:txBody>
        </p:sp>
      </p:grpSp>
      <p:sp>
        <p:nvSpPr>
          <p:cNvPr id="18" name="TextBox 17"/>
          <p:cNvSpPr txBox="1"/>
          <p:nvPr/>
        </p:nvSpPr>
        <p:spPr>
          <a:xfrm>
            <a:off x="1441223" y="3643175"/>
            <a:ext cx="6388028" cy="2308324"/>
          </a:xfrm>
          <a:prstGeom prst="rect">
            <a:avLst/>
          </a:prstGeom>
          <a:noFill/>
        </p:spPr>
        <p:txBody>
          <a:bodyPr wrap="square" rtlCol="0">
            <a:spAutoFit/>
          </a:bodyPr>
          <a:lstStyle/>
          <a:p>
            <a:r>
              <a:rPr lang="en-US" sz="3600" b="1" dirty="0" smtClean="0">
                <a:solidFill>
                  <a:srgbClr val="FF6600"/>
                </a:solidFill>
                <a:effectLst>
                  <a:glow rad="101600">
                    <a:schemeClr val="tx1">
                      <a:alpha val="75000"/>
                    </a:schemeClr>
                  </a:glow>
                </a:effectLst>
              </a:rPr>
              <a:t>A: System A</a:t>
            </a:r>
          </a:p>
          <a:p>
            <a:r>
              <a:rPr lang="en-US" sz="3600" b="1" dirty="0" smtClean="0">
                <a:solidFill>
                  <a:srgbClr val="FFFF00"/>
                </a:solidFill>
                <a:effectLst>
                  <a:glow rad="101600">
                    <a:schemeClr val="tx1">
                      <a:alpha val="75000"/>
                    </a:schemeClr>
                  </a:glow>
                </a:effectLst>
              </a:rPr>
              <a:t>B: System B</a:t>
            </a:r>
          </a:p>
          <a:p>
            <a:r>
              <a:rPr lang="en-US" sz="3600" b="1" dirty="0" smtClean="0">
                <a:solidFill>
                  <a:schemeClr val="accent3"/>
                </a:solidFill>
                <a:effectLst>
                  <a:glow rad="101600">
                    <a:schemeClr val="tx1">
                      <a:alpha val="75000"/>
                    </a:schemeClr>
                  </a:glow>
                </a:effectLst>
              </a:rPr>
              <a:t>C: Same performance</a:t>
            </a:r>
          </a:p>
          <a:p>
            <a:r>
              <a:rPr lang="en-US" sz="3600" b="1" dirty="0" smtClean="0">
                <a:solidFill>
                  <a:srgbClr val="F900FF"/>
                </a:solidFill>
                <a:effectLst>
                  <a:glow rad="101600">
                    <a:schemeClr val="tx1">
                      <a:alpha val="75000"/>
                    </a:schemeClr>
                  </a:glow>
                </a:effectLst>
              </a:rPr>
              <a:t>D: Unanswerable question!</a:t>
            </a:r>
            <a:endParaRPr lang="en-US" sz="3600" b="1" dirty="0">
              <a:solidFill>
                <a:srgbClr val="F900FF"/>
              </a:solidFill>
              <a:effectLst>
                <a:glow rad="101600">
                  <a:schemeClr val="tx1">
                    <a:alpha val="75000"/>
                  </a:schemeClr>
                </a:glow>
              </a:effectLst>
            </a:endParaRPr>
          </a:p>
        </p:txBody>
      </p:sp>
    </p:spTree>
    <p:extLst>
      <p:ext uri="{BB962C8B-B14F-4D97-AF65-F5344CB8AC3E}">
        <p14:creationId xmlns:p14="http://schemas.microsoft.com/office/powerpoint/2010/main" val="2191174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55C059D2-4FA8-4A48-963C-641F04BB694C}" type="slidenum">
              <a:rPr lang="en-US"/>
              <a:pPr/>
              <a:t>18</a:t>
            </a:fld>
            <a:endParaRPr lang="en-US" b="0">
              <a:solidFill>
                <a:srgbClr val="FBBA03"/>
              </a:solidFill>
            </a:endParaRPr>
          </a:p>
        </p:txBody>
      </p:sp>
      <p:sp>
        <p:nvSpPr>
          <p:cNvPr id="1050626" name="Rectangle 2"/>
          <p:cNvSpPr>
            <a:spLocks noGrp="1" noChangeArrowheads="1"/>
          </p:cNvSpPr>
          <p:nvPr>
            <p:ph type="title"/>
          </p:nvPr>
        </p:nvSpPr>
        <p:spPr>
          <a:xfrm>
            <a:off x="990600" y="457200"/>
            <a:ext cx="7162800" cy="762000"/>
          </a:xfrm>
        </p:spPr>
        <p:txBody>
          <a:bodyPr/>
          <a:lstStyle/>
          <a:p>
            <a:r>
              <a:rPr lang="en-US" dirty="0"/>
              <a:t>…</a:t>
            </a:r>
            <a:r>
              <a:rPr lang="en-US" dirty="0" smtClean="0"/>
              <a:t> Depends Who’s Selling</a:t>
            </a:r>
            <a:endParaRPr lang="en-US" dirty="0"/>
          </a:p>
        </p:txBody>
      </p:sp>
      <p:grpSp>
        <p:nvGrpSpPr>
          <p:cNvPr id="2" name="Group 3"/>
          <p:cNvGrpSpPr>
            <a:grpSpLocks/>
          </p:cNvGrpSpPr>
          <p:nvPr/>
        </p:nvGrpSpPr>
        <p:grpSpPr bwMode="auto">
          <a:xfrm>
            <a:off x="1571553" y="1285116"/>
            <a:ext cx="6110288" cy="1146175"/>
            <a:chOff x="1296" y="911"/>
            <a:chExt cx="3849" cy="722"/>
          </a:xfrm>
        </p:grpSpPr>
        <p:sp>
          <p:nvSpPr>
            <p:cNvPr id="1050628" name="Rectangle 4"/>
            <p:cNvSpPr>
              <a:spLocks noChangeArrowheads="1"/>
            </p:cNvSpPr>
            <p:nvPr/>
          </p:nvSpPr>
          <p:spPr bwMode="auto">
            <a:xfrm>
              <a:off x="1296" y="912"/>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System</a:t>
              </a:r>
            </a:p>
          </p:txBody>
        </p:sp>
        <p:sp>
          <p:nvSpPr>
            <p:cNvPr id="1050629" name="Rectangle 5"/>
            <p:cNvSpPr>
              <a:spLocks noChangeArrowheads="1"/>
            </p:cNvSpPr>
            <p:nvPr/>
          </p:nvSpPr>
          <p:spPr bwMode="auto">
            <a:xfrm>
              <a:off x="1949" y="912"/>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1)</a:t>
              </a:r>
            </a:p>
          </p:txBody>
        </p:sp>
        <p:sp>
          <p:nvSpPr>
            <p:cNvPr id="1050630" name="Rectangle 6"/>
            <p:cNvSpPr>
              <a:spLocks noChangeArrowheads="1"/>
            </p:cNvSpPr>
            <p:nvPr/>
          </p:nvSpPr>
          <p:spPr bwMode="auto">
            <a:xfrm>
              <a:off x="3015" y="91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2)</a:t>
              </a:r>
            </a:p>
          </p:txBody>
        </p:sp>
        <p:sp>
          <p:nvSpPr>
            <p:cNvPr id="1050631" name="Rectangle 7"/>
            <p:cNvSpPr>
              <a:spLocks noChangeArrowheads="1"/>
            </p:cNvSpPr>
            <p:nvPr/>
          </p:nvSpPr>
          <p:spPr bwMode="auto">
            <a:xfrm>
              <a:off x="1296" y="1152"/>
              <a:ext cx="653"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a:t>
              </a:r>
            </a:p>
          </p:txBody>
        </p:sp>
        <p:sp>
          <p:nvSpPr>
            <p:cNvPr id="1050632" name="Rectangle 8"/>
            <p:cNvSpPr>
              <a:spLocks noChangeArrowheads="1"/>
            </p:cNvSpPr>
            <p:nvPr/>
          </p:nvSpPr>
          <p:spPr bwMode="auto">
            <a:xfrm>
              <a:off x="1949" y="1152"/>
              <a:ext cx="1066"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a:t>
              </a:r>
            </a:p>
          </p:txBody>
        </p:sp>
        <p:sp>
          <p:nvSpPr>
            <p:cNvPr id="1050633" name="Rectangle 9"/>
            <p:cNvSpPr>
              <a:spLocks noChangeArrowheads="1"/>
            </p:cNvSpPr>
            <p:nvPr/>
          </p:nvSpPr>
          <p:spPr bwMode="auto">
            <a:xfrm>
              <a:off x="3015" y="1152"/>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20</a:t>
              </a:r>
            </a:p>
          </p:txBody>
        </p:sp>
        <p:sp>
          <p:nvSpPr>
            <p:cNvPr id="1050634" name="Rectangle 10"/>
            <p:cNvSpPr>
              <a:spLocks noChangeArrowheads="1"/>
            </p:cNvSpPr>
            <p:nvPr/>
          </p:nvSpPr>
          <p:spPr bwMode="auto">
            <a:xfrm>
              <a:off x="1296" y="1393"/>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B</a:t>
              </a:r>
            </a:p>
          </p:txBody>
        </p:sp>
        <p:sp>
          <p:nvSpPr>
            <p:cNvPr id="1050635" name="Rectangle 11"/>
            <p:cNvSpPr>
              <a:spLocks noChangeArrowheads="1"/>
            </p:cNvSpPr>
            <p:nvPr/>
          </p:nvSpPr>
          <p:spPr bwMode="auto">
            <a:xfrm>
              <a:off x="1949" y="1393"/>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20</a:t>
              </a:r>
            </a:p>
          </p:txBody>
        </p:sp>
        <p:sp>
          <p:nvSpPr>
            <p:cNvPr id="1050636" name="Rectangle 12"/>
            <p:cNvSpPr>
              <a:spLocks noChangeArrowheads="1"/>
            </p:cNvSpPr>
            <p:nvPr/>
          </p:nvSpPr>
          <p:spPr bwMode="auto">
            <a:xfrm>
              <a:off x="3015" y="1393"/>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a:t>
              </a:r>
            </a:p>
          </p:txBody>
        </p:sp>
        <p:sp>
          <p:nvSpPr>
            <p:cNvPr id="1050637" name="Rectangle 13"/>
            <p:cNvSpPr>
              <a:spLocks noChangeArrowheads="1"/>
            </p:cNvSpPr>
            <p:nvPr/>
          </p:nvSpPr>
          <p:spPr bwMode="auto">
            <a:xfrm>
              <a:off x="4080" y="911"/>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Average</a:t>
              </a:r>
            </a:p>
          </p:txBody>
        </p:sp>
        <p:sp>
          <p:nvSpPr>
            <p:cNvPr id="1050638" name="Rectangle 14"/>
            <p:cNvSpPr>
              <a:spLocks noChangeArrowheads="1"/>
            </p:cNvSpPr>
            <p:nvPr/>
          </p:nvSpPr>
          <p:spPr bwMode="auto">
            <a:xfrm>
              <a:off x="4080" y="1151"/>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15</a:t>
              </a:r>
            </a:p>
          </p:txBody>
        </p:sp>
        <p:sp>
          <p:nvSpPr>
            <p:cNvPr id="1050639" name="Rectangle 15"/>
            <p:cNvSpPr>
              <a:spLocks noChangeArrowheads="1"/>
            </p:cNvSpPr>
            <p:nvPr/>
          </p:nvSpPr>
          <p:spPr bwMode="auto">
            <a:xfrm>
              <a:off x="4080" y="139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15</a:t>
              </a:r>
            </a:p>
          </p:txBody>
        </p:sp>
      </p:grpSp>
      <p:sp>
        <p:nvSpPr>
          <p:cNvPr id="1050640" name="Text Box 16"/>
          <p:cNvSpPr txBox="1">
            <a:spLocks noChangeArrowheads="1"/>
          </p:cNvSpPr>
          <p:nvPr/>
        </p:nvSpPr>
        <p:spPr bwMode="auto">
          <a:xfrm>
            <a:off x="3019353" y="2428116"/>
            <a:ext cx="3048000" cy="336550"/>
          </a:xfrm>
          <a:prstGeom prst="rect">
            <a:avLst/>
          </a:prstGeom>
          <a:noFill/>
          <a:ln w="25400">
            <a:noFill/>
            <a:miter lim="800000"/>
            <a:headEnd/>
            <a:tailEnd/>
          </a:ln>
          <a:effectLst/>
        </p:spPr>
        <p:txBody>
          <a:bodyPr lIns="91429" tIns="45714" rIns="91429" bIns="45714" anchor="ctr">
            <a:prstTxWarp prst="textNoShape">
              <a:avLst/>
            </a:prstTxWarp>
            <a:spAutoFit/>
          </a:bodyPr>
          <a:lstStyle/>
          <a:p>
            <a:pPr algn="ctr"/>
            <a:r>
              <a:rPr lang="en-US" b="1">
                <a:solidFill>
                  <a:schemeClr val="tx1"/>
                </a:solidFill>
              </a:rPr>
              <a:t>Average throughput</a:t>
            </a:r>
          </a:p>
        </p:txBody>
      </p:sp>
      <p:grpSp>
        <p:nvGrpSpPr>
          <p:cNvPr id="3" name="Group 17"/>
          <p:cNvGrpSpPr>
            <a:grpSpLocks/>
          </p:cNvGrpSpPr>
          <p:nvPr/>
        </p:nvGrpSpPr>
        <p:grpSpPr bwMode="auto">
          <a:xfrm>
            <a:off x="1571553" y="2885316"/>
            <a:ext cx="6110288" cy="1146175"/>
            <a:chOff x="1296" y="911"/>
            <a:chExt cx="3849" cy="722"/>
          </a:xfrm>
        </p:grpSpPr>
        <p:sp>
          <p:nvSpPr>
            <p:cNvPr id="1050642" name="Rectangle 18"/>
            <p:cNvSpPr>
              <a:spLocks noChangeArrowheads="1"/>
            </p:cNvSpPr>
            <p:nvPr/>
          </p:nvSpPr>
          <p:spPr bwMode="auto">
            <a:xfrm>
              <a:off x="1296" y="912"/>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System</a:t>
              </a:r>
            </a:p>
          </p:txBody>
        </p:sp>
        <p:sp>
          <p:nvSpPr>
            <p:cNvPr id="1050643" name="Rectangle 19"/>
            <p:cNvSpPr>
              <a:spLocks noChangeArrowheads="1"/>
            </p:cNvSpPr>
            <p:nvPr/>
          </p:nvSpPr>
          <p:spPr bwMode="auto">
            <a:xfrm>
              <a:off x="1949" y="912"/>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1)</a:t>
              </a:r>
            </a:p>
          </p:txBody>
        </p:sp>
        <p:sp>
          <p:nvSpPr>
            <p:cNvPr id="1050644" name="Rectangle 20"/>
            <p:cNvSpPr>
              <a:spLocks noChangeArrowheads="1"/>
            </p:cNvSpPr>
            <p:nvPr/>
          </p:nvSpPr>
          <p:spPr bwMode="auto">
            <a:xfrm>
              <a:off x="3015" y="91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2)</a:t>
              </a:r>
            </a:p>
          </p:txBody>
        </p:sp>
        <p:sp>
          <p:nvSpPr>
            <p:cNvPr id="1050645" name="Rectangle 21"/>
            <p:cNvSpPr>
              <a:spLocks noChangeArrowheads="1"/>
            </p:cNvSpPr>
            <p:nvPr/>
          </p:nvSpPr>
          <p:spPr bwMode="auto">
            <a:xfrm>
              <a:off x="1296" y="1152"/>
              <a:ext cx="653"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a:t>
              </a:r>
            </a:p>
          </p:txBody>
        </p:sp>
        <p:sp>
          <p:nvSpPr>
            <p:cNvPr id="1050646" name="Rectangle 22"/>
            <p:cNvSpPr>
              <a:spLocks noChangeArrowheads="1"/>
            </p:cNvSpPr>
            <p:nvPr/>
          </p:nvSpPr>
          <p:spPr bwMode="auto">
            <a:xfrm>
              <a:off x="1949" y="1152"/>
              <a:ext cx="1066"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0.50</a:t>
              </a:r>
            </a:p>
          </p:txBody>
        </p:sp>
        <p:sp>
          <p:nvSpPr>
            <p:cNvPr id="1050647" name="Rectangle 23"/>
            <p:cNvSpPr>
              <a:spLocks noChangeArrowheads="1"/>
            </p:cNvSpPr>
            <p:nvPr/>
          </p:nvSpPr>
          <p:spPr bwMode="auto">
            <a:xfrm>
              <a:off x="3015" y="1152"/>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2.00</a:t>
              </a:r>
            </a:p>
          </p:txBody>
        </p:sp>
        <p:sp>
          <p:nvSpPr>
            <p:cNvPr id="1050648" name="Rectangle 24"/>
            <p:cNvSpPr>
              <a:spLocks noChangeArrowheads="1"/>
            </p:cNvSpPr>
            <p:nvPr/>
          </p:nvSpPr>
          <p:spPr bwMode="auto">
            <a:xfrm>
              <a:off x="1296" y="1393"/>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B</a:t>
              </a:r>
            </a:p>
          </p:txBody>
        </p:sp>
        <p:sp>
          <p:nvSpPr>
            <p:cNvPr id="1050649" name="Rectangle 25"/>
            <p:cNvSpPr>
              <a:spLocks noChangeArrowheads="1"/>
            </p:cNvSpPr>
            <p:nvPr/>
          </p:nvSpPr>
          <p:spPr bwMode="auto">
            <a:xfrm>
              <a:off x="1949" y="1393"/>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sp>
          <p:nvSpPr>
            <p:cNvPr id="1050650" name="Rectangle 26"/>
            <p:cNvSpPr>
              <a:spLocks noChangeArrowheads="1"/>
            </p:cNvSpPr>
            <p:nvPr/>
          </p:nvSpPr>
          <p:spPr bwMode="auto">
            <a:xfrm>
              <a:off x="3015" y="1393"/>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sp>
          <p:nvSpPr>
            <p:cNvPr id="1050651" name="Rectangle 27"/>
            <p:cNvSpPr>
              <a:spLocks noChangeArrowheads="1"/>
            </p:cNvSpPr>
            <p:nvPr/>
          </p:nvSpPr>
          <p:spPr bwMode="auto">
            <a:xfrm>
              <a:off x="4080" y="911"/>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Average</a:t>
              </a:r>
            </a:p>
          </p:txBody>
        </p:sp>
        <p:sp>
          <p:nvSpPr>
            <p:cNvPr id="1050652" name="Rectangle 28"/>
            <p:cNvSpPr>
              <a:spLocks noChangeArrowheads="1"/>
            </p:cNvSpPr>
            <p:nvPr/>
          </p:nvSpPr>
          <p:spPr bwMode="auto">
            <a:xfrm>
              <a:off x="4080" y="1151"/>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1.25</a:t>
              </a:r>
            </a:p>
          </p:txBody>
        </p:sp>
        <p:sp>
          <p:nvSpPr>
            <p:cNvPr id="1050653" name="Rectangle 29"/>
            <p:cNvSpPr>
              <a:spLocks noChangeArrowheads="1"/>
            </p:cNvSpPr>
            <p:nvPr/>
          </p:nvSpPr>
          <p:spPr bwMode="auto">
            <a:xfrm>
              <a:off x="4080" y="139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grpSp>
      <p:sp>
        <p:nvSpPr>
          <p:cNvPr id="1050654" name="Text Box 30"/>
          <p:cNvSpPr txBox="1">
            <a:spLocks noChangeArrowheads="1"/>
          </p:cNvSpPr>
          <p:nvPr/>
        </p:nvSpPr>
        <p:spPr bwMode="auto">
          <a:xfrm>
            <a:off x="3095553" y="4028316"/>
            <a:ext cx="3048000" cy="336550"/>
          </a:xfrm>
          <a:prstGeom prst="rect">
            <a:avLst/>
          </a:prstGeom>
          <a:noFill/>
          <a:ln w="25400">
            <a:noFill/>
            <a:miter lim="800000"/>
            <a:headEnd/>
            <a:tailEnd/>
          </a:ln>
          <a:effectLst/>
        </p:spPr>
        <p:txBody>
          <a:bodyPr lIns="91429" tIns="45714" rIns="91429" bIns="45714" anchor="ctr">
            <a:prstTxWarp prst="textNoShape">
              <a:avLst/>
            </a:prstTxWarp>
            <a:spAutoFit/>
          </a:bodyPr>
          <a:lstStyle/>
          <a:p>
            <a:pPr algn="ctr"/>
            <a:r>
              <a:rPr lang="en-US" b="1">
                <a:solidFill>
                  <a:schemeClr val="tx1"/>
                </a:solidFill>
              </a:rPr>
              <a:t>Throughput relative to B</a:t>
            </a:r>
          </a:p>
        </p:txBody>
      </p:sp>
      <p:grpSp>
        <p:nvGrpSpPr>
          <p:cNvPr id="4" name="Group 31"/>
          <p:cNvGrpSpPr>
            <a:grpSpLocks/>
          </p:cNvGrpSpPr>
          <p:nvPr/>
        </p:nvGrpSpPr>
        <p:grpSpPr bwMode="auto">
          <a:xfrm>
            <a:off x="1571553" y="4637916"/>
            <a:ext cx="6110288" cy="1146175"/>
            <a:chOff x="1296" y="911"/>
            <a:chExt cx="3849" cy="722"/>
          </a:xfrm>
        </p:grpSpPr>
        <p:sp>
          <p:nvSpPr>
            <p:cNvPr id="1050656" name="Rectangle 32"/>
            <p:cNvSpPr>
              <a:spLocks noChangeArrowheads="1"/>
            </p:cNvSpPr>
            <p:nvPr/>
          </p:nvSpPr>
          <p:spPr bwMode="auto">
            <a:xfrm>
              <a:off x="1296" y="912"/>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System</a:t>
              </a:r>
            </a:p>
          </p:txBody>
        </p:sp>
        <p:sp>
          <p:nvSpPr>
            <p:cNvPr id="1050657" name="Rectangle 33"/>
            <p:cNvSpPr>
              <a:spLocks noChangeArrowheads="1"/>
            </p:cNvSpPr>
            <p:nvPr/>
          </p:nvSpPr>
          <p:spPr bwMode="auto">
            <a:xfrm>
              <a:off x="1949" y="912"/>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1)</a:t>
              </a:r>
            </a:p>
          </p:txBody>
        </p:sp>
        <p:sp>
          <p:nvSpPr>
            <p:cNvPr id="1050658" name="Rectangle 34"/>
            <p:cNvSpPr>
              <a:spLocks noChangeArrowheads="1"/>
            </p:cNvSpPr>
            <p:nvPr/>
          </p:nvSpPr>
          <p:spPr bwMode="auto">
            <a:xfrm>
              <a:off x="3015" y="91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Rate (Task 2)</a:t>
              </a:r>
            </a:p>
          </p:txBody>
        </p:sp>
        <p:sp>
          <p:nvSpPr>
            <p:cNvPr id="1050659" name="Rectangle 35"/>
            <p:cNvSpPr>
              <a:spLocks noChangeArrowheads="1"/>
            </p:cNvSpPr>
            <p:nvPr/>
          </p:nvSpPr>
          <p:spPr bwMode="auto">
            <a:xfrm>
              <a:off x="1296" y="1152"/>
              <a:ext cx="653"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a:t>
              </a:r>
            </a:p>
          </p:txBody>
        </p:sp>
        <p:sp>
          <p:nvSpPr>
            <p:cNvPr id="1050660" name="Rectangle 36"/>
            <p:cNvSpPr>
              <a:spLocks noChangeArrowheads="1"/>
            </p:cNvSpPr>
            <p:nvPr/>
          </p:nvSpPr>
          <p:spPr bwMode="auto">
            <a:xfrm>
              <a:off x="1949" y="1152"/>
              <a:ext cx="1066"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sp>
          <p:nvSpPr>
            <p:cNvPr id="1050661" name="Rectangle 37"/>
            <p:cNvSpPr>
              <a:spLocks noChangeArrowheads="1"/>
            </p:cNvSpPr>
            <p:nvPr/>
          </p:nvSpPr>
          <p:spPr bwMode="auto">
            <a:xfrm>
              <a:off x="3015" y="1152"/>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sp>
          <p:nvSpPr>
            <p:cNvPr id="1050662" name="Rectangle 38"/>
            <p:cNvSpPr>
              <a:spLocks noChangeArrowheads="1"/>
            </p:cNvSpPr>
            <p:nvPr/>
          </p:nvSpPr>
          <p:spPr bwMode="auto">
            <a:xfrm>
              <a:off x="1296" y="1393"/>
              <a:ext cx="653"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B</a:t>
              </a:r>
            </a:p>
          </p:txBody>
        </p:sp>
        <p:sp>
          <p:nvSpPr>
            <p:cNvPr id="1050663" name="Rectangle 39"/>
            <p:cNvSpPr>
              <a:spLocks noChangeArrowheads="1"/>
            </p:cNvSpPr>
            <p:nvPr/>
          </p:nvSpPr>
          <p:spPr bwMode="auto">
            <a:xfrm>
              <a:off x="1949" y="1393"/>
              <a:ext cx="1066"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2.00</a:t>
              </a:r>
            </a:p>
          </p:txBody>
        </p:sp>
        <p:sp>
          <p:nvSpPr>
            <p:cNvPr id="1050664" name="Rectangle 40"/>
            <p:cNvSpPr>
              <a:spLocks noChangeArrowheads="1"/>
            </p:cNvSpPr>
            <p:nvPr/>
          </p:nvSpPr>
          <p:spPr bwMode="auto">
            <a:xfrm>
              <a:off x="3015" y="1393"/>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0.50</a:t>
              </a:r>
            </a:p>
          </p:txBody>
        </p:sp>
        <p:sp>
          <p:nvSpPr>
            <p:cNvPr id="1050665" name="Rectangle 41"/>
            <p:cNvSpPr>
              <a:spLocks noChangeArrowheads="1"/>
            </p:cNvSpPr>
            <p:nvPr/>
          </p:nvSpPr>
          <p:spPr bwMode="auto">
            <a:xfrm>
              <a:off x="4080" y="911"/>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Average</a:t>
              </a:r>
            </a:p>
          </p:txBody>
        </p:sp>
        <p:sp>
          <p:nvSpPr>
            <p:cNvPr id="1050666" name="Rectangle 42"/>
            <p:cNvSpPr>
              <a:spLocks noChangeArrowheads="1"/>
            </p:cNvSpPr>
            <p:nvPr/>
          </p:nvSpPr>
          <p:spPr bwMode="auto">
            <a:xfrm>
              <a:off x="4080" y="1151"/>
              <a:ext cx="1065" cy="241"/>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1.00</a:t>
              </a:r>
            </a:p>
          </p:txBody>
        </p:sp>
        <p:sp>
          <p:nvSpPr>
            <p:cNvPr id="1050667" name="Rectangle 43"/>
            <p:cNvSpPr>
              <a:spLocks noChangeArrowheads="1"/>
            </p:cNvSpPr>
            <p:nvPr/>
          </p:nvSpPr>
          <p:spPr bwMode="auto">
            <a:xfrm>
              <a:off x="4080" y="1392"/>
              <a:ext cx="1065" cy="240"/>
            </a:xfrm>
            <a:prstGeom prst="rect">
              <a:avLst/>
            </a:prstGeom>
            <a:noFill/>
            <a:ln w="25400">
              <a:solidFill>
                <a:schemeClr val="tx1"/>
              </a:solidFill>
              <a:miter lim="800000"/>
              <a:headEnd/>
              <a:tailEnd/>
            </a:ln>
            <a:effectLst/>
          </p:spPr>
          <p:txBody>
            <a:bodyPr lIns="27792" tIns="13896" rIns="27792" bIns="13896" anchor="ctr">
              <a:prstTxWarp prst="textNoShape">
                <a:avLst/>
              </a:prstTxWarp>
            </a:bodyPr>
            <a:lstStyle/>
            <a:p>
              <a:pPr algn="ctr"/>
              <a:r>
                <a:rPr lang="en-US" sz="1800" b="1">
                  <a:solidFill>
                    <a:schemeClr val="tx1"/>
                  </a:solidFill>
                </a:rPr>
                <a:t>1.25</a:t>
              </a:r>
            </a:p>
          </p:txBody>
        </p:sp>
      </p:grpSp>
      <p:sp>
        <p:nvSpPr>
          <p:cNvPr id="1050668" name="Text Box 44"/>
          <p:cNvSpPr txBox="1">
            <a:spLocks noChangeArrowheads="1"/>
          </p:cNvSpPr>
          <p:nvPr/>
        </p:nvSpPr>
        <p:spPr bwMode="auto">
          <a:xfrm>
            <a:off x="3095553" y="5780916"/>
            <a:ext cx="3048000" cy="336550"/>
          </a:xfrm>
          <a:prstGeom prst="rect">
            <a:avLst/>
          </a:prstGeom>
          <a:noFill/>
          <a:ln w="25400">
            <a:noFill/>
            <a:miter lim="800000"/>
            <a:headEnd/>
            <a:tailEnd/>
          </a:ln>
          <a:effectLst/>
        </p:spPr>
        <p:txBody>
          <a:bodyPr lIns="91429" tIns="45714" rIns="91429" bIns="45714" anchor="ctr">
            <a:prstTxWarp prst="textNoShape">
              <a:avLst/>
            </a:prstTxWarp>
            <a:spAutoFit/>
          </a:bodyPr>
          <a:lstStyle/>
          <a:p>
            <a:pPr algn="ctr"/>
            <a:r>
              <a:rPr lang="en-US" b="1">
                <a:solidFill>
                  <a:schemeClr val="tx1"/>
                </a:solidFill>
              </a:rPr>
              <a:t>Throughput relative to A</a:t>
            </a:r>
          </a:p>
        </p:txBody>
      </p:sp>
    </p:spTree>
    <p:extLst>
      <p:ext uri="{BB962C8B-B14F-4D97-AF65-F5344CB8AC3E}">
        <p14:creationId xmlns:p14="http://schemas.microsoft.com/office/powerpoint/2010/main" val="3942681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SPEC Performance</a:t>
            </a:r>
            <a:endParaRPr lang="en-US" dirty="0"/>
          </a:p>
        </p:txBody>
      </p:sp>
      <p:sp>
        <p:nvSpPr>
          <p:cNvPr id="3" name="Content Placeholder 2"/>
          <p:cNvSpPr>
            <a:spLocks noGrp="1"/>
          </p:cNvSpPr>
          <p:nvPr>
            <p:ph idx="1"/>
          </p:nvPr>
        </p:nvSpPr>
        <p:spPr>
          <a:xfrm>
            <a:off x="457200" y="1600200"/>
            <a:ext cx="8305800" cy="4737100"/>
          </a:xfrm>
        </p:spPr>
        <p:txBody>
          <a:bodyPr>
            <a:normAutofit/>
          </a:bodyPr>
          <a:lstStyle/>
          <a:p>
            <a:r>
              <a:rPr lang="en-US" dirty="0" smtClean="0"/>
              <a:t>Varies from 6x to 22x faster than reference computer</a:t>
            </a:r>
          </a:p>
          <a:p>
            <a:r>
              <a:rPr lang="en-US" i="1" dirty="0" smtClean="0"/>
              <a:t>Geometric mean </a:t>
            </a:r>
            <a:r>
              <a:rPr lang="en-US" dirty="0" smtClean="0"/>
              <a:t>of ratios: </a:t>
            </a:r>
            <a:br>
              <a:rPr lang="en-US" dirty="0" smtClean="0"/>
            </a:br>
            <a:r>
              <a:rPr lang="en-US" dirty="0" smtClean="0"/>
              <a:t>N-</a:t>
            </a:r>
            <a:r>
              <a:rPr lang="en-US" dirty="0" err="1" smtClean="0"/>
              <a:t>th</a:t>
            </a:r>
            <a:r>
              <a:rPr lang="en-US" dirty="0" smtClean="0"/>
              <a:t> root of product </a:t>
            </a:r>
            <a:br>
              <a:rPr lang="en-US" dirty="0" smtClean="0"/>
            </a:br>
            <a:r>
              <a:rPr lang="en-US" dirty="0" smtClean="0"/>
              <a:t>of N ratios</a:t>
            </a:r>
          </a:p>
          <a:p>
            <a:pPr lvl="1"/>
            <a:r>
              <a:rPr lang="en-US" dirty="0" smtClean="0"/>
              <a:t>Geometric Mean gives same relative answer no matter what computer is used as reference</a:t>
            </a:r>
          </a:p>
          <a:p>
            <a:r>
              <a:rPr lang="en-US" dirty="0" smtClean="0"/>
              <a:t>Geometric Mean for Barcelona is 11.7</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pic>
        <p:nvPicPr>
          <p:cNvPr id="7" name="Picture 6"/>
          <p:cNvPicPr>
            <a:picLocks noChangeAspect="1"/>
          </p:cNvPicPr>
          <p:nvPr/>
        </p:nvPicPr>
        <p:blipFill>
          <a:blip r:embed="rId2"/>
          <a:stretch>
            <a:fillRect/>
          </a:stretch>
        </p:blipFill>
        <p:spPr>
          <a:xfrm>
            <a:off x="5462726" y="2753021"/>
            <a:ext cx="3184319" cy="1339850"/>
          </a:xfrm>
          <a:prstGeom prst="rect">
            <a:avLst/>
          </a:prstGeom>
        </p:spPr>
      </p:pic>
    </p:spTree>
    <p:extLst>
      <p:ext uri="{BB962C8B-B14F-4D97-AF65-F5344CB8AC3E}">
        <p14:creationId xmlns:p14="http://schemas.microsoft.com/office/powerpoint/2010/main" val="3651143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26627" name="Rectangle 5"/>
          <p:cNvSpPr>
            <a:spLocks noGrp="1" noChangeArrowheads="1"/>
          </p:cNvSpPr>
          <p:nvPr>
            <p:ph type="title"/>
          </p:nvPr>
        </p:nvSpPr>
        <p:spPr>
          <a:xfrm>
            <a:off x="457200" y="37576"/>
            <a:ext cx="8229600" cy="1143000"/>
          </a:xfrm>
        </p:spPr>
        <p:txBody>
          <a:bodyPr>
            <a:normAutofit fontScale="90000"/>
          </a:bodyPr>
          <a:lstStyle/>
          <a:p>
            <a:pPr>
              <a:lnSpc>
                <a:spcPct val="85000"/>
              </a:lnSpc>
            </a:pPr>
            <a:r>
              <a:rPr lang="en-US" dirty="0" smtClean="0"/>
              <a:t>New-School Machine Structures</a:t>
            </a:r>
            <a:br>
              <a:rPr lang="en-US" dirty="0" smtClean="0"/>
            </a:br>
            <a:r>
              <a:rPr lang="en-US" dirty="0" smtClean="0"/>
              <a:t>(It’s a bit more complicated!)</a:t>
            </a:r>
            <a:endParaRPr lang="en-US" dirty="0"/>
          </a:p>
        </p:txBody>
      </p:sp>
      <p:sp>
        <p:nvSpPr>
          <p:cNvPr id="43" name="Content Placeholder 42"/>
          <p:cNvSpPr>
            <a:spLocks noGrp="1"/>
          </p:cNvSpPr>
          <p:nvPr>
            <p:ph sz="half" idx="1"/>
          </p:nvPr>
        </p:nvSpPr>
        <p:spPr>
          <a:xfrm>
            <a:off x="0" y="1387066"/>
            <a:ext cx="3421902" cy="5237820"/>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p:txBody>
      </p:sp>
      <p:sp>
        <p:nvSpPr>
          <p:cNvPr id="45" name="Slide Number Placeholder 44"/>
          <p:cNvSpPr>
            <a:spLocks noGrp="1"/>
          </p:cNvSpPr>
          <p:nvPr>
            <p:ph type="sldNum" sz="quarter" idx="12"/>
          </p:nvPr>
        </p:nvSpPr>
        <p:spPr/>
        <p:txBody>
          <a:bodyPr/>
          <a:lstStyle/>
          <a:p>
            <a:fld id="{3CC63E4C-4642-794D-A2FD-70F6B81535F5}" type="slidenum">
              <a:rPr lang="en-US" smtClean="0"/>
              <a:pPr/>
              <a:t>2</a:t>
            </a:fld>
            <a:endParaRPr lang="en-US"/>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32223"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Cache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61" name="Group 64"/>
          <p:cNvGrpSpPr/>
          <p:nvPr/>
        </p:nvGrpSpPr>
        <p:grpSpPr>
          <a:xfrm>
            <a:off x="2597167" y="2423531"/>
            <a:ext cx="2627501" cy="1012993"/>
            <a:chOff x="7090963" y="2946400"/>
            <a:chExt cx="2627501" cy="1012993"/>
          </a:xfrm>
        </p:grpSpPr>
        <p:sp>
          <p:nvSpPr>
            <p:cNvPr id="62" name="Rectangle 61"/>
            <p:cNvSpPr/>
            <p:nvPr/>
          </p:nvSpPr>
          <p:spPr>
            <a:xfrm>
              <a:off x="7090963" y="3406794"/>
              <a:ext cx="1509901"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8584770" y="2946400"/>
              <a:ext cx="1133694" cy="646331"/>
            </a:xfrm>
            <a:prstGeom prst="rect">
              <a:avLst/>
            </a:prstGeom>
            <a:noFill/>
          </p:spPr>
          <p:txBody>
            <a:bodyPr wrap="none" rtlCol="0">
              <a:spAutoFit/>
            </a:bodyPr>
            <a:lstStyle/>
            <a:p>
              <a:r>
                <a:rPr lang="en-US" dirty="0" smtClean="0">
                  <a:solidFill>
                    <a:srgbClr val="FF0000"/>
                  </a:solidFill>
                </a:rPr>
                <a:t>How do</a:t>
              </a:r>
              <a:br>
                <a:rPr lang="en-US" dirty="0" smtClean="0">
                  <a:solidFill>
                    <a:srgbClr val="FF0000"/>
                  </a:solidFill>
                </a:rPr>
              </a:br>
              <a:r>
                <a:rPr lang="en-US" dirty="0" smtClean="0">
                  <a:solidFill>
                    <a:srgbClr val="FF0000"/>
                  </a:solidFill>
                </a:rPr>
                <a:t>we know?</a:t>
              </a:r>
              <a:endParaRPr lang="en-US" dirty="0">
                <a:solidFill>
                  <a:srgbClr val="FF0000"/>
                </a:solidFill>
              </a:endParaRPr>
            </a:p>
          </p:txBody>
        </p:sp>
      </p:grpSp>
      <p:sp>
        <p:nvSpPr>
          <p:cNvPr id="64" name="Rectangle 63"/>
          <p:cNvSpPr/>
          <p:nvPr/>
        </p:nvSpPr>
        <p:spPr>
          <a:xfrm>
            <a:off x="6517754" y="4614300"/>
            <a:ext cx="2455951"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860"/>
            <a:ext cx="8229600" cy="1143000"/>
          </a:xfrm>
        </p:spPr>
        <p:txBody>
          <a:bodyPr/>
          <a:lstStyle/>
          <a:p>
            <a:r>
              <a:rPr lang="en-US" dirty="0" err="1" smtClean="0"/>
              <a:t>Administrivia</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HW3 </a:t>
            </a:r>
            <a:r>
              <a:rPr lang="en-US" dirty="0" err="1" smtClean="0"/>
              <a:t>relased</a:t>
            </a:r>
            <a:r>
              <a:rPr lang="en-US" dirty="0" smtClean="0"/>
              <a:t>, </a:t>
            </a:r>
            <a:r>
              <a:rPr lang="en-US" dirty="0"/>
              <a:t>due 11/01@23:59:59</a:t>
            </a:r>
          </a:p>
          <a:p>
            <a:endParaRPr lang="en-US" dirty="0" smtClean="0"/>
          </a:p>
          <a:p>
            <a:r>
              <a:rPr lang="en-US" dirty="0" smtClean="0"/>
              <a:t>Project 3-2 released, due 11/01@23:59:59</a:t>
            </a:r>
          </a:p>
          <a:p>
            <a:endParaRPr lang="en-US" dirty="0" smtClean="0"/>
          </a:p>
          <a:p>
            <a:r>
              <a:rPr lang="en-US" dirty="0" smtClean="0"/>
              <a:t>Midterm 2 on 11/10 in class</a:t>
            </a:r>
          </a:p>
          <a:p>
            <a:pPr lvl="1"/>
            <a:r>
              <a:rPr lang="en-US" dirty="0" smtClean="0"/>
              <a:t>For midterm </a:t>
            </a:r>
            <a:r>
              <a:rPr lang="en-US" dirty="0"/>
              <a:t>2 re-scheduling (not </a:t>
            </a:r>
            <a:r>
              <a:rPr lang="en-US" dirty="0" err="1"/>
              <a:t>dsp</a:t>
            </a:r>
            <a:r>
              <a:rPr lang="en-US" dirty="0"/>
              <a:t>) </a:t>
            </a:r>
            <a:r>
              <a:rPr lang="en-US" dirty="0" smtClean="0"/>
              <a:t>contact Fred </a:t>
            </a:r>
            <a:r>
              <a:rPr lang="en-US"/>
              <a:t>and </a:t>
            </a:r>
            <a:r>
              <a:rPr lang="en-US" smtClean="0"/>
              <a:t>William</a:t>
            </a:r>
            <a:endParaRPr lang="en-US" dirty="0"/>
          </a:p>
          <a:p>
            <a:endParaRPr lang="en-US" dirty="0"/>
          </a:p>
          <a:p>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20</a:t>
            </a:fld>
            <a:endParaRPr lang="en-US"/>
          </a:p>
        </p:txBody>
      </p:sp>
    </p:spTree>
    <p:extLst>
      <p:ext uri="{BB962C8B-B14F-4D97-AF65-F5344CB8AC3E}">
        <p14:creationId xmlns:p14="http://schemas.microsoft.com/office/powerpoint/2010/main" val="898588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CodeBears</a:t>
            </a:r>
            <a:r>
              <a:rPr lang="en-US" dirty="0" smtClean="0"/>
              <a:t> Announcement</a:t>
            </a:r>
            <a:endParaRPr lang="en-US" dirty="0"/>
          </a:p>
        </p:txBody>
      </p:sp>
      <p:sp>
        <p:nvSpPr>
          <p:cNvPr id="5" name="Content Placeholder 4"/>
          <p:cNvSpPr>
            <a:spLocks noGrp="1"/>
          </p:cNvSpPr>
          <p:nvPr>
            <p:ph idx="1"/>
          </p:nvPr>
        </p:nvSpPr>
        <p:spPr/>
        <p:txBody>
          <a:bodyPr>
            <a:normAutofit/>
          </a:bodyPr>
          <a:lstStyle/>
          <a:p>
            <a:r>
              <a:rPr lang="en-US" sz="2000" dirty="0" smtClean="0"/>
              <a:t>“</a:t>
            </a:r>
            <a:r>
              <a:rPr lang="en-US" sz="2000" dirty="0" err="1" smtClean="0"/>
              <a:t>CodeBears</a:t>
            </a:r>
            <a:r>
              <a:rPr lang="en-US" sz="2000" dirty="0" smtClean="0"/>
              <a:t> is a rapidly growing organization on campus aimed at providing members with the opportunity to compete with each other and against teams in other universities in algorithmic software competitions that require strong problem solving abilities. Winners of our intra-college programming competitions will be able to meet with industry leaders, network with founders of various organizations, and represent UCB at inter-college competitions. We hope to create a new hacking culture at Cal! Learn more about us at:	</a:t>
            </a:r>
            <a:r>
              <a:rPr lang="en-US" sz="2000" u="sng" dirty="0" smtClean="0">
                <a:hlinkClick r:id="rId2"/>
              </a:rPr>
              <a:t>https://callink.berkeley.edu/organization/codebears</a:t>
            </a:r>
            <a:endParaRPr lang="en-US" sz="2000" dirty="0" smtClean="0"/>
          </a:p>
          <a:p>
            <a:r>
              <a:rPr lang="en-US" sz="2000" dirty="0" smtClean="0"/>
              <a:t>We already have over 100 registered members and had a tremendous turnout rate at our first GM last Friday! Visit our </a:t>
            </a:r>
            <a:r>
              <a:rPr lang="en-US" sz="2000" dirty="0"/>
              <a:t>F</a:t>
            </a:r>
            <a:r>
              <a:rPr lang="en-US" sz="2000" dirty="0" smtClean="0"/>
              <a:t>acebook page </a:t>
            </a:r>
            <a:r>
              <a:rPr lang="en-US" sz="2000" dirty="0" err="1" smtClean="0"/>
              <a:t>at:</a:t>
            </a:r>
            <a:r>
              <a:rPr lang="en-US" sz="2000" u="sng" dirty="0" err="1" smtClean="0">
                <a:hlinkClick r:id="rId3"/>
              </a:rPr>
              <a:t>https</a:t>
            </a:r>
            <a:r>
              <a:rPr lang="en-US" sz="2000" u="sng" dirty="0">
                <a:hlinkClick r:id="rId3"/>
              </a:rPr>
              <a:t>://www.facebook.com/</a:t>
            </a:r>
            <a:r>
              <a:rPr lang="en-US" sz="2000" u="sng" dirty="0" smtClean="0">
                <a:hlinkClick r:id="rId3"/>
              </a:rPr>
              <a:t>CodeBears</a:t>
            </a:r>
            <a:r>
              <a:rPr lang="en-US" sz="2000" u="sng" dirty="0"/>
              <a:t> </a:t>
            </a:r>
            <a:r>
              <a:rPr lang="en-US" sz="2000" dirty="0" smtClean="0"/>
              <a:t>to access last Friday’s slides and                        learn how to join </a:t>
            </a:r>
            <a:r>
              <a:rPr lang="en-US" sz="2000" dirty="0" err="1" smtClean="0"/>
              <a:t>CodeBears</a:t>
            </a:r>
            <a:r>
              <a:rPr lang="en-US" sz="2000" dirty="0" smtClean="0"/>
              <a:t>! </a:t>
            </a:r>
            <a:endParaRPr lang="en-US" sz="2000" u="sng" dirty="0"/>
          </a:p>
        </p:txBody>
      </p:sp>
    </p:spTree>
    <p:extLst>
      <p:ext uri="{BB962C8B-B14F-4D97-AF65-F5344CB8AC3E}">
        <p14:creationId xmlns:p14="http://schemas.microsoft.com/office/powerpoint/2010/main" val="667433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11138"/>
            <a:ext cx="3894138" cy="474662"/>
          </a:xfrm>
        </p:spPr>
        <p:txBody>
          <a:bodyPr/>
          <a:lstStyle/>
          <a:p>
            <a:r>
              <a:rPr lang="en-US"/>
              <a:t>Review of Numbers</a:t>
            </a:r>
          </a:p>
        </p:txBody>
      </p:sp>
      <p:sp>
        <p:nvSpPr>
          <p:cNvPr id="20483" name="Rectangle 3"/>
          <p:cNvSpPr>
            <a:spLocks noGrp="1" noChangeArrowheads="1"/>
          </p:cNvSpPr>
          <p:nvPr>
            <p:ph type="body" idx="1"/>
          </p:nvPr>
        </p:nvSpPr>
        <p:spPr>
          <a:xfrm>
            <a:off x="609600" y="1143000"/>
            <a:ext cx="8077200" cy="5208588"/>
          </a:xfrm>
        </p:spPr>
        <p:txBody>
          <a:bodyPr/>
          <a:lstStyle/>
          <a:p>
            <a:r>
              <a:rPr lang="en-US" dirty="0"/>
              <a:t>Computers are made to deal with numbers</a:t>
            </a:r>
          </a:p>
          <a:p>
            <a:r>
              <a:rPr lang="en-US" dirty="0"/>
              <a:t>What can we represent in N bits?</a:t>
            </a:r>
          </a:p>
          <a:p>
            <a:pPr lvl="1"/>
            <a:r>
              <a:rPr lang="en-US" dirty="0">
                <a:solidFill>
                  <a:schemeClr val="accent1"/>
                </a:solidFill>
              </a:rPr>
              <a:t>2</a:t>
            </a:r>
            <a:r>
              <a:rPr lang="en-US" baseline="30000" dirty="0">
                <a:solidFill>
                  <a:schemeClr val="accent1"/>
                </a:solidFill>
              </a:rPr>
              <a:t>N</a:t>
            </a:r>
            <a:r>
              <a:rPr lang="en-US" dirty="0">
                <a:solidFill>
                  <a:schemeClr val="accent1"/>
                </a:solidFill>
              </a:rPr>
              <a:t> things, and no more! </a:t>
            </a:r>
            <a:r>
              <a:rPr lang="en-US" dirty="0"/>
              <a:t>They could be…</a:t>
            </a:r>
          </a:p>
          <a:p>
            <a:pPr lvl="1"/>
            <a:r>
              <a:rPr lang="en-US" dirty="0"/>
              <a:t>Unsigned integers:</a:t>
            </a:r>
          </a:p>
          <a:p>
            <a:pPr lvl="1">
              <a:buFontTx/>
              <a:buNone/>
            </a:pPr>
            <a:r>
              <a:rPr lang="en-US" dirty="0"/>
              <a:t>			</a:t>
            </a:r>
            <a:r>
              <a:rPr lang="en-US" dirty="0">
                <a:solidFill>
                  <a:schemeClr val="accent2"/>
                </a:solidFill>
              </a:rPr>
              <a:t>0</a:t>
            </a:r>
            <a:r>
              <a:rPr lang="en-US" dirty="0"/>
              <a:t>	to	</a:t>
            </a:r>
            <a:r>
              <a:rPr lang="en-US" dirty="0">
                <a:solidFill>
                  <a:schemeClr val="accent2"/>
                </a:solidFill>
              </a:rPr>
              <a:t>2</a:t>
            </a:r>
            <a:r>
              <a:rPr lang="en-US" baseline="30000" dirty="0">
                <a:solidFill>
                  <a:schemeClr val="accent2"/>
                </a:solidFill>
              </a:rPr>
              <a:t>N </a:t>
            </a:r>
            <a:r>
              <a:rPr lang="en-US" dirty="0">
                <a:solidFill>
                  <a:schemeClr val="accent2"/>
                </a:solidFill>
              </a:rPr>
              <a:t>- 1</a:t>
            </a:r>
          </a:p>
          <a:p>
            <a:pPr lvl="1">
              <a:buFontTx/>
              <a:buNone/>
            </a:pPr>
            <a:r>
              <a:rPr lang="en-US" b="0" dirty="0">
                <a:solidFill>
                  <a:srgbClr val="800080"/>
                </a:solidFill>
              </a:rPr>
              <a:t>(for N=32,  2</a:t>
            </a:r>
            <a:r>
              <a:rPr lang="en-US" b="0" baseline="30000" dirty="0">
                <a:solidFill>
                  <a:srgbClr val="800080"/>
                </a:solidFill>
              </a:rPr>
              <a:t>N</a:t>
            </a:r>
            <a:r>
              <a:rPr lang="en-US" b="0" dirty="0">
                <a:solidFill>
                  <a:srgbClr val="800080"/>
                </a:solidFill>
              </a:rPr>
              <a:t>–1</a:t>
            </a:r>
            <a:r>
              <a:rPr lang="en-US" b="0" baseline="30000" dirty="0">
                <a:solidFill>
                  <a:srgbClr val="800080"/>
                </a:solidFill>
              </a:rPr>
              <a:t> </a:t>
            </a:r>
            <a:r>
              <a:rPr lang="en-US" b="0" dirty="0">
                <a:solidFill>
                  <a:srgbClr val="800080"/>
                </a:solidFill>
              </a:rPr>
              <a:t> = 4,294,967,295)</a:t>
            </a:r>
            <a:endParaRPr lang="en-US" dirty="0">
              <a:solidFill>
                <a:schemeClr val="accent2"/>
              </a:solidFill>
            </a:endParaRPr>
          </a:p>
          <a:p>
            <a:pPr lvl="1"/>
            <a:r>
              <a:rPr lang="en-US" dirty="0"/>
              <a:t>Signed Integers (Two’s Complement)</a:t>
            </a:r>
          </a:p>
          <a:p>
            <a:pPr lvl="1">
              <a:buFontTx/>
              <a:buNone/>
            </a:pPr>
            <a:r>
              <a:rPr lang="en-US" dirty="0"/>
              <a:t>			</a:t>
            </a:r>
            <a:r>
              <a:rPr lang="en-US" dirty="0">
                <a:solidFill>
                  <a:schemeClr val="accent2"/>
                </a:solidFill>
              </a:rPr>
              <a:t>-2</a:t>
            </a:r>
            <a:r>
              <a:rPr lang="en-US" baseline="30000" dirty="0">
                <a:solidFill>
                  <a:schemeClr val="accent2"/>
                </a:solidFill>
              </a:rPr>
              <a:t>(N-1)</a:t>
            </a:r>
            <a:r>
              <a:rPr lang="en-US" baseline="30000" dirty="0"/>
              <a:t>	</a:t>
            </a:r>
            <a:r>
              <a:rPr lang="en-US" dirty="0"/>
              <a:t>	to	  </a:t>
            </a:r>
            <a:r>
              <a:rPr lang="en-US" dirty="0">
                <a:solidFill>
                  <a:schemeClr val="accent2"/>
                </a:solidFill>
              </a:rPr>
              <a:t>2</a:t>
            </a:r>
            <a:r>
              <a:rPr lang="en-US" baseline="30000" dirty="0">
                <a:solidFill>
                  <a:schemeClr val="accent2"/>
                </a:solidFill>
              </a:rPr>
              <a:t>(N-1)  </a:t>
            </a:r>
            <a:r>
              <a:rPr lang="en-US" dirty="0">
                <a:solidFill>
                  <a:schemeClr val="accent2"/>
                </a:solidFill>
              </a:rPr>
              <a:t>- 1</a:t>
            </a:r>
          </a:p>
          <a:p>
            <a:pPr lvl="1">
              <a:buFontTx/>
              <a:buNone/>
            </a:pPr>
            <a:r>
              <a:rPr lang="en-US" b="0" dirty="0">
                <a:solidFill>
                  <a:srgbClr val="800080"/>
                </a:solidFill>
              </a:rPr>
              <a:t>(for N=32,  2</a:t>
            </a:r>
            <a:r>
              <a:rPr lang="en-US" b="0" baseline="30000" dirty="0">
                <a:solidFill>
                  <a:srgbClr val="800080"/>
                </a:solidFill>
              </a:rPr>
              <a:t>(N-1) </a:t>
            </a:r>
            <a:r>
              <a:rPr lang="en-US" b="0" dirty="0">
                <a:solidFill>
                  <a:srgbClr val="800080"/>
                </a:solidFill>
              </a:rPr>
              <a:t> = 2,147,483,648)</a:t>
            </a:r>
            <a:endParaRPr lang="en-US" b="0" dirty="0"/>
          </a:p>
        </p:txBody>
      </p:sp>
    </p:spTree>
    <p:extLst>
      <p:ext uri="{BB962C8B-B14F-4D97-AF65-F5344CB8AC3E}">
        <p14:creationId xmlns:p14="http://schemas.microsoft.com/office/powerpoint/2010/main" val="20176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11138"/>
            <a:ext cx="5545138" cy="474662"/>
          </a:xfrm>
        </p:spPr>
        <p:txBody>
          <a:bodyPr/>
          <a:lstStyle/>
          <a:p>
            <a:r>
              <a:rPr lang="en-US"/>
              <a:t>What about other numbers?</a:t>
            </a:r>
          </a:p>
        </p:txBody>
      </p:sp>
      <p:sp>
        <p:nvSpPr>
          <p:cNvPr id="22531" name="Rectangle 3"/>
          <p:cNvSpPr>
            <a:spLocks noGrp="1" noChangeArrowheads="1"/>
          </p:cNvSpPr>
          <p:nvPr>
            <p:ph type="body" idx="1"/>
          </p:nvPr>
        </p:nvSpPr>
        <p:spPr>
          <a:xfrm>
            <a:off x="448811" y="885825"/>
            <a:ext cx="8534400" cy="3981450"/>
          </a:xfrm>
        </p:spPr>
        <p:txBody>
          <a:bodyPr/>
          <a:lstStyle/>
          <a:p>
            <a:pPr marL="609600" indent="-609600">
              <a:lnSpc>
                <a:spcPct val="95000"/>
              </a:lnSpc>
              <a:buFont typeface="Arial" charset="0"/>
              <a:buAutoNum type="arabicPeriod"/>
              <a:tabLst>
                <a:tab pos="1828800" algn="l"/>
                <a:tab pos="3429000" algn="l"/>
                <a:tab pos="4406900" algn="l"/>
                <a:tab pos="5372100" algn="l"/>
                <a:tab pos="5943600" algn="l"/>
              </a:tabLst>
            </a:pPr>
            <a:r>
              <a:rPr lang="en-US" sz="2400" dirty="0"/>
              <a:t>Very large numbers? 	(seconds/millennium)</a:t>
            </a:r>
            <a:br>
              <a:rPr lang="en-US" sz="2400" dirty="0"/>
            </a:br>
            <a:r>
              <a:rPr lang="en-US" sz="2400" dirty="0"/>
              <a:t> </a:t>
            </a:r>
            <a:r>
              <a:rPr lang="en-US" sz="2000" dirty="0">
                <a:solidFill>
                  <a:schemeClr val="tx2"/>
                </a:solidFill>
                <a:latin typeface="Symbol" charset="2"/>
                <a:sym typeface="Symbol" charset="2"/>
              </a:rPr>
              <a:t></a:t>
            </a:r>
            <a:r>
              <a:rPr lang="en-US" sz="2400" dirty="0"/>
              <a:t> 31,556,926,000</a:t>
            </a:r>
            <a:r>
              <a:rPr lang="en-US" sz="2400" baseline="-25000" dirty="0"/>
              <a:t>10</a:t>
            </a:r>
            <a:r>
              <a:rPr lang="en-US" sz="2400" dirty="0"/>
              <a:t> (3.1556926</a:t>
            </a:r>
            <a:r>
              <a:rPr lang="en-US" sz="2400" baseline="-25000" dirty="0"/>
              <a:t>10</a:t>
            </a:r>
            <a:r>
              <a:rPr lang="en-US" sz="2400" dirty="0"/>
              <a:t> x 10</a:t>
            </a:r>
            <a:r>
              <a:rPr lang="en-US" sz="2400" baseline="30000" dirty="0"/>
              <a:t>10</a:t>
            </a:r>
            <a:r>
              <a:rPr lang="en-US" sz="2400" dirty="0"/>
              <a:t>)</a:t>
            </a:r>
          </a:p>
          <a:p>
            <a:pPr marL="609600" indent="-609600">
              <a:lnSpc>
                <a:spcPct val="95000"/>
              </a:lnSpc>
              <a:buFont typeface="Arial" charset="0"/>
              <a:buAutoNum type="arabicPeriod"/>
              <a:tabLst>
                <a:tab pos="1828800" algn="l"/>
                <a:tab pos="3429000" algn="l"/>
                <a:tab pos="4406900" algn="l"/>
                <a:tab pos="5372100" algn="l"/>
                <a:tab pos="5943600" algn="l"/>
              </a:tabLst>
            </a:pPr>
            <a:r>
              <a:rPr lang="en-US" sz="2400" dirty="0"/>
              <a:t>Very small numbers? (Bohr radius)</a:t>
            </a:r>
            <a:br>
              <a:rPr lang="en-US" sz="2400" dirty="0"/>
            </a:br>
            <a:r>
              <a:rPr lang="en-US" sz="2400" dirty="0"/>
              <a:t> </a:t>
            </a:r>
            <a:r>
              <a:rPr lang="en-US" sz="2000" dirty="0">
                <a:solidFill>
                  <a:schemeClr val="tx2"/>
                </a:solidFill>
                <a:latin typeface="Symbol" charset="2"/>
                <a:sym typeface="Symbol" charset="2"/>
              </a:rPr>
              <a:t></a:t>
            </a:r>
            <a:r>
              <a:rPr lang="en-US" sz="2400" dirty="0"/>
              <a:t> 0.0000000000529177</a:t>
            </a:r>
            <a:r>
              <a:rPr lang="en-US" sz="2400" baseline="-25000" dirty="0"/>
              <a:t>10</a:t>
            </a:r>
            <a:r>
              <a:rPr lang="en-US" sz="2400" dirty="0"/>
              <a:t>m (5.29177</a:t>
            </a:r>
            <a:r>
              <a:rPr lang="en-US" sz="2400" baseline="-25000" dirty="0"/>
              <a:t>10</a:t>
            </a:r>
            <a:r>
              <a:rPr lang="en-US" sz="2400" dirty="0"/>
              <a:t> x 10</a:t>
            </a:r>
            <a:r>
              <a:rPr lang="en-US" sz="2400" baseline="30000" dirty="0"/>
              <a:t>-11</a:t>
            </a:r>
            <a:r>
              <a:rPr lang="en-US" sz="2400" dirty="0"/>
              <a:t>) </a:t>
            </a:r>
          </a:p>
          <a:p>
            <a:pPr marL="609600" indent="-609600">
              <a:lnSpc>
                <a:spcPct val="95000"/>
              </a:lnSpc>
              <a:buFont typeface="Arial" charset="0"/>
              <a:buAutoNum type="arabicPeriod"/>
              <a:tabLst>
                <a:tab pos="1828800" algn="l"/>
                <a:tab pos="3429000" algn="l"/>
                <a:tab pos="4406900" algn="l"/>
                <a:tab pos="5372100" algn="l"/>
                <a:tab pos="5943600" algn="l"/>
              </a:tabLst>
            </a:pPr>
            <a:r>
              <a:rPr lang="en-US" sz="2400" dirty="0"/>
              <a:t>Numbers with </a:t>
            </a:r>
            <a:r>
              <a:rPr lang="en-US" sz="2400" u="sng" dirty="0"/>
              <a:t>both</a:t>
            </a:r>
            <a:r>
              <a:rPr lang="en-US" sz="2400" dirty="0"/>
              <a:t> integer &amp; fractional parts?</a:t>
            </a:r>
            <a:br>
              <a:rPr lang="en-US" sz="2400" dirty="0"/>
            </a:br>
            <a:r>
              <a:rPr lang="en-US" sz="2400" dirty="0"/>
              <a:t> </a:t>
            </a:r>
            <a:r>
              <a:rPr lang="en-US" sz="2000" dirty="0">
                <a:solidFill>
                  <a:schemeClr val="tx2"/>
                </a:solidFill>
                <a:latin typeface="Symbol" charset="2"/>
                <a:sym typeface="Symbol" charset="2"/>
              </a:rPr>
              <a:t></a:t>
            </a:r>
            <a:r>
              <a:rPr lang="en-US" sz="2400" dirty="0"/>
              <a:t> 1.5 </a:t>
            </a:r>
          </a:p>
          <a:p>
            <a:pPr marL="609600" indent="-609600">
              <a:lnSpc>
                <a:spcPct val="95000"/>
              </a:lnSpc>
              <a:buFont typeface="Times" charset="0"/>
              <a:buNone/>
              <a:tabLst>
                <a:tab pos="1828800" algn="l"/>
                <a:tab pos="3429000" algn="l"/>
                <a:tab pos="4406900" algn="l"/>
                <a:tab pos="5372100" algn="l"/>
                <a:tab pos="5943600" algn="l"/>
              </a:tabLst>
            </a:pPr>
            <a:r>
              <a:rPr lang="en-US" sz="2800" i="1" dirty="0">
                <a:solidFill>
                  <a:schemeClr val="accent2"/>
                </a:solidFill>
              </a:rPr>
              <a:t>First consider #3.  </a:t>
            </a:r>
          </a:p>
          <a:p>
            <a:pPr marL="609600" indent="-609600">
              <a:lnSpc>
                <a:spcPct val="95000"/>
              </a:lnSpc>
              <a:buFont typeface="Times" charset="0"/>
              <a:buNone/>
              <a:tabLst>
                <a:tab pos="1828800" algn="l"/>
                <a:tab pos="3429000" algn="l"/>
                <a:tab pos="4406900" algn="l"/>
                <a:tab pos="5372100" algn="l"/>
                <a:tab pos="5943600" algn="l"/>
              </a:tabLst>
            </a:pPr>
            <a:r>
              <a:rPr lang="en-US" sz="2800" i="1" dirty="0">
                <a:solidFill>
                  <a:schemeClr val="accent2"/>
                </a:solidFill>
              </a:rPr>
              <a:t>…our solution will also help with </a:t>
            </a:r>
            <a:r>
              <a:rPr lang="en-US" sz="2800" i="1" dirty="0" smtClean="0">
                <a:solidFill>
                  <a:schemeClr val="accent2"/>
                </a:solidFill>
              </a:rPr>
              <a:t>#1 </a:t>
            </a:r>
            <a:r>
              <a:rPr lang="en-US" sz="2800" i="1" dirty="0">
                <a:solidFill>
                  <a:schemeClr val="accent2"/>
                </a:solidFill>
              </a:rPr>
              <a:t>and </a:t>
            </a:r>
            <a:r>
              <a:rPr lang="en-US" sz="2800" i="1" dirty="0" smtClean="0">
                <a:solidFill>
                  <a:schemeClr val="accent2"/>
                </a:solidFill>
              </a:rPr>
              <a:t>#2</a:t>
            </a:r>
            <a:r>
              <a:rPr lang="en-US" sz="2800" i="1" dirty="0">
                <a:solidFill>
                  <a:schemeClr val="accent2"/>
                </a:solidFill>
              </a:rPr>
              <a:t>.</a:t>
            </a:r>
          </a:p>
        </p:txBody>
      </p:sp>
    </p:spTree>
    <p:extLst>
      <p:ext uri="{BB962C8B-B14F-4D97-AF65-F5344CB8AC3E}">
        <p14:creationId xmlns:p14="http://schemas.microsoft.com/office/powerpoint/2010/main" val="21547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152400"/>
            <a:ext cx="5524500" cy="474663"/>
          </a:xfrm>
        </p:spPr>
        <p:txBody>
          <a:bodyPr/>
          <a:lstStyle/>
          <a:p>
            <a:r>
              <a:rPr lang="en-US"/>
              <a:t>Representation of Fractions</a:t>
            </a:r>
          </a:p>
        </p:txBody>
      </p:sp>
      <p:sp>
        <p:nvSpPr>
          <p:cNvPr id="24579" name="Text Box 3"/>
          <p:cNvSpPr txBox="1">
            <a:spLocks noChangeArrowheads="1"/>
          </p:cNvSpPr>
          <p:nvPr/>
        </p:nvSpPr>
        <p:spPr bwMode="auto">
          <a:xfrm>
            <a:off x="533400" y="838200"/>
            <a:ext cx="8229600" cy="946150"/>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“Binary Point” like decimal point signifies boundary between integer and fractional parts:</a:t>
            </a:r>
          </a:p>
        </p:txBody>
      </p:sp>
      <p:grpSp>
        <p:nvGrpSpPr>
          <p:cNvPr id="24580" name="Group 4"/>
          <p:cNvGrpSpPr>
            <a:grpSpLocks/>
          </p:cNvGrpSpPr>
          <p:nvPr/>
        </p:nvGrpSpPr>
        <p:grpSpPr bwMode="auto">
          <a:xfrm>
            <a:off x="3960813" y="1600200"/>
            <a:ext cx="3582987" cy="1651000"/>
            <a:chOff x="1584" y="1008"/>
            <a:chExt cx="2257" cy="1040"/>
          </a:xfrm>
        </p:grpSpPr>
        <p:sp>
          <p:nvSpPr>
            <p:cNvPr id="24584" name="Text Box 5"/>
            <p:cNvSpPr txBox="1">
              <a:spLocks noChangeArrowheads="1"/>
            </p:cNvSpPr>
            <p:nvPr/>
          </p:nvSpPr>
          <p:spPr bwMode="auto">
            <a:xfrm>
              <a:off x="2112" y="1008"/>
              <a:ext cx="1100" cy="576"/>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3600">
                  <a:solidFill>
                    <a:srgbClr val="063DE8"/>
                  </a:solidFill>
                  <a:latin typeface="Helvetica" charset="0"/>
                </a:rPr>
                <a:t>xx</a:t>
              </a:r>
              <a:r>
                <a:rPr lang="en-US" sz="5400">
                  <a:solidFill>
                    <a:srgbClr val="063DE8"/>
                  </a:solidFill>
                  <a:latin typeface="Helvetica" charset="0"/>
                </a:rPr>
                <a:t>.</a:t>
              </a:r>
              <a:r>
                <a:rPr lang="en-US" sz="3600">
                  <a:solidFill>
                    <a:srgbClr val="063DE8"/>
                  </a:solidFill>
                  <a:latin typeface="Helvetica" charset="0"/>
                </a:rPr>
                <a:t>yyyy</a:t>
              </a:r>
            </a:p>
          </p:txBody>
        </p:sp>
        <p:sp>
          <p:nvSpPr>
            <p:cNvPr id="24585" name="Freeform 6"/>
            <p:cNvSpPr>
              <a:spLocks/>
            </p:cNvSpPr>
            <p:nvPr/>
          </p:nvSpPr>
          <p:spPr bwMode="auto">
            <a:xfrm>
              <a:off x="1872" y="1488"/>
              <a:ext cx="336" cy="192"/>
            </a:xfrm>
            <a:custGeom>
              <a:avLst/>
              <a:gdLst>
                <a:gd name="T0" fmla="*/ 336 w 336"/>
                <a:gd name="T1" fmla="*/ 0 h 192"/>
                <a:gd name="T2" fmla="*/ 192 w 336"/>
                <a:gd name="T3" fmla="*/ 144 h 192"/>
                <a:gd name="T4" fmla="*/ 0 w 336"/>
                <a:gd name="T5" fmla="*/ 192 h 192"/>
                <a:gd name="T6" fmla="*/ 0 60000 65536"/>
                <a:gd name="T7" fmla="*/ 0 60000 65536"/>
                <a:gd name="T8" fmla="*/ 0 60000 65536"/>
                <a:gd name="T9" fmla="*/ 0 w 336"/>
                <a:gd name="T10" fmla="*/ 0 h 192"/>
                <a:gd name="T11" fmla="*/ 336 w 336"/>
                <a:gd name="T12" fmla="*/ 192 h 192"/>
              </a:gdLst>
              <a:ahLst/>
              <a:cxnLst>
                <a:cxn ang="T6">
                  <a:pos x="T0" y="T1"/>
                </a:cxn>
                <a:cxn ang="T7">
                  <a:pos x="T2" y="T3"/>
                </a:cxn>
                <a:cxn ang="T8">
                  <a:pos x="T4" y="T5"/>
                </a:cxn>
              </a:cxnLst>
              <a:rect l="T9" t="T10" r="T11" b="T12"/>
              <a:pathLst>
                <a:path w="336" h="192">
                  <a:moveTo>
                    <a:pt x="336" y="0"/>
                  </a:moveTo>
                  <a:cubicBezTo>
                    <a:pt x="292" y="56"/>
                    <a:pt x="248" y="112"/>
                    <a:pt x="192" y="144"/>
                  </a:cubicBezTo>
                  <a:cubicBezTo>
                    <a:pt x="136" y="176"/>
                    <a:pt x="68" y="184"/>
                    <a:pt x="0" y="192"/>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86" name="Freeform 7"/>
            <p:cNvSpPr>
              <a:spLocks/>
            </p:cNvSpPr>
            <p:nvPr/>
          </p:nvSpPr>
          <p:spPr bwMode="auto">
            <a:xfrm>
              <a:off x="2784" y="1536"/>
              <a:ext cx="96" cy="240"/>
            </a:xfrm>
            <a:custGeom>
              <a:avLst/>
              <a:gdLst>
                <a:gd name="T0" fmla="*/ 0 w 96"/>
                <a:gd name="T1" fmla="*/ 0 h 240"/>
                <a:gd name="T2" fmla="*/ 48 w 96"/>
                <a:gd name="T3" fmla="*/ 144 h 240"/>
                <a:gd name="T4" fmla="*/ 96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16" y="52"/>
                    <a:pt x="32" y="104"/>
                    <a:pt x="48" y="144"/>
                  </a:cubicBezTo>
                  <a:cubicBezTo>
                    <a:pt x="64" y="184"/>
                    <a:pt x="80" y="212"/>
                    <a:pt x="96" y="240"/>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87" name="Freeform 8"/>
            <p:cNvSpPr>
              <a:spLocks/>
            </p:cNvSpPr>
            <p:nvPr/>
          </p:nvSpPr>
          <p:spPr bwMode="auto">
            <a:xfrm>
              <a:off x="2928" y="1536"/>
              <a:ext cx="288" cy="240"/>
            </a:xfrm>
            <a:custGeom>
              <a:avLst/>
              <a:gdLst>
                <a:gd name="T0" fmla="*/ 0 w 288"/>
                <a:gd name="T1" fmla="*/ 0 h 240"/>
                <a:gd name="T2" fmla="*/ 96 w 288"/>
                <a:gd name="T3" fmla="*/ 144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52"/>
                    <a:pt x="48" y="104"/>
                    <a:pt x="96" y="144"/>
                  </a:cubicBezTo>
                  <a:cubicBezTo>
                    <a:pt x="144" y="184"/>
                    <a:pt x="216" y="212"/>
                    <a:pt x="288" y="240"/>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88" name="Freeform 9"/>
            <p:cNvSpPr>
              <a:spLocks/>
            </p:cNvSpPr>
            <p:nvPr/>
          </p:nvSpPr>
          <p:spPr bwMode="auto">
            <a:xfrm>
              <a:off x="3168" y="1536"/>
              <a:ext cx="384" cy="192"/>
            </a:xfrm>
            <a:custGeom>
              <a:avLst/>
              <a:gdLst>
                <a:gd name="T0" fmla="*/ 0 w 384"/>
                <a:gd name="T1" fmla="*/ 0 h 192"/>
                <a:gd name="T2" fmla="*/ 144 w 384"/>
                <a:gd name="T3" fmla="*/ 96 h 192"/>
                <a:gd name="T4" fmla="*/ 384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0" y="0"/>
                  </a:moveTo>
                  <a:cubicBezTo>
                    <a:pt x="40" y="32"/>
                    <a:pt x="80" y="64"/>
                    <a:pt x="144" y="96"/>
                  </a:cubicBezTo>
                  <a:cubicBezTo>
                    <a:pt x="208" y="128"/>
                    <a:pt x="344" y="176"/>
                    <a:pt x="384" y="192"/>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89" name="Freeform 10"/>
            <p:cNvSpPr>
              <a:spLocks/>
            </p:cNvSpPr>
            <p:nvPr/>
          </p:nvSpPr>
          <p:spPr bwMode="auto">
            <a:xfrm>
              <a:off x="2256" y="1488"/>
              <a:ext cx="96" cy="240"/>
            </a:xfrm>
            <a:custGeom>
              <a:avLst/>
              <a:gdLst>
                <a:gd name="T0" fmla="*/ 96 w 96"/>
                <a:gd name="T1" fmla="*/ 0 h 240"/>
                <a:gd name="T2" fmla="*/ 48 w 96"/>
                <a:gd name="T3" fmla="*/ 144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96" y="0"/>
                  </a:moveTo>
                  <a:cubicBezTo>
                    <a:pt x="80" y="52"/>
                    <a:pt x="64" y="104"/>
                    <a:pt x="48" y="144"/>
                  </a:cubicBezTo>
                  <a:cubicBezTo>
                    <a:pt x="32" y="184"/>
                    <a:pt x="16" y="212"/>
                    <a:pt x="0" y="240"/>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90" name="Freeform 11"/>
            <p:cNvSpPr>
              <a:spLocks/>
            </p:cNvSpPr>
            <p:nvPr/>
          </p:nvSpPr>
          <p:spPr bwMode="auto">
            <a:xfrm>
              <a:off x="2592" y="1536"/>
              <a:ext cx="48" cy="144"/>
            </a:xfrm>
            <a:custGeom>
              <a:avLst/>
              <a:gdLst>
                <a:gd name="T0" fmla="*/ 48 w 48"/>
                <a:gd name="T1" fmla="*/ 0 h 144"/>
                <a:gd name="T2" fmla="*/ 0 w 48"/>
                <a:gd name="T3" fmla="*/ 144 h 144"/>
                <a:gd name="T4" fmla="*/ 0 60000 65536"/>
                <a:gd name="T5" fmla="*/ 0 60000 65536"/>
                <a:gd name="T6" fmla="*/ 0 w 48"/>
                <a:gd name="T7" fmla="*/ 0 h 144"/>
                <a:gd name="T8" fmla="*/ 48 w 48"/>
                <a:gd name="T9" fmla="*/ 144 h 144"/>
              </a:gdLst>
              <a:ahLst/>
              <a:cxnLst>
                <a:cxn ang="T4">
                  <a:pos x="T0" y="T1"/>
                </a:cxn>
                <a:cxn ang="T5">
                  <a:pos x="T2" y="T3"/>
                </a:cxn>
              </a:cxnLst>
              <a:rect l="T6" t="T7" r="T8" b="T9"/>
              <a:pathLst>
                <a:path w="48" h="144">
                  <a:moveTo>
                    <a:pt x="48" y="0"/>
                  </a:moveTo>
                  <a:cubicBezTo>
                    <a:pt x="48" y="0"/>
                    <a:pt x="24" y="72"/>
                    <a:pt x="0" y="144"/>
                  </a:cubicBezTo>
                </a:path>
              </a:pathLst>
            </a:custGeom>
            <a:noFill/>
            <a:ln w="12700">
              <a:solidFill>
                <a:schemeClr val="tx1"/>
              </a:solidFill>
              <a:round/>
              <a:headEnd type="arrow" w="med" len="me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4591" name="Text Box 12"/>
            <p:cNvSpPr txBox="1">
              <a:spLocks noChangeArrowheads="1"/>
            </p:cNvSpPr>
            <p:nvPr/>
          </p:nvSpPr>
          <p:spPr bwMode="auto">
            <a:xfrm>
              <a:off x="1584" y="1616"/>
              <a:ext cx="294"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1</a:t>
              </a:r>
              <a:endParaRPr lang="en-US" sz="2400">
                <a:solidFill>
                  <a:srgbClr val="000000"/>
                </a:solidFill>
                <a:latin typeface="Helvetica" charset="0"/>
              </a:endParaRPr>
            </a:p>
          </p:txBody>
        </p:sp>
        <p:sp>
          <p:nvSpPr>
            <p:cNvPr id="24592" name="Text Box 13"/>
            <p:cNvSpPr txBox="1">
              <a:spLocks noChangeArrowheads="1"/>
            </p:cNvSpPr>
            <p:nvPr/>
          </p:nvSpPr>
          <p:spPr bwMode="auto">
            <a:xfrm>
              <a:off x="2016" y="1712"/>
              <a:ext cx="294"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0</a:t>
              </a:r>
              <a:endParaRPr lang="en-US" sz="2400">
                <a:solidFill>
                  <a:srgbClr val="000000"/>
                </a:solidFill>
                <a:latin typeface="Helvetica" charset="0"/>
              </a:endParaRPr>
            </a:p>
          </p:txBody>
        </p:sp>
        <p:sp>
          <p:nvSpPr>
            <p:cNvPr id="24593" name="Text Box 14"/>
            <p:cNvSpPr txBox="1">
              <a:spLocks noChangeArrowheads="1"/>
            </p:cNvSpPr>
            <p:nvPr/>
          </p:nvSpPr>
          <p:spPr bwMode="auto">
            <a:xfrm>
              <a:off x="2400" y="1721"/>
              <a:ext cx="337"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-1</a:t>
              </a:r>
              <a:endParaRPr lang="en-US" sz="2400">
                <a:solidFill>
                  <a:srgbClr val="000000"/>
                </a:solidFill>
                <a:latin typeface="Helvetica" charset="0"/>
              </a:endParaRPr>
            </a:p>
          </p:txBody>
        </p:sp>
        <p:sp>
          <p:nvSpPr>
            <p:cNvPr id="24594" name="Text Box 15"/>
            <p:cNvSpPr txBox="1">
              <a:spLocks noChangeArrowheads="1"/>
            </p:cNvSpPr>
            <p:nvPr/>
          </p:nvSpPr>
          <p:spPr bwMode="auto">
            <a:xfrm>
              <a:off x="2764" y="1760"/>
              <a:ext cx="337"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-2</a:t>
              </a:r>
              <a:endParaRPr lang="en-US" sz="2400">
                <a:solidFill>
                  <a:srgbClr val="000000"/>
                </a:solidFill>
                <a:latin typeface="Helvetica" charset="0"/>
              </a:endParaRPr>
            </a:p>
          </p:txBody>
        </p:sp>
        <p:sp>
          <p:nvSpPr>
            <p:cNvPr id="24595" name="Text Box 16"/>
            <p:cNvSpPr txBox="1">
              <a:spLocks noChangeArrowheads="1"/>
            </p:cNvSpPr>
            <p:nvPr/>
          </p:nvSpPr>
          <p:spPr bwMode="auto">
            <a:xfrm>
              <a:off x="3120" y="1760"/>
              <a:ext cx="337"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-3</a:t>
              </a:r>
              <a:endParaRPr lang="en-US" sz="2400">
                <a:solidFill>
                  <a:srgbClr val="000000"/>
                </a:solidFill>
                <a:latin typeface="Helvetica" charset="0"/>
              </a:endParaRPr>
            </a:p>
          </p:txBody>
        </p:sp>
        <p:sp>
          <p:nvSpPr>
            <p:cNvPr id="24596" name="Text Box 17"/>
            <p:cNvSpPr txBox="1">
              <a:spLocks noChangeArrowheads="1"/>
            </p:cNvSpPr>
            <p:nvPr/>
          </p:nvSpPr>
          <p:spPr bwMode="auto">
            <a:xfrm>
              <a:off x="3504" y="1664"/>
              <a:ext cx="337" cy="288"/>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000000"/>
                  </a:solidFill>
                  <a:latin typeface="Helvetica" charset="0"/>
                </a:rPr>
                <a:t>2</a:t>
              </a:r>
              <a:r>
                <a:rPr lang="en-US" sz="2400" baseline="30000">
                  <a:solidFill>
                    <a:srgbClr val="000000"/>
                  </a:solidFill>
                  <a:latin typeface="Helvetica" charset="0"/>
                </a:rPr>
                <a:t>-4</a:t>
              </a:r>
              <a:endParaRPr lang="en-US" sz="2400">
                <a:solidFill>
                  <a:srgbClr val="000000"/>
                </a:solidFill>
                <a:latin typeface="Helvetica" charset="0"/>
              </a:endParaRPr>
            </a:p>
          </p:txBody>
        </p:sp>
      </p:grpSp>
      <p:sp>
        <p:nvSpPr>
          <p:cNvPr id="24581" name="Text Box 18"/>
          <p:cNvSpPr txBox="1">
            <a:spLocks noChangeArrowheads="1"/>
          </p:cNvSpPr>
          <p:nvPr/>
        </p:nvSpPr>
        <p:spPr bwMode="auto">
          <a:xfrm>
            <a:off x="838200" y="1949450"/>
            <a:ext cx="2971800" cy="946150"/>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000000"/>
                </a:solidFill>
                <a:latin typeface="Helvetica" charset="0"/>
              </a:rPr>
              <a:t>Example 6-bit representation:</a:t>
            </a:r>
          </a:p>
        </p:txBody>
      </p:sp>
      <p:sp>
        <p:nvSpPr>
          <p:cNvPr id="24582" name="Text Box 19"/>
          <p:cNvSpPr txBox="1">
            <a:spLocks noChangeArrowheads="1"/>
          </p:cNvSpPr>
          <p:nvPr/>
        </p:nvSpPr>
        <p:spPr bwMode="auto">
          <a:xfrm>
            <a:off x="838200" y="3429000"/>
            <a:ext cx="7626292" cy="523220"/>
          </a:xfrm>
          <a:prstGeom prst="rect">
            <a:avLst/>
          </a:prstGeom>
          <a:noFill/>
          <a:ln w="12700">
            <a:noFill/>
            <a:miter lim="800000"/>
            <a:headEnd/>
            <a:tailEnd/>
          </a:ln>
        </p:spPr>
        <p:txBody>
          <a:bodyPr wrap="square">
            <a:prstTxWarp prst="textNoShape">
              <a:avLst/>
            </a:prstTxWarp>
            <a:spAutoFit/>
          </a:bodyPr>
          <a:lstStyle/>
          <a:p>
            <a:pPr defTabSz="914400" eaLnBrk="0" fontAlgn="base" hangingPunct="0">
              <a:spcBef>
                <a:spcPct val="0"/>
              </a:spcBef>
              <a:spcAft>
                <a:spcPct val="0"/>
              </a:spcAft>
            </a:pPr>
            <a:r>
              <a:rPr lang="en-US" sz="2800" b="1" dirty="0" smtClean="0">
                <a:solidFill>
                  <a:srgbClr val="000000"/>
                </a:solidFill>
                <a:latin typeface="Helvetica" charset="0"/>
              </a:rPr>
              <a:t>10.1010</a:t>
            </a:r>
            <a:r>
              <a:rPr lang="en-US" sz="2800" b="1" baseline="-25000" dirty="0" smtClean="0">
                <a:solidFill>
                  <a:srgbClr val="000000"/>
                </a:solidFill>
                <a:latin typeface="Helvetica" charset="0"/>
              </a:rPr>
              <a:t>two</a:t>
            </a:r>
            <a:r>
              <a:rPr lang="en-US" sz="2800" b="1" dirty="0" smtClean="0">
                <a:solidFill>
                  <a:srgbClr val="000000"/>
                </a:solidFill>
                <a:latin typeface="Helvetica" charset="0"/>
              </a:rPr>
              <a:t> </a:t>
            </a:r>
            <a:r>
              <a:rPr lang="en-US" sz="2800" b="1" dirty="0">
                <a:solidFill>
                  <a:srgbClr val="000000"/>
                </a:solidFill>
                <a:latin typeface="Helvetica" charset="0"/>
              </a:rPr>
              <a:t>= 1x2</a:t>
            </a:r>
            <a:r>
              <a:rPr lang="en-US" sz="2800" b="1" baseline="30000" dirty="0">
                <a:solidFill>
                  <a:srgbClr val="000000"/>
                </a:solidFill>
                <a:latin typeface="Helvetica" charset="0"/>
              </a:rPr>
              <a:t>1</a:t>
            </a:r>
            <a:r>
              <a:rPr lang="en-US" sz="2800" b="1" dirty="0">
                <a:solidFill>
                  <a:srgbClr val="000000"/>
                </a:solidFill>
                <a:latin typeface="Helvetica" charset="0"/>
              </a:rPr>
              <a:t> + 1x2</a:t>
            </a:r>
            <a:r>
              <a:rPr lang="en-US" sz="2800" b="1" baseline="30000" dirty="0">
                <a:solidFill>
                  <a:srgbClr val="000000"/>
                </a:solidFill>
                <a:latin typeface="Helvetica" charset="0"/>
              </a:rPr>
              <a:t>-1</a:t>
            </a:r>
            <a:r>
              <a:rPr lang="en-US" sz="2800" b="1" dirty="0">
                <a:solidFill>
                  <a:srgbClr val="000000"/>
                </a:solidFill>
                <a:latin typeface="Helvetica" charset="0"/>
              </a:rPr>
              <a:t> + 1x2</a:t>
            </a:r>
            <a:r>
              <a:rPr lang="en-US" sz="2800" b="1" baseline="30000" dirty="0">
                <a:solidFill>
                  <a:srgbClr val="000000"/>
                </a:solidFill>
                <a:latin typeface="Helvetica" charset="0"/>
              </a:rPr>
              <a:t>-3</a:t>
            </a:r>
            <a:r>
              <a:rPr lang="en-US" sz="2800" b="1" dirty="0">
                <a:solidFill>
                  <a:srgbClr val="000000"/>
                </a:solidFill>
                <a:latin typeface="Helvetica" charset="0"/>
              </a:rPr>
              <a:t> = </a:t>
            </a:r>
            <a:r>
              <a:rPr lang="en-US" sz="2800" b="1" dirty="0" smtClean="0">
                <a:solidFill>
                  <a:srgbClr val="000000"/>
                </a:solidFill>
                <a:latin typeface="Helvetica" charset="0"/>
              </a:rPr>
              <a:t>2.625</a:t>
            </a:r>
            <a:r>
              <a:rPr lang="en-US" sz="2800" b="1" baseline="-25000" dirty="0" smtClean="0">
                <a:solidFill>
                  <a:srgbClr val="000000"/>
                </a:solidFill>
                <a:latin typeface="Helvetica" charset="0"/>
              </a:rPr>
              <a:t>ten </a:t>
            </a:r>
            <a:endParaRPr lang="en-US" sz="2800" b="1" baseline="-25000" dirty="0">
              <a:solidFill>
                <a:srgbClr val="000000"/>
              </a:solidFill>
              <a:latin typeface="Helvetica" charset="0"/>
            </a:endParaRPr>
          </a:p>
        </p:txBody>
      </p:sp>
      <p:sp>
        <p:nvSpPr>
          <p:cNvPr id="24583" name="Text Box 20"/>
          <p:cNvSpPr txBox="1">
            <a:spLocks noChangeArrowheads="1"/>
          </p:cNvSpPr>
          <p:nvPr/>
        </p:nvSpPr>
        <p:spPr bwMode="auto">
          <a:xfrm>
            <a:off x="838200" y="4191000"/>
            <a:ext cx="7848600" cy="1373188"/>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dirty="0">
                <a:solidFill>
                  <a:srgbClr val="000000"/>
                </a:solidFill>
                <a:latin typeface="Helvetica" charset="0"/>
              </a:rPr>
              <a:t>If we assume “fixed binary point”, range of 6-bit representations with this format: </a:t>
            </a:r>
          </a:p>
          <a:p>
            <a:pPr defTabSz="914400" eaLnBrk="0" fontAlgn="base" hangingPunct="0">
              <a:spcBef>
                <a:spcPct val="0"/>
              </a:spcBef>
              <a:spcAft>
                <a:spcPct val="0"/>
              </a:spcAft>
            </a:pPr>
            <a:r>
              <a:rPr lang="en-US" sz="2800" dirty="0">
                <a:solidFill>
                  <a:srgbClr val="000000"/>
                </a:solidFill>
                <a:latin typeface="Helvetica" charset="0"/>
              </a:rPr>
              <a:t>			0 to 3.9375 (almost 4)</a:t>
            </a:r>
          </a:p>
        </p:txBody>
      </p:sp>
    </p:spTree>
    <p:extLst>
      <p:ext uri="{BB962C8B-B14F-4D97-AF65-F5344CB8AC3E}">
        <p14:creationId xmlns:p14="http://schemas.microsoft.com/office/powerpoint/2010/main" val="6491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4462463" cy="474663"/>
          </a:xfrm>
        </p:spPr>
        <p:txBody>
          <a:bodyPr/>
          <a:lstStyle/>
          <a:p>
            <a:r>
              <a:rPr lang="en-US"/>
              <a:t>Fractional Powers of 2</a:t>
            </a:r>
          </a:p>
        </p:txBody>
      </p:sp>
      <p:sp>
        <p:nvSpPr>
          <p:cNvPr id="26627" name="Text Box 3"/>
          <p:cNvSpPr txBox="1">
            <a:spLocks noChangeArrowheads="1"/>
          </p:cNvSpPr>
          <p:nvPr/>
        </p:nvSpPr>
        <p:spPr bwMode="auto">
          <a:xfrm>
            <a:off x="2864327" y="1371600"/>
            <a:ext cx="3198813" cy="5016500"/>
          </a:xfrm>
          <a:prstGeom prst="rect">
            <a:avLst/>
          </a:prstGeom>
          <a:noFill/>
          <a:ln w="12700">
            <a:noFill/>
            <a:miter lim="800000"/>
            <a:headEnd/>
            <a:tailEnd/>
          </a:ln>
        </p:spPr>
        <p:txBody>
          <a:bodyPr wrap="none">
            <a:prstTxWarp prst="textNoShape">
              <a:avLst/>
            </a:prstTxWarp>
            <a:spAutoFit/>
          </a:bodyPr>
          <a:lstStyle/>
          <a:p>
            <a:pPr marL="457200" indent="-457200" defTabSz="914400" eaLnBrk="0" fontAlgn="base" hangingPunct="0">
              <a:spcBef>
                <a:spcPct val="0"/>
              </a:spcBef>
              <a:spcAft>
                <a:spcPct val="0"/>
              </a:spcAft>
            </a:pPr>
            <a:r>
              <a:rPr lang="en-US" sz="2000" b="1" dirty="0">
                <a:solidFill>
                  <a:srgbClr val="000000"/>
                </a:solidFill>
                <a:latin typeface="Courier"/>
                <a:ea typeface="Courier"/>
                <a:cs typeface="Courier"/>
              </a:rPr>
              <a:t>0	1.0	1</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0.5		1/2</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0.25	1/4</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0.125	1/8</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0.0625	1/16</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0.03125	1/32</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0.015625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0.0078125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0.00390625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0.001953125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0.0009765625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0.00048828125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0.000244140625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0.0001220703125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0.00006103515625</a:t>
            </a:r>
          </a:p>
          <a:p>
            <a:pPr marL="457200" indent="-457200" defTabSz="914400" eaLnBrk="0" fontAlgn="base" hangingPunct="0">
              <a:spcBef>
                <a:spcPct val="0"/>
              </a:spcBef>
              <a:spcAft>
                <a:spcPct val="0"/>
              </a:spcAft>
              <a:buFontTx/>
              <a:buAutoNum type="arabicPlain"/>
            </a:pPr>
            <a:r>
              <a:rPr lang="en-US" sz="2000" b="1" dirty="0">
                <a:solidFill>
                  <a:srgbClr val="000000"/>
                </a:solidFill>
                <a:latin typeface="Courier"/>
                <a:ea typeface="Courier"/>
                <a:cs typeface="Courier"/>
              </a:rPr>
              <a:t>0.000030517578125</a:t>
            </a:r>
          </a:p>
        </p:txBody>
      </p:sp>
      <p:sp>
        <p:nvSpPr>
          <p:cNvPr id="26628" name="Text Box 4"/>
          <p:cNvSpPr txBox="1">
            <a:spLocks noChangeArrowheads="1"/>
          </p:cNvSpPr>
          <p:nvPr/>
        </p:nvSpPr>
        <p:spPr bwMode="auto">
          <a:xfrm>
            <a:off x="2911952" y="914400"/>
            <a:ext cx="901700" cy="45720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b="1">
                <a:solidFill>
                  <a:srgbClr val="FC0128"/>
                </a:solidFill>
                <a:latin typeface="Helvetica" charset="0"/>
              </a:rPr>
              <a:t>i    2</a:t>
            </a:r>
            <a:r>
              <a:rPr lang="en-US" sz="2400" b="1" baseline="30000">
                <a:solidFill>
                  <a:srgbClr val="FC0128"/>
                </a:solidFill>
                <a:latin typeface="Helvetica" charset="0"/>
              </a:rPr>
              <a:t>-i</a:t>
            </a:r>
            <a:endParaRPr lang="en-US" sz="2400" b="1">
              <a:solidFill>
                <a:srgbClr val="FC0128"/>
              </a:solidFill>
              <a:latin typeface="Helvetica" charset="0"/>
            </a:endParaRPr>
          </a:p>
        </p:txBody>
      </p:sp>
      <p:sp>
        <p:nvSpPr>
          <p:cNvPr id="26629" name="Line 5"/>
          <p:cNvSpPr>
            <a:spLocks noChangeShapeType="1"/>
          </p:cNvSpPr>
          <p:nvPr/>
        </p:nvSpPr>
        <p:spPr bwMode="auto">
          <a:xfrm>
            <a:off x="2940527" y="1371600"/>
            <a:ext cx="2667000" cy="0"/>
          </a:xfrm>
          <a:prstGeom prst="line">
            <a:avLst/>
          </a:prstGeom>
          <a:noFill/>
          <a:ln w="1905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6630" name="Line 6"/>
          <p:cNvSpPr>
            <a:spLocks noChangeShapeType="1"/>
          </p:cNvSpPr>
          <p:nvPr/>
        </p:nvSpPr>
        <p:spPr bwMode="auto">
          <a:xfrm>
            <a:off x="3321527" y="990600"/>
            <a:ext cx="0" cy="5257800"/>
          </a:xfrm>
          <a:prstGeom prst="line">
            <a:avLst/>
          </a:prstGeom>
          <a:noFill/>
          <a:ln w="1905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Tree>
    <p:extLst>
      <p:ext uri="{BB962C8B-B14F-4D97-AF65-F5344CB8AC3E}">
        <p14:creationId xmlns:p14="http://schemas.microsoft.com/office/powerpoint/2010/main" val="4076244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8256588" cy="474663"/>
          </a:xfrm>
        </p:spPr>
        <p:txBody>
          <a:bodyPr/>
          <a:lstStyle/>
          <a:p>
            <a:r>
              <a:rPr lang="en-US"/>
              <a:t>Representation of Fractions with Fixed Pt.</a:t>
            </a:r>
          </a:p>
        </p:txBody>
      </p:sp>
      <p:sp>
        <p:nvSpPr>
          <p:cNvPr id="28675" name="Text Box 3"/>
          <p:cNvSpPr txBox="1">
            <a:spLocks noChangeArrowheads="1"/>
          </p:cNvSpPr>
          <p:nvPr/>
        </p:nvSpPr>
        <p:spPr bwMode="auto">
          <a:xfrm>
            <a:off x="533400" y="838200"/>
            <a:ext cx="8229600" cy="519113"/>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What about addition and multiplication?</a:t>
            </a:r>
          </a:p>
        </p:txBody>
      </p:sp>
      <p:grpSp>
        <p:nvGrpSpPr>
          <p:cNvPr id="28676" name="Group 4"/>
          <p:cNvGrpSpPr>
            <a:grpSpLocks/>
          </p:cNvGrpSpPr>
          <p:nvPr/>
        </p:nvGrpSpPr>
        <p:grpSpPr bwMode="auto">
          <a:xfrm>
            <a:off x="838200" y="1863725"/>
            <a:ext cx="5311775" cy="1220788"/>
            <a:chOff x="528" y="1174"/>
            <a:chExt cx="3346" cy="769"/>
          </a:xfrm>
        </p:grpSpPr>
        <p:grpSp>
          <p:nvGrpSpPr>
            <p:cNvPr id="28687" name="Group 5"/>
            <p:cNvGrpSpPr>
              <a:grpSpLocks/>
            </p:cNvGrpSpPr>
            <p:nvPr/>
          </p:nvGrpSpPr>
          <p:grpSpPr bwMode="auto">
            <a:xfrm>
              <a:off x="528" y="1174"/>
              <a:ext cx="3346" cy="769"/>
              <a:chOff x="528" y="1174"/>
              <a:chExt cx="3346" cy="769"/>
            </a:xfrm>
          </p:grpSpPr>
          <p:sp>
            <p:nvSpPr>
              <p:cNvPr id="28689" name="Text Box 6"/>
              <p:cNvSpPr txBox="1">
                <a:spLocks noChangeArrowheads="1"/>
              </p:cNvSpPr>
              <p:nvPr/>
            </p:nvSpPr>
            <p:spPr bwMode="auto">
              <a:xfrm>
                <a:off x="528" y="1228"/>
                <a:ext cx="1872" cy="596"/>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000000"/>
                    </a:solidFill>
                    <a:latin typeface="Helvetica" charset="0"/>
                  </a:rPr>
                  <a:t>Addition is straightforward:</a:t>
                </a:r>
              </a:p>
            </p:txBody>
          </p:sp>
          <p:sp>
            <p:nvSpPr>
              <p:cNvPr id="28690" name="Text Box 7"/>
              <p:cNvSpPr txBox="1">
                <a:spLocks noChangeArrowheads="1"/>
              </p:cNvSpPr>
              <p:nvPr/>
            </p:nvSpPr>
            <p:spPr bwMode="auto">
              <a:xfrm>
                <a:off x="2304" y="1174"/>
                <a:ext cx="1570" cy="769"/>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b="1" dirty="0">
                    <a:solidFill>
                      <a:srgbClr val="063DE8"/>
                    </a:solidFill>
                    <a:latin typeface="Courier"/>
                  </a:rPr>
                  <a:t>  01.100  </a:t>
                </a:r>
                <a:r>
                  <a:rPr lang="en-US" sz="2000" b="1" dirty="0" smtClean="0">
                    <a:solidFill>
                      <a:srgbClr val="063DE8"/>
                    </a:solidFill>
                    <a:latin typeface="Courier"/>
                  </a:rPr>
                  <a:t>1.5</a:t>
                </a:r>
                <a:r>
                  <a:rPr lang="en-US" sz="2000" b="1" baseline="-25000" dirty="0" smtClean="0">
                    <a:solidFill>
                      <a:srgbClr val="063DE8"/>
                    </a:solidFill>
                    <a:latin typeface="Courier"/>
                  </a:rPr>
                  <a:t>ten</a:t>
                </a:r>
                <a:endParaRPr lang="en-US" sz="2000" b="1" baseline="-25000" dirty="0">
                  <a:solidFill>
                    <a:srgbClr val="063DE8"/>
                  </a:solidFill>
                  <a:latin typeface="Courier"/>
                </a:endParaRPr>
              </a:p>
              <a:p>
                <a:pPr defTabSz="914400" eaLnBrk="0" fontAlgn="base" hangingPunct="0">
                  <a:spcBef>
                    <a:spcPct val="0"/>
                  </a:spcBef>
                  <a:spcAft>
                    <a:spcPct val="0"/>
                  </a:spcAft>
                </a:pPr>
                <a:r>
                  <a:rPr lang="en-US" sz="2000" b="1" dirty="0">
                    <a:solidFill>
                      <a:srgbClr val="063DE8"/>
                    </a:solidFill>
                    <a:latin typeface="Courier"/>
                  </a:rPr>
                  <a:t>+ 00.100  </a:t>
                </a:r>
                <a:r>
                  <a:rPr lang="en-US" sz="2000" b="1" dirty="0" smtClean="0">
                    <a:solidFill>
                      <a:srgbClr val="063DE8"/>
                    </a:solidFill>
                    <a:latin typeface="Courier"/>
                  </a:rPr>
                  <a:t>0.5</a:t>
                </a:r>
                <a:r>
                  <a:rPr lang="en-US" sz="2000" b="1" baseline="-25000" dirty="0" smtClean="0">
                    <a:solidFill>
                      <a:srgbClr val="063DE8"/>
                    </a:solidFill>
                    <a:latin typeface="Courier"/>
                  </a:rPr>
                  <a:t>ten</a:t>
                </a:r>
                <a:endParaRPr lang="en-US" sz="2000" b="1" baseline="-25000" dirty="0">
                  <a:solidFill>
                    <a:srgbClr val="063DE8"/>
                  </a:solidFill>
                  <a:latin typeface="Courier"/>
                </a:endParaRPr>
              </a:p>
              <a:p>
                <a:pPr defTabSz="914400" eaLnBrk="0" fontAlgn="base" hangingPunct="0">
                  <a:spcBef>
                    <a:spcPct val="0"/>
                  </a:spcBef>
                  <a:spcAft>
                    <a:spcPct val="0"/>
                  </a:spcAft>
                </a:pPr>
                <a:r>
                  <a:rPr lang="en-US" sz="2000" b="1" dirty="0">
                    <a:solidFill>
                      <a:srgbClr val="063DE8"/>
                    </a:solidFill>
                    <a:latin typeface="Courier"/>
                  </a:rPr>
                  <a:t>  10.000  </a:t>
                </a:r>
                <a:r>
                  <a:rPr lang="en-US" sz="2000" b="1" dirty="0" smtClean="0">
                    <a:solidFill>
                      <a:srgbClr val="063DE8"/>
                    </a:solidFill>
                    <a:latin typeface="Courier"/>
                  </a:rPr>
                  <a:t>2.0</a:t>
                </a:r>
                <a:r>
                  <a:rPr lang="en-US" sz="2000" b="1" baseline="-25000" dirty="0" smtClean="0">
                    <a:solidFill>
                      <a:srgbClr val="063DE8"/>
                    </a:solidFill>
                    <a:latin typeface="Courier"/>
                  </a:rPr>
                  <a:t>ten</a:t>
                </a:r>
                <a:endParaRPr lang="en-US" sz="2000" b="1" baseline="-25000" dirty="0">
                  <a:solidFill>
                    <a:srgbClr val="063DE8"/>
                  </a:solidFill>
                  <a:latin typeface="Courier"/>
                </a:endParaRPr>
              </a:p>
              <a:p>
                <a:pPr defTabSz="914400" eaLnBrk="0" fontAlgn="base" hangingPunct="0">
                  <a:spcBef>
                    <a:spcPct val="0"/>
                  </a:spcBef>
                  <a:spcAft>
                    <a:spcPct val="0"/>
                  </a:spcAft>
                </a:pPr>
                <a:endParaRPr lang="en-US" sz="2000" b="1" baseline="-25000" dirty="0">
                  <a:solidFill>
                    <a:srgbClr val="FC0128"/>
                  </a:solidFill>
                  <a:latin typeface="Courier"/>
                </a:endParaRPr>
              </a:p>
            </p:txBody>
          </p:sp>
        </p:grpSp>
        <p:sp>
          <p:nvSpPr>
            <p:cNvPr id="28688" name="Line 8"/>
            <p:cNvSpPr>
              <a:spLocks noChangeShapeType="1"/>
            </p:cNvSpPr>
            <p:nvPr/>
          </p:nvSpPr>
          <p:spPr bwMode="auto">
            <a:xfrm>
              <a:off x="2362" y="1584"/>
              <a:ext cx="758" cy="0"/>
            </a:xfrm>
            <a:prstGeom prst="line">
              <a:avLst/>
            </a:prstGeom>
            <a:noFill/>
            <a:ln w="19050">
              <a:solidFill>
                <a:schemeClr val="accent2"/>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4" name="Group 9"/>
          <p:cNvGrpSpPr>
            <a:grpSpLocks/>
          </p:cNvGrpSpPr>
          <p:nvPr/>
        </p:nvGrpSpPr>
        <p:grpSpPr bwMode="auto">
          <a:xfrm>
            <a:off x="533400" y="2438400"/>
            <a:ext cx="8305800" cy="3608388"/>
            <a:chOff x="336" y="1536"/>
            <a:chExt cx="5232" cy="2273"/>
          </a:xfrm>
        </p:grpSpPr>
        <p:sp>
          <p:nvSpPr>
            <p:cNvPr id="28679" name="Text Box 10"/>
            <p:cNvSpPr txBox="1">
              <a:spLocks noChangeArrowheads="1"/>
            </p:cNvSpPr>
            <p:nvPr/>
          </p:nvSpPr>
          <p:spPr bwMode="auto">
            <a:xfrm>
              <a:off x="336" y="2112"/>
              <a:ext cx="3552" cy="327"/>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000000"/>
                  </a:solidFill>
                  <a:latin typeface="Helvetica" charset="0"/>
                </a:rPr>
                <a:t>Multiplication a bit more complex:</a:t>
              </a:r>
            </a:p>
          </p:txBody>
        </p:sp>
        <p:grpSp>
          <p:nvGrpSpPr>
            <p:cNvPr id="28680" name="Group 11"/>
            <p:cNvGrpSpPr>
              <a:grpSpLocks/>
            </p:cNvGrpSpPr>
            <p:nvPr/>
          </p:nvGrpSpPr>
          <p:grpSpPr bwMode="auto">
            <a:xfrm>
              <a:off x="3312" y="1536"/>
              <a:ext cx="2256" cy="2273"/>
              <a:chOff x="3072" y="1968"/>
              <a:chExt cx="2256" cy="2273"/>
            </a:xfrm>
          </p:grpSpPr>
          <p:sp>
            <p:nvSpPr>
              <p:cNvPr id="28684" name="Text Box 12"/>
              <p:cNvSpPr txBox="1">
                <a:spLocks noChangeArrowheads="1"/>
              </p:cNvSpPr>
              <p:nvPr/>
            </p:nvSpPr>
            <p:spPr bwMode="auto">
              <a:xfrm>
                <a:off x="3072" y="1968"/>
                <a:ext cx="2256" cy="2273"/>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dirty="0">
                    <a:solidFill>
                      <a:srgbClr val="063DE8"/>
                    </a:solidFill>
                    <a:latin typeface="Helvetica" charset="0"/>
                  </a:rPr>
                  <a:t>         </a:t>
                </a:r>
                <a:r>
                  <a:rPr lang="en-US" sz="2400" b="1" dirty="0">
                    <a:solidFill>
                      <a:srgbClr val="063DE8"/>
                    </a:solidFill>
                    <a:latin typeface="Courier"/>
                  </a:rPr>
                  <a:t>01.100  </a:t>
                </a:r>
                <a:r>
                  <a:rPr lang="en-US" sz="2400" b="1" dirty="0" smtClean="0">
                    <a:solidFill>
                      <a:srgbClr val="063DE8"/>
                    </a:solidFill>
                    <a:latin typeface="Courier"/>
                  </a:rPr>
                  <a:t>1.5</a:t>
                </a:r>
                <a:r>
                  <a:rPr lang="en-US" sz="2400" b="1" baseline="-25000" dirty="0" smtClean="0">
                    <a:solidFill>
                      <a:srgbClr val="063DE8"/>
                    </a:solidFill>
                    <a:latin typeface="Courier"/>
                  </a:rPr>
                  <a:t>ten</a:t>
                </a:r>
                <a:endParaRPr lang="en-US" sz="2400" b="1" baseline="-25000" dirty="0">
                  <a:solidFill>
                    <a:srgbClr val="063DE8"/>
                  </a:solidFill>
                  <a:latin typeface="Courier"/>
                </a:endParaRPr>
              </a:p>
              <a:p>
                <a:pPr defTabSz="914400" eaLnBrk="0" fontAlgn="base" hangingPunct="0">
                  <a:spcBef>
                    <a:spcPct val="0"/>
                  </a:spcBef>
                  <a:spcAft>
                    <a:spcPct val="0"/>
                  </a:spcAft>
                </a:pPr>
                <a:r>
                  <a:rPr lang="en-US" sz="2400" b="1" dirty="0">
                    <a:solidFill>
                      <a:srgbClr val="063DE8"/>
                    </a:solidFill>
                    <a:latin typeface="Courier"/>
                  </a:rPr>
                  <a:t>     00.100  </a:t>
                </a:r>
                <a:r>
                  <a:rPr lang="en-US" sz="2400" b="1" dirty="0" smtClean="0">
                    <a:solidFill>
                      <a:srgbClr val="063DE8"/>
                    </a:solidFill>
                    <a:latin typeface="Courier"/>
                  </a:rPr>
                  <a:t>0.5</a:t>
                </a:r>
                <a:r>
                  <a:rPr lang="en-US" sz="2400" b="1" baseline="-25000" dirty="0" smtClean="0">
                    <a:solidFill>
                      <a:srgbClr val="063DE8"/>
                    </a:solidFill>
                    <a:latin typeface="Courier"/>
                  </a:rPr>
                  <a:t>ten </a:t>
                </a:r>
                <a:endParaRPr lang="en-US" sz="2400" b="1" baseline="-25000" dirty="0">
                  <a:solidFill>
                    <a:srgbClr val="063DE8"/>
                  </a:solidFill>
                  <a:latin typeface="Courier"/>
                </a:endParaRPr>
              </a:p>
              <a:p>
                <a:pPr defTabSz="914400" eaLnBrk="0" fontAlgn="base" hangingPunct="0">
                  <a:spcBef>
                    <a:spcPct val="0"/>
                  </a:spcBef>
                  <a:spcAft>
                    <a:spcPct val="0"/>
                  </a:spcAft>
                </a:pPr>
                <a:r>
                  <a:rPr lang="en-US" sz="2400" b="1" dirty="0">
                    <a:solidFill>
                      <a:srgbClr val="063DE8"/>
                    </a:solidFill>
                    <a:latin typeface="Courier"/>
                  </a:rPr>
                  <a:t>     00 000</a:t>
                </a:r>
              </a:p>
              <a:p>
                <a:pPr defTabSz="914400" eaLnBrk="0" fontAlgn="base" hangingPunct="0">
                  <a:spcBef>
                    <a:spcPct val="0"/>
                  </a:spcBef>
                  <a:spcAft>
                    <a:spcPct val="0"/>
                  </a:spcAft>
                </a:pPr>
                <a:r>
                  <a:rPr lang="en-US" sz="2400" b="1" dirty="0">
                    <a:solidFill>
                      <a:srgbClr val="063DE8"/>
                    </a:solidFill>
                    <a:latin typeface="Courier"/>
                  </a:rPr>
                  <a:t>    000 00</a:t>
                </a:r>
              </a:p>
              <a:p>
                <a:pPr defTabSz="914400" eaLnBrk="0" fontAlgn="base" hangingPunct="0">
                  <a:spcBef>
                    <a:spcPct val="0"/>
                  </a:spcBef>
                  <a:spcAft>
                    <a:spcPct val="0"/>
                  </a:spcAft>
                </a:pPr>
                <a:r>
                  <a:rPr lang="en-US" sz="2400" b="1" dirty="0">
                    <a:solidFill>
                      <a:srgbClr val="063DE8"/>
                    </a:solidFill>
                    <a:latin typeface="Courier"/>
                  </a:rPr>
                  <a:t>   0110 0</a:t>
                </a:r>
              </a:p>
              <a:p>
                <a:pPr defTabSz="914400" eaLnBrk="0" fontAlgn="base" hangingPunct="0">
                  <a:spcBef>
                    <a:spcPct val="0"/>
                  </a:spcBef>
                  <a:spcAft>
                    <a:spcPct val="0"/>
                  </a:spcAft>
                </a:pPr>
                <a:r>
                  <a:rPr lang="en-US" sz="2400" b="1" dirty="0">
                    <a:solidFill>
                      <a:srgbClr val="063DE8"/>
                    </a:solidFill>
                    <a:latin typeface="Courier"/>
                  </a:rPr>
                  <a:t>  00000</a:t>
                </a:r>
              </a:p>
              <a:p>
                <a:pPr defTabSz="914400" eaLnBrk="0" fontAlgn="base" hangingPunct="0">
                  <a:spcBef>
                    <a:spcPct val="0"/>
                  </a:spcBef>
                  <a:spcAft>
                    <a:spcPct val="0"/>
                  </a:spcAft>
                </a:pPr>
                <a:r>
                  <a:rPr lang="en-US" sz="2400" b="1" dirty="0">
                    <a:solidFill>
                      <a:srgbClr val="063DE8"/>
                    </a:solidFill>
                    <a:latin typeface="Courier"/>
                  </a:rPr>
                  <a:t> 00000</a:t>
                </a:r>
              </a:p>
              <a:p>
                <a:pPr defTabSz="914400" eaLnBrk="0" fontAlgn="base" hangingPunct="0">
                  <a:spcBef>
                    <a:spcPct val="0"/>
                  </a:spcBef>
                  <a:spcAft>
                    <a:spcPct val="0"/>
                  </a:spcAft>
                </a:pPr>
                <a:r>
                  <a:rPr lang="en-US" sz="2400" b="1" dirty="0">
                    <a:solidFill>
                      <a:srgbClr val="063DE8"/>
                    </a:solidFill>
                    <a:latin typeface="Courier"/>
                  </a:rPr>
                  <a:t>0000110000</a:t>
                </a:r>
              </a:p>
              <a:p>
                <a:pPr defTabSz="914400" eaLnBrk="0" fontAlgn="base" hangingPunct="0">
                  <a:spcBef>
                    <a:spcPct val="0"/>
                  </a:spcBef>
                  <a:spcAft>
                    <a:spcPct val="0"/>
                  </a:spcAft>
                </a:pPr>
                <a:endParaRPr lang="en-US" sz="2400" b="1" baseline="-25000" dirty="0">
                  <a:solidFill>
                    <a:srgbClr val="063DE8"/>
                  </a:solidFill>
                  <a:latin typeface="Courier"/>
                </a:endParaRPr>
              </a:p>
              <a:p>
                <a:pPr defTabSz="914400" eaLnBrk="0" fontAlgn="base" hangingPunct="0">
                  <a:spcBef>
                    <a:spcPct val="0"/>
                  </a:spcBef>
                  <a:spcAft>
                    <a:spcPct val="0"/>
                  </a:spcAft>
                </a:pPr>
                <a:endParaRPr lang="en-US" sz="2800" baseline="-25000" dirty="0">
                  <a:solidFill>
                    <a:srgbClr val="FC0128"/>
                  </a:solidFill>
                  <a:latin typeface="Helvetica" charset="0"/>
                </a:endParaRPr>
              </a:p>
            </p:txBody>
          </p:sp>
          <p:sp>
            <p:nvSpPr>
              <p:cNvPr id="28685" name="Line 13"/>
              <p:cNvSpPr>
                <a:spLocks noChangeShapeType="1"/>
              </p:cNvSpPr>
              <p:nvPr/>
            </p:nvSpPr>
            <p:spPr bwMode="auto">
              <a:xfrm>
                <a:off x="3696" y="2496"/>
                <a:ext cx="720" cy="0"/>
              </a:xfrm>
              <a:prstGeom prst="line">
                <a:avLst/>
              </a:prstGeom>
              <a:noFill/>
              <a:ln w="19050">
                <a:solidFill>
                  <a:schemeClr val="accent2"/>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8686" name="Line 14"/>
              <p:cNvSpPr>
                <a:spLocks noChangeShapeType="1"/>
              </p:cNvSpPr>
              <p:nvPr/>
            </p:nvSpPr>
            <p:spPr bwMode="auto">
              <a:xfrm>
                <a:off x="3168" y="3648"/>
                <a:ext cx="1008" cy="0"/>
              </a:xfrm>
              <a:prstGeom prst="line">
                <a:avLst/>
              </a:prstGeom>
              <a:noFill/>
              <a:ln w="19050">
                <a:solidFill>
                  <a:schemeClr val="accent2"/>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sp>
        <p:nvSpPr>
          <p:cNvPr id="2192402" name="Text Box 18"/>
          <p:cNvSpPr txBox="1">
            <a:spLocks noChangeArrowheads="1"/>
          </p:cNvSpPr>
          <p:nvPr/>
        </p:nvSpPr>
        <p:spPr bwMode="auto">
          <a:xfrm>
            <a:off x="914400" y="5943600"/>
            <a:ext cx="7696200" cy="396875"/>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b="1">
                <a:solidFill>
                  <a:srgbClr val="FC0128"/>
                </a:solidFill>
                <a:latin typeface="Helvetica" charset="0"/>
              </a:rPr>
              <a:t>Where’s the answer, </a:t>
            </a:r>
            <a:r>
              <a:rPr lang="en-US" sz="2000" b="1">
                <a:solidFill>
                  <a:srgbClr val="000000"/>
                </a:solidFill>
                <a:latin typeface="Courier"/>
              </a:rPr>
              <a:t>0.11</a:t>
            </a:r>
            <a:r>
              <a:rPr lang="en-US" sz="2000" b="1">
                <a:solidFill>
                  <a:srgbClr val="FC0128"/>
                </a:solidFill>
                <a:latin typeface="Helvetica" charset="0"/>
              </a:rPr>
              <a:t>? (need to remember where point is)</a:t>
            </a:r>
          </a:p>
        </p:txBody>
      </p:sp>
    </p:spTree>
    <p:extLst>
      <p:ext uri="{BB962C8B-B14F-4D97-AF65-F5344CB8AC3E}">
        <p14:creationId xmlns:p14="http://schemas.microsoft.com/office/powerpoint/2010/main" val="138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92402"/>
                                        </p:tgtEl>
                                        <p:attrNameLst>
                                          <p:attrName>style.visibility</p:attrName>
                                        </p:attrNameLst>
                                      </p:cBhvr>
                                      <p:to>
                                        <p:strVal val="visible"/>
                                      </p:to>
                                    </p:set>
                                    <p:anim calcmode="lin" valueType="num">
                                      <p:cBhvr>
                                        <p:cTn id="12" dur="500" fill="hold"/>
                                        <p:tgtEl>
                                          <p:spTgt spid="2192402"/>
                                        </p:tgtEl>
                                        <p:attrNameLst>
                                          <p:attrName>ppt_w</p:attrName>
                                        </p:attrNameLst>
                                      </p:cBhvr>
                                      <p:tavLst>
                                        <p:tav tm="0">
                                          <p:val>
                                            <p:fltVal val="0"/>
                                          </p:val>
                                        </p:tav>
                                        <p:tav tm="100000">
                                          <p:val>
                                            <p:strVal val="#ppt_w"/>
                                          </p:val>
                                        </p:tav>
                                      </p:tavLst>
                                    </p:anim>
                                    <p:anim calcmode="lin" valueType="num">
                                      <p:cBhvr>
                                        <p:cTn id="13" dur="500" fill="hold"/>
                                        <p:tgtEl>
                                          <p:spTgt spid="21924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40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152400"/>
            <a:ext cx="5524500" cy="474663"/>
          </a:xfrm>
        </p:spPr>
        <p:txBody>
          <a:bodyPr/>
          <a:lstStyle/>
          <a:p>
            <a:r>
              <a:rPr lang="en-US"/>
              <a:t>Representation of Fractions</a:t>
            </a:r>
          </a:p>
        </p:txBody>
      </p:sp>
      <p:sp>
        <p:nvSpPr>
          <p:cNvPr id="30723" name="Text Box 3"/>
          <p:cNvSpPr txBox="1">
            <a:spLocks noChangeArrowheads="1"/>
          </p:cNvSpPr>
          <p:nvPr/>
        </p:nvSpPr>
        <p:spPr bwMode="auto">
          <a:xfrm>
            <a:off x="533399" y="685800"/>
            <a:ext cx="8400875" cy="830997"/>
          </a:xfrm>
          <a:prstGeom prst="rect">
            <a:avLst/>
          </a:prstGeom>
          <a:noFill/>
          <a:ln w="12700">
            <a:noFill/>
            <a:miter lim="800000"/>
            <a:headEnd/>
            <a:tailEnd/>
          </a:ln>
        </p:spPr>
        <p:txBody>
          <a:bodyPr wrap="square">
            <a:prstTxWarp prst="textNoShape">
              <a:avLst/>
            </a:prstTxWarp>
            <a:spAutoFit/>
          </a:bodyPr>
          <a:lstStyle/>
          <a:p>
            <a:pPr defTabSz="914400" eaLnBrk="0" fontAlgn="base" hangingPunct="0">
              <a:spcBef>
                <a:spcPct val="0"/>
              </a:spcBef>
              <a:spcAft>
                <a:spcPct val="0"/>
              </a:spcAft>
            </a:pPr>
            <a:r>
              <a:rPr lang="en-US" sz="2400" b="1" dirty="0">
                <a:solidFill>
                  <a:srgbClr val="000000"/>
                </a:solidFill>
                <a:latin typeface="Helvetica" charset="0"/>
              </a:rPr>
              <a:t>So far, in our examples we used a “fixed” binary </a:t>
            </a:r>
            <a:r>
              <a:rPr lang="en-US" sz="2400" b="1" dirty="0" smtClean="0">
                <a:solidFill>
                  <a:srgbClr val="000000"/>
                </a:solidFill>
                <a:latin typeface="Helvetica" charset="0"/>
              </a:rPr>
              <a:t>point. What </a:t>
            </a:r>
            <a:r>
              <a:rPr lang="en-US" sz="2400" b="1" dirty="0">
                <a:solidFill>
                  <a:srgbClr val="000000"/>
                </a:solidFill>
                <a:latin typeface="Helvetica" charset="0"/>
              </a:rPr>
              <a:t>we really want is to “float” the binary point.  Why?</a:t>
            </a:r>
          </a:p>
        </p:txBody>
      </p:sp>
      <p:sp>
        <p:nvSpPr>
          <p:cNvPr id="30724" name="Text Box 4"/>
          <p:cNvSpPr txBox="1">
            <a:spLocks noChangeArrowheads="1"/>
          </p:cNvSpPr>
          <p:nvPr/>
        </p:nvSpPr>
        <p:spPr bwMode="auto">
          <a:xfrm>
            <a:off x="685800" y="1524000"/>
            <a:ext cx="6645275" cy="720725"/>
          </a:xfrm>
          <a:prstGeom prst="rect">
            <a:avLst/>
          </a:prstGeom>
          <a:noFill/>
          <a:ln w="19050">
            <a:solidFill>
              <a:schemeClr val="tx1"/>
            </a:solidFill>
            <a:miter lim="800000"/>
            <a:headEnd/>
            <a:tailEnd/>
          </a:ln>
        </p:spPr>
        <p:txBody>
          <a:bodyPr wrap="squar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Floating binary point most effective use of our limited bits (and thus more accuracy in our number representation):</a:t>
            </a:r>
          </a:p>
        </p:txBody>
      </p:sp>
      <p:sp>
        <p:nvSpPr>
          <p:cNvPr id="30725" name="Text Box 5"/>
          <p:cNvSpPr txBox="1">
            <a:spLocks noChangeArrowheads="1"/>
          </p:cNvSpPr>
          <p:nvPr/>
        </p:nvSpPr>
        <p:spPr bwMode="auto">
          <a:xfrm>
            <a:off x="2667000" y="2971800"/>
            <a:ext cx="3376613" cy="595313"/>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63DE8"/>
                </a:solidFill>
                <a:latin typeface="Helvetica" charset="0"/>
              </a:rPr>
              <a:t>… 000000.001010100000…</a:t>
            </a:r>
            <a:endParaRPr lang="en-US" sz="2000" baseline="-25000">
              <a:solidFill>
                <a:srgbClr val="063DE8"/>
              </a:solidFill>
              <a:latin typeface="Helvetica" charset="0"/>
            </a:endParaRPr>
          </a:p>
          <a:p>
            <a:pPr defTabSz="914400" eaLnBrk="0" fontAlgn="base" hangingPunct="0">
              <a:spcBef>
                <a:spcPct val="0"/>
              </a:spcBef>
              <a:spcAft>
                <a:spcPct val="0"/>
              </a:spcAft>
            </a:pPr>
            <a:endParaRPr lang="en-US" sz="2000" baseline="-25000">
              <a:solidFill>
                <a:srgbClr val="FC0128"/>
              </a:solidFill>
              <a:latin typeface="Helvetica" charset="0"/>
            </a:endParaRPr>
          </a:p>
        </p:txBody>
      </p:sp>
      <p:sp>
        <p:nvSpPr>
          <p:cNvPr id="30726" name="Text Box 6"/>
          <p:cNvSpPr txBox="1">
            <a:spLocks noChangeArrowheads="1"/>
          </p:cNvSpPr>
          <p:nvPr/>
        </p:nvSpPr>
        <p:spPr bwMode="auto">
          <a:xfrm>
            <a:off x="1828800" y="4267200"/>
            <a:ext cx="4645025" cy="396875"/>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FC0128"/>
                </a:solidFill>
                <a:latin typeface="Helvetica" charset="0"/>
              </a:rPr>
              <a:t>Any other solution would lose accuracy!</a:t>
            </a:r>
          </a:p>
        </p:txBody>
      </p:sp>
      <p:sp>
        <p:nvSpPr>
          <p:cNvPr id="30727" name="Text Box 7"/>
          <p:cNvSpPr txBox="1">
            <a:spLocks noChangeArrowheads="1"/>
          </p:cNvSpPr>
          <p:nvPr/>
        </p:nvSpPr>
        <p:spPr bwMode="auto">
          <a:xfrm>
            <a:off x="1066800" y="2362200"/>
            <a:ext cx="6264275" cy="701675"/>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dirty="0">
                <a:solidFill>
                  <a:srgbClr val="FC0128"/>
                </a:solidFill>
                <a:latin typeface="Helvetica" charset="0"/>
              </a:rPr>
              <a:t>example:</a:t>
            </a:r>
            <a:r>
              <a:rPr lang="en-US" sz="2000" dirty="0">
                <a:solidFill>
                  <a:srgbClr val="000000"/>
                </a:solidFill>
                <a:latin typeface="Helvetica" charset="0"/>
              </a:rPr>
              <a:t>  put </a:t>
            </a:r>
            <a:r>
              <a:rPr lang="en-US" sz="2000" dirty="0" smtClean="0">
                <a:solidFill>
                  <a:srgbClr val="000000"/>
                </a:solidFill>
                <a:latin typeface="Helvetica" charset="0"/>
              </a:rPr>
              <a:t>0.1640625</a:t>
            </a:r>
            <a:r>
              <a:rPr lang="en-US" sz="2000" baseline="-25000" dirty="0" smtClean="0">
                <a:solidFill>
                  <a:srgbClr val="000000"/>
                </a:solidFill>
                <a:latin typeface="Helvetica" charset="0"/>
              </a:rPr>
              <a:t>ten</a:t>
            </a:r>
            <a:r>
              <a:rPr lang="en-US" sz="2000" dirty="0" smtClean="0">
                <a:solidFill>
                  <a:srgbClr val="000000"/>
                </a:solidFill>
                <a:latin typeface="Helvetica" charset="0"/>
              </a:rPr>
              <a:t> </a:t>
            </a:r>
            <a:r>
              <a:rPr lang="en-US" sz="2000" dirty="0">
                <a:solidFill>
                  <a:srgbClr val="000000"/>
                </a:solidFill>
                <a:latin typeface="Helvetica" charset="0"/>
              </a:rPr>
              <a:t>into binary.  Represent </a:t>
            </a:r>
            <a:r>
              <a:rPr lang="en-US" sz="2000" dirty="0" smtClean="0">
                <a:solidFill>
                  <a:srgbClr val="000000"/>
                </a:solidFill>
                <a:latin typeface="Helvetica" charset="0"/>
              </a:rPr>
              <a:t>with </a:t>
            </a:r>
            <a:r>
              <a:rPr lang="en-US" sz="2000" dirty="0">
                <a:solidFill>
                  <a:srgbClr val="000000"/>
                </a:solidFill>
                <a:latin typeface="Helvetica" charset="0"/>
              </a:rPr>
              <a:t>5-bits choosing where to put the binary point.</a:t>
            </a:r>
          </a:p>
        </p:txBody>
      </p:sp>
      <p:sp>
        <p:nvSpPr>
          <p:cNvPr id="30728" name="AutoShape 8"/>
          <p:cNvSpPr>
            <a:spLocks/>
          </p:cNvSpPr>
          <p:nvPr/>
        </p:nvSpPr>
        <p:spPr bwMode="auto">
          <a:xfrm rot="-5424194">
            <a:off x="4541838" y="3130550"/>
            <a:ext cx="228600" cy="609600"/>
          </a:xfrm>
          <a:prstGeom prst="leftBrace">
            <a:avLst>
              <a:gd name="adj1" fmla="val 22222"/>
              <a:gd name="adj2" fmla="val 50000"/>
            </a:avLst>
          </a:prstGeom>
          <a:noFill/>
          <a:ln w="1905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0729" name="Text Box 9"/>
          <p:cNvSpPr txBox="1">
            <a:spLocks noChangeArrowheads="1"/>
          </p:cNvSpPr>
          <p:nvPr/>
        </p:nvSpPr>
        <p:spPr bwMode="auto">
          <a:xfrm>
            <a:off x="2514600" y="3505200"/>
            <a:ext cx="5181600" cy="701675"/>
          </a:xfrm>
          <a:prstGeom prst="rect">
            <a:avLst/>
          </a:prstGeom>
          <a:no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a:solidFill>
                  <a:srgbClr val="FC0128"/>
                </a:solidFill>
                <a:latin typeface="Helvetica" charset="0"/>
              </a:rPr>
              <a:t>Store these bits and keep track of the binary point 2 places to the left of the MSB</a:t>
            </a:r>
          </a:p>
        </p:txBody>
      </p:sp>
      <p:sp>
        <p:nvSpPr>
          <p:cNvPr id="2194442" name="Text Box 10"/>
          <p:cNvSpPr txBox="1">
            <a:spLocks noChangeArrowheads="1"/>
          </p:cNvSpPr>
          <p:nvPr/>
        </p:nvSpPr>
        <p:spPr bwMode="auto">
          <a:xfrm>
            <a:off x="152400" y="4724400"/>
            <a:ext cx="8991600" cy="1938992"/>
          </a:xfrm>
          <a:prstGeom prst="rect">
            <a:avLst/>
          </a:prstGeom>
          <a:solidFill>
            <a:schemeClr val="bg1"/>
          </a:solidFill>
          <a:ln w="12700">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b="1" dirty="0">
                <a:solidFill>
                  <a:srgbClr val="000000"/>
                </a:solidFill>
                <a:latin typeface="Helvetica" charset="0"/>
              </a:rPr>
              <a:t>With </a:t>
            </a:r>
            <a:r>
              <a:rPr lang="en-US" sz="2400" b="1" dirty="0" smtClean="0">
                <a:solidFill>
                  <a:srgbClr val="000000"/>
                </a:solidFill>
                <a:latin typeface="Helvetica" charset="0"/>
              </a:rPr>
              <a:t>floating-point </a:t>
            </a:r>
            <a:r>
              <a:rPr lang="en-US" sz="2400" b="1" dirty="0">
                <a:solidFill>
                  <a:srgbClr val="000000"/>
                </a:solidFill>
                <a:latin typeface="Helvetica" charset="0"/>
              </a:rPr>
              <a:t>rep., each numeral carries </a:t>
            </a:r>
            <a:r>
              <a:rPr lang="en-US" sz="2400" b="1" dirty="0" smtClean="0">
                <a:solidFill>
                  <a:srgbClr val="000000"/>
                </a:solidFill>
                <a:latin typeface="Helvetica" charset="0"/>
              </a:rPr>
              <a:t>an </a:t>
            </a:r>
            <a:r>
              <a:rPr lang="en-US" sz="2400" b="1" dirty="0">
                <a:solidFill>
                  <a:srgbClr val="000000"/>
                </a:solidFill>
                <a:latin typeface="Helvetica" charset="0"/>
              </a:rPr>
              <a:t>exponent field recording the whereabouts of its binary point.  </a:t>
            </a:r>
          </a:p>
          <a:p>
            <a:pPr defTabSz="914400" eaLnBrk="0" fontAlgn="base" hangingPunct="0">
              <a:spcBef>
                <a:spcPct val="0"/>
              </a:spcBef>
              <a:spcAft>
                <a:spcPct val="0"/>
              </a:spcAft>
            </a:pPr>
            <a:endParaRPr lang="en-US" sz="2400" b="1" dirty="0">
              <a:solidFill>
                <a:srgbClr val="000000"/>
              </a:solidFill>
              <a:latin typeface="Helvetica" charset="0"/>
            </a:endParaRPr>
          </a:p>
          <a:p>
            <a:pPr defTabSz="914400" eaLnBrk="0" fontAlgn="base" hangingPunct="0">
              <a:spcBef>
                <a:spcPct val="0"/>
              </a:spcBef>
              <a:spcAft>
                <a:spcPct val="0"/>
              </a:spcAft>
            </a:pPr>
            <a:r>
              <a:rPr lang="en-US" sz="2400" b="1" dirty="0">
                <a:solidFill>
                  <a:srgbClr val="000000"/>
                </a:solidFill>
                <a:latin typeface="Helvetica" charset="0"/>
              </a:rPr>
              <a:t>The binary point </a:t>
            </a:r>
            <a:r>
              <a:rPr lang="en-US" sz="2400" b="1" dirty="0">
                <a:solidFill>
                  <a:srgbClr val="800080"/>
                </a:solidFill>
                <a:latin typeface="Helvetica" charset="0"/>
              </a:rPr>
              <a:t>can be outside</a:t>
            </a:r>
            <a:r>
              <a:rPr lang="en-US" sz="2400" b="1" dirty="0">
                <a:solidFill>
                  <a:srgbClr val="000000"/>
                </a:solidFill>
                <a:latin typeface="Helvetica" charset="0"/>
              </a:rPr>
              <a:t> the stored bits, so very large and small numbers can be represented.</a:t>
            </a:r>
          </a:p>
        </p:txBody>
      </p:sp>
    </p:spTree>
    <p:extLst>
      <p:ext uri="{BB962C8B-B14F-4D97-AF65-F5344CB8AC3E}">
        <p14:creationId xmlns:p14="http://schemas.microsoft.com/office/powerpoint/2010/main" val="424175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4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p:bldP spid="30726" grpId="0"/>
      <p:bldP spid="30727" grpId="0"/>
      <p:bldP spid="30728" grpId="0" animBg="1"/>
      <p:bldP spid="30729" grpId="0"/>
      <p:bldP spid="21944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211138"/>
            <a:ext cx="6100763" cy="474662"/>
          </a:xfrm>
          <a:noFill/>
        </p:spPr>
        <p:txBody>
          <a:bodyPr/>
          <a:lstStyle/>
          <a:p>
            <a:r>
              <a:rPr lang="en-US"/>
              <a:t>Scientific Notation (in Decimal)</a:t>
            </a:r>
          </a:p>
        </p:txBody>
      </p:sp>
      <p:sp>
        <p:nvSpPr>
          <p:cNvPr id="32771" name="Rectangle 3"/>
          <p:cNvSpPr>
            <a:spLocks noChangeArrowheads="1"/>
          </p:cNvSpPr>
          <p:nvPr/>
        </p:nvSpPr>
        <p:spPr bwMode="auto">
          <a:xfrm>
            <a:off x="2590800" y="1689100"/>
            <a:ext cx="2550378" cy="469872"/>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dirty="0" smtClean="0">
                <a:solidFill>
                  <a:srgbClr val="000000"/>
                </a:solidFill>
                <a:latin typeface="Helvetica" charset="0"/>
              </a:rPr>
              <a:t>6.02</a:t>
            </a:r>
            <a:r>
              <a:rPr lang="en-US" sz="3200" b="1" baseline="-25000" dirty="0" smtClean="0">
                <a:solidFill>
                  <a:srgbClr val="0070C0"/>
                </a:solidFill>
                <a:latin typeface="Helvetica" charset="0"/>
              </a:rPr>
              <a:t>ten</a:t>
            </a:r>
            <a:r>
              <a:rPr lang="en-US" sz="3200" b="1" dirty="0" smtClean="0">
                <a:solidFill>
                  <a:srgbClr val="000000"/>
                </a:solidFill>
                <a:latin typeface="Helvetica" charset="0"/>
              </a:rPr>
              <a:t> </a:t>
            </a:r>
            <a:r>
              <a:rPr lang="en-US" sz="3200" b="1" dirty="0">
                <a:solidFill>
                  <a:srgbClr val="000000"/>
                </a:solidFill>
                <a:latin typeface="Helvetica" charset="0"/>
              </a:rPr>
              <a:t>x </a:t>
            </a:r>
            <a:r>
              <a:rPr lang="en-US" sz="3200" b="1" dirty="0">
                <a:solidFill>
                  <a:srgbClr val="0070C0"/>
                </a:solidFill>
                <a:latin typeface="Helvetica" charset="0"/>
              </a:rPr>
              <a:t>10</a:t>
            </a:r>
            <a:r>
              <a:rPr lang="en-US" sz="3200" b="1" baseline="30000" dirty="0">
                <a:solidFill>
                  <a:srgbClr val="000000"/>
                </a:solidFill>
                <a:latin typeface="Helvetica" charset="0"/>
              </a:rPr>
              <a:t>23</a:t>
            </a:r>
            <a:endParaRPr lang="en-US" sz="3200" b="1" dirty="0">
              <a:solidFill>
                <a:srgbClr val="000000"/>
              </a:solidFill>
              <a:latin typeface="Helvetica" charset="0"/>
            </a:endParaRPr>
          </a:p>
        </p:txBody>
      </p:sp>
      <p:grpSp>
        <p:nvGrpSpPr>
          <p:cNvPr id="32772" name="Group 4"/>
          <p:cNvGrpSpPr>
            <a:grpSpLocks/>
          </p:cNvGrpSpPr>
          <p:nvPr/>
        </p:nvGrpSpPr>
        <p:grpSpPr bwMode="auto">
          <a:xfrm>
            <a:off x="4525962" y="2125662"/>
            <a:ext cx="2789238" cy="846138"/>
            <a:chOff x="2688" y="1296"/>
            <a:chExt cx="1757" cy="533"/>
          </a:xfrm>
        </p:grpSpPr>
        <p:sp>
          <p:nvSpPr>
            <p:cNvPr id="32786" name="Rectangle 5"/>
            <p:cNvSpPr>
              <a:spLocks noChangeArrowheads="1"/>
            </p:cNvSpPr>
            <p:nvPr/>
          </p:nvSpPr>
          <p:spPr bwMode="auto">
            <a:xfrm>
              <a:off x="2928" y="1536"/>
              <a:ext cx="1517"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radix (base)</a:t>
              </a:r>
            </a:p>
          </p:txBody>
        </p:sp>
        <p:sp>
          <p:nvSpPr>
            <p:cNvPr id="32787" name="Line 6"/>
            <p:cNvSpPr>
              <a:spLocks noChangeShapeType="1"/>
            </p:cNvSpPr>
            <p:nvPr/>
          </p:nvSpPr>
          <p:spPr bwMode="auto">
            <a:xfrm>
              <a:off x="2688" y="1296"/>
              <a:ext cx="232" cy="280"/>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2773" name="Group 7"/>
          <p:cNvGrpSpPr>
            <a:grpSpLocks/>
          </p:cNvGrpSpPr>
          <p:nvPr/>
        </p:nvGrpSpPr>
        <p:grpSpPr bwMode="auto">
          <a:xfrm>
            <a:off x="1483470" y="2079813"/>
            <a:ext cx="2746375" cy="922338"/>
            <a:chOff x="912" y="1296"/>
            <a:chExt cx="1730" cy="581"/>
          </a:xfrm>
        </p:grpSpPr>
        <p:sp>
          <p:nvSpPr>
            <p:cNvPr id="32784" name="Rectangle 8"/>
            <p:cNvSpPr>
              <a:spLocks noChangeArrowheads="1"/>
            </p:cNvSpPr>
            <p:nvPr/>
          </p:nvSpPr>
          <p:spPr bwMode="auto">
            <a:xfrm>
              <a:off x="912" y="1584"/>
              <a:ext cx="173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decimal point</a:t>
              </a:r>
            </a:p>
          </p:txBody>
        </p:sp>
        <p:sp>
          <p:nvSpPr>
            <p:cNvPr id="32785" name="Line 9"/>
            <p:cNvSpPr>
              <a:spLocks noChangeShapeType="1"/>
            </p:cNvSpPr>
            <p:nvPr/>
          </p:nvSpPr>
          <p:spPr bwMode="auto">
            <a:xfrm>
              <a:off x="1824" y="1296"/>
              <a:ext cx="0" cy="288"/>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2774" name="Group 10"/>
          <p:cNvGrpSpPr>
            <a:grpSpLocks/>
          </p:cNvGrpSpPr>
          <p:nvPr/>
        </p:nvGrpSpPr>
        <p:grpSpPr bwMode="auto">
          <a:xfrm>
            <a:off x="0" y="838200"/>
            <a:ext cx="2590800" cy="1066800"/>
            <a:chOff x="0" y="528"/>
            <a:chExt cx="1632" cy="672"/>
          </a:xfrm>
        </p:grpSpPr>
        <p:sp>
          <p:nvSpPr>
            <p:cNvPr id="32781" name="Rectangle 11"/>
            <p:cNvSpPr>
              <a:spLocks noChangeArrowheads="1"/>
            </p:cNvSpPr>
            <p:nvPr/>
          </p:nvSpPr>
          <p:spPr bwMode="auto">
            <a:xfrm>
              <a:off x="432" y="763"/>
              <a:ext cx="119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mantissa</a:t>
              </a:r>
              <a:endParaRPr lang="en-US" sz="3200" b="1" i="1">
                <a:solidFill>
                  <a:srgbClr val="000000"/>
                </a:solidFill>
                <a:latin typeface="Helvetica" charset="0"/>
              </a:endParaRPr>
            </a:p>
          </p:txBody>
        </p:sp>
        <p:sp>
          <p:nvSpPr>
            <p:cNvPr id="32782" name="Line 12"/>
            <p:cNvSpPr>
              <a:spLocks noChangeShapeType="1"/>
            </p:cNvSpPr>
            <p:nvPr/>
          </p:nvSpPr>
          <p:spPr bwMode="auto">
            <a:xfrm flipH="1" flipV="1">
              <a:off x="1200" y="1056"/>
              <a:ext cx="432" cy="144"/>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2783" name="Rectangle 13"/>
            <p:cNvSpPr>
              <a:spLocks noChangeArrowheads="1"/>
            </p:cNvSpPr>
            <p:nvPr/>
          </p:nvSpPr>
          <p:spPr bwMode="auto">
            <a:xfrm>
              <a:off x="0" y="528"/>
              <a:ext cx="8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endParaRPr lang="en-AU" sz="3200" b="1">
                <a:solidFill>
                  <a:srgbClr val="000000"/>
                </a:solidFill>
                <a:latin typeface="Helvetica" charset="0"/>
              </a:endParaRPr>
            </a:p>
          </p:txBody>
        </p:sp>
      </p:grpSp>
      <p:grpSp>
        <p:nvGrpSpPr>
          <p:cNvPr id="32775" name="Group 14"/>
          <p:cNvGrpSpPr>
            <a:grpSpLocks/>
          </p:cNvGrpSpPr>
          <p:nvPr/>
        </p:nvGrpSpPr>
        <p:grpSpPr bwMode="auto">
          <a:xfrm>
            <a:off x="5000625" y="830263"/>
            <a:ext cx="2466975" cy="846137"/>
            <a:chOff x="3150" y="523"/>
            <a:chExt cx="1554" cy="533"/>
          </a:xfrm>
        </p:grpSpPr>
        <p:sp>
          <p:nvSpPr>
            <p:cNvPr id="32777" name="Line 15"/>
            <p:cNvSpPr>
              <a:spLocks noChangeShapeType="1"/>
            </p:cNvSpPr>
            <p:nvPr/>
          </p:nvSpPr>
          <p:spPr bwMode="auto">
            <a:xfrm flipV="1">
              <a:off x="3150" y="912"/>
              <a:ext cx="336" cy="144"/>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nvGrpSpPr>
            <p:cNvPr id="32778" name="Group 16"/>
            <p:cNvGrpSpPr>
              <a:grpSpLocks/>
            </p:cNvGrpSpPr>
            <p:nvPr/>
          </p:nvGrpSpPr>
          <p:grpSpPr bwMode="auto">
            <a:xfrm>
              <a:off x="3408" y="523"/>
              <a:ext cx="1296" cy="533"/>
              <a:chOff x="3408" y="523"/>
              <a:chExt cx="1296" cy="533"/>
            </a:xfrm>
          </p:grpSpPr>
          <p:sp>
            <p:nvSpPr>
              <p:cNvPr id="32779" name="Rectangle 17"/>
              <p:cNvSpPr>
                <a:spLocks noChangeArrowheads="1"/>
              </p:cNvSpPr>
              <p:nvPr/>
            </p:nvSpPr>
            <p:spPr bwMode="auto">
              <a:xfrm>
                <a:off x="3486" y="763"/>
                <a:ext cx="1218"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exponent</a:t>
                </a:r>
                <a:endParaRPr lang="en-US" sz="3200" b="1" i="1">
                  <a:solidFill>
                    <a:srgbClr val="000000"/>
                  </a:solidFill>
                  <a:latin typeface="Helvetica" charset="0"/>
                </a:endParaRPr>
              </a:p>
            </p:txBody>
          </p:sp>
          <p:sp>
            <p:nvSpPr>
              <p:cNvPr id="32780" name="Rectangle 18"/>
              <p:cNvSpPr>
                <a:spLocks noChangeArrowheads="1"/>
              </p:cNvSpPr>
              <p:nvPr/>
            </p:nvSpPr>
            <p:spPr bwMode="auto">
              <a:xfrm>
                <a:off x="3408" y="523"/>
                <a:ext cx="8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endParaRPr lang="en-AU" sz="3200" b="1">
                  <a:solidFill>
                    <a:srgbClr val="000000"/>
                  </a:solidFill>
                  <a:latin typeface="Helvetica" charset="0"/>
                </a:endParaRPr>
              </a:p>
            </p:txBody>
          </p:sp>
        </p:grpSp>
      </p:grpSp>
      <p:sp>
        <p:nvSpPr>
          <p:cNvPr id="32776" name="Rectangle 19"/>
          <p:cNvSpPr>
            <a:spLocks noGrp="1" noChangeArrowheads="1"/>
          </p:cNvSpPr>
          <p:nvPr>
            <p:ph type="body" idx="1"/>
          </p:nvPr>
        </p:nvSpPr>
        <p:spPr>
          <a:xfrm>
            <a:off x="457200" y="3352800"/>
            <a:ext cx="8191500" cy="2095500"/>
          </a:xfrm>
          <a:noFill/>
        </p:spPr>
        <p:txBody>
          <a:bodyPr/>
          <a:lstStyle/>
          <a:p>
            <a:pPr>
              <a:lnSpc>
                <a:spcPct val="70000"/>
              </a:lnSpc>
              <a:spcBef>
                <a:spcPct val="70000"/>
              </a:spcBef>
              <a:tabLst>
                <a:tab pos="4406900" algn="l"/>
              </a:tabLst>
            </a:pPr>
            <a:r>
              <a:rPr lang="en-US" sz="2400"/>
              <a:t>Normalized form: no leadings 0s </a:t>
            </a:r>
            <a:br>
              <a:rPr lang="en-US" sz="2400"/>
            </a:br>
            <a:r>
              <a:rPr lang="en-US" sz="2400"/>
              <a:t>(exactly one digit to left of decimal point)</a:t>
            </a:r>
          </a:p>
          <a:p>
            <a:pPr>
              <a:lnSpc>
                <a:spcPct val="70000"/>
              </a:lnSpc>
              <a:spcBef>
                <a:spcPct val="70000"/>
              </a:spcBef>
              <a:tabLst>
                <a:tab pos="4406900" algn="l"/>
              </a:tabLst>
            </a:pPr>
            <a:r>
              <a:rPr lang="en-US" sz="2400"/>
              <a:t>Alternatives to representing 1/1,000,000,000</a:t>
            </a:r>
          </a:p>
          <a:p>
            <a:pPr lvl="1">
              <a:lnSpc>
                <a:spcPct val="70000"/>
              </a:lnSpc>
              <a:spcBef>
                <a:spcPct val="70000"/>
              </a:spcBef>
              <a:tabLst>
                <a:tab pos="4406900" algn="l"/>
              </a:tabLst>
            </a:pPr>
            <a:r>
              <a:rPr lang="en-US" sz="2400">
                <a:solidFill>
                  <a:schemeClr val="accent2"/>
                </a:solidFill>
              </a:rPr>
              <a:t>Normalized: 	1.0 x 10</a:t>
            </a:r>
            <a:r>
              <a:rPr lang="en-US" sz="2400" baseline="30000">
                <a:solidFill>
                  <a:schemeClr val="accent2"/>
                </a:solidFill>
              </a:rPr>
              <a:t>-9</a:t>
            </a:r>
            <a:endParaRPr lang="en-US" sz="2400">
              <a:solidFill>
                <a:schemeClr val="accent2"/>
              </a:solidFill>
            </a:endParaRPr>
          </a:p>
          <a:p>
            <a:pPr lvl="1">
              <a:lnSpc>
                <a:spcPct val="70000"/>
              </a:lnSpc>
              <a:spcBef>
                <a:spcPct val="70000"/>
              </a:spcBef>
              <a:tabLst>
                <a:tab pos="4406900" algn="l"/>
              </a:tabLst>
            </a:pPr>
            <a:r>
              <a:rPr lang="en-US" sz="2400"/>
              <a:t>Not normalized: 	0.1 x 10</a:t>
            </a:r>
            <a:r>
              <a:rPr lang="en-US" sz="2400" baseline="30000"/>
              <a:t>-8</a:t>
            </a:r>
            <a:r>
              <a:rPr lang="en-US" sz="2400"/>
              <a:t>,10.0 x 10</a:t>
            </a:r>
            <a:r>
              <a:rPr lang="en-US" sz="2400" baseline="30000"/>
              <a:t>-10</a:t>
            </a:r>
            <a:r>
              <a:rPr lang="en-US" sz="2400"/>
              <a:t> </a:t>
            </a:r>
          </a:p>
        </p:txBody>
      </p:sp>
    </p:spTree>
    <p:extLst>
      <p:ext uri="{BB962C8B-B14F-4D97-AF65-F5344CB8AC3E}">
        <p14:creationId xmlns:p14="http://schemas.microsoft.com/office/powerpoint/2010/main" val="36536922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211138"/>
            <a:ext cx="5807075" cy="474662"/>
          </a:xfrm>
          <a:noFill/>
        </p:spPr>
        <p:txBody>
          <a:bodyPr/>
          <a:lstStyle/>
          <a:p>
            <a:r>
              <a:rPr lang="en-US"/>
              <a:t>Scientific Notation (in Binary)</a:t>
            </a:r>
          </a:p>
        </p:txBody>
      </p:sp>
      <p:sp>
        <p:nvSpPr>
          <p:cNvPr id="34819" name="Rectangle 3"/>
          <p:cNvSpPr>
            <a:spLocks noChangeArrowheads="1"/>
          </p:cNvSpPr>
          <p:nvPr/>
        </p:nvSpPr>
        <p:spPr bwMode="auto">
          <a:xfrm>
            <a:off x="2590800" y="1689100"/>
            <a:ext cx="2325689" cy="48218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1.01</a:t>
            </a:r>
            <a:r>
              <a:rPr lang="en-US" sz="3200" b="1" baseline="-25000">
                <a:solidFill>
                  <a:srgbClr val="FC0128"/>
                </a:solidFill>
                <a:latin typeface="Helvetica" charset="0"/>
              </a:rPr>
              <a:t>two</a:t>
            </a:r>
            <a:r>
              <a:rPr lang="en-US" sz="3200" b="1">
                <a:solidFill>
                  <a:srgbClr val="000000"/>
                </a:solidFill>
                <a:latin typeface="Helvetica" charset="0"/>
              </a:rPr>
              <a:t> x </a:t>
            </a:r>
            <a:r>
              <a:rPr lang="en-US" sz="3200" b="1">
                <a:solidFill>
                  <a:srgbClr val="FC0128"/>
                </a:solidFill>
                <a:latin typeface="Helvetica" charset="0"/>
              </a:rPr>
              <a:t>2</a:t>
            </a:r>
            <a:r>
              <a:rPr lang="en-US" sz="3200" b="1" baseline="30000">
                <a:solidFill>
                  <a:srgbClr val="000000"/>
                </a:solidFill>
                <a:latin typeface="Helvetica" charset="0"/>
              </a:rPr>
              <a:t>-1</a:t>
            </a:r>
            <a:endParaRPr lang="en-US" sz="3200" b="1">
              <a:solidFill>
                <a:srgbClr val="000000"/>
              </a:solidFill>
              <a:latin typeface="Helvetica" charset="0"/>
            </a:endParaRPr>
          </a:p>
        </p:txBody>
      </p:sp>
      <p:grpSp>
        <p:nvGrpSpPr>
          <p:cNvPr id="34820" name="Group 4"/>
          <p:cNvGrpSpPr>
            <a:grpSpLocks/>
          </p:cNvGrpSpPr>
          <p:nvPr/>
        </p:nvGrpSpPr>
        <p:grpSpPr bwMode="auto">
          <a:xfrm>
            <a:off x="4602163" y="2125663"/>
            <a:ext cx="2789238" cy="846138"/>
            <a:chOff x="2899" y="1339"/>
            <a:chExt cx="1757" cy="533"/>
          </a:xfrm>
        </p:grpSpPr>
        <p:sp>
          <p:nvSpPr>
            <p:cNvPr id="34834" name="Rectangle 5"/>
            <p:cNvSpPr>
              <a:spLocks noChangeArrowheads="1"/>
            </p:cNvSpPr>
            <p:nvPr/>
          </p:nvSpPr>
          <p:spPr bwMode="auto">
            <a:xfrm>
              <a:off x="3139" y="1579"/>
              <a:ext cx="1517"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radix (base)</a:t>
              </a:r>
            </a:p>
          </p:txBody>
        </p:sp>
        <p:sp>
          <p:nvSpPr>
            <p:cNvPr id="34835" name="Line 6"/>
            <p:cNvSpPr>
              <a:spLocks noChangeShapeType="1"/>
            </p:cNvSpPr>
            <p:nvPr/>
          </p:nvSpPr>
          <p:spPr bwMode="auto">
            <a:xfrm>
              <a:off x="2899" y="1339"/>
              <a:ext cx="232" cy="280"/>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4821" name="Group 7"/>
          <p:cNvGrpSpPr>
            <a:grpSpLocks/>
          </p:cNvGrpSpPr>
          <p:nvPr/>
        </p:nvGrpSpPr>
        <p:grpSpPr bwMode="auto">
          <a:xfrm>
            <a:off x="1492626" y="2125662"/>
            <a:ext cx="2859088" cy="922338"/>
            <a:chOff x="912" y="1296"/>
            <a:chExt cx="1801" cy="581"/>
          </a:xfrm>
        </p:grpSpPr>
        <p:sp>
          <p:nvSpPr>
            <p:cNvPr id="34832" name="Rectangle 8"/>
            <p:cNvSpPr>
              <a:spLocks noChangeArrowheads="1"/>
            </p:cNvSpPr>
            <p:nvPr/>
          </p:nvSpPr>
          <p:spPr bwMode="auto">
            <a:xfrm>
              <a:off x="912" y="1584"/>
              <a:ext cx="1801"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a:t>
              </a:r>
              <a:r>
                <a:rPr lang="en-US" sz="3200" b="1">
                  <a:solidFill>
                    <a:srgbClr val="FC0128"/>
                  </a:solidFill>
                  <a:latin typeface="Helvetica" charset="0"/>
                </a:rPr>
                <a:t>binary point</a:t>
              </a:r>
              <a:r>
                <a:rPr lang="en-US" sz="3200" b="1">
                  <a:solidFill>
                    <a:srgbClr val="000000"/>
                  </a:solidFill>
                  <a:latin typeface="Helvetica" charset="0"/>
                </a:rPr>
                <a:t>”</a:t>
              </a:r>
            </a:p>
          </p:txBody>
        </p:sp>
        <p:sp>
          <p:nvSpPr>
            <p:cNvPr id="34833" name="Line 9"/>
            <p:cNvSpPr>
              <a:spLocks noChangeShapeType="1"/>
            </p:cNvSpPr>
            <p:nvPr/>
          </p:nvSpPr>
          <p:spPr bwMode="auto">
            <a:xfrm>
              <a:off x="1824" y="1296"/>
              <a:ext cx="0" cy="288"/>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4822" name="Group 10"/>
          <p:cNvGrpSpPr>
            <a:grpSpLocks/>
          </p:cNvGrpSpPr>
          <p:nvPr/>
        </p:nvGrpSpPr>
        <p:grpSpPr bwMode="auto">
          <a:xfrm>
            <a:off x="4848225" y="830263"/>
            <a:ext cx="2466975" cy="846137"/>
            <a:chOff x="3054" y="523"/>
            <a:chExt cx="1554" cy="533"/>
          </a:xfrm>
        </p:grpSpPr>
        <p:sp>
          <p:nvSpPr>
            <p:cNvPr id="34828" name="Line 11"/>
            <p:cNvSpPr>
              <a:spLocks noChangeShapeType="1"/>
            </p:cNvSpPr>
            <p:nvPr/>
          </p:nvSpPr>
          <p:spPr bwMode="auto">
            <a:xfrm flipV="1">
              <a:off x="3054" y="912"/>
              <a:ext cx="336" cy="144"/>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nvGrpSpPr>
            <p:cNvPr id="34829" name="Group 12"/>
            <p:cNvGrpSpPr>
              <a:grpSpLocks/>
            </p:cNvGrpSpPr>
            <p:nvPr/>
          </p:nvGrpSpPr>
          <p:grpSpPr bwMode="auto">
            <a:xfrm>
              <a:off x="3390" y="523"/>
              <a:ext cx="1218" cy="533"/>
              <a:chOff x="3390" y="523"/>
              <a:chExt cx="1218" cy="533"/>
            </a:xfrm>
          </p:grpSpPr>
          <p:sp>
            <p:nvSpPr>
              <p:cNvPr id="34830" name="Rectangle 13"/>
              <p:cNvSpPr>
                <a:spLocks noChangeArrowheads="1"/>
              </p:cNvSpPr>
              <p:nvPr/>
            </p:nvSpPr>
            <p:spPr bwMode="auto">
              <a:xfrm>
                <a:off x="3390" y="763"/>
                <a:ext cx="1218"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exponent</a:t>
                </a:r>
                <a:endParaRPr lang="en-US" sz="3200" b="1" i="1">
                  <a:solidFill>
                    <a:srgbClr val="000000"/>
                  </a:solidFill>
                  <a:latin typeface="Helvetica" charset="0"/>
                </a:endParaRPr>
              </a:p>
            </p:txBody>
          </p:sp>
          <p:sp>
            <p:nvSpPr>
              <p:cNvPr id="34831" name="Rectangle 14"/>
              <p:cNvSpPr>
                <a:spLocks noChangeArrowheads="1"/>
              </p:cNvSpPr>
              <p:nvPr/>
            </p:nvSpPr>
            <p:spPr bwMode="auto">
              <a:xfrm>
                <a:off x="3408" y="523"/>
                <a:ext cx="8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endParaRPr lang="en-AU" sz="3200" b="1">
                  <a:solidFill>
                    <a:srgbClr val="000000"/>
                  </a:solidFill>
                  <a:latin typeface="Helvetica" charset="0"/>
                </a:endParaRPr>
              </a:p>
            </p:txBody>
          </p:sp>
        </p:grpSp>
      </p:grpSp>
      <p:sp>
        <p:nvSpPr>
          <p:cNvPr id="34823" name="Rectangle 15"/>
          <p:cNvSpPr>
            <a:spLocks noGrp="1" noChangeArrowheads="1"/>
          </p:cNvSpPr>
          <p:nvPr>
            <p:ph type="body" idx="1"/>
          </p:nvPr>
        </p:nvSpPr>
        <p:spPr>
          <a:xfrm>
            <a:off x="570751" y="3381751"/>
            <a:ext cx="8305800" cy="2658164"/>
          </a:xfrm>
          <a:noFill/>
        </p:spPr>
        <p:txBody>
          <a:bodyPr/>
          <a:lstStyle/>
          <a:p>
            <a:pPr>
              <a:lnSpc>
                <a:spcPct val="70000"/>
              </a:lnSpc>
              <a:spcBef>
                <a:spcPct val="70000"/>
              </a:spcBef>
              <a:tabLst>
                <a:tab pos="4406900" algn="l"/>
              </a:tabLst>
            </a:pPr>
            <a:r>
              <a:rPr lang="en-US" dirty="0"/>
              <a:t>Computer arithmetic that supports it called </a:t>
            </a:r>
            <a:r>
              <a:rPr lang="en-US" u="sng" dirty="0">
                <a:solidFill>
                  <a:schemeClr val="accent1"/>
                </a:solidFill>
              </a:rPr>
              <a:t>floating point</a:t>
            </a:r>
            <a:r>
              <a:rPr lang="en-US" dirty="0"/>
              <a:t>, because it represents numbers where the binary point is not fixed, as it is for integers</a:t>
            </a:r>
          </a:p>
          <a:p>
            <a:pPr lvl="1">
              <a:lnSpc>
                <a:spcPct val="70000"/>
              </a:lnSpc>
              <a:spcBef>
                <a:spcPct val="70000"/>
              </a:spcBef>
              <a:tabLst>
                <a:tab pos="4406900" algn="l"/>
              </a:tabLst>
            </a:pPr>
            <a:r>
              <a:rPr lang="en-US" dirty="0"/>
              <a:t>Declare such variable in C as </a:t>
            </a:r>
            <a:r>
              <a:rPr lang="en-US" dirty="0" smtClean="0">
                <a:latin typeface="Courier"/>
              </a:rPr>
              <a:t>float</a:t>
            </a:r>
          </a:p>
          <a:p>
            <a:pPr lvl="2">
              <a:lnSpc>
                <a:spcPct val="70000"/>
              </a:lnSpc>
              <a:spcBef>
                <a:spcPct val="70000"/>
              </a:spcBef>
              <a:tabLst>
                <a:tab pos="4406900" algn="l"/>
              </a:tabLst>
            </a:pPr>
            <a:r>
              <a:rPr lang="en-US" sz="2800" dirty="0" smtClean="0">
                <a:solidFill>
                  <a:srgbClr val="0D407F"/>
                </a:solidFill>
                <a:latin typeface="Courier"/>
                <a:cs typeface="Courier"/>
              </a:rPr>
              <a:t>double</a:t>
            </a:r>
            <a:r>
              <a:rPr lang="en-US" sz="2800" dirty="0" smtClean="0">
                <a:solidFill>
                  <a:srgbClr val="0D407F"/>
                </a:solidFill>
              </a:rPr>
              <a:t> </a:t>
            </a:r>
            <a:r>
              <a:rPr lang="en-US" sz="2800" dirty="0">
                <a:solidFill>
                  <a:srgbClr val="0D407F"/>
                </a:solidFill>
              </a:rPr>
              <a:t>for double precision.</a:t>
            </a:r>
          </a:p>
        </p:txBody>
      </p:sp>
      <p:grpSp>
        <p:nvGrpSpPr>
          <p:cNvPr id="34824" name="Group 16"/>
          <p:cNvGrpSpPr>
            <a:grpSpLocks/>
          </p:cNvGrpSpPr>
          <p:nvPr/>
        </p:nvGrpSpPr>
        <p:grpSpPr bwMode="auto">
          <a:xfrm>
            <a:off x="0" y="838200"/>
            <a:ext cx="2590800" cy="1066800"/>
            <a:chOff x="0" y="528"/>
            <a:chExt cx="1632" cy="672"/>
          </a:xfrm>
        </p:grpSpPr>
        <p:sp>
          <p:nvSpPr>
            <p:cNvPr id="34825" name="Rectangle 17"/>
            <p:cNvSpPr>
              <a:spLocks noChangeArrowheads="1"/>
            </p:cNvSpPr>
            <p:nvPr/>
          </p:nvSpPr>
          <p:spPr bwMode="auto">
            <a:xfrm>
              <a:off x="432" y="763"/>
              <a:ext cx="119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r>
                <a:rPr lang="en-US" sz="3200" b="1">
                  <a:solidFill>
                    <a:srgbClr val="000000"/>
                  </a:solidFill>
                  <a:latin typeface="Helvetica" charset="0"/>
                </a:rPr>
                <a:t>mantissa</a:t>
              </a:r>
              <a:endParaRPr lang="en-US" sz="3200" b="1" i="1">
                <a:solidFill>
                  <a:srgbClr val="000000"/>
                </a:solidFill>
                <a:latin typeface="Helvetica" charset="0"/>
              </a:endParaRPr>
            </a:p>
          </p:txBody>
        </p:sp>
        <p:sp>
          <p:nvSpPr>
            <p:cNvPr id="34826" name="Line 18"/>
            <p:cNvSpPr>
              <a:spLocks noChangeShapeType="1"/>
            </p:cNvSpPr>
            <p:nvPr/>
          </p:nvSpPr>
          <p:spPr bwMode="auto">
            <a:xfrm flipH="1" flipV="1">
              <a:off x="1200" y="1056"/>
              <a:ext cx="432" cy="144"/>
            </a:xfrm>
            <a:prstGeom prst="line">
              <a:avLst/>
            </a:prstGeom>
            <a:noFill/>
            <a:ln w="2857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4827" name="Rectangle 19"/>
            <p:cNvSpPr>
              <a:spLocks noChangeArrowheads="1"/>
            </p:cNvSpPr>
            <p:nvPr/>
          </p:nvSpPr>
          <p:spPr bwMode="auto">
            <a:xfrm>
              <a:off x="0" y="528"/>
              <a:ext cx="80" cy="293"/>
            </a:xfrm>
            <a:prstGeom prst="rect">
              <a:avLst/>
            </a:prstGeom>
            <a:noFill/>
            <a:ln w="12700">
              <a:noFill/>
              <a:miter lim="800000"/>
              <a:headEnd/>
              <a:tailEnd/>
            </a:ln>
          </p:spPr>
          <p:txBody>
            <a:bodyPr wrap="none" lIns="63500" tIns="25400" rIns="63500" bIns="25400">
              <a:prstTxWarp prst="textNoShape">
                <a:avLst/>
              </a:prstTxWarp>
              <a:spAutoFit/>
            </a:bodyPr>
            <a:lstStyle/>
            <a:p>
              <a:pPr defTabSz="914400" eaLnBrk="0" fontAlgn="base" hangingPunct="0">
                <a:lnSpc>
                  <a:spcPct val="85000"/>
                </a:lnSpc>
                <a:spcBef>
                  <a:spcPct val="0"/>
                </a:spcBef>
                <a:spcAft>
                  <a:spcPct val="0"/>
                </a:spcAft>
              </a:pPr>
              <a:endParaRPr lang="en-AU" sz="3200" b="1">
                <a:solidFill>
                  <a:srgbClr val="000000"/>
                </a:solidFill>
                <a:latin typeface="Helvetica" charset="0"/>
              </a:endParaRPr>
            </a:p>
          </p:txBody>
        </p:sp>
      </p:grpSp>
    </p:spTree>
    <p:extLst>
      <p:ext uri="{BB962C8B-B14F-4D97-AF65-F5344CB8AC3E}">
        <p14:creationId xmlns:p14="http://schemas.microsoft.com/office/powerpoint/2010/main" val="34197988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smtClean="0"/>
              <a:t>What is Performance?</a:t>
            </a:r>
            <a:endParaRPr lang="en-US"/>
          </a:p>
        </p:txBody>
      </p:sp>
      <p:sp>
        <p:nvSpPr>
          <p:cNvPr id="1042435" name="Rectangle 3"/>
          <p:cNvSpPr>
            <a:spLocks noGrp="1" noChangeArrowheads="1"/>
          </p:cNvSpPr>
          <p:nvPr>
            <p:ph type="body" idx="1"/>
          </p:nvPr>
        </p:nvSpPr>
        <p:spPr/>
        <p:txBody>
          <a:bodyPr/>
          <a:lstStyle/>
          <a:p>
            <a:r>
              <a:rPr lang="en-US" i="1" dirty="0" smtClean="0"/>
              <a:t>Latency </a:t>
            </a:r>
            <a:r>
              <a:rPr lang="en-US" dirty="0" smtClean="0"/>
              <a:t>(or </a:t>
            </a:r>
            <a:r>
              <a:rPr lang="en-US" i="1" dirty="0" smtClean="0"/>
              <a:t>response time </a:t>
            </a:r>
            <a:r>
              <a:rPr lang="en-US" dirty="0" smtClean="0"/>
              <a:t>or </a:t>
            </a:r>
            <a:r>
              <a:rPr lang="en-US" i="1" dirty="0" smtClean="0"/>
              <a:t>execution time</a:t>
            </a:r>
            <a:r>
              <a:rPr lang="en-US" dirty="0" smtClean="0"/>
              <a:t>)</a:t>
            </a:r>
          </a:p>
          <a:p>
            <a:pPr lvl="1"/>
            <a:r>
              <a:rPr lang="en-US" dirty="0" smtClean="0"/>
              <a:t> Time to complete one task</a:t>
            </a:r>
          </a:p>
          <a:p>
            <a:r>
              <a:rPr lang="en-US" i="1" dirty="0" smtClean="0"/>
              <a:t>Bandwidth </a:t>
            </a:r>
            <a:r>
              <a:rPr lang="en-US" dirty="0" smtClean="0"/>
              <a:t>(or </a:t>
            </a:r>
            <a:r>
              <a:rPr lang="en-US" i="1" dirty="0" smtClean="0"/>
              <a:t>throughput</a:t>
            </a:r>
            <a:r>
              <a:rPr lang="en-US" dirty="0" smtClean="0"/>
              <a:t>)</a:t>
            </a:r>
          </a:p>
          <a:p>
            <a:pPr lvl="1"/>
            <a:r>
              <a:rPr lang="en-US" dirty="0" smtClean="0"/>
              <a:t> Tasks completed per unit time</a:t>
            </a:r>
            <a:endParaRPr lang="en-US" dirty="0"/>
          </a:p>
        </p:txBody>
      </p:sp>
      <p:sp>
        <p:nvSpPr>
          <p:cNvPr id="6" name="Slide Number Placeholder 5"/>
          <p:cNvSpPr>
            <a:spLocks noGrp="1"/>
          </p:cNvSpPr>
          <p:nvPr>
            <p:ph type="sldNum" sz="quarter" idx="12"/>
          </p:nvPr>
        </p:nvSpPr>
        <p:spPr/>
        <p:txBody>
          <a:bodyPr/>
          <a:lstStyle/>
          <a:p>
            <a:fld id="{8FC202C0-DC77-E64D-ACD4-9D571498FDF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211138"/>
            <a:ext cx="7048203" cy="490391"/>
          </a:xfrm>
        </p:spPr>
        <p:txBody>
          <a:bodyPr/>
          <a:lstStyle/>
          <a:p>
            <a:r>
              <a:rPr lang="en-US" dirty="0" smtClean="0"/>
              <a:t>Floating-Point </a:t>
            </a:r>
            <a:r>
              <a:rPr lang="en-US" dirty="0"/>
              <a:t>Representation (1/2)</a:t>
            </a:r>
          </a:p>
        </p:txBody>
      </p:sp>
      <p:sp>
        <p:nvSpPr>
          <p:cNvPr id="36867" name="Rectangle 3"/>
          <p:cNvSpPr>
            <a:spLocks noGrp="1" noChangeArrowheads="1"/>
          </p:cNvSpPr>
          <p:nvPr>
            <p:ph type="body" idx="1"/>
          </p:nvPr>
        </p:nvSpPr>
        <p:spPr>
          <a:xfrm>
            <a:off x="533400" y="990600"/>
            <a:ext cx="8229600" cy="1130300"/>
          </a:xfrm>
        </p:spPr>
        <p:txBody>
          <a:bodyPr/>
          <a:lstStyle/>
          <a:p>
            <a:r>
              <a:rPr lang="en-US"/>
              <a:t>Normal format: </a:t>
            </a:r>
            <a:r>
              <a:rPr lang="en-US">
                <a:solidFill>
                  <a:schemeClr val="hlink"/>
                </a:solidFill>
              </a:rPr>
              <a:t>+</a:t>
            </a:r>
            <a:r>
              <a:rPr lang="en-US">
                <a:solidFill>
                  <a:schemeClr val="tx2"/>
                </a:solidFill>
              </a:rPr>
              <a:t>1</a:t>
            </a:r>
            <a:r>
              <a:rPr lang="en-US"/>
              <a:t>.</a:t>
            </a:r>
            <a:r>
              <a:rPr lang="en-US">
                <a:solidFill>
                  <a:schemeClr val="accent2"/>
                </a:solidFill>
              </a:rPr>
              <a:t>xxx…x</a:t>
            </a:r>
            <a:r>
              <a:rPr lang="en-US" baseline="-25000"/>
              <a:t>two</a:t>
            </a:r>
            <a:r>
              <a:rPr lang="en-US"/>
              <a:t>*2</a:t>
            </a:r>
            <a:r>
              <a:rPr lang="en-US" baseline="30000">
                <a:solidFill>
                  <a:schemeClr val="accent1"/>
                </a:solidFill>
              </a:rPr>
              <a:t>yyy…y</a:t>
            </a:r>
            <a:r>
              <a:rPr lang="en-US" sz="2400"/>
              <a:t>two</a:t>
            </a:r>
            <a:endParaRPr lang="en-US"/>
          </a:p>
          <a:p>
            <a:r>
              <a:rPr lang="en-US"/>
              <a:t>Multiple of Word Size (32 bits)</a:t>
            </a:r>
          </a:p>
        </p:txBody>
      </p:sp>
      <p:grpSp>
        <p:nvGrpSpPr>
          <p:cNvPr id="36868" name="Group 4"/>
          <p:cNvGrpSpPr>
            <a:grpSpLocks/>
          </p:cNvGrpSpPr>
          <p:nvPr/>
        </p:nvGrpSpPr>
        <p:grpSpPr bwMode="auto">
          <a:xfrm>
            <a:off x="381000" y="2362200"/>
            <a:ext cx="7926388" cy="1433513"/>
            <a:chOff x="240" y="1488"/>
            <a:chExt cx="4993" cy="903"/>
          </a:xfrm>
        </p:grpSpPr>
        <p:sp>
          <p:nvSpPr>
            <p:cNvPr id="36870" name="Text Box 5"/>
            <p:cNvSpPr txBox="1">
              <a:spLocks noChangeArrowheads="1"/>
            </p:cNvSpPr>
            <p:nvPr/>
          </p:nvSpPr>
          <p:spPr bwMode="auto">
            <a:xfrm>
              <a:off x="4992" y="1528"/>
              <a:ext cx="24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36871" name="Text Box 6"/>
            <p:cNvSpPr txBox="1">
              <a:spLocks noChangeArrowheads="1"/>
            </p:cNvSpPr>
            <p:nvPr/>
          </p:nvSpPr>
          <p:spPr bwMode="auto">
            <a:xfrm>
              <a:off x="240"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31</a:t>
              </a:r>
            </a:p>
          </p:txBody>
        </p:sp>
        <p:sp>
          <p:nvSpPr>
            <p:cNvPr id="36872" name="Rectangle 7"/>
            <p:cNvSpPr>
              <a:spLocks noChangeArrowheads="1"/>
            </p:cNvSpPr>
            <p:nvPr/>
          </p:nvSpPr>
          <p:spPr bwMode="auto">
            <a:xfrm>
              <a:off x="480" y="1776"/>
              <a:ext cx="4704" cy="282"/>
            </a:xfrm>
            <a:prstGeom prst="rect">
              <a:avLst/>
            </a:prstGeom>
            <a:noFill/>
            <a:ln w="38100">
              <a:solidFill>
                <a:schemeClr val="tx1"/>
              </a:solid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6873" name="Text Box 8"/>
            <p:cNvSpPr txBox="1">
              <a:spLocks noChangeArrowheads="1"/>
            </p:cNvSpPr>
            <p:nvPr/>
          </p:nvSpPr>
          <p:spPr bwMode="auto">
            <a:xfrm>
              <a:off x="432" y="1728"/>
              <a:ext cx="2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DFCA"/>
                  </a:solidFill>
                  <a:latin typeface="Helvetica" charset="0"/>
                </a:rPr>
                <a:t>S</a:t>
              </a:r>
              <a:endParaRPr lang="en-US" sz="2800" b="1">
                <a:solidFill>
                  <a:srgbClr val="000000"/>
                </a:solidFill>
                <a:latin typeface="Helvetica" charset="0"/>
              </a:endParaRPr>
            </a:p>
          </p:txBody>
        </p:sp>
        <p:sp>
          <p:nvSpPr>
            <p:cNvPr id="36874" name="Text Box 9"/>
            <p:cNvSpPr txBox="1">
              <a:spLocks noChangeArrowheads="1"/>
            </p:cNvSpPr>
            <p:nvPr/>
          </p:nvSpPr>
          <p:spPr bwMode="auto">
            <a:xfrm>
              <a:off x="768" y="1728"/>
              <a:ext cx="113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FC0128"/>
                  </a:solidFill>
                  <a:latin typeface="Helvetica" charset="0"/>
                </a:rPr>
                <a:t>Exponent</a:t>
              </a:r>
              <a:endParaRPr lang="en-US" sz="2800" b="1">
                <a:solidFill>
                  <a:srgbClr val="000000"/>
                </a:solidFill>
                <a:latin typeface="Helvetica" charset="0"/>
              </a:endParaRPr>
            </a:p>
          </p:txBody>
        </p:sp>
        <p:sp>
          <p:nvSpPr>
            <p:cNvPr id="36875" name="Line 10"/>
            <p:cNvSpPr>
              <a:spLocks noChangeShapeType="1"/>
            </p:cNvSpPr>
            <p:nvPr/>
          </p:nvSpPr>
          <p:spPr bwMode="auto">
            <a:xfrm>
              <a:off x="672" y="1776"/>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6876" name="Text Box 11"/>
            <p:cNvSpPr txBox="1">
              <a:spLocks noChangeArrowheads="1"/>
            </p:cNvSpPr>
            <p:nvPr/>
          </p:nvSpPr>
          <p:spPr bwMode="auto">
            <a:xfrm>
              <a:off x="528"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30</a:t>
              </a:r>
            </a:p>
          </p:txBody>
        </p:sp>
        <p:sp>
          <p:nvSpPr>
            <p:cNvPr id="36877" name="Line 12"/>
            <p:cNvSpPr>
              <a:spLocks noChangeShapeType="1"/>
            </p:cNvSpPr>
            <p:nvPr/>
          </p:nvSpPr>
          <p:spPr bwMode="auto">
            <a:xfrm>
              <a:off x="1968" y="1776"/>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6878" name="Text Box 13"/>
            <p:cNvSpPr txBox="1">
              <a:spLocks noChangeArrowheads="1"/>
            </p:cNvSpPr>
            <p:nvPr/>
          </p:nvSpPr>
          <p:spPr bwMode="auto">
            <a:xfrm>
              <a:off x="1632"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a:t>
              </a:r>
            </a:p>
          </p:txBody>
        </p:sp>
        <p:sp>
          <p:nvSpPr>
            <p:cNvPr id="36879" name="Text Box 14"/>
            <p:cNvSpPr txBox="1">
              <a:spLocks noChangeArrowheads="1"/>
            </p:cNvSpPr>
            <p:nvPr/>
          </p:nvSpPr>
          <p:spPr bwMode="auto">
            <a:xfrm>
              <a:off x="1920"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22</a:t>
              </a:r>
            </a:p>
          </p:txBody>
        </p:sp>
        <p:sp>
          <p:nvSpPr>
            <p:cNvPr id="36880" name="Text Box 15"/>
            <p:cNvSpPr txBox="1">
              <a:spLocks noChangeArrowheads="1"/>
            </p:cNvSpPr>
            <p:nvPr/>
          </p:nvSpPr>
          <p:spPr bwMode="auto">
            <a:xfrm>
              <a:off x="2928" y="1728"/>
              <a:ext cx="1323"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63DE8"/>
                  </a:solidFill>
                  <a:latin typeface="Helvetica" charset="0"/>
                </a:rPr>
                <a:t>Significand</a:t>
              </a:r>
              <a:endParaRPr lang="en-US" sz="2800" b="1">
                <a:solidFill>
                  <a:srgbClr val="000000"/>
                </a:solidFill>
                <a:latin typeface="Helvetica" charset="0"/>
              </a:endParaRPr>
            </a:p>
          </p:txBody>
        </p:sp>
        <p:sp>
          <p:nvSpPr>
            <p:cNvPr id="36881" name="Text Box 16"/>
            <p:cNvSpPr txBox="1">
              <a:spLocks noChangeArrowheads="1"/>
            </p:cNvSpPr>
            <p:nvPr/>
          </p:nvSpPr>
          <p:spPr bwMode="auto">
            <a:xfrm>
              <a:off x="288" y="2064"/>
              <a:ext cx="57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1 bit</a:t>
              </a:r>
            </a:p>
          </p:txBody>
        </p:sp>
        <p:sp>
          <p:nvSpPr>
            <p:cNvPr id="36882" name="Text Box 17"/>
            <p:cNvSpPr txBox="1">
              <a:spLocks noChangeArrowheads="1"/>
            </p:cNvSpPr>
            <p:nvPr/>
          </p:nvSpPr>
          <p:spPr bwMode="auto">
            <a:xfrm>
              <a:off x="1056" y="2064"/>
              <a:ext cx="70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8 bits</a:t>
              </a:r>
            </a:p>
          </p:txBody>
        </p:sp>
        <p:sp>
          <p:nvSpPr>
            <p:cNvPr id="36883" name="Text Box 18"/>
            <p:cNvSpPr txBox="1">
              <a:spLocks noChangeArrowheads="1"/>
            </p:cNvSpPr>
            <p:nvPr/>
          </p:nvSpPr>
          <p:spPr bwMode="auto">
            <a:xfrm>
              <a:off x="3264" y="2064"/>
              <a:ext cx="82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 bits</a:t>
              </a:r>
            </a:p>
          </p:txBody>
        </p:sp>
      </p:grpSp>
      <p:sp>
        <p:nvSpPr>
          <p:cNvPr id="36869" name="Rectangle 19"/>
          <p:cNvSpPr>
            <a:spLocks noChangeArrowheads="1"/>
          </p:cNvSpPr>
          <p:nvPr/>
        </p:nvSpPr>
        <p:spPr bwMode="auto">
          <a:xfrm>
            <a:off x="609600" y="3978275"/>
            <a:ext cx="8001000" cy="2218043"/>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dirty="0">
                <a:solidFill>
                  <a:srgbClr val="00DFCA"/>
                </a:solidFill>
                <a:latin typeface="Helvetica" charset="0"/>
              </a:rPr>
              <a:t>S</a:t>
            </a:r>
            <a:r>
              <a:rPr lang="en-US" sz="3200" b="1" dirty="0">
                <a:solidFill>
                  <a:srgbClr val="000000"/>
                </a:solidFill>
                <a:latin typeface="Helvetica" charset="0"/>
              </a:rPr>
              <a:t> represents </a:t>
            </a:r>
            <a:r>
              <a:rPr lang="en-US" sz="3200" b="1" dirty="0">
                <a:solidFill>
                  <a:srgbClr val="00DFCA"/>
                </a:solidFill>
                <a:latin typeface="Helvetica" charset="0"/>
              </a:rPr>
              <a:t>Sign</a:t>
            </a:r>
            <a:r>
              <a:rPr lang="en-US" sz="3200" b="1" dirty="0">
                <a:solidFill>
                  <a:srgbClr val="000000"/>
                </a:solidFill>
                <a:latin typeface="Helvetica" charset="0"/>
              </a:rPr>
              <a:t>				</a:t>
            </a:r>
            <a:r>
              <a:rPr lang="en-US" sz="3200" b="1" dirty="0">
                <a:solidFill>
                  <a:srgbClr val="FC0128"/>
                </a:solidFill>
                <a:latin typeface="Helvetica" charset="0"/>
              </a:rPr>
              <a:t>Exponent</a:t>
            </a:r>
            <a:r>
              <a:rPr lang="en-US" sz="3200" b="1" dirty="0">
                <a:solidFill>
                  <a:srgbClr val="000000"/>
                </a:solidFill>
                <a:latin typeface="Helvetica" charset="0"/>
              </a:rPr>
              <a:t> represents </a:t>
            </a:r>
            <a:r>
              <a:rPr lang="en-US" sz="3200" b="1" dirty="0">
                <a:solidFill>
                  <a:srgbClr val="FC0128"/>
                </a:solidFill>
                <a:latin typeface="Helvetica" charset="0"/>
              </a:rPr>
              <a:t>y</a:t>
            </a:r>
            <a:r>
              <a:rPr lang="en-US" sz="3200" b="1" dirty="0">
                <a:solidFill>
                  <a:srgbClr val="000000"/>
                </a:solidFill>
                <a:latin typeface="Helvetica" charset="0"/>
              </a:rPr>
              <a:t>’s			</a:t>
            </a:r>
            <a:r>
              <a:rPr lang="en-US" sz="3200" b="1" dirty="0">
                <a:solidFill>
                  <a:srgbClr val="063DE8"/>
                </a:solidFill>
                <a:latin typeface="Helvetica" charset="0"/>
              </a:rPr>
              <a:t>Significand</a:t>
            </a:r>
            <a:r>
              <a:rPr lang="en-US" sz="3200" b="1" dirty="0">
                <a:solidFill>
                  <a:srgbClr val="000000"/>
                </a:solidFill>
                <a:latin typeface="Helvetica" charset="0"/>
              </a:rPr>
              <a:t> represents </a:t>
            </a:r>
            <a:r>
              <a:rPr lang="en-US" sz="3200" b="1" dirty="0">
                <a:solidFill>
                  <a:srgbClr val="063DE8"/>
                </a:solidFill>
                <a:latin typeface="Helvetica" charset="0"/>
              </a:rPr>
              <a:t>x</a:t>
            </a:r>
            <a:r>
              <a:rPr lang="en-US" sz="3200" b="1" dirty="0">
                <a:solidFill>
                  <a:srgbClr val="000000"/>
                </a:solidFill>
                <a:latin typeface="Helvetica" charset="0"/>
              </a:rPr>
              <a:t>’s</a:t>
            </a:r>
          </a:p>
          <a:p>
            <a:pPr marL="203200" indent="-203200" defTabSz="914400" eaLnBrk="0" fontAlgn="base" hangingPunct="0">
              <a:lnSpc>
                <a:spcPct val="75000"/>
              </a:lnSpc>
              <a:spcBef>
                <a:spcPct val="65000"/>
              </a:spcBef>
              <a:spcAft>
                <a:spcPct val="0"/>
              </a:spcAft>
              <a:buSzPct val="100000"/>
              <a:buFont typeface="Times" charset="0"/>
              <a:buChar char="•"/>
            </a:pPr>
            <a:r>
              <a:rPr lang="en-US" sz="3200" b="1" dirty="0">
                <a:solidFill>
                  <a:srgbClr val="000000"/>
                </a:solidFill>
                <a:latin typeface="Helvetica" charset="0"/>
              </a:rPr>
              <a:t>Represent numbers as small as </a:t>
            </a:r>
            <a:br>
              <a:rPr lang="en-US" sz="3200" b="1" dirty="0">
                <a:solidFill>
                  <a:srgbClr val="000000"/>
                </a:solidFill>
                <a:latin typeface="Helvetica" charset="0"/>
              </a:rPr>
            </a:br>
            <a:r>
              <a:rPr lang="en-US" sz="3200" b="1" dirty="0" smtClean="0">
                <a:solidFill>
                  <a:srgbClr val="000000"/>
                </a:solidFill>
                <a:latin typeface="Helvetica" charset="0"/>
              </a:rPr>
              <a:t>2.0</a:t>
            </a:r>
            <a:r>
              <a:rPr lang="en-US" sz="3200" b="1" baseline="-25000" dirty="0" smtClean="0">
                <a:solidFill>
                  <a:srgbClr val="000000"/>
                </a:solidFill>
                <a:latin typeface="Helvetica" charset="0"/>
              </a:rPr>
              <a:t>ten</a:t>
            </a:r>
            <a:r>
              <a:rPr lang="en-US" sz="3200" b="1" dirty="0" smtClean="0">
                <a:solidFill>
                  <a:srgbClr val="000000"/>
                </a:solidFill>
                <a:latin typeface="Helvetica" charset="0"/>
              </a:rPr>
              <a:t> </a:t>
            </a:r>
            <a:r>
              <a:rPr lang="en-US" sz="3200" b="1" dirty="0">
                <a:solidFill>
                  <a:srgbClr val="000000"/>
                </a:solidFill>
                <a:latin typeface="Helvetica" charset="0"/>
              </a:rPr>
              <a:t>x 10</a:t>
            </a:r>
            <a:r>
              <a:rPr lang="en-US" sz="3200" b="1" baseline="30000" dirty="0">
                <a:solidFill>
                  <a:srgbClr val="000000"/>
                </a:solidFill>
                <a:latin typeface="Helvetica" charset="0"/>
              </a:rPr>
              <a:t>-38</a:t>
            </a:r>
            <a:r>
              <a:rPr lang="en-US" sz="3200" b="1" dirty="0">
                <a:solidFill>
                  <a:srgbClr val="000000"/>
                </a:solidFill>
                <a:latin typeface="Helvetica" charset="0"/>
              </a:rPr>
              <a:t> to as large as </a:t>
            </a:r>
            <a:r>
              <a:rPr lang="en-US" sz="3200" b="1" dirty="0" smtClean="0">
                <a:solidFill>
                  <a:srgbClr val="000000"/>
                </a:solidFill>
                <a:latin typeface="Helvetica" charset="0"/>
              </a:rPr>
              <a:t>2.0</a:t>
            </a:r>
            <a:r>
              <a:rPr lang="en-US" sz="3200" b="1" baseline="-25000" dirty="0" smtClean="0">
                <a:solidFill>
                  <a:srgbClr val="000000"/>
                </a:solidFill>
                <a:latin typeface="Helvetica" charset="0"/>
              </a:rPr>
              <a:t>ten</a:t>
            </a:r>
            <a:r>
              <a:rPr lang="en-US" sz="3200" b="1" dirty="0" smtClean="0">
                <a:solidFill>
                  <a:srgbClr val="000000"/>
                </a:solidFill>
                <a:latin typeface="Helvetica" charset="0"/>
              </a:rPr>
              <a:t> </a:t>
            </a:r>
            <a:r>
              <a:rPr lang="en-US" sz="3200" b="1" dirty="0">
                <a:solidFill>
                  <a:srgbClr val="000000"/>
                </a:solidFill>
                <a:latin typeface="Helvetica" charset="0"/>
              </a:rPr>
              <a:t>x 10</a:t>
            </a:r>
            <a:r>
              <a:rPr lang="en-US" sz="3200" b="1" baseline="30000" dirty="0">
                <a:solidFill>
                  <a:srgbClr val="000000"/>
                </a:solidFill>
                <a:latin typeface="Helvetica" charset="0"/>
              </a:rPr>
              <a:t>38</a:t>
            </a:r>
            <a:r>
              <a:rPr lang="en-US" sz="3200" b="1" dirty="0">
                <a:solidFill>
                  <a:srgbClr val="000000"/>
                </a:solidFill>
                <a:latin typeface="Helvetica" charset="0"/>
              </a:rPr>
              <a:t> </a:t>
            </a:r>
          </a:p>
        </p:txBody>
      </p:sp>
    </p:spTree>
    <p:extLst>
      <p:ext uri="{BB962C8B-B14F-4D97-AF65-F5344CB8AC3E}">
        <p14:creationId xmlns:p14="http://schemas.microsoft.com/office/powerpoint/2010/main" val="1732512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11138"/>
            <a:ext cx="7059224" cy="490391"/>
          </a:xfrm>
        </p:spPr>
        <p:txBody>
          <a:bodyPr/>
          <a:lstStyle/>
          <a:p>
            <a:r>
              <a:rPr lang="en-US" dirty="0" smtClean="0"/>
              <a:t>Floating-Point </a:t>
            </a:r>
            <a:r>
              <a:rPr lang="en-US" dirty="0"/>
              <a:t>Representation (2/2)</a:t>
            </a:r>
          </a:p>
        </p:txBody>
      </p:sp>
      <p:sp>
        <p:nvSpPr>
          <p:cNvPr id="38915" name="Rectangle 3"/>
          <p:cNvSpPr>
            <a:spLocks noGrp="1" noChangeArrowheads="1"/>
          </p:cNvSpPr>
          <p:nvPr>
            <p:ph type="body" idx="1"/>
          </p:nvPr>
        </p:nvSpPr>
        <p:spPr>
          <a:xfrm>
            <a:off x="533400" y="838200"/>
            <a:ext cx="8305800" cy="5602288"/>
          </a:xfrm>
        </p:spPr>
        <p:txBody>
          <a:bodyPr/>
          <a:lstStyle/>
          <a:p>
            <a:r>
              <a:rPr lang="en-US" sz="2800"/>
              <a:t>What if result too large? </a:t>
            </a:r>
          </a:p>
          <a:p>
            <a:pPr lvl="1">
              <a:buFontTx/>
              <a:buNone/>
            </a:pPr>
            <a:r>
              <a:rPr lang="en-US" sz="2400"/>
              <a:t>(&gt; 2.0x10</a:t>
            </a:r>
            <a:r>
              <a:rPr lang="en-US" sz="2400" baseline="30000"/>
              <a:t>38</a:t>
            </a:r>
            <a:r>
              <a:rPr lang="en-US" sz="2400"/>
              <a:t> , &lt; -2.0x10</a:t>
            </a:r>
            <a:r>
              <a:rPr lang="en-US" sz="2400" baseline="30000"/>
              <a:t>38</a:t>
            </a:r>
            <a:r>
              <a:rPr lang="en-US" sz="2400"/>
              <a:t> )</a:t>
            </a:r>
          </a:p>
          <a:p>
            <a:pPr lvl="1"/>
            <a:r>
              <a:rPr lang="en-US" sz="2400" u="sng">
                <a:solidFill>
                  <a:schemeClr val="accent1"/>
                </a:solidFill>
              </a:rPr>
              <a:t>Overflow</a:t>
            </a:r>
            <a:r>
              <a:rPr lang="en-US" sz="2400">
                <a:solidFill>
                  <a:schemeClr val="accent1"/>
                </a:solidFill>
              </a:rPr>
              <a:t>!</a:t>
            </a:r>
            <a:r>
              <a:rPr lang="en-US" sz="2400"/>
              <a:t> </a:t>
            </a:r>
            <a:r>
              <a:rPr lang="en-US" sz="2400">
                <a:solidFill>
                  <a:schemeClr val="tx2"/>
                </a:solidFill>
                <a:latin typeface="Symbol" charset="2"/>
                <a:cs typeface="ＭＳ Ｐゴシック" charset="-128"/>
                <a:sym typeface="Symbol" charset="2"/>
              </a:rPr>
              <a:t></a:t>
            </a:r>
            <a:r>
              <a:rPr lang="en-US" sz="2400"/>
              <a:t> Exponent larger than represented in 8-bit Exponent field</a:t>
            </a:r>
          </a:p>
          <a:p>
            <a:r>
              <a:rPr lang="en-US" sz="2800"/>
              <a:t>What if result too small? </a:t>
            </a:r>
          </a:p>
          <a:p>
            <a:pPr lvl="1">
              <a:buFontTx/>
              <a:buNone/>
            </a:pPr>
            <a:r>
              <a:rPr lang="en-US" sz="2400"/>
              <a:t>(&gt;0 &amp; &lt; 2.0x10</a:t>
            </a:r>
            <a:r>
              <a:rPr lang="en-US" sz="2400" baseline="30000"/>
              <a:t>-38</a:t>
            </a:r>
            <a:r>
              <a:rPr lang="en-US" sz="2400"/>
              <a:t> , &lt;0 &amp; &gt; -2.0x10</a:t>
            </a:r>
            <a:r>
              <a:rPr lang="en-US" sz="2400" baseline="30000"/>
              <a:t>-38</a:t>
            </a:r>
            <a:r>
              <a:rPr lang="en-US" sz="2400"/>
              <a:t> )</a:t>
            </a:r>
          </a:p>
          <a:p>
            <a:pPr lvl="1"/>
            <a:r>
              <a:rPr lang="en-US" sz="2400" u="sng">
                <a:solidFill>
                  <a:schemeClr val="accent1"/>
                </a:solidFill>
              </a:rPr>
              <a:t>Underflow!</a:t>
            </a:r>
            <a:r>
              <a:rPr lang="en-US" sz="2400"/>
              <a:t> </a:t>
            </a:r>
            <a:r>
              <a:rPr lang="en-US" sz="2400">
                <a:solidFill>
                  <a:schemeClr val="tx2"/>
                </a:solidFill>
                <a:latin typeface="Symbol" charset="2"/>
                <a:cs typeface="ＭＳ Ｐゴシック" charset="-128"/>
                <a:sym typeface="Symbol" charset="2"/>
              </a:rPr>
              <a:t></a:t>
            </a:r>
            <a:r>
              <a:rPr lang="en-US" sz="2400"/>
              <a:t> Negative exponent larger than represented in 8-bit Exponent field</a:t>
            </a:r>
          </a:p>
          <a:p>
            <a:endParaRPr lang="en-US" sz="2800"/>
          </a:p>
          <a:p>
            <a:endParaRPr lang="en-US" sz="2800"/>
          </a:p>
          <a:p>
            <a:r>
              <a:rPr lang="en-US" sz="2800"/>
              <a:t>What would help reduce chances of overflow and/or underflow?</a:t>
            </a:r>
          </a:p>
        </p:txBody>
      </p:sp>
      <p:grpSp>
        <p:nvGrpSpPr>
          <p:cNvPr id="38916" name="Group 4"/>
          <p:cNvGrpSpPr>
            <a:grpSpLocks/>
          </p:cNvGrpSpPr>
          <p:nvPr/>
        </p:nvGrpSpPr>
        <p:grpSpPr bwMode="auto">
          <a:xfrm>
            <a:off x="1066800" y="4724400"/>
            <a:ext cx="6858000" cy="838200"/>
            <a:chOff x="672" y="2976"/>
            <a:chExt cx="4320" cy="528"/>
          </a:xfrm>
        </p:grpSpPr>
        <p:sp>
          <p:nvSpPr>
            <p:cNvPr id="38920" name="Rectangle 5"/>
            <p:cNvSpPr>
              <a:spLocks noChangeArrowheads="1"/>
            </p:cNvSpPr>
            <p:nvPr/>
          </p:nvSpPr>
          <p:spPr bwMode="auto">
            <a:xfrm>
              <a:off x="672" y="2976"/>
              <a:ext cx="432" cy="288"/>
            </a:xfrm>
            <a:prstGeom prst="rect">
              <a:avLst/>
            </a:prstGeom>
            <a:solidFill>
              <a:schemeClr val="folHlink"/>
            </a:solidFill>
            <a:ln w="12700">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21" name="Rectangle 6"/>
            <p:cNvSpPr>
              <a:spLocks noChangeArrowheads="1"/>
            </p:cNvSpPr>
            <p:nvPr/>
          </p:nvSpPr>
          <p:spPr bwMode="auto">
            <a:xfrm>
              <a:off x="4560" y="2976"/>
              <a:ext cx="432" cy="288"/>
            </a:xfrm>
            <a:prstGeom prst="rect">
              <a:avLst/>
            </a:prstGeom>
            <a:solidFill>
              <a:schemeClr val="folHlink"/>
            </a:solidFill>
            <a:ln w="12700">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22" name="Rectangle 7"/>
            <p:cNvSpPr>
              <a:spLocks noChangeArrowheads="1"/>
            </p:cNvSpPr>
            <p:nvPr/>
          </p:nvSpPr>
          <p:spPr bwMode="auto">
            <a:xfrm>
              <a:off x="2640" y="2976"/>
              <a:ext cx="384" cy="288"/>
            </a:xfrm>
            <a:prstGeom prst="rect">
              <a:avLst/>
            </a:prstGeom>
            <a:solidFill>
              <a:schemeClr val="folHlink"/>
            </a:solidFill>
            <a:ln w="12700">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23" name="Line 8"/>
            <p:cNvSpPr>
              <a:spLocks noChangeShapeType="1"/>
            </p:cNvSpPr>
            <p:nvPr/>
          </p:nvSpPr>
          <p:spPr bwMode="auto">
            <a:xfrm>
              <a:off x="672" y="3120"/>
              <a:ext cx="4320" cy="0"/>
            </a:xfrm>
            <a:prstGeom prst="line">
              <a:avLst/>
            </a:prstGeom>
            <a:noFill/>
            <a:ln w="12700">
              <a:solidFill>
                <a:schemeClr val="tx1"/>
              </a:solidFill>
              <a:round/>
              <a:headEnd type="triangle" w="med" len="med"/>
              <a:tailEnd type="triangle" w="med" len="me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nvGrpSpPr>
            <p:cNvPr id="38924" name="Group 9"/>
            <p:cNvGrpSpPr>
              <a:grpSpLocks/>
            </p:cNvGrpSpPr>
            <p:nvPr/>
          </p:nvGrpSpPr>
          <p:grpSpPr bwMode="auto">
            <a:xfrm>
              <a:off x="1440" y="3044"/>
              <a:ext cx="96" cy="144"/>
              <a:chOff x="2400" y="3792"/>
              <a:chExt cx="96" cy="144"/>
            </a:xfrm>
          </p:grpSpPr>
          <p:sp>
            <p:nvSpPr>
              <p:cNvPr id="38948" name="Freeform 10"/>
              <p:cNvSpPr>
                <a:spLocks/>
              </p:cNvSpPr>
              <p:nvPr/>
            </p:nvSpPr>
            <p:spPr bwMode="auto">
              <a:xfrm>
                <a:off x="2400"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49" name="Freeform 11"/>
              <p:cNvSpPr>
                <a:spLocks/>
              </p:cNvSpPr>
              <p:nvPr/>
            </p:nvSpPr>
            <p:spPr bwMode="auto">
              <a:xfrm>
                <a:off x="2448"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8925" name="Group 12"/>
            <p:cNvGrpSpPr>
              <a:grpSpLocks/>
            </p:cNvGrpSpPr>
            <p:nvPr/>
          </p:nvGrpSpPr>
          <p:grpSpPr bwMode="auto">
            <a:xfrm>
              <a:off x="2256" y="3044"/>
              <a:ext cx="96" cy="144"/>
              <a:chOff x="2400" y="3792"/>
              <a:chExt cx="96" cy="144"/>
            </a:xfrm>
          </p:grpSpPr>
          <p:sp>
            <p:nvSpPr>
              <p:cNvPr id="38946" name="Freeform 13"/>
              <p:cNvSpPr>
                <a:spLocks/>
              </p:cNvSpPr>
              <p:nvPr/>
            </p:nvSpPr>
            <p:spPr bwMode="auto">
              <a:xfrm>
                <a:off x="2400"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47" name="Freeform 14"/>
              <p:cNvSpPr>
                <a:spLocks/>
              </p:cNvSpPr>
              <p:nvPr/>
            </p:nvSpPr>
            <p:spPr bwMode="auto">
              <a:xfrm>
                <a:off x="2448"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8926" name="Group 15"/>
            <p:cNvGrpSpPr>
              <a:grpSpLocks/>
            </p:cNvGrpSpPr>
            <p:nvPr/>
          </p:nvGrpSpPr>
          <p:grpSpPr bwMode="auto">
            <a:xfrm>
              <a:off x="3408" y="3044"/>
              <a:ext cx="96" cy="144"/>
              <a:chOff x="2400" y="3792"/>
              <a:chExt cx="96" cy="144"/>
            </a:xfrm>
          </p:grpSpPr>
          <p:sp>
            <p:nvSpPr>
              <p:cNvPr id="38944" name="Freeform 16"/>
              <p:cNvSpPr>
                <a:spLocks/>
              </p:cNvSpPr>
              <p:nvPr/>
            </p:nvSpPr>
            <p:spPr bwMode="auto">
              <a:xfrm>
                <a:off x="2400"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45" name="Freeform 17"/>
              <p:cNvSpPr>
                <a:spLocks/>
              </p:cNvSpPr>
              <p:nvPr/>
            </p:nvSpPr>
            <p:spPr bwMode="auto">
              <a:xfrm>
                <a:off x="2448"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8927" name="Group 18"/>
            <p:cNvGrpSpPr>
              <a:grpSpLocks/>
            </p:cNvGrpSpPr>
            <p:nvPr/>
          </p:nvGrpSpPr>
          <p:grpSpPr bwMode="auto">
            <a:xfrm>
              <a:off x="4176" y="3044"/>
              <a:ext cx="96" cy="144"/>
              <a:chOff x="2400" y="3792"/>
              <a:chExt cx="96" cy="144"/>
            </a:xfrm>
          </p:grpSpPr>
          <p:sp>
            <p:nvSpPr>
              <p:cNvPr id="38942" name="Freeform 19"/>
              <p:cNvSpPr>
                <a:spLocks/>
              </p:cNvSpPr>
              <p:nvPr/>
            </p:nvSpPr>
            <p:spPr bwMode="auto">
              <a:xfrm>
                <a:off x="2400"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43" name="Freeform 20"/>
              <p:cNvSpPr>
                <a:spLocks/>
              </p:cNvSpPr>
              <p:nvPr/>
            </p:nvSpPr>
            <p:spPr bwMode="auto">
              <a:xfrm>
                <a:off x="2448" y="3792"/>
                <a:ext cx="48" cy="144"/>
              </a:xfrm>
              <a:custGeom>
                <a:avLst/>
                <a:gdLst>
                  <a:gd name="T0" fmla="*/ 48 w 48"/>
                  <a:gd name="T1" fmla="*/ 0 h 144"/>
                  <a:gd name="T2" fmla="*/ 0 w 48"/>
                  <a:gd name="T3" fmla="*/ 48 h 144"/>
                  <a:gd name="T4" fmla="*/ 48 w 48"/>
                  <a:gd name="T5" fmla="*/ 96 h 144"/>
                  <a:gd name="T6" fmla="*/ 0 w 48"/>
                  <a:gd name="T7" fmla="*/ 144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24" y="16"/>
                      <a:pt x="0" y="32"/>
                      <a:pt x="0" y="48"/>
                    </a:cubicBezTo>
                    <a:cubicBezTo>
                      <a:pt x="0" y="64"/>
                      <a:pt x="48" y="80"/>
                      <a:pt x="48" y="96"/>
                    </a:cubicBezTo>
                    <a:cubicBezTo>
                      <a:pt x="48" y="112"/>
                      <a:pt x="24" y="128"/>
                      <a:pt x="0" y="144"/>
                    </a:cubicBezTo>
                  </a:path>
                </a:pathLst>
              </a:custGeom>
              <a:noFill/>
              <a:ln w="12700">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sp>
          <p:nvSpPr>
            <p:cNvPr id="38928" name="Line 21"/>
            <p:cNvSpPr>
              <a:spLocks noChangeShapeType="1"/>
            </p:cNvSpPr>
            <p:nvPr/>
          </p:nvSpPr>
          <p:spPr bwMode="auto">
            <a:xfrm>
              <a:off x="2832" y="2976"/>
              <a:ext cx="0" cy="288"/>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29" name="Line 22"/>
            <p:cNvSpPr>
              <a:spLocks noChangeShapeType="1"/>
            </p:cNvSpPr>
            <p:nvPr/>
          </p:nvSpPr>
          <p:spPr bwMode="auto">
            <a:xfrm>
              <a:off x="3024"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0" name="Line 23"/>
            <p:cNvSpPr>
              <a:spLocks noChangeShapeType="1"/>
            </p:cNvSpPr>
            <p:nvPr/>
          </p:nvSpPr>
          <p:spPr bwMode="auto">
            <a:xfrm>
              <a:off x="3792"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1" name="Line 24"/>
            <p:cNvSpPr>
              <a:spLocks noChangeShapeType="1"/>
            </p:cNvSpPr>
            <p:nvPr/>
          </p:nvSpPr>
          <p:spPr bwMode="auto">
            <a:xfrm>
              <a:off x="4560"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2" name="Line 25"/>
            <p:cNvSpPr>
              <a:spLocks noChangeShapeType="1"/>
            </p:cNvSpPr>
            <p:nvPr/>
          </p:nvSpPr>
          <p:spPr bwMode="auto">
            <a:xfrm>
              <a:off x="1104"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3" name="Line 26"/>
            <p:cNvSpPr>
              <a:spLocks noChangeShapeType="1"/>
            </p:cNvSpPr>
            <p:nvPr/>
          </p:nvSpPr>
          <p:spPr bwMode="auto">
            <a:xfrm>
              <a:off x="1872"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4" name="Line 27"/>
            <p:cNvSpPr>
              <a:spLocks noChangeShapeType="1"/>
            </p:cNvSpPr>
            <p:nvPr/>
          </p:nvSpPr>
          <p:spPr bwMode="auto">
            <a:xfrm>
              <a:off x="2640" y="3024"/>
              <a:ext cx="0" cy="192"/>
            </a:xfrm>
            <a:prstGeom prst="line">
              <a:avLst/>
            </a:prstGeom>
            <a:noFill/>
            <a:ln w="28575">
              <a:solidFill>
                <a:schemeClr val="tx1"/>
              </a:solidFill>
              <a:round/>
              <a:headEnd/>
              <a:tailEnd/>
            </a:ln>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38935" name="Text Box 28"/>
            <p:cNvSpPr txBox="1">
              <a:spLocks noChangeArrowheads="1"/>
            </p:cNvSpPr>
            <p:nvPr/>
          </p:nvSpPr>
          <p:spPr bwMode="auto">
            <a:xfrm>
              <a:off x="2736" y="3254"/>
              <a:ext cx="205"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0</a:t>
              </a:r>
            </a:p>
          </p:txBody>
        </p:sp>
        <p:sp>
          <p:nvSpPr>
            <p:cNvPr id="38936" name="Text Box 29"/>
            <p:cNvSpPr txBox="1">
              <a:spLocks noChangeArrowheads="1"/>
            </p:cNvSpPr>
            <p:nvPr/>
          </p:nvSpPr>
          <p:spPr bwMode="auto">
            <a:xfrm>
              <a:off x="2928" y="3216"/>
              <a:ext cx="613"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2x10</a:t>
              </a:r>
              <a:r>
                <a:rPr lang="en-US" sz="2000" baseline="30000">
                  <a:solidFill>
                    <a:srgbClr val="000000"/>
                  </a:solidFill>
                  <a:latin typeface="Helvetica" charset="0"/>
                </a:rPr>
                <a:t>-38</a:t>
              </a:r>
              <a:endParaRPr lang="en-US" sz="2000">
                <a:solidFill>
                  <a:srgbClr val="000000"/>
                </a:solidFill>
                <a:latin typeface="Helvetica" charset="0"/>
              </a:endParaRPr>
            </a:p>
          </p:txBody>
        </p:sp>
        <p:sp>
          <p:nvSpPr>
            <p:cNvPr id="38937" name="Text Box 30"/>
            <p:cNvSpPr txBox="1">
              <a:spLocks noChangeArrowheads="1"/>
            </p:cNvSpPr>
            <p:nvPr/>
          </p:nvSpPr>
          <p:spPr bwMode="auto">
            <a:xfrm>
              <a:off x="4272" y="3206"/>
              <a:ext cx="579"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2x10</a:t>
              </a:r>
              <a:r>
                <a:rPr lang="en-US" sz="2000" baseline="30000">
                  <a:solidFill>
                    <a:srgbClr val="000000"/>
                  </a:solidFill>
                  <a:latin typeface="Helvetica" charset="0"/>
                </a:rPr>
                <a:t>38</a:t>
              </a:r>
              <a:endParaRPr lang="en-US" sz="2000">
                <a:solidFill>
                  <a:srgbClr val="000000"/>
                </a:solidFill>
                <a:latin typeface="Helvetica" charset="0"/>
              </a:endParaRPr>
            </a:p>
          </p:txBody>
        </p:sp>
        <p:sp>
          <p:nvSpPr>
            <p:cNvPr id="38938" name="Text Box 31"/>
            <p:cNvSpPr txBox="1">
              <a:spLocks noChangeArrowheads="1"/>
            </p:cNvSpPr>
            <p:nvPr/>
          </p:nvSpPr>
          <p:spPr bwMode="auto">
            <a:xfrm>
              <a:off x="3696" y="3216"/>
              <a:ext cx="205"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1</a:t>
              </a:r>
            </a:p>
          </p:txBody>
        </p:sp>
        <p:sp>
          <p:nvSpPr>
            <p:cNvPr id="38939" name="Text Box 32"/>
            <p:cNvSpPr txBox="1">
              <a:spLocks noChangeArrowheads="1"/>
            </p:cNvSpPr>
            <p:nvPr/>
          </p:nvSpPr>
          <p:spPr bwMode="auto">
            <a:xfrm>
              <a:off x="1776" y="3216"/>
              <a:ext cx="258"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-1</a:t>
              </a:r>
            </a:p>
          </p:txBody>
        </p:sp>
        <p:sp>
          <p:nvSpPr>
            <p:cNvPr id="38940" name="Text Box 33"/>
            <p:cNvSpPr txBox="1">
              <a:spLocks noChangeArrowheads="1"/>
            </p:cNvSpPr>
            <p:nvPr/>
          </p:nvSpPr>
          <p:spPr bwMode="auto">
            <a:xfrm>
              <a:off x="2112" y="3216"/>
              <a:ext cx="667"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-2x10</a:t>
              </a:r>
              <a:r>
                <a:rPr lang="en-US" sz="2000" baseline="30000">
                  <a:solidFill>
                    <a:srgbClr val="000000"/>
                  </a:solidFill>
                  <a:latin typeface="Helvetica" charset="0"/>
                </a:rPr>
                <a:t>-38</a:t>
              </a:r>
              <a:endParaRPr lang="en-US" sz="2000">
                <a:solidFill>
                  <a:srgbClr val="000000"/>
                </a:solidFill>
                <a:latin typeface="Helvetica" charset="0"/>
              </a:endParaRPr>
            </a:p>
          </p:txBody>
        </p:sp>
        <p:sp>
          <p:nvSpPr>
            <p:cNvPr id="38941" name="Text Box 34"/>
            <p:cNvSpPr txBox="1">
              <a:spLocks noChangeArrowheads="1"/>
            </p:cNvSpPr>
            <p:nvPr/>
          </p:nvSpPr>
          <p:spPr bwMode="auto">
            <a:xfrm>
              <a:off x="861" y="3216"/>
              <a:ext cx="632" cy="250"/>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000000"/>
                  </a:solidFill>
                  <a:latin typeface="Helvetica" charset="0"/>
                </a:rPr>
                <a:t>-2x10</a:t>
              </a:r>
              <a:r>
                <a:rPr lang="en-US" sz="2000" baseline="30000">
                  <a:solidFill>
                    <a:srgbClr val="000000"/>
                  </a:solidFill>
                  <a:latin typeface="Helvetica" charset="0"/>
                </a:rPr>
                <a:t>38</a:t>
              </a:r>
              <a:endParaRPr lang="en-US" sz="2000">
                <a:solidFill>
                  <a:srgbClr val="000000"/>
                </a:solidFill>
                <a:latin typeface="Helvetica" charset="0"/>
              </a:endParaRPr>
            </a:p>
          </p:txBody>
        </p:sp>
      </p:grpSp>
      <p:sp>
        <p:nvSpPr>
          <p:cNvPr id="38917" name="Text Box 35"/>
          <p:cNvSpPr txBox="1">
            <a:spLocks noChangeArrowheads="1"/>
          </p:cNvSpPr>
          <p:nvPr/>
        </p:nvSpPr>
        <p:spPr bwMode="auto">
          <a:xfrm>
            <a:off x="3886200" y="4354513"/>
            <a:ext cx="1285875" cy="396875"/>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FC0128"/>
                </a:solidFill>
                <a:latin typeface="Helvetica" charset="0"/>
              </a:rPr>
              <a:t>underflow</a:t>
            </a:r>
          </a:p>
        </p:txBody>
      </p:sp>
      <p:sp>
        <p:nvSpPr>
          <p:cNvPr id="38918" name="Text Box 36"/>
          <p:cNvSpPr txBox="1">
            <a:spLocks noChangeArrowheads="1"/>
          </p:cNvSpPr>
          <p:nvPr/>
        </p:nvSpPr>
        <p:spPr bwMode="auto">
          <a:xfrm>
            <a:off x="6934200" y="4327525"/>
            <a:ext cx="1130300" cy="396875"/>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FC0128"/>
                </a:solidFill>
                <a:latin typeface="Helvetica" charset="0"/>
              </a:rPr>
              <a:t>overflow</a:t>
            </a:r>
          </a:p>
        </p:txBody>
      </p:sp>
      <p:sp>
        <p:nvSpPr>
          <p:cNvPr id="38919" name="Text Box 37"/>
          <p:cNvSpPr txBox="1">
            <a:spLocks noChangeArrowheads="1"/>
          </p:cNvSpPr>
          <p:nvPr/>
        </p:nvSpPr>
        <p:spPr bwMode="auto">
          <a:xfrm>
            <a:off x="838200" y="4343400"/>
            <a:ext cx="1130300" cy="396875"/>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000">
                <a:solidFill>
                  <a:srgbClr val="FC0128"/>
                </a:solidFill>
                <a:latin typeface="Helvetica" charset="0"/>
              </a:rPr>
              <a:t>overflow</a:t>
            </a:r>
          </a:p>
        </p:txBody>
      </p:sp>
    </p:spTree>
    <p:extLst>
      <p:ext uri="{BB962C8B-B14F-4D97-AF65-F5344CB8AC3E}">
        <p14:creationId xmlns:p14="http://schemas.microsoft.com/office/powerpoint/2010/main" val="943528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11138"/>
            <a:ext cx="7584408" cy="490391"/>
          </a:xfrm>
        </p:spPr>
        <p:txBody>
          <a:bodyPr/>
          <a:lstStyle/>
          <a:p>
            <a:r>
              <a:rPr lang="en-US" dirty="0"/>
              <a:t>IEEE 754 </a:t>
            </a:r>
            <a:r>
              <a:rPr lang="en-US" dirty="0" smtClean="0"/>
              <a:t>Floating-Point </a:t>
            </a:r>
            <a:r>
              <a:rPr lang="en-US" dirty="0"/>
              <a:t>Standard (1/3)</a:t>
            </a:r>
          </a:p>
        </p:txBody>
      </p:sp>
      <p:sp>
        <p:nvSpPr>
          <p:cNvPr id="47107" name="Rectangle 3"/>
          <p:cNvSpPr>
            <a:spLocks noGrp="1" noChangeArrowheads="1"/>
          </p:cNvSpPr>
          <p:nvPr>
            <p:ph type="body" idx="1"/>
          </p:nvPr>
        </p:nvSpPr>
        <p:spPr>
          <a:xfrm>
            <a:off x="533400" y="844550"/>
            <a:ext cx="8153400" cy="5985740"/>
          </a:xfrm>
        </p:spPr>
        <p:txBody>
          <a:bodyPr/>
          <a:lstStyle/>
          <a:p>
            <a:pPr>
              <a:lnSpc>
                <a:spcPct val="65000"/>
              </a:lnSpc>
              <a:buFont typeface="Times" charset="0"/>
              <a:buNone/>
            </a:pPr>
            <a:r>
              <a:rPr lang="en-US" sz="2800" dirty="0"/>
              <a:t>Single Precision (</a:t>
            </a:r>
            <a:r>
              <a:rPr lang="en-US" sz="2800" dirty="0" smtClean="0"/>
              <a:t>Double Precision </a:t>
            </a:r>
            <a:r>
              <a:rPr lang="en-US" sz="2800" dirty="0"/>
              <a:t>similar):</a:t>
            </a:r>
          </a:p>
          <a:p>
            <a:pPr>
              <a:lnSpc>
                <a:spcPct val="65000"/>
              </a:lnSpc>
            </a:pPr>
            <a:endParaRPr lang="en-US" dirty="0"/>
          </a:p>
          <a:p>
            <a:pPr>
              <a:lnSpc>
                <a:spcPct val="65000"/>
              </a:lnSpc>
            </a:pPr>
            <a:endParaRPr lang="en-US" dirty="0"/>
          </a:p>
          <a:p>
            <a:pPr>
              <a:lnSpc>
                <a:spcPct val="65000"/>
              </a:lnSpc>
            </a:pPr>
            <a:r>
              <a:rPr lang="en-US" sz="2800" dirty="0"/>
              <a:t> </a:t>
            </a:r>
            <a:r>
              <a:rPr lang="en-US" sz="2800" dirty="0">
                <a:solidFill>
                  <a:schemeClr val="hlink"/>
                </a:solidFill>
              </a:rPr>
              <a:t>S</a:t>
            </a:r>
            <a:r>
              <a:rPr lang="en-US" sz="2800" dirty="0"/>
              <a:t>ign bit:		1 means negative					0 means positive</a:t>
            </a:r>
          </a:p>
          <a:p>
            <a:pPr>
              <a:lnSpc>
                <a:spcPct val="65000"/>
              </a:lnSpc>
            </a:pPr>
            <a:r>
              <a:rPr lang="en-US" sz="2800" dirty="0" err="1" smtClean="0"/>
              <a:t>Significand</a:t>
            </a:r>
            <a:r>
              <a:rPr lang="en-US" sz="2800" dirty="0"/>
              <a:t> </a:t>
            </a:r>
            <a:r>
              <a:rPr lang="en-US" sz="2800" dirty="0" smtClean="0"/>
              <a:t>in </a:t>
            </a:r>
            <a:r>
              <a:rPr lang="en-US" sz="2800" i="1" dirty="0" smtClean="0"/>
              <a:t>sign-magnitude </a:t>
            </a:r>
            <a:r>
              <a:rPr lang="en-US" sz="2800" dirty="0" smtClean="0"/>
              <a:t>format (not 2’s complement)</a:t>
            </a:r>
            <a:endParaRPr lang="en-US" sz="2800" dirty="0"/>
          </a:p>
          <a:p>
            <a:pPr lvl="1">
              <a:lnSpc>
                <a:spcPct val="75000"/>
              </a:lnSpc>
            </a:pPr>
            <a:r>
              <a:rPr lang="en-US" sz="2400" dirty="0"/>
              <a:t>To pack more bits, leading 1 implicit for normalized numbers</a:t>
            </a:r>
          </a:p>
          <a:p>
            <a:pPr lvl="1">
              <a:lnSpc>
                <a:spcPct val="75000"/>
              </a:lnSpc>
            </a:pPr>
            <a:r>
              <a:rPr lang="en-US" sz="2400" dirty="0"/>
              <a:t>1 + 23 bits single, 1 + 52 bits double</a:t>
            </a:r>
          </a:p>
          <a:p>
            <a:pPr lvl="1">
              <a:lnSpc>
                <a:spcPct val="75000"/>
              </a:lnSpc>
            </a:pPr>
            <a:r>
              <a:rPr lang="en-US" sz="2400" dirty="0"/>
              <a:t>always true: 0 &lt; </a:t>
            </a:r>
            <a:r>
              <a:rPr lang="en-US" sz="2400" dirty="0" err="1"/>
              <a:t>Significand</a:t>
            </a:r>
            <a:r>
              <a:rPr lang="en-US" sz="2400" dirty="0"/>
              <a:t> &lt; 1                             (for normalized numbers)</a:t>
            </a:r>
          </a:p>
          <a:p>
            <a:pPr>
              <a:lnSpc>
                <a:spcPct val="65000"/>
              </a:lnSpc>
            </a:pPr>
            <a:r>
              <a:rPr lang="en-US" sz="2800" dirty="0"/>
              <a:t>Note: 0 has no leading 1, so reserve exponent value 0 just for number 0</a:t>
            </a:r>
          </a:p>
        </p:txBody>
      </p:sp>
      <p:grpSp>
        <p:nvGrpSpPr>
          <p:cNvPr id="47108" name="Group 4"/>
          <p:cNvGrpSpPr>
            <a:grpSpLocks/>
          </p:cNvGrpSpPr>
          <p:nvPr/>
        </p:nvGrpSpPr>
        <p:grpSpPr bwMode="auto">
          <a:xfrm>
            <a:off x="457200" y="1143000"/>
            <a:ext cx="7926388" cy="1433513"/>
            <a:chOff x="240" y="1488"/>
            <a:chExt cx="4993" cy="903"/>
          </a:xfrm>
        </p:grpSpPr>
        <p:sp>
          <p:nvSpPr>
            <p:cNvPr id="47109" name="Text Box 5"/>
            <p:cNvSpPr txBox="1">
              <a:spLocks noChangeArrowheads="1"/>
            </p:cNvSpPr>
            <p:nvPr/>
          </p:nvSpPr>
          <p:spPr bwMode="auto">
            <a:xfrm>
              <a:off x="4992" y="1528"/>
              <a:ext cx="24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47110" name="Text Box 6"/>
            <p:cNvSpPr txBox="1">
              <a:spLocks noChangeArrowheads="1"/>
            </p:cNvSpPr>
            <p:nvPr/>
          </p:nvSpPr>
          <p:spPr bwMode="auto">
            <a:xfrm>
              <a:off x="240"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31</a:t>
              </a:r>
            </a:p>
          </p:txBody>
        </p:sp>
        <p:sp>
          <p:nvSpPr>
            <p:cNvPr id="47111" name="Rectangle 7"/>
            <p:cNvSpPr>
              <a:spLocks noChangeArrowheads="1"/>
            </p:cNvSpPr>
            <p:nvPr/>
          </p:nvSpPr>
          <p:spPr bwMode="auto">
            <a:xfrm>
              <a:off x="480" y="1776"/>
              <a:ext cx="4704" cy="282"/>
            </a:xfrm>
            <a:prstGeom prst="rect">
              <a:avLst/>
            </a:prstGeom>
            <a:noFill/>
            <a:ln w="38100">
              <a:solidFill>
                <a:schemeClr val="tx1"/>
              </a:solid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47112" name="Text Box 8"/>
            <p:cNvSpPr txBox="1">
              <a:spLocks noChangeArrowheads="1"/>
            </p:cNvSpPr>
            <p:nvPr/>
          </p:nvSpPr>
          <p:spPr bwMode="auto">
            <a:xfrm>
              <a:off x="432" y="1728"/>
              <a:ext cx="2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DFCA"/>
                  </a:solidFill>
                  <a:latin typeface="Helvetica" charset="0"/>
                </a:rPr>
                <a:t>S</a:t>
              </a:r>
              <a:endParaRPr lang="en-US" sz="2800" b="1">
                <a:solidFill>
                  <a:srgbClr val="000000"/>
                </a:solidFill>
                <a:latin typeface="Helvetica" charset="0"/>
              </a:endParaRPr>
            </a:p>
          </p:txBody>
        </p:sp>
        <p:sp>
          <p:nvSpPr>
            <p:cNvPr id="47113" name="Text Box 9"/>
            <p:cNvSpPr txBox="1">
              <a:spLocks noChangeArrowheads="1"/>
            </p:cNvSpPr>
            <p:nvPr/>
          </p:nvSpPr>
          <p:spPr bwMode="auto">
            <a:xfrm>
              <a:off x="768" y="1728"/>
              <a:ext cx="113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FC0128"/>
                  </a:solidFill>
                  <a:latin typeface="Helvetica" charset="0"/>
                </a:rPr>
                <a:t>Exponent</a:t>
              </a:r>
              <a:endParaRPr lang="en-US" sz="2800" b="1">
                <a:solidFill>
                  <a:srgbClr val="000000"/>
                </a:solidFill>
                <a:latin typeface="Helvetica" charset="0"/>
              </a:endParaRPr>
            </a:p>
          </p:txBody>
        </p:sp>
        <p:sp>
          <p:nvSpPr>
            <p:cNvPr id="47114" name="Line 10"/>
            <p:cNvSpPr>
              <a:spLocks noChangeShapeType="1"/>
            </p:cNvSpPr>
            <p:nvPr/>
          </p:nvSpPr>
          <p:spPr bwMode="auto">
            <a:xfrm>
              <a:off x="672" y="1776"/>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47115" name="Text Box 11"/>
            <p:cNvSpPr txBox="1">
              <a:spLocks noChangeArrowheads="1"/>
            </p:cNvSpPr>
            <p:nvPr/>
          </p:nvSpPr>
          <p:spPr bwMode="auto">
            <a:xfrm>
              <a:off x="528"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30</a:t>
              </a:r>
            </a:p>
          </p:txBody>
        </p:sp>
        <p:sp>
          <p:nvSpPr>
            <p:cNvPr id="47116" name="Line 12"/>
            <p:cNvSpPr>
              <a:spLocks noChangeShapeType="1"/>
            </p:cNvSpPr>
            <p:nvPr/>
          </p:nvSpPr>
          <p:spPr bwMode="auto">
            <a:xfrm>
              <a:off x="1968" y="1776"/>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47117" name="Text Box 13"/>
            <p:cNvSpPr txBox="1">
              <a:spLocks noChangeArrowheads="1"/>
            </p:cNvSpPr>
            <p:nvPr/>
          </p:nvSpPr>
          <p:spPr bwMode="auto">
            <a:xfrm>
              <a:off x="1632"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a:t>
              </a:r>
            </a:p>
          </p:txBody>
        </p:sp>
        <p:sp>
          <p:nvSpPr>
            <p:cNvPr id="47118" name="Text Box 14"/>
            <p:cNvSpPr txBox="1">
              <a:spLocks noChangeArrowheads="1"/>
            </p:cNvSpPr>
            <p:nvPr/>
          </p:nvSpPr>
          <p:spPr bwMode="auto">
            <a:xfrm>
              <a:off x="1920" y="1488"/>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22</a:t>
              </a:r>
            </a:p>
          </p:txBody>
        </p:sp>
        <p:sp>
          <p:nvSpPr>
            <p:cNvPr id="47119" name="Text Box 15"/>
            <p:cNvSpPr txBox="1">
              <a:spLocks noChangeArrowheads="1"/>
            </p:cNvSpPr>
            <p:nvPr/>
          </p:nvSpPr>
          <p:spPr bwMode="auto">
            <a:xfrm>
              <a:off x="2928" y="1728"/>
              <a:ext cx="1323"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63DE8"/>
                  </a:solidFill>
                  <a:latin typeface="Helvetica" charset="0"/>
                </a:rPr>
                <a:t>Significand</a:t>
              </a:r>
              <a:endParaRPr lang="en-US" sz="2800" b="1">
                <a:solidFill>
                  <a:srgbClr val="000000"/>
                </a:solidFill>
                <a:latin typeface="Helvetica" charset="0"/>
              </a:endParaRPr>
            </a:p>
          </p:txBody>
        </p:sp>
        <p:sp>
          <p:nvSpPr>
            <p:cNvPr id="47120" name="Text Box 16"/>
            <p:cNvSpPr txBox="1">
              <a:spLocks noChangeArrowheads="1"/>
            </p:cNvSpPr>
            <p:nvPr/>
          </p:nvSpPr>
          <p:spPr bwMode="auto">
            <a:xfrm>
              <a:off x="288" y="2064"/>
              <a:ext cx="57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1 bit</a:t>
              </a:r>
            </a:p>
          </p:txBody>
        </p:sp>
        <p:sp>
          <p:nvSpPr>
            <p:cNvPr id="47121" name="Text Box 17"/>
            <p:cNvSpPr txBox="1">
              <a:spLocks noChangeArrowheads="1"/>
            </p:cNvSpPr>
            <p:nvPr/>
          </p:nvSpPr>
          <p:spPr bwMode="auto">
            <a:xfrm>
              <a:off x="1056" y="2064"/>
              <a:ext cx="70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8 bits</a:t>
              </a:r>
            </a:p>
          </p:txBody>
        </p:sp>
        <p:sp>
          <p:nvSpPr>
            <p:cNvPr id="47122" name="Text Box 18"/>
            <p:cNvSpPr txBox="1">
              <a:spLocks noChangeArrowheads="1"/>
            </p:cNvSpPr>
            <p:nvPr/>
          </p:nvSpPr>
          <p:spPr bwMode="auto">
            <a:xfrm>
              <a:off x="3264" y="2064"/>
              <a:ext cx="82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 bits</a:t>
              </a:r>
            </a:p>
          </p:txBody>
        </p:sp>
      </p:grpSp>
    </p:spTree>
    <p:extLst>
      <p:ext uri="{BB962C8B-B14F-4D97-AF65-F5344CB8AC3E}">
        <p14:creationId xmlns:p14="http://schemas.microsoft.com/office/powerpoint/2010/main" val="31334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11138"/>
            <a:ext cx="7488238" cy="474662"/>
          </a:xfrm>
        </p:spPr>
        <p:txBody>
          <a:bodyPr/>
          <a:lstStyle/>
          <a:p>
            <a:r>
              <a:rPr lang="en-US"/>
              <a:t>IEEE 754 Floating Point Standard (2/3)</a:t>
            </a:r>
          </a:p>
        </p:txBody>
      </p:sp>
      <p:sp>
        <p:nvSpPr>
          <p:cNvPr id="49155" name="Rectangle 3"/>
          <p:cNvSpPr>
            <a:spLocks noGrp="1" noChangeArrowheads="1"/>
          </p:cNvSpPr>
          <p:nvPr>
            <p:ph type="body" idx="1"/>
          </p:nvPr>
        </p:nvSpPr>
        <p:spPr>
          <a:xfrm>
            <a:off x="243281" y="1039813"/>
            <a:ext cx="8665826" cy="4409412"/>
          </a:xfrm>
        </p:spPr>
        <p:txBody>
          <a:bodyPr/>
          <a:lstStyle/>
          <a:p>
            <a:r>
              <a:rPr lang="en-US" dirty="0"/>
              <a:t>IEEE 754 uses </a:t>
            </a:r>
            <a:r>
              <a:rPr lang="en-US" dirty="0">
                <a:solidFill>
                  <a:schemeClr val="accent2"/>
                </a:solidFill>
              </a:rPr>
              <a:t>“biased exponent”</a:t>
            </a:r>
            <a:r>
              <a:rPr lang="en-US" dirty="0"/>
              <a:t> </a:t>
            </a:r>
            <a:r>
              <a:rPr lang="en-US" dirty="0" smtClean="0"/>
              <a:t>representation</a:t>
            </a:r>
            <a:endParaRPr lang="en-US" dirty="0"/>
          </a:p>
          <a:p>
            <a:pPr marL="508000" lvl="1"/>
            <a:r>
              <a:rPr lang="en-US" dirty="0"/>
              <a:t>Designers wanted FP numbers to be used even if no FP hardware; e.g., sort records with FP numbers using integer compares</a:t>
            </a:r>
          </a:p>
          <a:p>
            <a:pPr marL="508000" lvl="1"/>
            <a:r>
              <a:rPr lang="en-US" dirty="0"/>
              <a:t>Wanted bigger (integer) exponent field to represent bigger </a:t>
            </a:r>
            <a:r>
              <a:rPr lang="en-US" dirty="0" smtClean="0"/>
              <a:t>numbers</a:t>
            </a:r>
            <a:endParaRPr lang="en-US" dirty="0"/>
          </a:p>
          <a:p>
            <a:pPr marL="508000" lvl="1"/>
            <a:r>
              <a:rPr lang="en-US" dirty="0"/>
              <a:t>2’s complement poses a problem (because negative numbers look bigger</a:t>
            </a:r>
            <a:r>
              <a:rPr lang="en-US" dirty="0" smtClean="0"/>
              <a:t>)</a:t>
            </a:r>
          </a:p>
          <a:p>
            <a:pPr marL="1079500" lvl="2"/>
            <a:r>
              <a:rPr lang="en-US" dirty="0" smtClean="0"/>
              <a:t>Use just magnitude and offset by half the range</a:t>
            </a:r>
            <a:endParaRPr lang="en-US" dirty="0"/>
          </a:p>
        </p:txBody>
      </p:sp>
    </p:spTree>
    <p:extLst>
      <p:ext uri="{BB962C8B-B14F-4D97-AF65-F5344CB8AC3E}">
        <p14:creationId xmlns:p14="http://schemas.microsoft.com/office/powerpoint/2010/main" val="96874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52400" y="3312253"/>
            <a:ext cx="8534400" cy="2362200"/>
          </a:xfrm>
          <a:prstGeom prst="rect">
            <a:avLst/>
          </a:prstGeom>
          <a:solidFill>
            <a:srgbClr val="E6E6E6"/>
          </a:solidFill>
          <a:ln w="76200" cmpd="tri">
            <a:solidFill>
              <a:srgbClr val="800080"/>
            </a:solidFill>
            <a:miter lim="800000"/>
            <a:headEnd/>
            <a:tailEnd/>
          </a:ln>
        </p:spPr>
        <p:txBody>
          <a:bodyPr anchor="ctr">
            <a:prstTxWarp prst="textNoShape">
              <a:avLst/>
            </a:prstTxWarp>
            <a:spAutoFit/>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51203" name="Rectangle 3"/>
          <p:cNvSpPr>
            <a:spLocks noGrp="1" noChangeArrowheads="1"/>
          </p:cNvSpPr>
          <p:nvPr>
            <p:ph type="title"/>
          </p:nvPr>
        </p:nvSpPr>
        <p:spPr>
          <a:xfrm>
            <a:off x="609600" y="211138"/>
            <a:ext cx="7488238" cy="474662"/>
          </a:xfrm>
        </p:spPr>
        <p:txBody>
          <a:bodyPr/>
          <a:lstStyle/>
          <a:p>
            <a:r>
              <a:rPr lang="en-US"/>
              <a:t>IEEE 754 Floating Point Standard (3/3)</a:t>
            </a:r>
          </a:p>
        </p:txBody>
      </p:sp>
      <p:sp>
        <p:nvSpPr>
          <p:cNvPr id="51204" name="Rectangle 4"/>
          <p:cNvSpPr>
            <a:spLocks noChangeArrowheads="1"/>
          </p:cNvSpPr>
          <p:nvPr/>
        </p:nvSpPr>
        <p:spPr bwMode="auto">
          <a:xfrm>
            <a:off x="533400" y="887835"/>
            <a:ext cx="8229600" cy="2233432"/>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dirty="0">
                <a:solidFill>
                  <a:srgbClr val="000000"/>
                </a:solidFill>
                <a:latin typeface="Helvetica" charset="0"/>
              </a:rPr>
              <a:t>Called </a:t>
            </a:r>
            <a:r>
              <a:rPr lang="en-US" sz="3200" b="1" u="sng" dirty="0">
                <a:solidFill>
                  <a:srgbClr val="FC0128"/>
                </a:solidFill>
                <a:latin typeface="Helvetica" charset="0"/>
              </a:rPr>
              <a:t>Biased Notation</a:t>
            </a:r>
            <a:r>
              <a:rPr lang="en-US" sz="3200" b="1" dirty="0">
                <a:solidFill>
                  <a:srgbClr val="000000"/>
                </a:solidFill>
                <a:latin typeface="Helvetica" charset="0"/>
              </a:rPr>
              <a:t>, where bias is number subtracted to get </a:t>
            </a:r>
            <a:r>
              <a:rPr lang="en-US" sz="3200" b="1" dirty="0" smtClean="0">
                <a:solidFill>
                  <a:srgbClr val="000000"/>
                </a:solidFill>
                <a:latin typeface="Helvetica" charset="0"/>
              </a:rPr>
              <a:t>final </a:t>
            </a:r>
            <a:r>
              <a:rPr lang="en-US" sz="3200" b="1" dirty="0">
                <a:solidFill>
                  <a:srgbClr val="000000"/>
                </a:solidFill>
                <a:latin typeface="Helvetica" charset="0"/>
              </a:rPr>
              <a:t>number</a:t>
            </a:r>
          </a:p>
          <a:p>
            <a:pPr marL="508000" lvl="1" indent="-190500" defTabSz="914400" eaLnBrk="0" fontAlgn="base" hangingPunct="0">
              <a:lnSpc>
                <a:spcPct val="85000"/>
              </a:lnSpc>
              <a:spcBef>
                <a:spcPct val="40000"/>
              </a:spcBef>
              <a:spcAft>
                <a:spcPct val="0"/>
              </a:spcAft>
              <a:buSzPct val="100000"/>
              <a:buFontTx/>
              <a:buChar char="•"/>
            </a:pPr>
            <a:r>
              <a:rPr lang="en-US" sz="2800" b="1" dirty="0">
                <a:solidFill>
                  <a:srgbClr val="0D407F"/>
                </a:solidFill>
                <a:latin typeface="Helvetica" charset="0"/>
                <a:ea typeface="ＭＳ Ｐゴシック" charset="-128"/>
                <a:cs typeface="ＭＳ Ｐゴシック" charset="-128"/>
              </a:rPr>
              <a:t>IEEE 754 uses bias of 127 for single prec.</a:t>
            </a:r>
          </a:p>
          <a:p>
            <a:pPr marL="508000" lvl="1" indent="-190500" defTabSz="914400" eaLnBrk="0" fontAlgn="base" hangingPunct="0">
              <a:lnSpc>
                <a:spcPct val="85000"/>
              </a:lnSpc>
              <a:spcBef>
                <a:spcPct val="40000"/>
              </a:spcBef>
              <a:spcAft>
                <a:spcPct val="0"/>
              </a:spcAft>
              <a:buSzPct val="100000"/>
              <a:buFontTx/>
              <a:buChar char="•"/>
            </a:pPr>
            <a:r>
              <a:rPr lang="en-US" sz="2800" b="1" dirty="0">
                <a:solidFill>
                  <a:srgbClr val="0D407F"/>
                </a:solidFill>
                <a:latin typeface="Helvetica" charset="0"/>
                <a:ea typeface="ＭＳ Ｐゴシック" charset="-128"/>
                <a:cs typeface="ＭＳ Ｐゴシック" charset="-128"/>
              </a:rPr>
              <a:t>Subtract 127 from Exponent field to get actual value for </a:t>
            </a:r>
            <a:r>
              <a:rPr lang="en-US" sz="2800" b="1" dirty="0" smtClean="0">
                <a:solidFill>
                  <a:srgbClr val="0D407F"/>
                </a:solidFill>
                <a:latin typeface="Helvetica" charset="0"/>
                <a:ea typeface="ＭＳ Ｐゴシック" charset="-128"/>
                <a:cs typeface="ＭＳ Ｐゴシック" charset="-128"/>
              </a:rPr>
              <a:t>exponent</a:t>
            </a:r>
            <a:endParaRPr lang="en-US" sz="2800" b="1" baseline="30000" dirty="0">
              <a:solidFill>
                <a:srgbClr val="0D407F"/>
              </a:solidFill>
              <a:latin typeface="Helvetica" charset="0"/>
              <a:ea typeface="ＭＳ Ｐゴシック" charset="-128"/>
              <a:cs typeface="ＭＳ Ｐゴシック" charset="-128"/>
            </a:endParaRPr>
          </a:p>
        </p:txBody>
      </p:sp>
      <p:sp>
        <p:nvSpPr>
          <p:cNvPr id="51205" name="Rectangle 5"/>
          <p:cNvSpPr>
            <a:spLocks noGrp="1" noChangeArrowheads="1"/>
          </p:cNvSpPr>
          <p:nvPr>
            <p:ph type="body" idx="1"/>
          </p:nvPr>
        </p:nvSpPr>
        <p:spPr>
          <a:xfrm>
            <a:off x="304800" y="3388453"/>
            <a:ext cx="7924800" cy="415925"/>
          </a:xfrm>
          <a:noFill/>
        </p:spPr>
        <p:txBody>
          <a:bodyPr/>
          <a:lstStyle/>
          <a:p>
            <a:r>
              <a:rPr lang="en-US"/>
              <a:t>Summary (single precision):</a:t>
            </a:r>
          </a:p>
        </p:txBody>
      </p:sp>
      <p:grpSp>
        <p:nvGrpSpPr>
          <p:cNvPr id="51206" name="Group 6"/>
          <p:cNvGrpSpPr>
            <a:grpSpLocks/>
          </p:cNvGrpSpPr>
          <p:nvPr/>
        </p:nvGrpSpPr>
        <p:grpSpPr bwMode="auto">
          <a:xfrm>
            <a:off x="544746" y="3693253"/>
            <a:ext cx="7735888" cy="1433513"/>
            <a:chOff x="455" y="1209"/>
            <a:chExt cx="4873" cy="903"/>
          </a:xfrm>
        </p:grpSpPr>
        <p:sp>
          <p:nvSpPr>
            <p:cNvPr id="51208" name="Text Box 7"/>
            <p:cNvSpPr txBox="1">
              <a:spLocks noChangeArrowheads="1"/>
            </p:cNvSpPr>
            <p:nvPr/>
          </p:nvSpPr>
          <p:spPr bwMode="auto">
            <a:xfrm>
              <a:off x="5087" y="1249"/>
              <a:ext cx="24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51209" name="Text Box 8"/>
            <p:cNvSpPr txBox="1">
              <a:spLocks noChangeArrowheads="1"/>
            </p:cNvSpPr>
            <p:nvPr/>
          </p:nvSpPr>
          <p:spPr bwMode="auto">
            <a:xfrm>
              <a:off x="455" y="1209"/>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dirty="0">
                  <a:solidFill>
                    <a:srgbClr val="000000"/>
                  </a:solidFill>
                  <a:latin typeface="Helvetica" charset="0"/>
                </a:rPr>
                <a:t>31</a:t>
              </a:r>
            </a:p>
          </p:txBody>
        </p:sp>
        <p:sp>
          <p:nvSpPr>
            <p:cNvPr id="51210" name="Rectangle 9"/>
            <p:cNvSpPr>
              <a:spLocks noChangeArrowheads="1"/>
            </p:cNvSpPr>
            <p:nvPr/>
          </p:nvSpPr>
          <p:spPr bwMode="auto">
            <a:xfrm>
              <a:off x="575" y="1497"/>
              <a:ext cx="4704" cy="282"/>
            </a:xfrm>
            <a:prstGeom prst="rect">
              <a:avLst/>
            </a:prstGeom>
            <a:noFill/>
            <a:ln w="38100">
              <a:solidFill>
                <a:schemeClr val="tx1"/>
              </a:solid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51211" name="Text Box 10"/>
            <p:cNvSpPr txBox="1">
              <a:spLocks noChangeArrowheads="1"/>
            </p:cNvSpPr>
            <p:nvPr/>
          </p:nvSpPr>
          <p:spPr bwMode="auto">
            <a:xfrm>
              <a:off x="527" y="1449"/>
              <a:ext cx="2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S</a:t>
              </a:r>
            </a:p>
          </p:txBody>
        </p:sp>
        <p:sp>
          <p:nvSpPr>
            <p:cNvPr id="51212" name="Text Box 11"/>
            <p:cNvSpPr txBox="1">
              <a:spLocks noChangeArrowheads="1"/>
            </p:cNvSpPr>
            <p:nvPr/>
          </p:nvSpPr>
          <p:spPr bwMode="auto">
            <a:xfrm>
              <a:off x="863" y="1449"/>
              <a:ext cx="113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Exponent</a:t>
              </a:r>
            </a:p>
          </p:txBody>
        </p:sp>
        <p:sp>
          <p:nvSpPr>
            <p:cNvPr id="51213" name="Line 12"/>
            <p:cNvSpPr>
              <a:spLocks noChangeShapeType="1"/>
            </p:cNvSpPr>
            <p:nvPr/>
          </p:nvSpPr>
          <p:spPr bwMode="auto">
            <a:xfrm>
              <a:off x="767" y="1497"/>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51214" name="Text Box 13"/>
            <p:cNvSpPr txBox="1">
              <a:spLocks noChangeArrowheads="1"/>
            </p:cNvSpPr>
            <p:nvPr/>
          </p:nvSpPr>
          <p:spPr bwMode="auto">
            <a:xfrm>
              <a:off x="757" y="1209"/>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dirty="0">
                  <a:solidFill>
                    <a:srgbClr val="000000"/>
                  </a:solidFill>
                  <a:latin typeface="Helvetica" charset="0"/>
                </a:rPr>
                <a:t>30</a:t>
              </a:r>
            </a:p>
          </p:txBody>
        </p:sp>
        <p:sp>
          <p:nvSpPr>
            <p:cNvPr id="51215" name="Line 14"/>
            <p:cNvSpPr>
              <a:spLocks noChangeShapeType="1"/>
            </p:cNvSpPr>
            <p:nvPr/>
          </p:nvSpPr>
          <p:spPr bwMode="auto">
            <a:xfrm>
              <a:off x="2063" y="1497"/>
              <a:ext cx="0" cy="288"/>
            </a:xfrm>
            <a:prstGeom prst="line">
              <a:avLst/>
            </a:prstGeom>
            <a:noFill/>
            <a:ln w="381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51216" name="Text Box 15"/>
            <p:cNvSpPr txBox="1">
              <a:spLocks noChangeArrowheads="1"/>
            </p:cNvSpPr>
            <p:nvPr/>
          </p:nvSpPr>
          <p:spPr bwMode="auto">
            <a:xfrm>
              <a:off x="1727" y="1209"/>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a:t>
              </a:r>
            </a:p>
          </p:txBody>
        </p:sp>
        <p:sp>
          <p:nvSpPr>
            <p:cNvPr id="51217" name="Text Box 16"/>
            <p:cNvSpPr txBox="1">
              <a:spLocks noChangeArrowheads="1"/>
            </p:cNvSpPr>
            <p:nvPr/>
          </p:nvSpPr>
          <p:spPr bwMode="auto">
            <a:xfrm>
              <a:off x="2015" y="1209"/>
              <a:ext cx="365"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22</a:t>
              </a:r>
            </a:p>
          </p:txBody>
        </p:sp>
        <p:sp>
          <p:nvSpPr>
            <p:cNvPr id="51218" name="Text Box 17"/>
            <p:cNvSpPr txBox="1">
              <a:spLocks noChangeArrowheads="1"/>
            </p:cNvSpPr>
            <p:nvPr/>
          </p:nvSpPr>
          <p:spPr bwMode="auto">
            <a:xfrm>
              <a:off x="3023" y="1449"/>
              <a:ext cx="1323"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Significand</a:t>
              </a:r>
            </a:p>
          </p:txBody>
        </p:sp>
        <p:sp>
          <p:nvSpPr>
            <p:cNvPr id="51219" name="Text Box 18"/>
            <p:cNvSpPr txBox="1">
              <a:spLocks noChangeArrowheads="1"/>
            </p:cNvSpPr>
            <p:nvPr/>
          </p:nvSpPr>
          <p:spPr bwMode="auto">
            <a:xfrm>
              <a:off x="515" y="1785"/>
              <a:ext cx="57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dirty="0">
                  <a:solidFill>
                    <a:srgbClr val="000000"/>
                  </a:solidFill>
                  <a:latin typeface="Helvetica" charset="0"/>
                </a:rPr>
                <a:t>1 bit</a:t>
              </a:r>
            </a:p>
          </p:txBody>
        </p:sp>
        <p:sp>
          <p:nvSpPr>
            <p:cNvPr id="51220" name="Text Box 19"/>
            <p:cNvSpPr txBox="1">
              <a:spLocks noChangeArrowheads="1"/>
            </p:cNvSpPr>
            <p:nvPr/>
          </p:nvSpPr>
          <p:spPr bwMode="auto">
            <a:xfrm>
              <a:off x="1151" y="1785"/>
              <a:ext cx="701"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8 bits</a:t>
              </a:r>
            </a:p>
          </p:txBody>
        </p:sp>
        <p:sp>
          <p:nvSpPr>
            <p:cNvPr id="51221" name="Text Box 20"/>
            <p:cNvSpPr txBox="1">
              <a:spLocks noChangeArrowheads="1"/>
            </p:cNvSpPr>
            <p:nvPr/>
          </p:nvSpPr>
          <p:spPr bwMode="auto">
            <a:xfrm>
              <a:off x="3359" y="1785"/>
              <a:ext cx="826" cy="327"/>
            </a:xfrm>
            <a:prstGeom prst="rect">
              <a:avLst/>
            </a:prstGeom>
            <a:noFill/>
            <a:ln w="12700">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 bits</a:t>
              </a:r>
            </a:p>
          </p:txBody>
        </p:sp>
      </p:grpSp>
      <p:sp>
        <p:nvSpPr>
          <p:cNvPr id="51207" name="Rectangle 21"/>
          <p:cNvSpPr>
            <a:spLocks noChangeArrowheads="1"/>
          </p:cNvSpPr>
          <p:nvPr/>
        </p:nvSpPr>
        <p:spPr bwMode="auto">
          <a:xfrm>
            <a:off x="457200" y="5216554"/>
            <a:ext cx="7924800" cy="1314450"/>
          </a:xfrm>
          <a:prstGeom prst="rect">
            <a:avLst/>
          </a:prstGeom>
          <a:noFill/>
          <a:ln w="12700">
            <a:noFill/>
            <a:miter lim="800000"/>
            <a:headEnd/>
            <a:tailEnd/>
          </a:ln>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dirty="0">
                <a:solidFill>
                  <a:srgbClr val="000000"/>
                </a:solidFill>
                <a:latin typeface="Helvetica" charset="0"/>
              </a:rPr>
              <a:t>(-1)</a:t>
            </a:r>
            <a:r>
              <a:rPr lang="en-US" sz="3200" b="1" baseline="30000" dirty="0">
                <a:solidFill>
                  <a:srgbClr val="000000"/>
                </a:solidFill>
                <a:latin typeface="Helvetica" charset="0"/>
              </a:rPr>
              <a:t>S</a:t>
            </a:r>
            <a:r>
              <a:rPr lang="en-US" sz="3200" b="1" dirty="0">
                <a:solidFill>
                  <a:srgbClr val="000000"/>
                </a:solidFill>
                <a:latin typeface="Helvetica" charset="0"/>
              </a:rPr>
              <a:t> x (1 + Significand) x 2</a:t>
            </a:r>
            <a:r>
              <a:rPr lang="en-US" sz="3200" b="1" baseline="30000" dirty="0">
                <a:solidFill>
                  <a:srgbClr val="000000"/>
                </a:solidFill>
                <a:latin typeface="Helvetica" charset="0"/>
              </a:rPr>
              <a:t>(Exponent-127)</a:t>
            </a:r>
            <a:endParaRPr lang="en-US" sz="3200" b="1" dirty="0">
              <a:solidFill>
                <a:srgbClr val="000000"/>
              </a:solidFill>
              <a:latin typeface="Helvetica" charset="0"/>
            </a:endParaRPr>
          </a:p>
          <a:p>
            <a:pPr marL="685800" lvl="1" indent="-190500" defTabSz="914400" eaLnBrk="0" fontAlgn="base" hangingPunct="0">
              <a:lnSpc>
                <a:spcPct val="85000"/>
              </a:lnSpc>
              <a:spcBef>
                <a:spcPct val="40000"/>
              </a:spcBef>
              <a:spcAft>
                <a:spcPct val="0"/>
              </a:spcAft>
              <a:buSzPct val="100000"/>
              <a:buFontTx/>
              <a:buChar char="•"/>
            </a:pPr>
            <a:r>
              <a:rPr lang="en-US" sz="2800" b="1" dirty="0">
                <a:solidFill>
                  <a:srgbClr val="0D407F"/>
                </a:solidFill>
                <a:latin typeface="Helvetica" charset="0"/>
                <a:ea typeface="ＭＳ Ｐゴシック" charset="-128"/>
                <a:cs typeface="ＭＳ Ｐゴシック" charset="-128"/>
              </a:rPr>
              <a:t>Double precision identical, except with exponent bias of 1023 (half, quad similar)</a:t>
            </a:r>
          </a:p>
        </p:txBody>
      </p:sp>
    </p:spTree>
    <p:extLst>
      <p:ext uri="{BB962C8B-B14F-4D97-AF65-F5344CB8AC3E}">
        <p14:creationId xmlns:p14="http://schemas.microsoft.com/office/powerpoint/2010/main" val="3656674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62000" y="152400"/>
            <a:ext cx="7623175" cy="474663"/>
          </a:xfrm>
        </p:spPr>
        <p:txBody>
          <a:bodyPr/>
          <a:lstStyle/>
          <a:p>
            <a:r>
              <a:rPr lang="en-US"/>
              <a:t>“Father” of the Floating point standard</a:t>
            </a:r>
          </a:p>
        </p:txBody>
      </p:sp>
      <p:sp>
        <p:nvSpPr>
          <p:cNvPr id="53251" name="Rectangle 3"/>
          <p:cNvSpPr>
            <a:spLocks noGrp="1" noChangeArrowheads="1"/>
          </p:cNvSpPr>
          <p:nvPr>
            <p:ph type="body" sz="half" idx="1"/>
          </p:nvPr>
        </p:nvSpPr>
        <p:spPr>
          <a:xfrm>
            <a:off x="381000" y="1143000"/>
            <a:ext cx="4914900" cy="1955800"/>
          </a:xfrm>
        </p:spPr>
        <p:txBody>
          <a:bodyPr/>
          <a:lstStyle/>
          <a:p>
            <a:pPr algn="ctr">
              <a:buFont typeface="Times" charset="0"/>
              <a:buNone/>
            </a:pPr>
            <a:r>
              <a:rPr lang="en-US" sz="4000">
                <a:latin typeface="Times-Roman" charset="0"/>
              </a:rPr>
              <a:t>IEEE Standard 754 for Binary Floating-Point Arithmetic.</a:t>
            </a:r>
            <a:endParaRPr lang="en-US" sz="2800" b="0">
              <a:latin typeface="Courier" charset="0"/>
            </a:endParaRPr>
          </a:p>
        </p:txBody>
      </p:sp>
      <p:sp>
        <p:nvSpPr>
          <p:cNvPr id="53252" name="Rectangle 4"/>
          <p:cNvSpPr>
            <a:spLocks noChangeArrowheads="1"/>
          </p:cNvSpPr>
          <p:nvPr/>
        </p:nvSpPr>
        <p:spPr bwMode="auto">
          <a:xfrm>
            <a:off x="0" y="5410200"/>
            <a:ext cx="9118600" cy="336550"/>
          </a:xfrm>
          <a:prstGeom prst="rect">
            <a:avLst/>
          </a:prstGeom>
          <a:noFill/>
          <a:ln w="12700">
            <a:noFill/>
            <a:miter lim="800000"/>
            <a:headEnd/>
            <a:tailEnd/>
          </a:ln>
        </p:spPr>
        <p:txBody>
          <a:bodyPr>
            <a:prstTxWarp prst="textNoShape">
              <a:avLst/>
            </a:prstTxWarp>
            <a:spAutoFit/>
          </a:bodyPr>
          <a:lstStyle/>
          <a:p>
            <a:pPr algn="ctr" defTabSz="914400" eaLnBrk="0" fontAlgn="base" hangingPunct="0">
              <a:lnSpc>
                <a:spcPct val="75000"/>
              </a:lnSpc>
              <a:spcBef>
                <a:spcPct val="65000"/>
              </a:spcBef>
              <a:spcAft>
                <a:spcPct val="0"/>
              </a:spcAft>
              <a:buSzPct val="100000"/>
            </a:pPr>
            <a:r>
              <a:rPr lang="en-US" sz="2000" b="1">
                <a:solidFill>
                  <a:srgbClr val="000000"/>
                </a:solidFill>
                <a:latin typeface="Courier"/>
              </a:rPr>
              <a:t>www.cs.berkeley.edu/~wkahan/ieee754status/754story.html</a:t>
            </a:r>
          </a:p>
        </p:txBody>
      </p:sp>
      <p:sp>
        <p:nvSpPr>
          <p:cNvPr id="53253" name="Rectangle 6"/>
          <p:cNvSpPr>
            <a:spLocks noChangeArrowheads="1"/>
          </p:cNvSpPr>
          <p:nvPr/>
        </p:nvSpPr>
        <p:spPr bwMode="auto">
          <a:xfrm>
            <a:off x="5600700" y="4191000"/>
            <a:ext cx="2781300" cy="431800"/>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gn="ctr" defTabSz="914400" eaLnBrk="0" fontAlgn="base" hangingPunct="0">
              <a:lnSpc>
                <a:spcPct val="75000"/>
              </a:lnSpc>
              <a:spcBef>
                <a:spcPct val="65000"/>
              </a:spcBef>
              <a:spcAft>
                <a:spcPct val="0"/>
              </a:spcAft>
              <a:buSzPct val="100000"/>
              <a:buFont typeface="Times" charset="0"/>
              <a:buNone/>
            </a:pPr>
            <a:r>
              <a:rPr lang="en-US" sz="3200" b="1">
                <a:solidFill>
                  <a:srgbClr val="000000"/>
                </a:solidFill>
                <a:latin typeface="Times-Roman" charset="0"/>
              </a:rPr>
              <a:t>Prof. Kahan</a:t>
            </a:r>
            <a:endParaRPr lang="en-US" sz="2000">
              <a:solidFill>
                <a:srgbClr val="000000"/>
              </a:solidFill>
              <a:latin typeface="Courier" charset="0"/>
            </a:endParaRPr>
          </a:p>
        </p:txBody>
      </p:sp>
      <p:grpSp>
        <p:nvGrpSpPr>
          <p:cNvPr id="2" name="Group 7"/>
          <p:cNvGrpSpPr>
            <a:grpSpLocks/>
          </p:cNvGrpSpPr>
          <p:nvPr/>
        </p:nvGrpSpPr>
        <p:grpSpPr bwMode="auto">
          <a:xfrm>
            <a:off x="533400" y="3505200"/>
            <a:ext cx="4572000" cy="1644650"/>
            <a:chOff x="336" y="2208"/>
            <a:chExt cx="2880" cy="1036"/>
          </a:xfrm>
        </p:grpSpPr>
        <p:sp>
          <p:nvSpPr>
            <p:cNvPr id="53256" name="AutoShape 8"/>
            <p:cNvSpPr>
              <a:spLocks noChangeArrowheads="1"/>
            </p:cNvSpPr>
            <p:nvPr/>
          </p:nvSpPr>
          <p:spPr bwMode="auto">
            <a:xfrm>
              <a:off x="336" y="2208"/>
              <a:ext cx="2880" cy="1036"/>
            </a:xfrm>
            <a:prstGeom prst="ribbon2">
              <a:avLst>
                <a:gd name="adj1" fmla="val 16023"/>
                <a:gd name="adj2" fmla="val 75000"/>
              </a:avLst>
            </a:prstGeom>
            <a:noFill/>
            <a:ln w="76200">
              <a:solidFill>
                <a:schemeClr val="accent2"/>
              </a:solidFill>
              <a:round/>
              <a:headEnd/>
              <a:tailEnd/>
            </a:ln>
          </p:spPr>
          <p:txBody>
            <a:bodyPr wrap="none" anchor="ctr">
              <a:prstTxWarp prst="textNoShape">
                <a:avLst/>
              </a:prstTxWarp>
            </a:bodyPr>
            <a:lstStyle/>
            <a:p>
              <a:pPr algn="ctr" defTabSz="914400" eaLnBrk="0" fontAlgn="base" hangingPunct="0">
                <a:spcBef>
                  <a:spcPct val="0"/>
                </a:spcBef>
                <a:spcAft>
                  <a:spcPct val="0"/>
                </a:spcAft>
              </a:pPr>
              <a:endParaRPr lang="en-AU" sz="2000">
                <a:solidFill>
                  <a:srgbClr val="063DE8"/>
                </a:solidFill>
                <a:latin typeface="Helvetica" charset="0"/>
              </a:endParaRPr>
            </a:p>
          </p:txBody>
        </p:sp>
        <p:sp>
          <p:nvSpPr>
            <p:cNvPr id="53257" name="Rectangle 9"/>
            <p:cNvSpPr>
              <a:spLocks noChangeArrowheads="1"/>
            </p:cNvSpPr>
            <p:nvPr/>
          </p:nvSpPr>
          <p:spPr bwMode="auto">
            <a:xfrm>
              <a:off x="744" y="2272"/>
              <a:ext cx="2040" cy="752"/>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gn="ctr" defTabSz="914400" eaLnBrk="0" fontAlgn="base" hangingPunct="0">
                <a:lnSpc>
                  <a:spcPct val="75000"/>
                </a:lnSpc>
                <a:spcBef>
                  <a:spcPct val="65000"/>
                </a:spcBef>
                <a:spcAft>
                  <a:spcPct val="0"/>
                </a:spcAft>
                <a:buSzPct val="100000"/>
                <a:buFont typeface="Times" charset="0"/>
                <a:buNone/>
              </a:pPr>
              <a:r>
                <a:rPr lang="en-US" sz="3200" b="1">
                  <a:solidFill>
                    <a:srgbClr val="FC0128"/>
                  </a:solidFill>
                  <a:latin typeface="Times-Roman" charset="0"/>
                </a:rPr>
                <a:t>1989</a:t>
              </a:r>
              <a:br>
                <a:rPr lang="en-US" sz="3200" b="1">
                  <a:solidFill>
                    <a:srgbClr val="FC0128"/>
                  </a:solidFill>
                  <a:latin typeface="Times-Roman" charset="0"/>
                </a:rPr>
              </a:br>
              <a:r>
                <a:rPr lang="en-US" sz="3200" b="1">
                  <a:solidFill>
                    <a:srgbClr val="FC0128"/>
                  </a:solidFill>
                  <a:latin typeface="Times-Roman" charset="0"/>
                </a:rPr>
                <a:t>ACM Turing</a:t>
              </a:r>
              <a:br>
                <a:rPr lang="en-US" sz="3200" b="1">
                  <a:solidFill>
                    <a:srgbClr val="FC0128"/>
                  </a:solidFill>
                  <a:latin typeface="Times-Roman" charset="0"/>
                </a:rPr>
              </a:br>
              <a:r>
                <a:rPr lang="en-US" sz="3200" b="1">
                  <a:solidFill>
                    <a:srgbClr val="FC0128"/>
                  </a:solidFill>
                  <a:latin typeface="Times-Roman" charset="0"/>
                </a:rPr>
                <a:t>Award Winner!</a:t>
              </a:r>
              <a:endParaRPr lang="en-US" sz="2000">
                <a:solidFill>
                  <a:srgbClr val="FC0128"/>
                </a:solidFill>
                <a:latin typeface="Courier" charset="0"/>
              </a:endParaRPr>
            </a:p>
          </p:txBody>
        </p:sp>
      </p:grpSp>
      <p:pic>
        <p:nvPicPr>
          <p:cNvPr id="53255" name="Picture 10" descr="kahan"/>
          <p:cNvPicPr>
            <a:picLocks noChangeAspect="1" noChangeArrowheads="1"/>
          </p:cNvPicPr>
          <p:nvPr/>
        </p:nvPicPr>
        <p:blipFill>
          <a:blip r:embed="rId3"/>
          <a:srcRect/>
          <a:stretch>
            <a:fillRect/>
          </a:stretch>
        </p:blipFill>
        <p:spPr bwMode="auto">
          <a:xfrm>
            <a:off x="6019800" y="1219200"/>
            <a:ext cx="2014538" cy="2819400"/>
          </a:xfrm>
          <a:prstGeom prst="rect">
            <a:avLst/>
          </a:prstGeom>
          <a:noFill/>
          <a:ln w="9525">
            <a:noFill/>
            <a:miter lim="800000"/>
            <a:headEnd/>
            <a:tailEnd/>
          </a:ln>
        </p:spPr>
      </p:pic>
    </p:spTree>
    <p:extLst>
      <p:ext uri="{BB962C8B-B14F-4D97-AF65-F5344CB8AC3E}">
        <p14:creationId xmlns:p14="http://schemas.microsoft.com/office/powerpoint/2010/main" val="340319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Clickers</a:t>
            </a:r>
            <a:endParaRPr lang="en-US" dirty="0"/>
          </a:p>
        </p:txBody>
      </p:sp>
      <p:sp>
        <p:nvSpPr>
          <p:cNvPr id="6" name="Content Placeholder 5"/>
          <p:cNvSpPr>
            <a:spLocks noGrp="1"/>
          </p:cNvSpPr>
          <p:nvPr>
            <p:ph idx="1"/>
          </p:nvPr>
        </p:nvSpPr>
        <p:spPr>
          <a:xfrm>
            <a:off x="822120" y="1417638"/>
            <a:ext cx="8137321" cy="4708525"/>
          </a:xfrm>
        </p:spPr>
        <p:txBody>
          <a:bodyPr/>
          <a:lstStyle/>
          <a:p>
            <a:r>
              <a:rPr lang="en-US" dirty="0" smtClean="0"/>
              <a:t>Guess this Floating Point number:</a:t>
            </a:r>
            <a:endParaRPr lang="en-US" dirty="0"/>
          </a:p>
          <a:p>
            <a:pPr marL="0" indent="0">
              <a:buNone/>
            </a:pPr>
            <a:r>
              <a:rPr lang="en-US" dirty="0" smtClean="0"/>
              <a:t>1 1000 0000  1000 0000 0000 0000 0000 000</a:t>
            </a:r>
          </a:p>
          <a:p>
            <a:pPr marL="0" indent="0">
              <a:buNone/>
            </a:pPr>
            <a:endParaRPr lang="en-US" dirty="0"/>
          </a:p>
          <a:p>
            <a:pPr marL="0" indent="0">
              <a:buNone/>
            </a:pPr>
            <a:r>
              <a:rPr lang="en-US" dirty="0" smtClean="0"/>
              <a:t>A: -1x 2</a:t>
            </a:r>
            <a:r>
              <a:rPr lang="en-US" baseline="30000" dirty="0" smtClean="0"/>
              <a:t>128</a:t>
            </a:r>
          </a:p>
          <a:p>
            <a:pPr marL="0" indent="0">
              <a:buNone/>
            </a:pPr>
            <a:r>
              <a:rPr lang="en-US" dirty="0" smtClean="0"/>
              <a:t>B: +1x </a:t>
            </a:r>
            <a:r>
              <a:rPr lang="en-US" dirty="0"/>
              <a:t>2</a:t>
            </a:r>
            <a:r>
              <a:rPr lang="en-US" baseline="30000" dirty="0"/>
              <a:t>-128</a:t>
            </a:r>
          </a:p>
          <a:p>
            <a:pPr marL="0" indent="0">
              <a:buNone/>
            </a:pPr>
            <a:r>
              <a:rPr lang="en-US" dirty="0" smtClean="0"/>
              <a:t>C: </a:t>
            </a:r>
            <a:r>
              <a:rPr lang="en-US" dirty="0"/>
              <a:t>-1x </a:t>
            </a:r>
            <a:r>
              <a:rPr lang="en-US" dirty="0" smtClean="0"/>
              <a:t>2</a:t>
            </a:r>
            <a:r>
              <a:rPr lang="en-US" baseline="30000" dirty="0" smtClean="0"/>
              <a:t>1</a:t>
            </a:r>
            <a:endParaRPr lang="en-US" baseline="30000" dirty="0"/>
          </a:p>
          <a:p>
            <a:pPr marL="0" indent="0">
              <a:buNone/>
            </a:pPr>
            <a:r>
              <a:rPr lang="en-US" dirty="0"/>
              <a:t>D</a:t>
            </a:r>
            <a:r>
              <a:rPr lang="en-US" dirty="0" smtClean="0"/>
              <a:t>: +1.5x 2</a:t>
            </a:r>
            <a:r>
              <a:rPr lang="en-US" baseline="30000" dirty="0" smtClean="0"/>
              <a:t>-1</a:t>
            </a:r>
            <a:endParaRPr lang="en-US" baseline="30000" dirty="0"/>
          </a:p>
          <a:p>
            <a:pPr marL="0" indent="0">
              <a:buNone/>
            </a:pPr>
            <a:r>
              <a:rPr lang="en-US" dirty="0" smtClean="0"/>
              <a:t>E: </a:t>
            </a:r>
            <a:r>
              <a:rPr lang="en-US" dirty="0"/>
              <a:t>-</a:t>
            </a:r>
            <a:r>
              <a:rPr lang="en-US" dirty="0" smtClean="0"/>
              <a:t>1.5x 2</a:t>
            </a:r>
            <a:r>
              <a:rPr lang="en-US" baseline="30000" dirty="0" smtClean="0"/>
              <a:t>1</a:t>
            </a:r>
            <a:endParaRPr lang="en-US" baseline="30000" dirty="0"/>
          </a:p>
          <a:p>
            <a:pPr marL="0" indent="0">
              <a:buNone/>
            </a:pPr>
            <a:endParaRPr lang="en-US" baseline="30000" dirty="0"/>
          </a:p>
        </p:txBody>
      </p:sp>
      <p:sp>
        <p:nvSpPr>
          <p:cNvPr id="53257" name="Slide Number Placeholder 11"/>
          <p:cNvSpPr>
            <a:spLocks noGrp="1"/>
          </p:cNvSpPr>
          <p:nvPr>
            <p:ph type="sldNum" sz="quarter" idx="12"/>
          </p:nvPr>
        </p:nvSpPr>
        <p:spPr>
          <a:noFill/>
        </p:spPr>
        <p:txBody>
          <a:bodyPr/>
          <a:lstStyle/>
          <a:p>
            <a:fld id="{318A5DC7-8BDF-994F-9CC6-B289B75E5426}" type="slidenum">
              <a:rPr lang="en-US" smtClean="0">
                <a:solidFill>
                  <a:prstClr val="black">
                    <a:tint val="75000"/>
                  </a:prstClr>
                </a:solidFill>
              </a:rPr>
              <a:pPr/>
              <a:t>36</a:t>
            </a:fld>
            <a:endParaRPr lang="en-US" dirty="0" smtClean="0">
              <a:solidFill>
                <a:prstClr val="black">
                  <a:tint val="75000"/>
                </a:prstClr>
              </a:solidFill>
            </a:endParaRPr>
          </a:p>
        </p:txBody>
      </p:sp>
    </p:spTree>
    <p:extLst>
      <p:ext uri="{BB962C8B-B14F-4D97-AF65-F5344CB8AC3E}">
        <p14:creationId xmlns:p14="http://schemas.microsoft.com/office/powerpoint/2010/main" val="1612364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410" name="Rectangle 2"/>
          <p:cNvSpPr>
            <a:spLocks noGrp="1" noChangeArrowheads="1"/>
          </p:cNvSpPr>
          <p:nvPr>
            <p:ph type="title"/>
          </p:nvPr>
        </p:nvSpPr>
        <p:spPr>
          <a:xfrm>
            <a:off x="609600" y="211138"/>
            <a:ext cx="4459288" cy="474662"/>
          </a:xfrm>
          <a:ln/>
        </p:spPr>
        <p:txBody>
          <a:bodyPr lIns="63360" tIns="25560" rIns="63360" bIns="2556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Representation for ± ∞</a:t>
            </a:r>
          </a:p>
        </p:txBody>
      </p:sp>
      <p:sp>
        <p:nvSpPr>
          <p:cNvPr id="2193411" name="Rectangle 3"/>
          <p:cNvSpPr>
            <a:spLocks noGrp="1" noChangeArrowheads="1"/>
          </p:cNvSpPr>
          <p:nvPr>
            <p:ph type="body" idx="1"/>
          </p:nvPr>
        </p:nvSpPr>
        <p:spPr>
          <a:xfrm>
            <a:off x="685800" y="1066800"/>
            <a:ext cx="7924800" cy="4840623"/>
          </a:xfrm>
          <a:ln/>
        </p:spPr>
        <p:txBody>
          <a:bodyPr lIns="63360" tIns="25560" rIns="63360" bIns="25560"/>
          <a:lstStyle/>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 FP, divide by 0 should produce ± ∞, not overflow.</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Why</a:t>
            </a:r>
            <a:r>
              <a:rPr lang="en-GB" dirty="0"/>
              <a:t>?</a:t>
            </a:r>
          </a:p>
          <a:p>
            <a:pPr lvl="1"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OK to do further computations with ∞ E.g.,  X/0  &gt;  Y may be a valid </a:t>
            </a:r>
            <a:r>
              <a:rPr lang="en-GB" dirty="0" smtClean="0"/>
              <a:t>comparison</a:t>
            </a:r>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marL="201613" indent="-201613"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IEEE 754 represents ± ∞</a:t>
            </a:r>
          </a:p>
          <a:p>
            <a:pPr lvl="1"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Most </a:t>
            </a:r>
            <a:r>
              <a:rPr lang="en-GB" dirty="0"/>
              <a:t>positive exponent reserved for ∞</a:t>
            </a:r>
          </a:p>
          <a:p>
            <a:pPr lvl="1" defTabSz="44926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Significands all zeroes</a:t>
            </a:r>
          </a:p>
        </p:txBody>
      </p:sp>
    </p:spTree>
    <p:extLst>
      <p:ext uri="{BB962C8B-B14F-4D97-AF65-F5344CB8AC3E}">
        <p14:creationId xmlns:p14="http://schemas.microsoft.com/office/powerpoint/2010/main" val="33404066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3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3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34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934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93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458" name="Rectangle 2"/>
          <p:cNvSpPr>
            <a:spLocks noGrp="1" noChangeArrowheads="1"/>
          </p:cNvSpPr>
          <p:nvPr>
            <p:ph type="title"/>
          </p:nvPr>
        </p:nvSpPr>
        <p:spPr>
          <a:xfrm>
            <a:off x="609600" y="211138"/>
            <a:ext cx="4071938" cy="474662"/>
          </a:xfrm>
        </p:spPr>
        <p:txBody>
          <a:bodyPr/>
          <a:lstStyle/>
          <a:p>
            <a:r>
              <a:rPr lang="en-US"/>
              <a:t>Representation for 0</a:t>
            </a:r>
          </a:p>
        </p:txBody>
      </p:sp>
      <p:sp>
        <p:nvSpPr>
          <p:cNvPr id="2195459" name="Rectangle 3"/>
          <p:cNvSpPr>
            <a:spLocks noGrp="1" noChangeArrowheads="1"/>
          </p:cNvSpPr>
          <p:nvPr>
            <p:ph type="body" idx="1"/>
          </p:nvPr>
        </p:nvSpPr>
        <p:spPr>
          <a:xfrm>
            <a:off x="685800" y="914400"/>
            <a:ext cx="8077200" cy="2969018"/>
          </a:xfrm>
        </p:spPr>
        <p:txBody>
          <a:bodyPr/>
          <a:lstStyle/>
          <a:p>
            <a:r>
              <a:rPr lang="en-US" dirty="0"/>
              <a:t>Represent 0?</a:t>
            </a:r>
          </a:p>
          <a:p>
            <a:pPr lvl="1"/>
            <a:r>
              <a:rPr lang="en-US" dirty="0"/>
              <a:t>exponent all zeroes</a:t>
            </a:r>
          </a:p>
          <a:p>
            <a:pPr lvl="1"/>
            <a:r>
              <a:rPr lang="en-US" dirty="0"/>
              <a:t>significand all zeroes</a:t>
            </a:r>
          </a:p>
          <a:p>
            <a:pPr lvl="1"/>
            <a:r>
              <a:rPr lang="en-US" dirty="0"/>
              <a:t>What about sign?  Both cases </a:t>
            </a:r>
            <a:r>
              <a:rPr lang="en-US" dirty="0" smtClean="0"/>
              <a:t>valid</a:t>
            </a:r>
            <a:endParaRPr lang="en-US" dirty="0"/>
          </a:p>
          <a:p>
            <a:pPr lvl="1">
              <a:buFontTx/>
              <a:buNone/>
            </a:pPr>
            <a:r>
              <a:rPr lang="en-US" sz="2400" dirty="0">
                <a:solidFill>
                  <a:schemeClr val="tx1"/>
                </a:solidFill>
                <a:latin typeface="Courier"/>
              </a:rPr>
              <a:t>+0: 0 00000000 00000000000000000000000</a:t>
            </a:r>
          </a:p>
          <a:p>
            <a:pPr lvl="1">
              <a:buFontTx/>
              <a:buNone/>
            </a:pPr>
            <a:r>
              <a:rPr lang="en-US" sz="2400" dirty="0">
                <a:solidFill>
                  <a:schemeClr val="tx1"/>
                </a:solidFill>
                <a:latin typeface="Courier"/>
              </a:rPr>
              <a:t>-0: 1 00000000 00000000000000000000000</a:t>
            </a:r>
            <a:endParaRPr lang="en-US" dirty="0"/>
          </a:p>
        </p:txBody>
      </p:sp>
    </p:spTree>
    <p:extLst>
      <p:ext uri="{BB962C8B-B14F-4D97-AF65-F5344CB8AC3E}">
        <p14:creationId xmlns:p14="http://schemas.microsoft.com/office/powerpoint/2010/main" val="2164642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7506" name="Rectangle 2"/>
          <p:cNvSpPr>
            <a:spLocks noGrp="1" noChangeArrowheads="1"/>
          </p:cNvSpPr>
          <p:nvPr>
            <p:ph type="title"/>
          </p:nvPr>
        </p:nvSpPr>
        <p:spPr>
          <a:xfrm>
            <a:off x="609600" y="211138"/>
            <a:ext cx="3421063" cy="474662"/>
          </a:xfrm>
        </p:spPr>
        <p:txBody>
          <a:bodyPr/>
          <a:lstStyle/>
          <a:p>
            <a:r>
              <a:rPr lang="en-US"/>
              <a:t>Special Numbers</a:t>
            </a:r>
          </a:p>
        </p:txBody>
      </p:sp>
      <p:sp>
        <p:nvSpPr>
          <p:cNvPr id="2197507" name="Rectangle 3"/>
          <p:cNvSpPr>
            <a:spLocks noGrp="1" noChangeArrowheads="1"/>
          </p:cNvSpPr>
          <p:nvPr>
            <p:ph type="body" idx="1"/>
          </p:nvPr>
        </p:nvSpPr>
        <p:spPr>
          <a:xfrm>
            <a:off x="685800" y="990600"/>
            <a:ext cx="7924800" cy="5249642"/>
          </a:xfrm>
        </p:spPr>
        <p:txBody>
          <a:bodyPr/>
          <a:lstStyle/>
          <a:p>
            <a:r>
              <a:rPr lang="en-US" dirty="0"/>
              <a:t>What have we defined so far? 		(Single Precision)</a:t>
            </a:r>
          </a:p>
          <a:p>
            <a:pPr lvl="1">
              <a:buFontTx/>
              <a:buNone/>
            </a:pPr>
            <a:r>
              <a:rPr lang="en-US" dirty="0"/>
              <a:t>Exponent	Significand	Object</a:t>
            </a:r>
          </a:p>
          <a:p>
            <a:pPr lvl="1">
              <a:buFontTx/>
              <a:buNone/>
            </a:pPr>
            <a:r>
              <a:rPr lang="en-US" dirty="0"/>
              <a:t>0			0			0</a:t>
            </a:r>
          </a:p>
          <a:p>
            <a:pPr lvl="1">
              <a:buFontTx/>
              <a:buNone/>
            </a:pPr>
            <a:r>
              <a:rPr lang="en-US" dirty="0"/>
              <a:t>0			</a:t>
            </a:r>
            <a:r>
              <a:rPr lang="en-US" u="sng" dirty="0">
                <a:solidFill>
                  <a:schemeClr val="accent1"/>
                </a:solidFill>
              </a:rPr>
              <a:t>nonzero		???</a:t>
            </a:r>
            <a:endParaRPr lang="en-US" dirty="0"/>
          </a:p>
          <a:p>
            <a:pPr lvl="1">
              <a:buFontTx/>
              <a:buNone/>
            </a:pPr>
            <a:r>
              <a:rPr lang="en-US" dirty="0"/>
              <a:t>1-254		anything		+/- fl. pt. #</a:t>
            </a:r>
          </a:p>
          <a:p>
            <a:pPr lvl="1">
              <a:buFontTx/>
              <a:buNone/>
            </a:pPr>
            <a:r>
              <a:rPr lang="en-US" dirty="0"/>
              <a:t>255		0			+/- </a:t>
            </a:r>
            <a:r>
              <a:rPr lang="en-GB" dirty="0"/>
              <a:t>∞</a:t>
            </a:r>
            <a:endParaRPr lang="en-US" dirty="0"/>
          </a:p>
          <a:p>
            <a:pPr lvl="1">
              <a:buFontTx/>
              <a:buNone/>
            </a:pPr>
            <a:r>
              <a:rPr lang="en-US" dirty="0"/>
              <a:t>255		</a:t>
            </a:r>
            <a:r>
              <a:rPr lang="en-US" u="sng" dirty="0">
                <a:solidFill>
                  <a:schemeClr val="accent1"/>
                </a:solidFill>
              </a:rPr>
              <a:t>nonzero		???</a:t>
            </a:r>
          </a:p>
          <a:p>
            <a:r>
              <a:rPr lang="en-US" dirty="0"/>
              <a:t>Professor </a:t>
            </a:r>
            <a:r>
              <a:rPr lang="en-US" dirty="0" err="1"/>
              <a:t>Kahan</a:t>
            </a:r>
            <a:r>
              <a:rPr lang="en-US" dirty="0"/>
              <a:t> had clever </a:t>
            </a:r>
            <a:r>
              <a:rPr lang="en-US" dirty="0" smtClean="0"/>
              <a:t>ideas:</a:t>
            </a:r>
          </a:p>
          <a:p>
            <a:pPr lvl="1"/>
            <a:r>
              <a:rPr lang="en-US" dirty="0" smtClean="0"/>
              <a:t>Wanted </a:t>
            </a:r>
            <a:r>
              <a:rPr lang="en-US" dirty="0"/>
              <a:t>to use </a:t>
            </a:r>
            <a:r>
              <a:rPr lang="en-US" dirty="0" err="1"/>
              <a:t>Exp</a:t>
            </a:r>
            <a:r>
              <a:rPr lang="en-US" dirty="0"/>
              <a:t>=0,255 &amp; Sig!=0</a:t>
            </a:r>
          </a:p>
        </p:txBody>
      </p:sp>
      <p:sp>
        <p:nvSpPr>
          <p:cNvPr id="2197508" name="Rectangle 4"/>
          <p:cNvSpPr>
            <a:spLocks noChangeArrowheads="1"/>
          </p:cNvSpPr>
          <p:nvPr/>
        </p:nvSpPr>
        <p:spPr bwMode="auto">
          <a:xfrm>
            <a:off x="990600" y="1828800"/>
            <a:ext cx="7162800" cy="3276600"/>
          </a:xfrm>
          <a:prstGeom prst="rect">
            <a:avLst/>
          </a:prstGeom>
          <a:noFill/>
          <a:ln w="28575">
            <a:solidFill>
              <a:schemeClr val="tx1"/>
            </a:solidFill>
            <a:miter lim="800000"/>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197509" name="Line 5"/>
          <p:cNvSpPr>
            <a:spLocks noChangeShapeType="1"/>
          </p:cNvSpPr>
          <p:nvPr/>
        </p:nvSpPr>
        <p:spPr bwMode="auto">
          <a:xfrm>
            <a:off x="990600" y="2362200"/>
            <a:ext cx="7162800" cy="0"/>
          </a:xfrm>
          <a:prstGeom prst="line">
            <a:avLst/>
          </a:prstGeom>
          <a:noFill/>
          <a:ln w="28575">
            <a:solidFill>
              <a:schemeClr val="tx1"/>
            </a:solidFill>
            <a:round/>
            <a:headEnd/>
            <a:tailEnd/>
          </a:ln>
          <a:effectLst/>
        </p:spPr>
        <p:txBody>
          <a:bodyP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Tree>
    <p:extLst>
      <p:ext uri="{BB962C8B-B14F-4D97-AF65-F5344CB8AC3E}">
        <p14:creationId xmlns:p14="http://schemas.microsoft.com/office/powerpoint/2010/main" val="73683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97507">
                                            <p:txEl>
                                              <p:pRg st="0" end="0"/>
                                            </p:txEl>
                                          </p:spTgt>
                                        </p:tgtEl>
                                        <p:attrNameLst>
                                          <p:attrName>style.visibility</p:attrName>
                                        </p:attrNameLst>
                                      </p:cBhvr>
                                      <p:to>
                                        <p:strVal val="visible"/>
                                      </p:to>
                                    </p:set>
                                    <p:animEffect transition="in" filter="wipe(up)">
                                      <p:cBhvr>
                                        <p:cTn id="7" dur="500"/>
                                        <p:tgtEl>
                                          <p:spTgt spid="2197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97507">
                                            <p:txEl>
                                              <p:pRg st="1" end="1"/>
                                            </p:txEl>
                                          </p:spTgt>
                                        </p:tgtEl>
                                        <p:attrNameLst>
                                          <p:attrName>style.visibility</p:attrName>
                                        </p:attrNameLst>
                                      </p:cBhvr>
                                      <p:to>
                                        <p:strVal val="visible"/>
                                      </p:to>
                                    </p:set>
                                    <p:animEffect transition="in" filter="wipe(up)">
                                      <p:cBhvr>
                                        <p:cTn id="10" dur="500"/>
                                        <p:tgtEl>
                                          <p:spTgt spid="21975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97507">
                                            <p:txEl>
                                              <p:pRg st="2" end="2"/>
                                            </p:txEl>
                                          </p:spTgt>
                                        </p:tgtEl>
                                        <p:attrNameLst>
                                          <p:attrName>style.visibility</p:attrName>
                                        </p:attrNameLst>
                                      </p:cBhvr>
                                      <p:to>
                                        <p:strVal val="visible"/>
                                      </p:to>
                                    </p:set>
                                    <p:animEffect transition="in" filter="wipe(up)">
                                      <p:cBhvr>
                                        <p:cTn id="13" dur="500"/>
                                        <p:tgtEl>
                                          <p:spTgt spid="21975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197507">
                                            <p:txEl>
                                              <p:pRg st="3" end="3"/>
                                            </p:txEl>
                                          </p:spTgt>
                                        </p:tgtEl>
                                        <p:attrNameLst>
                                          <p:attrName>style.visibility</p:attrName>
                                        </p:attrNameLst>
                                      </p:cBhvr>
                                      <p:to>
                                        <p:strVal val="visible"/>
                                      </p:to>
                                    </p:set>
                                    <p:animEffect transition="in" filter="wipe(up)">
                                      <p:cBhvr>
                                        <p:cTn id="16" dur="500"/>
                                        <p:tgtEl>
                                          <p:spTgt spid="21975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197507">
                                            <p:txEl>
                                              <p:pRg st="4" end="4"/>
                                            </p:txEl>
                                          </p:spTgt>
                                        </p:tgtEl>
                                        <p:attrNameLst>
                                          <p:attrName>style.visibility</p:attrName>
                                        </p:attrNameLst>
                                      </p:cBhvr>
                                      <p:to>
                                        <p:strVal val="visible"/>
                                      </p:to>
                                    </p:set>
                                    <p:animEffect transition="in" filter="wipe(up)">
                                      <p:cBhvr>
                                        <p:cTn id="19" dur="500"/>
                                        <p:tgtEl>
                                          <p:spTgt spid="219750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197507">
                                            <p:txEl>
                                              <p:pRg st="5" end="5"/>
                                            </p:txEl>
                                          </p:spTgt>
                                        </p:tgtEl>
                                        <p:attrNameLst>
                                          <p:attrName>style.visibility</p:attrName>
                                        </p:attrNameLst>
                                      </p:cBhvr>
                                      <p:to>
                                        <p:strVal val="visible"/>
                                      </p:to>
                                    </p:set>
                                    <p:animEffect transition="in" filter="wipe(up)">
                                      <p:cBhvr>
                                        <p:cTn id="22" dur="500"/>
                                        <p:tgtEl>
                                          <p:spTgt spid="2197507">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197507">
                                            <p:txEl>
                                              <p:pRg st="6" end="6"/>
                                            </p:txEl>
                                          </p:spTgt>
                                        </p:tgtEl>
                                        <p:attrNameLst>
                                          <p:attrName>style.visibility</p:attrName>
                                        </p:attrNameLst>
                                      </p:cBhvr>
                                      <p:to>
                                        <p:strVal val="visible"/>
                                      </p:to>
                                    </p:set>
                                    <p:animEffect transition="in" filter="wipe(up)">
                                      <p:cBhvr>
                                        <p:cTn id="25" dur="500"/>
                                        <p:tgtEl>
                                          <p:spTgt spid="219750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197507">
                                            <p:txEl>
                                              <p:pRg st="7" end="7"/>
                                            </p:txEl>
                                          </p:spTgt>
                                        </p:tgtEl>
                                        <p:attrNameLst>
                                          <p:attrName>style.visibility</p:attrName>
                                        </p:attrNameLst>
                                      </p:cBhvr>
                                      <p:to>
                                        <p:strVal val="visible"/>
                                      </p:to>
                                    </p:set>
                                    <p:animEffect transition="in" filter="wipe(up)">
                                      <p:cBhvr>
                                        <p:cTn id="30" dur="500"/>
                                        <p:tgtEl>
                                          <p:spTgt spid="2197507">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197507">
                                            <p:txEl>
                                              <p:pRg st="8" end="8"/>
                                            </p:txEl>
                                          </p:spTgt>
                                        </p:tgtEl>
                                        <p:attrNameLst>
                                          <p:attrName>style.visibility</p:attrName>
                                        </p:attrNameLst>
                                      </p:cBhvr>
                                      <p:to>
                                        <p:strVal val="visible"/>
                                      </p:to>
                                    </p:set>
                                    <p:animEffect transition="in" filter="wipe(up)">
                                      <p:cBhvr>
                                        <p:cTn id="33" dur="500"/>
                                        <p:tgtEl>
                                          <p:spTgt spid="2197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9400" y="1435100"/>
            <a:ext cx="8585200" cy="3505200"/>
          </a:xfrm>
          <a:prstGeom prst="rect">
            <a:avLst/>
          </a:prstGeom>
        </p:spPr>
      </p:pic>
      <p:sp>
        <p:nvSpPr>
          <p:cNvPr id="2" name="Title 1"/>
          <p:cNvSpPr>
            <a:spLocks noGrp="1"/>
          </p:cNvSpPr>
          <p:nvPr>
            <p:ph type="title"/>
          </p:nvPr>
        </p:nvSpPr>
        <p:spPr/>
        <p:txBody>
          <a:bodyPr>
            <a:normAutofit fontScale="90000"/>
          </a:bodyPr>
          <a:lstStyle/>
          <a:p>
            <a:pPr>
              <a:lnSpc>
                <a:spcPct val="85000"/>
              </a:lnSpc>
            </a:pPr>
            <a:r>
              <a:rPr lang="en-US" dirty="0" smtClean="0"/>
              <a:t>Cloud Performance:</a:t>
            </a:r>
            <a:br>
              <a:rPr lang="en-US" dirty="0" smtClean="0"/>
            </a:br>
            <a:r>
              <a:rPr lang="en-US" dirty="0" smtClean="0"/>
              <a:t>Why Application Latency Matters</a:t>
            </a:r>
            <a:endParaRPr lang="en-US" dirty="0"/>
          </a:p>
        </p:txBody>
      </p:sp>
      <p:sp>
        <p:nvSpPr>
          <p:cNvPr id="12" name="Content Placeholder 11"/>
          <p:cNvSpPr>
            <a:spLocks noGrp="1"/>
          </p:cNvSpPr>
          <p:nvPr>
            <p:ph idx="1"/>
          </p:nvPr>
        </p:nvSpPr>
        <p:spPr>
          <a:xfrm>
            <a:off x="457200" y="4864100"/>
            <a:ext cx="8229600" cy="1262063"/>
          </a:xfrm>
        </p:spPr>
        <p:txBody>
          <a:bodyPr>
            <a:normAutofit fontScale="85000" lnSpcReduction="10000"/>
          </a:bodyPr>
          <a:lstStyle/>
          <a:p>
            <a:r>
              <a:rPr lang="en-US" dirty="0" smtClean="0"/>
              <a:t>Key figure of merit: application responsiveness</a:t>
            </a:r>
          </a:p>
          <a:p>
            <a:pPr lvl="1"/>
            <a:r>
              <a:rPr lang="en-US" dirty="0" smtClean="0"/>
              <a:t>Longer the delay, the fewer the user clicks, the less the user happiness, and the lower the revenue per user</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554" name="Rectangle 2"/>
          <p:cNvSpPr>
            <a:spLocks noGrp="1" noChangeArrowheads="1"/>
          </p:cNvSpPr>
          <p:nvPr>
            <p:ph type="title"/>
          </p:nvPr>
        </p:nvSpPr>
        <p:spPr>
          <a:xfrm>
            <a:off x="609600" y="211138"/>
            <a:ext cx="6508750" cy="474662"/>
          </a:xfrm>
        </p:spPr>
        <p:txBody>
          <a:bodyPr/>
          <a:lstStyle/>
          <a:p>
            <a:r>
              <a:rPr lang="en-US"/>
              <a:t>Representation for Not a Number</a:t>
            </a:r>
          </a:p>
        </p:txBody>
      </p:sp>
      <p:sp>
        <p:nvSpPr>
          <p:cNvPr id="2199555" name="Rectangle 3"/>
          <p:cNvSpPr>
            <a:spLocks noGrp="1" noChangeArrowheads="1"/>
          </p:cNvSpPr>
          <p:nvPr>
            <p:ph type="body" idx="1"/>
          </p:nvPr>
        </p:nvSpPr>
        <p:spPr>
          <a:xfrm>
            <a:off x="457200" y="1066800"/>
            <a:ext cx="8001000" cy="4635628"/>
          </a:xfrm>
        </p:spPr>
        <p:txBody>
          <a:bodyPr/>
          <a:lstStyle/>
          <a:p>
            <a:r>
              <a:rPr lang="en-US"/>
              <a:t>What do I get if I calculate		 	</a:t>
            </a:r>
            <a:r>
              <a:rPr lang="en-US">
                <a:latin typeface="Courier"/>
              </a:rPr>
              <a:t>sqrt(-4.0)</a:t>
            </a:r>
            <a:r>
              <a:rPr lang="en-US"/>
              <a:t>or </a:t>
            </a:r>
            <a:r>
              <a:rPr lang="en-US">
                <a:latin typeface="Courier"/>
              </a:rPr>
              <a:t>0/0</a:t>
            </a:r>
            <a:r>
              <a:rPr lang="en-US"/>
              <a:t>?</a:t>
            </a:r>
          </a:p>
          <a:p>
            <a:pPr lvl="1"/>
            <a:r>
              <a:rPr lang="en-US"/>
              <a:t>If </a:t>
            </a:r>
            <a:r>
              <a:rPr lang="en-GB"/>
              <a:t>∞ </a:t>
            </a:r>
            <a:r>
              <a:rPr lang="en-US"/>
              <a:t>not an error, these shouldn’t be either</a:t>
            </a:r>
          </a:p>
          <a:p>
            <a:pPr lvl="1"/>
            <a:r>
              <a:rPr lang="en-US"/>
              <a:t>Called </a:t>
            </a:r>
            <a:r>
              <a:rPr lang="en-US" u="sng">
                <a:solidFill>
                  <a:schemeClr val="accent1"/>
                </a:solidFill>
              </a:rPr>
              <a:t>N</a:t>
            </a:r>
            <a:r>
              <a:rPr lang="en-US"/>
              <a:t>ot </a:t>
            </a:r>
            <a:r>
              <a:rPr lang="en-US" u="sng">
                <a:solidFill>
                  <a:schemeClr val="accent1"/>
                </a:solidFill>
              </a:rPr>
              <a:t>a</a:t>
            </a:r>
            <a:r>
              <a:rPr lang="en-US"/>
              <a:t> </a:t>
            </a:r>
            <a:r>
              <a:rPr lang="en-US" u="sng">
                <a:solidFill>
                  <a:schemeClr val="accent1"/>
                </a:solidFill>
              </a:rPr>
              <a:t>N</a:t>
            </a:r>
            <a:r>
              <a:rPr lang="en-US"/>
              <a:t>umber (</a:t>
            </a:r>
            <a:r>
              <a:rPr lang="en-US">
                <a:solidFill>
                  <a:schemeClr val="accent1"/>
                </a:solidFill>
              </a:rPr>
              <a:t>NaN</a:t>
            </a:r>
            <a:r>
              <a:rPr lang="en-US"/>
              <a:t>)</a:t>
            </a:r>
          </a:p>
          <a:p>
            <a:pPr lvl="1"/>
            <a:r>
              <a:rPr lang="en-US"/>
              <a:t>Exponent = 255, Significand nonzero</a:t>
            </a:r>
          </a:p>
          <a:p>
            <a:r>
              <a:rPr lang="en-US" sz="2800"/>
              <a:t>Why is this useful?</a:t>
            </a:r>
          </a:p>
          <a:p>
            <a:pPr lvl="1"/>
            <a:r>
              <a:rPr lang="en-US"/>
              <a:t>Hope NaNs help with debugging?</a:t>
            </a:r>
          </a:p>
          <a:p>
            <a:pPr lvl="1"/>
            <a:r>
              <a:rPr lang="en-US"/>
              <a:t>They contaminate: op(NaN, X) = NaN</a:t>
            </a:r>
          </a:p>
          <a:p>
            <a:pPr lvl="1"/>
            <a:r>
              <a:rPr lang="en-US"/>
              <a:t>Can use the significand to identify which!</a:t>
            </a:r>
          </a:p>
        </p:txBody>
      </p:sp>
    </p:spTree>
    <p:extLst>
      <p:ext uri="{BB962C8B-B14F-4D97-AF65-F5344CB8AC3E}">
        <p14:creationId xmlns:p14="http://schemas.microsoft.com/office/powerpoint/2010/main" val="528462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02" name="Rectangle 2"/>
          <p:cNvSpPr>
            <a:spLocks noGrp="1" noChangeArrowheads="1"/>
          </p:cNvSpPr>
          <p:nvPr>
            <p:ph type="title"/>
          </p:nvPr>
        </p:nvSpPr>
        <p:spPr>
          <a:xfrm>
            <a:off x="609600" y="211138"/>
            <a:ext cx="6562725" cy="474662"/>
          </a:xfrm>
        </p:spPr>
        <p:txBody>
          <a:bodyPr/>
          <a:lstStyle/>
          <a:p>
            <a:r>
              <a:rPr lang="en-US"/>
              <a:t>Representation for Denorms (1/2)</a:t>
            </a:r>
          </a:p>
        </p:txBody>
      </p:sp>
      <p:sp>
        <p:nvSpPr>
          <p:cNvPr id="2201603" name="Rectangle 3"/>
          <p:cNvSpPr>
            <a:spLocks noGrp="1" noChangeArrowheads="1"/>
          </p:cNvSpPr>
          <p:nvPr>
            <p:ph type="body" idx="1"/>
          </p:nvPr>
        </p:nvSpPr>
        <p:spPr>
          <a:xfrm>
            <a:off x="685800" y="838200"/>
            <a:ext cx="7848600" cy="4768850"/>
          </a:xfrm>
        </p:spPr>
        <p:txBody>
          <a:bodyPr/>
          <a:lstStyle/>
          <a:p>
            <a:r>
              <a:rPr lang="en-US"/>
              <a:t>Problem: There’s a gap among representable FP numbers around 0</a:t>
            </a:r>
          </a:p>
          <a:p>
            <a:pPr lvl="1"/>
            <a:r>
              <a:rPr lang="en-US"/>
              <a:t>Smallest representable pos num:</a:t>
            </a:r>
          </a:p>
          <a:p>
            <a:pPr lvl="2">
              <a:buFont typeface="Wingdings" charset="2"/>
              <a:buNone/>
            </a:pPr>
            <a:r>
              <a:rPr lang="en-US"/>
              <a:t>a = 1.0… </a:t>
            </a:r>
            <a:r>
              <a:rPr lang="en-US" baseline="-25000"/>
              <a:t>2</a:t>
            </a:r>
            <a:r>
              <a:rPr lang="en-US"/>
              <a:t> * 2</a:t>
            </a:r>
            <a:r>
              <a:rPr lang="en-US" baseline="30000"/>
              <a:t>-126</a:t>
            </a:r>
            <a:r>
              <a:rPr lang="en-US"/>
              <a:t> = 2</a:t>
            </a:r>
            <a:r>
              <a:rPr lang="en-US" baseline="30000"/>
              <a:t>-126</a:t>
            </a:r>
            <a:endParaRPr lang="en-US"/>
          </a:p>
          <a:p>
            <a:pPr lvl="1"/>
            <a:r>
              <a:rPr lang="en-US"/>
              <a:t>Second smallest representable pos num:</a:t>
            </a:r>
          </a:p>
          <a:p>
            <a:pPr lvl="2">
              <a:buFont typeface="Wingdings" charset="2"/>
              <a:buNone/>
            </a:pPr>
            <a:r>
              <a:rPr lang="en-US"/>
              <a:t>b	= 1.000……1 </a:t>
            </a:r>
            <a:r>
              <a:rPr lang="en-US" baseline="-25000"/>
              <a:t>2</a:t>
            </a:r>
            <a:r>
              <a:rPr lang="en-US"/>
              <a:t> * 2</a:t>
            </a:r>
            <a:r>
              <a:rPr lang="en-US" baseline="30000"/>
              <a:t>-126</a:t>
            </a:r>
            <a:r>
              <a:rPr lang="en-US"/>
              <a:t> </a:t>
            </a:r>
            <a:br>
              <a:rPr lang="en-US"/>
            </a:br>
            <a:r>
              <a:rPr lang="en-US"/>
              <a:t>= (1 + 0.00…1</a:t>
            </a:r>
            <a:r>
              <a:rPr lang="en-US" baseline="-25000"/>
              <a:t>2</a:t>
            </a:r>
            <a:r>
              <a:rPr lang="en-US"/>
              <a:t>) * 2</a:t>
            </a:r>
            <a:r>
              <a:rPr lang="en-US" baseline="30000"/>
              <a:t>-126</a:t>
            </a:r>
            <a:r>
              <a:rPr lang="en-US"/>
              <a:t> </a:t>
            </a:r>
            <a:br>
              <a:rPr lang="en-US"/>
            </a:br>
            <a:r>
              <a:rPr lang="en-US"/>
              <a:t>= (1 + 2</a:t>
            </a:r>
            <a:r>
              <a:rPr lang="en-US" baseline="30000"/>
              <a:t>-23</a:t>
            </a:r>
            <a:r>
              <a:rPr lang="en-US"/>
              <a:t>) * 2</a:t>
            </a:r>
            <a:r>
              <a:rPr lang="en-US" baseline="30000"/>
              <a:t>-126</a:t>
            </a:r>
            <a:r>
              <a:rPr lang="en-US"/>
              <a:t> </a:t>
            </a:r>
            <a:br>
              <a:rPr lang="en-US"/>
            </a:br>
            <a:r>
              <a:rPr lang="en-US"/>
              <a:t>= 2</a:t>
            </a:r>
            <a:r>
              <a:rPr lang="en-US" baseline="30000"/>
              <a:t>-126</a:t>
            </a:r>
            <a:r>
              <a:rPr lang="en-US"/>
              <a:t> + 2</a:t>
            </a:r>
            <a:r>
              <a:rPr lang="en-US" baseline="30000"/>
              <a:t>-149</a:t>
            </a:r>
          </a:p>
          <a:p>
            <a:pPr lvl="1">
              <a:buFontTx/>
              <a:buNone/>
            </a:pPr>
            <a:r>
              <a:rPr lang="en-US"/>
              <a:t>	a - 0 = 2</a:t>
            </a:r>
            <a:r>
              <a:rPr lang="en-US" baseline="30000"/>
              <a:t>-126</a:t>
            </a:r>
          </a:p>
          <a:p>
            <a:pPr lvl="1">
              <a:buFontTx/>
              <a:buNone/>
            </a:pPr>
            <a:r>
              <a:rPr lang="en-US"/>
              <a:t>	b - a = 2</a:t>
            </a:r>
            <a:r>
              <a:rPr lang="en-US" baseline="30000"/>
              <a:t>-149</a:t>
            </a:r>
          </a:p>
        </p:txBody>
      </p:sp>
      <p:grpSp>
        <p:nvGrpSpPr>
          <p:cNvPr id="2" name="Group 4"/>
          <p:cNvGrpSpPr>
            <a:grpSpLocks/>
          </p:cNvGrpSpPr>
          <p:nvPr/>
        </p:nvGrpSpPr>
        <p:grpSpPr bwMode="auto">
          <a:xfrm>
            <a:off x="2971800" y="5957888"/>
            <a:ext cx="381000" cy="152400"/>
            <a:chOff x="1968" y="3417"/>
            <a:chExt cx="240" cy="96"/>
          </a:xfrm>
        </p:grpSpPr>
        <p:sp>
          <p:nvSpPr>
            <p:cNvPr id="2201605" name="Line 5"/>
            <p:cNvSpPr>
              <a:spLocks noChangeShapeType="1"/>
            </p:cNvSpPr>
            <p:nvPr/>
          </p:nvSpPr>
          <p:spPr bwMode="auto">
            <a:xfrm>
              <a:off x="220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06" name="Line 6"/>
            <p:cNvSpPr>
              <a:spLocks noChangeShapeType="1"/>
            </p:cNvSpPr>
            <p:nvPr/>
          </p:nvSpPr>
          <p:spPr bwMode="auto">
            <a:xfrm>
              <a:off x="2160"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07" name="Line 7"/>
            <p:cNvSpPr>
              <a:spLocks noChangeShapeType="1"/>
            </p:cNvSpPr>
            <p:nvPr/>
          </p:nvSpPr>
          <p:spPr bwMode="auto">
            <a:xfrm>
              <a:off x="211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08" name="Line 8"/>
            <p:cNvSpPr>
              <a:spLocks noChangeShapeType="1"/>
            </p:cNvSpPr>
            <p:nvPr/>
          </p:nvSpPr>
          <p:spPr bwMode="auto">
            <a:xfrm>
              <a:off x="206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09" name="Line 9"/>
            <p:cNvSpPr>
              <a:spLocks noChangeShapeType="1"/>
            </p:cNvSpPr>
            <p:nvPr/>
          </p:nvSpPr>
          <p:spPr bwMode="auto">
            <a:xfrm>
              <a:off x="201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0" name="Line 10"/>
            <p:cNvSpPr>
              <a:spLocks noChangeShapeType="1"/>
            </p:cNvSpPr>
            <p:nvPr/>
          </p:nvSpPr>
          <p:spPr bwMode="auto">
            <a:xfrm>
              <a:off x="196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 name="Group 11"/>
          <p:cNvGrpSpPr>
            <a:grpSpLocks/>
          </p:cNvGrpSpPr>
          <p:nvPr/>
        </p:nvGrpSpPr>
        <p:grpSpPr bwMode="auto">
          <a:xfrm>
            <a:off x="4724400" y="5957888"/>
            <a:ext cx="381000" cy="152400"/>
            <a:chOff x="3072" y="3417"/>
            <a:chExt cx="240" cy="96"/>
          </a:xfrm>
        </p:grpSpPr>
        <p:sp>
          <p:nvSpPr>
            <p:cNvPr id="2201612" name="Line 12"/>
            <p:cNvSpPr>
              <a:spLocks noChangeShapeType="1"/>
            </p:cNvSpPr>
            <p:nvPr/>
          </p:nvSpPr>
          <p:spPr bwMode="auto">
            <a:xfrm>
              <a:off x="307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3" name="Line 13"/>
            <p:cNvSpPr>
              <a:spLocks noChangeShapeType="1"/>
            </p:cNvSpPr>
            <p:nvPr/>
          </p:nvSpPr>
          <p:spPr bwMode="auto">
            <a:xfrm>
              <a:off x="3120"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4" name="Line 14"/>
            <p:cNvSpPr>
              <a:spLocks noChangeShapeType="1"/>
            </p:cNvSpPr>
            <p:nvPr/>
          </p:nvSpPr>
          <p:spPr bwMode="auto">
            <a:xfrm>
              <a:off x="316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5" name="Line 15"/>
            <p:cNvSpPr>
              <a:spLocks noChangeShapeType="1"/>
            </p:cNvSpPr>
            <p:nvPr/>
          </p:nvSpPr>
          <p:spPr bwMode="auto">
            <a:xfrm>
              <a:off x="321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6" name="Line 16"/>
            <p:cNvSpPr>
              <a:spLocks noChangeShapeType="1"/>
            </p:cNvSpPr>
            <p:nvPr/>
          </p:nvSpPr>
          <p:spPr bwMode="auto">
            <a:xfrm>
              <a:off x="326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17" name="Line 17"/>
            <p:cNvSpPr>
              <a:spLocks noChangeShapeType="1"/>
            </p:cNvSpPr>
            <p:nvPr/>
          </p:nvSpPr>
          <p:spPr bwMode="auto">
            <a:xfrm>
              <a:off x="331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4" name="Group 18"/>
          <p:cNvGrpSpPr>
            <a:grpSpLocks/>
          </p:cNvGrpSpPr>
          <p:nvPr/>
        </p:nvGrpSpPr>
        <p:grpSpPr bwMode="auto">
          <a:xfrm>
            <a:off x="3200400" y="5500688"/>
            <a:ext cx="228600" cy="609600"/>
            <a:chOff x="2112" y="3129"/>
            <a:chExt cx="144" cy="384"/>
          </a:xfrm>
        </p:grpSpPr>
        <p:sp>
          <p:nvSpPr>
            <p:cNvPr id="2201619" name="Line 19"/>
            <p:cNvSpPr>
              <a:spLocks noChangeShapeType="1"/>
            </p:cNvSpPr>
            <p:nvPr/>
          </p:nvSpPr>
          <p:spPr bwMode="auto">
            <a:xfrm>
              <a:off x="225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20" name="Text Box 20"/>
            <p:cNvSpPr txBox="1">
              <a:spLocks noChangeArrowheads="1"/>
            </p:cNvSpPr>
            <p:nvPr/>
          </p:nvSpPr>
          <p:spPr bwMode="auto">
            <a:xfrm>
              <a:off x="2112" y="3129"/>
              <a:ext cx="116"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endParaRPr lang="en-US" sz="2800" b="1">
                <a:solidFill>
                  <a:srgbClr val="000000"/>
                </a:solidFill>
                <a:latin typeface="Helvetica" charset="0"/>
              </a:endParaRPr>
            </a:p>
          </p:txBody>
        </p:sp>
      </p:grpSp>
      <p:grpSp>
        <p:nvGrpSpPr>
          <p:cNvPr id="5" name="Group 21"/>
          <p:cNvGrpSpPr>
            <a:grpSpLocks/>
          </p:cNvGrpSpPr>
          <p:nvPr/>
        </p:nvGrpSpPr>
        <p:grpSpPr bwMode="auto">
          <a:xfrm>
            <a:off x="4494213" y="5486400"/>
            <a:ext cx="401637" cy="623888"/>
            <a:chOff x="2927" y="3120"/>
            <a:chExt cx="253" cy="393"/>
          </a:xfrm>
        </p:grpSpPr>
        <p:sp>
          <p:nvSpPr>
            <p:cNvPr id="2201622" name="Line 22"/>
            <p:cNvSpPr>
              <a:spLocks noChangeShapeType="1"/>
            </p:cNvSpPr>
            <p:nvPr/>
          </p:nvSpPr>
          <p:spPr bwMode="auto">
            <a:xfrm>
              <a:off x="302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23" name="Text Box 23"/>
            <p:cNvSpPr txBox="1">
              <a:spLocks noChangeArrowheads="1"/>
            </p:cNvSpPr>
            <p:nvPr/>
          </p:nvSpPr>
          <p:spPr bwMode="auto">
            <a:xfrm>
              <a:off x="2927" y="3120"/>
              <a:ext cx="253"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b</a:t>
              </a:r>
            </a:p>
          </p:txBody>
        </p:sp>
      </p:grpSp>
      <p:grpSp>
        <p:nvGrpSpPr>
          <p:cNvPr id="6" name="Group 24"/>
          <p:cNvGrpSpPr>
            <a:grpSpLocks/>
          </p:cNvGrpSpPr>
          <p:nvPr/>
        </p:nvGrpSpPr>
        <p:grpSpPr bwMode="auto">
          <a:xfrm>
            <a:off x="4418013" y="5957888"/>
            <a:ext cx="382587" cy="595312"/>
            <a:chOff x="2879" y="3417"/>
            <a:chExt cx="241" cy="375"/>
          </a:xfrm>
        </p:grpSpPr>
        <p:sp>
          <p:nvSpPr>
            <p:cNvPr id="2201625" name="Line 25"/>
            <p:cNvSpPr>
              <a:spLocks noChangeShapeType="1"/>
            </p:cNvSpPr>
            <p:nvPr/>
          </p:nvSpPr>
          <p:spPr bwMode="auto">
            <a:xfrm>
              <a:off x="297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26" name="Text Box 26"/>
            <p:cNvSpPr txBox="1">
              <a:spLocks noChangeArrowheads="1"/>
            </p:cNvSpPr>
            <p:nvPr/>
          </p:nvSpPr>
          <p:spPr bwMode="auto">
            <a:xfrm>
              <a:off x="2879" y="3465"/>
              <a:ext cx="24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a</a:t>
              </a:r>
            </a:p>
          </p:txBody>
        </p:sp>
      </p:grpSp>
      <p:grpSp>
        <p:nvGrpSpPr>
          <p:cNvPr id="7" name="Group 27"/>
          <p:cNvGrpSpPr>
            <a:grpSpLocks/>
          </p:cNvGrpSpPr>
          <p:nvPr/>
        </p:nvGrpSpPr>
        <p:grpSpPr bwMode="auto">
          <a:xfrm>
            <a:off x="2057400" y="5715000"/>
            <a:ext cx="4114800" cy="838200"/>
            <a:chOff x="1296" y="3600"/>
            <a:chExt cx="2592" cy="528"/>
          </a:xfrm>
        </p:grpSpPr>
        <p:sp>
          <p:nvSpPr>
            <p:cNvPr id="2201628" name="Line 28"/>
            <p:cNvSpPr>
              <a:spLocks noChangeShapeType="1"/>
            </p:cNvSpPr>
            <p:nvPr/>
          </p:nvSpPr>
          <p:spPr bwMode="auto">
            <a:xfrm>
              <a:off x="2544" y="3753"/>
              <a:ext cx="0" cy="96"/>
            </a:xfrm>
            <a:prstGeom prst="lin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29" name="Text Box 29"/>
            <p:cNvSpPr txBox="1">
              <a:spLocks noChangeArrowheads="1"/>
            </p:cNvSpPr>
            <p:nvPr/>
          </p:nvSpPr>
          <p:spPr bwMode="auto">
            <a:xfrm>
              <a:off x="2447" y="3801"/>
              <a:ext cx="24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2201630" name="Line 30"/>
            <p:cNvSpPr>
              <a:spLocks noChangeShapeType="1"/>
            </p:cNvSpPr>
            <p:nvPr/>
          </p:nvSpPr>
          <p:spPr bwMode="auto">
            <a:xfrm>
              <a:off x="1728" y="3801"/>
              <a:ext cx="168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31" name="Text Box 31"/>
            <p:cNvSpPr txBox="1">
              <a:spLocks noChangeArrowheads="1"/>
            </p:cNvSpPr>
            <p:nvPr/>
          </p:nvSpPr>
          <p:spPr bwMode="auto">
            <a:xfrm>
              <a:off x="3446" y="3642"/>
              <a:ext cx="247"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a:t>
              </a:r>
            </a:p>
          </p:txBody>
        </p:sp>
        <p:sp>
          <p:nvSpPr>
            <p:cNvPr id="2201632" name="Text Box 32"/>
            <p:cNvSpPr txBox="1">
              <a:spLocks noChangeArrowheads="1"/>
            </p:cNvSpPr>
            <p:nvPr/>
          </p:nvSpPr>
          <p:spPr bwMode="auto">
            <a:xfrm>
              <a:off x="1296" y="3600"/>
              <a:ext cx="19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a:t>
              </a:r>
            </a:p>
          </p:txBody>
        </p:sp>
        <p:sp>
          <p:nvSpPr>
            <p:cNvPr id="2201633" name="Oval 33"/>
            <p:cNvSpPr>
              <a:spLocks noChangeArrowheads="1"/>
            </p:cNvSpPr>
            <p:nvPr/>
          </p:nvSpPr>
          <p:spPr bwMode="auto">
            <a:xfrm>
              <a:off x="1488"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34" name="Oval 34"/>
            <p:cNvSpPr>
              <a:spLocks noChangeArrowheads="1"/>
            </p:cNvSpPr>
            <p:nvPr/>
          </p:nvSpPr>
          <p:spPr bwMode="auto">
            <a:xfrm>
              <a:off x="1584"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35" name="Oval 35"/>
            <p:cNvSpPr>
              <a:spLocks noChangeArrowheads="1"/>
            </p:cNvSpPr>
            <p:nvPr/>
          </p:nvSpPr>
          <p:spPr bwMode="auto">
            <a:xfrm>
              <a:off x="3696"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36" name="Oval 36"/>
            <p:cNvSpPr>
              <a:spLocks noChangeArrowheads="1"/>
            </p:cNvSpPr>
            <p:nvPr/>
          </p:nvSpPr>
          <p:spPr bwMode="auto">
            <a:xfrm>
              <a:off x="3792"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8" name="Group 37"/>
          <p:cNvGrpSpPr>
            <a:grpSpLocks/>
          </p:cNvGrpSpPr>
          <p:nvPr/>
        </p:nvGrpSpPr>
        <p:grpSpPr bwMode="auto">
          <a:xfrm>
            <a:off x="2514600" y="5245100"/>
            <a:ext cx="2216150" cy="1308100"/>
            <a:chOff x="1584" y="3064"/>
            <a:chExt cx="1396" cy="824"/>
          </a:xfrm>
        </p:grpSpPr>
        <p:grpSp>
          <p:nvGrpSpPr>
            <p:cNvPr id="9" name="Group 38"/>
            <p:cNvGrpSpPr>
              <a:grpSpLocks/>
            </p:cNvGrpSpPr>
            <p:nvPr/>
          </p:nvGrpSpPr>
          <p:grpSpPr bwMode="auto">
            <a:xfrm>
              <a:off x="2111" y="3513"/>
              <a:ext cx="116" cy="375"/>
              <a:chOff x="2207" y="3417"/>
              <a:chExt cx="116" cy="375"/>
            </a:xfrm>
          </p:grpSpPr>
          <p:sp>
            <p:nvSpPr>
              <p:cNvPr id="2201639" name="Line 39"/>
              <p:cNvSpPr>
                <a:spLocks noChangeShapeType="1"/>
              </p:cNvSpPr>
              <p:nvPr/>
            </p:nvSpPr>
            <p:spPr bwMode="auto">
              <a:xfrm>
                <a:off x="230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40" name="Text Box 40"/>
              <p:cNvSpPr txBox="1">
                <a:spLocks noChangeArrowheads="1"/>
              </p:cNvSpPr>
              <p:nvPr/>
            </p:nvSpPr>
            <p:spPr bwMode="auto">
              <a:xfrm>
                <a:off x="2207" y="3465"/>
                <a:ext cx="116"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endParaRPr lang="en-US" sz="2800" b="1">
                  <a:solidFill>
                    <a:srgbClr val="000000"/>
                  </a:solidFill>
                  <a:latin typeface="Helvetica" charset="0"/>
                </a:endParaRPr>
              </a:p>
            </p:txBody>
          </p:sp>
        </p:grpSp>
        <p:grpSp>
          <p:nvGrpSpPr>
            <p:cNvPr id="10" name="Group 41"/>
            <p:cNvGrpSpPr>
              <a:grpSpLocks/>
            </p:cNvGrpSpPr>
            <p:nvPr/>
          </p:nvGrpSpPr>
          <p:grpSpPr bwMode="auto">
            <a:xfrm>
              <a:off x="2265" y="3064"/>
              <a:ext cx="715" cy="632"/>
              <a:chOff x="2265" y="3064"/>
              <a:chExt cx="715" cy="632"/>
            </a:xfrm>
          </p:grpSpPr>
          <p:sp>
            <p:nvSpPr>
              <p:cNvPr id="2201642" name="Oval 42"/>
              <p:cNvSpPr>
                <a:spLocks noChangeArrowheads="1"/>
              </p:cNvSpPr>
              <p:nvPr/>
            </p:nvSpPr>
            <p:spPr bwMode="auto">
              <a:xfrm>
                <a:off x="2592" y="3408"/>
                <a:ext cx="240" cy="288"/>
              </a:xfrm>
              <a:prstGeom prst="ellipse">
                <a:avLst/>
              </a:prstGeom>
              <a:noFill/>
              <a:ln w="28575">
                <a:solidFill>
                  <a:schemeClr val="accent1"/>
                </a:solidFill>
                <a:round/>
                <a:headEnd/>
                <a:tailEnd/>
              </a:ln>
              <a:effectLst/>
            </p:spPr>
            <p:txBody>
              <a:bodyPr wrap="none" lIns="63500" tIns="25400" rIns="63500" bIns="25400" anchor="ctr">
                <a:prstTxWarp prst="textNoShape">
                  <a:avLst/>
                </a:prstTxWarp>
                <a:spAutoFit/>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43" name="Text Box 43"/>
              <p:cNvSpPr txBox="1">
                <a:spLocks noChangeArrowheads="1"/>
              </p:cNvSpPr>
              <p:nvPr/>
            </p:nvSpPr>
            <p:spPr bwMode="auto">
              <a:xfrm>
                <a:off x="2265" y="3064"/>
                <a:ext cx="715" cy="261"/>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914400" eaLnBrk="0" fontAlgn="base" hangingPunct="0">
                  <a:lnSpc>
                    <a:spcPct val="85000"/>
                  </a:lnSpc>
                  <a:spcBef>
                    <a:spcPct val="40000"/>
                  </a:spcBef>
                  <a:spcAft>
                    <a:spcPct val="0"/>
                  </a:spcAft>
                </a:pPr>
                <a:r>
                  <a:rPr lang="en-US" sz="2800" b="1">
                    <a:solidFill>
                      <a:srgbClr val="FC0128"/>
                    </a:solidFill>
                    <a:latin typeface="Helvetica" charset="0"/>
                  </a:rPr>
                  <a:t>Gaps!</a:t>
                </a:r>
              </a:p>
            </p:txBody>
          </p:sp>
        </p:grpSp>
        <p:grpSp>
          <p:nvGrpSpPr>
            <p:cNvPr id="11" name="Group 44"/>
            <p:cNvGrpSpPr>
              <a:grpSpLocks/>
            </p:cNvGrpSpPr>
            <p:nvPr/>
          </p:nvGrpSpPr>
          <p:grpSpPr bwMode="auto">
            <a:xfrm>
              <a:off x="1584" y="3072"/>
              <a:ext cx="912" cy="632"/>
              <a:chOff x="1584" y="3072"/>
              <a:chExt cx="912" cy="632"/>
            </a:xfrm>
          </p:grpSpPr>
          <p:sp>
            <p:nvSpPr>
              <p:cNvPr id="2201645" name="Oval 45"/>
              <p:cNvSpPr>
                <a:spLocks noChangeArrowheads="1"/>
              </p:cNvSpPr>
              <p:nvPr/>
            </p:nvSpPr>
            <p:spPr bwMode="auto">
              <a:xfrm>
                <a:off x="2256" y="3416"/>
                <a:ext cx="240" cy="288"/>
              </a:xfrm>
              <a:prstGeom prst="ellipse">
                <a:avLst/>
              </a:prstGeom>
              <a:noFill/>
              <a:ln w="28575">
                <a:solidFill>
                  <a:schemeClr val="accent1"/>
                </a:solidFill>
                <a:round/>
                <a:headEnd/>
                <a:tailEnd/>
              </a:ln>
              <a:effectLst/>
            </p:spPr>
            <p:txBody>
              <a:bodyPr wrap="none" lIns="63500" tIns="25400" rIns="63500" bIns="25400" anchor="ctr">
                <a:prstTxWarp prst="textNoShape">
                  <a:avLst/>
                </a:prstTxWarp>
                <a:spAutoFit/>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1646" name="Text Box 46"/>
              <p:cNvSpPr txBox="1">
                <a:spLocks noChangeArrowheads="1"/>
              </p:cNvSpPr>
              <p:nvPr/>
            </p:nvSpPr>
            <p:spPr bwMode="auto">
              <a:xfrm>
                <a:off x="1584" y="3072"/>
                <a:ext cx="80" cy="261"/>
              </a:xfrm>
              <a:prstGeom prst="rect">
                <a:avLst/>
              </a:prstGeom>
              <a:noFill/>
              <a:ln w="12700">
                <a:noFill/>
                <a:miter lim="800000"/>
                <a:headEnd/>
                <a:tailEnd/>
              </a:ln>
              <a:effectLst/>
            </p:spPr>
            <p:txBody>
              <a:bodyPr wrap="none" lIns="63500" tIns="25400" rIns="63500" bIns="25400">
                <a:prstTxWarp prst="textNoShape">
                  <a:avLst/>
                </a:prstTxWarp>
                <a:spAutoFit/>
              </a:bodyPr>
              <a:lstStyle/>
              <a:p>
                <a:pPr defTabSz="914400" eaLnBrk="0" fontAlgn="base" hangingPunct="0">
                  <a:lnSpc>
                    <a:spcPct val="85000"/>
                  </a:lnSpc>
                  <a:spcBef>
                    <a:spcPct val="40000"/>
                  </a:spcBef>
                  <a:spcAft>
                    <a:spcPct val="0"/>
                  </a:spcAft>
                </a:pPr>
                <a:endParaRPr lang="en-US" sz="2800" b="1">
                  <a:solidFill>
                    <a:srgbClr val="FC0128"/>
                  </a:solidFill>
                  <a:latin typeface="Helvetica" charset="0"/>
                </a:endParaRPr>
              </a:p>
            </p:txBody>
          </p:sp>
        </p:grpSp>
      </p:grpSp>
      <p:sp>
        <p:nvSpPr>
          <p:cNvPr id="2201647" name="Text Box 47"/>
          <p:cNvSpPr txBox="1">
            <a:spLocks noChangeArrowheads="1"/>
          </p:cNvSpPr>
          <p:nvPr/>
        </p:nvSpPr>
        <p:spPr bwMode="auto">
          <a:xfrm>
            <a:off x="5562600" y="3886200"/>
            <a:ext cx="2743200" cy="1187450"/>
          </a:xfrm>
          <a:prstGeom prst="rect">
            <a:avLst/>
          </a:prstGeom>
          <a:noFill/>
          <a:ln w="12700">
            <a:noFill/>
            <a:miter lim="800000"/>
            <a:headEnd/>
            <a:tailEnd/>
          </a:ln>
          <a:effectLst/>
        </p:spPr>
        <p:txBody>
          <a:bodyPr>
            <a:prstTxWarp prst="textNoShape">
              <a:avLst/>
            </a:prstTxWarp>
            <a:spAutoFit/>
          </a:bodyPr>
          <a:lstStyle/>
          <a:p>
            <a:pPr defTabSz="914400" eaLnBrk="0" fontAlgn="base" hangingPunct="0">
              <a:spcBef>
                <a:spcPct val="50000"/>
              </a:spcBef>
              <a:spcAft>
                <a:spcPct val="0"/>
              </a:spcAft>
            </a:pPr>
            <a:r>
              <a:rPr lang="en-US" sz="2400" b="1">
                <a:solidFill>
                  <a:srgbClr val="FC0128"/>
                </a:solidFill>
                <a:latin typeface="Helvetica" charset="0"/>
              </a:rPr>
              <a:t>Normalization and implicit 1</a:t>
            </a:r>
            <a:br>
              <a:rPr lang="en-US" sz="2400" b="1">
                <a:solidFill>
                  <a:srgbClr val="FC0128"/>
                </a:solidFill>
                <a:latin typeface="Helvetica" charset="0"/>
              </a:rPr>
            </a:br>
            <a:r>
              <a:rPr lang="en-US" sz="2400" b="1">
                <a:solidFill>
                  <a:srgbClr val="FC0128"/>
                </a:solidFill>
                <a:latin typeface="Helvetica" charset="0"/>
              </a:rPr>
              <a:t>is to blame!</a:t>
            </a:r>
          </a:p>
        </p:txBody>
      </p:sp>
    </p:spTree>
    <p:extLst>
      <p:ext uri="{BB962C8B-B14F-4D97-AF65-F5344CB8AC3E}">
        <p14:creationId xmlns:p14="http://schemas.microsoft.com/office/powerpoint/2010/main" val="955700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3650" name="Rectangle 2"/>
          <p:cNvSpPr>
            <a:spLocks noGrp="1" noChangeArrowheads="1"/>
          </p:cNvSpPr>
          <p:nvPr>
            <p:ph type="title"/>
          </p:nvPr>
        </p:nvSpPr>
        <p:spPr>
          <a:xfrm>
            <a:off x="609600" y="211138"/>
            <a:ext cx="6562725" cy="474662"/>
          </a:xfrm>
        </p:spPr>
        <p:txBody>
          <a:bodyPr/>
          <a:lstStyle/>
          <a:p>
            <a:r>
              <a:rPr lang="en-US"/>
              <a:t>Representation for Denorms (2/2)</a:t>
            </a:r>
          </a:p>
        </p:txBody>
      </p:sp>
      <p:sp>
        <p:nvSpPr>
          <p:cNvPr id="2203651" name="Rectangle 3"/>
          <p:cNvSpPr>
            <a:spLocks noChangeArrowheads="1"/>
          </p:cNvSpPr>
          <p:nvPr/>
        </p:nvSpPr>
        <p:spPr bwMode="auto">
          <a:xfrm>
            <a:off x="685800" y="1066800"/>
            <a:ext cx="7848600" cy="4240135"/>
          </a:xfrm>
          <a:prstGeom prst="rect">
            <a:avLst/>
          </a:prstGeom>
          <a:noFill/>
          <a:ln w="12700">
            <a:noFill/>
            <a:miter lim="800000"/>
            <a:headEnd/>
            <a:tailEnd/>
          </a:ln>
          <a:effectLst/>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a:solidFill>
                  <a:srgbClr val="000000"/>
                </a:solidFill>
                <a:latin typeface="Helvetica" charset="0"/>
              </a:rPr>
              <a:t>Solution:</a:t>
            </a:r>
          </a:p>
          <a:p>
            <a:pPr marL="685800" lvl="1" indent="-190500" defTabSz="914400" eaLnBrk="0" fontAlgn="base" hangingPunct="0">
              <a:lnSpc>
                <a:spcPct val="85000"/>
              </a:lnSpc>
              <a:spcBef>
                <a:spcPct val="40000"/>
              </a:spcBef>
              <a:spcAft>
                <a:spcPct val="0"/>
              </a:spcAft>
              <a:buSzPct val="100000"/>
              <a:buFontTx/>
              <a:buChar char="•"/>
            </a:pPr>
            <a:r>
              <a:rPr lang="en-US" sz="2800" b="1">
                <a:solidFill>
                  <a:srgbClr val="0D407F"/>
                </a:solidFill>
                <a:latin typeface="Helvetica" charset="0"/>
                <a:ea typeface="ＭＳ Ｐゴシック" charset="-128"/>
              </a:rPr>
              <a:t>We still haven’t used Exponent = 0, Significand nonzero</a:t>
            </a:r>
          </a:p>
          <a:p>
            <a:pPr marL="685800" lvl="1" indent="-190500" defTabSz="914400" eaLnBrk="0" fontAlgn="base" hangingPunct="0">
              <a:lnSpc>
                <a:spcPct val="85000"/>
              </a:lnSpc>
              <a:spcBef>
                <a:spcPct val="40000"/>
              </a:spcBef>
              <a:spcAft>
                <a:spcPct val="0"/>
              </a:spcAft>
              <a:buSzPct val="100000"/>
              <a:buFontTx/>
              <a:buChar char="•"/>
            </a:pPr>
            <a:r>
              <a:rPr lang="en-US" sz="2800" b="1" u="sng">
                <a:solidFill>
                  <a:srgbClr val="0D407F"/>
                </a:solidFill>
                <a:latin typeface="Helvetica" charset="0"/>
                <a:ea typeface="ＭＳ Ｐゴシック" charset="-128"/>
              </a:rPr>
              <a:t>DEnormalized number</a:t>
            </a:r>
            <a:r>
              <a:rPr lang="en-US" sz="2800" b="1">
                <a:solidFill>
                  <a:srgbClr val="0D407F"/>
                </a:solidFill>
                <a:latin typeface="Helvetica" charset="0"/>
                <a:ea typeface="ＭＳ Ｐゴシック" charset="-128"/>
              </a:rPr>
              <a:t>: no (implied) leading 1, </a:t>
            </a:r>
            <a:r>
              <a:rPr lang="en-US" sz="2800" b="1">
                <a:solidFill>
                  <a:srgbClr val="063DE8"/>
                </a:solidFill>
                <a:latin typeface="Helvetica" charset="0"/>
                <a:ea typeface="ＭＳ Ｐゴシック" charset="-128"/>
              </a:rPr>
              <a:t>implicit exponent = -126</a:t>
            </a:r>
            <a:r>
              <a:rPr lang="en-US" sz="2800" b="1">
                <a:solidFill>
                  <a:srgbClr val="0D407F"/>
                </a:solidFill>
                <a:latin typeface="Helvetica" charset="0"/>
                <a:ea typeface="ＭＳ Ｐゴシック" charset="-128"/>
              </a:rPr>
              <a:t>.</a:t>
            </a:r>
          </a:p>
          <a:p>
            <a:pPr marL="685800" lvl="1" indent="-190500" defTabSz="914400" eaLnBrk="0" fontAlgn="base" hangingPunct="0">
              <a:lnSpc>
                <a:spcPct val="85000"/>
              </a:lnSpc>
              <a:spcBef>
                <a:spcPct val="40000"/>
              </a:spcBef>
              <a:spcAft>
                <a:spcPct val="0"/>
              </a:spcAft>
              <a:buSzPct val="100000"/>
              <a:buFontTx/>
              <a:buChar char="•"/>
            </a:pPr>
            <a:r>
              <a:rPr lang="en-US" sz="2800" b="1">
                <a:solidFill>
                  <a:srgbClr val="0D407F"/>
                </a:solidFill>
                <a:latin typeface="Helvetica" charset="0"/>
                <a:ea typeface="ＭＳ Ｐゴシック" charset="-128"/>
              </a:rPr>
              <a:t>Smallest representable pos num:</a:t>
            </a:r>
          </a:p>
          <a:p>
            <a:pPr marL="1257300" lvl="2" indent="-342900" defTabSz="914400" eaLnBrk="0" fontAlgn="base" hangingPunct="0">
              <a:lnSpc>
                <a:spcPct val="85000"/>
              </a:lnSpc>
              <a:spcBef>
                <a:spcPct val="40000"/>
              </a:spcBef>
              <a:spcAft>
                <a:spcPct val="0"/>
              </a:spcAft>
              <a:buSzPct val="100000"/>
              <a:buFont typeface="Wingdings" charset="2"/>
              <a:buNone/>
            </a:pPr>
            <a:r>
              <a:rPr lang="en-US" sz="2400" b="1">
                <a:solidFill>
                  <a:srgbClr val="810A52"/>
                </a:solidFill>
                <a:latin typeface="Helvetica" charset="0"/>
                <a:ea typeface="ＭＳ Ｐゴシック" charset="-128"/>
              </a:rPr>
              <a:t>a = 2</a:t>
            </a:r>
            <a:r>
              <a:rPr lang="en-US" sz="2400" b="1" baseline="30000">
                <a:solidFill>
                  <a:srgbClr val="810A52"/>
                </a:solidFill>
                <a:latin typeface="Helvetica" charset="0"/>
                <a:ea typeface="ＭＳ Ｐゴシック" charset="-128"/>
              </a:rPr>
              <a:t>-149</a:t>
            </a:r>
            <a:r>
              <a:rPr lang="en-US" sz="2400" b="1">
                <a:solidFill>
                  <a:srgbClr val="810A52"/>
                </a:solidFill>
                <a:latin typeface="Helvetica" charset="0"/>
                <a:ea typeface="ＭＳ Ｐゴシック" charset="-128"/>
              </a:rPr>
              <a:t> </a:t>
            </a:r>
          </a:p>
          <a:p>
            <a:pPr marL="685800" lvl="1" indent="-190500" defTabSz="914400" eaLnBrk="0" fontAlgn="base" hangingPunct="0">
              <a:lnSpc>
                <a:spcPct val="85000"/>
              </a:lnSpc>
              <a:spcBef>
                <a:spcPct val="40000"/>
              </a:spcBef>
              <a:spcAft>
                <a:spcPct val="0"/>
              </a:spcAft>
              <a:buSzPct val="100000"/>
              <a:buFontTx/>
              <a:buChar char="•"/>
            </a:pPr>
            <a:r>
              <a:rPr lang="en-US" sz="2800" b="1">
                <a:solidFill>
                  <a:srgbClr val="0D407F"/>
                </a:solidFill>
                <a:latin typeface="Helvetica" charset="0"/>
                <a:ea typeface="ＭＳ Ｐゴシック" charset="-128"/>
              </a:rPr>
              <a:t>Second smallest representable pos num:</a:t>
            </a:r>
          </a:p>
          <a:p>
            <a:pPr marL="1257300" lvl="2" indent="-342900" defTabSz="914400" eaLnBrk="0" fontAlgn="base" hangingPunct="0">
              <a:lnSpc>
                <a:spcPct val="85000"/>
              </a:lnSpc>
              <a:spcBef>
                <a:spcPct val="40000"/>
              </a:spcBef>
              <a:spcAft>
                <a:spcPct val="0"/>
              </a:spcAft>
              <a:buSzPct val="100000"/>
              <a:buFont typeface="Wingdings" charset="2"/>
              <a:buNone/>
            </a:pPr>
            <a:r>
              <a:rPr lang="en-US" sz="2400" b="1">
                <a:solidFill>
                  <a:srgbClr val="810A52"/>
                </a:solidFill>
                <a:latin typeface="Helvetica" charset="0"/>
                <a:ea typeface="ＭＳ Ｐゴシック" charset="-128"/>
              </a:rPr>
              <a:t>b = 2</a:t>
            </a:r>
            <a:r>
              <a:rPr lang="en-US" sz="2400" b="1" baseline="30000">
                <a:solidFill>
                  <a:srgbClr val="810A52"/>
                </a:solidFill>
                <a:latin typeface="Helvetica" charset="0"/>
                <a:ea typeface="ＭＳ Ｐゴシック" charset="-128"/>
              </a:rPr>
              <a:t>-148</a:t>
            </a:r>
          </a:p>
        </p:txBody>
      </p:sp>
      <p:grpSp>
        <p:nvGrpSpPr>
          <p:cNvPr id="2" name="Group 4"/>
          <p:cNvGrpSpPr>
            <a:grpSpLocks/>
          </p:cNvGrpSpPr>
          <p:nvPr/>
        </p:nvGrpSpPr>
        <p:grpSpPr bwMode="auto">
          <a:xfrm>
            <a:off x="2057400" y="5334000"/>
            <a:ext cx="4114800" cy="838200"/>
            <a:chOff x="1296" y="3600"/>
            <a:chExt cx="2592" cy="528"/>
          </a:xfrm>
        </p:grpSpPr>
        <p:sp>
          <p:nvSpPr>
            <p:cNvPr id="2203653" name="Line 5"/>
            <p:cNvSpPr>
              <a:spLocks noChangeShapeType="1"/>
            </p:cNvSpPr>
            <p:nvPr/>
          </p:nvSpPr>
          <p:spPr bwMode="auto">
            <a:xfrm>
              <a:off x="2544" y="3753"/>
              <a:ext cx="0" cy="96"/>
            </a:xfrm>
            <a:prstGeom prst="lin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54" name="Text Box 6"/>
            <p:cNvSpPr txBox="1">
              <a:spLocks noChangeArrowheads="1"/>
            </p:cNvSpPr>
            <p:nvPr/>
          </p:nvSpPr>
          <p:spPr bwMode="auto">
            <a:xfrm>
              <a:off x="2447" y="3801"/>
              <a:ext cx="24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2203655" name="Line 7"/>
            <p:cNvSpPr>
              <a:spLocks noChangeShapeType="1"/>
            </p:cNvSpPr>
            <p:nvPr/>
          </p:nvSpPr>
          <p:spPr bwMode="auto">
            <a:xfrm>
              <a:off x="1728" y="3801"/>
              <a:ext cx="168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56" name="Text Box 8"/>
            <p:cNvSpPr txBox="1">
              <a:spLocks noChangeArrowheads="1"/>
            </p:cNvSpPr>
            <p:nvPr/>
          </p:nvSpPr>
          <p:spPr bwMode="auto">
            <a:xfrm>
              <a:off x="3446" y="3642"/>
              <a:ext cx="247"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a:t>
              </a:r>
            </a:p>
          </p:txBody>
        </p:sp>
        <p:sp>
          <p:nvSpPr>
            <p:cNvPr id="2203657" name="Text Box 9"/>
            <p:cNvSpPr txBox="1">
              <a:spLocks noChangeArrowheads="1"/>
            </p:cNvSpPr>
            <p:nvPr/>
          </p:nvSpPr>
          <p:spPr bwMode="auto">
            <a:xfrm>
              <a:off x="1296" y="3600"/>
              <a:ext cx="19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a:t>
              </a:r>
            </a:p>
          </p:txBody>
        </p:sp>
        <p:sp>
          <p:nvSpPr>
            <p:cNvPr id="2203658" name="Oval 10"/>
            <p:cNvSpPr>
              <a:spLocks noChangeArrowheads="1"/>
            </p:cNvSpPr>
            <p:nvPr/>
          </p:nvSpPr>
          <p:spPr bwMode="auto">
            <a:xfrm>
              <a:off x="1488"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59" name="Oval 11"/>
            <p:cNvSpPr>
              <a:spLocks noChangeArrowheads="1"/>
            </p:cNvSpPr>
            <p:nvPr/>
          </p:nvSpPr>
          <p:spPr bwMode="auto">
            <a:xfrm>
              <a:off x="1584"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0" name="Oval 12"/>
            <p:cNvSpPr>
              <a:spLocks noChangeArrowheads="1"/>
            </p:cNvSpPr>
            <p:nvPr/>
          </p:nvSpPr>
          <p:spPr bwMode="auto">
            <a:xfrm>
              <a:off x="3696"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1" name="Oval 13"/>
            <p:cNvSpPr>
              <a:spLocks noChangeArrowheads="1"/>
            </p:cNvSpPr>
            <p:nvPr/>
          </p:nvSpPr>
          <p:spPr bwMode="auto">
            <a:xfrm>
              <a:off x="3792" y="3744"/>
              <a:ext cx="96" cy="96"/>
            </a:xfrm>
            <a:prstGeom prst="ellips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3" name="Group 14"/>
          <p:cNvGrpSpPr>
            <a:grpSpLocks/>
          </p:cNvGrpSpPr>
          <p:nvPr/>
        </p:nvGrpSpPr>
        <p:grpSpPr bwMode="auto">
          <a:xfrm>
            <a:off x="3581400" y="5576888"/>
            <a:ext cx="381000" cy="152400"/>
            <a:chOff x="1968" y="3417"/>
            <a:chExt cx="240" cy="96"/>
          </a:xfrm>
        </p:grpSpPr>
        <p:sp>
          <p:nvSpPr>
            <p:cNvPr id="2203663" name="Line 15"/>
            <p:cNvSpPr>
              <a:spLocks noChangeShapeType="1"/>
            </p:cNvSpPr>
            <p:nvPr/>
          </p:nvSpPr>
          <p:spPr bwMode="auto">
            <a:xfrm>
              <a:off x="220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4" name="Line 16"/>
            <p:cNvSpPr>
              <a:spLocks noChangeShapeType="1"/>
            </p:cNvSpPr>
            <p:nvPr/>
          </p:nvSpPr>
          <p:spPr bwMode="auto">
            <a:xfrm>
              <a:off x="2160"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5" name="Line 17"/>
            <p:cNvSpPr>
              <a:spLocks noChangeShapeType="1"/>
            </p:cNvSpPr>
            <p:nvPr/>
          </p:nvSpPr>
          <p:spPr bwMode="auto">
            <a:xfrm>
              <a:off x="211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6" name="Line 18"/>
            <p:cNvSpPr>
              <a:spLocks noChangeShapeType="1"/>
            </p:cNvSpPr>
            <p:nvPr/>
          </p:nvSpPr>
          <p:spPr bwMode="auto">
            <a:xfrm>
              <a:off x="206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7" name="Line 19"/>
            <p:cNvSpPr>
              <a:spLocks noChangeShapeType="1"/>
            </p:cNvSpPr>
            <p:nvPr/>
          </p:nvSpPr>
          <p:spPr bwMode="auto">
            <a:xfrm>
              <a:off x="201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68" name="Line 20"/>
            <p:cNvSpPr>
              <a:spLocks noChangeShapeType="1"/>
            </p:cNvSpPr>
            <p:nvPr/>
          </p:nvSpPr>
          <p:spPr bwMode="auto">
            <a:xfrm>
              <a:off x="196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4" name="Group 21"/>
          <p:cNvGrpSpPr>
            <a:grpSpLocks/>
          </p:cNvGrpSpPr>
          <p:nvPr/>
        </p:nvGrpSpPr>
        <p:grpSpPr bwMode="auto">
          <a:xfrm>
            <a:off x="4114800" y="5576888"/>
            <a:ext cx="381000" cy="152400"/>
            <a:chOff x="3072" y="3417"/>
            <a:chExt cx="240" cy="96"/>
          </a:xfrm>
        </p:grpSpPr>
        <p:sp>
          <p:nvSpPr>
            <p:cNvPr id="2203670" name="Line 22"/>
            <p:cNvSpPr>
              <a:spLocks noChangeShapeType="1"/>
            </p:cNvSpPr>
            <p:nvPr/>
          </p:nvSpPr>
          <p:spPr bwMode="auto">
            <a:xfrm>
              <a:off x="307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1" name="Line 23"/>
            <p:cNvSpPr>
              <a:spLocks noChangeShapeType="1"/>
            </p:cNvSpPr>
            <p:nvPr/>
          </p:nvSpPr>
          <p:spPr bwMode="auto">
            <a:xfrm>
              <a:off x="3120"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2" name="Line 24"/>
            <p:cNvSpPr>
              <a:spLocks noChangeShapeType="1"/>
            </p:cNvSpPr>
            <p:nvPr/>
          </p:nvSpPr>
          <p:spPr bwMode="auto">
            <a:xfrm>
              <a:off x="3168"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3" name="Line 25"/>
            <p:cNvSpPr>
              <a:spLocks noChangeShapeType="1"/>
            </p:cNvSpPr>
            <p:nvPr/>
          </p:nvSpPr>
          <p:spPr bwMode="auto">
            <a:xfrm>
              <a:off x="3216"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4" name="Line 26"/>
            <p:cNvSpPr>
              <a:spLocks noChangeShapeType="1"/>
            </p:cNvSpPr>
            <p:nvPr/>
          </p:nvSpPr>
          <p:spPr bwMode="auto">
            <a:xfrm>
              <a:off x="3264"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5" name="Line 27"/>
            <p:cNvSpPr>
              <a:spLocks noChangeShapeType="1"/>
            </p:cNvSpPr>
            <p:nvPr/>
          </p:nvSpPr>
          <p:spPr bwMode="auto">
            <a:xfrm>
              <a:off x="3312" y="3417"/>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5" name="Group 28"/>
          <p:cNvGrpSpPr>
            <a:grpSpLocks/>
          </p:cNvGrpSpPr>
          <p:nvPr/>
        </p:nvGrpSpPr>
        <p:grpSpPr bwMode="auto">
          <a:xfrm>
            <a:off x="4648200" y="5576888"/>
            <a:ext cx="609600" cy="152400"/>
            <a:chOff x="2928" y="3513"/>
            <a:chExt cx="384" cy="96"/>
          </a:xfrm>
        </p:grpSpPr>
        <p:sp>
          <p:nvSpPr>
            <p:cNvPr id="2203677" name="Line 29"/>
            <p:cNvSpPr>
              <a:spLocks noChangeShapeType="1"/>
            </p:cNvSpPr>
            <p:nvPr/>
          </p:nvSpPr>
          <p:spPr bwMode="auto">
            <a:xfrm>
              <a:off x="2928"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8" name="Line 30"/>
            <p:cNvSpPr>
              <a:spLocks noChangeShapeType="1"/>
            </p:cNvSpPr>
            <p:nvPr/>
          </p:nvSpPr>
          <p:spPr bwMode="auto">
            <a:xfrm>
              <a:off x="3024"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79" name="Line 31"/>
            <p:cNvSpPr>
              <a:spLocks noChangeShapeType="1"/>
            </p:cNvSpPr>
            <p:nvPr/>
          </p:nvSpPr>
          <p:spPr bwMode="auto">
            <a:xfrm>
              <a:off x="3168"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80" name="Line 32"/>
            <p:cNvSpPr>
              <a:spLocks noChangeShapeType="1"/>
            </p:cNvSpPr>
            <p:nvPr/>
          </p:nvSpPr>
          <p:spPr bwMode="auto">
            <a:xfrm>
              <a:off x="3312"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grpSp>
        <p:nvGrpSpPr>
          <p:cNvPr id="6" name="Group 33"/>
          <p:cNvGrpSpPr>
            <a:grpSpLocks/>
          </p:cNvGrpSpPr>
          <p:nvPr/>
        </p:nvGrpSpPr>
        <p:grpSpPr bwMode="auto">
          <a:xfrm>
            <a:off x="3048000" y="5576888"/>
            <a:ext cx="381000" cy="152400"/>
            <a:chOff x="1920" y="3513"/>
            <a:chExt cx="240" cy="96"/>
          </a:xfrm>
        </p:grpSpPr>
        <p:sp>
          <p:nvSpPr>
            <p:cNvPr id="2203682" name="Line 34"/>
            <p:cNvSpPr>
              <a:spLocks noChangeShapeType="1"/>
            </p:cNvSpPr>
            <p:nvPr/>
          </p:nvSpPr>
          <p:spPr bwMode="auto">
            <a:xfrm>
              <a:off x="2160"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83" name="Line 35"/>
            <p:cNvSpPr>
              <a:spLocks noChangeShapeType="1"/>
            </p:cNvSpPr>
            <p:nvPr/>
          </p:nvSpPr>
          <p:spPr bwMode="auto">
            <a:xfrm>
              <a:off x="2064"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203684" name="Line 36"/>
            <p:cNvSpPr>
              <a:spLocks noChangeShapeType="1"/>
            </p:cNvSpPr>
            <p:nvPr/>
          </p:nvSpPr>
          <p:spPr bwMode="auto">
            <a:xfrm>
              <a:off x="1920" y="3513"/>
              <a:ext cx="0" cy="96"/>
            </a:xfrm>
            <a:prstGeom prst="line">
              <a:avLst/>
            </a:prstGeom>
            <a:noFill/>
            <a:ln w="127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grpSp>
    </p:spTree>
    <p:extLst>
      <p:ext uri="{BB962C8B-B14F-4D97-AF65-F5344CB8AC3E}">
        <p14:creationId xmlns:p14="http://schemas.microsoft.com/office/powerpoint/2010/main" val="3091629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698" name="Rectangle 2"/>
          <p:cNvSpPr>
            <a:spLocks noGrp="1" noChangeArrowheads="1"/>
          </p:cNvSpPr>
          <p:nvPr>
            <p:ph type="title"/>
          </p:nvPr>
        </p:nvSpPr>
        <p:spPr>
          <a:xfrm>
            <a:off x="609600" y="211138"/>
            <a:ext cx="5389563" cy="474662"/>
          </a:xfrm>
          <a:noFill/>
          <a:ln/>
        </p:spPr>
        <p:txBody>
          <a:bodyPr lIns="63360" tIns="25560" rIns="63360" bIns="2556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Special Numbers Summary</a:t>
            </a:r>
          </a:p>
        </p:txBody>
      </p:sp>
      <p:sp>
        <p:nvSpPr>
          <p:cNvPr id="2205699" name="Text Box 3"/>
          <p:cNvSpPr txBox="1">
            <a:spLocks noChangeArrowheads="1"/>
          </p:cNvSpPr>
          <p:nvPr/>
        </p:nvSpPr>
        <p:spPr bwMode="auto">
          <a:xfrm>
            <a:off x="595313" y="1042988"/>
            <a:ext cx="7848600" cy="2711450"/>
          </a:xfrm>
          <a:prstGeom prst="rect">
            <a:avLst/>
          </a:prstGeom>
          <a:noFill/>
          <a:ln w="9525">
            <a:noFill/>
            <a:miter lim="800000"/>
            <a:headEnd/>
            <a:tailEnd/>
          </a:ln>
        </p:spPr>
        <p:txBody>
          <a:bodyPr lIns="63360" tIns="25560" rIns="63360" bIns="25560">
            <a:prstTxWarp prst="textNoShape">
              <a:avLst/>
            </a:prstTxWarp>
            <a:spAutoFit/>
          </a:bodyPr>
          <a:lstStyle/>
          <a:p>
            <a:pPr marL="201613" indent="-201613" defTabSz="914400" eaLnBrk="0" fontAlgn="base" hangingPunct="0">
              <a:lnSpc>
                <a:spcPct val="75000"/>
              </a:lnSpc>
              <a:spcBef>
                <a:spcPts val="2588"/>
              </a:spcBef>
              <a:spcAft>
                <a:spcPct val="0"/>
              </a:spcAft>
              <a:buClr>
                <a:srgbClr val="000000"/>
              </a:buClr>
              <a:buSzPct val="100000"/>
              <a:buFont typeface="Time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b="1">
                <a:solidFill>
                  <a:srgbClr val="000000"/>
                </a:solidFill>
                <a:latin typeface="Helvetica" charset="0"/>
                <a:ea typeface="HG Mincho Light J" charset="0"/>
                <a:cs typeface="HG Mincho Light J" charset="0"/>
              </a:rPr>
              <a:t>Reserve exponents, significands:</a:t>
            </a:r>
          </a:p>
          <a:p>
            <a:pPr marL="685800" lvl="1" indent="-190500" defTabSz="914400" eaLnBrk="0" fontAlgn="base" hangingPunct="0">
              <a:lnSpc>
                <a:spcPct val="6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Exponent	Significand	Object</a:t>
            </a:r>
          </a:p>
          <a:p>
            <a:pPr marL="685800" lvl="1" indent="-190500" defTabSz="914400" eaLnBrk="0" fontAlgn="base" hangingPunct="0">
              <a:lnSpc>
                <a:spcPct val="4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0			0			0</a:t>
            </a:r>
          </a:p>
          <a:p>
            <a:pPr marL="685800" lvl="1" indent="-190500" defTabSz="914400" eaLnBrk="0" fontAlgn="base" hangingPunct="0">
              <a:lnSpc>
                <a:spcPct val="4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0			</a:t>
            </a:r>
            <a:r>
              <a:rPr lang="en-GB" sz="2800" b="1" u="sng">
                <a:solidFill>
                  <a:srgbClr val="FC0128"/>
                </a:solidFill>
                <a:latin typeface="Helvetica" charset="0"/>
                <a:ea typeface="HG Mincho Light J" charset="0"/>
                <a:cs typeface="HG Mincho Light J" charset="0"/>
              </a:rPr>
              <a:t>nonzero		Denorm</a:t>
            </a:r>
          </a:p>
          <a:p>
            <a:pPr marL="685800" lvl="1" indent="-190500" defTabSz="914400" eaLnBrk="0" fontAlgn="base" hangingPunct="0">
              <a:lnSpc>
                <a:spcPct val="4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1-254		anything		+/- fl. pt. #</a:t>
            </a:r>
          </a:p>
          <a:p>
            <a:pPr marL="685800" lvl="1" indent="-190500" defTabSz="914400" eaLnBrk="0" fontAlgn="base" hangingPunct="0">
              <a:lnSpc>
                <a:spcPct val="4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255		</a:t>
            </a:r>
            <a:r>
              <a:rPr lang="en-GB" sz="2800" b="1" u="sng">
                <a:solidFill>
                  <a:srgbClr val="063DE8"/>
                </a:solidFill>
                <a:latin typeface="Helvetica" charset="0"/>
                <a:ea typeface="HG Mincho Light J" charset="0"/>
                <a:cs typeface="HG Mincho Light J" charset="0"/>
              </a:rPr>
              <a:t>0</a:t>
            </a:r>
            <a:r>
              <a:rPr lang="en-GB" sz="2800" b="1">
                <a:solidFill>
                  <a:srgbClr val="063DE8"/>
                </a:solidFill>
                <a:latin typeface="Helvetica" charset="0"/>
                <a:ea typeface="HG Mincho Light J" charset="0"/>
                <a:cs typeface="HG Mincho Light J" charset="0"/>
              </a:rPr>
              <a:t>			</a:t>
            </a:r>
            <a:r>
              <a:rPr lang="en-GB" sz="2800" b="1" u="sng">
                <a:solidFill>
                  <a:srgbClr val="063DE8"/>
                </a:solidFill>
                <a:latin typeface="Helvetica" charset="0"/>
                <a:ea typeface="HG Mincho Light J" charset="0"/>
                <a:cs typeface="HG Mincho Light J" charset="0"/>
              </a:rPr>
              <a:t>+/- ∞</a:t>
            </a:r>
          </a:p>
          <a:p>
            <a:pPr marL="685800" lvl="1" indent="-190500" defTabSz="914400" eaLnBrk="0" fontAlgn="base" hangingPunct="0">
              <a:lnSpc>
                <a:spcPct val="45000"/>
              </a:lnSpc>
              <a:spcBef>
                <a:spcPts val="1388"/>
              </a:spcBef>
              <a:spcAft>
                <a:spcPct val="0"/>
              </a:spcAft>
              <a:buClr>
                <a:srgbClr val="000000"/>
              </a:buClr>
              <a:buSzPct val="100000"/>
              <a:buFont typeface="Time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a:solidFill>
                  <a:srgbClr val="000000"/>
                </a:solidFill>
                <a:latin typeface="Helvetica" charset="0"/>
                <a:ea typeface="HG Mincho Light J" charset="0"/>
                <a:cs typeface="HG Mincho Light J" charset="0"/>
              </a:rPr>
              <a:t>255		</a:t>
            </a:r>
            <a:r>
              <a:rPr lang="en-GB" sz="2800" b="1" u="sng">
                <a:solidFill>
                  <a:srgbClr val="800080"/>
                </a:solidFill>
                <a:latin typeface="Helvetica" charset="0"/>
                <a:ea typeface="HG Mincho Light J" charset="0"/>
                <a:cs typeface="HG Mincho Light J" charset="0"/>
              </a:rPr>
              <a:t>nonzero		NaN</a:t>
            </a:r>
          </a:p>
        </p:txBody>
      </p:sp>
    </p:spTree>
    <p:extLst>
      <p:ext uri="{BB962C8B-B14F-4D97-AF65-F5344CB8AC3E}">
        <p14:creationId xmlns:p14="http://schemas.microsoft.com/office/powerpoint/2010/main" val="1307519768"/>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7266" name="Rectangle 2"/>
          <p:cNvSpPr>
            <a:spLocks noGrp="1" noChangeArrowheads="1"/>
          </p:cNvSpPr>
          <p:nvPr>
            <p:ph type="title"/>
          </p:nvPr>
        </p:nvSpPr>
        <p:spPr>
          <a:xfrm>
            <a:off x="609600" y="211138"/>
            <a:ext cx="2362425" cy="490391"/>
          </a:xfrm>
        </p:spPr>
        <p:txBody>
          <a:bodyPr/>
          <a:lstStyle/>
          <a:p>
            <a:r>
              <a:rPr lang="en-US"/>
              <a:t>Conclusion</a:t>
            </a:r>
          </a:p>
        </p:txBody>
      </p:sp>
      <p:sp>
        <p:nvSpPr>
          <p:cNvPr id="2187267" name="Rectangle 3"/>
          <p:cNvSpPr>
            <a:spLocks noGrp="1" noChangeArrowheads="1"/>
          </p:cNvSpPr>
          <p:nvPr>
            <p:ph type="body" idx="1"/>
          </p:nvPr>
        </p:nvSpPr>
        <p:spPr>
          <a:xfrm>
            <a:off x="381000" y="762000"/>
            <a:ext cx="8305800" cy="2722797"/>
          </a:xfrm>
        </p:spPr>
        <p:txBody>
          <a:bodyPr/>
          <a:lstStyle/>
          <a:p>
            <a:r>
              <a:rPr lang="en-US" sz="2400" dirty="0"/>
              <a:t>Floating Point lets us:</a:t>
            </a:r>
          </a:p>
          <a:p>
            <a:pPr marL="508000" lvl="1"/>
            <a:r>
              <a:rPr lang="en-US" sz="2000" dirty="0"/>
              <a:t>Represent numbers containing both integer and fractional parts; makes efficient use of available bits.</a:t>
            </a:r>
          </a:p>
          <a:p>
            <a:pPr marL="508000" lvl="1"/>
            <a:r>
              <a:rPr lang="en-US" sz="2000" dirty="0"/>
              <a:t>Store </a:t>
            </a:r>
            <a:r>
              <a:rPr lang="en-US" sz="2000" dirty="0">
                <a:solidFill>
                  <a:schemeClr val="accent2"/>
                </a:solidFill>
              </a:rPr>
              <a:t>approximate</a:t>
            </a:r>
            <a:r>
              <a:rPr lang="en-US" sz="2000" dirty="0"/>
              <a:t> values for very large and very small #s.</a:t>
            </a:r>
          </a:p>
          <a:p>
            <a:r>
              <a:rPr lang="en-US" sz="2400" dirty="0">
                <a:solidFill>
                  <a:schemeClr val="accent2"/>
                </a:solidFill>
              </a:rPr>
              <a:t>IEEE 754 </a:t>
            </a:r>
            <a:r>
              <a:rPr lang="en-US" sz="2400" dirty="0" smtClean="0">
                <a:solidFill>
                  <a:schemeClr val="accent2"/>
                </a:solidFill>
              </a:rPr>
              <a:t>Floating-Point </a:t>
            </a:r>
            <a:r>
              <a:rPr lang="en-US" sz="2400" dirty="0">
                <a:solidFill>
                  <a:schemeClr val="accent2"/>
                </a:solidFill>
              </a:rPr>
              <a:t>Standard</a:t>
            </a:r>
            <a:r>
              <a:rPr lang="en-US" sz="2400" dirty="0"/>
              <a:t> is most widely accepted attempt to standardize interpretation of such numbers (Every desktop or server computer sold since ~1997 follows these conventions)</a:t>
            </a:r>
          </a:p>
        </p:txBody>
      </p:sp>
      <p:sp>
        <p:nvSpPr>
          <p:cNvPr id="2187268" name="Rectangle 4"/>
          <p:cNvSpPr>
            <a:spLocks noChangeArrowheads="1"/>
          </p:cNvSpPr>
          <p:nvPr/>
        </p:nvSpPr>
        <p:spPr bwMode="auto">
          <a:xfrm>
            <a:off x="152400" y="3505200"/>
            <a:ext cx="8534400" cy="2362200"/>
          </a:xfrm>
          <a:prstGeom prst="rect">
            <a:avLst/>
          </a:prstGeom>
          <a:solidFill>
            <a:srgbClr val="E6E6E6"/>
          </a:solidFill>
          <a:ln w="76200" cmpd="tri">
            <a:solidFill>
              <a:srgbClr val="800080"/>
            </a:solidFill>
            <a:miter lim="800000"/>
            <a:headEnd/>
            <a:tailEnd/>
          </a:ln>
          <a:effectLst/>
        </p:spPr>
        <p:txBody>
          <a:bodyPr anchor="ctr">
            <a:prstTxWarp prst="textNoShape">
              <a:avLst/>
            </a:prstTxWarp>
            <a:spAutoFit/>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187269" name="Rectangle 5"/>
          <p:cNvSpPr>
            <a:spLocks noChangeArrowheads="1"/>
          </p:cNvSpPr>
          <p:nvPr/>
        </p:nvSpPr>
        <p:spPr bwMode="auto">
          <a:xfrm>
            <a:off x="304800" y="3581400"/>
            <a:ext cx="7924800" cy="415925"/>
          </a:xfrm>
          <a:prstGeom prst="rect">
            <a:avLst/>
          </a:prstGeom>
          <a:noFill/>
          <a:ln w="12700">
            <a:noFill/>
            <a:miter lim="800000"/>
            <a:headEnd/>
            <a:tailEnd/>
          </a:ln>
          <a:effectLst/>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a:solidFill>
                  <a:srgbClr val="000000"/>
                </a:solidFill>
                <a:latin typeface="Helvetica" charset="0"/>
              </a:rPr>
              <a:t>Summary (single precision):</a:t>
            </a:r>
          </a:p>
        </p:txBody>
      </p:sp>
      <p:grpSp>
        <p:nvGrpSpPr>
          <p:cNvPr id="2" name="Group 6"/>
          <p:cNvGrpSpPr>
            <a:grpSpLocks/>
          </p:cNvGrpSpPr>
          <p:nvPr/>
        </p:nvGrpSpPr>
        <p:grpSpPr bwMode="auto">
          <a:xfrm>
            <a:off x="381000" y="3886200"/>
            <a:ext cx="7924800" cy="1433513"/>
            <a:chOff x="336" y="1209"/>
            <a:chExt cx="4992" cy="903"/>
          </a:xfrm>
        </p:grpSpPr>
        <p:sp>
          <p:nvSpPr>
            <p:cNvPr id="2187271" name="Text Box 7"/>
            <p:cNvSpPr txBox="1">
              <a:spLocks noChangeArrowheads="1"/>
            </p:cNvSpPr>
            <p:nvPr/>
          </p:nvSpPr>
          <p:spPr bwMode="auto">
            <a:xfrm>
              <a:off x="5087" y="1249"/>
              <a:ext cx="24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0</a:t>
              </a:r>
            </a:p>
          </p:txBody>
        </p:sp>
        <p:sp>
          <p:nvSpPr>
            <p:cNvPr id="2187272" name="Text Box 8"/>
            <p:cNvSpPr txBox="1">
              <a:spLocks noChangeArrowheads="1"/>
            </p:cNvSpPr>
            <p:nvPr/>
          </p:nvSpPr>
          <p:spPr bwMode="auto">
            <a:xfrm>
              <a:off x="336" y="1209"/>
              <a:ext cx="365"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31</a:t>
              </a:r>
            </a:p>
          </p:txBody>
        </p:sp>
        <p:sp>
          <p:nvSpPr>
            <p:cNvPr id="2187273" name="Rectangle 9"/>
            <p:cNvSpPr>
              <a:spLocks noChangeArrowheads="1"/>
            </p:cNvSpPr>
            <p:nvPr/>
          </p:nvSpPr>
          <p:spPr bwMode="auto">
            <a:xfrm>
              <a:off x="575" y="1497"/>
              <a:ext cx="4704" cy="282"/>
            </a:xfrm>
            <a:prstGeom prst="rect">
              <a:avLst/>
            </a:prstGeom>
            <a:noFill/>
            <a:ln w="38100">
              <a:solidFill>
                <a:schemeClr val="tx1"/>
              </a:solidFill>
              <a:miter lim="800000"/>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187274" name="Text Box 10"/>
            <p:cNvSpPr txBox="1">
              <a:spLocks noChangeArrowheads="1"/>
            </p:cNvSpPr>
            <p:nvPr/>
          </p:nvSpPr>
          <p:spPr bwMode="auto">
            <a:xfrm>
              <a:off x="527" y="1449"/>
              <a:ext cx="265"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S</a:t>
              </a:r>
            </a:p>
          </p:txBody>
        </p:sp>
        <p:sp>
          <p:nvSpPr>
            <p:cNvPr id="2187275" name="Text Box 11"/>
            <p:cNvSpPr txBox="1">
              <a:spLocks noChangeArrowheads="1"/>
            </p:cNvSpPr>
            <p:nvPr/>
          </p:nvSpPr>
          <p:spPr bwMode="auto">
            <a:xfrm>
              <a:off x="863" y="1449"/>
              <a:ext cx="1136"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Exponent</a:t>
              </a:r>
            </a:p>
          </p:txBody>
        </p:sp>
        <p:sp>
          <p:nvSpPr>
            <p:cNvPr id="2187276" name="Line 12"/>
            <p:cNvSpPr>
              <a:spLocks noChangeShapeType="1"/>
            </p:cNvSpPr>
            <p:nvPr/>
          </p:nvSpPr>
          <p:spPr bwMode="auto">
            <a:xfrm>
              <a:off x="767" y="1497"/>
              <a:ext cx="0" cy="288"/>
            </a:xfrm>
            <a:prstGeom prst="lin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187277" name="Text Box 13"/>
            <p:cNvSpPr txBox="1">
              <a:spLocks noChangeArrowheads="1"/>
            </p:cNvSpPr>
            <p:nvPr/>
          </p:nvSpPr>
          <p:spPr bwMode="auto">
            <a:xfrm>
              <a:off x="624" y="1209"/>
              <a:ext cx="365"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30</a:t>
              </a:r>
            </a:p>
          </p:txBody>
        </p:sp>
        <p:sp>
          <p:nvSpPr>
            <p:cNvPr id="2187278" name="Line 14"/>
            <p:cNvSpPr>
              <a:spLocks noChangeShapeType="1"/>
            </p:cNvSpPr>
            <p:nvPr/>
          </p:nvSpPr>
          <p:spPr bwMode="auto">
            <a:xfrm>
              <a:off x="2063" y="1497"/>
              <a:ext cx="0" cy="288"/>
            </a:xfrm>
            <a:prstGeom prst="line">
              <a:avLst/>
            </a:prstGeom>
            <a:noFill/>
            <a:ln w="38100">
              <a:solidFill>
                <a:schemeClr val="tx1"/>
              </a:solidFill>
              <a:round/>
              <a:headEnd/>
              <a:tailEnd/>
            </a:ln>
            <a:effectLst/>
          </p:spPr>
          <p:txBody>
            <a:bodyPr wrap="none" anchor="ctr">
              <a:prstTxWarp prst="textNoShape">
                <a:avLst/>
              </a:prstTxWarp>
            </a:bodyPr>
            <a:lstStyle/>
            <a:p>
              <a:pPr defTabSz="914400" eaLnBrk="0" fontAlgn="base" hangingPunct="0">
                <a:spcBef>
                  <a:spcPct val="0"/>
                </a:spcBef>
                <a:spcAft>
                  <a:spcPct val="0"/>
                </a:spcAft>
              </a:pPr>
              <a:endParaRPr lang="en-US" sz="25600">
                <a:solidFill>
                  <a:srgbClr val="FC0128"/>
                </a:solidFill>
                <a:latin typeface="Helvetica" charset="0"/>
              </a:endParaRPr>
            </a:p>
          </p:txBody>
        </p:sp>
        <p:sp>
          <p:nvSpPr>
            <p:cNvPr id="2187279" name="Text Box 15"/>
            <p:cNvSpPr txBox="1">
              <a:spLocks noChangeArrowheads="1"/>
            </p:cNvSpPr>
            <p:nvPr/>
          </p:nvSpPr>
          <p:spPr bwMode="auto">
            <a:xfrm>
              <a:off x="1727" y="1209"/>
              <a:ext cx="365"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a:t>
              </a:r>
            </a:p>
          </p:txBody>
        </p:sp>
        <p:sp>
          <p:nvSpPr>
            <p:cNvPr id="2187280" name="Text Box 16"/>
            <p:cNvSpPr txBox="1">
              <a:spLocks noChangeArrowheads="1"/>
            </p:cNvSpPr>
            <p:nvPr/>
          </p:nvSpPr>
          <p:spPr bwMode="auto">
            <a:xfrm>
              <a:off x="2015" y="1209"/>
              <a:ext cx="365"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22</a:t>
              </a:r>
            </a:p>
          </p:txBody>
        </p:sp>
        <p:sp>
          <p:nvSpPr>
            <p:cNvPr id="2187281" name="Text Box 17"/>
            <p:cNvSpPr txBox="1">
              <a:spLocks noChangeArrowheads="1"/>
            </p:cNvSpPr>
            <p:nvPr/>
          </p:nvSpPr>
          <p:spPr bwMode="auto">
            <a:xfrm>
              <a:off x="3023" y="1449"/>
              <a:ext cx="1323"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Significand</a:t>
              </a:r>
            </a:p>
          </p:txBody>
        </p:sp>
        <p:sp>
          <p:nvSpPr>
            <p:cNvPr id="2187282" name="Text Box 18"/>
            <p:cNvSpPr txBox="1">
              <a:spLocks noChangeArrowheads="1"/>
            </p:cNvSpPr>
            <p:nvPr/>
          </p:nvSpPr>
          <p:spPr bwMode="auto">
            <a:xfrm>
              <a:off x="383" y="1785"/>
              <a:ext cx="576"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1 bit</a:t>
              </a:r>
            </a:p>
          </p:txBody>
        </p:sp>
        <p:sp>
          <p:nvSpPr>
            <p:cNvPr id="2187283" name="Text Box 19"/>
            <p:cNvSpPr txBox="1">
              <a:spLocks noChangeArrowheads="1"/>
            </p:cNvSpPr>
            <p:nvPr/>
          </p:nvSpPr>
          <p:spPr bwMode="auto">
            <a:xfrm>
              <a:off x="1151" y="1785"/>
              <a:ext cx="701"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8 bits</a:t>
              </a:r>
            </a:p>
          </p:txBody>
        </p:sp>
        <p:sp>
          <p:nvSpPr>
            <p:cNvPr id="2187284" name="Text Box 20"/>
            <p:cNvSpPr txBox="1">
              <a:spLocks noChangeArrowheads="1"/>
            </p:cNvSpPr>
            <p:nvPr/>
          </p:nvSpPr>
          <p:spPr bwMode="auto">
            <a:xfrm>
              <a:off x="3359" y="1785"/>
              <a:ext cx="826" cy="327"/>
            </a:xfrm>
            <a:prstGeom prst="rect">
              <a:avLst/>
            </a:prstGeom>
            <a:noFill/>
            <a:ln w="12700">
              <a:noFill/>
              <a:miter lim="800000"/>
              <a:headEnd/>
              <a:tailEnd/>
            </a:ln>
            <a:effectLst/>
          </p:spPr>
          <p:txBody>
            <a:bodyPr wrap="none">
              <a:prstTxWarp prst="textNoShape">
                <a:avLst/>
              </a:prstTxWarp>
              <a:spAutoFit/>
            </a:bodyPr>
            <a:lstStyle/>
            <a:p>
              <a:pPr defTabSz="914400" eaLnBrk="0" fontAlgn="base" hangingPunct="0">
                <a:spcBef>
                  <a:spcPct val="0"/>
                </a:spcBef>
                <a:spcAft>
                  <a:spcPct val="0"/>
                </a:spcAft>
              </a:pPr>
              <a:r>
                <a:rPr lang="en-US" sz="2800" b="1">
                  <a:solidFill>
                    <a:srgbClr val="000000"/>
                  </a:solidFill>
                  <a:latin typeface="Helvetica" charset="0"/>
                </a:rPr>
                <a:t>23 bits</a:t>
              </a:r>
            </a:p>
          </p:txBody>
        </p:sp>
      </p:grpSp>
      <p:sp>
        <p:nvSpPr>
          <p:cNvPr id="2187285" name="Rectangle 21"/>
          <p:cNvSpPr>
            <a:spLocks noChangeArrowheads="1"/>
          </p:cNvSpPr>
          <p:nvPr/>
        </p:nvSpPr>
        <p:spPr bwMode="auto">
          <a:xfrm>
            <a:off x="457200" y="5334000"/>
            <a:ext cx="7924800" cy="1314450"/>
          </a:xfrm>
          <a:prstGeom prst="rect">
            <a:avLst/>
          </a:prstGeom>
          <a:noFill/>
          <a:ln w="12700">
            <a:noFill/>
            <a:miter lim="800000"/>
            <a:headEnd/>
            <a:tailEnd/>
          </a:ln>
          <a:effectLst/>
        </p:spPr>
        <p:txBody>
          <a:bodyPr lIns="63500" tIns="25400" rIns="63500" bIns="25400">
            <a:prstTxWarp prst="textNoShape">
              <a:avLst/>
            </a:prstTxWarp>
            <a:spAutoFit/>
          </a:bodyPr>
          <a:lstStyle/>
          <a:p>
            <a:pPr marL="203200" indent="-203200" defTabSz="914400" eaLnBrk="0" fontAlgn="base" hangingPunct="0">
              <a:lnSpc>
                <a:spcPct val="75000"/>
              </a:lnSpc>
              <a:spcBef>
                <a:spcPct val="65000"/>
              </a:spcBef>
              <a:spcAft>
                <a:spcPct val="0"/>
              </a:spcAft>
              <a:buSzPct val="100000"/>
              <a:buFont typeface="Times" charset="0"/>
              <a:buChar char="•"/>
            </a:pPr>
            <a:r>
              <a:rPr lang="en-US" sz="3200" b="1">
                <a:solidFill>
                  <a:srgbClr val="000000"/>
                </a:solidFill>
                <a:latin typeface="Helvetica" charset="0"/>
              </a:rPr>
              <a:t>(-1)</a:t>
            </a:r>
            <a:r>
              <a:rPr lang="en-US" sz="3200" b="1" baseline="30000">
                <a:solidFill>
                  <a:srgbClr val="000000"/>
                </a:solidFill>
                <a:latin typeface="Helvetica" charset="0"/>
              </a:rPr>
              <a:t>S</a:t>
            </a:r>
            <a:r>
              <a:rPr lang="en-US" sz="3200" b="1">
                <a:solidFill>
                  <a:srgbClr val="000000"/>
                </a:solidFill>
                <a:latin typeface="Helvetica" charset="0"/>
              </a:rPr>
              <a:t> x (1 + Significand) x 2</a:t>
            </a:r>
            <a:r>
              <a:rPr lang="en-US" sz="3200" b="1" baseline="30000">
                <a:solidFill>
                  <a:srgbClr val="000000"/>
                </a:solidFill>
                <a:latin typeface="Helvetica" charset="0"/>
              </a:rPr>
              <a:t>(Exponent-127)</a:t>
            </a:r>
            <a:endParaRPr lang="en-US" sz="3200" b="1">
              <a:solidFill>
                <a:srgbClr val="000000"/>
              </a:solidFill>
              <a:latin typeface="Helvetica" charset="0"/>
            </a:endParaRPr>
          </a:p>
          <a:p>
            <a:pPr marL="685800" lvl="1" indent="-190500" defTabSz="914400" eaLnBrk="0" fontAlgn="base" hangingPunct="0">
              <a:lnSpc>
                <a:spcPct val="85000"/>
              </a:lnSpc>
              <a:spcBef>
                <a:spcPct val="40000"/>
              </a:spcBef>
              <a:spcAft>
                <a:spcPct val="0"/>
              </a:spcAft>
              <a:buSzPct val="100000"/>
              <a:buFontTx/>
              <a:buChar char="•"/>
            </a:pPr>
            <a:r>
              <a:rPr lang="en-US" sz="2800" b="1">
                <a:solidFill>
                  <a:srgbClr val="0D407F"/>
                </a:solidFill>
                <a:latin typeface="Helvetica" charset="0"/>
                <a:ea typeface="ＭＳ Ｐゴシック" charset="-128"/>
              </a:rPr>
              <a:t>Double precision identical, except with exponent bias of 1023 (half, quad similar)</a:t>
            </a:r>
          </a:p>
        </p:txBody>
      </p:sp>
      <p:sp>
        <p:nvSpPr>
          <p:cNvPr id="2187286" name="Rectangle 22"/>
          <p:cNvSpPr>
            <a:spLocks noChangeArrowheads="1"/>
          </p:cNvSpPr>
          <p:nvPr/>
        </p:nvSpPr>
        <p:spPr bwMode="auto">
          <a:xfrm>
            <a:off x="4191000" y="381000"/>
            <a:ext cx="4800600" cy="758825"/>
          </a:xfrm>
          <a:prstGeom prst="rect">
            <a:avLst/>
          </a:prstGeom>
          <a:solidFill>
            <a:schemeClr val="bg1"/>
          </a:solidFill>
          <a:ln w="57150" cmpd="thickThin">
            <a:solidFill>
              <a:srgbClr val="800080"/>
            </a:solidFill>
            <a:miter lim="800000"/>
            <a:headEnd/>
            <a:tailEnd/>
          </a:ln>
          <a:effectLst/>
        </p:spPr>
        <p:txBody>
          <a:bodyPr>
            <a:prstTxWarp prst="textNoShape">
              <a:avLst/>
            </a:prstTxWarp>
            <a:spAutoFit/>
          </a:bodyPr>
          <a:lstStyle/>
          <a:p>
            <a:pPr defTabSz="914400" eaLnBrk="0" fontAlgn="base" hangingPunct="0">
              <a:spcBef>
                <a:spcPct val="0"/>
              </a:spcBef>
              <a:spcAft>
                <a:spcPct val="0"/>
              </a:spcAft>
            </a:pPr>
            <a:r>
              <a:rPr lang="en-US" sz="2000" b="1">
                <a:solidFill>
                  <a:srgbClr val="FC0128"/>
                </a:solidFill>
                <a:latin typeface="Helvetica" charset="0"/>
              </a:rPr>
              <a:t>Exponent tells Significand how much (2</a:t>
            </a:r>
            <a:r>
              <a:rPr lang="en-US" sz="2000" b="1" baseline="30000">
                <a:solidFill>
                  <a:srgbClr val="FC0128"/>
                </a:solidFill>
                <a:latin typeface="Helvetica" charset="0"/>
              </a:rPr>
              <a:t>i</a:t>
            </a:r>
            <a:r>
              <a:rPr lang="en-US" sz="2000" b="1">
                <a:solidFill>
                  <a:srgbClr val="FC0128"/>
                </a:solidFill>
                <a:latin typeface="Helvetica" charset="0"/>
              </a:rPr>
              <a:t>) to count by (…, 1/4, 1/2, 1, 2, …)</a:t>
            </a:r>
            <a:endParaRPr lang="en-US" sz="2000" b="1">
              <a:solidFill>
                <a:srgbClr val="063DE8"/>
              </a:solidFill>
              <a:latin typeface="Helvetica" charset="0"/>
            </a:endParaRPr>
          </a:p>
        </p:txBody>
      </p:sp>
      <p:sp>
        <p:nvSpPr>
          <p:cNvPr id="23" name="Rectangle 22"/>
          <p:cNvSpPr>
            <a:spLocks noChangeArrowheads="1"/>
          </p:cNvSpPr>
          <p:nvPr/>
        </p:nvSpPr>
        <p:spPr bwMode="auto">
          <a:xfrm>
            <a:off x="8077200" y="1219200"/>
            <a:ext cx="914400" cy="1323439"/>
          </a:xfrm>
          <a:prstGeom prst="rect">
            <a:avLst/>
          </a:prstGeom>
          <a:solidFill>
            <a:schemeClr val="bg1"/>
          </a:solidFill>
          <a:ln w="57150" cmpd="thickThin">
            <a:solidFill>
              <a:srgbClr val="800080"/>
            </a:solidFill>
            <a:miter lim="800000"/>
            <a:headEnd/>
            <a:tailEnd/>
          </a:ln>
          <a:effectLst/>
        </p:spPr>
        <p:txBody>
          <a:bodyPr wrap="square">
            <a:prstTxWarp prst="textNoShape">
              <a:avLst/>
            </a:prstTxWarp>
            <a:spAutoFit/>
          </a:bodyPr>
          <a:lstStyle/>
          <a:p>
            <a:pPr algn="ctr" defTabSz="914400" eaLnBrk="0" fontAlgn="base" hangingPunct="0">
              <a:spcBef>
                <a:spcPct val="0"/>
              </a:spcBef>
              <a:spcAft>
                <a:spcPct val="0"/>
              </a:spcAft>
            </a:pPr>
            <a:r>
              <a:rPr lang="en-US" sz="2000" b="1">
                <a:solidFill>
                  <a:srgbClr val="008000"/>
                </a:solidFill>
                <a:latin typeface="Helvetica" charset="0"/>
              </a:rPr>
              <a:t>Can store NaN, ± ∞</a:t>
            </a:r>
          </a:p>
        </p:txBody>
      </p:sp>
      <p:sp>
        <p:nvSpPr>
          <p:cNvPr id="24" name="Rectangle 23"/>
          <p:cNvSpPr/>
          <p:nvPr/>
        </p:nvSpPr>
        <p:spPr>
          <a:xfrm>
            <a:off x="0" y="-152400"/>
            <a:ext cx="9144000" cy="400110"/>
          </a:xfrm>
          <a:prstGeom prst="rect">
            <a:avLst/>
          </a:prstGeom>
          <a:solidFill>
            <a:schemeClr val="bg2"/>
          </a:solidFill>
        </p:spPr>
        <p:txBody>
          <a:bodyPr wrap="square">
            <a:spAutoFit/>
          </a:bodyPr>
          <a:lstStyle/>
          <a:p>
            <a:pPr algn="ctr" defTabSz="914400" eaLnBrk="0" fontAlgn="base" hangingPunct="0">
              <a:spcBef>
                <a:spcPct val="0"/>
              </a:spcBef>
              <a:spcAft>
                <a:spcPct val="0"/>
              </a:spcAft>
            </a:pPr>
            <a:r>
              <a:rPr lang="en-US" sz="2000" b="1">
                <a:solidFill>
                  <a:srgbClr val="FFFF00"/>
                </a:solidFill>
                <a:latin typeface="Courier"/>
                <a:cs typeface="Courier"/>
              </a:rPr>
              <a:t>www.h-schmidt.net/FloatApplet/IEEE754.html</a:t>
            </a:r>
          </a:p>
        </p:txBody>
      </p:sp>
    </p:spTree>
    <p:extLst>
      <p:ext uri="{BB962C8B-B14F-4D97-AF65-F5344CB8AC3E}">
        <p14:creationId xmlns:p14="http://schemas.microsoft.com/office/powerpoint/2010/main" val="189813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Conclusion, …</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45</a:t>
            </a:fld>
            <a:endParaRPr lang="en-US"/>
          </a:p>
        </p:txBody>
      </p:sp>
      <p:sp>
        <p:nvSpPr>
          <p:cNvPr id="7" name="Content Placeholder 2"/>
          <p:cNvSpPr txBox="1">
            <a:spLocks/>
          </p:cNvSpPr>
          <p:nvPr/>
        </p:nvSpPr>
        <p:spPr>
          <a:xfrm>
            <a:off x="444500" y="1219198"/>
            <a:ext cx="8394700" cy="5638801"/>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tab pos="1257300" algn="l"/>
                <a:tab pos="2349500" algn="ctr"/>
                <a:tab pos="3771900" algn="ctr"/>
                <a:tab pos="5029200" algn="ctr"/>
                <a:tab pos="6286500" algn="ctr"/>
                <a:tab pos="7264400" algn="ctr"/>
              </a:tabLst>
              <a:defRPr/>
            </a:pPr>
            <a:r>
              <a:rPr kumimoji="0" lang="en-US" sz="2800" b="0" i="0" u="none" strike="noStrike" kern="1200" cap="none" spc="0" normalizeH="0" baseline="0" noProof="0" dirty="0" smtClean="0">
                <a:ln>
                  <a:noFill/>
                </a:ln>
                <a:solidFill>
                  <a:schemeClr val="tx1"/>
                </a:solidFill>
                <a:effectLst/>
                <a:uLnTx/>
                <a:uFillTx/>
              </a:rPr>
              <a:t>Time (seconds/program) is measure of </a:t>
            </a:r>
            <a:r>
              <a:rPr lang="en-US" sz="2800" noProof="0" dirty="0" smtClean="0"/>
              <a:t>performance </a:t>
            </a:r>
            <a:r>
              <a:rPr kumimoji="0" lang="en-US" sz="2800" b="0" i="0" u="none" strike="noStrike" kern="1200" cap="none" spc="0" normalizeH="0" baseline="0" noProof="0" dirty="0" smtClean="0">
                <a:ln>
                  <a:noFill/>
                </a:ln>
                <a:solidFill>
                  <a:schemeClr val="tx1"/>
                </a:solidFill>
                <a:effectLst/>
                <a:uLnTx/>
                <a:uFillTx/>
              </a:rPr>
              <a:t/>
            </a:r>
            <a:br>
              <a:rPr kumimoji="0" lang="en-US" sz="2800" b="0" i="0" u="none" strike="noStrike" kern="1200" cap="none" spc="0" normalizeH="0" baseline="0" noProof="0" dirty="0" smtClean="0">
                <a:ln>
                  <a:noFill/>
                </a:ln>
                <a:solidFill>
                  <a:schemeClr val="tx1"/>
                </a:solidFill>
                <a:effectLst/>
                <a:uLnTx/>
                <a:uFillTx/>
              </a:rPr>
            </a:br>
            <a:r>
              <a:rPr kumimoji="0" lang="en-US" sz="2800" b="0" i="0" u="none" strike="noStrike" kern="1200" cap="none" spc="0" normalizeH="0" baseline="0" noProof="0" dirty="0" smtClean="0">
                <a:ln>
                  <a:noFill/>
                </a:ln>
                <a:solidFill>
                  <a:schemeClr val="tx1"/>
                </a:solidFill>
                <a:effectLst/>
                <a:uLnTx/>
                <a:uFillTx/>
              </a:rPr>
              <a:t>		 Instructions		Clock cycles		Seconds</a:t>
            </a:r>
            <a:br>
              <a:rPr kumimoji="0" lang="en-US" sz="2800" b="0" i="0" u="none" strike="noStrike" kern="1200" cap="none" spc="0" normalizeH="0" baseline="0" noProof="0" dirty="0" smtClean="0">
                <a:ln>
                  <a:noFill/>
                </a:ln>
                <a:solidFill>
                  <a:schemeClr val="tx1"/>
                </a:solidFill>
                <a:effectLst/>
                <a:uLnTx/>
                <a:uFillTx/>
              </a:rPr>
            </a:br>
            <a:r>
              <a:rPr kumimoji="0" lang="en-US" sz="2800" b="0" i="0" u="none" strike="noStrike" kern="1200" cap="none" spc="0" normalizeH="0" baseline="0" noProof="0" dirty="0" smtClean="0">
                <a:ln>
                  <a:noFill/>
                </a:ln>
                <a:solidFill>
                  <a:schemeClr val="tx1"/>
                </a:solidFill>
                <a:effectLst/>
                <a:uLnTx/>
                <a:uFillTx/>
              </a:rPr>
              <a:t>		 Program		Instruction		Clock Cycle</a:t>
            </a:r>
            <a:endParaRPr lang="en-US" sz="2800" dirty="0"/>
          </a:p>
          <a:p>
            <a:pPr marL="457200" indent="-457200">
              <a:buFont typeface="Arial"/>
              <a:buChar char="•"/>
            </a:pPr>
            <a:r>
              <a:rPr lang="en-US" sz="2800" dirty="0" smtClean="0"/>
              <a:t>Floating-point representations hold approximations of real numbers  in a finite number of bits</a:t>
            </a:r>
            <a:endParaRPr lang="en-US" sz="2800" dirty="0"/>
          </a:p>
          <a:p>
            <a:pPr marL="457200" marR="0" lvl="0" indent="-457200" algn="l" defTabSz="457200" rtl="0" eaLnBrk="1" fontAlgn="auto" latinLnBrk="0" hangingPunct="1">
              <a:lnSpc>
                <a:spcPct val="100000"/>
              </a:lnSpc>
              <a:spcBef>
                <a:spcPct val="20000"/>
              </a:spcBef>
              <a:spcAft>
                <a:spcPts val="0"/>
              </a:spcAft>
              <a:buClrTx/>
              <a:buSzTx/>
              <a:buFont typeface="Arial"/>
              <a:buChar char="•"/>
              <a:tabLst>
                <a:tab pos="1257300" algn="l"/>
                <a:tab pos="1549400" algn="l"/>
              </a:tabLst>
              <a:defRPr/>
            </a:pPr>
            <a:endParaRPr kumimoji="0" lang="en-US" sz="2800" b="0" i="0" u="none" strike="noStrike" kern="1200" cap="none" spc="0" normalizeH="0" baseline="0" noProof="0" dirty="0" smtClean="0">
              <a:ln>
                <a:noFill/>
              </a:ln>
              <a:solidFill>
                <a:schemeClr val="tx1"/>
              </a:solidFill>
              <a:effectLst/>
              <a:uLnTx/>
              <a:uFillTx/>
            </a:endParaRPr>
          </a:p>
        </p:txBody>
      </p:sp>
      <p:grpSp>
        <p:nvGrpSpPr>
          <p:cNvPr id="9" name="Group 8"/>
          <p:cNvGrpSpPr/>
          <p:nvPr/>
        </p:nvGrpSpPr>
        <p:grpSpPr>
          <a:xfrm>
            <a:off x="1463356" y="1803321"/>
            <a:ext cx="7251700" cy="610176"/>
            <a:chOff x="1485900" y="2438400"/>
            <a:chExt cx="7251700" cy="610176"/>
          </a:xfrm>
        </p:grpSpPr>
        <p:cxnSp>
          <p:nvCxnSpPr>
            <p:cNvPr id="10" name="Straight Connector 9"/>
            <p:cNvCxnSpPr/>
            <p:nvPr/>
          </p:nvCxnSpPr>
          <p:spPr>
            <a:xfrm>
              <a:off x="1981200" y="2781300"/>
              <a:ext cx="19431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8200" y="2781300"/>
              <a:ext cx="19431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6985000" y="2743200"/>
              <a:ext cx="1752600" cy="1270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91300" y="2438400"/>
              <a:ext cx="389049" cy="584776"/>
            </a:xfrm>
            <a:prstGeom prst="rect">
              <a:avLst/>
            </a:prstGeom>
            <a:noFill/>
          </p:spPr>
          <p:txBody>
            <a:bodyPr wrap="none" rtlCol="0">
              <a:spAutoFit/>
            </a:bodyPr>
            <a:lstStyle/>
            <a:p>
              <a:r>
                <a:rPr lang="en-US" sz="3200" dirty="0" smtClean="0"/>
                <a:t>×</a:t>
              </a:r>
              <a:endParaRPr lang="en-US" sz="3200" dirty="0"/>
            </a:p>
          </p:txBody>
        </p:sp>
        <p:sp>
          <p:nvSpPr>
            <p:cNvPr id="14" name="TextBox 13"/>
            <p:cNvSpPr txBox="1"/>
            <p:nvPr/>
          </p:nvSpPr>
          <p:spPr>
            <a:xfrm>
              <a:off x="4152900" y="2438400"/>
              <a:ext cx="389049" cy="584776"/>
            </a:xfrm>
            <a:prstGeom prst="rect">
              <a:avLst/>
            </a:prstGeom>
            <a:noFill/>
          </p:spPr>
          <p:txBody>
            <a:bodyPr wrap="none" rtlCol="0">
              <a:spAutoFit/>
            </a:bodyPr>
            <a:lstStyle/>
            <a:p>
              <a:r>
                <a:rPr lang="en-US" sz="3200" dirty="0" smtClean="0"/>
                <a:t>×</a:t>
              </a:r>
              <a:endParaRPr lang="en-US" sz="3200" dirty="0"/>
            </a:p>
          </p:txBody>
        </p:sp>
        <p:sp>
          <p:nvSpPr>
            <p:cNvPr id="15" name="TextBox 14"/>
            <p:cNvSpPr txBox="1"/>
            <p:nvPr/>
          </p:nvSpPr>
          <p:spPr>
            <a:xfrm>
              <a:off x="1485900" y="2463800"/>
              <a:ext cx="389049" cy="584776"/>
            </a:xfrm>
            <a:prstGeom prst="rect">
              <a:avLst/>
            </a:prstGeom>
            <a:noFill/>
          </p:spPr>
          <p:txBody>
            <a:bodyPr wrap="square" rtlCol="0">
              <a:spAutoFit/>
            </a:bodyPr>
            <a:lstStyle/>
            <a:p>
              <a:r>
                <a:rPr lang="en-US" sz="3200" dirty="0" smtClean="0"/>
                <a:t>=</a:t>
              </a:r>
              <a:endParaRPr lang="en-US" sz="32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CPU Performance</a:t>
            </a:r>
            <a:endParaRPr lang="en-US" dirty="0"/>
          </a:p>
        </p:txBody>
      </p:sp>
      <p:sp>
        <p:nvSpPr>
          <p:cNvPr id="3" name="Content Placeholder 2"/>
          <p:cNvSpPr>
            <a:spLocks noGrp="1"/>
          </p:cNvSpPr>
          <p:nvPr>
            <p:ph idx="1"/>
          </p:nvPr>
        </p:nvSpPr>
        <p:spPr>
          <a:xfrm>
            <a:off x="457200" y="1155700"/>
            <a:ext cx="8521700" cy="5346700"/>
          </a:xfrm>
        </p:spPr>
        <p:txBody>
          <a:bodyPr>
            <a:normAutofit lnSpcReduction="10000"/>
          </a:bodyPr>
          <a:lstStyle/>
          <a:p>
            <a:r>
              <a:rPr lang="en-US" dirty="0" smtClean="0"/>
              <a:t>What does it mean to say </a:t>
            </a:r>
            <a:br>
              <a:rPr lang="en-US" dirty="0" smtClean="0"/>
            </a:br>
            <a:r>
              <a:rPr lang="en-US" dirty="0" smtClean="0"/>
              <a:t>X is faster than Y?</a:t>
            </a:r>
          </a:p>
          <a:p>
            <a:r>
              <a:rPr lang="en-US" dirty="0" smtClean="0"/>
              <a:t>Ferrari vs. School Bus?</a:t>
            </a:r>
          </a:p>
          <a:p>
            <a:r>
              <a:rPr lang="en-US" dirty="0" smtClean="0"/>
              <a:t>2013 Ferrari 599 GTB  </a:t>
            </a:r>
          </a:p>
          <a:p>
            <a:pPr lvl="1"/>
            <a:r>
              <a:rPr lang="en-US" dirty="0" smtClean="0"/>
              <a:t>2 passengers, </a:t>
            </a:r>
            <a:r>
              <a:rPr lang="en-US" dirty="0" smtClean="0"/>
              <a:t>quarter mile in 10 secs</a:t>
            </a:r>
            <a:endParaRPr lang="en-US" dirty="0" smtClean="0"/>
          </a:p>
          <a:p>
            <a:r>
              <a:rPr lang="en-US" dirty="0" smtClean="0"/>
              <a:t>2013 Type D school bus</a:t>
            </a:r>
          </a:p>
          <a:p>
            <a:pPr lvl="1"/>
            <a:r>
              <a:rPr lang="en-US" dirty="0" smtClean="0"/>
              <a:t>50 passengers, </a:t>
            </a:r>
            <a:r>
              <a:rPr lang="en-US" dirty="0" smtClean="0"/>
              <a:t>quarter mile in 20 secs</a:t>
            </a:r>
            <a:endParaRPr lang="en-US" dirty="0" smtClean="0"/>
          </a:p>
          <a:p>
            <a:pPr>
              <a:buNone/>
            </a:pPr>
            <a:r>
              <a:rPr lang="en-US" sz="2800" dirty="0" smtClean="0"/>
              <a:t>	</a:t>
            </a:r>
          </a:p>
          <a:p>
            <a:r>
              <a:rPr lang="en-US" sz="2800" i="1" dirty="0" smtClean="0"/>
              <a:t>Response Time</a:t>
            </a:r>
            <a:r>
              <a:rPr lang="en-US" sz="2800" dirty="0"/>
              <a:t> </a:t>
            </a:r>
            <a:r>
              <a:rPr lang="en-US" sz="2800" dirty="0" smtClean="0"/>
              <a:t>(</a:t>
            </a:r>
            <a:r>
              <a:rPr lang="en-US" sz="2811" i="1" dirty="0" smtClean="0">
                <a:solidFill>
                  <a:srgbClr val="000000"/>
                </a:solidFill>
              </a:rPr>
              <a:t>Latency)</a:t>
            </a:r>
            <a:r>
              <a:rPr lang="en-US" sz="2800" dirty="0" smtClean="0"/>
              <a:t>: e.g., time to travel ¼ mile</a:t>
            </a:r>
          </a:p>
          <a:p>
            <a:r>
              <a:rPr lang="en-US" sz="2811" i="1" dirty="0" smtClean="0">
                <a:solidFill>
                  <a:srgbClr val="000000"/>
                </a:solidFill>
              </a:rPr>
              <a:t>Throughput</a:t>
            </a:r>
            <a:r>
              <a:rPr lang="en-US" sz="2800" dirty="0"/>
              <a:t> </a:t>
            </a:r>
            <a:r>
              <a:rPr lang="en-US" sz="2800" dirty="0" smtClean="0"/>
              <a:t>(</a:t>
            </a:r>
            <a:r>
              <a:rPr lang="en-US" sz="2811" i="1" dirty="0" smtClean="0">
                <a:solidFill>
                  <a:srgbClr val="000000"/>
                </a:solidFill>
              </a:rPr>
              <a:t>Bandwidth)</a:t>
            </a:r>
            <a:r>
              <a:rPr lang="en-US" sz="2800" dirty="0" smtClean="0"/>
              <a:t>: e.g., passenger-mi  in 1 hour</a:t>
            </a:r>
            <a:endParaRPr lang="en-US" sz="28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5</a:t>
            </a:fld>
            <a:endParaRPr lang="en-US"/>
          </a:p>
        </p:txBody>
      </p:sp>
      <p:pic>
        <p:nvPicPr>
          <p:cNvPr id="8" name="Picture 7"/>
          <p:cNvPicPr>
            <a:picLocks noChangeAspect="1"/>
          </p:cNvPicPr>
          <p:nvPr/>
        </p:nvPicPr>
        <p:blipFill>
          <a:blip r:embed="rId2"/>
          <a:stretch>
            <a:fillRect/>
          </a:stretch>
        </p:blipFill>
        <p:spPr>
          <a:xfrm>
            <a:off x="4567766" y="1787525"/>
            <a:ext cx="1579033" cy="1184275"/>
          </a:xfrm>
          <a:prstGeom prst="rect">
            <a:avLst/>
          </a:prstGeom>
        </p:spPr>
      </p:pic>
      <p:pic>
        <p:nvPicPr>
          <p:cNvPr id="9" name="Picture 8"/>
          <p:cNvPicPr>
            <a:picLocks noChangeAspect="1"/>
          </p:cNvPicPr>
          <p:nvPr/>
        </p:nvPicPr>
        <p:blipFill>
          <a:blip r:embed="rId3"/>
          <a:stretch>
            <a:fillRect/>
          </a:stretch>
        </p:blipFill>
        <p:spPr>
          <a:xfrm>
            <a:off x="6146800" y="1251066"/>
            <a:ext cx="2832100" cy="187948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Relative CPU Performance</a:t>
            </a:r>
            <a:endParaRPr lang="en-US" dirty="0"/>
          </a:p>
        </p:txBody>
      </p:sp>
      <p:sp>
        <p:nvSpPr>
          <p:cNvPr id="3" name="Content Placeholder 2"/>
          <p:cNvSpPr>
            <a:spLocks noGrp="1"/>
          </p:cNvSpPr>
          <p:nvPr>
            <p:ph idx="1"/>
          </p:nvPr>
        </p:nvSpPr>
        <p:spPr>
          <a:xfrm>
            <a:off x="293615" y="1600200"/>
            <a:ext cx="8657437" cy="4959991"/>
          </a:xfrm>
        </p:spPr>
        <p:txBody>
          <a:bodyPr>
            <a:normAutofit fontScale="92500" lnSpcReduction="20000"/>
          </a:bodyPr>
          <a:lstStyle/>
          <a:p>
            <a:r>
              <a:rPr lang="en-US" dirty="0" err="1" smtClean="0"/>
              <a:t>Performance</a:t>
            </a:r>
            <a:r>
              <a:rPr lang="en-US" baseline="-25000" dirty="0" err="1" smtClean="0"/>
              <a:t>X</a:t>
            </a:r>
            <a:r>
              <a:rPr lang="en-US" dirty="0" smtClean="0"/>
              <a:t> = 1/Program Execution </a:t>
            </a:r>
            <a:r>
              <a:rPr lang="en-US" dirty="0" err="1" smtClean="0"/>
              <a:t>Time</a:t>
            </a:r>
            <a:r>
              <a:rPr lang="en-US" baseline="-25000" dirty="0" err="1" smtClean="0"/>
              <a:t>X</a:t>
            </a:r>
            <a:endParaRPr lang="en-US" baseline="-25000" dirty="0" smtClean="0"/>
          </a:p>
          <a:p>
            <a:r>
              <a:rPr lang="en-US" dirty="0" err="1" smtClean="0"/>
              <a:t>Performance</a:t>
            </a:r>
            <a:r>
              <a:rPr lang="en-US" baseline="-25000" dirty="0" err="1" smtClean="0"/>
              <a:t>X</a:t>
            </a:r>
            <a:r>
              <a:rPr lang="en-US" dirty="0" smtClean="0"/>
              <a:t> &gt; </a:t>
            </a:r>
            <a:r>
              <a:rPr lang="en-US" dirty="0" err="1" smtClean="0"/>
              <a:t>Performance</a:t>
            </a:r>
            <a:r>
              <a:rPr lang="en-US" baseline="-25000" dirty="0" err="1" smtClean="0"/>
              <a:t>Y</a:t>
            </a:r>
            <a:r>
              <a:rPr lang="en-US" dirty="0" smtClean="0"/>
              <a:t> =&gt;</a:t>
            </a:r>
            <a:br>
              <a:rPr lang="en-US" dirty="0" smtClean="0"/>
            </a:br>
            <a:r>
              <a:rPr lang="en-US" dirty="0" smtClean="0"/>
              <a:t>1/Execution </a:t>
            </a:r>
            <a:r>
              <a:rPr lang="en-US" dirty="0" err="1" smtClean="0"/>
              <a:t>Time</a:t>
            </a:r>
            <a:r>
              <a:rPr lang="en-US" baseline="-25000" dirty="0" err="1" smtClean="0"/>
              <a:t>X</a:t>
            </a:r>
            <a:r>
              <a:rPr lang="en-US" baseline="-25000" dirty="0" smtClean="0"/>
              <a:t> </a:t>
            </a:r>
            <a:r>
              <a:rPr lang="en-US" dirty="0" smtClean="0"/>
              <a:t>&gt; 1/Execution Time</a:t>
            </a:r>
            <a:r>
              <a:rPr lang="en-US" baseline="-25000" dirty="0" smtClean="0"/>
              <a:t>y </a:t>
            </a:r>
            <a:r>
              <a:rPr lang="en-US" dirty="0" smtClean="0"/>
              <a:t>=&gt;</a:t>
            </a:r>
            <a:br>
              <a:rPr lang="en-US" dirty="0" smtClean="0"/>
            </a:br>
            <a:r>
              <a:rPr lang="en-US" dirty="0" smtClean="0"/>
              <a:t>Execution </a:t>
            </a:r>
            <a:r>
              <a:rPr lang="en-US" dirty="0" err="1" smtClean="0"/>
              <a:t>Time</a:t>
            </a:r>
            <a:r>
              <a:rPr lang="en-US" baseline="-25000" dirty="0" err="1" smtClean="0"/>
              <a:t>Y</a:t>
            </a:r>
            <a:r>
              <a:rPr lang="en-US" baseline="-25000" dirty="0" smtClean="0"/>
              <a:t> </a:t>
            </a:r>
            <a:r>
              <a:rPr lang="en-US" dirty="0" smtClean="0"/>
              <a:t>&gt; Execution </a:t>
            </a:r>
            <a:r>
              <a:rPr lang="en-US" dirty="0" err="1" smtClean="0"/>
              <a:t>Time</a:t>
            </a:r>
            <a:r>
              <a:rPr lang="en-US" baseline="-25000" dirty="0" err="1" smtClean="0"/>
              <a:t>X</a:t>
            </a:r>
            <a:endParaRPr lang="en-US" baseline="-25000" dirty="0" smtClean="0"/>
          </a:p>
          <a:p>
            <a:r>
              <a:rPr lang="en-US" dirty="0" smtClean="0"/>
              <a:t>Computer X is N times faster than Computer Y</a:t>
            </a:r>
            <a:r>
              <a:rPr lang="en-US" baseline="-25000" dirty="0" smtClean="0"/>
              <a:t/>
            </a:r>
            <a:br>
              <a:rPr lang="en-US" baseline="-25000" dirty="0" smtClean="0"/>
            </a:br>
            <a:r>
              <a:rPr lang="en-US" dirty="0" err="1" smtClean="0"/>
              <a:t>Performance</a:t>
            </a:r>
            <a:r>
              <a:rPr lang="en-US" baseline="-25000" dirty="0" err="1" smtClean="0"/>
              <a:t>X</a:t>
            </a:r>
            <a:r>
              <a:rPr lang="en-US" dirty="0" smtClean="0"/>
              <a:t> / </a:t>
            </a:r>
            <a:r>
              <a:rPr lang="en-US" dirty="0" err="1" smtClean="0"/>
              <a:t>Performance</a:t>
            </a:r>
            <a:r>
              <a:rPr lang="en-US" baseline="-25000" dirty="0" err="1" smtClean="0"/>
              <a:t>Y</a:t>
            </a:r>
            <a:r>
              <a:rPr lang="en-US" dirty="0" smtClean="0"/>
              <a:t> = N or</a:t>
            </a:r>
            <a:br>
              <a:rPr lang="en-US" dirty="0" smtClean="0"/>
            </a:br>
            <a:r>
              <a:rPr lang="en-US" dirty="0" smtClean="0"/>
              <a:t>Execution </a:t>
            </a:r>
            <a:r>
              <a:rPr lang="en-US" dirty="0" err="1" smtClean="0"/>
              <a:t>Time</a:t>
            </a:r>
            <a:r>
              <a:rPr lang="en-US" baseline="-25000" dirty="0" err="1" smtClean="0"/>
              <a:t>Y</a:t>
            </a:r>
            <a:r>
              <a:rPr lang="en-US" baseline="-25000" dirty="0" smtClean="0"/>
              <a:t> </a:t>
            </a:r>
            <a:r>
              <a:rPr lang="en-US" dirty="0" smtClean="0"/>
              <a:t>/ Execution </a:t>
            </a:r>
            <a:r>
              <a:rPr lang="en-US" dirty="0" err="1" smtClean="0"/>
              <a:t>Time</a:t>
            </a:r>
            <a:r>
              <a:rPr lang="en-US" baseline="-25000" dirty="0" err="1" smtClean="0"/>
              <a:t>X</a:t>
            </a:r>
            <a:r>
              <a:rPr lang="en-US" baseline="-25000" dirty="0" smtClean="0"/>
              <a:t> </a:t>
            </a:r>
            <a:r>
              <a:rPr lang="en-US" dirty="0" smtClean="0"/>
              <a:t>= N</a:t>
            </a:r>
          </a:p>
          <a:p>
            <a:endParaRPr lang="en-US" dirty="0" smtClean="0"/>
          </a:p>
          <a:p>
            <a:r>
              <a:rPr lang="en-US" dirty="0" smtClean="0"/>
              <a:t>Bus to Ferrari performance:</a:t>
            </a:r>
          </a:p>
          <a:p>
            <a:pPr lvl="1"/>
            <a:r>
              <a:rPr lang="en-US" dirty="0" smtClean="0"/>
              <a:t>Program: Transfer 1000 passengers for 1 mile</a:t>
            </a:r>
          </a:p>
          <a:p>
            <a:pPr lvl="1"/>
            <a:r>
              <a:rPr lang="en-US" dirty="0" smtClean="0"/>
              <a:t>Bus: 3,200 sec, Ferrari: 40,000 sec</a:t>
            </a:r>
            <a:br>
              <a:rPr lang="en-US" dirty="0" smtClean="0"/>
            </a:br>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CPU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Computers use a clock to determine when events takes place within hardware</a:t>
            </a:r>
          </a:p>
          <a:p>
            <a:r>
              <a:rPr lang="en-US" i="1" dirty="0" smtClean="0">
                <a:solidFill>
                  <a:srgbClr val="000000"/>
                </a:solidFill>
              </a:rPr>
              <a:t>Clock cycles:</a:t>
            </a:r>
            <a:r>
              <a:rPr lang="en-US" dirty="0" smtClean="0"/>
              <a:t> discrete time intervals</a:t>
            </a:r>
          </a:p>
          <a:p>
            <a:pPr lvl="1"/>
            <a:r>
              <a:rPr lang="en-US" dirty="0" smtClean="0"/>
              <a:t>aka clocks, cycles, clock periods, clock ticks </a:t>
            </a:r>
          </a:p>
          <a:p>
            <a:r>
              <a:rPr lang="en-US" i="1" dirty="0" smtClean="0">
                <a:solidFill>
                  <a:srgbClr val="000000"/>
                </a:solidFill>
              </a:rPr>
              <a:t>Clock rate </a:t>
            </a:r>
            <a:r>
              <a:rPr lang="en-US" dirty="0" smtClean="0"/>
              <a:t>or </a:t>
            </a:r>
            <a:r>
              <a:rPr lang="en-US" i="1" dirty="0" smtClean="0">
                <a:solidFill>
                  <a:srgbClr val="000000"/>
                </a:solidFill>
              </a:rPr>
              <a:t>clock frequency:</a:t>
            </a:r>
            <a:r>
              <a:rPr lang="en-US" dirty="0" smtClean="0"/>
              <a:t> clock cycles per second (inverse of clock cycle time)</a:t>
            </a:r>
          </a:p>
          <a:p>
            <a:r>
              <a:rPr lang="en-US" dirty="0" smtClean="0"/>
              <a:t>3 </a:t>
            </a:r>
            <a:r>
              <a:rPr lang="en-US" dirty="0" err="1" smtClean="0"/>
              <a:t>GigaHertz</a:t>
            </a:r>
            <a:r>
              <a:rPr lang="en-US" dirty="0" smtClean="0"/>
              <a:t> clock rate </a:t>
            </a:r>
            <a:br>
              <a:rPr lang="en-US" dirty="0" smtClean="0"/>
            </a:br>
            <a:r>
              <a:rPr lang="en-US" dirty="0" smtClean="0"/>
              <a:t>=&gt; clock cycle time = 1/(3x10</a:t>
            </a:r>
            <a:r>
              <a:rPr lang="en-US" baseline="30000" dirty="0" smtClean="0"/>
              <a:t>9</a:t>
            </a:r>
            <a:r>
              <a:rPr lang="en-US" dirty="0" smtClean="0"/>
              <a:t>) seconds </a:t>
            </a:r>
            <a:br>
              <a:rPr lang="en-US" dirty="0" smtClean="0"/>
            </a:br>
            <a:r>
              <a:rPr lang="en-US" dirty="0" smtClean="0"/>
              <a:t>      clock cycle time = 333 picoseconds (</a:t>
            </a:r>
            <a:r>
              <a:rPr lang="en-US" dirty="0" err="1" smtClean="0"/>
              <a:t>ps</a:t>
            </a:r>
            <a:r>
              <a:rPr lang="en-US" dirty="0" smtClean="0"/>
              <a:t>)</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Performance Factors</a:t>
            </a:r>
            <a:endParaRPr lang="en-US" dirty="0"/>
          </a:p>
        </p:txBody>
      </p:sp>
      <p:sp>
        <p:nvSpPr>
          <p:cNvPr id="3" name="Content Placeholder 2"/>
          <p:cNvSpPr>
            <a:spLocks noGrp="1"/>
          </p:cNvSpPr>
          <p:nvPr>
            <p:ph idx="1"/>
          </p:nvPr>
        </p:nvSpPr>
        <p:spPr>
          <a:xfrm>
            <a:off x="457200" y="1600200"/>
            <a:ext cx="8394700" cy="4525963"/>
          </a:xfrm>
        </p:spPr>
        <p:txBody>
          <a:bodyPr>
            <a:normAutofit/>
          </a:bodyPr>
          <a:lstStyle/>
          <a:p>
            <a:r>
              <a:rPr lang="en-US" dirty="0" smtClean="0"/>
              <a:t>To distinguish between processor time and I/O, </a:t>
            </a:r>
            <a:r>
              <a:rPr lang="en-US" i="1" dirty="0" smtClean="0">
                <a:solidFill>
                  <a:srgbClr val="000000"/>
                </a:solidFill>
              </a:rPr>
              <a:t>CPU time </a:t>
            </a:r>
            <a:r>
              <a:rPr lang="en-US" dirty="0" smtClean="0"/>
              <a:t>is time spent in processor</a:t>
            </a:r>
          </a:p>
          <a:p>
            <a:r>
              <a:rPr lang="en-US" sz="2800" dirty="0" smtClean="0">
                <a:latin typeface="Courier New"/>
                <a:cs typeface="Courier New"/>
              </a:rPr>
              <a:t>CPU Time/Program</a:t>
            </a:r>
            <a:br>
              <a:rPr lang="en-US" sz="2800" dirty="0" smtClean="0">
                <a:latin typeface="Courier New"/>
                <a:cs typeface="Courier New"/>
              </a:rPr>
            </a:br>
            <a:r>
              <a:rPr lang="en-US" sz="2800" dirty="0" smtClean="0">
                <a:latin typeface="Courier New"/>
                <a:cs typeface="Courier New"/>
              </a:rPr>
              <a:t>   = Clock Cycles/Program </a:t>
            </a:r>
            <a:br>
              <a:rPr lang="en-US" sz="2800" dirty="0" smtClean="0">
                <a:latin typeface="Courier New"/>
                <a:cs typeface="Courier New"/>
              </a:rPr>
            </a:br>
            <a:r>
              <a:rPr lang="en-US" sz="2800" dirty="0" smtClean="0">
                <a:latin typeface="Courier New"/>
                <a:cs typeface="Courier New"/>
              </a:rPr>
              <a:t>     </a:t>
            </a:r>
            <a:r>
              <a:rPr lang="en-US" sz="2800" dirty="0" err="1" smtClean="0">
                <a:latin typeface="Courier New"/>
                <a:cs typeface="Courier New"/>
              </a:rPr>
              <a:t>x</a:t>
            </a:r>
            <a:r>
              <a:rPr lang="en-US" sz="2800" dirty="0" smtClean="0">
                <a:latin typeface="Courier New"/>
                <a:cs typeface="Courier New"/>
              </a:rPr>
              <a:t> Clock Cycle Time</a:t>
            </a:r>
          </a:p>
          <a:p>
            <a:r>
              <a:rPr lang="en-US" dirty="0" smtClean="0"/>
              <a:t>Or </a:t>
            </a:r>
            <a:br>
              <a:rPr lang="en-US" dirty="0" smtClean="0"/>
            </a:br>
            <a:r>
              <a:rPr lang="en-US" sz="2800" dirty="0" smtClean="0">
                <a:latin typeface="Courier New"/>
                <a:cs typeface="Courier New"/>
              </a:rPr>
              <a:t>CPU Time/Program</a:t>
            </a:r>
            <a:br>
              <a:rPr lang="en-US" sz="2800" dirty="0" smtClean="0">
                <a:latin typeface="Courier New"/>
                <a:cs typeface="Courier New"/>
              </a:rPr>
            </a:br>
            <a:r>
              <a:rPr lang="en-US" sz="2800" dirty="0" smtClean="0">
                <a:latin typeface="Courier New"/>
                <a:cs typeface="Courier New"/>
              </a:rPr>
              <a:t> = Clock Cycles/Program ÷ Clock Rate</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Iron Law of Performance</a:t>
            </a:r>
            <a:br>
              <a:rPr lang="en-US" dirty="0" smtClean="0"/>
            </a:br>
            <a:r>
              <a:rPr lang="en-US" sz="2700" dirty="0" smtClean="0"/>
              <a:t>by </a:t>
            </a:r>
            <a:r>
              <a:rPr lang="en-US" sz="2700" dirty="0" err="1" smtClean="0"/>
              <a:t>Emer</a:t>
            </a:r>
            <a:r>
              <a:rPr lang="en-US" sz="2700" dirty="0" smtClean="0"/>
              <a:t> and Clark</a:t>
            </a:r>
            <a:endParaRPr lang="en-US" sz="2700" dirty="0"/>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smtClean="0"/>
              <a:t>program executes instructions</a:t>
            </a:r>
          </a:p>
          <a:p>
            <a:r>
              <a:rPr lang="en-US" dirty="0" smtClean="0">
                <a:latin typeface="Courier New"/>
                <a:cs typeface="Courier New"/>
              </a:rPr>
              <a:t>CPU Time/Program</a:t>
            </a:r>
            <a:r>
              <a:rPr lang="en-US" dirty="0" smtClean="0"/>
              <a:t/>
            </a:r>
            <a:br>
              <a:rPr lang="en-US" dirty="0" smtClean="0"/>
            </a:br>
            <a:r>
              <a:rPr lang="en-US" sz="2595" dirty="0" smtClean="0">
                <a:latin typeface="Courier New"/>
                <a:cs typeface="Courier New"/>
              </a:rPr>
              <a:t> = Clock Cycles/Program </a:t>
            </a:r>
            <a:r>
              <a:rPr lang="en-US" sz="2595" dirty="0" err="1" smtClean="0">
                <a:latin typeface="Courier New"/>
                <a:cs typeface="Courier New"/>
              </a:rPr>
              <a:t>x</a:t>
            </a:r>
            <a:r>
              <a:rPr lang="en-US" sz="2595" dirty="0" smtClean="0">
                <a:latin typeface="Courier New"/>
                <a:cs typeface="Courier New"/>
              </a:rPr>
              <a:t> Clock Cycle Time</a:t>
            </a:r>
            <a:r>
              <a:rPr lang="en-US" dirty="0" smtClean="0"/>
              <a:t/>
            </a:r>
            <a:br>
              <a:rPr lang="en-US" dirty="0" smtClean="0"/>
            </a:br>
            <a:r>
              <a:rPr lang="en-US" dirty="0" smtClean="0"/>
              <a:t>  </a:t>
            </a:r>
            <a:r>
              <a:rPr lang="en-US" sz="2595" dirty="0" smtClean="0">
                <a:latin typeface="Courier New"/>
                <a:cs typeface="Courier New"/>
              </a:rPr>
              <a:t>= Instructions/Program </a:t>
            </a:r>
            <a:br>
              <a:rPr lang="en-US" sz="2595" dirty="0" smtClean="0">
                <a:latin typeface="Courier New"/>
                <a:cs typeface="Courier New"/>
              </a:rPr>
            </a:br>
            <a:r>
              <a:rPr lang="en-US" sz="2595" dirty="0" smtClean="0">
                <a:latin typeface="Courier New"/>
                <a:cs typeface="Courier New"/>
              </a:rPr>
              <a:t>   </a:t>
            </a:r>
            <a:r>
              <a:rPr lang="en-US" sz="2595" dirty="0" err="1" smtClean="0">
                <a:latin typeface="Courier New"/>
                <a:cs typeface="Courier New"/>
              </a:rPr>
              <a:t>x</a:t>
            </a:r>
            <a:r>
              <a:rPr lang="en-US" sz="2595" dirty="0" smtClean="0">
                <a:latin typeface="Courier New"/>
                <a:cs typeface="Courier New"/>
              </a:rPr>
              <a:t> Average Clock Cycles/Instruction </a:t>
            </a:r>
            <a:br>
              <a:rPr lang="en-US" sz="2595" dirty="0" smtClean="0">
                <a:latin typeface="Courier New"/>
                <a:cs typeface="Courier New"/>
              </a:rPr>
            </a:br>
            <a:r>
              <a:rPr lang="en-US" sz="2595" dirty="0" smtClean="0">
                <a:latin typeface="Courier New"/>
                <a:cs typeface="Courier New"/>
              </a:rPr>
              <a:t>   </a:t>
            </a:r>
            <a:r>
              <a:rPr lang="en-US" sz="2595" dirty="0" err="1" smtClean="0">
                <a:latin typeface="Courier New"/>
                <a:cs typeface="Courier New"/>
              </a:rPr>
              <a:t>x</a:t>
            </a:r>
            <a:r>
              <a:rPr lang="en-US" sz="2595" dirty="0" smtClean="0">
                <a:latin typeface="Courier New"/>
                <a:cs typeface="Courier New"/>
              </a:rPr>
              <a:t> Clock Cycle Time</a:t>
            </a:r>
          </a:p>
          <a:p>
            <a:r>
              <a:rPr lang="en-US" dirty="0" smtClean="0"/>
              <a:t>1</a:t>
            </a:r>
            <a:r>
              <a:rPr lang="en-US" baseline="30000" dirty="0" smtClean="0"/>
              <a:t>st</a:t>
            </a:r>
            <a:r>
              <a:rPr lang="en-US" dirty="0" smtClean="0"/>
              <a:t> term called </a:t>
            </a:r>
            <a:r>
              <a:rPr lang="en-US" i="1" dirty="0" smtClean="0"/>
              <a:t>Instruction Count</a:t>
            </a:r>
          </a:p>
          <a:p>
            <a:r>
              <a:rPr lang="en-US" dirty="0" smtClean="0"/>
              <a:t>2</a:t>
            </a:r>
            <a:r>
              <a:rPr lang="en-US" baseline="30000" dirty="0" smtClean="0"/>
              <a:t>nd</a:t>
            </a:r>
            <a:r>
              <a:rPr lang="en-US" dirty="0" smtClean="0"/>
              <a:t> term abbreviated </a:t>
            </a:r>
            <a:r>
              <a:rPr lang="en-US" i="1" dirty="0" smtClean="0"/>
              <a:t>CPI </a:t>
            </a:r>
            <a:r>
              <a:rPr lang="en-US" dirty="0" smtClean="0"/>
              <a:t>for average </a:t>
            </a:r>
            <a:br>
              <a:rPr lang="en-US" dirty="0" smtClean="0"/>
            </a:br>
            <a:r>
              <a:rPr lang="en-US" b="1" i="1" dirty="0" smtClean="0">
                <a:latin typeface="+mj-lt"/>
                <a:cs typeface="Courier New"/>
              </a:rPr>
              <a:t>C</a:t>
            </a:r>
            <a:r>
              <a:rPr lang="en-US" i="1" dirty="0" smtClean="0">
                <a:latin typeface="+mj-lt"/>
                <a:cs typeface="Courier New"/>
              </a:rPr>
              <a:t>lock Cycles </a:t>
            </a:r>
            <a:r>
              <a:rPr lang="en-US" b="1" i="1" dirty="0" smtClean="0">
                <a:latin typeface="+mj-lt"/>
                <a:cs typeface="Courier New"/>
              </a:rPr>
              <a:t>P</a:t>
            </a:r>
            <a:r>
              <a:rPr lang="en-US" i="1" dirty="0" smtClean="0">
                <a:latin typeface="+mj-lt"/>
                <a:cs typeface="Courier New"/>
              </a:rPr>
              <a:t>er </a:t>
            </a:r>
            <a:r>
              <a:rPr lang="en-US" b="1" i="1" dirty="0" smtClean="0">
                <a:latin typeface="+mj-lt"/>
                <a:cs typeface="Courier New"/>
              </a:rPr>
              <a:t>I</a:t>
            </a:r>
            <a:r>
              <a:rPr lang="en-US" i="1" dirty="0" smtClean="0">
                <a:latin typeface="+mj-lt"/>
                <a:cs typeface="Courier New"/>
              </a:rPr>
              <a:t>nstruction </a:t>
            </a:r>
          </a:p>
          <a:p>
            <a:r>
              <a:rPr lang="en-US" dirty="0" smtClean="0"/>
              <a:t>3rd term is 1 / Clock rate</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icrosoft Office 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icrosoft Office 98">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600" b="0" i="0" u="none" strike="noStrike" cap="none" normalizeH="0" baseline="0">
            <a:ln>
              <a:noFill/>
            </a:ln>
            <a:solidFill>
              <a:schemeClr val="accent1"/>
            </a:solidFill>
            <a:effectLst/>
            <a:latin typeface="Helvetica"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600" b="0" i="0" u="none" strike="noStrike" cap="none" normalizeH="0" baseline="0">
            <a:ln>
              <a:noFill/>
            </a:ln>
            <a:solidFill>
              <a:schemeClr val="accent1"/>
            </a:solidFill>
            <a:effectLst/>
            <a:latin typeface="Helvetica"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13446</TotalTime>
  <Words>2067</Words>
  <Application>Microsoft Office PowerPoint</Application>
  <PresentationFormat>On-screen Show (4:3)</PresentationFormat>
  <Paragraphs>670</Paragraphs>
  <Slides>45</Slides>
  <Notes>31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60" baseType="lpstr">
      <vt:lpstr>ＭＳ Ｐゴシック</vt:lpstr>
      <vt:lpstr>Arial</vt:lpstr>
      <vt:lpstr>Calibri</vt:lpstr>
      <vt:lpstr>Courier</vt:lpstr>
      <vt:lpstr>Courier New</vt:lpstr>
      <vt:lpstr>Helvetica</vt:lpstr>
      <vt:lpstr>HG Mincho Light J</vt:lpstr>
      <vt:lpstr>Symbol</vt:lpstr>
      <vt:lpstr>Times</vt:lpstr>
      <vt:lpstr>Times-Roman</vt:lpstr>
      <vt:lpstr>Verdana</vt:lpstr>
      <vt:lpstr>Wingdings</vt:lpstr>
      <vt:lpstr>Office Theme</vt:lpstr>
      <vt:lpstr>Microsoft Office 98</vt:lpstr>
      <vt:lpstr>Image</vt:lpstr>
      <vt:lpstr>CS 61C:  Great Ideas in Computer Architecture Performance and Floating Point Arithmetic</vt:lpstr>
      <vt:lpstr>New-School Machine Structures (It’s a bit more complicated!)</vt:lpstr>
      <vt:lpstr>What is Performance?</vt:lpstr>
      <vt:lpstr>Cloud Performance: Why Application Latency Matters</vt:lpstr>
      <vt:lpstr>Defining CPU Performance</vt:lpstr>
      <vt:lpstr>Defining Relative CPU Performance</vt:lpstr>
      <vt:lpstr>Measuring CPU Performance</vt:lpstr>
      <vt:lpstr>CPU Performance Factors</vt:lpstr>
      <vt:lpstr>Iron Law of Performance by Emer and Clark</vt:lpstr>
      <vt:lpstr>Restating Performance Equation</vt:lpstr>
      <vt:lpstr>What Affects Each Component? A)Instruction Count, B)CPI, C)Clock Rate</vt:lpstr>
      <vt:lpstr>What Affects Each Component? Instruction Count, CPI, Clock Rate</vt:lpstr>
      <vt:lpstr>Clickers</vt:lpstr>
      <vt:lpstr>Workload and Benchmark</vt:lpstr>
      <vt:lpstr>SPEC  (System Performance Evaluation Cooperative)</vt:lpstr>
      <vt:lpstr>SPECINT2006 on AMD Barcelona</vt:lpstr>
      <vt:lpstr>Summarizing Performance …</vt:lpstr>
      <vt:lpstr>… Depends Who’s Selling</vt:lpstr>
      <vt:lpstr>Summarizing SPEC Performance</vt:lpstr>
      <vt:lpstr>Administrivia</vt:lpstr>
      <vt:lpstr>CodeBears Announcement</vt:lpstr>
      <vt:lpstr>Review of Numbers</vt:lpstr>
      <vt:lpstr>What about other numbers?</vt:lpstr>
      <vt:lpstr>Representation of Fractions</vt:lpstr>
      <vt:lpstr>Fractional Powers of 2</vt:lpstr>
      <vt:lpstr>Representation of Fractions with Fixed Pt.</vt:lpstr>
      <vt:lpstr>Representation of Fractions</vt:lpstr>
      <vt:lpstr>Scientific Notation (in Decimal)</vt:lpstr>
      <vt:lpstr>Scientific Notation (in Binary)</vt:lpstr>
      <vt:lpstr>Floating-Point Representation (1/2)</vt:lpstr>
      <vt:lpstr>Floating-Point Representation (2/2)</vt:lpstr>
      <vt:lpstr>IEEE 754 Floating-Point Standard (1/3)</vt:lpstr>
      <vt:lpstr>IEEE 754 Floating Point Standard (2/3)</vt:lpstr>
      <vt:lpstr>IEEE 754 Floating Point Standard (3/3)</vt:lpstr>
      <vt:lpstr>“Father” of the Floating point standard</vt:lpstr>
      <vt:lpstr>Clickers</vt:lpstr>
      <vt:lpstr>Representation for ± ∞</vt:lpstr>
      <vt:lpstr>Representation for 0</vt:lpstr>
      <vt:lpstr>Special Numbers</vt:lpstr>
      <vt:lpstr>Representation for Not a Number</vt:lpstr>
      <vt:lpstr>Representation for Denorms (1/2)</vt:lpstr>
      <vt:lpstr>Representation for Denorms (2/2)</vt:lpstr>
      <vt:lpstr>Special Numbers Summary</vt:lpstr>
      <vt:lpstr>Conclusion</vt:lpstr>
      <vt:lpstr>And In Conclusion, …</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Vladimir Stojanovic</cp:lastModifiedBy>
  <cp:revision>176</cp:revision>
  <cp:lastPrinted>2013-10-02T04:31:49Z</cp:lastPrinted>
  <dcterms:created xsi:type="dcterms:W3CDTF">2012-02-15T14:17:37Z</dcterms:created>
  <dcterms:modified xsi:type="dcterms:W3CDTF">2015-10-27T22:22:57Z</dcterms:modified>
</cp:coreProperties>
</file>