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3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embeddings/oleObject4.bin" ContentType="application/vnd.openxmlformats-officedocument.oleObject"/>
  <Override PartName="/ppt/notesSlides/notesSlide51.xml" ContentType="application/vnd.openxmlformats-officedocument.presentationml.notesSlide+xml"/>
  <Override PartName="/ppt/embeddings/oleObject5.bin" ContentType="application/vnd.openxmlformats-officedocument.oleObject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1"/>
  </p:notesMasterIdLst>
  <p:handoutMasterIdLst>
    <p:handoutMasterId r:id="rId92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76" r:id="rId15"/>
    <p:sldId id="691" r:id="rId16"/>
    <p:sldId id="677" r:id="rId17"/>
    <p:sldId id="684" r:id="rId18"/>
    <p:sldId id="591" r:id="rId19"/>
    <p:sldId id="592" r:id="rId20"/>
    <p:sldId id="593" r:id="rId21"/>
    <p:sldId id="594" r:id="rId22"/>
    <p:sldId id="595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601" r:id="rId31"/>
    <p:sldId id="648" r:id="rId32"/>
    <p:sldId id="686" r:id="rId33"/>
    <p:sldId id="606" r:id="rId34"/>
    <p:sldId id="607" r:id="rId35"/>
    <p:sldId id="649" r:id="rId36"/>
    <p:sldId id="687" r:id="rId37"/>
    <p:sldId id="611" r:id="rId38"/>
    <p:sldId id="612" r:id="rId39"/>
    <p:sldId id="613" r:id="rId40"/>
    <p:sldId id="615" r:id="rId41"/>
    <p:sldId id="616" r:id="rId42"/>
    <p:sldId id="617" r:id="rId43"/>
    <p:sldId id="620" r:id="rId44"/>
    <p:sldId id="621" r:id="rId45"/>
    <p:sldId id="625" r:id="rId46"/>
    <p:sldId id="626" r:id="rId47"/>
    <p:sldId id="628" r:id="rId48"/>
    <p:sldId id="689" r:id="rId49"/>
    <p:sldId id="651" r:id="rId50"/>
    <p:sldId id="650" r:id="rId51"/>
    <p:sldId id="707" r:id="rId52"/>
    <p:sldId id="708" r:id="rId53"/>
    <p:sldId id="688" r:id="rId54"/>
    <p:sldId id="659" r:id="rId55"/>
    <p:sldId id="703" r:id="rId56"/>
    <p:sldId id="661" r:id="rId57"/>
    <p:sldId id="709" r:id="rId58"/>
    <p:sldId id="704" r:id="rId59"/>
    <p:sldId id="664" r:id="rId60"/>
    <p:sldId id="668" r:id="rId61"/>
    <p:sldId id="666" r:id="rId62"/>
    <p:sldId id="667" r:id="rId63"/>
    <p:sldId id="669" r:id="rId64"/>
    <p:sldId id="705" r:id="rId65"/>
    <p:sldId id="636" r:id="rId66"/>
    <p:sldId id="644" r:id="rId67"/>
    <p:sldId id="672" r:id="rId68"/>
    <p:sldId id="693" r:id="rId69"/>
    <p:sldId id="694" r:id="rId70"/>
    <p:sldId id="695" r:id="rId71"/>
    <p:sldId id="696" r:id="rId72"/>
    <p:sldId id="614" r:id="rId73"/>
    <p:sldId id="619" r:id="rId74"/>
    <p:sldId id="697" r:id="rId75"/>
    <p:sldId id="698" r:id="rId76"/>
    <p:sldId id="699" r:id="rId77"/>
    <p:sldId id="700" r:id="rId78"/>
    <p:sldId id="701" r:id="rId79"/>
    <p:sldId id="702" r:id="rId80"/>
    <p:sldId id="627" r:id="rId81"/>
    <p:sldId id="629" r:id="rId82"/>
    <p:sldId id="630" r:id="rId83"/>
    <p:sldId id="631" r:id="rId84"/>
    <p:sldId id="632" r:id="rId85"/>
    <p:sldId id="633" r:id="rId86"/>
    <p:sldId id="652" r:id="rId87"/>
    <p:sldId id="634" r:id="rId88"/>
    <p:sldId id="635" r:id="rId89"/>
    <p:sldId id="665" r:id="rId90"/>
  </p:sldIdLst>
  <p:sldSz cx="9144000" cy="6858000" type="screen4x3"/>
  <p:notesSz cx="7302500" cy="9586913"/>
  <p:custDataLst>
    <p:tags r:id="rId9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6" autoAdjust="0"/>
    <p:restoredTop sz="94660"/>
  </p:normalViewPr>
  <p:slideViewPr>
    <p:cSldViewPr snapToObjects="1">
      <p:cViewPr varScale="1">
        <p:scale>
          <a:sx n="102" d="100"/>
          <a:sy n="102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90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tags" Target="tags/tag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8" Type="http://schemas.openxmlformats.org/officeDocument/2006/relationships/oleObject" Target="../embeddings/Microsoft_Word_97_-_2004_Document1.doc"/><Relationship Id="rId9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Microsoft_Excel_97_-_2004_Worksheet5.xls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Microsoft_Excel_97_-_2004_Worksheet6.xls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Microsoft_Excel_97_-_2004_Worksheet7.xls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Microsoft_Word_97_-_2004_Document8.doc"/><Relationship Id="rId5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Microsoft_Word_97_-_2004_Document9.doc"/><Relationship Id="rId5" Type="http://schemas.openxmlformats.org/officeDocument/2006/relationships/image" Target="../media/image18.emf"/><Relationship Id="rId6" Type="http://schemas.openxmlformats.org/officeDocument/2006/relationships/oleObject" Target="../embeddings/Microsoft_Word_97_-_2004_Document10.doc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Microsoft_Word_97_-_2004_Document11.doc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Bits, Bytes, and Integers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</a:t>
            </a:r>
            <a:r>
              <a:rPr lang="en-US" sz="2000" b="0" baseline="30000" dirty="0" smtClean="0"/>
              <a:t>nd</a:t>
            </a:r>
            <a:r>
              <a:rPr lang="en-US" sz="2000" b="0" dirty="0" smtClean="0"/>
              <a:t> and 3</a:t>
            </a:r>
            <a:r>
              <a:rPr lang="en-US" sz="2000" b="0" baseline="30000" dirty="0" smtClean="0"/>
              <a:t>rd</a:t>
            </a:r>
            <a:r>
              <a:rPr lang="en-US" sz="2000" b="0" dirty="0" smtClean="0"/>
              <a:t> Lectures,  Sep. 3 and Sep. 8,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and David R</a:t>
            </a:r>
            <a:r>
              <a:rPr lang="en-US" smtClean="0"/>
              <a:t>. O’Hallaron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Example: Representing &amp; Manipulating Sets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01000001	{ 0, 6 }</a:t>
            </a:r>
          </a:p>
          <a:p>
            <a:pPr lvl="1"/>
            <a:r>
              <a:rPr lang="en-US" dirty="0" smtClean="0"/>
              <a:t>|     Union			01111101	{ 0, 2, 3, 4, 5, 6 }</a:t>
            </a:r>
          </a:p>
          <a:p>
            <a:pPr lvl="1"/>
            <a:r>
              <a:rPr lang="en-US" dirty="0" smtClean="0"/>
              <a:t>^	    Symmetric difference	00111100	{ 2, 3, 4, 5 }</a:t>
            </a:r>
          </a:p>
          <a:p>
            <a:pPr lvl="1"/>
            <a:r>
              <a:rPr lang="en-US" dirty="0" smtClean="0"/>
              <a:t>~	    Complement		10101010	{ 1, 3, 5, 7 }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Operations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/>
              <a:t> Available in C</a:t>
            </a:r>
          </a:p>
          <a:p>
            <a:pPr marL="552450" lvl="1" eaLnBrk="1" hangingPunct="1"/>
            <a:r>
              <a:rPr lang="en-US"/>
              <a:t>Apply to any “integral” data type</a:t>
            </a: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/>
              <a:t>View arguments as bit vectors</a:t>
            </a:r>
          </a:p>
          <a:p>
            <a:pPr marL="552450" lvl="1" eaLnBrk="1" hangingPunct="1"/>
            <a:r>
              <a:rPr lang="en-US"/>
              <a:t>Arguments applied bit-wise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one </a:t>
            </a:r>
            <a:r>
              <a:rPr lang="en-US" sz="3200" dirty="0">
                <a:solidFill>
                  <a:srgbClr val="000000"/>
                </a:solidFill>
              </a:rPr>
              <a:t>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</a:t>
            </a:r>
            <a:r>
              <a:rPr lang="en-US" sz="3200" dirty="0">
                <a:solidFill>
                  <a:srgbClr val="000000"/>
                </a:solidFill>
              </a:rPr>
              <a:t>programming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</a:t>
            </a:r>
            <a:r>
              <a:rPr lang="en-US" dirty="0" smtClean="0"/>
              <a:t>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</a:t>
            </a:r>
            <a:r>
              <a:rPr lang="en-US" dirty="0" smtClean="0"/>
              <a:t>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2 bytes long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Sign Bit</a:t>
            </a:r>
          </a:p>
          <a:p>
            <a:pPr lvl="1" eaLnBrk="1" hangingPunct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 smtClean="0"/>
              <a:t>0 for nonnegative</a:t>
            </a:r>
          </a:p>
          <a:p>
            <a:pPr lvl="2" eaLnBrk="1" hangingPunct="1">
              <a:defRPr/>
            </a:pPr>
            <a:r>
              <a:rPr lang="en-US" dirty="0" smtClean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7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 smtClean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UMin</a:t>
            </a:r>
            <a:r>
              <a:rPr lang="en-US" sz="2000" b="0" dirty="0" smtClean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TMin</a:t>
            </a:r>
            <a:r>
              <a:rPr lang="en-US" sz="2000" b="0" dirty="0" smtClean="0"/>
              <a:t>	=	 –2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 smtClean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 smtClean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	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information as bits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Equivalence</a:t>
            </a:r>
          </a:p>
          <a:p>
            <a:pPr lvl="1" eaLnBrk="1" hangingPunct="1">
              <a:defRPr/>
            </a:pPr>
            <a:r>
              <a:rPr lang="en-US" dirty="0" smtClean="0"/>
              <a:t>Same encodings for nonnegative values</a:t>
            </a:r>
          </a:p>
          <a:p>
            <a:pPr eaLnBrk="1" hangingPunct="1">
              <a:defRPr/>
            </a:pPr>
            <a:r>
              <a:rPr lang="en-US" dirty="0" smtClean="0"/>
              <a:t>Uniqueness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 smtClean="0"/>
              <a:t>Each </a:t>
            </a:r>
            <a:r>
              <a:rPr lang="en-US" dirty="0" err="1" smtClean="0"/>
              <a:t>representable</a:t>
            </a:r>
            <a:r>
              <a:rPr lang="en-US" dirty="0" smtClean="0"/>
              <a:t> integer has unique bit encoding</a:t>
            </a:r>
          </a:p>
          <a:p>
            <a:pPr eaLnBrk="1" hangingPunct="1">
              <a:defRPr/>
            </a:pP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 Can Invert Mappings</a:t>
            </a:r>
          </a:p>
          <a:p>
            <a:pPr lvl="1" eaLnBrk="1" hangingPunct="1">
              <a:defRPr/>
            </a:pPr>
            <a:r>
              <a:rPr lang="en-US" dirty="0" smtClean="0"/>
              <a:t>U2B(</a:t>
            </a:r>
            <a:r>
              <a:rPr lang="en-US" b="0" i="1" dirty="0" smtClean="0"/>
              <a:t>x</a:t>
            </a:r>
            <a:r>
              <a:rPr lang="en-US" dirty="0" smtClean="0"/>
              <a:t>)  =  B2U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 smtClean="0"/>
              <a:t>T2B(</a:t>
            </a:r>
            <a:r>
              <a:rPr lang="en-US" b="0" i="1" dirty="0" smtClean="0"/>
              <a:t>x</a:t>
            </a:r>
            <a:r>
              <a:rPr lang="en-US" dirty="0" smtClean="0"/>
              <a:t>)  =  B2T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 smtClean="0"/>
              <a:t>Mappings between unsigned and two’s complement numbers: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eep bit representations and reinterpret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 smtClean="0">
                <a:latin typeface="Calibri" pitchFamily="34" charset="0"/>
                <a:sym typeface="Symbol" pitchFamily="18" charset="2"/>
              </a:rPr>
              <a:t>becomes</a:t>
            </a:r>
            <a:endParaRPr lang="en-US" b="0" i="1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2’s Comp.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Unsigned</a:t>
            </a:r>
          </a:p>
          <a:p>
            <a:pPr lvl="1" eaLnBrk="1" hangingPunct="1">
              <a:defRPr/>
            </a:pPr>
            <a:r>
              <a:rPr lang="en-US" smtClean="0"/>
              <a:t>Ordering Inversion</a:t>
            </a:r>
          </a:p>
          <a:p>
            <a:pPr lvl="1" eaLnBrk="1" hangingPunct="1">
              <a:defRPr/>
            </a:pPr>
            <a:r>
              <a:rPr lang="en-US" smtClean="0"/>
              <a:t>Negative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Big Positive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Constants</a:t>
            </a:r>
          </a:p>
          <a:p>
            <a:pPr lvl="1" eaLnBrk="1" hangingPunct="1">
              <a:defRPr/>
            </a:pPr>
            <a:r>
              <a:rPr lang="en-US" dirty="0" smtClean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 smtClean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 smtClean="0"/>
              <a:t>Casting</a:t>
            </a:r>
          </a:p>
          <a:p>
            <a:pPr lvl="1" eaLnBrk="1" hangingPunct="1">
              <a:defRPr/>
            </a:pPr>
            <a:r>
              <a:rPr lang="en-US" dirty="0" smtClean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(unsigned)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If there is a mix of unsigned and signed in single expression, 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Including comparison operations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==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&lt;=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Examples for </a:t>
            </a:r>
            <a:r>
              <a:rPr lang="en-US" i="1" dirty="0" smtClean="0"/>
              <a:t>W</a:t>
            </a:r>
            <a:r>
              <a:rPr lang="en-US" dirty="0" smtClean="0"/>
              <a:t> = 32:    </a:t>
            </a:r>
            <a:r>
              <a:rPr lang="en-US" b="1" dirty="0" smtClean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Constant</a:t>
            </a:r>
            <a:r>
              <a:rPr lang="en-US" baseline="-25000" dirty="0" smtClean="0"/>
              <a:t>1</a:t>
            </a:r>
            <a:r>
              <a:rPr lang="en-US" dirty="0" smtClean="0"/>
              <a:t>	Constant</a:t>
            </a:r>
            <a:r>
              <a:rPr lang="en-US" baseline="-25000" dirty="0" smtClean="0"/>
              <a:t>2</a:t>
            </a:r>
            <a:r>
              <a:rPr lang="en-US" dirty="0" smtClean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 smtClean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 smtClean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 2147483647 	(</a:t>
            </a:r>
            <a:r>
              <a:rPr lang="en-US" sz="2100" dirty="0" err="1" smtClean="0"/>
              <a:t>int</a:t>
            </a:r>
            <a:r>
              <a:rPr lang="en-US" sz="2100" dirty="0" smtClean="0"/>
              <a:t>) 2147483648U </a:t>
            </a:r>
            <a:r>
              <a:rPr lang="en-US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bit is 0 or 1</a:t>
            </a:r>
          </a:p>
          <a:p>
            <a:r>
              <a:rPr lang="en-US" dirty="0" smtClean="0"/>
              <a:t>By encoding/interpreting sets of bits in various ways</a:t>
            </a:r>
          </a:p>
          <a:p>
            <a:pPr lvl="1"/>
            <a:r>
              <a:rPr lang="en-US" dirty="0" smtClean="0"/>
              <a:t>Computers determine what to do (instructions)</a:t>
            </a:r>
          </a:p>
          <a:p>
            <a:pPr lvl="1"/>
            <a:r>
              <a:rPr lang="en-US" dirty="0" smtClean="0"/>
              <a:t>… and represent and manipulate numbers, sets, strings, etc…</a:t>
            </a:r>
          </a:p>
          <a:p>
            <a:r>
              <a:rPr lang="en-US" dirty="0" smtClean="0"/>
              <a:t>Why bits?  Electronic </a:t>
            </a:r>
            <a:r>
              <a:rPr lang="en-US" dirty="0"/>
              <a:t>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Task:</a:t>
            </a:r>
          </a:p>
          <a:p>
            <a:pPr lvl="1" eaLnBrk="1" hangingPunct="1">
              <a:defRPr/>
            </a:pPr>
            <a:r>
              <a:rPr lang="en-US" smtClean="0"/>
              <a:t>Given </a:t>
            </a:r>
            <a:r>
              <a:rPr lang="en-US" i="1" smtClean="0"/>
              <a:t>w</a:t>
            </a:r>
            <a:r>
              <a:rPr lang="en-US" smtClean="0"/>
              <a:t>-bit signed integer </a:t>
            </a:r>
            <a:r>
              <a:rPr lang="en-US" i="1" smtClean="0"/>
              <a:t>x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Convert it to </a:t>
            </a:r>
            <a:r>
              <a:rPr lang="en-US" i="1" smtClean="0"/>
              <a:t>w</a:t>
            </a:r>
            <a:r>
              <a:rPr lang="en-US" smtClean="0"/>
              <a:t>+</a:t>
            </a:r>
            <a:r>
              <a:rPr lang="en-US" i="1" smtClean="0"/>
              <a:t>k</a:t>
            </a:r>
            <a:r>
              <a:rPr lang="en-US" smtClean="0"/>
              <a:t>-bit integer with same value</a:t>
            </a:r>
          </a:p>
          <a:p>
            <a:pPr eaLnBrk="1" hangingPunct="1">
              <a:defRPr/>
            </a:pPr>
            <a:r>
              <a:rPr lang="en-US" smtClean="0"/>
              <a:t>Rule:</a:t>
            </a:r>
          </a:p>
          <a:p>
            <a:pPr lvl="1" eaLnBrk="1" hangingPunct="1">
              <a:defRPr/>
            </a:pPr>
            <a:r>
              <a:rPr lang="en-US" smtClean="0"/>
              <a:t>Make </a:t>
            </a:r>
            <a:r>
              <a:rPr lang="en-US" i="1" smtClean="0"/>
              <a:t>k</a:t>
            </a:r>
            <a:r>
              <a:rPr lang="en-US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smtClean="0"/>
              <a:t>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</a:t>
            </a:r>
            <a:r>
              <a:rPr lang="en-US" smtClean="0"/>
              <a:t> = 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–2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baseline="-25000" smtClean="0"/>
              <a:t>0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+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4-bit integers 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endParaRPr lang="en-US" smtClean="0"/>
          </a:p>
          <a:p>
            <a:pPr marL="635000" lvl="1" indent="-228600" eaLnBrk="1" hangingPunct="1">
              <a:defRPr/>
            </a:pPr>
            <a:r>
              <a:rPr lang="en-US" smtClean="0"/>
              <a:t>Compute true sum Add</a:t>
            </a:r>
            <a:r>
              <a:rPr lang="en-US" baseline="-25000" smtClean="0"/>
              <a:t>4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smtClean="0"/>
              <a:t> , </a:t>
            </a:r>
            <a:r>
              <a:rPr lang="en-US" i="1" smtClean="0"/>
              <a:t>v</a:t>
            </a:r>
            <a:r>
              <a:rPr lang="en-US" smtClean="0"/>
              <a:t>)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Values increase linearly with </a:t>
            </a:r>
            <a:r>
              <a:rPr lang="en-US" i="1" smtClean="0"/>
              <a:t>u</a:t>
            </a:r>
            <a:r>
              <a:rPr lang="en-US" smtClean="0"/>
              <a:t> and </a:t>
            </a:r>
            <a:r>
              <a:rPr lang="en-US" i="1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 smtClean="0"/>
              <a:t>TAdd</a:t>
            </a:r>
            <a:r>
              <a:rPr lang="en-US" dirty="0" smtClean="0"/>
              <a:t> and </a:t>
            </a:r>
            <a:r>
              <a:rPr lang="en-US" dirty="0" err="1" smtClean="0"/>
              <a:t>UAdd</a:t>
            </a:r>
            <a:r>
              <a:rPr lang="en-US" dirty="0" smtClean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r>
              <a:rPr lang="en-US" sz="1800" b="0" dirty="0" smtClean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can count in binary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</a:t>
            </a:r>
            <a:r>
              <a:rPr lang="en-US" dirty="0" smtClean="0"/>
              <a:t>2</a:t>
            </a:r>
            <a:r>
              <a:rPr lang="en-US" baseline="30000" dirty="0" smtClean="0"/>
              <a:t>13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Goal: Computing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But, exact results can be bigger than </a:t>
            </a:r>
            <a:r>
              <a:rPr lang="en-US" b="0" i="1" dirty="0" err="1" smtClean="0"/>
              <a:t>w</a:t>
            </a:r>
            <a:r>
              <a:rPr lang="en-US" b="0" i="1" dirty="0" smtClean="0"/>
              <a:t> </a:t>
            </a:r>
            <a:r>
              <a:rPr lang="en-US" dirty="0" smtClean="0"/>
              <a:t>bits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2">
              <a:defRPr/>
            </a:pPr>
            <a:r>
              <a:rPr lang="en-US" b="0" dirty="0" smtClean="0"/>
              <a:t>Result range: 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 (negative): Up to 2</a:t>
            </a:r>
            <a:r>
              <a:rPr lang="en-US" i="1" dirty="0" smtClean="0"/>
              <a:t>w</a:t>
            </a:r>
            <a:r>
              <a:rPr lang="en-US" dirty="0" smtClean="0"/>
              <a:t>-1 bits</a:t>
            </a:r>
          </a:p>
          <a:p>
            <a:pPr lvl="2">
              <a:defRPr/>
            </a:pPr>
            <a:r>
              <a:rPr lang="en-US" b="0" dirty="0" smtClean="0"/>
              <a:t>Result range</a:t>
            </a:r>
            <a:r>
              <a:rPr lang="en-US" b="0" i="1" dirty="0" smtClean="0"/>
              <a:t>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1">
              <a:defRPr/>
            </a:pPr>
            <a:r>
              <a:rPr lang="en-US" dirty="0" smtClean="0"/>
              <a:t>Two’s complement max (positive): 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smtClean="0"/>
              <a:t>TMin</a:t>
            </a:r>
            <a:r>
              <a:rPr lang="en-US" i="1" baseline="-25000" dirty="0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lvl="2">
              <a:defRPr/>
            </a:pPr>
            <a:r>
              <a:rPr lang="en-US" b="0" dirty="0" smtClean="0"/>
              <a:t>Result range: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eaLnBrk="1" hangingPunct="1">
              <a:defRPr/>
            </a:pPr>
            <a:r>
              <a:rPr lang="en-US" dirty="0" smtClean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is done in software, if needed</a:t>
            </a:r>
          </a:p>
          <a:p>
            <a:pPr lvl="2">
              <a:defRPr/>
            </a:pPr>
            <a:r>
              <a:rPr lang="en-US" dirty="0" smtClean="0"/>
              <a:t>e.g., by “arbitrary precision” arithmetic packages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smtClean="0"/>
              <a:t>UMult</a:t>
            </a:r>
            <a:r>
              <a:rPr lang="en-US" b="0" i="1" baseline="-25000" smtClean="0"/>
              <a:t>w</a:t>
            </a:r>
            <a:r>
              <a:rPr lang="en-US" b="0" smtClean="0"/>
              <a:t>(</a:t>
            </a:r>
            <a:r>
              <a:rPr lang="en-US" b="0" i="1" smtClean="0"/>
              <a:t>u</a:t>
            </a:r>
            <a:r>
              <a:rPr lang="en-US" b="0" smtClean="0"/>
              <a:t> , </a:t>
            </a:r>
            <a:r>
              <a:rPr lang="en-US" b="0" i="1" smtClean="0"/>
              <a:t>v</a:t>
            </a:r>
            <a:r>
              <a:rPr lang="en-US" b="0" smtClean="0"/>
              <a:t>)	=	</a:t>
            </a:r>
            <a:r>
              <a:rPr lang="en-US" b="0" i="1" smtClean="0"/>
              <a:t>u</a:t>
            </a:r>
            <a:r>
              <a:rPr lang="en-US" b="0" smtClean="0"/>
              <a:t>   · </a:t>
            </a:r>
            <a:r>
              <a:rPr lang="en-US" b="0" i="1" smtClean="0"/>
              <a:t>v</a:t>
            </a:r>
            <a:r>
              <a:rPr lang="en-US" b="0" smtClean="0"/>
              <a:t>  mod 2</a:t>
            </a:r>
            <a:r>
              <a:rPr lang="en-US" b="0" i="1" baseline="3000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 smtClean="0"/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Unsigned/signed: Normal addition followed by truncate,</a:t>
            </a:r>
            <a:br>
              <a:rPr lang="en-US" dirty="0" smtClean="0"/>
            </a:br>
            <a:r>
              <a:rPr lang="en-US" dirty="0" smtClean="0"/>
              <a:t>same operation on bit level</a:t>
            </a:r>
          </a:p>
          <a:p>
            <a:pPr lvl="1"/>
            <a:r>
              <a:rPr lang="en-US" dirty="0" smtClean="0"/>
              <a:t>Unsigned: addition mod 2</a:t>
            </a:r>
            <a:r>
              <a:rPr lang="en-US" baseline="30000" dirty="0" smtClean="0"/>
              <a:t>w</a:t>
            </a:r>
          </a:p>
          <a:p>
            <a:pPr lvl="2"/>
            <a:r>
              <a:rPr lang="en-US" dirty="0" smtClean="0"/>
              <a:t>Mathematical addition + possible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1"/>
            <a:r>
              <a:rPr lang="en-US" dirty="0" smtClean="0"/>
              <a:t>Signed: modified addition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  <a:p>
            <a:pPr lvl="2"/>
            <a:r>
              <a:rPr lang="en-US" dirty="0" smtClean="0"/>
              <a:t>Mathematical addition + possible addition or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Multiplication:</a:t>
            </a:r>
          </a:p>
          <a:p>
            <a:pPr lvl="1"/>
            <a:r>
              <a:rPr lang="en-US" dirty="0" smtClean="0"/>
              <a:t>Unsigned/signed: Normal multiplication followed by truncate, same operation on bit level</a:t>
            </a:r>
          </a:p>
          <a:p>
            <a:pPr lvl="1"/>
            <a:r>
              <a:rPr lang="en-US" dirty="0" smtClean="0"/>
              <a:t>Unsigned: multiplication mod 2</a:t>
            </a:r>
            <a:r>
              <a:rPr lang="en-US" baseline="30000" dirty="0" smtClean="0"/>
              <a:t>w</a:t>
            </a:r>
          </a:p>
          <a:p>
            <a:pPr lvl="1"/>
            <a:r>
              <a:rPr lang="en-US" dirty="0" smtClean="0"/>
              <a:t>Signed: modified multiplication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Don’t</a:t>
            </a:r>
            <a:r>
              <a:rPr lang="en-US" dirty="0" smtClean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 smtClean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#define DELTA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-DELTA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See Robert </a:t>
            </a:r>
            <a:r>
              <a:rPr lang="en-US" dirty="0" err="1" smtClean="0"/>
              <a:t>Seacord</a:t>
            </a:r>
            <a:r>
              <a:rPr lang="en-US" dirty="0" smtClean="0"/>
              <a:t>, </a:t>
            </a:r>
            <a:r>
              <a:rPr lang="en-US" i="1" dirty="0" smtClean="0"/>
              <a:t>Secure Coding in C and C++</a:t>
            </a:r>
          </a:p>
          <a:p>
            <a:pPr lvl="1">
              <a:defRPr/>
            </a:pPr>
            <a:r>
              <a:rPr lang="en-US" dirty="0" smtClean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 smtClean="0"/>
              <a:t>0 – 1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err="1" smtClean="0">
                <a:sym typeface="Wingdings"/>
              </a:rPr>
              <a:t>UMax</a:t>
            </a:r>
            <a:endParaRPr lang="en-US" i="1" dirty="0" smtClean="0">
              <a:sym typeface="Wingdings"/>
            </a:endParaRPr>
          </a:p>
          <a:p>
            <a:pPr>
              <a:defRPr/>
            </a:pPr>
            <a:r>
              <a:rPr lang="en-US" dirty="0" smtClean="0"/>
              <a:t>Even better</a:t>
            </a:r>
            <a:endParaRPr lang="en-US" dirty="0"/>
          </a:p>
          <a:p>
            <a:pPr lvl="2">
              <a:buNone/>
              <a:defRPr/>
            </a:pP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800" dirty="0" smtClean="0"/>
              <a:t>Data type </a:t>
            </a:r>
            <a:r>
              <a:rPr lang="en-US" sz="1800" b="1" dirty="0" err="1" smtClean="0">
                <a:latin typeface="Courier New"/>
                <a:cs typeface="Courier New"/>
              </a:rPr>
              <a:t>size_t</a:t>
            </a:r>
            <a:r>
              <a:rPr lang="en-US" sz="1800" dirty="0" smtClean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 smtClean="0"/>
              <a:t>Code will work even if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/>
              <a:t> = </a:t>
            </a:r>
            <a:r>
              <a:rPr lang="en-US" sz="1800" i="1" dirty="0" err="1" smtClean="0"/>
              <a:t>UMax</a:t>
            </a:r>
            <a:endParaRPr lang="en-US" sz="1800" i="1" dirty="0" smtClean="0"/>
          </a:p>
          <a:p>
            <a:pPr lvl="1">
              <a:defRPr/>
            </a:pPr>
            <a:r>
              <a:rPr lang="en-US" sz="1800" dirty="0" smtClean="0"/>
              <a:t>What if </a:t>
            </a:r>
            <a:r>
              <a:rPr lang="en-US" sz="1800" b="1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/>
              <a:t> is signed and &lt; 0?</a:t>
            </a:r>
            <a:endParaRPr lang="en-US" sz="1800" dirty="0"/>
          </a:p>
          <a:p>
            <a:pPr lvl="2">
              <a:buNone/>
              <a:defRPr/>
            </a:pP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</a:t>
            </a:r>
            <a:r>
              <a:rPr lang="en-US" dirty="0" smtClean="0"/>
              <a:t>255</a:t>
            </a:r>
            <a:r>
              <a:rPr lang="en-US" baseline="-6000" dirty="0" smtClean="0"/>
              <a:t>10</a:t>
            </a:r>
            <a:endParaRPr lang="en-US" dirty="0" smtClean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</a:t>
            </a:r>
            <a:r>
              <a:rPr lang="en-US" dirty="0" smtClean="0"/>
              <a:t>as</a:t>
            </a:r>
          </a:p>
          <a:p>
            <a:pPr marL="1295400" lvl="3"/>
            <a:r>
              <a:rPr lang="en-US" dirty="0" smtClean="0"/>
              <a:t>0xFA1D37B</a:t>
            </a:r>
          </a:p>
          <a:p>
            <a:pPr marL="1295400" lvl="3"/>
            <a:r>
              <a:rPr lang="en-US" dirty="0" smtClean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 smtClean="0"/>
              <a:t>Multiprecision</a:t>
            </a:r>
            <a:r>
              <a:rPr lang="en-US" dirty="0" smtClean="0"/>
              <a:t> arithmetic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 smtClean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/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Note: system </a:t>
            </a:r>
            <a:r>
              <a:rPr lang="en-US" dirty="0"/>
              <a:t>provides</a:t>
            </a:r>
            <a:r>
              <a:rPr lang="en-US" dirty="0" smtClean="0"/>
              <a:t> private address spaces to each “</a:t>
            </a:r>
            <a:r>
              <a:rPr lang="en-US" dirty="0"/>
              <a:t>process”</a:t>
            </a:r>
            <a:endParaRPr lang="en-US" dirty="0" smtClean="0"/>
          </a:p>
          <a:p>
            <a:pPr marL="438150" lvl="1"/>
            <a:r>
              <a:rPr lang="en-US" dirty="0" smtClean="0"/>
              <a:t>Think of a process as a program </a:t>
            </a:r>
            <a:r>
              <a:rPr lang="en-US" dirty="0"/>
              <a:t>being executed</a:t>
            </a:r>
            <a:endParaRPr lang="en-US" dirty="0" smtClean="0"/>
          </a:p>
          <a:p>
            <a:pPr marL="438150" lvl="1"/>
            <a:r>
              <a:rPr lang="en-US" dirty="0" smtClean="0"/>
              <a:t>So, a program </a:t>
            </a:r>
            <a:r>
              <a:rPr lang="en-US" dirty="0"/>
              <a:t>can clobber its own data, but not that of </a:t>
            </a:r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given computer has a “</a:t>
            </a:r>
            <a:r>
              <a:rPr lang="en-US" dirty="0"/>
              <a:t>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  <a:endParaRPr lang="en-US" dirty="0" smtClean="0"/>
          </a:p>
          <a:p>
            <a:pPr marL="838200" lvl="2" eaLnBrk="1" hangingPunct="1"/>
            <a:r>
              <a:rPr lang="en-US" dirty="0" smtClean="0"/>
              <a:t>and of addresses</a:t>
            </a:r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Until recently, most </a:t>
            </a:r>
            <a:r>
              <a:rPr lang="en-US" dirty="0"/>
              <a:t>machines </a:t>
            </a:r>
            <a:r>
              <a:rPr lang="en-US" dirty="0" smtClean="0"/>
              <a:t>used </a:t>
            </a:r>
            <a:r>
              <a:rPr lang="en-US" dirty="0"/>
              <a:t>32 bits (4 bytes)</a:t>
            </a:r>
            <a:r>
              <a:rPr lang="en-US" dirty="0" smtClean="0"/>
              <a:t> as word size</a:t>
            </a:r>
          </a:p>
          <a:p>
            <a:pPr marL="838200" lvl="2" eaLnBrk="1" hangingPunct="1"/>
            <a:r>
              <a:rPr lang="en-US" dirty="0"/>
              <a:t>Limits addresses to </a:t>
            </a:r>
            <a:r>
              <a:rPr lang="en-US" dirty="0" smtClean="0"/>
              <a:t>4GB (2</a:t>
            </a:r>
            <a:r>
              <a:rPr lang="en-US" baseline="30000" dirty="0" smtClean="0"/>
              <a:t>32</a:t>
            </a:r>
            <a:r>
              <a:rPr lang="en-US" dirty="0" smtClean="0"/>
              <a:t> bytes)</a:t>
            </a:r>
          </a:p>
          <a:p>
            <a:pPr marL="438150" lvl="1"/>
            <a:endParaRPr lang="en-US" dirty="0" smtClean="0"/>
          </a:p>
          <a:p>
            <a:pPr marL="438150" lvl="1"/>
            <a:r>
              <a:rPr lang="en-US" dirty="0" smtClean="0"/>
              <a:t>Increasingly, machines have 64-bit word size</a:t>
            </a:r>
          </a:p>
          <a:p>
            <a:pPr marL="838200" lvl="2" eaLnBrk="1" hangingPunct="1"/>
            <a:r>
              <a:rPr lang="en-US" dirty="0" smtClean="0"/>
              <a:t>Potentially, could have 18 </a:t>
            </a:r>
            <a:r>
              <a:rPr lang="en-US" dirty="0" smtClean="0"/>
              <a:t>EB (</a:t>
            </a:r>
            <a:r>
              <a:rPr lang="en-US" dirty="0" err="1" smtClean="0"/>
              <a:t>exabytes</a:t>
            </a:r>
            <a:r>
              <a:rPr lang="en-US" dirty="0" smtClean="0"/>
              <a:t>) of addressable memory</a:t>
            </a:r>
          </a:p>
          <a:p>
            <a:pPr marL="838200" lvl="2" eaLnBrk="1" hangingPunct="1"/>
            <a:r>
              <a:rPr lang="en-US" dirty="0" smtClean="0"/>
              <a:t>That’s 18.4 </a:t>
            </a:r>
            <a:r>
              <a:rPr lang="en-US" smtClean="0"/>
              <a:t>X </a:t>
            </a:r>
            <a:r>
              <a:rPr lang="en-US" smtClean="0"/>
              <a:t>10</a:t>
            </a:r>
            <a:r>
              <a:rPr lang="en-US" baseline="30000" smtClean="0"/>
              <a:t>18</a:t>
            </a:r>
            <a:endParaRPr lang="en-US" baseline="30000" dirty="0" smtClean="0"/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Machines still support </a:t>
            </a:r>
            <a:r>
              <a:rPr lang="en-US" dirty="0"/>
              <a:t>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So, how are the bytes </a:t>
            </a:r>
            <a:r>
              <a:rPr lang="en-US" dirty="0"/>
              <a:t>within a multi-byte word</a:t>
            </a:r>
            <a:r>
              <a:rPr lang="en-US" dirty="0" smtClean="0"/>
              <a:t> ordered </a:t>
            </a:r>
            <a:r>
              <a:rPr lang="en-US" dirty="0"/>
              <a:t>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dirty="0" smtClean="0"/>
              <a:t>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Windows</a:t>
            </a:r>
            <a:endParaRPr lang="en-US" dirty="0"/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/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</a:t>
            </a:r>
            <a:r>
              <a:rPr lang="en-US" dirty="0" smtClean="0"/>
              <a:t> value of 0x01234567</a:t>
            </a:r>
            <a:endParaRPr lang="en-US" dirty="0"/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</a:t>
            </a:r>
            <a:r>
              <a:rPr lang="en-US" dirty="0" smtClean="0"/>
              <a:t> allows treatment as a byte </a:t>
            </a:r>
            <a:r>
              <a:rPr lang="en-US" dirty="0"/>
              <a:t>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(”%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 x86-64)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</a:t>
            </a: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</a:t>
            </a:r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objects</a:t>
            </a:r>
          </a:p>
          <a:p>
            <a:pPr eaLnBrk="1" hangingPunct="1"/>
            <a:endParaRPr lang="en-US" b="0" dirty="0" smtClean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</a:t>
            </a:r>
            <a:r>
              <a:rPr 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18213</a:t>
            </a: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</a:t>
            </a:r>
            <a:r>
              <a:rPr lang="en-US" sz="2000" dirty="0" smtClean="0">
                <a:latin typeface="Courier New"/>
                <a:cs typeface="Courier New"/>
              </a:rPr>
              <a:t>y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</a:t>
            </a:r>
            <a:r>
              <a:rPr lang="en-US" sz="2000" dirty="0" smtClean="0">
                <a:latin typeface="Courier New"/>
                <a:cs typeface="Courier New"/>
              </a:rPr>
              <a:t>0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smtClean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ux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 = 0:</a:t>
            </a:r>
          </a:p>
          <a:p>
            <a:pPr lvl="1">
              <a:defRPr/>
            </a:pPr>
            <a:r>
              <a:rPr lang="en-US" dirty="0" smtClean="0"/>
              <a:t>1 = 2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Claim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1 + 1 + 2 + 4 + 8 + … + 2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  <a:r>
              <a:rPr lang="en-US" b="0" baseline="30000" dirty="0" smtClean="0">
                <a:latin typeface="Calibri" pitchFamily="34" charset="0"/>
              </a:rPr>
              <a:t>-1  </a:t>
            </a:r>
            <a:r>
              <a:rPr lang="en-US" b="0" dirty="0" smtClean="0">
                <a:latin typeface="Calibri" pitchFamily="34" charset="0"/>
              </a:rPr>
              <a:t>=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 smtClean="0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/</a:t>
            </a:r>
            <a:r>
              <a:rPr lang="en-US" sz="1600" dirty="0">
                <a:latin typeface="Courier New" pitchFamily="49" charset="0"/>
              </a:rPr>
              <a:t>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 smtClean="0"/>
              <a:t>Modular Addition Forms an </a:t>
            </a:r>
            <a:r>
              <a:rPr lang="en-US" i="1" dirty="0" err="1" smtClean="0"/>
              <a:t>Abelian</a:t>
            </a:r>
            <a:r>
              <a:rPr lang="en-US" i="1" dirty="0" smtClean="0"/>
              <a:t> Group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Closed</a:t>
            </a:r>
            <a:r>
              <a:rPr lang="en-US" dirty="0" smtClean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0)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 smtClean="0"/>
              <a:t>Every element has additive </a:t>
            </a:r>
            <a:r>
              <a:rPr lang="en-US" b="1" dirty="0" smtClean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 smtClean="0"/>
              <a:t>Let 	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  = 2</a:t>
            </a:r>
            <a:r>
              <a:rPr lang="en-US" i="1" baseline="30000" dirty="0" smtClean="0"/>
              <a:t>w</a:t>
            </a:r>
            <a:r>
              <a:rPr lang="en-US" dirty="0" smtClean="0"/>
              <a:t> – </a:t>
            </a:r>
            <a:r>
              <a:rPr lang="en-US" i="1" dirty="0" smtClean="0"/>
              <a:t>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))  =  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Isomorphic Group to </a:t>
            </a:r>
            <a:r>
              <a:rPr lang="en-US" dirty="0" err="1" smtClean="0"/>
              <a:t>unsigneds</a:t>
            </a:r>
            <a:r>
              <a:rPr lang="en-US" dirty="0" smtClean="0"/>
              <a:t> with </a:t>
            </a:r>
            <a:r>
              <a:rPr lang="en-US" dirty="0" err="1" smtClean="0"/>
              <a:t>UAdd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b="0" dirty="0" err="1" smtClean="0"/>
              <a:t>TAdd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 =  U2T(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(T2U(</a:t>
            </a:r>
            <a:r>
              <a:rPr lang="en-US" b="0" i="1" dirty="0" smtClean="0"/>
              <a:t>u</a:t>
            </a:r>
            <a:r>
              <a:rPr lang="en-US" b="0" dirty="0" smtClean="0"/>
              <a:t> ), T2U(</a:t>
            </a:r>
            <a:r>
              <a:rPr lang="en-US" b="0" i="1" dirty="0" smtClean="0"/>
              <a:t>v</a:t>
            </a:r>
            <a:r>
              <a:rPr lang="en-US" b="0" dirty="0" smtClean="0"/>
              <a:t>)))</a:t>
            </a:r>
          </a:p>
          <a:p>
            <a:pPr lvl="2" eaLnBrk="1" hangingPunct="1">
              <a:defRPr/>
            </a:pPr>
            <a:r>
              <a:rPr lang="en-US" dirty="0" smtClean="0"/>
              <a:t>Since both have identical bit patterns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Two’s Complement Under </a:t>
            </a:r>
            <a:r>
              <a:rPr lang="en-US" dirty="0" err="1" smtClean="0"/>
              <a:t>TAdd</a:t>
            </a:r>
            <a:r>
              <a:rPr lang="en-US" dirty="0" smtClean="0"/>
              <a:t> Forms a Group</a:t>
            </a:r>
          </a:p>
          <a:p>
            <a:pPr lvl="1" eaLnBrk="1" hangingPunct="1">
              <a:defRPr/>
            </a:pPr>
            <a:r>
              <a:rPr lang="en-US" dirty="0" smtClean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 smtClean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Negative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Positive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Complete Proof?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 smtClean="0"/>
              <a:t>SUN XDR library</a:t>
            </a:r>
          </a:p>
          <a:p>
            <a:pPr lvl="1"/>
            <a:r>
              <a:rPr lang="en-US" dirty="0" smtClean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if: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ele_cnt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	= 2</a:t>
            </a:r>
            <a:r>
              <a:rPr lang="en-US" baseline="30000" dirty="0" smtClean="0"/>
              <a:t>20</a:t>
            </a:r>
            <a:r>
              <a:rPr lang="en-US" dirty="0" smtClean="0"/>
              <a:t> + 1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ele_size</a:t>
            </a:r>
            <a:r>
              <a:rPr lang="en-US" dirty="0" smtClean="0"/>
              <a:t> 	= 4096 		= 2</a:t>
            </a:r>
            <a:r>
              <a:rPr lang="en-US" baseline="30000" dirty="0" smtClean="0"/>
              <a:t>12</a:t>
            </a:r>
          </a:p>
          <a:p>
            <a:pPr lvl="1" eaLnBrk="1" hangingPunct="1">
              <a:defRPr/>
            </a:pPr>
            <a:r>
              <a:rPr lang="en-US" dirty="0" smtClean="0"/>
              <a:t>Allocation	= ??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,2),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 smtClean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mul12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logical shift for unsigned</a:t>
            </a:r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smtClean="0"/>
              <a:t>Logical shift written as </a:t>
            </a:r>
            <a:r>
              <a:rPr lang="en-US" dirty="0" smtClean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Rounds wrong direction when </a:t>
            </a:r>
            <a:r>
              <a:rPr lang="en-US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arithmetic shift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err="1" smtClean="0"/>
              <a:t>Arith</a:t>
            </a:r>
            <a:r>
              <a:rPr lang="en-US" dirty="0" smtClean="0"/>
              <a:t>. shift written as </a:t>
            </a:r>
            <a:r>
              <a:rPr lang="en-US" dirty="0" smtClean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idiv8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 smtClean="0"/>
              <a:t>Addition is commutative group</a:t>
            </a:r>
          </a:p>
          <a:p>
            <a:pPr lvl="1" eaLnBrk="1" hangingPunct="1">
              <a:defRPr/>
            </a:pPr>
            <a:r>
              <a:rPr lang="en-US" dirty="0" smtClean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defRPr/>
            </a:pPr>
            <a:r>
              <a:rPr lang="en-US" dirty="0" smtClean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1)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Multiplication distributes over </a:t>
            </a:r>
            <a:r>
              <a:rPr lang="en-US" dirty="0" err="1" smtClean="0"/>
              <a:t>addtion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to ring of integers mod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endParaRPr lang="en-US" dirty="0" smtClean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+ </a:t>
            </a:r>
            <a:r>
              <a:rPr lang="en-US" i="1" dirty="0" smtClean="0"/>
              <a:t>v</a:t>
            </a:r>
            <a:r>
              <a:rPr lang="en-US" dirty="0" smtClean="0"/>
              <a:t> &gt; </a:t>
            </a:r>
            <a:r>
              <a:rPr lang="en-US" i="1" dirty="0" smtClean="0"/>
              <a:t>v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0, </a:t>
            </a:r>
            <a:r>
              <a:rPr lang="en-US" i="1" dirty="0" smtClean="0"/>
              <a:t>v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· </a:t>
            </a:r>
            <a:r>
              <a:rPr lang="en-US" i="1" dirty="0" smtClean="0"/>
              <a:t>v</a:t>
            </a:r>
            <a:r>
              <a:rPr lang="en-US" dirty="0" smtClean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 smtClean="0"/>
              <a:t>TMax</a:t>
            </a:r>
            <a:r>
              <a:rPr lang="en-US" b="0" dirty="0" smtClean="0">
                <a:latin typeface="Courier New" pitchFamily="49" charset="0"/>
              </a:rPr>
              <a:t> + 1	==	</a:t>
            </a:r>
            <a:r>
              <a:rPr lang="en-US" i="1" dirty="0" err="1" smtClean="0"/>
              <a:t>TMin</a:t>
            </a:r>
            <a:endParaRPr lang="en-US" b="0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 smtClean="0">
                <a:latin typeface="Courier New" pitchFamily="49" charset="0"/>
              </a:rPr>
              <a:t>15213 * 30426	==	-10030	</a:t>
            </a:r>
            <a:r>
              <a:rPr lang="en-US" b="0" dirty="0" smtClean="0"/>
              <a:t>(16-bit words)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14192</TotalTime>
  <Words>5277</Words>
  <Application>Microsoft Macintosh PowerPoint</Application>
  <PresentationFormat>On-screen Show (4:3)</PresentationFormat>
  <Paragraphs>1736</Paragraphs>
  <Slides>87</Slides>
  <Notes>65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template2007</vt:lpstr>
      <vt:lpstr>Title and Content</vt:lpstr>
      <vt:lpstr>Title Only</vt:lpstr>
      <vt:lpstr>Equation</vt:lpstr>
      <vt:lpstr>Document</vt:lpstr>
      <vt:lpstr>Chart</vt:lpstr>
      <vt:lpstr>Bits, Bytes, and Integers  15-213: Introduction to Computer Systems 2nd and 3rd Lectures,  Sep. 3 and Sep. 8, 2015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Dave</cp:lastModifiedBy>
  <cp:revision>115</cp:revision>
  <cp:lastPrinted>2014-08-28T06:23:39Z</cp:lastPrinted>
  <dcterms:created xsi:type="dcterms:W3CDTF">2012-09-04T17:29:26Z</dcterms:created>
  <dcterms:modified xsi:type="dcterms:W3CDTF">2015-10-27T14:50:36Z</dcterms:modified>
</cp:coreProperties>
</file>