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46"/>
  </p:notesMasterIdLst>
  <p:handoutMasterIdLst>
    <p:handoutMasterId r:id="rId47"/>
  </p:handoutMasterIdLst>
  <p:sldIdLst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300" r:id="rId41"/>
    <p:sldId id="301" r:id="rId42"/>
    <p:sldId id="302" r:id="rId43"/>
    <p:sldId id="303" r:id="rId44"/>
    <p:sldId id="277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03" d="100"/>
          <a:sy n="103" d="100"/>
        </p:scale>
        <p:origin x="-1008" y="-10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charset="0"/>
              </a:rPr>
              <a:t>Second level</a:t>
            </a:r>
          </a:p>
          <a:p>
            <a:pPr lvl="2"/>
            <a:r>
              <a:rPr lang="en-US" smtClean="0">
                <a:sym typeface="Calibri" charset="0"/>
              </a:rPr>
              <a:t>Third level</a:t>
            </a:r>
          </a:p>
          <a:p>
            <a:pPr lvl="3"/>
            <a:r>
              <a:rPr lang="en-US" smtClean="0">
                <a:sym typeface="Calibri" charset="0"/>
              </a:rPr>
              <a:t>Fourth level</a:t>
            </a:r>
          </a:p>
          <a:p>
            <a:pPr lvl="4"/>
            <a:r>
              <a:rPr lang="en-US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4319642" cy="7534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Randal E. Bryant </a:t>
            </a:r>
            <a:r>
              <a:rPr lang="en-US" sz="200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and </a:t>
            </a:r>
            <a:r>
              <a:rPr lang="en-US" sz="200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David R.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O’Hallaron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b="0" dirty="0" smtClean="0"/>
              <a:t> Lecture, Sep. 10, 2015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Precision options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77565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49278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9120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“Normalized” </a:t>
            </a:r>
            <a:r>
              <a:rPr lang="en-US" dirty="0"/>
              <a:t>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When: </a:t>
            </a:r>
            <a:r>
              <a:rPr lang="en-US" dirty="0"/>
              <a:t>exp ≠ 000…0 and exp ≠ 111…1</a:t>
            </a:r>
          </a:p>
          <a:p>
            <a:endParaRPr lang="en-US" dirty="0"/>
          </a:p>
          <a:p>
            <a:r>
              <a:rPr lang="en-US" dirty="0"/>
              <a:t>Exponent coded as</a:t>
            </a:r>
            <a:r>
              <a:rPr lang="en-US" dirty="0" smtClean="0"/>
              <a:t> a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 smtClean="0"/>
              <a:t> </a:t>
            </a:r>
            <a:r>
              <a:rPr lang="en-US" dirty="0"/>
              <a:t>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</a:t>
            </a:r>
            <a:r>
              <a:rPr lang="en-US" dirty="0" smtClean="0"/>
              <a:t>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=000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=111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 smtClean="0"/>
              <a:t> 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</a:t>
            </a:r>
            <a:r>
              <a:rPr lang="en-US" sz="1800" dirty="0">
                <a:latin typeface="Courier New"/>
                <a:cs typeface="Courier New"/>
              </a:rPr>
              <a:t>f</a:t>
            </a:r>
            <a:r>
              <a:rPr lang="en-US" sz="1800" dirty="0" smtClean="0">
                <a:latin typeface="Courier New"/>
                <a:cs typeface="Courier New"/>
              </a:rPr>
              <a:t>loat </a:t>
            </a:r>
            <a:r>
              <a:rPr lang="en-US" sz="1800" dirty="0">
                <a:latin typeface="Courier New"/>
                <a:cs typeface="Courier New"/>
              </a:rPr>
              <a:t>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Result: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</a:t>
            </a:r>
            <a:r>
              <a:rPr lang="en-US" dirty="0" smtClean="0"/>
              <a:t>1 – Bias (</a:t>
            </a:r>
            <a:r>
              <a:rPr lang="en-US" dirty="0"/>
              <a:t>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</a:t>
            </a:r>
            <a:r>
              <a:rPr lang="en-US" dirty="0" smtClean="0"/>
              <a:t> closest </a:t>
            </a:r>
            <a:r>
              <a:rPr lang="en-US" dirty="0"/>
              <a:t>to 0.0</a:t>
            </a:r>
            <a:endParaRPr lang="en-US" dirty="0" smtClean="0"/>
          </a:p>
          <a:p>
            <a:pPr marL="838200" lvl="2"/>
            <a:r>
              <a:rPr lang="en-US" dirty="0" err="1" smtClean="0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Represents value </a:t>
            </a:r>
            <a:r>
              <a:rPr lang="en-US" sz="2400" dirty="0" smtClean="0">
                <a:sym typeface="Symbol"/>
              </a:rPr>
              <a:t></a:t>
            </a:r>
            <a:r>
              <a:rPr lang="en-US" dirty="0" smtClean="0"/>
              <a:t> </a:t>
            </a:r>
            <a:r>
              <a:rPr lang="en-US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Worksheet" r:id="rId4" imgW="7848600" imgH="952500" progId="Excel.Sheet.8">
                  <p:embed/>
                </p:oleObj>
              </mc:Choice>
              <mc:Fallback>
                <p:oleObj name="Worksheet" r:id="rId4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Background: Fractional binary numbers</a:t>
            </a:r>
          </a:p>
          <a:p>
            <a:r>
              <a:rPr lang="en-US" smtClean="0"/>
              <a:t>IEEE floating point standard: Definition</a:t>
            </a:r>
          </a:p>
          <a:p>
            <a:r>
              <a:rPr lang="en-US" smtClean="0"/>
              <a:t>Example and properties</a:t>
            </a:r>
          </a:p>
          <a:p>
            <a:r>
              <a:rPr lang="en-US" smtClean="0"/>
              <a:t>Rounding, addition, multiplication</a:t>
            </a:r>
          </a:p>
          <a:p>
            <a:r>
              <a:rPr lang="en-US" smtClean="0"/>
              <a:t>Floating point in C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Worksheet" r:id="rId4" imgW="7848600" imgH="965200" progId="Excel.Sheet.8">
                  <p:embed/>
                </p:oleObj>
              </mc:Choice>
              <mc:Fallback>
                <p:oleObj name="Worksheet" r:id="rId4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</a:t>
            </a:r>
            <a:r>
              <a:rPr lang="en-US" dirty="0" smtClean="0"/>
              <a:t> </a:t>
            </a:r>
            <a:r>
              <a:rPr lang="en-US" smtClean="0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</a:t>
            </a:r>
            <a:r>
              <a:rPr lang="en-US" dirty="0" smtClean="0"/>
              <a:t>Decimal </a:t>
            </a:r>
            <a:r>
              <a:rPr lang="en-US" dirty="0"/>
              <a:t>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(Less than half way)</a:t>
            </a:r>
          </a:p>
          <a:p>
            <a:pPr marL="838200" lvl="2"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(Greater than half way)</a:t>
            </a:r>
          </a:p>
          <a:p>
            <a:pPr marL="838200" lvl="2"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(Half way—round up)</a:t>
            </a:r>
          </a:p>
          <a:p>
            <a:pPr marL="838200" lvl="2"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(Half way—round down)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binary points lined up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those of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Closed under addition?			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may generate infinity or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Commutative? </a:t>
            </a:r>
          </a:p>
          <a:p>
            <a:pPr lvl="1"/>
            <a:r>
              <a:rPr lang="en-US" dirty="0" smtClean="0"/>
              <a:t>Associative?</a:t>
            </a:r>
          </a:p>
          <a:p>
            <a:pPr lvl="2"/>
            <a:r>
              <a:rPr lang="en-US" dirty="0" smtClean="0"/>
              <a:t>Overflow and inexactness of rounding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 smtClean="0"/>
              <a:t>0 is additive identity? </a:t>
            </a:r>
          </a:p>
          <a:p>
            <a:pPr lvl="1"/>
            <a:r>
              <a:rPr lang="en-US" dirty="0" smtClean="0"/>
              <a:t>Every element has additive inverse?</a:t>
            </a:r>
          </a:p>
          <a:p>
            <a:pPr lvl="2"/>
            <a:r>
              <a:rPr lang="en-US" dirty="0" smtClean="0"/>
              <a:t>Yes, except for infinities &amp; </a:t>
            </a:r>
            <a:r>
              <a:rPr lang="en-US" dirty="0" err="1" smtClean="0"/>
              <a:t>NaNs</a:t>
            </a:r>
            <a:endParaRPr lang="en-US" dirty="0" smtClean="0"/>
          </a:p>
          <a:p>
            <a:r>
              <a:rPr lang="en-US" dirty="0" smtClean="0"/>
              <a:t>Monotonicity</a:t>
            </a:r>
          </a:p>
          <a:p>
            <a:pPr lvl="1"/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≥ </a:t>
            </a:r>
            <a:r>
              <a:rPr lang="en-US" dirty="0" smtClean="0">
                <a:sym typeface="Calibri Italic" charset="0"/>
              </a:rPr>
              <a:t>b</a:t>
            </a:r>
            <a:r>
              <a:rPr lang="en-US" dirty="0" smtClean="0"/>
              <a:t> ⇒ </a:t>
            </a:r>
            <a:r>
              <a:rPr lang="en-US" dirty="0" err="1" smtClean="0">
                <a:sym typeface="Calibri Italic" charset="0"/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 ≥ </a:t>
            </a:r>
            <a:r>
              <a:rPr lang="en-US" dirty="0" err="1" smtClean="0">
                <a:sym typeface="Calibri Italic" charset="0"/>
              </a:rPr>
              <a:t>b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Except for infinities &amp; </a:t>
            </a:r>
            <a:r>
              <a:rPr lang="en-US" dirty="0" err="1" smtClean="0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343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724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/>
              <a:t>Ex: </a:t>
            </a:r>
            <a:r>
              <a:rPr lang="en-US" dirty="0" smtClean="0">
                <a:latin typeface="Courier New"/>
              </a:rPr>
              <a:t>(1e20*1e20)*1e-20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1e20*(1e20*1e-20)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>
                <a:latin typeface="Courier New"/>
                <a:cs typeface="Courier New"/>
              </a:rPr>
              <a:t>1e20*(1e20-1e20)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1e20*1e20 – 1e20*1e20 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 smtClean="0"/>
              <a:t>Monotonicity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 smtClean="0"/>
              <a:t> Casting </a:t>
            </a:r>
            <a:r>
              <a:rPr lang="en-US" dirty="0"/>
              <a:t>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(double)(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Additional </a:t>
            </a:r>
            <a:r>
              <a:rPr lang="en-US" dirty="0"/>
              <a:t>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 smtClean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right 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 smtClean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  <a:endParaRPr lang="en-US" dirty="0" smtClean="0"/>
          </a:p>
          <a:p>
            <a:pPr lvl="4">
              <a:tabLst>
                <a:tab pos="1828800" algn="l"/>
              </a:tabLst>
            </a:pPr>
            <a:endParaRPr lang="en-US" sz="200" dirty="0" smtClean="0"/>
          </a:p>
          <a:p>
            <a:pPr lvl="1">
              <a:tabLst>
                <a:tab pos="1828800" algn="l"/>
              </a:tabLst>
            </a:pPr>
            <a:r>
              <a:rPr lang="en-US" dirty="0" smtClean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1/10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 smtClean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 smtClean="0"/>
          </a:p>
          <a:p>
            <a:pPr>
              <a:tabLst>
                <a:tab pos="1828800" algn="l"/>
              </a:tabLst>
            </a:pPr>
            <a:r>
              <a:rPr lang="en-US" dirty="0" smtClean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Just one setting of binary point within the </a:t>
            </a:r>
            <a:r>
              <a:rPr lang="en-US" i="1" dirty="0" smtClean="0"/>
              <a:t>w </a:t>
            </a:r>
            <a:r>
              <a:rPr lang="en-US" dirty="0" smtClean="0"/>
              <a:t>bits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Limited range of numbers (very small values?  very large?)</a:t>
            </a:r>
            <a:endParaRPr lang="en-US" dirty="0" smtClean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Pages>0</Pages>
  <Words>1879</Words>
  <Characters>0</Characters>
  <Application>Microsoft Macintosh PowerPoint</Application>
  <PresentationFormat>On-screen Show (4:3)</PresentationFormat>
  <Lines>0</Lines>
  <Paragraphs>577</Paragraphs>
  <Slides>40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Title Slide</vt:lpstr>
      <vt:lpstr>Title and Content</vt:lpstr>
      <vt:lpstr>Title and Content: Build</vt:lpstr>
      <vt:lpstr>Title Only</vt:lpstr>
      <vt:lpstr>template2007</vt:lpstr>
      <vt:lpstr>Worksheet</vt:lpstr>
      <vt:lpstr>Floating Point  15-213: Introduction to Computer Systems 4th Lecture, Sep. 10, 2015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“Normalized” Values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Rounding</vt:lpstr>
      <vt:lpstr>Postnormalize</vt:lpstr>
      <vt:lpstr>Interesting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Dave</cp:lastModifiedBy>
  <cp:revision>54</cp:revision>
  <cp:lastPrinted>2012-09-05T04:08:39Z</cp:lastPrinted>
  <dcterms:created xsi:type="dcterms:W3CDTF">2012-09-06T15:16:51Z</dcterms:created>
  <dcterms:modified xsi:type="dcterms:W3CDTF">2015-08-17T16:01:45Z</dcterms:modified>
</cp:coreProperties>
</file>