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1144" r:id="rId2"/>
    <p:sldId id="1145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6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160" r:id="rId31"/>
    <p:sldId id="1043" r:id="rId32"/>
    <p:sldId id="1054" r:id="rId33"/>
    <p:sldId id="1055" r:id="rId34"/>
    <p:sldId id="1056" r:id="rId35"/>
    <p:sldId id="1057" r:id="rId36"/>
    <p:sldId id="1058" r:id="rId37"/>
    <p:sldId id="1059" r:id="rId38"/>
    <p:sldId id="1060" r:id="rId39"/>
    <p:sldId id="1061" r:id="rId40"/>
    <p:sldId id="1062" r:id="rId41"/>
    <p:sldId id="1063" r:id="rId42"/>
    <p:sldId id="1064" r:id="rId43"/>
    <p:sldId id="1065" r:id="rId44"/>
    <p:sldId id="1155" r:id="rId45"/>
    <p:sldId id="1158" r:id="rId46"/>
    <p:sldId id="1162" r:id="rId47"/>
    <p:sldId id="1163" r:id="rId48"/>
    <p:sldId id="1159" r:id="rId49"/>
    <p:sldId id="1076" r:id="rId50"/>
    <p:sldId id="1161" r:id="rId51"/>
    <p:sldId id="1077" r:id="rId52"/>
    <p:sldId id="1078" r:id="rId53"/>
    <p:sldId id="1079" r:id="rId54"/>
    <p:sldId id="1080" r:id="rId55"/>
    <p:sldId id="1081" r:id="rId56"/>
    <p:sldId id="1086" r:id="rId57"/>
  </p:sldIdLst>
  <p:sldSz cx="9144000" cy="6858000" type="screen4x3"/>
  <p:notesSz cx="7302500" cy="9586913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FF"/>
    <a:srgbClr val="D4EEFF"/>
    <a:srgbClr val="CBDBFF"/>
    <a:srgbClr val="D5F1CF"/>
    <a:srgbClr val="F1C7C7"/>
    <a:srgbClr val="F6F5BD"/>
    <a:srgbClr val="990000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109" d="100"/>
          <a:sy n="109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tags" Target="tags/tag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30.94573999999992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0.0731070496083551"/>
          <c:w val="0.829236739974127"/>
          <c:h val="0.718015665796345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0.0</c:v>
                </c:pt>
                <c:pt idx="1">
                  <c:v>0.38248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6.113887999999989</c:v>
                </c:pt>
                <c:pt idx="5">
                  <c:v>9.552553</c:v>
                </c:pt>
                <c:pt idx="6">
                  <c:v>13.75432</c:v>
                </c:pt>
                <c:pt idx="7">
                  <c:v>18.721092</c:v>
                </c:pt>
                <c:pt idx="8">
                  <c:v>24.451184</c:v>
                </c:pt>
                <c:pt idx="9">
                  <c:v>30.9457399999999</c:v>
                </c:pt>
                <c:pt idx="10">
                  <c:v>38.204385</c:v>
                </c:pt>
                <c:pt idx="11">
                  <c:v>46.226628</c:v>
                </c:pt>
                <c:pt idx="12">
                  <c:v>55.013938</c:v>
                </c:pt>
                <c:pt idx="13">
                  <c:v>64.564981</c:v>
                </c:pt>
                <c:pt idx="14">
                  <c:v>74.879955</c:v>
                </c:pt>
                <c:pt idx="15">
                  <c:v>85.968008</c:v>
                </c:pt>
                <c:pt idx="16">
                  <c:v>97.80949799999998</c:v>
                </c:pt>
                <c:pt idx="17">
                  <c:v>110.416061</c:v>
                </c:pt>
                <c:pt idx="18">
                  <c:v>123.796529</c:v>
                </c:pt>
                <c:pt idx="19">
                  <c:v>137.936898</c:v>
                </c:pt>
                <c:pt idx="20">
                  <c:v>152.830521</c:v>
                </c:pt>
                <c:pt idx="21">
                  <c:v>168.485971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0.0</c:v>
                </c:pt>
                <c:pt idx="1">
                  <c:v>20000.0</c:v>
                </c:pt>
                <c:pt idx="2">
                  <c:v>40000.0</c:v>
                </c:pt>
                <c:pt idx="3">
                  <c:v>60000.0</c:v>
                </c:pt>
                <c:pt idx="4">
                  <c:v>80000.0</c:v>
                </c:pt>
                <c:pt idx="5">
                  <c:v>100000.0</c:v>
                </c:pt>
                <c:pt idx="6">
                  <c:v>120000.0</c:v>
                </c:pt>
                <c:pt idx="7">
                  <c:v>140000.0</c:v>
                </c:pt>
                <c:pt idx="8">
                  <c:v>160000.0</c:v>
                </c:pt>
                <c:pt idx="9">
                  <c:v>180000.0</c:v>
                </c:pt>
                <c:pt idx="10">
                  <c:v>200000.0</c:v>
                </c:pt>
                <c:pt idx="11">
                  <c:v>220000.0</c:v>
                </c:pt>
                <c:pt idx="12">
                  <c:v>240000.0</c:v>
                </c:pt>
                <c:pt idx="13">
                  <c:v>260000.0</c:v>
                </c:pt>
                <c:pt idx="14">
                  <c:v>280000.0</c:v>
                </c:pt>
                <c:pt idx="15">
                  <c:v>300000.0</c:v>
                </c:pt>
                <c:pt idx="16">
                  <c:v>320000.0</c:v>
                </c:pt>
                <c:pt idx="17">
                  <c:v>340000.0</c:v>
                </c:pt>
                <c:pt idx="18">
                  <c:v>360000.0</c:v>
                </c:pt>
                <c:pt idx="19">
                  <c:v>380000.0</c:v>
                </c:pt>
                <c:pt idx="20">
                  <c:v>400000.0</c:v>
                </c:pt>
                <c:pt idx="21">
                  <c:v>420000.0</c:v>
                </c:pt>
                <c:pt idx="22">
                  <c:v>440000.0</c:v>
                </c:pt>
                <c:pt idx="23">
                  <c:v>460000.0</c:v>
                </c:pt>
                <c:pt idx="24">
                  <c:v>480000.0</c:v>
                </c:pt>
                <c:pt idx="25">
                  <c:v>500000.0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0.0</c:v>
                </c:pt>
                <c:pt idx="1">
                  <c:v>3.8E-5</c:v>
                </c:pt>
                <c:pt idx="2">
                  <c:v>7.7E-5</c:v>
                </c:pt>
                <c:pt idx="3">
                  <c:v>0.000115</c:v>
                </c:pt>
                <c:pt idx="4">
                  <c:v>0.000153</c:v>
                </c:pt>
                <c:pt idx="5">
                  <c:v>0.000191</c:v>
                </c:pt>
                <c:pt idx="6">
                  <c:v>0.000229</c:v>
                </c:pt>
                <c:pt idx="7">
                  <c:v>0.000267</c:v>
                </c:pt>
                <c:pt idx="8">
                  <c:v>0.000306</c:v>
                </c:pt>
                <c:pt idx="9">
                  <c:v>0.000344</c:v>
                </c:pt>
                <c:pt idx="10">
                  <c:v>0.000382</c:v>
                </c:pt>
                <c:pt idx="11">
                  <c:v>0.00042</c:v>
                </c:pt>
                <c:pt idx="12">
                  <c:v>0.000458</c:v>
                </c:pt>
                <c:pt idx="13">
                  <c:v>0.000497</c:v>
                </c:pt>
                <c:pt idx="14">
                  <c:v>0.000535</c:v>
                </c:pt>
                <c:pt idx="15">
                  <c:v>0.000573</c:v>
                </c:pt>
                <c:pt idx="16">
                  <c:v>0.000611</c:v>
                </c:pt>
                <c:pt idx="17">
                  <c:v>0.000649</c:v>
                </c:pt>
                <c:pt idx="18">
                  <c:v>0.000687</c:v>
                </c:pt>
                <c:pt idx="19">
                  <c:v>0.000726</c:v>
                </c:pt>
                <c:pt idx="20">
                  <c:v>0.000764</c:v>
                </c:pt>
                <c:pt idx="21">
                  <c:v>0.000802</c:v>
                </c:pt>
                <c:pt idx="22">
                  <c:v>0.00084</c:v>
                </c:pt>
                <c:pt idx="23">
                  <c:v>0.000878</c:v>
                </c:pt>
                <c:pt idx="24">
                  <c:v>0.000917</c:v>
                </c:pt>
                <c:pt idx="25">
                  <c:v>0.000955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.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"/>
              <c:y val="0.88511749347258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.0206985769728331"/>
              <c:y val="0.2872062663185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0.0633804269834465"/>
          <c:w val="0.817589576547231"/>
          <c:h val="0.76995481668779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1188.6</c:v>
                </c:pt>
                <c:pt idx="4">
                  <c:v>1218.0</c:v>
                </c:pt>
                <c:pt idx="5">
                  <c:v>2131.5</c:v>
                </c:pt>
                <c:pt idx="6">
                  <c:v>1247.4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2058.0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2107.43</c:v>
                </c:pt>
                <c:pt idx="2">
                  <c:v>1449.43</c:v>
                </c:pt>
                <c:pt idx="3">
                  <c:v>1188.03</c:v>
                </c:pt>
                <c:pt idx="4">
                  <c:v>1224.09</c:v>
                </c:pt>
                <c:pt idx="5">
                  <c:v>2134.47</c:v>
                </c:pt>
                <c:pt idx="6">
                  <c:v>1242.12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</c:v>
                </c:pt>
                <c:pt idx="11">
                  <c:v>1467.9</c:v>
                </c:pt>
                <c:pt idx="12">
                  <c:v>1209.6</c:v>
                </c:pt>
                <c:pt idx="13">
                  <c:v>1253.7</c:v>
                </c:pt>
                <c:pt idx="14">
                  <c:v>936.6</c:v>
                </c:pt>
                <c:pt idx="15">
                  <c:v>1173.9</c:v>
                </c:pt>
                <c:pt idx="16">
                  <c:v>1352.4</c:v>
                </c:pt>
                <c:pt idx="17">
                  <c:v>1150.8</c:v>
                </c:pt>
                <c:pt idx="18">
                  <c:v>1029.0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</c:v>
                </c:pt>
                <c:pt idx="27">
                  <c:v>987.0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1211.62</c:v>
                </c:pt>
                <c:pt idx="13">
                  <c:v>1247.79</c:v>
                </c:pt>
                <c:pt idx="14">
                  <c:v>934.3199999999994</c:v>
                </c:pt>
                <c:pt idx="15">
                  <c:v>1175.45</c:v>
                </c:pt>
                <c:pt idx="16">
                  <c:v>1350.27</c:v>
                </c:pt>
                <c:pt idx="17">
                  <c:v>1157.36</c:v>
                </c:pt>
                <c:pt idx="18">
                  <c:v>1030.77</c:v>
                </c:pt>
                <c:pt idx="19">
                  <c:v>1464.8</c:v>
                </c:pt>
                <c:pt idx="20">
                  <c:v>1507.0</c:v>
                </c:pt>
                <c:pt idx="21">
                  <c:v>1042.82</c:v>
                </c:pt>
                <c:pt idx="22">
                  <c:v>1217.64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723.3299999999994</c:v>
                </c:pt>
                <c:pt idx="29">
                  <c:v>1416.58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.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"/>
              <c:y val="0.9084526758098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0.0260586319218241"/>
              <c:y val="0.3896723472946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Program Optimization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Procedure to Convert String to Lower Case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Blocker #1: Procedure Calls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 smtClean="0"/>
              <a:t>Time quadruples when double string length</a:t>
            </a:r>
          </a:p>
          <a:p>
            <a:pPr lvl="1" eaLnBrk="1" hangingPunct="1"/>
            <a:r>
              <a:rPr lang="en-US" smtClean="0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1800" smtClean="0">
                <a:latin typeface="Courier New" pitchFamily="49" charset="0"/>
              </a:rPr>
              <a:t>strlen</a:t>
            </a:r>
            <a:r>
              <a:rPr lang="en-US" sz="1800" smtClean="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smtClean="0"/>
              <a:t>Overall O(N</a:t>
            </a:r>
            <a:r>
              <a:rPr lang="en-US" sz="1800" baseline="30000" smtClean="0"/>
              <a:t>2</a:t>
            </a:r>
            <a:r>
              <a:rPr lang="en-US" sz="1800" smtClean="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 smtClean="0"/>
              <a:t>Move call to </a:t>
            </a:r>
            <a:r>
              <a:rPr lang="en-US" dirty="0" err="1" smtClean="0">
                <a:latin typeface="Courier New" pitchFamily="49" charset="0"/>
              </a:rPr>
              <a:t>strlen</a:t>
            </a:r>
            <a:r>
              <a:rPr lang="en-US" dirty="0" smtClean="0"/>
              <a:t> outside of loop</a:t>
            </a:r>
          </a:p>
          <a:p>
            <a:pPr lvl="1" eaLnBrk="1" hangingPunct="1"/>
            <a:r>
              <a:rPr lang="en-US" dirty="0" smtClean="0"/>
              <a:t>Since result does not change from one iteration to another</a:t>
            </a:r>
          </a:p>
          <a:p>
            <a:pPr lvl="1" eaLnBrk="1" hangingPunct="1"/>
            <a:r>
              <a:rPr lang="en-US" dirty="0" smtClean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lower(char </a:t>
            </a:r>
            <a:r>
              <a:rPr lang="en-US" sz="1800" dirty="0">
                <a:latin typeface="Courier New" pitchFamily="49" charset="0"/>
              </a:rPr>
              <a:t>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 smtClean="0"/>
              <a:t>Time doubles when double string length</a:t>
            </a:r>
          </a:p>
          <a:p>
            <a:pPr lvl="1" eaLnBrk="1" hangingPunct="1"/>
            <a:r>
              <a:rPr lang="en-US" smtClean="0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 smtClean="0"/>
              <a:t>Why couldn’t compiler move </a:t>
            </a:r>
            <a:r>
              <a:rPr lang="en-US" sz="2000" dirty="0" err="1" smtClean="0">
                <a:latin typeface="Courier New" pitchFamily="49" charset="0"/>
              </a:rPr>
              <a:t>strlen</a:t>
            </a:r>
            <a:r>
              <a:rPr lang="en-US" sz="2000" i="1" dirty="0" smtClean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 smtClean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 smtClean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 smtClean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 smtClean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 smtClean="0"/>
              <a:t>Procedure </a:t>
            </a:r>
            <a:r>
              <a:rPr lang="en-US" sz="1600" dirty="0" smtClean="0">
                <a:latin typeface="Courier New" pitchFamily="49" charset="0"/>
              </a:rPr>
              <a:t>lower</a:t>
            </a:r>
            <a:r>
              <a:rPr lang="en-US" sz="1600" dirty="0" smtClean="0"/>
              <a:t> could interact with </a:t>
            </a:r>
            <a:r>
              <a:rPr lang="en-US" sz="1600" dirty="0" err="1" smtClean="0">
                <a:latin typeface="Courier New" pitchFamily="49" charset="0"/>
              </a:rPr>
              <a:t>strlen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 smtClean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 smtClean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 smtClean="0"/>
              <a:t>Remedies:</a:t>
            </a:r>
          </a:p>
          <a:p>
            <a:pPr lvl="1" eaLnBrk="1" hangingPunct="1">
              <a:defRPr/>
            </a:pPr>
            <a:r>
              <a:rPr lang="en-US" sz="1800" dirty="0" smtClean="0"/>
              <a:t>Use of inline functions</a:t>
            </a:r>
          </a:p>
          <a:p>
            <a:pPr lvl="2">
              <a:defRPr/>
            </a:pPr>
            <a:r>
              <a:rPr lang="en-US" sz="1800" dirty="0" smtClean="0"/>
              <a:t>GCC does this with –O1</a:t>
            </a:r>
          </a:p>
          <a:p>
            <a:pPr lvl="3">
              <a:defRPr/>
            </a:pPr>
            <a:r>
              <a:rPr lang="en-US" sz="1800" dirty="0" smtClean="0"/>
              <a:t>Within single file</a:t>
            </a:r>
          </a:p>
          <a:p>
            <a:pPr lvl="1" eaLnBrk="1" hangingPunct="1">
              <a:defRPr/>
            </a:pPr>
            <a:r>
              <a:rPr lang="en-US" sz="1800" dirty="0" smtClean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size_t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</a:t>
            </a:r>
            <a:r>
              <a:rPr lang="en-US" sz="1400" dirty="0" smtClean="0">
                <a:latin typeface="Courier New" pitchFamily="49" charset="0"/>
              </a:rPr>
              <a:t>xmm0	# FP load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	# FP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</a:t>
            </a:r>
            <a:r>
              <a:rPr lang="en-US" sz="1400" dirty="0" smtClean="0">
                <a:latin typeface="Courier New" pitchFamily="49" charset="0"/>
              </a:rPr>
              <a:t>)	# FP store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</a:t>
            </a:r>
            <a:r>
              <a:rPr lang="en-US" sz="1400" dirty="0" smtClean="0">
                <a:latin typeface="Courier New" pitchFamily="49" charset="0"/>
              </a:rPr>
              <a:t>L4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Code updates </a:t>
            </a:r>
            <a:r>
              <a:rPr lang="en-US" smtClean="0">
                <a:latin typeface="Courier New" pitchFamily="49" charset="0"/>
              </a:rPr>
              <a:t>b[i]</a:t>
            </a:r>
            <a:r>
              <a:rPr lang="en-US" smtClean="0"/>
              <a:t> on every iteration</a:t>
            </a:r>
          </a:p>
          <a:p>
            <a:pPr lvl="1" eaLnBrk="1" hangingPunct="1"/>
            <a:r>
              <a:rPr lang="en-US" smtClean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smtClean="0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smtClean="0">
                <a:latin typeface="Courier New" pitchFamily="49" charset="0"/>
              </a:rPr>
              <a:t>xmm0	# FP load + add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Code motion/</a:t>
            </a:r>
            <a:r>
              <a:rPr lang="en-US" dirty="0" err="1" smtClean="0">
                <a:solidFill>
                  <a:srgbClr val="7F7F7F"/>
                </a:solidFill>
              </a:rPr>
              <a:t>precomputation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Sharing of common </a:t>
            </a:r>
            <a:r>
              <a:rPr lang="en-US" dirty="0" err="1" smtClean="0">
                <a:solidFill>
                  <a:srgbClr val="7F7F7F"/>
                </a:solidFill>
              </a:rPr>
              <a:t>subexpressions</a:t>
            </a:r>
            <a:endParaRPr lang="en-US" dirty="0" smtClean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 smtClean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Dealing with Conditionals</a:t>
            </a:r>
            <a:endParaRPr lang="en-US" b="1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Instruction-Level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general understanding of modern processor design</a:t>
            </a:r>
          </a:p>
          <a:p>
            <a:pPr lvl="1"/>
            <a:r>
              <a:rPr lang="en-US" dirty="0" smtClean="0"/>
              <a:t>Hardware can execute multiple instructions in parallel</a:t>
            </a:r>
          </a:p>
          <a:p>
            <a:r>
              <a:rPr lang="en-US" dirty="0" smtClean="0"/>
              <a:t>Performance limited by data dependencies</a:t>
            </a:r>
          </a:p>
          <a:p>
            <a:r>
              <a:rPr lang="en-US" dirty="0" smtClean="0"/>
              <a:t>Simple transformations can yield dramatic performance improvement</a:t>
            </a:r>
          </a:p>
          <a:p>
            <a:pPr lvl="1"/>
            <a:r>
              <a:rPr lang="en-US" dirty="0" smtClean="0"/>
              <a:t>Compilers often cannot make these transformations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err="1" smtClean="0"/>
              <a:t>associativity</a:t>
            </a:r>
            <a:r>
              <a:rPr lang="en-US" dirty="0" smtClean="0"/>
              <a:t> and </a:t>
            </a:r>
            <a:r>
              <a:rPr lang="en-US" dirty="0" err="1" smtClean="0"/>
              <a:t>distributivity</a:t>
            </a:r>
            <a:r>
              <a:rPr lang="en-US" dirty="0" smtClean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Example: Data Type for Vectors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and store at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(*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 v,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&gt;= v-&gt;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= v-&gt;data[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data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1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len-1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</a:rPr>
              <a:t>nt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</a:rPr>
              <a:t>long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</a:t>
            </a:r>
            <a:r>
              <a:rPr lang="en-US" dirty="0"/>
              <a:t>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 err="1" smtClean="0">
                <a:latin typeface="Courier New" pitchFamily="49" charset="0"/>
              </a:rPr>
              <a:t>nt</a:t>
            </a:r>
            <a:endParaRPr lang="en-US" sz="2000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</a:rPr>
              <a:t>long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 smtClean="0"/>
              <a:t>Convenient way to express performance of program that operates on vectors or lists</a:t>
            </a:r>
          </a:p>
          <a:p>
            <a:r>
              <a:rPr lang="en-US" sz="2000" dirty="0" smtClean="0"/>
              <a:t>Length = n</a:t>
            </a:r>
          </a:p>
          <a:p>
            <a:r>
              <a:rPr lang="en-US" sz="2000" dirty="0" smtClean="0"/>
              <a:t>In our case: </a:t>
            </a:r>
            <a:r>
              <a:rPr lang="en-US" sz="2000" dirty="0" smtClean="0">
                <a:solidFill>
                  <a:srgbClr val="C00000"/>
                </a:solidFill>
              </a:rPr>
              <a:t>CPE = cycles per OP</a:t>
            </a:r>
            <a:endParaRPr lang="en-US" sz="2000" dirty="0" smtClean="0"/>
          </a:p>
          <a:p>
            <a:r>
              <a:rPr lang="en-US" sz="2000" dirty="0" smtClean="0"/>
              <a:t>T = CPE*n + Overhead</a:t>
            </a:r>
          </a:p>
          <a:p>
            <a:pPr lvl="1"/>
            <a:r>
              <a:rPr lang="en-US" sz="1600" dirty="0" smtClean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Performance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void combine1(</a:t>
            </a:r>
            <a:r>
              <a:rPr lang="en-US" sz="1800" dirty="0" err="1" smtClean="0">
                <a:latin typeface="Courier New" pitchFamily="49" charset="0"/>
              </a:rPr>
              <a:t>vec_ptr</a:t>
            </a:r>
            <a:r>
              <a:rPr lang="en-US" sz="1800" dirty="0" smtClean="0">
                <a:latin typeface="Courier New" pitchFamily="49" charset="0"/>
              </a:rPr>
              <a:t> v, 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long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</a:rPr>
              <a:t>vec_length</a:t>
            </a:r>
            <a:r>
              <a:rPr lang="en-US" sz="1800" dirty="0" smtClean="0">
                <a:latin typeface="Courier New" pitchFamily="49" charset="0"/>
              </a:rPr>
              <a:t>(v);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data_t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get_vec_element</a:t>
            </a:r>
            <a:r>
              <a:rPr lang="en-US" sz="1800" dirty="0" smtClean="0">
                <a:latin typeface="Courier New" pitchFamily="49" charset="0"/>
              </a:rPr>
              <a:t>(v,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, &amp;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	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OP </a:t>
            </a:r>
            <a:r>
              <a:rPr lang="en-US" sz="1800" dirty="0" err="1" smtClean="0">
                <a:latin typeface="Courier New" pitchFamily="49" charset="0"/>
              </a:rPr>
              <a:t>val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94008"/>
              </p:ext>
            </p:extLst>
          </p:nvPr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/>
                <a:gridCol w="1466850"/>
                <a:gridCol w="1466850"/>
                <a:gridCol w="1466850"/>
                <a:gridCol w="146685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vec_length</a:t>
            </a:r>
            <a:r>
              <a:rPr lang="en-US" dirty="0" smtClean="0"/>
              <a:t> out of loop</a:t>
            </a:r>
          </a:p>
          <a:p>
            <a:r>
              <a:rPr lang="en-US" dirty="0" smtClean="0"/>
              <a:t>Avoid bounds check on each cycle</a:t>
            </a:r>
          </a:p>
          <a:p>
            <a:r>
              <a:rPr lang="en-US" dirty="0" smtClean="0"/>
              <a:t>Accumulate in temporary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Basic Optimizations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 smtClean="0"/>
              <a:t>Eliminates sources of overhead in loop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Definition:</a:t>
            </a:r>
            <a:r>
              <a:rPr lang="en-US" dirty="0" smtClean="0"/>
              <a:t> A superscalar processor can issue and execute </a:t>
            </a:r>
            <a:r>
              <a:rPr lang="en-US" i="1" dirty="0" smtClean="0">
                <a:solidFill>
                  <a:srgbClr val="990000"/>
                </a:solidFill>
              </a:rPr>
              <a:t>multiple instructions in one cycle</a:t>
            </a:r>
            <a:r>
              <a:rPr lang="en-US" dirty="0" smtClean="0"/>
              <a:t>. The instructions are retrieved from a sequential instruction stream and are usually scheduled dynamically.</a:t>
            </a:r>
          </a:p>
          <a:p>
            <a:endParaRPr lang="en-US" dirty="0" smtClean="0"/>
          </a:p>
          <a:p>
            <a:r>
              <a:rPr lang="en-US" dirty="0" smtClean="0"/>
              <a:t>Benefit: without programming effort, superscalar processor can take advantage of the </a:t>
            </a:r>
            <a:r>
              <a:rPr lang="en-US" i="1" dirty="0" smtClean="0">
                <a:solidFill>
                  <a:srgbClr val="990000"/>
                </a:solidFill>
              </a:rPr>
              <a:t>instruction level parallelism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that most programs have</a:t>
            </a:r>
          </a:p>
          <a:p>
            <a:endParaRPr lang="en-US" dirty="0" smtClean="0"/>
          </a:p>
          <a:p>
            <a:r>
              <a:rPr lang="en-US" dirty="0" smtClean="0"/>
              <a:t>Most modern CPUs are superscalar.</a:t>
            </a:r>
          </a:p>
          <a:p>
            <a:r>
              <a:rPr lang="en-US" dirty="0" smtClean="0"/>
              <a:t>Intel: since Pentium (1993)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 smtClean="0"/>
              <a:t>There’s more to performance than asymptotic complexity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Constant factors matter too!</a:t>
            </a:r>
          </a:p>
          <a:p>
            <a:pPr lvl="1" eaLnBrk="1" hangingPunct="1">
              <a:defRPr/>
            </a:pPr>
            <a:r>
              <a:rPr lang="en-US" dirty="0" smtClean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 smtClean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 smtClean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 smtClean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 smtClean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 smtClean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 smtClean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 smtClean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 smtClean="0"/>
              <a:t>Pipelined Functional Units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1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2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alibri"/>
                  <a:cs typeface="Calibri"/>
                </a:rPr>
                <a:t>Stage 3</a:t>
              </a:r>
              <a:endParaRPr lang="en-US" sz="1800" b="0" dirty="0">
                <a:latin typeface="Calibri"/>
                <a:cs typeface="Calibri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 smtClean="0">
                <a:latin typeface="Courier New" pitchFamily="49" charset="0"/>
              </a:rPr>
              <a:t>mult_eg</a:t>
            </a:r>
            <a:r>
              <a:rPr lang="en-US" sz="1600" dirty="0" smtClean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return p3;
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 smtClean="0"/>
              <a:t>Divide computation into stages</a:t>
            </a:r>
          </a:p>
          <a:p>
            <a:pPr lvl="1"/>
            <a:r>
              <a:rPr lang="en-US" dirty="0" smtClean="0"/>
              <a:t>Pass partial computations from stage to stage</a:t>
            </a:r>
          </a:p>
          <a:p>
            <a:pPr lvl="1"/>
            <a:r>
              <a:rPr lang="en-US" dirty="0" smtClean="0"/>
              <a:t>Stage </a:t>
            </a:r>
            <a:r>
              <a:rPr lang="en-US" dirty="0" err="1" smtClean="0"/>
              <a:t>i</a:t>
            </a:r>
            <a:r>
              <a:rPr lang="en-US" dirty="0" smtClean="0"/>
              <a:t> can start on new computation once values passed to i+1</a:t>
            </a:r>
          </a:p>
          <a:p>
            <a:pPr lvl="1"/>
            <a:r>
              <a:rPr lang="en-US" dirty="0" smtClean="0"/>
              <a:t>E.g., complete 3 multiplications in 7 cycles, even though each requires 3 cycles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33139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/>
                <a:gridCol w="838200"/>
                <a:gridCol w="838200"/>
                <a:gridCol w="685800"/>
                <a:gridCol w="762000"/>
                <a:gridCol w="838200"/>
                <a:gridCol w="914400"/>
                <a:gridCol w="9144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Time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 smtClean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1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2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/>
                          <a:cs typeface="Calibri"/>
                        </a:rPr>
                        <a:t>Stage 3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a*b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a*c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latin typeface="Courier New"/>
                          <a:cs typeface="Courier New"/>
                        </a:rPr>
                        <a:t>p1*p2</a:t>
                      </a:r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Haswell</a:t>
            </a:r>
            <a:r>
              <a:rPr lang="en-US" dirty="0" smtClean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</a:t>
            </a:r>
            <a:r>
              <a:rPr lang="en-US" sz="1800" dirty="0" smtClean="0"/>
              <a:t>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1 FP divide</a:t>
            </a:r>
            <a:endParaRPr lang="en-US" dirty="0" smtClean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 smtClean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 smtClean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 smtClean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 smtClean="0"/>
              <a:t>Single/Double FP Divide	3-15	3-15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addq</a:t>
            </a:r>
            <a:r>
              <a:rPr lang="en-US" sz="1400" dirty="0" smtClean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cmpq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rbp</a:t>
            </a:r>
            <a:r>
              <a:rPr lang="en-US" sz="1400" dirty="0" smtClean="0">
                <a:latin typeface="Courier New" pitchFamily="49" charset="0"/>
              </a:rPr>
              <a:t>	# Compare </a:t>
            </a:r>
            <a:r>
              <a:rPr lang="en-US" sz="1400" dirty="0" err="1" smtClean="0">
                <a:latin typeface="Courier New" pitchFamily="49" charset="0"/>
              </a:rPr>
              <a:t>length:i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jg</a:t>
            </a:r>
            <a:r>
              <a:rPr lang="en-US" sz="1400" dirty="0" smtClean="0">
                <a:latin typeface="Courier New" pitchFamily="49" charset="0"/>
              </a:rPr>
              <a:t>	.L519	# If &gt;,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01171"/>
              </p:ext>
            </p:extLst>
          </p:nvPr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 smtClean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 smtClean="0"/>
              <a:t> </a:t>
            </a:r>
            <a:r>
              <a:rPr lang="en-US" sz="1600" b="1" dirty="0" smtClean="0">
                <a:latin typeface="Courier New" pitchFamily="49" charset="0"/>
              </a:rPr>
              <a:t>((((((((1 * d[0]) * d[1]) * d[2]) * d[3]) 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 smtClean="0"/>
              <a:t>Sequential dependence</a:t>
            </a:r>
          </a:p>
          <a:p>
            <a:pPr marL="687388" lvl="1" indent="-287338">
              <a:defRPr/>
            </a:pPr>
            <a:r>
              <a:rPr lang="en-US" dirty="0" smtClean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 smtClean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Helps integer add</a:t>
            </a:r>
          </a:p>
          <a:p>
            <a:pPr lvl="1">
              <a:defRPr/>
            </a:pPr>
            <a:r>
              <a:rPr lang="en-US" dirty="0" smtClean="0"/>
              <a:t>Achieves latency bound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Others don’t improve. </a:t>
            </a:r>
            <a:r>
              <a:rPr lang="en-US" i="1" dirty="0" smtClean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9756"/>
              </p:ext>
            </p:extLst>
          </p:nvPr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</a:t>
            </a:r>
            <a:r>
              <a:rPr lang="en-US" dirty="0" err="1" smtClean="0"/>
              <a:t>Reassociation</a:t>
            </a:r>
            <a:r>
              <a:rPr lang="en-US" dirty="0" smtClean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 smtClean="0"/>
              <a:t>Can this change the result of the computation?</a:t>
            </a:r>
          </a:p>
          <a:p>
            <a:r>
              <a:rPr lang="en-US" sz="2800" dirty="0" smtClean="0"/>
              <a:t>Yes, for FP. </a:t>
            </a:r>
            <a:r>
              <a:rPr lang="en-US" sz="2800" i="1" dirty="0" smtClean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(x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Nearly 2x speedup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r>
              <a:rPr lang="en-US" dirty="0" smtClean="0"/>
              <a:t>Reason: Breaks sequential dependency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3069"/>
              </p:ext>
            </p:extLst>
          </p:nvPr>
        </p:nvGraphicFramePr>
        <p:xfrm>
          <a:off x="1570037" y="1066800"/>
          <a:ext cx="6003925" cy="3165221"/>
        </p:xfrm>
        <a:graphic>
          <a:graphicData uri="http://schemas.openxmlformats.org/drawingml/2006/table">
            <a:tbl>
              <a:tblPr/>
              <a:tblGrid>
                <a:gridCol w="1723349"/>
                <a:gridCol w="1070144"/>
                <a:gridCol w="1070144"/>
                <a:gridCol w="1070144"/>
                <a:gridCol w="1070144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91400" y="4267200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953414" y="478259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FP *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91000" y="4191000"/>
            <a:ext cx="1771814" cy="158183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81814" y="5696634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4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units for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+</a:t>
            </a:r>
          </a:p>
          <a:p>
            <a:r>
              <a:rPr lang="en-US" sz="1800" dirty="0" smtClean="0">
                <a:latin typeface="Calibri" pitchFamily="34" charset="0"/>
              </a:rPr>
              <a:t>2 </a:t>
            </a:r>
            <a:r>
              <a:rPr lang="en-US" sz="1800" dirty="0" err="1" smtClean="0">
                <a:latin typeface="Calibri" pitchFamily="34" charset="0"/>
              </a:rPr>
              <a:t>func</a:t>
            </a:r>
            <a:r>
              <a:rPr lang="en-US" sz="1800" dirty="0" smtClean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 smtClean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 smtClean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 smtClean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 smtClean="0"/>
              <a:t>(N/2+1)*D cycles:</a:t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= x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 smtClean="0"/>
              <a:t>Different form of </a:t>
            </a:r>
            <a:r>
              <a:rPr lang="en-US" sz="2800" dirty="0" err="1" smtClean="0"/>
              <a:t>reassociation</a:t>
            </a:r>
            <a:endParaRPr lang="en-US" sz="2800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>
                <a:latin typeface="Courier New" pitchFamily="49" charset="0"/>
              </a:rPr>
              <a:t>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</a:t>
            </a:r>
            <a:r>
              <a:rPr lang="en-US" sz="1600" dirty="0" smtClean="0">
                <a:solidFill>
                  <a:srgbClr val="A50021"/>
                </a:solidFill>
                <a:latin typeface="Courier New" pitchFamily="49" charset="0"/>
              </a:rPr>
              <a:t>OP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</a:t>
            </a:r>
            <a:r>
              <a:rPr lang="en-US" sz="1600" dirty="0" smtClean="0">
                <a:latin typeface="Courier New" pitchFamily="49" charset="0"/>
              </a:rPr>
              <a:t>OP </a:t>
            </a:r>
            <a:r>
              <a:rPr lang="en-US" sz="1600" dirty="0">
                <a:latin typeface="Courier New" pitchFamily="49" charset="0"/>
              </a:rPr>
              <a:t>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smtClean="0"/>
              <a:t>register allocation</a:t>
            </a:r>
          </a:p>
          <a:p>
            <a:pPr lvl="1" eaLnBrk="1" hangingPunct="1">
              <a:defRPr/>
            </a:pPr>
            <a:r>
              <a:rPr lang="en-US" smtClean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smtClean="0"/>
              <a:t>dead code elimination</a:t>
            </a:r>
          </a:p>
          <a:p>
            <a:pPr lvl="1" eaLnBrk="1" hangingPunct="1">
              <a:defRPr/>
            </a:pPr>
            <a:r>
              <a:rPr lang="en-US" smtClean="0"/>
              <a:t>eliminating minor inefficiencies</a:t>
            </a:r>
          </a:p>
          <a:p>
            <a:pPr eaLnBrk="1" hangingPunct="1">
              <a:defRPr/>
            </a:pPr>
            <a:r>
              <a:rPr lang="en-US" smtClean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smtClean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smtClean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smtClean="0"/>
              <a:t>but constant factors also matter</a:t>
            </a:r>
          </a:p>
          <a:p>
            <a:pPr eaLnBrk="1" hangingPunct="1">
              <a:defRPr/>
            </a:pPr>
            <a:r>
              <a:rPr lang="en-US" smtClean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smtClean="0"/>
              <a:t>potential memory aliasing</a:t>
            </a:r>
          </a:p>
          <a:p>
            <a:pPr lvl="1" eaLnBrk="1" hangingPunct="1">
              <a:defRPr/>
            </a:pPr>
            <a:r>
              <a:rPr lang="en-US" smtClean="0"/>
              <a:t>potential procedure side-effects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+ makes use of two load units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2x speedup (over unroll2) for </a:t>
            </a:r>
            <a:r>
              <a:rPr lang="en-US" dirty="0" err="1" smtClean="0"/>
              <a:t>Int</a:t>
            </a:r>
            <a:r>
              <a:rPr lang="en-US" dirty="0" smtClean="0"/>
              <a:t> *, FP +, FP *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88528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x0 </a:t>
            </a:r>
            <a:r>
              <a:rPr lang="en-US" sz="1800" dirty="0">
                <a:latin typeface="Courier New" pitchFamily="49" charset="0"/>
              </a:rPr>
              <a:t>= x0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x1 </a:t>
            </a:r>
            <a:r>
              <a:rPr lang="en-US" sz="1800" dirty="0">
                <a:latin typeface="Courier New" pitchFamily="49" charset="0"/>
              </a:rPr>
              <a:t>= x1 </a:t>
            </a:r>
            <a:r>
              <a:rPr lang="en-US" sz="1800" dirty="0" smtClean="0">
                <a:latin typeface="Courier New" pitchFamily="49" charset="0"/>
              </a:rPr>
              <a:t>OP </a:t>
            </a:r>
            <a:r>
              <a:rPr lang="en-US" sz="1800" dirty="0">
                <a:latin typeface="Courier New" pitchFamily="49" charset="0"/>
              </a:rPr>
              <a:t>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Can unroll to any degree L</a:t>
            </a:r>
          </a:p>
          <a:p>
            <a:pPr lvl="1" eaLnBrk="1" hangingPunct="1">
              <a:defRPr/>
            </a:pPr>
            <a:r>
              <a:rPr lang="en-US" dirty="0" smtClean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 smtClean="0"/>
              <a:t>L must be multiple of K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Limitations</a:t>
            </a:r>
          </a:p>
          <a:p>
            <a:pPr lvl="1" eaLnBrk="1" hangingPunct="1">
              <a:defRPr/>
            </a:pPr>
            <a:r>
              <a:rPr lang="en-US" dirty="0" smtClean="0"/>
              <a:t>Diminishing returns</a:t>
            </a:r>
          </a:p>
          <a:p>
            <a:pPr lvl="2" eaLnBrk="1" hangingPunct="1">
              <a:defRPr/>
            </a:pPr>
            <a:r>
              <a:rPr lang="en-US" dirty="0" smtClean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 smtClean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 smtClean="0"/>
              <a:t>Finish off iterations sequentially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Double FP Multiplication</a:t>
            </a:r>
          </a:p>
          <a:p>
            <a:pPr lvl="1" eaLnBrk="1" hangingPunct="1">
              <a:defRPr/>
            </a:pPr>
            <a:r>
              <a:rPr lang="en-US" dirty="0" smtClean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Unrolling &amp; Accumulating: </a:t>
            </a:r>
            <a:r>
              <a:rPr lang="en-US" dirty="0" err="1" smtClean="0"/>
              <a:t>Int</a:t>
            </a:r>
            <a:r>
              <a:rPr lang="en-US" dirty="0" smtClean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defRPr/>
            </a:pPr>
            <a:r>
              <a:rPr lang="en-US" dirty="0" smtClean="0"/>
              <a:t>Intel </a:t>
            </a:r>
            <a:r>
              <a:rPr lang="en-US" dirty="0" err="1" smtClean="0"/>
              <a:t>Haswell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Integer addition</a:t>
            </a:r>
          </a:p>
          <a:p>
            <a:pPr lvl="1" eaLnBrk="1" hangingPunct="1">
              <a:defRPr/>
            </a:pPr>
            <a:r>
              <a:rPr lang="en-US" dirty="0" smtClean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/>
                <a:gridCol w="742950"/>
                <a:gridCol w="746125"/>
                <a:gridCol w="746125"/>
                <a:gridCol w="742950"/>
                <a:gridCol w="746125"/>
                <a:gridCol w="746125"/>
                <a:gridCol w="742950"/>
                <a:gridCol w="7461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 smtClean="0"/>
              <a:t>Up to 42X improvement over original, </a:t>
            </a:r>
            <a:r>
              <a:rPr lang="en-US" dirty="0" err="1" smtClean="0"/>
              <a:t>unoptimized</a:t>
            </a:r>
            <a:r>
              <a:rPr lang="en-US" dirty="0" smtClean="0"/>
              <a:t> code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58130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 smtClean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vaddpd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%ymm0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smtClean="0">
                  <a:latin typeface="Courier New" charset="0"/>
                </a:rPr>
                <a:t>%ymm1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 smtClean="0">
                  <a:latin typeface="Courier New" charset="0"/>
                </a:rPr>
                <a:t>vaddsd</a:t>
              </a:r>
              <a:r>
                <a:rPr lang="en-US" dirty="0" smtClean="0">
                  <a:latin typeface="Courier New" charset="0"/>
                </a:rPr>
                <a:t> %ymm0, %ymm1, %ymm1</a:t>
              </a:r>
              <a:endParaRPr lang="en-US" dirty="0">
                <a:latin typeface="Courier New" charset="0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Make use of AVX Instructions</a:t>
            </a:r>
          </a:p>
          <a:p>
            <a:pPr lvl="1" eaLnBrk="1" hangingPunct="1">
              <a:defRPr/>
            </a:pPr>
            <a:r>
              <a:rPr lang="en-US" dirty="0" smtClean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 smtClean="0"/>
              <a:t>See Web Aside OPT:SIMD on CS:APP web page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76137"/>
              </p:ext>
            </p:extLst>
          </p:nvPr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/>
                <a:gridCol w="1344362"/>
                <a:gridCol w="1344362"/>
                <a:gridCol w="1344362"/>
                <a:gridCol w="1344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 smtClean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 smtClean="0">
                <a:solidFill>
                  <a:srgbClr val="990000"/>
                </a:solidFill>
              </a:rPr>
              <a:t>Instruction Control Unit </a:t>
            </a:r>
            <a:r>
              <a:rPr lang="en-US" dirty="0" smtClean="0"/>
              <a:t>must work well ahead of </a:t>
            </a:r>
            <a:r>
              <a:rPr lang="en-US" dirty="0" smtClean="0">
                <a:solidFill>
                  <a:srgbClr val="990000"/>
                </a:solidFill>
              </a:rPr>
              <a:t>Execution 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285750" lvl="1" indent="-171450" eaLnBrk="1" hangingPunct="1">
              <a:defRPr/>
            </a:pPr>
            <a:endParaRPr lang="en-US" dirty="0" smtClean="0"/>
          </a:p>
          <a:p>
            <a:pPr marL="457200" lvl="1" indent="-173038">
              <a:defRPr/>
            </a:pPr>
            <a:r>
              <a:rPr lang="en-US" dirty="0" smtClean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 smtClean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 smtClean="0"/>
              <a:t>Must not cause any change in program behavior</a:t>
            </a:r>
          </a:p>
          <a:p>
            <a:pPr lvl="2">
              <a:defRPr/>
            </a:pPr>
            <a:r>
              <a:rPr lang="en-US" sz="1800" dirty="0" smtClean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 smtClean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 smtClean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 smtClean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 smtClean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 smtClean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 smtClean="0"/>
              <a:t>Newer versions of GCC do </a:t>
            </a:r>
            <a:r>
              <a:rPr lang="en-US" sz="1800" dirty="0" err="1" smtClean="0"/>
              <a:t>interprocedural</a:t>
            </a:r>
            <a:r>
              <a:rPr lang="en-US" sz="1800" dirty="0" smtClean="0"/>
              <a:t> analysis within individual files</a:t>
            </a:r>
          </a:p>
          <a:p>
            <a:pPr lvl="2">
              <a:defRPr/>
            </a:pPr>
            <a:r>
              <a:rPr lang="en-US" sz="1800" dirty="0" smtClean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 smtClean="0"/>
              <a:t>Most analysis is based only on </a:t>
            </a:r>
            <a:r>
              <a:rPr lang="en-US" sz="2000" i="1" dirty="0" smtClean="0"/>
              <a:t>static</a:t>
            </a:r>
            <a:r>
              <a:rPr lang="en-US" sz="2000" dirty="0" smtClean="0"/>
              <a:t> information</a:t>
            </a:r>
          </a:p>
          <a:p>
            <a:pPr lvl="1" eaLnBrk="1" hangingPunct="1">
              <a:defRPr/>
            </a:pPr>
            <a:r>
              <a:rPr lang="en-US" sz="1800" dirty="0" smtClean="0"/>
              <a:t>Compiler has difficulty anticipating run-time inputs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 smtClean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 smtClean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 smtClean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 smtClean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Idea</a:t>
            </a:r>
          </a:p>
          <a:p>
            <a:pPr lvl="1" eaLnBrk="1" hangingPunct="1">
              <a:defRPr/>
            </a:pPr>
            <a:r>
              <a:rPr lang="en-US" dirty="0" smtClean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 smtClean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 smtClean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404663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404668</a:t>
            </a:r>
            <a:r>
              <a:rPr lang="nl-NL" sz="1800" dirty="0">
                <a:latin typeface="Courier New" pitchFamily="49" charset="0"/>
              </a:rPr>
              <a:t>:  </a:t>
            </a:r>
            <a:r>
              <a:rPr lang="nl-NL" sz="1800" dirty="0" err="1" smtClean="0">
                <a:latin typeface="Courier New" pitchFamily="49" charset="0"/>
              </a:rPr>
              <a:t>cmp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 smtClean="0">
                <a:latin typeface="Courier New" pitchFamily="49" charset="0"/>
              </a:rPr>
              <a:t>jge</a:t>
            </a:r>
            <a:r>
              <a:rPr lang="nl-NL" sz="1800" i="1" dirty="0" smtClean="0">
                <a:latin typeface="Courier New" pitchFamily="49" charset="0"/>
              </a:rPr>
              <a:t>    404685</a:t>
            </a:r>
            <a:endParaRPr lang="nl-NL" sz="1800" i="1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 smtClean="0">
                <a:latin typeface="Courier New" pitchFamily="49" charset="0"/>
              </a:rPr>
              <a:t>mov</a:t>
            </a:r>
            <a:r>
              <a:rPr lang="nl-NL" sz="1800" dirty="0" smtClean="0">
                <a:latin typeface="Courier New" pitchFamily="49" charset="0"/>
              </a:rPr>
              <a:t>    </a:t>
            </a:r>
            <a:r>
              <a:rPr lang="nl-NL" sz="1800" dirty="0">
                <a:latin typeface="Courier New" pitchFamily="49" charset="0"/>
              </a:rPr>
              <a:t>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 smtClean="0">
                <a:latin typeface="Courier New" pitchFamily="49" charset="0"/>
              </a:rPr>
              <a:t>  </a:t>
            </a:r>
            <a:r>
              <a:rPr lang="nl-NL" sz="1800" dirty="0">
                <a:latin typeface="Courier New" pitchFamily="49" charset="0"/>
              </a:rPr>
              <a:t>404685:  </a:t>
            </a:r>
            <a:r>
              <a:rPr lang="nl-NL" sz="1800" dirty="0" err="1" smtClean="0">
                <a:latin typeface="Courier New" pitchFamily="49" charset="0"/>
              </a:rPr>
              <a:t>repz</a:t>
            </a:r>
            <a:r>
              <a:rPr lang="nl-NL" sz="1800" dirty="0" smtClean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 err="1" smtClean="0">
                <a:latin typeface="Courier New" pitchFamily="49" charset="0"/>
              </a:rPr>
              <a:t>vmulsd</a:t>
            </a:r>
            <a:r>
              <a:rPr lang="da-DK" sz="1600" dirty="0" smtClean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 smtClean="0">
                <a:latin typeface="Courier New" pitchFamily="49" charset="0"/>
              </a:rPr>
              <a:t>add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 smtClean="0">
                <a:latin typeface="Courier New" pitchFamily="49" charset="0"/>
              </a:rPr>
              <a:t>cmp</a:t>
            </a:r>
            <a:r>
              <a:rPr lang="da-DK" sz="1600" dirty="0" smtClean="0">
                <a:latin typeface="Courier New" pitchFamily="49" charset="0"/>
              </a:rPr>
              <a:t>    </a:t>
            </a:r>
            <a:r>
              <a:rPr lang="da-DK" sz="1600" dirty="0">
                <a:latin typeface="Courier New" pitchFamily="49" charset="0"/>
              </a:rPr>
              <a:t>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 smtClean="0">
                <a:latin typeface="Courier New" pitchFamily="49" charset="0"/>
              </a:rPr>
              <a:t>jne</a:t>
            </a:r>
            <a:r>
              <a:rPr lang="da-DK" sz="1600" dirty="0" smtClean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i="1" dirty="0" smtClean="0">
                <a:latin typeface="Calibri" pitchFamily="34" charset="0"/>
              </a:rPr>
              <a:t>vector </a:t>
            </a:r>
            <a:r>
              <a:rPr lang="en-US" sz="2000" i="1" dirty="0">
                <a:latin typeface="Calibri" pitchFamily="34" charset="0"/>
              </a:rPr>
              <a:t>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Cost</a:t>
            </a:r>
          </a:p>
          <a:p>
            <a:pPr lvl="1" eaLnBrk="1" hangingPunct="1">
              <a:defRPr/>
            </a:pPr>
            <a:r>
              <a:rPr lang="en-US" dirty="0" smtClean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 smtClean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401029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vmulsd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 smtClean="0">
                <a:latin typeface="Courier New" pitchFamily="49" charset="0"/>
              </a:rPr>
              <a:t>add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 smtClean="0">
                <a:latin typeface="Courier New" pitchFamily="49" charset="0"/>
              </a:rPr>
              <a:t>cmp</a:t>
            </a:r>
            <a:r>
              <a:rPr lang="cs-CZ" sz="1600" dirty="0" smtClean="0">
                <a:latin typeface="Courier New" pitchFamily="49" charset="0"/>
              </a:rPr>
              <a:t>    </a:t>
            </a:r>
            <a:r>
              <a:rPr lang="cs-CZ" sz="1600" dirty="0">
                <a:latin typeface="Courier New" pitchFamily="49" charset="0"/>
              </a:rPr>
              <a:t>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 smtClean="0">
                <a:latin typeface="Courier New" pitchFamily="49" charset="0"/>
              </a:rPr>
              <a:t>jne</a:t>
            </a:r>
            <a:r>
              <a:rPr lang="cs-CZ" sz="1600" dirty="0" smtClean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401036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jmp</a:t>
            </a:r>
            <a:r>
              <a:rPr lang="cs-CZ" sz="1600" dirty="0" smtClean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</a:t>
            </a:r>
            <a:r>
              <a:rPr lang="cs-CZ" sz="1600" dirty="0" smtClean="0">
                <a:latin typeface="Courier New" pitchFamily="49" charset="0"/>
              </a:rPr>
              <a:t>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 smtClean="0">
                <a:latin typeface="Courier New" pitchFamily="49" charset="0"/>
              </a:rPr>
              <a:t>  401040</a:t>
            </a:r>
            <a:r>
              <a:rPr lang="cs-CZ" sz="1600" dirty="0">
                <a:latin typeface="Courier New" pitchFamily="49" charset="0"/>
              </a:rPr>
              <a:t>:  </a:t>
            </a:r>
            <a:r>
              <a:rPr lang="cs-CZ" sz="1600" dirty="0" err="1" smtClean="0">
                <a:latin typeface="Courier New" pitchFamily="49" charset="0"/>
              </a:rPr>
              <a:t>vmovsd</a:t>
            </a:r>
            <a:r>
              <a:rPr lang="cs-CZ" sz="1600" dirty="0" smtClean="0">
                <a:latin typeface="Courier New" pitchFamily="49" charset="0"/>
              </a:rPr>
              <a:t> </a:t>
            </a:r>
            <a:r>
              <a:rPr lang="cs-CZ" sz="1600" dirty="0">
                <a:latin typeface="Courier New" pitchFamily="49" charset="0"/>
              </a:rPr>
              <a:t>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Pipeline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 compiler and flags</a:t>
            </a:r>
          </a:p>
          <a:p>
            <a:pPr eaLnBrk="1" hangingPunct="1">
              <a:defRPr/>
            </a:pPr>
            <a:r>
              <a:rPr lang="en-US" dirty="0" smtClean="0"/>
              <a:t>Don’t do anything stupid</a:t>
            </a:r>
          </a:p>
          <a:p>
            <a:pPr lvl="1" eaLnBrk="1" hangingPunct="1">
              <a:defRPr/>
            </a:pPr>
            <a:r>
              <a:rPr lang="en-US" dirty="0" smtClean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 smtClean="0"/>
              <a:t>Write compiler-friendly code</a:t>
            </a:r>
          </a:p>
          <a:p>
            <a:pPr lvl="2" eaLnBrk="1" hangingPunct="1">
              <a:defRPr/>
            </a:pPr>
            <a:r>
              <a:rPr lang="en-US" dirty="0" smtClean="0"/>
              <a:t>Watch out for optimization blockers: </a:t>
            </a:r>
            <a:br>
              <a:rPr lang="en-US" dirty="0" smtClean="0"/>
            </a:br>
            <a:r>
              <a:rPr lang="en-US" dirty="0" smtClean="0"/>
              <a:t>procedure calls &amp; memory references</a:t>
            </a:r>
          </a:p>
          <a:p>
            <a:pPr lvl="1">
              <a:defRPr/>
            </a:pPr>
            <a:r>
              <a:rPr lang="en-US" dirty="0" smtClean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Tune code for machine</a:t>
            </a:r>
          </a:p>
          <a:p>
            <a:pPr lvl="1" eaLnBrk="1" hangingPunct="1">
              <a:defRPr/>
            </a:pPr>
            <a:r>
              <a:rPr lang="en-US" dirty="0" smtClean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 smtClean="0"/>
              <a:t>Avoid unpredictable branches</a:t>
            </a:r>
          </a:p>
          <a:p>
            <a:pPr lvl="1" eaLnBrk="1" hangingPunct="1">
              <a:defRPr/>
            </a:pPr>
            <a:r>
              <a:rPr lang="en-US" dirty="0" smtClean="0"/>
              <a:t>Make code cache friendly (Covered later in course)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Code Motion</a:t>
            </a:r>
          </a:p>
          <a:p>
            <a:pPr lvl="1" eaLnBrk="1" hangingPunct="1">
              <a:defRPr/>
            </a:pPr>
            <a:r>
              <a:rPr lang="en-US" dirty="0" smtClean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 smtClean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 smtClean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</a:rPr>
              <a:t>set_row</a:t>
            </a:r>
            <a:r>
              <a:rPr lang="en-US" sz="1400" dirty="0" smtClean="0">
                <a:latin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testq</a:t>
            </a:r>
            <a:r>
              <a:rPr lang="en-US" sz="1400" dirty="0" smtClean="0">
                <a:latin typeface="Courier New" pitchFamily="49" charset="0"/>
              </a:rPr>
              <a:t>	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rcx</a:t>
            </a:r>
            <a:r>
              <a:rPr lang="en-US" sz="1400" dirty="0" smtClean="0">
                <a:latin typeface="Courier New" pitchFamily="49" charset="0"/>
              </a:rPr>
              <a:t>		# Test n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jle</a:t>
            </a:r>
            <a:r>
              <a:rPr lang="en-US" sz="1400" dirty="0" smtClean="0">
                <a:latin typeface="Courier New" pitchFamily="49" charset="0"/>
              </a:rPr>
              <a:t>	.L1			# If 0,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done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leaq</a:t>
            </a:r>
            <a:r>
              <a:rPr lang="en-US" sz="1400" dirty="0" smtClean="0">
                <a:latin typeface="Courier New" pitchFamily="49" charset="0"/>
              </a:rPr>
              <a:t>	(%rdi,%rdx,8), %</a:t>
            </a:r>
            <a:r>
              <a:rPr lang="en-US" sz="1400" dirty="0" err="1" smtClean="0">
                <a:latin typeface="Courier New" pitchFamily="49" charset="0"/>
              </a:rPr>
              <a:t>rdx</a:t>
            </a:r>
            <a:r>
              <a:rPr lang="en-US" sz="1400" dirty="0" smtClean="0">
                <a:latin typeface="Courier New" pitchFamily="49" charset="0"/>
              </a:rPr>
              <a:t>	# </a:t>
            </a:r>
            <a:r>
              <a:rPr lang="en-US" sz="1400" dirty="0" err="1" smtClean="0">
                <a:latin typeface="Courier New" pitchFamily="49" charset="0"/>
              </a:rPr>
              <a:t>rowp</a:t>
            </a:r>
            <a:r>
              <a:rPr lang="en-US" sz="1400" dirty="0" smtClean="0">
                <a:latin typeface="Courier New" pitchFamily="49" charset="0"/>
              </a:rPr>
              <a:t> = A +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*8</a:t>
            </a:r>
          </a:p>
          <a:p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movl</a:t>
            </a:r>
            <a:r>
              <a:rPr lang="en-US" sz="1400" dirty="0" smtClean="0">
                <a:latin typeface="Courier New" pitchFamily="49" charset="0"/>
              </a:rPr>
              <a:t>	$0, %</a:t>
            </a:r>
            <a:r>
              <a:rPr lang="en-US" sz="1400" dirty="0" err="1" smtClean="0">
                <a:latin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 smtClean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</a:t>
            </a:r>
            <a:r>
              <a:rPr lang="en-US" sz="1400" dirty="0" smtClean="0">
                <a:latin typeface="Courier New" pitchFamily="49" charset="0"/>
              </a:rPr>
              <a:t>xmm0    	# t = b[j]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</a:t>
            </a:r>
            <a:r>
              <a:rPr lang="en-US" sz="1400" dirty="0" smtClean="0">
                <a:latin typeface="Courier New" pitchFamily="49" charset="0"/>
              </a:rPr>
              <a:t>)   	# M[</a:t>
            </a:r>
            <a:r>
              <a:rPr lang="en-US" sz="1400" dirty="0" err="1" smtClean="0">
                <a:latin typeface="Courier New" pitchFamily="49" charset="0"/>
              </a:rPr>
              <a:t>A+ni</a:t>
            </a:r>
            <a:r>
              <a:rPr lang="en-US" sz="1400" dirty="0" smtClean="0">
                <a:latin typeface="Courier New" pitchFamily="49" charset="0"/>
              </a:rPr>
              <a:t>*8 + j*8] = t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	# j++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 smtClean="0">
                <a:latin typeface="Courier New" pitchFamily="49" charset="0"/>
              </a:rPr>
              <a:t>rax</a:t>
            </a:r>
            <a:r>
              <a:rPr lang="en-US" sz="1400" dirty="0" smtClean="0">
                <a:latin typeface="Courier New" pitchFamily="49" charset="0"/>
              </a:rPr>
              <a:t>		# </a:t>
            </a:r>
            <a:r>
              <a:rPr lang="en-US" sz="1400" dirty="0" err="1" smtClean="0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</a:t>
            </a:r>
            <a:r>
              <a:rPr lang="en-US" sz="1400" dirty="0" smtClean="0">
                <a:latin typeface="Courier New" pitchFamily="49" charset="0"/>
              </a:rPr>
              <a:t>L3			# if !=, </a:t>
            </a:r>
            <a:r>
              <a:rPr lang="en-US" sz="1400" dirty="0" err="1" smtClean="0">
                <a:latin typeface="Courier New" pitchFamily="49" charset="0"/>
              </a:rPr>
              <a:t>goto</a:t>
            </a:r>
            <a:r>
              <a:rPr lang="en-US" sz="1400" dirty="0" smtClean="0">
                <a:latin typeface="Courier New" pitchFamily="49" charset="0"/>
              </a:rPr>
              <a:t> loop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.L1:				      	# done:</a:t>
            </a:r>
          </a:p>
          <a:p>
            <a:r>
              <a:rPr lang="en-US" sz="1400" dirty="0" smtClean="0">
                <a:latin typeface="Courier New" pitchFamily="49" charset="0"/>
              </a:rPr>
              <a:t>	rep ; ret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Replace costly operation with simpler one</a:t>
            </a:r>
          </a:p>
          <a:p>
            <a:pPr lvl="1" eaLnBrk="1" hangingPunct="1"/>
            <a:r>
              <a:rPr lang="en-US" dirty="0" smtClean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 smtClean="0"/>
              <a:t>Utility machine dependent</a:t>
            </a:r>
          </a:p>
          <a:p>
            <a:pPr lvl="2" eaLnBrk="1" hangingPunct="1"/>
            <a:r>
              <a:rPr lang="en-US" dirty="0" smtClean="0"/>
              <a:t>Depends on cost of multiply or divide instruction</a:t>
            </a:r>
          </a:p>
          <a:p>
            <a:pPr lvl="3" eaLnBrk="1" hangingPunct="1"/>
            <a:r>
              <a:rPr lang="en-US" dirty="0" smtClean="0"/>
              <a:t>On Intel Nehalem, integer multiply requires 3 CPU cycles</a:t>
            </a:r>
          </a:p>
          <a:p>
            <a:pPr lvl="1" eaLnBrk="1" hangingPunct="1"/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  <a:r>
              <a:rPr lang="en-US" sz="1400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= n*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+ j] = b[j]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Reuse portions of expressions</a:t>
            </a:r>
          </a:p>
          <a:p>
            <a:pPr lvl="1" eaLnBrk="1" hangingPunct="1"/>
            <a:r>
              <a:rPr lang="en-US" dirty="0" smtClean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8336</TotalTime>
  <Words>4632</Words>
  <Application>Microsoft Macintosh PowerPoint</Application>
  <PresentationFormat>On-screen Show (4:3)</PresentationFormat>
  <Paragraphs>1210</Paragraphs>
  <Slides>56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template2007</vt:lpstr>
      <vt:lpstr>Program Optimization  15-213: Introduction to Computer Systems 10th Lecture, Oct. 1, 2015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 (-O1)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373</cp:revision>
  <cp:lastPrinted>1999-09-20T15:19:18Z</cp:lastPrinted>
  <dcterms:created xsi:type="dcterms:W3CDTF">2011-08-30T20:07:27Z</dcterms:created>
  <dcterms:modified xsi:type="dcterms:W3CDTF">2015-08-17T16:09:28Z</dcterms:modified>
</cp:coreProperties>
</file>