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542" r:id="rId2"/>
    <p:sldId id="1308" r:id="rId3"/>
    <p:sldId id="1337" r:id="rId4"/>
    <p:sldId id="1324" r:id="rId5"/>
    <p:sldId id="1243" r:id="rId6"/>
    <p:sldId id="1290" r:id="rId7"/>
    <p:sldId id="1291" r:id="rId8"/>
    <p:sldId id="1292" r:id="rId9"/>
    <p:sldId id="1293" r:id="rId10"/>
    <p:sldId id="1294" r:id="rId11"/>
    <p:sldId id="1300" r:id="rId12"/>
    <p:sldId id="1301" r:id="rId13"/>
    <p:sldId id="1302" r:id="rId14"/>
    <p:sldId id="1298" r:id="rId15"/>
    <p:sldId id="1257" r:id="rId16"/>
    <p:sldId id="1303" r:id="rId17"/>
    <p:sldId id="1305" r:id="rId18"/>
    <p:sldId id="1309" r:id="rId19"/>
    <p:sldId id="1323" r:id="rId20"/>
    <p:sldId id="1264" r:id="rId21"/>
    <p:sldId id="1330" r:id="rId22"/>
    <p:sldId id="1331" r:id="rId23"/>
    <p:sldId id="1332" r:id="rId24"/>
    <p:sldId id="1335" r:id="rId25"/>
    <p:sldId id="1313" r:id="rId26"/>
    <p:sldId id="1273" r:id="rId27"/>
    <p:sldId id="1274" r:id="rId28"/>
    <p:sldId id="1275" r:id="rId29"/>
    <p:sldId id="1276" r:id="rId30"/>
    <p:sldId id="1277" r:id="rId31"/>
    <p:sldId id="1278" r:id="rId32"/>
    <p:sldId id="1279" r:id="rId33"/>
    <p:sldId id="1280" r:id="rId34"/>
    <p:sldId id="1281" r:id="rId35"/>
    <p:sldId id="1282" r:id="rId36"/>
    <p:sldId id="1314" r:id="rId37"/>
    <p:sldId id="1322" r:id="rId38"/>
    <p:sldId id="1315" r:id="rId39"/>
    <p:sldId id="1316" r:id="rId40"/>
    <p:sldId id="1317" r:id="rId41"/>
    <p:sldId id="1318" r:id="rId42"/>
    <p:sldId id="1319" r:id="rId43"/>
    <p:sldId id="1320" r:id="rId44"/>
    <p:sldId id="1321" r:id="rId45"/>
    <p:sldId id="1336" r:id="rId46"/>
  </p:sldIdLst>
  <p:sldSz cx="9144000" cy="6858000" type="screen4x3"/>
  <p:notesSz cx="7302500" cy="9586913"/>
  <p:custDataLst>
    <p:tags r:id="rId5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6F5BD"/>
    <a:srgbClr val="D5F1CF"/>
    <a:srgbClr val="F1C7C7"/>
    <a:srgbClr val="E2AC00"/>
    <a:srgbClr val="A9E39D"/>
    <a:srgbClr val="FF9999"/>
    <a:srgbClr val="8C4040"/>
    <a:srgbClr val="5C5C9A"/>
    <a:srgbClr val="676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2" autoAdjust="0"/>
    <p:restoredTop sz="94649" autoAdjust="0"/>
  </p:normalViewPr>
  <p:slideViewPr>
    <p:cSldViewPr snapToObjects="1">
      <p:cViewPr varScale="1">
        <p:scale>
          <a:sx n="89" d="100"/>
          <a:sy n="89" d="100"/>
        </p:scale>
        <p:origin x="-1280" y="-104"/>
      </p:cViewPr>
      <p:guideLst>
        <p:guide orient="horz" pos="28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40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tags" Target="tags/tag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droh:Google%20Drive:ics3:mountains:corei7mountain4x4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droh:Google%20Drive:ics3:mem:corei7m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  <c:perspective val="3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0.0283860753835129"/>
          <c:w val="0.699763896179644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8350.0</c:v>
                </c:pt>
                <c:pt idx="1">
                  <c:v>4750.0</c:v>
                </c:pt>
                <c:pt idx="2">
                  <c:v>3096.0</c:v>
                </c:pt>
                <c:pt idx="3">
                  <c:v>2286.0</c:v>
                </c:pt>
                <c:pt idx="4">
                  <c:v>1817.0</c:v>
                </c:pt>
                <c:pt idx="5">
                  <c:v>1512.0</c:v>
                </c:pt>
                <c:pt idx="6">
                  <c:v>1293.0</c:v>
                </c:pt>
                <c:pt idx="7">
                  <c:v>1131.0</c:v>
                </c:pt>
                <c:pt idx="8">
                  <c:v>1055.0</c:v>
                </c:pt>
                <c:pt idx="9">
                  <c:v>995.0</c:v>
                </c:pt>
                <c:pt idx="10">
                  <c:v>945.0</c:v>
                </c:pt>
                <c:pt idx="11">
                  <c:v>900.0</c:v>
                </c:pt>
              </c:numCache>
            </c:numRef>
          </c:val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8352.0</c:v>
                </c:pt>
                <c:pt idx="1">
                  <c:v>4750.0</c:v>
                </c:pt>
                <c:pt idx="2">
                  <c:v>3092.0</c:v>
                </c:pt>
                <c:pt idx="3">
                  <c:v>2287.0</c:v>
                </c:pt>
                <c:pt idx="4">
                  <c:v>1816.0</c:v>
                </c:pt>
                <c:pt idx="5">
                  <c:v>1510.0</c:v>
                </c:pt>
                <c:pt idx="6">
                  <c:v>1291.0</c:v>
                </c:pt>
                <c:pt idx="7">
                  <c:v>1129.0</c:v>
                </c:pt>
                <c:pt idx="8">
                  <c:v>1051.0</c:v>
                </c:pt>
                <c:pt idx="9">
                  <c:v>989.0</c:v>
                </c:pt>
                <c:pt idx="10">
                  <c:v>938.0</c:v>
                </c:pt>
                <c:pt idx="11">
                  <c:v>894.0</c:v>
                </c:pt>
              </c:numCache>
            </c:numRef>
          </c:val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8406.0</c:v>
                </c:pt>
                <c:pt idx="1">
                  <c:v>4787.0</c:v>
                </c:pt>
                <c:pt idx="2">
                  <c:v>3098.0</c:v>
                </c:pt>
                <c:pt idx="3">
                  <c:v>2289.0</c:v>
                </c:pt>
                <c:pt idx="4">
                  <c:v>1823.0</c:v>
                </c:pt>
                <c:pt idx="5">
                  <c:v>1512.0</c:v>
                </c:pt>
                <c:pt idx="6">
                  <c:v>1295.0</c:v>
                </c:pt>
                <c:pt idx="7">
                  <c:v>1133.0</c:v>
                </c:pt>
                <c:pt idx="8">
                  <c:v>1052.0</c:v>
                </c:pt>
                <c:pt idx="9">
                  <c:v>989.0</c:v>
                </c:pt>
                <c:pt idx="10">
                  <c:v>938.0</c:v>
                </c:pt>
                <c:pt idx="11">
                  <c:v>892.0</c:v>
                </c:pt>
              </c:numCache>
            </c:numRef>
          </c:val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8556.0</c:v>
                </c:pt>
                <c:pt idx="1">
                  <c:v>4990.0</c:v>
                </c:pt>
                <c:pt idx="2">
                  <c:v>3204.0</c:v>
                </c:pt>
                <c:pt idx="3">
                  <c:v>2376.0</c:v>
                </c:pt>
                <c:pt idx="4">
                  <c:v>1891.0</c:v>
                </c:pt>
                <c:pt idx="5">
                  <c:v>1579.0</c:v>
                </c:pt>
                <c:pt idx="6">
                  <c:v>1356.0</c:v>
                </c:pt>
                <c:pt idx="7">
                  <c:v>1198.0</c:v>
                </c:pt>
                <c:pt idx="8">
                  <c:v>1127.0</c:v>
                </c:pt>
                <c:pt idx="9">
                  <c:v>1070.0</c:v>
                </c:pt>
                <c:pt idx="10">
                  <c:v>1028.0</c:v>
                </c:pt>
                <c:pt idx="11">
                  <c:v>994.0</c:v>
                </c:pt>
              </c:numCache>
            </c:numRef>
          </c:val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8998.0</c:v>
                </c:pt>
                <c:pt idx="1">
                  <c:v>5447.0</c:v>
                </c:pt>
                <c:pt idx="2">
                  <c:v>3570.0</c:v>
                </c:pt>
                <c:pt idx="3">
                  <c:v>2643.0</c:v>
                </c:pt>
                <c:pt idx="4">
                  <c:v>2104.0</c:v>
                </c:pt>
                <c:pt idx="5">
                  <c:v>1743.0</c:v>
                </c:pt>
                <c:pt idx="6">
                  <c:v>1477.0</c:v>
                </c:pt>
                <c:pt idx="7">
                  <c:v>1300.0</c:v>
                </c:pt>
                <c:pt idx="8">
                  <c:v>1217.0</c:v>
                </c:pt>
                <c:pt idx="9">
                  <c:v>1158.0</c:v>
                </c:pt>
                <c:pt idx="10">
                  <c:v>1128.0</c:v>
                </c:pt>
                <c:pt idx="11">
                  <c:v>1096.0</c:v>
                </c:pt>
              </c:numCache>
            </c:numRef>
          </c:val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11494.0</c:v>
                </c:pt>
                <c:pt idx="1">
                  <c:v>7921.0</c:v>
                </c:pt>
                <c:pt idx="2">
                  <c:v>5664.0</c:v>
                </c:pt>
                <c:pt idx="3">
                  <c:v>4319.0</c:v>
                </c:pt>
                <c:pt idx="4">
                  <c:v>3524.0</c:v>
                </c:pt>
                <c:pt idx="5">
                  <c:v>2991.0</c:v>
                </c:pt>
                <c:pt idx="6">
                  <c:v>2592.0</c:v>
                </c:pt>
                <c:pt idx="7">
                  <c:v>2298.0</c:v>
                </c:pt>
                <c:pt idx="8">
                  <c:v>2208.0</c:v>
                </c:pt>
                <c:pt idx="9">
                  <c:v>2148.0</c:v>
                </c:pt>
                <c:pt idx="10">
                  <c:v>2117.0</c:v>
                </c:pt>
                <c:pt idx="11">
                  <c:v>2077.0</c:v>
                </c:pt>
              </c:numCache>
            </c:numRef>
          </c:val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12297.0</c:v>
                </c:pt>
                <c:pt idx="1">
                  <c:v>8417.0</c:v>
                </c:pt>
                <c:pt idx="2">
                  <c:v>5940.0</c:v>
                </c:pt>
                <c:pt idx="3">
                  <c:v>4573.0</c:v>
                </c:pt>
                <c:pt idx="4">
                  <c:v>3734.0</c:v>
                </c:pt>
                <c:pt idx="5">
                  <c:v>3174.0</c:v>
                </c:pt>
                <c:pt idx="6">
                  <c:v>2763.0</c:v>
                </c:pt>
                <c:pt idx="7">
                  <c:v>2446.0</c:v>
                </c:pt>
                <c:pt idx="8">
                  <c:v>2349.0</c:v>
                </c:pt>
                <c:pt idx="9">
                  <c:v>2272.0</c:v>
                </c:pt>
                <c:pt idx="10">
                  <c:v>2213.0</c:v>
                </c:pt>
                <c:pt idx="11">
                  <c:v>2160.0</c:v>
                </c:pt>
              </c:numCache>
            </c:numRef>
          </c:val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12422.0</c:v>
                </c:pt>
                <c:pt idx="1">
                  <c:v>8398.0</c:v>
                </c:pt>
                <c:pt idx="2">
                  <c:v>5971.0</c:v>
                </c:pt>
                <c:pt idx="3">
                  <c:v>4569.0</c:v>
                </c:pt>
                <c:pt idx="4">
                  <c:v>3740.0</c:v>
                </c:pt>
                <c:pt idx="5">
                  <c:v>3172.0</c:v>
                </c:pt>
                <c:pt idx="6">
                  <c:v>2756.0</c:v>
                </c:pt>
                <c:pt idx="7">
                  <c:v>2446.0</c:v>
                </c:pt>
                <c:pt idx="8">
                  <c:v>2351.0</c:v>
                </c:pt>
                <c:pt idx="9">
                  <c:v>2271.0</c:v>
                </c:pt>
                <c:pt idx="10">
                  <c:v>2209.0</c:v>
                </c:pt>
                <c:pt idx="11">
                  <c:v>2162.0</c:v>
                </c:pt>
              </c:numCache>
            </c:numRef>
          </c:val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12432.0</c:v>
                </c:pt>
                <c:pt idx="1">
                  <c:v>8472.0</c:v>
                </c:pt>
                <c:pt idx="2">
                  <c:v>5950.0</c:v>
                </c:pt>
                <c:pt idx="3">
                  <c:v>4573.0</c:v>
                </c:pt>
                <c:pt idx="4">
                  <c:v>3726.0</c:v>
                </c:pt>
                <c:pt idx="5">
                  <c:v>3165.0</c:v>
                </c:pt>
                <c:pt idx="6">
                  <c:v>2758.0</c:v>
                </c:pt>
                <c:pt idx="7">
                  <c:v>2447.0</c:v>
                </c:pt>
                <c:pt idx="8">
                  <c:v>2341.0</c:v>
                </c:pt>
                <c:pt idx="9">
                  <c:v>2267.0</c:v>
                </c:pt>
                <c:pt idx="10">
                  <c:v>2210.0</c:v>
                </c:pt>
                <c:pt idx="11">
                  <c:v>2162.0</c:v>
                </c:pt>
              </c:numCache>
            </c:numRef>
          </c:val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12564.0</c:v>
                </c:pt>
                <c:pt idx="1">
                  <c:v>10037.0</c:v>
                </c:pt>
                <c:pt idx="2">
                  <c:v>8679.0</c:v>
                </c:pt>
                <c:pt idx="3">
                  <c:v>7175.0</c:v>
                </c:pt>
                <c:pt idx="4">
                  <c:v>5915.0</c:v>
                </c:pt>
                <c:pt idx="5">
                  <c:v>5022.0</c:v>
                </c:pt>
                <c:pt idx="6">
                  <c:v>4345.0</c:v>
                </c:pt>
                <c:pt idx="7">
                  <c:v>3856.0</c:v>
                </c:pt>
                <c:pt idx="8">
                  <c:v>3895.0</c:v>
                </c:pt>
                <c:pt idx="9">
                  <c:v>3981.0</c:v>
                </c:pt>
                <c:pt idx="10">
                  <c:v>4001.0</c:v>
                </c:pt>
                <c:pt idx="11">
                  <c:v>4404.0</c:v>
                </c:pt>
              </c:numCache>
            </c:numRef>
          </c:val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12711.0</c:v>
                </c:pt>
                <c:pt idx="1">
                  <c:v>10750.0</c:v>
                </c:pt>
                <c:pt idx="2">
                  <c:v>10271.0</c:v>
                </c:pt>
                <c:pt idx="3">
                  <c:v>8649.0</c:v>
                </c:pt>
                <c:pt idx="4">
                  <c:v>7525.0</c:v>
                </c:pt>
                <c:pt idx="5">
                  <c:v>6374.0</c:v>
                </c:pt>
                <c:pt idx="6">
                  <c:v>5482.0</c:v>
                </c:pt>
                <c:pt idx="7">
                  <c:v>4854.0</c:v>
                </c:pt>
                <c:pt idx="8">
                  <c:v>4901.0</c:v>
                </c:pt>
                <c:pt idx="9">
                  <c:v>4933.0</c:v>
                </c:pt>
                <c:pt idx="10">
                  <c:v>4917.0</c:v>
                </c:pt>
                <c:pt idx="11">
                  <c:v>4924.0</c:v>
                </c:pt>
              </c:numCache>
            </c:numRef>
          </c:val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12687.0</c:v>
                </c:pt>
                <c:pt idx="1">
                  <c:v>10689.0</c:v>
                </c:pt>
                <c:pt idx="2">
                  <c:v>10208.0</c:v>
                </c:pt>
                <c:pt idx="3">
                  <c:v>8768.0</c:v>
                </c:pt>
                <c:pt idx="4">
                  <c:v>7570.0</c:v>
                </c:pt>
                <c:pt idx="5">
                  <c:v>6352.0</c:v>
                </c:pt>
                <c:pt idx="6">
                  <c:v>5460.0</c:v>
                </c:pt>
                <c:pt idx="7">
                  <c:v>4830.0</c:v>
                </c:pt>
                <c:pt idx="8">
                  <c:v>4885.0</c:v>
                </c:pt>
                <c:pt idx="9">
                  <c:v>4885.0</c:v>
                </c:pt>
                <c:pt idx="10">
                  <c:v>4823.0</c:v>
                </c:pt>
                <c:pt idx="11">
                  <c:v>4868.0</c:v>
                </c:pt>
              </c:numCache>
            </c:numRef>
          </c:val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14101.0</c:v>
                </c:pt>
                <c:pt idx="1">
                  <c:v>13686.0</c:v>
                </c:pt>
                <c:pt idx="2">
                  <c:v>13524.0</c:v>
                </c:pt>
                <c:pt idx="3">
                  <c:v>13092.0</c:v>
                </c:pt>
                <c:pt idx="4">
                  <c:v>13144.0</c:v>
                </c:pt>
                <c:pt idx="5">
                  <c:v>12771.0</c:v>
                </c:pt>
                <c:pt idx="6">
                  <c:v>12783.0</c:v>
                </c:pt>
                <c:pt idx="7">
                  <c:v>12466.0</c:v>
                </c:pt>
                <c:pt idx="8">
                  <c:v>12230.0</c:v>
                </c:pt>
                <c:pt idx="9">
                  <c:v>12716.0</c:v>
                </c:pt>
                <c:pt idx="10">
                  <c:v>12238.0</c:v>
                </c:pt>
                <c:pt idx="11">
                  <c:v>12409.0</c:v>
                </c:pt>
              </c:numCache>
            </c:numRef>
          </c:val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13958.0</c:v>
                </c:pt>
                <c:pt idx="1">
                  <c:v>13986.0</c:v>
                </c:pt>
                <c:pt idx="2">
                  <c:v>13366.0</c:v>
                </c:pt>
                <c:pt idx="3">
                  <c:v>13033.0</c:v>
                </c:pt>
                <c:pt idx="4">
                  <c:v>12835.0</c:v>
                </c:pt>
                <c:pt idx="5">
                  <c:v>12409.0</c:v>
                </c:pt>
                <c:pt idx="6">
                  <c:v>11784.0</c:v>
                </c:pt>
                <c:pt idx="7">
                  <c:v>10833.0</c:v>
                </c:pt>
                <c:pt idx="8">
                  <c:v>10414.0</c:v>
                </c:pt>
                <c:pt idx="9">
                  <c:v>11543.0</c:v>
                </c:pt>
                <c:pt idx="10">
                  <c:v>10857.0</c:v>
                </c:pt>
                <c:pt idx="11">
                  <c:v>10129.0</c:v>
                </c:pt>
              </c:numCache>
            </c:numRef>
          </c:val>
        </c:ser>
        <c:bandFmts/>
        <c:axId val="2106013720"/>
        <c:axId val="-2123485224"/>
        <c:axId val="-2123504792"/>
      </c:surface3DChart>
      <c:catAx>
        <c:axId val="2106013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1"/>
              <c:y val="0.849094052644392"/>
            </c:manualLayout>
          </c:layout>
          <c:overlay val="0"/>
        </c:title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2123485224"/>
        <c:crosses val="autoZero"/>
        <c:auto val="1"/>
        <c:lblAlgn val="ctr"/>
        <c:lblOffset val="100"/>
        <c:noMultiLvlLbl val="0"/>
      </c:catAx>
      <c:valAx>
        <c:axId val="-2123485224"/>
        <c:scaling>
          <c:orientation val="minMax"/>
          <c:max val="17000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0.0294270509024441"/>
              <c:y val="0.26170156211100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106013720"/>
        <c:crosses val="autoZero"/>
        <c:crossBetween val="midCat"/>
        <c:majorUnit val="2000.0"/>
        <c:minorUnit val="500.0"/>
      </c:valAx>
      <c:serAx>
        <c:axId val="-212350479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2123485224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tar"/>
            <c:size val="8"/>
            <c:spPr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data!$B$2:$B$15</c:f>
              <c:numCache>
                <c:formatCode>General</c:formatCode>
                <c:ptCount val="14"/>
                <c:pt idx="0">
                  <c:v>4.8</c:v>
                </c:pt>
                <c:pt idx="1">
                  <c:v>4.68</c:v>
                </c:pt>
                <c:pt idx="2">
                  <c:v>4.649999999999998</c:v>
                </c:pt>
                <c:pt idx="3">
                  <c:v>4.8</c:v>
                </c:pt>
                <c:pt idx="4">
                  <c:v>6.84</c:v>
                </c:pt>
                <c:pt idx="5">
                  <c:v>15.03</c:v>
                </c:pt>
                <c:pt idx="6">
                  <c:v>22.78</c:v>
                </c:pt>
                <c:pt idx="7">
                  <c:v>29.39</c:v>
                </c:pt>
                <c:pt idx="8">
                  <c:v>40.39</c:v>
                </c:pt>
                <c:pt idx="9">
                  <c:v>57.06</c:v>
                </c:pt>
                <c:pt idx="10">
                  <c:v>60.54</c:v>
                </c:pt>
                <c:pt idx="11">
                  <c:v>63.33</c:v>
                </c:pt>
                <c:pt idx="12">
                  <c:v>65.61</c:v>
                </c:pt>
                <c:pt idx="13">
                  <c:v>67.49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data!$C$2:$C$15</c:f>
              <c:numCache>
                <c:formatCode>General</c:formatCode>
                <c:ptCount val="14"/>
                <c:pt idx="0">
                  <c:v>4.83</c:v>
                </c:pt>
                <c:pt idx="1">
                  <c:v>4.72</c:v>
                </c:pt>
                <c:pt idx="2">
                  <c:v>4.64</c:v>
                </c:pt>
                <c:pt idx="3">
                  <c:v>4.689999999999999</c:v>
                </c:pt>
                <c:pt idx="4">
                  <c:v>6.83</c:v>
                </c:pt>
                <c:pt idx="5">
                  <c:v>15.1</c:v>
                </c:pt>
                <c:pt idx="6">
                  <c:v>22.68</c:v>
                </c:pt>
                <c:pt idx="7">
                  <c:v>29.18</c:v>
                </c:pt>
                <c:pt idx="8">
                  <c:v>40.26</c:v>
                </c:pt>
                <c:pt idx="9">
                  <c:v>57.02</c:v>
                </c:pt>
                <c:pt idx="10">
                  <c:v>60.53</c:v>
                </c:pt>
                <c:pt idx="11">
                  <c:v>63.34</c:v>
                </c:pt>
                <c:pt idx="12">
                  <c:v>65.62</c:v>
                </c:pt>
                <c:pt idx="13">
                  <c:v>67.53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x"/>
            <c:size val="8"/>
            <c:spPr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data!$D$2:$D$15</c:f>
              <c:numCache>
                <c:formatCode>General</c:formatCode>
                <c:ptCount val="14"/>
                <c:pt idx="0">
                  <c:v>3.75</c:v>
                </c:pt>
                <c:pt idx="1">
                  <c:v>4.08</c:v>
                </c:pt>
                <c:pt idx="2">
                  <c:v>4.33</c:v>
                </c:pt>
                <c:pt idx="3">
                  <c:v>4.45</c:v>
                </c:pt>
                <c:pt idx="4">
                  <c:v>4.45</c:v>
                </c:pt>
                <c:pt idx="5">
                  <c:v>4.45</c:v>
                </c:pt>
                <c:pt idx="6">
                  <c:v>4.45</c:v>
                </c:pt>
                <c:pt idx="7">
                  <c:v>4.47</c:v>
                </c:pt>
                <c:pt idx="8">
                  <c:v>7.73</c:v>
                </c:pt>
                <c:pt idx="9">
                  <c:v>18.77</c:v>
                </c:pt>
                <c:pt idx="10">
                  <c:v>20.36</c:v>
                </c:pt>
                <c:pt idx="11">
                  <c:v>21.67</c:v>
                </c:pt>
                <c:pt idx="12">
                  <c:v>22.76</c:v>
                </c:pt>
                <c:pt idx="13">
                  <c:v>23.71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data!$E$2:$E$15</c:f>
              <c:numCache>
                <c:formatCode>General</c:formatCode>
                <c:ptCount val="14"/>
                <c:pt idx="0">
                  <c:v>3.93</c:v>
                </c:pt>
                <c:pt idx="1">
                  <c:v>4.14</c:v>
                </c:pt>
                <c:pt idx="2">
                  <c:v>4.359999999999998</c:v>
                </c:pt>
                <c:pt idx="3">
                  <c:v>4.47</c:v>
                </c:pt>
                <c:pt idx="4">
                  <c:v>4.52</c:v>
                </c:pt>
                <c:pt idx="5">
                  <c:v>4.56</c:v>
                </c:pt>
                <c:pt idx="6">
                  <c:v>4.57</c:v>
                </c:pt>
                <c:pt idx="7">
                  <c:v>4.6</c:v>
                </c:pt>
                <c:pt idx="8">
                  <c:v>7.96</c:v>
                </c:pt>
                <c:pt idx="9">
                  <c:v>19.05</c:v>
                </c:pt>
                <c:pt idx="10">
                  <c:v>20.59</c:v>
                </c:pt>
                <c:pt idx="11">
                  <c:v>21.86</c:v>
                </c:pt>
                <c:pt idx="12">
                  <c:v>22.92</c:v>
                </c:pt>
                <c:pt idx="13">
                  <c:v>23.82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plus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data!$F$2:$F$15</c:f>
              <c:numCache>
                <c:formatCode>General</c:formatCode>
                <c:ptCount val="14"/>
                <c:pt idx="0">
                  <c:v>1.86</c:v>
                </c:pt>
                <c:pt idx="1">
                  <c:v>1.78</c:v>
                </c:pt>
                <c:pt idx="2">
                  <c:v>2.14</c:v>
                </c:pt>
                <c:pt idx="3">
                  <c:v>2.3</c:v>
                </c:pt>
                <c:pt idx="4">
                  <c:v>2.23</c:v>
                </c:pt>
                <c:pt idx="5">
                  <c:v>2.18</c:v>
                </c:pt>
                <c:pt idx="6">
                  <c:v>2.14</c:v>
                </c:pt>
                <c:pt idx="7">
                  <c:v>2.12</c:v>
                </c:pt>
                <c:pt idx="8">
                  <c:v>2.12</c:v>
                </c:pt>
                <c:pt idx="9">
                  <c:v>2.13</c:v>
                </c:pt>
                <c:pt idx="10">
                  <c:v>2.13</c:v>
                </c:pt>
                <c:pt idx="11">
                  <c:v>2.14</c:v>
                </c:pt>
                <c:pt idx="12">
                  <c:v>2.16</c:v>
                </c:pt>
                <c:pt idx="13">
                  <c:v>2.22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data!$G$1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triangl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data!$G$2:$G$15</c:f>
              <c:numCache>
                <c:formatCode>General</c:formatCode>
                <c:ptCount val="14"/>
                <c:pt idx="0">
                  <c:v>1.78</c:v>
                </c:pt>
                <c:pt idx="1">
                  <c:v>1.8</c:v>
                </c:pt>
                <c:pt idx="2">
                  <c:v>2.12</c:v>
                </c:pt>
                <c:pt idx="3">
                  <c:v>2.03</c:v>
                </c:pt>
                <c:pt idx="4">
                  <c:v>1.96</c:v>
                </c:pt>
                <c:pt idx="5">
                  <c:v>1.92</c:v>
                </c:pt>
                <c:pt idx="6">
                  <c:v>1.89</c:v>
                </c:pt>
                <c:pt idx="7">
                  <c:v>1.86</c:v>
                </c:pt>
                <c:pt idx="8">
                  <c:v>1.86</c:v>
                </c:pt>
                <c:pt idx="9">
                  <c:v>1.88</c:v>
                </c:pt>
                <c:pt idx="10">
                  <c:v>1.89</c:v>
                </c:pt>
                <c:pt idx="11">
                  <c:v>1.9</c:v>
                </c:pt>
                <c:pt idx="12">
                  <c:v>1.91</c:v>
                </c:pt>
                <c:pt idx="13">
                  <c:v>1.95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702472"/>
        <c:axId val="-2123724056"/>
      </c:lineChart>
      <c:catAx>
        <c:axId val="-2123702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Array size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23724056"/>
        <c:crossesAt val="0.0"/>
        <c:auto val="1"/>
        <c:lblAlgn val="ctr"/>
        <c:lblOffset val="100"/>
        <c:noMultiLvlLbl val="0"/>
      </c:catAx>
      <c:valAx>
        <c:axId val="-2123724056"/>
        <c:scaling>
          <c:logBase val="10.0"/>
          <c:orientation val="minMax"/>
          <c:min val="1.0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Cycles per inner loop iteration</a:t>
                </a:r>
              </a:p>
            </c:rich>
          </c:tx>
          <c:overlay val="0"/>
        </c:title>
        <c:numFmt formatCode="General" sourceLinked="1"/>
        <c:majorTickMark val="out"/>
        <c:minorTickMark val="out"/>
        <c:tickLblPos val="nextTo"/>
        <c:crossAx val="-2123702472"/>
        <c:crosses val="autoZero"/>
        <c:crossBetween val="between"/>
        <c:minorUnit val="10.0"/>
      </c:valAx>
      <c:spPr>
        <a:solidFill>
          <a:schemeClr val="bg1"/>
        </a:solidFill>
      </c:spPr>
    </c:plotArea>
    <c:legend>
      <c:legendPos val="r"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Arial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4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3612" cy="35814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3612" cy="35814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308" tIns="47654" rIns="95308" bIns="47654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78663" y="726094"/>
            <a:ext cx="4754835" cy="35826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84" y="4554201"/>
            <a:ext cx="5356133" cy="4314943"/>
          </a:xfrm>
          <a:noFill/>
          <a:ln/>
        </p:spPr>
        <p:txBody>
          <a:bodyPr lIns="95683" tIns="47003" rIns="95683" bIns="47003"/>
          <a:lstStyle/>
          <a:p>
            <a:endParaRPr lang="en-US" smtClean="0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5963"/>
            <a:ext cx="4795838" cy="3598862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Cache Memories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12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8,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Randal E. Bryant and David R.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Mapped Cache (E = 1)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2478652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368639" y="2514600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assume yes = 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1582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5976408" y="1245569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Down Arrow 25"/>
          <p:cNvSpPr/>
          <p:nvPr/>
        </p:nvSpPr>
        <p:spPr bwMode="auto">
          <a:xfrm flipV="1">
            <a:off x="4330522" y="35814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0656" y="4659868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 (4 Bytes) is here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5715000"/>
            <a:ext cx="6819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If tag doesn’t match: </a:t>
            </a:r>
            <a:r>
              <a:rPr lang="en-US" dirty="0" smtClean="0">
                <a:latin typeface="Calibri" pitchFamily="34" charset="0"/>
              </a:rPr>
              <a:t>old line is evicted and replaced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40" name="Rectangle 1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Direct-Mapped Cache Simulation</a:t>
            </a:r>
            <a:endParaRPr lang="en-US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211513" y="1391766"/>
            <a:ext cx="6161087" cy="31675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M</a:t>
            </a:r>
            <a:r>
              <a:rPr lang="en-US" sz="2000" b="0" dirty="0">
                <a:latin typeface="Calibri"/>
                <a:cs typeface="Calibri"/>
              </a:rPr>
              <a:t>=16 </a:t>
            </a:r>
            <a:r>
              <a:rPr lang="en-US" sz="2000" b="0" dirty="0" smtClean="0">
                <a:latin typeface="Calibri"/>
                <a:cs typeface="Calibri"/>
              </a:rPr>
              <a:t>bytes (4-bit addresses), </a:t>
            </a:r>
            <a:r>
              <a:rPr lang="en-US" sz="2000" b="0" dirty="0">
                <a:latin typeface="Calibri"/>
                <a:cs typeface="Calibri"/>
              </a:rPr>
              <a:t>B=2 bytes/block, 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S=4 sets, E=1</a:t>
            </a:r>
            <a:r>
              <a:rPr lang="en-US" sz="2000" b="0" dirty="0" smtClean="0">
                <a:latin typeface="Calibri"/>
                <a:cs typeface="Calibri"/>
              </a:rPr>
              <a:t> Blocks/</a:t>
            </a:r>
            <a:r>
              <a:rPr lang="en-US" sz="2000" b="0" dirty="0">
                <a:latin typeface="Calibri"/>
                <a:cs typeface="Calibri"/>
              </a:rPr>
              <a:t>set</a:t>
            </a:r>
          </a:p>
          <a:p>
            <a:pPr algn="l">
              <a:lnSpc>
                <a:spcPct val="100000"/>
              </a:lnSpc>
            </a:pPr>
            <a:endParaRPr lang="en-US" sz="2000" b="0" dirty="0" smtClean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endParaRPr lang="en-US" sz="2000" b="0" dirty="0" smtClean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Address </a:t>
            </a:r>
            <a:r>
              <a:rPr lang="en-US" sz="2000" b="0" dirty="0">
                <a:latin typeface="Calibri"/>
                <a:cs typeface="Calibri"/>
              </a:rPr>
              <a:t>trace (</a:t>
            </a:r>
            <a:r>
              <a:rPr lang="en-US" sz="2000" b="0" dirty="0" smtClean="0">
                <a:latin typeface="Calibri"/>
                <a:cs typeface="Calibri"/>
              </a:rPr>
              <a:t>reads, one byte per read)</a:t>
            </a:r>
            <a:r>
              <a:rPr lang="en-US" sz="2000" b="0" dirty="0">
                <a:latin typeface="Calibri"/>
                <a:cs typeface="Calibri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	</a:t>
            </a:r>
            <a:r>
              <a:rPr lang="en-US" sz="2000" dirty="0">
                <a:latin typeface="Calibri"/>
                <a:cs typeface="Calibri"/>
              </a:rPr>
              <a:t>0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</a:t>
            </a:r>
            <a:r>
              <a:rPr lang="en-US" sz="2000" u="sng" dirty="0">
                <a:latin typeface="Calibri"/>
                <a:cs typeface="Calibri"/>
              </a:rPr>
              <a:t>11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6513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x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584200" y="1295400"/>
            <a:ext cx="52899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t</a:t>
            </a:r>
            <a:r>
              <a:rPr lang="en-US" sz="2000" b="0" dirty="0">
                <a:latin typeface="Calibri"/>
                <a:cs typeface="Calibri"/>
              </a:rPr>
              <a:t>=1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1212850" y="1295400"/>
            <a:ext cx="5407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s</a:t>
            </a:r>
            <a:r>
              <a:rPr lang="en-US" sz="2000" b="0" dirty="0">
                <a:latin typeface="Calibri"/>
                <a:cs typeface="Calibri"/>
              </a:rPr>
              <a:t>=2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1952625" y="1295400"/>
            <a:ext cx="5752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b=1</a:t>
            </a: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118268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xx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1898650" y="1633736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3352800" y="5137150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516" name="Rectangle 12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517" name="Rectangle 13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49518" name="Rectangle 14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3502025" y="4724400"/>
            <a:ext cx="31098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v</a:t>
            </a:r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3979862" y="4724400"/>
            <a:ext cx="53126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Tag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4937125" y="4724400"/>
            <a:ext cx="74141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Block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49522" name="Rectangle 18"/>
          <p:cNvSpPr>
            <a:spLocks noChangeArrowheads="1"/>
          </p:cNvSpPr>
          <p:nvPr/>
        </p:nvSpPr>
        <p:spPr bwMode="auto">
          <a:xfrm>
            <a:off x="3352800" y="544671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3927475" y="544671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4595812" y="544671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3352800" y="577056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3927475" y="577056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4595812" y="577056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8" name="Rectangle 24"/>
          <p:cNvSpPr>
            <a:spLocks noChangeArrowheads="1"/>
          </p:cNvSpPr>
          <p:nvPr/>
        </p:nvSpPr>
        <p:spPr bwMode="auto">
          <a:xfrm>
            <a:off x="3352800" y="609441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3927475" y="609441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30" name="Rectangle 26"/>
          <p:cNvSpPr>
            <a:spLocks noChangeArrowheads="1"/>
          </p:cNvSpPr>
          <p:nvPr/>
        </p:nvSpPr>
        <p:spPr bwMode="auto">
          <a:xfrm>
            <a:off x="4595812" y="609441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678" name="Text Box 174"/>
          <p:cNvSpPr txBox="1">
            <a:spLocks noChangeArrowheads="1"/>
          </p:cNvSpPr>
          <p:nvPr/>
        </p:nvSpPr>
        <p:spPr bwMode="auto">
          <a:xfrm>
            <a:off x="6657975" y="29688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176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1" name="Rectangle 177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2" name="Rectangle 178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3" name="Rectangle 179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149684" name="Text Box 180"/>
          <p:cNvSpPr txBox="1">
            <a:spLocks noChangeArrowheads="1"/>
          </p:cNvSpPr>
          <p:nvPr/>
        </p:nvSpPr>
        <p:spPr bwMode="auto">
          <a:xfrm>
            <a:off x="6748463" y="3273623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149685" name="Text Box 181"/>
          <p:cNvSpPr txBox="1">
            <a:spLocks noChangeArrowheads="1"/>
          </p:cNvSpPr>
          <p:nvPr/>
        </p:nvSpPr>
        <p:spPr bwMode="auto">
          <a:xfrm>
            <a:off x="6657975" y="354806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182"/>
          <p:cNvGrpSpPr>
            <a:grpSpLocks/>
          </p:cNvGrpSpPr>
          <p:nvPr/>
        </p:nvGrpSpPr>
        <p:grpSpPr bwMode="auto">
          <a:xfrm>
            <a:off x="3352800" y="6096000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7" name="Rectangle 18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8" name="Rectangle 18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9" name="Rectangle 18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149690" name="Text Box 186"/>
          <p:cNvSpPr txBox="1">
            <a:spLocks noChangeArrowheads="1"/>
          </p:cNvSpPr>
          <p:nvPr/>
        </p:nvSpPr>
        <p:spPr bwMode="auto">
          <a:xfrm>
            <a:off x="6657975" y="38832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187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2" name="Rectangle 188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3" name="Rectangle 189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4" name="Rectangle 190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149695" name="Text Box 191"/>
          <p:cNvSpPr txBox="1">
            <a:spLocks noChangeArrowheads="1"/>
          </p:cNvSpPr>
          <p:nvPr/>
        </p:nvSpPr>
        <p:spPr bwMode="auto">
          <a:xfrm>
            <a:off x="6657975" y="41880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6" name="Group 192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7" name="Rectangle 19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8" name="Rectangle 19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99" name="Rectangle 19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667000" y="51170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67000" y="54223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67000" y="57277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67000" y="603305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3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78" grpId="0"/>
      <p:bldP spid="149684" grpId="0"/>
      <p:bldP spid="149685" grpId="0"/>
      <p:bldP spid="149690" grpId="0"/>
      <p:bldP spid="1496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61660" cy="762000"/>
          </a:xfrm>
        </p:spPr>
        <p:txBody>
          <a:bodyPr/>
          <a:lstStyle/>
          <a:p>
            <a:r>
              <a:rPr lang="en-US" dirty="0" smtClean="0"/>
              <a:t>E-way Set Associative Cache (Here: E = 2)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762000" y="4800600"/>
            <a:ext cx="6598924" cy="17189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2: Two lines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57200" y="25146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6607" y="25908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899924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135242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360367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587907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1120788" y="26894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715928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6309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3336537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3084544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2832550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4080935" y="25940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5374252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5609570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5834695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062235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4595116" y="26927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4190256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6070637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6810865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6558872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06878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457200" y="38862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606607" y="39624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1899924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2135242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2360367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3587907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96" name="Rectangle 195"/>
          <p:cNvSpPr/>
          <p:nvPr/>
        </p:nvSpPr>
        <p:spPr bwMode="auto">
          <a:xfrm>
            <a:off x="1120788" y="40610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97" name="Rectangle 196"/>
          <p:cNvSpPr/>
          <p:nvPr/>
        </p:nvSpPr>
        <p:spPr bwMode="auto">
          <a:xfrm>
            <a:off x="715928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98" name="Rectangle 197"/>
          <p:cNvSpPr/>
          <p:nvPr/>
        </p:nvSpPr>
        <p:spPr bwMode="auto">
          <a:xfrm>
            <a:off x="2596309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3336537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200" name="Rectangle 199"/>
          <p:cNvSpPr/>
          <p:nvPr/>
        </p:nvSpPr>
        <p:spPr bwMode="auto">
          <a:xfrm>
            <a:off x="3084544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2832550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4080935" y="39656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5374252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5609570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82" name="Rectangle 181"/>
          <p:cNvSpPr/>
          <p:nvPr/>
        </p:nvSpPr>
        <p:spPr bwMode="auto">
          <a:xfrm>
            <a:off x="5834695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84" name="Rectangle 183"/>
          <p:cNvSpPr/>
          <p:nvPr/>
        </p:nvSpPr>
        <p:spPr bwMode="auto">
          <a:xfrm>
            <a:off x="7062235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4595116" y="40643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86" name="Rectangle 185"/>
          <p:cNvSpPr/>
          <p:nvPr/>
        </p:nvSpPr>
        <p:spPr bwMode="auto">
          <a:xfrm>
            <a:off x="4190256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6070637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88" name="Rectangle 187"/>
          <p:cNvSpPr/>
          <p:nvPr/>
        </p:nvSpPr>
        <p:spPr bwMode="auto">
          <a:xfrm>
            <a:off x="6810865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89" name="Rectangle 188"/>
          <p:cNvSpPr/>
          <p:nvPr/>
        </p:nvSpPr>
        <p:spPr bwMode="auto">
          <a:xfrm>
            <a:off x="6558872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 bwMode="auto">
          <a:xfrm>
            <a:off x="6306878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205" name="Rectangle 204"/>
          <p:cNvSpPr/>
          <p:nvPr/>
        </p:nvSpPr>
        <p:spPr bwMode="auto">
          <a:xfrm>
            <a:off x="457200" y="5102157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606607" y="5178360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1899924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221" name="Rectangle 220"/>
          <p:cNvSpPr/>
          <p:nvPr/>
        </p:nvSpPr>
        <p:spPr bwMode="auto">
          <a:xfrm>
            <a:off x="2135242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222" name="Rectangle 221"/>
          <p:cNvSpPr/>
          <p:nvPr/>
        </p:nvSpPr>
        <p:spPr bwMode="auto">
          <a:xfrm>
            <a:off x="2360367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223" name="Rectangle 222"/>
          <p:cNvSpPr/>
          <p:nvPr/>
        </p:nvSpPr>
        <p:spPr bwMode="auto">
          <a:xfrm>
            <a:off x="3587907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224" name="Rectangle 223"/>
          <p:cNvSpPr/>
          <p:nvPr/>
        </p:nvSpPr>
        <p:spPr bwMode="auto">
          <a:xfrm>
            <a:off x="1120788" y="52770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225" name="Rectangle 224"/>
          <p:cNvSpPr/>
          <p:nvPr/>
        </p:nvSpPr>
        <p:spPr bwMode="auto">
          <a:xfrm>
            <a:off x="715928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226" name="Rectangle 225"/>
          <p:cNvSpPr/>
          <p:nvPr/>
        </p:nvSpPr>
        <p:spPr bwMode="auto">
          <a:xfrm>
            <a:off x="2596309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227" name="Rectangle 226"/>
          <p:cNvSpPr/>
          <p:nvPr/>
        </p:nvSpPr>
        <p:spPr bwMode="auto">
          <a:xfrm>
            <a:off x="3336537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228" name="Rectangle 227"/>
          <p:cNvSpPr/>
          <p:nvPr/>
        </p:nvSpPr>
        <p:spPr bwMode="auto">
          <a:xfrm>
            <a:off x="3084544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229" name="Rectangle 228"/>
          <p:cNvSpPr/>
          <p:nvPr/>
        </p:nvSpPr>
        <p:spPr bwMode="auto">
          <a:xfrm>
            <a:off x="2832550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4080935" y="5181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5374252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5609570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5834695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212" name="Rectangle 211"/>
          <p:cNvSpPr/>
          <p:nvPr/>
        </p:nvSpPr>
        <p:spPr bwMode="auto">
          <a:xfrm>
            <a:off x="7062235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213" name="Rectangle 212"/>
          <p:cNvSpPr/>
          <p:nvPr/>
        </p:nvSpPr>
        <p:spPr bwMode="auto">
          <a:xfrm>
            <a:off x="4595116" y="5280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214" name="Rectangle 213"/>
          <p:cNvSpPr/>
          <p:nvPr/>
        </p:nvSpPr>
        <p:spPr bwMode="auto">
          <a:xfrm>
            <a:off x="4190256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215" name="Rectangle 214"/>
          <p:cNvSpPr/>
          <p:nvPr/>
        </p:nvSpPr>
        <p:spPr bwMode="auto">
          <a:xfrm>
            <a:off x="6070637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216" name="Rectangle 215"/>
          <p:cNvSpPr/>
          <p:nvPr/>
        </p:nvSpPr>
        <p:spPr bwMode="auto">
          <a:xfrm>
            <a:off x="6810865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217" name="Rectangle 216"/>
          <p:cNvSpPr/>
          <p:nvPr/>
        </p:nvSpPr>
        <p:spPr bwMode="auto">
          <a:xfrm>
            <a:off x="6558872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218" name="Rectangle 217"/>
          <p:cNvSpPr/>
          <p:nvPr/>
        </p:nvSpPr>
        <p:spPr bwMode="auto">
          <a:xfrm>
            <a:off x="6306878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7924800" y="324657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find set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45269" cy="762000"/>
          </a:xfrm>
        </p:spPr>
        <p:txBody>
          <a:bodyPr/>
          <a:lstStyle/>
          <a:p>
            <a:r>
              <a:rPr lang="en-US" dirty="0" smtClean="0"/>
              <a:t>E-way Set Associative Cache (Here: E = 2)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2: Two lines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4905012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1430684" y="1998175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429000" y="19812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636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57200" y="2628106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18537" y="2641599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yes = hit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5016510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5105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124185" y="3377238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8" grpId="0"/>
      <p:bldP spid="139" grpId="0"/>
      <p:bldP spid="145" grpId="0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45269" cy="762000"/>
          </a:xfrm>
        </p:spPr>
        <p:txBody>
          <a:bodyPr/>
          <a:lstStyle/>
          <a:p>
            <a:r>
              <a:rPr lang="en-US" dirty="0" smtClean="0"/>
              <a:t>E-way Set Associative Cache (Here: E = 2)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2: Two lines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4905012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1430684" y="1998175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429000" y="1981200"/>
            <a:ext cx="152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636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57200" y="2641599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18537" y="2641599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yes = hit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5016510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5105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43" name="Down Arrow 42"/>
          <p:cNvSpPr/>
          <p:nvPr/>
        </p:nvSpPr>
        <p:spPr bwMode="auto">
          <a:xfrm flipV="1">
            <a:off x="2717407" y="37338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03399" y="4812268"/>
            <a:ext cx="25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 (2 Bytes) is here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" y="5562600"/>
            <a:ext cx="7978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No match: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One line in set is selected for eviction and replacement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Replacement policies: random, least recently used (LRU),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02" name="Rectangle 50"/>
          <p:cNvSpPr>
            <a:spLocks noChangeArrowheads="1"/>
          </p:cNvSpPr>
          <p:nvPr/>
        </p:nvSpPr>
        <p:spPr bwMode="auto">
          <a:xfrm>
            <a:off x="3922713" y="5213015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801" name="Rectangle 49"/>
          <p:cNvSpPr>
            <a:spLocks noChangeArrowheads="1"/>
          </p:cNvSpPr>
          <p:nvPr/>
        </p:nvSpPr>
        <p:spPr bwMode="auto">
          <a:xfrm>
            <a:off x="3922713" y="6030577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01182" cy="762000"/>
          </a:xfrm>
        </p:spPr>
        <p:txBody>
          <a:bodyPr/>
          <a:lstStyle/>
          <a:p>
            <a:r>
              <a:rPr lang="en-US" dirty="0" smtClean="0"/>
              <a:t>2-Way Set Associative Cache Simulation</a:t>
            </a:r>
            <a:endParaRPr lang="en-US" dirty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3211513" y="1712243"/>
            <a:ext cx="5475287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M=16 byte addresses, B=2 bytes/block, 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S=2 sets, E=2</a:t>
            </a:r>
            <a:r>
              <a:rPr lang="en-US" sz="2000" b="0" dirty="0" smtClean="0">
                <a:latin typeface="Calibri"/>
                <a:cs typeface="Calibri"/>
              </a:rPr>
              <a:t> blocks/</a:t>
            </a:r>
            <a:r>
              <a:rPr lang="en-US" sz="2000" b="0" dirty="0">
                <a:latin typeface="Calibri"/>
                <a:cs typeface="Calibri"/>
              </a:rPr>
              <a:t>set</a:t>
            </a: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Address trace (</a:t>
            </a:r>
            <a:r>
              <a:rPr lang="en-US" sz="2000" b="0" dirty="0" smtClean="0">
                <a:latin typeface="Calibri"/>
                <a:cs typeface="Calibri"/>
              </a:rPr>
              <a:t>reads, one byte per read)</a:t>
            </a:r>
            <a:r>
              <a:rPr lang="en-US" sz="2000" b="0" dirty="0">
                <a:latin typeface="Calibri"/>
                <a:cs typeface="Calibri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	</a:t>
            </a:r>
            <a:r>
              <a:rPr lang="en-US" sz="2000" dirty="0">
                <a:latin typeface="Calibri"/>
                <a:cs typeface="Calibri"/>
              </a:rPr>
              <a:t>0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[01</a:t>
            </a:r>
            <a:r>
              <a:rPr lang="en-US" sz="2000" u="sng" dirty="0">
                <a:latin typeface="Calibri"/>
                <a:cs typeface="Calibri"/>
              </a:rPr>
              <a:t>1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5720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xx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576262" y="1507455"/>
            <a:ext cx="5263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t=2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1204912" y="1507455"/>
            <a:ext cx="55393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s=1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1944687" y="1507455"/>
            <a:ext cx="58123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b=1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117475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1890712" y="1841500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22713" y="5106988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4071938" y="4724400"/>
            <a:ext cx="31691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4549775" y="4724400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</a:t>
            </a:r>
            <a:r>
              <a:rPr lang="en-US" sz="2000" dirty="0" smtClean="0">
                <a:latin typeface="Calibri"/>
                <a:cs typeface="Calibri"/>
              </a:rPr>
              <a:t>ag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8" name="Rectangle 16"/>
          <p:cNvSpPr>
            <a:spLocks noChangeArrowheads="1"/>
          </p:cNvSpPr>
          <p:nvPr/>
        </p:nvSpPr>
        <p:spPr bwMode="auto">
          <a:xfrm>
            <a:off x="5410200" y="4724400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smtClean="0">
                <a:latin typeface="Calibri"/>
                <a:cs typeface="Calibri"/>
              </a:rPr>
              <a:t>Block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3922713" y="5416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4497388" y="5416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5165725" y="5416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3922713" y="5924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4497388" y="5924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5165725" y="5924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3922713" y="624840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4497388" y="624840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5165725" y="624840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6657975" y="2984698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922713" y="5110163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2" name="Rectangle 30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00</a:t>
              </a:r>
            </a:p>
          </p:txBody>
        </p:sp>
        <p:sp>
          <p:nvSpPr>
            <p:cNvPr id="202783" name="Rectangle 31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748463" y="3276600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6657975" y="3581400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922713" y="5921375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7" name="Rectangle 35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8" name="Rectangle 36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01</a:t>
              </a:r>
            </a:p>
          </p:txBody>
        </p:sp>
        <p:sp>
          <p:nvSpPr>
            <p:cNvPr id="202789" name="Rectangle 37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6657975" y="3886200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922713" y="541337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92" name="Rectangle 40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93" name="Rectangle 41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202794" name="Rectangle 42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6748463" y="4191000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25750" y="5416550"/>
            <a:ext cx="85883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27045" y="5181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27045" y="60314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1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4" grpId="0"/>
      <p:bldP spid="202785" grpId="0"/>
      <p:bldP spid="202790" grpId="0"/>
      <p:bldP spid="2027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10040"/>
            <a:ext cx="8716962" cy="7826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What about writes?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220788"/>
            <a:ext cx="8307387" cy="5322887"/>
          </a:xfrm>
        </p:spPr>
        <p:txBody>
          <a:bodyPr lIns="90360" tIns="44280" rIns="90360" bIns="44280"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Multiple copies of data exist: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L1, L2, L3, Main Memory, Disk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What to do on a write-hit?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>
                <a:solidFill>
                  <a:srgbClr val="FF0000"/>
                </a:solidFill>
              </a:rPr>
              <a:t>Write-through </a:t>
            </a:r>
            <a:r>
              <a:rPr lang="en-GB" dirty="0" smtClean="0"/>
              <a:t>(write immediately to memory)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>
                <a:solidFill>
                  <a:srgbClr val="FF0000"/>
                </a:solidFill>
              </a:rPr>
              <a:t>Write-back </a:t>
            </a:r>
            <a:r>
              <a:rPr lang="en-GB" dirty="0" smtClean="0"/>
              <a:t>(defer write to memory until replacement of line)</a:t>
            </a:r>
          </a:p>
          <a:p>
            <a:pPr lvl="2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Need a dirty bit (line different from memory or not)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What to do on a write-miss?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>
                <a:solidFill>
                  <a:srgbClr val="FF0000"/>
                </a:solidFill>
              </a:rPr>
              <a:t>Write-allocate </a:t>
            </a:r>
            <a:r>
              <a:rPr lang="en-GB" dirty="0" smtClean="0"/>
              <a:t>(load into cache, update line in cache)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Good if more writes to the location follow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>
                <a:solidFill>
                  <a:srgbClr val="FF0000"/>
                </a:solidFill>
              </a:rPr>
              <a:t>No-write-allocate </a:t>
            </a:r>
            <a:r>
              <a:rPr lang="en-GB" dirty="0" smtClean="0"/>
              <a:t>(writes straight to memory, does not load into cache)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Typical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Write-through + No-write-allocate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dirty="0" smtClean="0"/>
              <a:t>Write-back + Write-allocate</a:t>
            </a:r>
          </a:p>
          <a:p>
            <a:pPr eaLnBrk="1" hangingPunct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25"/>
          <p:cNvSpPr>
            <a:spLocks noChangeArrowheads="1"/>
          </p:cNvSpPr>
          <p:nvPr/>
        </p:nvSpPr>
        <p:spPr bwMode="auto">
          <a:xfrm>
            <a:off x="228600" y="1676400"/>
            <a:ext cx="6172200" cy="3886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Rectangle 404"/>
          <p:cNvSpPr>
            <a:spLocks noChangeArrowheads="1"/>
          </p:cNvSpPr>
          <p:nvPr/>
        </p:nvSpPr>
        <p:spPr bwMode="auto">
          <a:xfrm>
            <a:off x="381000" y="1981200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" name="Rectangle 413"/>
          <p:cNvSpPr>
            <a:spLocks noChangeArrowheads="1"/>
          </p:cNvSpPr>
          <p:nvPr/>
        </p:nvSpPr>
        <p:spPr bwMode="auto">
          <a:xfrm>
            <a:off x="4114800" y="1981200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Intel Core i7 Cache Hierarchy</a:t>
            </a:r>
            <a:endParaRPr lang="en-US" dirty="0"/>
          </a:p>
        </p:txBody>
      </p:sp>
      <p:sp>
        <p:nvSpPr>
          <p:cNvPr id="4" name="Rectangle 396"/>
          <p:cNvSpPr>
            <a:spLocks noChangeArrowheads="1"/>
          </p:cNvSpPr>
          <p:nvPr/>
        </p:nvSpPr>
        <p:spPr bwMode="auto">
          <a:xfrm>
            <a:off x="546100" y="21336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err="1"/>
              <a:t>Regs</a:t>
            </a:r>
            <a:endParaRPr lang="en-US" sz="1800" dirty="0"/>
          </a:p>
        </p:txBody>
      </p:sp>
      <p:sp>
        <p:nvSpPr>
          <p:cNvPr id="5" name="Rectangle 397"/>
          <p:cNvSpPr>
            <a:spLocks noChangeArrowheads="1"/>
          </p:cNvSpPr>
          <p:nvPr/>
        </p:nvSpPr>
        <p:spPr bwMode="auto">
          <a:xfrm>
            <a:off x="588963" y="2781300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L1 </a:t>
            </a:r>
          </a:p>
          <a:p>
            <a:pPr algn="ctr"/>
            <a:r>
              <a:rPr lang="en-US" sz="1800"/>
              <a:t>d-cache</a:t>
            </a:r>
          </a:p>
        </p:txBody>
      </p:sp>
      <p:sp>
        <p:nvSpPr>
          <p:cNvPr id="6" name="Rectangle 399"/>
          <p:cNvSpPr>
            <a:spLocks noChangeArrowheads="1"/>
          </p:cNvSpPr>
          <p:nvPr/>
        </p:nvSpPr>
        <p:spPr bwMode="auto">
          <a:xfrm>
            <a:off x="1524000" y="2781300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L1 </a:t>
            </a:r>
          </a:p>
          <a:p>
            <a:pPr algn="ctr"/>
            <a:r>
              <a:rPr lang="en-US" sz="1800" dirty="0" err="1"/>
              <a:t>i</a:t>
            </a:r>
            <a:r>
              <a:rPr lang="en-US" sz="1800" dirty="0"/>
              <a:t>-cache</a:t>
            </a:r>
          </a:p>
        </p:txBody>
      </p:sp>
      <p:sp>
        <p:nvSpPr>
          <p:cNvPr id="7" name="Rectangle 400"/>
          <p:cNvSpPr>
            <a:spLocks noChangeArrowheads="1"/>
          </p:cNvSpPr>
          <p:nvPr/>
        </p:nvSpPr>
        <p:spPr bwMode="auto">
          <a:xfrm>
            <a:off x="609600" y="3695700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L2 unified cache</a:t>
            </a:r>
          </a:p>
        </p:txBody>
      </p:sp>
      <p:sp>
        <p:nvSpPr>
          <p:cNvPr id="8" name="Line 401"/>
          <p:cNvSpPr>
            <a:spLocks noChangeShapeType="1"/>
          </p:cNvSpPr>
          <p:nvPr/>
        </p:nvSpPr>
        <p:spPr bwMode="auto">
          <a:xfrm>
            <a:off x="1066800" y="24384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9" name="Line 402"/>
          <p:cNvSpPr>
            <a:spLocks noChangeShapeType="1"/>
          </p:cNvSpPr>
          <p:nvPr/>
        </p:nvSpPr>
        <p:spPr bwMode="auto">
          <a:xfrm>
            <a:off x="10668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Line 403"/>
          <p:cNvSpPr>
            <a:spLocks noChangeShapeType="1"/>
          </p:cNvSpPr>
          <p:nvPr/>
        </p:nvSpPr>
        <p:spPr bwMode="auto">
          <a:xfrm>
            <a:off x="19050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Text Box 405"/>
          <p:cNvSpPr txBox="1">
            <a:spLocks noChangeArrowheads="1"/>
          </p:cNvSpPr>
          <p:nvPr/>
        </p:nvSpPr>
        <p:spPr bwMode="auto">
          <a:xfrm>
            <a:off x="304800" y="1676400"/>
            <a:ext cx="7736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Core 0</a:t>
            </a:r>
          </a:p>
        </p:txBody>
      </p:sp>
      <p:sp>
        <p:nvSpPr>
          <p:cNvPr id="13" name="Rectangle 406"/>
          <p:cNvSpPr>
            <a:spLocks noChangeArrowheads="1"/>
          </p:cNvSpPr>
          <p:nvPr/>
        </p:nvSpPr>
        <p:spPr bwMode="auto">
          <a:xfrm>
            <a:off x="4279900" y="21336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Regs</a:t>
            </a:r>
          </a:p>
        </p:txBody>
      </p:sp>
      <p:sp>
        <p:nvSpPr>
          <p:cNvPr id="14" name="Rectangle 407"/>
          <p:cNvSpPr>
            <a:spLocks noChangeArrowheads="1"/>
          </p:cNvSpPr>
          <p:nvPr/>
        </p:nvSpPr>
        <p:spPr bwMode="auto">
          <a:xfrm>
            <a:off x="4322763" y="2781300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L1 </a:t>
            </a:r>
          </a:p>
          <a:p>
            <a:pPr algn="ctr"/>
            <a:r>
              <a:rPr lang="en-US" sz="1800" dirty="0" err="1"/>
              <a:t>d</a:t>
            </a:r>
            <a:r>
              <a:rPr lang="en-US" sz="1800" dirty="0"/>
              <a:t>-cache</a:t>
            </a:r>
          </a:p>
        </p:txBody>
      </p:sp>
      <p:sp>
        <p:nvSpPr>
          <p:cNvPr id="15" name="Rectangle 408"/>
          <p:cNvSpPr>
            <a:spLocks noChangeArrowheads="1"/>
          </p:cNvSpPr>
          <p:nvPr/>
        </p:nvSpPr>
        <p:spPr bwMode="auto">
          <a:xfrm>
            <a:off x="5257800" y="2781300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L1 </a:t>
            </a:r>
          </a:p>
          <a:p>
            <a:pPr algn="ctr"/>
            <a:r>
              <a:rPr lang="en-US" sz="1800"/>
              <a:t>i-cache</a:t>
            </a:r>
          </a:p>
        </p:txBody>
      </p:sp>
      <p:sp>
        <p:nvSpPr>
          <p:cNvPr id="16" name="Rectangle 409"/>
          <p:cNvSpPr>
            <a:spLocks noChangeArrowheads="1"/>
          </p:cNvSpPr>
          <p:nvPr/>
        </p:nvSpPr>
        <p:spPr bwMode="auto">
          <a:xfrm>
            <a:off x="4343400" y="3695700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L2 unified cache</a:t>
            </a:r>
          </a:p>
        </p:txBody>
      </p:sp>
      <p:sp>
        <p:nvSpPr>
          <p:cNvPr id="17" name="Line 410"/>
          <p:cNvSpPr>
            <a:spLocks noChangeShapeType="1"/>
          </p:cNvSpPr>
          <p:nvPr/>
        </p:nvSpPr>
        <p:spPr bwMode="auto">
          <a:xfrm>
            <a:off x="4800600" y="24384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8" name="Line 411"/>
          <p:cNvSpPr>
            <a:spLocks noChangeShapeType="1"/>
          </p:cNvSpPr>
          <p:nvPr/>
        </p:nvSpPr>
        <p:spPr bwMode="auto">
          <a:xfrm>
            <a:off x="48006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9" name="Line 412"/>
          <p:cNvSpPr>
            <a:spLocks noChangeShapeType="1"/>
          </p:cNvSpPr>
          <p:nvPr/>
        </p:nvSpPr>
        <p:spPr bwMode="auto">
          <a:xfrm>
            <a:off x="56388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1" name="Text Box 414"/>
          <p:cNvSpPr txBox="1">
            <a:spLocks noChangeArrowheads="1"/>
          </p:cNvSpPr>
          <p:nvPr/>
        </p:nvSpPr>
        <p:spPr bwMode="auto">
          <a:xfrm>
            <a:off x="4038600" y="1676400"/>
            <a:ext cx="7736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Core 3</a:t>
            </a:r>
          </a:p>
        </p:txBody>
      </p:sp>
      <p:sp>
        <p:nvSpPr>
          <p:cNvPr id="22" name="Text Box 415"/>
          <p:cNvSpPr txBox="1">
            <a:spLocks noChangeArrowheads="1"/>
          </p:cNvSpPr>
          <p:nvPr/>
        </p:nvSpPr>
        <p:spPr bwMode="auto">
          <a:xfrm>
            <a:off x="2971800" y="2983468"/>
            <a:ext cx="7239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sp>
        <p:nvSpPr>
          <p:cNvPr id="23" name="Line 417"/>
          <p:cNvSpPr>
            <a:spLocks noChangeShapeType="1"/>
          </p:cNvSpPr>
          <p:nvPr/>
        </p:nvSpPr>
        <p:spPr bwMode="auto">
          <a:xfrm>
            <a:off x="14478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4" name="Line 418"/>
          <p:cNvSpPr>
            <a:spLocks noChangeShapeType="1"/>
          </p:cNvSpPr>
          <p:nvPr/>
        </p:nvSpPr>
        <p:spPr bwMode="auto">
          <a:xfrm>
            <a:off x="51816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5" name="Rectangle 419"/>
          <p:cNvSpPr>
            <a:spLocks noChangeArrowheads="1"/>
          </p:cNvSpPr>
          <p:nvPr/>
        </p:nvSpPr>
        <p:spPr bwMode="auto">
          <a:xfrm>
            <a:off x="1098550" y="4800600"/>
            <a:ext cx="4387850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L3 unified cache</a:t>
            </a:r>
          </a:p>
          <a:p>
            <a:pPr algn="ctr"/>
            <a:r>
              <a:rPr lang="en-US" sz="1800"/>
              <a:t>(shared by all cores)</a:t>
            </a:r>
          </a:p>
        </p:txBody>
      </p:sp>
      <p:sp>
        <p:nvSpPr>
          <p:cNvPr id="26" name="Rectangle 420"/>
          <p:cNvSpPr>
            <a:spLocks noChangeArrowheads="1"/>
          </p:cNvSpPr>
          <p:nvPr/>
        </p:nvSpPr>
        <p:spPr bwMode="auto">
          <a:xfrm>
            <a:off x="228600" y="6057900"/>
            <a:ext cx="6172200" cy="5715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Main memory</a:t>
            </a:r>
          </a:p>
        </p:txBody>
      </p:sp>
      <p:sp>
        <p:nvSpPr>
          <p:cNvPr id="27" name="Line 421"/>
          <p:cNvSpPr>
            <a:spLocks noChangeShapeType="1"/>
          </p:cNvSpPr>
          <p:nvPr/>
        </p:nvSpPr>
        <p:spPr bwMode="auto">
          <a:xfrm>
            <a:off x="3371850" y="53721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9" name="Text Box 426"/>
          <p:cNvSpPr txBox="1">
            <a:spLocks noChangeArrowheads="1"/>
          </p:cNvSpPr>
          <p:nvPr/>
        </p:nvSpPr>
        <p:spPr bwMode="auto">
          <a:xfrm>
            <a:off x="152400" y="1295400"/>
            <a:ext cx="192075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Processor package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53200" y="1676400"/>
            <a:ext cx="251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L1 </a:t>
            </a:r>
            <a:r>
              <a:rPr lang="en-US" sz="1800" dirty="0" err="1" smtClean="0">
                <a:latin typeface="Calibri" pitchFamily="34" charset="0"/>
              </a:rPr>
              <a:t>i</a:t>
            </a:r>
            <a:r>
              <a:rPr lang="en-US" sz="1800" dirty="0" smtClean="0">
                <a:latin typeface="Calibri" pitchFamily="34" charset="0"/>
              </a:rPr>
              <a:t>-cache and </a:t>
            </a:r>
            <a:r>
              <a:rPr lang="en-US" sz="1800" dirty="0" err="1" smtClean="0">
                <a:latin typeface="Calibri" pitchFamily="34" charset="0"/>
              </a:rPr>
              <a:t>d</a:t>
            </a:r>
            <a:r>
              <a:rPr lang="en-US" sz="1800" dirty="0" smtClean="0">
                <a:latin typeface="Calibri" pitchFamily="34" charset="0"/>
              </a:rPr>
              <a:t>-cache: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32 KB,  8-way, 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Access: 4 cycles</a:t>
            </a:r>
          </a:p>
          <a:p>
            <a:endParaRPr lang="en-US" sz="1800" b="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L2 unified cache: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 256 KB, 8-way, 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Access: 10 cycles</a:t>
            </a:r>
          </a:p>
          <a:p>
            <a:pPr lvl="1"/>
            <a:endParaRPr lang="en-US" sz="1800" b="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L3 unified cache: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8 MB, 16-way,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Access: 40-75 cycles</a:t>
            </a:r>
          </a:p>
          <a:p>
            <a:pPr lvl="1"/>
            <a:endParaRPr lang="en-US" sz="1800" b="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Block size</a:t>
            </a:r>
            <a:r>
              <a:rPr lang="en-US" sz="1800" b="0" dirty="0" smtClean="0">
                <a:latin typeface="Calibri" pitchFamily="34" charset="0"/>
              </a:rPr>
              <a:t>: 64 bytes for all caches.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Performance Metrics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94725" cy="497205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Miss Rate</a:t>
            </a:r>
          </a:p>
          <a:p>
            <a:pPr lvl="1"/>
            <a:r>
              <a:rPr lang="en-GB" dirty="0" smtClean="0"/>
              <a:t>Fraction of memory references not found in cache (misses / accesses)</a:t>
            </a:r>
            <a:br>
              <a:rPr lang="en-GB" dirty="0" smtClean="0"/>
            </a:br>
            <a:r>
              <a:rPr lang="en-GB" dirty="0" smtClean="0"/>
              <a:t>= 1 – hit rate</a:t>
            </a:r>
          </a:p>
          <a:p>
            <a:pPr lvl="1"/>
            <a:r>
              <a:rPr lang="en-GB" dirty="0" smtClean="0"/>
              <a:t>Typical numbers (in percentages):</a:t>
            </a:r>
          </a:p>
          <a:p>
            <a:pPr lvl="2"/>
            <a:r>
              <a:rPr lang="en-GB" dirty="0" smtClean="0"/>
              <a:t>3-10% for L1</a:t>
            </a:r>
          </a:p>
          <a:p>
            <a:pPr lvl="2"/>
            <a:r>
              <a:rPr lang="en-GB" dirty="0" smtClean="0"/>
              <a:t>can be quite small (e.g., &lt; 1%) for L2, depending on size, etc.</a:t>
            </a:r>
          </a:p>
          <a:p>
            <a:r>
              <a:rPr lang="en-GB" dirty="0" smtClean="0"/>
              <a:t>Hit Time</a:t>
            </a:r>
          </a:p>
          <a:p>
            <a:pPr lvl="1"/>
            <a:r>
              <a:rPr lang="en-GB" dirty="0" smtClean="0"/>
              <a:t>Time to deliver a line in the cache to the processor</a:t>
            </a:r>
          </a:p>
          <a:p>
            <a:pPr lvl="2"/>
            <a:r>
              <a:rPr lang="en-GB" dirty="0" smtClean="0"/>
              <a:t>includes time to determine whether the line is in the cache</a:t>
            </a:r>
          </a:p>
          <a:p>
            <a:pPr lvl="1"/>
            <a:r>
              <a:rPr lang="en-GB" dirty="0" smtClean="0"/>
              <a:t>Typical numbers:</a:t>
            </a:r>
          </a:p>
          <a:p>
            <a:pPr lvl="2"/>
            <a:r>
              <a:rPr lang="en-GB" dirty="0" smtClean="0"/>
              <a:t>4 clock cycle for L1</a:t>
            </a:r>
          </a:p>
          <a:p>
            <a:pPr lvl="2"/>
            <a:r>
              <a:rPr lang="en-GB" dirty="0" smtClean="0"/>
              <a:t>10 clock cycles for L2</a:t>
            </a:r>
          </a:p>
          <a:p>
            <a:r>
              <a:rPr lang="en-GB" dirty="0" smtClean="0"/>
              <a:t>Miss Penalty</a:t>
            </a:r>
          </a:p>
          <a:p>
            <a:pPr lvl="1"/>
            <a:r>
              <a:rPr lang="en-GB" dirty="0" smtClean="0"/>
              <a:t>Additional time required because of a miss</a:t>
            </a:r>
          </a:p>
          <a:p>
            <a:pPr lvl="2"/>
            <a:r>
              <a:rPr lang="en-GB" dirty="0" smtClean="0"/>
              <a:t>typically 50-200 cycles for main memory (Trend: increasing!)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b"/>
          <a:lstStyle/>
          <a:p>
            <a:pPr eaLnBrk="1" hangingPunct="1"/>
            <a:r>
              <a:rPr lang="en-US" dirty="0" smtClean="0"/>
              <a:t>Let’s think about those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>
              <a:defRPr/>
            </a:pPr>
            <a:r>
              <a:rPr lang="en-US" dirty="0" smtClean="0"/>
              <a:t>Huge difference between a hit and a miss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 smtClean="0"/>
              <a:t>Could be 100x, if just L1 and main memory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Would you believe 99% hits is twice as good as 97%?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 smtClean="0"/>
              <a:t>Consider: </a:t>
            </a:r>
            <a:br>
              <a:rPr lang="en-US" sz="1800" dirty="0" smtClean="0"/>
            </a:br>
            <a:r>
              <a:rPr lang="en-US" sz="1800" dirty="0" smtClean="0"/>
              <a:t>cache hit time of 1 cycle</a:t>
            </a:r>
            <a:br>
              <a:rPr lang="en-US" sz="1800" dirty="0" smtClean="0"/>
            </a:br>
            <a:r>
              <a:rPr lang="en-US" sz="1800" dirty="0" smtClean="0"/>
              <a:t>miss penalty of 100 cycles</a:t>
            </a:r>
          </a:p>
          <a:p>
            <a:pPr lvl="1">
              <a:defRPr/>
            </a:pPr>
            <a:endParaRPr lang="en-US" sz="1800" dirty="0" smtClean="0"/>
          </a:p>
          <a:p>
            <a:pPr lvl="1">
              <a:defRPr/>
            </a:pPr>
            <a:r>
              <a:rPr lang="en-US" sz="1800" dirty="0" smtClean="0"/>
              <a:t>Average access time: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 smtClean="0"/>
              <a:t>	 97% hits:  1 cycle + 0.03 * 100 cycles =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4 cycles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 smtClean="0"/>
              <a:t>	 99% hits:  1 cycle + 0.01 * 100 cycles = </a:t>
            </a:r>
            <a:r>
              <a:rPr lang="en-US" sz="1800" b="1" dirty="0" smtClean="0">
                <a:solidFill>
                  <a:srgbClr val="C00000"/>
                </a:solidFill>
              </a:rPr>
              <a:t>2 cycles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600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This is why “miss rate” is used instead of “hit rate”</a:t>
            </a:r>
            <a:endParaRPr lang="en-US" sz="18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memory organization and operation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Rearranging loops to improve spatial locality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blocking to improve temporal locality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Cache Friendly Code</a:t>
            </a:r>
            <a:endParaRPr lang="en-US"/>
          </a:p>
        </p:txBody>
      </p:sp>
      <p:sp>
        <p:nvSpPr>
          <p:cNvPr id="16077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dirty="0" smtClean="0"/>
              <a:t>Make the common case go fast</a:t>
            </a:r>
          </a:p>
          <a:p>
            <a:pPr lvl="1"/>
            <a:r>
              <a:rPr lang="en-US" dirty="0" smtClean="0"/>
              <a:t>Focus on the inner loops of the core functions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Minimize the misses in the inner loops</a:t>
            </a:r>
          </a:p>
          <a:p>
            <a:pPr lvl="1"/>
            <a:r>
              <a:rPr lang="en-US" dirty="0" smtClean="0"/>
              <a:t>Repeated references to variables are good (</a:t>
            </a:r>
            <a:r>
              <a:rPr lang="en-US" dirty="0" smtClean="0">
                <a:solidFill>
                  <a:srgbClr val="FF0000"/>
                </a:solidFill>
              </a:rPr>
              <a:t>temporal locality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Stride-1 reference patterns are good (</a:t>
            </a:r>
            <a:r>
              <a:rPr lang="en-US" dirty="0" smtClean="0">
                <a:solidFill>
                  <a:srgbClr val="FF0000"/>
                </a:solidFill>
              </a:rPr>
              <a:t>spatial locality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876" y="4800600"/>
            <a:ext cx="8518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Key idea: Our qualitative notion of locality is quantified through our understanding of cache memories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Cache organization and operation</a:t>
            </a:r>
          </a:p>
          <a:p>
            <a:r>
              <a:rPr lang="en-US" dirty="0" smtClean="0"/>
              <a:t>Performance impact of caches</a:t>
            </a:r>
          </a:p>
          <a:p>
            <a:pPr lvl="1"/>
            <a:r>
              <a:rPr lang="en-US" dirty="0" smtClean="0"/>
              <a:t>The memory mountain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Rearranging loops to improve spatial locality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Using blocking to improve temporal locality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88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Memory Mountain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Read throughput </a:t>
            </a:r>
            <a:r>
              <a:rPr lang="en-US" dirty="0"/>
              <a:t>(read bandwidth)</a:t>
            </a:r>
          </a:p>
          <a:p>
            <a:pPr lvl="1"/>
            <a:r>
              <a:rPr lang="en-US" dirty="0"/>
              <a:t>Number of bytes read from memory per second (MB/</a:t>
            </a:r>
            <a:r>
              <a:rPr lang="en-US" dirty="0" err="1"/>
              <a:t>s</a:t>
            </a:r>
            <a:r>
              <a:rPr lang="en-US" dirty="0"/>
              <a:t>)</a:t>
            </a: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Memory mountain: </a:t>
            </a:r>
            <a:r>
              <a:rPr lang="en-US" dirty="0" smtClean="0"/>
              <a:t>Measured </a:t>
            </a:r>
            <a:r>
              <a:rPr lang="en-US" dirty="0"/>
              <a:t>read throughput as a function of spatial and temporal locality.</a:t>
            </a:r>
          </a:p>
          <a:p>
            <a:pPr lvl="1"/>
            <a:r>
              <a:rPr lang="en-US" dirty="0"/>
              <a:t>Compact way to characterize memory system performance.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66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592093" cy="762000"/>
          </a:xfrm>
        </p:spPr>
        <p:txBody>
          <a:bodyPr/>
          <a:lstStyle/>
          <a:p>
            <a:r>
              <a:rPr lang="en-US" dirty="0"/>
              <a:t>Memory Mountain Test Function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76200" y="918656"/>
            <a:ext cx="6318391" cy="586314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[MAXELEMS];  </a:t>
            </a:r>
            <a:r>
              <a:rPr lang="en-US" sz="15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* </a:t>
            </a:r>
            <a:r>
              <a:rPr lang="en-US" sz="1500" dirty="0" smtClean="0">
                <a:solidFill>
                  <a:srgbClr val="CB2418"/>
                </a:solidFill>
                <a:latin typeface="Menlo-Regular"/>
              </a:rPr>
              <a:t>Global array to traverse */</a:t>
            </a:r>
          </a:p>
          <a:p>
            <a:endParaRPr lang="en-US" sz="1500" dirty="0" smtClean="0">
              <a:solidFill>
                <a:srgbClr val="9D0003"/>
              </a:solidFill>
              <a:latin typeface="Menlo-Regular"/>
            </a:endParaRPr>
          </a:p>
          <a:p>
            <a:r>
              <a:rPr lang="en-US" sz="1500" dirty="0" smtClean="0">
                <a:solidFill>
                  <a:srgbClr val="9D0003"/>
                </a:solidFill>
                <a:latin typeface="Menlo-Regular"/>
              </a:rPr>
              <a:t>/* test </a:t>
            </a:r>
            <a:r>
              <a:rPr lang="en-US" sz="1500" dirty="0">
                <a:solidFill>
                  <a:srgbClr val="9D0003"/>
                </a:solidFill>
                <a:latin typeface="Menlo-Regular"/>
              </a:rPr>
              <a:t>- Iterate over first "</a:t>
            </a:r>
            <a:r>
              <a:rPr lang="en-US" sz="1500" dirty="0" err="1">
                <a:solidFill>
                  <a:srgbClr val="9D0003"/>
                </a:solidFill>
                <a:latin typeface="Menlo-Regular"/>
              </a:rPr>
              <a:t>elems</a:t>
            </a:r>
            <a:r>
              <a:rPr lang="en-US" sz="1500" dirty="0">
                <a:solidFill>
                  <a:srgbClr val="9D0003"/>
                </a:solidFill>
                <a:latin typeface="Menlo-Regular"/>
              </a:rPr>
              <a:t>" elements </a:t>
            </a:r>
            <a:r>
              <a:rPr lang="en-US" sz="1500" dirty="0" smtClean="0">
                <a:solidFill>
                  <a:srgbClr val="9D0003"/>
                </a:solidFill>
                <a:latin typeface="Menlo-Regular"/>
              </a:rPr>
              <a:t>of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9D0003"/>
                </a:solidFill>
                <a:latin typeface="Menlo-Regular"/>
              </a:rPr>
              <a:t> *        </a:t>
            </a:r>
            <a:r>
              <a:rPr lang="en-US" sz="1500" dirty="0" smtClean="0">
                <a:solidFill>
                  <a:srgbClr val="9D0003"/>
                </a:solidFill>
                <a:latin typeface="Menlo-Regular"/>
              </a:rPr>
              <a:t>array “data” with stride </a:t>
            </a:r>
            <a:r>
              <a:rPr lang="en-US" sz="1500" dirty="0">
                <a:solidFill>
                  <a:srgbClr val="9D0003"/>
                </a:solidFill>
                <a:latin typeface="Menlo-Regular"/>
              </a:rPr>
              <a:t>of "stride", using </a:t>
            </a:r>
            <a:endParaRPr lang="en-US" sz="1500" dirty="0" smtClean="0">
              <a:solidFill>
                <a:srgbClr val="9D0003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9D0003"/>
                </a:solidFill>
                <a:latin typeface="Menlo-Regular"/>
              </a:rPr>
              <a:t> </a:t>
            </a:r>
            <a:r>
              <a:rPr lang="en-US" sz="1500" dirty="0" smtClean="0">
                <a:solidFill>
                  <a:srgbClr val="9D0003"/>
                </a:solidFill>
                <a:latin typeface="Menlo-Regular"/>
              </a:rPr>
              <a:t>*        using 4x4 </a:t>
            </a:r>
            <a:r>
              <a:rPr lang="en-US" sz="1500" dirty="0">
                <a:solidFill>
                  <a:srgbClr val="9D0003"/>
                </a:solidFill>
                <a:latin typeface="Menlo-Regular"/>
              </a:rPr>
              <a:t>loop unrolling.                                                            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9D0003"/>
                </a:solidFill>
                <a:latin typeface="Menlo-Regular"/>
              </a:rPr>
              <a:t> */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endParaRPr lang="en-US" sz="15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smtClean="0">
                <a:solidFill>
                  <a:srgbClr val="4A00FF"/>
                </a:solidFill>
                <a:latin typeface="Menlo-Regular"/>
              </a:rPr>
              <a:t>test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 smtClean="0">
                <a:solidFill>
                  <a:srgbClr val="C1651C"/>
                </a:solidFill>
                <a:latin typeface="Menlo-Regular"/>
              </a:rPr>
              <a:t>elems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smtClean="0">
                <a:solidFill>
                  <a:srgbClr val="C1651C"/>
                </a:solidFill>
                <a:latin typeface="Menlo-Regular"/>
              </a:rPr>
              <a:t>stride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smtClean="0">
                <a:solidFill>
                  <a:srgbClr val="C1651C"/>
                </a:solidFill>
                <a:latin typeface="Menlo-Regular"/>
              </a:rPr>
              <a:t>sx2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=stride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*2, </a:t>
            </a:r>
            <a:r>
              <a:rPr lang="en-US" sz="1500" dirty="0" smtClean="0">
                <a:solidFill>
                  <a:srgbClr val="C1651C"/>
                </a:solidFill>
                <a:latin typeface="Menlo-Regular"/>
              </a:rPr>
              <a:t>sx3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=stride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*3, </a:t>
            </a:r>
            <a:r>
              <a:rPr lang="en-US" sz="1500" dirty="0" smtClean="0">
                <a:solidFill>
                  <a:srgbClr val="C1651C"/>
                </a:solidFill>
                <a:latin typeface="Menlo-Regular"/>
              </a:rPr>
              <a:t>sx4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=stride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*4;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acc0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acc1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acc2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acc3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length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Menlo-Regular"/>
              </a:rPr>
              <a:t>elems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smtClean="0">
                <a:solidFill>
                  <a:srgbClr val="C1651C"/>
                </a:solidFill>
                <a:latin typeface="Menlo-Regular"/>
              </a:rPr>
              <a:t>limit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= length - sx4;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Combine 4 elements at a time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&lt; limit;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+= sx4) {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acc0 = acc0 + data[i];</a:t>
            </a:r>
          </a:p>
          <a:p>
            <a:r>
              <a:rPr lang="sv-SE" sz="1500" dirty="0">
                <a:solidFill>
                  <a:srgbClr val="000000"/>
                </a:solidFill>
                <a:latin typeface="Menlo-Regular"/>
              </a:rPr>
              <a:t>        acc1 = acc1 + data[</a:t>
            </a:r>
            <a:r>
              <a:rPr lang="sv-SE" sz="1500" dirty="0" err="1">
                <a:solidFill>
                  <a:srgbClr val="000000"/>
                </a:solidFill>
                <a:latin typeface="Menlo-Regular"/>
              </a:rPr>
              <a:t>i+stride</a:t>
            </a:r>
            <a:r>
              <a:rPr lang="sv-SE" sz="15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acc2 = acc2 + data[i+sx2];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acc3 = acc3 + data[i+sx3];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it-IT" sz="15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Finish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any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remaining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elements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it-IT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&lt; length;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++) {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acc0 = acc0 + data[i];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((acc0 + acc1) + (acc2 + acc3));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1" y="1447800"/>
            <a:ext cx="2514600" cy="23622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7001" y="1447800"/>
            <a:ext cx="2590800" cy="39624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sz="1800" dirty="0">
                <a:latin typeface="Calibri" pitchFamily="34" charset="0"/>
              </a:rPr>
              <a:t>Call </a:t>
            </a:r>
            <a:r>
              <a:rPr lang="en-US" sz="1800" dirty="0" smtClean="0">
                <a:latin typeface="Courier New"/>
                <a:cs typeface="Courier New"/>
              </a:rPr>
              <a:t>test()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with many </a:t>
            </a:r>
            <a:r>
              <a:rPr lang="en-US" sz="1800" dirty="0" smtClean="0">
                <a:latin typeface="Calibri" pitchFamily="34" charset="0"/>
              </a:rPr>
              <a:t>combinations </a:t>
            </a:r>
            <a:r>
              <a:rPr lang="en-US" sz="1800" dirty="0">
                <a:latin typeface="Calibri" pitchFamily="34" charset="0"/>
              </a:rPr>
              <a:t>of </a:t>
            </a:r>
            <a:r>
              <a:rPr lang="en-US" sz="1800" dirty="0" err="1">
                <a:latin typeface="Courier New"/>
                <a:cs typeface="Courier New"/>
              </a:rPr>
              <a:t>elems</a:t>
            </a:r>
            <a:r>
              <a:rPr lang="en-US" sz="1800" dirty="0">
                <a:latin typeface="Calibri" pitchFamily="34" charset="0"/>
              </a:rPr>
              <a:t> </a:t>
            </a:r>
          </a:p>
          <a:p>
            <a:r>
              <a:rPr lang="en-US" sz="1800" dirty="0">
                <a:latin typeface="Calibri" pitchFamily="34" charset="0"/>
              </a:rPr>
              <a:t>and </a:t>
            </a:r>
            <a:r>
              <a:rPr lang="en-US" sz="1800" dirty="0">
                <a:latin typeface="Courier New"/>
                <a:cs typeface="Courier New"/>
              </a:rPr>
              <a:t>stride.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For each </a:t>
            </a:r>
            <a:r>
              <a:rPr lang="en-US" sz="1800" dirty="0" err="1">
                <a:latin typeface="Courier New"/>
                <a:cs typeface="Courier New"/>
              </a:rPr>
              <a:t>elems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and stride: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1. Call test() once to warm up the caches.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2. Call test() again and measure the read throughput(MB/s)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1400" y="6477000"/>
            <a:ext cx="286808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mountain/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mountain.c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5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4824581" cy="762000"/>
          </a:xfrm>
        </p:spPr>
        <p:txBody>
          <a:bodyPr/>
          <a:lstStyle/>
          <a:p>
            <a:r>
              <a:rPr lang="en-US" dirty="0" smtClean="0"/>
              <a:t>The Memory Mountain</a:t>
            </a:r>
            <a:endParaRPr lang="en-US" dirty="0"/>
          </a:p>
        </p:txBody>
      </p:sp>
      <p:graphicFrame>
        <p:nvGraphicFramePr>
          <p:cNvPr id="52" name="Chart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46529220"/>
              </p:ext>
            </p:extLst>
          </p:nvPr>
        </p:nvGraphicFramePr>
        <p:xfrm>
          <a:off x="285750" y="876300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086600" y="304800"/>
            <a:ext cx="176262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Core i7 </a:t>
            </a:r>
            <a:r>
              <a:rPr lang="en-US" sz="1800" dirty="0" err="1" smtClean="0"/>
              <a:t>Haswell</a:t>
            </a:r>
            <a:endParaRPr lang="en-US" sz="1800" dirty="0" smtClean="0"/>
          </a:p>
          <a:p>
            <a:pPr algn="l"/>
            <a:r>
              <a:rPr lang="en-US" sz="1800" dirty="0" smtClean="0"/>
              <a:t>2.1 GHz</a:t>
            </a:r>
          </a:p>
          <a:p>
            <a:pPr algn="l"/>
            <a:r>
              <a:rPr lang="en-US" sz="1800" dirty="0" smtClean="0"/>
              <a:t>32 KB L1 d-cache</a:t>
            </a:r>
          </a:p>
          <a:p>
            <a:pPr algn="l"/>
            <a:r>
              <a:rPr lang="en-US" sz="1800" dirty="0" smtClean="0"/>
              <a:t>256 KB L2 cache</a:t>
            </a:r>
          </a:p>
          <a:p>
            <a:pPr algn="l"/>
            <a:r>
              <a:rPr lang="en-US" sz="1800" dirty="0" smtClean="0"/>
              <a:t>8 MB L3 cache</a:t>
            </a:r>
          </a:p>
          <a:p>
            <a:pPr algn="l"/>
            <a:r>
              <a:rPr lang="en-US" sz="1800" dirty="0" smtClean="0"/>
              <a:t>64 B block size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2400" y="2876551"/>
            <a:ext cx="4495800" cy="2691560"/>
            <a:chOff x="152400" y="2876551"/>
            <a:chExt cx="4495800" cy="2691560"/>
          </a:xfrm>
        </p:grpSpPr>
        <p:sp>
          <p:nvSpPr>
            <p:cNvPr id="62" name="TextBox 61"/>
            <p:cNvSpPr txBox="1"/>
            <p:nvPr/>
          </p:nvSpPr>
          <p:spPr>
            <a:xfrm>
              <a:off x="152400" y="4737114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 smtClean="0">
                  <a:solidFill>
                    <a:srgbClr val="FF0000"/>
                  </a:solidFill>
                </a:rPr>
                <a:t>Slopes </a:t>
              </a:r>
            </a:p>
            <a:p>
              <a:pPr algn="l"/>
              <a:r>
                <a:rPr lang="en-US" sz="1600" i="1" dirty="0" smtClean="0">
                  <a:solidFill>
                    <a:srgbClr val="FF0000"/>
                  </a:solidFill>
                </a:rPr>
                <a:t>of spatial locality</a:t>
              </a:r>
            </a:p>
          </p:txBody>
        </p:sp>
        <p:cxnSp>
          <p:nvCxnSpPr>
            <p:cNvPr id="63" name="Straight Arrow Connector 62"/>
            <p:cNvCxnSpPr>
              <a:stCxn id="62" idx="3"/>
            </p:cNvCxnSpPr>
            <p:nvPr/>
          </p:nvCxnSpPr>
          <p:spPr bwMode="auto">
            <a:xfrm flipV="1">
              <a:off x="1143000" y="2876551"/>
              <a:ext cx="3505200" cy="227606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62" idx="3"/>
            </p:cNvCxnSpPr>
            <p:nvPr/>
          </p:nvCxnSpPr>
          <p:spPr bwMode="auto">
            <a:xfrm flipV="1">
              <a:off x="1143000" y="4523783"/>
              <a:ext cx="1390650" cy="6288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62" idx="3"/>
            </p:cNvCxnSpPr>
            <p:nvPr/>
          </p:nvCxnSpPr>
          <p:spPr bwMode="auto">
            <a:xfrm flipV="1">
              <a:off x="1143000" y="3591017"/>
              <a:ext cx="2590800" cy="15615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Group 68"/>
          <p:cNvGrpSpPr/>
          <p:nvPr/>
        </p:nvGrpSpPr>
        <p:grpSpPr>
          <a:xfrm>
            <a:off x="3873193" y="2241606"/>
            <a:ext cx="4661207" cy="3471458"/>
            <a:chOff x="3873193" y="2241606"/>
            <a:chExt cx="4661207" cy="3471458"/>
          </a:xfrm>
        </p:grpSpPr>
        <p:sp>
          <p:nvSpPr>
            <p:cNvPr id="54" name="TextBox 53"/>
            <p:cNvSpPr txBox="1"/>
            <p:nvPr/>
          </p:nvSpPr>
          <p:spPr>
            <a:xfrm>
              <a:off x="7163568" y="3406973"/>
              <a:ext cx="13708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 smtClean="0">
                  <a:solidFill>
                    <a:srgbClr val="FF0000"/>
                  </a:solidFill>
                </a:rPr>
                <a:t>Ridges </a:t>
              </a:r>
            </a:p>
            <a:p>
              <a:pPr algn="l"/>
              <a:r>
                <a:rPr lang="en-US" sz="1600" i="1" dirty="0" smtClean="0">
                  <a:solidFill>
                    <a:srgbClr val="FF0000"/>
                  </a:solidFill>
                </a:rPr>
                <a:t>of temporal locality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957287" y="2241606"/>
              <a:ext cx="412893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L1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873193" y="5374510"/>
              <a:ext cx="640620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Mem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451902" y="3714750"/>
              <a:ext cx="415498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L2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648200" y="4522295"/>
              <a:ext cx="412893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L3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59" name="Straight Arrow Connector 58"/>
            <p:cNvCxnSpPr>
              <a:stCxn id="54" idx="1"/>
              <a:endCxn id="55" idx="3"/>
            </p:cNvCxnSpPr>
            <p:nvPr/>
          </p:nvCxnSpPr>
          <p:spPr bwMode="auto">
            <a:xfrm flipH="1" flipV="1">
              <a:off x="6370180" y="2410883"/>
              <a:ext cx="793388" cy="1411589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>
              <a:stCxn id="54" idx="1"/>
              <a:endCxn id="57" idx="3"/>
            </p:cNvCxnSpPr>
            <p:nvPr/>
          </p:nvCxnSpPr>
          <p:spPr bwMode="auto">
            <a:xfrm flipH="1">
              <a:off x="5867400" y="3822472"/>
              <a:ext cx="1296168" cy="6155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/>
            <p:cNvCxnSpPr>
              <a:stCxn id="54" idx="1"/>
              <a:endCxn id="58" idx="3"/>
            </p:cNvCxnSpPr>
            <p:nvPr/>
          </p:nvCxnSpPr>
          <p:spPr bwMode="auto">
            <a:xfrm flipH="1">
              <a:off x="5061093" y="3822472"/>
              <a:ext cx="2102475" cy="86910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>
              <a:stCxn id="54" idx="1"/>
              <a:endCxn id="56" idx="3"/>
            </p:cNvCxnSpPr>
            <p:nvPr/>
          </p:nvCxnSpPr>
          <p:spPr bwMode="auto">
            <a:xfrm flipH="1">
              <a:off x="4513813" y="3822472"/>
              <a:ext cx="2649755" cy="172131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57498" y="1371600"/>
            <a:ext cx="3447702" cy="932541"/>
            <a:chOff x="57498" y="1371600"/>
            <a:chExt cx="3447702" cy="932541"/>
          </a:xfrm>
        </p:grpSpPr>
        <p:sp>
          <p:nvSpPr>
            <p:cNvPr id="67" name="TextBox 66"/>
            <p:cNvSpPr txBox="1"/>
            <p:nvPr/>
          </p:nvSpPr>
          <p:spPr>
            <a:xfrm>
              <a:off x="57498" y="1371600"/>
              <a:ext cx="123790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 smtClean="0">
                  <a:solidFill>
                    <a:srgbClr val="FF0000"/>
                  </a:solidFill>
                </a:rPr>
                <a:t>Aggressive prefetching</a:t>
              </a:r>
            </a:p>
          </p:txBody>
        </p:sp>
        <p:cxnSp>
          <p:nvCxnSpPr>
            <p:cNvPr id="68" name="Straight Arrow Connector 67"/>
            <p:cNvCxnSpPr>
              <a:stCxn id="67" idx="3"/>
            </p:cNvCxnSpPr>
            <p:nvPr/>
          </p:nvCxnSpPr>
          <p:spPr bwMode="auto">
            <a:xfrm>
              <a:off x="1295400" y="1663988"/>
              <a:ext cx="2209800" cy="64015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5120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Cache organization and operation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 smtClean="0"/>
              <a:t>Rearranging loops to improve spatial locality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blocking to improve temporal locality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Multiplication Example</a:t>
            </a:r>
            <a:endParaRPr lang="en-US"/>
          </a:p>
        </p:txBody>
      </p:sp>
      <p:sp>
        <p:nvSpPr>
          <p:cNvPr id="1679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3641725" cy="4972050"/>
          </a:xfrm>
        </p:spPr>
        <p:txBody>
          <a:bodyPr/>
          <a:lstStyle/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Multiply N x N matrices</a:t>
            </a:r>
          </a:p>
          <a:p>
            <a:pPr lvl="1"/>
            <a:r>
              <a:rPr lang="en-US" dirty="0" smtClean="0"/>
              <a:t>Matrix elements are </a:t>
            </a:r>
            <a:r>
              <a:rPr lang="en-US" dirty="0" smtClean="0">
                <a:latin typeface="Calibri"/>
                <a:cs typeface="Calibri"/>
              </a:rPr>
              <a:t>double</a:t>
            </a:r>
            <a:r>
              <a:rPr lang="en-US" dirty="0" smtClean="0">
                <a:latin typeface="+mj-lt"/>
                <a:cs typeface="Courier New"/>
              </a:rPr>
              <a:t>s</a:t>
            </a:r>
            <a:r>
              <a:rPr lang="en-US" dirty="0" smtClean="0"/>
              <a:t> (8 bytes)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 total operations</a:t>
            </a:r>
          </a:p>
          <a:p>
            <a:pPr lvl="1"/>
            <a:r>
              <a:rPr lang="en-US" dirty="0" smtClean="0"/>
              <a:t>N reads per source element</a:t>
            </a:r>
          </a:p>
          <a:p>
            <a:pPr lvl="1"/>
            <a:r>
              <a:rPr lang="en-US" dirty="0" smtClean="0"/>
              <a:t>N values summed per destination</a:t>
            </a:r>
          </a:p>
          <a:p>
            <a:pPr lvl="2"/>
            <a:r>
              <a:rPr lang="en-US" dirty="0" smtClean="0"/>
              <a:t>but may be able to hold in register</a:t>
            </a:r>
            <a:endParaRPr lang="en-US" dirty="0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4270375" y="1546225"/>
            <a:ext cx="44926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ijk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(i=0; i&lt;n; i++)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(k=0; k&lt;n; k++)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sum += a[i][k]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c[i][j]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 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7162800" y="1295400"/>
            <a:ext cx="1878718" cy="643766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solidFill>
                  <a:srgbClr val="FF0000"/>
                </a:solidFill>
                <a:latin typeface="Comic Sans MS" charset="0"/>
              </a:rPr>
              <a:t>Variable </a:t>
            </a:r>
            <a:r>
              <a:rPr lang="en-US" sz="1800" i="1" dirty="0">
                <a:solidFill>
                  <a:srgbClr val="FF0000"/>
                </a:solidFill>
                <a:latin typeface="Courier New" charset="0"/>
              </a:rPr>
              <a:t>sum</a:t>
            </a:r>
            <a:endParaRPr lang="en-US" sz="1800" b="0" i="1" dirty="0">
              <a:solidFill>
                <a:srgbClr val="FF0000"/>
              </a:solidFill>
              <a:latin typeface="Comic Sans MS" charset="0"/>
            </a:endParaRPr>
          </a:p>
          <a:p>
            <a:pPr algn="l">
              <a:lnSpc>
                <a:spcPct val="100000"/>
              </a:lnSpc>
            </a:pPr>
            <a:r>
              <a:rPr lang="en-US" sz="1800" b="0" i="1" dirty="0">
                <a:solidFill>
                  <a:srgbClr val="FF0000"/>
                </a:solidFill>
                <a:latin typeface="Comic Sans MS" charset="0"/>
              </a:rPr>
              <a:t>held in register</a:t>
            </a:r>
            <a:endParaRPr lang="en-US" sz="1800" b="0" dirty="0">
              <a:solidFill>
                <a:srgbClr val="FF0000"/>
              </a:solidFill>
              <a:latin typeface="Comic Sans MS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348413" y="1933575"/>
            <a:ext cx="1676400" cy="695325"/>
            <a:chOff x="3936" y="2064"/>
            <a:chExt cx="1056" cy="288"/>
          </a:xfrm>
        </p:grpSpPr>
        <p:sp>
          <p:nvSpPr>
            <p:cNvPr id="167942" name="Line 6"/>
            <p:cNvSpPr>
              <a:spLocks noChangeShapeType="1"/>
            </p:cNvSpPr>
            <p:nvPr/>
          </p:nvSpPr>
          <p:spPr bwMode="auto">
            <a:xfrm flipH="1">
              <a:off x="3936" y="2352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 flipH="1">
              <a:off x="4848" y="2064"/>
              <a:ext cx="144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58000" y="4022928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9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Miss Rate Analysis for Matrix Multiply</a:t>
            </a:r>
            <a:endParaRPr lang="en-US"/>
          </a:p>
        </p:txBody>
      </p:sp>
      <p:sp>
        <p:nvSpPr>
          <p:cNvPr id="168992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Assume:</a:t>
            </a:r>
          </a:p>
          <a:p>
            <a:pPr lvl="1"/>
            <a:r>
              <a:rPr lang="en-US" dirty="0" smtClean="0"/>
              <a:t>Block size = 32B (big enough for four </a:t>
            </a:r>
            <a:r>
              <a:rPr lang="en-US" dirty="0" smtClean="0">
                <a:latin typeface="Calibri"/>
                <a:cs typeface="Calibri"/>
              </a:rPr>
              <a:t>doubles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Matrix dimension (N) is very large</a:t>
            </a:r>
          </a:p>
          <a:p>
            <a:pPr lvl="2"/>
            <a:r>
              <a:rPr lang="en-US" dirty="0" smtClean="0"/>
              <a:t>Approximate 1/N as 0.0</a:t>
            </a:r>
          </a:p>
          <a:p>
            <a:pPr lvl="1"/>
            <a:r>
              <a:rPr lang="en-US" dirty="0" smtClean="0"/>
              <a:t>Cache is not even big enough to hold multiple rows</a:t>
            </a:r>
          </a:p>
          <a:p>
            <a:r>
              <a:rPr lang="en-US" dirty="0" smtClean="0"/>
              <a:t>Analysis Method:</a:t>
            </a:r>
          </a:p>
          <a:p>
            <a:pPr lvl="1"/>
            <a:r>
              <a:rPr lang="en-US" dirty="0" smtClean="0"/>
              <a:t>Look at access pattern of inner loop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474621" y="4648200"/>
            <a:ext cx="1295400" cy="1752600"/>
            <a:chOff x="1752600" y="4648200"/>
            <a:chExt cx="1295400" cy="1752600"/>
          </a:xfrm>
        </p:grpSpPr>
        <p:sp>
          <p:nvSpPr>
            <p:cNvPr id="168966" name="Rectangle 6"/>
            <p:cNvSpPr>
              <a:spLocks noChangeArrowheads="1"/>
            </p:cNvSpPr>
            <p:nvPr/>
          </p:nvSpPr>
          <p:spPr bwMode="auto">
            <a:xfrm>
              <a:off x="2139950" y="5111750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2418650" y="5941700"/>
              <a:ext cx="400750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>
              <a:off x="2146300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0" name="Rectangle 10"/>
            <p:cNvSpPr>
              <a:spLocks noChangeArrowheads="1"/>
            </p:cNvSpPr>
            <p:nvPr/>
          </p:nvSpPr>
          <p:spPr bwMode="auto">
            <a:xfrm>
              <a:off x="2271713" y="4662487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k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1752600" y="51308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3" name="Rectangle 13"/>
            <p:cNvSpPr>
              <a:spLocks noChangeArrowheads="1"/>
            </p:cNvSpPr>
            <p:nvPr/>
          </p:nvSpPr>
          <p:spPr bwMode="auto">
            <a:xfrm>
              <a:off x="1812337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i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956975" y="4648200"/>
            <a:ext cx="1255297" cy="1752600"/>
            <a:chOff x="3505200" y="4648200"/>
            <a:chExt cx="1255297" cy="1752600"/>
          </a:xfrm>
        </p:grpSpPr>
        <p:sp>
          <p:nvSpPr>
            <p:cNvPr id="168976" name="Rectangle 16"/>
            <p:cNvSpPr>
              <a:spLocks noChangeArrowheads="1"/>
            </p:cNvSpPr>
            <p:nvPr/>
          </p:nvSpPr>
          <p:spPr bwMode="auto">
            <a:xfrm>
              <a:off x="4114800" y="5941700"/>
              <a:ext cx="388026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68978" name="Line 18"/>
            <p:cNvSpPr>
              <a:spLocks noChangeShapeType="1"/>
            </p:cNvSpPr>
            <p:nvPr/>
          </p:nvSpPr>
          <p:spPr bwMode="auto">
            <a:xfrm>
              <a:off x="3505200" y="5118101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3567113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k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3948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j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852447" y="5111749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3852447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20750" y="4648200"/>
            <a:ext cx="1301750" cy="1698624"/>
            <a:chOff x="5334000" y="4648200"/>
            <a:chExt cx="1301750" cy="1698624"/>
          </a:xfrm>
        </p:grpSpPr>
        <p:sp>
          <p:nvSpPr>
            <p:cNvPr id="168964" name="Rectangle 4"/>
            <p:cNvSpPr>
              <a:spLocks noChangeArrowheads="1"/>
            </p:cNvSpPr>
            <p:nvPr/>
          </p:nvSpPr>
          <p:spPr bwMode="auto">
            <a:xfrm>
              <a:off x="6019800" y="5887724"/>
              <a:ext cx="405008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>
              <a:off x="5334000" y="51181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87" name="Rectangle 27"/>
            <p:cNvSpPr>
              <a:spLocks noChangeArrowheads="1"/>
            </p:cNvSpPr>
            <p:nvPr/>
          </p:nvSpPr>
          <p:spPr bwMode="auto">
            <a:xfrm>
              <a:off x="5395913" y="5205413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>
                  <a:latin typeface="Courier New"/>
                  <a:cs typeface="Courier New"/>
                </a:rPr>
                <a:t>i</a:t>
              </a:r>
            </a:p>
          </p:txBody>
        </p:sp>
        <p:sp>
          <p:nvSpPr>
            <p:cNvPr id="168990" name="Rectangle 30"/>
            <p:cNvSpPr>
              <a:spLocks noChangeArrowheads="1"/>
            </p:cNvSpPr>
            <p:nvPr/>
          </p:nvSpPr>
          <p:spPr bwMode="auto">
            <a:xfrm>
              <a:off x="5853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j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727700" y="5053425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5727700" y="4662487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590800" y="4642214"/>
            <a:ext cx="53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Calibri" pitchFamily="34" charset="0"/>
              </a:rPr>
              <a:t>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05400" y="4700538"/>
            <a:ext cx="53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Calibri" pitchFamily="34" charset="0"/>
              </a:rPr>
              <a:t>x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 of C Arrays in Memory (review)</a:t>
            </a:r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 arrays allocated in row-major order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row in contiguous memory locations</a:t>
            </a:r>
          </a:p>
          <a:p>
            <a:pPr>
              <a:lnSpc>
                <a:spcPct val="85000"/>
              </a:lnSpc>
            </a:pPr>
            <a:r>
              <a:rPr lang="en-US" dirty="0"/>
              <a:t>Stepping through columns in one row: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charset="0"/>
              </a:rPr>
              <a:t>for (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 = 0; 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 &lt; N; 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sz="2000" b="0" dirty="0">
                <a:solidFill>
                  <a:schemeClr val="tx1"/>
                </a:solidFill>
                <a:latin typeface="Courier New" charset="0"/>
              </a:rPr>
              <a:t>sum += a[0][i];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successive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block size (B) &gt; </a:t>
            </a:r>
            <a:r>
              <a:rPr lang="en-US" dirty="0" err="1" smtClean="0">
                <a:latin typeface="Calibri"/>
                <a:cs typeface="Calibri"/>
              </a:rPr>
              <a:t>sizeof</a:t>
            </a:r>
            <a:r>
              <a:rPr lang="en-US" dirty="0" smtClean="0">
                <a:latin typeface="Calibri"/>
                <a:cs typeface="Calibri"/>
              </a:rPr>
              <a:t>(</a:t>
            </a:r>
            <a:r>
              <a:rPr lang="en-US" dirty="0" err="1" smtClean="0"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latin typeface="Calibri"/>
                <a:cs typeface="Calibri"/>
              </a:rPr>
              <a:t>ij</a:t>
            </a:r>
            <a:r>
              <a:rPr lang="en-US" dirty="0" smtClean="0">
                <a:latin typeface="Calibri"/>
                <a:cs typeface="Calibri"/>
              </a:rPr>
              <a:t>) bytes</a:t>
            </a:r>
            <a:r>
              <a:rPr lang="en-US" dirty="0"/>
              <a:t>, exploit spatial locality</a:t>
            </a:r>
            <a:endParaRPr lang="en-US" dirty="0" smtClean="0"/>
          </a:p>
          <a:p>
            <a:pPr lvl="2">
              <a:lnSpc>
                <a:spcPct val="97000"/>
              </a:lnSpc>
            </a:pPr>
            <a:r>
              <a:rPr lang="en-US" dirty="0" smtClean="0"/>
              <a:t>miss </a:t>
            </a:r>
            <a:r>
              <a:rPr lang="en-US" dirty="0"/>
              <a:t>rate = </a:t>
            </a:r>
            <a:r>
              <a:rPr lang="en-US" dirty="0" err="1" smtClean="0">
                <a:latin typeface="Calibri"/>
                <a:cs typeface="Calibri"/>
              </a:rPr>
              <a:t>sizeof</a:t>
            </a:r>
            <a:r>
              <a:rPr lang="en-US" dirty="0" smtClean="0">
                <a:latin typeface="Calibri"/>
                <a:cs typeface="Calibri"/>
              </a:rPr>
              <a:t>(</a:t>
            </a:r>
            <a:r>
              <a:rPr lang="en-US" dirty="0" err="1" smtClean="0"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latin typeface="Calibri"/>
                <a:cs typeface="Calibri"/>
              </a:rPr>
              <a:t>ij</a:t>
            </a:r>
            <a:r>
              <a:rPr lang="en-US" dirty="0" smtClean="0">
                <a:latin typeface="Calibri"/>
                <a:cs typeface="Calibri"/>
              </a:rPr>
              <a:t>) </a:t>
            </a:r>
            <a:r>
              <a:rPr lang="en-US" dirty="0" smtClean="0"/>
              <a:t>/ </a:t>
            </a:r>
            <a:r>
              <a:rPr lang="en-US" dirty="0"/>
              <a:t>B</a:t>
            </a:r>
          </a:p>
          <a:p>
            <a:pPr>
              <a:lnSpc>
                <a:spcPct val="85000"/>
              </a:lnSpc>
            </a:pPr>
            <a:r>
              <a:rPr lang="en-US" dirty="0"/>
              <a:t>Stepping through rows in one column: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charset="0"/>
              </a:rPr>
              <a:t>for (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 = 0; 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 &lt; </a:t>
            </a:r>
            <a:r>
              <a:rPr lang="en-US" b="0" dirty="0" err="1">
                <a:latin typeface="Courier New" charset="0"/>
              </a:rPr>
              <a:t>n</a:t>
            </a:r>
            <a:r>
              <a:rPr lang="en-US" b="0" dirty="0">
                <a:latin typeface="Courier New" charset="0"/>
              </a:rPr>
              <a:t>; 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sz="2000" b="0" dirty="0">
                <a:solidFill>
                  <a:schemeClr val="tx1"/>
                </a:solidFill>
                <a:latin typeface="Courier New" charset="0"/>
              </a:rPr>
              <a:t>sum += a[i][0];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distant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spatial locality!</a:t>
            </a:r>
            <a:endParaRPr lang="en-US" dirty="0" smtClean="0"/>
          </a:p>
          <a:p>
            <a:pPr lvl="2">
              <a:lnSpc>
                <a:spcPct val="97000"/>
              </a:lnSpc>
            </a:pPr>
            <a:r>
              <a:rPr lang="en-US" dirty="0" smtClean="0"/>
              <a:t>miss </a:t>
            </a:r>
            <a:r>
              <a:rPr lang="en-US" dirty="0"/>
              <a:t>rate = 1 (i.e. 100%)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Multiplication (ijk)</a:t>
            </a:r>
            <a:endParaRPr lang="en-US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527050" y="1765300"/>
            <a:ext cx="44926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ijk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sum +=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b[k][j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c[i][j</a:t>
            </a:r>
            <a:r>
              <a:rPr lang="en-US" sz="1800" dirty="0">
                <a:latin typeface="Courier New" charset="0"/>
              </a:rPr>
              <a:t>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} 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54927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67119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78549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5624513" y="316865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6843713" y="316865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1017" name="Rectangle 9"/>
          <p:cNvSpPr>
            <a:spLocks noChangeArrowheads="1"/>
          </p:cNvSpPr>
          <p:nvPr/>
        </p:nvSpPr>
        <p:spPr bwMode="auto">
          <a:xfrm>
            <a:off x="7986713" y="316865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</a:t>
            </a:r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6934200" y="2593975"/>
            <a:ext cx="0" cy="50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>
            <a:off x="5499100" y="296227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0" name="Rectangle 12"/>
          <p:cNvSpPr>
            <a:spLocks noChangeArrowheads="1"/>
          </p:cNvSpPr>
          <p:nvPr/>
        </p:nvSpPr>
        <p:spPr bwMode="auto">
          <a:xfrm>
            <a:off x="6081713" y="2787650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1021" name="Rectangle 13"/>
          <p:cNvSpPr>
            <a:spLocks noChangeArrowheads="1"/>
          </p:cNvSpPr>
          <p:nvPr/>
        </p:nvSpPr>
        <p:spPr bwMode="auto">
          <a:xfrm>
            <a:off x="6691313" y="2254250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1022" name="Rectangle 14"/>
          <p:cNvSpPr>
            <a:spLocks noChangeArrowheads="1"/>
          </p:cNvSpPr>
          <p:nvPr/>
        </p:nvSpPr>
        <p:spPr bwMode="auto">
          <a:xfrm>
            <a:off x="8013700" y="2898775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3" name="Rectangle 15"/>
          <p:cNvSpPr>
            <a:spLocks noChangeArrowheads="1"/>
          </p:cNvSpPr>
          <p:nvPr/>
        </p:nvSpPr>
        <p:spPr bwMode="auto">
          <a:xfrm>
            <a:off x="7834313" y="2559050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(i,j)</a:t>
            </a:r>
          </a:p>
        </p:txBody>
      </p:sp>
      <p:sp>
        <p:nvSpPr>
          <p:cNvPr id="171024" name="Rectangle 16"/>
          <p:cNvSpPr>
            <a:spLocks noChangeArrowheads="1"/>
          </p:cNvSpPr>
          <p:nvPr/>
        </p:nvSpPr>
        <p:spPr bwMode="auto">
          <a:xfrm>
            <a:off x="5395913" y="179705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1026" name="Rectangle 18"/>
          <p:cNvSpPr>
            <a:spLocks noChangeArrowheads="1"/>
          </p:cNvSpPr>
          <p:nvPr/>
        </p:nvSpPr>
        <p:spPr bwMode="auto">
          <a:xfrm>
            <a:off x="6434138" y="4256088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wise</a:t>
            </a:r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6991351" y="3592513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5214938" y="4256088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 flipV="1">
            <a:off x="5772150" y="359251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31" name="Rectangle 23"/>
          <p:cNvSpPr>
            <a:spLocks noChangeArrowheads="1"/>
          </p:cNvSpPr>
          <p:nvPr/>
        </p:nvSpPr>
        <p:spPr bwMode="auto">
          <a:xfrm>
            <a:off x="7808266" y="4256088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 flipV="1">
            <a:off x="8147051" y="359251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290513" y="4964113"/>
            <a:ext cx="5073650" cy="1217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</a:t>
            </a:r>
            <a:r>
              <a:rPr lang="en-US" sz="2400" b="0" u="sng" dirty="0" smtClean="0">
                <a:latin typeface="Calibri"/>
                <a:cs typeface="Calibri"/>
              </a:rPr>
              <a:t> </a:t>
            </a:r>
            <a:r>
              <a:rPr lang="en-US" b="0" u="sng" dirty="0" smtClean="0">
                <a:latin typeface="Calibri"/>
                <a:cs typeface="Calibri"/>
              </a:rPr>
              <a:t>per inner loop iteration</a:t>
            </a:r>
            <a:r>
              <a:rPr lang="en-US" sz="2400" b="0" u="sng" dirty="0" smtClean="0">
                <a:latin typeface="Calibri"/>
                <a:cs typeface="Calibri"/>
              </a:rPr>
              <a:t>:</a:t>
            </a:r>
            <a:endParaRPr lang="en-US" sz="2400" b="0" u="sng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0.25	1.0	0.0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121249" y="4219576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1913" y="247650"/>
            <a:ext cx="8716962" cy="78263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latin typeface="Arial"/>
                <a:cs typeface="Arial"/>
              </a:rPr>
              <a:t>Example Memory </a:t>
            </a:r>
            <a:br>
              <a:rPr lang="en-GB" dirty="0" smtClean="0">
                <a:latin typeface="Arial"/>
                <a:cs typeface="Arial"/>
              </a:rPr>
            </a:br>
            <a:r>
              <a:rPr lang="en-GB" dirty="0" smtClean="0">
                <a:latin typeface="Arial"/>
                <a:cs typeface="Arial"/>
              </a:rPr>
              <a:t>     Hierarchy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694391" y="834509"/>
            <a:ext cx="7235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495400" y="1283385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L1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264793" y="3821797"/>
            <a:ext cx="15827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Main memory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(DRAM)</a:t>
            </a:r>
          </a:p>
        </p:txBody>
      </p:sp>
      <p:sp>
        <p:nvSpPr>
          <p:cNvPr id="155" name="Text Box 200"/>
          <p:cNvSpPr txBox="1">
            <a:spLocks noChangeAspect="1" noChangeArrowheads="1"/>
          </p:cNvSpPr>
          <p:nvPr/>
        </p:nvSpPr>
        <p:spPr bwMode="auto">
          <a:xfrm>
            <a:off x="2706309" y="4847322"/>
            <a:ext cx="26997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Local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(local disks)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0" name="Text Box 223"/>
          <p:cNvSpPr txBox="1">
            <a:spLocks noChangeAspect="1" noChangeArrowheads="1"/>
          </p:cNvSpPr>
          <p:nvPr/>
        </p:nvSpPr>
        <p:spPr bwMode="auto">
          <a:xfrm>
            <a:off x="123825" y="3625166"/>
            <a:ext cx="10627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Larger,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slower,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cheaper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2" name="Text Box 225"/>
          <p:cNvSpPr txBox="1">
            <a:spLocks noChangeAspect="1" noChangeArrowheads="1"/>
          </p:cNvSpPr>
          <p:nvPr/>
        </p:nvSpPr>
        <p:spPr bwMode="auto">
          <a:xfrm>
            <a:off x="2578100" y="5947460"/>
            <a:ext cx="2956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Remote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(e.g., Web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servers)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7073306" y="5375119"/>
            <a:ext cx="2062758" cy="73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Local disks hold files retrieved from disks </a:t>
            </a:r>
            <a:endParaRPr kumimoji="0" lang="en-US" sz="14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on remote</a:t>
            </a:r>
            <a:r>
              <a:rPr kumimoji="0" lang="en-US" sz="1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servers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7" name="Text Box 236"/>
          <p:cNvSpPr txBox="1">
            <a:spLocks noChangeAspect="1" noChangeArrowheads="1"/>
          </p:cNvSpPr>
          <p:nvPr/>
        </p:nvSpPr>
        <p:spPr bwMode="auto">
          <a:xfrm>
            <a:off x="3495400" y="1948547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L2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69" name="Text Box 243"/>
          <p:cNvSpPr txBox="1">
            <a:spLocks noChangeAspect="1" noChangeArrowheads="1"/>
          </p:cNvSpPr>
          <p:nvPr/>
        </p:nvSpPr>
        <p:spPr bwMode="auto">
          <a:xfrm>
            <a:off x="4962526" y="1641476"/>
            <a:ext cx="2838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L1 cache holds cache lines retrieved from the L2 cache.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4573588" y="973465"/>
            <a:ext cx="2919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CPU registers hold words retrieved from </a:t>
            </a:r>
            <a:r>
              <a:rPr kumimoji="0" lang="en-US" sz="1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th</a:t>
            </a:r>
            <a:r>
              <a:rPr lang="en-US" sz="1400" kern="0" dirty="0" smtClean="0">
                <a:solidFill>
                  <a:srgbClr val="FF0000"/>
                </a:solidFill>
                <a:latin typeface="Arial"/>
                <a:cs typeface="Arial"/>
              </a:rPr>
              <a:t>e L1 cache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74" name="Text Box 231"/>
          <p:cNvSpPr txBox="1">
            <a:spLocks noChangeAspect="1" noChangeArrowheads="1"/>
          </p:cNvSpPr>
          <p:nvPr/>
        </p:nvSpPr>
        <p:spPr bwMode="auto">
          <a:xfrm>
            <a:off x="5365751" y="2403473"/>
            <a:ext cx="2628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L2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retrieved from L3 cache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00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3622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00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665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19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279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L5:</a:t>
            </a:r>
          </a:p>
        </p:txBody>
      </p:sp>
      <p:sp>
        <p:nvSpPr>
          <p:cNvPr id="182" name="Text Box 289"/>
          <p:cNvSpPr txBox="1">
            <a:spLocks noChangeAspect="1" noChangeArrowheads="1"/>
          </p:cNvSpPr>
          <p:nvPr/>
        </p:nvSpPr>
        <p:spPr bwMode="auto">
          <a:xfrm>
            <a:off x="130175" y="1137553"/>
            <a:ext cx="10627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Smaller,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faster,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costlier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90488" y="954088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Text Box 293"/>
          <p:cNvSpPr txBox="1">
            <a:spLocks noChangeAspect="1" noChangeArrowheads="1"/>
          </p:cNvSpPr>
          <p:nvPr/>
        </p:nvSpPr>
        <p:spPr bwMode="auto">
          <a:xfrm>
            <a:off x="3495400" y="2780397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L3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5810250" y="3305501"/>
            <a:ext cx="2876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L3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retrieved from 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main memory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3722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6399690" y="4238399"/>
            <a:ext cx="218418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Main memory holds disk 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blocks 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retrieved from local 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disks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8092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(jik)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300038" y="1779588"/>
            <a:ext cx="47212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jik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(i=0; i&lt;n; i++)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(k=0; k&lt;n; k++)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sum += a[i][k]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c[i][j] = sum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55689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6788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7931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5700713" y="3235325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6919913" y="3235325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8077200" y="3235325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</a:t>
            </a:r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7010400" y="2660650"/>
            <a:ext cx="0" cy="50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3" name="Line 11"/>
          <p:cNvSpPr>
            <a:spLocks noChangeShapeType="1"/>
          </p:cNvSpPr>
          <p:nvPr/>
        </p:nvSpPr>
        <p:spPr bwMode="auto">
          <a:xfrm>
            <a:off x="5575300" y="3028950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6157913" y="2854325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6767513" y="2320925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8089900" y="2965450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7910513" y="2625725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(i,j)</a:t>
            </a:r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5548313" y="1787525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2050" name="Rectangle 18"/>
          <p:cNvSpPr>
            <a:spLocks noChangeArrowheads="1"/>
          </p:cNvSpPr>
          <p:nvPr/>
        </p:nvSpPr>
        <p:spPr bwMode="auto">
          <a:xfrm>
            <a:off x="5334000" y="4244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172051" name="Line 19"/>
          <p:cNvSpPr>
            <a:spLocks noChangeShapeType="1"/>
          </p:cNvSpPr>
          <p:nvPr/>
        </p:nvSpPr>
        <p:spPr bwMode="auto">
          <a:xfrm flipV="1">
            <a:off x="5891213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6535738" y="4244975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 flipV="1">
            <a:off x="7092951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7884466" y="4244975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 flipV="1">
            <a:off x="8223251" y="3587750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444500" y="4868863"/>
            <a:ext cx="5446713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</a:t>
            </a:r>
            <a:r>
              <a:rPr lang="en-US" sz="2400" b="0" u="sng" dirty="0" smtClean="0">
                <a:latin typeface="Calibri"/>
                <a:cs typeface="Calibri"/>
              </a:rPr>
              <a:t> per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0.25	1.0	0.0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122837" y="4256291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83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(kij)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452438" y="1770063"/>
            <a:ext cx="42640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kij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&lt;n;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r = a[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(j=0; j&lt;n; j++)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][j] += r * b[k][j];</a:t>
            </a:r>
            <a:r>
              <a:rPr lang="en-US" sz="1800" dirty="0">
                <a:latin typeface="Courier New" charset="0"/>
              </a:rPr>
              <a:t>  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 smtClean="0">
                <a:latin typeface="Courier New" charset="0"/>
              </a:rPr>
              <a:t>}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53403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65595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77279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5472113" y="29591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6691313" y="29591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7848600" y="29591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8316913" y="2578100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3067" name="Line 11"/>
          <p:cNvSpPr>
            <a:spLocks noChangeShapeType="1"/>
          </p:cNvSpPr>
          <p:nvPr/>
        </p:nvSpPr>
        <p:spPr bwMode="auto">
          <a:xfrm>
            <a:off x="7734300" y="27527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8" name="Rectangle 12"/>
          <p:cNvSpPr>
            <a:spLocks noChangeArrowheads="1"/>
          </p:cNvSpPr>
          <p:nvPr/>
        </p:nvSpPr>
        <p:spPr bwMode="auto">
          <a:xfrm>
            <a:off x="5422900" y="2765425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5289669" y="2349500"/>
            <a:ext cx="57773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</a:t>
            </a:r>
            <a:r>
              <a:rPr lang="en-US" sz="2000" b="0" dirty="0" err="1">
                <a:latin typeface="Calibri"/>
                <a:cs typeface="Calibri"/>
              </a:rPr>
              <a:t>i,k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7148513" y="23495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(k,*)</a:t>
            </a:r>
          </a:p>
        </p:txBody>
      </p:sp>
      <p:sp>
        <p:nvSpPr>
          <p:cNvPr id="173071" name="Line 15"/>
          <p:cNvSpPr>
            <a:spLocks noChangeShapeType="1"/>
          </p:cNvSpPr>
          <p:nvPr/>
        </p:nvSpPr>
        <p:spPr bwMode="auto">
          <a:xfrm>
            <a:off x="6565900" y="25241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5383213" y="18161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6324600" y="3863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3075" name="Line 19"/>
          <p:cNvSpPr>
            <a:spLocks noChangeShapeType="1"/>
          </p:cNvSpPr>
          <p:nvPr/>
        </p:nvSpPr>
        <p:spPr bwMode="auto">
          <a:xfrm flipV="1">
            <a:off x="6881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77" name="Rectangle 21"/>
          <p:cNvSpPr>
            <a:spLocks noChangeArrowheads="1"/>
          </p:cNvSpPr>
          <p:nvPr/>
        </p:nvSpPr>
        <p:spPr bwMode="auto">
          <a:xfrm>
            <a:off x="7467600" y="3863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3078" name="Line 22"/>
          <p:cNvSpPr>
            <a:spLocks noChangeShapeType="1"/>
          </p:cNvSpPr>
          <p:nvPr/>
        </p:nvSpPr>
        <p:spPr bwMode="auto">
          <a:xfrm flipV="1">
            <a:off x="8024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80" name="Rectangle 24"/>
          <p:cNvSpPr>
            <a:spLocks noChangeArrowheads="1"/>
          </p:cNvSpPr>
          <p:nvPr/>
        </p:nvSpPr>
        <p:spPr bwMode="auto">
          <a:xfrm>
            <a:off x="5293666" y="3871913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3081" name="Line 25"/>
          <p:cNvSpPr>
            <a:spLocks noChangeShapeType="1"/>
          </p:cNvSpPr>
          <p:nvPr/>
        </p:nvSpPr>
        <p:spPr bwMode="auto">
          <a:xfrm flipV="1">
            <a:off x="5632451" y="33607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82" name="Rectangle 26"/>
          <p:cNvSpPr>
            <a:spLocks noChangeArrowheads="1"/>
          </p:cNvSpPr>
          <p:nvPr/>
        </p:nvSpPr>
        <p:spPr bwMode="auto">
          <a:xfrm>
            <a:off x="444500" y="4868863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 per</a:t>
            </a:r>
            <a:r>
              <a:rPr lang="en-US" sz="2400" b="0" u="sng" dirty="0" smtClean="0">
                <a:latin typeface="Calibri"/>
                <a:cs typeface="Calibri"/>
              </a:rPr>
              <a:t> inner loop iteration:</a:t>
            </a:r>
            <a:endParaRPr lang="en-US" sz="2400" b="0" u="sng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0.0	0.25	0.25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895600" y="3962400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7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(ikj)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490538" y="1757363"/>
            <a:ext cx="43148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ikj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(i=0; i&lt;n; i++)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r = a[i][k];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(j=0; j&lt;n; j++)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c[i][j] += r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53403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65595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77279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5472113" y="29591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6691313" y="29591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7848600" y="29591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8316913" y="2578100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 bwMode="auto">
          <a:xfrm>
            <a:off x="7734300" y="27527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2" name="Rectangle 12"/>
          <p:cNvSpPr>
            <a:spLocks noChangeArrowheads="1"/>
          </p:cNvSpPr>
          <p:nvPr/>
        </p:nvSpPr>
        <p:spPr bwMode="auto">
          <a:xfrm>
            <a:off x="5422900" y="2765425"/>
            <a:ext cx="50800" cy="5080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5272088" y="2349500"/>
            <a:ext cx="57773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(i,k)</a:t>
            </a:r>
          </a:p>
        </p:txBody>
      </p:sp>
      <p:sp>
        <p:nvSpPr>
          <p:cNvPr id="174094" name="Rectangle 14"/>
          <p:cNvSpPr>
            <a:spLocks noChangeArrowheads="1"/>
          </p:cNvSpPr>
          <p:nvPr/>
        </p:nvSpPr>
        <p:spPr bwMode="auto">
          <a:xfrm>
            <a:off x="7148513" y="23495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(k,*)</a:t>
            </a:r>
          </a:p>
        </p:txBody>
      </p:sp>
      <p:sp>
        <p:nvSpPr>
          <p:cNvPr id="174095" name="Line 15"/>
          <p:cNvSpPr>
            <a:spLocks noChangeShapeType="1"/>
          </p:cNvSpPr>
          <p:nvPr/>
        </p:nvSpPr>
        <p:spPr bwMode="auto">
          <a:xfrm>
            <a:off x="6565900" y="25241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6" name="Rectangle 16"/>
          <p:cNvSpPr>
            <a:spLocks noChangeArrowheads="1"/>
          </p:cNvSpPr>
          <p:nvPr/>
        </p:nvSpPr>
        <p:spPr bwMode="auto">
          <a:xfrm>
            <a:off x="5383213" y="18161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4098" name="Rectangle 18"/>
          <p:cNvSpPr>
            <a:spLocks noChangeArrowheads="1"/>
          </p:cNvSpPr>
          <p:nvPr/>
        </p:nvSpPr>
        <p:spPr bwMode="auto">
          <a:xfrm>
            <a:off x="6324600" y="40163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 flipV="1">
            <a:off x="6881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1" name="Rectangle 21"/>
          <p:cNvSpPr>
            <a:spLocks noChangeArrowheads="1"/>
          </p:cNvSpPr>
          <p:nvPr/>
        </p:nvSpPr>
        <p:spPr bwMode="auto">
          <a:xfrm>
            <a:off x="7467600" y="40163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 flipV="1">
            <a:off x="8024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4" name="Rectangle 24"/>
          <p:cNvSpPr>
            <a:spLocks noChangeArrowheads="1"/>
          </p:cNvSpPr>
          <p:nvPr/>
        </p:nvSpPr>
        <p:spPr bwMode="auto">
          <a:xfrm>
            <a:off x="5227638" y="4024313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Fixed</a:t>
            </a:r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 flipV="1">
            <a:off x="5632450" y="33607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6" name="Rectangle 26"/>
          <p:cNvSpPr>
            <a:spLocks noChangeArrowheads="1"/>
          </p:cNvSpPr>
          <p:nvPr/>
        </p:nvSpPr>
        <p:spPr bwMode="auto">
          <a:xfrm>
            <a:off x="444500" y="4868863"/>
            <a:ext cx="51943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 per</a:t>
            </a:r>
            <a:r>
              <a:rPr lang="en-US" sz="2400" b="0" u="sng" dirty="0" smtClean="0">
                <a:latin typeface="Calibri"/>
                <a:cs typeface="Calibri"/>
              </a:rPr>
              <a:t>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0.0	0.25	0.25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971800" y="3962400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3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(jki)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566738" y="1766888"/>
            <a:ext cx="4352925" cy="2515817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jki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r</a:t>
            </a:r>
            <a:r>
              <a:rPr lang="en-US" sz="1800" dirty="0">
                <a:latin typeface="Courier New" charset="0"/>
              </a:rPr>
              <a:t> = </a:t>
            </a:r>
            <a:r>
              <a:rPr lang="en-US" sz="1800" dirty="0" err="1">
                <a:latin typeface="Courier New" charset="0"/>
              </a:rPr>
              <a:t>b[k][j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c[i][j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 +=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}	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53403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65595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77279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5472113" y="29591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6691313" y="29591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7848600" y="29591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7656513" y="2057400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(*,</a:t>
            </a:r>
            <a:r>
              <a:rPr lang="en-US" sz="2000" b="0" dirty="0" err="1">
                <a:latin typeface="Calibri"/>
                <a:cs typeface="Calibri"/>
              </a:rPr>
              <a:t>j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6692900" y="2832100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6475413" y="2416175"/>
            <a:ext cx="5802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(k,j)</a:t>
            </a: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5268913" y="16002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5118" name="Line 14"/>
          <p:cNvSpPr>
            <a:spLocks noChangeShapeType="1"/>
          </p:cNvSpPr>
          <p:nvPr/>
        </p:nvSpPr>
        <p:spPr bwMode="auto">
          <a:xfrm flipV="1">
            <a:off x="5803900" y="24257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9" name="Line 15"/>
          <p:cNvSpPr>
            <a:spLocks noChangeShapeType="1"/>
          </p:cNvSpPr>
          <p:nvPr/>
        </p:nvSpPr>
        <p:spPr bwMode="auto">
          <a:xfrm flipV="1">
            <a:off x="7886700" y="24384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5522913" y="20574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(*,</a:t>
            </a:r>
            <a:r>
              <a:rPr lang="en-US" sz="2000" b="0" dirty="0" err="1">
                <a:latin typeface="Calibri"/>
                <a:cs typeface="Calibri"/>
              </a:rPr>
              <a:t>k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5133853" y="3866679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Column-</a:t>
            </a:r>
            <a:endParaRPr lang="en-US" sz="2000" b="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5123" name="Line 19"/>
          <p:cNvSpPr>
            <a:spLocks noChangeShapeType="1"/>
          </p:cNvSpPr>
          <p:nvPr/>
        </p:nvSpPr>
        <p:spPr bwMode="auto">
          <a:xfrm flipV="1">
            <a:off x="5638800" y="3335983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7467600" y="3866679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5126" name="Line 22"/>
          <p:cNvSpPr>
            <a:spLocks noChangeShapeType="1"/>
          </p:cNvSpPr>
          <p:nvPr/>
        </p:nvSpPr>
        <p:spPr bwMode="auto">
          <a:xfrm flipV="1">
            <a:off x="8024813" y="3335983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6477000" y="3866679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5129" name="Line 25"/>
          <p:cNvSpPr>
            <a:spLocks noChangeShapeType="1"/>
          </p:cNvSpPr>
          <p:nvPr/>
        </p:nvSpPr>
        <p:spPr bwMode="auto">
          <a:xfrm flipV="1">
            <a:off x="6815785" y="3343921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444500" y="4868863"/>
            <a:ext cx="549275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b="0" u="sng" dirty="0">
                <a:latin typeface="Calibri"/>
                <a:cs typeface="Calibri"/>
              </a:rPr>
              <a:t>Misses per</a:t>
            </a:r>
            <a:r>
              <a:rPr lang="en-US" b="0" u="sng" dirty="0" smtClean="0">
                <a:latin typeface="Calibri"/>
                <a:cs typeface="Calibri"/>
              </a:rPr>
              <a:t>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b="0" dirty="0">
                <a:latin typeface="Calibri"/>
                <a:cs typeface="Calibri"/>
              </a:rPr>
              <a:t>		</a:t>
            </a:r>
            <a:r>
              <a:rPr lang="en-US" b="0" u="sng" dirty="0">
                <a:latin typeface="Calibri"/>
                <a:cs typeface="Calibri"/>
              </a:rPr>
              <a:t>A</a:t>
            </a:r>
            <a:r>
              <a:rPr lang="en-US" b="0" dirty="0">
                <a:latin typeface="Calibri"/>
                <a:cs typeface="Calibri"/>
              </a:rPr>
              <a:t>	</a:t>
            </a:r>
            <a:r>
              <a:rPr lang="en-US" b="0" u="sng" dirty="0">
                <a:latin typeface="Calibri"/>
                <a:cs typeface="Calibri"/>
              </a:rPr>
              <a:t>B</a:t>
            </a:r>
            <a:r>
              <a:rPr lang="en-US" b="0" dirty="0">
                <a:latin typeface="Calibri"/>
                <a:cs typeface="Calibri"/>
              </a:rPr>
              <a:t>	</a:t>
            </a:r>
            <a:r>
              <a:rPr lang="en-US" b="0" u="sng" dirty="0">
                <a:latin typeface="Calibri"/>
                <a:cs typeface="Calibri"/>
              </a:rPr>
              <a:t>C</a:t>
            </a:r>
            <a:endParaRPr lang="en-US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b="0" dirty="0">
                <a:latin typeface="Calibri"/>
                <a:cs typeface="Calibri"/>
              </a:rPr>
              <a:t>		1.0	0.0	1.0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122837" y="3985737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5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(kji)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617538" y="1782763"/>
            <a:ext cx="45180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kji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r =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(i=0; i&lt;n; i++)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c[i][j] += a[i][k] * r;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	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56578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68770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80454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5789613" y="31242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7008813" y="31242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8229600" y="31242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7974013" y="2273300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7010400" y="3006725"/>
            <a:ext cx="50800" cy="5080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6792913" y="2590800"/>
            <a:ext cx="5802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(k,j)</a:t>
            </a: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5586413" y="18288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V="1">
            <a:off x="6121400" y="2600325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 flipV="1">
            <a:off x="8204200" y="2613025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5840413" y="22733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(*,k)</a:t>
            </a: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6817666" y="4165600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 flipV="1">
            <a:off x="7156451" y="350996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5410200" y="4165600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wise</a:t>
            </a:r>
          </a:p>
        </p:txBody>
      </p:sp>
      <p:sp>
        <p:nvSpPr>
          <p:cNvPr id="176150" name="Line 22"/>
          <p:cNvSpPr>
            <a:spLocks noChangeShapeType="1"/>
          </p:cNvSpPr>
          <p:nvPr/>
        </p:nvSpPr>
        <p:spPr bwMode="auto">
          <a:xfrm flipV="1">
            <a:off x="5967413" y="3502025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7924001" y="4165600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6153" name="Line 25"/>
          <p:cNvSpPr>
            <a:spLocks noChangeShapeType="1"/>
          </p:cNvSpPr>
          <p:nvPr/>
        </p:nvSpPr>
        <p:spPr bwMode="auto">
          <a:xfrm flipV="1">
            <a:off x="8405813" y="3502025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444500" y="4868863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</a:t>
            </a:r>
            <a:r>
              <a:rPr lang="en-US" sz="2400" b="0" u="sng" dirty="0" smtClean="0">
                <a:latin typeface="Calibri"/>
                <a:cs typeface="Calibri"/>
              </a:rPr>
              <a:t> per inner loop iteration:</a:t>
            </a:r>
            <a:endParaRPr lang="en-US" sz="2400" b="0" u="sng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1.0	0.0	1.0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283174" y="3962400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9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Summary of Matrix Multiplication</a:t>
            </a:r>
            <a:endParaRPr lang="en-US" dirty="0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5486400" y="1371600"/>
            <a:ext cx="232435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ijk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jik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b="0" dirty="0">
                <a:latin typeface="Calibri"/>
                <a:cs typeface="Calibri"/>
              </a:rPr>
              <a:t>2 loads, 0 stores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 dirty="0">
                <a:latin typeface="Calibri"/>
                <a:cs typeface="Calibri"/>
              </a:rPr>
              <a:t> misses/</a:t>
            </a:r>
            <a:r>
              <a:rPr lang="en-US" sz="2000" b="0" dirty="0" err="1">
                <a:latin typeface="Calibri"/>
                <a:cs typeface="Calibri"/>
              </a:rPr>
              <a:t>iter</a:t>
            </a:r>
            <a:r>
              <a:rPr lang="en-US" sz="2000" b="0" dirty="0">
                <a:latin typeface="Calibri"/>
                <a:cs typeface="Calibri"/>
              </a:rPr>
              <a:t> = </a:t>
            </a:r>
            <a:r>
              <a:rPr lang="en-US" sz="2000" dirty="0">
                <a:latin typeface="Calibri"/>
                <a:cs typeface="Calibri"/>
              </a:rPr>
              <a:t>1.25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5486400" y="3313113"/>
            <a:ext cx="219611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kij (&amp; ikj):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b="0">
                <a:latin typeface="Calibri"/>
                <a:cs typeface="Calibri"/>
              </a:rPr>
              <a:t>2 loads, 1 store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>
                <a:latin typeface="Calibri"/>
                <a:cs typeface="Calibri"/>
              </a:rPr>
              <a:t> misses/iter = </a:t>
            </a:r>
            <a:r>
              <a:rPr lang="en-US" sz="2000">
                <a:latin typeface="Calibri"/>
                <a:cs typeface="Calibri"/>
              </a:rPr>
              <a:t>0.5</a:t>
            </a:r>
            <a:endParaRPr lang="en-US" sz="2000" b="0">
              <a:latin typeface="Calibri"/>
              <a:cs typeface="Calibri"/>
            </a:endParaRP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5486400" y="5184775"/>
            <a:ext cx="2221761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jki (&amp; kji):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b="0">
                <a:latin typeface="Calibri"/>
                <a:cs typeface="Calibri"/>
              </a:rPr>
              <a:t>2 loads, 1 store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>
                <a:latin typeface="Calibri"/>
                <a:cs typeface="Calibri"/>
              </a:rPr>
              <a:t> misses/iter = </a:t>
            </a:r>
            <a:r>
              <a:rPr lang="en-US" sz="2000">
                <a:latin typeface="Calibri"/>
                <a:cs typeface="Calibri"/>
              </a:rPr>
              <a:t>2.0</a:t>
            </a:r>
            <a:endParaRPr lang="en-US" sz="2000" b="0">
              <a:latin typeface="Calibri"/>
              <a:cs typeface="Calibri"/>
            </a:endParaRP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295400" y="1058863"/>
            <a:ext cx="3481388" cy="2082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latin typeface="Courier New" charset="0"/>
              </a:rPr>
              <a:t>for </a:t>
            </a:r>
            <a:r>
              <a:rPr lang="en-US" sz="1400" dirty="0">
                <a:latin typeface="Courier New" charset="0"/>
              </a:rPr>
              <a:t>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sum = 0.0;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++)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  sum += </a:t>
            </a:r>
            <a:r>
              <a:rPr lang="en-US" sz="1400" dirty="0" err="1">
                <a:latin typeface="Courier New" charset="0"/>
              </a:rPr>
              <a:t>a[i][k</a:t>
            </a:r>
            <a:r>
              <a:rPr lang="en-US" sz="1400" dirty="0">
                <a:latin typeface="Courier New" charset="0"/>
              </a:rPr>
              <a:t>] * </a:t>
            </a:r>
            <a:r>
              <a:rPr lang="en-US" sz="1400" dirty="0" err="1">
                <a:latin typeface="Courier New" charset="0"/>
              </a:rPr>
              <a:t>b[k][j</a:t>
            </a:r>
            <a:r>
              <a:rPr lang="en-US" sz="1400" dirty="0">
                <a:latin typeface="Courier New" charset="0"/>
              </a:rPr>
              <a:t>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</a:t>
            </a:r>
            <a:r>
              <a:rPr lang="en-US" sz="1400" dirty="0" err="1">
                <a:latin typeface="Courier New" charset="0"/>
              </a:rPr>
              <a:t>c[i][j</a:t>
            </a:r>
            <a:r>
              <a:rPr lang="en-US" sz="1400" dirty="0">
                <a:latin typeface="Courier New" charset="0"/>
              </a:rPr>
              <a:t>] = sum;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 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1295400" y="3221038"/>
            <a:ext cx="3481388" cy="17843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for (i=0; i&lt;n; i++)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r = a[i][k];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for (j=0; j&lt;n; j++)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c[i][j] += r * b[k][j];  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}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1295400" y="5073650"/>
            <a:ext cx="3481388" cy="17843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for (j=0; j&lt;n; j++)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r = b[k][j];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for (i=0; i&lt;n; i++)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 c[i][j] += a[i][k] * r;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i7 Matrix Multiply Performance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42503"/>
              </p:ext>
            </p:extLst>
          </p:nvPr>
        </p:nvGraphicFramePr>
        <p:xfrm>
          <a:off x="228600" y="1447800"/>
          <a:ext cx="8686800" cy="5250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13501" y="3124200"/>
            <a:ext cx="914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ijk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jik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2600" y="1549933"/>
            <a:ext cx="926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jki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kji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8628" y="5410200"/>
            <a:ext cx="914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kij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ikj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Cache organization and operation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Rearranging loops to improve spatial locality</a:t>
            </a:r>
          </a:p>
          <a:p>
            <a:pPr lvl="1"/>
            <a:r>
              <a:rPr lang="en-US" dirty="0" smtClean="0"/>
              <a:t>Using blocking to improve temporal locality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39" y="445070"/>
            <a:ext cx="7591425" cy="762000"/>
          </a:xfrm>
        </p:spPr>
        <p:txBody>
          <a:bodyPr/>
          <a:lstStyle/>
          <a:p>
            <a:r>
              <a:rPr lang="en-US" dirty="0" smtClean="0"/>
              <a:t>Example: Matrix Multiplication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284665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84865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4665" y="5427663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3998371" y="51427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087560" y="524257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i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0399" y="3936999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9997" y="49862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9532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5782" y="48768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185332" y="5410200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99532" y="1413396"/>
            <a:ext cx="6893212" cy="2798202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c = (double *) </a:t>
            </a:r>
            <a:r>
              <a:rPr lang="en-US" sz="1600" dirty="0" err="1" smtClean="0">
                <a:latin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Multiply n x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n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matrices a and b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mmm</a:t>
            </a:r>
            <a:r>
              <a:rPr lang="en-US" sz="1600" dirty="0" smtClean="0">
                <a:latin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</a:rPr>
              <a:t>*a, double *b, </a:t>
            </a:r>
            <a:r>
              <a:rPr lang="en-US" sz="1600" dirty="0" smtClean="0">
                <a:latin typeface="Courier New" pitchFamily="49" charset="0"/>
              </a:rPr>
              <a:t>double *c,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</a:rPr>
              <a:t>j, k;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for (j = 0; j &lt; n; j</a:t>
            </a:r>
            <a:r>
              <a:rPr lang="en-US" sz="1600" dirty="0" smtClean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         for (k = 0; k &lt; n; k++)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</a:t>
            </a:r>
            <a:r>
              <a:rPr lang="en-US" sz="1600" dirty="0" smtClean="0">
                <a:latin typeface="Courier New" pitchFamily="49" charset="0"/>
              </a:rPr>
              <a:t>     c[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*n + j] </a:t>
            </a:r>
            <a:r>
              <a:rPr lang="en-US" sz="1600" dirty="0">
                <a:latin typeface="Courier New" pitchFamily="49" charset="0"/>
              </a:rPr>
              <a:t>+= a[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+ </a:t>
            </a:r>
            <a:r>
              <a:rPr lang="en-US" sz="1600" dirty="0" smtClean="0">
                <a:latin typeface="Courier New" pitchFamily="49" charset="0"/>
              </a:rPr>
              <a:t>k] * b[k*n + j];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96875" y="5562599"/>
            <a:ext cx="7896225" cy="7715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3057525"/>
          </a:xfrm>
        </p:spPr>
        <p:txBody>
          <a:bodyPr/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Matrix elements are doubles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endParaRPr lang="en-US" dirty="0" smtClean="0"/>
          </a:p>
          <a:p>
            <a:r>
              <a:rPr lang="en-US" dirty="0" smtClean="0"/>
              <a:t>First iteration:</a:t>
            </a:r>
          </a:p>
          <a:p>
            <a:pPr lvl="1"/>
            <a:r>
              <a:rPr lang="en-US" dirty="0" smtClean="0"/>
              <a:t>n/8 + n = 9n/8 misses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Afterwards </a:t>
            </a:r>
            <a:r>
              <a:rPr lang="en-US" dirty="0" smtClean="0">
                <a:solidFill>
                  <a:srgbClr val="C00000"/>
                </a:solidFill>
              </a:rPr>
              <a:t>in cache: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(schematic)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710367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310567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710367" y="3657601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rot="5400000">
            <a:off x="6741196" y="42283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95699" y="4071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25234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1484" y="3962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925234" y="3657601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5400000" flipV="1">
            <a:off x="7755466" y="2819400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21601" y="2907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5000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315200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715000" y="5257801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6745829" y="58285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900332" y="5672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929867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6117" y="5562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929867" y="5257801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477000" y="5257800"/>
            <a:ext cx="381000" cy="529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7298266" y="6155842"/>
            <a:ext cx="245534" cy="253425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5064" y="640080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</a:rPr>
              <a:t>8 wide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/>
      <p:bldP spid="21" grpId="0" animBg="1"/>
      <p:bldP spid="22" grpId="0"/>
      <p:bldP spid="23" grpId="0" animBg="1"/>
      <p:bldP spid="26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Cache Concept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Memory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5635242" y="4147318"/>
            <a:ext cx="319995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Larger, slower, cheaper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v</a:t>
            </a:r>
            <a:r>
              <a:rPr lang="en-GB" sz="1600" b="1" dirty="0" smtClean="0">
                <a:latin typeface="Calibri" pitchFamily="34" charset="0"/>
              </a:rPr>
              <a:t>iewed as partitioned </a:t>
            </a:r>
            <a:r>
              <a:rPr lang="en-GB" sz="1600" b="1" dirty="0">
                <a:latin typeface="Calibri" pitchFamily="34" charset="0"/>
              </a:rPr>
              <a:t>into “blocks”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942800" y="3232918"/>
            <a:ext cx="28390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 is copied </a:t>
            </a:r>
            <a:r>
              <a:rPr lang="en-GB" sz="1600" b="1" dirty="0" smtClean="0">
                <a:latin typeface="Calibri" pitchFamily="34" charset="0"/>
              </a:rPr>
              <a:t>in </a:t>
            </a:r>
            <a:r>
              <a:rPr lang="en-GB" sz="1600" b="1" dirty="0">
                <a:latin typeface="Calibri" pitchFamily="34" charset="0"/>
              </a:rPr>
              <a:t>block-sized transfer units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562600" y="2166311"/>
            <a:ext cx="2930908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Smaller, faster, more expensive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memory caches a  subset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the blocks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3057525"/>
          </a:xfrm>
        </p:spPr>
        <p:txBody>
          <a:bodyPr/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Matrix elements are doubles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endParaRPr lang="en-US" dirty="0" smtClean="0"/>
          </a:p>
          <a:p>
            <a:r>
              <a:rPr lang="en-US" dirty="0" smtClean="0"/>
              <a:t>Second iteration:</a:t>
            </a:r>
          </a:p>
          <a:p>
            <a:pPr lvl="1"/>
            <a:r>
              <a:rPr lang="en-US" dirty="0" smtClean="0"/>
              <a:t>Again:</a:t>
            </a:r>
            <a:br>
              <a:rPr lang="en-US" dirty="0" smtClean="0"/>
            </a:br>
            <a:r>
              <a:rPr lang="en-US" dirty="0" smtClean="0"/>
              <a:t>n/8 + n = 9n/8 misses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Total misses:</a:t>
            </a:r>
          </a:p>
          <a:p>
            <a:pPr lvl="1"/>
            <a:r>
              <a:rPr lang="en-US" dirty="0" smtClean="0"/>
              <a:t>9n/8 * n</a:t>
            </a:r>
            <a:r>
              <a:rPr lang="en-US" baseline="30000" dirty="0" smtClean="0"/>
              <a:t>2</a:t>
            </a:r>
            <a:r>
              <a:rPr lang="en-US" dirty="0" smtClean="0"/>
              <a:t> = (9/8) * n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5400000" flipV="1">
            <a:off x="7755466" y="2819400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21601" y="2907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5000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315200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715000" y="3654624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6836039" y="4225329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900332" y="406891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929867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6117" y="395942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004732" y="3654624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477000" y="3654623"/>
            <a:ext cx="381000" cy="529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7298266" y="4552665"/>
            <a:ext cx="245534" cy="253425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5064" y="4797623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</a:rPr>
              <a:t>8 wide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Matrix Multiplication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2400" y="1143000"/>
            <a:ext cx="8839200" cy="3536865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c = (double *) </a:t>
            </a:r>
            <a:r>
              <a:rPr lang="en-US" sz="1600" dirty="0" err="1" smtClean="0">
                <a:latin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Multiply n x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n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matrices a and b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mmm</a:t>
            </a:r>
            <a:r>
              <a:rPr lang="en-US" sz="1600" dirty="0" smtClean="0">
                <a:latin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</a:rPr>
              <a:t>*a, double *b, </a:t>
            </a:r>
            <a:r>
              <a:rPr lang="en-US" sz="1600" dirty="0" smtClean="0">
                <a:latin typeface="Courier New" pitchFamily="49" charset="0"/>
              </a:rPr>
              <a:t>double *c,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</a:rPr>
              <a:t>j, k;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&lt; n;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+=B)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for (</a:t>
            </a:r>
            <a:r>
              <a:rPr lang="en-US" sz="1600" dirty="0" smtClean="0">
                <a:latin typeface="Courier New" pitchFamily="49" charset="0"/>
              </a:rPr>
              <a:t>j </a:t>
            </a:r>
            <a:r>
              <a:rPr lang="en-US" sz="1600" dirty="0">
                <a:latin typeface="Courier New" pitchFamily="49" charset="0"/>
              </a:rPr>
              <a:t>= 0; </a:t>
            </a:r>
            <a:r>
              <a:rPr lang="en-US" sz="1600" dirty="0" smtClean="0">
                <a:latin typeface="Courier New" pitchFamily="49" charset="0"/>
              </a:rPr>
              <a:t>j </a:t>
            </a:r>
            <a:r>
              <a:rPr lang="en-US" sz="1600" dirty="0">
                <a:latin typeface="Courier New" pitchFamily="49" charset="0"/>
              </a:rPr>
              <a:t>&lt; n; </a:t>
            </a:r>
            <a:r>
              <a:rPr lang="en-US" sz="1600" dirty="0" smtClean="0">
                <a:latin typeface="Courier New" pitchFamily="49" charset="0"/>
              </a:rPr>
              <a:t>j+=B)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         for (k = 0; k &lt; n; k+=B)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	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B x B mini matrix multiplications */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              for (i1 =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; i1 &lt; </a:t>
            </a:r>
            <a:r>
              <a:rPr lang="en-US" sz="1600" dirty="0" err="1" smtClean="0">
                <a:latin typeface="Courier New" pitchFamily="49" charset="0"/>
              </a:rPr>
              <a:t>i+B</a:t>
            </a:r>
            <a:r>
              <a:rPr lang="en-US" sz="1600" dirty="0" smtClean="0">
                <a:latin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       for (j1 = j; j1 &lt; </a:t>
            </a:r>
            <a:r>
              <a:rPr lang="en-US" sz="1600" dirty="0" err="1" smtClean="0">
                <a:latin typeface="Courier New" pitchFamily="49" charset="0"/>
              </a:rPr>
              <a:t>j+B</a:t>
            </a:r>
            <a:r>
              <a:rPr lang="en-US" sz="1600" dirty="0" smtClean="0">
                <a:latin typeface="Courier New" pitchFamily="49" charset="0"/>
              </a:rPr>
              <a:t>; j++)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           for (k1 = k; k1 &lt; </a:t>
            </a:r>
            <a:r>
              <a:rPr lang="en-US" sz="1600" dirty="0" err="1" smtClean="0">
                <a:latin typeface="Courier New" pitchFamily="49" charset="0"/>
              </a:rPr>
              <a:t>k+B</a:t>
            </a:r>
            <a:r>
              <a:rPr lang="en-US" sz="1600" dirty="0" smtClean="0">
                <a:latin typeface="Courier New" pitchFamily="49" charset="0"/>
              </a:rPr>
              <a:t>; k++)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</a:t>
            </a:r>
            <a:r>
              <a:rPr lang="en-US" sz="1600" dirty="0" smtClean="0">
                <a:latin typeface="Courier New" pitchFamily="49" charset="0"/>
              </a:rPr>
              <a:t>                  c[i1*n+j1] </a:t>
            </a:r>
            <a:r>
              <a:rPr lang="en-US" sz="1600" dirty="0">
                <a:latin typeface="Courier New" pitchFamily="49" charset="0"/>
              </a:rPr>
              <a:t>+= </a:t>
            </a:r>
            <a:r>
              <a:rPr lang="en-US" sz="1600" dirty="0" smtClean="0">
                <a:latin typeface="Courier New" pitchFamily="49" charset="0"/>
              </a:rPr>
              <a:t>a[i1*n </a:t>
            </a:r>
            <a:r>
              <a:rPr lang="en-US" sz="1600" dirty="0">
                <a:latin typeface="Courier New" pitchFamily="49" charset="0"/>
              </a:rPr>
              <a:t>+ </a:t>
            </a:r>
            <a:r>
              <a:rPr lang="en-US" sz="1600" dirty="0" smtClean="0">
                <a:latin typeface="Courier New" pitchFamily="49" charset="0"/>
              </a:rPr>
              <a:t>k1]*b[k1*n + j1];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4665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84865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58521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94196" y="465986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j1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69997" y="5595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9532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65782" y="5486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143000" y="5969001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28732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13864" y="5486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+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284665" y="59436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5400000">
            <a:off x="3996268" y="5638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2848242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3085309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>
            <a:off x="2384163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2612763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30"/>
          <p:cNvGrpSpPr/>
          <p:nvPr/>
        </p:nvGrpSpPr>
        <p:grpSpPr>
          <a:xfrm rot="5400000">
            <a:off x="4207934" y="5647267"/>
            <a:ext cx="702734" cy="228600"/>
            <a:chOff x="2650069" y="6316133"/>
            <a:chExt cx="702734" cy="22860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3756917" y="6488668"/>
            <a:ext cx="16278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34" name="Straight Arrow Connector 33"/>
          <p:cNvCxnSpPr>
            <a:stCxn id="32" idx="0"/>
            <a:endCxn id="20" idx="3"/>
          </p:cNvCxnSpPr>
          <p:nvPr/>
        </p:nvCxnSpPr>
        <p:spPr bwMode="auto">
          <a:xfrm flipH="1" flipV="1">
            <a:off x="4567768" y="6324600"/>
            <a:ext cx="3090" cy="1640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7010400" y="4343400"/>
            <a:ext cx="203694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bmm.c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3057525"/>
          </a:xfrm>
        </p:spPr>
        <p:txBody>
          <a:bodyPr/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pPr lvl="1"/>
            <a:r>
              <a:rPr lang="en-US" dirty="0" smtClean="0"/>
              <a:t>Three blocks       fit into cache: 3B</a:t>
            </a:r>
            <a:r>
              <a:rPr lang="en-US" baseline="30000" dirty="0" smtClean="0"/>
              <a:t>2</a:t>
            </a:r>
            <a:r>
              <a:rPr lang="en-US" dirty="0" smtClean="0"/>
              <a:t> &lt; C</a:t>
            </a:r>
          </a:p>
          <a:p>
            <a:endParaRPr lang="en-US" dirty="0" smtClean="0"/>
          </a:p>
          <a:p>
            <a:r>
              <a:rPr lang="en-US" dirty="0" smtClean="0"/>
              <a:t>First (block) iteration:</a:t>
            </a:r>
          </a:p>
          <a:p>
            <a:pPr lvl="1"/>
            <a:r>
              <a:rPr lang="en-US" dirty="0" smtClean="0"/>
              <a:t>B</a:t>
            </a:r>
            <a:r>
              <a:rPr lang="en-US" baseline="30000" dirty="0" smtClean="0"/>
              <a:t>2</a:t>
            </a:r>
            <a:r>
              <a:rPr lang="en-US" dirty="0" smtClean="0"/>
              <a:t>/8 misses for each block</a:t>
            </a:r>
          </a:p>
          <a:p>
            <a:pPr lvl="1"/>
            <a:r>
              <a:rPr lang="en-US" dirty="0" smtClean="0"/>
              <a:t>2n/B * B</a:t>
            </a:r>
            <a:r>
              <a:rPr lang="en-US" baseline="30000" dirty="0" smtClean="0"/>
              <a:t>2</a:t>
            </a:r>
            <a:r>
              <a:rPr lang="en-US" dirty="0" smtClean="0"/>
              <a:t>/8 = </a:t>
            </a:r>
            <a:r>
              <a:rPr lang="en-US" dirty="0" err="1" smtClean="0"/>
              <a:t>nB</a:t>
            </a:r>
            <a:r>
              <a:rPr lang="en-US" dirty="0" smtClean="0"/>
              <a:t>/4</a:t>
            </a:r>
            <a:br>
              <a:rPr lang="en-US" dirty="0" smtClean="0"/>
            </a:br>
            <a:r>
              <a:rPr lang="en-US" dirty="0" smtClean="0"/>
              <a:t>(omitting matrix c)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Afterwards in cache</a:t>
            </a:r>
            <a:br>
              <a:rPr lang="en-US" dirty="0" smtClean="0"/>
            </a:br>
            <a:r>
              <a:rPr lang="en-US" dirty="0" smtClean="0"/>
              <a:t>(schematic)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899933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500133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85265" y="5976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114800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81050" y="5867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114800" y="55626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99933" y="556073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7029618" y="6019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6463510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6700577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5999431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6228031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7241284" y="60282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Rectangle 49"/>
          <p:cNvSpPr/>
          <p:nvPr/>
        </p:nvSpPr>
        <p:spPr bwMode="auto">
          <a:xfrm>
            <a:off x="2650066" y="2480732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814083" y="5552267"/>
            <a:ext cx="227262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899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500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85265" y="4148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4114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81050" y="4038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114800" y="37338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899933" y="373193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5400000">
            <a:off x="7010400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>
            <a:off x="6463510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>
            <a:off x="6700577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>
            <a:off x="5999431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5400000">
            <a:off x="6228031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30"/>
          <p:cNvGrpSpPr/>
          <p:nvPr/>
        </p:nvGrpSpPr>
        <p:grpSpPr>
          <a:xfrm rot="5400000">
            <a:off x="7230692" y="4199467"/>
            <a:ext cx="702734" cy="228600"/>
            <a:chOff x="2650069" y="6316133"/>
            <a:chExt cx="702734" cy="228600"/>
          </a:xfrm>
        </p:grpSpPr>
        <p:cxnSp>
          <p:nvCxnSpPr>
            <p:cNvPr id="68" name="Straight Connector 67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TextBox 71"/>
          <p:cNvSpPr txBox="1"/>
          <p:nvPr/>
        </p:nvSpPr>
        <p:spPr>
          <a:xfrm>
            <a:off x="7058918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73" name="Straight Arrow Connector 72"/>
          <p:cNvCxnSpPr/>
          <p:nvPr/>
        </p:nvCxnSpPr>
        <p:spPr bwMode="auto">
          <a:xfrm rot="16200000" flipV="1">
            <a:off x="7354845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AutoShape 16"/>
          <p:cNvSpPr>
            <a:spLocks/>
          </p:cNvSpPr>
          <p:nvPr/>
        </p:nvSpPr>
        <p:spPr bwMode="auto">
          <a:xfrm rot="5400000" flipV="1">
            <a:off x="7941734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23199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n/B blocks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488157" y="6493935"/>
            <a:ext cx="227262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16138" y="5560734"/>
            <a:ext cx="227262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/>
      <p:bldP spid="32" grpId="0" animBg="1"/>
      <p:bldP spid="33" grpId="0"/>
      <p:bldP spid="34" grpId="0" animBg="1"/>
      <p:bldP spid="37" grpId="0" animBg="1"/>
      <p:bldP spid="38" grpId="0" animBg="1"/>
      <p:bldP spid="53" grpId="0" animBg="1"/>
      <p:bldP spid="48" grpId="0" animBg="1"/>
      <p:bldP spid="4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5343525"/>
          </a:xfrm>
        </p:spPr>
        <p:txBody>
          <a:bodyPr/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pPr lvl="1"/>
            <a:r>
              <a:rPr lang="en-US" dirty="0" smtClean="0"/>
              <a:t>Three blocks       fit into cache: 3B</a:t>
            </a:r>
            <a:r>
              <a:rPr lang="en-US" baseline="30000" dirty="0" smtClean="0"/>
              <a:t>2</a:t>
            </a:r>
            <a:r>
              <a:rPr lang="en-US" dirty="0" smtClean="0"/>
              <a:t> &lt; C</a:t>
            </a:r>
          </a:p>
          <a:p>
            <a:endParaRPr lang="en-US" dirty="0" smtClean="0"/>
          </a:p>
          <a:p>
            <a:r>
              <a:rPr lang="en-US" dirty="0" smtClean="0"/>
              <a:t>Second (block) iteration:</a:t>
            </a:r>
          </a:p>
          <a:p>
            <a:pPr lvl="1"/>
            <a:r>
              <a:rPr lang="en-US" dirty="0" smtClean="0"/>
              <a:t>Same as first iteration</a:t>
            </a:r>
          </a:p>
          <a:p>
            <a:pPr lvl="1"/>
            <a:r>
              <a:rPr lang="en-US" dirty="0" smtClean="0"/>
              <a:t>2n/B * B</a:t>
            </a:r>
            <a:r>
              <a:rPr lang="en-US" baseline="30000" dirty="0" smtClean="0"/>
              <a:t>2</a:t>
            </a:r>
            <a:r>
              <a:rPr lang="en-US" dirty="0" smtClean="0"/>
              <a:t>/8 = </a:t>
            </a:r>
            <a:r>
              <a:rPr lang="en-US" dirty="0" err="1" smtClean="0"/>
              <a:t>nB</a:t>
            </a:r>
            <a:r>
              <a:rPr lang="en-US" dirty="0" smtClean="0"/>
              <a:t>/4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Total misses:</a:t>
            </a:r>
          </a:p>
          <a:p>
            <a:pPr lvl="1"/>
            <a:r>
              <a:rPr lang="en-US" dirty="0" err="1" smtClean="0"/>
              <a:t>nB</a:t>
            </a:r>
            <a:r>
              <a:rPr lang="en-US" dirty="0" smtClean="0"/>
              <a:t>/4 * (n/B)</a:t>
            </a:r>
            <a:r>
              <a:rPr lang="en-US" baseline="30000" dirty="0" smtClean="0"/>
              <a:t>2</a:t>
            </a:r>
            <a:r>
              <a:rPr lang="en-US" dirty="0" smtClean="0"/>
              <a:t> = n</a:t>
            </a:r>
            <a:r>
              <a:rPr lang="en-US" baseline="30000" dirty="0" smtClean="0"/>
              <a:t>3</a:t>
            </a:r>
            <a:r>
              <a:rPr lang="en-US" dirty="0" smtClean="0"/>
              <a:t>/(4B)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899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500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85265" y="4148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114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81050" y="4038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114800" y="37338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99933" y="374056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7264401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6463510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6700577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59994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62280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7476067" y="41994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7016583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 bwMode="auto">
          <a:xfrm rot="16200000" flipV="1">
            <a:off x="7638479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2650066" y="2480732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1" name="AutoShape 16"/>
          <p:cNvSpPr>
            <a:spLocks/>
          </p:cNvSpPr>
          <p:nvPr/>
        </p:nvSpPr>
        <p:spPr bwMode="auto">
          <a:xfrm rot="5400000" flipV="1">
            <a:off x="7941734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23199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n/B blocks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blocking: (9/8) * n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>Blocking: 1/(4B) * n</a:t>
            </a:r>
            <a:r>
              <a:rPr lang="en-US" baseline="30000" dirty="0" smtClean="0"/>
              <a:t>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Suggest largest possible block size B, but limit 3B</a:t>
            </a:r>
            <a:r>
              <a:rPr lang="en-US" baseline="30000" dirty="0" smtClean="0"/>
              <a:t>2</a:t>
            </a:r>
            <a:r>
              <a:rPr lang="en-US" dirty="0" smtClean="0"/>
              <a:t> &lt; C!</a:t>
            </a:r>
            <a:endParaRPr lang="en-US" sz="2000" b="0" dirty="0" smtClean="0"/>
          </a:p>
          <a:p>
            <a:endParaRPr lang="en-US" dirty="0" smtClean="0"/>
          </a:p>
          <a:p>
            <a:r>
              <a:rPr lang="en-US" dirty="0" smtClean="0"/>
              <a:t>Reason for dramatic difference:</a:t>
            </a:r>
          </a:p>
          <a:p>
            <a:pPr lvl="1"/>
            <a:r>
              <a:rPr lang="en-US" dirty="0" smtClean="0"/>
              <a:t>Matrix multiplication has inherent temporal locality:</a:t>
            </a:r>
          </a:p>
          <a:p>
            <a:pPr lvl="2"/>
            <a:r>
              <a:rPr lang="en-US" dirty="0" smtClean="0"/>
              <a:t>Input data: 3n</a:t>
            </a:r>
            <a:r>
              <a:rPr lang="en-US" baseline="30000" dirty="0" smtClean="0"/>
              <a:t>2</a:t>
            </a:r>
            <a:r>
              <a:rPr lang="en-US" dirty="0" smtClean="0"/>
              <a:t>, computation 2n</a:t>
            </a:r>
            <a:r>
              <a:rPr lang="en-US" baseline="30000" dirty="0" smtClean="0"/>
              <a:t>3</a:t>
            </a:r>
          </a:p>
          <a:p>
            <a:pPr lvl="2"/>
            <a:r>
              <a:rPr lang="en-US" dirty="0" smtClean="0"/>
              <a:t>Every array elements used O(n) times!</a:t>
            </a:r>
          </a:p>
          <a:p>
            <a:pPr lvl="1"/>
            <a:r>
              <a:rPr lang="en-US" dirty="0" smtClean="0"/>
              <a:t>But program has to be written properly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memories can have significant performance impact</a:t>
            </a:r>
          </a:p>
          <a:p>
            <a:endParaRPr lang="en-US" dirty="0" smtClean="0"/>
          </a:p>
          <a:p>
            <a:r>
              <a:rPr lang="en-US" dirty="0" smtClean="0"/>
              <a:t>You can write your programs to exploit this!</a:t>
            </a:r>
          </a:p>
          <a:p>
            <a:pPr lvl="1"/>
            <a:r>
              <a:rPr lang="en-US" dirty="0" smtClean="0"/>
              <a:t>Focus on the inner loops, where bulk of computations and memory accesses occur. </a:t>
            </a:r>
          </a:p>
          <a:p>
            <a:pPr lvl="1"/>
            <a:r>
              <a:rPr lang="en-US" dirty="0" smtClean="0"/>
              <a:t>Try to maximize spatial locality by reading data objects with sequentially with stride 1.</a:t>
            </a:r>
          </a:p>
          <a:p>
            <a:pPr lvl="1"/>
            <a:r>
              <a:rPr lang="en-US" dirty="0" smtClean="0"/>
              <a:t>Try to maximize temporal locality by using a data object as often as possible once it’s read from memory.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2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Memories</a:t>
            </a:r>
            <a:endParaRPr lang="en-US" dirty="0"/>
          </a:p>
        </p:txBody>
      </p:sp>
      <p:sp>
        <p:nvSpPr>
          <p:cNvPr id="187424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ache memories </a:t>
            </a:r>
            <a:r>
              <a:rPr lang="en-US" dirty="0" smtClean="0"/>
              <a:t>are small, fast SRAM-based memories managed automatically in hardware</a:t>
            </a:r>
          </a:p>
          <a:p>
            <a:pPr lvl="1"/>
            <a:r>
              <a:rPr lang="en-US" dirty="0" smtClean="0"/>
              <a:t>Hold frequently accessed blocks of main memory</a:t>
            </a:r>
          </a:p>
          <a:p>
            <a:r>
              <a:rPr lang="en-US" smtClean="0"/>
              <a:t>CPU looks </a:t>
            </a:r>
            <a:r>
              <a:rPr lang="en-US" dirty="0" smtClean="0"/>
              <a:t>first for data in cache</a:t>
            </a:r>
          </a:p>
          <a:p>
            <a:r>
              <a:rPr lang="en-US" dirty="0" smtClean="0"/>
              <a:t>Typical system structure:</a:t>
            </a:r>
            <a:endParaRPr lang="en-US" dirty="0"/>
          </a:p>
        </p:txBody>
      </p:sp>
      <p:sp>
        <p:nvSpPr>
          <p:cNvPr id="33" name="Rectangle 146"/>
          <p:cNvSpPr>
            <a:spLocks noChangeAspect="1" noChangeArrowheads="1"/>
          </p:cNvSpPr>
          <p:nvPr/>
        </p:nvSpPr>
        <p:spPr bwMode="auto">
          <a:xfrm>
            <a:off x="7258050" y="5653087"/>
            <a:ext cx="819150" cy="823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Main</a:t>
            </a:r>
          </a:p>
          <a:p>
            <a:pPr algn="ctr"/>
            <a:r>
              <a:rPr lang="en-US" sz="1600"/>
              <a:t>memory</a:t>
            </a:r>
          </a:p>
        </p:txBody>
      </p:sp>
      <p:sp>
        <p:nvSpPr>
          <p:cNvPr id="34" name="AutoShape 201"/>
          <p:cNvSpPr>
            <a:spLocks noChangeAspect="1" noChangeArrowheads="1"/>
          </p:cNvSpPr>
          <p:nvPr/>
        </p:nvSpPr>
        <p:spPr bwMode="auto">
          <a:xfrm>
            <a:off x="5884863" y="5789612"/>
            <a:ext cx="1344612" cy="481013"/>
          </a:xfrm>
          <a:prstGeom prst="leftRightArrow">
            <a:avLst>
              <a:gd name="adj1" fmla="val 50000"/>
              <a:gd name="adj2" fmla="val 5590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5" name="Rectangle 202"/>
          <p:cNvSpPr>
            <a:spLocks noChangeAspect="1" noChangeArrowheads="1"/>
          </p:cNvSpPr>
          <p:nvPr/>
        </p:nvSpPr>
        <p:spPr bwMode="auto">
          <a:xfrm>
            <a:off x="5060950" y="5818187"/>
            <a:ext cx="81915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I/O</a:t>
            </a:r>
          </a:p>
          <a:p>
            <a:pPr algn="ctr"/>
            <a:r>
              <a:rPr lang="en-US" sz="1600"/>
              <a:t>bridge</a:t>
            </a:r>
          </a:p>
        </p:txBody>
      </p:sp>
      <p:sp>
        <p:nvSpPr>
          <p:cNvPr id="36" name="AutoShape 205"/>
          <p:cNvSpPr>
            <a:spLocks noChangeAspect="1" noChangeArrowheads="1"/>
          </p:cNvSpPr>
          <p:nvPr/>
        </p:nvSpPr>
        <p:spPr bwMode="auto">
          <a:xfrm>
            <a:off x="3748088" y="5789612"/>
            <a:ext cx="1309687" cy="481013"/>
          </a:xfrm>
          <a:prstGeom prst="leftRightArrow">
            <a:avLst>
              <a:gd name="adj1" fmla="val 50000"/>
              <a:gd name="adj2" fmla="val 5445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7" name="Rectangle 206"/>
          <p:cNvSpPr>
            <a:spLocks noChangeAspect="1" noChangeArrowheads="1"/>
          </p:cNvSpPr>
          <p:nvPr/>
        </p:nvSpPr>
        <p:spPr bwMode="auto">
          <a:xfrm>
            <a:off x="1349375" y="5818187"/>
            <a:ext cx="2374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Bus interface</a:t>
            </a:r>
          </a:p>
        </p:txBody>
      </p:sp>
      <p:sp>
        <p:nvSpPr>
          <p:cNvPr id="38" name="Rectangle 207"/>
          <p:cNvSpPr>
            <a:spLocks noChangeAspect="1" noChangeArrowheads="1"/>
          </p:cNvSpPr>
          <p:nvPr/>
        </p:nvSpPr>
        <p:spPr bwMode="auto">
          <a:xfrm>
            <a:off x="2862263" y="4622800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9" name="Rectangle 208"/>
          <p:cNvSpPr>
            <a:spLocks noChangeAspect="1" noChangeArrowheads="1"/>
          </p:cNvSpPr>
          <p:nvPr/>
        </p:nvSpPr>
        <p:spPr bwMode="auto">
          <a:xfrm>
            <a:off x="2862263" y="4760912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0" name="Rectangle 210"/>
          <p:cNvSpPr>
            <a:spLocks noChangeAspect="1" noChangeArrowheads="1"/>
          </p:cNvSpPr>
          <p:nvPr/>
        </p:nvSpPr>
        <p:spPr bwMode="auto">
          <a:xfrm>
            <a:off x="2862263" y="4897437"/>
            <a:ext cx="615950" cy="138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1" name="Rectangle 211"/>
          <p:cNvSpPr>
            <a:spLocks noChangeAspect="1" noChangeArrowheads="1"/>
          </p:cNvSpPr>
          <p:nvPr/>
        </p:nvSpPr>
        <p:spPr bwMode="auto">
          <a:xfrm>
            <a:off x="2862263" y="5035550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2" name="Rectangle 212"/>
          <p:cNvSpPr>
            <a:spLocks noChangeAspect="1" noChangeArrowheads="1"/>
          </p:cNvSpPr>
          <p:nvPr/>
        </p:nvSpPr>
        <p:spPr bwMode="auto">
          <a:xfrm>
            <a:off x="2862263" y="5172075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3" name="AutoShape 214"/>
          <p:cNvSpPr>
            <a:spLocks noChangeAspect="1" noChangeArrowheads="1"/>
          </p:cNvSpPr>
          <p:nvPr/>
        </p:nvSpPr>
        <p:spPr bwMode="auto">
          <a:xfrm>
            <a:off x="3559175" y="4622800"/>
            <a:ext cx="400050" cy="3429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4" name="AutoShape 215"/>
          <p:cNvSpPr>
            <a:spLocks noChangeAspect="1" noChangeArrowheads="1"/>
          </p:cNvSpPr>
          <p:nvPr/>
        </p:nvSpPr>
        <p:spPr bwMode="auto">
          <a:xfrm flipH="1">
            <a:off x="3478213" y="4965700"/>
            <a:ext cx="400050" cy="344487"/>
          </a:xfrm>
          <a:prstGeom prst="rightArrow">
            <a:avLst>
              <a:gd name="adj1" fmla="val 50000"/>
              <a:gd name="adj2" fmla="val 2903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5" name="Rectangle 220"/>
          <p:cNvSpPr>
            <a:spLocks noChangeAspect="1" noChangeArrowheads="1"/>
          </p:cNvSpPr>
          <p:nvPr/>
        </p:nvSpPr>
        <p:spPr bwMode="auto">
          <a:xfrm>
            <a:off x="3959225" y="4486275"/>
            <a:ext cx="479425" cy="960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ALU</a:t>
            </a:r>
          </a:p>
        </p:txBody>
      </p:sp>
      <p:sp>
        <p:nvSpPr>
          <p:cNvPr id="46" name="Text Box 221"/>
          <p:cNvSpPr txBox="1">
            <a:spLocks noChangeAspect="1" noChangeArrowheads="1"/>
          </p:cNvSpPr>
          <p:nvPr/>
        </p:nvSpPr>
        <p:spPr bwMode="auto">
          <a:xfrm>
            <a:off x="2613022" y="4316998"/>
            <a:ext cx="114777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Register file</a:t>
            </a:r>
          </a:p>
        </p:txBody>
      </p:sp>
      <p:sp>
        <p:nvSpPr>
          <p:cNvPr id="47" name="AutoShape 222"/>
          <p:cNvSpPr>
            <a:spLocks noChangeAspect="1" noChangeArrowheads="1"/>
          </p:cNvSpPr>
          <p:nvPr/>
        </p:nvSpPr>
        <p:spPr bwMode="auto">
          <a:xfrm>
            <a:off x="2928938" y="5378450"/>
            <a:ext cx="549275" cy="411162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8" name="Rectangle 223"/>
          <p:cNvSpPr>
            <a:spLocks noChangeAspect="1" noChangeArrowheads="1"/>
          </p:cNvSpPr>
          <p:nvPr/>
        </p:nvSpPr>
        <p:spPr bwMode="auto">
          <a:xfrm>
            <a:off x="1196975" y="4279900"/>
            <a:ext cx="3379788" cy="21971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9" name="Text Box 225"/>
          <p:cNvSpPr txBox="1">
            <a:spLocks noChangeAspect="1" noChangeArrowheads="1"/>
          </p:cNvSpPr>
          <p:nvPr/>
        </p:nvSpPr>
        <p:spPr bwMode="auto">
          <a:xfrm>
            <a:off x="1174448" y="3988385"/>
            <a:ext cx="93246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CPU chip</a:t>
            </a:r>
          </a:p>
        </p:txBody>
      </p:sp>
      <p:sp>
        <p:nvSpPr>
          <p:cNvPr id="50" name="Text Box 229"/>
          <p:cNvSpPr txBox="1">
            <a:spLocks noChangeAspect="1" noChangeArrowheads="1"/>
          </p:cNvSpPr>
          <p:nvPr/>
        </p:nvSpPr>
        <p:spPr bwMode="auto">
          <a:xfrm>
            <a:off x="4656720" y="5155198"/>
            <a:ext cx="112913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System bus</a:t>
            </a:r>
          </a:p>
        </p:txBody>
      </p:sp>
      <p:sp>
        <p:nvSpPr>
          <p:cNvPr id="51" name="Line 230"/>
          <p:cNvSpPr>
            <a:spLocks noChangeAspect="1" noChangeShapeType="1"/>
          </p:cNvSpPr>
          <p:nvPr/>
        </p:nvSpPr>
        <p:spPr bwMode="auto">
          <a:xfrm flipH="1">
            <a:off x="4438650" y="5446712"/>
            <a:ext cx="619125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2" name="Text Box 231"/>
          <p:cNvSpPr txBox="1">
            <a:spLocks noChangeAspect="1" noChangeArrowheads="1"/>
          </p:cNvSpPr>
          <p:nvPr/>
        </p:nvSpPr>
        <p:spPr bwMode="auto">
          <a:xfrm>
            <a:off x="5976451" y="5155198"/>
            <a:ext cx="11757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Memory bus</a:t>
            </a:r>
          </a:p>
        </p:txBody>
      </p:sp>
      <p:sp>
        <p:nvSpPr>
          <p:cNvPr id="53" name="Line 232"/>
          <p:cNvSpPr>
            <a:spLocks noChangeAspect="1" noChangeShapeType="1"/>
          </p:cNvSpPr>
          <p:nvPr/>
        </p:nvSpPr>
        <p:spPr bwMode="auto">
          <a:xfrm>
            <a:off x="6530975" y="5446712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4" name="Rectangle 233"/>
          <p:cNvSpPr>
            <a:spLocks noChangeAspect="1" noChangeArrowheads="1"/>
          </p:cNvSpPr>
          <p:nvPr/>
        </p:nvSpPr>
        <p:spPr bwMode="auto">
          <a:xfrm>
            <a:off x="1349375" y="4719637"/>
            <a:ext cx="1066800" cy="5207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Cache </a:t>
            </a:r>
          </a:p>
          <a:p>
            <a:pPr algn="ctr"/>
            <a:r>
              <a:rPr lang="en-US" sz="1600" dirty="0" smtClean="0"/>
              <a:t>memory</a:t>
            </a:r>
            <a:endParaRPr lang="en-US" sz="1600" dirty="0"/>
          </a:p>
        </p:txBody>
      </p:sp>
      <p:sp>
        <p:nvSpPr>
          <p:cNvPr id="55" name="AutoShape 234"/>
          <p:cNvSpPr>
            <a:spLocks noChangeAspect="1" noChangeArrowheads="1"/>
          </p:cNvSpPr>
          <p:nvPr/>
        </p:nvSpPr>
        <p:spPr bwMode="auto">
          <a:xfrm>
            <a:off x="1577975" y="5240337"/>
            <a:ext cx="549275" cy="549275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6" name="AutoShape 236"/>
          <p:cNvSpPr>
            <a:spLocks noChangeAspect="1" noChangeArrowheads="1"/>
          </p:cNvSpPr>
          <p:nvPr/>
        </p:nvSpPr>
        <p:spPr bwMode="auto">
          <a:xfrm flipH="1">
            <a:off x="2441575" y="4767262"/>
            <a:ext cx="400050" cy="344488"/>
          </a:xfrm>
          <a:prstGeom prst="leftRightArrow">
            <a:avLst>
              <a:gd name="adj1" fmla="val 50000"/>
              <a:gd name="adj2" fmla="val 2322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Cache Organization (S, E, B)</a:t>
            </a:r>
            <a:endParaRPr lang="en-US" dirty="0"/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4114801" y="-495835"/>
            <a:ext cx="228600" cy="464820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905000" y="2078999"/>
            <a:ext cx="4648200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2133600" y="4019283"/>
            <a:ext cx="4267200" cy="1111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524000" y="206773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86200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</a:t>
            </a:r>
            <a:r>
              <a:rPr lang="en-US" sz="1800" baseline="30000" dirty="0" smtClean="0">
                <a:latin typeface="Calibri" pitchFamily="34" charset="0"/>
              </a:rPr>
              <a:t>e</a:t>
            </a:r>
            <a:r>
              <a:rPr lang="en-US" sz="1800" dirty="0" smtClean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33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 = 2</a:t>
            </a:r>
            <a:r>
              <a:rPr lang="en-US" sz="1800" baseline="30000" dirty="0" smtClean="0">
                <a:latin typeface="Calibri" pitchFamily="34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sets</a:t>
            </a:r>
          </a:p>
        </p:txBody>
      </p:sp>
      <p:cxnSp>
        <p:nvCxnSpPr>
          <p:cNvPr id="59" name="Straight Connector 58"/>
          <p:cNvCxnSpPr>
            <a:endCxn id="61" idx="1"/>
          </p:cNvCxnSpPr>
          <p:nvPr/>
        </p:nvCxnSpPr>
        <p:spPr bwMode="auto">
          <a:xfrm flipV="1">
            <a:off x="6553202" y="2070349"/>
            <a:ext cx="596798" cy="1041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150000" y="1885683"/>
            <a:ext cx="47000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set</a:t>
            </a: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6096000" y="2338583"/>
            <a:ext cx="914400" cy="13845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6971766" y="22783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line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905000" y="2647683"/>
            <a:ext cx="4648200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1905000" y="3221999"/>
            <a:ext cx="4648200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1905000" y="4288799"/>
            <a:ext cx="4648200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sp>
        <p:nvSpPr>
          <p:cNvPr id="99" name="Trapezoid 98"/>
          <p:cNvSpPr/>
          <p:nvPr/>
        </p:nvSpPr>
        <p:spPr bwMode="auto">
          <a:xfrm>
            <a:off x="2146824" y="4709564"/>
            <a:ext cx="3523449" cy="865914"/>
          </a:xfrm>
          <a:prstGeom prst="trapezoid">
            <a:avLst>
              <a:gd name="adj" fmla="val 135061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146824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64506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917673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17846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092868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451073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585224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742478" y="5689778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2273468" y="5702122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4496145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12058" y="6374902"/>
            <a:ext cx="392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 = 2</a:t>
            </a:r>
            <a:r>
              <a:rPr lang="en-US" sz="1800" baseline="30000" dirty="0" smtClean="0">
                <a:latin typeface="Calibri" pitchFamily="34" charset="0"/>
              </a:rPr>
              <a:t>b</a:t>
            </a:r>
            <a:r>
              <a:rPr lang="en-US" sz="1800" dirty="0" smtClean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096000" y="5112603"/>
            <a:ext cx="3151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Calibri" pitchFamily="34" charset="0"/>
              </a:rPr>
              <a:t>Cache size:</a:t>
            </a:r>
          </a:p>
          <a:p>
            <a:r>
              <a:rPr lang="en-US" i="1" dirty="0" smtClean="0">
                <a:latin typeface="Calibri" pitchFamily="34" charset="0"/>
              </a:rPr>
              <a:t>C = S x E x B data bytes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3288" y="633626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 bit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5400000" flipH="1" flipV="1">
            <a:off x="2285206" y="6158528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7" grpId="0" animBg="1"/>
      <p:bldP spid="78" grpId="0"/>
      <p:bldP spid="100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Read</a:t>
            </a:r>
            <a:endParaRPr lang="en-US" dirty="0"/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3558235" y="-29040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553867" y="207899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1782467" y="401928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172867" y="206773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00213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</a:t>
            </a:r>
            <a:r>
              <a:rPr lang="en-US" sz="1800" baseline="30000" dirty="0" smtClean="0">
                <a:latin typeface="Calibri" pitchFamily="34" charset="0"/>
              </a:rPr>
              <a:t>e</a:t>
            </a:r>
            <a:r>
              <a:rPr lang="en-US" sz="1800" dirty="0" smtClean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200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 = 2</a:t>
            </a:r>
            <a:r>
              <a:rPr lang="en-US" sz="1800" baseline="30000" dirty="0" smtClean="0">
                <a:latin typeface="Calibri" pitchFamily="34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553867" y="264768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1553867" y="322199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1553867" y="428879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1619863" y="4709564"/>
            <a:ext cx="3523449" cy="865914"/>
          </a:xfrm>
          <a:prstGeom prst="trapezoid">
            <a:avLst>
              <a:gd name="adj" fmla="val 141754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19863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1181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390712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36515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565907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3924112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058263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215517" y="568977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7465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92556" y="610766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1867506" y="6138001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3969184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85097" y="6374902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 = 2</a:t>
            </a:r>
            <a:r>
              <a:rPr lang="en-US" sz="1800" baseline="30000" dirty="0" smtClean="0">
                <a:latin typeface="Calibri" pitchFamily="34" charset="0"/>
              </a:rPr>
              <a:t>b</a:t>
            </a:r>
            <a:r>
              <a:rPr lang="en-US" sz="1800" dirty="0" smtClean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6337478" y="28533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328078" y="28533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090078" y="2853352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48400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6718478" y="282221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7594779" y="293370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8280578" y="300990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94772" y="336567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60273" y="3364468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set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033195" y="3364468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block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6489930" y="331206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Elbow Connector 101"/>
          <p:cNvCxnSpPr>
            <a:stCxn id="81" idx="2"/>
            <a:endCxn id="67" idx="0"/>
          </p:cNvCxnSpPr>
          <p:nvPr/>
        </p:nvCxnSpPr>
        <p:spPr bwMode="auto">
          <a:xfrm rot="5400000">
            <a:off x="5255680" y="2542930"/>
            <a:ext cx="1678979" cy="4614717"/>
          </a:xfrm>
          <a:prstGeom prst="bentConnector3">
            <a:avLst>
              <a:gd name="adj1" fmla="val 63807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6471298" y="5054956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data begins at this offset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311007" y="531674"/>
            <a:ext cx="2415982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/>
      <p:bldP spid="77" grpId="0" animBg="1"/>
      <p:bldP spid="78" grpId="0"/>
      <p:bldP spid="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Mapped Cache (E = 1)</a:t>
            </a:r>
            <a:endParaRPr lang="en-US" dirty="0"/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1172867" y="2448735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00" y="3625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 = 2</a:t>
            </a:r>
            <a:r>
              <a:rPr lang="en-US" sz="1800" baseline="30000" dirty="0" smtClean="0">
                <a:latin typeface="Calibri" pitchFamily="34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1905001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1524000" y="38100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30222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3294848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35556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4977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2119653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16506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3828971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4686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4394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4102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1524000" y="24384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30222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3294848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35556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4977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2119653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16506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3828971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4686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4394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4102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1524000" y="48768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30222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3294848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35556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4977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2119653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16506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3828971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4686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4394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4102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875252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find set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Mapped Cache (E = 1)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2478652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368639" y="2514600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assume yes = 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1582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5976408" y="1245569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124974" y="324209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  <p:bldP spid="26" grpId="0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11109</TotalTime>
  <Words>3945</Words>
  <Application>Microsoft Macintosh PowerPoint</Application>
  <PresentationFormat>On-screen Show (4:3)</PresentationFormat>
  <Paragraphs>1019</Paragraphs>
  <Slides>45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template2007</vt:lpstr>
      <vt:lpstr>Cache Memories  15-213: Introduction to Computer Systems 12th Lecture, Oct. 8, 2015</vt:lpstr>
      <vt:lpstr>Today</vt:lpstr>
      <vt:lpstr>Example Memory       Hierarchy</vt:lpstr>
      <vt:lpstr>General Cache Concept</vt:lpstr>
      <vt:lpstr>Cache Memories</vt:lpstr>
      <vt:lpstr>General Cache Organization (S, E, B)</vt:lpstr>
      <vt:lpstr>Cache Read</vt:lpstr>
      <vt:lpstr>Example: Direct Mapped Cache (E = 1)</vt:lpstr>
      <vt:lpstr>Example: Direct Mapped Cache (E = 1)</vt:lpstr>
      <vt:lpstr>Example: Direct Mapped Cache (E = 1)</vt:lpstr>
      <vt:lpstr>Direct-Mapped Cache Simulation</vt:lpstr>
      <vt:lpstr>E-way Set Associative Cache (Here: E = 2)</vt:lpstr>
      <vt:lpstr>E-way Set Associative Cache (Here: E = 2)</vt:lpstr>
      <vt:lpstr>E-way Set Associative Cache (Here: E = 2)</vt:lpstr>
      <vt:lpstr>2-Way Set Associative Cache Simulation</vt:lpstr>
      <vt:lpstr>What about writes?</vt:lpstr>
      <vt:lpstr>Intel Core i7 Cache Hierarchy</vt:lpstr>
      <vt:lpstr>Cache Performance Metrics</vt:lpstr>
      <vt:lpstr>Let’s think about those numbers</vt:lpstr>
      <vt:lpstr>Writing Cache Friendly Code</vt:lpstr>
      <vt:lpstr>Today</vt:lpstr>
      <vt:lpstr>The Memory Mountain</vt:lpstr>
      <vt:lpstr>Memory Mountain Test Function</vt:lpstr>
      <vt:lpstr>The Memory Mountain</vt:lpstr>
      <vt:lpstr>Today</vt:lpstr>
      <vt:lpstr>Matrix Multiplication Example</vt:lpstr>
      <vt:lpstr>Miss Rate Analysis for Matrix Multiply</vt:lpstr>
      <vt:lpstr>Layout of C Arrays in Memory (review)</vt:lpstr>
      <vt:lpstr>Matrix Multiplication (ijk)</vt:lpstr>
      <vt:lpstr>Matrix Multiplication (jik)</vt:lpstr>
      <vt:lpstr>Matrix Multiplication (kij)</vt:lpstr>
      <vt:lpstr>Matrix Multiplication (ikj)</vt:lpstr>
      <vt:lpstr>Matrix Multiplication (jki)</vt:lpstr>
      <vt:lpstr>Matrix Multiplication (kji)</vt:lpstr>
      <vt:lpstr>Summary of Matrix Multiplication</vt:lpstr>
      <vt:lpstr>Core i7 Matrix Multiply Performance</vt:lpstr>
      <vt:lpstr>Today</vt:lpstr>
      <vt:lpstr>Example: Matrix Multiplication</vt:lpstr>
      <vt:lpstr>Cache Miss Analysis</vt:lpstr>
      <vt:lpstr>Cache Miss Analysis</vt:lpstr>
      <vt:lpstr>Blocked Matrix Multiplication</vt:lpstr>
      <vt:lpstr>Cache Miss Analysis</vt:lpstr>
      <vt:lpstr>Cache Miss Analysis</vt:lpstr>
      <vt:lpstr>Blocking Summary</vt:lpstr>
      <vt:lpstr>Cache Summary 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Dave</cp:lastModifiedBy>
  <cp:revision>523</cp:revision>
  <cp:lastPrinted>2012-10-02T07:07:18Z</cp:lastPrinted>
  <dcterms:created xsi:type="dcterms:W3CDTF">2012-10-02T17:26:51Z</dcterms:created>
  <dcterms:modified xsi:type="dcterms:W3CDTF">2015-10-08T19:56:19Z</dcterms:modified>
</cp:coreProperties>
</file>