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05" r:id="rId9"/>
    <p:sldId id="1206" r:id="rId10"/>
    <p:sldId id="1207" r:id="rId11"/>
    <p:sldId id="1168" r:id="rId12"/>
    <p:sldId id="1169" r:id="rId13"/>
    <p:sldId id="1170" r:id="rId14"/>
    <p:sldId id="1196" r:id="rId15"/>
    <p:sldId id="1235" r:id="rId16"/>
    <p:sldId id="1178" r:id="rId17"/>
    <p:sldId id="1179" r:id="rId18"/>
    <p:sldId id="1180" r:id="rId19"/>
    <p:sldId id="1199" r:id="rId20"/>
    <p:sldId id="1172" r:id="rId21"/>
    <p:sldId id="1173" r:id="rId22"/>
    <p:sldId id="1176" r:id="rId23"/>
    <p:sldId id="1187" r:id="rId24"/>
    <p:sldId id="1181" r:id="rId25"/>
    <p:sldId id="1182" r:id="rId26"/>
    <p:sldId id="1183" r:id="rId27"/>
    <p:sldId id="1184" r:id="rId28"/>
    <p:sldId id="1236" r:id="rId29"/>
    <p:sldId id="1185" r:id="rId30"/>
    <p:sldId id="1186" r:id="rId31"/>
    <p:sldId id="1208" r:id="rId32"/>
    <p:sldId id="1209" r:id="rId33"/>
    <p:sldId id="1210" r:id="rId34"/>
    <p:sldId id="1211" r:id="rId35"/>
    <p:sldId id="1212" r:id="rId36"/>
    <p:sldId id="1231" r:id="rId37"/>
    <p:sldId id="1223" r:id="rId38"/>
    <p:sldId id="1224" r:id="rId39"/>
    <p:sldId id="1225" r:id="rId40"/>
    <p:sldId id="1233" r:id="rId41"/>
    <p:sldId id="1215" r:id="rId42"/>
    <p:sldId id="1216" r:id="rId43"/>
    <p:sldId id="1218" r:id="rId44"/>
    <p:sldId id="1219" r:id="rId45"/>
    <p:sldId id="1220" r:id="rId46"/>
    <p:sldId id="1221" r:id="rId47"/>
    <p:sldId id="1234" r:id="rId48"/>
    <p:sldId id="1222" r:id="rId49"/>
    <p:sldId id="1230" r:id="rId50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117" d="100"/>
          <a:sy n="117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tags" Target="tags/tag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13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13,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</a:t>
            </a:r>
            <a:r>
              <a:rPr lang="en-US" smtClean="0"/>
              <a:t>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endParaRPr lang="en-US" dirty="0" smtClean="0"/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smtClean="0"/>
              <a:t>Relocatable object files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</a:t>
            </a:r>
            <a:r>
              <a:rPr lang="en-GB" dirty="0" smtClean="0"/>
              <a:t>global variables </a:t>
            </a:r>
            <a:r>
              <a:rPr lang="en-GB" dirty="0"/>
              <a:t>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1: Symbol Resolution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84797" y="1278744"/>
            <a:ext cx="1658620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09239"/>
            <a:ext cx="1643599" cy="2057398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400301" y="4609239"/>
            <a:ext cx="1900433" cy="1734232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0" y="1872734"/>
            <a:ext cx="2599770" cy="1480066"/>
            <a:chOff x="1124710" y="1872734"/>
            <a:chExt cx="259977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513269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Local non-static C variables vs. local static C variables</a:t>
            </a:r>
          </a:p>
          <a:p>
            <a:pPr lvl="1"/>
            <a:r>
              <a:rPr lang="en-US" dirty="0" smtClean="0"/>
              <a:t>local non-static C variables: stored on the stack </a:t>
            </a:r>
          </a:p>
          <a:p>
            <a:pPr lvl="1"/>
            <a:r>
              <a:rPr lang="en-US" dirty="0" smtClean="0"/>
              <a:t>local static C variables: stored in either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bss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.data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013" y="2829899"/>
            <a:ext cx="3100187" cy="341850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Compiler allocates space in </a:t>
            </a:r>
            <a:r>
              <a:rPr lang="en-US" sz="2000" dirty="0" smtClean="0">
                <a:latin typeface="Courier New"/>
                <a:cs typeface="Courier New"/>
              </a:rPr>
              <a:t>.data </a:t>
            </a:r>
            <a:r>
              <a:rPr lang="en-US" sz="2000" dirty="0" smtClean="0">
                <a:latin typeface="Calibri" pitchFamily="34" charset="0"/>
              </a:rPr>
              <a:t>for each definition of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</a:rPr>
              <a:t>reates local symbols in the symbol table with unique names, e.g., </a:t>
            </a:r>
            <a:r>
              <a:rPr lang="en-US" sz="2000" dirty="0" smtClean="0">
                <a:latin typeface="Courier New"/>
                <a:cs typeface="Courier New"/>
              </a:rPr>
              <a:t>x.1</a:t>
            </a:r>
            <a:r>
              <a:rPr lang="en-US" sz="2000" dirty="0" smtClean="0">
                <a:latin typeface="Calibri" pitchFamily="34" charset="0"/>
              </a:rPr>
              <a:t> and </a:t>
            </a:r>
            <a:r>
              <a:rPr lang="en-US" sz="2000" dirty="0" smtClean="0">
                <a:latin typeface="Courier New"/>
                <a:cs typeface="Courier New"/>
              </a:rPr>
              <a:t>x.2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How Linker Resolves Duplicate Symbol Definitions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symbols,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 smtClean="0"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2: Relocation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07602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3" y="121920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Relocated .text section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734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Using PC-relative addressing for sum(): 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0x4004e8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smtClean="0">
                <a:solidFill>
                  <a:srgbClr val="3366FF"/>
                </a:solidFill>
                <a:latin typeface="Calibri" pitchFamily="34" charset="0"/>
              </a:rPr>
              <a:t>0x4004e3</a:t>
            </a:r>
            <a:r>
              <a:rPr lang="en-US" sz="2000" dirty="0" smtClean="0">
                <a:latin typeface="Calibri" pitchFamily="34" charset="0"/>
              </a:rPr>
              <a:t> + </a:t>
            </a:r>
            <a:r>
              <a:rPr lang="en-US" sz="2000" dirty="0" smtClean="0">
                <a:solidFill>
                  <a:srgbClr val="00CC99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</a:t>
            </a:r>
            <a:r>
              <a:rPr lang="en-US" sz="1600" dirty="0" smtClean="0">
                <a:latin typeface="Courier New"/>
                <a:cs typeface="Courier New"/>
              </a:rPr>
              <a:t>ource: </a:t>
            </a:r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-dx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Old-fashioned 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4.6 MB archive </a:t>
            </a:r>
            <a:r>
              <a:rPr lang="en-GB" sz="1800" dirty="0"/>
              <a:t>of </a:t>
            </a:r>
            <a:r>
              <a:rPr lang="en-GB" sz="1800" dirty="0" smtClean="0"/>
              <a:t>1496 object </a:t>
            </a:r>
            <a:r>
              <a:rPr lang="en-GB" sz="1800" dirty="0"/>
              <a:t>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2 </a:t>
            </a:r>
            <a:r>
              <a:rPr lang="en-GB" sz="1800" dirty="0"/>
              <a:t>MB archive of </a:t>
            </a:r>
            <a:r>
              <a:rPr lang="en-GB" sz="1800" dirty="0" smtClean="0"/>
              <a:t>444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 dirty="0" smtClean="0"/>
              <a:t>Linking with Static Libraries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</a:t>
            </a:r>
            <a:r>
              <a:rPr lang="ro-RO" sz="1600" dirty="0" smtClean="0">
                <a:solidFill>
                  <a:srgbClr val="9D206F"/>
                </a:solidFill>
                <a:latin typeface="Menlo-Regular"/>
              </a:rPr>
              <a:t>n”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libvector.a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“c” for “compile-time”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075906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14878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Modern Solution: Shared </a:t>
            </a:r>
            <a:r>
              <a:rPr lang="en-GB" dirty="0"/>
              <a:t>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needs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581894" cy="50189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Dynamically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load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shared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library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that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contains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RTLD_LAZY);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(!handle)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Get a pointer to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function we just loaded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Now we can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just like any other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z[0], z[1]);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Unload the shared library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(handle) &lt; 0)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is a technique that allows programs to be constructed from multiple object files. </a:t>
            </a:r>
          </a:p>
          <a:p>
            <a:endParaRPr lang="en-US" dirty="0" smtClean="0"/>
          </a:p>
          <a:p>
            <a:r>
              <a:rPr lang="en-US" dirty="0" smtClean="0"/>
              <a:t>Linking can happen at different times in a program’s lifetime:</a:t>
            </a:r>
          </a:p>
          <a:p>
            <a:pPr lvl="1"/>
            <a:r>
              <a:rPr lang="en-US" dirty="0" smtClean="0"/>
              <a:t>Compile time (when a program is compiled)</a:t>
            </a:r>
          </a:p>
          <a:p>
            <a:pPr lvl="1"/>
            <a:r>
              <a:rPr lang="en-US" dirty="0" smtClean="0"/>
              <a:t>Load time (when a program is loaded into memory)</a:t>
            </a:r>
          </a:p>
          <a:p>
            <a:pPr lvl="1"/>
            <a:r>
              <a:rPr lang="en-US" dirty="0" smtClean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 smtClean="0"/>
              <a:t>Understanding linking can help you avoid nasty errors and make you a </a:t>
            </a:r>
            <a:r>
              <a:rPr lang="en-US" smtClean="0"/>
              <a:t>better programmer.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</a:t>
            </a:r>
            <a:r>
              <a:rPr lang="en-GB" smtClean="0"/>
              <a:t>are statically linked </a:t>
            </a:r>
            <a:r>
              <a:rPr lang="en-GB" dirty="0" smtClean="0"/>
              <a:t>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</a:t>
            </a:r>
            <a:r>
              <a:rPr lang="en-US" sz="1600" dirty="0" smtClean="0"/>
              <a:t> Facebook engineering blog post at </a:t>
            </a:r>
            <a:r>
              <a:rPr lang="en-US" sz="1600" dirty="0" smtClean="0">
                <a:latin typeface="Courier New"/>
                <a:cs typeface="Courier New"/>
              </a:rPr>
              <a:t>https</a:t>
            </a:r>
            <a:r>
              <a:rPr lang="en-US" sz="1600" dirty="0">
                <a:latin typeface="Courier New"/>
                <a:cs typeface="Courier New"/>
              </a:rPr>
              <a:t>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 smtClean="0">
                <a:latin typeface="Courier New" charset="0"/>
              </a:rPr>
              <a:t>linux</a:t>
            </a:r>
            <a:r>
              <a:rPr lang="en-US" sz="1800" dirty="0" smtClean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smtClean="0">
                <a:latin typeface="Courier New" charset="0"/>
              </a:rPr>
              <a:t>-</a:t>
            </a:r>
            <a:r>
              <a:rPr lang="en-US" sz="1800" i="1" dirty="0" err="1" smtClean="0">
                <a:latin typeface="Courier New" charset="0"/>
              </a:rPr>
              <a:t>Og</a:t>
            </a:r>
            <a:r>
              <a:rPr lang="en-US" sz="1800" i="1" dirty="0" smtClean="0">
                <a:latin typeface="Courier New" charset="0"/>
              </a:rPr>
              <a:t> -</a:t>
            </a:r>
            <a:r>
              <a:rPr lang="en-US" sz="1800" i="1" dirty="0">
                <a:latin typeface="Courier New" charset="0"/>
              </a:rPr>
              <a:t>o </a:t>
            </a:r>
            <a:r>
              <a:rPr lang="en-US" sz="1800" i="1" dirty="0" err="1" smtClean="0">
                <a:latin typeface="Courier New" charset="0"/>
              </a:rPr>
              <a:t>prog</a:t>
            </a:r>
            <a:r>
              <a:rPr lang="en-US" sz="1800" i="1" dirty="0" smtClean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 smtClean="0">
                <a:latin typeface="Courier New" charset="0"/>
              </a:rPr>
              <a:t>sum.c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 smtClean="0">
                <a:latin typeface="Courier New" charset="0"/>
              </a:rPr>
              <a:t>linux</a:t>
            </a:r>
            <a:r>
              <a:rPr lang="en-US" sz="1800" dirty="0" smtClean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 smtClean="0">
                <a:latin typeface="Courier New" charset="0"/>
              </a:rPr>
              <a:t>prog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prog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dirty="0" smtClean="0"/>
              <a:t>Goal: trace the addresses and sizes of the allocated and freed blocks, without breaking the program, and without modifying the source code. </a:t>
            </a:r>
          </a:p>
          <a:p>
            <a:endParaRPr lang="en-US" dirty="0" smtClean="0"/>
          </a:p>
          <a:p>
            <a:r>
              <a:rPr lang="en-US" dirty="0" smtClean="0"/>
              <a:t>Three solutions: interpose on the </a:t>
            </a:r>
            <a:r>
              <a:rPr lang="en-US" dirty="0" smtClean="0">
                <a:latin typeface="Courier New"/>
                <a:cs typeface="Courier New"/>
              </a:rPr>
              <a:t>lib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functions at compile time, link time, and load/run time.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1494" y="2172522"/>
            <a:ext cx="3517106" cy="2587504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(32);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(0);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314" y="443126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-I. 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linker, replacing each comma with a space. </a:t>
            </a:r>
          </a:p>
          <a:p>
            <a:r>
              <a:rPr lang="en-US" dirty="0" smtClean="0"/>
              <a:t>The 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instructs linker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wrap,malloc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447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by looking in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Symbol </a:t>
            </a:r>
            <a:r>
              <a:rPr lang="en-US" dirty="0"/>
              <a:t>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</a:t>
            </a:r>
            <a:r>
              <a:rPr lang="en-US" sz="1800" b="1" dirty="0" smtClean="0">
                <a:latin typeface="Courier New" charset="0"/>
              </a:rPr>
              <a:t> swap </a:t>
            </a:r>
            <a:r>
              <a:rPr lang="en-US" sz="1800" b="1" dirty="0">
                <a:latin typeface="Courier New" charset="0"/>
              </a:rPr>
              <a:t>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</a:t>
            </a:r>
            <a:r>
              <a:rPr lang="en-US" dirty="0" smtClean="0"/>
              <a:t>stored in object file </a:t>
            </a:r>
            <a:r>
              <a:rPr lang="en-US" dirty="0"/>
              <a:t>(by </a:t>
            </a:r>
            <a:r>
              <a:rPr lang="en-US" dirty="0" smtClean="0"/>
              <a:t>assembler) </a:t>
            </a:r>
            <a:r>
              <a:rPr lang="en-US" dirty="0"/>
              <a:t>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>
                <a:latin typeface="Courier New"/>
                <a:cs typeface="Courier New"/>
              </a:rPr>
              <a:t>structs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During symbol resolution step, the linker associates </a:t>
            </a:r>
            <a:r>
              <a:rPr lang="en-US" b="1" dirty="0">
                <a:solidFill>
                  <a:srgbClr val="FF0000"/>
                </a:solidFill>
              </a:rPr>
              <a:t>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Relocatable object file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12760</TotalTime>
  <Words>4615</Words>
  <Application>Microsoft Macintosh PowerPoint</Application>
  <PresentationFormat>On-screen Show (4:3)</PresentationFormat>
  <Paragraphs>823</Paragraphs>
  <Slides>49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template2007</vt:lpstr>
      <vt:lpstr>Linking  15-213: Introduction to Computer Systems 13th Lecture, Oct. 13, 2015</vt:lpstr>
      <vt:lpstr>Today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Linking at Load-time</vt:lpstr>
      <vt:lpstr>Dynamic Linking at Run-time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574</cp:revision>
  <cp:lastPrinted>1999-09-20T15:19:18Z</cp:lastPrinted>
  <dcterms:created xsi:type="dcterms:W3CDTF">2012-10-04T19:17:13Z</dcterms:created>
  <dcterms:modified xsi:type="dcterms:W3CDTF">2015-10-13T14:47:34Z</dcterms:modified>
</cp:coreProperties>
</file>