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42" r:id="rId2"/>
    <p:sldId id="1568" r:id="rId3"/>
    <p:sldId id="1470" r:id="rId4"/>
    <p:sldId id="1472" r:id="rId5"/>
    <p:sldId id="1559" r:id="rId6"/>
    <p:sldId id="1560" r:id="rId7"/>
    <p:sldId id="1561" r:id="rId8"/>
    <p:sldId id="1562" r:id="rId9"/>
    <p:sldId id="1563" r:id="rId10"/>
    <p:sldId id="1473" r:id="rId11"/>
    <p:sldId id="1474" r:id="rId12"/>
    <p:sldId id="1475" r:id="rId13"/>
    <p:sldId id="1476" r:id="rId14"/>
    <p:sldId id="1555" r:id="rId15"/>
    <p:sldId id="1527" r:id="rId16"/>
    <p:sldId id="1567" r:id="rId17"/>
    <p:sldId id="1564" r:id="rId18"/>
    <p:sldId id="1570" r:id="rId19"/>
    <p:sldId id="1565" r:id="rId20"/>
    <p:sldId id="1571" r:id="rId21"/>
    <p:sldId id="1572" r:id="rId22"/>
    <p:sldId id="1573" r:id="rId23"/>
    <p:sldId id="1574" r:id="rId24"/>
    <p:sldId id="1575" r:id="rId25"/>
    <p:sldId id="1566" r:id="rId26"/>
    <p:sldId id="1538" r:id="rId27"/>
    <p:sldId id="1539" r:id="rId28"/>
    <p:sldId id="1540" r:id="rId29"/>
    <p:sldId id="1541" r:id="rId30"/>
    <p:sldId id="1542" r:id="rId31"/>
    <p:sldId id="1543" r:id="rId32"/>
    <p:sldId id="1544" r:id="rId33"/>
    <p:sldId id="1545" r:id="rId34"/>
    <p:sldId id="1546" r:id="rId35"/>
    <p:sldId id="1549" r:id="rId36"/>
    <p:sldId id="1488" r:id="rId37"/>
    <p:sldId id="1489" r:id="rId38"/>
    <p:sldId id="1532" r:id="rId39"/>
    <p:sldId id="1490" r:id="rId40"/>
    <p:sldId id="1491" r:id="rId41"/>
    <p:sldId id="1528" r:id="rId42"/>
    <p:sldId id="1512" r:id="rId43"/>
    <p:sldId id="1513" r:id="rId44"/>
    <p:sldId id="1514" r:id="rId45"/>
    <p:sldId id="1505" r:id="rId46"/>
    <p:sldId id="1515" r:id="rId47"/>
    <p:sldId id="1558" r:id="rId48"/>
    <p:sldId id="1569" r:id="rId49"/>
    <p:sldId id="1552" r:id="rId50"/>
    <p:sldId id="1553" r:id="rId51"/>
    <p:sldId id="1554" r:id="rId52"/>
    <p:sldId id="1551" r:id="rId53"/>
  </p:sldIdLst>
  <p:sldSz cx="9144000" cy="6858000" type="screen4x3"/>
  <p:notesSz cx="7302500" cy="9586913"/>
  <p:custDataLst>
    <p:tags r:id="rId5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6F5BD"/>
    <a:srgbClr val="F1C7C7"/>
    <a:srgbClr val="D5F1CF"/>
    <a:srgbClr val="EBAFAF"/>
    <a:srgbClr val="ACE3A1"/>
    <a:srgbClr val="CCCCCC"/>
    <a:srgbClr val="8DBA84"/>
    <a:srgbClr val="8AD87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2" autoAdjust="0"/>
    <p:restoredTop sz="94649" autoAdjust="0"/>
  </p:normalViewPr>
  <p:slideViewPr>
    <p:cSldViewPr snapToObjects="1">
      <p:cViewPr varScale="1">
        <p:scale>
          <a:sx n="146" d="100"/>
          <a:sy n="146" d="100"/>
        </p:scale>
        <p:origin x="-112" y="-808"/>
      </p:cViewPr>
      <p:guideLst>
        <p:guide orient="horz" pos="672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tags" Target="tags/tag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sapp.cs.cmu.edu/public/cod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16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22,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</a:t>
            </a:r>
            <a:r>
              <a:rPr lang="en-US" dirty="0" smtClean="0"/>
              <a:t>Linux </a:t>
            </a:r>
            <a:r>
              <a:rPr lang="en-US" dirty="0"/>
              <a:t>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</a:t>
            </a:r>
            <a:r>
              <a:rPr lang="en-US" dirty="0" smtClean="0"/>
              <a:t>input 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1: standard </a:t>
            </a:r>
            <a:r>
              <a:rPr lang="en-US" dirty="0" smtClean="0"/>
              <a:t>output (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2: standard </a:t>
            </a:r>
            <a:r>
              <a:rPr lang="en-US" dirty="0" smtClean="0"/>
              <a:t>error (</a:t>
            </a:r>
            <a:r>
              <a:rPr lang="en-US" dirty="0" err="1" smtClean="0"/>
              <a:t>stderr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dirty="0" err="1" smtClean="0"/>
              <a:t>stdin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/>
              <a:t>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990600" y="2057400"/>
            <a:ext cx="64611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Courier New"/>
                <a:cs typeface="Courier New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(Read(STDIN_FILENO,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Write(STDOUT_FILENO,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On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practice is to always allow for short counts.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/>
              <a:t>RIO (robust I/O) </a:t>
            </a:r>
            <a:r>
              <a:rPr lang="en-US" dirty="0" smtClean="0"/>
              <a:t>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RIO Package</a:t>
            </a:r>
            <a:endParaRPr lang="en-US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RIO is a set of wrappers that provide efficient and robust I/O in apps, such as network programs that are subject to short counts</a:t>
            </a:r>
          </a:p>
          <a:p>
            <a:endParaRPr lang="en-US" dirty="0" smtClean="0"/>
          </a:p>
          <a:p>
            <a:r>
              <a:rPr lang="en-US" dirty="0" smtClean="0"/>
              <a:t>RIO provides two different kinds of functions</a:t>
            </a:r>
          </a:p>
          <a:p>
            <a:pPr lvl="1"/>
            <a:r>
              <a:rPr lang="en-US" dirty="0" err="1" smtClean="0"/>
              <a:t>Unbuffered</a:t>
            </a:r>
            <a:r>
              <a:rPr lang="en-US" dirty="0" smtClean="0"/>
              <a:t> input and output of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rio_writen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Buffered input of text lines and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Buffered RIO routines are thread-safe and can be interleaved arbitrarily on the same descriptor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Download from </a:t>
            </a:r>
            <a:r>
              <a:rPr lang="en-US" dirty="0" smtClean="0">
                <a:hlinkClick r:id="rId3"/>
              </a:rPr>
              <a:t>http://csapp.cs.cmu.edu/3e/code.html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src/csapp.c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/>
                <a:cs typeface="Courier New"/>
              </a:rPr>
              <a:t>include/</a:t>
            </a:r>
            <a:r>
              <a:rPr lang="en-US" b="1" dirty="0" err="1" smtClean="0">
                <a:latin typeface="Courier New"/>
                <a:cs typeface="Courier New"/>
              </a:rPr>
              <a:t>csapp.h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1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</a:t>
            </a:r>
            <a:r>
              <a:rPr lang="en-US" dirty="0" smtClean="0"/>
              <a:t>if it </a:t>
            </a:r>
            <a:r>
              <a:rPr lang="en-US" dirty="0"/>
              <a:t>encounters </a:t>
            </a:r>
            <a:r>
              <a:rPr lang="en-US" dirty="0" smtClean="0"/>
              <a:t>EOF</a:t>
            </a:r>
            <a:endParaRPr lang="en-US" dirty="0"/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rio_writen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never </a:t>
            </a:r>
            <a:r>
              <a:rPr lang="en-US" dirty="0"/>
              <a:t>returns a short </a:t>
            </a:r>
            <a:r>
              <a:rPr lang="en-US" dirty="0" smtClean="0"/>
              <a:t>count</a:t>
            </a: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</a:t>
            </a:r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145424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Robustly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&gt;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if (</a:t>
            </a:r>
            <a:r>
              <a:rPr lang="en-US" sz="1600" dirty="0" err="1">
                <a:latin typeface="Courier New" pitchFamily="49" charset="0"/>
              </a:rPr>
              <a:t>errno</a:t>
            </a:r>
            <a:r>
              <a:rPr lang="en-US" sz="1600" dirty="0"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Interrupted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by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sig handler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else if 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eturn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2034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2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reads a text line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18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 (cont)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reads up to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Warning: 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533400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457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Layered </a:t>
            </a:r>
            <a:r>
              <a:rPr lang="en-US" dirty="0"/>
              <a:t>on Unix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762000" y="5452646"/>
            <a:ext cx="19812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not 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4164811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3635339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RIO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912812"/>
          </a:xfrm>
        </p:spPr>
        <p:txBody>
          <a:bodyPr/>
          <a:lstStyle/>
          <a:p>
            <a:r>
              <a:rPr lang="en-US"/>
              <a:t>Copying the lines of a text file from standard input to standard output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844118" y="2286000"/>
            <a:ext cx="7004482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**argv)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n;</a:t>
            </a:r>
          </a:p>
          <a:p>
            <a:r>
              <a:rPr lang="en-US" sz="1600" dirty="0">
                <a:latin typeface="Courier New" pitchFamily="49" charset="0"/>
              </a:rPr>
              <a:t>    rio_t rio;</a:t>
            </a:r>
          </a:p>
          <a:p>
            <a:r>
              <a:rPr lang="en-US" sz="1600" dirty="0">
                <a:latin typeface="Courier New" pitchFamily="49" charset="0"/>
              </a:rPr>
              <a:t>    char buf[MAXLINE];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Rio_readinitb(&amp;rio, STDIN_FILENO);</a:t>
            </a:r>
          </a:p>
          <a:p>
            <a:r>
              <a:rPr lang="en-US" sz="1600" dirty="0">
                <a:latin typeface="Courier New" pitchFamily="49" charset="0"/>
              </a:rPr>
              <a:t>    while((n = Rio_readlineb(&amp;rio, buf, MAXLINE)) != 0) </a:t>
            </a:r>
          </a:p>
          <a:p>
            <a:r>
              <a:rPr lang="en-US" sz="1600" dirty="0">
                <a:latin typeface="Courier New" pitchFamily="49" charset="0"/>
              </a:rPr>
              <a:t>	Rio_writen(STDOUT_FILENO, buf, n);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58" y="5209877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cpfile.c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299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package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0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Protection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User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Group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Total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modification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st_ctime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};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4876801" y="1143000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</a:t>
            </a:r>
            <a:r>
              <a:rPr lang="en-US" sz="1600" dirty="0" smtClean="0">
                <a:latin typeface="Courier New" pitchFamily="49" charset="0"/>
              </a:rPr>
              <a:t>yes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</a:t>
            </a:r>
            <a:r>
              <a:rPr lang="en-US" dirty="0" smtClean="0"/>
              <a:t>files</a:t>
            </a:r>
            <a:r>
              <a:rPr lang="en-US" dirty="0"/>
              <a:t>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</a:t>
            </a:r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Cool fact: 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</a:t>
            </a:r>
            <a:r>
              <a:rPr lang="en-US" b="1" dirty="0" smtClean="0">
                <a:latin typeface="Courier New"/>
                <a:cs typeface="Courier New"/>
              </a:rPr>
              <a:t>generic </a:t>
            </a:r>
            <a:r>
              <a:rPr lang="en-US" dirty="0" smtClean="0"/>
              <a:t>(</a:t>
            </a:r>
            <a:r>
              <a:rPr lang="en-US" dirty="0"/>
              <a:t>kernel </a:t>
            </a:r>
            <a:r>
              <a:rPr lang="en-US" dirty="0" smtClean="0"/>
              <a:t>image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                                                  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</a:t>
            </a:r>
            <a:r>
              <a:rPr lang="en-US" sz="3200" dirty="0" smtClean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</a:t>
              </a:r>
              <a:r>
                <a:rPr lang="en-US" sz="1600" dirty="0" smtClean="0">
                  <a:latin typeface="Calibri" pitchFamily="34" charset="0"/>
                </a:rPr>
                <a:t>B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=0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</a:t>
            </a:r>
            <a:r>
              <a:rPr lang="en-US" dirty="0" smtClean="0"/>
              <a:t>R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getc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ungetc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gets, 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one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dirty="0" smtClean="0">
                <a:latin typeface="Courier New"/>
                <a:cs typeface="Courier New"/>
              </a:rPr>
              <a:t>read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</a:t>
            </a:r>
            <a:r>
              <a:rPr lang="en-US" dirty="0" smtClean="0"/>
              <a:t>”,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 smtClean="0">
                <a:latin typeface="+mn-lt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 return from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6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</a:t>
            </a:r>
            <a:r>
              <a:rPr lang="en-US" dirty="0" smtClean="0"/>
              <a:t>O Overview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 smtClean="0"/>
              <a:t>Elegant </a:t>
            </a:r>
            <a:r>
              <a:rPr lang="en-US" dirty="0"/>
              <a:t>mapping of files to devices allows kernel to export simple interface called </a:t>
            </a:r>
            <a:r>
              <a:rPr lang="en-US" i="1" dirty="0"/>
              <a:t>Unix </a:t>
            </a:r>
            <a:r>
              <a:rPr lang="en-US" i="1" dirty="0" smtClean="0"/>
              <a:t>I/O:</a:t>
            </a:r>
            <a:endParaRPr lang="en-US" i="1" dirty="0"/>
          </a:p>
          <a:p>
            <a:pPr lvl="1"/>
            <a:r>
              <a:rPr lang="en-US" dirty="0" smtClean="0"/>
              <a:t>Opening </a:t>
            </a:r>
            <a:r>
              <a:rPr lang="en-US" dirty="0"/>
              <a:t>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</a:t>
            </a:r>
            <a:r>
              <a:rPr lang="en-US" dirty="0" smtClean="0"/>
              <a:t>Linux </a:t>
            </a:r>
            <a:r>
              <a:rPr lang="en-US" dirty="0" err="1" smtClean="0">
                <a:latin typeface="Courier New" pitchFamily="49" charset="0"/>
              </a:rPr>
              <a:t>strace</a:t>
            </a:r>
            <a:r>
              <a:rPr lang="en-US" dirty="0" smtClean="0"/>
              <a:t> </a:t>
            </a:r>
            <a:r>
              <a:rPr lang="en-US" dirty="0"/>
              <a:t>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</a:t>
            </a:r>
            <a:r>
              <a:rPr lang="en-US" sz="1600" dirty="0" smtClean="0">
                <a:latin typeface="Courier New" pitchFamily="49" charset="0"/>
              </a:rPr>
              <a:t>6)               </a:t>
            </a:r>
            <a:r>
              <a:rPr lang="en-US" sz="1600" dirty="0">
                <a:latin typeface="Courier New" pitchFamily="49" charset="0"/>
              </a:rPr>
              <a:t>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exit_group(</a:t>
            </a:r>
            <a:r>
              <a:rPr lang="en-US" sz="1600" dirty="0">
                <a:latin typeface="Courier New" pitchFamily="49" charset="0"/>
              </a:rPr>
              <a:t>0)                       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/>
              <a:t>Closing remarks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00200"/>
            <a:ext cx="8750300" cy="4876800"/>
          </a:xfrm>
        </p:spPr>
        <p:txBody>
          <a:bodyPr/>
          <a:lstStyle/>
          <a:p>
            <a:r>
              <a:rPr lang="en-US" dirty="0"/>
              <a:t>Standard I/O and RIO are implemented using low-level </a:t>
            </a:r>
            <a:r>
              <a:rPr lang="en-US" dirty="0" smtClean="0"/>
              <a:t>Unix I/O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</a:t>
            </a:r>
            <a:r>
              <a:rPr lang="en-US" dirty="0" smtClean="0"/>
              <a:t>O</a:t>
            </a:r>
            <a:endParaRPr lang="en-US" dirty="0"/>
          </a:p>
          <a:p>
            <a:pPr lvl="2"/>
            <a:r>
              <a:rPr lang="en-US" dirty="0"/>
              <a:t>All other I/O packages are implemented using Unix I/O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Unix I/O provides functions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Efficient reading of text lines requires some form of buffering, also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Both of these issues are addressed by the standard I/O and RIO </a:t>
            </a:r>
            <a:r>
              <a:rPr lang="en-US" dirty="0" smtClean="0"/>
              <a:t>packages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362075"/>
            <a:ext cx="8458200" cy="497205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(CS:APP3e, Sec 10.11)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dirty="0" smtClean="0"/>
              <a:t>Inside signal handlers, because Unix I/O is </a:t>
            </a:r>
            <a:r>
              <a:rPr lang="en-US" dirty="0" err="1" smtClean="0"/>
              <a:t>async</a:t>
            </a:r>
            <a:r>
              <a:rPr lang="en-US" dirty="0" smtClean="0"/>
              <a:t>-signal-safe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dirty="0"/>
              <a:t>When you are reading and writing network</a:t>
            </a:r>
            <a:r>
              <a:rPr lang="en-US" dirty="0" smtClean="0"/>
              <a:t> sockets</a:t>
            </a:r>
          </a:p>
          <a:p>
            <a:pPr lvl="1"/>
            <a:r>
              <a:rPr lang="en-US" dirty="0" smtClean="0"/>
              <a:t>Avoid using standard I/O on sockets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62074"/>
            <a:ext cx="9067800" cy="54959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you </a:t>
            </a:r>
            <a:r>
              <a:rPr lang="en-US" dirty="0" smtClean="0"/>
              <a:t>should never use on binary files</a:t>
            </a:r>
          </a:p>
          <a:p>
            <a:pPr lvl="1"/>
            <a:r>
              <a:rPr lang="en-US" dirty="0" smtClean="0"/>
              <a:t>Text-</a:t>
            </a:r>
            <a:r>
              <a:rPr lang="en-US" dirty="0"/>
              <a:t>oriented I/</a:t>
            </a:r>
            <a:r>
              <a:rPr lang="en-US" dirty="0" smtClean="0"/>
              <a:t>O such as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Interpret EOL characters. </a:t>
            </a:r>
          </a:p>
          <a:p>
            <a:pPr lvl="2"/>
            <a:r>
              <a:rPr lang="en-US" dirty="0" smtClean="0"/>
              <a:t>Use functions like </a:t>
            </a:r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r>
              <a:rPr lang="en-US" dirty="0" smtClean="0"/>
              <a:t> instead</a:t>
            </a:r>
          </a:p>
          <a:p>
            <a:pPr lvl="3"/>
            <a:endParaRPr lang="en-US" dirty="0" smtClean="0"/>
          </a:p>
          <a:p>
            <a:pPr lvl="1"/>
            <a:r>
              <a:rPr lang="en-US" dirty="0"/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strcpy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mtClean="0"/>
              <a:t>For Further Information</a:t>
            </a:r>
            <a:endParaRPr lang="en-US"/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518525" cy="4972050"/>
          </a:xfrm>
        </p:spPr>
        <p:txBody>
          <a:bodyPr/>
          <a:lstStyle/>
          <a:p>
            <a:r>
              <a:rPr lang="en-US" dirty="0" smtClean="0"/>
              <a:t>The Unix bible:</a:t>
            </a:r>
          </a:p>
          <a:p>
            <a:pPr lvl="1"/>
            <a:r>
              <a:rPr lang="en-US" dirty="0" smtClean="0"/>
              <a:t>W. Richard  Stevens &amp; Stephen A. </a:t>
            </a:r>
            <a:r>
              <a:rPr lang="en-US" dirty="0" err="1" smtClean="0"/>
              <a:t>Rago</a:t>
            </a:r>
            <a:r>
              <a:rPr lang="en-US" dirty="0" smtClean="0"/>
              <a:t>, </a:t>
            </a:r>
            <a:r>
              <a:rPr lang="en-US" b="1" i="1" dirty="0" smtClean="0"/>
              <a:t>Advanced Programming in the Unix Environment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Edition, Addison Wesley, 2005</a:t>
            </a:r>
          </a:p>
          <a:p>
            <a:pPr lvl="2"/>
            <a:r>
              <a:rPr lang="en-US" dirty="0" smtClean="0"/>
              <a:t>Updated from </a:t>
            </a:r>
            <a:r>
              <a:rPr lang="en-US" dirty="0" err="1" smtClean="0"/>
              <a:t>Stevens’s</a:t>
            </a:r>
            <a:r>
              <a:rPr lang="en-US" dirty="0" smtClean="0"/>
              <a:t> 1993 classic text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Linux bible: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Kerrisk</a:t>
            </a:r>
            <a:r>
              <a:rPr lang="en-US" dirty="0" smtClean="0"/>
              <a:t>, The Linux Programming Interface, No Starch Press, 2010</a:t>
            </a:r>
          </a:p>
          <a:p>
            <a:pPr lvl="2"/>
            <a:r>
              <a:rPr lang="en-US" dirty="0" smtClean="0"/>
              <a:t>Encyclopedic and authoritative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99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7592093" cy="762000"/>
          </a:xfrm>
        </p:spPr>
        <p:txBody>
          <a:bodyPr/>
          <a:lstStyle/>
          <a:p>
            <a:r>
              <a:rPr lang="en-US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file has a </a:t>
            </a:r>
            <a:r>
              <a:rPr lang="en-US" i="1" dirty="0" smtClean="0"/>
              <a:t>type</a:t>
            </a:r>
            <a:r>
              <a:rPr lang="en-US" dirty="0" smtClean="0"/>
              <a:t> indicating its role in the system</a:t>
            </a:r>
          </a:p>
          <a:p>
            <a:pPr lvl="1"/>
            <a:r>
              <a:rPr lang="en-US" i="1" dirty="0" smtClean="0"/>
              <a:t>Regular file: </a:t>
            </a:r>
            <a:r>
              <a:rPr lang="en-US" dirty="0" smtClean="0"/>
              <a:t>Contains arbitrary data</a:t>
            </a:r>
          </a:p>
          <a:p>
            <a:pPr lvl="1"/>
            <a:r>
              <a:rPr lang="en-US" i="1" dirty="0" smtClean="0"/>
              <a:t>Directory:  </a:t>
            </a:r>
            <a:r>
              <a:rPr lang="en-US" dirty="0" smtClean="0"/>
              <a:t>Index for a related group of files</a:t>
            </a:r>
          </a:p>
          <a:p>
            <a:pPr lvl="1"/>
            <a:r>
              <a:rPr lang="en-US" i="1" dirty="0" smtClean="0"/>
              <a:t>Socket:</a:t>
            </a:r>
            <a:r>
              <a:rPr lang="en-US" dirty="0" smtClean="0"/>
              <a:t> For communicating with a process on another machine</a:t>
            </a:r>
          </a:p>
          <a:p>
            <a:endParaRPr lang="en-US" dirty="0" smtClean="0"/>
          </a:p>
          <a:p>
            <a:r>
              <a:rPr lang="en-US" dirty="0" smtClean="0"/>
              <a:t>Other file types beyond our scope</a:t>
            </a:r>
          </a:p>
          <a:p>
            <a:pPr lvl="1"/>
            <a:r>
              <a:rPr lang="en-US" i="1" dirty="0" smtClean="0"/>
              <a:t>Named pipes (FIFOs)</a:t>
            </a:r>
          </a:p>
          <a:p>
            <a:pPr lvl="1"/>
            <a:r>
              <a:rPr lang="en-US" i="1" dirty="0" smtClean="0"/>
              <a:t>Symbolic links</a:t>
            </a:r>
          </a:p>
          <a:p>
            <a:pPr lvl="1"/>
            <a:r>
              <a:rPr lang="en-US" i="1" dirty="0" smtClean="0"/>
              <a:t>Character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52022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regular file contains arbitrary data</a:t>
            </a:r>
            <a:endParaRPr lang="en-US" dirty="0"/>
          </a:p>
          <a:p>
            <a:r>
              <a:rPr lang="en-US" dirty="0" smtClean="0"/>
              <a:t>Applications </a:t>
            </a:r>
            <a:r>
              <a:rPr lang="en-US" dirty="0"/>
              <a:t>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 smtClean="0"/>
              <a:t>Text files are regular files with only ASCII or Unicode characters</a:t>
            </a:r>
          </a:p>
          <a:p>
            <a:pPr lvl="1"/>
            <a:r>
              <a:rPr lang="en-US" dirty="0" smtClean="0"/>
              <a:t>Binary files are everything else</a:t>
            </a:r>
          </a:p>
          <a:p>
            <a:pPr lvl="2"/>
            <a:r>
              <a:rPr lang="en-US" dirty="0" smtClean="0"/>
              <a:t>e.g., object files, JPEG images</a:t>
            </a:r>
          </a:p>
          <a:p>
            <a:pPr lvl="1"/>
            <a:r>
              <a:rPr lang="en-US" dirty="0" smtClean="0"/>
              <a:t>Kernel </a:t>
            </a:r>
            <a:r>
              <a:rPr lang="en-US" dirty="0" err="1"/>
              <a:t>doesn</a:t>
            </a:r>
            <a:r>
              <a:rPr lang="fr-FR" dirty="0"/>
              <a:t>’</a:t>
            </a:r>
            <a:r>
              <a:rPr lang="en-US" dirty="0"/>
              <a:t>t know the </a:t>
            </a:r>
            <a:r>
              <a:rPr lang="en-US" dirty="0" smtClean="0"/>
              <a:t>difference!</a:t>
            </a:r>
          </a:p>
          <a:p>
            <a:r>
              <a:rPr lang="en-US" dirty="0" smtClean="0"/>
              <a:t>Text </a:t>
            </a:r>
            <a:r>
              <a:rPr lang="en-US" dirty="0"/>
              <a:t>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(‘</a:t>
            </a:r>
            <a:r>
              <a:rPr lang="en-US" dirty="0">
                <a:latin typeface="Courier New"/>
                <a:cs typeface="Courier New"/>
              </a:rPr>
              <a:t>\n</a:t>
            </a:r>
            <a:r>
              <a:rPr lang="en-US" dirty="0"/>
              <a:t>’)	</a:t>
            </a:r>
          </a:p>
          <a:p>
            <a:pPr lvl="2"/>
            <a:r>
              <a:rPr lang="en-US" dirty="0"/>
              <a:t>Newline is </a:t>
            </a:r>
            <a:r>
              <a:rPr lang="en-US" dirty="0" smtClean="0">
                <a:latin typeface="Courier New"/>
                <a:cs typeface="Courier New"/>
              </a:rPr>
              <a:t>0xa</a:t>
            </a:r>
            <a:r>
              <a:rPr lang="en-US" dirty="0"/>
              <a:t>, same as ASCII line feed </a:t>
            </a:r>
            <a:r>
              <a:rPr lang="en-US" dirty="0" smtClean="0"/>
              <a:t>character </a:t>
            </a:r>
            <a:r>
              <a:rPr lang="en-US" dirty="0"/>
              <a:t>(LF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 of line (EOL) indicators in other systems</a:t>
            </a:r>
          </a:p>
          <a:p>
            <a:pPr lvl="1"/>
            <a:r>
              <a:rPr lang="en-US" dirty="0" smtClean="0"/>
              <a:t>Linux and Mac OS: ‘</a:t>
            </a:r>
            <a:r>
              <a:rPr lang="en-US" dirty="0" smtClean="0">
                <a:latin typeface="Courier New"/>
                <a:cs typeface="Courier New"/>
              </a:rPr>
              <a:t>\n</a:t>
            </a:r>
            <a:r>
              <a:rPr lang="en-US" dirty="0" smtClean="0"/>
              <a:t>’ (</a:t>
            </a:r>
            <a:r>
              <a:rPr lang="en-US" dirty="0" smtClean="0">
                <a:latin typeface="Courier New"/>
                <a:cs typeface="Courier New"/>
              </a:rPr>
              <a:t>0xa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line feed </a:t>
            </a:r>
            <a:r>
              <a:rPr lang="en-US" smtClean="0"/>
              <a:t>(LF)</a:t>
            </a:r>
          </a:p>
          <a:p>
            <a:pPr lvl="1"/>
            <a:r>
              <a:rPr lang="en-US" smtClean="0"/>
              <a:t>Windows </a:t>
            </a:r>
            <a:r>
              <a:rPr lang="en-US" dirty="0" smtClean="0"/>
              <a:t>and Internet protocols: ‘</a:t>
            </a:r>
            <a:r>
              <a:rPr lang="en-US" dirty="0" smtClean="0">
                <a:latin typeface="Courier New"/>
                <a:cs typeface="Courier New"/>
              </a:rPr>
              <a:t>\r\n</a:t>
            </a:r>
            <a:r>
              <a:rPr lang="en-US" dirty="0" smtClean="0"/>
              <a:t>’ (</a:t>
            </a:r>
            <a:r>
              <a:rPr lang="en-US" dirty="0" smtClean="0">
                <a:latin typeface="Courier New"/>
                <a:cs typeface="Courier New"/>
              </a:rPr>
              <a:t>0xd 0xa</a:t>
            </a:r>
            <a:r>
              <a:rPr lang="en-US" dirty="0" smtClean="0"/>
              <a:t>)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arriage return (CR) followed by line feed (LF)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07457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consists of an array of </a:t>
            </a:r>
            <a:r>
              <a:rPr lang="en-US" i="1" dirty="0" smtClean="0"/>
              <a:t>links</a:t>
            </a:r>
          </a:p>
          <a:p>
            <a:pPr lvl="1"/>
            <a:r>
              <a:rPr lang="en-US" dirty="0" smtClean="0"/>
              <a:t>Each link maps a </a:t>
            </a:r>
            <a:r>
              <a:rPr lang="en-US" i="1" dirty="0" smtClean="0"/>
              <a:t>filenam</a:t>
            </a:r>
            <a:r>
              <a:rPr lang="en-US" dirty="0" smtClean="0"/>
              <a:t>e to a file</a:t>
            </a:r>
          </a:p>
          <a:p>
            <a:r>
              <a:rPr lang="en-US" dirty="0" smtClean="0"/>
              <a:t>Each directory contains at least two entries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smtClean="0"/>
              <a:t> (dot) is  a link to itself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..</a:t>
            </a:r>
            <a:r>
              <a:rPr lang="en-US" dirty="0" smtClean="0"/>
              <a:t> (dot dot) is a link to </a:t>
            </a:r>
            <a:r>
              <a:rPr lang="en-US" i="1" dirty="0" smtClean="0"/>
              <a:t>the parent directory </a:t>
            </a:r>
            <a:r>
              <a:rPr lang="en-US" dirty="0" smtClean="0"/>
              <a:t>in the </a:t>
            </a:r>
            <a:r>
              <a:rPr lang="en-US" i="1" dirty="0" smtClean="0"/>
              <a:t>directory hierarchy</a:t>
            </a:r>
            <a:r>
              <a:rPr lang="en-US" dirty="0" smtClean="0"/>
              <a:t> (next slide)</a:t>
            </a:r>
          </a:p>
          <a:p>
            <a:r>
              <a:rPr lang="en-US" dirty="0" smtClean="0"/>
              <a:t>Commands for manipulating directories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mkdir</a:t>
            </a:r>
            <a:r>
              <a:rPr lang="en-US" dirty="0" smtClean="0"/>
              <a:t>: create empty directory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: view directory contents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rmdir</a:t>
            </a:r>
            <a:r>
              <a:rPr lang="en-US" dirty="0" smtClean="0"/>
              <a:t>: delete empty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8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8899525" cy="5267325"/>
          </a:xfrm>
        </p:spPr>
        <p:txBody>
          <a:bodyPr/>
          <a:lstStyle/>
          <a:p>
            <a:r>
              <a:rPr lang="en-US" dirty="0" smtClean="0"/>
              <a:t>All files are organized as a hierarchy anchored by root directory named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(slash)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Kernel maintains </a:t>
            </a:r>
            <a:r>
              <a:rPr lang="en-US" i="1" dirty="0" smtClean="0"/>
              <a:t>current working directory (</a:t>
            </a:r>
            <a:r>
              <a:rPr lang="en-US" i="1" dirty="0" err="1" smtClean="0"/>
              <a:t>cwd</a:t>
            </a:r>
            <a:r>
              <a:rPr lang="en-US" i="1" dirty="0" smtClean="0"/>
              <a:t>) </a:t>
            </a:r>
            <a:r>
              <a:rPr lang="en-US" dirty="0" smtClean="0"/>
              <a:t>for each process</a:t>
            </a:r>
          </a:p>
          <a:p>
            <a:pPr lvl="1"/>
            <a:r>
              <a:rPr lang="en-US" dirty="0" smtClean="0"/>
              <a:t>Modified using the </a:t>
            </a:r>
            <a:r>
              <a:rPr lang="en-US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bryant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25483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25483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25483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25483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25483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32722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32722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39199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32722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32722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32722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32722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39199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39199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39199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47581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04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914525"/>
          </a:xfrm>
        </p:spPr>
        <p:txBody>
          <a:bodyPr/>
          <a:lstStyle/>
          <a:p>
            <a:r>
              <a:rPr lang="en-US" dirty="0" smtClean="0"/>
              <a:t>Locations of files in the hierarchy denoted by </a:t>
            </a:r>
            <a:r>
              <a:rPr lang="en-US" i="1" dirty="0" smtClean="0"/>
              <a:t>pathnames</a:t>
            </a:r>
          </a:p>
          <a:p>
            <a:pPr lvl="1"/>
            <a:r>
              <a:rPr lang="en-US" i="1" dirty="0" smtClean="0"/>
              <a:t>Absolute pathname </a:t>
            </a:r>
            <a:r>
              <a:rPr lang="en-US" dirty="0" smtClean="0"/>
              <a:t>starts with ‘/’ and denotes path from root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/home/</a:t>
            </a:r>
            <a:r>
              <a:rPr lang="en-US" dirty="0" err="1" smtClean="0">
                <a:latin typeface="Courier New"/>
                <a:cs typeface="Courier New"/>
              </a:rPr>
              <a:t>droh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Relative pathname </a:t>
            </a:r>
            <a:r>
              <a:rPr lang="en-US" dirty="0" smtClean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../home/</a:t>
            </a:r>
            <a:r>
              <a:rPr lang="en-US" dirty="0" err="1" smtClean="0">
                <a:latin typeface="Courier New"/>
                <a:cs typeface="Courier New"/>
              </a:rPr>
              <a:t>droh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3333CC"/>
                </a:solidFill>
                <a:latin typeface="Courier New"/>
                <a:cs typeface="Courier New"/>
              </a:rPr>
              <a:t>bryant</a:t>
            </a:r>
            <a:r>
              <a:rPr lang="en-US" sz="1600" dirty="0" smtClean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3333CC"/>
              </a:solidFill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38437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38437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38437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38437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38437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45676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45676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52153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45676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45676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45676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45676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52153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52153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52153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60535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  <a:cs typeface="Courier New"/>
              </a:rPr>
              <a:t>cwd</a:t>
            </a:r>
            <a:r>
              <a:rPr lang="en-US" sz="1800" dirty="0" smtClean="0">
                <a:latin typeface="+mn-lt"/>
                <a:cs typeface="Courier New"/>
              </a:rPr>
              <a:t>: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cs typeface="Courier New"/>
              </a:rPr>
              <a:t>/home/</a:t>
            </a:r>
            <a:r>
              <a:rPr lang="en-US" sz="180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bryant</a:t>
            </a:r>
            <a:endParaRPr lang="en-US" sz="1800" dirty="0" smtClean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92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17556</TotalTime>
  <Words>4786</Words>
  <Application>Microsoft Macintosh PowerPoint</Application>
  <PresentationFormat>On-screen Show (4:3)</PresentationFormat>
  <Paragraphs>939</Paragraphs>
  <Slides>52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template2007</vt:lpstr>
      <vt:lpstr>System-Level I/O  15-213: Introduction to Computer Systems  16th Lecture, Oct. 22, 2015</vt:lpstr>
      <vt:lpstr>Today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Today</vt:lpstr>
      <vt:lpstr>The RIO Package</vt:lpstr>
      <vt:lpstr>Unbuffered RIO Input and Output</vt:lpstr>
      <vt:lpstr>Implementation of rio_readn</vt:lpstr>
      <vt:lpstr>Buffered RIO Input Functions</vt:lpstr>
      <vt:lpstr>Buffered RIO Input Functions (cont)</vt:lpstr>
      <vt:lpstr>Buffered I/O: Implementation</vt:lpstr>
      <vt:lpstr>Buffered I/O: Declaration</vt:lpstr>
      <vt:lpstr>RIO Example</vt:lpstr>
      <vt:lpstr>Today</vt:lpstr>
      <vt:lpstr>File Metadata</vt:lpstr>
      <vt:lpstr>Example of Accessing 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Today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Today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For Further Information</vt:lpstr>
      <vt:lpstr>Extra Slides</vt:lpstr>
      <vt:lpstr>Fun with File Descriptors (1)</vt:lpstr>
      <vt:lpstr>Fun with File Descriptors (2)</vt:lpstr>
      <vt:lpstr>Fun with File Descriptors (3)</vt:lpstr>
      <vt:lpstr>Accessing Directories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Randy Bryant</cp:lastModifiedBy>
  <cp:revision>753</cp:revision>
  <cp:lastPrinted>2012-10-18T17:15:46Z</cp:lastPrinted>
  <dcterms:created xsi:type="dcterms:W3CDTF">2012-10-18T16:33:38Z</dcterms:created>
  <dcterms:modified xsi:type="dcterms:W3CDTF">2015-10-29T19:00:59Z</dcterms:modified>
</cp:coreProperties>
</file>