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42" r:id="rId2"/>
    <p:sldId id="1411" r:id="rId3"/>
    <p:sldId id="1262" r:id="rId4"/>
    <p:sldId id="1286" r:id="rId5"/>
    <p:sldId id="1285" r:id="rId6"/>
    <p:sldId id="1264" r:id="rId7"/>
    <p:sldId id="1412" r:id="rId8"/>
    <p:sldId id="1265" r:id="rId9"/>
    <p:sldId id="1266" r:id="rId10"/>
    <p:sldId id="1268" r:id="rId11"/>
    <p:sldId id="1289" r:id="rId12"/>
    <p:sldId id="1290" r:id="rId13"/>
    <p:sldId id="1291" r:id="rId14"/>
    <p:sldId id="1292" r:id="rId15"/>
    <p:sldId id="1293" r:id="rId16"/>
    <p:sldId id="1294" r:id="rId17"/>
    <p:sldId id="1430" r:id="rId18"/>
    <p:sldId id="1273" r:id="rId19"/>
    <p:sldId id="1414" r:id="rId20"/>
    <p:sldId id="1274" r:id="rId21"/>
    <p:sldId id="1295" r:id="rId22"/>
    <p:sldId id="1277" r:id="rId23"/>
    <p:sldId id="1415" r:id="rId24"/>
    <p:sldId id="1278" r:id="rId25"/>
    <p:sldId id="1416" r:id="rId26"/>
    <p:sldId id="1427" r:id="rId27"/>
    <p:sldId id="1428" r:id="rId28"/>
    <p:sldId id="1417" r:id="rId29"/>
    <p:sldId id="1418" r:id="rId30"/>
    <p:sldId id="1419" r:id="rId31"/>
    <p:sldId id="1420" r:id="rId32"/>
    <p:sldId id="1421" r:id="rId33"/>
    <p:sldId id="1431" r:id="rId34"/>
    <p:sldId id="1422" r:id="rId35"/>
    <p:sldId id="1423" r:id="rId36"/>
    <p:sldId id="1424" r:id="rId37"/>
    <p:sldId id="1425" r:id="rId38"/>
    <p:sldId id="1429" r:id="rId39"/>
    <p:sldId id="1426" r:id="rId40"/>
  </p:sldIdLst>
  <p:sldSz cx="9144000" cy="6858000" type="screen4x3"/>
  <p:notesSz cx="7302500" cy="9586913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>
        <p:scale>
          <a:sx n="116" d="100"/>
          <a:sy n="116" d="100"/>
        </p:scale>
        <p:origin x="-384" y="-208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17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27,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</a:t>
            </a:r>
            <a:r>
              <a:rPr lang="en-US" smtClean="0"/>
              <a:t>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Enabling Data Structure: Page Table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</a:t>
            </a:r>
            <a:r>
              <a:rPr lang="en-GB" dirty="0" smtClean="0"/>
              <a:t>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Hit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hit: </a:t>
            </a:r>
            <a:r>
              <a:rPr lang="en-GB" dirty="0" smtClean="0"/>
              <a:t>reference to VM word that is in physical memory (DRAM cache hit)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fault: </a:t>
            </a:r>
            <a:r>
              <a:rPr lang="en-GB" dirty="0" smtClean="0"/>
              <a:t>reference to VM word that is not in physical memory (DRAM cache miss)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Offending instruction is restarted: page hit!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 smtClean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 new page (VP 5) of virtual memory.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</a:t>
            </a: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5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Locality to the Rescue Again!</a:t>
            </a:r>
            <a:endParaRPr lang="en-GB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</a:t>
            </a:r>
            <a:r>
              <a:rPr lang="en-GB" dirty="0" smtClean="0"/>
              <a:t>seems terribly inefficient, but it works because of locality. </a:t>
            </a:r>
            <a:endParaRPr lang="en-GB" dirty="0"/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</a:t>
            </a:r>
            <a:r>
              <a:rPr lang="en-GB" dirty="0" smtClean="0"/>
              <a:t>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Simplifying m</a:t>
            </a:r>
            <a:r>
              <a:rPr lang="en-GB" dirty="0" smtClean="0"/>
              <a:t>emory </a:t>
            </a:r>
            <a:r>
              <a:rPr lang="en-GB" dirty="0" smtClean="0"/>
              <a:t>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Map virtual pages to the same physical page (here: PP 6)</a:t>
            </a:r>
            <a:endParaRPr lang="en-GB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Code, data, and heap always start at the same addresses.</a:t>
            </a:r>
            <a:endParaRPr lang="en-GB" sz="1800" dirty="0"/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/>
              <a:t>allocates virtual pages for .text and .data sections &amp; creates PTEs marked as invalid</a:t>
            </a:r>
            <a:endParaRPr lang="en-GB" sz="1800" dirty="0"/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</a:t>
            </a:r>
            <a:r>
              <a:rPr lang="en-GB" sz="1800" dirty="0" smtClean="0"/>
              <a:t>system</a:t>
            </a:r>
            <a:endParaRPr lang="en-GB" sz="1800" dirty="0"/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</a:t>
            </a:r>
            <a:r>
              <a:rPr lang="en-GB" dirty="0" smtClean="0"/>
              <a:t>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MMU checks these bits on each access</a:t>
            </a:r>
            <a:endParaRPr lang="en-GB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  <a:r>
              <a:rPr lang="en-GB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</a:t>
            </a:r>
            <a:endParaRPr lang="en-GB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EXEC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EXEC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 smtClean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Address Translation</a:t>
            </a:r>
            <a:endParaRPr lang="en-US"/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Virtual Address Space</a:t>
            </a:r>
          </a:p>
          <a:p>
            <a:pPr lvl="1"/>
            <a:r>
              <a:rPr lang="en-US" i="1" dirty="0" smtClean="0"/>
              <a:t>V = {0, 1, …, N–1}</a:t>
            </a:r>
          </a:p>
          <a:p>
            <a:r>
              <a:rPr lang="en-US" dirty="0" smtClean="0"/>
              <a:t>Physical Address Space</a:t>
            </a:r>
          </a:p>
          <a:p>
            <a:pPr lvl="1"/>
            <a:r>
              <a:rPr lang="en-US" i="1" dirty="0" smtClean="0"/>
              <a:t>P = {0, 1, …, M–1}</a:t>
            </a:r>
          </a:p>
          <a:p>
            <a:r>
              <a:rPr lang="en-US" dirty="0" smtClean="0"/>
              <a:t>Address Translation</a:t>
            </a:r>
          </a:p>
          <a:p>
            <a:pPr lvl="1"/>
            <a:r>
              <a:rPr lang="en-US" b="1" i="1" dirty="0" smtClean="0"/>
              <a:t>MAP:  V </a:t>
            </a:r>
            <a:r>
              <a:rPr lang="en-US" b="1" i="1" dirty="0" err="1" smtClean="0">
                <a:sym typeface="Symbol" charset="2"/>
              </a:rPr>
              <a:t></a:t>
            </a:r>
            <a:r>
              <a:rPr lang="en-US" b="1" i="1" dirty="0" smtClean="0"/>
              <a:t>  P  U  {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}</a:t>
            </a:r>
          </a:p>
          <a:p>
            <a:pPr lvl="1"/>
            <a:r>
              <a:rPr lang="en-US" dirty="0" smtClean="0"/>
              <a:t>For virtual address </a:t>
            </a:r>
            <a:r>
              <a:rPr lang="en-US" b="1" i="1" dirty="0" smtClean="0"/>
              <a:t>a</a:t>
            </a:r>
            <a:r>
              <a:rPr lang="en-US" dirty="0" smtClean="0"/>
              <a:t>: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 a</a:t>
            </a:r>
            <a:r>
              <a:rPr lang="en-US" i="1" dirty="0" smtClean="0"/>
              <a:t>’</a:t>
            </a:r>
            <a:r>
              <a:rPr lang="en-US" dirty="0" smtClean="0"/>
              <a:t>  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at physical address </a:t>
            </a:r>
            <a:r>
              <a:rPr lang="en-US" b="1" i="1" dirty="0" smtClean="0"/>
              <a:t>a’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b="1" i="1" dirty="0" smtClean="0"/>
              <a:t>P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 </a:t>
            </a:r>
            <a:r>
              <a:rPr lang="en-US" dirty="0" smtClean="0"/>
              <a:t>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not in physical memory</a:t>
            </a:r>
          </a:p>
          <a:p>
            <a:pPr lvl="3"/>
            <a:r>
              <a:rPr lang="en-US" dirty="0" smtClean="0"/>
              <a:t>Either invalid or stored on disk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Summary of Address Translation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With a Page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number (VPN)</a:t>
            </a:r>
            <a:endParaRPr lang="en-US" sz="1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offset (VPO)</a:t>
            </a:r>
            <a:endParaRPr lang="en-US" sz="1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63863" y="1703814"/>
            <a:ext cx="859669" cy="2156837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Physical page </a:t>
            </a:r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table </a:t>
            </a:r>
            <a:endParaRPr lang="en-US" sz="1400" dirty="0" smtClean="0">
              <a:solidFill>
                <a:srgbClr val="9900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process</a:t>
            </a:r>
            <a:endParaRPr lang="en-US" sz="1400" dirty="0" smtClean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</a:t>
            </a:r>
            <a:r>
              <a:rPr lang="en-US" sz="1400" dirty="0" smtClean="0">
                <a:latin typeface="Calibri" pitchFamily="34" charset="0"/>
              </a:rPr>
              <a:t>age </a:t>
            </a:r>
            <a:r>
              <a:rPr lang="en-US" sz="1400" dirty="0" smtClean="0">
                <a:latin typeface="Calibri" pitchFamily="34" charset="0"/>
              </a:rPr>
              <a:t>not in memory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</a:t>
            </a:r>
            <a:r>
              <a:rPr lang="en-US" sz="1400" dirty="0" smtClean="0">
                <a:latin typeface="Calibri" pitchFamily="34" charset="0"/>
              </a:rPr>
              <a:t>1</a:t>
            </a:r>
            <a:endParaRPr lang="en-US" sz="14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Hit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Cache/memory sends data word to processor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“simple” systems like embedded </a:t>
            </a:r>
            <a:r>
              <a:rPr lang="en-GB" dirty="0"/>
              <a:t>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</a:t>
            </a:r>
            <a:r>
              <a:rPr lang="en-GB" sz="1600" dirty="0" smtClean="0">
                <a:latin typeface="Calibri" pitchFamily="34" charset="0"/>
              </a:rPr>
              <a:t>address</a:t>
            </a:r>
            <a:endParaRPr lang="en-GB" sz="16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Fault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7) Handler returns to original process, restarting faulting instruction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alibri" pitchFamily="34" charset="0"/>
              </a:rPr>
              <a:t>Disk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Page fault handler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Victim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New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Exception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Integrating VM and Cache</a:t>
            </a:r>
            <a:endParaRPr lang="en-US"/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CPU</a:t>
            </a:r>
            <a:endParaRPr lang="en-US" sz="1600" dirty="0">
              <a:latin typeface="+mn-lt"/>
            </a:endParaRP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 smtClean="0">
                <a:latin typeface="+mn-lt"/>
              </a:rPr>
              <a:t>VA: virtual address, PA: physical address, PTE: page table entry, PTEA = PTE address</a:t>
            </a:r>
            <a:endParaRPr lang="en-US" sz="1600" i="1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</a:t>
            </a:r>
            <a:r>
              <a:rPr lang="en-GB" dirty="0" smtClean="0"/>
              <a:t> small L1 delay</a:t>
            </a:r>
            <a:endParaRPr lang="en-GB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Small set-associative hardware </a:t>
            </a:r>
            <a:r>
              <a:rPr lang="en-GB" dirty="0"/>
              <a:t>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MMU uses the VPN portion of the virtual address to access the TLB: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800" dirty="0"/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874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737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/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591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417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/>
              <a:t>p+t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 = 2</a:t>
            </a:r>
            <a:r>
              <a:rPr lang="en-US" sz="1800" baseline="30000" dirty="0" smtClean="0">
                <a:latin typeface="Calibri" pitchFamily="34" charset="0"/>
              </a:rPr>
              <a:t>t</a:t>
            </a:r>
            <a:r>
              <a:rPr lang="en-US" sz="1800" dirty="0" smtClean="0">
                <a:latin typeface="Calibri" pitchFamily="34" charset="0"/>
              </a:rPr>
              <a:t> sets</a:t>
            </a:r>
            <a:endParaRPr lang="en-US" sz="1800" baseline="30000" dirty="0" smtClean="0">
              <a:latin typeface="Calibri" pitchFamily="34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46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Hit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VA</a:t>
              </a:r>
              <a:endParaRPr lang="en-GB" sz="1400" dirty="0">
                <a:latin typeface="Calibri" pitchFamily="34" charset="0"/>
              </a:endParaRP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PA</a:t>
              </a:r>
              <a:endParaRPr lang="en-GB" sz="1400" dirty="0">
                <a:latin typeface="Calibri" pitchFamily="3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Data</a:t>
              </a:r>
              <a:endParaRPr lang="en-GB" sz="1400" dirty="0">
                <a:latin typeface="Calibri" pitchFamily="34" charset="0"/>
              </a:endParaRP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VPN</a:t>
              </a:r>
              <a:endParaRPr lang="en-GB" sz="1400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PTE</a:t>
              </a:r>
              <a:endParaRPr lang="en-GB" sz="1400" dirty="0"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Miss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Page Tables</a:t>
            </a:r>
            <a:endParaRPr lang="en-GB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 smtClean="0"/>
              <a:t>Suppose:</a:t>
            </a:r>
          </a:p>
          <a:p>
            <a:pPr lvl="1"/>
            <a:r>
              <a:rPr lang="en-GB" dirty="0" smtClean="0"/>
              <a:t>4KB (2</a:t>
            </a:r>
            <a:r>
              <a:rPr lang="en-GB" baseline="30000" dirty="0" smtClean="0"/>
              <a:t>12</a:t>
            </a:r>
            <a:r>
              <a:rPr lang="en-GB" dirty="0" smtClean="0"/>
              <a:t>) page size, 48-bit address space, 8-byte PTE </a:t>
            </a:r>
          </a:p>
          <a:p>
            <a:endParaRPr lang="en-GB" dirty="0" smtClean="0"/>
          </a:p>
          <a:p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Would need a 512 GB page table!</a:t>
            </a:r>
          </a:p>
          <a:p>
            <a:pPr lvl="2"/>
            <a:r>
              <a:rPr lang="en-GB" dirty="0" smtClean="0"/>
              <a:t>2</a:t>
            </a:r>
            <a:r>
              <a:rPr lang="en-GB" baseline="30000" dirty="0" smtClean="0"/>
              <a:t>48</a:t>
            </a:r>
            <a:r>
              <a:rPr lang="en-GB" dirty="0" smtClean="0"/>
              <a:t> * 2</a:t>
            </a:r>
            <a:r>
              <a:rPr lang="en-GB" baseline="30000" dirty="0" smtClean="0"/>
              <a:t>-12  </a:t>
            </a:r>
            <a:r>
              <a:rPr lang="en-GB" dirty="0" smtClean="0"/>
              <a:t>* 2</a:t>
            </a:r>
            <a:r>
              <a:rPr lang="en-GB" baseline="30000" dirty="0" smtClean="0"/>
              <a:t>3</a:t>
            </a:r>
            <a:r>
              <a:rPr lang="en-GB" dirty="0" smtClean="0"/>
              <a:t> = 2</a:t>
            </a:r>
            <a:r>
              <a:rPr lang="en-GB" baseline="30000" dirty="0" smtClean="0"/>
              <a:t>39</a:t>
            </a:r>
            <a:r>
              <a:rPr lang="en-GB" dirty="0" smtClean="0"/>
              <a:t> bytes</a:t>
            </a:r>
          </a:p>
          <a:p>
            <a:endParaRPr lang="en-GB" dirty="0" smtClean="0"/>
          </a:p>
          <a:p>
            <a:r>
              <a:rPr lang="en-GB" dirty="0" smtClean="0"/>
              <a:t>Common solution: Multi-level page table</a:t>
            </a:r>
          </a:p>
          <a:p>
            <a:r>
              <a:rPr lang="en-GB" dirty="0" smtClean="0"/>
              <a:t>Example: 2-level page table</a:t>
            </a:r>
          </a:p>
          <a:p>
            <a:pPr lvl="1"/>
            <a:r>
              <a:rPr lang="en-GB" dirty="0" smtClean="0"/>
              <a:t>Level 1 table: each PTE points to a page table (always memory resident)</a:t>
            </a:r>
          </a:p>
          <a:p>
            <a:pPr lvl="1"/>
            <a:r>
              <a:rPr lang="en-GB" dirty="0" smtClean="0"/>
              <a:t>Level 2 table: each PTE points to a page </a:t>
            </a:r>
            <a:br>
              <a:rPr lang="en-GB" dirty="0" smtClean="0"/>
            </a:br>
            <a:r>
              <a:rPr lang="en-GB" dirty="0" smtClean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72490" y="3820595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32 bit addresses, 4KB pages, 4-byte </a:t>
            </a:r>
            <a:r>
              <a:rPr lang="en-US" sz="1800" i="1" dirty="0" err="1" smtClean="0">
                <a:latin typeface="Calibri" pitchFamily="34" charset="0"/>
              </a:rPr>
              <a:t>PTEs</a:t>
            </a:r>
            <a:endParaRPr lang="en-US" sz="1800" i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57387" y="337156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1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2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k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</a:t>
            </a:r>
            <a:r>
              <a:rPr lang="en-GB" dirty="0" smtClean="0">
                <a:effectLst/>
              </a:rPr>
              <a:t>view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System </a:t>
            </a:r>
            <a:r>
              <a:rPr lang="en-GB" dirty="0" smtClean="0"/>
              <a:t>v</a:t>
            </a:r>
            <a:r>
              <a:rPr lang="en-GB" dirty="0" smtClean="0">
                <a:effectLst/>
              </a:rPr>
              <a:t>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</a:t>
            </a:r>
            <a:r>
              <a:rPr lang="en-GB" dirty="0" smtClean="0"/>
              <a:t>Virtual Addressing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</a:t>
            </a:r>
            <a:r>
              <a:rPr lang="en-GB" sz="1400" dirty="0" smtClean="0">
                <a:latin typeface="Calibri" pitchFamily="34" charset="0"/>
              </a:rPr>
              <a:t>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Virtual 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(VA</a:t>
            </a:r>
            <a:r>
              <a:rPr lang="en-GB" sz="1400" dirty="0">
                <a:latin typeface="Calibri" pitchFamily="34" charset="0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 smtClean="0">
                <a:solidFill>
                  <a:srgbClr val="990000"/>
                </a:solidFill>
              </a:rPr>
              <a:t>Linear address space: </a:t>
            </a:r>
            <a:r>
              <a:rPr lang="en-US" sz="2000" b="0" dirty="0" smtClean="0"/>
              <a:t>Ordered set of contiguous non-negative integer addresses:</a:t>
            </a:r>
            <a:br>
              <a:rPr lang="en-US" sz="2000" b="0" dirty="0" smtClean="0"/>
            </a:br>
            <a:r>
              <a:rPr lang="en-US" sz="2000" b="0" dirty="0" smtClean="0"/>
              <a:t>		{0, 1, 2, 3 … 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Virtual address space: </a:t>
            </a:r>
            <a:r>
              <a:rPr lang="en-US" sz="2000" b="0" dirty="0" smtClean="0"/>
              <a:t>Set of N = 2</a:t>
            </a:r>
            <a:r>
              <a:rPr lang="en-US" sz="2000" b="0" baseline="30000" dirty="0" smtClean="0"/>
              <a:t>n</a:t>
            </a:r>
            <a:r>
              <a:rPr lang="en-US" sz="2000" b="0" dirty="0" smtClean="0"/>
              <a:t> virtual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N-1}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 smtClean="0"/>
              <a:t>Set of M = 2</a:t>
            </a:r>
            <a:r>
              <a:rPr lang="en-US" sz="2000" b="0" baseline="30000" dirty="0" smtClean="0"/>
              <a:t>m</a:t>
            </a:r>
            <a:r>
              <a:rPr lang="en-US" sz="2000" b="0" dirty="0" smtClean="0"/>
              <a:t> physical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M-1}</a:t>
            </a:r>
          </a:p>
          <a:p>
            <a:pPr marL="0" indent="0">
              <a:buNone/>
            </a:pPr>
            <a:endParaRPr lang="en-US" sz="2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</a:t>
            </a:r>
            <a:r>
              <a:rPr lang="en-GB" dirty="0" smtClean="0"/>
              <a:t>Memory (VM)?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Uses main </a:t>
            </a:r>
            <a:r>
              <a:rPr lang="en-GB" dirty="0" smtClean="0"/>
              <a:t>memory efficiently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</a:t>
            </a:r>
            <a:r>
              <a:rPr lang="en-GB" dirty="0" smtClean="0"/>
              <a:t> DRAM </a:t>
            </a:r>
            <a:r>
              <a:rPr lang="en-GB" dirty="0"/>
              <a:t>as a cache for </a:t>
            </a:r>
            <a:r>
              <a:rPr lang="en-GB" dirty="0" smtClean="0"/>
              <a:t>parts </a:t>
            </a:r>
            <a:r>
              <a:rPr lang="en-GB" dirty="0"/>
              <a:t>of a virtual address space</a:t>
            </a:r>
            <a:endParaRPr lang="en-GB" dirty="0" smtClean="0"/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Simplifies </a:t>
            </a:r>
            <a:r>
              <a:rPr lang="en-GB" dirty="0">
                <a:effectLst/>
              </a:rPr>
              <a:t>memory </a:t>
            </a:r>
            <a:r>
              <a:rPr lang="en-GB" dirty="0" smtClean="0">
                <a:effectLst/>
              </a:rPr>
              <a:t>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</a:t>
            </a:r>
            <a:r>
              <a:rPr lang="en-GB" dirty="0" smtClean="0"/>
              <a:t>the same uniform linear </a:t>
            </a:r>
            <a:r>
              <a:rPr lang="en-GB" dirty="0"/>
              <a:t>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Isolates </a:t>
            </a:r>
            <a:r>
              <a:rPr lang="en-GB" dirty="0">
                <a:effectLst/>
              </a:rPr>
              <a:t>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 program </a:t>
            </a:r>
            <a:r>
              <a:rPr lang="en-GB" dirty="0"/>
              <a:t>cannot access privileged</a:t>
            </a:r>
            <a:r>
              <a:rPr lang="en-GB" dirty="0" smtClean="0"/>
              <a:t> kernel information and code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/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dirty="0" smtClean="0"/>
              <a:t>Conceptually,</a:t>
            </a:r>
            <a:r>
              <a:rPr lang="en-US" i="1" dirty="0" smtClean="0">
                <a:solidFill>
                  <a:srgbClr val="990000"/>
                </a:solidFill>
              </a:rPr>
              <a:t> virtual memory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is an array of N contiguous bytes stored on disk. </a:t>
            </a:r>
          </a:p>
          <a:p>
            <a:r>
              <a:rPr lang="en-US" dirty="0" smtClean="0"/>
              <a:t>The contents of the array on disk are cached in </a:t>
            </a:r>
            <a:r>
              <a:rPr lang="en-US" i="1" dirty="0" smtClean="0">
                <a:solidFill>
                  <a:srgbClr val="990000"/>
                </a:solidFill>
              </a:rPr>
              <a:t>physical memory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990000"/>
                </a:solidFill>
              </a:rPr>
              <a:t>DRAM cache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These cache blocks are called </a:t>
            </a:r>
            <a:r>
              <a:rPr lang="en-GB" i="1" dirty="0" smtClean="0"/>
              <a:t>pages </a:t>
            </a:r>
            <a:r>
              <a:rPr lang="en-GB" dirty="0" smtClean="0"/>
              <a:t>(size is P = 2</a:t>
            </a:r>
            <a:r>
              <a:rPr lang="en-GB" baseline="30000" dirty="0" smtClean="0"/>
              <a:t>p</a:t>
            </a:r>
            <a:r>
              <a:rPr lang="en-GB" dirty="0" smtClean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N-1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M-1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</a:t>
            </a:r>
            <a:r>
              <a:rPr lang="en-GB" sz="1600" dirty="0" smtClean="0">
                <a:latin typeface="Calibri" pitchFamily="34" charset="0"/>
              </a:rPr>
              <a:t>VPs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 smtClean="0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 smtClean="0">
                <a:solidFill>
                  <a:srgbClr val="C00000"/>
                </a:solidFill>
              </a:rPr>
              <a:t>10,000x</a:t>
            </a:r>
            <a:r>
              <a:rPr lang="en-GB" dirty="0" smtClean="0"/>
              <a:t> </a:t>
            </a:r>
            <a:r>
              <a:rPr lang="en-GB" dirty="0"/>
              <a:t>slower than </a:t>
            </a:r>
            <a:r>
              <a:rPr lang="en-GB" dirty="0" smtClean="0"/>
              <a:t>DRAM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Consequences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</a:t>
            </a:r>
            <a:r>
              <a:rPr lang="en-GB" dirty="0" smtClean="0"/>
              <a:t>size: typically </a:t>
            </a:r>
            <a:r>
              <a:rPr lang="en-GB" dirty="0" smtClean="0"/>
              <a:t>4</a:t>
            </a:r>
            <a:r>
              <a:rPr lang="en-GB" dirty="0"/>
              <a:t> </a:t>
            </a:r>
            <a:r>
              <a:rPr lang="en-GB" dirty="0" smtClean="0"/>
              <a:t>KB</a:t>
            </a:r>
            <a:r>
              <a:rPr lang="en-GB" dirty="0" smtClean="0"/>
              <a:t>, sometimes 4 MB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</a:t>
            </a:r>
            <a:r>
              <a:rPr lang="en-GB" dirty="0" smtClean="0"/>
              <a:t>VP can </a:t>
            </a:r>
            <a:r>
              <a:rPr lang="en-GB" dirty="0"/>
              <a:t>be placed in </a:t>
            </a:r>
            <a:r>
              <a:rPr lang="en-GB" dirty="0" smtClean="0"/>
              <a:t>any PP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</a:t>
            </a:r>
            <a:r>
              <a:rPr lang="en-GB" dirty="0" smtClean="0"/>
              <a:t>cache memories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</a:t>
            </a:r>
            <a:r>
              <a:rPr lang="en-GB" dirty="0" smtClean="0"/>
              <a:t>sophisticated, expensive </a:t>
            </a:r>
            <a:r>
              <a:rPr lang="en-GB" dirty="0"/>
              <a:t>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18307</TotalTime>
  <Words>2858</Words>
  <Application>Microsoft Macintosh PowerPoint</Application>
  <PresentationFormat>On-screen Show (4:3)</PresentationFormat>
  <Paragraphs>925</Paragraphs>
  <Slides>39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template2007</vt:lpstr>
      <vt:lpstr>Virtual Memory: Concepts  15-213: Introduction to Computer Systems  17th Lecture, Oct. 27, 2015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Allocating Pages</vt:lpstr>
      <vt:lpstr>Locality to the Rescue Again!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566</cp:revision>
  <cp:lastPrinted>1999-09-20T15:19:18Z</cp:lastPrinted>
  <dcterms:created xsi:type="dcterms:W3CDTF">2011-01-05T23:17:11Z</dcterms:created>
  <dcterms:modified xsi:type="dcterms:W3CDTF">2015-10-27T16:11:26Z</dcterms:modified>
</cp:coreProperties>
</file>