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49"/>
  </p:notesMasterIdLst>
  <p:handoutMasterIdLst>
    <p:handoutMasterId r:id="rId50"/>
  </p:handoutMasterIdLst>
  <p:sldIdLst>
    <p:sldId id="1473" r:id="rId5"/>
    <p:sldId id="1474" r:id="rId6"/>
    <p:sldId id="1467" r:id="rId7"/>
    <p:sldId id="1428" r:id="rId8"/>
    <p:sldId id="1468" r:id="rId9"/>
    <p:sldId id="1429" r:id="rId10"/>
    <p:sldId id="1430" r:id="rId11"/>
    <p:sldId id="1431" r:id="rId12"/>
    <p:sldId id="1433" r:id="rId13"/>
    <p:sldId id="1432" r:id="rId14"/>
    <p:sldId id="1434" r:id="rId15"/>
    <p:sldId id="1435" r:id="rId16"/>
    <p:sldId id="1469" r:id="rId17"/>
    <p:sldId id="1496" r:id="rId18"/>
    <p:sldId id="1437" r:id="rId19"/>
    <p:sldId id="1438" r:id="rId20"/>
    <p:sldId id="1439" r:id="rId21"/>
    <p:sldId id="1440" r:id="rId22"/>
    <p:sldId id="1497" r:id="rId23"/>
    <p:sldId id="1441" r:id="rId24"/>
    <p:sldId id="1442" r:id="rId25"/>
    <p:sldId id="1443" r:id="rId26"/>
    <p:sldId id="1444" r:id="rId27"/>
    <p:sldId id="1446" r:id="rId28"/>
    <p:sldId id="1445" r:id="rId29"/>
    <p:sldId id="1447" r:id="rId30"/>
    <p:sldId id="1448" r:id="rId31"/>
    <p:sldId id="1498" r:id="rId32"/>
    <p:sldId id="1475" r:id="rId33"/>
    <p:sldId id="1493" r:id="rId34"/>
    <p:sldId id="1495" r:id="rId35"/>
    <p:sldId id="1476" r:id="rId36"/>
    <p:sldId id="1477" r:id="rId37"/>
    <p:sldId id="1478" r:id="rId38"/>
    <p:sldId id="1479" r:id="rId39"/>
    <p:sldId id="1480" r:id="rId40"/>
    <p:sldId id="1481" r:id="rId41"/>
    <p:sldId id="1491" r:id="rId42"/>
    <p:sldId id="1482" r:id="rId43"/>
    <p:sldId id="1483" r:id="rId44"/>
    <p:sldId id="1484" r:id="rId45"/>
    <p:sldId id="1485" r:id="rId46"/>
    <p:sldId id="1486" r:id="rId47"/>
    <p:sldId id="1487" r:id="rId48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F1C7C7"/>
    <a:srgbClr val="EBAFAF"/>
    <a:srgbClr val="ACE3A1"/>
    <a:srgbClr val="D5F1CF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13" d="100"/>
          <a:sy n="113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Advanced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5,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3)</a:t>
            </a:r>
            <a:endParaRPr lang="en-GB" dirty="0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 smtClean="0">
                <a:solidFill>
                  <a:srgbClr val="C00000"/>
                </a:solidFill>
              </a:rPr>
              <a:t>all</a:t>
            </a:r>
            <a:r>
              <a:rPr lang="en-GB" dirty="0" smtClean="0"/>
              <a:t> blocks</a:t>
            </a:r>
            <a:endParaRPr lang="en-GB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C00000"/>
                </a:solidFill>
              </a:rPr>
              <a:t>Much </a:t>
            </a:r>
            <a:r>
              <a:rPr lang="en-GB" b="1" i="1" dirty="0">
                <a:solidFill>
                  <a:srgbClr val="C00000"/>
                </a:solidFill>
              </a:rPr>
              <a:t>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</a:t>
            </a:r>
            <a:r>
              <a:rPr lang="en-GB" dirty="0" smtClean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Does this increase internal fragmentation?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</a:t>
            </a:r>
            <a:r>
              <a:rPr lang="en-GB" dirty="0" smtClean="0"/>
              <a:t>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larger sizes: One class for each two-power size</a:t>
            </a:r>
            <a:endParaRPr lang="en-GB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</a:t>
            </a:r>
            <a:r>
              <a:rPr lang="en-GB" dirty="0"/>
              <a:t>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r>
              <a:rPr lang="en-GB" b="1" dirty="0" smtClean="0">
                <a:latin typeface="Courier New" pitchFamily="49" charset="0"/>
              </a:rPr>
              <a:t>()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free </a:t>
            </a:r>
            <a:r>
              <a:rPr lang="en-GB" dirty="0"/>
              <a:t>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</a:t>
            </a:r>
            <a:r>
              <a:rPr lang="en-GB" dirty="0" smtClean="0"/>
              <a:t>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dirty="0" smtClean="0"/>
              <a:t>log </a:t>
            </a:r>
            <a:r>
              <a:rPr lang="en-GB" dirty="0"/>
              <a:t>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</a:t>
            </a:r>
            <a:r>
              <a:rPr lang="en-GB" dirty="0"/>
              <a:t>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</a:t>
            </a:r>
            <a:r>
              <a:rPr lang="en-GB" i="1" dirty="0" smtClean="0"/>
              <a:t>Programming</a:t>
            </a:r>
            <a:r>
              <a:rPr lang="en-GB" dirty="0" smtClean="0"/>
              <a:t>”, 2</a:t>
            </a:r>
            <a:r>
              <a:rPr lang="en-GB" baseline="30000" dirty="0" smtClean="0"/>
              <a:t>nd</a:t>
            </a:r>
            <a:r>
              <a:rPr lang="en-GB" dirty="0" smtClean="0"/>
              <a:t> edition, Addison </a:t>
            </a:r>
            <a:r>
              <a:rPr lang="en-GB" dirty="0"/>
              <a:t>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free lists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</a:t>
            </a:r>
            <a:r>
              <a:rPr lang="en-GB" dirty="0" smtClean="0"/>
              <a:t>storage—application </a:t>
            </a:r>
            <a:r>
              <a:rPr lang="en-GB" dirty="0"/>
              <a:t>never has to </a:t>
            </a:r>
            <a:r>
              <a:rPr lang="en-GB" dirty="0" smtClean="0"/>
              <a:t>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 smtClean="0">
                <a:ea typeface="msgothic" charset="0"/>
                <a:cs typeface="msgothic" charset="0"/>
              </a:rPr>
              <a:t>Mathematica</a:t>
            </a: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</a:t>
            </a:r>
            <a:r>
              <a:rPr lang="en-GB" dirty="0" smtClean="0"/>
              <a:t>the memory </a:t>
            </a:r>
            <a:r>
              <a:rPr lang="en-GB" dirty="0"/>
              <a:t>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</a:t>
            </a:r>
            <a:r>
              <a:rPr lang="en-GB" dirty="0" smtClean="0"/>
              <a:t>information: </a:t>
            </a:r>
            <a:br>
              <a:rPr lang="en-GB" dirty="0" smtClean="0"/>
            </a:br>
            <a:r>
              <a:rPr lang="en-GB" dirty="0" smtClean="0"/>
              <a:t>Jones </a:t>
            </a:r>
            <a:r>
              <a:rPr lang="en-GB" dirty="0"/>
              <a:t>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 smtClean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 smtClean="0">
                    <a:latin typeface="Calibri" pitchFamily="34" charset="0"/>
                  </a:rPr>
                  <a:t>ptrs</a:t>
                </a:r>
                <a:r>
                  <a:rPr lang="en-US" sz="1400" b="0" i="1" dirty="0" smtClean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Assumptions For a Simple Implementation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returns </a:t>
            </a:r>
            <a:r>
              <a:rPr lang="en-GB" dirty="0">
                <a:solidFill>
                  <a:srgbClr val="990000"/>
                </a:solidFill>
              </a:rPr>
              <a:t>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all the roots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do nothing if not pointer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check if already marked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call mark on all words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	  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ptr sweep(ptr p, ptr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while (p &lt;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if markBitSet(p)</a:t>
            </a:r>
            <a:b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clearMarkBit();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else if (allocateBitSet(p))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</a:t>
            </a:r>
            <a:r>
              <a:rPr lang="en-GB" dirty="0" smtClean="0"/>
              <a:t>garbage collector</a:t>
            </a:r>
            <a:r>
              <a:rPr lang="en-GB" dirty="0"/>
              <a:t>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</a:t>
            </a:r>
            <a:r>
              <a:rPr lang="en-GB" dirty="0" smtClean="0"/>
              <a:t>memory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</a:t>
            </a:r>
            <a:r>
              <a:rPr lang="en-GB" dirty="0" smtClean="0"/>
              <a:t>pointers </a:t>
            </a:r>
            <a:r>
              <a:rPr lang="en-GB" dirty="0"/>
              <a:t>can point to the middle of a </a:t>
            </a:r>
            <a:r>
              <a:rPr lang="en-GB" dirty="0" smtClean="0"/>
              <a:t>block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how </a:t>
            </a:r>
            <a:r>
              <a:rPr lang="en-GB" dirty="0" smtClean="0"/>
              <a:t>to find </a:t>
            </a:r>
            <a:r>
              <a:rPr lang="en-GB" dirty="0"/>
              <a:t>the beginning of the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</a:t>
            </a:r>
            <a:r>
              <a:rPr lang="en-GB" dirty="0" smtClean="0"/>
              <a:t>binary tree </a:t>
            </a:r>
            <a:r>
              <a:rPr lang="en-GB" dirty="0"/>
              <a:t>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Header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eft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ight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ize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Left:</a:t>
            </a:r>
            <a:r>
              <a:rPr lang="en-US" sz="1800" b="0" dirty="0" smtClean="0">
                <a:latin typeface="Calibri" pitchFamily="34" charset="0"/>
              </a:rPr>
              <a:t> smaller addresses</a:t>
            </a:r>
          </a:p>
          <a:p>
            <a:r>
              <a:rPr lang="en-US" sz="1800" dirty="0" smtClean="0">
                <a:latin typeface="Calibri" pitchFamily="34" charset="0"/>
              </a:rPr>
              <a:t>Right:</a:t>
            </a:r>
            <a:r>
              <a:rPr lang="en-US" sz="1800" b="0" dirty="0" smtClean="0">
                <a:latin typeface="Calibri" pitchFamily="34" charset="0"/>
              </a:rPr>
              <a:t> larger addresses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free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free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r>
              <a:rPr lang="en-US" sz="2000" dirty="0" smtClean="0"/>
              <a:t> have high precedence, with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&amp;</a:t>
            </a:r>
            <a:r>
              <a:rPr lang="en-US" sz="2000" dirty="0" smtClean="0"/>
              <a:t> just below</a:t>
            </a:r>
          </a:p>
          <a:p>
            <a:pPr marL="63500" indent="-238125"/>
            <a:r>
              <a:rPr lang="en-US" sz="2000" dirty="0" smtClean="0"/>
              <a:t>Unary </a:t>
            </a:r>
            <a:r>
              <a:rPr lang="en-US" sz="2000" dirty="0" smtClean="0">
                <a:latin typeface="Courier New"/>
                <a:cs typeface="Courier New"/>
              </a:rPr>
              <a:t>+</a:t>
            </a:r>
            <a:r>
              <a:rPr lang="en-US" sz="2000" dirty="0" smtClean="0">
                <a:latin typeface="+mn-lt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have higher precedence than binary forms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en-US" dirty="0"/>
              <a:t>Pointer </a:t>
            </a:r>
            <a:r>
              <a:rPr lang="en-US" dirty="0" smtClean="0"/>
              <a:t>Declarations: Test Yourself!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The classic </a:t>
            </a:r>
            <a:r>
              <a:rPr lang="en-GB">
                <a:latin typeface="Courier New" pitchFamily="49" charset="0"/>
              </a:rPr>
              <a:t>scanf</a:t>
            </a:r>
            <a:r>
              <a:rPr lang="en-GB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(“%d”,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+=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Allocating the (possibly)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Off-by-one error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i&lt;=N; i++)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Basis </a:t>
            </a:r>
            <a:r>
              <a:rPr lang="en-GB" dirty="0"/>
              <a:t>for classic buffer overflow </a:t>
            </a:r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(*p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 &amp;val;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x[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*x = malloc(N*sizeof(int));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Debugger: </a:t>
            </a:r>
            <a:r>
              <a:rPr lang="en-GB" dirty="0" err="1" smtClean="0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</a:t>
            </a:r>
            <a:r>
              <a:rPr lang="en-GB" dirty="0" smtClean="0"/>
              <a:t>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 as a probe to zero in on error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  <a:endParaRPr lang="en-GB" dirty="0" smtClean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Powerful </a:t>
            </a:r>
            <a:r>
              <a:rPr lang="en-GB" dirty="0"/>
              <a:t>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Checks each </a:t>
            </a:r>
            <a:r>
              <a:rPr lang="en-GB" dirty="0"/>
              <a:t>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</a:t>
            </a:r>
            <a:r>
              <a:rPr lang="en-GB" dirty="0" smtClean="0"/>
              <a:t>pointers, overwrites, refs outside of allocated block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 smtClean="0"/>
              <a:t>glibc</a:t>
            </a:r>
            <a:r>
              <a:rPr lang="en-GB" dirty="0" smtClean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</a:t>
            </a:r>
            <a:r>
              <a:rPr lang="en-GB" dirty="0" smtClean="0"/>
              <a:t>ordered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</a:t>
            </a:r>
            <a:r>
              <a:rPr lang="en-GB" dirty="0" smtClean="0"/>
              <a:t>order: </a:t>
            </a:r>
            <a:br>
              <a:rPr lang="en-GB" dirty="0" smtClean="0"/>
            </a:br>
            <a:r>
              <a:rPr lang="en-GB" dirty="0" smtClean="0"/>
              <a:t>	        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prev</a:t>
            </a:r>
            <a:r>
              <a:rPr lang="en-GB" i="1" dirty="0" smtClean="0"/>
              <a:t>) </a:t>
            </a:r>
            <a:r>
              <a:rPr lang="en-GB" i="1" dirty="0"/>
              <a:t>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</a:t>
            </a:r>
            <a:r>
              <a:rPr lang="en-GB" i="1" dirty="0" smtClean="0"/>
              <a:t>&lt; </a:t>
            </a:r>
            <a:r>
              <a:rPr lang="en-GB" i="1" dirty="0" err="1" smtClean="0"/>
              <a:t>addr</a:t>
            </a:r>
            <a:r>
              <a:rPr lang="en-GB" i="1" dirty="0" smtClean="0"/>
              <a:t>(next)</a:t>
            </a:r>
            <a:endParaRPr lang="en-GB" i="1" dirty="0"/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1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476875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5832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12683</TotalTime>
  <Words>2675</Words>
  <Application>Microsoft Macintosh PowerPoint</Application>
  <PresentationFormat>On-screen Show (4:3)</PresentationFormat>
  <Paragraphs>530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template2007</vt:lpstr>
      <vt:lpstr>3_template2007</vt:lpstr>
      <vt:lpstr>1_template2007</vt:lpstr>
      <vt:lpstr>2_template2007</vt:lpstr>
      <vt:lpstr>Dynamic Memory Allocation:  Advanced Concepts  15-213: Introduction to Computer Systems  20th Lecture, Nov. 5, 2015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669</cp:revision>
  <cp:lastPrinted>1999-09-20T15:19:18Z</cp:lastPrinted>
  <dcterms:created xsi:type="dcterms:W3CDTF">2012-11-01T14:52:42Z</dcterms:created>
  <dcterms:modified xsi:type="dcterms:W3CDTF">2015-11-16T17:28:28Z</dcterms:modified>
</cp:coreProperties>
</file>